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8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9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22"/>
  </p:notesMasterIdLst>
  <p:handoutMasterIdLst>
    <p:handoutMasterId r:id="rId23"/>
  </p:handoutMasterIdLst>
  <p:sldIdLst>
    <p:sldId id="295" r:id="rId2"/>
    <p:sldId id="309" r:id="rId3"/>
    <p:sldId id="302" r:id="rId4"/>
    <p:sldId id="258" r:id="rId5"/>
    <p:sldId id="287" r:id="rId6"/>
    <p:sldId id="288" r:id="rId7"/>
    <p:sldId id="289" r:id="rId8"/>
    <p:sldId id="304" r:id="rId9"/>
    <p:sldId id="305" r:id="rId10"/>
    <p:sldId id="301" r:id="rId11"/>
    <p:sldId id="290" r:id="rId12"/>
    <p:sldId id="292" r:id="rId13"/>
    <p:sldId id="298" r:id="rId14"/>
    <p:sldId id="291" r:id="rId15"/>
    <p:sldId id="308" r:id="rId16"/>
    <p:sldId id="294" r:id="rId17"/>
    <p:sldId id="306" r:id="rId18"/>
    <p:sldId id="275" r:id="rId19"/>
    <p:sldId id="307" r:id="rId20"/>
    <p:sldId id="31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2C2"/>
    <a:srgbClr val="E4E7DE"/>
    <a:srgbClr val="483D8B"/>
    <a:srgbClr val="8B0000"/>
    <a:srgbClr val="323232"/>
    <a:srgbClr val="EB2B0B"/>
    <a:srgbClr val="0B00CB"/>
    <a:srgbClr val="196E95"/>
    <a:srgbClr val="37D92A"/>
    <a:srgbClr val="CFA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90798" autoAdjust="0"/>
  </p:normalViewPr>
  <p:slideViewPr>
    <p:cSldViewPr snapToObjects="1">
      <p:cViewPr>
        <p:scale>
          <a:sx n="80" d="100"/>
          <a:sy n="80" d="100"/>
        </p:scale>
        <p:origin x="-1712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4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269B-8213-5B46-938B-BB104A8BEEDD}" type="datetimeFigureOut">
              <a:rPr lang="it-IT" smtClean="0"/>
              <a:t>5/18/14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DBB49-C638-C94D-8AB9-1C09F12130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961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BED64-82DF-534C-A160-FE0C03A9E3CE}" type="datetimeFigureOut">
              <a:rPr lang="it-IT" smtClean="0"/>
              <a:t>5/18/14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A5011-DF69-2F43-8486-F6B02234DB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642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A5011-DF69-2F43-8486-F6B02234DB0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774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 </a:t>
            </a:r>
            <a:r>
              <a:rPr lang="en-US" dirty="0" err="1" smtClean="0"/>
              <a:t>potresti</a:t>
            </a:r>
            <a:r>
              <a:rPr lang="en-US" dirty="0" smtClean="0"/>
              <a:t> dire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valore</a:t>
            </a:r>
            <a:r>
              <a:rPr lang="en-US" baseline="0" dirty="0" smtClean="0"/>
              <a:t> di c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regione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mimina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sensibilita</a:t>
            </a:r>
            <a:r>
              <a:rPr lang="en-US" baseline="0" dirty="0" smtClean="0"/>
              <a:t>’ al </a:t>
            </a:r>
            <a:r>
              <a:rPr lang="en-US" baseline="0" dirty="0" err="1" smtClean="0"/>
              <a:t>modello</a:t>
            </a:r>
            <a:r>
              <a:rPr lang="en-US" baseline="0" dirty="0" smtClean="0"/>
              <a:t> e per </a:t>
            </a:r>
            <a:r>
              <a:rPr lang="en-US" baseline="0" dirty="0" err="1" smtClean="0"/>
              <a:t>questo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riesci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capire</a:t>
            </a:r>
            <a:r>
              <a:rPr lang="en-US" baseline="0" dirty="0" smtClean="0"/>
              <a:t> quale </a:t>
            </a:r>
            <a:r>
              <a:rPr lang="en-US" baseline="0" dirty="0" err="1" smtClean="0"/>
              <a:t>modello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scegliere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A5011-DF69-2F43-8486-F6B02234DB0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483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A5011-DF69-2F43-8486-F6B02234DB0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81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TAX </a:t>
            </a:r>
            <a:r>
              <a:rPr lang="en-GB" dirty="0" err="1" smtClean="0"/>
              <a:t>seleziona</a:t>
            </a:r>
            <a:endParaRPr lang="en-GB" dirty="0" smtClean="0"/>
          </a:p>
          <a:p>
            <a:r>
              <a:rPr lang="en-GB" dirty="0" smtClean="0"/>
              <a:t>FDFD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focalizza</a:t>
            </a:r>
            <a:endParaRPr lang="en-GB" baseline="0" dirty="0" smtClean="0"/>
          </a:p>
          <a:p>
            <a:r>
              <a:rPr lang="en-GB" baseline="0" dirty="0" err="1" smtClean="0"/>
              <a:t>Acromat</a:t>
            </a:r>
            <a:r>
              <a:rPr lang="en-GB" baseline="0" dirty="0" smtClean="0"/>
              <a:t> con KABES </a:t>
            </a:r>
            <a:r>
              <a:rPr lang="en-GB" baseline="0" dirty="0" err="1" smtClean="0"/>
              <a:t>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musura</a:t>
            </a:r>
            <a:r>
              <a:rPr lang="en-GB" baseline="0" dirty="0" smtClean="0"/>
              <a:t> (solo </a:t>
            </a:r>
            <a:r>
              <a:rPr lang="en-GB" baseline="0" dirty="0" smtClean="0"/>
              <a:t>na48/</a:t>
            </a:r>
            <a:r>
              <a:rPr lang="en-GB" baseline="0" dirty="0" smtClean="0"/>
              <a:t>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A5011-DF69-2F43-8486-F6B02234DB0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4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Raddoppiato </a:t>
            </a:r>
            <a:r>
              <a:rPr lang="it-IT" dirty="0" err="1" smtClean="0"/>
              <a:t>pt</a:t>
            </a:r>
            <a:r>
              <a:rPr lang="it-IT" dirty="0" smtClean="0"/>
              <a:t> kick del </a:t>
            </a:r>
            <a:r>
              <a:rPr lang="it-IT" dirty="0" smtClean="0"/>
              <a:t>magnete -&gt; migliorata la risoluzione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A5011-DF69-2F43-8486-F6B02234DB0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14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L9 and L10 are related to strong </a:t>
            </a:r>
            <a:r>
              <a:rPr lang="en-GB" dirty="0" err="1" smtClean="0"/>
              <a:t>ChPT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lagrangian</a:t>
            </a:r>
            <a:r>
              <a:rPr lang="en-GB" baseline="0" dirty="0" smtClean="0"/>
              <a:t> and are calculable</a:t>
            </a:r>
          </a:p>
          <a:p>
            <a:r>
              <a:rPr lang="en-GB" baseline="0" dirty="0" smtClean="0"/>
              <a:t>Ns are the one we are interested 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A5011-DF69-2F43-8486-F6B02234DB0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644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Depending</a:t>
            </a:r>
            <a:r>
              <a:rPr lang="en-GB" baseline="0" dirty="0" smtClean="0"/>
              <a:t> on the model (</a:t>
            </a:r>
            <a:r>
              <a:rPr lang="en-GB" dirty="0" smtClean="0"/>
              <a:t>p4 or p6) the decay</a:t>
            </a:r>
            <a:r>
              <a:rPr lang="en-GB" baseline="0" dirty="0" smtClean="0"/>
              <a:t> rate has a different dependence on the value of c</a:t>
            </a:r>
          </a:p>
          <a:p>
            <a:r>
              <a:rPr lang="en-GB" dirty="0" smtClean="0"/>
              <a:t>This measurement is done with the aim to distinguish which of the to </a:t>
            </a:r>
            <a:r>
              <a:rPr lang="en-GB" dirty="0" err="1" smtClean="0"/>
              <a:t>ChPT</a:t>
            </a:r>
            <a:r>
              <a:rPr lang="en-GB" dirty="0" smtClean="0"/>
              <a:t> descriptions</a:t>
            </a:r>
            <a:r>
              <a:rPr lang="en-GB" baseline="0" dirty="0" smtClean="0"/>
              <a:t> is more accurate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A5011-DF69-2F43-8486-F6B02234DB0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056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A5011-DF69-2F43-8486-F6B02234DB0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811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A5011-DF69-2F43-8486-F6B02234DB0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135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blue peak on the left of the signal and</a:t>
            </a:r>
            <a:r>
              <a:rPr lang="en-GB" baseline="0" dirty="0" smtClean="0"/>
              <a:t> the green peak have the same structure</a:t>
            </a:r>
          </a:p>
          <a:p>
            <a:r>
              <a:rPr lang="en-GB" baseline="0" dirty="0" smtClean="0"/>
              <a:t>The big peak is due to LOST photon and the small peak is due to cluster MERGING</a:t>
            </a:r>
          </a:p>
          <a:p>
            <a:r>
              <a:rPr lang="en-GB" baseline="0" dirty="0" smtClean="0"/>
              <a:t>The blue peak on the right is due to gamma conversion in the drift chamber… how?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A5011-DF69-2F43-8486-F6B02234DB0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532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ChPT</a:t>
            </a:r>
            <a:r>
              <a:rPr lang="en-GB" dirty="0" smtClean="0"/>
              <a:t> dependence </a:t>
            </a:r>
            <a:r>
              <a:rPr lang="en-GB" dirty="0" err="1" smtClean="0"/>
              <a:t>c’e</a:t>
            </a:r>
            <a:r>
              <a:rPr lang="en-GB" dirty="0" smtClean="0"/>
              <a:t>’ solo a o(p6) come </a:t>
            </a:r>
            <a:r>
              <a:rPr lang="en-GB" dirty="0" err="1" smtClean="0"/>
              <a:t>visto</a:t>
            </a:r>
            <a:r>
              <a:rPr lang="en-GB" dirty="0" smtClean="0"/>
              <a:t> prima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A5011-DF69-2F43-8486-F6B02234DB0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90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6"/>
            <a:ext cx="8001000" cy="214340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2370667" y="4854222"/>
            <a:ext cx="5098452" cy="1703555"/>
            <a:chOff x="3042185" y="4826349"/>
            <a:chExt cx="4661670" cy="1463319"/>
          </a:xfrm>
        </p:grpSpPr>
        <p:pic>
          <p:nvPicPr>
            <p:cNvPr id="8" name="Picture 7" descr="NA62 Logo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127" y="5010472"/>
              <a:ext cx="2977728" cy="1102584"/>
            </a:xfrm>
            <a:prstGeom prst="rect">
              <a:avLst/>
            </a:prstGeom>
          </p:spPr>
        </p:pic>
        <p:pic>
          <p:nvPicPr>
            <p:cNvPr id="9" name="Picture 8" descr="logoINFN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185" y="4826349"/>
              <a:ext cx="1493183" cy="146331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70667" y="4854222"/>
            <a:ext cx="5098452" cy="1703555"/>
            <a:chOff x="3042185" y="4826349"/>
            <a:chExt cx="4661670" cy="1463319"/>
          </a:xfrm>
        </p:grpSpPr>
        <p:pic>
          <p:nvPicPr>
            <p:cNvPr id="12" name="Picture 11" descr="NA62 Logo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127" y="5010472"/>
              <a:ext cx="2977728" cy="1102584"/>
            </a:xfrm>
            <a:prstGeom prst="rect">
              <a:avLst/>
            </a:prstGeom>
          </p:spPr>
        </p:pic>
        <p:pic>
          <p:nvPicPr>
            <p:cNvPr id="13" name="Picture 12" descr="logoINFN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185" y="4826349"/>
              <a:ext cx="1493183" cy="146331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30/05/2014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Francesco Gonnella - Laboratori Nazionali di Frascati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5246" y="6569075"/>
            <a:ext cx="418754" cy="288607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pic>
        <p:nvPicPr>
          <p:cNvPr id="8" name="Content Placeholder 9" descr="logo-1.t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2834"/>
          <a:stretch/>
        </p:blipFill>
        <p:spPr>
          <a:xfrm>
            <a:off x="195369" y="6384248"/>
            <a:ext cx="1214084" cy="4737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9" descr="logo-1.t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2834"/>
          <a:stretch/>
        </p:blipFill>
        <p:spPr>
          <a:xfrm>
            <a:off x="195369" y="6384248"/>
            <a:ext cx="1214084" cy="47375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/>
            <a:endParaRPr dirty="0">
              <a:solidFill>
                <a:prstClr val="white"/>
              </a:solidFill>
              <a:latin typeface="Century Gothic"/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523592" y="6629884"/>
            <a:ext cx="2000736" cy="183492"/>
            <a:chOff x="5580112" y="3996405"/>
            <a:chExt cx="3253808" cy="298415"/>
          </a:xfrm>
        </p:grpSpPr>
        <p:sp>
          <p:nvSpPr>
            <p:cNvPr id="29" name="Rectangle 28"/>
            <p:cNvSpPr/>
            <p:nvPr/>
          </p:nvSpPr>
          <p:spPr>
            <a:xfrm>
              <a:off x="5580112" y="3996405"/>
              <a:ext cx="298415" cy="298415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latin typeface="Arial"/>
                  <a:cs typeface="Arial"/>
                </a:rPr>
                <a:t>M</a:t>
              </a:r>
              <a:endParaRPr lang="en-GB" sz="1200" b="1" dirty="0"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50374" y="3996405"/>
              <a:ext cx="298415" cy="298415"/>
            </a:xfrm>
            <a:prstGeom prst="rect">
              <a:avLst/>
            </a:prstGeom>
            <a:solidFill>
              <a:srgbClr val="CFAC0E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08489" y="3996405"/>
              <a:ext cx="298415" cy="298415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latin typeface="Arial"/>
                  <a:cs typeface="Arial"/>
                </a:rPr>
                <a:t>E</a:t>
              </a:r>
              <a:endParaRPr lang="en-GB" sz="1200" b="1" dirty="0">
                <a:latin typeface="Arial"/>
                <a:cs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36866" y="3996405"/>
              <a:ext cx="298415" cy="298415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latin typeface="Arial"/>
                  <a:cs typeface="Arial"/>
                </a:rPr>
                <a:t>S</a:t>
              </a:r>
              <a:endParaRPr lang="en-GB" sz="1200" b="1" dirty="0"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65243" y="3996405"/>
              <a:ext cx="298415" cy="298415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latin typeface="Arial"/>
                  <a:cs typeface="Arial"/>
                </a:rPr>
                <a:t>O</a:t>
              </a:r>
              <a:endParaRPr lang="en-GB" sz="1200" b="1" dirty="0">
                <a:latin typeface="Arial"/>
                <a:cs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93620" y="3996405"/>
              <a:ext cx="298415" cy="298415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latin typeface="Arial"/>
                  <a:cs typeface="Arial"/>
                </a:rPr>
                <a:t>N</a:t>
              </a:r>
              <a:endParaRPr lang="en-GB" sz="1200" b="1" dirty="0"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21997" y="3996405"/>
              <a:ext cx="298415" cy="298415"/>
            </a:xfrm>
            <a:prstGeom prst="rect">
              <a:avLst/>
            </a:prstGeom>
            <a:solidFill>
              <a:srgbClr val="EB2B0B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200" b="1">
                <a:latin typeface="Arial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78751" y="3996405"/>
              <a:ext cx="298415" cy="298415"/>
            </a:xfrm>
            <a:prstGeom prst="rect">
              <a:avLst/>
            </a:prstGeom>
            <a:solidFill>
              <a:srgbClr val="37D92A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latin typeface="Arial"/>
                  <a:cs typeface="Arial"/>
                </a:rPr>
                <a:t>0</a:t>
              </a:r>
              <a:endParaRPr lang="en-GB" sz="1200" b="1" dirty="0">
                <a:latin typeface="Arial"/>
                <a:cs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207128" y="3996405"/>
              <a:ext cx="298415" cy="298415"/>
            </a:xfrm>
            <a:prstGeom prst="rect">
              <a:avLst/>
            </a:prstGeom>
            <a:solidFill>
              <a:srgbClr val="196E95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latin typeface="Arial"/>
                  <a:cs typeface="Arial"/>
                </a:rPr>
                <a:t>1</a:t>
              </a:r>
              <a:endParaRPr lang="en-GB" sz="1200" b="1" dirty="0"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535505" y="3996405"/>
              <a:ext cx="298415" cy="298415"/>
            </a:xfrm>
            <a:prstGeom prst="rect">
              <a:avLst/>
            </a:prstGeom>
            <a:solidFill>
              <a:srgbClr val="0B00CB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latin typeface="Arial"/>
                  <a:cs typeface="Arial"/>
                </a:rPr>
                <a:t>4</a:t>
              </a:r>
              <a:endParaRPr lang="en-GB" sz="1200" b="1" dirty="0">
                <a:latin typeface="Arial"/>
                <a:cs typeface="Arial"/>
              </a:endParaRPr>
            </a:p>
          </p:txBody>
        </p:sp>
      </p:grpSp>
      <p:sp>
        <p:nvSpPr>
          <p:cNvPr id="39" name="Date Placeholder 3"/>
          <p:cNvSpPr txBox="1">
            <a:spLocks/>
          </p:cNvSpPr>
          <p:nvPr userDrawn="1"/>
        </p:nvSpPr>
        <p:spPr>
          <a:xfrm>
            <a:off x="7655283" y="6569075"/>
            <a:ext cx="1056902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30/05/2014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0" name="Footer Placeholder 4"/>
          <p:cNvSpPr txBox="1">
            <a:spLocks/>
          </p:cNvSpPr>
          <p:nvPr userDrawn="1"/>
        </p:nvSpPr>
        <p:spPr>
          <a:xfrm>
            <a:off x="1619672" y="6569075"/>
            <a:ext cx="3875371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Francesco Gonnella - Laboratori Nazionali di Frascati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30/05/2014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Francesco Gonnella - Laboratori Nazionali di Frascati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9" descr="logo-1.t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2834"/>
          <a:stretch/>
        </p:blipFill>
        <p:spPr>
          <a:xfrm>
            <a:off x="195369" y="6384248"/>
            <a:ext cx="1214084" cy="47375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/>
            <a:endParaRPr dirty="0"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8913813" cy="578556"/>
          </a:xfrm>
          <a:prstGeom prst="rect">
            <a:avLst/>
          </a:prstGeom>
          <a:solidFill>
            <a:srgbClr val="3232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084" y="1"/>
            <a:ext cx="7699730" cy="578555"/>
          </a:xfrm>
          <a:noFill/>
        </p:spPr>
        <p:txBody>
          <a:bodyPr lIns="36000"/>
          <a:lstStyle>
            <a:lvl1pPr marL="0" indent="0" algn="l">
              <a:tabLst/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9" name="Content Placeholder 9" descr="logo-1.tif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4084" cy="4737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5059" y="289950"/>
            <a:ext cx="418754" cy="288607"/>
          </a:xfrm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defRPr>
            </a:lvl1pPr>
          </a:lstStyle>
          <a:p>
            <a:fld id="{A472CFA8-4BAC-ED4B-B1A1-3C94AC2947CA}" type="slidenum">
              <a:rPr lang="en-US" smtClean="0">
                <a:ln>
                  <a:solidFill>
                    <a:srgbClr val="ACCBF9"/>
                  </a:solidFill>
                </a:ln>
                <a:solidFill>
                  <a:srgbClr val="ACCBF9"/>
                </a:solidFill>
                <a:latin typeface="Century Gothic"/>
              </a:rPr>
              <a:pPr/>
              <a:t>‹#›</a:t>
            </a:fld>
            <a:endParaRPr lang="en-US" dirty="0">
              <a:ln>
                <a:solidFill>
                  <a:srgbClr val="ACCBF9"/>
                </a:solidFill>
              </a:ln>
              <a:solidFill>
                <a:srgbClr val="ACCBF9"/>
              </a:solidFill>
              <a:latin typeface="Century Gothic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8913813" cy="578556"/>
          </a:xfrm>
          <a:prstGeom prst="rect">
            <a:avLst/>
          </a:prstGeom>
          <a:solidFill>
            <a:srgbClr val="3232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565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30/05/2014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Francesco Gonnella - Laboratori Nazionali di Frascati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9" descr="logo-1.t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2834"/>
          <a:stretch/>
        </p:blipFill>
        <p:spPr>
          <a:xfrm>
            <a:off x="195369" y="6384248"/>
            <a:ext cx="1214084" cy="4737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Thank you for your attention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543999"/>
            <a:ext cx="8001000" cy="83057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francesco.gonnella@lnf.infn.it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9509" y="3383645"/>
            <a:ext cx="1705891" cy="288607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30/05/2014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70667" y="4300866"/>
            <a:ext cx="5098452" cy="1703555"/>
            <a:chOff x="3042185" y="4826349"/>
            <a:chExt cx="4661670" cy="1463319"/>
          </a:xfrm>
        </p:grpSpPr>
        <p:pic>
          <p:nvPicPr>
            <p:cNvPr id="8" name="Picture 7" descr="NA62 Logo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127" y="5010472"/>
              <a:ext cx="2977728" cy="1102584"/>
            </a:xfrm>
            <a:prstGeom prst="rect">
              <a:avLst/>
            </a:prstGeom>
          </p:spPr>
        </p:pic>
        <p:pic>
          <p:nvPicPr>
            <p:cNvPr id="9" name="Picture 8" descr="logoINFN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185" y="4826349"/>
              <a:ext cx="1493183" cy="1463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673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1930399"/>
            <a:ext cx="8376026" cy="433592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30/05/2014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Francesco Gonnella - Laboratori Nazionali di Frascati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/>
            <a:endParaRPr dirty="0"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348874" y="728726"/>
            <a:ext cx="8001000" cy="6259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615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  <a:prstGeom prst="rect">
            <a:avLst/>
          </a:prstGeom>
          <a:solidFill>
            <a:schemeClr val="tx2"/>
          </a:solidFill>
        </p:spPr>
        <p:txBody>
          <a:bodyPr vert="horz" lIns="72000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74" y="976973"/>
            <a:ext cx="8376026" cy="528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5246" y="6569075"/>
            <a:ext cx="418754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457200"/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 defTabSz="4572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733" y="6569075"/>
            <a:ext cx="5386622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 defTabSz="457200"/>
            <a:r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Francesco Gonnella - Laboratori Nazionali di Frascati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9355" y="6569075"/>
            <a:ext cx="1705891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30/05/2014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4" r:id="rId7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2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4.emf"/><Relationship Id="rId10" Type="http://schemas.openxmlformats.org/officeDocument/2006/relationships/image" Target="../media/image15.gif"/><Relationship Id="rId11" Type="http://schemas.openxmlformats.org/officeDocument/2006/relationships/image" Target="../media/image1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9.e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763919"/>
            <a:ext cx="8915400" cy="1584961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14400" y="3102510"/>
            <a:ext cx="8001000" cy="1478618"/>
          </a:xfrm>
          <a:solidFill>
            <a:srgbClr val="C2C2C2"/>
          </a:solidFill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Francesco Gonnella, </a:t>
            </a:r>
            <a:r>
              <a:rPr lang="en-GB" sz="1800" dirty="0" smtClean="0">
                <a:solidFill>
                  <a:schemeClr val="tx1"/>
                </a:solidFill>
              </a:rPr>
              <a:t>on behalf of the NA62 collaboration</a:t>
            </a:r>
          </a:p>
          <a:p>
            <a:r>
              <a:rPr lang="en-GB" sz="1800" b="1" dirty="0" smtClean="0">
                <a:solidFill>
                  <a:schemeClr val="tx1"/>
                </a:solidFill>
              </a:rPr>
              <a:t>MESON 2014 </a:t>
            </a:r>
            <a:r>
              <a:rPr lang="en-GB" sz="1800" dirty="0" smtClean="0">
                <a:solidFill>
                  <a:schemeClr val="tx1"/>
                </a:solidFill>
              </a:rPr>
              <a:t>– Krakow, Poland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May the 30</a:t>
            </a:r>
            <a:r>
              <a:rPr lang="en-GB" sz="1800" baseline="30000" dirty="0" smtClean="0">
                <a:solidFill>
                  <a:schemeClr val="tx1"/>
                </a:solidFill>
              </a:rPr>
              <a:t>th</a:t>
            </a:r>
            <a:r>
              <a:rPr lang="en-GB" sz="1800" dirty="0" smtClean="0">
                <a:solidFill>
                  <a:schemeClr val="tx1"/>
                </a:solidFill>
              </a:rPr>
              <a:t> 2014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65131" y="4077072"/>
            <a:ext cx="3253808" cy="298415"/>
            <a:chOff x="5580112" y="3996405"/>
            <a:chExt cx="3253808" cy="298415"/>
          </a:xfrm>
        </p:grpSpPr>
        <p:sp>
          <p:nvSpPr>
            <p:cNvPr id="11" name="Rectangle 10"/>
            <p:cNvSpPr/>
            <p:nvPr/>
          </p:nvSpPr>
          <p:spPr>
            <a:xfrm>
              <a:off x="5580112" y="3996405"/>
              <a:ext cx="298415" cy="298415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 smtClean="0">
                  <a:latin typeface="Arial"/>
                  <a:cs typeface="Arial"/>
                </a:rPr>
                <a:t>M</a:t>
              </a:r>
              <a:endParaRPr lang="en-GB" b="1" dirty="0">
                <a:latin typeface="Arial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50374" y="3996405"/>
              <a:ext cx="298415" cy="298415"/>
            </a:xfrm>
            <a:prstGeom prst="rect">
              <a:avLst/>
            </a:prstGeom>
            <a:solidFill>
              <a:srgbClr val="CFAC0E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08489" y="3996405"/>
              <a:ext cx="298415" cy="298415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 smtClean="0">
                  <a:latin typeface="Arial"/>
                  <a:cs typeface="Arial"/>
                </a:rPr>
                <a:t>E</a:t>
              </a:r>
              <a:endParaRPr lang="en-GB" b="1" dirty="0"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36866" y="3996405"/>
              <a:ext cx="298415" cy="298415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 smtClean="0">
                  <a:latin typeface="Arial"/>
                  <a:cs typeface="Arial"/>
                </a:rPr>
                <a:t>S</a:t>
              </a:r>
              <a:endParaRPr lang="en-GB" b="1" dirty="0"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65243" y="3996405"/>
              <a:ext cx="298415" cy="298415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 smtClean="0">
                  <a:latin typeface="Arial"/>
                  <a:cs typeface="Arial"/>
                </a:rPr>
                <a:t>O</a:t>
              </a:r>
              <a:endParaRPr lang="en-GB" b="1" dirty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93620" y="3996405"/>
              <a:ext cx="298415" cy="298415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 smtClean="0">
                  <a:latin typeface="Arial"/>
                  <a:cs typeface="Arial"/>
                </a:rPr>
                <a:t>N</a:t>
              </a:r>
              <a:endParaRPr lang="en-GB" b="1" dirty="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21997" y="3996405"/>
              <a:ext cx="298415" cy="298415"/>
            </a:xfrm>
            <a:prstGeom prst="rect">
              <a:avLst/>
            </a:prstGeom>
            <a:solidFill>
              <a:srgbClr val="EB2B0B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78751" y="3996405"/>
              <a:ext cx="298415" cy="298415"/>
            </a:xfrm>
            <a:prstGeom prst="rect">
              <a:avLst/>
            </a:prstGeom>
            <a:solidFill>
              <a:srgbClr val="37D92A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 smtClean="0">
                  <a:latin typeface="Arial"/>
                  <a:cs typeface="Arial"/>
                </a:rPr>
                <a:t>0</a:t>
              </a:r>
              <a:endParaRPr lang="en-GB" b="1" dirty="0"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07128" y="3996405"/>
              <a:ext cx="298415" cy="298415"/>
            </a:xfrm>
            <a:prstGeom prst="rect">
              <a:avLst/>
            </a:prstGeom>
            <a:solidFill>
              <a:srgbClr val="196E95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 smtClean="0">
                  <a:latin typeface="Arial"/>
                  <a:cs typeface="Arial"/>
                </a:rPr>
                <a:t>1</a:t>
              </a:r>
              <a:endParaRPr lang="en-GB" b="1" dirty="0"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535505" y="3996405"/>
              <a:ext cx="298415" cy="298415"/>
            </a:xfrm>
            <a:prstGeom prst="rect">
              <a:avLst/>
            </a:prstGeom>
            <a:solidFill>
              <a:srgbClr val="0B00CB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 smtClean="0">
                  <a:latin typeface="Arial"/>
                  <a:cs typeface="Arial"/>
                </a:rPr>
                <a:t>4</a:t>
              </a:r>
              <a:endParaRPr lang="en-GB" b="1" dirty="0">
                <a:latin typeface="Arial"/>
                <a:cs typeface="Arial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2224686"/>
            <a:ext cx="8915400" cy="877824"/>
          </a:xfrm>
        </p:spPr>
        <p:txBody>
          <a:bodyPr>
            <a:normAutofit/>
          </a:bodyPr>
          <a:lstStyle/>
          <a:p>
            <a:r>
              <a:rPr lang="en-GB" dirty="0" err="1" smtClean="0"/>
              <a:t>ChPT</a:t>
            </a:r>
            <a:r>
              <a:rPr lang="en-GB" dirty="0" smtClean="0"/>
              <a:t> tests at NA48/2 and NA62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54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720000" rIns="0">
            <a:normAutofit fontScale="90000"/>
          </a:bodyPr>
          <a:lstStyle/>
          <a:p>
            <a:r>
              <a:rPr lang="en-US" dirty="0" smtClean="0"/>
              <a:t>NA62 (2007) data: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±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/>
              <a:t> control sample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3004" y="1052736"/>
            <a:ext cx="3931444" cy="50405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  <a:extLst/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marL="425450" indent="-2159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defRPr/>
            </a:pPr>
            <a:r>
              <a:rPr lang="en-US" altLang="en-US" b="1" dirty="0" smtClean="0">
                <a:solidFill>
                  <a:srgbClr val="990000"/>
                </a:solidFill>
                <a:latin typeface="+mn-lt"/>
              </a:rPr>
              <a:t>NA62 (2007)</a:t>
            </a:r>
          </a:p>
          <a:p>
            <a:pPr algn="ctr" eaLnBrk="1">
              <a:lnSpc>
                <a:spcPct val="100000"/>
              </a:lnSpc>
              <a:buClrTx/>
              <a:buSzPct val="70000"/>
              <a:buFontTx/>
              <a:buNone/>
              <a:defRPr/>
            </a:pPr>
            <a:r>
              <a:rPr lang="fr-FR" sz="1400" dirty="0" smtClean="0">
                <a:solidFill>
                  <a:srgbClr val="000080"/>
                </a:solidFill>
                <a:latin typeface="+mn-lt"/>
                <a:cs typeface="Helvetica" pitchFamily="34" charset="0"/>
              </a:rPr>
              <a:t>[Phys. </a:t>
            </a:r>
            <a:r>
              <a:rPr lang="fr-FR" sz="1400" dirty="0" err="1" smtClean="0">
                <a:solidFill>
                  <a:srgbClr val="000080"/>
                </a:solidFill>
                <a:latin typeface="+mn-lt"/>
                <a:cs typeface="Helvetica" pitchFamily="34" charset="0"/>
              </a:rPr>
              <a:t>Lett</a:t>
            </a:r>
            <a:r>
              <a:rPr lang="fr-FR" sz="1400" dirty="0" smtClean="0">
                <a:solidFill>
                  <a:srgbClr val="000080"/>
                </a:solidFill>
                <a:latin typeface="+mn-lt"/>
                <a:cs typeface="Helvetica" pitchFamily="34" charset="0"/>
              </a:rPr>
              <a:t>. </a:t>
            </a:r>
            <a:r>
              <a:rPr lang="fr-FR" sz="1400" b="1" dirty="0" smtClean="0">
                <a:solidFill>
                  <a:srgbClr val="000080"/>
                </a:solidFill>
                <a:latin typeface="+mn-lt"/>
                <a:cs typeface="Helvetica" pitchFamily="34" charset="0"/>
              </a:rPr>
              <a:t>B732</a:t>
            </a:r>
            <a:r>
              <a:rPr lang="fr-FR" sz="1400" dirty="0" smtClean="0">
                <a:solidFill>
                  <a:srgbClr val="000080"/>
                </a:solidFill>
                <a:latin typeface="+mn-lt"/>
                <a:cs typeface="Helvetica" pitchFamily="34" charset="0"/>
              </a:rPr>
              <a:t> </a:t>
            </a:r>
            <a:r>
              <a:rPr lang="fr-FR" sz="1400" dirty="0">
                <a:solidFill>
                  <a:srgbClr val="000080"/>
                </a:solidFill>
                <a:latin typeface="+mn-lt"/>
                <a:cs typeface="Helvetica" pitchFamily="34" charset="0"/>
              </a:rPr>
              <a:t>(</a:t>
            </a:r>
            <a:r>
              <a:rPr lang="fr-FR" sz="1400" dirty="0" smtClean="0">
                <a:solidFill>
                  <a:srgbClr val="000080"/>
                </a:solidFill>
                <a:latin typeface="+mn-lt"/>
                <a:cs typeface="Helvetica" pitchFamily="34" charset="0"/>
              </a:rPr>
              <a:t>2014) 65]</a:t>
            </a:r>
            <a:endParaRPr lang="en-US" altLang="en-US" sz="1400" dirty="0" smtClean="0">
              <a:solidFill>
                <a:srgbClr val="000080"/>
              </a:solidFill>
              <a:latin typeface="+mn-lt"/>
              <a:cs typeface="Helvetica" pitchFamily="34" charset="0"/>
            </a:endParaRPr>
          </a:p>
          <a:p>
            <a:pPr eaLnBrk="1">
              <a:lnSpc>
                <a:spcPct val="100000"/>
              </a:lnSpc>
              <a:buClrTx/>
              <a:buSzPct val="70000"/>
              <a:buFontTx/>
              <a:buNone/>
              <a:defRPr/>
            </a:pPr>
            <a:endParaRPr lang="en-US" altLang="en-US" sz="2800" dirty="0" smtClean="0">
              <a:solidFill>
                <a:srgbClr val="000000"/>
              </a:solidFill>
              <a:latin typeface="+mn-lt"/>
            </a:endParaRPr>
          </a:p>
          <a:p>
            <a:pPr eaLnBrk="1">
              <a:lnSpc>
                <a:spcPct val="100000"/>
              </a:lnSpc>
              <a:buClrTx/>
              <a:buSzPct val="70000"/>
              <a:buFontTx/>
              <a:buNone/>
              <a:defRPr/>
            </a:pPr>
            <a:endParaRPr lang="en-US" altLang="en-US" sz="2800" dirty="0" smtClean="0">
              <a:solidFill>
                <a:srgbClr val="000000"/>
              </a:solidFill>
              <a:latin typeface="+mn-lt"/>
            </a:endParaRPr>
          </a:p>
          <a:p>
            <a:pPr eaLnBrk="1">
              <a:lnSpc>
                <a:spcPct val="100000"/>
              </a:lnSpc>
              <a:buClrTx/>
              <a:buSzPct val="70000"/>
              <a:buFontTx/>
              <a:buNone/>
              <a:defRPr/>
            </a:pPr>
            <a:endParaRPr lang="en-US" altLang="en-US" sz="28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66" y="1628800"/>
            <a:ext cx="4728648" cy="44972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7504" y="1088737"/>
            <a:ext cx="4104456" cy="4785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</a:pPr>
            <a:r>
              <a:rPr lang="en-US" b="1" dirty="0" smtClean="0">
                <a:solidFill>
                  <a:schemeClr val="accent2"/>
                </a:solidFill>
                <a:latin typeface="+mj-lt"/>
                <a:cs typeface="Symbol" charset="2"/>
              </a:rPr>
              <a:t>Background sources</a:t>
            </a:r>
          </a:p>
          <a:p>
            <a:pPr marL="228600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 smtClean="0">
                <a:solidFill>
                  <a:srgbClr val="323232"/>
                </a:solidFill>
                <a:latin typeface="+mj-lt"/>
                <a:cs typeface="Symbol" charset="2"/>
              </a:rPr>
              <a:t>The main </a:t>
            </a:r>
            <a:r>
              <a:rPr lang="en-US" dirty="0" err="1" smtClean="0">
                <a:solidFill>
                  <a:srgbClr val="323232"/>
                </a:solidFill>
                <a:latin typeface="+mj-lt"/>
                <a:cs typeface="Symbol" charset="2"/>
              </a:rPr>
              <a:t>bg</a:t>
            </a:r>
            <a:r>
              <a:rPr lang="en-US" dirty="0" smtClean="0">
                <a:solidFill>
                  <a:srgbClr val="323232"/>
                </a:solidFill>
                <a:latin typeface="+mj-lt"/>
                <a:cs typeface="Symbol" charset="2"/>
              </a:rPr>
              <a:t> comes</a:t>
            </a:r>
            <a:r>
              <a:rPr lang="en-US" dirty="0">
                <a:solidFill>
                  <a:srgbClr val="323232"/>
                </a:solidFill>
                <a:latin typeface="+mj-lt"/>
                <a:cs typeface="Symbol" charset="2"/>
                <a:sym typeface="Wingdings"/>
              </a:rPr>
              <a:t> </a:t>
            </a:r>
            <a:r>
              <a:rPr lang="en-US" dirty="0" smtClean="0">
                <a:solidFill>
                  <a:srgbClr val="323232"/>
                </a:solidFill>
                <a:latin typeface="+mj-lt"/>
                <a:cs typeface="Symbol" charset="2"/>
              </a:rPr>
              <a:t>from</a:t>
            </a:r>
            <a:br>
              <a:rPr lang="en-US" dirty="0" smtClean="0">
                <a:solidFill>
                  <a:srgbClr val="323232"/>
                </a:solidFill>
                <a:latin typeface="+mj-lt"/>
                <a:cs typeface="Symbol" charset="2"/>
              </a:rPr>
            </a:br>
            <a:r>
              <a:rPr lang="en-US" dirty="0" smtClean="0">
                <a:solidFill>
                  <a:srgbClr val="323232"/>
                </a:solidFill>
                <a:latin typeface="+mj-lt"/>
                <a:cs typeface="Symbol" charset="2"/>
              </a:rPr>
              <a:t>K</a:t>
            </a:r>
            <a:r>
              <a:rPr lang="en-US" baseline="30000" dirty="0" smtClean="0">
                <a:latin typeface="Symbol" charset="2"/>
                <a:cs typeface="Symbol" charset="2"/>
              </a:rPr>
              <a:t>± </a:t>
            </a:r>
            <a:r>
              <a:rPr lang="en-US" dirty="0" smtClean="0">
                <a:solidFill>
                  <a:srgbClr val="323232"/>
                </a:solidFill>
                <a:cs typeface="Symbol" charset="2"/>
                <a:sym typeface="Wingdings"/>
              </a:rPr>
              <a:t></a:t>
            </a:r>
            <a:r>
              <a:rPr lang="en-US" dirty="0" smtClean="0">
                <a:latin typeface="Symbol" charset="2"/>
                <a:cs typeface="Symbol" charset="2"/>
              </a:rPr>
              <a:t> p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>
                <a:latin typeface="Symbol" charset="2"/>
                <a:cs typeface="Symbol" charset="2"/>
              </a:rPr>
              <a:t>±</a:t>
            </a:r>
            <a:r>
              <a:rPr lang="en-US" dirty="0" smtClean="0">
                <a:latin typeface="Symbol" charset="2"/>
                <a:cs typeface="Symbol" charset="2"/>
              </a:rPr>
              <a:t>n 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followed by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>
                <a:solidFill>
                  <a:srgbClr val="323232"/>
                </a:solidFill>
                <a:cs typeface="Symbol" charset="2"/>
                <a:sym typeface="Wingdings"/>
              </a:rPr>
              <a:t></a:t>
            </a:r>
            <a:r>
              <a:rPr lang="en-US" dirty="0" smtClean="0">
                <a:latin typeface="Symbol" charset="2"/>
                <a:cs typeface="Symbol" charset="2"/>
              </a:rPr>
              <a:t>gg</a:t>
            </a:r>
            <a:endParaRPr lang="en-US" dirty="0" smtClean="0">
              <a:solidFill>
                <a:srgbClr val="323232"/>
              </a:solidFill>
              <a:cs typeface="Symbol" charset="2"/>
            </a:endParaRPr>
          </a:p>
          <a:p>
            <a:pPr marL="228600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endParaRPr lang="en-US" dirty="0" smtClean="0">
              <a:solidFill>
                <a:srgbClr val="323232"/>
              </a:solidFill>
              <a:cs typeface="Symbol" charset="2"/>
            </a:endParaRPr>
          </a:p>
          <a:p>
            <a:pPr marL="228600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The </a:t>
            </a:r>
            <a:r>
              <a:rPr lang="en-US" dirty="0" err="1" smtClean="0">
                <a:solidFill>
                  <a:srgbClr val="323232"/>
                </a:solidFill>
                <a:cs typeface="Symbol" charset="2"/>
              </a:rPr>
              <a:t>bg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 contamination is:</a:t>
            </a:r>
            <a:br>
              <a:rPr lang="en-US" dirty="0" smtClean="0">
                <a:solidFill>
                  <a:srgbClr val="323232"/>
                </a:solidFill>
                <a:cs typeface="Symbol" charset="2"/>
              </a:rPr>
            </a:br>
            <a:r>
              <a:rPr lang="en-US" dirty="0" smtClean="0">
                <a:solidFill>
                  <a:srgbClr val="323232"/>
                </a:solidFill>
                <a:cs typeface="Symbol" charset="2"/>
              </a:rPr>
              <a:t/>
            </a:r>
            <a:br>
              <a:rPr lang="en-US" dirty="0" smtClean="0">
                <a:solidFill>
                  <a:srgbClr val="323232"/>
                </a:solidFill>
                <a:cs typeface="Symbol" charset="2"/>
              </a:rPr>
            </a:br>
            <a:r>
              <a:rPr lang="en-US" dirty="0" smtClean="0">
                <a:solidFill>
                  <a:srgbClr val="323232"/>
                </a:solidFill>
                <a:cs typeface="Symbol" charset="2"/>
              </a:rPr>
              <a:t/>
            </a:r>
            <a:br>
              <a:rPr lang="en-US" dirty="0" smtClean="0">
                <a:solidFill>
                  <a:srgbClr val="323232"/>
                </a:solidFill>
                <a:cs typeface="Symbol" charset="2"/>
              </a:rPr>
            </a:br>
            <a:r>
              <a:rPr lang="en-US" dirty="0" smtClean="0">
                <a:solidFill>
                  <a:srgbClr val="323232"/>
                </a:solidFill>
                <a:cs typeface="Symbol" charset="2"/>
              </a:rPr>
              <a:t/>
            </a:r>
            <a:br>
              <a:rPr lang="en-US" dirty="0" smtClean="0">
                <a:solidFill>
                  <a:srgbClr val="323232"/>
                </a:solidFill>
                <a:cs typeface="Symbol" charset="2"/>
              </a:rPr>
            </a:b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where the nominal BRs are used and the acceptances are:</a:t>
            </a:r>
          </a:p>
          <a:p>
            <a:pPr marL="685800" lvl="1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>
                <a:solidFill>
                  <a:srgbClr val="323232"/>
                </a:solidFill>
                <a:cs typeface="Symbol" charset="2"/>
              </a:rPr>
              <a:t>A(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K</a:t>
            </a:r>
            <a:r>
              <a:rPr lang="en-US" baseline="-25000" dirty="0" smtClean="0">
                <a:solidFill>
                  <a:srgbClr val="323232"/>
                </a:solidFill>
                <a:latin typeface="Symbol" charset="2"/>
                <a:cs typeface="Symbol" charset="2"/>
              </a:rPr>
              <a:t>2p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)=</a:t>
            </a:r>
            <a:r>
              <a:rPr lang="en-US" dirty="0">
                <a:solidFill>
                  <a:srgbClr val="323232"/>
                </a:solidFill>
                <a:cs typeface="Symbol" charset="2"/>
              </a:rPr>
              <a:t> 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16.88 %</a:t>
            </a:r>
          </a:p>
          <a:p>
            <a:pPr marL="685800" lvl="1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A(K</a:t>
            </a:r>
            <a:r>
              <a:rPr lang="en-US" baseline="-25000" dirty="0" smtClean="0">
                <a:solidFill>
                  <a:srgbClr val="323232"/>
                </a:solidFill>
                <a:latin typeface="Symbol" charset="2"/>
                <a:cs typeface="Symbol" charset="2"/>
              </a:rPr>
              <a:t>m3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) = 0.12 %</a:t>
            </a:r>
          </a:p>
          <a:p>
            <a:pPr marL="228600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endParaRPr lang="en-US" dirty="0" smtClean="0">
              <a:solidFill>
                <a:srgbClr val="323232"/>
              </a:solidFill>
              <a:cs typeface="Symbol" charset="2"/>
            </a:endParaRPr>
          </a:p>
          <a:p>
            <a:pPr marL="228600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K</a:t>
            </a:r>
            <a:r>
              <a:rPr lang="en-US" baseline="30000" dirty="0">
                <a:latin typeface="Symbol" charset="2"/>
                <a:cs typeface="Symbol" charset="2"/>
              </a:rPr>
              <a:t>± </a:t>
            </a:r>
            <a:r>
              <a:rPr lang="en-US" dirty="0">
                <a:solidFill>
                  <a:srgbClr val="323232"/>
                </a:solidFill>
                <a:cs typeface="Symbol" charset="2"/>
                <a:sym typeface="Wingdings"/>
              </a:rPr>
              <a:t>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baseline="30000" dirty="0">
                <a:latin typeface="Symbol" charset="2"/>
                <a:cs typeface="Symbol" charset="2"/>
              </a:rPr>
              <a:t>±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causes no sizable </a:t>
            </a:r>
            <a:r>
              <a:rPr lang="en-US" dirty="0" err="1" smtClean="0">
                <a:solidFill>
                  <a:srgbClr val="323232"/>
                </a:solidFill>
                <a:cs typeface="Symbol" charset="2"/>
              </a:rPr>
              <a:t>bg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 within the signal region.</a:t>
            </a:r>
            <a:endParaRPr lang="en-US" dirty="0" smtClean="0">
              <a:latin typeface="Symbol" charset="2"/>
              <a:cs typeface="Symbol" charset="2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287797"/>
              </p:ext>
            </p:extLst>
          </p:nvPr>
        </p:nvGraphicFramePr>
        <p:xfrm>
          <a:off x="755576" y="2785735"/>
          <a:ext cx="2609818" cy="64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Equation" r:id="rId5" imgW="1803400" imgH="444500" progId="Equation.3">
                  <p:embed/>
                </p:oleObj>
              </mc:Choice>
              <mc:Fallback>
                <p:oleObj name="Equation" r:id="rId5" imgW="1803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2785735"/>
                        <a:ext cx="2609818" cy="64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41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 vert="horz" lIns="720000" tIns="45720" rIns="0" bIns="45720" rtlCol="0" anchor="ctr">
            <a:normAutofit/>
          </a:bodyPr>
          <a:lstStyle/>
          <a:p>
            <a:r>
              <a:rPr lang="en-US" dirty="0"/>
              <a:t>NA62 (2007) data: 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 err="1">
                <a:latin typeface="Symbol" charset="2"/>
                <a:cs typeface="Symbol" charset="2"/>
              </a:rPr>
              <a:t>±</a:t>
            </a:r>
            <a:r>
              <a:rPr lang="en-US" dirty="0" err="1">
                <a:latin typeface="Symbol" charset="2"/>
                <a:cs typeface="Symbol" charset="2"/>
              </a:rPr>
              <a:t>gg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/>
              <a:t>signal sample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248667"/>
              </p:ext>
            </p:extLst>
          </p:nvPr>
        </p:nvGraphicFramePr>
        <p:xfrm>
          <a:off x="296318" y="4414232"/>
          <a:ext cx="3915642" cy="1463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{16D9F66E-5EB9-4882-86FB-DCBF35E3C3E4}</a:tableStyleId>
              </a:tblPr>
              <a:tblGrid>
                <a:gridCol w="2271647"/>
                <a:gridCol w="1643995"/>
              </a:tblGrid>
              <a:tr h="340587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800" b="1" baseline="30000" dirty="0" err="1" smtClean="0"/>
                        <a:t>±</a:t>
                      </a:r>
                      <a:r>
                        <a:rPr lang="en-US" sz="1800" b="1" dirty="0" err="1" smtClean="0">
                          <a:latin typeface="Symbol" charset="2"/>
                          <a:cs typeface="Symbol" charset="2"/>
                        </a:rPr>
                        <a:t>gg</a:t>
                      </a:r>
                      <a:r>
                        <a:rPr lang="en-US" sz="1800" b="1" dirty="0" smtClean="0"/>
                        <a:t> candidates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232</a:t>
                      </a:r>
                      <a:endParaRPr lang="en-US" sz="1800" b="0" dirty="0"/>
                    </a:p>
                  </a:txBody>
                  <a:tcPr/>
                </a:tc>
              </a:tr>
              <a:tr h="34058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BG(</a:t>
                      </a:r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800" baseline="30000" dirty="0" smtClean="0">
                          <a:latin typeface="Symbol" charset="2"/>
                          <a:cs typeface="Symbol" charset="2"/>
                        </a:rPr>
                        <a:t>±</a:t>
                      </a:r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800" baseline="30000" dirty="0" smtClean="0">
                          <a:latin typeface="Symbol" charset="2"/>
                          <a:cs typeface="Symbol" charset="2"/>
                        </a:rPr>
                        <a:t>0</a:t>
                      </a:r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800" dirty="0" smtClean="0"/>
                        <a:t>)</a:t>
                      </a:r>
                      <a:endParaRPr lang="en-US" sz="1800" dirty="0" smtClean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15.3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± 1.1</a:t>
                      </a:r>
                      <a:endParaRPr lang="en-US" sz="1800" dirty="0"/>
                    </a:p>
                  </a:txBody>
                  <a:tcPr/>
                </a:tc>
              </a:tr>
              <a:tr h="34058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BG(</a:t>
                      </a:r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800" baseline="30000" dirty="0" smtClean="0">
                          <a:latin typeface="Symbol" charset="2"/>
                          <a:cs typeface="Symbol" charset="2"/>
                        </a:rPr>
                        <a:t>±</a:t>
                      </a:r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800" baseline="30000" dirty="0" smtClean="0">
                          <a:latin typeface="Symbol" charset="2"/>
                          <a:cs typeface="Symbol" charset="2"/>
                        </a:rPr>
                        <a:t>0</a:t>
                      </a:r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800" baseline="30000" dirty="0" smtClean="0">
                          <a:latin typeface="Symbol" charset="2"/>
                          <a:cs typeface="Symbol" charset="2"/>
                        </a:rPr>
                        <a:t>0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baseline="0" dirty="0" smtClean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2.1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± 0.3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0587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Signal (</a:t>
                      </a:r>
                      <a:r>
                        <a:rPr lang="en-US" sz="18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800" baseline="30000" dirty="0" err="1" smtClean="0">
                          <a:latin typeface="Symbol" charset="2"/>
                          <a:cs typeface="Symbol" charset="2"/>
                        </a:rPr>
                        <a:t>±</a:t>
                      </a:r>
                      <a:r>
                        <a:rPr lang="en-US" sz="1800" dirty="0" err="1" smtClean="0">
                          <a:latin typeface="Symbol" charset="2"/>
                          <a:cs typeface="Symbol" charset="2"/>
                        </a:rPr>
                        <a:t>gg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215 ± 15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73004" y="1052736"/>
            <a:ext cx="3931444" cy="50405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  <a:extLst/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marL="425450" indent="-2159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defRPr/>
            </a:pPr>
            <a:r>
              <a:rPr lang="en-US" altLang="en-US" b="1" dirty="0" smtClean="0">
                <a:solidFill>
                  <a:srgbClr val="990000"/>
                </a:solidFill>
                <a:latin typeface="+mn-lt"/>
              </a:rPr>
              <a:t>NA62 (2007)</a:t>
            </a:r>
          </a:p>
          <a:p>
            <a:pPr algn="ctr" eaLnBrk="1">
              <a:lnSpc>
                <a:spcPct val="100000"/>
              </a:lnSpc>
              <a:buClrTx/>
              <a:buSzPct val="70000"/>
              <a:buFontTx/>
              <a:buNone/>
              <a:defRPr/>
            </a:pPr>
            <a:r>
              <a:rPr lang="fr-FR" sz="1400" dirty="0" smtClean="0">
                <a:solidFill>
                  <a:srgbClr val="000080"/>
                </a:solidFill>
                <a:latin typeface="+mn-lt"/>
                <a:cs typeface="Helvetica" pitchFamily="34" charset="0"/>
              </a:rPr>
              <a:t>[Phys. </a:t>
            </a:r>
            <a:r>
              <a:rPr lang="fr-FR" sz="1400" dirty="0" err="1" smtClean="0">
                <a:solidFill>
                  <a:srgbClr val="000080"/>
                </a:solidFill>
                <a:latin typeface="+mn-lt"/>
                <a:cs typeface="Helvetica" pitchFamily="34" charset="0"/>
              </a:rPr>
              <a:t>Lett</a:t>
            </a:r>
            <a:r>
              <a:rPr lang="fr-FR" sz="1400" dirty="0" smtClean="0">
                <a:solidFill>
                  <a:srgbClr val="000080"/>
                </a:solidFill>
                <a:latin typeface="+mn-lt"/>
                <a:cs typeface="Helvetica" pitchFamily="34" charset="0"/>
              </a:rPr>
              <a:t>. </a:t>
            </a:r>
            <a:r>
              <a:rPr lang="fr-FR" sz="1400" b="1" dirty="0" smtClean="0">
                <a:solidFill>
                  <a:srgbClr val="000080"/>
                </a:solidFill>
                <a:latin typeface="+mn-lt"/>
                <a:cs typeface="Helvetica" pitchFamily="34" charset="0"/>
              </a:rPr>
              <a:t>B732</a:t>
            </a:r>
            <a:r>
              <a:rPr lang="fr-FR" sz="1400" dirty="0" smtClean="0">
                <a:solidFill>
                  <a:srgbClr val="000080"/>
                </a:solidFill>
                <a:latin typeface="+mn-lt"/>
                <a:cs typeface="Helvetica" pitchFamily="34" charset="0"/>
              </a:rPr>
              <a:t> </a:t>
            </a:r>
            <a:r>
              <a:rPr lang="fr-FR" sz="1400" dirty="0">
                <a:solidFill>
                  <a:srgbClr val="000080"/>
                </a:solidFill>
                <a:latin typeface="+mn-lt"/>
                <a:cs typeface="Helvetica" pitchFamily="34" charset="0"/>
              </a:rPr>
              <a:t>(</a:t>
            </a:r>
            <a:r>
              <a:rPr lang="fr-FR" sz="1400" dirty="0" smtClean="0">
                <a:solidFill>
                  <a:srgbClr val="000080"/>
                </a:solidFill>
                <a:latin typeface="+mn-lt"/>
                <a:cs typeface="Helvetica" pitchFamily="34" charset="0"/>
              </a:rPr>
              <a:t>2014) 65]</a:t>
            </a:r>
            <a:endParaRPr lang="en-US" altLang="en-US" sz="1400" dirty="0" smtClean="0">
              <a:solidFill>
                <a:srgbClr val="000080"/>
              </a:solidFill>
              <a:latin typeface="+mn-lt"/>
              <a:cs typeface="Helvetica" pitchFamily="34" charset="0"/>
            </a:endParaRPr>
          </a:p>
          <a:p>
            <a:pPr eaLnBrk="1">
              <a:lnSpc>
                <a:spcPct val="100000"/>
              </a:lnSpc>
              <a:buClrTx/>
              <a:buSzPct val="70000"/>
              <a:buFontTx/>
              <a:buNone/>
              <a:defRPr/>
            </a:pPr>
            <a:endParaRPr lang="en-US" altLang="en-US" sz="2800" dirty="0" smtClean="0">
              <a:solidFill>
                <a:srgbClr val="000000"/>
              </a:solidFill>
              <a:latin typeface="+mn-lt"/>
            </a:endParaRPr>
          </a:p>
          <a:p>
            <a:pPr eaLnBrk="1">
              <a:lnSpc>
                <a:spcPct val="100000"/>
              </a:lnSpc>
              <a:buClrTx/>
              <a:buSzPct val="70000"/>
              <a:buFontTx/>
              <a:buNone/>
              <a:defRPr/>
            </a:pPr>
            <a:endParaRPr lang="en-US" altLang="en-US" sz="2800" dirty="0" smtClean="0">
              <a:solidFill>
                <a:srgbClr val="000000"/>
              </a:solidFill>
              <a:latin typeface="+mn-lt"/>
            </a:endParaRPr>
          </a:p>
          <a:p>
            <a:pPr eaLnBrk="1">
              <a:lnSpc>
                <a:spcPct val="100000"/>
              </a:lnSpc>
              <a:buClrTx/>
              <a:buSzPct val="70000"/>
              <a:buFontTx/>
              <a:buNone/>
              <a:defRPr/>
            </a:pPr>
            <a:endParaRPr lang="en-US" altLang="en-US" sz="28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4769953" cy="453650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504" y="1088737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</a:pPr>
            <a:r>
              <a:rPr lang="en-US" b="1" dirty="0" smtClean="0">
                <a:solidFill>
                  <a:schemeClr val="accent2"/>
                </a:solidFill>
                <a:latin typeface="+mj-lt"/>
                <a:cs typeface="Symbol" charset="2"/>
              </a:rPr>
              <a:t>Background sources</a:t>
            </a:r>
          </a:p>
          <a:p>
            <a:pPr marL="228600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 smtClean="0">
                <a:solidFill>
                  <a:srgbClr val="323232"/>
                </a:solidFill>
                <a:latin typeface="+mj-lt"/>
                <a:cs typeface="Symbol" charset="2"/>
              </a:rPr>
              <a:t>The main </a:t>
            </a:r>
            <a:r>
              <a:rPr lang="en-US" dirty="0" err="1" smtClean="0">
                <a:solidFill>
                  <a:srgbClr val="323232"/>
                </a:solidFill>
                <a:latin typeface="+mj-lt"/>
                <a:cs typeface="Symbol" charset="2"/>
              </a:rPr>
              <a:t>bg</a:t>
            </a:r>
            <a:r>
              <a:rPr lang="en-US" dirty="0" smtClean="0">
                <a:solidFill>
                  <a:srgbClr val="323232"/>
                </a:solidFill>
                <a:latin typeface="+mj-lt"/>
                <a:cs typeface="Symbol" charset="2"/>
              </a:rPr>
              <a:t> comes</a:t>
            </a:r>
            <a:r>
              <a:rPr lang="en-US" dirty="0">
                <a:solidFill>
                  <a:srgbClr val="323232"/>
                </a:solidFill>
                <a:latin typeface="+mj-lt"/>
                <a:cs typeface="Symbol" charset="2"/>
                <a:sym typeface="Wingdings"/>
              </a:rPr>
              <a:t> </a:t>
            </a:r>
            <a:r>
              <a:rPr lang="en-US" dirty="0" smtClean="0">
                <a:solidFill>
                  <a:srgbClr val="323232"/>
                </a:solidFill>
                <a:latin typeface="+mj-lt"/>
                <a:cs typeface="Symbol" charset="2"/>
              </a:rPr>
              <a:t>from</a:t>
            </a:r>
            <a:br>
              <a:rPr lang="en-US" dirty="0" smtClean="0">
                <a:solidFill>
                  <a:srgbClr val="323232"/>
                </a:solidFill>
                <a:latin typeface="+mj-lt"/>
                <a:cs typeface="Symbol" charset="2"/>
              </a:rPr>
            </a:br>
            <a:r>
              <a:rPr lang="en-US" dirty="0" smtClean="0">
                <a:solidFill>
                  <a:srgbClr val="323232"/>
                </a:solidFill>
                <a:latin typeface="+mj-lt"/>
                <a:cs typeface="Symbol" charset="2"/>
              </a:rPr>
              <a:t>K</a:t>
            </a:r>
            <a:r>
              <a:rPr lang="en-US" baseline="30000" dirty="0" smtClean="0">
                <a:latin typeface="Symbol" charset="2"/>
                <a:cs typeface="Symbol" charset="2"/>
              </a:rPr>
              <a:t>± </a:t>
            </a:r>
            <a:r>
              <a:rPr lang="en-US" dirty="0" smtClean="0">
                <a:solidFill>
                  <a:srgbClr val="323232"/>
                </a:solidFill>
                <a:cs typeface="Symbol" charset="2"/>
                <a:sym typeface="Wingdings"/>
              </a:rPr>
              <a:t>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baseline="30000" dirty="0">
                <a:latin typeface="Symbol" charset="2"/>
                <a:cs typeface="Symbol" charset="2"/>
              </a:rPr>
              <a:t>±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>
                <a:latin typeface="Symbol" charset="2"/>
                <a:cs typeface="Symbol" charset="2"/>
              </a:rPr>
              <a:t>g 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followed by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>
                <a:solidFill>
                  <a:srgbClr val="323232"/>
                </a:solidFill>
                <a:cs typeface="Symbol" charset="2"/>
                <a:sym typeface="Wingdings"/>
              </a:rPr>
              <a:t></a:t>
            </a:r>
            <a:r>
              <a:rPr lang="en-US" dirty="0" smtClean="0">
                <a:latin typeface="Symbol" charset="2"/>
                <a:cs typeface="Symbol" charset="2"/>
              </a:rPr>
              <a:t>gg</a:t>
            </a:r>
          </a:p>
          <a:p>
            <a:pPr marL="228600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It is due to the cluster-merging of a </a:t>
            </a:r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 from parent K and one from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0 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decay</a:t>
            </a:r>
          </a:p>
          <a:p>
            <a:pPr marL="228600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 smtClean="0">
                <a:solidFill>
                  <a:srgbClr val="323232"/>
                </a:solidFill>
                <a:latin typeface="+mj-lt"/>
                <a:cs typeface="Symbol" charset="2"/>
              </a:rPr>
              <a:t>Another </a:t>
            </a:r>
            <a:r>
              <a:rPr lang="en-US" dirty="0" err="1" smtClean="0">
                <a:solidFill>
                  <a:srgbClr val="323232"/>
                </a:solidFill>
                <a:latin typeface="+mj-lt"/>
                <a:cs typeface="Symbol" charset="2"/>
              </a:rPr>
              <a:t>bg</a:t>
            </a:r>
            <a:r>
              <a:rPr lang="en-US" dirty="0" smtClean="0">
                <a:solidFill>
                  <a:srgbClr val="323232"/>
                </a:solidFill>
                <a:latin typeface="+mj-lt"/>
                <a:cs typeface="Symbol" charset="2"/>
              </a:rPr>
              <a:t> comes from</a:t>
            </a:r>
            <a:br>
              <a:rPr lang="en-US" dirty="0" smtClean="0">
                <a:solidFill>
                  <a:srgbClr val="323232"/>
                </a:solidFill>
                <a:latin typeface="+mj-lt"/>
                <a:cs typeface="Symbol" charset="2"/>
              </a:rPr>
            </a:br>
            <a:r>
              <a:rPr lang="en-US" dirty="0">
                <a:solidFill>
                  <a:srgbClr val="323232"/>
                </a:solidFill>
                <a:cs typeface="Symbol" charset="2"/>
              </a:rPr>
              <a:t>K</a:t>
            </a:r>
            <a:r>
              <a:rPr lang="en-US" baseline="30000" dirty="0">
                <a:latin typeface="Symbol" charset="2"/>
                <a:cs typeface="Symbol" charset="2"/>
              </a:rPr>
              <a:t>± </a:t>
            </a:r>
            <a:r>
              <a:rPr lang="en-US" dirty="0">
                <a:solidFill>
                  <a:srgbClr val="323232"/>
                </a:solidFill>
                <a:cs typeface="Symbol" charset="2"/>
                <a:sym typeface="Wingdings"/>
              </a:rPr>
              <a:t></a:t>
            </a:r>
            <a:r>
              <a:rPr lang="en-US" dirty="0">
                <a:latin typeface="Symbol" charset="2"/>
                <a:cs typeface="Symbol" charset="2"/>
              </a:rPr>
              <a:t> p</a:t>
            </a:r>
            <a:r>
              <a:rPr lang="en-US" baseline="30000" dirty="0">
                <a:latin typeface="Symbol" charset="2"/>
                <a:cs typeface="Symbol" charset="2"/>
              </a:rPr>
              <a:t>±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baseline="30000" dirty="0">
                <a:latin typeface="Symbol" charset="2"/>
                <a:cs typeface="Symbol" charset="2"/>
              </a:rPr>
              <a:t>0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323232"/>
                </a:solidFill>
                <a:cs typeface="Symbol" charset="2"/>
              </a:rPr>
              <a:t>followed 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by 2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baseline="30000" dirty="0">
                <a:latin typeface="Symbol" charset="2"/>
                <a:cs typeface="Symbol" charset="2"/>
              </a:rPr>
              <a:t>0</a:t>
            </a:r>
            <a:r>
              <a:rPr lang="en-US" dirty="0">
                <a:solidFill>
                  <a:srgbClr val="323232"/>
                </a:solidFill>
                <a:cs typeface="Symbol" charset="2"/>
                <a:sym typeface="Wingdings"/>
              </a:rPr>
              <a:t></a:t>
            </a:r>
            <a:r>
              <a:rPr lang="en-US" dirty="0" smtClean="0">
                <a:latin typeface="Symbol" charset="2"/>
                <a:cs typeface="Symbol" charset="2"/>
              </a:rPr>
              <a:t>gg</a:t>
            </a:r>
          </a:p>
          <a:p>
            <a:pPr marL="228600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It is due to one </a:t>
            </a:r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 lost by the </a:t>
            </a:r>
            <a:r>
              <a:rPr lang="en-US" dirty="0" err="1" smtClean="0">
                <a:solidFill>
                  <a:srgbClr val="323232"/>
                </a:solidFill>
                <a:cs typeface="Symbol" charset="2"/>
              </a:rPr>
              <a:t>LKr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 and </a:t>
            </a:r>
            <a:r>
              <a:rPr lang="en-US" dirty="0">
                <a:solidFill>
                  <a:schemeClr val="dk1"/>
                </a:solidFill>
              </a:rPr>
              <a:t>one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 cluster merging</a:t>
            </a:r>
            <a:endParaRPr lang="en-US" dirty="0" smtClean="0">
              <a:solidFill>
                <a:srgbClr val="323232"/>
              </a:solidFill>
              <a:latin typeface="+mj-lt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31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independent BR NA62 (2007)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5157192"/>
            <a:ext cx="391989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/>
                </a:solidFill>
              </a:rPr>
              <a:t>FINAL NA62 (2007) </a:t>
            </a:r>
            <a:r>
              <a:rPr lang="cs-CZ" sz="2400" b="1" dirty="0" err="1" smtClean="0">
                <a:solidFill>
                  <a:schemeClr val="accent2"/>
                </a:solidFill>
              </a:rPr>
              <a:t>result</a:t>
            </a:r>
            <a:r>
              <a:rPr lang="cs-CZ" sz="2400" b="1" dirty="0" smtClean="0">
                <a:solidFill>
                  <a:schemeClr val="accent2"/>
                </a:solidFill>
              </a:rPr>
              <a:t>: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38825"/>
              </p:ext>
            </p:extLst>
          </p:nvPr>
        </p:nvGraphicFramePr>
        <p:xfrm>
          <a:off x="179512" y="1196752"/>
          <a:ext cx="4320480" cy="285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{0660B408-B3CF-4A94-85FC-2B1E0A45F4A2}</a:tableStyleId>
              </a:tblPr>
              <a:tblGrid>
                <a:gridCol w="1335451"/>
                <a:gridCol w="320631"/>
                <a:gridCol w="533583"/>
                <a:gridCol w="675596"/>
                <a:gridCol w="1455219"/>
              </a:tblGrid>
              <a:tr h="473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Bin z range</a:t>
                      </a:r>
                      <a:endParaRPr lang="en-US" sz="1400" b="1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N</a:t>
                      </a:r>
                      <a:r>
                        <a:rPr lang="en-US" sz="1400" u="none" strike="noStrike" baseline="-25000" dirty="0" err="1" smtClean="0">
                          <a:effectLst/>
                        </a:rPr>
                        <a:t>j</a:t>
                      </a:r>
                      <a:endParaRPr lang="en-US" sz="1400" b="1" i="0" u="none" strike="noStrike" baseline="-250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 smtClean="0">
                          <a:effectLst/>
                        </a:rPr>
                        <a:t>N</a:t>
                      </a:r>
                      <a:r>
                        <a:rPr lang="en-US" sz="1400" u="none" strike="noStrike" baseline="30000" dirty="0" err="1" smtClean="0">
                          <a:effectLst/>
                        </a:rPr>
                        <a:t>B</a:t>
                      </a:r>
                      <a:r>
                        <a:rPr lang="en-US" sz="1400" u="none" strike="noStrike" baseline="-25000" dirty="0" err="1" smtClean="0">
                          <a:effectLst/>
                        </a:rPr>
                        <a:t>j</a:t>
                      </a:r>
                      <a:endParaRPr lang="en-US" sz="1400" b="1" i="0" u="none" strike="noStrike" baseline="-25000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A</a:t>
                      </a:r>
                      <a:r>
                        <a:rPr lang="en-US" sz="1400" u="none" strike="noStrike" baseline="-25000" dirty="0" err="1" smtClean="0">
                          <a:effectLst/>
                        </a:rPr>
                        <a:t>j</a:t>
                      </a:r>
                      <a:endParaRPr lang="en-US" sz="1400" b="1" i="0" u="none" strike="noStrike" baseline="-250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B</a:t>
                      </a:r>
                      <a:r>
                        <a:rPr lang="en-US" sz="1400" u="none" strike="noStrike" baseline="-25000" dirty="0" err="1" smtClean="0">
                          <a:effectLst/>
                        </a:rPr>
                        <a:t>j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x 10</a:t>
                      </a:r>
                      <a:r>
                        <a:rPr lang="en-US" sz="1400" u="none" strike="noStrike" baseline="30000" dirty="0" smtClean="0">
                          <a:effectLst/>
                        </a:rPr>
                        <a:t>6</a:t>
                      </a:r>
                      <a:endParaRPr lang="en-US" sz="1400" b="1" i="0" u="none" strike="noStrike" baseline="300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297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0.20-0.24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0.024 ± 0.013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297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0.24-0.28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0.058 ± 0.016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297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0.28-0.32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0.104 ± 0.020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297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0.32-0.36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0.160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0.204 ± 0.029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297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0.36-0.40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0.237 ± 0.032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297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0.40-0.44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0.144 ± 0.027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297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0.44-0.48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0.155 ± 0.034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2984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z&gt;0.48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0.162 ± 0.064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538427"/>
              </p:ext>
            </p:extLst>
          </p:nvPr>
        </p:nvGraphicFramePr>
        <p:xfrm>
          <a:off x="2771800" y="5432425"/>
          <a:ext cx="620871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0" name="Equation" r:id="rId4" imgW="3416300" imgH="482600" progId="Equation.3">
                  <p:embed/>
                </p:oleObj>
              </mc:Choice>
              <mc:Fallback>
                <p:oleObj name="Equation" r:id="rId4" imgW="3416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1800" y="5432425"/>
                        <a:ext cx="6208712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579442"/>
              </p:ext>
            </p:extLst>
          </p:nvPr>
        </p:nvGraphicFramePr>
        <p:xfrm>
          <a:off x="5173663" y="1196975"/>
          <a:ext cx="26781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1" name="Equation" r:id="rId6" imgW="1473200" imgH="254000" progId="Equation.3">
                  <p:embed/>
                </p:oleObj>
              </mc:Choice>
              <mc:Fallback>
                <p:oleObj name="Equation" r:id="rId6" imgW="1473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73663" y="1196975"/>
                        <a:ext cx="2678112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Callout 2 (Border and Accent Bar) 8"/>
          <p:cNvSpPr/>
          <p:nvPr/>
        </p:nvSpPr>
        <p:spPr>
          <a:xfrm>
            <a:off x="4644008" y="1772816"/>
            <a:ext cx="792088" cy="213854"/>
          </a:xfrm>
          <a:prstGeom prst="accentBorderCallout2">
            <a:avLst>
              <a:gd name="adj1" fmla="val 50528"/>
              <a:gd name="adj2" fmla="val 104730"/>
              <a:gd name="adj3" fmla="val 51589"/>
              <a:gd name="adj4" fmla="val 148174"/>
              <a:gd name="adj5" fmla="val -100217"/>
              <a:gd name="adj6" fmla="val 166715"/>
            </a:avLst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/>
              <a:t>events</a:t>
            </a:r>
          </a:p>
        </p:txBody>
      </p:sp>
      <p:sp>
        <p:nvSpPr>
          <p:cNvPr id="16" name="Line Callout 2 (Border and Accent Bar) 15"/>
          <p:cNvSpPr/>
          <p:nvPr/>
        </p:nvSpPr>
        <p:spPr>
          <a:xfrm>
            <a:off x="4644008" y="2097938"/>
            <a:ext cx="1171499" cy="213854"/>
          </a:xfrm>
          <a:prstGeom prst="accentBorderCallout2">
            <a:avLst>
              <a:gd name="adj1" fmla="val 50267"/>
              <a:gd name="adj2" fmla="val 103999"/>
              <a:gd name="adj3" fmla="val 50002"/>
              <a:gd name="adj4" fmla="val 130844"/>
              <a:gd name="adj5" fmla="val -253530"/>
              <a:gd name="adj6" fmla="val 158855"/>
            </a:avLst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/>
              <a:t>background</a:t>
            </a:r>
            <a:endParaRPr lang="en-GB" sz="1400" dirty="0"/>
          </a:p>
        </p:txBody>
      </p:sp>
      <p:sp>
        <p:nvSpPr>
          <p:cNvPr id="17" name="Line Callout 2 (Border and Accent Bar) 16"/>
          <p:cNvSpPr/>
          <p:nvPr/>
        </p:nvSpPr>
        <p:spPr>
          <a:xfrm>
            <a:off x="7812360" y="1756373"/>
            <a:ext cx="1152128" cy="209663"/>
          </a:xfrm>
          <a:prstGeom prst="accentBorderCallout2">
            <a:avLst>
              <a:gd name="adj1" fmla="val 53658"/>
              <a:gd name="adj2" fmla="val -3871"/>
              <a:gd name="adj3" fmla="val 51797"/>
              <a:gd name="adj4" fmla="val -11861"/>
              <a:gd name="adj5" fmla="val -94839"/>
              <a:gd name="adj6" fmla="val -18517"/>
            </a:avLst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/>
              <a:t>acceptance</a:t>
            </a:r>
            <a:endParaRPr lang="en-GB" sz="1400" dirty="0"/>
          </a:p>
        </p:txBody>
      </p:sp>
      <p:sp>
        <p:nvSpPr>
          <p:cNvPr id="18" name="Line Callout 2 (Border and Accent Bar) 17"/>
          <p:cNvSpPr/>
          <p:nvPr/>
        </p:nvSpPr>
        <p:spPr>
          <a:xfrm>
            <a:off x="7596336" y="2102129"/>
            <a:ext cx="1368152" cy="209663"/>
          </a:xfrm>
          <a:prstGeom prst="accentBorderCallout2">
            <a:avLst>
              <a:gd name="adj1" fmla="val 51180"/>
              <a:gd name="adj2" fmla="val -3738"/>
              <a:gd name="adj3" fmla="val 51797"/>
              <a:gd name="adj4" fmla="val -18475"/>
              <a:gd name="adj5" fmla="val -257011"/>
              <a:gd name="adj6" fmla="val -25929"/>
            </a:avLst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/>
              <a:t>Total K decays</a:t>
            </a:r>
            <a:endParaRPr lang="en-GB" sz="1400" dirty="0"/>
          </a:p>
        </p:txBody>
      </p:sp>
      <p:sp>
        <p:nvSpPr>
          <p:cNvPr id="19" name="Rectangle 18"/>
          <p:cNvSpPr/>
          <p:nvPr/>
        </p:nvSpPr>
        <p:spPr>
          <a:xfrm>
            <a:off x="4499992" y="2492896"/>
            <a:ext cx="464400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 smtClean="0">
                <a:solidFill>
                  <a:srgbClr val="323232"/>
                </a:solidFill>
                <a:latin typeface="+mj-lt"/>
                <a:cs typeface="Symbol" charset="2"/>
              </a:rPr>
              <a:t>Trigger efficiencies nearly cancel</a:t>
            </a:r>
          </a:p>
          <a:p>
            <a:pPr marL="228600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 smtClean="0">
                <a:solidFill>
                  <a:srgbClr val="323232"/>
                </a:solidFill>
                <a:latin typeface="+mj-lt"/>
              </a:rPr>
              <a:t>Small </a:t>
            </a:r>
            <a:r>
              <a:rPr lang="en-US" b="1" i="1" dirty="0" smtClean="0">
                <a:solidFill>
                  <a:srgbClr val="323232"/>
                </a:solidFill>
                <a:latin typeface="+mj-lt"/>
              </a:rPr>
              <a:t>z</a:t>
            </a:r>
            <a:r>
              <a:rPr lang="en-US" dirty="0" smtClean="0">
                <a:solidFill>
                  <a:srgbClr val="323232"/>
                </a:solidFill>
                <a:latin typeface="+mj-lt"/>
              </a:rPr>
              <a:t> bins </a:t>
            </a:r>
            <a:r>
              <a:rPr lang="en-US" dirty="0" smtClean="0">
                <a:solidFill>
                  <a:srgbClr val="323232"/>
                </a:solidFill>
                <a:latin typeface="+mj-lt"/>
                <a:sym typeface="Wingdings"/>
              </a:rPr>
              <a:t> acceptance depends weakly on kinematics</a:t>
            </a:r>
            <a:endParaRPr lang="en-US" dirty="0">
              <a:solidFill>
                <a:srgbClr val="323232"/>
              </a:solidFill>
              <a:sym typeface="Wingdings"/>
            </a:endParaRPr>
          </a:p>
          <a:p>
            <a:pPr marL="228600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b="1" i="1" dirty="0">
                <a:solidFill>
                  <a:srgbClr val="323232"/>
                </a:solidFill>
              </a:rPr>
              <a:t>y</a:t>
            </a:r>
            <a:r>
              <a:rPr lang="en-US" dirty="0">
                <a:solidFill>
                  <a:srgbClr val="323232"/>
                </a:solidFill>
              </a:rPr>
              <a:t>-dependence </a:t>
            </a:r>
            <a:r>
              <a:rPr lang="en-US" dirty="0" smtClean="0">
                <a:solidFill>
                  <a:srgbClr val="323232"/>
                </a:solidFill>
              </a:rPr>
              <a:t>of </a:t>
            </a:r>
            <a:r>
              <a:rPr lang="en-US" b="1" i="1" dirty="0" err="1" smtClean="0">
                <a:solidFill>
                  <a:srgbClr val="323232"/>
                </a:solidFill>
              </a:rPr>
              <a:t>A</a:t>
            </a:r>
            <a:r>
              <a:rPr lang="en-US" b="1" i="1" baseline="-25000" dirty="0" err="1" smtClean="0">
                <a:solidFill>
                  <a:srgbClr val="323232"/>
                </a:solidFill>
              </a:rPr>
              <a:t>j</a:t>
            </a:r>
            <a:r>
              <a:rPr lang="en-US" dirty="0" smtClean="0">
                <a:solidFill>
                  <a:srgbClr val="323232"/>
                </a:solidFill>
              </a:rPr>
              <a:t> is &lt; 10%</a:t>
            </a:r>
            <a:endParaRPr lang="en-US" dirty="0" smtClean="0">
              <a:solidFill>
                <a:srgbClr val="323232"/>
              </a:solidFill>
              <a:latin typeface="+mj-lt"/>
              <a:sym typeface="Wingdings"/>
            </a:endParaRPr>
          </a:p>
          <a:p>
            <a:pPr marL="228600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 err="1" smtClean="0">
                <a:solidFill>
                  <a:srgbClr val="323232"/>
                </a:solidFill>
                <a:latin typeface="+mj-lt"/>
                <a:sym typeface="Wingdings"/>
              </a:rPr>
              <a:t>ChPT</a:t>
            </a:r>
            <a:r>
              <a:rPr lang="en-US" dirty="0" smtClean="0">
                <a:solidFill>
                  <a:srgbClr val="323232"/>
                </a:solidFill>
                <a:latin typeface="+mj-lt"/>
                <a:sym typeface="Wingdings"/>
              </a:rPr>
              <a:t> </a:t>
            </a:r>
            <a:r>
              <a:rPr lang="en-US" b="1" i="1" dirty="0" smtClean="0">
                <a:solidFill>
                  <a:srgbClr val="323232"/>
                </a:solidFill>
                <a:latin typeface="+mj-lt"/>
              </a:rPr>
              <a:t>y</a:t>
            </a:r>
            <a:r>
              <a:rPr lang="en-US" dirty="0" smtClean="0">
                <a:solidFill>
                  <a:srgbClr val="323232"/>
                </a:solidFill>
                <a:latin typeface="+mj-lt"/>
              </a:rPr>
              <a:t>-dependence of </a:t>
            </a:r>
            <a:r>
              <a:rPr lang="en-US" dirty="0" smtClean="0">
                <a:solidFill>
                  <a:srgbClr val="323232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323232"/>
                </a:solidFill>
                <a:latin typeface="+mj-lt"/>
              </a:rPr>
              <a:t> ~ 10%</a:t>
            </a:r>
          </a:p>
          <a:p>
            <a:pPr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</a:pPr>
            <a:endParaRPr lang="en-US" i="1" dirty="0" smtClean="0">
              <a:solidFill>
                <a:srgbClr val="323232"/>
              </a:solidFill>
              <a:latin typeface="+mj-lt"/>
            </a:endParaRPr>
          </a:p>
          <a:p>
            <a:pPr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</a:pPr>
            <a:r>
              <a:rPr lang="en-US" dirty="0" smtClean="0">
                <a:solidFill>
                  <a:srgbClr val="323232"/>
                </a:solidFill>
                <a:latin typeface="+mj-lt"/>
              </a:rPr>
              <a:t>The measurement of </a:t>
            </a:r>
            <a:r>
              <a:rPr lang="en-US" dirty="0" err="1" smtClean="0">
                <a:solidFill>
                  <a:srgbClr val="323232"/>
                </a:solidFill>
                <a:latin typeface="+mj-lt"/>
              </a:rPr>
              <a:t>B</a:t>
            </a:r>
            <a:r>
              <a:rPr lang="en-US" baseline="-25000" dirty="0" err="1" smtClean="0">
                <a:solidFill>
                  <a:srgbClr val="323232"/>
                </a:solidFill>
                <a:latin typeface="+mj-lt"/>
              </a:rPr>
              <a:t>j</a:t>
            </a:r>
            <a:r>
              <a:rPr lang="en-US" dirty="0" smtClean="0">
                <a:solidFill>
                  <a:srgbClr val="323232"/>
                </a:solidFill>
                <a:latin typeface="+mj-lt"/>
              </a:rPr>
              <a:t> are model-independent to a good approximation</a:t>
            </a:r>
            <a:endParaRPr lang="en-US" dirty="0">
              <a:solidFill>
                <a:srgbClr val="32323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41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NA48/</a:t>
            </a:r>
            <a:r>
              <a:rPr lang="en-US" dirty="0" smtClean="0"/>
              <a:t>2 – NA62 (2007) combined result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493" y="5077633"/>
            <a:ext cx="9036496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/>
                </a:solidFill>
              </a:rPr>
              <a:t>FINAL </a:t>
            </a:r>
            <a:r>
              <a:rPr lang="cs-CZ" sz="2400" b="1" dirty="0" err="1" smtClean="0">
                <a:solidFill>
                  <a:schemeClr val="accent2"/>
                </a:solidFill>
              </a:rPr>
              <a:t>combined</a:t>
            </a:r>
            <a:r>
              <a:rPr lang="cs-CZ" sz="2400" b="1" dirty="0" smtClean="0">
                <a:solidFill>
                  <a:schemeClr val="accent2"/>
                </a:solidFill>
              </a:rPr>
              <a:t> </a:t>
            </a:r>
            <a:r>
              <a:rPr lang="cs-CZ" sz="2400" b="1" dirty="0" err="1" smtClean="0">
                <a:solidFill>
                  <a:schemeClr val="accent2"/>
                </a:solidFill>
              </a:rPr>
              <a:t>result</a:t>
            </a:r>
            <a:r>
              <a:rPr lang="cs-CZ" sz="2400" b="1" dirty="0" smtClean="0">
                <a:solidFill>
                  <a:schemeClr val="accent2"/>
                </a:solidFill>
              </a:rPr>
              <a:t>:</a:t>
            </a:r>
          </a:p>
          <a:p>
            <a:endParaRPr lang="cs-CZ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cs-CZ" sz="2400" dirty="0" smtClean="0"/>
              <a:t>B</a:t>
            </a:r>
            <a:r>
              <a:rPr lang="cs-CZ" sz="2400" baseline="-25000" dirty="0" smtClean="0"/>
              <a:t>MI</a:t>
            </a:r>
            <a:r>
              <a:rPr lang="cs-CZ" sz="2400" dirty="0" smtClean="0"/>
              <a:t>(z &gt; 0.2) = (0.965 ± 0.061</a:t>
            </a:r>
            <a:r>
              <a:rPr lang="cs-CZ" sz="2400" baseline="-25000" dirty="0" smtClean="0"/>
              <a:t>stat</a:t>
            </a:r>
            <a:r>
              <a:rPr lang="cs-CZ" sz="2400" dirty="0" smtClean="0"/>
              <a:t> </a:t>
            </a:r>
            <a:r>
              <a:rPr lang="cs-CZ" sz="2400" dirty="0"/>
              <a:t>± </a:t>
            </a:r>
            <a:r>
              <a:rPr lang="cs-CZ" sz="2400" dirty="0" smtClean="0"/>
              <a:t>0.061</a:t>
            </a:r>
            <a:r>
              <a:rPr lang="cs-CZ" sz="2400" baseline="-25000" dirty="0" smtClean="0"/>
              <a:t>syst</a:t>
            </a:r>
            <a:r>
              <a:rPr lang="cs-CZ" sz="2400" dirty="0" smtClean="0"/>
              <a:t>)×10</a:t>
            </a:r>
            <a:r>
              <a:rPr lang="cs-CZ" sz="2400" baseline="30000" dirty="0" smtClean="0"/>
              <a:t>-6</a:t>
            </a:r>
            <a:endParaRPr lang="en-US" sz="2400" baseline="30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109516"/>
              </p:ext>
            </p:extLst>
          </p:nvPr>
        </p:nvGraphicFramePr>
        <p:xfrm>
          <a:off x="323528" y="1037592"/>
          <a:ext cx="3240360" cy="3759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{0660B408-B3CF-4A94-85FC-2B1E0A45F4A2}</a:tableStyleId>
              </a:tblPr>
              <a:tblGrid>
                <a:gridCol w="1440160"/>
                <a:gridCol w="1800200"/>
              </a:tblGrid>
              <a:tr h="623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Bin z range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B</a:t>
                      </a:r>
                      <a:r>
                        <a:rPr lang="en-US" sz="1800" u="none" strike="noStrike" baseline="-25000" dirty="0" err="1" smtClean="0">
                          <a:effectLst/>
                        </a:rPr>
                        <a:t>j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x 10</a:t>
                      </a:r>
                      <a:r>
                        <a:rPr lang="en-US" sz="1800" u="none" strike="noStrike" baseline="30000" dirty="0" smtClean="0">
                          <a:effectLst/>
                        </a:rPr>
                        <a:t>6</a:t>
                      </a:r>
                      <a:endParaRPr lang="en-US" sz="1800" b="1" i="0" u="none" strike="noStrike" baseline="300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9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0.20-0.24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0.030 ± 0.011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9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0.24-0.28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0.046 ± 0.011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9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0.28-0.32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0.097 ± 0.015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9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0.32-0.36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0.194 ± 0.022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9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0.36-0.40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0.207 ± 0.023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9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0.40-0.44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0.123 ± 0.019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91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0.44-0.48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0.164 ± 0.025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93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z&gt;0.48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0.104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± 0.036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37591"/>
            <a:ext cx="4320480" cy="41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68000"/>
          <a:lstStyle/>
          <a:p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sz="4800" baseline="30000" dirty="0" smtClean="0">
                <a:latin typeface="Symbol" charset="2"/>
                <a:cs typeface="Symbol" charset="2"/>
              </a:rPr>
              <a:t>±</a:t>
            </a:r>
            <a:r>
              <a:rPr lang="en-US" dirty="0" smtClean="0">
                <a:sym typeface="Wingdings"/>
              </a:rPr>
              <a:t>⟶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sz="4000" baseline="30000" dirty="0" err="1">
                <a:latin typeface="Symbol" charset="2"/>
                <a:cs typeface="Symbol" charset="2"/>
              </a:rPr>
              <a:t>±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ChPT</a:t>
            </a:r>
            <a:r>
              <a:rPr lang="en-US" dirty="0" smtClean="0">
                <a:latin typeface="Century Gothic"/>
                <a:cs typeface="Century Gothic"/>
              </a:rPr>
              <a:t> fit O(p</a:t>
            </a:r>
            <a:r>
              <a:rPr lang="en-US" baseline="30000" dirty="0" smtClean="0">
                <a:latin typeface="Century Gothic"/>
                <a:cs typeface="Century Gothic"/>
              </a:rPr>
              <a:t>6</a:t>
            </a:r>
            <a:r>
              <a:rPr lang="en-US" dirty="0">
                <a:latin typeface="Century Gothic"/>
                <a:cs typeface="Century Gothic"/>
              </a:rPr>
              <a:t>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4013322" cy="38733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6630" y="5081989"/>
            <a:ext cx="857786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A cusp at </a:t>
            </a:r>
            <a:r>
              <a:rPr lang="en-US" i="1" dirty="0" smtClean="0">
                <a:solidFill>
                  <a:srgbClr val="323232"/>
                </a:solidFill>
                <a:cs typeface="Symbol" charset="2"/>
              </a:rPr>
              <a:t>z 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= (2m</a:t>
            </a:r>
            <a:r>
              <a:rPr lang="en-US" baseline="-25000" dirty="0" smtClean="0">
                <a:solidFill>
                  <a:srgbClr val="323232"/>
                </a:solidFill>
                <a:latin typeface="Symbol" charset="2"/>
                <a:cs typeface="Symbol" charset="2"/>
              </a:rPr>
              <a:t>p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/</a:t>
            </a:r>
            <a:r>
              <a:rPr lang="en-US" dirty="0" err="1" smtClean="0">
                <a:solidFill>
                  <a:srgbClr val="323232"/>
                </a:solidFill>
                <a:cs typeface="Symbol" charset="2"/>
              </a:rPr>
              <a:t>m</a:t>
            </a:r>
            <a:r>
              <a:rPr lang="en-US" baseline="-25000" dirty="0" err="1" smtClean="0">
                <a:solidFill>
                  <a:srgbClr val="323232"/>
                </a:solidFill>
                <a:cs typeface="Symbol" charset="2"/>
              </a:rPr>
              <a:t>K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)</a:t>
            </a:r>
            <a:r>
              <a:rPr lang="en-US" baseline="30000" dirty="0" smtClean="0">
                <a:solidFill>
                  <a:srgbClr val="323232"/>
                </a:solidFill>
                <a:cs typeface="Symbol" charset="2"/>
              </a:rPr>
              <a:t>2 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= 0.320</a:t>
            </a:r>
            <a:endParaRPr lang="en-US" dirty="0">
              <a:solidFill>
                <a:srgbClr val="323232"/>
              </a:solidFill>
              <a:cs typeface="Symbol" charset="2"/>
            </a:endParaRPr>
          </a:p>
          <a:p>
            <a:pPr marL="228600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 smtClean="0">
                <a:solidFill>
                  <a:srgbClr val="323232"/>
                </a:solidFill>
              </a:rPr>
              <a:t>We take into account the region above the </a:t>
            </a:r>
            <a:r>
              <a:rPr lang="en-US" dirty="0">
                <a:solidFill>
                  <a:srgbClr val="323232"/>
                </a:solidFill>
                <a:cs typeface="Symbol" charset="2"/>
              </a:rPr>
              <a:t>K</a:t>
            </a:r>
            <a:r>
              <a:rPr lang="en-US" baseline="30000" dirty="0">
                <a:latin typeface="Symbol" charset="2"/>
                <a:cs typeface="Symbol" charset="2"/>
              </a:rPr>
              <a:t>± </a:t>
            </a:r>
            <a:r>
              <a:rPr lang="en-US" dirty="0">
                <a:solidFill>
                  <a:srgbClr val="323232"/>
                </a:solidFill>
                <a:cs typeface="Symbol" charset="2"/>
                <a:sym typeface="Wingdings"/>
              </a:rPr>
              <a:t></a:t>
            </a:r>
            <a:r>
              <a:rPr lang="en-US" dirty="0">
                <a:latin typeface="Symbol" charset="2"/>
                <a:cs typeface="Symbol" charset="2"/>
              </a:rPr>
              <a:t> p</a:t>
            </a:r>
            <a:r>
              <a:rPr lang="en-US" baseline="30000" dirty="0">
                <a:latin typeface="Symbol" charset="2"/>
                <a:cs typeface="Symbol" charset="2"/>
              </a:rPr>
              <a:t>±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baseline="30000" dirty="0">
                <a:latin typeface="Symbol" charset="2"/>
                <a:cs typeface="Symbol" charset="2"/>
              </a:rPr>
              <a:t>0</a:t>
            </a:r>
            <a:r>
              <a:rPr lang="en-US" dirty="0" smtClean="0">
                <a:solidFill>
                  <a:srgbClr val="323232"/>
                </a:solidFill>
              </a:rPr>
              <a:t> peak: </a:t>
            </a:r>
            <a:r>
              <a:rPr lang="en-US" i="1" dirty="0" smtClean="0">
                <a:solidFill>
                  <a:srgbClr val="323232"/>
                </a:solidFill>
              </a:rPr>
              <a:t>z</a:t>
            </a:r>
            <a:r>
              <a:rPr lang="en-US" dirty="0" smtClean="0">
                <a:solidFill>
                  <a:srgbClr val="323232"/>
                </a:solidFill>
              </a:rPr>
              <a:t> &gt; 0.2 </a:t>
            </a:r>
            <a:endParaRPr lang="en-US" dirty="0">
              <a:solidFill>
                <a:srgbClr val="323232"/>
              </a:solidFill>
              <a:sym typeface="Wingding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7984" y="1174100"/>
            <a:ext cx="4536504" cy="3323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NA62 (2007) </a:t>
            </a:r>
            <a:r>
              <a:rPr lang="en-US" b="1" dirty="0" err="1" smtClean="0">
                <a:solidFill>
                  <a:schemeClr val="accent2"/>
                </a:solidFill>
              </a:rPr>
              <a:t>ChPT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O(p</a:t>
            </a:r>
            <a:r>
              <a:rPr lang="en-US" b="1" baseline="30000" dirty="0">
                <a:solidFill>
                  <a:schemeClr val="accent2"/>
                </a:solidFill>
              </a:rPr>
              <a:t>4</a:t>
            </a:r>
            <a:r>
              <a:rPr lang="en-US" b="1" dirty="0">
                <a:solidFill>
                  <a:schemeClr val="accent2"/>
                </a:solidFill>
              </a:rPr>
              <a:t>) fit: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        </a:t>
            </a:r>
            <a:r>
              <a:rPr lang="en-US" dirty="0" smtClean="0">
                <a:solidFill>
                  <a:srgbClr val="000000"/>
                </a:solidFill>
              </a:rPr>
              <a:t>ĉ</a:t>
            </a:r>
            <a:r>
              <a:rPr 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1.93 ± 0.26</a:t>
            </a:r>
            <a:r>
              <a:rPr lang="en-US" baseline="-25000" dirty="0" smtClean="0">
                <a:solidFill>
                  <a:srgbClr val="000000"/>
                </a:solidFill>
              </a:rPr>
              <a:t>stat </a:t>
            </a:r>
            <a:r>
              <a:rPr lang="en-US" dirty="0" smtClean="0">
                <a:solidFill>
                  <a:srgbClr val="000000"/>
                </a:solidFill>
              </a:rPr>
              <a:t>± 0.08</a:t>
            </a:r>
            <a:r>
              <a:rPr lang="en-US" baseline="-25000" dirty="0" smtClean="0">
                <a:solidFill>
                  <a:srgbClr val="000000"/>
                </a:solidFill>
              </a:rPr>
              <a:t>syst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b="1" dirty="0" smtClean="0">
              <a:solidFill>
                <a:srgbClr val="6F2114"/>
              </a:solidFill>
            </a:endParaRPr>
          </a:p>
          <a:p>
            <a:r>
              <a:rPr lang="en-US" b="1" dirty="0" smtClean="0">
                <a:solidFill>
                  <a:srgbClr val="6F2114"/>
                </a:solidFill>
              </a:rPr>
              <a:t>NA62 (2007) </a:t>
            </a:r>
            <a:r>
              <a:rPr lang="en-US" b="1" dirty="0" err="1" smtClean="0">
                <a:solidFill>
                  <a:srgbClr val="6F2114"/>
                </a:solidFill>
              </a:rPr>
              <a:t>ChPT</a:t>
            </a:r>
            <a:r>
              <a:rPr lang="en-US" b="1" dirty="0" smtClean="0">
                <a:solidFill>
                  <a:srgbClr val="6F2114"/>
                </a:solidFill>
              </a:rPr>
              <a:t> </a:t>
            </a:r>
            <a:r>
              <a:rPr lang="en-US" b="1" dirty="0">
                <a:solidFill>
                  <a:srgbClr val="6F2114"/>
                </a:solidFill>
              </a:rPr>
              <a:t>O(p</a:t>
            </a:r>
            <a:r>
              <a:rPr lang="en-US" b="1" baseline="30000" dirty="0">
                <a:solidFill>
                  <a:srgbClr val="6F2114"/>
                </a:solidFill>
              </a:rPr>
              <a:t>6</a:t>
            </a:r>
            <a:r>
              <a:rPr lang="en-US" b="1" dirty="0">
                <a:solidFill>
                  <a:srgbClr val="6F2114"/>
                </a:solidFill>
              </a:rPr>
              <a:t>) fit: </a:t>
            </a:r>
          </a:p>
          <a:p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    </a:t>
            </a:r>
            <a:r>
              <a:rPr lang="en-US" dirty="0" smtClean="0">
                <a:solidFill>
                  <a:srgbClr val="000000"/>
                </a:solidFill>
              </a:rPr>
              <a:t>ĉ</a:t>
            </a:r>
            <a:r>
              <a:rPr lang="en-US" baseline="-25000" dirty="0" smtClean="0">
                <a:solidFill>
                  <a:srgbClr val="000000"/>
                </a:solidFill>
              </a:rPr>
              <a:t>6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 2.10 ± 0.28</a:t>
            </a:r>
            <a:r>
              <a:rPr lang="en-US" baseline="-25000" dirty="0" smtClean="0">
                <a:solidFill>
                  <a:srgbClr val="000000"/>
                </a:solidFill>
              </a:rPr>
              <a:t>stat </a:t>
            </a:r>
            <a:r>
              <a:rPr lang="en-US" dirty="0" smtClean="0">
                <a:solidFill>
                  <a:srgbClr val="000000"/>
                </a:solidFill>
              </a:rPr>
              <a:t>± 0.18</a:t>
            </a:r>
            <a:r>
              <a:rPr lang="en-US" baseline="-25000" dirty="0" smtClean="0">
                <a:solidFill>
                  <a:srgbClr val="000000"/>
                </a:solidFill>
              </a:rPr>
              <a:t>syst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228600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>
                <a:solidFill>
                  <a:srgbClr val="323232"/>
                </a:solidFill>
                <a:cs typeface="Symbol" charset="2"/>
              </a:rPr>
              <a:t>Data 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is consistent </a:t>
            </a:r>
            <a:r>
              <a:rPr lang="en-US" dirty="0">
                <a:solidFill>
                  <a:srgbClr val="323232"/>
                </a:solidFill>
                <a:cs typeface="Symbol" charset="2"/>
              </a:rPr>
              <a:t>with both </a:t>
            </a:r>
            <a:r>
              <a:rPr lang="en-US" dirty="0" err="1">
                <a:solidFill>
                  <a:srgbClr val="323232"/>
                </a:solidFill>
                <a:cs typeface="Symbol" charset="2"/>
              </a:rPr>
              <a:t>ChPT</a:t>
            </a:r>
            <a:r>
              <a:rPr lang="en-US" dirty="0">
                <a:solidFill>
                  <a:srgbClr val="323232"/>
                </a:solidFill>
                <a:cs typeface="Symbol" charset="2"/>
              </a:rPr>
              <a:t> descriptions</a:t>
            </a:r>
          </a:p>
          <a:p>
            <a:pPr marL="228600" indent="-336550"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>
                <a:solidFill>
                  <a:srgbClr val="323232"/>
                </a:solidFill>
                <a:cs typeface="Symbol" charset="2"/>
              </a:rPr>
              <a:t>Systematic uncertainty dominated by the precision of the background estimate </a:t>
            </a:r>
          </a:p>
        </p:txBody>
      </p:sp>
    </p:spTree>
    <p:extLst>
      <p:ext uri="{BB962C8B-B14F-4D97-AF65-F5344CB8AC3E}">
        <p14:creationId xmlns:p14="http://schemas.microsoft.com/office/powerpoint/2010/main" val="25461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Full kinematics model-dependent BR(</a:t>
            </a:r>
            <a:r>
              <a:rPr lang="en-US" sz="2800" dirty="0" smtClean="0">
                <a:latin typeface="Symbol" charset="2"/>
                <a:cs typeface="Symbol" charset="2"/>
              </a:rPr>
              <a:t>K</a:t>
            </a:r>
            <a:r>
              <a:rPr lang="en-US" sz="4000" baseline="30000" dirty="0">
                <a:latin typeface="Symbol" charset="2"/>
                <a:cs typeface="Symbol" charset="2"/>
              </a:rPr>
              <a:t>±</a:t>
            </a:r>
            <a:r>
              <a:rPr lang="en-US" sz="2800" dirty="0">
                <a:sym typeface="Wingdings"/>
              </a:rPr>
              <a:t>⟶</a:t>
            </a:r>
            <a:r>
              <a:rPr lang="en-US" sz="2800" dirty="0" err="1">
                <a:latin typeface="Symbol" charset="2"/>
                <a:cs typeface="Symbol" charset="2"/>
              </a:rPr>
              <a:t>p</a:t>
            </a:r>
            <a:r>
              <a:rPr lang="en-US" sz="3200" baseline="30000" dirty="0" err="1">
                <a:latin typeface="Symbol" charset="2"/>
                <a:cs typeface="Symbol" charset="2"/>
              </a:rPr>
              <a:t>±</a:t>
            </a:r>
            <a:r>
              <a:rPr lang="en-US" sz="2800" dirty="0" err="1" smtClean="0">
                <a:latin typeface="Symbol" charset="2"/>
                <a:cs typeface="Symbol" charset="2"/>
              </a:rPr>
              <a:t>gg</a:t>
            </a:r>
            <a:r>
              <a:rPr lang="en-US" sz="2800" dirty="0" smtClean="0">
                <a:latin typeface="Symbol" charset="2"/>
                <a:cs typeface="Symbol" charset="2"/>
              </a:rPr>
              <a:t>)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8873" y="976973"/>
            <a:ext cx="4166583" cy="3532147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measured </a:t>
            </a:r>
            <a:r>
              <a:rPr lang="en-GB" dirty="0" err="1"/>
              <a:t>ĉ</a:t>
            </a:r>
            <a:r>
              <a:rPr lang="en-GB" dirty="0"/>
              <a:t> </a:t>
            </a:r>
            <a:r>
              <a:rPr lang="en-GB" dirty="0" smtClean="0"/>
              <a:t>translates into a model-dependent BR(</a:t>
            </a:r>
            <a:r>
              <a:rPr lang="en-US" dirty="0">
                <a:latin typeface="Symbol" charset="2"/>
                <a:cs typeface="Symbol" charset="2"/>
              </a:rPr>
              <a:t>K</a:t>
            </a:r>
            <a:r>
              <a:rPr lang="en-US" sz="3200" baseline="30000" dirty="0">
                <a:latin typeface="Symbol" charset="2"/>
                <a:cs typeface="Symbol" charset="2"/>
              </a:rPr>
              <a:t>±</a:t>
            </a:r>
            <a:r>
              <a:rPr lang="en-US" dirty="0">
                <a:sym typeface="Wingdings"/>
              </a:rPr>
              <a:t>⟶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sz="2400" baseline="30000" dirty="0" err="1">
                <a:latin typeface="Symbol" charset="2"/>
                <a:cs typeface="Symbol" charset="2"/>
              </a:rPr>
              <a:t>±</a:t>
            </a:r>
            <a:r>
              <a:rPr lang="en-US" dirty="0" err="1">
                <a:latin typeface="Symbol" charset="2"/>
                <a:cs typeface="Symbol" charset="2"/>
              </a:rPr>
              <a:t>gg</a:t>
            </a:r>
            <a:r>
              <a:rPr lang="en-GB" dirty="0" smtClean="0"/>
              <a:t>) in the full kinematic range</a:t>
            </a:r>
          </a:p>
          <a:p>
            <a:r>
              <a:rPr lang="en-GB" dirty="0" smtClean="0"/>
              <a:t>The BR value is obtained by the integration of the </a:t>
            </a:r>
            <a:r>
              <a:rPr lang="en-GB" dirty="0" err="1" smtClean="0"/>
              <a:t>ChPT</a:t>
            </a:r>
            <a:r>
              <a:rPr lang="en-GB" dirty="0" smtClean="0"/>
              <a:t> O(p</a:t>
            </a:r>
            <a:r>
              <a:rPr lang="en-GB" baseline="30000" dirty="0" smtClean="0"/>
              <a:t>6</a:t>
            </a:r>
            <a:r>
              <a:rPr lang="en-GB" dirty="0" smtClean="0"/>
              <a:t>) differential decay rate </a:t>
            </a:r>
          </a:p>
          <a:p>
            <a:r>
              <a:rPr lang="en-GB" dirty="0" smtClean="0"/>
              <a:t>BR </a:t>
            </a:r>
            <a:r>
              <a:rPr lang="en-GB" dirty="0"/>
              <a:t>and </a:t>
            </a:r>
            <a:r>
              <a:rPr lang="en-GB" dirty="0" err="1"/>
              <a:t>ĉ</a:t>
            </a:r>
            <a:r>
              <a:rPr lang="en-GB" dirty="0"/>
              <a:t> 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are </a:t>
            </a:r>
            <a:r>
              <a:rPr lang="en-US" dirty="0">
                <a:solidFill>
                  <a:srgbClr val="323232"/>
                </a:solidFill>
                <a:cs typeface="Symbol" charset="2"/>
              </a:rPr>
              <a:t>consistent with both </a:t>
            </a:r>
            <a:r>
              <a:rPr lang="en-US" dirty="0" err="1">
                <a:solidFill>
                  <a:srgbClr val="323232"/>
                </a:solidFill>
                <a:cs typeface="Symbol" charset="2"/>
              </a:rPr>
              <a:t>ChPT</a:t>
            </a:r>
            <a:r>
              <a:rPr lang="en-US" dirty="0">
                <a:solidFill>
                  <a:srgbClr val="323232"/>
                </a:solidFill>
                <a:cs typeface="Symbol" charset="2"/>
              </a:rPr>
              <a:t> </a:t>
            </a:r>
            <a:r>
              <a:rPr lang="en-US" dirty="0" smtClean="0">
                <a:solidFill>
                  <a:srgbClr val="323232"/>
                </a:solidFill>
                <a:cs typeface="Symbol" charset="2"/>
              </a:rPr>
              <a:t>descriptions</a:t>
            </a:r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604765" y="1288258"/>
            <a:ext cx="490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10</a:t>
            </a:r>
            <a:r>
              <a:rPr lang="en-GB" sz="1400" baseline="30000" dirty="0" smtClean="0">
                <a:latin typeface="Arial"/>
                <a:cs typeface="Arial"/>
              </a:rPr>
              <a:t>-6</a:t>
            </a:r>
            <a:endParaRPr lang="en-GB" sz="1400" baseline="30000" dirty="0"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15457" y="764704"/>
            <a:ext cx="4428022" cy="4828291"/>
            <a:chOff x="4515457" y="976973"/>
            <a:chExt cx="4428022" cy="48282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457" y="1593959"/>
              <a:ext cx="4428022" cy="421130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48064" y="976973"/>
              <a:ext cx="32000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 smtClean="0">
                  <a:solidFill>
                    <a:schemeClr val="accent2"/>
                  </a:solidFill>
                </a:rPr>
                <a:t>B</a:t>
              </a:r>
              <a:r>
                <a:rPr lang="en-GB" sz="2400" b="1" baseline="-25000" dirty="0" err="1" smtClean="0">
                  <a:solidFill>
                    <a:schemeClr val="accent2"/>
                  </a:solidFill>
                </a:rPr>
                <a:t>ChPT</a:t>
              </a:r>
              <a:r>
                <a:rPr lang="en-GB" sz="2400" b="1" dirty="0" smtClean="0">
                  <a:solidFill>
                    <a:schemeClr val="accent2"/>
                  </a:solidFill>
                </a:rPr>
                <a:t>(</a:t>
              </a:r>
              <a:r>
                <a:rPr lang="en-US" sz="2400" b="1" dirty="0">
                  <a:solidFill>
                    <a:schemeClr val="accent2"/>
                  </a:solidFill>
                  <a:cs typeface="Symbol" charset="2"/>
                </a:rPr>
                <a:t>K</a:t>
              </a:r>
              <a:r>
                <a:rPr lang="en-US" sz="2400" b="1" baseline="30000" dirty="0">
                  <a:solidFill>
                    <a:schemeClr val="accent2"/>
                  </a:solidFill>
                  <a:latin typeface="Symbol" charset="2"/>
                  <a:cs typeface="Symbol" charset="2"/>
                </a:rPr>
                <a:t>± </a:t>
              </a:r>
              <a:r>
                <a:rPr lang="en-US" sz="2400" b="1" dirty="0">
                  <a:solidFill>
                    <a:schemeClr val="accent2"/>
                  </a:solidFill>
                  <a:cs typeface="Symbol" charset="2"/>
                  <a:sym typeface="Wingdings"/>
                </a:rPr>
                <a:t></a:t>
              </a:r>
              <a:r>
                <a:rPr lang="en-US" sz="2400" b="1" dirty="0">
                  <a:solidFill>
                    <a:schemeClr val="accent2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400" b="1" dirty="0" err="1">
                  <a:solidFill>
                    <a:schemeClr val="accent2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400" b="1" baseline="30000" dirty="0" err="1" smtClean="0">
                  <a:solidFill>
                    <a:schemeClr val="accent2"/>
                  </a:solidFill>
                  <a:latin typeface="Symbol" charset="2"/>
                  <a:cs typeface="Symbol" charset="2"/>
                </a:rPr>
                <a:t>±</a:t>
              </a:r>
              <a:r>
                <a:rPr lang="en-US" sz="2400" b="1" dirty="0" err="1" smtClean="0">
                  <a:solidFill>
                    <a:schemeClr val="accent2"/>
                  </a:solidFill>
                  <a:latin typeface="Symbol" charset="2"/>
                  <a:cs typeface="Symbol" charset="2"/>
                </a:rPr>
                <a:t>gg</a:t>
              </a:r>
              <a:r>
                <a:rPr lang="en-GB" sz="2400" b="1" dirty="0" smtClean="0">
                  <a:solidFill>
                    <a:schemeClr val="accent2"/>
                  </a:solidFill>
                </a:rPr>
                <a:t>) </a:t>
              </a:r>
              <a:r>
                <a:rPr lang="en-GB" sz="2400" b="1" dirty="0" err="1" smtClean="0">
                  <a:solidFill>
                    <a:schemeClr val="accent2"/>
                  </a:solidFill>
                </a:rPr>
                <a:t>vs</a:t>
              </a:r>
              <a:r>
                <a:rPr lang="en-GB" sz="2400" b="1" dirty="0" smtClean="0">
                  <a:solidFill>
                    <a:schemeClr val="accent2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/>
                  </a:solidFill>
                </a:rPr>
                <a:t>ĉ</a:t>
              </a:r>
              <a:r>
                <a:rPr lang="en-GB" sz="2400" b="1" dirty="0" smtClean="0">
                  <a:solidFill>
                    <a:schemeClr val="accent2"/>
                  </a:solidFill>
                </a:rPr>
                <a:t> </a:t>
              </a:r>
              <a:endParaRPr lang="en-GB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62697" y="2060848"/>
              <a:ext cx="117704" cy="3240360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6813480" y="1806431"/>
              <a:ext cx="125551" cy="3456384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/>
          <p:cNvSpPr/>
          <p:nvPr/>
        </p:nvSpPr>
        <p:spPr>
          <a:xfrm>
            <a:off x="348872" y="5190291"/>
            <a:ext cx="8376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F2114"/>
                </a:solidFill>
              </a:rPr>
              <a:t>NA62 (2007) </a:t>
            </a:r>
            <a:r>
              <a:rPr lang="en-US" sz="2400" b="1" dirty="0" err="1">
                <a:solidFill>
                  <a:srgbClr val="6F2114"/>
                </a:solidFill>
              </a:rPr>
              <a:t>ChPT</a:t>
            </a:r>
            <a:r>
              <a:rPr lang="en-US" sz="2400" b="1" dirty="0">
                <a:solidFill>
                  <a:srgbClr val="6F2114"/>
                </a:solidFill>
              </a:rPr>
              <a:t> O(p</a:t>
            </a:r>
            <a:r>
              <a:rPr lang="en-US" sz="2400" b="1" baseline="30000" dirty="0">
                <a:solidFill>
                  <a:srgbClr val="6F2114"/>
                </a:solidFill>
              </a:rPr>
              <a:t>6</a:t>
            </a:r>
            <a:r>
              <a:rPr lang="en-US" sz="2400" b="1" dirty="0">
                <a:solidFill>
                  <a:srgbClr val="6F2114"/>
                </a:solidFill>
              </a:rPr>
              <a:t>): </a:t>
            </a:r>
          </a:p>
          <a:p>
            <a:r>
              <a:rPr lang="en-US" sz="2400" b="1" dirty="0" err="1">
                <a:solidFill>
                  <a:srgbClr val="000000"/>
                </a:solidFill>
              </a:rPr>
              <a:t>BR</a:t>
            </a:r>
            <a:r>
              <a:rPr lang="en-US" sz="2400" baseline="-25000" dirty="0" err="1">
                <a:solidFill>
                  <a:srgbClr val="000000"/>
                </a:solidFill>
              </a:rPr>
              <a:t>ChPT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= (1.058 ± 0.066</a:t>
            </a:r>
            <a:r>
              <a:rPr lang="en-US" sz="2400" baseline="-25000" dirty="0">
                <a:solidFill>
                  <a:srgbClr val="000000"/>
                </a:solidFill>
              </a:rPr>
              <a:t>stat </a:t>
            </a:r>
            <a:r>
              <a:rPr lang="en-US" sz="2400" dirty="0">
                <a:solidFill>
                  <a:srgbClr val="000000"/>
                </a:solidFill>
              </a:rPr>
              <a:t>± 0.044</a:t>
            </a:r>
            <a:r>
              <a:rPr lang="en-US" sz="2400" baseline="-25000" dirty="0">
                <a:solidFill>
                  <a:srgbClr val="000000"/>
                </a:solidFill>
              </a:rPr>
              <a:t>syst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cs-CZ" sz="2400" b="1" dirty="0">
                <a:solidFill>
                  <a:schemeClr val="accent2"/>
                </a:solidFill>
              </a:rPr>
              <a:t> </a:t>
            </a:r>
            <a:r>
              <a:rPr lang="cs-CZ" sz="2400" dirty="0" err="1"/>
              <a:t>x</a:t>
            </a:r>
            <a:r>
              <a:rPr lang="cs-CZ" sz="2400" dirty="0"/>
              <a:t> 10</a:t>
            </a:r>
            <a:r>
              <a:rPr lang="cs-CZ" sz="2400" baseline="30000" dirty="0"/>
              <a:t>−6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424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Combined </a:t>
            </a:r>
            <a:r>
              <a:rPr lang="en-US" dirty="0" err="1" smtClean="0"/>
              <a:t>ChPT</a:t>
            </a:r>
            <a:r>
              <a:rPr lang="en-US" dirty="0" smtClean="0"/>
              <a:t> parameters result: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502" y="1366029"/>
            <a:ext cx="8310946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NA62 (2007</a:t>
            </a:r>
            <a:r>
              <a:rPr lang="en-US" sz="2400" dirty="0">
                <a:solidFill>
                  <a:srgbClr val="000000"/>
                </a:solidFill>
              </a:rPr>
              <a:t>) and NA48/</a:t>
            </a:r>
            <a:r>
              <a:rPr lang="en-US" sz="2400" dirty="0" smtClean="0">
                <a:solidFill>
                  <a:srgbClr val="000000"/>
                </a:solidFill>
              </a:rPr>
              <a:t>2 </a:t>
            </a:r>
            <a:r>
              <a:rPr lang="en-US" sz="2400" dirty="0">
                <a:solidFill>
                  <a:srgbClr val="000000"/>
                </a:solidFill>
              </a:rPr>
              <a:t>combined </a:t>
            </a:r>
            <a:r>
              <a:rPr lang="en-US" sz="2400" dirty="0" err="1">
                <a:solidFill>
                  <a:srgbClr val="000000"/>
                </a:solidFill>
              </a:rPr>
              <a:t>ChPT</a:t>
            </a:r>
            <a:r>
              <a:rPr lang="en-US" sz="2400" dirty="0">
                <a:solidFill>
                  <a:srgbClr val="000000"/>
                </a:solidFill>
              </a:rPr>
              <a:t> O(p</a:t>
            </a:r>
            <a:r>
              <a:rPr lang="en-US" sz="2400" baseline="30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) fit: 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	</a:t>
            </a:r>
            <a:r>
              <a:rPr lang="en-US" sz="2400" b="1" dirty="0" smtClean="0">
                <a:solidFill>
                  <a:schemeClr val="accent2"/>
                </a:solidFill>
              </a:rPr>
              <a:t>ĉ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4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= </a:t>
            </a:r>
            <a:r>
              <a:rPr lang="en-US" sz="2400" b="1" dirty="0" smtClean="0">
                <a:solidFill>
                  <a:schemeClr val="accent2"/>
                </a:solidFill>
              </a:rPr>
              <a:t>1.72 ± 0.20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stat </a:t>
            </a:r>
            <a:r>
              <a:rPr lang="en-US" sz="2400" b="1" dirty="0" smtClean="0">
                <a:solidFill>
                  <a:schemeClr val="accent2"/>
                </a:solidFill>
              </a:rPr>
              <a:t>± 0.06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syst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NA62 (2007</a:t>
            </a:r>
            <a:r>
              <a:rPr lang="en-US" sz="2400" dirty="0">
                <a:solidFill>
                  <a:srgbClr val="000000"/>
                </a:solidFill>
              </a:rPr>
              <a:t>) and NA48/</a:t>
            </a:r>
            <a:r>
              <a:rPr lang="en-US" sz="2400" dirty="0" smtClean="0">
                <a:solidFill>
                  <a:srgbClr val="000000"/>
                </a:solidFill>
              </a:rPr>
              <a:t>2 combined </a:t>
            </a:r>
            <a:r>
              <a:rPr lang="en-US" sz="2400" dirty="0" err="1">
                <a:solidFill>
                  <a:srgbClr val="000000"/>
                </a:solidFill>
              </a:rPr>
              <a:t>ChPT</a:t>
            </a:r>
            <a:r>
              <a:rPr lang="en-US" sz="2400" dirty="0">
                <a:solidFill>
                  <a:srgbClr val="000000"/>
                </a:solidFill>
              </a:rPr>
              <a:t> O(p</a:t>
            </a:r>
            <a:r>
              <a:rPr lang="en-US" sz="2400" baseline="30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) fit: 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	</a:t>
            </a:r>
            <a:r>
              <a:rPr lang="en-US" sz="2400" b="1" dirty="0" smtClean="0">
                <a:solidFill>
                  <a:schemeClr val="accent2"/>
                </a:solidFill>
              </a:rPr>
              <a:t>ĉ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6</a:t>
            </a:r>
            <a:r>
              <a:rPr lang="en-US" sz="2400" b="1" dirty="0" smtClean="0">
                <a:solidFill>
                  <a:schemeClr val="accent2"/>
                </a:solidFill>
              </a:rPr>
              <a:t> = 1.86 ± 0.23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stat </a:t>
            </a:r>
            <a:r>
              <a:rPr lang="en-US" sz="2400" b="1" dirty="0" smtClean="0">
                <a:solidFill>
                  <a:schemeClr val="accent2"/>
                </a:solidFill>
              </a:rPr>
              <a:t>± 0.11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syst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7864" y="3337247"/>
            <a:ext cx="5747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23232"/>
                </a:solidFill>
              </a:rPr>
              <a:t>Using </a:t>
            </a:r>
            <a:r>
              <a:rPr lang="en-US" sz="1400" dirty="0" err="1" smtClean="0">
                <a:solidFill>
                  <a:srgbClr val="323232"/>
                </a:solidFill>
              </a:rPr>
              <a:t>ChPT</a:t>
            </a:r>
            <a:r>
              <a:rPr lang="en-US" sz="1400" dirty="0" smtClean="0">
                <a:solidFill>
                  <a:srgbClr val="323232"/>
                </a:solidFill>
              </a:rPr>
              <a:t> </a:t>
            </a:r>
            <a:r>
              <a:rPr lang="en-US" sz="1400" dirty="0">
                <a:solidFill>
                  <a:srgbClr val="323232"/>
                </a:solidFill>
              </a:rPr>
              <a:t>formulation: </a:t>
            </a:r>
            <a:r>
              <a:rPr lang="en-US" sz="1400" dirty="0" err="1">
                <a:solidFill>
                  <a:srgbClr val="323232"/>
                </a:solidFill>
              </a:rPr>
              <a:t>D’Ambrosio</a:t>
            </a:r>
            <a:r>
              <a:rPr lang="en-US" sz="1400" dirty="0">
                <a:solidFill>
                  <a:srgbClr val="323232"/>
                </a:solidFill>
              </a:rPr>
              <a:t>, </a:t>
            </a:r>
            <a:r>
              <a:rPr lang="en-US" sz="1400" dirty="0" err="1">
                <a:solidFill>
                  <a:srgbClr val="323232"/>
                </a:solidFill>
              </a:rPr>
              <a:t>Portolés</a:t>
            </a:r>
            <a:r>
              <a:rPr lang="en-US" sz="1400" dirty="0">
                <a:solidFill>
                  <a:srgbClr val="323232"/>
                </a:solidFill>
              </a:rPr>
              <a:t>, PLB386 (1996) 403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3502" y="4365104"/>
            <a:ext cx="855699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Combined Model Dependent BR in full phase space:</a:t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2400" dirty="0">
                <a:solidFill>
                  <a:srgbClr val="000000"/>
                </a:solidFill>
              </a:rPr>
              <a:t>	</a:t>
            </a:r>
            <a:r>
              <a:rPr lang="cs-CZ" sz="2400" b="1" dirty="0">
                <a:solidFill>
                  <a:schemeClr val="accent2"/>
                </a:solidFill>
              </a:rPr>
              <a:t>BR</a:t>
            </a:r>
            <a:r>
              <a:rPr lang="cs-CZ" sz="2400" b="1" baseline="-25000" dirty="0">
                <a:solidFill>
                  <a:schemeClr val="accent2"/>
                </a:solidFill>
              </a:rPr>
              <a:t>Op6</a:t>
            </a:r>
            <a:r>
              <a:rPr lang="cs-CZ" sz="2400" b="1" dirty="0">
                <a:solidFill>
                  <a:schemeClr val="accent2"/>
                </a:solidFill>
              </a:rPr>
              <a:t> = (</a:t>
            </a:r>
            <a:r>
              <a:rPr lang="cs-CZ" sz="2400" b="1" dirty="0" smtClean="0">
                <a:solidFill>
                  <a:schemeClr val="accent2"/>
                </a:solidFill>
              </a:rPr>
              <a:t>1.003 </a:t>
            </a:r>
            <a:r>
              <a:rPr lang="cs-CZ" sz="2400" b="1" dirty="0">
                <a:solidFill>
                  <a:schemeClr val="accent2"/>
                </a:solidFill>
              </a:rPr>
              <a:t>± </a:t>
            </a:r>
            <a:r>
              <a:rPr lang="cs-CZ" sz="2400" b="1" dirty="0" smtClean="0">
                <a:solidFill>
                  <a:schemeClr val="accent2"/>
                </a:solidFill>
              </a:rPr>
              <a:t>0.051</a:t>
            </a:r>
            <a:r>
              <a:rPr lang="cs-CZ" sz="2400" b="1" baseline="-25000" dirty="0" smtClean="0">
                <a:solidFill>
                  <a:schemeClr val="accent2"/>
                </a:solidFill>
              </a:rPr>
              <a:t>stat </a:t>
            </a:r>
            <a:r>
              <a:rPr lang="cs-CZ" sz="2400" b="1" dirty="0" smtClean="0">
                <a:solidFill>
                  <a:schemeClr val="accent2"/>
                </a:solidFill>
              </a:rPr>
              <a:t>± 0.024</a:t>
            </a:r>
            <a:r>
              <a:rPr lang="cs-CZ" sz="2400" b="1" baseline="-25000" dirty="0" smtClean="0">
                <a:solidFill>
                  <a:schemeClr val="accent2"/>
                </a:solidFill>
              </a:rPr>
              <a:t>syst </a:t>
            </a:r>
            <a:r>
              <a:rPr lang="cs-CZ" sz="2400" b="1" dirty="0" smtClean="0">
                <a:solidFill>
                  <a:schemeClr val="accent2"/>
                </a:solidFill>
              </a:rPr>
              <a:t>) </a:t>
            </a:r>
            <a:r>
              <a:rPr lang="cs-CZ" sz="2400" b="1" dirty="0" err="1" smtClean="0">
                <a:solidFill>
                  <a:schemeClr val="accent2"/>
                </a:solidFill>
              </a:rPr>
              <a:t>x</a:t>
            </a:r>
            <a:r>
              <a:rPr lang="cs-CZ" sz="2400" b="1" dirty="0" smtClean="0">
                <a:solidFill>
                  <a:schemeClr val="accent2"/>
                </a:solidFill>
              </a:rPr>
              <a:t> 10</a:t>
            </a:r>
            <a:r>
              <a:rPr lang="cs-CZ" sz="2400" b="1" baseline="30000" dirty="0">
                <a:solidFill>
                  <a:schemeClr val="accent2"/>
                </a:solidFill>
              </a:rPr>
              <a:t>−6 </a:t>
            </a:r>
            <a:endParaRPr lang="en-US" sz="2400" b="1" baseline="300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600" y="543593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To be compared with </a:t>
            </a:r>
            <a:r>
              <a:rPr lang="en-US" dirty="0" smtClean="0">
                <a:solidFill>
                  <a:srgbClr val="000000"/>
                </a:solidFill>
              </a:rPr>
              <a:t>PDG(BNL </a:t>
            </a:r>
            <a:r>
              <a:rPr lang="en-US" dirty="0">
                <a:solidFill>
                  <a:srgbClr val="000000"/>
                </a:solidFill>
              </a:rPr>
              <a:t>E787): BR</a:t>
            </a:r>
            <a:r>
              <a:rPr lang="en-US" baseline="-25000" dirty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 = (</a:t>
            </a:r>
            <a:r>
              <a:rPr lang="en-US" dirty="0" smtClean="0">
                <a:solidFill>
                  <a:srgbClr val="000000"/>
                </a:solidFill>
              </a:rPr>
              <a:t>1.1 ± 0.3 ± 0.1)x10</a:t>
            </a:r>
            <a:r>
              <a:rPr lang="en-US" baseline="30000" dirty="0">
                <a:solidFill>
                  <a:srgbClr val="000000"/>
                </a:solidFill>
              </a:rPr>
              <a:t>−6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96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Comparison with earlier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764704"/>
            <a:ext cx="8543606" cy="79584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Measurements of the </a:t>
            </a:r>
            <a:r>
              <a:rPr lang="en-US" sz="1800" dirty="0" err="1" smtClean="0">
                <a:solidFill>
                  <a:srgbClr val="595959"/>
                </a:solidFill>
              </a:rPr>
              <a:t>ĉ</a:t>
            </a:r>
            <a:r>
              <a:rPr lang="en-US" sz="1800" dirty="0" smtClean="0">
                <a:solidFill>
                  <a:srgbClr val="595959"/>
                </a:solidFill>
              </a:rPr>
              <a:t> </a:t>
            </a:r>
            <a:r>
              <a:rPr lang="en-US" sz="1800" dirty="0" err="1" smtClean="0">
                <a:solidFill>
                  <a:srgbClr val="595959"/>
                </a:solidFill>
              </a:rPr>
              <a:t>ChPT</a:t>
            </a:r>
            <a:r>
              <a:rPr lang="en-US" sz="1800" dirty="0" smtClean="0">
                <a:solidFill>
                  <a:srgbClr val="595959"/>
                </a:solidFill>
              </a:rPr>
              <a:t> parameter published before this analysis:</a:t>
            </a:r>
          </a:p>
          <a:p>
            <a:pPr lvl="1"/>
            <a:r>
              <a:rPr lang="en-US" sz="1600" dirty="0" smtClean="0">
                <a:solidFill>
                  <a:srgbClr val="595959"/>
                </a:solidFill>
              </a:rPr>
              <a:t>ĉ</a:t>
            </a:r>
            <a:r>
              <a:rPr lang="en-US" sz="1600" baseline="-25000" dirty="0" smtClean="0">
                <a:solidFill>
                  <a:srgbClr val="595959"/>
                </a:solidFill>
              </a:rPr>
              <a:t>4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smtClean="0">
                <a:solidFill>
                  <a:srgbClr val="595959"/>
                </a:solidFill>
              </a:rPr>
              <a:t>and ĉ</a:t>
            </a:r>
            <a:r>
              <a:rPr lang="en-US" sz="1600" baseline="-25000" dirty="0" smtClean="0">
                <a:solidFill>
                  <a:srgbClr val="595959"/>
                </a:solidFill>
              </a:rPr>
              <a:t>6</a:t>
            </a:r>
            <a:r>
              <a:rPr lang="en-US" sz="1600" dirty="0" smtClean="0">
                <a:solidFill>
                  <a:srgbClr val="595959"/>
                </a:solidFill>
              </a:rPr>
              <a:t> by the BNL E787 experiment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595959"/>
                </a:solidFill>
              </a:rPr>
              <a:t>ĉ</a:t>
            </a:r>
            <a:r>
              <a:rPr lang="en-US" sz="1600" baseline="-25000" dirty="0" smtClean="0">
                <a:solidFill>
                  <a:srgbClr val="595959"/>
                </a:solidFill>
              </a:rPr>
              <a:t>6</a:t>
            </a:r>
            <a:r>
              <a:rPr lang="en-US" sz="1600" dirty="0" smtClean="0">
                <a:solidFill>
                  <a:srgbClr val="595959"/>
                </a:solidFill>
              </a:rPr>
              <a:t> by NA48/2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71875" y="6429375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63625" y="1143571"/>
            <a:ext cx="66500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788095"/>
              </p:ext>
            </p:extLst>
          </p:nvPr>
        </p:nvGraphicFramePr>
        <p:xfrm>
          <a:off x="348875" y="1560547"/>
          <a:ext cx="8543605" cy="11106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{0660B408-B3CF-4A94-85FC-2B1E0A45F4A2}</a:tableStyleId>
              </a:tblPr>
              <a:tblGrid>
                <a:gridCol w="1553459"/>
                <a:gridCol w="1271011"/>
                <a:gridCol w="1200399"/>
                <a:gridCol w="1694681"/>
                <a:gridCol w="2824055"/>
              </a:tblGrid>
              <a:tr h="41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Experiment</a:t>
                      </a:r>
                      <a:endParaRPr lang="en-US" sz="1400" b="1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Process</a:t>
                      </a:r>
                      <a:endParaRPr lang="en-US" sz="1400" b="1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Candidates</a:t>
                      </a:r>
                      <a:endParaRPr lang="en-US" sz="1400" b="1" i="0" u="none" strike="noStrike" kern="12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Result</a:t>
                      </a:r>
                      <a:endParaRPr lang="en-US" sz="1400" b="1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Reference</a:t>
                      </a:r>
                      <a:endParaRPr lang="en-US" sz="1400" b="1" i="0" u="none" strike="noStrike" baseline="300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258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BNL E787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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  <a:sym typeface="Wingdings"/>
                        </a:rPr>
                        <a:t>p</a:t>
                      </a:r>
                      <a:r>
                        <a:rPr lang="en-US" sz="1400" b="0" i="0" u="none" strike="noStrike" baseline="30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+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  <a:sym typeface="Wingdings"/>
                        </a:rPr>
                        <a:t>gg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solidFill>
                            <a:srgbClr val="8B0000"/>
                          </a:solidFill>
                        </a:rPr>
                        <a:t>ĉ</a:t>
                      </a:r>
                      <a:r>
                        <a:rPr lang="en-US" sz="1400" baseline="-25000" dirty="0" smtClean="0">
                          <a:solidFill>
                            <a:srgbClr val="8B0000"/>
                          </a:solidFill>
                        </a:rPr>
                        <a:t>4 </a:t>
                      </a:r>
                      <a:r>
                        <a:rPr lang="en-US" sz="1400" baseline="0" dirty="0" smtClean="0">
                          <a:solidFill>
                            <a:srgbClr val="8B0000"/>
                          </a:solidFill>
                        </a:rPr>
                        <a:t>= 1.6 ± 0.6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83D8B"/>
                          </a:solidFill>
                        </a:rPr>
                        <a:t>ĉ</a:t>
                      </a:r>
                      <a:r>
                        <a:rPr lang="en-US" sz="1400" baseline="-25000" dirty="0" smtClean="0">
                          <a:solidFill>
                            <a:srgbClr val="483D8B"/>
                          </a:solidFill>
                        </a:rPr>
                        <a:t>6 </a:t>
                      </a:r>
                      <a:r>
                        <a:rPr lang="en-US" sz="1400" baseline="0" dirty="0" smtClean="0">
                          <a:solidFill>
                            <a:srgbClr val="483D8B"/>
                          </a:solidFill>
                        </a:rPr>
                        <a:t>= 1.8 ± 0.6</a:t>
                      </a:r>
                      <a:endParaRPr lang="en-US" sz="1400" b="0" i="0" u="none" strike="noStrike" dirty="0" smtClean="0">
                        <a:solidFill>
                          <a:srgbClr val="483D8B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[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Phys.Rev.Lett</a:t>
                      </a:r>
                      <a:r>
                        <a:rPr lang="en-US" sz="1400" u="none" strike="noStrike" dirty="0" smtClean="0">
                          <a:effectLst/>
                        </a:rPr>
                        <a:t>. 79 (1997) 4079]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258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NA48/2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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  <a:sym typeface="Wingdings"/>
                        </a:rPr>
                        <a:t>p</a:t>
                      </a:r>
                      <a:r>
                        <a:rPr lang="en-US" sz="1400" b="0" i="0" u="none" strike="noStrike" baseline="30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±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US" sz="1400" b="0" i="0" u="none" strike="noStrike" baseline="30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US" sz="1400" b="0" i="0" u="none" strike="noStrike" baseline="30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  <a:sym typeface="Wingdings"/>
                        </a:rPr>
                        <a:t>g</a:t>
                      </a:r>
                      <a:endParaRPr lang="en-US" sz="1400" b="0" i="0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solidFill>
                            <a:srgbClr val="483D8B"/>
                          </a:solidFill>
                        </a:rPr>
                        <a:t>ĉ</a:t>
                      </a:r>
                      <a:r>
                        <a:rPr lang="en-US" sz="1400" baseline="-25000" dirty="0" smtClean="0">
                          <a:solidFill>
                            <a:srgbClr val="483D8B"/>
                          </a:solidFill>
                        </a:rPr>
                        <a:t>6 </a:t>
                      </a:r>
                      <a:r>
                        <a:rPr lang="en-US" sz="1400" baseline="0" dirty="0" smtClean="0">
                          <a:solidFill>
                            <a:srgbClr val="483D8B"/>
                          </a:solidFill>
                        </a:rPr>
                        <a:t>= 0.90 ± 0.45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[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Phys.Rev.Lett</a:t>
                      </a:r>
                      <a:r>
                        <a:rPr lang="en-US" sz="1400" u="none" strike="noStrike" dirty="0" smtClean="0">
                          <a:effectLst/>
                        </a:rPr>
                        <a:t>. 659 (2008) 493]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>
          <a:xfrm>
            <a:off x="348876" y="2708920"/>
            <a:ext cx="8543604" cy="939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Present study makes use of 381 candidates</a:t>
            </a:r>
            <a:r>
              <a:rPr lang="en-US" sz="1800" dirty="0">
                <a:solidFill>
                  <a:srgbClr val="595959"/>
                </a:solidFill>
              </a:rPr>
              <a:t> </a:t>
            </a:r>
            <a:r>
              <a:rPr lang="en-US" sz="1800" dirty="0" smtClean="0">
                <a:solidFill>
                  <a:srgbClr val="595959"/>
                </a:solidFill>
              </a:rPr>
              <a:t>(~10 times E787 sample)</a:t>
            </a:r>
          </a:p>
          <a:p>
            <a:r>
              <a:rPr lang="en-US" sz="1800" dirty="0" smtClean="0">
                <a:solidFill>
                  <a:srgbClr val="595959"/>
                </a:solidFill>
              </a:rPr>
              <a:t>Different external parameter are used by E787 and NA48/2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80145"/>
              </p:ext>
            </p:extLst>
          </p:nvPr>
        </p:nvGraphicFramePr>
        <p:xfrm>
          <a:off x="348874" y="3648779"/>
          <a:ext cx="8543606" cy="15500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{0660B408-B3CF-4A94-85FC-2B1E0A45F4A2}</a:tableStyleId>
              </a:tblPr>
              <a:tblGrid>
                <a:gridCol w="2998990"/>
                <a:gridCol w="5544616"/>
              </a:tblGrid>
              <a:tr h="41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Parameter choice</a:t>
                      </a:r>
                      <a:endParaRPr lang="en-US" sz="1400" b="1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ChPT</a:t>
                      </a:r>
                      <a:r>
                        <a:rPr lang="en-US" sz="1400" u="none" strike="noStrike" dirty="0" smtClean="0">
                          <a:effectLst/>
                        </a:rPr>
                        <a:t> parameters value</a:t>
                      </a:r>
                      <a:endParaRPr lang="en-US" sz="1400" b="1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258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BNL E787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solidFill>
                            <a:srgbClr val="8B0000"/>
                          </a:solidFill>
                        </a:rPr>
                        <a:t>ĉ</a:t>
                      </a:r>
                      <a:r>
                        <a:rPr lang="en-US" sz="1400" baseline="-25000" dirty="0" smtClean="0">
                          <a:solidFill>
                            <a:srgbClr val="8B0000"/>
                          </a:solidFill>
                        </a:rPr>
                        <a:t>4 </a:t>
                      </a:r>
                      <a:r>
                        <a:rPr lang="en-US" sz="1400" baseline="0" dirty="0" smtClean="0">
                          <a:solidFill>
                            <a:srgbClr val="8B0000"/>
                          </a:solidFill>
                        </a:rPr>
                        <a:t>= 1.60 ± 0.20 ± 0.06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83D8B"/>
                          </a:solidFill>
                        </a:rPr>
                        <a:t>ĉ</a:t>
                      </a:r>
                      <a:r>
                        <a:rPr lang="en-US" sz="1400" baseline="-25000" dirty="0" smtClean="0">
                          <a:solidFill>
                            <a:srgbClr val="483D8B"/>
                          </a:solidFill>
                        </a:rPr>
                        <a:t>6 </a:t>
                      </a:r>
                      <a:r>
                        <a:rPr lang="en-US" sz="1400" baseline="0" dirty="0" smtClean="0">
                          <a:solidFill>
                            <a:srgbClr val="483D8B"/>
                          </a:solidFill>
                        </a:rPr>
                        <a:t>= 1.56 ± 0.23 ± 0.11</a:t>
                      </a:r>
                      <a:endParaRPr lang="en-US" sz="1400" b="0" i="0" u="none" strike="noStrike" dirty="0" smtClean="0">
                        <a:solidFill>
                          <a:srgbClr val="483D8B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258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NA48/2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solidFill>
                            <a:srgbClr val="483D8B"/>
                          </a:solidFill>
                        </a:rPr>
                        <a:t>ĉ</a:t>
                      </a:r>
                      <a:r>
                        <a:rPr lang="en-US" sz="1400" baseline="-25000" dirty="0" smtClean="0">
                          <a:solidFill>
                            <a:srgbClr val="483D8B"/>
                          </a:solidFill>
                        </a:rPr>
                        <a:t>6</a:t>
                      </a:r>
                      <a:r>
                        <a:rPr lang="en-US" sz="1400" dirty="0" smtClean="0">
                          <a:solidFill>
                            <a:srgbClr val="483D8B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rgbClr val="483D8B"/>
                          </a:solidFill>
                        </a:rPr>
                        <a:t>= 1.59 ± 0.23 ± 0.11</a:t>
                      </a:r>
                    </a:p>
                  </a:txBody>
                  <a:tcPr marL="12700" marR="12700" marT="12700" marB="0" anchor="ctr"/>
                </a:tc>
              </a:tr>
              <a:tr h="258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NA62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solidFill>
                            <a:srgbClr val="8B0000"/>
                          </a:solidFill>
                        </a:rPr>
                        <a:t>ĉ</a:t>
                      </a:r>
                      <a:r>
                        <a:rPr lang="en-US" sz="1400" baseline="-25000" dirty="0" smtClean="0">
                          <a:solidFill>
                            <a:srgbClr val="8B0000"/>
                          </a:solidFill>
                        </a:rPr>
                        <a:t>4 </a:t>
                      </a:r>
                      <a:r>
                        <a:rPr lang="en-US" sz="1400" baseline="0" dirty="0" smtClean="0">
                          <a:solidFill>
                            <a:srgbClr val="8B0000"/>
                          </a:solidFill>
                        </a:rPr>
                        <a:t>= 1.72 ± 0.20 ± 0.06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83D8B"/>
                          </a:solidFill>
                        </a:rPr>
                        <a:t>ĉ</a:t>
                      </a:r>
                      <a:r>
                        <a:rPr lang="en-US" sz="1400" baseline="-25000" dirty="0" smtClean="0">
                          <a:solidFill>
                            <a:srgbClr val="483D8B"/>
                          </a:solidFill>
                        </a:rPr>
                        <a:t>6 </a:t>
                      </a:r>
                      <a:r>
                        <a:rPr lang="en-US" sz="1400" baseline="0" dirty="0" smtClean="0">
                          <a:solidFill>
                            <a:srgbClr val="483D8B"/>
                          </a:solidFill>
                        </a:rPr>
                        <a:t>= 1.86 ± 0.23 ± 0.11</a:t>
                      </a:r>
                      <a:endParaRPr lang="en-US" sz="1400" b="0" i="0" u="none" strike="noStrike" dirty="0" smtClean="0">
                        <a:solidFill>
                          <a:srgbClr val="483D8B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24" name="Content Placeholder 2"/>
          <p:cNvSpPr txBox="1">
            <a:spLocks/>
          </p:cNvSpPr>
          <p:nvPr/>
        </p:nvSpPr>
        <p:spPr>
          <a:xfrm>
            <a:off x="348876" y="5297453"/>
            <a:ext cx="8564938" cy="939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Combined O(p</a:t>
            </a:r>
            <a:r>
              <a:rPr lang="en-US" sz="1800" baseline="30000" dirty="0" smtClean="0"/>
              <a:t>6</a:t>
            </a:r>
            <a:r>
              <a:rPr lang="en-US" sz="1800" dirty="0" smtClean="0"/>
              <a:t>) </a:t>
            </a:r>
            <a:r>
              <a:rPr lang="en-US" sz="1800" dirty="0" err="1" smtClean="0"/>
              <a:t>B</a:t>
            </a:r>
            <a:r>
              <a:rPr lang="en-US" sz="1800" baseline="-25000" dirty="0" err="1" smtClean="0"/>
              <a:t>ChPT</a:t>
            </a:r>
            <a:r>
              <a:rPr lang="en-US" sz="1800" dirty="0" smtClean="0"/>
              <a:t> has small sensitivity to external parameters:</a:t>
            </a:r>
          </a:p>
          <a:p>
            <a:pPr lvl="1"/>
            <a:r>
              <a:rPr lang="en-US" sz="1600" dirty="0" smtClean="0">
                <a:solidFill>
                  <a:srgbClr val="595959"/>
                </a:solidFill>
              </a:rPr>
              <a:t>The present value </a:t>
            </a:r>
            <a:r>
              <a:rPr lang="en-US" sz="1600" dirty="0" err="1"/>
              <a:t>B</a:t>
            </a:r>
            <a:r>
              <a:rPr lang="en-US" sz="1600" baseline="-25000" dirty="0" err="1"/>
              <a:t>ChPT</a:t>
            </a:r>
            <a:r>
              <a:rPr lang="en-US" sz="1600" dirty="0"/>
              <a:t> </a:t>
            </a:r>
            <a:r>
              <a:rPr lang="en-US" sz="1600" dirty="0" smtClean="0"/>
              <a:t>= (1.003 ± 0.051 ± 0.024)×10</a:t>
            </a:r>
            <a:r>
              <a:rPr lang="en-US" sz="1600" baseline="30000" dirty="0" smtClean="0"/>
              <a:t>-6</a:t>
            </a:r>
            <a:r>
              <a:rPr lang="en-US" sz="1600" dirty="0" smtClean="0"/>
              <a:t> is in agreement with E787 result:</a:t>
            </a:r>
            <a:r>
              <a:rPr lang="en-US" sz="1600" dirty="0" smtClean="0">
                <a:solidFill>
                  <a:srgbClr val="595959"/>
                </a:solidFill>
              </a:rPr>
              <a:t> </a:t>
            </a:r>
            <a:r>
              <a:rPr lang="en-US" sz="1600" dirty="0" err="1"/>
              <a:t>B</a:t>
            </a:r>
            <a:r>
              <a:rPr lang="en-US" sz="1600" baseline="-25000" dirty="0" err="1"/>
              <a:t>ChPT</a:t>
            </a:r>
            <a:r>
              <a:rPr lang="en-US" sz="1600" dirty="0"/>
              <a:t> = (</a:t>
            </a:r>
            <a:r>
              <a:rPr lang="en-US" sz="1600" dirty="0" smtClean="0"/>
              <a:t>1.1 </a:t>
            </a:r>
            <a:r>
              <a:rPr lang="en-US" sz="1600" dirty="0"/>
              <a:t>± </a:t>
            </a:r>
            <a:r>
              <a:rPr lang="en-US" sz="1600" dirty="0" smtClean="0"/>
              <a:t>0.3 </a:t>
            </a:r>
            <a:r>
              <a:rPr lang="en-US" sz="1600" dirty="0"/>
              <a:t>± </a:t>
            </a:r>
            <a:r>
              <a:rPr lang="en-US" sz="1600" dirty="0" smtClean="0"/>
              <a:t>0.1)</a:t>
            </a:r>
            <a:r>
              <a:rPr lang="en-US" sz="1600" dirty="0"/>
              <a:t>×10</a:t>
            </a:r>
            <a:r>
              <a:rPr lang="en-US" sz="1600" baseline="30000" dirty="0"/>
              <a:t>-6</a:t>
            </a:r>
            <a:endParaRPr lang="en-US" sz="1600" baseline="30000" dirty="0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3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prospects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GB" dirty="0">
                <a:solidFill>
                  <a:srgbClr val="323232"/>
                </a:solidFill>
                <a:latin typeface="Bookman Old Style (Headings)"/>
                <a:cs typeface="Bookman Old Style (Headings)"/>
              </a:rPr>
              <a:t>K</a:t>
            </a:r>
            <a:r>
              <a:rPr lang="en-GB" baseline="30000" dirty="0">
                <a:solidFill>
                  <a:srgbClr val="323232"/>
                </a:solidFill>
                <a:latin typeface="Symbol" charset="2"/>
                <a:cs typeface="Symbol" charset="2"/>
              </a:rPr>
              <a:t>±</a:t>
            </a:r>
            <a:r>
              <a:rPr lang="en-GB" dirty="0">
                <a:solidFill>
                  <a:srgbClr val="323232"/>
                </a:solidFill>
                <a:sym typeface="Wingdings"/>
              </a:rPr>
              <a:t>⟶</a:t>
            </a:r>
            <a:r>
              <a:rPr lang="en-GB" dirty="0" err="1">
                <a:solidFill>
                  <a:srgbClr val="323232"/>
                </a:solidFill>
                <a:latin typeface="Symbol" charset="2"/>
                <a:cs typeface="Symbol" charset="2"/>
              </a:rPr>
              <a:t>p</a:t>
            </a:r>
            <a:r>
              <a:rPr lang="en-GB" baseline="30000" dirty="0" err="1">
                <a:solidFill>
                  <a:srgbClr val="323232"/>
                </a:solidFill>
                <a:latin typeface="Symbol" charset="2"/>
                <a:cs typeface="Symbol" charset="2"/>
              </a:rPr>
              <a:t>±</a:t>
            </a:r>
            <a:r>
              <a:rPr lang="en-GB" dirty="0" err="1">
                <a:solidFill>
                  <a:srgbClr val="323232"/>
                </a:solidFill>
                <a:latin typeface="Symbol" charset="2"/>
                <a:cs typeface="Symbol" charset="2"/>
              </a:rPr>
              <a:t>gg</a:t>
            </a:r>
            <a:r>
              <a:rPr lang="en-GB" dirty="0">
                <a:solidFill>
                  <a:srgbClr val="323232"/>
                </a:solidFill>
              </a:rPr>
              <a:t> decay has been studied </a:t>
            </a:r>
            <a:r>
              <a:rPr lang="en-GB" dirty="0" smtClean="0">
                <a:solidFill>
                  <a:srgbClr val="323232"/>
                </a:solidFill>
              </a:rPr>
              <a:t>in NA62 (2007) data set and combined with  </a:t>
            </a:r>
            <a:r>
              <a:rPr lang="en-GB" dirty="0">
                <a:solidFill>
                  <a:srgbClr val="323232"/>
                </a:solidFill>
              </a:rPr>
              <a:t>NA48/</a:t>
            </a:r>
            <a:r>
              <a:rPr lang="en-GB" dirty="0" smtClean="0">
                <a:solidFill>
                  <a:srgbClr val="323232"/>
                </a:solidFill>
              </a:rPr>
              <a:t>2</a:t>
            </a:r>
          </a:p>
          <a:p>
            <a:pPr lvl="1">
              <a:spcBef>
                <a:spcPts val="800"/>
              </a:spcBef>
            </a:pPr>
            <a:r>
              <a:rPr lang="en-GB" dirty="0" smtClean="0">
                <a:solidFill>
                  <a:srgbClr val="323232"/>
                </a:solidFill>
              </a:rPr>
              <a:t>NA48/2: [Phys. </a:t>
            </a:r>
            <a:r>
              <a:rPr lang="en-GB" dirty="0" err="1" smtClean="0">
                <a:solidFill>
                  <a:srgbClr val="323232"/>
                </a:solidFill>
              </a:rPr>
              <a:t>Lett</a:t>
            </a:r>
            <a:r>
              <a:rPr lang="en-GB" dirty="0" smtClean="0">
                <a:solidFill>
                  <a:srgbClr val="323232"/>
                </a:solidFill>
              </a:rPr>
              <a:t>. B730 (2014) 141]</a:t>
            </a:r>
          </a:p>
          <a:p>
            <a:pPr lvl="1">
              <a:spcBef>
                <a:spcPts val="800"/>
              </a:spcBef>
            </a:pPr>
            <a:r>
              <a:rPr lang="en-GB" dirty="0" smtClean="0">
                <a:solidFill>
                  <a:srgbClr val="323232"/>
                </a:solidFill>
              </a:rPr>
              <a:t>NA62 (2007) and combined results: [Phys. </a:t>
            </a:r>
            <a:r>
              <a:rPr lang="en-GB" dirty="0" err="1" smtClean="0">
                <a:solidFill>
                  <a:srgbClr val="323232"/>
                </a:solidFill>
              </a:rPr>
              <a:t>Lett</a:t>
            </a:r>
            <a:r>
              <a:rPr lang="en-GB" dirty="0" smtClean="0">
                <a:solidFill>
                  <a:srgbClr val="323232"/>
                </a:solidFill>
              </a:rPr>
              <a:t>. B732 (2014) 65]</a:t>
            </a:r>
          </a:p>
          <a:p>
            <a:pPr>
              <a:spcBef>
                <a:spcPts val="800"/>
              </a:spcBef>
            </a:pPr>
            <a:r>
              <a:rPr lang="en-GB" dirty="0" smtClean="0">
                <a:solidFill>
                  <a:srgbClr val="323232"/>
                </a:solidFill>
              </a:rPr>
              <a:t>Data behaves according to </a:t>
            </a:r>
            <a:r>
              <a:rPr lang="en-GB" dirty="0" err="1" smtClean="0">
                <a:solidFill>
                  <a:srgbClr val="323232"/>
                </a:solidFill>
              </a:rPr>
              <a:t>ChPT</a:t>
            </a:r>
            <a:r>
              <a:rPr lang="en-GB" dirty="0" smtClean="0">
                <a:solidFill>
                  <a:srgbClr val="323232"/>
                </a:solidFill>
              </a:rPr>
              <a:t> prediction (cusp)</a:t>
            </a:r>
          </a:p>
          <a:p>
            <a:pPr>
              <a:spcBef>
                <a:spcPts val="800"/>
              </a:spcBef>
            </a:pPr>
            <a:r>
              <a:rPr lang="en-GB" dirty="0" err="1" smtClean="0">
                <a:solidFill>
                  <a:srgbClr val="323232"/>
                </a:solidFill>
              </a:rPr>
              <a:t>ChPT</a:t>
            </a:r>
            <a:r>
              <a:rPr lang="en-GB" dirty="0" smtClean="0">
                <a:solidFill>
                  <a:srgbClr val="323232"/>
                </a:solidFill>
              </a:rPr>
              <a:t> parameters were extracted from the</a:t>
            </a:r>
            <a:br>
              <a:rPr lang="en-GB" dirty="0" smtClean="0">
                <a:solidFill>
                  <a:srgbClr val="323232"/>
                </a:solidFill>
              </a:rPr>
            </a:br>
            <a:r>
              <a:rPr lang="en-GB" dirty="0" smtClean="0">
                <a:solidFill>
                  <a:srgbClr val="323232"/>
                </a:solidFill>
              </a:rPr>
              <a:t>measured z-spectrum</a:t>
            </a:r>
          </a:p>
          <a:p>
            <a:pPr>
              <a:spcBef>
                <a:spcPts val="800"/>
              </a:spcBef>
            </a:pPr>
            <a:r>
              <a:rPr lang="en-GB" dirty="0" smtClean="0">
                <a:solidFill>
                  <a:srgbClr val="323232"/>
                </a:solidFill>
              </a:rPr>
              <a:t>Measured data is consistent with earlier measurements</a:t>
            </a:r>
            <a:br>
              <a:rPr lang="en-GB" dirty="0" smtClean="0">
                <a:solidFill>
                  <a:srgbClr val="323232"/>
                </a:solidFill>
              </a:rPr>
            </a:br>
            <a:r>
              <a:rPr lang="en-GB" dirty="0" smtClean="0">
                <a:solidFill>
                  <a:srgbClr val="323232"/>
                </a:solidFill>
              </a:rPr>
              <a:t>by NA48/2 and E787, with improved precision</a:t>
            </a:r>
          </a:p>
          <a:p>
            <a:pPr>
              <a:spcBef>
                <a:spcPts val="800"/>
              </a:spcBef>
            </a:pPr>
            <a:r>
              <a:rPr lang="en-GB" dirty="0" smtClean="0">
                <a:solidFill>
                  <a:srgbClr val="323232"/>
                </a:solidFill>
              </a:rPr>
              <a:t>NA62 will start its main phase data-taking next October.</a:t>
            </a:r>
            <a:br>
              <a:rPr lang="en-GB" dirty="0" smtClean="0">
                <a:solidFill>
                  <a:srgbClr val="323232"/>
                </a:solidFill>
              </a:rPr>
            </a:br>
            <a:r>
              <a:rPr lang="en-GB" dirty="0" smtClean="0">
                <a:solidFill>
                  <a:srgbClr val="323232"/>
                </a:solidFill>
              </a:rPr>
              <a:t>We expect 4.5 10</a:t>
            </a:r>
            <a:r>
              <a:rPr lang="en-GB" baseline="30000" dirty="0" smtClean="0">
                <a:solidFill>
                  <a:srgbClr val="323232"/>
                </a:solidFill>
              </a:rPr>
              <a:t>12 </a:t>
            </a:r>
            <a:r>
              <a:rPr lang="en-GB" dirty="0" smtClean="0">
                <a:solidFill>
                  <a:srgbClr val="323232"/>
                </a:solidFill>
              </a:rPr>
              <a:t>K</a:t>
            </a:r>
            <a:r>
              <a:rPr lang="en-GB" baseline="30000" dirty="0" smtClean="0">
                <a:solidFill>
                  <a:srgbClr val="323232"/>
                </a:solidFill>
              </a:rPr>
              <a:t>+ </a:t>
            </a:r>
            <a:r>
              <a:rPr lang="en-GB" dirty="0" smtClean="0">
                <a:solidFill>
                  <a:srgbClr val="323232"/>
                </a:solidFill>
              </a:rPr>
              <a:t>decays in the </a:t>
            </a:r>
            <a:r>
              <a:rPr lang="en-GB" dirty="0" err="1" smtClean="0">
                <a:solidFill>
                  <a:srgbClr val="323232"/>
                </a:solidFill>
              </a:rPr>
              <a:t>fiducial</a:t>
            </a:r>
            <a:r>
              <a:rPr lang="en-GB" dirty="0" smtClean="0">
                <a:solidFill>
                  <a:srgbClr val="323232"/>
                </a:solidFill>
              </a:rPr>
              <a:t> volume per year producing ~10</a:t>
            </a:r>
            <a:r>
              <a:rPr lang="en-GB" baseline="30000" dirty="0" smtClean="0">
                <a:solidFill>
                  <a:srgbClr val="323232"/>
                </a:solidFill>
              </a:rPr>
              <a:t>5 </a:t>
            </a:r>
            <a:r>
              <a:rPr lang="en-GB" dirty="0" smtClean="0">
                <a:solidFill>
                  <a:srgbClr val="323232"/>
                </a:solidFill>
                <a:latin typeface="Bookman Old Style (Headings)"/>
                <a:cs typeface="Bookman Old Style (Headings)"/>
              </a:rPr>
              <a:t>K</a:t>
            </a:r>
            <a:r>
              <a:rPr lang="en-GB" baseline="30000" dirty="0" smtClean="0">
                <a:solidFill>
                  <a:srgbClr val="323232"/>
                </a:solidFill>
                <a:latin typeface="Symbol" charset="2"/>
                <a:cs typeface="Symbol" charset="2"/>
              </a:rPr>
              <a:t>+</a:t>
            </a:r>
            <a:r>
              <a:rPr lang="en-GB" dirty="0" smtClean="0">
                <a:solidFill>
                  <a:srgbClr val="323232"/>
                </a:solidFill>
                <a:sym typeface="Wingdings"/>
              </a:rPr>
              <a:t>⟶</a:t>
            </a:r>
            <a:r>
              <a:rPr lang="en-GB" dirty="0" err="1" smtClean="0">
                <a:solidFill>
                  <a:srgbClr val="323232"/>
                </a:solidFill>
                <a:latin typeface="Symbol" charset="2"/>
                <a:cs typeface="Symbol" charset="2"/>
              </a:rPr>
              <a:t>p</a:t>
            </a:r>
            <a:r>
              <a:rPr lang="en-GB" baseline="30000" dirty="0" err="1" smtClean="0">
                <a:solidFill>
                  <a:srgbClr val="323232"/>
                </a:solidFill>
                <a:latin typeface="Symbol" charset="2"/>
                <a:cs typeface="Symbol" charset="2"/>
              </a:rPr>
              <a:t>+</a:t>
            </a:r>
            <a:r>
              <a:rPr lang="en-GB" dirty="0" err="1" smtClean="0">
                <a:solidFill>
                  <a:srgbClr val="323232"/>
                </a:solidFill>
                <a:latin typeface="Symbol" charset="2"/>
                <a:cs typeface="Symbol" charset="2"/>
              </a:rPr>
              <a:t>gg</a:t>
            </a:r>
            <a:r>
              <a:rPr lang="en-GB" dirty="0" smtClean="0">
                <a:solidFill>
                  <a:srgbClr val="323232"/>
                </a:solidFill>
              </a:rPr>
              <a:t> decays.</a:t>
            </a:r>
            <a:endParaRPr lang="en-GB" baseline="30000" dirty="0">
              <a:solidFill>
                <a:srgbClr val="323232"/>
              </a:solidFill>
            </a:endParaRPr>
          </a:p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917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763919"/>
            <a:ext cx="8915400" cy="1584961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3140968"/>
            <a:ext cx="8001000" cy="830572"/>
          </a:xfrm>
          <a:solidFill>
            <a:srgbClr val="C2C2C2"/>
          </a:solidFill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f</a:t>
            </a:r>
            <a:r>
              <a:rPr lang="en-GB" dirty="0" err="1" smtClean="0">
                <a:solidFill>
                  <a:schemeClr val="tx1"/>
                </a:solidFill>
              </a:rPr>
              <a:t>rancesco.gonnella@lnf.infn.it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65131" y="3573016"/>
            <a:ext cx="3253808" cy="298415"/>
            <a:chOff x="5580112" y="3996405"/>
            <a:chExt cx="3253808" cy="298415"/>
          </a:xfrm>
        </p:grpSpPr>
        <p:sp>
          <p:nvSpPr>
            <p:cNvPr id="9" name="Rectangle 8"/>
            <p:cNvSpPr/>
            <p:nvPr/>
          </p:nvSpPr>
          <p:spPr>
            <a:xfrm>
              <a:off x="5580112" y="3996405"/>
              <a:ext cx="298415" cy="298415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 smtClean="0">
                  <a:latin typeface="Arial"/>
                  <a:cs typeface="Arial"/>
                </a:rPr>
                <a:t>M</a:t>
              </a:r>
              <a:endParaRPr lang="en-GB" b="1" dirty="0">
                <a:latin typeface="Arial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50374" y="3996405"/>
              <a:ext cx="298415" cy="298415"/>
            </a:xfrm>
            <a:prstGeom prst="rect">
              <a:avLst/>
            </a:prstGeom>
            <a:solidFill>
              <a:srgbClr val="CFAC0E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489" y="3996405"/>
              <a:ext cx="298415" cy="298415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 smtClean="0">
                  <a:latin typeface="Arial"/>
                  <a:cs typeface="Arial"/>
                </a:rPr>
                <a:t>E</a:t>
              </a:r>
              <a:endParaRPr lang="en-GB" b="1" dirty="0">
                <a:latin typeface="Arial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36866" y="3996405"/>
              <a:ext cx="298415" cy="298415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 smtClean="0">
                  <a:latin typeface="Arial"/>
                  <a:cs typeface="Arial"/>
                </a:rPr>
                <a:t>S</a:t>
              </a:r>
              <a:endParaRPr lang="en-GB" b="1" dirty="0"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65243" y="3996405"/>
              <a:ext cx="298415" cy="298415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 smtClean="0">
                  <a:latin typeface="Arial"/>
                  <a:cs typeface="Arial"/>
                </a:rPr>
                <a:t>O</a:t>
              </a:r>
              <a:endParaRPr lang="en-GB" b="1" dirty="0"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93620" y="3996405"/>
              <a:ext cx="298415" cy="298415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 smtClean="0">
                  <a:latin typeface="Arial"/>
                  <a:cs typeface="Arial"/>
                </a:rPr>
                <a:t>N</a:t>
              </a:r>
              <a:endParaRPr lang="en-GB" b="1" dirty="0"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21997" y="3996405"/>
              <a:ext cx="298415" cy="298415"/>
            </a:xfrm>
            <a:prstGeom prst="rect">
              <a:avLst/>
            </a:prstGeom>
            <a:solidFill>
              <a:srgbClr val="EB2B0B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78751" y="3996405"/>
              <a:ext cx="298415" cy="298415"/>
            </a:xfrm>
            <a:prstGeom prst="rect">
              <a:avLst/>
            </a:prstGeom>
            <a:solidFill>
              <a:srgbClr val="37D92A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 smtClean="0">
                  <a:latin typeface="Arial"/>
                  <a:cs typeface="Arial"/>
                </a:rPr>
                <a:t>0</a:t>
              </a:r>
              <a:endParaRPr lang="en-GB" b="1" dirty="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7128" y="3996405"/>
              <a:ext cx="298415" cy="298415"/>
            </a:xfrm>
            <a:prstGeom prst="rect">
              <a:avLst/>
            </a:prstGeom>
            <a:solidFill>
              <a:srgbClr val="196E95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 smtClean="0">
                  <a:latin typeface="Arial"/>
                  <a:cs typeface="Arial"/>
                </a:rPr>
                <a:t>1</a:t>
              </a:r>
              <a:endParaRPr lang="en-GB" b="1" dirty="0">
                <a:latin typeface="Arial"/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35505" y="3996405"/>
              <a:ext cx="298415" cy="298415"/>
            </a:xfrm>
            <a:prstGeom prst="rect">
              <a:avLst/>
            </a:prstGeom>
            <a:solidFill>
              <a:srgbClr val="0B00CB"/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 smtClean="0">
                  <a:latin typeface="Arial"/>
                  <a:cs typeface="Arial"/>
                </a:rPr>
                <a:t>4</a:t>
              </a:r>
              <a:endParaRPr lang="en-GB" b="1" dirty="0">
                <a:latin typeface="Arial"/>
                <a:cs typeface="Arial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2276872"/>
            <a:ext cx="8915400" cy="877824"/>
          </a:xfrm>
        </p:spPr>
        <p:txBody>
          <a:bodyPr/>
          <a:lstStyle/>
          <a:p>
            <a:r>
              <a:rPr lang="en-GB" dirty="0" smtClean="0"/>
              <a:t>Thank you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3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62-chod-lk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809739"/>
            <a:ext cx="3563888" cy="2367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NA62-caver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36" y="809739"/>
            <a:ext cx="5050577" cy="335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NA62 and NA48 experimental hall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2852936"/>
            <a:ext cx="5922558" cy="3858547"/>
          </a:xfrm>
          <a:prstGeom prst="rect">
            <a:avLst/>
          </a:prstGeom>
          <a:ln>
            <a:noFill/>
          </a:ln>
          <a:effectLst>
            <a:outerShdw blurRad="165100" dir="2700000" sx="104000" sy="104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NA62-cavern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/>
          <a:stretch/>
        </p:blipFill>
        <p:spPr>
          <a:xfrm>
            <a:off x="3863235" y="3617600"/>
            <a:ext cx="1323711" cy="54662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 descr="NA62-cavern2-crop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46" y="4309279"/>
            <a:ext cx="3705405" cy="196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87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Systematic errors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10278"/>
              </p:ext>
            </p:extLst>
          </p:nvPr>
        </p:nvGraphicFramePr>
        <p:xfrm>
          <a:off x="252089" y="836712"/>
          <a:ext cx="8590287" cy="525658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{0660B408-B3CF-4A94-85FC-2B1E0A45F4A2}</a:tableStyleId>
              </a:tblPr>
              <a:tblGrid>
                <a:gridCol w="2863429"/>
                <a:gridCol w="2863429"/>
                <a:gridCol w="2863429"/>
              </a:tblGrid>
              <a:tr h="7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Systematic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effect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Error</a:t>
                      </a:r>
                      <a:endParaRPr lang="en-US" sz="1800" b="1" i="0" u="none" strike="noStrike" baseline="300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Note</a:t>
                      </a:r>
                      <a:endParaRPr lang="en-US" sz="1800" b="1" i="0" u="none" strike="noStrike" baseline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7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Trigger efficiency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negligible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Cancels out in ratio: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same trigger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7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Identification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negligible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Cancels out in ratio: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does not depend on 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7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BG subtraction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0.027 10</a:t>
                      </a:r>
                      <a:r>
                        <a:rPr lang="en-US" sz="1800" u="none" strike="noStrike" baseline="30000" dirty="0" smtClean="0">
                          <a:effectLst/>
                        </a:rPr>
                        <a:t>-6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Statistically limited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7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Geometrical acceptance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negligible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7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Accidental activity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negligible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 beam intensity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7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Normalization BR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0.004 10</a:t>
                      </a:r>
                      <a:r>
                        <a:rPr lang="en-US" sz="1800" u="none" strike="noStrike" baseline="30000" dirty="0" smtClean="0">
                          <a:effectLst/>
                        </a:rPr>
                        <a:t>-6</a:t>
                      </a:r>
                      <a:endParaRPr lang="en-US" sz="1800" b="0" i="0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Knowledge of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⟶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  <a:sym typeface="Symbol" pitchFamily="-65" charset="2"/>
                        </a:rPr>
                        <a:t>π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  <a:sym typeface="Symbol" pitchFamily="-65" charset="2"/>
                        </a:rPr>
                        <a:t>π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66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NA62 (2007) and </a:t>
            </a:r>
            <a:r>
              <a:rPr lang="en-GB" dirty="0"/>
              <a:t>NA48</a:t>
            </a:r>
            <a:r>
              <a:rPr lang="en-GB" dirty="0" smtClean="0"/>
              <a:t>/2 beam line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59048" y="4365104"/>
            <a:ext cx="4300984" cy="20882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ts val="2000"/>
              </a:spcBef>
              <a:buClr>
                <a:schemeClr val="accent2"/>
              </a:buClr>
            </a:pPr>
            <a:r>
              <a:rPr lang="en-US" sz="2000" b="1" u="sng" dirty="0">
                <a:solidFill>
                  <a:schemeClr val="accent2"/>
                </a:solidFill>
                <a:latin typeface="Century Gothic"/>
                <a:cs typeface="Century Gothic"/>
              </a:rPr>
              <a:t>NA48/2 Data taking: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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4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months in 2003 (K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)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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4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months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in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2004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(K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)</a:t>
            </a:r>
          </a:p>
          <a:p>
            <a:pPr>
              <a:spcBef>
                <a:spcPts val="2000"/>
              </a:spcBef>
              <a:buClr>
                <a:schemeClr val="accent2"/>
              </a:buClr>
            </a:pPr>
            <a:r>
              <a:rPr lang="en-US" sz="2000" b="1" u="sng" dirty="0">
                <a:solidFill>
                  <a:srgbClr val="6F2114"/>
                </a:solidFill>
                <a:cs typeface="Century Gothic"/>
              </a:rPr>
              <a:t>NA62-RK Data taking: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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2007 mostly K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+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Century Gothic"/>
            </a:endParaRP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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6136" y="2060848"/>
            <a:ext cx="204597" cy="195076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04" y="5370225"/>
            <a:ext cx="6101184" cy="79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2000"/>
              </a:spcBef>
              <a:buClr>
                <a:schemeClr val="accent2"/>
              </a:buClr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60670"/>
              </p:ext>
            </p:extLst>
          </p:nvPr>
        </p:nvGraphicFramePr>
        <p:xfrm>
          <a:off x="4860032" y="4437112"/>
          <a:ext cx="3865214" cy="1800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{0660B408-B3CF-4A94-85FC-2B1E0A45F4A2}</a:tableStyleId>
              </a:tblPr>
              <a:tblGrid>
                <a:gridCol w="2089787"/>
                <a:gridCol w="1775427"/>
              </a:tblGrid>
              <a:tr h="4500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Kaon</a:t>
                      </a:r>
                      <a:r>
                        <a:rPr lang="en-US" sz="1800" baseline="0" dirty="0" smtClean="0"/>
                        <a:t> beam momentum [</a:t>
                      </a:r>
                      <a:r>
                        <a:rPr lang="en-US" sz="1800" baseline="0" dirty="0" err="1" smtClean="0"/>
                        <a:t>GeV</a:t>
                      </a:r>
                      <a:r>
                        <a:rPr lang="en-US" sz="1800" baseline="0" dirty="0" smtClean="0"/>
                        <a:t>/c]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cs typeface="Symbol" charset="2"/>
                        </a:rPr>
                        <a:t>NA48/2 (2003-4)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60.0 ± 2.2</a:t>
                      </a:r>
                      <a:endParaRPr lang="en-US" sz="18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NA62 (2007)</a:t>
                      </a:r>
                      <a:endParaRPr lang="en-US" sz="1800" dirty="0" smtClean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74.0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± 1.4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NA62 (2014)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75.0 ± 0.8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87930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30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NA48/2 and NA62 (2007) detector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1262"/>
              </p:ext>
            </p:extLst>
          </p:nvPr>
        </p:nvGraphicFramePr>
        <p:xfrm>
          <a:off x="4788024" y="5385327"/>
          <a:ext cx="3065865" cy="60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2" name="Équation" r:id="rId4" imgW="1778000" imgH="381000" progId="Equation.3">
                  <p:embed/>
                </p:oleObj>
              </mc:Choice>
              <mc:Fallback>
                <p:oleObj name="Équation" r:id="rId4" imgW="1778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5385327"/>
                        <a:ext cx="3065865" cy="605609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4716016" y="4386913"/>
            <a:ext cx="4406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Liquid Krypton EM calorimeter (</a:t>
            </a:r>
            <a:r>
              <a:rPr lang="en-US" b="1" dirty="0" err="1" smtClean="0">
                <a:solidFill>
                  <a:schemeClr val="accent2"/>
                </a:solidFill>
              </a:rPr>
              <a:t>LKr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sz="1600" dirty="0" smtClean="0">
                <a:solidFill>
                  <a:srgbClr val="000000"/>
                </a:solidFill>
              </a:rPr>
              <a:t>High granularity (13248 cells of 2x2 cm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- Quasi-homogeneous, 7m</a:t>
            </a:r>
            <a:r>
              <a:rPr lang="en-US" sz="1600" baseline="30000" dirty="0" smtClean="0">
                <a:solidFill>
                  <a:srgbClr val="000000"/>
                </a:solidFill>
              </a:rPr>
              <a:t>3</a:t>
            </a:r>
            <a:r>
              <a:rPr lang="en-US" sz="1600" dirty="0" smtClean="0">
                <a:solidFill>
                  <a:srgbClr val="000000"/>
                </a:solidFill>
              </a:rPr>
              <a:t> liquid Kr (27X</a:t>
            </a:r>
            <a:r>
              <a:rPr lang="en-US" sz="1600" baseline="-25000" dirty="0" smtClean="0">
                <a:solidFill>
                  <a:srgbClr val="000000"/>
                </a:solidFill>
              </a:rPr>
              <a:t>0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427816"/>
              </p:ext>
            </p:extLst>
          </p:nvPr>
        </p:nvGraphicFramePr>
        <p:xfrm>
          <a:off x="307037" y="4941168"/>
          <a:ext cx="32099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3" name="Equation" r:id="rId6" imgW="1828800" imgH="431800" progId="Equation.3">
                  <p:embed/>
                </p:oleObj>
              </mc:Choice>
              <mc:Fallback>
                <p:oleObj name="Equation" r:id="rId6" imgW="1828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37" y="4941168"/>
                        <a:ext cx="3209925" cy="7000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309116" y="4386913"/>
            <a:ext cx="4406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Magnetic Spectrometer</a:t>
            </a:r>
            <a:endParaRPr lang="en-US" b="1" dirty="0">
              <a:solidFill>
                <a:srgbClr val="8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/>
              <a:t>4 drift chambers and a dipole magnet</a:t>
            </a:r>
            <a:endParaRPr lang="en-US" sz="1600" dirty="0"/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7060" y="537321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in </a:t>
            </a:r>
            <a:r>
              <a:rPr lang="en-US" dirty="0" err="1" smtClean="0"/>
              <a:t>GeV</a:t>
            </a:r>
            <a:endParaRPr lang="en-US" dirty="0"/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372176"/>
              </p:ext>
            </p:extLst>
          </p:nvPr>
        </p:nvGraphicFramePr>
        <p:xfrm>
          <a:off x="283225" y="5589240"/>
          <a:ext cx="323373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4" name="Equation" r:id="rId8" imgW="1841500" imgH="431800" progId="Equation.3">
                  <p:embed/>
                </p:oleObj>
              </mc:Choice>
              <mc:Fallback>
                <p:oleObj name="Equation" r:id="rId8" imgW="1841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25" y="5589240"/>
                        <a:ext cx="3233737" cy="700088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884368" y="550794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in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47" y="764704"/>
            <a:ext cx="3953157" cy="3589050"/>
          </a:xfrm>
          <a:prstGeom prst="rect">
            <a:avLst/>
          </a:prstGeom>
        </p:spPr>
      </p:pic>
      <p:pic>
        <p:nvPicPr>
          <p:cNvPr id="10" name="Picture 9" descr="Schermata 2013-04-26 a 10.56.56.jpg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17" y="1700808"/>
            <a:ext cx="6094185" cy="25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0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 (Headings)"/>
                <a:cs typeface="Bookman Old Style (Headings)"/>
              </a:rPr>
              <a:t>K</a:t>
            </a:r>
            <a:r>
              <a:rPr lang="en-US" baseline="30000" dirty="0">
                <a:latin typeface="Symbol" charset="2"/>
                <a:cs typeface="Symbol" charset="2"/>
              </a:rPr>
              <a:t>±</a:t>
            </a:r>
            <a:r>
              <a:rPr lang="en-US" dirty="0">
                <a:sym typeface="Wingdings"/>
              </a:rPr>
              <a:t>⟶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 err="1">
                <a:latin typeface="Symbol" charset="2"/>
                <a:cs typeface="Symbol" charset="2"/>
              </a:rPr>
              <a:t>±</a:t>
            </a:r>
            <a:r>
              <a:rPr lang="en-US" dirty="0" err="1">
                <a:latin typeface="Symbol" charset="2"/>
                <a:cs typeface="Symbol" charset="2"/>
              </a:rPr>
              <a:t>gg</a:t>
            </a:r>
            <a:r>
              <a:rPr lang="en-US" dirty="0"/>
              <a:t> </a:t>
            </a:r>
            <a:r>
              <a:rPr lang="en-US" dirty="0" smtClean="0"/>
              <a:t>decay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42" y="2712021"/>
            <a:ext cx="8376026" cy="287721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The leading O(p</a:t>
            </a:r>
            <a:r>
              <a:rPr lang="en-US" baseline="30000" dirty="0">
                <a:solidFill>
                  <a:srgbClr val="595959"/>
                </a:solidFill>
              </a:rPr>
              <a:t>4</a:t>
            </a:r>
            <a:r>
              <a:rPr lang="en-US" dirty="0">
                <a:solidFill>
                  <a:srgbClr val="595959"/>
                </a:solidFill>
              </a:rPr>
              <a:t>) contribution is given by A(</a:t>
            </a:r>
            <a:r>
              <a:rPr lang="en-US" dirty="0" err="1">
                <a:solidFill>
                  <a:srgbClr val="595959"/>
                </a:solidFill>
              </a:rPr>
              <a:t>z,ĉ</a:t>
            </a:r>
            <a:r>
              <a:rPr lang="en-US" dirty="0">
                <a:solidFill>
                  <a:srgbClr val="595959"/>
                </a:solidFill>
              </a:rPr>
              <a:t>) (loops</a:t>
            </a:r>
            <a:r>
              <a:rPr lang="en-US" dirty="0" smtClean="0">
                <a:solidFill>
                  <a:srgbClr val="595959"/>
                </a:solidFill>
              </a:rPr>
              <a:t>) which </a:t>
            </a:r>
            <a:r>
              <a:rPr lang="en-US" dirty="0">
                <a:solidFill>
                  <a:srgbClr val="595959"/>
                </a:solidFill>
              </a:rPr>
              <a:t>is responsible for a cusp at </a:t>
            </a:r>
            <a:r>
              <a:rPr lang="en-US" dirty="0" err="1">
                <a:solidFill>
                  <a:srgbClr val="595959"/>
                </a:solidFill>
              </a:rPr>
              <a:t>m</a:t>
            </a:r>
            <a:r>
              <a:rPr lang="en-US" baseline="-25000" dirty="0" err="1">
                <a:solidFill>
                  <a:srgbClr val="595959"/>
                </a:solidFill>
                <a:latin typeface="Symbol" charset="2"/>
                <a:cs typeface="Symbol" charset="2"/>
              </a:rPr>
              <a:t>gg</a:t>
            </a:r>
            <a:r>
              <a:rPr lang="en-US" dirty="0">
                <a:solidFill>
                  <a:srgbClr val="595959"/>
                </a:solidFill>
              </a:rPr>
              <a:t> = m</a:t>
            </a:r>
            <a:r>
              <a:rPr lang="en-US" baseline="-25000" dirty="0">
                <a:solidFill>
                  <a:srgbClr val="595959"/>
                </a:solidFill>
              </a:rPr>
              <a:t>2</a:t>
            </a:r>
            <a:r>
              <a:rPr lang="en-US" baseline="-25000" dirty="0">
                <a:solidFill>
                  <a:srgbClr val="595959"/>
                </a:solidFill>
                <a:latin typeface="Symbol" charset="2"/>
                <a:cs typeface="Symbol" charset="2"/>
              </a:rPr>
              <a:t>p</a:t>
            </a:r>
            <a:r>
              <a:rPr lang="en-US" dirty="0">
                <a:solidFill>
                  <a:srgbClr val="595959"/>
                </a:solidFill>
              </a:rPr>
              <a:t/>
            </a:r>
            <a:br>
              <a:rPr lang="en-US" dirty="0">
                <a:solidFill>
                  <a:srgbClr val="595959"/>
                </a:solidFill>
              </a:rPr>
            </a:br>
            <a:endParaRPr lang="en-US" dirty="0">
              <a:solidFill>
                <a:srgbClr val="595959"/>
              </a:solidFill>
            </a:endParaRPr>
          </a:p>
          <a:p>
            <a:r>
              <a:rPr lang="en-US" dirty="0" smtClean="0">
                <a:solidFill>
                  <a:srgbClr val="595959"/>
                </a:solidFill>
              </a:rPr>
              <a:t>C </a:t>
            </a:r>
            <a:r>
              <a:rPr lang="en-US" dirty="0">
                <a:solidFill>
                  <a:srgbClr val="595959"/>
                </a:solidFill>
              </a:rPr>
              <a:t>corresponds to ~10% of A at O(p</a:t>
            </a:r>
            <a:r>
              <a:rPr lang="en-US" baseline="30000" dirty="0">
                <a:solidFill>
                  <a:srgbClr val="595959"/>
                </a:solidFill>
              </a:rPr>
              <a:t>4</a:t>
            </a:r>
            <a:r>
              <a:rPr lang="en-US" dirty="0">
                <a:solidFill>
                  <a:srgbClr val="595959"/>
                </a:solidFill>
              </a:rPr>
              <a:t>)</a:t>
            </a:r>
          </a:p>
          <a:p>
            <a:r>
              <a:rPr lang="en-US" dirty="0">
                <a:solidFill>
                  <a:srgbClr val="595959"/>
                </a:solidFill>
              </a:rPr>
              <a:t>B, D = 0 @ O(p</a:t>
            </a:r>
            <a:r>
              <a:rPr lang="en-US" baseline="30000" dirty="0">
                <a:solidFill>
                  <a:srgbClr val="595959"/>
                </a:solidFill>
              </a:rPr>
              <a:t>4</a:t>
            </a:r>
            <a:r>
              <a:rPr lang="en-US" dirty="0">
                <a:solidFill>
                  <a:srgbClr val="595959"/>
                </a:solidFill>
              </a:rPr>
              <a:t>)</a:t>
            </a:r>
          </a:p>
          <a:p>
            <a:r>
              <a:rPr lang="en-US" dirty="0">
                <a:solidFill>
                  <a:srgbClr val="595959"/>
                </a:solidFill>
              </a:rPr>
              <a:t>The </a:t>
            </a:r>
            <a:r>
              <a:rPr lang="en-US" dirty="0" err="1">
                <a:solidFill>
                  <a:srgbClr val="595959"/>
                </a:solidFill>
              </a:rPr>
              <a:t>ĉ</a:t>
            </a:r>
            <a:r>
              <a:rPr lang="en-US" dirty="0">
                <a:solidFill>
                  <a:srgbClr val="595959"/>
                </a:solidFill>
              </a:rPr>
              <a:t> value can be related to fundamental </a:t>
            </a:r>
            <a:r>
              <a:rPr lang="en-US" dirty="0" err="1">
                <a:solidFill>
                  <a:srgbClr val="595959"/>
                </a:solidFill>
              </a:rPr>
              <a:t>ChPT</a:t>
            </a:r>
            <a:r>
              <a:rPr lang="en-US" dirty="0">
                <a:solidFill>
                  <a:srgbClr val="595959"/>
                </a:solidFill>
              </a:rPr>
              <a:t> parameters: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52400" y="692696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Comic Sans MS" pitchFamily="-65" charset="0"/>
              <a:buNone/>
            </a:pPr>
            <a:r>
              <a:rPr lang="en-US" sz="2000" dirty="0">
                <a:solidFill>
                  <a:srgbClr val="595959"/>
                </a:solidFill>
              </a:rPr>
              <a:t>In</a:t>
            </a:r>
            <a:r>
              <a:rPr lang="en-US" sz="2400" dirty="0"/>
              <a:t> </a:t>
            </a:r>
            <a:r>
              <a:rPr lang="en-US" sz="2000" dirty="0">
                <a:solidFill>
                  <a:srgbClr val="595959"/>
                </a:solidFill>
              </a:rPr>
              <a:t>the </a:t>
            </a:r>
            <a:r>
              <a:rPr lang="en-US" sz="2000" dirty="0" err="1">
                <a:solidFill>
                  <a:srgbClr val="595959"/>
                </a:solidFill>
              </a:rPr>
              <a:t>ChPT</a:t>
            </a:r>
            <a:r>
              <a:rPr lang="en-US" sz="2000" dirty="0">
                <a:solidFill>
                  <a:srgbClr val="595959"/>
                </a:solidFill>
              </a:rPr>
              <a:t> framework the differential rate of the decay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mic Sans MS" pitchFamily="-65" charset="0"/>
              <a:buNone/>
            </a:pPr>
            <a:r>
              <a:rPr lang="en-US" sz="2000" dirty="0">
                <a:solidFill>
                  <a:srgbClr val="595959"/>
                </a:solidFill>
              </a:rPr>
              <a:t>K</a:t>
            </a:r>
            <a:r>
              <a:rPr lang="en-US" sz="2000" baseline="30000" dirty="0">
                <a:solidFill>
                  <a:srgbClr val="595959"/>
                </a:solidFill>
              </a:rPr>
              <a:t>±</a:t>
            </a:r>
            <a:r>
              <a:rPr lang="en-US" sz="2000" dirty="0">
                <a:solidFill>
                  <a:srgbClr val="595959"/>
                </a:solidFill>
              </a:rPr>
              <a:t>(p)</a:t>
            </a:r>
            <a:r>
              <a:rPr lang="en-US" sz="2000" dirty="0">
                <a:solidFill>
                  <a:srgbClr val="595959"/>
                </a:solidFill>
                <a:sym typeface="Wingdings"/>
              </a:rPr>
              <a:t>⟶</a:t>
            </a:r>
            <a:r>
              <a:rPr lang="el-GR" sz="2000" dirty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π</a:t>
            </a:r>
            <a:r>
              <a:rPr lang="en-US" sz="2000" baseline="30000" dirty="0">
                <a:solidFill>
                  <a:srgbClr val="595959"/>
                </a:solidFill>
              </a:rPr>
              <a:t>±</a:t>
            </a:r>
            <a:r>
              <a:rPr lang="en-US" sz="2000" dirty="0">
                <a:solidFill>
                  <a:srgbClr val="595959"/>
                </a:solidFill>
              </a:rPr>
              <a:t>(p</a:t>
            </a:r>
            <a:r>
              <a:rPr lang="en-US" sz="2000" baseline="-25000" dirty="0">
                <a:solidFill>
                  <a:srgbClr val="595959"/>
                </a:solidFill>
              </a:rPr>
              <a:t>3</a:t>
            </a:r>
            <a:r>
              <a:rPr lang="en-US" sz="2000" dirty="0">
                <a:solidFill>
                  <a:srgbClr val="595959"/>
                </a:solidFill>
              </a:rPr>
              <a:t>)</a:t>
            </a:r>
            <a:r>
              <a:rPr lang="el-GR" sz="2000" dirty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γ</a:t>
            </a:r>
            <a:r>
              <a:rPr lang="en-US" sz="2000" dirty="0">
                <a:solidFill>
                  <a:srgbClr val="595959"/>
                </a:solidFill>
              </a:rPr>
              <a:t>(q</a:t>
            </a:r>
            <a:r>
              <a:rPr lang="en-US" sz="2000" baseline="-25000" dirty="0">
                <a:solidFill>
                  <a:srgbClr val="595959"/>
                </a:solidFill>
              </a:rPr>
              <a:t>1</a:t>
            </a:r>
            <a:r>
              <a:rPr lang="en-US" sz="2000" dirty="0">
                <a:solidFill>
                  <a:srgbClr val="595959"/>
                </a:solidFill>
              </a:rPr>
              <a:t>)</a:t>
            </a:r>
            <a:r>
              <a:rPr lang="el-GR" sz="2000" dirty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γ</a:t>
            </a:r>
            <a:r>
              <a:rPr lang="en-US" sz="2000" dirty="0">
                <a:solidFill>
                  <a:srgbClr val="595959"/>
                </a:solidFill>
              </a:rPr>
              <a:t>(q</a:t>
            </a:r>
            <a:r>
              <a:rPr lang="en-US" sz="2000" baseline="-25000" dirty="0">
                <a:solidFill>
                  <a:srgbClr val="595959"/>
                </a:solidFill>
              </a:rPr>
              <a:t>2</a:t>
            </a:r>
            <a:r>
              <a:rPr lang="en-US" sz="2000" dirty="0">
                <a:solidFill>
                  <a:srgbClr val="595959"/>
                </a:solidFill>
              </a:rPr>
              <a:t>) process (no O(p</a:t>
            </a:r>
            <a:r>
              <a:rPr lang="en-US" sz="2000" baseline="30000" dirty="0">
                <a:solidFill>
                  <a:srgbClr val="595959"/>
                </a:solidFill>
              </a:rPr>
              <a:t>2</a:t>
            </a:r>
            <a:r>
              <a:rPr lang="en-US" sz="2000" dirty="0">
                <a:solidFill>
                  <a:srgbClr val="595959"/>
                </a:solidFill>
              </a:rPr>
              <a:t>) contribution) is</a:t>
            </a:r>
            <a:r>
              <a:rPr lang="en-US" sz="2000" dirty="0" smtClean="0">
                <a:solidFill>
                  <a:srgbClr val="595959"/>
                </a:solidFill>
              </a:rPr>
              <a:t>:</a:t>
            </a:r>
            <a:endParaRPr lang="en-US" sz="2400" dirty="0" smtClean="0"/>
          </a:p>
          <a:p>
            <a:endParaRPr lang="en-US" sz="2000" dirty="0">
              <a:solidFill>
                <a:srgbClr val="595959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945887" y="4489375"/>
            <a:ext cx="47305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buFont typeface="Comic Sans MS" pitchFamily="-65" charset="0"/>
              <a:buNone/>
            </a:pPr>
            <a:r>
              <a:rPr lang="it-IT" sz="1400" i="1" dirty="0" smtClean="0">
                <a:solidFill>
                  <a:srgbClr val="323232"/>
                </a:solidFill>
              </a:rPr>
              <a:t>[</a:t>
            </a:r>
            <a:r>
              <a:rPr lang="it-IT" sz="1400" i="1" dirty="0" err="1" smtClean="0">
                <a:solidFill>
                  <a:srgbClr val="323232"/>
                </a:solidFill>
              </a:rPr>
              <a:t>Ecker</a:t>
            </a:r>
            <a:r>
              <a:rPr lang="it-IT" sz="1400" i="1" dirty="0">
                <a:solidFill>
                  <a:srgbClr val="323232"/>
                </a:solidFill>
              </a:rPr>
              <a:t>,</a:t>
            </a:r>
            <a:r>
              <a:rPr lang="it-IT" sz="1400" i="1" dirty="0" smtClean="0">
                <a:solidFill>
                  <a:srgbClr val="323232"/>
                </a:solidFill>
              </a:rPr>
              <a:t> </a:t>
            </a:r>
            <a:r>
              <a:rPr lang="it-IT" sz="1400" i="1" dirty="0" err="1" smtClean="0">
                <a:solidFill>
                  <a:srgbClr val="323232"/>
                </a:solidFill>
              </a:rPr>
              <a:t>Pich</a:t>
            </a:r>
            <a:r>
              <a:rPr lang="it-IT" sz="1400" i="1" dirty="0">
                <a:solidFill>
                  <a:srgbClr val="323232"/>
                </a:solidFill>
              </a:rPr>
              <a:t>,</a:t>
            </a:r>
            <a:r>
              <a:rPr lang="it-IT" sz="1400" i="1" dirty="0" smtClean="0">
                <a:solidFill>
                  <a:srgbClr val="323232"/>
                </a:solidFill>
              </a:rPr>
              <a:t> de </a:t>
            </a:r>
            <a:r>
              <a:rPr lang="it-IT" sz="1400" i="1" dirty="0">
                <a:solidFill>
                  <a:srgbClr val="323232"/>
                </a:solidFill>
              </a:rPr>
              <a:t>Rafael, </a:t>
            </a:r>
            <a:r>
              <a:rPr lang="it-IT" sz="1400" i="1" dirty="0" err="1">
                <a:solidFill>
                  <a:srgbClr val="323232"/>
                </a:solidFill>
              </a:rPr>
              <a:t>Nucl</a:t>
            </a:r>
            <a:r>
              <a:rPr lang="it-IT" sz="1400" i="1" dirty="0">
                <a:solidFill>
                  <a:srgbClr val="323232"/>
                </a:solidFill>
              </a:rPr>
              <a:t>. </a:t>
            </a:r>
            <a:r>
              <a:rPr lang="it-IT" sz="1400" i="1" dirty="0" err="1">
                <a:solidFill>
                  <a:srgbClr val="323232"/>
                </a:solidFill>
              </a:rPr>
              <a:t>Phys</a:t>
            </a:r>
            <a:r>
              <a:rPr lang="it-IT" sz="1400" i="1" dirty="0">
                <a:solidFill>
                  <a:srgbClr val="323232"/>
                </a:solidFill>
              </a:rPr>
              <a:t>. B303 (1988</a:t>
            </a:r>
            <a:r>
              <a:rPr lang="it-IT" sz="1400" i="1" dirty="0" smtClean="0">
                <a:solidFill>
                  <a:srgbClr val="323232"/>
                </a:solidFill>
              </a:rPr>
              <a:t>), 665]</a:t>
            </a:r>
            <a:endParaRPr lang="it-IT" sz="1400" i="1" dirty="0">
              <a:solidFill>
                <a:srgbClr val="323232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5209758" y="5517232"/>
            <a:ext cx="39481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buFont typeface="Comic Sans MS" pitchFamily="-65" charset="0"/>
              <a:buNone/>
            </a:pPr>
            <a:r>
              <a:rPr lang="en-US" sz="1400" i="1" dirty="0" smtClean="0">
                <a:solidFill>
                  <a:srgbClr val="323232"/>
                </a:solidFill>
              </a:rPr>
              <a:t>[</a:t>
            </a:r>
            <a:r>
              <a:rPr lang="en-US" sz="1400" i="1" dirty="0" err="1" smtClean="0">
                <a:solidFill>
                  <a:srgbClr val="323232"/>
                </a:solidFill>
              </a:rPr>
              <a:t>D’Ambrosio</a:t>
            </a:r>
            <a:r>
              <a:rPr lang="en-US" sz="1400" i="1" dirty="0" smtClean="0">
                <a:solidFill>
                  <a:srgbClr val="323232"/>
                </a:solidFill>
              </a:rPr>
              <a:t>, </a:t>
            </a:r>
            <a:r>
              <a:rPr lang="en-US" sz="1400" i="1" dirty="0" err="1" smtClean="0">
                <a:solidFill>
                  <a:srgbClr val="323232"/>
                </a:solidFill>
              </a:rPr>
              <a:t>Portoles</a:t>
            </a:r>
            <a:r>
              <a:rPr lang="en-US" sz="1400" i="1" dirty="0" smtClean="0">
                <a:solidFill>
                  <a:srgbClr val="323232"/>
                </a:solidFill>
              </a:rPr>
              <a:t>, PLB 386 (1996), 403]</a:t>
            </a:r>
            <a:endParaRPr lang="it-IT" sz="1400" i="1" dirty="0">
              <a:solidFill>
                <a:srgbClr val="323232"/>
              </a:solidFill>
            </a:endParaRPr>
          </a:p>
        </p:txBody>
      </p:sp>
      <p:graphicFrame>
        <p:nvGraphicFramePr>
          <p:cNvPr id="3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226222"/>
              </p:ext>
            </p:extLst>
          </p:nvPr>
        </p:nvGraphicFramePr>
        <p:xfrm>
          <a:off x="7894055" y="1484784"/>
          <a:ext cx="1154113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2" name="Equation" r:id="rId4" imgW="952500" imgH="977900" progId="Equation.3">
                  <p:embed/>
                </p:oleObj>
              </mc:Choice>
              <mc:Fallback>
                <p:oleObj name="Equation" r:id="rId4" imgW="952500" imgH="977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4055" y="1484784"/>
                        <a:ext cx="1154113" cy="11858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846544"/>
              </p:ext>
            </p:extLst>
          </p:nvPr>
        </p:nvGraphicFramePr>
        <p:xfrm>
          <a:off x="84138" y="1641475"/>
          <a:ext cx="77517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3" name="Equation" r:id="rId6" imgW="4152600" imgH="533160" progId="Equation.3">
                  <p:embed/>
                </p:oleObj>
              </mc:Choice>
              <mc:Fallback>
                <p:oleObj name="Equation" r:id="rId6" imgW="41526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1641475"/>
                        <a:ext cx="7751762" cy="998538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272248"/>
              </p:ext>
            </p:extLst>
          </p:nvPr>
        </p:nvGraphicFramePr>
        <p:xfrm>
          <a:off x="2606050" y="3429000"/>
          <a:ext cx="4702254" cy="44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4" name="Equation" r:id="rId8" imgW="2413000" imgH="228600" progId="Equation.3">
                  <p:embed/>
                </p:oleObj>
              </mc:Choice>
              <mc:Fallback>
                <p:oleObj name="Equation" r:id="rId8" imgW="2413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06050" y="3429000"/>
                        <a:ext cx="4702254" cy="445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12430" y="5733256"/>
            <a:ext cx="7899304" cy="661358"/>
            <a:chOff x="512430" y="5823728"/>
            <a:chExt cx="7899304" cy="661358"/>
          </a:xfrm>
        </p:grpSpPr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3411984"/>
                </p:ext>
              </p:extLst>
            </p:nvPr>
          </p:nvGraphicFramePr>
          <p:xfrm>
            <a:off x="512430" y="5823728"/>
            <a:ext cx="4049789" cy="654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05" name="Equation" r:id="rId10" imgW="2514600" imgH="406400" progId="Equation.3">
                    <p:embed/>
                  </p:oleObj>
                </mc:Choice>
                <mc:Fallback>
                  <p:oleObj name="Equation" r:id="rId10" imgW="2514600" imgH="406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12430" y="5823728"/>
                          <a:ext cx="4049789" cy="6545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Oval 40"/>
            <p:cNvSpPr/>
            <p:nvPr/>
          </p:nvSpPr>
          <p:spPr>
            <a:xfrm>
              <a:off x="2843808" y="5855478"/>
              <a:ext cx="1718411" cy="629608"/>
            </a:xfrm>
            <a:prstGeom prst="ellipse">
              <a:avLst/>
            </a:prstGeom>
            <a:noFill/>
            <a:ln w="28575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776593" y="5911611"/>
              <a:ext cx="890613" cy="517850"/>
            </a:xfrm>
            <a:prstGeom prst="ellipse">
              <a:avLst/>
            </a:prstGeom>
            <a:noFill/>
            <a:ln w="28575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11120" y="5924253"/>
              <a:ext cx="3700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800000"/>
                  </a:solidFill>
                </a:rPr>
                <a:t>Weak Chiral </a:t>
              </a:r>
              <a:r>
                <a:rPr lang="en-US" sz="1400" b="1" dirty="0" err="1" smtClean="0">
                  <a:solidFill>
                    <a:srgbClr val="800000"/>
                  </a:solidFill>
                </a:rPr>
                <a:t>Lagrangian</a:t>
              </a:r>
              <a:r>
                <a:rPr lang="en-US" sz="1400" b="1" dirty="0" smtClean="0">
                  <a:solidFill>
                    <a:srgbClr val="800000"/>
                  </a:solidFill>
                </a:rPr>
                <a:t/>
              </a:r>
              <a:br>
                <a:rPr lang="en-US" sz="1400" b="1" dirty="0" smtClean="0">
                  <a:solidFill>
                    <a:srgbClr val="800000"/>
                  </a:solidFill>
                </a:rPr>
              </a:br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Strong loop and </a:t>
              </a:r>
              <a:r>
                <a:rPr lang="en-US" sz="1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counterterms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44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68000" numCol="1">
            <a:noAutofit/>
          </a:bodyPr>
          <a:lstStyle/>
          <a:p>
            <a:r>
              <a:rPr lang="en-US" dirty="0" smtClean="0">
                <a:latin typeface="Bookman Old Style (Headings)"/>
                <a:cs typeface="Bookman Old Style (Headings)"/>
              </a:rPr>
              <a:t>K</a:t>
            </a:r>
            <a:r>
              <a:rPr lang="en-US" baseline="30000" dirty="0" smtClean="0">
                <a:latin typeface="Symbol" charset="2"/>
                <a:cs typeface="Symbol" charset="2"/>
              </a:rPr>
              <a:t>±</a:t>
            </a:r>
            <a:r>
              <a:rPr lang="en-US" dirty="0" smtClean="0">
                <a:sym typeface="Wingdings"/>
              </a:rPr>
              <a:t>⟶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±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decay, </a:t>
            </a:r>
            <a:r>
              <a:rPr lang="en-US" dirty="0" err="1" smtClean="0"/>
              <a:t>ChPt</a:t>
            </a:r>
            <a:r>
              <a:rPr lang="en-US" dirty="0" smtClean="0"/>
              <a:t> O(p</a:t>
            </a:r>
            <a:r>
              <a:rPr lang="en-US" baseline="30000" dirty="0" smtClean="0"/>
              <a:t>4</a:t>
            </a:r>
            <a:r>
              <a:rPr lang="en-US" dirty="0" smtClean="0"/>
              <a:t>) </a:t>
            </a:r>
            <a:r>
              <a:rPr lang="en-US" dirty="0" err="1" smtClean="0"/>
              <a:t>vs</a:t>
            </a:r>
            <a:r>
              <a:rPr lang="en-US" dirty="0" smtClean="0"/>
              <a:t> O(p</a:t>
            </a:r>
            <a:r>
              <a:rPr lang="en-US" baseline="30000" dirty="0" smtClean="0"/>
              <a:t>6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8874" y="4869160"/>
            <a:ext cx="8413606" cy="1440160"/>
          </a:xfrm>
        </p:spPr>
        <p:txBody>
          <a:bodyPr>
            <a:normAutofit/>
          </a:bodyPr>
          <a:lstStyle/>
          <a:p>
            <a:pPr eaLnBrk="0" hangingPunct="0">
              <a:lnSpc>
                <a:spcPct val="113000"/>
              </a:lnSpc>
              <a:spcBef>
                <a:spcPts val="3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5959"/>
                </a:solidFill>
              </a:rPr>
              <a:t>O(p</a:t>
            </a:r>
            <a:r>
              <a:rPr lang="en-GB" baseline="30000" dirty="0">
                <a:solidFill>
                  <a:srgbClr val="595959"/>
                </a:solidFill>
              </a:rPr>
              <a:t>6</a:t>
            </a:r>
            <a:r>
              <a:rPr lang="en-GB" dirty="0">
                <a:solidFill>
                  <a:srgbClr val="595959"/>
                </a:solidFill>
              </a:rPr>
              <a:t>) loop amplitude correction, evaluated from K</a:t>
            </a:r>
            <a:r>
              <a:rPr lang="en-US" dirty="0">
                <a:solidFill>
                  <a:srgbClr val="595959"/>
                </a:solidFill>
                <a:sym typeface="Wingdings"/>
              </a:rPr>
              <a:t>⟶3</a:t>
            </a:r>
            <a:r>
              <a:rPr lang="en-US" dirty="0">
                <a:solidFill>
                  <a:srgbClr val="595959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dirty="0">
                <a:solidFill>
                  <a:srgbClr val="595959"/>
                </a:solidFill>
                <a:sym typeface="Wingdings"/>
              </a:rPr>
              <a:t> @ O(p</a:t>
            </a:r>
            <a:r>
              <a:rPr lang="en-US" baseline="30000" dirty="0">
                <a:solidFill>
                  <a:srgbClr val="595959"/>
                </a:solidFill>
                <a:sym typeface="Wingdings"/>
              </a:rPr>
              <a:t>4</a:t>
            </a:r>
            <a:r>
              <a:rPr lang="en-US" dirty="0">
                <a:solidFill>
                  <a:srgbClr val="595959"/>
                </a:solidFill>
                <a:sym typeface="Wingdings"/>
              </a:rPr>
              <a:t>)</a:t>
            </a:r>
          </a:p>
          <a:p>
            <a:pPr eaLnBrk="0" hangingPunct="0">
              <a:lnSpc>
                <a:spcPct val="113000"/>
              </a:lnSpc>
              <a:spcBef>
                <a:spcPts val="3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 </a:t>
            </a:r>
            <a:r>
              <a:rPr lang="en-GB" dirty="0"/>
              <a:t>cusp behaviour is visible at </a:t>
            </a:r>
            <a:r>
              <a:rPr lang="en-US" i="1" dirty="0">
                <a:solidFill>
                  <a:srgbClr val="323232"/>
                </a:solidFill>
                <a:cs typeface="Symbol" charset="2"/>
              </a:rPr>
              <a:t>z </a:t>
            </a:r>
            <a:r>
              <a:rPr lang="en-US" dirty="0">
                <a:solidFill>
                  <a:srgbClr val="323232"/>
                </a:solidFill>
                <a:cs typeface="Symbol" charset="2"/>
              </a:rPr>
              <a:t>= (2</a:t>
            </a:r>
            <a:r>
              <a:rPr lang="en-US" i="1" dirty="0">
                <a:solidFill>
                  <a:srgbClr val="323232"/>
                </a:solidFill>
                <a:cs typeface="Symbol" charset="2"/>
              </a:rPr>
              <a:t>m</a:t>
            </a:r>
            <a:r>
              <a:rPr lang="en-US" i="1" baseline="-25000" dirty="0">
                <a:solidFill>
                  <a:srgbClr val="323232"/>
                </a:solidFill>
                <a:latin typeface="Symbol" charset="2"/>
                <a:cs typeface="Symbol" charset="2"/>
              </a:rPr>
              <a:t>p</a:t>
            </a:r>
            <a:r>
              <a:rPr lang="en-US" dirty="0">
                <a:solidFill>
                  <a:srgbClr val="323232"/>
                </a:solidFill>
                <a:cs typeface="Symbol" charset="2"/>
              </a:rPr>
              <a:t>/</a:t>
            </a:r>
            <a:r>
              <a:rPr lang="en-US" i="1" dirty="0" err="1">
                <a:solidFill>
                  <a:srgbClr val="323232"/>
                </a:solidFill>
                <a:cs typeface="Symbol" charset="2"/>
              </a:rPr>
              <a:t>m</a:t>
            </a:r>
            <a:r>
              <a:rPr lang="en-US" i="1" baseline="-25000" dirty="0" err="1">
                <a:solidFill>
                  <a:srgbClr val="323232"/>
                </a:solidFill>
                <a:cs typeface="Symbol" charset="2"/>
              </a:rPr>
              <a:t>K</a:t>
            </a:r>
            <a:r>
              <a:rPr lang="en-US" dirty="0">
                <a:solidFill>
                  <a:srgbClr val="323232"/>
                </a:solidFill>
                <a:cs typeface="Symbol" charset="2"/>
              </a:rPr>
              <a:t>)</a:t>
            </a:r>
            <a:r>
              <a:rPr lang="en-US" baseline="30000" dirty="0">
                <a:solidFill>
                  <a:srgbClr val="323232"/>
                </a:solidFill>
                <a:cs typeface="Symbol" charset="2"/>
              </a:rPr>
              <a:t>2</a:t>
            </a:r>
            <a:r>
              <a:rPr lang="en-US" dirty="0">
                <a:solidFill>
                  <a:srgbClr val="323232"/>
                </a:solidFill>
                <a:cs typeface="Symbol" charset="2"/>
              </a:rPr>
              <a:t> </a:t>
            </a:r>
            <a:r>
              <a:rPr lang="en-GB" dirty="0"/>
              <a:t>= </a:t>
            </a:r>
            <a:r>
              <a:rPr lang="en-GB" dirty="0" smtClean="0"/>
              <a:t>0.320</a:t>
            </a:r>
          </a:p>
          <a:p>
            <a:pPr marL="0" indent="0" eaLnBrk="0" hangingPunct="0">
              <a:lnSpc>
                <a:spcPct val="113000"/>
              </a:lnSpc>
              <a:spcBef>
                <a:spcPts val="363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 eaLnBrk="0" hangingPunct="0">
              <a:lnSpc>
                <a:spcPct val="113000"/>
              </a:lnSpc>
              <a:spcBef>
                <a:spcPts val="3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ym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1520" y="908720"/>
            <a:ext cx="3931444" cy="3842004"/>
            <a:chOff x="251520" y="980728"/>
            <a:chExt cx="3931444" cy="3842004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51520" y="980728"/>
              <a:ext cx="3931444" cy="504056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1pPr>
              <a:lvl2pPr marL="425450" indent="-2159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>
                <a:lnSpc>
                  <a:spcPct val="100000"/>
                </a:lnSpc>
                <a:buClr>
                  <a:schemeClr val="accent2">
                    <a:lumMod val="75000"/>
                  </a:schemeClr>
                </a:buClr>
                <a:defRPr/>
              </a:pPr>
              <a:r>
                <a:rPr lang="en-US" altLang="en-US" sz="1400" b="1" dirty="0" smtClean="0">
                  <a:solidFill>
                    <a:srgbClr val="6F2114"/>
                  </a:solidFill>
                  <a:latin typeface="Helvetica" pitchFamily="34" charset="0"/>
                </a:rPr>
                <a:t>O(p</a:t>
              </a:r>
              <a:r>
                <a:rPr lang="en-US" altLang="en-US" sz="1400" b="1" baseline="30000" dirty="0" smtClean="0">
                  <a:solidFill>
                    <a:srgbClr val="6F2114"/>
                  </a:solidFill>
                  <a:latin typeface="Helvetica" pitchFamily="34" charset="0"/>
                </a:rPr>
                <a:t>4</a:t>
              </a:r>
              <a:r>
                <a:rPr lang="en-US" altLang="en-US" sz="1400" b="1" dirty="0" smtClean="0">
                  <a:solidFill>
                    <a:srgbClr val="6F2114"/>
                  </a:solidFill>
                  <a:latin typeface="Helvetica" pitchFamily="34" charset="0"/>
                </a:rPr>
                <a:t>) loop</a:t>
              </a:r>
            </a:p>
            <a:p>
              <a:pPr algn="ctr" eaLnBrk="1">
                <a:lnSpc>
                  <a:spcPct val="100000"/>
                </a:lnSpc>
                <a:buClr>
                  <a:schemeClr val="accent2">
                    <a:lumMod val="75000"/>
                  </a:schemeClr>
                </a:buClr>
                <a:defRPr/>
              </a:pPr>
              <a:r>
                <a:rPr lang="en-US" altLang="en-US" sz="1200" dirty="0" smtClean="0">
                  <a:solidFill>
                    <a:srgbClr val="323232"/>
                  </a:solidFill>
                  <a:latin typeface="Helvetica" pitchFamily="34" charset="0"/>
                </a:rPr>
                <a:t>[</a:t>
              </a:r>
              <a:r>
                <a:rPr lang="en-US" altLang="en-US" sz="1200" dirty="0" err="1" smtClean="0">
                  <a:solidFill>
                    <a:srgbClr val="323232"/>
                  </a:solidFill>
                  <a:latin typeface="Helvetica" pitchFamily="34" charset="0"/>
                </a:rPr>
                <a:t>Ecker</a:t>
              </a:r>
              <a:r>
                <a:rPr lang="en-US" altLang="en-US" sz="1200" dirty="0" smtClean="0">
                  <a:solidFill>
                    <a:srgbClr val="323232"/>
                  </a:solidFill>
                  <a:latin typeface="Helvetica" pitchFamily="34" charset="0"/>
                </a:rPr>
                <a:t>, </a:t>
              </a:r>
              <a:r>
                <a:rPr lang="en-US" altLang="en-US" sz="1200" dirty="0" err="1" smtClean="0">
                  <a:solidFill>
                    <a:srgbClr val="323232"/>
                  </a:solidFill>
                  <a:latin typeface="Helvetica" pitchFamily="34" charset="0"/>
                </a:rPr>
                <a:t>Pich</a:t>
              </a:r>
              <a:r>
                <a:rPr lang="en-US" altLang="en-US" sz="1200" dirty="0" smtClean="0">
                  <a:solidFill>
                    <a:srgbClr val="323232"/>
                  </a:solidFill>
                  <a:latin typeface="Helvetica" pitchFamily="34" charset="0"/>
                </a:rPr>
                <a:t>, de Rafael, NPB303 (1988) 665]</a:t>
              </a:r>
            </a:p>
            <a:p>
              <a:pPr eaLnBrk="1">
                <a:lnSpc>
                  <a:spcPct val="100000"/>
                </a:lnSpc>
                <a:buClrTx/>
                <a:buSzPct val="70000"/>
                <a:defRPr/>
              </a:pPr>
              <a:endParaRPr lang="en-US" altLang="en-US" sz="2800" dirty="0" smtClean="0">
                <a:solidFill>
                  <a:srgbClr val="000000"/>
                </a:solidFill>
                <a:latin typeface="Helvetica" pitchFamily="34" charset="0"/>
              </a:endParaRPr>
            </a:p>
            <a:p>
              <a:pPr eaLnBrk="1">
                <a:lnSpc>
                  <a:spcPct val="100000"/>
                </a:lnSpc>
                <a:buClrTx/>
                <a:buSzPct val="70000"/>
                <a:buFontTx/>
                <a:buNone/>
                <a:defRPr/>
              </a:pPr>
              <a:endParaRPr lang="en-US" altLang="en-US" sz="2800" dirty="0" smtClean="0">
                <a:solidFill>
                  <a:srgbClr val="000000"/>
                </a:solidFill>
                <a:latin typeface="Helvetica" pitchFamily="34" charset="0"/>
              </a:endParaRPr>
            </a:p>
            <a:p>
              <a:pPr eaLnBrk="1">
                <a:lnSpc>
                  <a:spcPct val="100000"/>
                </a:lnSpc>
                <a:buClrTx/>
                <a:buSzPct val="70000"/>
                <a:buFontTx/>
                <a:buNone/>
                <a:defRPr/>
              </a:pPr>
              <a:endParaRPr lang="en-US" altLang="en-US" sz="2800" dirty="0" smtClean="0">
                <a:solidFill>
                  <a:srgbClr val="000000"/>
                </a:solidFill>
                <a:latin typeface="Helvetica" pitchFamily="34" charset="0"/>
              </a:endParaRPr>
            </a:p>
            <a:p>
              <a:pPr eaLnBrk="1">
                <a:lnSpc>
                  <a:spcPct val="100000"/>
                </a:lnSpc>
                <a:buClrTx/>
                <a:buSzPct val="70000"/>
                <a:buFontTx/>
                <a:buNone/>
                <a:defRPr/>
              </a:pPr>
              <a:endParaRPr lang="en-US" altLang="en-US" sz="2800" dirty="0" smtClean="0">
                <a:solidFill>
                  <a:srgbClr val="000000"/>
                </a:solidFill>
                <a:latin typeface="Helvetica" pitchFamily="34" charset="0"/>
              </a:endParaRPr>
            </a:p>
            <a:p>
              <a:pPr eaLnBrk="1">
                <a:lnSpc>
                  <a:spcPct val="100000"/>
                </a:lnSpc>
                <a:buClrTx/>
                <a:buSzPct val="70000"/>
                <a:buFontTx/>
                <a:buNone/>
                <a:defRPr/>
              </a:pPr>
              <a:endParaRPr lang="en-US" altLang="en-US" sz="2800" dirty="0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32" y="1464379"/>
              <a:ext cx="3531538" cy="3358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831036" y="908720"/>
            <a:ext cx="3931444" cy="3842005"/>
            <a:chOff x="4831036" y="980728"/>
            <a:chExt cx="3931444" cy="3842005"/>
          </a:xfrm>
        </p:grpSpPr>
        <p:pic>
          <p:nvPicPr>
            <p:cNvPr id="1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641" y="1412776"/>
              <a:ext cx="3585803" cy="3409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831036" y="980728"/>
              <a:ext cx="3931444" cy="504056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1pPr>
              <a:lvl2pPr marL="425450" indent="-2159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Times New Roman" pitchFamily="16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>
                <a:lnSpc>
                  <a:spcPct val="100000"/>
                </a:lnSpc>
                <a:buClr>
                  <a:schemeClr val="accent2">
                    <a:lumMod val="75000"/>
                  </a:schemeClr>
                </a:buClr>
                <a:defRPr/>
              </a:pPr>
              <a:r>
                <a:rPr lang="en-US" altLang="en-US" sz="1400" b="1" dirty="0" smtClean="0">
                  <a:solidFill>
                    <a:srgbClr val="6F2114"/>
                  </a:solidFill>
                  <a:latin typeface="Helvetica" pitchFamily="34" charset="0"/>
                </a:rPr>
                <a:t>O(p</a:t>
              </a:r>
              <a:r>
                <a:rPr lang="en-US" altLang="en-US" sz="1400" b="1" baseline="30000" dirty="0">
                  <a:solidFill>
                    <a:srgbClr val="6F2114"/>
                  </a:solidFill>
                  <a:latin typeface="Helvetica" pitchFamily="34" charset="0"/>
                </a:rPr>
                <a:t>6</a:t>
              </a:r>
              <a:r>
                <a:rPr lang="en-US" altLang="en-US" sz="1400" b="1" dirty="0" smtClean="0">
                  <a:solidFill>
                    <a:srgbClr val="6F2114"/>
                  </a:solidFill>
                  <a:latin typeface="Helvetica" pitchFamily="34" charset="0"/>
                </a:rPr>
                <a:t>) unitary corrections</a:t>
              </a:r>
            </a:p>
            <a:p>
              <a:pPr algn="ctr" eaLnBrk="1">
                <a:lnSpc>
                  <a:spcPct val="100000"/>
                </a:lnSpc>
                <a:buClr>
                  <a:schemeClr val="accent2">
                    <a:lumMod val="75000"/>
                  </a:schemeClr>
                </a:buClr>
                <a:defRPr/>
              </a:pPr>
              <a:r>
                <a:rPr lang="en-US" altLang="en-US" sz="1200" dirty="0" smtClean="0">
                  <a:solidFill>
                    <a:srgbClr val="323232"/>
                  </a:solidFill>
                  <a:latin typeface="Helvetica" pitchFamily="34" charset="0"/>
                </a:rPr>
                <a:t>[</a:t>
              </a:r>
              <a:r>
                <a:rPr lang="en-US" altLang="en-US" sz="1200" dirty="0" err="1" smtClean="0">
                  <a:solidFill>
                    <a:srgbClr val="323232"/>
                  </a:solidFill>
                  <a:latin typeface="Helvetica" pitchFamily="34" charset="0"/>
                </a:rPr>
                <a:t>D’Ambrosio</a:t>
              </a:r>
              <a:r>
                <a:rPr lang="en-US" altLang="en-US" sz="1200" dirty="0" smtClean="0">
                  <a:solidFill>
                    <a:srgbClr val="323232"/>
                  </a:solidFill>
                  <a:latin typeface="Helvetica" pitchFamily="34" charset="0"/>
                </a:rPr>
                <a:t>, </a:t>
              </a:r>
              <a:r>
                <a:rPr lang="en-US" altLang="en-US" sz="1200" dirty="0" err="1" smtClean="0">
                  <a:solidFill>
                    <a:srgbClr val="323232"/>
                  </a:solidFill>
                  <a:latin typeface="Helvetica" pitchFamily="34" charset="0"/>
                </a:rPr>
                <a:t>Portoles</a:t>
              </a:r>
              <a:r>
                <a:rPr lang="en-US" altLang="en-US" sz="1200" dirty="0" smtClean="0">
                  <a:solidFill>
                    <a:srgbClr val="323232"/>
                  </a:solidFill>
                  <a:latin typeface="Helvetica" pitchFamily="34" charset="0"/>
                </a:rPr>
                <a:t>, PLB386 (1996) 403]</a:t>
              </a:r>
              <a:endParaRPr lang="en-US" altLang="en-US" sz="2800" dirty="0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45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2014-05-08 15.09.22.pn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"/>
          <a:stretch/>
        </p:blipFill>
        <p:spPr>
          <a:xfrm>
            <a:off x="72008" y="952029"/>
            <a:ext cx="9036496" cy="4567691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51190" y="1414125"/>
            <a:ext cx="4592810" cy="4678589"/>
          </a:xfrm>
          <a:prstGeom prst="rect">
            <a:avLst/>
          </a:prstGeom>
          <a:solidFill>
            <a:srgbClr val="FFFFFF"/>
          </a:solidFill>
          <a:ln w="36720">
            <a:noFill/>
            <a:round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lvl="1" eaLnBrk="0" hangingPunct="0">
              <a:lnSpc>
                <a:spcPct val="110000"/>
              </a:lnSpc>
              <a:spcBef>
                <a:spcPts val="19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dirty="0">
                <a:solidFill>
                  <a:schemeClr val="accent2"/>
                </a:solidFill>
                <a:ea typeface="Times New Roman" charset="0"/>
                <a:cs typeface="Times New Roman" charset="0"/>
                <a:sym typeface="Wingdings"/>
              </a:rPr>
              <a:t>P</a:t>
            </a:r>
            <a:r>
              <a:rPr lang="en-US" sz="22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  <a:sym typeface="Wingdings"/>
              </a:rPr>
              <a:t>resent PDG average based on:</a:t>
            </a:r>
            <a:r>
              <a:rPr lang="en-US" sz="2200" b="1" dirty="0" smtClean="0">
                <a:ea typeface="Times New Roman" charset="0"/>
                <a:cs typeface="Times New Roman" charset="0"/>
                <a:sym typeface="Wingdings"/>
              </a:rPr>
              <a:t/>
            </a:r>
            <a:br>
              <a:rPr lang="en-US" sz="2200" b="1" dirty="0" smtClean="0">
                <a:ea typeface="Times New Roman" charset="0"/>
                <a:cs typeface="Times New Roman" charset="0"/>
                <a:sym typeface="Wingdings"/>
              </a:rPr>
            </a:br>
            <a:r>
              <a:rPr lang="en-US" sz="2200" b="1" dirty="0">
                <a:ea typeface="Times New Roman" charset="0"/>
                <a:cs typeface="Times New Roman" charset="0"/>
                <a:sym typeface="Wingdings"/>
              </a:rPr>
              <a:t>E787 (1997): </a:t>
            </a:r>
            <a:r>
              <a:rPr lang="en-US" sz="2000" b="1" dirty="0">
                <a:solidFill>
                  <a:srgbClr val="6F2114"/>
                </a:solidFill>
                <a:ea typeface="Times New Roman" charset="0"/>
                <a:cs typeface="Times New Roman" charset="0"/>
                <a:sym typeface="Wingdings"/>
              </a:rPr>
              <a:t>BR = </a:t>
            </a:r>
            <a:r>
              <a:rPr lang="en-US" sz="2000" b="1" dirty="0" smtClean="0">
                <a:solidFill>
                  <a:srgbClr val="6F2114"/>
                </a:solidFill>
                <a:ea typeface="Times New Roman" charset="0"/>
                <a:cs typeface="Times New Roman" charset="0"/>
                <a:sym typeface="Wingdings"/>
              </a:rPr>
              <a:t>(11 ± 3 ± 1)</a:t>
            </a:r>
            <a:r>
              <a:rPr lang="en-US" sz="2000" b="1" dirty="0">
                <a:solidFill>
                  <a:srgbClr val="6F2114"/>
                </a:solidFill>
                <a:ea typeface="Times New Roman" charset="0"/>
                <a:cs typeface="Times New Roman" charset="0"/>
                <a:sym typeface="Wingdings"/>
              </a:rPr>
              <a:t>×10</a:t>
            </a:r>
            <a:r>
              <a:rPr lang="en-US" sz="2000" b="1" baseline="30000" dirty="0" smtClean="0">
                <a:solidFill>
                  <a:srgbClr val="6F2114"/>
                </a:solidFill>
                <a:ea typeface="Times New Roman" charset="0"/>
                <a:cs typeface="Times New Roman" charset="0"/>
                <a:sym typeface="Wingdings"/>
              </a:rPr>
              <a:t>-7</a:t>
            </a:r>
            <a:br>
              <a:rPr lang="en-US" sz="2000" b="1" baseline="30000" dirty="0" smtClean="0">
                <a:solidFill>
                  <a:srgbClr val="6F2114"/>
                </a:solidFill>
                <a:ea typeface="Times New Roman" charset="0"/>
                <a:cs typeface="Times New Roman" charset="0"/>
                <a:sym typeface="Wingdings"/>
              </a:rPr>
            </a:br>
            <a:r>
              <a:rPr lang="en-US" sz="2000" dirty="0" smtClean="0">
                <a:ea typeface="Times New Roman" charset="0"/>
                <a:cs typeface="Times New Roman" charset="0"/>
                <a:sym typeface="Wingdings"/>
              </a:rPr>
              <a:t>31 </a:t>
            </a:r>
            <a:r>
              <a:rPr lang="en-US" sz="2000" dirty="0">
                <a:ea typeface="Times New Roman" charset="0"/>
                <a:cs typeface="Times New Roman" charset="0"/>
                <a:sym typeface="Wingdings"/>
              </a:rPr>
              <a:t>candidates, 5 exp. </a:t>
            </a:r>
            <a:r>
              <a:rPr lang="en-US" sz="2000" dirty="0" err="1">
                <a:ea typeface="Times New Roman" charset="0"/>
                <a:cs typeface="Times New Roman" charset="0"/>
                <a:sym typeface="Wingdings"/>
              </a:rPr>
              <a:t>b</a:t>
            </a:r>
            <a:r>
              <a:rPr lang="en-US" sz="2000" dirty="0" err="1" smtClean="0">
                <a:ea typeface="Times New Roman" charset="0"/>
                <a:cs typeface="Times New Roman" charset="0"/>
                <a:sym typeface="Wingdings"/>
              </a:rPr>
              <a:t>g</a:t>
            </a:r>
            <a:r>
              <a:rPr lang="en-US" sz="2000" dirty="0" smtClean="0">
                <a:ea typeface="Times New Roman" charset="0"/>
                <a:cs typeface="Times New Roman" charset="0"/>
                <a:sym typeface="Wingdings"/>
              </a:rPr>
              <a:t> events</a:t>
            </a:r>
            <a:endParaRPr lang="en-US" sz="2200" dirty="0" smtClean="0">
              <a:ea typeface="Times New Roman" charset="0"/>
              <a:cs typeface="Times New Roman" charset="0"/>
              <a:sym typeface="Wingdings"/>
            </a:endParaRPr>
          </a:p>
          <a:p>
            <a:pPr marL="0" lvl="1" eaLnBrk="0" hangingPunct="0">
              <a:lnSpc>
                <a:spcPct val="110000"/>
              </a:lnSpc>
              <a:spcBef>
                <a:spcPts val="19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dirty="0" err="1" smtClean="0">
                <a:solidFill>
                  <a:schemeClr val="accent2"/>
                </a:solidFill>
                <a:ea typeface="Times New Roman" charset="0"/>
                <a:cs typeface="Times New Roman" charset="0"/>
                <a:sym typeface="Wingdings"/>
              </a:rPr>
              <a:t>ChPT</a:t>
            </a:r>
            <a:r>
              <a:rPr lang="en-US" sz="22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  <a:sym typeface="Wingdings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cs typeface="Century Gothic"/>
              </a:rPr>
              <a:t>ĉ</a:t>
            </a:r>
            <a:r>
              <a:rPr lang="en-US" sz="2000" b="1" dirty="0" smtClean="0">
                <a:solidFill>
                  <a:schemeClr val="accent2"/>
                </a:solidFill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cs typeface="Century Gothic"/>
              </a:rPr>
              <a:t>paramater</a:t>
            </a:r>
            <a:r>
              <a:rPr lang="en-US" sz="2000" b="1" dirty="0" smtClean="0">
                <a:solidFill>
                  <a:schemeClr val="accent2"/>
                </a:solidFill>
                <a:cs typeface="Century Gothic"/>
              </a:rPr>
              <a:t> values:</a:t>
            </a:r>
            <a:br>
              <a:rPr lang="en-US" sz="2000" b="1" dirty="0" smtClean="0">
                <a:solidFill>
                  <a:schemeClr val="accent2"/>
                </a:solidFill>
                <a:cs typeface="Century Gothic"/>
              </a:rPr>
            </a:br>
            <a:r>
              <a:rPr lang="en-US" sz="2200" dirty="0" err="1" smtClean="0">
                <a:cs typeface="Century Gothic"/>
              </a:rPr>
              <a:t>ĉ</a:t>
            </a:r>
            <a:r>
              <a:rPr lang="en-US" sz="2200" dirty="0" smtClean="0"/>
              <a:t> </a:t>
            </a:r>
            <a:r>
              <a:rPr lang="en-US" sz="2200" dirty="0"/>
              <a:t>O(p</a:t>
            </a:r>
            <a:r>
              <a:rPr lang="en-US" sz="2200" baseline="30000" dirty="0"/>
              <a:t>4</a:t>
            </a:r>
            <a:r>
              <a:rPr lang="en-US" sz="2200" dirty="0"/>
              <a:t>)</a:t>
            </a:r>
            <a:r>
              <a:rPr lang="en-US" sz="2200" dirty="0" smtClean="0"/>
              <a:t>= </a:t>
            </a:r>
            <a:r>
              <a:rPr lang="en-US" sz="2200" dirty="0"/>
              <a:t>1.6 ± 0.6  </a:t>
            </a:r>
            <a:r>
              <a:rPr lang="en-US" sz="2200" b="1" baseline="30000" dirty="0" smtClean="0">
                <a:solidFill>
                  <a:srgbClr val="800000"/>
                </a:solidFill>
                <a:ea typeface="Times New Roman" charset="0"/>
                <a:cs typeface="Times New Roman" charset="0"/>
                <a:sym typeface="Wingdings"/>
              </a:rPr>
              <a:t/>
            </a:r>
            <a:br>
              <a:rPr lang="en-US" sz="2200" b="1" baseline="30000" dirty="0" smtClean="0">
                <a:solidFill>
                  <a:srgbClr val="800000"/>
                </a:solidFill>
                <a:ea typeface="Times New Roman" charset="0"/>
                <a:cs typeface="Times New Roman" charset="0"/>
                <a:sym typeface="Wingdings"/>
              </a:rPr>
            </a:br>
            <a:r>
              <a:rPr lang="en-US" sz="2200" dirty="0" err="1">
                <a:cs typeface="Century Gothic"/>
              </a:rPr>
              <a:t>ĉ</a:t>
            </a:r>
            <a:r>
              <a:rPr lang="en-US" sz="2200" dirty="0"/>
              <a:t> O(</a:t>
            </a:r>
            <a:r>
              <a:rPr lang="en-US" sz="2200" dirty="0" smtClean="0"/>
              <a:t>p</a:t>
            </a:r>
            <a:r>
              <a:rPr lang="en-US" sz="2200" baseline="30000" dirty="0" smtClean="0"/>
              <a:t>6</a:t>
            </a:r>
            <a:r>
              <a:rPr lang="en-US" sz="2200" dirty="0" smtClean="0"/>
              <a:t>) = 1.8  ± 0.6</a:t>
            </a:r>
          </a:p>
          <a:p>
            <a:pPr lvl="0">
              <a:lnSpc>
                <a:spcPct val="80000"/>
              </a:lnSpc>
              <a:spcBef>
                <a:spcPts val="2000"/>
              </a:spcBef>
              <a:buClr>
                <a:srgbClr val="6F2114"/>
              </a:buClr>
            </a:pPr>
            <a:endParaRPr lang="en-US" sz="2200" dirty="0" smtClean="0"/>
          </a:p>
          <a:p>
            <a:pPr lvl="0">
              <a:lnSpc>
                <a:spcPct val="80000"/>
              </a:lnSpc>
              <a:spcBef>
                <a:spcPts val="2000"/>
              </a:spcBef>
              <a:buClr>
                <a:srgbClr val="6F2114"/>
              </a:buClr>
            </a:pPr>
            <a:r>
              <a:rPr lang="en-US" sz="2000" b="1" dirty="0" smtClean="0">
                <a:solidFill>
                  <a:srgbClr val="6F2114"/>
                </a:solidFill>
              </a:rPr>
              <a:t>New </a:t>
            </a:r>
            <a:r>
              <a:rPr lang="en-US" sz="2000" b="1" dirty="0">
                <a:solidFill>
                  <a:srgbClr val="6F2114"/>
                </a:solidFill>
              </a:rPr>
              <a:t>strategy: minimum bias trigger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samples from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NA48/2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and NA62.</a:t>
            </a:r>
          </a:p>
          <a:p>
            <a:pPr marL="685800" lvl="1" indent="-336550">
              <a:lnSpc>
                <a:spcPct val="80000"/>
              </a:lnSpc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2004 data taking (66 hours special minimum bias run)</a:t>
            </a:r>
          </a:p>
          <a:p>
            <a:pPr marL="685800" lvl="1" indent="-336550">
              <a:lnSpc>
                <a:spcPct val="80000"/>
              </a:lnSpc>
              <a:spcBef>
                <a:spcPts val="600"/>
              </a:spcBef>
              <a:buClr>
                <a:srgbClr val="6F2114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2007 data taking (3 month control trigger downscaled by 20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68000">
            <a:noAutofit/>
          </a:bodyPr>
          <a:lstStyle/>
          <a:p>
            <a:r>
              <a:rPr lang="en-US" dirty="0" smtClean="0">
                <a:latin typeface="Bookman Old Style (Headings)"/>
                <a:cs typeface="Bookman Old Style (Headings)"/>
              </a:rPr>
              <a:t>K</a:t>
            </a:r>
            <a:r>
              <a:rPr lang="en-US" baseline="30000" dirty="0" smtClean="0">
                <a:latin typeface="Symbol" charset="2"/>
                <a:cs typeface="Symbol" charset="2"/>
              </a:rPr>
              <a:t>±</a:t>
            </a:r>
            <a:r>
              <a:rPr lang="en-US" dirty="0" smtClean="0">
                <a:sym typeface="Wingdings"/>
              </a:rPr>
              <a:t>⟶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±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decay experimental status</a:t>
            </a:r>
            <a:endParaRPr lang="en-US" baseline="-25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5736" y="1783849"/>
            <a:ext cx="1591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6F2114"/>
                </a:solidFill>
              </a:rPr>
              <a:t>[</a:t>
            </a:r>
            <a:r>
              <a:rPr lang="en-US" sz="1200" b="1" dirty="0">
                <a:solidFill>
                  <a:srgbClr val="6F2114"/>
                </a:solidFill>
              </a:rPr>
              <a:t>PRL79 (1997) 4079]</a:t>
            </a:r>
          </a:p>
        </p:txBody>
      </p:sp>
    </p:spTree>
    <p:extLst>
      <p:ext uri="{BB962C8B-B14F-4D97-AF65-F5344CB8AC3E}">
        <p14:creationId xmlns:p14="http://schemas.microsoft.com/office/powerpoint/2010/main" val="2172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899592" y="1744644"/>
            <a:ext cx="7488832" cy="5634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Trigger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3429000"/>
            <a:ext cx="8376026" cy="2952329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en-GB" dirty="0" smtClean="0">
                <a:solidFill>
                  <a:schemeClr val="tx1"/>
                </a:solidFill>
              </a:rPr>
              <a:t>In 4 months of data-taking 3.5·10</a:t>
            </a:r>
            <a:r>
              <a:rPr lang="en-GB" baseline="30000" dirty="0" smtClean="0">
                <a:solidFill>
                  <a:schemeClr val="tx1"/>
                </a:solidFill>
              </a:rPr>
              <a:t>5</a:t>
            </a:r>
            <a:r>
              <a:rPr lang="en-GB" dirty="0" smtClean="0">
                <a:solidFill>
                  <a:schemeClr val="tx1"/>
                </a:solidFill>
              </a:rPr>
              <a:t> SPS spills were collected. The total number of </a:t>
            </a:r>
            <a:r>
              <a:rPr lang="en-GB" dirty="0" err="1" smtClean="0">
                <a:solidFill>
                  <a:schemeClr val="tx1"/>
                </a:solidFill>
              </a:rPr>
              <a:t>kaon</a:t>
            </a:r>
            <a:r>
              <a:rPr lang="en-GB" dirty="0" smtClean="0">
                <a:solidFill>
                  <a:schemeClr val="tx1"/>
                </a:solidFill>
              </a:rPr>
              <a:t> decays in the vacuum tank is about 2·10</a:t>
            </a:r>
            <a:r>
              <a:rPr lang="en-GB" baseline="30000" dirty="0" smtClean="0">
                <a:solidFill>
                  <a:schemeClr val="tx1"/>
                </a:solidFill>
              </a:rPr>
              <a:t>10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Time coincidence in the two CHOD planes AND loose condition on Drift Chambers hit multiplicity (20%)</a:t>
            </a:r>
          </a:p>
          <a:p>
            <a:pPr marL="457200" indent="-457200">
              <a:buClr>
                <a:srgbClr val="7030A0"/>
              </a:buClr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Previous condition AND an energy release &gt; 10 </a:t>
            </a:r>
            <a:r>
              <a:rPr lang="en-GB" dirty="0" err="1" smtClean="0">
                <a:solidFill>
                  <a:schemeClr val="tx1"/>
                </a:solidFill>
              </a:rPr>
              <a:t>Gev</a:t>
            </a:r>
            <a:r>
              <a:rPr lang="en-GB" dirty="0" smtClean="0">
                <a:solidFill>
                  <a:schemeClr val="tx1"/>
                </a:solidFill>
              </a:rPr>
              <a:t> in the Liquid </a:t>
            </a:r>
            <a:r>
              <a:rPr lang="en-GB" dirty="0" err="1" smtClean="0">
                <a:solidFill>
                  <a:schemeClr val="tx1"/>
                </a:solidFill>
              </a:rPr>
              <a:t>Kripton</a:t>
            </a:r>
            <a:r>
              <a:rPr lang="en-GB" dirty="0" smtClean="0">
                <a:solidFill>
                  <a:schemeClr val="tx1"/>
                </a:solidFill>
              </a:rPr>
              <a:t> Calorimeter (60%)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A signal in the Neutral </a:t>
            </a:r>
            <a:r>
              <a:rPr lang="en-GB" dirty="0" err="1" smtClean="0">
                <a:solidFill>
                  <a:schemeClr val="tx1"/>
                </a:solidFill>
              </a:rPr>
              <a:t>Hodoscope</a:t>
            </a:r>
            <a:r>
              <a:rPr lang="en-GB" dirty="0" smtClean="0">
                <a:solidFill>
                  <a:schemeClr val="tx1"/>
                </a:solidFill>
              </a:rPr>
              <a:t> (20%)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GB" dirty="0" smtClean="0">
                <a:solidFill>
                  <a:schemeClr val="tx1"/>
                </a:solidFill>
              </a:rPr>
              <a:t>The resulting data sample correspond to about 6% of the total beam flux.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9540" y="1262848"/>
            <a:ext cx="199515" cy="10199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1000" dirty="0" smtClean="0">
                <a:solidFill>
                  <a:schemeClr val="bg1"/>
                </a:solidFill>
              </a:rPr>
              <a:t>Drift Chamber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776" y="1262848"/>
            <a:ext cx="288032" cy="101993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 dirty="0" smtClean="0"/>
              <a:t>Magnet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853166" y="1205077"/>
            <a:ext cx="576064" cy="11354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it-IT" sz="1100" dirty="0" smtClean="0"/>
          </a:p>
          <a:p>
            <a:pPr algn="ctr"/>
            <a:r>
              <a:rPr lang="it-IT" sz="1100" dirty="0" smtClean="0"/>
              <a:t>LKr calorimeter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 flipH="1">
            <a:off x="5004048" y="1187936"/>
            <a:ext cx="45719" cy="1169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4211960" y="1187936"/>
            <a:ext cx="45719" cy="1169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4549140" y="1187936"/>
            <a:ext cx="45719" cy="1169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84168" y="1262848"/>
            <a:ext cx="720080" cy="1019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Hadron</a:t>
            </a:r>
            <a:br>
              <a:rPr lang="it-IT" sz="1200" dirty="0" smtClean="0">
                <a:solidFill>
                  <a:schemeClr val="bg1"/>
                </a:solidFill>
              </a:rPr>
            </a:br>
            <a:r>
              <a:rPr lang="it-IT" sz="1200" dirty="0" smtClean="0">
                <a:solidFill>
                  <a:schemeClr val="bg1"/>
                </a:solidFill>
              </a:rPr>
              <a:t>Calorimeter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8264" y="1232756"/>
            <a:ext cx="313596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1200" dirty="0" smtClean="0"/>
              <a:t>Muon Veto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524328" y="1232756"/>
            <a:ext cx="324272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1200" dirty="0" smtClean="0"/>
              <a:t>Muon Veto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7956376" y="1232756"/>
            <a:ext cx="318944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1200" dirty="0" smtClean="0"/>
              <a:t>Muon Veto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115173" y="1262848"/>
            <a:ext cx="199515" cy="10199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1000" dirty="0" smtClean="0">
                <a:solidFill>
                  <a:schemeClr val="bg1"/>
                </a:solidFill>
              </a:rPr>
              <a:t>Drift Chamber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1720" y="1262848"/>
            <a:ext cx="199515" cy="10199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1000" dirty="0" smtClean="0">
                <a:solidFill>
                  <a:schemeClr val="bg1"/>
                </a:solidFill>
              </a:rPr>
              <a:t>Drift Chamber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0427" y="1262848"/>
            <a:ext cx="199515" cy="10199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1000" dirty="0" smtClean="0">
                <a:solidFill>
                  <a:schemeClr val="bg1"/>
                </a:solidFill>
              </a:rPr>
              <a:t>Drift Chamber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stCxn id="14" idx="0"/>
            <a:endCxn id="30" idx="2"/>
          </p:cNvCxnSpPr>
          <p:nvPr/>
        </p:nvCxnSpPr>
        <p:spPr>
          <a:xfrm flipH="1" flipV="1">
            <a:off x="3812730" y="1023404"/>
            <a:ext cx="759269" cy="164532"/>
          </a:xfrm>
          <a:prstGeom prst="line">
            <a:avLst/>
          </a:prstGeom>
          <a:ln w="31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87824" y="761794"/>
            <a:ext cx="1649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100" dirty="0"/>
              <a:t>Charged Hodoscope</a:t>
            </a:r>
            <a:endParaRPr lang="en-US" sz="1100" dirty="0"/>
          </a:p>
        </p:txBody>
      </p:sp>
      <p:cxnSp>
        <p:nvCxnSpPr>
          <p:cNvPr id="32" name="Straight Connector 31"/>
          <p:cNvCxnSpPr>
            <a:stCxn id="13" idx="0"/>
            <a:endCxn id="30" idx="2"/>
          </p:cNvCxnSpPr>
          <p:nvPr/>
        </p:nvCxnSpPr>
        <p:spPr>
          <a:xfrm flipH="1" flipV="1">
            <a:off x="3812730" y="1023404"/>
            <a:ext cx="422089" cy="164532"/>
          </a:xfrm>
          <a:prstGeom prst="line">
            <a:avLst/>
          </a:prstGeom>
          <a:ln w="31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706299" y="761794"/>
            <a:ext cx="15231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100" dirty="0" smtClean="0"/>
              <a:t>Neutral Hodoscope</a:t>
            </a:r>
            <a:endParaRPr lang="en-US" sz="1100" dirty="0"/>
          </a:p>
        </p:txBody>
      </p:sp>
      <p:cxnSp>
        <p:nvCxnSpPr>
          <p:cNvPr id="40" name="Straight Connector 39"/>
          <p:cNvCxnSpPr>
            <a:stCxn id="12" idx="0"/>
            <a:endCxn id="39" idx="2"/>
          </p:cNvCxnSpPr>
          <p:nvPr/>
        </p:nvCxnSpPr>
        <p:spPr>
          <a:xfrm flipV="1">
            <a:off x="5026907" y="1023404"/>
            <a:ext cx="440979" cy="164532"/>
          </a:xfrm>
          <a:prstGeom prst="line">
            <a:avLst/>
          </a:prstGeom>
          <a:ln w="31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151477" y="2420888"/>
            <a:ext cx="0" cy="294098"/>
          </a:xfrm>
          <a:prstGeom prst="straightConnector1">
            <a:avLst/>
          </a:prstGeom>
          <a:ln w="12700" cap="sq">
            <a:solidFill>
              <a:schemeClr val="tx1"/>
            </a:solidFill>
            <a:miter lim="800000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4234820" y="2420888"/>
            <a:ext cx="161920" cy="298766"/>
          </a:xfrm>
          <a:prstGeom prst="straightConnector1">
            <a:avLst/>
          </a:prstGeom>
          <a:ln w="12700" cap="sq">
            <a:solidFill>
              <a:schemeClr val="tx1"/>
            </a:solidFill>
            <a:miter lim="800000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411980" y="2420888"/>
            <a:ext cx="160019" cy="294159"/>
          </a:xfrm>
          <a:prstGeom prst="straightConnector1">
            <a:avLst/>
          </a:prstGeom>
          <a:ln w="12700" cap="sq">
            <a:solidFill>
              <a:schemeClr val="tx1"/>
            </a:solidFill>
            <a:miter lim="800000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026907" y="2420888"/>
            <a:ext cx="0" cy="611237"/>
          </a:xfrm>
          <a:prstGeom prst="straightConnector1">
            <a:avLst/>
          </a:prstGeom>
          <a:ln w="12700" cap="sq">
            <a:solidFill>
              <a:schemeClr val="tx1"/>
            </a:solidFill>
            <a:miter lim="800000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267963" y="2420888"/>
            <a:ext cx="0" cy="429014"/>
          </a:xfrm>
          <a:prstGeom prst="straightConnector1">
            <a:avLst/>
          </a:prstGeom>
          <a:ln w="12700" cap="sq">
            <a:solidFill>
              <a:schemeClr val="tx1"/>
            </a:solidFill>
            <a:miter lim="800000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217567" y="2420888"/>
            <a:ext cx="0" cy="294098"/>
          </a:xfrm>
          <a:prstGeom prst="straightConnector1">
            <a:avLst/>
          </a:prstGeom>
          <a:ln w="12700" cap="sq">
            <a:solidFill>
              <a:schemeClr val="tx1"/>
            </a:solidFill>
            <a:miter lim="800000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999297" y="2420888"/>
            <a:ext cx="0" cy="294098"/>
          </a:xfrm>
          <a:prstGeom prst="straightConnector1">
            <a:avLst/>
          </a:prstGeom>
          <a:ln w="12700" cap="sq">
            <a:solidFill>
              <a:schemeClr val="tx1"/>
            </a:solidFill>
            <a:miter lim="800000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390184" y="2420888"/>
            <a:ext cx="0" cy="294098"/>
          </a:xfrm>
          <a:prstGeom prst="straightConnector1">
            <a:avLst/>
          </a:prstGeom>
          <a:ln w="12700" cap="sq">
            <a:solidFill>
              <a:schemeClr val="tx1"/>
            </a:solidFill>
            <a:miter lim="800000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247737" y="2652787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  <a:p>
            <a:r>
              <a:rPr lang="it-IT" sz="1400" b="1" dirty="0" smtClean="0">
                <a:solidFill>
                  <a:srgbClr val="7030A0"/>
                </a:solidFill>
              </a:rPr>
              <a:t>2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123190" y="2652787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1400" b="1" dirty="0" smtClean="0">
              <a:solidFill>
                <a:srgbClr val="7030A0"/>
              </a:solidFill>
            </a:endParaRPr>
          </a:p>
          <a:p>
            <a:r>
              <a:rPr lang="it-IT" sz="1400" b="1" dirty="0" smtClean="0">
                <a:solidFill>
                  <a:srgbClr val="7030A0"/>
                </a:solidFill>
              </a:rPr>
              <a:t>2</a:t>
            </a:r>
            <a:endParaRPr lang="en-US" sz="1400" b="1" dirty="0"/>
          </a:p>
        </p:txBody>
      </p:sp>
      <p:sp>
        <p:nvSpPr>
          <p:cNvPr id="62" name="Rectangle 61"/>
          <p:cNvSpPr/>
          <p:nvPr/>
        </p:nvSpPr>
        <p:spPr>
          <a:xfrm>
            <a:off x="2009384" y="2652787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  <a:p>
            <a:r>
              <a:rPr lang="it-IT" sz="1400" b="1" dirty="0" smtClean="0">
                <a:solidFill>
                  <a:srgbClr val="7030A0"/>
                </a:solidFill>
              </a:rPr>
              <a:t>2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082179" y="2652787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  <a:p>
            <a:r>
              <a:rPr lang="it-IT" sz="1400" b="1" dirty="0" smtClean="0">
                <a:solidFill>
                  <a:srgbClr val="7030A0"/>
                </a:solidFill>
              </a:rPr>
              <a:t>2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61448" y="2652787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  <a:p>
            <a:r>
              <a:rPr lang="it-IT" sz="1400" b="1" dirty="0" smtClean="0">
                <a:solidFill>
                  <a:srgbClr val="7030A0"/>
                </a:solidFill>
              </a:rPr>
              <a:t>2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259094" y="2652787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  <a:p>
            <a:r>
              <a:rPr lang="it-IT" sz="1400" b="1" dirty="0" smtClean="0">
                <a:solidFill>
                  <a:srgbClr val="7030A0"/>
                </a:solidFill>
              </a:rPr>
              <a:t>2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890512" y="2589287"/>
            <a:ext cx="284052" cy="893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sz="1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899592" y="1262848"/>
            <a:ext cx="3292772" cy="1019937"/>
            <a:chOff x="899592" y="1252111"/>
            <a:chExt cx="3292772" cy="1019937"/>
          </a:xfrm>
        </p:grpSpPr>
        <p:sp>
          <p:nvSpPr>
            <p:cNvPr id="71" name="Rectangle 70"/>
            <p:cNvSpPr/>
            <p:nvPr/>
          </p:nvSpPr>
          <p:spPr>
            <a:xfrm>
              <a:off x="1763688" y="1252111"/>
              <a:ext cx="139041" cy="121223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899592" y="1252111"/>
              <a:ext cx="3292772" cy="1019937"/>
              <a:chOff x="899592" y="1271663"/>
              <a:chExt cx="3292772" cy="1019937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899592" y="1271663"/>
                <a:ext cx="3292772" cy="1019937"/>
              </a:xfrm>
              <a:prstGeom prst="roundRect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763688" y="2170377"/>
                <a:ext cx="139041" cy="121223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607728" y="2170377"/>
                <a:ext cx="139041" cy="121223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3600108" y="1252111"/>
              <a:ext cx="139041" cy="121223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Connector 77"/>
          <p:cNvCxnSpPr/>
          <p:nvPr/>
        </p:nvCxnSpPr>
        <p:spPr>
          <a:xfrm>
            <a:off x="7308304" y="1208344"/>
            <a:ext cx="0" cy="1128944"/>
          </a:xfrm>
          <a:prstGeom prst="lin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880528" y="1208344"/>
            <a:ext cx="0" cy="1128944"/>
          </a:xfrm>
          <a:prstGeom prst="lin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314868" y="1208344"/>
            <a:ext cx="0" cy="1128944"/>
          </a:xfrm>
          <a:prstGeom prst="lin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85" name="Straight Connector 84"/>
          <p:cNvCxnSpPr>
            <a:stCxn id="74" idx="0"/>
            <a:endCxn id="86" idx="2"/>
          </p:cNvCxnSpPr>
          <p:nvPr/>
        </p:nvCxnSpPr>
        <p:spPr>
          <a:xfrm flipH="1" flipV="1">
            <a:off x="2151478" y="1023404"/>
            <a:ext cx="1518151" cy="239444"/>
          </a:xfrm>
          <a:prstGeom prst="line">
            <a:avLst/>
          </a:prstGeom>
          <a:ln w="31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610304" y="761794"/>
            <a:ext cx="1082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100" dirty="0" smtClean="0"/>
              <a:t>Anti counters</a:t>
            </a:r>
            <a:endParaRPr lang="en-US" sz="1100" dirty="0"/>
          </a:p>
        </p:txBody>
      </p:sp>
      <p:cxnSp>
        <p:nvCxnSpPr>
          <p:cNvPr id="87" name="Straight Connector 86"/>
          <p:cNvCxnSpPr>
            <a:endCxn id="86" idx="2"/>
          </p:cNvCxnSpPr>
          <p:nvPr/>
        </p:nvCxnSpPr>
        <p:spPr>
          <a:xfrm flipV="1">
            <a:off x="1833208" y="1023404"/>
            <a:ext cx="318270" cy="233630"/>
          </a:xfrm>
          <a:prstGeom prst="line">
            <a:avLst/>
          </a:prstGeom>
          <a:ln w="31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70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Analysis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4750" cy="52893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595959"/>
                </a:solidFill>
              </a:rPr>
              <a:t>K</a:t>
            </a:r>
            <a:r>
              <a:rPr lang="en-US" sz="1400" baseline="30000" dirty="0" smtClean="0">
                <a:solidFill>
                  <a:srgbClr val="595959"/>
                </a:solidFill>
              </a:rPr>
              <a:t>±</a:t>
            </a:r>
            <a:r>
              <a:rPr lang="en-US" sz="1400" dirty="0" smtClean="0">
                <a:solidFill>
                  <a:srgbClr val="595959"/>
                </a:solidFill>
                <a:sym typeface="Wingdings"/>
              </a:rPr>
              <a:t>⟶</a:t>
            </a:r>
            <a:r>
              <a:rPr lang="en-US" sz="1400" dirty="0" smtClean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π</a:t>
            </a:r>
            <a:r>
              <a:rPr lang="en-US" sz="1400" baseline="30000" dirty="0" smtClean="0">
                <a:solidFill>
                  <a:srgbClr val="595959"/>
                </a:solidFill>
              </a:rPr>
              <a:t>±</a:t>
            </a:r>
            <a:r>
              <a:rPr lang="en-US" sz="1400" dirty="0" err="1" smtClean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γγ</a:t>
            </a:r>
            <a:r>
              <a:rPr lang="en-US" sz="1400" dirty="0" smtClean="0"/>
              <a:t> decay is measured with respect to the normalization decay </a:t>
            </a:r>
            <a:r>
              <a:rPr lang="en-US" sz="1400" dirty="0" smtClean="0">
                <a:solidFill>
                  <a:srgbClr val="595959"/>
                </a:solidFill>
              </a:rPr>
              <a:t>K</a:t>
            </a:r>
            <a:r>
              <a:rPr lang="en-US" sz="1400" baseline="30000" dirty="0" smtClean="0">
                <a:solidFill>
                  <a:srgbClr val="595959"/>
                </a:solidFill>
              </a:rPr>
              <a:t>±</a:t>
            </a:r>
            <a:r>
              <a:rPr lang="en-US" sz="1400" dirty="0" smtClean="0">
                <a:solidFill>
                  <a:srgbClr val="595959"/>
                </a:solidFill>
                <a:sym typeface="Wingdings"/>
              </a:rPr>
              <a:t>⟶</a:t>
            </a:r>
            <a:r>
              <a:rPr lang="en-US" sz="1400" dirty="0" smtClean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π</a:t>
            </a:r>
            <a:r>
              <a:rPr lang="en-US" sz="1400" baseline="30000" dirty="0" smtClean="0">
                <a:solidFill>
                  <a:srgbClr val="595959"/>
                </a:solidFill>
              </a:rPr>
              <a:t>±</a:t>
            </a:r>
            <a:r>
              <a:rPr lang="en-US" sz="1400" dirty="0" smtClean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π</a:t>
            </a:r>
            <a:r>
              <a:rPr lang="en-US" sz="1400" baseline="30000" dirty="0" smtClean="0">
                <a:solidFill>
                  <a:srgbClr val="595959"/>
                </a:solidFill>
              </a:rPr>
              <a:t>0</a:t>
            </a:r>
            <a:r>
              <a:rPr lang="en-US" sz="1400" dirty="0" smtClean="0"/>
              <a:t> followed by </a:t>
            </a:r>
            <a:r>
              <a:rPr lang="en-US" sz="1400" dirty="0" smtClean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π</a:t>
            </a:r>
            <a:r>
              <a:rPr lang="en-US" sz="1400" baseline="30000" dirty="0" smtClean="0">
                <a:solidFill>
                  <a:srgbClr val="595959"/>
                </a:solidFill>
              </a:rPr>
              <a:t>0</a:t>
            </a:r>
            <a:r>
              <a:rPr lang="en-US" sz="1400" dirty="0" smtClean="0">
                <a:solidFill>
                  <a:srgbClr val="595959"/>
                </a:solidFill>
                <a:sym typeface="Wingdings"/>
              </a:rPr>
              <a:t>⟶</a:t>
            </a:r>
            <a:r>
              <a:rPr lang="en-US" sz="1400" dirty="0" smtClean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γγ</a:t>
            </a:r>
            <a:r>
              <a:rPr lang="en-US" sz="1400" dirty="0" smtClean="0"/>
              <a:t> collected simultaneously with the same trigger logic. Data selection is performed as follows:</a:t>
            </a:r>
          </a:p>
          <a:p>
            <a:r>
              <a:rPr lang="en-US" sz="1400" dirty="0" smtClean="0"/>
              <a:t>Pion candidate: </a:t>
            </a:r>
            <a:r>
              <a:rPr lang="en-US" sz="1400" b="1" dirty="0" smtClean="0"/>
              <a:t>one and only one reconstructed track</a:t>
            </a:r>
          </a:p>
          <a:p>
            <a:r>
              <a:rPr lang="en-US" sz="1400" b="1" dirty="0" smtClean="0"/>
              <a:t>The vertex </a:t>
            </a:r>
            <a:r>
              <a:rPr lang="en-US" sz="1400" dirty="0" smtClean="0"/>
              <a:t>(the point of closest approach between the track and the beam line) is required to be inside the </a:t>
            </a:r>
            <a:r>
              <a:rPr lang="en-US" sz="1400" b="1" dirty="0" smtClean="0"/>
              <a:t>98-meter </a:t>
            </a:r>
            <a:r>
              <a:rPr lang="en-US" sz="1400" b="1" dirty="0" err="1" smtClean="0"/>
              <a:t>fiducial</a:t>
            </a:r>
            <a:r>
              <a:rPr lang="en-US" sz="1400" b="1" dirty="0" smtClean="0"/>
              <a:t> </a:t>
            </a:r>
            <a:r>
              <a:rPr lang="en-US" sz="1400" dirty="0" smtClean="0"/>
              <a:t>volume</a:t>
            </a:r>
          </a:p>
          <a:p>
            <a:r>
              <a:rPr lang="en-US" sz="1400" dirty="0" smtClean="0"/>
              <a:t>The track momentum is required to be: </a:t>
            </a:r>
            <a:r>
              <a:rPr lang="en-US" sz="1400" b="1" dirty="0" smtClean="0"/>
              <a:t>8 &lt; p &lt; 50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/c</a:t>
            </a:r>
          </a:p>
          <a:p>
            <a:r>
              <a:rPr lang="en-US" sz="1400" dirty="0" smtClean="0"/>
              <a:t>Pion identification: </a:t>
            </a:r>
            <a:r>
              <a:rPr lang="en-US" sz="1400" b="1" dirty="0" smtClean="0"/>
              <a:t>E/p &lt; 0.85</a:t>
            </a:r>
          </a:p>
          <a:p>
            <a:r>
              <a:rPr lang="en-US" sz="1400" dirty="0" smtClean="0"/>
              <a:t>2 isolated clusters in the </a:t>
            </a:r>
            <a:r>
              <a:rPr lang="en-US" sz="1400" dirty="0" err="1" smtClean="0"/>
              <a:t>LKr</a:t>
            </a:r>
            <a:r>
              <a:rPr lang="en-US" sz="1400" dirty="0" smtClean="0"/>
              <a:t> </a:t>
            </a:r>
            <a:r>
              <a:rPr lang="en-US" sz="1400" dirty="0" smtClean="0"/>
              <a:t>with </a:t>
            </a:r>
            <a:r>
              <a:rPr lang="en-US" sz="1400" b="1" dirty="0" smtClean="0"/>
              <a:t>E &gt; 3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 </a:t>
            </a:r>
            <a:r>
              <a:rPr lang="en-US" sz="1400" dirty="0" smtClean="0"/>
              <a:t>in coincidence with reconstructed track</a:t>
            </a:r>
          </a:p>
          <a:p>
            <a:r>
              <a:rPr lang="en-US" sz="1400" dirty="0" smtClean="0"/>
              <a:t>The total invariant mass should be </a:t>
            </a:r>
            <a:r>
              <a:rPr lang="en-US" sz="1400" b="1" dirty="0"/>
              <a:t>0.48 &lt; M</a:t>
            </a:r>
            <a:r>
              <a:rPr lang="en-US" sz="1400" b="1" dirty="0" smtClean="0"/>
              <a:t>(</a:t>
            </a:r>
            <a:r>
              <a:rPr lang="en-US" sz="1400" b="1" dirty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π</a:t>
            </a:r>
            <a:r>
              <a:rPr lang="en-US" sz="1400" b="1" baseline="30000" dirty="0">
                <a:solidFill>
                  <a:srgbClr val="595959"/>
                </a:solidFill>
              </a:rPr>
              <a:t>±</a:t>
            </a:r>
            <a:r>
              <a:rPr lang="en-US" sz="1400" b="1" dirty="0" err="1" smtClean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γγ</a:t>
            </a:r>
            <a:r>
              <a:rPr lang="en-US" sz="1400" b="1" dirty="0" smtClean="0"/>
              <a:t>) &lt; 0.51 </a:t>
            </a:r>
            <a:r>
              <a:rPr lang="en-US" sz="1400" b="1" dirty="0" err="1"/>
              <a:t>GeV</a:t>
            </a:r>
            <a:r>
              <a:rPr lang="en-US" sz="1400" b="1" dirty="0"/>
              <a:t>/</a:t>
            </a:r>
            <a:r>
              <a:rPr lang="en-US" sz="1400" b="1" dirty="0" smtClean="0"/>
              <a:t>c</a:t>
            </a:r>
            <a:r>
              <a:rPr lang="en-US" sz="1400" b="1" baseline="30000" dirty="0" smtClean="0"/>
              <a:t>2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accent2"/>
                </a:solidFill>
              </a:rPr>
              <a:t>Signal and normalization selection differ only in the </a:t>
            </a:r>
            <a:r>
              <a:rPr lang="el-GR" sz="1400" b="1" dirty="0" smtClean="0">
                <a:solidFill>
                  <a:schemeClr val="accent2"/>
                </a:solidFill>
                <a:latin typeface="Symbol" charset="2"/>
                <a:cs typeface="Symbol" charset="2"/>
                <a:sym typeface="Symbol" pitchFamily="-65" charset="2"/>
              </a:rPr>
              <a:t>γγ</a:t>
            </a:r>
            <a:r>
              <a:rPr lang="en-US" sz="1400" b="1" dirty="0" smtClean="0">
                <a:solidFill>
                  <a:schemeClr val="accent2"/>
                </a:solidFill>
                <a:latin typeface="Symbol" charset="2"/>
                <a:cs typeface="Symbol" charset="2"/>
                <a:sym typeface="Symbol" pitchFamily="-65" charset="2"/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invariant mass: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sz="1400" b="1" dirty="0" smtClean="0"/>
              <a:t>Signal</a:t>
            </a:r>
            <a:r>
              <a:rPr lang="en-US" sz="1400" b="1" dirty="0" smtClean="0">
                <a:solidFill>
                  <a:schemeClr val="accent2"/>
                </a:solidFill>
              </a:rPr>
              <a:t>:   </a:t>
            </a:r>
            <a:r>
              <a:rPr lang="en-US" sz="1400" b="1" dirty="0" smtClean="0">
                <a:solidFill>
                  <a:schemeClr val="accent2"/>
                </a:solidFill>
              </a:rPr>
              <a:t>z &gt; </a:t>
            </a:r>
            <a:r>
              <a:rPr lang="en-US" sz="1400" b="1" dirty="0" smtClean="0">
                <a:solidFill>
                  <a:schemeClr val="accent2"/>
                </a:solidFill>
              </a:rPr>
              <a:t>0.2   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where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400" dirty="0"/>
              <a:t>z = (m</a:t>
            </a:r>
            <a:r>
              <a:rPr lang="el-GR" sz="1400" baseline="-25000" dirty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γγ</a:t>
            </a:r>
            <a:r>
              <a:rPr lang="en-US" sz="1400" baseline="-25000" dirty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/</a:t>
            </a:r>
            <a:r>
              <a:rPr lang="en-US" sz="1400" dirty="0" err="1"/>
              <a:t>m</a:t>
            </a:r>
            <a:r>
              <a:rPr lang="en-US" sz="1400" baseline="-25000" dirty="0" err="1"/>
              <a:t>K</a:t>
            </a:r>
            <a:r>
              <a:rPr lang="en-US" sz="1400" dirty="0"/>
              <a:t>)</a:t>
            </a:r>
            <a:r>
              <a:rPr lang="en-US" sz="1400" baseline="30000" dirty="0" smtClean="0"/>
              <a:t>2 -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acceptance loss of 3%</a:t>
            </a:r>
            <a:endParaRPr lang="en-US" sz="1400" dirty="0" smtClean="0"/>
          </a:p>
          <a:p>
            <a:pPr lvl="1"/>
            <a:r>
              <a:rPr lang="en-US" sz="1400" b="1" dirty="0" smtClean="0"/>
              <a:t>Normalization: </a:t>
            </a:r>
            <a:r>
              <a:rPr lang="en-US" sz="1400" b="1" dirty="0" smtClean="0"/>
              <a:t>  </a:t>
            </a:r>
            <a:r>
              <a:rPr lang="en-US" sz="1400" b="1" dirty="0" smtClean="0">
                <a:solidFill>
                  <a:srgbClr val="6F2114"/>
                </a:solidFill>
              </a:rPr>
              <a:t>0.064 </a:t>
            </a:r>
            <a:r>
              <a:rPr lang="en-US" sz="1400" b="1" dirty="0" smtClean="0">
                <a:solidFill>
                  <a:srgbClr val="6F2114"/>
                </a:solidFill>
              </a:rPr>
              <a:t>&lt; z &lt; 0.086</a:t>
            </a:r>
            <a:r>
              <a:rPr lang="en-US" sz="1400" dirty="0" smtClean="0"/>
              <a:t> </a:t>
            </a:r>
            <a:r>
              <a:rPr lang="en-US" sz="1400" dirty="0" smtClean="0"/>
              <a:t>   </a:t>
            </a:r>
            <a:r>
              <a:rPr lang="en-US" sz="1400" dirty="0" smtClean="0"/>
              <a:t>i.e. |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</a:t>
            </a:r>
            <a:r>
              <a:rPr lang="el-GR" sz="1400" baseline="-25000" dirty="0" smtClean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γγ</a:t>
            </a:r>
            <a:r>
              <a:rPr lang="en-US" sz="1400" dirty="0" smtClean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-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</a:t>
            </a:r>
            <a:r>
              <a:rPr lang="en-US" sz="1400" baseline="-25000" dirty="0" smtClean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p0</a:t>
            </a:r>
            <a:r>
              <a:rPr lang="en-US" sz="1400" dirty="0" smtClean="0">
                <a:solidFill>
                  <a:srgbClr val="595959"/>
                </a:solidFill>
                <a:latin typeface="Symbol" charset="2"/>
                <a:cs typeface="Symbol" charset="2"/>
                <a:sym typeface="Symbol" pitchFamily="-65" charset="2"/>
              </a:rPr>
              <a:t>| &lt; </a:t>
            </a:r>
            <a:r>
              <a:rPr lang="en-US" sz="1400" dirty="0" smtClean="0">
                <a:solidFill>
                  <a:srgbClr val="595959"/>
                </a:solidFill>
                <a:cs typeface="Symbol" charset="2"/>
                <a:sym typeface="Symbol" pitchFamily="-65" charset="2"/>
              </a:rPr>
              <a:t>10 MeV/c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700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62-TDAQ">
  <a:themeElements>
    <a:clrScheme name="Custom 7">
      <a:dk1>
        <a:sysClr val="windowText" lastClr="000000"/>
      </a:dk1>
      <a:lt1>
        <a:sysClr val="window" lastClr="FFFFFF"/>
      </a:lt1>
      <a:dk2>
        <a:srgbClr val="333333"/>
      </a:dk2>
      <a:lt2>
        <a:srgbClr val="B9B9B9"/>
      </a:lt2>
      <a:accent1>
        <a:srgbClr val="A2C816"/>
      </a:accent1>
      <a:accent2>
        <a:srgbClr val="6F2114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NA62-TDAQ.thmx</Template>
  <TotalTime>32244</TotalTime>
  <Words>1879</Words>
  <Application>Microsoft Macintosh PowerPoint</Application>
  <PresentationFormat>On-screen Show (4:3)</PresentationFormat>
  <Paragraphs>362</Paragraphs>
  <Slides>20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NA62-TDAQ</vt:lpstr>
      <vt:lpstr>Équation</vt:lpstr>
      <vt:lpstr>Equation</vt:lpstr>
      <vt:lpstr>Microsoft Equation</vt:lpstr>
      <vt:lpstr>ChPT tests at NA48/2 and NA62</vt:lpstr>
      <vt:lpstr>The NA62 and NA48 experimental hall</vt:lpstr>
      <vt:lpstr>The NA62 (2007) and NA48/2 beam line</vt:lpstr>
      <vt:lpstr>The NA48/2 and NA62 (2007) detector</vt:lpstr>
      <vt:lpstr>K±⟶p±gg decay theory</vt:lpstr>
      <vt:lpstr>K±⟶p±gg decay, ChPt O(p4) vs O(p6)</vt:lpstr>
      <vt:lpstr>K±⟶p±gg decay experimental status</vt:lpstr>
      <vt:lpstr>Trigger conditions</vt:lpstr>
      <vt:lpstr>Analysis strategy</vt:lpstr>
      <vt:lpstr>NA62 (2007) data: p±p0 control sample</vt:lpstr>
      <vt:lpstr>NA62 (2007) data: p±gg signal sample</vt:lpstr>
      <vt:lpstr>Model independent BR NA62 (2007)</vt:lpstr>
      <vt:lpstr>NA48/2 – NA62 (2007) combined result</vt:lpstr>
      <vt:lpstr>K±⟶p±gg ChPT fit O(p6)</vt:lpstr>
      <vt:lpstr>Full kinematics model-dependent BR(K±⟶p±gg)</vt:lpstr>
      <vt:lpstr>Combined ChPT parameters result:</vt:lpstr>
      <vt:lpstr>Comparison with earlier results</vt:lpstr>
      <vt:lpstr>Summary and prospects</vt:lpstr>
      <vt:lpstr>Thank you for your attention</vt:lpstr>
      <vt:lpstr>Systematic errors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Kl3 Form Factors</dc:title>
  <dc:subject/>
  <dc:creator>M. Raggi</dc:creator>
  <cp:keywords/>
  <dc:description/>
  <cp:lastModifiedBy>Francesco Gonnella</cp:lastModifiedBy>
  <cp:revision>613</cp:revision>
  <dcterms:created xsi:type="dcterms:W3CDTF">2012-03-16T15:12:30Z</dcterms:created>
  <dcterms:modified xsi:type="dcterms:W3CDTF">2014-05-20T08:41:44Z</dcterms:modified>
  <cp:category/>
</cp:coreProperties>
</file>