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70" r:id="rId2"/>
    <p:sldId id="271" r:id="rId3"/>
    <p:sldId id="285" r:id="rId4"/>
    <p:sldId id="286" r:id="rId5"/>
    <p:sldId id="261" r:id="rId6"/>
    <p:sldId id="276" r:id="rId7"/>
    <p:sldId id="274" r:id="rId8"/>
    <p:sldId id="275" r:id="rId9"/>
    <p:sldId id="273" r:id="rId10"/>
    <p:sldId id="265" r:id="rId11"/>
    <p:sldId id="289" r:id="rId12"/>
    <p:sldId id="267" r:id="rId13"/>
    <p:sldId id="268" r:id="rId14"/>
    <p:sldId id="269" r:id="rId15"/>
    <p:sldId id="284" r:id="rId16"/>
    <p:sldId id="298" r:id="rId17"/>
    <p:sldId id="295" r:id="rId18"/>
    <p:sldId id="299" r:id="rId19"/>
    <p:sldId id="296" r:id="rId20"/>
    <p:sldId id="297" r:id="rId21"/>
    <p:sldId id="281" r:id="rId22"/>
    <p:sldId id="287" r:id="rId23"/>
    <p:sldId id="290" r:id="rId24"/>
    <p:sldId id="262" r:id="rId25"/>
    <p:sldId id="293" r:id="rId26"/>
    <p:sldId id="294" r:id="rId27"/>
    <p:sldId id="300" r:id="rId2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6331" autoAdjust="0"/>
  </p:normalViewPr>
  <p:slideViewPr>
    <p:cSldViewPr>
      <p:cViewPr>
        <p:scale>
          <a:sx n="60" d="100"/>
          <a:sy n="60" d="100"/>
        </p:scale>
        <p:origin x="-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BC92A-6D5B-43B4-AEA8-34D8A10B6F2B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5019-A6B8-4FD2-9D25-16CF41AE2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70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A5979-9DE9-45E6-BE1B-3B2368F81458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EBFED-0FD8-4353-AAD2-F907B800E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37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EBFED-0FD8-4353-AAD2-F907B800E7E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14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BEA2-F97E-495C-A3F7-DE731BC3678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15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3054" indent="-270405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621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4269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918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8BE4A49-BD02-4FBD-80C4-CEAF1F758120}" type="slidenum">
              <a:rPr lang="en-US" altLang="ja-JP" smtClean="0"/>
              <a:pPr eaLnBrk="1" hangingPunct="1"/>
              <a:t>3</a:t>
            </a:fld>
            <a:endParaRPr lang="en-US" altLang="ja-JP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3054" indent="-270405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621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4269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918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C7698F4-4E46-4EFC-969D-278289F33E58}" type="slidenum">
              <a:rPr lang="en-US" altLang="ja-JP" smtClean="0"/>
              <a:pPr eaLnBrk="1" hangingPunct="1"/>
              <a:t>5</a:t>
            </a:fld>
            <a:endParaRPr lang="en-US" altLang="ja-JP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ja-JP" smtClean="0">
              <a:ea typeface="ＭＳ Ｐ明朝" charset="-128"/>
            </a:endParaRPr>
          </a:p>
        </p:txBody>
      </p:sp>
      <p:sp>
        <p:nvSpPr>
          <p:cNvPr id="4506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3054" indent="-270405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621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4269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918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A7CB13F-1051-4BC8-915D-72437F296952}" type="slidenum">
              <a:rPr lang="ja-JP" altLang="en-US" smtClean="0">
                <a:latin typeface="Calibri" pitchFamily="34" charset="0"/>
              </a:rPr>
              <a:pPr eaLnBrk="1" hangingPunct="1"/>
              <a:t>6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82A7D-2034-4CB9-BEBB-6F1FF6B528E7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BEA2-F97E-495C-A3F7-DE731BC3678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6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Proton spec</a:t>
            </a:r>
            <a:r>
              <a:rPr kumimoji="1" lang="ja-JP" altLang="en-US" dirty="0" smtClean="0"/>
              <a:t>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EBFED-0FD8-4353-AAD2-F907B800E7E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90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ハデスも入れる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岡村さんも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DA258-D8F3-49AF-8A98-CC7CA62202F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75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EBFED-0FD8-4353-AAD2-F907B800E7E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5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04E17D0-1F4C-46C7-A073-3E3C39439513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38B-59A6-48A4-887C-713A126DE086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26AD-B50B-4F7D-9818-B16A2A30550A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8C6F-9C3C-45AE-9EB3-EE877325DD67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2AB9-A4CE-4369-A1E2-3BE68906FA3A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F6B3-933F-4703-8104-94315F362A60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6EC612-BC61-4F2B-AB50-21173A4F6D38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FF435C0-DF10-48A8-A117-295EBCF7243B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5D82-DFE1-4FB1-B733-25A33DDF2C5C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3C4A-D7C0-41B1-949F-367049228F59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905-9F61-4067-966F-1717D1D4388B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CE2521-80DD-4908-8425-222F1BA14A6D}" type="datetime1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C188F63-381D-486C-8322-0247C287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Search for the </a:t>
            </a:r>
            <a:r>
              <a:rPr lang="en-US" altLang="ja-JP" dirty="0" smtClean="0"/>
              <a:t>K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lang="en-US" altLang="ja-JP" dirty="0" smtClean="0"/>
              <a:t>pp </a:t>
            </a:r>
            <a:r>
              <a:rPr lang="en-US" altLang="ja-JP" dirty="0"/>
              <a:t>bound state via the in-flight 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He(K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lang="en-US" altLang="ja-JP" dirty="0"/>
              <a:t>,</a:t>
            </a:r>
            <a:r>
              <a:rPr lang="en-US" altLang="ja-JP" dirty="0" smtClean="0"/>
              <a:t>n) reaction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MESON2014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Yuta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Sada</a:t>
            </a:r>
            <a:r>
              <a:rPr kumimoji="1" lang="en-US" altLang="ja-JP" dirty="0" smtClean="0"/>
              <a:t>  for the E15 collaboration</a:t>
            </a:r>
            <a:endParaRPr lang="en-US" altLang="ja-JP" dirty="0"/>
          </a:p>
          <a:p>
            <a:r>
              <a:rPr kumimoji="1" lang="en-US" altLang="ja-JP" dirty="0" smtClean="0"/>
              <a:t>RCNP, Osaka </a:t>
            </a:r>
            <a:r>
              <a:rPr kumimoji="1" lang="en-US" altLang="ja-JP" dirty="0" err="1" smtClean="0"/>
              <a:t>Univ</a:t>
            </a:r>
            <a:r>
              <a:rPr kumimoji="1" lang="en-US" altLang="ja-JP" dirty="0" smtClean="0"/>
              <a:t> &amp; RIKEN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kuma\Desktop\MM_L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639"/>
            <a:ext cx="5696389" cy="37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231740" y="1042639"/>
            <a:ext cx="743743" cy="320112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Exclusive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b="1" dirty="0" smtClean="0"/>
              <a:t>)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 events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7" y="4977172"/>
            <a:ext cx="8712967" cy="1728192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3000" b="1" dirty="0" smtClean="0"/>
              <a:t>K</a:t>
            </a:r>
            <a:r>
              <a:rPr kumimoji="1" lang="en-US" altLang="ja-JP" sz="3000" b="1" baseline="30000" dirty="0" smtClean="0"/>
              <a:t>-3</a:t>
            </a:r>
            <a:r>
              <a:rPr kumimoji="1" lang="en-US" altLang="ja-JP" sz="3000" b="1" dirty="0" smtClean="0"/>
              <a:t>He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30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(</a:t>
            </a:r>
            <a:r>
              <a:rPr kumimoji="1" lang="en-US" altLang="ja-JP" sz="30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3000" b="1" baseline="30000" dirty="0" smtClean="0">
                <a:sym typeface="Wingdings" panose="05000000000000000000" pitchFamily="2" charset="2"/>
              </a:rPr>
              <a:t>0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)</a:t>
            </a:r>
            <a:r>
              <a:rPr kumimoji="1" lang="en-US" altLang="ja-JP" sz="3000" b="1" dirty="0" err="1" smtClean="0">
                <a:sym typeface="Wingdings" panose="05000000000000000000" pitchFamily="2" charset="2"/>
              </a:rPr>
              <a:t>pn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 events can be identified exclusively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# of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aseline="30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0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pn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events: ~190</a:t>
            </a:r>
          </a:p>
          <a:p>
            <a:pPr lvl="2"/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baseline="30000" dirty="0"/>
              <a:t>0</a:t>
            </a:r>
            <a:r>
              <a:rPr lang="en-US" altLang="ja-JP" dirty="0"/>
              <a:t>pn contamination: </a:t>
            </a:r>
            <a:r>
              <a:rPr lang="en-US" altLang="ja-JP" dirty="0" smtClean="0"/>
              <a:t>~20%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67522" y="213285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線矢印コネクタ 8"/>
          <p:cNvCxnSpPr>
            <a:stCxn id="8" idx="2"/>
          </p:cNvCxnSpPr>
          <p:nvPr/>
        </p:nvCxnSpPr>
        <p:spPr>
          <a:xfrm>
            <a:off x="2569661" y="2717631"/>
            <a:ext cx="0" cy="3960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 descr="setup.jpg"/>
          <p:cNvPicPr>
            <a:picLocks noChangeAspect="1"/>
          </p:cNvPicPr>
          <p:nvPr/>
        </p:nvPicPr>
        <p:blipFill rotWithShape="1">
          <a:blip r:embed="rId3"/>
          <a:srcRect l="2847" t="47995" r="59728" b="3364"/>
          <a:stretch/>
        </p:blipFill>
        <p:spPr>
          <a:xfrm>
            <a:off x="5906086" y="1170094"/>
            <a:ext cx="3237914" cy="3050994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 flipV="1">
            <a:off x="5472331" y="3236350"/>
            <a:ext cx="656493" cy="339969"/>
          </a:xfrm>
          <a:prstGeom prst="straightConnector1">
            <a:avLst/>
          </a:prstGeom>
          <a:ln w="762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501080" y="3490842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1GeV/c</a:t>
            </a:r>
          </a:p>
          <a:p>
            <a:pPr algn="ctr"/>
            <a:r>
              <a:rPr lang="en-US" altLang="ja-JP" sz="2000" b="1" dirty="0" smtClean="0"/>
              <a:t>K</a:t>
            </a:r>
            <a:r>
              <a:rPr lang="en-US" altLang="ja-JP" sz="2000" b="1" baseline="30000" dirty="0" smtClean="0"/>
              <a:t>-</a:t>
            </a:r>
            <a:r>
              <a:rPr lang="en-US" altLang="ja-JP" sz="2000" b="1" dirty="0" smtClean="0"/>
              <a:t> beam</a:t>
            </a:r>
            <a:endParaRPr kumimoji="1" lang="ja-JP" altLang="en-US" sz="2000" b="1" dirty="0"/>
          </a:p>
        </p:txBody>
      </p:sp>
      <p:cxnSp>
        <p:nvCxnSpPr>
          <p:cNvPr id="16" name="直線矢印コネクタ 15"/>
          <p:cNvCxnSpPr>
            <a:stCxn id="20" idx="1"/>
          </p:cNvCxnSpPr>
          <p:nvPr/>
        </p:nvCxnSpPr>
        <p:spPr>
          <a:xfrm rot="16200000" flipV="1">
            <a:off x="6990471" y="2151966"/>
            <a:ext cx="544704" cy="27507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7570764" y="2864351"/>
            <a:ext cx="375138" cy="21959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7570762" y="2864349"/>
            <a:ext cx="0" cy="3719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20" idx="7"/>
          </p:cNvCxnSpPr>
          <p:nvPr/>
        </p:nvCxnSpPr>
        <p:spPr>
          <a:xfrm flipV="1">
            <a:off x="7483255" y="2006221"/>
            <a:ext cx="462647" cy="555634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7383192" y="2544687"/>
            <a:ext cx="117231" cy="117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02547" y="1566718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p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10732" y="2934870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kumimoji="1" lang="en-US" altLang="ja-JP" sz="2000" b="1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endParaRPr kumimoji="1" lang="ja-JP" altLang="en-US" sz="2000" b="1" baseline="300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53532" y="3186898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p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48342" y="1638726"/>
            <a:ext cx="144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missing 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2" name="直線矢印コネクタ 31"/>
          <p:cNvCxnSpPr>
            <a:stCxn id="20" idx="4"/>
          </p:cNvCxnSpPr>
          <p:nvPr/>
        </p:nvCxnSpPr>
        <p:spPr>
          <a:xfrm>
            <a:off x="7441808" y="2661918"/>
            <a:ext cx="128954" cy="202433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7200292" y="260090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endParaRPr kumimoji="1" lang="ja-JP" altLang="en-US" sz="2000" b="1" baseline="300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rot="20481606">
            <a:off x="6418551" y="1066785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CDS</a:t>
            </a:r>
            <a:endParaRPr kumimoji="1" lang="ja-JP" altLang="en-US" sz="3200" b="1" dirty="0"/>
          </a:p>
        </p:txBody>
      </p:sp>
      <p:sp>
        <p:nvSpPr>
          <p:cNvPr id="26" name="テキスト ボックス 25"/>
          <p:cNvSpPr txBox="1"/>
          <p:nvPr/>
        </p:nvSpPr>
        <p:spPr>
          <a:xfrm rot="1282383">
            <a:off x="1352700" y="2017790"/>
            <a:ext cx="3419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92D050">
                    <a:alpha val="35000"/>
                  </a:srgbClr>
                </a:solidFill>
              </a:rPr>
              <a:t>Preliminary</a:t>
            </a:r>
            <a:endParaRPr kumimoji="1" lang="ja-JP" altLang="en-US" sz="4800" dirty="0">
              <a:solidFill>
                <a:srgbClr val="92D050">
                  <a:alpha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" y="2538000"/>
            <a:ext cx="526795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588" y="1246930"/>
            <a:ext cx="8147247" cy="1323592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To check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/>
              <a:t>pn</a:t>
            </a:r>
            <a:r>
              <a:rPr kumimoji="1" lang="en-US" altLang="ja-JP" dirty="0" smtClean="0"/>
              <a:t> events phase space distribution</a:t>
            </a:r>
          </a:p>
          <a:p>
            <a:pPr lvl="1"/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To plot in this figure, kinematics is fixed.</a:t>
            </a:r>
          </a:p>
          <a:p>
            <a:pPr lvl="1"/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Checking  3 nucleon absorption or 2 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nucleon absorption 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" y="2570522"/>
            <a:ext cx="526796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5496" y="404664"/>
            <a:ext cx="8229600" cy="1066800"/>
          </a:xfrm>
        </p:spPr>
        <p:txBody>
          <a:bodyPr/>
          <a:lstStyle/>
          <a:p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b="1" dirty="0" smtClean="0"/>
              <a:t>)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Dalitz</a:t>
            </a:r>
            <a:r>
              <a:rPr kumimoji="1" lang="en-US" altLang="ja-JP" dirty="0" smtClean="0"/>
              <a:t> plot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 rot="16200000">
            <a:off x="2150886" y="5495452"/>
            <a:ext cx="1440160" cy="198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rot="1800000">
            <a:off x="1966469" y="4426415"/>
            <a:ext cx="869542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8793092">
            <a:off x="2860906" y="4433763"/>
            <a:ext cx="1069692" cy="12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 5 6"/>
          <p:cNvSpPr/>
          <p:nvPr/>
        </p:nvSpPr>
        <p:spPr>
          <a:xfrm>
            <a:off x="2754107" y="4694517"/>
            <a:ext cx="216024" cy="1800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70132" y="550794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T </a:t>
            </a:r>
            <a:r>
              <a:rPr kumimoji="1" lang="en-US" altLang="ja-JP" b="1" dirty="0" smtClean="0"/>
              <a:t>neutron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66538" y="3851756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T </a:t>
            </a:r>
            <a:r>
              <a:rPr kumimoji="1" lang="en-US" altLang="ja-JP" b="1" dirty="0" smtClean="0"/>
              <a:t>proton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72486" y="4471287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T </a:t>
            </a:r>
            <a:r>
              <a:rPr kumimoji="1" lang="en-US" altLang="ja-JP" b="1" dirty="0" smtClean="0">
                <a:latin typeface="Symbol" panose="05050102010706020507" pitchFamily="18" charset="2"/>
              </a:rPr>
              <a:t>L</a:t>
            </a:r>
            <a:endParaRPr kumimoji="1" lang="ja-JP" altLang="en-US" b="1" dirty="0">
              <a:latin typeface="Symbol" panose="05050102010706020507" pitchFamily="18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4" y="3547957"/>
            <a:ext cx="399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If  events are distributed uniformly </a:t>
            </a:r>
          </a:p>
          <a:p>
            <a:r>
              <a:rPr lang="en-US" altLang="ja-JP" sz="2400" dirty="0"/>
              <a:t>	</a:t>
            </a:r>
            <a:r>
              <a:rPr lang="en-US" altLang="ja-JP" sz="2400" dirty="0" smtClean="0"/>
              <a:t>=&gt; 3NA is dominant</a:t>
            </a:r>
          </a:p>
          <a:p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2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6336196" y="5211197"/>
            <a:ext cx="2816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pp form.: </a:t>
            </a:r>
          </a:p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(K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pp)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altLang="ja-JP" sz="2400" dirty="0">
                <a:sym typeface="Wingdings" panose="05000000000000000000" pitchFamily="2" charset="2"/>
              </a:rPr>
              <a:t>	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2400" baseline="30000" dirty="0" err="1" smtClean="0">
                <a:sym typeface="Wingdings" panose="05000000000000000000" pitchFamily="2" charset="2"/>
              </a:rPr>
              <a:t>-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pp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00192" y="1124744"/>
            <a:ext cx="2566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2NA: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pn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endParaRPr kumimoji="1" lang="ja-JP" alt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b="1" dirty="0" smtClean="0"/>
              <a:t>)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Dalitz</a:t>
            </a:r>
            <a:r>
              <a:rPr kumimoji="1" lang="en-US" altLang="ja-JP" dirty="0" smtClean="0"/>
              <a:t> plot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16200000">
            <a:off x="6496949" y="1015906"/>
            <a:ext cx="398574" cy="720080"/>
          </a:xfrm>
          <a:prstGeom prst="ellipse">
            <a:avLst/>
          </a:prstGeom>
          <a:noFill/>
          <a:ln w="508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00192" y="2224025"/>
            <a:ext cx="2860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2NA+2step: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n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	   S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sz="2400" dirty="0" smtClean="0">
                <a:sym typeface="Wingdings" panose="05000000000000000000" pitchFamily="2" charset="2"/>
              </a:rPr>
              <a:t>n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00192" y="3700189"/>
            <a:ext cx="2864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2NA+2step: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p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	   S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sz="2400" dirty="0" smtClean="0">
                <a:sym typeface="Wingdings" panose="05000000000000000000" pitchFamily="2" charset="2"/>
              </a:rPr>
              <a:t>p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314700" y="5185661"/>
            <a:ext cx="741576" cy="44115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5641" y="5449489"/>
            <a:ext cx="628455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Events are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scattered widely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the phase-space of K</a:t>
            </a:r>
            <a:r>
              <a:rPr lang="en-US" altLang="ja-JP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altLang="ja-JP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He-&gt;</a:t>
            </a:r>
            <a:r>
              <a:rPr lang="en-US" altLang="ja-JP" sz="2400" b="1" dirty="0" err="1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err="1" smtClean="0">
                <a:solidFill>
                  <a:schemeClr val="bg1">
                    <a:lumMod val="50000"/>
                  </a:schemeClr>
                </a:solidFill>
              </a:rPr>
              <a:t>+p+n</a:t>
            </a:r>
            <a:endParaRPr lang="en-US" altLang="ja-JP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=&gt;3NA is dominant!!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218650" y="2255577"/>
            <a:ext cx="831428" cy="355427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6300192" y="3700188"/>
            <a:ext cx="749886" cy="376883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72" y="836713"/>
            <a:ext cx="5604784" cy="459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円/楕円 2"/>
          <p:cNvSpPr/>
          <p:nvPr/>
        </p:nvSpPr>
        <p:spPr>
          <a:xfrm rot="16200000">
            <a:off x="2964101" y="4314919"/>
            <a:ext cx="345334" cy="623894"/>
          </a:xfrm>
          <a:prstGeom prst="ellipse">
            <a:avLst/>
          </a:prstGeom>
          <a:noFill/>
          <a:ln w="508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142915" y="2887590"/>
            <a:ext cx="1939853" cy="382228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142915" y="2770784"/>
            <a:ext cx="1939853" cy="307920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 rot="18000000">
            <a:off x="2677061" y="3698313"/>
            <a:ext cx="1939853" cy="30795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 rot="17905685">
            <a:off x="3222636" y="3944141"/>
            <a:ext cx="630423" cy="18088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>
            <a:off x="2225502" y="2834303"/>
            <a:ext cx="630423" cy="18088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 rot="1282383">
            <a:off x="1168714" y="1860026"/>
            <a:ext cx="2962755" cy="719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92D050">
                    <a:alpha val="35000"/>
                  </a:srgbClr>
                </a:solidFill>
              </a:rPr>
              <a:t>Preliminary</a:t>
            </a:r>
            <a:endParaRPr kumimoji="1" lang="ja-JP" altLang="en-US" sz="4800" dirty="0">
              <a:solidFill>
                <a:srgbClr val="92D050">
                  <a:alpha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13" grpId="0" animBg="1"/>
      <p:bldP spid="15" grpId="0"/>
      <p:bldP spid="17" grpId="0"/>
      <p:bldP spid="19" grpId="0" animBg="1"/>
      <p:bldP spid="27" grpId="0" animBg="1"/>
      <p:bldP spid="28" grpId="0" animBg="1"/>
      <p:bldP spid="3" grpId="0" animBg="1"/>
      <p:bldP spid="12" grpId="0" animBg="1"/>
      <p:bldP spid="5" grpId="0" animBg="1"/>
      <p:bldP spid="23" grpId="0" animBg="1"/>
      <p:bldP spid="6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3339"/>
            <a:ext cx="6876256" cy="445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97" y="2996952"/>
            <a:ext cx="3601816" cy="24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b="1" dirty="0" smtClean="0"/>
              <a:t>)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: </a:t>
            </a:r>
            <a:r>
              <a:rPr lang="en-US" altLang="ja-JP" smtClean="0"/>
              <a:t>Invariant Mass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5517232"/>
            <a:ext cx="8964488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2400" b="1" dirty="0" smtClean="0"/>
              <a:t>total CS : ~200 </a:t>
            </a:r>
            <a:r>
              <a:rPr lang="en-US" altLang="ja-JP" sz="2400" b="1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="1" dirty="0" err="1" smtClean="0"/>
              <a:t>b</a:t>
            </a:r>
            <a:endParaRPr kumimoji="1" lang="en-US" altLang="ja-JP" sz="2400" b="1" dirty="0" smtClean="0"/>
          </a:p>
          <a:p>
            <a:pPr lvl="1"/>
            <a:r>
              <a:rPr kumimoji="1" lang="en-US" altLang="ja-JP" sz="2400" b="1" dirty="0" smtClean="0">
                <a:solidFill>
                  <a:schemeClr val="tx2">
                    <a:lumMod val="75000"/>
                  </a:schemeClr>
                </a:solidFill>
              </a:rPr>
              <a:t>when phase-space distributions are assumed</a:t>
            </a:r>
          </a:p>
          <a:p>
            <a:r>
              <a:rPr lang="en-US" altLang="ja-JP" sz="2400" b="1" dirty="0"/>
              <a:t>Excess around the threshold?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5856" y="1777432"/>
            <a:ext cx="171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~</a:t>
            </a:r>
            <a:r>
              <a:rPr lang="en-US" altLang="ja-JP" sz="2400" b="1" dirty="0" smtClean="0"/>
              <a:t>190</a:t>
            </a:r>
            <a:r>
              <a:rPr kumimoji="1" lang="en-US" altLang="ja-JP" sz="2400" b="1" dirty="0" smtClean="0"/>
              <a:t> events</a:t>
            </a:r>
            <a:endParaRPr kumimoji="1" lang="ja-JP" altLang="en-US" sz="2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59632" y="1798408"/>
            <a:ext cx="14109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IM(</a:t>
            </a:r>
            <a:r>
              <a:rPr kumimoji="1" lang="en-US" altLang="ja-JP" sz="3200" b="1" dirty="0" err="1" smtClean="0">
                <a:solidFill>
                  <a:srgbClr val="0070C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3200" b="1" dirty="0" err="1" smtClean="0">
                <a:solidFill>
                  <a:srgbClr val="0070C0"/>
                </a:solidFill>
              </a:rPr>
              <a:t>p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83968" y="5549170"/>
            <a:ext cx="426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(~ </a:t>
            </a:r>
            <a:r>
              <a:rPr lang="en-US" altLang="ja-JP" sz="2000" dirty="0">
                <a:solidFill>
                  <a:srgbClr val="00B050"/>
                </a:solidFill>
              </a:rPr>
              <a:t>0.1% of total cross section of K</a:t>
            </a:r>
            <a:r>
              <a:rPr lang="en-US" altLang="ja-JP" sz="2000" baseline="30000" dirty="0">
                <a:solidFill>
                  <a:srgbClr val="00B050"/>
                </a:solidFill>
              </a:rPr>
              <a:t>-3</a:t>
            </a:r>
            <a:r>
              <a:rPr lang="en-US" altLang="ja-JP" sz="2000" dirty="0">
                <a:solidFill>
                  <a:srgbClr val="00B050"/>
                </a:solidFill>
              </a:rPr>
              <a:t>He) 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92180" y="3429000"/>
            <a:ext cx="11047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IM(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n)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282383">
            <a:off x="1293471" y="3043667"/>
            <a:ext cx="3419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92D050">
                    <a:alpha val="35000"/>
                  </a:srgbClr>
                </a:solidFill>
              </a:rPr>
              <a:t>Preliminary</a:t>
            </a:r>
            <a:endParaRPr kumimoji="1" lang="ja-JP" altLang="en-US" sz="4800" dirty="0">
              <a:solidFill>
                <a:srgbClr val="92D050">
                  <a:alpha val="35000"/>
                </a:srgb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282383">
            <a:off x="6441010" y="4166612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92D050">
                    <a:alpha val="35000"/>
                  </a:srgbClr>
                </a:solidFill>
              </a:rPr>
              <a:t>Preliminary</a:t>
            </a:r>
            <a:endParaRPr kumimoji="1" lang="ja-JP" altLang="en-US" sz="2800" dirty="0">
              <a:solidFill>
                <a:srgbClr val="92D050">
                  <a:alpha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01700"/>
            <a:ext cx="318656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83" y="4083372"/>
            <a:ext cx="318657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" y="4074208"/>
            <a:ext cx="318657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33" y="938674"/>
            <a:ext cx="4408085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6" y="894355"/>
            <a:ext cx="4408084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b="1" dirty="0" smtClean="0"/>
              <a:t>)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: </a:t>
            </a:r>
            <a:r>
              <a:rPr lang="en-US" altLang="ja-JP" dirty="0"/>
              <a:t>Comparison with </a:t>
            </a:r>
            <a:r>
              <a:rPr lang="en-US" altLang="ja-JP" dirty="0" smtClean="0"/>
              <a:t>Phase-Space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6963" y="6351688"/>
            <a:ext cx="8460940" cy="506312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b="1" dirty="0" smtClean="0"/>
              <a:t>data cannot be reproduced only  by  the </a:t>
            </a:r>
            <a:r>
              <a:rPr kumimoji="1" lang="en-US" altLang="ja-JP" b="1" dirty="0" smtClean="0"/>
              <a:t> phase-space</a:t>
            </a:r>
            <a:r>
              <a:rPr kumimoji="1" lang="en-US" altLang="ja-JP" b="1" dirty="0" smtClean="0"/>
              <a:t>?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06707" y="1080754"/>
            <a:ext cx="1497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cos(</a:t>
            </a:r>
            <a:r>
              <a:rPr kumimoji="1" lang="en-US" altLang="ja-JP" sz="3200" b="1" dirty="0" err="1" smtClean="0">
                <a:solidFill>
                  <a:srgbClr val="0070C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3200" b="1" dirty="0" err="1" smtClean="0">
                <a:solidFill>
                  <a:srgbClr val="0070C0"/>
                </a:solidFill>
              </a:rPr>
              <a:t>p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91183" y="1080754"/>
            <a:ext cx="1497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cos(</a:t>
            </a:r>
            <a:r>
              <a:rPr kumimoji="1" lang="en-US" altLang="ja-JP" sz="3200" b="1" dirty="0" smtClean="0">
                <a:solidFill>
                  <a:srgbClr val="0070C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n)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4226240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solidFill>
                  <a:srgbClr val="0070C0"/>
                </a:solidFill>
              </a:rPr>
              <a:t>p</a:t>
            </a:r>
            <a:r>
              <a:rPr kumimoji="1" lang="en-US" altLang="ja-JP" sz="3200" b="1" baseline="-25000" dirty="0" err="1" smtClean="0">
                <a:solidFill>
                  <a:srgbClr val="0070C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kumimoji="1" lang="ja-JP" altLang="en-US" sz="3200" b="1" baseline="-25000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16190" y="4185084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70C0"/>
                </a:solidFill>
              </a:rPr>
              <a:t>p</a:t>
            </a:r>
            <a:r>
              <a:rPr lang="en-US" altLang="ja-JP" sz="3200" b="1" baseline="-25000" dirty="0" smtClean="0">
                <a:solidFill>
                  <a:srgbClr val="0070C0"/>
                </a:solidFill>
              </a:rPr>
              <a:t>p</a:t>
            </a:r>
            <a:endParaRPr kumimoji="1" lang="ja-JP" altLang="en-US" sz="3200" b="1" baseline="-25000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68518" y="4193795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solidFill>
                  <a:srgbClr val="0070C0"/>
                </a:solidFill>
              </a:rPr>
              <a:t>p</a:t>
            </a:r>
            <a:r>
              <a:rPr lang="en-US" altLang="ja-JP" sz="3200" b="1" baseline="-25000" dirty="0" err="1" smtClean="0">
                <a:solidFill>
                  <a:srgbClr val="0070C0"/>
                </a:solidFill>
              </a:rPr>
              <a:t>n</a:t>
            </a:r>
            <a:endParaRPr kumimoji="1" lang="ja-JP" altLang="en-US" sz="3200" b="1" baseline="-25000" dirty="0">
              <a:solidFill>
                <a:srgbClr val="0070C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131380" y="1938015"/>
            <a:ext cx="1568411" cy="1331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663368" y="4465395"/>
            <a:ext cx="756085" cy="1331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 rot="1282383">
            <a:off x="2410021" y="3246991"/>
            <a:ext cx="4629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solidFill>
                  <a:srgbClr val="92D050">
                    <a:alpha val="35000"/>
                  </a:srgbClr>
                </a:solidFill>
              </a:rPr>
              <a:t>Preliminary</a:t>
            </a:r>
            <a:endParaRPr kumimoji="1" lang="ja-JP" altLang="en-US" sz="6600" dirty="0">
              <a:solidFill>
                <a:srgbClr val="92D050">
                  <a:alpha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86" y="1628800"/>
            <a:ext cx="9145016" cy="494573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J-PARC E15 </a:t>
            </a:r>
            <a:r>
              <a:rPr kumimoji="1" lang="en-US" altLang="ja-JP" dirty="0" smtClean="0"/>
              <a:t>experiment </a:t>
            </a:r>
            <a:endParaRPr kumimoji="1" lang="en-US" altLang="ja-JP" dirty="0" smtClean="0"/>
          </a:p>
          <a:p>
            <a:pPr lvl="1"/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We have performed the 1</a:t>
            </a:r>
            <a:r>
              <a:rPr kumimoji="1" lang="en-US" altLang="ja-JP" sz="2400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physics 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experiment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altLang="ja-JP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  (we accumulated 5.1 x 10</a:t>
            </a:r>
            <a:r>
              <a:rPr kumimoji="1" lang="en-US" altLang="ja-JP" sz="2400" baseline="30000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Kaons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on </a:t>
            </a:r>
            <a:r>
              <a:rPr lang="en-US" altLang="ja-JP" sz="2400" baseline="300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3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He target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)</a:t>
            </a:r>
          </a:p>
          <a:p>
            <a:pPr lvl="1"/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ll detectors </a:t>
            </a:r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</a:rPr>
              <a:t>performance have 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been archived as designed value</a:t>
            </a:r>
          </a:p>
          <a:p>
            <a:r>
              <a:rPr lang="en-US" altLang="ja-JP" dirty="0" smtClean="0"/>
              <a:t>Preliminary results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Exclusive </a:t>
            </a:r>
            <a:r>
              <a:rPr lang="en-US" altLang="ja-JP" baseline="30000" dirty="0">
                <a:solidFill>
                  <a:schemeClr val="tx1"/>
                </a:solidFill>
              </a:rPr>
              <a:t>3</a:t>
            </a:r>
            <a:r>
              <a:rPr lang="en-US" altLang="ja-JP" dirty="0">
                <a:solidFill>
                  <a:schemeClr val="tx1"/>
                </a:solidFill>
              </a:rPr>
              <a:t>He(K</a:t>
            </a:r>
            <a:r>
              <a:rPr lang="en-US" altLang="ja-JP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ja-JP" dirty="0">
                <a:solidFill>
                  <a:schemeClr val="tx1"/>
                </a:solidFill>
              </a:rPr>
              <a:t>,</a:t>
            </a:r>
            <a:r>
              <a:rPr lang="en-US" altLang="ja-JP" dirty="0" err="1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>
                <a:solidFill>
                  <a:schemeClr val="tx1"/>
                </a:solidFill>
              </a:rPr>
              <a:t>p</a:t>
            </a:r>
            <a:r>
              <a:rPr lang="en-US" altLang="ja-JP" dirty="0">
                <a:solidFill>
                  <a:schemeClr val="tx1"/>
                </a:solidFill>
              </a:rPr>
              <a:t>)n </a:t>
            </a:r>
            <a:r>
              <a:rPr lang="en-US" altLang="ja-JP" dirty="0" smtClean="0">
                <a:solidFill>
                  <a:schemeClr val="tx1"/>
                </a:solidFill>
              </a:rPr>
              <a:t>events</a:t>
            </a:r>
          </a:p>
          <a:p>
            <a:pPr lvl="2"/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First 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measurement 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of in-flight 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altLang="ja-JP" baseline="300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 multi-nucleon 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absorption !!</a:t>
            </a:r>
          </a:p>
          <a:p>
            <a:pPr lvl="2"/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Our data suggest that  3NA processes are  dominant in </a:t>
            </a:r>
            <a:r>
              <a:rPr lang="en-US" altLang="ja-JP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He(K</a:t>
            </a:r>
            <a:r>
              <a:rPr lang="en-US" altLang="ja-JP" baseline="30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altLang="ja-JP" dirty="0" err="1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)n reaction. </a:t>
            </a:r>
          </a:p>
          <a:p>
            <a:pPr lvl="2"/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Total CS of </a:t>
            </a:r>
            <a:r>
              <a:rPr lang="en-US" altLang="ja-JP" baseline="30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He(K</a:t>
            </a:r>
            <a:r>
              <a:rPr lang="en-US" altLang="ja-JP" baseline="300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altLang="ja-JP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)n 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event (3NA) is estimated to be </a:t>
            </a:r>
          </a:p>
          <a:p>
            <a:pPr marL="704088" lvl="2" indent="0">
              <a:buNone/>
            </a:pP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~200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b.     </a:t>
            </a:r>
            <a:r>
              <a:rPr lang="en-US" altLang="ja-JP" i="1" dirty="0" smtClean="0">
                <a:solidFill>
                  <a:schemeClr val="tx2">
                    <a:lumMod val="75000"/>
                  </a:schemeClr>
                </a:solidFill>
              </a:rPr>
              <a:t>i.e.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 0.1% of total CS of K-</a:t>
            </a:r>
            <a:r>
              <a:rPr lang="en-US" altLang="ja-JP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He interaction</a:t>
            </a:r>
          </a:p>
          <a:p>
            <a:pPr lvl="2"/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If we assume all events mainly come from 3NA processes, there is an excess around </a:t>
            </a:r>
            <a:r>
              <a:rPr lang="en-US" altLang="ja-JP" dirty="0" err="1" smtClean="0">
                <a:solidFill>
                  <a:schemeClr val="tx2">
                    <a:lumMod val="75000"/>
                  </a:schemeClr>
                </a:solidFill>
              </a:rPr>
              <a:t>K+p+p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 threshold.</a:t>
            </a:r>
            <a:endParaRPr lang="en-US" altLang="ja-JP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1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Thank you for your attention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J-PARC E15 collaboration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8517"/>
            <a:ext cx="9144000" cy="318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0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85" y="4437112"/>
            <a:ext cx="2541423" cy="243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plinv_accep"/>
          <p:cNvPicPr>
            <a:picLocks noChangeAspect="1" noChangeArrowheads="1"/>
          </p:cNvPicPr>
          <p:nvPr/>
        </p:nvPicPr>
        <p:blipFill>
          <a:blip r:embed="rId4" cstate="print"/>
          <a:srcRect l="3998" b="3787"/>
          <a:stretch>
            <a:fillRect/>
          </a:stretch>
        </p:blipFill>
        <p:spPr bwMode="auto">
          <a:xfrm>
            <a:off x="5958961" y="12911"/>
            <a:ext cx="2818126" cy="240797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206" y="53905"/>
            <a:ext cx="7620000" cy="1143000"/>
          </a:xfrm>
        </p:spPr>
        <p:txBody>
          <a:bodyPr/>
          <a:lstStyle/>
          <a:p>
            <a:r>
              <a:rPr kumimoji="1" lang="en-US" altLang="ja-JP" dirty="0" smtClean="0"/>
              <a:t>Experimental situation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" y="1132470"/>
            <a:ext cx="6177486" cy="5736964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FINUDA experiment @DA</a:t>
            </a:r>
            <a:r>
              <a:rPr kumimoji="1" lang="en-US" altLang="ja-JP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dirty="0" smtClean="0"/>
              <a:t>NE   </a:t>
            </a:r>
            <a:r>
              <a:rPr kumimoji="1" lang="en-US" altLang="ja-JP" b="1" dirty="0" smtClean="0">
                <a:solidFill>
                  <a:srgbClr val="FFC000"/>
                </a:solidFill>
              </a:rPr>
              <a:t>=&gt;positive?</a:t>
            </a:r>
          </a:p>
          <a:p>
            <a:pPr lvl="1"/>
            <a:r>
              <a:rPr lang="en-US" altLang="ja-JP" b="1" dirty="0" smtClean="0">
                <a:solidFill>
                  <a:srgbClr val="7030A0"/>
                </a:solidFill>
              </a:rPr>
              <a:t>Stopped K- @Light nuclei -&gt;</a:t>
            </a:r>
            <a:r>
              <a:rPr lang="en-US" altLang="ja-JP" b="1" dirty="0" err="1" smtClean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altLang="ja-JP" b="1" dirty="0" err="1" smtClean="0">
                <a:solidFill>
                  <a:srgbClr val="7030A0"/>
                </a:solidFill>
              </a:rPr>
              <a:t>p</a:t>
            </a:r>
            <a:r>
              <a:rPr lang="en-US" altLang="ja-JP" b="1" dirty="0" smtClean="0">
                <a:solidFill>
                  <a:srgbClr val="7030A0"/>
                </a:solidFill>
              </a:rPr>
              <a:t> invariant mass</a:t>
            </a:r>
          </a:p>
          <a:p>
            <a:r>
              <a:rPr kumimoji="1" lang="en-US" altLang="ja-JP" dirty="0" smtClean="0"/>
              <a:t>DISTO experiment @SATARNE  </a:t>
            </a:r>
            <a:r>
              <a:rPr lang="en-US" altLang="ja-JP" b="1" dirty="0">
                <a:solidFill>
                  <a:srgbClr val="FFC000"/>
                </a:solidFill>
              </a:rPr>
              <a:t>=&gt;positive</a:t>
            </a:r>
            <a:r>
              <a:rPr lang="en-US" altLang="ja-JP" b="1" dirty="0" smtClean="0">
                <a:solidFill>
                  <a:srgbClr val="FFC000"/>
                </a:solidFill>
              </a:rPr>
              <a:t>?</a:t>
            </a:r>
            <a:endParaRPr kumimoji="1" lang="en-US" altLang="ja-JP" dirty="0" smtClean="0"/>
          </a:p>
          <a:p>
            <a:pPr lvl="1"/>
            <a:r>
              <a:rPr lang="en-US" altLang="ja-JP" b="1" dirty="0">
                <a:solidFill>
                  <a:srgbClr val="7030A0"/>
                </a:solidFill>
              </a:rPr>
              <a:t>p + p </a:t>
            </a:r>
            <a:r>
              <a:rPr lang="en-US" altLang="ja-JP" b="1" dirty="0">
                <a:solidFill>
                  <a:srgbClr val="7030A0"/>
                </a:solidFill>
                <a:sym typeface="Wingdings" pitchFamily="2" charset="2"/>
              </a:rPr>
              <a:t> (</a:t>
            </a:r>
            <a:r>
              <a:rPr lang="en-US" altLang="ja-JP" b="1" dirty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b="1" dirty="0">
                <a:solidFill>
                  <a:srgbClr val="7030A0"/>
                </a:solidFill>
                <a:sym typeface="Wingdings" pitchFamily="2" charset="2"/>
              </a:rPr>
              <a:t> + p) + K</a:t>
            </a:r>
            <a:r>
              <a:rPr lang="en-US" altLang="ja-JP" b="1" baseline="30000" dirty="0">
                <a:solidFill>
                  <a:srgbClr val="7030A0"/>
                </a:solidFill>
                <a:sym typeface="Wingdings" pitchFamily="2" charset="2"/>
              </a:rPr>
              <a:t>+</a:t>
            </a:r>
            <a:r>
              <a:rPr lang="en-US" altLang="ja-JP" b="1" dirty="0">
                <a:solidFill>
                  <a:srgbClr val="7030A0"/>
                </a:solidFill>
                <a:sym typeface="Wingdings" pitchFamily="2" charset="2"/>
              </a:rPr>
              <a:t> @ </a:t>
            </a:r>
            <a:r>
              <a:rPr lang="en-US" altLang="ja-JP" b="1" dirty="0" smtClean="0">
                <a:solidFill>
                  <a:srgbClr val="7030A0"/>
                </a:solidFill>
              </a:rPr>
              <a:t>2.85GeV</a:t>
            </a:r>
          </a:p>
          <a:p>
            <a:pPr lvl="1"/>
            <a:endParaRPr lang="en-US" altLang="ja-JP" b="1" baseline="30000" dirty="0" smtClean="0">
              <a:solidFill>
                <a:srgbClr val="7030A0"/>
              </a:solidFill>
            </a:endParaRPr>
          </a:p>
          <a:p>
            <a:r>
              <a:rPr lang="en-US" altLang="ja-JP" dirty="0" smtClean="0"/>
              <a:t>HADES experiment @GSI  </a:t>
            </a:r>
            <a:r>
              <a:rPr lang="en-US" altLang="ja-JP" b="1" dirty="0" smtClean="0">
                <a:solidFill>
                  <a:srgbClr val="00B0F0"/>
                </a:solidFill>
              </a:rPr>
              <a:t>=&gt;negative?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en-US" altLang="ja-JP" b="1" dirty="0" smtClean="0">
                <a:solidFill>
                  <a:srgbClr val="7030A0"/>
                </a:solidFill>
              </a:rPr>
              <a:t>p </a:t>
            </a:r>
            <a:r>
              <a:rPr lang="en-US" altLang="ja-JP" b="1" dirty="0">
                <a:solidFill>
                  <a:srgbClr val="7030A0"/>
                </a:solidFill>
              </a:rPr>
              <a:t>+ p </a:t>
            </a:r>
            <a:r>
              <a:rPr lang="en-US" altLang="ja-JP" b="1" dirty="0">
                <a:solidFill>
                  <a:srgbClr val="7030A0"/>
                </a:solidFill>
                <a:sym typeface="Wingdings" pitchFamily="2" charset="2"/>
              </a:rPr>
              <a:t> (</a:t>
            </a:r>
            <a:r>
              <a:rPr lang="en-US" altLang="ja-JP" b="1" dirty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b="1" dirty="0">
                <a:solidFill>
                  <a:srgbClr val="7030A0"/>
                </a:solidFill>
                <a:sym typeface="Wingdings" pitchFamily="2" charset="2"/>
              </a:rPr>
              <a:t> + p) + K</a:t>
            </a:r>
            <a:r>
              <a:rPr lang="en-US" altLang="ja-JP" b="1" baseline="30000" dirty="0">
                <a:solidFill>
                  <a:srgbClr val="7030A0"/>
                </a:solidFill>
                <a:sym typeface="Wingdings" pitchFamily="2" charset="2"/>
              </a:rPr>
              <a:t>+</a:t>
            </a:r>
            <a:r>
              <a:rPr lang="en-US" altLang="ja-JP" b="1" dirty="0">
                <a:solidFill>
                  <a:srgbClr val="7030A0"/>
                </a:solidFill>
                <a:sym typeface="Wingdings" pitchFamily="2" charset="2"/>
              </a:rPr>
              <a:t> @ </a:t>
            </a:r>
            <a:r>
              <a:rPr lang="en-US" altLang="ja-JP" b="1" dirty="0" smtClean="0">
                <a:solidFill>
                  <a:srgbClr val="7030A0"/>
                </a:solidFill>
                <a:sym typeface="Wingdings" pitchFamily="2" charset="2"/>
              </a:rPr>
              <a:t>3</a:t>
            </a:r>
            <a:r>
              <a:rPr lang="en-US" altLang="ja-JP" b="1" dirty="0" smtClean="0">
                <a:solidFill>
                  <a:srgbClr val="7030A0"/>
                </a:solidFill>
              </a:rPr>
              <a:t>.5GeV</a:t>
            </a:r>
            <a:endParaRPr lang="en-US" altLang="ja-JP" b="1" dirty="0">
              <a:solidFill>
                <a:srgbClr val="7030A0"/>
              </a:solidFill>
            </a:endParaRPr>
          </a:p>
          <a:p>
            <a:pPr marL="114300" indent="0">
              <a:buNone/>
            </a:pPr>
            <a:endParaRPr lang="en-US" altLang="ja-JP" dirty="0" smtClean="0"/>
          </a:p>
          <a:p>
            <a:pPr marL="114300" indent="0">
              <a:buNone/>
            </a:pPr>
            <a:r>
              <a:rPr lang="en-US" altLang="ja-JP" dirty="0" smtClean="0"/>
              <a:t>And </a:t>
            </a:r>
            <a:endParaRPr lang="en-US" altLang="ja-JP" dirty="0"/>
          </a:p>
          <a:p>
            <a:r>
              <a:rPr lang="en-US" altLang="ja-JP" dirty="0" smtClean="0"/>
              <a:t>LEPS experiment </a:t>
            </a:r>
            <a:r>
              <a:rPr lang="en-US" altLang="ja-JP" b="1" dirty="0">
                <a:solidFill>
                  <a:srgbClr val="00B0F0"/>
                </a:solidFill>
              </a:rPr>
              <a:t>=&gt;negative?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en-US" altLang="ja-JP" b="1" dirty="0" smtClean="0">
                <a:solidFill>
                  <a:srgbClr val="7030A0"/>
                </a:solidFill>
              </a:rPr>
              <a:t>photon -induced reaction</a:t>
            </a:r>
          </a:p>
          <a:p>
            <a:r>
              <a:rPr lang="en-US" altLang="ja-JP" dirty="0" smtClean="0"/>
              <a:t>J-PARC E27 experiment </a:t>
            </a:r>
            <a:r>
              <a:rPr lang="en-US" altLang="ja-JP" b="1" dirty="0" smtClean="0">
                <a:solidFill>
                  <a:srgbClr val="FFC000"/>
                </a:solidFill>
              </a:rPr>
              <a:t>=&gt;positive?</a:t>
            </a:r>
            <a:endParaRPr lang="en-US" altLang="ja-JP" dirty="0" smtClean="0"/>
          </a:p>
          <a:p>
            <a:pPr lvl="1"/>
            <a:r>
              <a:rPr lang="en-US" altLang="ja-JP" b="1" dirty="0" smtClean="0">
                <a:solidFill>
                  <a:srgbClr val="7030A0"/>
                </a:solidFill>
              </a:rPr>
              <a:t>d(</a:t>
            </a:r>
            <a:r>
              <a:rPr lang="en-US" altLang="ja-JP" b="1" dirty="0" smtClean="0">
                <a:solidFill>
                  <a:srgbClr val="7030A0"/>
                </a:solidFill>
                <a:latin typeface="Symbol" panose="05050102010706020507" pitchFamily="18" charset="2"/>
              </a:rPr>
              <a:t>p</a:t>
            </a:r>
            <a:r>
              <a:rPr lang="en-US" altLang="ja-JP" b="1" baseline="30000" dirty="0" smtClean="0">
                <a:solidFill>
                  <a:srgbClr val="7030A0"/>
                </a:solidFill>
              </a:rPr>
              <a:t>+</a:t>
            </a:r>
            <a:r>
              <a:rPr lang="en-US" altLang="ja-JP" b="1" dirty="0" smtClean="0">
                <a:solidFill>
                  <a:srgbClr val="7030A0"/>
                </a:solidFill>
              </a:rPr>
              <a:t>, K</a:t>
            </a:r>
            <a:r>
              <a:rPr lang="en-US" altLang="ja-JP" b="1" baseline="30000" dirty="0" smtClean="0">
                <a:solidFill>
                  <a:srgbClr val="7030A0"/>
                </a:solidFill>
              </a:rPr>
              <a:t>+</a:t>
            </a:r>
            <a:r>
              <a:rPr lang="en-US" altLang="ja-JP" b="1" dirty="0" smtClean="0">
                <a:solidFill>
                  <a:srgbClr val="7030A0"/>
                </a:solidFill>
              </a:rPr>
              <a:t>) @1.7GeV/c </a:t>
            </a:r>
          </a:p>
          <a:p>
            <a:pPr marL="114300" indent="0">
              <a:buNone/>
            </a:pPr>
            <a:r>
              <a:rPr lang="en-US" altLang="ja-JP" sz="2900" b="1" dirty="0" smtClean="0">
                <a:solidFill>
                  <a:srgbClr val="FF0000"/>
                </a:solidFill>
              </a:rPr>
              <a:t>Situation is not clear.</a:t>
            </a:r>
          </a:p>
          <a:p>
            <a:pPr marL="114300" indent="0">
              <a:buNone/>
            </a:pPr>
            <a:r>
              <a:rPr lang="en-US" altLang="ja-JP" sz="2900" b="1" dirty="0" smtClean="0">
                <a:solidFill>
                  <a:srgbClr val="FF0000"/>
                </a:solidFill>
              </a:rPr>
              <a:t>We need more studies of </a:t>
            </a:r>
            <a:r>
              <a:rPr lang="en-US" altLang="ja-JP" sz="29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900" b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sz="2900" b="1" dirty="0" err="1" smtClean="0">
                <a:solidFill>
                  <a:srgbClr val="FF0000"/>
                </a:solidFill>
              </a:rPr>
              <a:t>NN</a:t>
            </a:r>
            <a:r>
              <a:rPr lang="en-US" altLang="ja-JP" sz="2900" b="1" dirty="0" smtClean="0">
                <a:solidFill>
                  <a:srgbClr val="FF0000"/>
                </a:solidFill>
              </a:rPr>
              <a:t> in various reaction channels!!</a:t>
            </a:r>
          </a:p>
          <a:p>
            <a:pPr marL="114300" indent="0">
              <a:buNone/>
            </a:pPr>
            <a:endParaRPr lang="ja-JP" altLang="en-US" baseline="30000" dirty="0">
              <a:solidFill>
                <a:srgbClr val="7030A0"/>
              </a:solidFill>
            </a:endParaRPr>
          </a:p>
        </p:txBody>
      </p:sp>
      <p:pic>
        <p:nvPicPr>
          <p:cNvPr id="5" name="図 4" descr="文書名 _nucl_ex_0810.5182_Yamazaki_EXA08.png"/>
          <p:cNvPicPr>
            <a:picLocks noChangeAspect="1"/>
          </p:cNvPicPr>
          <p:nvPr/>
        </p:nvPicPr>
        <p:blipFill>
          <a:blip r:embed="rId5" cstate="print"/>
          <a:srcRect l="10917" t="23605" r="60810" b="56924"/>
          <a:stretch>
            <a:fillRect/>
          </a:stretch>
        </p:blipFill>
        <p:spPr>
          <a:xfrm>
            <a:off x="5940152" y="2314057"/>
            <a:ext cx="2786231" cy="2483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323910" y="476672"/>
            <a:ext cx="15536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7030A0"/>
                </a:solidFill>
              </a:rPr>
              <a:t>FINUDA</a:t>
            </a:r>
            <a:endParaRPr kumimoji="1" lang="en-US" altLang="ja-JP" b="1" dirty="0" smtClean="0">
              <a:solidFill>
                <a:srgbClr val="7030A0"/>
              </a:solidFill>
            </a:endParaRPr>
          </a:p>
          <a:p>
            <a:r>
              <a:rPr kumimoji="1" lang="en-US" altLang="ja-JP" dirty="0" smtClean="0"/>
              <a:t>B.E. = 115MeV</a:t>
            </a:r>
          </a:p>
          <a:p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    = 67MeV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1863" y="2636912"/>
            <a:ext cx="2005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7030A0"/>
                </a:solidFill>
              </a:rPr>
              <a:t>DISTO</a:t>
            </a:r>
            <a:endParaRPr kumimoji="1" lang="en-US" altLang="ja-JP" sz="2400" b="1" dirty="0" smtClean="0">
              <a:solidFill>
                <a:srgbClr val="7030A0"/>
              </a:solidFill>
            </a:endParaRPr>
          </a:p>
          <a:p>
            <a:r>
              <a:rPr kumimoji="1" lang="en-US" altLang="ja-JP" sz="2400" dirty="0" smtClean="0"/>
              <a:t>B.E. = 103MeV</a:t>
            </a:r>
          </a:p>
          <a:p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dirty="0" smtClean="0"/>
              <a:t>     = 118MeV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51723" y="4811733"/>
            <a:ext cx="1341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7030A0"/>
                </a:solidFill>
              </a:rPr>
              <a:t>HADES</a:t>
            </a:r>
            <a:endParaRPr kumimoji="1" lang="en-US" altLang="ja-JP" sz="2400" b="1" dirty="0" smtClean="0">
              <a:solidFill>
                <a:srgbClr val="7030A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7150269" y="5373216"/>
            <a:ext cx="230043" cy="223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E8B-82BB-4B63-928C-04EECBEABB8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1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93137" cy="569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58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Kaonic</a:t>
            </a:r>
            <a:r>
              <a:rPr kumimoji="1" lang="en-US" altLang="ja-JP" dirty="0" smtClean="0"/>
              <a:t> nuclei</a:t>
            </a:r>
          </a:p>
          <a:p>
            <a:r>
              <a:rPr kumimoji="1" lang="en-US" altLang="ja-JP" dirty="0" smtClean="0"/>
              <a:t>J-PARC E15 experiment</a:t>
            </a:r>
          </a:p>
          <a:p>
            <a:r>
              <a:rPr lang="en-US" altLang="ja-JP" dirty="0" smtClean="0"/>
              <a:t>Setup</a:t>
            </a:r>
          </a:p>
          <a:p>
            <a:r>
              <a:rPr kumimoji="1" lang="en-US" altLang="ja-JP" dirty="0" smtClean="0"/>
              <a:t>Preliminary result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Exclusive 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3</a:t>
            </a:r>
            <a:r>
              <a:rPr lang="en-US" altLang="ja-JP" dirty="0" smtClean="0">
                <a:solidFill>
                  <a:schemeClr val="tx1"/>
                </a:solidFill>
              </a:rPr>
              <a:t>He(K</a:t>
            </a:r>
            <a:r>
              <a:rPr lang="en-US" altLang="ja-JP" baseline="30000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ja-JP" dirty="0" smtClean="0">
                <a:solidFill>
                  <a:schemeClr val="tx1"/>
                </a:solidFill>
              </a:rPr>
              <a:t>,</a:t>
            </a:r>
            <a:r>
              <a:rPr lang="en-US" altLang="ja-JP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 smtClean="0">
                <a:solidFill>
                  <a:schemeClr val="tx1"/>
                </a:solidFill>
              </a:rPr>
              <a:t>p</a:t>
            </a:r>
            <a:r>
              <a:rPr lang="en-US" altLang="ja-JP" dirty="0" smtClean="0">
                <a:solidFill>
                  <a:schemeClr val="tx1"/>
                </a:solidFill>
              </a:rPr>
              <a:t>)n events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5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He(K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/>
              <a:t>,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/>
              <a:t>pn</a:t>
            </a:r>
            <a:r>
              <a:rPr kumimoji="1" lang="en-US" altLang="ja-JP" baseline="-25000" dirty="0" err="1" smtClean="0"/>
              <a:t>NC</a:t>
            </a:r>
            <a:r>
              <a:rPr kumimoji="1" lang="en-US" altLang="ja-JP" dirty="0" smtClean="0"/>
              <a:t>) reaction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680266"/>
            <a:ext cx="8229600" cy="894269"/>
          </a:xfrm>
        </p:spPr>
        <p:txBody>
          <a:bodyPr/>
          <a:lstStyle/>
          <a:p>
            <a:r>
              <a:rPr kumimoji="1" lang="en-US" altLang="ja-JP" dirty="0" smtClean="0"/>
              <a:t>Events are less than 20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67" y="2190647"/>
            <a:ext cx="4679776" cy="34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190647"/>
            <a:ext cx="4255368" cy="348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788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Beam line performance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9589" y="5013176"/>
            <a:ext cx="5621668" cy="1541819"/>
          </a:xfrm>
        </p:spPr>
        <p:txBody>
          <a:bodyPr>
            <a:noAutofit/>
          </a:bodyPr>
          <a:lstStyle/>
          <a:p>
            <a:r>
              <a:rPr kumimoji="1" lang="en-US" altLang="ja-JP" sz="3200" b="1" dirty="0" smtClean="0"/>
              <a:t>K/</a:t>
            </a:r>
            <a:r>
              <a:rPr kumimoji="1" lang="en-US" altLang="ja-JP" sz="3200" b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3200" b="1" dirty="0" smtClean="0"/>
              <a:t> ratio: 0.45</a:t>
            </a:r>
          </a:p>
          <a:p>
            <a:r>
              <a:rPr lang="en-US" altLang="ja-JP" sz="3200" b="1" dirty="0" err="1">
                <a:latin typeface="Symbol" panose="05050102010706020507" pitchFamily="18" charset="2"/>
              </a:rPr>
              <a:t>s</a:t>
            </a:r>
            <a:r>
              <a:rPr lang="en-US" altLang="ja-JP" sz="3200" b="1" baseline="-25000" dirty="0" err="1" smtClean="0"/>
              <a:t>beam</a:t>
            </a:r>
            <a:r>
              <a:rPr lang="en-US" altLang="ja-JP" sz="3200" b="1" dirty="0" smtClean="0"/>
              <a:t> ~2MeV/c @1GeV/c</a:t>
            </a:r>
            <a:endParaRPr kumimoji="1" lang="ja-JP" altLang="en-US" sz="3200" b="1" dirty="0"/>
          </a:p>
        </p:txBody>
      </p:sp>
      <p:pic>
        <p:nvPicPr>
          <p:cNvPr id="8" name="Picture 8" descr="C:\Users\sada\Desktop\Hyp2012\beam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90"/>
          <a:stretch>
            <a:fillRect/>
          </a:stretch>
        </p:blipFill>
        <p:spPr bwMode="auto">
          <a:xfrm>
            <a:off x="30453" y="1412777"/>
            <a:ext cx="4050656" cy="260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34" y="690053"/>
            <a:ext cx="3098592" cy="29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22" y="3669468"/>
            <a:ext cx="3024336" cy="308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8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107" y="620688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Neutron counter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3" y="2690211"/>
            <a:ext cx="4598221" cy="31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60" y="260648"/>
            <a:ext cx="4231671" cy="272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29" y="2981747"/>
            <a:ext cx="3745375" cy="25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457892" y="5913339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3</a:t>
            </a:r>
            <a:r>
              <a:rPr lang="en-US" altLang="ja-JP" dirty="0" smtClean="0"/>
              <a:t>He(K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,n)X missing mass[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/c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66504" y="5513663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2.0    2.1    2.2    2.3     2.4    2.5   2.6    2.7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5400000">
            <a:off x="3438295" y="4035340"/>
            <a:ext cx="26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Resolution [MeV/c</a:t>
            </a:r>
            <a:r>
              <a:rPr lang="en-US" altLang="ja-JP" b="1" baseline="30000" dirty="0"/>
              <a:t>2</a:t>
            </a:r>
            <a:r>
              <a:rPr lang="en-US" altLang="ja-JP" b="1" dirty="0"/>
              <a:t>]</a:t>
            </a:r>
            <a:endParaRPr lang="ja-JP" altLang="en-US" b="1" dirty="0"/>
          </a:p>
          <a:p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 rot="5400000">
            <a:off x="3732424" y="4117749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20     15        10        5       0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20972" y="3393866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K+p+p</a:t>
            </a:r>
            <a:endParaRPr kumimoji="1" lang="en-US" altLang="ja-JP" dirty="0" smtClean="0"/>
          </a:p>
          <a:p>
            <a:r>
              <a:rPr lang="en-US" altLang="ja-JP" dirty="0" smtClean="0"/>
              <a:t>threshold</a:t>
            </a:r>
            <a:endParaRPr kumimoji="1" lang="en-US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5436096" y="4793852"/>
            <a:ext cx="1846018" cy="435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508104" y="4369899"/>
            <a:ext cx="851001" cy="435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22573" y="4587573"/>
            <a:ext cx="2002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~10 MeV/c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@threshold!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9215" y="6250401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Resolution is estimated with width of </a:t>
            </a:r>
            <a:r>
              <a:rPr kumimoji="1" lang="en-US" altLang="ja-JP" dirty="0" smtClean="0">
                <a:latin typeface="Symbol" panose="05050102010706020507" pitchFamily="18" charset="2"/>
              </a:rPr>
              <a:t>g  </a:t>
            </a:r>
            <a:r>
              <a:rPr kumimoji="1" lang="en-US" altLang="ja-JP" dirty="0" smtClean="0"/>
              <a:t>peak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8F63-381D-486C-8322-0247C28705C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9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85698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Semi-Inclusive</a:t>
            </a:r>
            <a:r>
              <a:rPr kumimoji="1" lang="en-US" altLang="ja-JP" dirty="0" smtClean="0"/>
              <a:t>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b="1" dirty="0" smtClean="0"/>
              <a:t>)X </a:t>
            </a:r>
            <a:r>
              <a:rPr kumimoji="1" lang="en-US" altLang="ja-JP" dirty="0" smtClean="0"/>
              <a:t>M.M. spectrum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6201309"/>
            <a:ext cx="7504410" cy="648071"/>
          </a:xfrm>
        </p:spPr>
        <p:txBody>
          <a:bodyPr/>
          <a:lstStyle/>
          <a:p>
            <a:r>
              <a:rPr lang="en-US" altLang="ja-JP" dirty="0" smtClean="0"/>
              <a:t>Integrated luminosity of 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+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He: 540 </a:t>
            </a:r>
            <a:r>
              <a:rPr lang="en-US" altLang="ja-JP" dirty="0" smtClean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altLang="ja-JP" dirty="0" smtClean="0"/>
              <a:t>b</a:t>
            </a:r>
            <a:r>
              <a:rPr lang="en-US" altLang="ja-JP" baseline="30000" dirty="0" smtClean="0"/>
              <a:t>-1</a:t>
            </a:r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2245"/>
            <a:ext cx="7278042" cy="49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5536" y="800401"/>
            <a:ext cx="8297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002060"/>
                </a:solidFill>
              </a:rPr>
              <a:t>Semi-Inclusive : (CDC-track &gt; 1) is required to determine the reaction vertex</a:t>
            </a:r>
            <a:endParaRPr kumimoji="1" lang="ja-JP" altLang="en-US" sz="1600" b="1" i="1" dirty="0">
              <a:solidFill>
                <a:srgbClr val="00206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rot="16200000">
            <a:off x="387173" y="1600062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(</a:t>
            </a:r>
            <a:r>
              <a:rPr lang="en-US" altLang="ja-JP" b="1" dirty="0" err="1" smtClean="0">
                <a:latin typeface="Symbol" panose="05050102010706020507" pitchFamily="18" charset="2"/>
              </a:rPr>
              <a:t>q</a:t>
            </a:r>
            <a:r>
              <a:rPr lang="en-US" altLang="ja-JP" b="1" baseline="-25000" dirty="0" err="1" smtClean="0"/>
              <a:t>lab</a:t>
            </a:r>
            <a:r>
              <a:rPr lang="en-US" altLang="ja-JP" b="1" dirty="0" smtClean="0"/>
              <a:t>=0</a:t>
            </a:r>
            <a:r>
              <a:rPr lang="en-US" altLang="ja-JP" b="1" baseline="30000" dirty="0" smtClean="0"/>
              <a:t>o</a:t>
            </a:r>
            <a:r>
              <a:rPr lang="en-US" altLang="ja-JP" b="1" dirty="0"/>
              <a:t>)</a:t>
            </a:r>
            <a:endParaRPr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/>
          <a:stretch/>
        </p:blipFill>
        <p:spPr bwMode="auto">
          <a:xfrm>
            <a:off x="5688124" y="1232756"/>
            <a:ext cx="3384376" cy="173654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kuma\Desktop\m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9" y="620688"/>
            <a:ext cx="7704306" cy="52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91535" y="5841268"/>
            <a:ext cx="8964488" cy="1116124"/>
          </a:xfrm>
        </p:spPr>
        <p:txBody>
          <a:bodyPr>
            <a:normAutofit fontScale="92500"/>
          </a:bodyPr>
          <a:lstStyle/>
          <a:p>
            <a:r>
              <a:rPr lang="en-US" altLang="ja-JP" b="1" dirty="0" smtClean="0"/>
              <a:t>CANNOT be explained by any experimental effects nor well-known “elementally” processes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16200000">
            <a:off x="-431204" y="1267409"/>
            <a:ext cx="1045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(</a:t>
            </a:r>
            <a:r>
              <a:rPr lang="en-US" altLang="ja-JP" sz="2000" b="1" dirty="0" err="1" smtClean="0">
                <a:latin typeface="Symbol" panose="05050102010706020507" pitchFamily="18" charset="2"/>
              </a:rPr>
              <a:t>q</a:t>
            </a:r>
            <a:r>
              <a:rPr lang="en-US" altLang="ja-JP" sz="2000" b="1" baseline="-25000" dirty="0" err="1" smtClean="0"/>
              <a:t>lab</a:t>
            </a:r>
            <a:r>
              <a:rPr lang="en-US" altLang="ja-JP" sz="2000" b="1" dirty="0" smtClean="0"/>
              <a:t>=0</a:t>
            </a:r>
            <a:r>
              <a:rPr lang="en-US" altLang="ja-JP" sz="2000" b="1" baseline="30000" dirty="0" smtClean="0"/>
              <a:t>o</a:t>
            </a:r>
            <a:r>
              <a:rPr lang="en-US" altLang="ja-JP" sz="2000" b="1" dirty="0"/>
              <a:t>)</a:t>
            </a:r>
            <a:endParaRPr lang="ja-JP" altLang="en-US" sz="2000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419872" y="2841528"/>
            <a:ext cx="719177" cy="180986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319944" y="2195197"/>
            <a:ext cx="1405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B0F0"/>
                </a:solidFill>
              </a:rPr>
              <a:t>excess</a:t>
            </a:r>
            <a:endParaRPr kumimoji="1" lang="ja-JP" altLang="en-US" sz="3600" b="1" dirty="0">
              <a:solidFill>
                <a:srgbClr val="00B0F0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07504" y="-27384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smtClean="0"/>
              <a:t>Semi-Inclusive</a:t>
            </a:r>
            <a:r>
              <a:rPr lang="en-US" altLang="ja-JP" smtClean="0"/>
              <a:t> </a:t>
            </a:r>
            <a:r>
              <a:rPr lang="en-US" altLang="ja-JP" b="1" baseline="30000" smtClean="0"/>
              <a:t>3</a:t>
            </a:r>
            <a:r>
              <a:rPr lang="en-US" altLang="ja-JP" b="1" smtClean="0"/>
              <a:t>He(K</a:t>
            </a:r>
            <a:r>
              <a:rPr lang="en-US" altLang="ja-JP" b="1" baseline="30000" smtClean="0"/>
              <a:t>-</a:t>
            </a:r>
            <a:r>
              <a:rPr lang="en-US" altLang="ja-JP" b="1" smtClean="0"/>
              <a:t>,</a:t>
            </a:r>
            <a:r>
              <a:rPr lang="en-US" altLang="ja-JP" b="1" smtClean="0">
                <a:solidFill>
                  <a:srgbClr val="FF0000"/>
                </a:solidFill>
              </a:rPr>
              <a:t>n</a:t>
            </a:r>
            <a:r>
              <a:rPr lang="en-US" altLang="ja-JP" b="1" smtClean="0"/>
              <a:t>)X </a:t>
            </a:r>
            <a:r>
              <a:rPr lang="en-US" altLang="ja-JP" smtClean="0"/>
              <a:t>M.M. spectrum</a:t>
            </a:r>
            <a:endParaRPr lang="ja-JP" altLang="en-US" dirty="0"/>
          </a:p>
        </p:txBody>
      </p:sp>
      <p:sp>
        <p:nvSpPr>
          <p:cNvPr id="3" name="下矢印 2"/>
          <p:cNvSpPr/>
          <p:nvPr/>
        </p:nvSpPr>
        <p:spPr>
          <a:xfrm>
            <a:off x="3244149" y="4327359"/>
            <a:ext cx="54006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80373" y="3806293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DISTO/FINUDA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kuma\Desktop\mm-nm2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620688"/>
            <a:ext cx="4888247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b="1" dirty="0" smtClean="0"/>
              <a:t>)</a:t>
            </a:r>
            <a:r>
              <a:rPr kumimoji="1" lang="en-US" altLang="ja-JP" dirty="0" smtClean="0"/>
              <a:t>: non-</a:t>
            </a:r>
            <a:r>
              <a:rPr kumimoji="1" lang="en-US" altLang="ja-JP" dirty="0" err="1" smtClean="0"/>
              <a:t>mesonic</a:t>
            </a:r>
            <a:r>
              <a:rPr kumimoji="1" lang="en-US" altLang="ja-JP" dirty="0" smtClean="0"/>
              <a:t> 2NA?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23528" y="3789040"/>
            <a:ext cx="8532440" cy="314096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non-mesonic-</a:t>
            </a:r>
            <a:r>
              <a:rPr kumimoji="1" lang="en-US" altLang="ja-JP" dirty="0" smtClean="0"/>
              <a:t>2NA reactions</a:t>
            </a:r>
          </a:p>
          <a:p>
            <a:pPr lvl="1"/>
            <a:r>
              <a:rPr lang="en-US" altLang="ja-JP" dirty="0" smtClean="0"/>
              <a:t>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+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</a:t>
            </a:r>
            <a:r>
              <a:rPr lang="en-US" altLang="ja-JP" dirty="0" smtClean="0">
                <a:sym typeface="Wingdings" panose="05000000000000000000" pitchFamily="2" charset="2"/>
              </a:rPr>
              <a:t>Y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(*)</a:t>
            </a:r>
            <a:r>
              <a:rPr lang="en-US" altLang="ja-JP" dirty="0" smtClean="0">
                <a:sym typeface="Wingdings" panose="05000000000000000000" pitchFamily="2" charset="2"/>
              </a:rPr>
              <a:t>+N+N</a:t>
            </a:r>
            <a:r>
              <a:rPr lang="en-US" altLang="ja-JP" baseline="-25000" dirty="0" smtClean="0">
                <a:sym typeface="Wingdings" panose="05000000000000000000" pitchFamily="2" charset="2"/>
              </a:rPr>
              <a:t>s</a:t>
            </a:r>
            <a:endParaRPr lang="en-US" altLang="ja-JP" baseline="-25000" dirty="0"/>
          </a:p>
          <a:p>
            <a:r>
              <a:rPr kumimoji="1" lang="en-US" altLang="ja-JP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/>
              <a:t>N/</a:t>
            </a:r>
            <a:r>
              <a:rPr kumimoji="1" lang="en-US" altLang="ja-JP" b="1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b="1" dirty="0" smtClean="0"/>
              <a:t>N branches are negligibly small!</a:t>
            </a:r>
          </a:p>
          <a:p>
            <a:r>
              <a:rPr lang="en-US" altLang="ja-JP" b="1" dirty="0" smtClean="0"/>
              <a:t>large contribution of Y* branches?</a:t>
            </a:r>
          </a:p>
          <a:p>
            <a:pPr lvl="1"/>
            <a:r>
              <a:rPr lang="en-US" altLang="ja-JP" sz="2600" dirty="0"/>
              <a:t>Spectral shape of </a:t>
            </a:r>
            <a:r>
              <a:rPr lang="en-US" altLang="ja-JP" sz="2600" dirty="0">
                <a:latin typeface="Symbol" panose="05050102010706020507" pitchFamily="18" charset="2"/>
              </a:rPr>
              <a:t>L</a:t>
            </a:r>
            <a:r>
              <a:rPr lang="en-US" altLang="ja-JP" sz="2600" dirty="0"/>
              <a:t>(1405) is </a:t>
            </a:r>
            <a:r>
              <a:rPr lang="en-US" altLang="ja-JP" sz="2600" dirty="0" smtClean="0"/>
              <a:t>“</a:t>
            </a:r>
            <a:r>
              <a:rPr lang="en-US" altLang="ja-JP" sz="2600" i="1" dirty="0" smtClean="0"/>
              <a:t>simple </a:t>
            </a:r>
            <a:r>
              <a:rPr lang="en-US" altLang="ja-JP" sz="2600" i="1" dirty="0"/>
              <a:t>BW with PDG </a:t>
            </a:r>
            <a:r>
              <a:rPr lang="en-US" altLang="ja-JP" sz="2600" i="1" dirty="0" smtClean="0"/>
              <a:t>values</a:t>
            </a:r>
            <a:r>
              <a:rPr lang="en-US" altLang="ja-JP" sz="2600" dirty="0" smtClean="0"/>
              <a:t>”</a:t>
            </a:r>
            <a:endParaRPr lang="en-US" altLang="ja-JP" sz="2600" dirty="0"/>
          </a:p>
          <a:p>
            <a:pPr lvl="2"/>
            <a:r>
              <a:rPr kumimoji="1" lang="en-US" altLang="ja-JP" dirty="0" smtClean="0"/>
              <a:t>reproduce the excess with 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(1405)n</a:t>
            </a:r>
            <a:r>
              <a:rPr lang="en-US" altLang="ja-JP" dirty="0" smtClean="0"/>
              <a:t> of ~5mb/</a:t>
            </a:r>
            <a:r>
              <a:rPr lang="en-US" altLang="ja-JP" dirty="0" err="1" smtClean="0"/>
              <a:t>sr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2530641"/>
            <a:ext cx="1625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BW shape with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PDG values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4" name="右大かっこ 13"/>
          <p:cNvSpPr/>
          <p:nvPr/>
        </p:nvSpPr>
        <p:spPr>
          <a:xfrm>
            <a:off x="2125537" y="1988840"/>
            <a:ext cx="106203" cy="56236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6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340768"/>
            <a:ext cx="306691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43790"/>
              </p:ext>
            </p:extLst>
          </p:nvPr>
        </p:nvGraphicFramePr>
        <p:xfrm>
          <a:off x="2617817" y="5364480"/>
          <a:ext cx="6497037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1816"/>
                <a:gridCol w="1360805"/>
                <a:gridCol w="1351835"/>
                <a:gridCol w="239258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B.E. (MeV)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sz="2000" dirty="0" smtClean="0"/>
                        <a:t> (MeV)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95%</a:t>
                      </a:r>
                      <a:r>
                        <a:rPr kumimoji="1" lang="en-US" altLang="ja-JP" sz="2000" baseline="0" dirty="0" smtClean="0"/>
                        <a:t> C.L. (</a:t>
                      </a:r>
                      <a:r>
                        <a:rPr kumimoji="1" lang="en-US" altLang="ja-JP" sz="2000" baseline="0" dirty="0" err="1" smtClean="0"/>
                        <a:t>mb</a:t>
                      </a:r>
                      <a:r>
                        <a:rPr kumimoji="1" lang="en-US" altLang="ja-JP" sz="2000" baseline="0" dirty="0" smtClean="0"/>
                        <a:t>/</a:t>
                      </a:r>
                      <a:r>
                        <a:rPr kumimoji="1" lang="en-US" altLang="ja-JP" sz="2000" baseline="0" dirty="0" err="1" smtClean="0"/>
                        <a:t>sr</a:t>
                      </a:r>
                      <a:r>
                        <a:rPr kumimoji="1" lang="en-US" altLang="ja-JP" sz="2000" baseline="0" dirty="0" smtClean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FINUDA</a:t>
                      </a:r>
                      <a:endParaRPr kumimoji="1" lang="ja-JP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115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~0.2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DISTO</a:t>
                      </a:r>
                      <a:endParaRPr kumimoji="1" lang="ja-JP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103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118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~0.3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4139952" y="1092906"/>
            <a:ext cx="4722702" cy="3200190"/>
            <a:chOff x="4211960" y="984894"/>
            <a:chExt cx="4722702" cy="3200190"/>
          </a:xfrm>
        </p:grpSpPr>
        <p:pic>
          <p:nvPicPr>
            <p:cNvPr id="1026" name="Picture 2" descr="C:\Users\sakuma\Desktop\mm-upp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984894"/>
              <a:ext cx="4722702" cy="3200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直線矢印コネクタ 9"/>
            <p:cNvCxnSpPr/>
            <p:nvPr/>
          </p:nvCxnSpPr>
          <p:spPr>
            <a:xfrm>
              <a:off x="8172400" y="1382182"/>
              <a:ext cx="0" cy="28803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7956376" y="2132856"/>
              <a:ext cx="0" cy="28803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6734049" y="2123564"/>
              <a:ext cx="934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FINUDA</a:t>
              </a:r>
              <a:endPara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092280" y="1340768"/>
              <a:ext cx="761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DISTO</a:t>
              </a:r>
              <a:endPara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7748" y="0"/>
            <a:ext cx="9108504" cy="1143000"/>
          </a:xfrm>
        </p:spPr>
        <p:txBody>
          <a:bodyPr>
            <a:noAutofit/>
          </a:bodyPr>
          <a:lstStyle/>
          <a:p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b="1" dirty="0" smtClean="0"/>
              <a:t>)</a:t>
            </a:r>
            <a:r>
              <a:rPr kumimoji="1" lang="en-US" altLang="ja-JP" dirty="0" smtClean="0"/>
              <a:t>: deeply-bound 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pp search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3667" y="4281090"/>
            <a:ext cx="9108504" cy="1584176"/>
          </a:xfrm>
        </p:spPr>
        <p:txBody>
          <a:bodyPr>
            <a:normAutofit/>
          </a:bodyPr>
          <a:lstStyle/>
          <a:p>
            <a:r>
              <a:rPr lang="en-US" altLang="ja-JP" sz="2400" b="1" dirty="0" smtClean="0"/>
              <a:t>No clear structure was found in B.E. ~ 100 MeV/c</a:t>
            </a:r>
            <a:r>
              <a:rPr lang="en-US" altLang="ja-JP" sz="2400" b="1" baseline="30000" dirty="0" smtClean="0"/>
              <a:t>2</a:t>
            </a:r>
            <a:endParaRPr kumimoji="1" lang="en-US" altLang="ja-JP" sz="2400" b="1" baseline="30000" dirty="0" smtClean="0"/>
          </a:p>
          <a:p>
            <a:r>
              <a:rPr lang="en-US" altLang="ja-JP" sz="2400" dirty="0" smtClean="0"/>
              <a:t>95% C.L. of d</a:t>
            </a:r>
            <a:r>
              <a:rPr lang="en-US" altLang="ja-JP" sz="2400" dirty="0" smtClean="0">
                <a:latin typeface="Symbol" panose="05050102010706020507" pitchFamily="18" charset="2"/>
              </a:rPr>
              <a:t>s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d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q</a:t>
            </a:r>
            <a:r>
              <a:rPr lang="en-US" altLang="ja-JP" sz="2400" baseline="-25000" dirty="0" err="1" smtClean="0"/>
              <a:t>lab</a:t>
            </a:r>
            <a:r>
              <a:rPr lang="en-US" altLang="ja-JP" sz="2400" dirty="0" smtClean="0"/>
              <a:t>=0</a:t>
            </a:r>
            <a:r>
              <a:rPr lang="en-US" altLang="ja-JP" sz="2400" baseline="30000" dirty="0" smtClean="0"/>
              <a:t>o</a:t>
            </a:r>
            <a:r>
              <a:rPr lang="en-US" altLang="ja-JP" sz="2400" dirty="0" smtClean="0"/>
              <a:t>) is ~0.3 </a:t>
            </a:r>
            <a:r>
              <a:rPr lang="en-US" altLang="ja-JP" sz="2400" dirty="0" err="1" smtClean="0"/>
              <a:t>mb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sr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0122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ada\CDS\JPS\JPS_2014Mar\IM_Lp_inLP_p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57" y="1285450"/>
            <a:ext cx="4587205" cy="31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4394" y="1177721"/>
            <a:ext cx="4053169" cy="19744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3NA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pn</a:t>
            </a:r>
            <a:r>
              <a:rPr kumimoji="1" lang="en-US" altLang="ja-JP" dirty="0" smtClean="0">
                <a:solidFill>
                  <a:srgbClr val="FF0000"/>
                </a:solidFill>
              </a:rPr>
              <a:t>              ~75%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3NA </a:t>
            </a:r>
            <a:r>
              <a:rPr lang="en-US" altLang="ja-JP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altLang="ja-JP" dirty="0" smtClean="0">
                <a:solidFill>
                  <a:srgbClr val="0070C0"/>
                </a:solidFill>
              </a:rPr>
              <a:t>0pn            ~20%</a:t>
            </a:r>
          </a:p>
          <a:p>
            <a:r>
              <a:rPr kumimoji="1" lang="en-US" altLang="ja-JP" dirty="0" smtClean="0">
                <a:solidFill>
                  <a:srgbClr val="00B050"/>
                </a:solidFill>
              </a:rPr>
              <a:t>3NA </a:t>
            </a:r>
            <a:r>
              <a:rPr kumimoji="1" lang="en-US" altLang="ja-JP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pn</a:t>
            </a:r>
            <a:r>
              <a:rPr kumimoji="1" lang="en-US" altLang="ja-JP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dirty="0" smtClean="0">
                <a:solidFill>
                  <a:srgbClr val="00B050"/>
                </a:solidFill>
              </a:rPr>
              <a:t>           ~4%</a:t>
            </a:r>
          </a:p>
          <a:p>
            <a:r>
              <a:rPr lang="en-US" altLang="ja-JP" dirty="0" smtClean="0"/>
              <a:t>else(i.e2NA+</a:t>
            </a:r>
            <a:r>
              <a:rPr lang="en-US" altLang="ja-JP" dirty="0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)    ~1%   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69048" y="4458189"/>
            <a:ext cx="425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</a:t>
            </a:r>
            <a:r>
              <a:rPr kumimoji="1" lang="en-US" altLang="ja-JP" sz="2400" dirty="0" smtClean="0"/>
              <a:t>.M of 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He(K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,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dirty="0" smtClean="0"/>
              <a:t>)X </a:t>
            </a:r>
            <a:r>
              <a:rPr lang="en-US" altLang="ja-JP" sz="2400" dirty="0"/>
              <a:t>[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/c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228184" y="3440040"/>
            <a:ext cx="988588" cy="997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rot="4954849">
            <a:off x="4913994" y="3512971"/>
            <a:ext cx="624423" cy="1256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9A7-7F0F-43E8-9789-7627772E4F1F}" type="slidenum">
              <a:rPr kumimoji="1" lang="ja-JP" altLang="en-US" smtClean="0"/>
              <a:t>27</a:t>
            </a:fld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35496" y="3215605"/>
            <a:ext cx="5465599" cy="3237731"/>
            <a:chOff x="35496" y="3215605"/>
            <a:chExt cx="5465599" cy="3237731"/>
          </a:xfrm>
        </p:grpSpPr>
        <p:pic>
          <p:nvPicPr>
            <p:cNvPr id="8196" name="Picture 4" descr="C:\Users\sada\CDS\JPS\JPS_2014Mar\IM_Lp_inLp_p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227288"/>
              <a:ext cx="4474871" cy="3226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25497" y="4167507"/>
              <a:ext cx="1148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3NA </a:t>
              </a:r>
              <a:r>
                <a:rPr kumimoji="1" lang="en-US" altLang="ja-JP" sz="2000" b="1" dirty="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r>
                <a:rPr kumimoji="1" lang="en-US" altLang="ja-JP" sz="2000" b="1" dirty="0" err="1" smtClean="0">
                  <a:solidFill>
                    <a:srgbClr val="FF0000"/>
                  </a:solidFill>
                </a:rPr>
                <a:t>pn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645996" y="5354777"/>
              <a:ext cx="1253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0070C0"/>
                  </a:solidFill>
                </a:rPr>
                <a:t>3NA 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S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</a:rPr>
                <a:t>0pn</a:t>
              </a:r>
              <a:endParaRPr kumimoji="1" lang="ja-JP" alt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211960" y="5085184"/>
              <a:ext cx="1289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00B050"/>
                  </a:solidFill>
                </a:rPr>
                <a:t>3NA </a:t>
              </a:r>
              <a:r>
                <a:rPr kumimoji="1" lang="en-US" altLang="ja-JP" sz="2000" b="1" dirty="0" err="1" smtClean="0">
                  <a:solidFill>
                    <a:srgbClr val="00B050"/>
                  </a:solidFill>
                  <a:latin typeface="Symbol" panose="05050102010706020507" pitchFamily="18" charset="2"/>
                </a:rPr>
                <a:t>L</a:t>
              </a:r>
              <a:r>
                <a:rPr kumimoji="1" lang="en-US" altLang="ja-JP" sz="2000" b="1" dirty="0" err="1" smtClean="0">
                  <a:solidFill>
                    <a:srgbClr val="00B050"/>
                  </a:solidFill>
                </a:rPr>
                <a:t>pn</a:t>
              </a:r>
              <a:r>
                <a:rPr kumimoji="1" lang="en-US" altLang="ja-JP" sz="2000" b="1" dirty="0" err="1" smtClean="0">
                  <a:solidFill>
                    <a:srgbClr val="00B050"/>
                  </a:solidFill>
                  <a:latin typeface="Symbol" panose="05050102010706020507" pitchFamily="18" charset="2"/>
                </a:rPr>
                <a:t>p</a:t>
              </a:r>
              <a:endParaRPr kumimoji="1" lang="ja-JP" altLang="en-US" sz="2000" b="1" dirty="0">
                <a:solidFill>
                  <a:srgbClr val="00B05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900000">
              <a:off x="1905049" y="4574377"/>
              <a:ext cx="1658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C000">
                      <a:alpha val="30000"/>
                    </a:srgbClr>
                  </a:solidFill>
                </a:rPr>
                <a:t>Preliminary</a:t>
              </a:r>
              <a:endParaRPr kumimoji="1" lang="ja-JP" altLang="en-US" sz="2400" b="1" dirty="0">
                <a:solidFill>
                  <a:srgbClr val="FFC000">
                    <a:alpha val="30000"/>
                  </a:srgbClr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899592" y="3215605"/>
              <a:ext cx="2808312" cy="295232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900000">
            <a:off x="6279187" y="2483685"/>
            <a:ext cx="1658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C000">
                    <a:alpha val="30000"/>
                  </a:srgbClr>
                </a:solidFill>
              </a:rPr>
              <a:t>Preliminary</a:t>
            </a:r>
            <a:endParaRPr kumimoji="1" lang="ja-JP" altLang="en-US" sz="2400" b="1" dirty="0">
              <a:solidFill>
                <a:srgbClr val="FFC000">
                  <a:alpha val="30000"/>
                </a:srgbClr>
              </a:solidFill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5064124" y="5554832"/>
            <a:ext cx="4114649" cy="13407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ja-JP" sz="2400" dirty="0" smtClean="0"/>
              <a:t>Fitting 3NA/2NA + </a:t>
            </a:r>
            <a:r>
              <a:rPr lang="en-US" altLang="ja-JP" sz="2400" dirty="0" smtClean="0">
                <a:latin typeface="Symbol" panose="05050102010706020507" pitchFamily="18" charset="2"/>
                <a:ea typeface="Adobe Fan Heiti Std B" pitchFamily="34" charset="-128"/>
              </a:rPr>
              <a:t>p </a:t>
            </a:r>
            <a:r>
              <a:rPr lang="en-US" altLang="ja-JP" sz="2400" dirty="0" smtClean="0"/>
              <a:t>events produced MC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256932" y="6273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altLang="ja-JP" sz="4400" dirty="0">
                <a:solidFill>
                  <a:schemeClr val="bg2">
                    <a:lumMod val="75000"/>
                  </a:schemeClr>
                </a:solidFill>
              </a:rPr>
              <a:t>Decomposition of “missing neutron” </a:t>
            </a:r>
            <a:r>
              <a:rPr lang="en-US" altLang="ja-JP" sz="4400" dirty="0" smtClean="0">
                <a:solidFill>
                  <a:schemeClr val="bg2">
                    <a:lumMod val="75000"/>
                  </a:schemeClr>
                </a:solidFill>
              </a:rPr>
              <a:t>region</a:t>
            </a:r>
            <a:endParaRPr kumimoji="1" lang="ja-JP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6290156"/>
            <a:ext cx="4524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M</a:t>
            </a:r>
            <a:r>
              <a:rPr kumimoji="1" lang="en-US" altLang="ja-JP" sz="2800" dirty="0" smtClean="0"/>
              <a:t>.M of 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He(K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dirty="0" err="1" smtClean="0"/>
              <a:t>p</a:t>
            </a:r>
            <a:r>
              <a:rPr kumimoji="1" lang="en-US" altLang="ja-JP" sz="2800" dirty="0" smtClean="0"/>
              <a:t>)X </a:t>
            </a:r>
            <a:r>
              <a:rPr lang="en-US" altLang="ja-JP" sz="2800" dirty="0"/>
              <a:t>[</a:t>
            </a:r>
            <a:r>
              <a:rPr lang="en-US" altLang="ja-JP" sz="2800" dirty="0" err="1" smtClean="0"/>
              <a:t>GeV</a:t>
            </a:r>
            <a:r>
              <a:rPr lang="en-US" altLang="ja-JP" sz="2800" dirty="0" smtClean="0"/>
              <a:t>/c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]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89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9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4B9AD-8880-4CB1-94FD-8D0C57DB53B5}" type="slidenum">
              <a:rPr lang="en-US" altLang="ja-JP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123" name="タイトル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39825"/>
          </a:xfrm>
        </p:spPr>
        <p:txBody>
          <a:bodyPr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z="3800" dirty="0" err="1" smtClean="0"/>
              <a:t>Kaonic</a:t>
            </a:r>
            <a:r>
              <a:rPr lang="en-US" altLang="ja-JP" sz="3800" dirty="0" smtClean="0"/>
              <a:t> nuclei</a:t>
            </a:r>
          </a:p>
        </p:txBody>
      </p:sp>
      <p:sp>
        <p:nvSpPr>
          <p:cNvPr id="7172" name="スライド番号プレースホルダ 5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B6C91BB6-1C2D-453C-9529-F2DC4BFCC93F}" type="slidenum">
              <a:rPr lang="en-US" altLang="ja-JP">
                <a:solidFill>
                  <a:srgbClr val="FFFFFF"/>
                </a:solidFill>
                <a:latin typeface="Georgia" pitchFamily="18" charset="0"/>
                <a:ea typeface="HG明朝B" pitchFamily="17" charset="-128"/>
              </a:rPr>
              <a:pPr algn="r" eaLnBrk="1" hangingPunct="1"/>
              <a:t>3</a:t>
            </a:fld>
            <a:endParaRPr lang="en-US" altLang="ja-JP">
              <a:solidFill>
                <a:srgbClr val="FFFFFF"/>
              </a:solidFill>
              <a:latin typeface="Georgia" pitchFamily="18" charset="0"/>
              <a:ea typeface="HG明朝B" pitchFamily="17" charset="-128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67" y="3357770"/>
            <a:ext cx="3024138" cy="219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23" y="2852936"/>
            <a:ext cx="2579414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コンテンツ プレースホルダ 1"/>
          <p:cNvSpPr>
            <a:spLocks/>
          </p:cNvSpPr>
          <p:nvPr/>
        </p:nvSpPr>
        <p:spPr bwMode="auto">
          <a:xfrm>
            <a:off x="246897" y="3428296"/>
            <a:ext cx="1464469" cy="503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65125" indent="-25558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ja-JP" sz="2000" b="1" dirty="0"/>
              <a:t>FINUDA</a:t>
            </a:r>
          </a:p>
          <a:p>
            <a:pPr marL="365125" indent="-25558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ja-JP" sz="2000" dirty="0"/>
          </a:p>
          <a:p>
            <a:pPr marL="657225" lvl="1" indent="-246063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altLang="ja-JP" sz="2000" dirty="0"/>
          </a:p>
        </p:txBody>
      </p:sp>
      <p:sp>
        <p:nvSpPr>
          <p:cNvPr id="15" name="コンテンツ プレースホルダ 1"/>
          <p:cNvSpPr txBox="1">
            <a:spLocks/>
          </p:cNvSpPr>
          <p:nvPr/>
        </p:nvSpPr>
        <p:spPr bwMode="auto">
          <a:xfrm>
            <a:off x="5129566" y="3390617"/>
            <a:ext cx="1176995" cy="431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65125" indent="-2555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57225" indent="-24606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en-US" altLang="ja-JP" sz="2000" b="1" dirty="0" smtClean="0">
                <a:latin typeface="Georgia" pitchFamily="18" charset="0"/>
                <a:ea typeface="HG明朝B" pitchFamily="17" charset="-128"/>
              </a:rPr>
              <a:t>DISTO</a:t>
            </a:r>
            <a:endParaRPr lang="en-US" altLang="ja-JP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HG明朝B" pitchFamily="17" charset="-128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n-US" altLang="ja-JP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HG明朝B" pitchFamily="17" charset="-128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n-US" altLang="ja-JP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HG明朝B" pitchFamily="17" charset="-128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n-US" altLang="ja-JP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HG明朝B" pitchFamily="17" charset="-128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n-US" altLang="ja-JP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HG明朝B" pitchFamily="17" charset="-128"/>
            </a:endParaRPr>
          </a:p>
          <a:p>
            <a:pPr lvl="1">
              <a:spcBef>
                <a:spcPts val="300"/>
              </a:spcBef>
              <a:buClr>
                <a:schemeClr val="accent2"/>
              </a:buClr>
              <a:buFont typeface="Georgia" pitchFamily="18" charset="0"/>
              <a:buNone/>
              <a:defRPr/>
            </a:pPr>
            <a:endParaRPr lang="en-US" altLang="ja-JP" dirty="0" smtClean="0">
              <a:solidFill>
                <a:srgbClr val="2B4A5E"/>
              </a:solidFill>
              <a:latin typeface="Georgia" pitchFamily="18" charset="0"/>
              <a:ea typeface="HG明朝B" pitchFamily="17" charset="-128"/>
            </a:endParaRPr>
          </a:p>
          <a:p>
            <a:pPr lvl="1">
              <a:spcBef>
                <a:spcPts val="300"/>
              </a:spcBef>
              <a:buClr>
                <a:schemeClr val="accent2"/>
              </a:buClr>
              <a:buFont typeface="Georgia" pitchFamily="18" charset="0"/>
              <a:buNone/>
              <a:defRPr/>
            </a:pPr>
            <a:endParaRPr lang="en-US" altLang="ja-JP" sz="2000" dirty="0" smtClean="0">
              <a:solidFill>
                <a:schemeClr val="accent2"/>
              </a:solidFill>
              <a:latin typeface="Georgia" pitchFamily="18" charset="0"/>
              <a:ea typeface="HG明朝B" pitchFamily="17" charset="-128"/>
            </a:endParaRPr>
          </a:p>
        </p:txBody>
      </p:sp>
      <p:sp>
        <p:nvSpPr>
          <p:cNvPr id="7177" name="Rectangle 21"/>
          <p:cNvSpPr>
            <a:spLocks noChangeArrowheads="1"/>
          </p:cNvSpPr>
          <p:nvPr/>
        </p:nvSpPr>
        <p:spPr bwMode="auto">
          <a:xfrm>
            <a:off x="5986563" y="4693607"/>
            <a:ext cx="2843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ja-JP">
                <a:solidFill>
                  <a:srgbClr val="FF3300"/>
                </a:solidFill>
              </a:rPr>
              <a:t>B = 105±2±5 MeV</a:t>
            </a:r>
          </a:p>
          <a:p>
            <a:pPr lvl="1"/>
            <a:r>
              <a:rPr lang="en-US" altLang="ja-JP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altLang="ja-JP">
                <a:solidFill>
                  <a:srgbClr val="FF3300"/>
                </a:solidFill>
              </a:rPr>
              <a:t> = 118±8±10MeV</a:t>
            </a:r>
          </a:p>
        </p:txBody>
      </p:sp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1818481" y="4587270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ja-JP" dirty="0">
                <a:solidFill>
                  <a:srgbClr val="FF3300"/>
                </a:solidFill>
              </a:rPr>
              <a:t>B = 115±6±4 MeV</a:t>
            </a:r>
          </a:p>
          <a:p>
            <a:pPr lvl="1"/>
            <a:r>
              <a:rPr lang="en-US" altLang="ja-JP" dirty="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rgbClr val="FF3300"/>
                </a:solidFill>
              </a:rPr>
              <a:t> = 67±14±3 MeV</a:t>
            </a:r>
          </a:p>
        </p:txBody>
      </p:sp>
      <p:sp>
        <p:nvSpPr>
          <p:cNvPr id="7179" name="正方形/長方形 1"/>
          <p:cNvSpPr>
            <a:spLocks noChangeArrowheads="1"/>
          </p:cNvSpPr>
          <p:nvPr/>
        </p:nvSpPr>
        <p:spPr bwMode="auto">
          <a:xfrm>
            <a:off x="891367" y="5446965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sz="1600" baseline="30000" dirty="0" smtClean="0"/>
              <a:t>6</a:t>
            </a:r>
            <a:r>
              <a:rPr lang="en-US" altLang="ja-JP" sz="1600" dirty="0" smtClean="0"/>
              <a:t>Li</a:t>
            </a:r>
            <a:r>
              <a:rPr lang="en-US" altLang="ja-JP" sz="1600" i="1" dirty="0"/>
              <a:t>, </a:t>
            </a:r>
            <a:r>
              <a:rPr lang="en-US" altLang="ja-JP" sz="1600" baseline="30000" dirty="0"/>
              <a:t>7</a:t>
            </a:r>
            <a:r>
              <a:rPr lang="en-US" altLang="ja-JP" sz="1600" dirty="0"/>
              <a:t>Li</a:t>
            </a:r>
            <a:r>
              <a:rPr lang="en-US" altLang="ja-JP" sz="1600" i="1" dirty="0"/>
              <a:t>, </a:t>
            </a:r>
            <a:r>
              <a:rPr lang="en-US" altLang="ja-JP" sz="1600" baseline="30000" dirty="0"/>
              <a:t>12</a:t>
            </a:r>
            <a:r>
              <a:rPr lang="en-US" altLang="ja-JP" sz="1600" dirty="0"/>
              <a:t>C </a:t>
            </a:r>
            <a:r>
              <a:rPr lang="en-US" altLang="ja-JP" sz="1600" dirty="0" smtClean="0"/>
              <a:t>target, stop </a:t>
            </a:r>
            <a:r>
              <a:rPr lang="en-US" altLang="ja-JP" sz="1600" i="1" dirty="0"/>
              <a:t>K</a:t>
            </a:r>
            <a:r>
              <a:rPr lang="ja-JP" altLang="en-US" sz="1600" i="1" dirty="0"/>
              <a:t>− </a:t>
            </a:r>
            <a:r>
              <a:rPr lang="en-US" altLang="ja-JP" sz="1600" i="1" dirty="0" smtClean="0"/>
              <a:t>reaction</a:t>
            </a:r>
            <a:endParaRPr lang="en-US" altLang="ja-JP" sz="1600" dirty="0"/>
          </a:p>
          <a:p>
            <a:pPr marL="285750" indent="-285750">
              <a:buFont typeface="Arial" charset="0"/>
              <a:buChar char="•"/>
            </a:pPr>
            <a:r>
              <a:rPr lang="en-US" altLang="ja-JP" sz="1600" dirty="0" err="1">
                <a:latin typeface="Symbol" pitchFamily="18" charset="2"/>
              </a:rPr>
              <a:t>L</a:t>
            </a:r>
            <a:r>
              <a:rPr lang="en-US" altLang="ja-JP" sz="1600" dirty="0" err="1"/>
              <a:t>p</a:t>
            </a:r>
            <a:r>
              <a:rPr lang="ja-JP" altLang="en-US" sz="1600" dirty="0"/>
              <a:t>　</a:t>
            </a:r>
            <a:r>
              <a:rPr lang="en-US" altLang="ja-JP" sz="1600" dirty="0"/>
              <a:t>invariant mass</a:t>
            </a:r>
            <a:endParaRPr lang="ja-JP" altLang="en-US" sz="1600" dirty="0"/>
          </a:p>
        </p:txBody>
      </p:sp>
      <p:sp>
        <p:nvSpPr>
          <p:cNvPr id="7180" name="正方形/長方形 2"/>
          <p:cNvSpPr>
            <a:spLocks noChangeArrowheads="1"/>
          </p:cNvSpPr>
          <p:nvPr/>
        </p:nvSpPr>
        <p:spPr bwMode="auto">
          <a:xfrm>
            <a:off x="5040560" y="5616554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sz="1600" i="1" dirty="0" err="1" smtClean="0"/>
              <a:t>p</a:t>
            </a:r>
            <a:r>
              <a:rPr lang="en-US" altLang="ja-JP" sz="1600" dirty="0" err="1" smtClean="0"/>
              <a:t>+</a:t>
            </a:r>
            <a:r>
              <a:rPr lang="en-US" altLang="ja-JP" sz="1600" i="1" dirty="0" err="1" smtClean="0"/>
              <a:t>p</a:t>
            </a:r>
            <a:r>
              <a:rPr lang="en-US" altLang="ja-JP" sz="1600" i="1" dirty="0" smtClean="0"/>
              <a:t> </a:t>
            </a:r>
            <a:r>
              <a:rPr lang="ja-JP" altLang="en-US" sz="1600" i="1" dirty="0"/>
              <a:t>→</a:t>
            </a:r>
            <a:r>
              <a:rPr lang="en-US" altLang="ja-JP" sz="1600" i="1" dirty="0"/>
              <a:t>X </a:t>
            </a:r>
            <a:r>
              <a:rPr lang="en-US" altLang="ja-JP" sz="1600" dirty="0"/>
              <a:t>+</a:t>
            </a:r>
            <a:r>
              <a:rPr lang="en-US" altLang="ja-JP" sz="1600" i="1" dirty="0"/>
              <a:t>K</a:t>
            </a:r>
            <a:r>
              <a:rPr lang="en-US" altLang="ja-JP" sz="1600" baseline="30000" dirty="0"/>
              <a:t>+</a:t>
            </a:r>
            <a:r>
              <a:rPr lang="en-US" altLang="ja-JP" sz="1600" i="1" dirty="0"/>
              <a:t>, X </a:t>
            </a:r>
            <a:r>
              <a:rPr lang="ja-JP" altLang="en-US" sz="1600" i="1" dirty="0"/>
              <a:t>→</a:t>
            </a:r>
            <a:r>
              <a:rPr lang="en-US" altLang="ja-JP" sz="1600" i="1" dirty="0">
                <a:latin typeface="Symbol" pitchFamily="18" charset="2"/>
              </a:rPr>
              <a:t>L</a:t>
            </a:r>
            <a:r>
              <a:rPr lang="ja-JP" altLang="en-US" sz="1600" i="1" dirty="0"/>
              <a:t> </a:t>
            </a:r>
            <a:r>
              <a:rPr lang="ja-JP" altLang="en-US" sz="1600" dirty="0"/>
              <a:t> </a:t>
            </a:r>
            <a:r>
              <a:rPr lang="en-US" altLang="ja-JP" sz="1600" dirty="0"/>
              <a:t>+ </a:t>
            </a:r>
            <a:r>
              <a:rPr lang="en-US" altLang="ja-JP" sz="1600" i="1" dirty="0"/>
              <a:t>p  </a:t>
            </a:r>
            <a:r>
              <a:rPr lang="en-US" altLang="ja-JP" sz="1600" i="1" dirty="0" smtClean="0"/>
              <a:t>reaction</a:t>
            </a:r>
            <a:endParaRPr lang="en-US" altLang="ja-JP" sz="1600" dirty="0"/>
          </a:p>
          <a:p>
            <a:pPr marL="285750" indent="-285750">
              <a:buFont typeface="Arial" charset="0"/>
              <a:buChar char="•"/>
            </a:pPr>
            <a:r>
              <a:rPr lang="en-US" altLang="ja-JP" sz="1600" dirty="0"/>
              <a:t>missing-mass &amp;</a:t>
            </a:r>
            <a:r>
              <a:rPr lang="ja-JP" altLang="en-US" sz="1600" dirty="0"/>
              <a:t>　</a:t>
            </a:r>
            <a:r>
              <a:rPr lang="en-US" altLang="ja-JP" sz="1600" dirty="0"/>
              <a:t>invariant mass</a:t>
            </a:r>
            <a:endParaRPr lang="ja-JP" altLang="en-US" sz="1600" dirty="0"/>
          </a:p>
        </p:txBody>
      </p:sp>
      <p:sp>
        <p:nvSpPr>
          <p:cNvPr id="7182" name="テキスト ボックス 5"/>
          <p:cNvSpPr txBox="1">
            <a:spLocks noChangeArrowheads="1"/>
          </p:cNvSpPr>
          <p:nvPr/>
        </p:nvSpPr>
        <p:spPr bwMode="auto">
          <a:xfrm>
            <a:off x="490443" y="5971881"/>
            <a:ext cx="8272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rgbClr val="FF0000"/>
                </a:solidFill>
              </a:rPr>
              <a:t>These bumps are really K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Symbol" panose="05050102010706020507" pitchFamily="18" charset="2"/>
                <a:ea typeface="Adobe Fan Heiti Std B" pitchFamily="34" charset="-128"/>
              </a:rPr>
              <a:t>-</a:t>
            </a:r>
            <a:r>
              <a:rPr lang="en-US" altLang="ja-JP" sz="2400" dirty="0" smtClean="0">
                <a:solidFill>
                  <a:srgbClr val="FF0000"/>
                </a:solidFill>
              </a:rPr>
              <a:t>pp? 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z="2400" dirty="0" smtClean="0">
                <a:solidFill>
                  <a:srgbClr val="FF0000"/>
                </a:solidFill>
              </a:rPr>
              <a:t>⇒</a:t>
            </a:r>
            <a:r>
              <a:rPr lang="en-US" altLang="ja-JP" sz="2400" dirty="0" smtClean="0">
                <a:solidFill>
                  <a:srgbClr val="FF0000"/>
                </a:solidFill>
              </a:rPr>
              <a:t>We need  more results on </a:t>
            </a:r>
            <a:r>
              <a:rPr lang="en-US" altLang="ja-JP" sz="2400" dirty="0">
                <a:solidFill>
                  <a:srgbClr val="FF0000"/>
                </a:solidFill>
              </a:rPr>
              <a:t>various </a:t>
            </a:r>
            <a:r>
              <a:rPr lang="en-US" altLang="ja-JP" sz="2400" dirty="0" smtClean="0">
                <a:solidFill>
                  <a:srgbClr val="FF0000"/>
                </a:solidFill>
              </a:rPr>
              <a:t>reactions  about K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400" dirty="0" smtClean="0">
                <a:solidFill>
                  <a:srgbClr val="FF0000"/>
                </a:solidFill>
              </a:rPr>
              <a:t>pp!!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34842" y="838619"/>
            <a:ext cx="8686800" cy="1194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Bound state of anti-</a:t>
            </a:r>
            <a:r>
              <a:rPr lang="en-US" altLang="ja-JP" dirty="0" err="1" smtClean="0">
                <a:solidFill>
                  <a:schemeClr val="tx1"/>
                </a:solidFill>
              </a:rPr>
              <a:t>kaon</a:t>
            </a:r>
            <a:r>
              <a:rPr lang="en-US" altLang="ja-JP" dirty="0" smtClean="0">
                <a:solidFill>
                  <a:schemeClr val="tx1"/>
                </a:solidFill>
              </a:rPr>
              <a:t> and nuclei with strong interaction</a:t>
            </a:r>
          </a:p>
          <a:p>
            <a:r>
              <a:rPr lang="en-US" altLang="ja-JP" dirty="0" err="1" smtClean="0">
                <a:solidFill>
                  <a:schemeClr val="tx1"/>
                </a:solidFill>
              </a:rPr>
              <a:t>K</a:t>
            </a:r>
            <a:r>
              <a:rPr lang="en-US" altLang="ja-JP" baseline="30000" dirty="0" err="1" smtClean="0">
                <a:solidFill>
                  <a:schemeClr val="tx1"/>
                </a:solidFill>
              </a:rPr>
              <a:t>bar</a:t>
            </a:r>
            <a:r>
              <a:rPr lang="en-US" altLang="ja-JP" dirty="0" err="1" smtClean="0">
                <a:solidFill>
                  <a:schemeClr val="tx1"/>
                </a:solidFill>
              </a:rPr>
              <a:t>N</a:t>
            </a:r>
            <a:r>
              <a:rPr lang="en-US" altLang="ja-JP" dirty="0" smtClean="0">
                <a:solidFill>
                  <a:schemeClr val="tx1"/>
                </a:solidFill>
              </a:rPr>
              <a:t> is attractive in </a:t>
            </a:r>
            <a:r>
              <a:rPr lang="en-US" altLang="ja-JP" dirty="0" err="1" smtClean="0">
                <a:solidFill>
                  <a:schemeClr val="tx1"/>
                </a:solidFill>
              </a:rPr>
              <a:t>isospin</a:t>
            </a:r>
            <a:r>
              <a:rPr lang="en-US" altLang="ja-JP" dirty="0" smtClean="0">
                <a:solidFill>
                  <a:schemeClr val="tx1"/>
                </a:solidFill>
              </a:rPr>
              <a:t>=0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Low energy KN scattering experiments</a:t>
            </a:r>
          </a:p>
          <a:p>
            <a:pPr lvl="1"/>
            <a:r>
              <a:rPr lang="en-US" altLang="ja-JP" sz="1800" dirty="0" err="1" smtClean="0">
                <a:solidFill>
                  <a:schemeClr val="tx1"/>
                </a:solidFill>
              </a:rPr>
              <a:t>Kaonic</a:t>
            </a:r>
            <a:r>
              <a:rPr lang="en-US" altLang="ja-JP" sz="1800" dirty="0" smtClean="0">
                <a:solidFill>
                  <a:schemeClr val="tx1"/>
                </a:solidFill>
              </a:rPr>
              <a:t> hydrogen X-ray measurements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Existence of </a:t>
            </a:r>
            <a:r>
              <a:rPr lang="en-US" altLang="ja-JP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L(</a:t>
            </a:r>
            <a:r>
              <a:rPr lang="en-US" altLang="ja-JP" sz="1800" dirty="0" smtClean="0">
                <a:solidFill>
                  <a:schemeClr val="tx1"/>
                </a:solidFill>
              </a:rPr>
              <a:t>1405) 27MeV below K</a:t>
            </a:r>
            <a:r>
              <a:rPr lang="en-US" altLang="ja-JP" sz="18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1800" dirty="0" smtClean="0">
                <a:solidFill>
                  <a:schemeClr val="tx1"/>
                </a:solidFill>
              </a:rPr>
              <a:t>p threshold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=&gt; </a:t>
            </a:r>
            <a:r>
              <a:rPr lang="en-US" altLang="ja-JP" dirty="0" err="1" smtClean="0">
                <a:solidFill>
                  <a:srgbClr val="FF0000"/>
                </a:solidFill>
              </a:rPr>
              <a:t>Kaonic</a:t>
            </a:r>
            <a:r>
              <a:rPr lang="en-US" altLang="ja-JP" dirty="0" smtClean="0">
                <a:solidFill>
                  <a:srgbClr val="FF0000"/>
                </a:solidFill>
              </a:rPr>
              <a:t> nuclei (K</a:t>
            </a:r>
            <a:r>
              <a:rPr lang="en-US" altLang="ja-JP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dirty="0" smtClean="0">
                <a:solidFill>
                  <a:srgbClr val="FF0000"/>
                </a:solidFill>
              </a:rPr>
              <a:t>pp)  exists or not??</a:t>
            </a:r>
          </a:p>
        </p:txBody>
      </p:sp>
    </p:spTree>
    <p:extLst>
      <p:ext uri="{BB962C8B-B14F-4D97-AF65-F5344CB8AC3E}">
        <p14:creationId xmlns:p14="http://schemas.microsoft.com/office/powerpoint/2010/main" val="3091082564"/>
      </p:ext>
    </p:extLst>
  </p:cSld>
  <p:clrMapOvr>
    <a:masterClrMapping/>
  </p:clrMapOvr>
  <p:transition advTm="8296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2B15A-88FC-42A2-AE0B-03FF13E18A9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96159"/>
              </p:ext>
            </p:extLst>
          </p:nvPr>
        </p:nvGraphicFramePr>
        <p:xfrm>
          <a:off x="179512" y="4095055"/>
          <a:ext cx="856932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443"/>
                <a:gridCol w="2103491"/>
                <a:gridCol w="182739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Chiral &amp; energy</a:t>
                      </a:r>
                      <a:r>
                        <a:rPr kumimoji="1" lang="en-US" altLang="ja-JP" baseline="0" dirty="0" smtClean="0"/>
                        <a:t> dependent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Binding energy[MeV]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Width[MeV]</a:t>
                      </a:r>
                      <a:endParaRPr kumimoji="1" lang="ja-JP" altLang="en-US" dirty="0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A.</a:t>
                      </a:r>
                      <a:r>
                        <a:rPr kumimoji="1" lang="en-US" altLang="ja-JP" baseline="0" dirty="0" smtClean="0"/>
                        <a:t> Dote, T. </a:t>
                      </a:r>
                      <a:r>
                        <a:rPr kumimoji="1" lang="en-US" altLang="ja-JP" baseline="0" dirty="0" err="1" smtClean="0"/>
                        <a:t>Hyodo</a:t>
                      </a:r>
                      <a:r>
                        <a:rPr kumimoji="1" lang="en-US" altLang="ja-JP" baseline="0" dirty="0" smtClean="0"/>
                        <a:t>, W. Weise(2008,2009)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17-23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40-70</a:t>
                      </a:r>
                      <a:endParaRPr kumimoji="1" lang="ja-JP" altLang="en-US" dirty="0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Y.</a:t>
                      </a:r>
                      <a:r>
                        <a:rPr kumimoji="1" lang="en-US" altLang="ja-JP" baseline="0" dirty="0" smtClean="0"/>
                        <a:t> Ikeda, H. </a:t>
                      </a:r>
                      <a:r>
                        <a:rPr kumimoji="1" lang="en-US" altLang="ja-JP" baseline="0" dirty="0" err="1" smtClean="0"/>
                        <a:t>Kamano</a:t>
                      </a:r>
                      <a:r>
                        <a:rPr kumimoji="1" lang="en-US" altLang="ja-JP" baseline="0" dirty="0" smtClean="0"/>
                        <a:t>, T. Sato(2010)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9-16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34-46</a:t>
                      </a:r>
                      <a:endParaRPr kumimoji="1" lang="ja-JP" altLang="en-US" dirty="0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N. </a:t>
                      </a:r>
                      <a:r>
                        <a:rPr kumimoji="1" lang="en-US" altLang="ja-JP" dirty="0" err="1" smtClean="0"/>
                        <a:t>Barnea</a:t>
                      </a:r>
                      <a:r>
                        <a:rPr kumimoji="1" lang="en-US" altLang="ja-JP" dirty="0" smtClean="0"/>
                        <a:t>, A. Gal, E.Z. </a:t>
                      </a:r>
                      <a:r>
                        <a:rPr kumimoji="1" lang="en-US" altLang="ja-JP" dirty="0" err="1" smtClean="0"/>
                        <a:t>Liverts</a:t>
                      </a:r>
                      <a:r>
                        <a:rPr kumimoji="1" lang="en-US" altLang="ja-JP" dirty="0" smtClean="0"/>
                        <a:t>(2012)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41</a:t>
                      </a:r>
                      <a:endParaRPr kumimoji="1" lang="ja-JP" altLang="en-US" dirty="0"/>
                    </a:p>
                  </a:txBody>
                  <a:tcPr marL="91444" marR="91444"/>
                </a:tc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99560"/>
              </p:ext>
            </p:extLst>
          </p:nvPr>
        </p:nvGraphicFramePr>
        <p:xfrm>
          <a:off x="107504" y="1772816"/>
          <a:ext cx="8640762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413"/>
                <a:gridCol w="2238379"/>
                <a:gridCol w="1721970"/>
              </a:tblGrid>
              <a:tr h="64027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Phenomenological</a:t>
                      </a:r>
                      <a:r>
                        <a:rPr kumimoji="1" lang="en-US" altLang="ja-JP" sz="1800" baseline="0" dirty="0" smtClean="0"/>
                        <a:t> potential</a:t>
                      </a:r>
                    </a:p>
                    <a:p>
                      <a:r>
                        <a:rPr kumimoji="1" lang="en-US" altLang="ja-JP" sz="1800" baseline="0" dirty="0" smtClean="0"/>
                        <a:t>(energy independent)</a:t>
                      </a:r>
                      <a:endParaRPr kumimoji="1" lang="en-US" altLang="ja-JP" sz="1800" dirty="0" smtClean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Binding energy[MeV]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width[MeV]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T.</a:t>
                      </a:r>
                      <a:r>
                        <a:rPr kumimoji="1" lang="en-US" altLang="ja-JP" sz="1800" baseline="0" dirty="0" smtClean="0"/>
                        <a:t> Yamazaki, Y. Akaishi(2002)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48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61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N.V.</a:t>
                      </a:r>
                      <a:r>
                        <a:rPr kumimoji="1" lang="en-US" altLang="ja-JP" sz="1800" baseline="0" dirty="0" smtClean="0"/>
                        <a:t> Shevchenko, A. Gal, J. Mares(2007)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50-70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90-110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Y.</a:t>
                      </a:r>
                      <a:r>
                        <a:rPr kumimoji="1" lang="en-US" altLang="ja-JP" sz="1800" baseline="0" dirty="0" smtClean="0"/>
                        <a:t> Ikeda, T. Sato (2007,2009)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60-95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45-80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S.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baseline="0" dirty="0" err="1" smtClean="0"/>
                        <a:t>Wycech</a:t>
                      </a:r>
                      <a:r>
                        <a:rPr kumimoji="1" lang="en-US" altLang="ja-JP" sz="1800" baseline="0" dirty="0" smtClean="0"/>
                        <a:t>, A.M. Green  (2009)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40-80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40-85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0" y="245525"/>
            <a:ext cx="8579296" cy="10795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HGｺﾞｼｯｸM" pitchFamily="49" charset="-128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HGｺﾞｼｯｸM" pitchFamily="49" charset="-128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HGｺﾞｼｯｸM" pitchFamily="49" charset="-128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HGｺﾞｼｯｸM" pitchFamily="49" charset="-128"/>
              </a:defRPr>
            </a:lvl9pPr>
          </a:lstStyle>
          <a:p>
            <a:pPr>
              <a:defRPr/>
            </a:pPr>
            <a:r>
              <a:rPr lang="en-US" altLang="ja-JP" sz="4400" dirty="0" smtClean="0"/>
              <a:t>Theoretical calc.  of </a:t>
            </a:r>
          </a:p>
          <a:p>
            <a:pPr>
              <a:defRPr/>
            </a:pPr>
            <a:r>
              <a:rPr lang="en-US" altLang="ja-JP" sz="4400" dirty="0" err="1" smtClean="0"/>
              <a:t>K</a:t>
            </a:r>
            <a:r>
              <a:rPr lang="en-US" altLang="ja-JP" sz="4400" baseline="30000" dirty="0" err="1" smtClean="0"/>
              <a:t>bar</a:t>
            </a:r>
            <a:r>
              <a:rPr lang="en-US" altLang="ja-JP" sz="4400" dirty="0" err="1" smtClean="0"/>
              <a:t>NN</a:t>
            </a:r>
            <a:r>
              <a:rPr lang="en-US" altLang="ja-JP" sz="4400" dirty="0" smtClean="0"/>
              <a:t>(K</a:t>
            </a:r>
            <a:r>
              <a:rPr lang="en-US" altLang="ja-JP" sz="4400" baseline="30000" dirty="0" smtClean="0"/>
              <a:t>-</a:t>
            </a:r>
            <a:r>
              <a:rPr lang="en-US" altLang="ja-JP" sz="4400" dirty="0" smtClean="0"/>
              <a:t>pp</a:t>
            </a:r>
            <a:r>
              <a:rPr lang="en-US" altLang="ja-JP" sz="4400" dirty="0" smtClean="0"/>
              <a:t>)</a:t>
            </a:r>
          </a:p>
          <a:p>
            <a:pPr>
              <a:defRPr/>
            </a:pPr>
            <a:endParaRPr lang="ja-JP" altLang="en-US" sz="4400" dirty="0"/>
          </a:p>
        </p:txBody>
      </p:sp>
      <p:sp>
        <p:nvSpPr>
          <p:cNvPr id="6196" name="テキスト ボックス 6"/>
          <p:cNvSpPr txBox="1">
            <a:spLocks noChangeArrowheads="1"/>
          </p:cNvSpPr>
          <p:nvPr/>
        </p:nvSpPr>
        <p:spPr bwMode="auto">
          <a:xfrm>
            <a:off x="971550" y="5847655"/>
            <a:ext cx="7499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There are large difference in theoretical models.</a:t>
            </a:r>
          </a:p>
          <a:p>
            <a:pPr eaLnBrk="1" hangingPunct="1"/>
            <a:r>
              <a:rPr lang="en-US" altLang="ja-JP" sz="2400" dirty="0" smtClean="0"/>
              <a:t>Energy dependent models suggest shallow bound??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39648131"/>
      </p:ext>
    </p:extLst>
  </p:cSld>
  <p:clrMapOvr>
    <a:masterClrMapping/>
  </p:clrMapOvr>
  <p:transition spd="slow" advTm="277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60215-2026-40B8-9BE8-C92B626714CD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6147" name="タイトル 5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0668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J-PARC E15 experiment</a:t>
            </a: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4294967295"/>
          </p:nvPr>
        </p:nvSpPr>
        <p:spPr>
          <a:xfrm>
            <a:off x="0" y="1027113"/>
            <a:ext cx="9144000" cy="1311275"/>
          </a:xfrm>
        </p:spPr>
        <p:txBody>
          <a:bodyPr rtlCol="0">
            <a:normAutofit/>
          </a:bodyPr>
          <a:lstStyle/>
          <a:p>
            <a:pPr marL="365125" indent="-255588">
              <a:buNone/>
              <a:defRPr/>
            </a:pPr>
            <a:r>
              <a:rPr lang="en-US" altLang="ja-JP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in-flight </a:t>
            </a:r>
            <a:r>
              <a:rPr lang="en-US" altLang="ja-JP" sz="2400" baseline="30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ja-JP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He(K</a:t>
            </a:r>
            <a:r>
              <a:rPr lang="en-US" altLang="ja-JP" sz="2400" baseline="30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ja-JP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n) reaction  &amp; its exclusive measurement </a:t>
            </a:r>
          </a:p>
          <a:p>
            <a:pPr marL="365125" indent="-255588">
              <a:buNone/>
              <a:defRPr/>
            </a:pPr>
            <a:r>
              <a:rPr lang="en-US" altLang="ja-JP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=&gt; Search for K</a:t>
            </a:r>
            <a:r>
              <a:rPr lang="en-US" altLang="ja-JP" sz="2400" baseline="30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ja-JP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pp </a:t>
            </a:r>
            <a:r>
              <a:rPr lang="en-US" altLang="ja-JP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bound states </a:t>
            </a:r>
            <a:r>
              <a:rPr lang="en-US" altLang="ja-JP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via  formation &amp; Decay</a:t>
            </a:r>
          </a:p>
        </p:txBody>
      </p:sp>
      <p:sp>
        <p:nvSpPr>
          <p:cNvPr id="8197" name="スライド番号プレースホルダ 4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1353A4-5032-4E08-B4C8-DFA43D56C676}" type="slidenum">
              <a:rPr lang="en-US" altLang="ja-JP">
                <a:solidFill>
                  <a:srgbClr val="FFFFFF"/>
                </a:solidFill>
                <a:latin typeface="Georgia" pitchFamily="18" charset="0"/>
                <a:ea typeface="HG明朝B" pitchFamily="17" charset="-128"/>
              </a:rPr>
              <a:pPr algn="r" eaLnBrk="1" hangingPunct="1"/>
              <a:t>5</a:t>
            </a:fld>
            <a:endParaRPr lang="en-US" altLang="ja-JP">
              <a:solidFill>
                <a:srgbClr val="FFFFFF"/>
              </a:solidFill>
              <a:latin typeface="Georgia" pitchFamily="18" charset="0"/>
              <a:ea typeface="HG明朝B" pitchFamily="17" charset="-128"/>
            </a:endParaRPr>
          </a:p>
        </p:txBody>
      </p:sp>
      <p:grpSp>
        <p:nvGrpSpPr>
          <p:cNvPr id="8198" name="グループ化 6"/>
          <p:cNvGrpSpPr>
            <a:grpSpLocks noChangeAspect="1"/>
          </p:cNvGrpSpPr>
          <p:nvPr/>
        </p:nvGrpSpPr>
        <p:grpSpPr bwMode="auto">
          <a:xfrm>
            <a:off x="592138" y="2143125"/>
            <a:ext cx="2038350" cy="1419225"/>
            <a:chOff x="214397" y="1592301"/>
            <a:chExt cx="2265311" cy="1576750"/>
          </a:xfrm>
        </p:grpSpPr>
        <p:sp>
          <p:nvSpPr>
            <p:cNvPr id="8239" name="Oval 62"/>
            <p:cNvSpPr>
              <a:spLocks noChangeArrowheads="1"/>
            </p:cNvSpPr>
            <p:nvPr/>
          </p:nvSpPr>
          <p:spPr bwMode="auto">
            <a:xfrm>
              <a:off x="1326725" y="2483156"/>
              <a:ext cx="665120" cy="660073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40" name="Line 5"/>
            <p:cNvSpPr>
              <a:spLocks noChangeShapeType="1"/>
            </p:cNvSpPr>
            <p:nvPr/>
          </p:nvSpPr>
          <p:spPr bwMode="auto">
            <a:xfrm>
              <a:off x="510367" y="2617108"/>
              <a:ext cx="590315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1" name="Oval 4"/>
            <p:cNvSpPr>
              <a:spLocks noChangeArrowheads="1"/>
            </p:cNvSpPr>
            <p:nvPr/>
          </p:nvSpPr>
          <p:spPr bwMode="auto">
            <a:xfrm>
              <a:off x="287577" y="2470245"/>
              <a:ext cx="295970" cy="29372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42" name="Text Box 6"/>
            <p:cNvSpPr txBox="1">
              <a:spLocks noChangeArrowheads="1"/>
            </p:cNvSpPr>
            <p:nvPr/>
          </p:nvSpPr>
          <p:spPr bwMode="auto">
            <a:xfrm>
              <a:off x="214397" y="1632746"/>
              <a:ext cx="1430893" cy="1014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 dirty="0">
                  <a:latin typeface="Tahoma" pitchFamily="34" charset="0"/>
                  <a:ea typeface="HG明朝B" pitchFamily="17" charset="-128"/>
                </a:rPr>
                <a:t>K</a:t>
              </a:r>
              <a:r>
                <a:rPr lang="en-US" altLang="ja-JP" sz="3200" baseline="30000" dirty="0">
                  <a:latin typeface="Tahoma" pitchFamily="34" charset="0"/>
                  <a:ea typeface="HG明朝B" pitchFamily="17" charset="-128"/>
                </a:rPr>
                <a:t>-</a:t>
              </a:r>
            </a:p>
            <a:p>
              <a:pPr eaLnBrk="1" hangingPunct="1"/>
              <a:r>
                <a:rPr lang="en-US" altLang="ja-JP" sz="3200" baseline="30000" dirty="0">
                  <a:latin typeface="Tahoma" pitchFamily="34" charset="0"/>
                  <a:ea typeface="HG明朝B" pitchFamily="17" charset="-128"/>
                </a:rPr>
                <a:t>1.0GeV/c</a:t>
              </a:r>
            </a:p>
          </p:txBody>
        </p:sp>
        <p:sp>
          <p:nvSpPr>
            <p:cNvPr id="8243" name="Text Box 10"/>
            <p:cNvSpPr txBox="1">
              <a:spLocks noChangeArrowheads="1"/>
            </p:cNvSpPr>
            <p:nvPr/>
          </p:nvSpPr>
          <p:spPr bwMode="auto">
            <a:xfrm>
              <a:off x="1442186" y="1592301"/>
              <a:ext cx="919414" cy="64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 baseline="300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3</a:t>
              </a:r>
              <a:r>
                <a:rPr lang="en-US" altLang="ja-JP" sz="32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He</a:t>
              </a:r>
            </a:p>
          </p:txBody>
        </p:sp>
        <p:sp>
          <p:nvSpPr>
            <p:cNvPr id="8244" name="Oval 57"/>
            <p:cNvSpPr>
              <a:spLocks noChangeArrowheads="1"/>
            </p:cNvSpPr>
            <p:nvPr/>
          </p:nvSpPr>
          <p:spPr bwMode="auto">
            <a:xfrm>
              <a:off x="1567404" y="2170066"/>
              <a:ext cx="663494" cy="65845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45" name="Oval 61"/>
            <p:cNvSpPr>
              <a:spLocks noChangeArrowheads="1"/>
            </p:cNvSpPr>
            <p:nvPr/>
          </p:nvSpPr>
          <p:spPr bwMode="auto">
            <a:xfrm>
              <a:off x="1814588" y="2508978"/>
              <a:ext cx="665120" cy="660073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</p:grpSp>
      <p:grpSp>
        <p:nvGrpSpPr>
          <p:cNvPr id="8199" name="Group 51"/>
          <p:cNvGrpSpPr>
            <a:grpSpLocks noChangeAspect="1"/>
          </p:cNvGrpSpPr>
          <p:nvPr/>
        </p:nvGrpSpPr>
        <p:grpSpPr bwMode="auto">
          <a:xfrm>
            <a:off x="3025775" y="2305050"/>
            <a:ext cx="1546225" cy="1052513"/>
            <a:chOff x="1746" y="1117"/>
            <a:chExt cx="1057" cy="725"/>
          </a:xfrm>
        </p:grpSpPr>
        <p:sp>
          <p:nvSpPr>
            <p:cNvPr id="8237" name="AutoShape 41"/>
            <p:cNvSpPr>
              <a:spLocks noChangeArrowheads="1"/>
            </p:cNvSpPr>
            <p:nvPr/>
          </p:nvSpPr>
          <p:spPr bwMode="auto">
            <a:xfrm>
              <a:off x="1791" y="1434"/>
              <a:ext cx="680" cy="40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8" name="Text Box 42"/>
            <p:cNvSpPr txBox="1">
              <a:spLocks noChangeArrowheads="1"/>
            </p:cNvSpPr>
            <p:nvPr/>
          </p:nvSpPr>
          <p:spPr bwMode="auto">
            <a:xfrm>
              <a:off x="1746" y="1117"/>
              <a:ext cx="105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Formation</a:t>
              </a:r>
            </a:p>
          </p:txBody>
        </p:sp>
      </p:grpSp>
      <p:grpSp>
        <p:nvGrpSpPr>
          <p:cNvPr id="8200" name="Group 65"/>
          <p:cNvGrpSpPr>
            <a:grpSpLocks noChangeAspect="1"/>
          </p:cNvGrpSpPr>
          <p:nvPr/>
        </p:nvGrpSpPr>
        <p:grpSpPr bwMode="auto">
          <a:xfrm>
            <a:off x="4643438" y="1916113"/>
            <a:ext cx="3319462" cy="2033587"/>
            <a:chOff x="2608" y="847"/>
            <a:chExt cx="2268" cy="1400"/>
          </a:xfrm>
        </p:grpSpPr>
        <p:sp>
          <p:nvSpPr>
            <p:cNvPr id="8227" name="Oval 59"/>
            <p:cNvSpPr>
              <a:spLocks noChangeArrowheads="1"/>
            </p:cNvSpPr>
            <p:nvPr/>
          </p:nvSpPr>
          <p:spPr bwMode="auto">
            <a:xfrm>
              <a:off x="2792" y="1554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28" name="Rectangle 21"/>
            <p:cNvSpPr>
              <a:spLocks noChangeArrowheads="1"/>
            </p:cNvSpPr>
            <p:nvPr/>
          </p:nvSpPr>
          <p:spPr bwMode="auto">
            <a:xfrm>
              <a:off x="2608" y="847"/>
              <a:ext cx="2268" cy="1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29" name="Text Box 17"/>
            <p:cNvSpPr txBox="1">
              <a:spLocks noChangeArrowheads="1"/>
            </p:cNvSpPr>
            <p:nvPr/>
          </p:nvSpPr>
          <p:spPr bwMode="auto">
            <a:xfrm>
              <a:off x="2826" y="1045"/>
              <a:ext cx="76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2000" dirty="0" err="1" smtClean="0">
                  <a:solidFill>
                    <a:schemeClr val="tx2"/>
                  </a:solidFill>
                  <a:latin typeface="Tahoma" pitchFamily="34" charset="0"/>
                  <a:ea typeface="HG明朝B" pitchFamily="17" charset="-128"/>
                </a:rPr>
                <a:t>Kpp</a:t>
              </a:r>
              <a:endParaRPr lang="en-US" altLang="ja-JP" sz="2000" dirty="0">
                <a:solidFill>
                  <a:schemeClr val="tx2"/>
                </a:solidFill>
                <a:latin typeface="Tahoma" pitchFamily="34" charset="0"/>
                <a:ea typeface="HG明朝B" pitchFamily="17" charset="-128"/>
              </a:endParaRPr>
            </a:p>
            <a:p>
              <a:pPr algn="ctr" eaLnBrk="1" hangingPunct="1"/>
              <a:r>
                <a:rPr lang="en-US" altLang="ja-JP" sz="2000" dirty="0">
                  <a:solidFill>
                    <a:schemeClr val="tx2"/>
                  </a:solidFill>
                  <a:latin typeface="Tahoma" pitchFamily="34" charset="0"/>
                  <a:ea typeface="HG明朝B" pitchFamily="17" charset="-128"/>
                </a:rPr>
                <a:t>cluster</a:t>
              </a:r>
            </a:p>
          </p:txBody>
        </p:sp>
        <p:sp>
          <p:nvSpPr>
            <p:cNvPr id="8230" name="Oval 12"/>
            <p:cNvSpPr>
              <a:spLocks noChangeArrowheads="1"/>
            </p:cNvSpPr>
            <p:nvPr/>
          </p:nvSpPr>
          <p:spPr bwMode="auto">
            <a:xfrm>
              <a:off x="3107" y="1660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1" name="Line 18"/>
            <p:cNvSpPr>
              <a:spLocks noChangeShapeType="1"/>
            </p:cNvSpPr>
            <p:nvPr/>
          </p:nvSpPr>
          <p:spPr bwMode="auto">
            <a:xfrm flipV="1">
              <a:off x="4513" y="1599"/>
              <a:ext cx="273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2" name="Text Box 19"/>
            <p:cNvSpPr txBox="1">
              <a:spLocks noChangeArrowheads="1"/>
            </p:cNvSpPr>
            <p:nvPr/>
          </p:nvSpPr>
          <p:spPr bwMode="auto">
            <a:xfrm>
              <a:off x="3788" y="934"/>
              <a:ext cx="87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Neutron</a:t>
              </a:r>
            </a:p>
          </p:txBody>
        </p:sp>
        <p:sp>
          <p:nvSpPr>
            <p:cNvPr id="8233" name="Oval 22"/>
            <p:cNvSpPr>
              <a:spLocks noChangeArrowheads="1"/>
            </p:cNvSpPr>
            <p:nvPr/>
          </p:nvSpPr>
          <p:spPr bwMode="auto">
            <a:xfrm>
              <a:off x="2699" y="889"/>
              <a:ext cx="998" cy="1315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4" name="Rectangle 38"/>
            <p:cNvSpPr>
              <a:spLocks noChangeArrowheads="1"/>
            </p:cNvSpPr>
            <p:nvPr/>
          </p:nvSpPr>
          <p:spPr bwMode="auto">
            <a:xfrm>
              <a:off x="3742" y="934"/>
              <a:ext cx="1089" cy="12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5" name="Oval 56"/>
            <p:cNvSpPr>
              <a:spLocks noChangeArrowheads="1"/>
            </p:cNvSpPr>
            <p:nvPr/>
          </p:nvSpPr>
          <p:spPr bwMode="auto">
            <a:xfrm>
              <a:off x="4091" y="1413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6" name="Oval 58"/>
            <p:cNvSpPr>
              <a:spLocks noChangeArrowheads="1"/>
            </p:cNvSpPr>
            <p:nvPr/>
          </p:nvSpPr>
          <p:spPr bwMode="auto">
            <a:xfrm>
              <a:off x="3215" y="1563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</p:grpSp>
      <p:grpSp>
        <p:nvGrpSpPr>
          <p:cNvPr id="8201" name="Group 66"/>
          <p:cNvGrpSpPr>
            <a:grpSpLocks noChangeAspect="1"/>
          </p:cNvGrpSpPr>
          <p:nvPr/>
        </p:nvGrpSpPr>
        <p:grpSpPr bwMode="auto">
          <a:xfrm>
            <a:off x="285750" y="4206875"/>
            <a:ext cx="3511550" cy="2436813"/>
            <a:chOff x="68" y="2432"/>
            <a:chExt cx="2399" cy="1678"/>
          </a:xfrm>
        </p:grpSpPr>
        <p:sp>
          <p:nvSpPr>
            <p:cNvPr id="8212" name="Rectangle 23"/>
            <p:cNvSpPr>
              <a:spLocks noChangeArrowheads="1"/>
            </p:cNvSpPr>
            <p:nvPr/>
          </p:nvSpPr>
          <p:spPr bwMode="auto">
            <a:xfrm>
              <a:off x="68" y="2432"/>
              <a:ext cx="2222" cy="16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ja-JP" altLang="ja-JP">
                <a:latin typeface="Tahoma" pitchFamily="34" charset="0"/>
                <a:ea typeface="HG明朝B" pitchFamily="17" charset="-128"/>
              </a:endParaRPr>
            </a:p>
          </p:txBody>
        </p:sp>
        <p:sp>
          <p:nvSpPr>
            <p:cNvPr id="8213" name="Oval 25"/>
            <p:cNvSpPr>
              <a:spLocks noChangeArrowheads="1"/>
            </p:cNvSpPr>
            <p:nvPr/>
          </p:nvSpPr>
          <p:spPr bwMode="auto">
            <a:xfrm>
              <a:off x="748" y="2978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14" name="Line 27"/>
            <p:cNvSpPr>
              <a:spLocks noChangeShapeType="1"/>
            </p:cNvSpPr>
            <p:nvPr/>
          </p:nvSpPr>
          <p:spPr bwMode="auto">
            <a:xfrm>
              <a:off x="1655" y="3160"/>
              <a:ext cx="363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5" name="Line 28"/>
            <p:cNvSpPr>
              <a:spLocks noChangeShapeType="1"/>
            </p:cNvSpPr>
            <p:nvPr/>
          </p:nvSpPr>
          <p:spPr bwMode="auto">
            <a:xfrm flipH="1">
              <a:off x="748" y="3341"/>
              <a:ext cx="136" cy="13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6" name="Text Box 29"/>
            <p:cNvSpPr txBox="1">
              <a:spLocks noChangeArrowheads="1"/>
            </p:cNvSpPr>
            <p:nvPr/>
          </p:nvSpPr>
          <p:spPr bwMode="auto">
            <a:xfrm>
              <a:off x="657" y="2665"/>
              <a:ext cx="343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600">
                  <a:solidFill>
                    <a:srgbClr val="FF0000"/>
                  </a:solidFill>
                  <a:latin typeface="Symbol" pitchFamily="18" charset="2"/>
                  <a:ea typeface="HG明朝B" pitchFamily="17" charset="-128"/>
                </a:rPr>
                <a:t>L</a:t>
              </a:r>
            </a:p>
          </p:txBody>
        </p:sp>
        <p:sp>
          <p:nvSpPr>
            <p:cNvPr id="8217" name="Text Box 30"/>
            <p:cNvSpPr txBox="1">
              <a:spLocks noChangeArrowheads="1"/>
            </p:cNvSpPr>
            <p:nvPr/>
          </p:nvSpPr>
          <p:spPr bwMode="auto">
            <a:xfrm>
              <a:off x="1474" y="2658"/>
              <a:ext cx="2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FF33CC"/>
                  </a:solidFill>
                  <a:latin typeface="Tahoma" pitchFamily="34" charset="0"/>
                  <a:ea typeface="HG明朝B" pitchFamily="17" charset="-128"/>
                </a:rPr>
                <a:t>p</a:t>
              </a:r>
            </a:p>
          </p:txBody>
        </p:sp>
        <p:sp>
          <p:nvSpPr>
            <p:cNvPr id="8218" name="Oval 32"/>
            <p:cNvSpPr>
              <a:spLocks noChangeArrowheads="1"/>
            </p:cNvSpPr>
            <p:nvPr/>
          </p:nvSpPr>
          <p:spPr bwMode="auto">
            <a:xfrm>
              <a:off x="340" y="3386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1847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19" name="Line 33"/>
            <p:cNvSpPr>
              <a:spLocks noChangeShapeType="1"/>
            </p:cNvSpPr>
            <p:nvPr/>
          </p:nvSpPr>
          <p:spPr bwMode="auto">
            <a:xfrm flipH="1">
              <a:off x="521" y="3477"/>
              <a:ext cx="227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0" name="Line 34"/>
            <p:cNvSpPr>
              <a:spLocks noChangeShapeType="1"/>
            </p:cNvSpPr>
            <p:nvPr/>
          </p:nvSpPr>
          <p:spPr bwMode="auto">
            <a:xfrm flipH="1">
              <a:off x="748" y="3477"/>
              <a:ext cx="0" cy="18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1" name="Text Box 35"/>
            <p:cNvSpPr txBox="1">
              <a:spLocks noChangeArrowheads="1"/>
            </p:cNvSpPr>
            <p:nvPr/>
          </p:nvSpPr>
          <p:spPr bwMode="auto">
            <a:xfrm>
              <a:off x="294" y="3610"/>
              <a:ext cx="2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FF33CC"/>
                  </a:solidFill>
                  <a:latin typeface="Tahoma" pitchFamily="34" charset="0"/>
                  <a:ea typeface="HG明朝B" pitchFamily="17" charset="-128"/>
                </a:rPr>
                <a:t>p</a:t>
              </a:r>
            </a:p>
          </p:txBody>
        </p:sp>
        <p:sp>
          <p:nvSpPr>
            <p:cNvPr id="8222" name="Text Box 36"/>
            <p:cNvSpPr txBox="1">
              <a:spLocks noChangeArrowheads="1"/>
            </p:cNvSpPr>
            <p:nvPr/>
          </p:nvSpPr>
          <p:spPr bwMode="auto">
            <a:xfrm>
              <a:off x="158" y="3114"/>
              <a:ext cx="34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 dirty="0">
                  <a:latin typeface="Symbol" pitchFamily="18" charset="2"/>
                  <a:ea typeface="HG明朝B" pitchFamily="17" charset="-128"/>
                </a:rPr>
                <a:t>p</a:t>
              </a:r>
              <a:r>
                <a:rPr lang="en-US" altLang="ja-JP" sz="3200" baseline="30000" dirty="0">
                  <a:latin typeface="Tahoma" pitchFamily="34" charset="0"/>
                  <a:ea typeface="HG明朝B" pitchFamily="17" charset="-128"/>
                </a:rPr>
                <a:t>-</a:t>
              </a:r>
            </a:p>
          </p:txBody>
        </p:sp>
        <p:sp>
          <p:nvSpPr>
            <p:cNvPr id="8223" name="Rectangle 43"/>
            <p:cNvSpPr>
              <a:spLocks noChangeArrowheads="1"/>
            </p:cNvSpPr>
            <p:nvPr/>
          </p:nvSpPr>
          <p:spPr bwMode="auto">
            <a:xfrm>
              <a:off x="113" y="2703"/>
              <a:ext cx="2132" cy="1361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ja-JP" altLang="ja-JP">
                <a:solidFill>
                  <a:schemeClr val="tx2"/>
                </a:solidFill>
                <a:latin typeface="Tahoma" pitchFamily="34" charset="0"/>
                <a:ea typeface="HG明朝B" pitchFamily="17" charset="-128"/>
              </a:endParaRPr>
            </a:p>
          </p:txBody>
        </p:sp>
        <p:sp>
          <p:nvSpPr>
            <p:cNvPr id="8224" name="Text Box 49"/>
            <p:cNvSpPr txBox="1">
              <a:spLocks noChangeArrowheads="1"/>
            </p:cNvSpPr>
            <p:nvPr/>
          </p:nvSpPr>
          <p:spPr bwMode="auto">
            <a:xfrm>
              <a:off x="88" y="2453"/>
              <a:ext cx="237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chemeClr val="tx2"/>
                  </a:solidFill>
                  <a:latin typeface="Tahoma" pitchFamily="34" charset="0"/>
                  <a:ea typeface="HG明朝B" pitchFamily="17" charset="-128"/>
                </a:rPr>
                <a:t>Mode to decay charged particles</a:t>
              </a:r>
            </a:p>
          </p:txBody>
        </p:sp>
        <p:sp>
          <p:nvSpPr>
            <p:cNvPr id="8225" name="Oval 63"/>
            <p:cNvSpPr>
              <a:spLocks noChangeArrowheads="1"/>
            </p:cNvSpPr>
            <p:nvPr/>
          </p:nvSpPr>
          <p:spPr bwMode="auto">
            <a:xfrm>
              <a:off x="1383" y="2981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26" name="Oval 64"/>
            <p:cNvSpPr>
              <a:spLocks noChangeArrowheads="1"/>
            </p:cNvSpPr>
            <p:nvPr/>
          </p:nvSpPr>
          <p:spPr bwMode="auto">
            <a:xfrm>
              <a:off x="529" y="3643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</p:grpSp>
      <p:sp>
        <p:nvSpPr>
          <p:cNvPr id="8202" name="Rectangle 20"/>
          <p:cNvSpPr>
            <a:spLocks noChangeAspect="1" noChangeArrowheads="1"/>
          </p:cNvSpPr>
          <p:nvPr/>
        </p:nvSpPr>
        <p:spPr bwMode="auto">
          <a:xfrm>
            <a:off x="463550" y="2017713"/>
            <a:ext cx="2322513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ja-JP">
              <a:latin typeface="Georgia" pitchFamily="18" charset="0"/>
              <a:ea typeface="HG明朝B" pitchFamily="17" charset="-128"/>
            </a:endParaRPr>
          </a:p>
        </p:txBody>
      </p:sp>
      <p:grpSp>
        <p:nvGrpSpPr>
          <p:cNvPr id="8203" name="Group 52"/>
          <p:cNvGrpSpPr>
            <a:grpSpLocks/>
          </p:cNvGrpSpPr>
          <p:nvPr/>
        </p:nvGrpSpPr>
        <p:grpSpPr bwMode="auto">
          <a:xfrm>
            <a:off x="3786188" y="3714750"/>
            <a:ext cx="1658937" cy="641350"/>
            <a:chOff x="2099" y="2124"/>
            <a:chExt cx="1075" cy="455"/>
          </a:xfrm>
        </p:grpSpPr>
        <p:sp>
          <p:nvSpPr>
            <p:cNvPr id="8210" name="AutoShape 24"/>
            <p:cNvSpPr>
              <a:spLocks noChangeArrowheads="1"/>
            </p:cNvSpPr>
            <p:nvPr/>
          </p:nvSpPr>
          <p:spPr bwMode="auto">
            <a:xfrm rot="2983643">
              <a:off x="2337" y="1886"/>
              <a:ext cx="363" cy="840"/>
            </a:xfrm>
            <a:prstGeom prst="downArrow">
              <a:avLst>
                <a:gd name="adj1" fmla="val 32685"/>
                <a:gd name="adj2" fmla="val 1080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11" name="Text Box 37"/>
            <p:cNvSpPr txBox="1">
              <a:spLocks noChangeArrowheads="1"/>
            </p:cNvSpPr>
            <p:nvPr/>
          </p:nvSpPr>
          <p:spPr bwMode="auto">
            <a:xfrm>
              <a:off x="2519" y="2251"/>
              <a:ext cx="65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Decay</a:t>
              </a:r>
            </a:p>
          </p:txBody>
        </p:sp>
      </p:grpSp>
      <p:sp>
        <p:nvSpPr>
          <p:cNvPr id="8204" name="Text Box 40"/>
          <p:cNvSpPr txBox="1">
            <a:spLocks noChangeArrowheads="1"/>
          </p:cNvSpPr>
          <p:nvPr/>
        </p:nvSpPr>
        <p:spPr bwMode="auto">
          <a:xfrm rot="-1387896">
            <a:off x="6869113" y="3468688"/>
            <a:ext cx="2098675" cy="1200150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Missing mass</a:t>
            </a:r>
          </a:p>
          <a:p>
            <a:pPr algn="ctr" eaLnBrk="1" hangingPunct="1"/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Spectroscopy</a:t>
            </a:r>
            <a:b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</a:br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via neutron</a:t>
            </a:r>
          </a:p>
        </p:txBody>
      </p:sp>
      <p:sp>
        <p:nvSpPr>
          <p:cNvPr id="8205" name="Text Box 44"/>
          <p:cNvSpPr txBox="1">
            <a:spLocks noChangeArrowheads="1"/>
          </p:cNvSpPr>
          <p:nvPr/>
        </p:nvSpPr>
        <p:spPr bwMode="auto">
          <a:xfrm rot="-1488852">
            <a:off x="1811338" y="5580063"/>
            <a:ext cx="2262187" cy="830262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Invariant mass reconstruction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54926" y="5308938"/>
            <a:ext cx="4864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We are able to detect all particles from formation &amp; decay of K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pp!!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60471"/>
      </p:ext>
    </p:extLst>
  </p:cSld>
  <p:clrMapOvr>
    <a:masterClrMapping/>
  </p:clrMapOvr>
  <p:transition advTm="3988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9144000" cy="4921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600" b="1">
                <a:latin typeface="Arial Black" pitchFamily="34" charset="0"/>
              </a:rPr>
              <a:t>J-PARC K1.8BR beam line[Jun. 2012]</a:t>
            </a:r>
            <a:endParaRPr lang="ja-JP" altLang="en-US" sz="2600" b="1">
              <a:latin typeface="Arial Black" pitchFamily="34" charset="0"/>
            </a:endParaRPr>
          </a:p>
        </p:txBody>
      </p:sp>
      <p:sp>
        <p:nvSpPr>
          <p:cNvPr id="8196" name="テキスト ボックス 8"/>
          <p:cNvSpPr txBox="1">
            <a:spLocks noChangeArrowheads="1"/>
          </p:cNvSpPr>
          <p:nvPr/>
        </p:nvSpPr>
        <p:spPr bwMode="auto">
          <a:xfrm>
            <a:off x="3546475" y="620713"/>
            <a:ext cx="1624013" cy="4000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beam dump</a:t>
            </a:r>
            <a:endParaRPr lang="ja-JP" altLang="en-US" sz="2000" b="1">
              <a:solidFill>
                <a:srgbClr val="FFFF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219700" y="850900"/>
            <a:ext cx="647700" cy="6334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テキスト ボックス 13"/>
          <p:cNvSpPr txBox="1">
            <a:spLocks noChangeArrowheads="1"/>
          </p:cNvSpPr>
          <p:nvPr/>
        </p:nvSpPr>
        <p:spPr bwMode="auto">
          <a:xfrm>
            <a:off x="2314575" y="1320800"/>
            <a:ext cx="2093913" cy="7080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beam sweeping</a:t>
            </a:r>
          </a:p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magnet</a:t>
            </a:r>
            <a:endParaRPr lang="ja-JP" altLang="en-US" sz="2000" b="1">
              <a:solidFill>
                <a:srgbClr val="FFFF00"/>
              </a:solidFill>
            </a:endParaRPr>
          </a:p>
        </p:txBody>
      </p:sp>
      <p:cxnSp>
        <p:nvCxnSpPr>
          <p:cNvPr id="15" name="直線矢印コネクタ 14"/>
          <p:cNvCxnSpPr>
            <a:stCxn id="8198" idx="2"/>
          </p:cNvCxnSpPr>
          <p:nvPr/>
        </p:nvCxnSpPr>
        <p:spPr>
          <a:xfrm>
            <a:off x="3362325" y="2028825"/>
            <a:ext cx="561975" cy="863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テキスト ボックス 21"/>
          <p:cNvSpPr txBox="1">
            <a:spLocks noChangeArrowheads="1"/>
          </p:cNvSpPr>
          <p:nvPr/>
        </p:nvSpPr>
        <p:spPr bwMode="auto">
          <a:xfrm>
            <a:off x="112713" y="3255963"/>
            <a:ext cx="1651000" cy="8318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 b="1">
                <a:solidFill>
                  <a:srgbClr val="FFFF00"/>
                </a:solidFill>
              </a:rPr>
              <a:t>CDS</a:t>
            </a:r>
          </a:p>
          <a:p>
            <a:pPr algn="ctr" eaLnBrk="1" hangingPunct="1"/>
            <a:r>
              <a:rPr lang="en-US" altLang="ja-JP" sz="2400" b="1" baseline="30000">
                <a:solidFill>
                  <a:srgbClr val="FFFF00"/>
                </a:solidFill>
              </a:rPr>
              <a:t>3</a:t>
            </a:r>
            <a:r>
              <a:rPr lang="en-US" altLang="ja-JP" sz="2400" b="1">
                <a:solidFill>
                  <a:srgbClr val="FFFF00"/>
                </a:solidFill>
              </a:rPr>
              <a:t>He-target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909093" y="3573016"/>
            <a:ext cx="574675" cy="3714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テキスト ボックス 25"/>
          <p:cNvSpPr txBox="1">
            <a:spLocks noChangeArrowheads="1"/>
          </p:cNvSpPr>
          <p:nvPr/>
        </p:nvSpPr>
        <p:spPr bwMode="auto">
          <a:xfrm>
            <a:off x="1908175" y="5516563"/>
            <a:ext cx="1808163" cy="7080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beam line</a:t>
            </a:r>
          </a:p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spectrometer</a:t>
            </a:r>
            <a:endParaRPr lang="ja-JP" altLang="en-US" sz="2000" b="1">
              <a:solidFill>
                <a:srgbClr val="FFFF00"/>
              </a:solidFill>
            </a:endParaRPr>
          </a:p>
        </p:txBody>
      </p:sp>
      <p:cxnSp>
        <p:nvCxnSpPr>
          <p:cNvPr id="27" name="直線矢印コネクタ 26"/>
          <p:cNvCxnSpPr>
            <a:stCxn id="8202" idx="1"/>
          </p:cNvCxnSpPr>
          <p:nvPr/>
        </p:nvCxnSpPr>
        <p:spPr>
          <a:xfrm flipH="1" flipV="1">
            <a:off x="938213" y="5229225"/>
            <a:ext cx="969962" cy="6413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4427538" y="1196975"/>
            <a:ext cx="27368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4356100" y="1484313"/>
            <a:ext cx="1511300" cy="143986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4572000" y="1916113"/>
            <a:ext cx="2520950" cy="122555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/>
          <p:cNvCxnSpPr>
            <a:stCxn id="8209" idx="0"/>
          </p:cNvCxnSpPr>
          <p:nvPr/>
        </p:nvCxnSpPr>
        <p:spPr>
          <a:xfrm flipH="1" flipV="1">
            <a:off x="7378700" y="1412875"/>
            <a:ext cx="133350" cy="6477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テキスト ボックス 5"/>
          <p:cNvSpPr txBox="1">
            <a:spLocks noChangeArrowheads="1"/>
          </p:cNvSpPr>
          <p:nvPr/>
        </p:nvSpPr>
        <p:spPr bwMode="auto">
          <a:xfrm>
            <a:off x="5946775" y="2060575"/>
            <a:ext cx="3130550" cy="7080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neutron counter &amp;</a:t>
            </a:r>
          </a:p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TOFstop/proton counter</a:t>
            </a:r>
            <a:endParaRPr lang="ja-JP" altLang="en-US" sz="2000" b="1">
              <a:solidFill>
                <a:srgbClr val="FFFF00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3027834" y="3429000"/>
            <a:ext cx="680566" cy="4587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7596188" y="1268413"/>
            <a:ext cx="720725" cy="36036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2" name="スライド番号プレースホルダ 3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07D907D-B95F-40FC-951E-428E35F6D994}" type="slidenum">
              <a:rPr lang="ja-JP" altLang="en-US" smtClean="0"/>
              <a:pPr eaLnBrk="1" hangingPunct="1"/>
              <a:t>6</a:t>
            </a:fld>
            <a:endParaRPr lang="ja-JP" altLang="en-US" smtClean="0"/>
          </a:p>
        </p:txBody>
      </p:sp>
      <p:sp>
        <p:nvSpPr>
          <p:cNvPr id="8213" name="テキスト ボックス 37"/>
          <p:cNvSpPr txBox="1">
            <a:spLocks noChangeArrowheads="1"/>
          </p:cNvSpPr>
          <p:nvPr/>
        </p:nvSpPr>
        <p:spPr bwMode="auto">
          <a:xfrm>
            <a:off x="3934959" y="3887788"/>
            <a:ext cx="4514850" cy="4000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 baseline="30000">
                <a:solidFill>
                  <a:schemeClr val="bg1"/>
                </a:solidFill>
              </a:rPr>
              <a:t>3</a:t>
            </a:r>
            <a:r>
              <a:rPr lang="en-US" altLang="ja-JP" sz="2000" b="1">
                <a:solidFill>
                  <a:schemeClr val="bg1"/>
                </a:solidFill>
              </a:rPr>
              <a:t>He(K</a:t>
            </a:r>
            <a:r>
              <a:rPr lang="en-US" altLang="ja-JP" sz="2000" b="1" baseline="30000">
                <a:solidFill>
                  <a:schemeClr val="bg1"/>
                </a:solidFill>
              </a:rPr>
              <a:t>-</a:t>
            </a:r>
            <a:r>
              <a:rPr lang="en-US" altLang="ja-JP" sz="2000" b="1">
                <a:solidFill>
                  <a:schemeClr val="bg1"/>
                </a:solidFill>
              </a:rPr>
              <a:t>,N) reaction</a:t>
            </a: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79741"/>
              </p:ext>
            </p:extLst>
          </p:nvPr>
        </p:nvGraphicFramePr>
        <p:xfrm>
          <a:off x="4046114" y="4571280"/>
          <a:ext cx="5031211" cy="2098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77"/>
                <a:gridCol w="1312490"/>
                <a:gridCol w="1019904"/>
                <a:gridCol w="1331640"/>
              </a:tblGrid>
              <a:tr h="486114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marL="69445" marR="69445" marT="34722" marB="34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Primary-beam intensity</a:t>
                      </a:r>
                      <a:endParaRPr kumimoji="1" lang="ja-JP" altLang="en-US" sz="1400" dirty="0"/>
                    </a:p>
                  </a:txBody>
                  <a:tcPr marL="69445" marR="69445" marT="34722" marB="34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Duration</a:t>
                      </a:r>
                      <a:endParaRPr kumimoji="1" lang="ja-JP" altLang="en-US" sz="1400" dirty="0"/>
                    </a:p>
                  </a:txBody>
                  <a:tcPr marL="69445" marR="69445" marT="34722" marB="34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Kaons</a:t>
                      </a:r>
                      <a:r>
                        <a:rPr kumimoji="1" lang="en-US" altLang="ja-JP" sz="1400" baseline="0" dirty="0" smtClean="0"/>
                        <a:t> on target</a:t>
                      </a:r>
                    </a:p>
                  </a:txBody>
                  <a:tcPr marL="69445" marR="69445" marT="34722" marB="34722" anchor="ctr"/>
                </a:tc>
              </a:tr>
              <a:tr h="5555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March, 2013</a:t>
                      </a:r>
                    </a:p>
                    <a:p>
                      <a:pPr algn="ctr"/>
                      <a:r>
                        <a:rPr kumimoji="1" lang="en-US" altLang="ja-JP" sz="1400" b="1" dirty="0" smtClean="0"/>
                        <a:t>(Run#47)</a:t>
                      </a:r>
                      <a:endParaRPr kumimoji="1" lang="ja-JP" altLang="en-US" sz="1400" b="1" dirty="0"/>
                    </a:p>
                  </a:txBody>
                  <a:tcPr marL="69445" marR="69445" marT="34722" marB="34722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14.5 kW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(18 </a:t>
                      </a:r>
                      <a:r>
                        <a:rPr kumimoji="1" lang="en-US" altLang="ja-JP" sz="1400" dirty="0" err="1" smtClean="0"/>
                        <a:t>Tppp</a:t>
                      </a:r>
                      <a:r>
                        <a:rPr kumimoji="1" lang="en-US" altLang="ja-JP" sz="1400" dirty="0" smtClean="0"/>
                        <a:t>, 6s)</a:t>
                      </a:r>
                      <a:endParaRPr kumimoji="1" lang="ja-JP" altLang="en-US" sz="1400" dirty="0"/>
                    </a:p>
                  </a:txBody>
                  <a:tcPr marL="69445" marR="69445" marT="34722" marB="34722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30 h</a:t>
                      </a:r>
                      <a:endParaRPr kumimoji="1" lang="ja-JP" altLang="en-US" sz="1800" dirty="0"/>
                    </a:p>
                  </a:txBody>
                  <a:tcPr marL="69445" marR="69445" marT="34722" marB="34722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1.1 x 10</a:t>
                      </a:r>
                      <a:r>
                        <a:rPr kumimoji="1" lang="en-US" altLang="ja-JP" sz="1800" baseline="30000" dirty="0" smtClean="0"/>
                        <a:t>9</a:t>
                      </a:r>
                      <a:endParaRPr kumimoji="1" lang="ja-JP" altLang="en-US" sz="1800" baseline="30000" dirty="0"/>
                    </a:p>
                  </a:txBody>
                  <a:tcPr marL="69445" marR="69445" marT="34722" marB="34722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5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May, 2013</a:t>
                      </a:r>
                    </a:p>
                    <a:p>
                      <a:pPr algn="ctr"/>
                      <a:r>
                        <a:rPr kumimoji="1" lang="en-US" altLang="ja-JP" sz="1400" b="1" dirty="0" smtClean="0"/>
                        <a:t>(Run#49c)</a:t>
                      </a:r>
                      <a:endParaRPr kumimoji="1" lang="ja-JP" altLang="en-US" sz="1400" b="1" dirty="0"/>
                    </a:p>
                  </a:txBody>
                  <a:tcPr marL="69445" marR="69445" marT="34722" marB="34722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24 kW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(30 </a:t>
                      </a:r>
                      <a:r>
                        <a:rPr kumimoji="1" lang="en-US" altLang="ja-JP" sz="1400" dirty="0" err="1" smtClean="0"/>
                        <a:t>Tppp</a:t>
                      </a:r>
                      <a:r>
                        <a:rPr kumimoji="1" lang="en-US" altLang="ja-JP" sz="1400" dirty="0" smtClean="0"/>
                        <a:t>,</a:t>
                      </a:r>
                      <a:r>
                        <a:rPr kumimoji="1" lang="en-US" altLang="ja-JP" sz="1400" baseline="0" dirty="0" smtClean="0"/>
                        <a:t> 6s)</a:t>
                      </a:r>
                      <a:endParaRPr kumimoji="1" lang="ja-JP" altLang="en-US" sz="1400" dirty="0"/>
                    </a:p>
                  </a:txBody>
                  <a:tcPr marL="69445" marR="69445" marT="34722" marB="34722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88 h</a:t>
                      </a:r>
                      <a:endParaRPr kumimoji="1" lang="ja-JP" altLang="en-US" sz="1800" dirty="0"/>
                    </a:p>
                  </a:txBody>
                  <a:tcPr marL="69445" marR="69445" marT="34722" marB="34722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5.1 x 10</a:t>
                      </a:r>
                      <a:r>
                        <a:rPr kumimoji="1" lang="en-US" altLang="ja-JP" sz="1800" baseline="30000" dirty="0" smtClean="0"/>
                        <a:t>9</a:t>
                      </a:r>
                      <a:endParaRPr kumimoji="1" lang="ja-JP" altLang="en-US" sz="1800" baseline="30000" dirty="0"/>
                    </a:p>
                  </a:txBody>
                  <a:tcPr marL="69445" marR="69445" marT="34722" marB="34722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星 5 1"/>
          <p:cNvSpPr/>
          <p:nvPr/>
        </p:nvSpPr>
        <p:spPr>
          <a:xfrm>
            <a:off x="2627784" y="3789040"/>
            <a:ext cx="400050" cy="40005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>
            <a:off x="938213" y="5085184"/>
            <a:ext cx="2089621" cy="43137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弧 10"/>
          <p:cNvSpPr/>
          <p:nvPr/>
        </p:nvSpPr>
        <p:spPr>
          <a:xfrm rot="8894531">
            <a:off x="-181224" y="2745963"/>
            <a:ext cx="4122663" cy="1653435"/>
          </a:xfrm>
          <a:prstGeom prst="arc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" name="二等辺三角形 11"/>
          <p:cNvSpPr/>
          <p:nvPr/>
        </p:nvSpPr>
        <p:spPr>
          <a:xfrm rot="3246041">
            <a:off x="2182795" y="3985435"/>
            <a:ext cx="544066" cy="46404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9017" y="4150821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C000"/>
                </a:solidFill>
              </a:rPr>
              <a:t>K</a:t>
            </a:r>
            <a:r>
              <a:rPr kumimoji="1" lang="en-US" altLang="ja-JP" sz="3600" b="1" baseline="30000" dirty="0" smtClean="0">
                <a:solidFill>
                  <a:srgbClr val="FFC000"/>
                </a:solidFill>
              </a:rPr>
              <a:t>-</a:t>
            </a:r>
            <a:endParaRPr kumimoji="1" lang="ja-JP" altLang="en-US" sz="2400" b="1" baseline="30000" dirty="0">
              <a:solidFill>
                <a:srgbClr val="FFC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40152" y="127050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</a:rPr>
              <a:t>n</a:t>
            </a:r>
            <a:endParaRPr kumimoji="1" lang="ja-JP" alt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29713" y="1412776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7030A0"/>
                </a:solidFill>
              </a:rPr>
              <a:t>K</a:t>
            </a:r>
            <a:r>
              <a:rPr kumimoji="1" lang="en-US" altLang="ja-JP" sz="3600" b="1" baseline="30000" dirty="0" smtClean="0">
                <a:solidFill>
                  <a:srgbClr val="7030A0"/>
                </a:solidFill>
              </a:rPr>
              <a:t>-</a:t>
            </a:r>
            <a:endParaRPr kumimoji="1" lang="ja-JP" alt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684766" y="1340768"/>
            <a:ext cx="48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00B050"/>
                </a:solidFill>
              </a:rPr>
              <a:t>p</a:t>
            </a:r>
            <a:endParaRPr kumimoji="1" lang="ja-JP" altLang="en-US" sz="2400" b="1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03368"/>
      </p:ext>
    </p:extLst>
  </p:cSld>
  <p:clrMapOvr>
    <a:masterClrMapping/>
  </p:clrMapOvr>
  <p:transition spd="slow" advTm="5102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A82E-B10D-4D07-B90E-B56A86D48FF5}" type="slidenum">
              <a:rPr lang="en-US" altLang="ja-JP"/>
              <a:pPr/>
              <a:t>7</a:t>
            </a:fld>
            <a:endParaRPr lang="en-US" altLang="ja-JP"/>
          </a:p>
        </p:txBody>
      </p:sp>
      <p:pic>
        <p:nvPicPr>
          <p:cNvPr id="19458" name="コンテンツ プレースホルダ 3" descr="CDS.pi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06" r="-20306"/>
          <a:stretch>
            <a:fillRect/>
          </a:stretch>
        </p:blipFill>
        <p:spPr bwMode="auto">
          <a:xfrm>
            <a:off x="-972616" y="1711868"/>
            <a:ext cx="7812906" cy="416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スライド番号プレースホルダ 4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925978E9-D5AC-46A7-BD4C-93AB00660B55}" type="slidenum">
              <a:rPr lang="en-US" altLang="ja-JP">
                <a:solidFill>
                  <a:srgbClr val="FFFFFF"/>
                </a:solidFill>
                <a:latin typeface="Georgia" pitchFamily="18" charset="0"/>
                <a:ea typeface="HG明朝B" pitchFamily="17" charset="-128"/>
              </a:rPr>
              <a:pPr algn="r"/>
              <a:t>7</a:t>
            </a:fld>
            <a:endParaRPr lang="en-US" altLang="ja-JP">
              <a:solidFill>
                <a:srgbClr val="FFFFFF"/>
              </a:solidFill>
              <a:latin typeface="Georgia" pitchFamily="18" charset="0"/>
              <a:ea typeface="HG明朝B" pitchFamily="17" charset="-128"/>
            </a:endParaRPr>
          </a:p>
        </p:txBody>
      </p:sp>
      <p:pic>
        <p:nvPicPr>
          <p:cNvPr id="19468" name="Picture 12" descr="DSCN2257-re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314902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IMGP0714-r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6669"/>
            <a:ext cx="3060403" cy="229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372225" y="476250"/>
            <a:ext cx="6889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CDC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372225" y="2852738"/>
            <a:ext cx="15525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Hodoscope </a:t>
            </a:r>
          </a:p>
          <a:p>
            <a:r>
              <a:rPr lang="en-US" altLang="ja-JP">
                <a:solidFill>
                  <a:schemeClr val="bg1"/>
                </a:solidFill>
              </a:rPr>
              <a:t>And Solenoid</a:t>
            </a:r>
          </a:p>
        </p:txBody>
      </p:sp>
      <p:sp>
        <p:nvSpPr>
          <p:cNvPr id="13" name="コンテンツ プレースホルダ 1"/>
          <p:cNvSpPr txBox="1">
            <a:spLocks/>
          </p:cNvSpPr>
          <p:nvPr/>
        </p:nvSpPr>
        <p:spPr>
          <a:xfrm>
            <a:off x="13398" y="980728"/>
            <a:ext cx="6646834" cy="107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588"/>
            <a:r>
              <a:rPr lang="en-US" altLang="ja-JP" sz="2400" dirty="0" smtClean="0"/>
              <a:t>To detect the decay particles from 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HeTarget</a:t>
            </a:r>
          </a:p>
          <a:p>
            <a:pPr marL="1044575" lvl="2" indent="-255588"/>
            <a:r>
              <a:rPr lang="en-US" altLang="ja-JP" sz="1600" dirty="0" smtClean="0"/>
              <a:t>Momentum reconstruction</a:t>
            </a:r>
          </a:p>
          <a:p>
            <a:pPr marL="1044575" lvl="2" indent="-255588"/>
            <a:r>
              <a:rPr lang="en-US" altLang="ja-JP" sz="1600" dirty="0" smtClean="0"/>
              <a:t>Particle identification</a:t>
            </a:r>
          </a:p>
          <a:p>
            <a:pPr marL="788987" lvl="2" indent="0">
              <a:buFont typeface="Arial" pitchFamily="34" charset="0"/>
              <a:buNone/>
            </a:pPr>
            <a:r>
              <a:rPr lang="en-US" altLang="ja-JP" sz="1600" dirty="0" smtClean="0"/>
              <a:t> </a:t>
            </a:r>
            <a:endParaRPr lang="en-US" altLang="ja-JP" sz="1600" dirty="0"/>
          </a:p>
        </p:txBody>
      </p:sp>
      <p:sp>
        <p:nvSpPr>
          <p:cNvPr id="15" name="コンテンツ プレースホルダ 1"/>
          <p:cNvSpPr txBox="1">
            <a:spLocks/>
          </p:cNvSpPr>
          <p:nvPr/>
        </p:nvSpPr>
        <p:spPr>
          <a:xfrm>
            <a:off x="6084887" y="3875087"/>
            <a:ext cx="3201987" cy="1286904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600" dirty="0">
                <a:solidFill>
                  <a:schemeClr val="bg1"/>
                </a:solidFill>
                <a:latin typeface="+mn-lt"/>
                <a:ea typeface="+mn-ea"/>
              </a:rPr>
              <a:t>Size : 99 x 30 x 700 mm</a:t>
            </a:r>
            <a:r>
              <a:rPr lang="en-US" altLang="ja-JP" sz="1600" baseline="30000" dirty="0">
                <a:solidFill>
                  <a:schemeClr val="bg1"/>
                </a:solidFill>
                <a:latin typeface="+mn-lt"/>
                <a:ea typeface="+mn-ea"/>
              </a:rPr>
              <a:t>3</a:t>
            </a:r>
            <a:br>
              <a:rPr lang="en-US" altLang="ja-JP" sz="1600" baseline="300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ja-JP" sz="1600" baseline="30000" dirty="0">
                <a:solidFill>
                  <a:schemeClr val="bg1"/>
                </a:solidFill>
                <a:latin typeface="+mn-lt"/>
                <a:ea typeface="+mn-ea"/>
              </a:rPr>
              <a:t>                                      </a:t>
            </a:r>
            <a:r>
              <a:rPr lang="en-US" altLang="ja-JP" sz="1600" dirty="0">
                <a:solidFill>
                  <a:schemeClr val="bg1"/>
                </a:solidFill>
                <a:latin typeface="+mn-lt"/>
                <a:ea typeface="+mn-ea"/>
              </a:rPr>
              <a:t>(W x T x L)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600" dirty="0">
                <a:solidFill>
                  <a:schemeClr val="bg1"/>
                </a:solidFill>
                <a:latin typeface="+mn-lt"/>
                <a:ea typeface="+mn-ea"/>
              </a:rPr>
              <a:t>Configuration : 36 modules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600" dirty="0">
                <a:solidFill>
                  <a:schemeClr val="bg1"/>
                </a:solidFill>
                <a:latin typeface="+mn-lt"/>
                <a:ea typeface="+mn-ea"/>
              </a:rPr>
              <a:t>PMT : fine-mesh type (H8409)</a:t>
            </a:r>
          </a:p>
        </p:txBody>
      </p:sp>
      <p:sp>
        <p:nvSpPr>
          <p:cNvPr id="16" name="コンテンツ プレースホルダ 1"/>
          <p:cNvSpPr txBox="1">
            <a:spLocks/>
          </p:cNvSpPr>
          <p:nvPr/>
        </p:nvSpPr>
        <p:spPr bwMode="auto">
          <a:xfrm>
            <a:off x="6660232" y="1241774"/>
            <a:ext cx="2524101" cy="153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5125" indent="-255588" eaLnBrk="1" hangingPunct="1">
              <a:defRPr/>
            </a:pPr>
            <a:r>
              <a:rPr lang="en-US" altLang="ja-JP" sz="1800" dirty="0" smtClean="0">
                <a:solidFill>
                  <a:schemeClr val="bg1"/>
                </a:solidFill>
              </a:rPr>
              <a:t>Cell</a:t>
            </a:r>
            <a:r>
              <a:rPr lang="ja-JP" altLang="en-US" sz="1800" dirty="0" smtClean="0">
                <a:solidFill>
                  <a:schemeClr val="bg1"/>
                </a:solidFill>
              </a:rPr>
              <a:t>　</a:t>
            </a:r>
            <a:r>
              <a:rPr lang="en-US" altLang="ja-JP" sz="1600" dirty="0" smtClean="0">
                <a:solidFill>
                  <a:schemeClr val="bg1"/>
                </a:solidFill>
              </a:rPr>
              <a:t>Drift length~9mm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365125" indent="-255588" eaLnBrk="1" hangingPunct="1">
              <a:defRPr/>
            </a:pPr>
            <a:r>
              <a:rPr lang="en-US" altLang="ja-JP" sz="1800" dirty="0" smtClean="0">
                <a:solidFill>
                  <a:schemeClr val="bg1"/>
                </a:solidFill>
              </a:rPr>
              <a:t>Layer</a:t>
            </a:r>
            <a:r>
              <a:rPr lang="ja-JP" altLang="en-US" sz="1800" dirty="0">
                <a:solidFill>
                  <a:schemeClr val="bg1"/>
                </a:solidFill>
              </a:rPr>
              <a:t>　</a:t>
            </a:r>
            <a:r>
              <a:rPr lang="en-US" altLang="ja-JP" sz="1600" dirty="0" smtClean="0">
                <a:solidFill>
                  <a:schemeClr val="bg1"/>
                </a:solidFill>
              </a:rPr>
              <a:t>15 layers 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365125" indent="-255588" eaLnBrk="1" hangingPunct="1">
              <a:defRPr/>
            </a:pPr>
            <a:r>
              <a:rPr lang="en-US" altLang="ja-JP" sz="1800" dirty="0" smtClean="0">
                <a:solidFill>
                  <a:schemeClr val="bg1"/>
                </a:solidFill>
              </a:rPr>
              <a:t>Read out : 1816 </a:t>
            </a:r>
            <a:r>
              <a:rPr lang="en-US" altLang="ja-JP" sz="1800" dirty="0" err="1" smtClean="0">
                <a:solidFill>
                  <a:schemeClr val="bg1"/>
                </a:solidFill>
              </a:rPr>
              <a:t>ch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365125" indent="-255588" eaLnBrk="1" hangingPunct="1">
              <a:defRPr/>
            </a:pPr>
            <a:r>
              <a:rPr lang="en-US" altLang="ja-JP" sz="1800" dirty="0" smtClean="0">
                <a:solidFill>
                  <a:schemeClr val="bg1"/>
                </a:solidFill>
              </a:rPr>
              <a:t>Gas : Ar-C</a:t>
            </a:r>
            <a:r>
              <a:rPr lang="en-US" altLang="ja-JP" sz="18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ja-JP" sz="1800" dirty="0" smtClean="0">
                <a:solidFill>
                  <a:schemeClr val="bg1"/>
                </a:solidFill>
              </a:rPr>
              <a:t>H</a:t>
            </a:r>
            <a:r>
              <a:rPr lang="en-US" altLang="ja-JP" sz="1800" baseline="-25000" dirty="0" smtClean="0">
                <a:solidFill>
                  <a:schemeClr val="bg1"/>
                </a:solidFill>
              </a:rPr>
              <a:t>6</a:t>
            </a:r>
            <a:r>
              <a:rPr lang="en-US" altLang="ja-JP" sz="1800" dirty="0" smtClean="0">
                <a:solidFill>
                  <a:schemeClr val="bg1"/>
                </a:solidFill>
              </a:rPr>
              <a:t> (50:50)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4404" y="5710952"/>
            <a:ext cx="6805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CDC (15 layers, 1816ch) + CDH (36 </a:t>
            </a:r>
            <a:r>
              <a:rPr lang="en-US" altLang="ja-JP" sz="2400" dirty="0" err="1"/>
              <a:t>seg</a:t>
            </a:r>
            <a:r>
              <a:rPr lang="en-US" altLang="ja-JP" sz="2400" dirty="0"/>
              <a:t>) + 0.7T</a:t>
            </a:r>
          </a:p>
          <a:p>
            <a:pPr lvl="1"/>
            <a:r>
              <a:rPr lang="en-US" altLang="ja-JP" sz="2400" dirty="0"/>
              <a:t>solid angle: 60% of </a:t>
            </a:r>
            <a:r>
              <a:rPr lang="en-US" altLang="ja-JP" sz="2400" dirty="0" smtClean="0"/>
              <a:t>4</a:t>
            </a:r>
            <a:r>
              <a:rPr lang="en-US" altLang="ja-JP" sz="2400" dirty="0" smtClean="0">
                <a:latin typeface="Symbol" pitchFamily="18" charset="2"/>
              </a:rPr>
              <a:t>p</a:t>
            </a:r>
            <a:endParaRPr lang="en-US" altLang="ja-JP" sz="2400" dirty="0">
              <a:latin typeface="Symbol" pitchFamily="18" charset="2"/>
            </a:endParaRPr>
          </a:p>
          <a:p>
            <a:pPr lvl="1"/>
            <a:r>
              <a:rPr lang="en-US" altLang="ja-JP" sz="2400" dirty="0" smtClean="0"/>
              <a:t>Mass resolution (</a:t>
            </a:r>
            <a:r>
              <a:rPr lang="en-US" altLang="ja-JP" sz="2400" dirty="0" err="1" smtClean="0"/>
              <a:t>Kpp</a:t>
            </a:r>
            <a:r>
              <a:rPr lang="en-US" altLang="ja-JP" sz="2400" dirty="0" smtClean="0"/>
              <a:t>) ~10MeV/c</a:t>
            </a:r>
            <a:r>
              <a:rPr lang="en-US" altLang="ja-JP" sz="2400" baseline="30000" dirty="0" smtClean="0"/>
              <a:t>2</a:t>
            </a:r>
            <a:endParaRPr lang="en-US" altLang="ja-JP" sz="2400" baseline="30000" dirty="0" smtClean="0">
              <a:latin typeface="Symbol" pitchFamily="18" charset="2"/>
            </a:endParaRPr>
          </a:p>
        </p:txBody>
      </p:sp>
      <p:sp>
        <p:nvSpPr>
          <p:cNvPr id="19459" name="タイトル 5"/>
          <p:cNvSpPr>
            <a:spLocks noGrp="1"/>
          </p:cNvSpPr>
          <p:nvPr>
            <p:ph type="title" idx="4294967295"/>
          </p:nvPr>
        </p:nvSpPr>
        <p:spPr>
          <a:xfrm>
            <a:off x="0" y="58738"/>
            <a:ext cx="8229600" cy="1066800"/>
          </a:xfrm>
        </p:spPr>
        <p:txBody>
          <a:bodyPr anchor="ctr">
            <a:normAutofit/>
          </a:bodyPr>
          <a:lstStyle/>
          <a:p>
            <a:pPr algn="l"/>
            <a:r>
              <a:rPr lang="en-US" altLang="ja-JP" sz="4000" dirty="0"/>
              <a:t>Cylindrical Detector System</a:t>
            </a:r>
          </a:p>
        </p:txBody>
      </p:sp>
    </p:spTree>
    <p:extLst>
      <p:ext uri="{BB962C8B-B14F-4D97-AF65-F5344CB8AC3E}">
        <p14:creationId xmlns:p14="http://schemas.microsoft.com/office/powerpoint/2010/main" val="3170428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ada\CDS\JPS\JPS_2014Mar\tref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51307"/>
            <a:ext cx="3977238" cy="28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da\CDS\JPS\JPS_2014Mar\CDHP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4" y="1412776"/>
            <a:ext cx="4600795" cy="293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3000" y="99338"/>
            <a:ext cx="7498080" cy="1143000"/>
          </a:xfrm>
        </p:spPr>
        <p:txBody>
          <a:bodyPr/>
          <a:lstStyle/>
          <a:p>
            <a:r>
              <a:rPr kumimoji="1" lang="en-US" altLang="ja-JP" dirty="0" smtClean="0"/>
              <a:t>PID &amp; Tracking eff</a:t>
            </a:r>
            <a:r>
              <a:rPr lang="en-US" altLang="ja-JP" dirty="0" smtClean="0"/>
              <a:t>iciency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3193" y="987095"/>
            <a:ext cx="26090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Tracking </a:t>
            </a:r>
            <a:r>
              <a:rPr kumimoji="1" lang="en-US" altLang="ja-JP" sz="2800" b="1" dirty="0" err="1" smtClean="0"/>
              <a:t>eff</a:t>
            </a:r>
            <a:endParaRPr kumimoji="1" lang="ja-JP" altLang="en-US" sz="2800" b="1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924604" y="4771692"/>
            <a:ext cx="4968552" cy="198073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ja-JP" dirty="0" smtClean="0">
                <a:solidFill>
                  <a:srgbClr val="FF0000"/>
                </a:solidFill>
              </a:rPr>
              <a:t>Total </a:t>
            </a:r>
            <a:r>
              <a:rPr lang="en-US" altLang="ja-JP" dirty="0" err="1" smtClean="0">
                <a:solidFill>
                  <a:srgbClr val="FF0000"/>
                </a:solidFill>
              </a:rPr>
              <a:t>eff</a:t>
            </a:r>
            <a:r>
              <a:rPr lang="en-US" altLang="ja-JP" dirty="0" smtClean="0">
                <a:solidFill>
                  <a:srgbClr val="FF0000"/>
                </a:solidFill>
              </a:rPr>
              <a:t> =94.0%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There is no geometrical asymmetry!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4299674"/>
            <a:ext cx="215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Mass^2 [(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/c2)^2]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83193" y="4299674"/>
            <a:ext cx="148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Phi angle[rad]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 rot="5400000">
            <a:off x="-846845" y="2449891"/>
            <a:ext cx="201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Momentum[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/c]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5400000">
            <a:off x="4349256" y="2706348"/>
            <a:ext cx="137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Tracking eff.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23728" y="1484784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2081" y="3068960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K</a:t>
            </a:r>
            <a:endParaRPr kumimoji="1" lang="ja-JP" altLang="en-US" sz="32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1110" y="169693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Symbol" panose="05050102010706020507" pitchFamily="18" charset="2"/>
              </a:rPr>
              <a:t>p</a:t>
            </a:r>
            <a:endParaRPr kumimoji="1" lang="ja-JP" altLang="en-US" sz="3200" b="1" dirty="0">
              <a:latin typeface="Symbol" panose="05050102010706020507" pitchFamily="18" charset="2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8714" y="928087"/>
            <a:ext cx="4621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ja-JP" sz="2800" b="1" dirty="0">
                <a:solidFill>
                  <a:srgbClr val="0070C0"/>
                </a:solidFill>
              </a:rPr>
              <a:t>/K/p/d are clearly separated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9A7-7F0F-43E8-9789-7627772E4F1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2052" name="Picture 4" descr="C:\Users\sada\CDS\JPS\JPS_2014Mar\PIDf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9" y="4630535"/>
            <a:ext cx="3042338" cy="199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 rot="5400000">
            <a:off x="-1136442" y="5187761"/>
            <a:ext cx="259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 of Mass^2 [(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/c2)^2]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14457" y="6567760"/>
            <a:ext cx="201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Momentum[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/c]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4604935"/>
            <a:ext cx="352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C000"/>
                </a:solidFill>
              </a:rPr>
              <a:t>P</a:t>
            </a:r>
            <a:endParaRPr lang="en-US" altLang="ja-JP" sz="2400" b="1" dirty="0" smtClean="0">
              <a:solidFill>
                <a:srgbClr val="0070C0"/>
              </a:solidFill>
            </a:endParaRPr>
          </a:p>
          <a:p>
            <a:r>
              <a:rPr lang="en-US" altLang="ja-JP" sz="2400" b="1" dirty="0" smtClean="0">
                <a:solidFill>
                  <a:srgbClr val="0070C0"/>
                </a:solidFill>
              </a:rPr>
              <a:t>K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25" y="3617640"/>
            <a:ext cx="383967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704" y="1092028"/>
            <a:ext cx="8712968" cy="3030484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chemeClr val="tx1"/>
                </a:solidFill>
              </a:rPr>
              <a:t>There are two 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purposes </a:t>
            </a:r>
            <a:r>
              <a:rPr lang="en-US" altLang="ja-JP" sz="3200" dirty="0">
                <a:solidFill>
                  <a:schemeClr val="tx1"/>
                </a:solidFill>
              </a:rPr>
              <a:t/>
            </a:r>
            <a:br>
              <a:rPr lang="en-US" altLang="ja-JP" sz="3200" dirty="0">
                <a:solidFill>
                  <a:schemeClr val="tx1"/>
                </a:solidFill>
              </a:rPr>
            </a:br>
            <a:r>
              <a:rPr lang="ja-JP" altLang="en-US" sz="3600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sz="2700" dirty="0" smtClean="0">
                <a:solidFill>
                  <a:schemeClr val="tx1"/>
                </a:solidFill>
              </a:rPr>
              <a:t>1. K</a:t>
            </a:r>
            <a:r>
              <a:rPr kumimoji="1" lang="en-US" altLang="ja-JP" sz="2700" baseline="30000" dirty="0" smtClean="0">
                <a:solidFill>
                  <a:schemeClr val="tx1"/>
                </a:solidFill>
              </a:rPr>
              <a:t>-</a:t>
            </a:r>
            <a:r>
              <a:rPr kumimoji="1" lang="en-US" altLang="ja-JP" sz="2700" dirty="0" smtClean="0">
                <a:solidFill>
                  <a:schemeClr val="tx1"/>
                </a:solidFill>
              </a:rPr>
              <a:t>pp search : K</a:t>
            </a:r>
            <a:r>
              <a:rPr kumimoji="1" lang="en-US" altLang="ja-JP" sz="2700" baseline="30000" dirty="0" smtClean="0">
                <a:solidFill>
                  <a:schemeClr val="tx1"/>
                </a:solidFill>
              </a:rPr>
              <a:t>-</a:t>
            </a:r>
            <a:r>
              <a:rPr kumimoji="1" lang="en-US" altLang="ja-JP" sz="2700" dirty="0" smtClean="0">
                <a:solidFill>
                  <a:schemeClr val="tx1"/>
                </a:solidFill>
              </a:rPr>
              <a:t>+</a:t>
            </a:r>
            <a:r>
              <a:rPr kumimoji="1" lang="en-US" altLang="ja-JP" sz="2700" baseline="30000" dirty="0" smtClean="0">
                <a:solidFill>
                  <a:schemeClr val="tx1"/>
                </a:solidFill>
              </a:rPr>
              <a:t>3</a:t>
            </a:r>
            <a:r>
              <a:rPr kumimoji="1" lang="en-US" altLang="ja-JP" sz="2700" dirty="0" smtClean="0">
                <a:solidFill>
                  <a:schemeClr val="tx1"/>
                </a:solidFill>
              </a:rPr>
              <a:t>He </a:t>
            </a:r>
            <a:r>
              <a:rPr kumimoji="1" lang="ja-JP" altLang="en-US" sz="2700" dirty="0" smtClean="0">
                <a:solidFill>
                  <a:schemeClr val="tx1"/>
                </a:solidFill>
              </a:rPr>
              <a:t>⇒</a:t>
            </a:r>
            <a:r>
              <a:rPr kumimoji="1" lang="en-US" altLang="ja-JP" sz="2700" dirty="0" err="1" smtClean="0">
                <a:solidFill>
                  <a:schemeClr val="tx1"/>
                </a:solidFill>
              </a:rPr>
              <a:t>n+K</a:t>
            </a:r>
            <a:r>
              <a:rPr kumimoji="1" lang="en-US" altLang="ja-JP" sz="2700" baseline="30000" dirty="0" err="1" smtClean="0">
                <a:solidFill>
                  <a:schemeClr val="tx1"/>
                </a:solidFill>
              </a:rPr>
              <a:t>-</a:t>
            </a:r>
            <a:r>
              <a:rPr kumimoji="1" lang="en-US" altLang="ja-JP" sz="2700" dirty="0" err="1" smtClean="0">
                <a:solidFill>
                  <a:schemeClr val="tx1"/>
                </a:solidFill>
              </a:rPr>
              <a:t>pp</a:t>
            </a:r>
            <a:r>
              <a:rPr kumimoji="1" lang="ja-JP" altLang="en-US" sz="2700" dirty="0" smtClean="0">
                <a:solidFill>
                  <a:schemeClr val="tx1"/>
                </a:solidFill>
              </a:rPr>
              <a:t>→</a:t>
            </a:r>
            <a:r>
              <a:rPr kumimoji="1" lang="en-US" altLang="ja-JP" sz="27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700" dirty="0" err="1" smtClean="0">
                <a:solidFill>
                  <a:schemeClr val="tx1"/>
                </a:solidFill>
              </a:rPr>
              <a:t>p</a:t>
            </a:r>
            <a:r>
              <a:rPr kumimoji="1" lang="en-US" altLang="ja-JP" sz="2700" dirty="0" smtClean="0">
                <a:solidFill>
                  <a:schemeClr val="tx1"/>
                </a:solidFill>
              </a:rPr>
              <a:t>  </a:t>
            </a:r>
            <a:br>
              <a:rPr kumimoji="1" lang="en-US" altLang="ja-JP" sz="2700" dirty="0" smtClean="0">
                <a:solidFill>
                  <a:schemeClr val="tx1"/>
                </a:solidFill>
              </a:rPr>
            </a:br>
            <a:r>
              <a:rPr lang="ja-JP" altLang="en-US" sz="2700" dirty="0" smtClean="0">
                <a:solidFill>
                  <a:schemeClr val="tx1"/>
                </a:solidFill>
              </a:rPr>
              <a:t>　 </a:t>
            </a:r>
            <a:r>
              <a:rPr kumimoji="1" lang="en-US" altLang="ja-JP" sz="2700" dirty="0" smtClean="0">
                <a:solidFill>
                  <a:schemeClr val="tx1"/>
                </a:solidFill>
              </a:rPr>
              <a:t>2. Study of multi-Nucleon absorption@</a:t>
            </a:r>
            <a:r>
              <a:rPr kumimoji="1" lang="en-US" altLang="ja-JP" sz="2700" baseline="30000" dirty="0" smtClean="0">
                <a:solidFill>
                  <a:schemeClr val="tx1"/>
                </a:solidFill>
              </a:rPr>
              <a:t>3</a:t>
            </a:r>
            <a:r>
              <a:rPr kumimoji="1" lang="en-US" altLang="ja-JP" sz="2700" dirty="0" smtClean="0">
                <a:solidFill>
                  <a:schemeClr val="tx1"/>
                </a:solidFill>
              </a:rPr>
              <a:t>He target</a:t>
            </a:r>
            <a:br>
              <a:rPr kumimoji="1" lang="en-US" altLang="ja-JP" sz="2700" dirty="0" smtClean="0">
                <a:solidFill>
                  <a:schemeClr val="tx1"/>
                </a:solidFill>
              </a:rPr>
            </a:br>
            <a:r>
              <a:rPr kumimoji="1" lang="en-US" altLang="ja-JP" sz="2700" dirty="0" smtClean="0">
                <a:solidFill>
                  <a:schemeClr val="tx1"/>
                </a:solidFill>
              </a:rPr>
              <a:t>   </a:t>
            </a:r>
            <a:r>
              <a:rPr lang="en-US" altLang="ja-JP" sz="2700" b="1" dirty="0" smtClean="0">
                <a:solidFill>
                  <a:srgbClr val="FF0000"/>
                </a:solidFill>
              </a:rPr>
              <a:t>=&gt;</a:t>
            </a:r>
            <a:r>
              <a:rPr lang="en-US" altLang="ja-JP" sz="2700" b="1" dirty="0">
                <a:solidFill>
                  <a:srgbClr val="FF0000"/>
                </a:solidFill>
              </a:rPr>
              <a:t>Measurement  </a:t>
            </a:r>
            <a:r>
              <a:rPr lang="en-US" altLang="ja-JP" sz="2700" b="1" dirty="0" smtClean="0">
                <a:solidFill>
                  <a:srgbClr val="FF0000"/>
                </a:solidFill>
              </a:rPr>
              <a:t>of In-flight </a:t>
            </a:r>
            <a:r>
              <a:rPr lang="en-US" altLang="ja-JP" sz="2700" b="1" dirty="0">
                <a:solidFill>
                  <a:srgbClr val="FF0000"/>
                </a:solidFill>
              </a:rPr>
              <a:t>K- multi-nucleon </a:t>
            </a:r>
            <a:br>
              <a:rPr lang="en-US" altLang="ja-JP" sz="2700" b="1" dirty="0">
                <a:solidFill>
                  <a:srgbClr val="FF0000"/>
                </a:solidFill>
              </a:rPr>
            </a:br>
            <a:r>
              <a:rPr lang="en-US" altLang="ja-JP" sz="2700" b="1" dirty="0" smtClean="0">
                <a:solidFill>
                  <a:srgbClr val="FF0000"/>
                </a:solidFill>
              </a:rPr>
              <a:t>   absorption </a:t>
            </a:r>
            <a:r>
              <a:rPr lang="en-US" altLang="ja-JP" sz="2700" b="1" dirty="0">
                <a:solidFill>
                  <a:srgbClr val="FF0000"/>
                </a:solidFill>
              </a:rPr>
              <a:t>is NEW!!</a:t>
            </a:r>
            <a:r>
              <a:rPr lang="en-US" altLang="ja-JP" sz="3100" b="1" dirty="0">
                <a:solidFill>
                  <a:srgbClr val="FF0000"/>
                </a:solidFill>
              </a:rPr>
              <a:t/>
            </a:r>
            <a:br>
              <a:rPr lang="en-US" altLang="ja-JP" sz="3100" b="1" dirty="0">
                <a:solidFill>
                  <a:srgbClr val="FF0000"/>
                </a:solidFill>
              </a:rPr>
            </a:br>
            <a:endParaRPr kumimoji="1" lang="ja-JP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5665" y="3933056"/>
            <a:ext cx="6963929" cy="306723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sz="2400" dirty="0" smtClean="0"/>
              <a:t> stopped [1]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2nucleon </a:t>
            </a:r>
            <a:r>
              <a:rPr lang="en-US" altLang="ja-JP" sz="1800" dirty="0" smtClean="0">
                <a:solidFill>
                  <a:schemeClr val="tx1"/>
                </a:solidFill>
              </a:rPr>
              <a:t>absorption </a:t>
            </a:r>
          </a:p>
          <a:p>
            <a:pPr marL="402336" lvl="1" indent="0">
              <a:buNone/>
            </a:pPr>
            <a:r>
              <a:rPr lang="en-US" altLang="ja-JP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  &amp;FSI (50%/</a:t>
            </a:r>
            <a:r>
              <a:rPr lang="en-US" altLang="ja-JP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p </a:t>
            </a:r>
            <a:r>
              <a:rPr lang="en-US" altLang="ja-JP" sz="1800" baseline="-25000" dirty="0" smtClean="0">
                <a:solidFill>
                  <a:schemeClr val="tx1"/>
                </a:solidFill>
              </a:rPr>
              <a:t>stopped</a:t>
            </a:r>
            <a:r>
              <a:rPr lang="en-US" altLang="ja-JP" sz="1800" dirty="0">
                <a:solidFill>
                  <a:schemeClr val="tx1"/>
                </a:solidFill>
              </a:rPr>
              <a:t>) </a:t>
            </a:r>
            <a:r>
              <a:rPr lang="en-US" altLang="ja-JP" sz="1800" dirty="0" smtClean="0">
                <a:solidFill>
                  <a:schemeClr val="tx1"/>
                </a:solidFill>
              </a:rPr>
              <a:t>are  clearly  </a:t>
            </a:r>
            <a:r>
              <a:rPr lang="en-US" altLang="ja-JP" sz="1800" dirty="0">
                <a:solidFill>
                  <a:schemeClr val="tx1"/>
                </a:solidFill>
              </a:rPr>
              <a:t>seen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pPr lvl="1"/>
            <a:r>
              <a:rPr kumimoji="1" lang="en-US" altLang="ja-JP" sz="1800" dirty="0" smtClean="0">
                <a:solidFill>
                  <a:schemeClr val="tx1"/>
                </a:solidFill>
              </a:rPr>
              <a:t>3nucleon absorption &lt;3% /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p </a:t>
            </a:r>
            <a:r>
              <a:rPr kumimoji="1" lang="en-US" altLang="ja-JP" sz="1800" baseline="-25000" dirty="0" smtClean="0">
                <a:solidFill>
                  <a:schemeClr val="tx1"/>
                </a:solidFill>
              </a:rPr>
              <a:t>stopped</a:t>
            </a:r>
            <a:endParaRPr kumimoji="1" lang="en-US" altLang="ja-JP" sz="2000" baseline="-250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 smtClean="0">
                <a:latin typeface="Symbol" panose="05050102010706020507" pitchFamily="18" charset="2"/>
              </a:rPr>
              <a:t>-</a:t>
            </a:r>
            <a:r>
              <a:rPr lang="en-US" altLang="ja-JP" sz="2400" dirty="0" smtClean="0"/>
              <a:t> in-flight [2],[3]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2nucleon absorption 0.85 </a:t>
            </a:r>
            <a:r>
              <a:rPr lang="en-US" altLang="ja-JP" sz="1800" dirty="0">
                <a:solidFill>
                  <a:schemeClr val="tx1"/>
                </a:solidFill>
              </a:rPr>
              <a:t>± </a:t>
            </a:r>
            <a:r>
              <a:rPr lang="en-US" altLang="ja-JP" sz="1800" dirty="0" smtClean="0">
                <a:solidFill>
                  <a:schemeClr val="tx1"/>
                </a:solidFill>
              </a:rPr>
              <a:t>0.17mb (266 </a:t>
            </a:r>
            <a:r>
              <a:rPr lang="en-US" altLang="ja-JP" sz="1800" dirty="0">
                <a:solidFill>
                  <a:schemeClr val="tx1"/>
                </a:solidFill>
              </a:rPr>
              <a:t>M</a:t>
            </a:r>
            <a:r>
              <a:rPr lang="en-US" altLang="ja-JP" sz="1800" dirty="0" smtClean="0">
                <a:solidFill>
                  <a:schemeClr val="tx1"/>
                </a:solidFill>
              </a:rPr>
              <a:t>eV/c)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3nucleon absorption 3.7 </a:t>
            </a:r>
            <a:r>
              <a:rPr lang="en-US" altLang="ja-JP" sz="1800" dirty="0">
                <a:solidFill>
                  <a:schemeClr val="tx1"/>
                </a:solidFill>
              </a:rPr>
              <a:t>± </a:t>
            </a:r>
            <a:r>
              <a:rPr lang="en-US" altLang="ja-JP" sz="1800" dirty="0" smtClean="0">
                <a:solidFill>
                  <a:schemeClr val="tx1"/>
                </a:solidFill>
              </a:rPr>
              <a:t>0.6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mb</a:t>
            </a:r>
            <a:r>
              <a:rPr lang="en-US" altLang="ja-JP" sz="1800" dirty="0" smtClean="0">
                <a:solidFill>
                  <a:schemeClr val="tx1"/>
                </a:solidFill>
              </a:rPr>
              <a:t>(220 MeV/c)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2NA/3NA ~25% </a:t>
            </a:r>
          </a:p>
          <a:p>
            <a:pPr marL="402336" lvl="1" indent="0">
              <a:buNone/>
            </a:pPr>
            <a:endParaRPr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9A7-7F0F-43E8-9789-7627772E4F1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87006" y="168588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[1] D. </a:t>
            </a:r>
            <a:r>
              <a:rPr lang="en-US" altLang="ja-JP" sz="1200" dirty="0" err="1" smtClean="0"/>
              <a:t>Gotta</a:t>
            </a:r>
            <a:r>
              <a:rPr lang="en-US" altLang="ja-JP" sz="1200" dirty="0" smtClean="0"/>
              <a:t>, </a:t>
            </a:r>
            <a:r>
              <a:rPr lang="en-US" altLang="ja-JP" sz="1200" dirty="0" err="1" smtClean="0"/>
              <a:t>etal</a:t>
            </a:r>
            <a:r>
              <a:rPr lang="en-US" altLang="ja-JP" sz="1200" dirty="0" smtClean="0"/>
              <a:t>., Phys. Rev. C  51. 2 (1995)</a:t>
            </a:r>
          </a:p>
          <a:p>
            <a:r>
              <a:rPr kumimoji="1" lang="en-US" altLang="ja-JP" sz="1200" dirty="0" smtClean="0"/>
              <a:t>[2] P. Weber  </a:t>
            </a:r>
            <a:r>
              <a:rPr kumimoji="1" lang="en-US" altLang="ja-JP" sz="1200" dirty="0" err="1" smtClean="0"/>
              <a:t>etal</a:t>
            </a:r>
            <a:r>
              <a:rPr kumimoji="1" lang="en-US" altLang="ja-JP" sz="1200" dirty="0" smtClean="0"/>
              <a:t>., </a:t>
            </a:r>
            <a:r>
              <a:rPr kumimoji="1" lang="en-US" altLang="ja-JP" sz="1200" dirty="0" err="1" smtClean="0"/>
              <a:t>Nucl</a:t>
            </a:r>
            <a:r>
              <a:rPr kumimoji="1" lang="en-US" altLang="ja-JP" sz="1200" dirty="0" smtClean="0"/>
              <a:t>. </a:t>
            </a:r>
            <a:r>
              <a:rPr kumimoji="1" lang="en-US" altLang="ja-JP" sz="1200" dirty="0" err="1" smtClean="0"/>
              <a:t>Phys</a:t>
            </a:r>
            <a:r>
              <a:rPr kumimoji="1" lang="en-US" altLang="ja-JP" sz="1200" dirty="0" smtClean="0"/>
              <a:t> A501 (1989) 765-800</a:t>
            </a:r>
          </a:p>
          <a:p>
            <a:r>
              <a:rPr kumimoji="1" lang="en-US" altLang="ja-JP" sz="1200" dirty="0" smtClean="0"/>
              <a:t>[3] G. </a:t>
            </a:r>
            <a:r>
              <a:rPr kumimoji="1" lang="en-US" altLang="ja-JP" sz="1200" dirty="0" err="1" smtClean="0"/>
              <a:t>Backenstoss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err="1" smtClean="0"/>
              <a:t>etal</a:t>
            </a:r>
            <a:r>
              <a:rPr kumimoji="1" lang="en-US" altLang="ja-JP" sz="1200" dirty="0" smtClean="0"/>
              <a:t>., </a:t>
            </a:r>
            <a:r>
              <a:rPr lang="en-US" altLang="ja-JP" sz="1200" dirty="0" smtClean="0"/>
              <a:t>Phys. Rev. </a:t>
            </a:r>
            <a:r>
              <a:rPr lang="en-US" altLang="ja-JP" sz="1200" dirty="0" err="1" smtClean="0"/>
              <a:t>Lett</a:t>
            </a:r>
            <a:r>
              <a:rPr lang="en-US" altLang="ja-JP" sz="1200" dirty="0" smtClean="0"/>
              <a:t> 55. 25(1985)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1704" y="1685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,</a:t>
            </a:r>
            <a:r>
              <a:rPr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b="1" dirty="0" err="1" smtClean="0">
                <a:solidFill>
                  <a:srgbClr val="FF0000"/>
                </a:solidFill>
              </a:rPr>
              <a:t>p</a:t>
            </a:r>
            <a:r>
              <a:rPr lang="en-US" altLang="ja-JP" b="1" dirty="0" smtClean="0"/>
              <a:t>)</a:t>
            </a:r>
            <a:r>
              <a:rPr lang="en-US" altLang="ja-JP" b="1" dirty="0" smtClean="0">
                <a:solidFill>
                  <a:srgbClr val="FF0000"/>
                </a:solidFill>
              </a:rPr>
              <a:t>n reaction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00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8906</TotalTime>
  <Words>1410</Words>
  <Application>Microsoft Office PowerPoint</Application>
  <PresentationFormat>画面に合わせる (4:3)</PresentationFormat>
  <Paragraphs>363</Paragraphs>
  <Slides>27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アーバン</vt:lpstr>
      <vt:lpstr>Search for the K-pp bound state via the in-flight 3He(K-,n) reaction</vt:lpstr>
      <vt:lpstr>Contents</vt:lpstr>
      <vt:lpstr>Kaonic nuclei</vt:lpstr>
      <vt:lpstr>PowerPoint プレゼンテーション</vt:lpstr>
      <vt:lpstr>J-PARC E15 experiment</vt:lpstr>
      <vt:lpstr>PowerPoint プレゼンテーション</vt:lpstr>
      <vt:lpstr>Cylindrical Detector System</vt:lpstr>
      <vt:lpstr>PID &amp; Tracking efficiency</vt:lpstr>
      <vt:lpstr>There are two purposes  　1. K-pp search : K-+3He ⇒n+K-pp→Lp   　 2. Study of multi-Nucleon absorption@3He target    =&gt;Measurement  of In-flight K- multi-nucleon     absorption is NEW!! </vt:lpstr>
      <vt:lpstr>Exclusive 3He(K-,Lp)n events</vt:lpstr>
      <vt:lpstr>3He(K-,Lp)n: Dalitz plot</vt:lpstr>
      <vt:lpstr>3He(K-,Lp)n: Dalitz plot</vt:lpstr>
      <vt:lpstr>3He(K-,Lp)n: Invariant Mass</vt:lpstr>
      <vt:lpstr>3He(K-,Lp)n: Comparison with Phase-Space</vt:lpstr>
      <vt:lpstr>Summary</vt:lpstr>
      <vt:lpstr>Thank you for your attention</vt:lpstr>
      <vt:lpstr>PowerPoint プレゼンテーション</vt:lpstr>
      <vt:lpstr>Experimental situation</vt:lpstr>
      <vt:lpstr>PowerPoint プレゼンテーション</vt:lpstr>
      <vt:lpstr>3He(K-,LpnNC) reaction</vt:lpstr>
      <vt:lpstr>Beam line performance</vt:lpstr>
      <vt:lpstr>Neutron counter</vt:lpstr>
      <vt:lpstr>Semi-Inclusive 3He(K-,n)X M.M. spectrum</vt:lpstr>
      <vt:lpstr>PowerPoint プレゼンテーション</vt:lpstr>
      <vt:lpstr>3He(K-,n): non-mesonic 2NA?</vt:lpstr>
      <vt:lpstr>3He(K-,n): deeply-bound K-pp search</vt:lpstr>
      <vt:lpstr>Decomposition of “missing neutron” region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sada</dc:creator>
  <cp:lastModifiedBy>sada</cp:lastModifiedBy>
  <cp:revision>101</cp:revision>
  <cp:lastPrinted>2014-05-27T07:35:37Z</cp:lastPrinted>
  <dcterms:created xsi:type="dcterms:W3CDTF">2014-05-21T01:29:38Z</dcterms:created>
  <dcterms:modified xsi:type="dcterms:W3CDTF">2014-06-02T12:13:25Z</dcterms:modified>
</cp:coreProperties>
</file>