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917" r:id="rId2"/>
    <p:sldId id="893" r:id="rId3"/>
    <p:sldId id="894" r:id="rId4"/>
    <p:sldId id="920" r:id="rId5"/>
    <p:sldId id="921" r:id="rId6"/>
    <p:sldId id="922" r:id="rId7"/>
    <p:sldId id="901" r:id="rId8"/>
    <p:sldId id="903" r:id="rId9"/>
    <p:sldId id="902" r:id="rId10"/>
    <p:sldId id="905" r:id="rId11"/>
    <p:sldId id="906" r:id="rId12"/>
    <p:sldId id="923" r:id="rId13"/>
    <p:sldId id="925" r:id="rId14"/>
    <p:sldId id="926" r:id="rId15"/>
    <p:sldId id="927" r:id="rId16"/>
    <p:sldId id="928" r:id="rId17"/>
    <p:sldId id="932" r:id="rId18"/>
    <p:sldId id="933" r:id="rId19"/>
    <p:sldId id="931" r:id="rId20"/>
    <p:sldId id="930" r:id="rId21"/>
    <p:sldId id="899" r:id="rId22"/>
    <p:sldId id="915" r:id="rId23"/>
    <p:sldId id="934" r:id="rId24"/>
    <p:sldId id="93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skal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FF99"/>
    <a:srgbClr val="4A206A"/>
    <a:srgbClr val="FFFF66"/>
    <a:srgbClr val="FFCC99"/>
    <a:srgbClr val="EAC0E1"/>
    <a:srgbClr val="66FF33"/>
    <a:srgbClr val="DECCCF"/>
    <a:srgbClr val="FFCC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9" autoAdjust="0"/>
    <p:restoredTop sz="81833" autoAdjust="0"/>
  </p:normalViewPr>
  <p:slideViewPr>
    <p:cSldViewPr>
      <p:cViewPr>
        <p:scale>
          <a:sx n="66" d="100"/>
          <a:sy n="66" d="100"/>
        </p:scale>
        <p:origin x="-5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7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3" name="Symbol zastępczy nagłówka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F7E29-F64F-4FFA-9A16-E11B64805F8D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E78ED-61CC-4C3F-8A16-96E4BEBC1776}" type="datetimeFigureOut">
              <a:rPr lang="pl-PL" smtClean="0"/>
              <a:t>2014-06-02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408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315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041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Tu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wpsomniec</a:t>
            </a:r>
            <a:r>
              <a:rPr lang="pl-PL" baseline="0" dirty="0" smtClean="0"/>
              <a:t> o </a:t>
            </a:r>
            <a:r>
              <a:rPr lang="pl-PL" baseline="0" dirty="0" err="1" smtClean="0"/>
              <a:t>Pelletach</a:t>
            </a:r>
            <a:r>
              <a:rPr lang="pl-PL" baseline="0" dirty="0" smtClean="0"/>
              <a:t> … </a:t>
            </a:r>
            <a:r>
              <a:rPr lang="pl-PL" dirty="0" err="1" smtClean="0"/>
              <a:t>Polaryzacj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Q=15  and </a:t>
            </a:r>
            <a:r>
              <a:rPr lang="pl-PL" dirty="0" err="1" smtClean="0"/>
              <a:t>at</a:t>
            </a:r>
            <a:r>
              <a:rPr lang="pl-PL" dirty="0" smtClean="0"/>
              <a:t> Q=72…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8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8799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AF297-2F59-43DE-B555-83B3D34C34EC}" type="slidenum">
              <a:rPr lang="pl-PL" altLang="pl-PL"/>
              <a:pPr/>
              <a:t>24</a:t>
            </a:fld>
            <a:endParaRPr lang="pl-PL" altLang="pl-PL"/>
          </a:p>
        </p:txBody>
      </p:sp>
      <p:sp>
        <p:nvSpPr>
          <p:cNvPr id="1047554" name="Text Box 2"/>
          <p:cNvSpPr txBox="1">
            <a:spLocks noChangeArrowheads="1"/>
          </p:cNvSpPr>
          <p:nvPr/>
        </p:nvSpPr>
        <p:spPr bwMode="auto">
          <a:xfrm>
            <a:off x="1143511" y="686474"/>
            <a:ext cx="4563314" cy="34210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390" tIns="42195" rIns="84390" bIns="42195" anchor="ctr"/>
          <a:lstStyle/>
          <a:p>
            <a:endParaRPr lang="pl-PL"/>
          </a:p>
        </p:txBody>
      </p:sp>
      <p:sp>
        <p:nvSpPr>
          <p:cNvPr id="1047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188" y="4342939"/>
            <a:ext cx="5476896" cy="41074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l-PL" altLang="pl-PL" dirty="0" smtClean="0"/>
              <a:t>SO </a:t>
            </a:r>
            <a:r>
              <a:rPr lang="pl-PL" altLang="pl-PL" dirty="0" err="1" smtClean="0"/>
              <a:t>its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connected</a:t>
            </a:r>
            <a:r>
              <a:rPr lang="pl-PL" altLang="pl-PL" baseline="0" dirty="0" smtClean="0"/>
              <a:t> to the eta-3He system !!!</a:t>
            </a:r>
          </a:p>
          <a:p>
            <a:r>
              <a:rPr lang="pl-PL" altLang="pl-PL" baseline="0" dirty="0" err="1" smtClean="0"/>
              <a:t>Is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it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production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or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interaction</a:t>
            </a:r>
            <a:r>
              <a:rPr lang="pl-PL" altLang="pl-PL" baseline="0" dirty="0" smtClean="0"/>
              <a:t> in the </a:t>
            </a:r>
            <a:r>
              <a:rPr lang="pl-PL" altLang="pl-PL" baseline="0" dirty="0" err="1" smtClean="0"/>
              <a:t>final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state</a:t>
            </a:r>
            <a:r>
              <a:rPr lang="pl-PL" altLang="pl-PL" baseline="0" dirty="0" smtClean="0"/>
              <a:t>???  It </a:t>
            </a:r>
            <a:r>
              <a:rPr lang="pl-PL" altLang="pl-PL" baseline="0" dirty="0" err="1" smtClean="0"/>
              <a:t>has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rather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something</a:t>
            </a:r>
            <a:r>
              <a:rPr lang="pl-PL" altLang="pl-PL" baseline="0" dirty="0" smtClean="0"/>
              <a:t> to do with hel-eta </a:t>
            </a:r>
            <a:r>
              <a:rPr lang="pl-PL" altLang="pl-PL" baseline="0" dirty="0" err="1" smtClean="0"/>
              <a:t>because</a:t>
            </a:r>
            <a:r>
              <a:rPr lang="pl-PL" altLang="pl-PL" baseline="0" dirty="0" smtClean="0"/>
              <a:t>…</a:t>
            </a:r>
            <a:endParaRPr lang="pl-PL" alt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For the </a:t>
            </a:r>
            <a:r>
              <a:rPr lang="pl-PL" dirty="0" err="1" smtClean="0"/>
              <a:t>first</a:t>
            </a:r>
            <a:r>
              <a:rPr lang="pl-PL" dirty="0" smtClean="0"/>
              <a:t> </a:t>
            </a:r>
            <a:r>
              <a:rPr lang="pl-PL" dirty="0" err="1" smtClean="0"/>
              <a:t>time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mechanisms</a:t>
            </a:r>
            <a:r>
              <a:rPr lang="pl-PL" dirty="0" smtClean="0"/>
              <a:t> 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315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5C646-F0B9-47D7-B5B2-D2B79F48C6FE}" type="slidenum">
              <a:rPr lang="pl-PL" altLang="pl-PL"/>
              <a:pPr/>
              <a:t>4</a:t>
            </a:fld>
            <a:endParaRPr lang="pl-PL" altLang="pl-PL"/>
          </a:p>
        </p:txBody>
      </p:sp>
      <p:sp>
        <p:nvSpPr>
          <p:cNvPr id="1057794" name="Text Box 2"/>
          <p:cNvSpPr txBox="1">
            <a:spLocks noChangeArrowheads="1"/>
          </p:cNvSpPr>
          <p:nvPr/>
        </p:nvSpPr>
        <p:spPr bwMode="auto">
          <a:xfrm>
            <a:off x="1004021" y="694984"/>
            <a:ext cx="4848425" cy="3429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390" tIns="42195" rIns="84390" bIns="42195" anchor="ctr"/>
          <a:lstStyle/>
          <a:p>
            <a:endParaRPr lang="pl-PL"/>
          </a:p>
        </p:txBody>
      </p:sp>
      <p:sp>
        <p:nvSpPr>
          <p:cNvPr id="105779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062270" y="4350031"/>
            <a:ext cx="4724264" cy="350044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0671E-19F3-4915-ABB8-B161252F0314}" type="slidenum">
              <a:rPr lang="pl-PL" altLang="pl-PL"/>
              <a:pPr/>
              <a:t>5</a:t>
            </a:fld>
            <a:endParaRPr lang="pl-PL" altLang="pl-PL"/>
          </a:p>
        </p:txBody>
      </p:sp>
      <p:sp>
        <p:nvSpPr>
          <p:cNvPr id="1060866" name="Text Box 2"/>
          <p:cNvSpPr txBox="1">
            <a:spLocks noChangeArrowheads="1"/>
          </p:cNvSpPr>
          <p:nvPr/>
        </p:nvSpPr>
        <p:spPr bwMode="auto">
          <a:xfrm>
            <a:off x="1004021" y="694984"/>
            <a:ext cx="4848425" cy="3429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390" tIns="42195" rIns="84390" bIns="42195" anchor="ctr"/>
          <a:lstStyle/>
          <a:p>
            <a:endParaRPr lang="pl-PL"/>
          </a:p>
        </p:txBody>
      </p:sp>
      <p:sp>
        <p:nvSpPr>
          <p:cNvPr id="10608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062270" y="4350031"/>
            <a:ext cx="4724264" cy="350044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AF297-2F59-43DE-B555-83B3D34C34EC}" type="slidenum">
              <a:rPr lang="pl-PL" altLang="pl-PL"/>
              <a:pPr/>
              <a:t>7</a:t>
            </a:fld>
            <a:endParaRPr lang="pl-PL" altLang="pl-PL"/>
          </a:p>
        </p:txBody>
      </p:sp>
      <p:sp>
        <p:nvSpPr>
          <p:cNvPr id="1047554" name="Text Box 2"/>
          <p:cNvSpPr txBox="1">
            <a:spLocks noChangeArrowheads="1"/>
          </p:cNvSpPr>
          <p:nvPr/>
        </p:nvSpPr>
        <p:spPr bwMode="auto">
          <a:xfrm>
            <a:off x="1143511" y="686474"/>
            <a:ext cx="4563314" cy="34210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390" tIns="42195" rIns="84390" bIns="42195" anchor="ctr"/>
          <a:lstStyle/>
          <a:p>
            <a:endParaRPr lang="pl-PL"/>
          </a:p>
        </p:txBody>
      </p:sp>
      <p:sp>
        <p:nvSpPr>
          <p:cNvPr id="1047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188" y="4342939"/>
            <a:ext cx="5476896" cy="41074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l-PL" altLang="pl-PL" dirty="0" smtClean="0"/>
              <a:t>SO </a:t>
            </a:r>
            <a:r>
              <a:rPr lang="pl-PL" altLang="pl-PL" dirty="0" err="1" smtClean="0"/>
              <a:t>its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connected</a:t>
            </a:r>
            <a:r>
              <a:rPr lang="pl-PL" altLang="pl-PL" baseline="0" dirty="0" smtClean="0"/>
              <a:t> to the eta-3He system !!!</a:t>
            </a:r>
          </a:p>
          <a:p>
            <a:r>
              <a:rPr lang="pl-PL" altLang="pl-PL" baseline="0" dirty="0" err="1" smtClean="0"/>
              <a:t>Is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it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production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or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interaction</a:t>
            </a:r>
            <a:r>
              <a:rPr lang="pl-PL" altLang="pl-PL" baseline="0" dirty="0" smtClean="0"/>
              <a:t> in the </a:t>
            </a:r>
            <a:r>
              <a:rPr lang="pl-PL" altLang="pl-PL" baseline="0" dirty="0" err="1" smtClean="0"/>
              <a:t>final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state</a:t>
            </a:r>
            <a:r>
              <a:rPr lang="pl-PL" altLang="pl-PL" baseline="0" dirty="0" smtClean="0"/>
              <a:t>???  It </a:t>
            </a:r>
            <a:r>
              <a:rPr lang="pl-PL" altLang="pl-PL" baseline="0" dirty="0" err="1" smtClean="0"/>
              <a:t>has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rather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something</a:t>
            </a:r>
            <a:r>
              <a:rPr lang="pl-PL" altLang="pl-PL" baseline="0" dirty="0" smtClean="0"/>
              <a:t> to do with hel-eta </a:t>
            </a:r>
            <a:r>
              <a:rPr lang="pl-PL" altLang="pl-PL" baseline="0" dirty="0" err="1" smtClean="0"/>
              <a:t>because</a:t>
            </a:r>
            <a:r>
              <a:rPr lang="pl-PL" altLang="pl-PL" baseline="0" dirty="0" smtClean="0"/>
              <a:t>…</a:t>
            </a:r>
            <a:endParaRPr lang="pl-PL" alt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1639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D2E14-1604-48A8-9D82-57A710395B90}" type="slidenum">
              <a:rPr lang="pl-PL" altLang="pl-PL"/>
              <a:pPr/>
              <a:t>9</a:t>
            </a:fld>
            <a:endParaRPr lang="pl-PL" altLang="pl-PL"/>
          </a:p>
        </p:txBody>
      </p:sp>
      <p:sp>
        <p:nvSpPr>
          <p:cNvPr id="1231874" name="Text Box 2"/>
          <p:cNvSpPr txBox="1">
            <a:spLocks noChangeArrowheads="1"/>
          </p:cNvSpPr>
          <p:nvPr/>
        </p:nvSpPr>
        <p:spPr bwMode="auto">
          <a:xfrm>
            <a:off x="1143511" y="686474"/>
            <a:ext cx="4563314" cy="34210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390" tIns="42195" rIns="84390" bIns="42195" anchor="ctr"/>
          <a:lstStyle/>
          <a:p>
            <a:endParaRPr lang="pl-PL"/>
          </a:p>
        </p:txBody>
      </p:sp>
      <p:sp>
        <p:nvSpPr>
          <p:cNvPr id="123187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188" y="4342939"/>
            <a:ext cx="5476896" cy="41074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l-PL" altLang="pl-PL" baseline="0" dirty="0" err="1" smtClean="0"/>
              <a:t>Differences</a:t>
            </a:r>
            <a:r>
              <a:rPr lang="pl-PL" altLang="pl-PL" baseline="0" dirty="0" smtClean="0"/>
              <a:t> in </a:t>
            </a:r>
            <a:r>
              <a:rPr lang="pl-PL" altLang="pl-PL" baseline="0" dirty="0" err="1" smtClean="0"/>
              <a:t>steep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are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perhaps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better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seen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directly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at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excitation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function</a:t>
            </a:r>
            <a:r>
              <a:rPr lang="pl-PL" altLang="pl-PL" baseline="0" dirty="0" smtClean="0"/>
              <a:t> (</a:t>
            </a:r>
            <a:r>
              <a:rPr lang="pl-PL" altLang="pl-PL" baseline="0" dirty="0" err="1" smtClean="0"/>
              <a:t>see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next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page</a:t>
            </a:r>
            <a:r>
              <a:rPr lang="pl-PL" altLang="pl-PL" baseline="0" dirty="0" smtClean="0"/>
              <a:t>) </a:t>
            </a:r>
            <a:endParaRPr lang="pl-PL" altLang="pl-P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2317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Jak dotąd jeśli</a:t>
            </a:r>
            <a:r>
              <a:rPr lang="pl-PL" baseline="0" dirty="0" smtClean="0"/>
              <a:t> chodzi o eta-3He najlepsze ograniczenia są z COSY-11   i tu </a:t>
            </a:r>
            <a:r>
              <a:rPr lang="pl-PL" baseline="0" dirty="0" err="1" smtClean="0"/>
              <a:t>wymienic</a:t>
            </a:r>
            <a:r>
              <a:rPr lang="pl-PL" baseline="0" dirty="0" smtClean="0"/>
              <a:t>…</a:t>
            </a:r>
            <a:r>
              <a:rPr lang="pl-PL" baseline="0" dirty="0" err="1" smtClean="0"/>
              <a:t>nastepa</a:t>
            </a:r>
            <a:r>
              <a:rPr lang="pl-PL" baseline="0" dirty="0" smtClean="0"/>
              <a:t> strona</a:t>
            </a:r>
          </a:p>
          <a:p>
            <a:endParaRPr lang="pl-PL" baseline="0" dirty="0" smtClean="0"/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Afanasiev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S. V. et al.: Search for eta-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mesic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nuclei in the reaction d + C at JINR. Phys. Part.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Nucl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Lett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8 (2011) 1073-1077</a:t>
            </a:r>
          </a:p>
          <a:p>
            <a:endParaRPr lang="pl-PL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rt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Lebedev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Physical Institute,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Leninsky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prospect 53,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Mos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cow 119991, Russia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LPI  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electron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synchrotron</a:t>
            </a:r>
          </a:p>
          <a:p>
            <a:endParaRPr lang="pl-PL" baseline="0" dirty="0" smtClean="0"/>
          </a:p>
          <a:p>
            <a:pPr rtl="0"/>
            <a:r>
              <a:rPr lang="pl-PL" dirty="0" smtClean="0"/>
              <a:t>GSI: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We plan to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carry out a missing-mass spectroscopy experiment with the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12C(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p,d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 reaction at GSI-SIS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80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DA08D-70CE-487A-BFC1-C83B7F7223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53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8CDC-6937-4FB9-B9E4-4216F34408E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53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2F89B-94BC-4900-8170-50287821C5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8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EB1BABD-6677-4B16-B5B9-279B4974D442}" type="slidenum">
              <a:rPr lang="de-DE" altLang="pl-PL"/>
              <a:pPr/>
              <a:t>‹#›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380638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DDA10-EF80-4998-BF27-EDB40DB5C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43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6709-7E8B-402D-861A-372CAB48197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7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05A2E-8838-4D77-A367-CC5D6DFACC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10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56D3-8E62-4552-8D9E-DAD73072B4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84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69B3-E88E-4ED5-873A-4EFC143AD5E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11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8FB4-C5F8-493B-B1B7-7359705F593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55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C355-D8B4-48D9-8325-83ACEC859A8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20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9507-010F-43EE-9EFF-475D545F31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27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FE4EA0-58EF-40B8-9E72-1F7E1E1D8D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91675" cy="71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469" y="-459432"/>
            <a:ext cx="9123017" cy="8063746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pl-PL" sz="1800" b="1" dirty="0" smtClean="0">
              <a:latin typeface="+mj-lt"/>
            </a:endParaRPr>
          </a:p>
          <a:p>
            <a:endParaRPr lang="pl-PL" sz="2000" b="1" dirty="0" smtClean="0">
              <a:latin typeface="+mj-lt"/>
            </a:endParaRPr>
          </a:p>
          <a:p>
            <a:r>
              <a:rPr lang="pl-PL" sz="2000" dirty="0" smtClean="0">
                <a:latin typeface="+mj-lt"/>
              </a:rPr>
              <a:t>E. Friedman, A. Gal,  J. </a:t>
            </a:r>
            <a:r>
              <a:rPr lang="pl-PL" sz="2000" dirty="0" err="1" smtClean="0">
                <a:latin typeface="+mj-lt"/>
              </a:rPr>
              <a:t>Mares</a:t>
            </a:r>
            <a:r>
              <a:rPr lang="pl-PL" sz="2000" dirty="0" smtClean="0">
                <a:latin typeface="+mj-lt"/>
              </a:rPr>
              <a:t>,  </a:t>
            </a:r>
            <a:r>
              <a:rPr lang="en-US" sz="2000" dirty="0" smtClean="0">
                <a:latin typeface="+mj-lt"/>
              </a:rPr>
              <a:t>Phys.</a:t>
            </a:r>
            <a:r>
              <a:rPr lang="pl-PL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Lett</a:t>
            </a:r>
            <a:r>
              <a:rPr lang="en-US" sz="2000" dirty="0">
                <a:latin typeface="+mj-lt"/>
              </a:rPr>
              <a:t>. B725 </a:t>
            </a:r>
            <a:r>
              <a:rPr lang="en-US" sz="2000" b="1" dirty="0">
                <a:latin typeface="+mj-lt"/>
              </a:rPr>
              <a:t>(2013) </a:t>
            </a:r>
            <a:r>
              <a:rPr lang="en-US" sz="2000" dirty="0" smtClean="0">
                <a:latin typeface="+mj-lt"/>
              </a:rPr>
              <a:t>334</a:t>
            </a:r>
            <a:endParaRPr lang="pl-PL" sz="2000" dirty="0" smtClean="0">
              <a:latin typeface="+mj-lt"/>
            </a:endParaRPr>
          </a:p>
          <a:p>
            <a:endParaRPr lang="pl-PL" sz="2000" dirty="0" smtClean="0"/>
          </a:p>
          <a:p>
            <a:r>
              <a:rPr lang="pl-PL" sz="2000" dirty="0" smtClean="0"/>
              <a:t>D</a:t>
            </a:r>
            <a:r>
              <a:rPr lang="pl-PL" sz="2000" dirty="0"/>
              <a:t>. </a:t>
            </a:r>
            <a:r>
              <a:rPr lang="pl-PL" sz="2000" dirty="0" err="1"/>
              <a:t>Jido</a:t>
            </a:r>
            <a:r>
              <a:rPr lang="pl-PL" sz="2000" dirty="0"/>
              <a:t> et al.,  </a:t>
            </a:r>
            <a:r>
              <a:rPr lang="pl-PL" sz="2000" dirty="0" err="1"/>
              <a:t>Nucl</a:t>
            </a:r>
            <a:r>
              <a:rPr lang="pl-PL" sz="2000" dirty="0"/>
              <a:t>. </a:t>
            </a:r>
            <a:r>
              <a:rPr lang="pl-PL" sz="2000" dirty="0" err="1"/>
              <a:t>Phys</a:t>
            </a:r>
            <a:r>
              <a:rPr lang="pl-PL" sz="2000" dirty="0"/>
              <a:t>. A 914 </a:t>
            </a:r>
            <a:r>
              <a:rPr lang="pl-PL" sz="2000" b="1" dirty="0"/>
              <a:t>(2013) </a:t>
            </a:r>
            <a:r>
              <a:rPr lang="pl-PL" sz="2000" dirty="0"/>
              <a:t>354</a:t>
            </a:r>
          </a:p>
          <a:p>
            <a:endParaRPr lang="pl-PL" sz="2000" dirty="0" smtClean="0">
              <a:latin typeface="+mj-lt"/>
            </a:endParaRPr>
          </a:p>
          <a:p>
            <a:r>
              <a:rPr lang="pl-PL" sz="2000" dirty="0" smtClean="0">
                <a:latin typeface="+mj-lt"/>
              </a:rPr>
              <a:t>N. G. </a:t>
            </a:r>
            <a:r>
              <a:rPr lang="en-US" sz="2000" dirty="0" err="1" smtClean="0">
                <a:latin typeface="+mj-lt"/>
              </a:rPr>
              <a:t>Kelkar</a:t>
            </a:r>
            <a:r>
              <a:rPr lang="en-US" sz="2000" dirty="0" smtClean="0">
                <a:latin typeface="+mj-lt"/>
              </a:rPr>
              <a:t> et al.</a:t>
            </a:r>
            <a:r>
              <a:rPr lang="pl-PL" sz="2000" dirty="0" smtClean="0">
                <a:latin typeface="+mj-lt"/>
              </a:rPr>
              <a:t>,  </a:t>
            </a:r>
            <a:r>
              <a:rPr lang="en-US" sz="2000" dirty="0" smtClean="0">
                <a:latin typeface="+mj-lt"/>
              </a:rPr>
              <a:t>Rept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Prog</a:t>
            </a:r>
            <a:r>
              <a:rPr lang="en-US" sz="2000" dirty="0">
                <a:latin typeface="+mj-lt"/>
              </a:rPr>
              <a:t>. Phys. 76 </a:t>
            </a:r>
            <a:r>
              <a:rPr lang="en-US" sz="2000" b="1" dirty="0">
                <a:latin typeface="+mj-lt"/>
              </a:rPr>
              <a:t>(2013) </a:t>
            </a:r>
            <a:r>
              <a:rPr lang="en-US" sz="2000" dirty="0" smtClean="0">
                <a:latin typeface="+mj-lt"/>
              </a:rPr>
              <a:t>066301</a:t>
            </a:r>
            <a:endParaRPr lang="pl-PL" sz="2000" dirty="0" smtClean="0">
              <a:latin typeface="+mj-lt"/>
            </a:endParaRPr>
          </a:p>
          <a:p>
            <a:endParaRPr lang="pl-PL" sz="2000" dirty="0" smtClean="0">
              <a:latin typeface="+mj-lt"/>
            </a:endParaRPr>
          </a:p>
          <a:p>
            <a:r>
              <a:rPr lang="pl-PL" sz="2000" dirty="0" smtClean="0">
                <a:latin typeface="+mj-lt"/>
              </a:rPr>
              <a:t>H. </a:t>
            </a:r>
            <a:r>
              <a:rPr lang="en-US" sz="2000" dirty="0" err="1" smtClean="0">
                <a:latin typeface="+mj-lt"/>
              </a:rPr>
              <a:t>Nagahiro</a:t>
            </a:r>
            <a:r>
              <a:rPr lang="en-US" sz="2000" dirty="0" smtClean="0">
                <a:latin typeface="+mj-lt"/>
              </a:rPr>
              <a:t> et al.</a:t>
            </a:r>
            <a:r>
              <a:rPr lang="pl-PL" sz="2000" dirty="0" smtClean="0">
                <a:latin typeface="+mj-lt"/>
              </a:rPr>
              <a:t>,  </a:t>
            </a:r>
            <a:r>
              <a:rPr lang="en-US" sz="2000" dirty="0" smtClean="0">
                <a:latin typeface="+mj-lt"/>
              </a:rPr>
              <a:t>Phys</a:t>
            </a:r>
            <a:r>
              <a:rPr lang="en-US" sz="2000" dirty="0">
                <a:latin typeface="+mj-lt"/>
              </a:rPr>
              <a:t>. Rev. C87 </a:t>
            </a:r>
            <a:r>
              <a:rPr lang="en-US" sz="2000" b="1" dirty="0">
                <a:latin typeface="+mj-lt"/>
              </a:rPr>
              <a:t>(</a:t>
            </a:r>
            <a:r>
              <a:rPr lang="en-US" sz="2000" b="1" dirty="0" smtClean="0">
                <a:latin typeface="+mj-lt"/>
              </a:rPr>
              <a:t>2013)</a:t>
            </a:r>
            <a:r>
              <a:rPr lang="pl-PL" sz="2000" b="1" dirty="0" smtClean="0">
                <a:latin typeface="+mj-lt"/>
              </a:rPr>
              <a:t> </a:t>
            </a:r>
            <a:r>
              <a:rPr lang="pl-PL" sz="2000" dirty="0" smtClean="0">
                <a:latin typeface="+mj-lt"/>
              </a:rPr>
              <a:t>045201</a:t>
            </a:r>
          </a:p>
          <a:p>
            <a:endParaRPr lang="pl-PL" sz="2000" dirty="0" smtClean="0">
              <a:latin typeface="+mj-lt"/>
            </a:endParaRPr>
          </a:p>
          <a:p>
            <a:r>
              <a:rPr lang="pl-PL" sz="2000" dirty="0" smtClean="0">
                <a:latin typeface="+mj-lt"/>
              </a:rPr>
              <a:t>S. D. </a:t>
            </a:r>
            <a:r>
              <a:rPr lang="pl-PL" sz="2000" dirty="0" err="1" smtClean="0">
                <a:latin typeface="+mj-lt"/>
              </a:rPr>
              <a:t>Bass</a:t>
            </a:r>
            <a:r>
              <a:rPr lang="pl-PL" sz="2000" dirty="0" smtClean="0">
                <a:latin typeface="+mj-lt"/>
              </a:rPr>
              <a:t>, A. W. Thomas, Acta </a:t>
            </a:r>
            <a:r>
              <a:rPr lang="pl-PL" sz="2000" dirty="0" err="1" smtClean="0">
                <a:latin typeface="+mj-lt"/>
              </a:rPr>
              <a:t>Phys</a:t>
            </a:r>
            <a:r>
              <a:rPr lang="pl-PL" sz="2000" dirty="0" smtClean="0">
                <a:latin typeface="+mj-lt"/>
              </a:rPr>
              <a:t>. Polon. B45 </a:t>
            </a:r>
            <a:r>
              <a:rPr lang="pl-PL" sz="2000" b="1" dirty="0" smtClean="0">
                <a:latin typeface="+mj-lt"/>
              </a:rPr>
              <a:t>(2014) 627 </a:t>
            </a:r>
          </a:p>
          <a:p>
            <a:endParaRPr lang="pl-PL" sz="2000" dirty="0" smtClean="0"/>
          </a:p>
          <a:p>
            <a:r>
              <a:rPr lang="fr-FR" sz="2000" dirty="0" smtClean="0"/>
              <a:t>A</a:t>
            </a:r>
            <a:r>
              <a:rPr lang="fr-FR" sz="2000" dirty="0"/>
              <a:t>. Gal et al., Acta Phys. Polon. B45 </a:t>
            </a:r>
            <a:r>
              <a:rPr lang="fr-FR" sz="2000" b="1" dirty="0"/>
              <a:t>(2014)</a:t>
            </a:r>
            <a:r>
              <a:rPr lang="pl-PL" sz="2000" b="1" dirty="0"/>
              <a:t>  </a:t>
            </a:r>
            <a:r>
              <a:rPr lang="pl-PL" sz="2000" dirty="0" smtClean="0"/>
              <a:t>673</a:t>
            </a:r>
            <a:endParaRPr lang="pl-PL" sz="2000" dirty="0"/>
          </a:p>
          <a:p>
            <a:endParaRPr lang="pl-PL" sz="2000" dirty="0" smtClean="0">
              <a:latin typeface="+mj-lt"/>
            </a:endParaRPr>
          </a:p>
          <a:p>
            <a:r>
              <a:rPr lang="pl-PL" sz="2000" dirty="0" smtClean="0">
                <a:latin typeface="+mj-lt"/>
              </a:rPr>
              <a:t>Q. Haider, L.-C. </a:t>
            </a:r>
            <a:r>
              <a:rPr lang="pl-PL" sz="2000" dirty="0" err="1" smtClean="0">
                <a:latin typeface="+mj-lt"/>
              </a:rPr>
              <a:t>Liu</a:t>
            </a:r>
            <a:r>
              <a:rPr lang="pl-PL" sz="2000" dirty="0" smtClean="0">
                <a:latin typeface="+mj-lt"/>
              </a:rPr>
              <a:t>,  </a:t>
            </a:r>
            <a:r>
              <a:rPr lang="pl-PL" sz="2000" dirty="0">
                <a:latin typeface="+mj-lt"/>
              </a:rPr>
              <a:t>Acta </a:t>
            </a:r>
            <a:r>
              <a:rPr lang="pl-PL" sz="2000" dirty="0" err="1">
                <a:latin typeface="+mj-lt"/>
              </a:rPr>
              <a:t>Phys</a:t>
            </a:r>
            <a:r>
              <a:rPr lang="pl-PL" sz="2000" dirty="0">
                <a:latin typeface="+mj-lt"/>
              </a:rPr>
              <a:t>. Polon. B45 </a:t>
            </a:r>
            <a:r>
              <a:rPr lang="pl-PL" sz="2000" b="1" dirty="0">
                <a:latin typeface="+mj-lt"/>
              </a:rPr>
              <a:t>(2014</a:t>
            </a:r>
            <a:r>
              <a:rPr lang="pl-PL" sz="2000" b="1" dirty="0" smtClean="0">
                <a:latin typeface="+mj-lt"/>
              </a:rPr>
              <a:t>)  </a:t>
            </a:r>
            <a:r>
              <a:rPr lang="pl-PL" sz="2000" dirty="0" smtClean="0">
                <a:latin typeface="+mj-lt"/>
              </a:rPr>
              <a:t>827</a:t>
            </a:r>
          </a:p>
          <a:p>
            <a:endParaRPr lang="pl-PL" sz="2000" dirty="0" smtClean="0"/>
          </a:p>
          <a:p>
            <a:r>
              <a:rPr lang="pl-PL" sz="2000" dirty="0" smtClean="0"/>
              <a:t>S</a:t>
            </a:r>
            <a:r>
              <a:rPr lang="pl-PL" sz="2000" dirty="0"/>
              <a:t>. </a:t>
            </a:r>
            <a:r>
              <a:rPr lang="en-US" sz="2000" dirty="0" err="1"/>
              <a:t>Hirenzaki</a:t>
            </a:r>
            <a:r>
              <a:rPr lang="en-US" sz="2000" dirty="0"/>
              <a:t>, </a:t>
            </a:r>
            <a:r>
              <a:rPr lang="pl-PL" sz="2000" dirty="0"/>
              <a:t>H. </a:t>
            </a:r>
            <a:r>
              <a:rPr lang="en-US" sz="2000" dirty="0" err="1"/>
              <a:t>Nagahiro</a:t>
            </a:r>
            <a:r>
              <a:rPr lang="pl-PL" sz="2000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Acta</a:t>
            </a:r>
            <a:r>
              <a:rPr lang="en-US" sz="2000" dirty="0"/>
              <a:t> Phys. Pol. B45 </a:t>
            </a:r>
            <a:r>
              <a:rPr lang="en-US" sz="2000" b="1" dirty="0"/>
              <a:t>(2014</a:t>
            </a:r>
            <a:r>
              <a:rPr lang="en-US" sz="2000" b="1" dirty="0" smtClean="0"/>
              <a:t>)</a:t>
            </a:r>
            <a:r>
              <a:rPr lang="pl-PL" sz="2000" b="1" dirty="0" smtClean="0"/>
              <a:t> </a:t>
            </a:r>
            <a:r>
              <a:rPr lang="pl-PL" sz="2000" dirty="0" smtClean="0"/>
              <a:t>619</a:t>
            </a:r>
            <a:endParaRPr lang="pl-PL" sz="2000" dirty="0"/>
          </a:p>
          <a:p>
            <a:endParaRPr lang="pl-PL" sz="2000" b="1" dirty="0">
              <a:latin typeface="+mj-lt"/>
            </a:endParaRPr>
          </a:p>
          <a:p>
            <a:r>
              <a:rPr lang="pl-PL" sz="2000" dirty="0"/>
              <a:t>J. </a:t>
            </a:r>
            <a:r>
              <a:rPr lang="pl-PL" sz="2000" dirty="0" err="1"/>
              <a:t>Niskanen</a:t>
            </a:r>
            <a:r>
              <a:rPr lang="pl-PL" sz="2000" dirty="0"/>
              <a:t>,  Acta </a:t>
            </a:r>
            <a:r>
              <a:rPr lang="pl-PL" sz="2000" dirty="0" err="1"/>
              <a:t>Phys</a:t>
            </a:r>
            <a:r>
              <a:rPr lang="pl-PL" sz="2000" dirty="0"/>
              <a:t>. Polon. B45 </a:t>
            </a:r>
            <a:r>
              <a:rPr lang="pl-PL" sz="2000" b="1" dirty="0"/>
              <a:t>(2014</a:t>
            </a:r>
            <a:r>
              <a:rPr lang="pl-PL" sz="2000" b="1" dirty="0" smtClean="0"/>
              <a:t>) </a:t>
            </a:r>
            <a:r>
              <a:rPr lang="pl-PL" sz="2000" dirty="0" smtClean="0"/>
              <a:t>663</a:t>
            </a:r>
            <a:endParaRPr lang="fr-FR" sz="2000" dirty="0"/>
          </a:p>
          <a:p>
            <a:endParaRPr lang="pl-PL" sz="2000" dirty="0" smtClean="0">
              <a:latin typeface="+mj-lt"/>
            </a:endParaRPr>
          </a:p>
          <a:p>
            <a:r>
              <a:rPr lang="pl-PL" sz="2000" dirty="0" smtClean="0">
                <a:latin typeface="+mj-lt"/>
              </a:rPr>
              <a:t>C</a:t>
            </a:r>
            <a:r>
              <a:rPr lang="pl-PL" sz="2000" dirty="0">
                <a:latin typeface="+mj-lt"/>
              </a:rPr>
              <a:t>. </a:t>
            </a:r>
            <a:r>
              <a:rPr lang="pl-PL" sz="2000" dirty="0" err="1">
                <a:latin typeface="+mj-lt"/>
              </a:rPr>
              <a:t>Wilkin</a:t>
            </a:r>
            <a:r>
              <a:rPr lang="pl-PL" sz="2000" dirty="0">
                <a:latin typeface="+mj-lt"/>
              </a:rPr>
              <a:t>, Acta </a:t>
            </a:r>
            <a:r>
              <a:rPr lang="pl-PL" sz="2000" dirty="0" err="1">
                <a:latin typeface="+mj-lt"/>
              </a:rPr>
              <a:t>Phys</a:t>
            </a:r>
            <a:r>
              <a:rPr lang="pl-PL" sz="2000" dirty="0">
                <a:latin typeface="+mj-lt"/>
              </a:rPr>
              <a:t>. Polon. B45 </a:t>
            </a:r>
            <a:r>
              <a:rPr lang="pl-PL" sz="2000" b="1" dirty="0">
                <a:latin typeface="+mj-lt"/>
              </a:rPr>
              <a:t>(2014</a:t>
            </a:r>
            <a:r>
              <a:rPr lang="pl-PL" sz="2000" b="1" dirty="0" smtClean="0">
                <a:latin typeface="+mj-lt"/>
              </a:rPr>
              <a:t>) </a:t>
            </a:r>
            <a:r>
              <a:rPr lang="pl-PL" sz="2000" dirty="0" smtClean="0">
                <a:latin typeface="+mj-lt"/>
              </a:rPr>
              <a:t>603</a:t>
            </a:r>
            <a:endParaRPr lang="pl-PL" sz="2000" dirty="0">
              <a:latin typeface="+mj-lt"/>
            </a:endParaRPr>
          </a:p>
          <a:p>
            <a:endParaRPr lang="pl-PL" sz="2000" b="1" dirty="0" smtClean="0">
              <a:latin typeface="+mj-lt"/>
            </a:endParaRPr>
          </a:p>
          <a:p>
            <a:r>
              <a:rPr lang="pl-PL" sz="2000" dirty="0" smtClean="0">
                <a:latin typeface="+mj-lt"/>
              </a:rPr>
              <a:t>S</a:t>
            </a:r>
            <a:r>
              <a:rPr lang="pl-PL" sz="2000" dirty="0">
                <a:latin typeface="+mj-lt"/>
              </a:rPr>
              <a:t>. Wycech</a:t>
            </a:r>
            <a:r>
              <a:rPr lang="pl-PL" sz="2000" dirty="0" smtClean="0">
                <a:latin typeface="+mj-lt"/>
              </a:rPr>
              <a:t>, W</a:t>
            </a:r>
            <a:r>
              <a:rPr lang="pl-PL" sz="2000" dirty="0">
                <a:latin typeface="+mj-lt"/>
              </a:rPr>
              <a:t>. </a:t>
            </a:r>
            <a:r>
              <a:rPr lang="pl-PL" sz="2000" dirty="0" err="1">
                <a:latin typeface="+mj-lt"/>
              </a:rPr>
              <a:t>Krzemien</a:t>
            </a:r>
            <a:r>
              <a:rPr lang="pl-PL" sz="2000" dirty="0">
                <a:latin typeface="+mj-lt"/>
              </a:rPr>
              <a:t>, </a:t>
            </a:r>
            <a:r>
              <a:rPr lang="pl-PL" sz="2000" dirty="0" smtClean="0">
                <a:latin typeface="+mj-lt"/>
              </a:rPr>
              <a:t>Acta </a:t>
            </a:r>
            <a:r>
              <a:rPr lang="pl-PL" sz="2000" dirty="0" err="1">
                <a:latin typeface="+mj-lt"/>
              </a:rPr>
              <a:t>Phys</a:t>
            </a:r>
            <a:r>
              <a:rPr lang="pl-PL" sz="2000" dirty="0">
                <a:latin typeface="+mj-lt"/>
              </a:rPr>
              <a:t>. Polon. B45 </a:t>
            </a:r>
            <a:r>
              <a:rPr lang="pl-PL" sz="2000" b="1" dirty="0">
                <a:latin typeface="+mj-lt"/>
              </a:rPr>
              <a:t>(2014</a:t>
            </a:r>
            <a:r>
              <a:rPr lang="pl-PL" sz="2000" b="1" dirty="0" smtClean="0">
                <a:latin typeface="+mj-lt"/>
              </a:rPr>
              <a:t>) </a:t>
            </a:r>
            <a:r>
              <a:rPr lang="pl-PL" sz="2000" dirty="0" smtClean="0">
                <a:latin typeface="+mj-lt"/>
              </a:rPr>
              <a:t>745</a:t>
            </a:r>
          </a:p>
          <a:p>
            <a:endParaRPr lang="pl-PL" sz="2000" dirty="0">
              <a:latin typeface="+mj-lt"/>
            </a:endParaRP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154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29400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sz="4000" dirty="0" smtClean="0"/>
          </a:p>
          <a:p>
            <a:r>
              <a:rPr lang="pl-PL" sz="3600" dirty="0" smtClean="0"/>
              <a:t> COSY       </a:t>
            </a:r>
            <a:r>
              <a:rPr lang="fr-FR" sz="2000" dirty="0" smtClean="0"/>
              <a:t>P. </a:t>
            </a:r>
            <a:r>
              <a:rPr lang="fr-FR" sz="2000" dirty="0"/>
              <a:t>Adlarson et al., Phys. Rev. </a:t>
            </a:r>
            <a:r>
              <a:rPr lang="fr-FR" sz="2000" dirty="0" smtClean="0"/>
              <a:t>C87</a:t>
            </a:r>
            <a:r>
              <a:rPr lang="pl-PL" sz="2000" dirty="0" smtClean="0"/>
              <a:t> </a:t>
            </a:r>
            <a:r>
              <a:rPr lang="pl-PL" sz="2000" b="1" dirty="0" smtClean="0"/>
              <a:t>(2013) </a:t>
            </a:r>
            <a:r>
              <a:rPr lang="fr-FR" sz="2000" dirty="0" smtClean="0"/>
              <a:t>035204</a:t>
            </a:r>
            <a:endParaRPr lang="pl-PL" sz="1800" dirty="0" smtClean="0"/>
          </a:p>
          <a:p>
            <a:r>
              <a:rPr lang="pl-PL" sz="3600" dirty="0" smtClean="0"/>
              <a:t> ELSA        </a:t>
            </a:r>
            <a:r>
              <a:rPr lang="pl-PL" sz="2000" dirty="0" smtClean="0"/>
              <a:t>M. </a:t>
            </a:r>
            <a:r>
              <a:rPr lang="pl-PL" sz="2000" dirty="0" err="1" smtClean="0"/>
              <a:t>Nanova</a:t>
            </a:r>
            <a:r>
              <a:rPr lang="pl-PL" sz="2000" dirty="0" smtClean="0"/>
              <a:t> et al., </a:t>
            </a:r>
            <a:r>
              <a:rPr lang="pl-PL" sz="2000" dirty="0" err="1" smtClean="0"/>
              <a:t>Phys</a:t>
            </a:r>
            <a:r>
              <a:rPr lang="pl-PL" sz="2000" dirty="0" smtClean="0"/>
              <a:t>. </a:t>
            </a:r>
            <a:r>
              <a:rPr lang="pl-PL" sz="2000" dirty="0" err="1" smtClean="0"/>
              <a:t>Lett</a:t>
            </a:r>
            <a:r>
              <a:rPr lang="pl-PL" sz="2000" dirty="0" smtClean="0"/>
              <a:t>. B 727 </a:t>
            </a:r>
            <a:r>
              <a:rPr lang="pl-PL" sz="2000" b="1" dirty="0" smtClean="0"/>
              <a:t>(2013) </a:t>
            </a:r>
            <a:r>
              <a:rPr lang="pl-PL" sz="2000" dirty="0" smtClean="0"/>
              <a:t>417</a:t>
            </a:r>
          </a:p>
          <a:p>
            <a:r>
              <a:rPr lang="pl-PL" sz="2000" dirty="0"/>
              <a:t> </a:t>
            </a:r>
            <a:r>
              <a:rPr lang="pl-PL" sz="2000" dirty="0" smtClean="0"/>
              <a:t>                                 V</a:t>
            </a:r>
            <a:r>
              <a:rPr lang="pl-PL" sz="2000" dirty="0"/>
              <a:t>. </a:t>
            </a:r>
            <a:r>
              <a:rPr lang="pl-PL" sz="2000" dirty="0" err="1" smtClean="0"/>
              <a:t>Metag</a:t>
            </a:r>
            <a:r>
              <a:rPr lang="pl-PL" sz="2000" dirty="0" smtClean="0"/>
              <a:t> </a:t>
            </a:r>
            <a:r>
              <a:rPr lang="pl-PL" sz="2000" dirty="0"/>
              <a:t>et al., </a:t>
            </a:r>
            <a:r>
              <a:rPr lang="pl-PL" sz="2000" dirty="0" err="1"/>
              <a:t>approved</a:t>
            </a:r>
            <a:r>
              <a:rPr lang="pl-PL" sz="2000" dirty="0"/>
              <a:t> </a:t>
            </a:r>
            <a:r>
              <a:rPr lang="pl-PL" sz="2000" dirty="0" smtClean="0"/>
              <a:t>ELSA/03-</a:t>
            </a:r>
            <a:r>
              <a:rPr lang="pl-PL" sz="2000" b="1" dirty="0" smtClean="0"/>
              <a:t>2012</a:t>
            </a:r>
            <a:r>
              <a:rPr lang="pl-PL" sz="2000" dirty="0" smtClean="0"/>
              <a:t>0BGO-OD</a:t>
            </a:r>
            <a:r>
              <a:rPr lang="pl-PL" sz="1800" dirty="0" smtClean="0"/>
              <a:t> </a:t>
            </a:r>
            <a:endParaRPr lang="pl-PL" sz="4000" dirty="0" smtClean="0"/>
          </a:p>
          <a:p>
            <a:r>
              <a:rPr lang="pl-PL" sz="3600" dirty="0" smtClean="0"/>
              <a:t> GSI           </a:t>
            </a:r>
            <a:r>
              <a:rPr lang="en-US" sz="2000" dirty="0" smtClean="0"/>
              <a:t>Y</a:t>
            </a:r>
            <a:r>
              <a:rPr lang="en-US" sz="2000" dirty="0"/>
              <a:t>. K. Tanaka et al., Few Body Syst. </a:t>
            </a:r>
            <a:r>
              <a:rPr lang="en-US" sz="2000" dirty="0" smtClean="0"/>
              <a:t>54</a:t>
            </a:r>
            <a:r>
              <a:rPr lang="pl-PL" sz="2000" dirty="0"/>
              <a:t> </a:t>
            </a:r>
            <a:r>
              <a:rPr lang="en-US" sz="2000" b="1" dirty="0" smtClean="0"/>
              <a:t>(2013)</a:t>
            </a:r>
            <a:r>
              <a:rPr lang="pl-PL" sz="2000" b="1" dirty="0" smtClean="0"/>
              <a:t> </a:t>
            </a:r>
            <a:r>
              <a:rPr lang="pl-PL" sz="2000" dirty="0" smtClean="0"/>
              <a:t>1263</a:t>
            </a:r>
            <a:br>
              <a:rPr lang="pl-PL" sz="2000" dirty="0" smtClean="0"/>
            </a:br>
            <a:r>
              <a:rPr lang="pl-PL" sz="2000" dirty="0" smtClean="0"/>
              <a:t>                                  K.  </a:t>
            </a:r>
            <a:r>
              <a:rPr lang="en-US" sz="2000" dirty="0" err="1" smtClean="0"/>
              <a:t>Itahashi</a:t>
            </a:r>
            <a:r>
              <a:rPr lang="en-US" sz="2000" dirty="0" smtClean="0"/>
              <a:t>  </a:t>
            </a:r>
            <a:r>
              <a:rPr lang="en-US" sz="2000" dirty="0"/>
              <a:t>et al</a:t>
            </a:r>
            <a:r>
              <a:rPr lang="en-US" sz="2000" dirty="0" smtClean="0"/>
              <a:t>.</a:t>
            </a:r>
            <a:r>
              <a:rPr lang="pl-PL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Prog</a:t>
            </a:r>
            <a:r>
              <a:rPr lang="en-US" sz="2000" dirty="0"/>
              <a:t>. </a:t>
            </a:r>
            <a:r>
              <a:rPr lang="en-US" sz="2000" dirty="0" err="1"/>
              <a:t>Theor</a:t>
            </a:r>
            <a:r>
              <a:rPr lang="en-US" sz="2000" dirty="0"/>
              <a:t>. </a:t>
            </a:r>
            <a:r>
              <a:rPr lang="en-US" sz="2000" dirty="0" smtClean="0"/>
              <a:t>Phys.</a:t>
            </a:r>
            <a:r>
              <a:rPr lang="pl-PL" sz="2000" dirty="0" smtClean="0"/>
              <a:t> 128 </a:t>
            </a:r>
            <a:r>
              <a:rPr lang="pl-PL" sz="2000" b="1" dirty="0"/>
              <a:t>(2012) </a:t>
            </a:r>
            <a:r>
              <a:rPr lang="pl-PL" sz="2000" dirty="0" smtClean="0"/>
              <a:t>601</a:t>
            </a:r>
          </a:p>
          <a:p>
            <a:endParaRPr lang="pl-PL" sz="2000" dirty="0" smtClean="0"/>
          </a:p>
          <a:p>
            <a:r>
              <a:rPr lang="pl-PL" sz="3600" dirty="0" smtClean="0"/>
              <a:t> JINR/NUCLOTRON</a:t>
            </a:r>
          </a:p>
          <a:p>
            <a:r>
              <a:rPr lang="pl-PL" sz="1800" dirty="0" smtClean="0"/>
              <a:t>                                     </a:t>
            </a:r>
            <a:r>
              <a:rPr lang="pl-PL" sz="2000" dirty="0" smtClean="0"/>
              <a:t>S</a:t>
            </a:r>
            <a:r>
              <a:rPr lang="pl-PL" sz="2000" dirty="0"/>
              <a:t>. V. </a:t>
            </a:r>
            <a:r>
              <a:rPr lang="pl-PL" sz="2000" dirty="0" err="1"/>
              <a:t>Afanasiev</a:t>
            </a:r>
            <a:r>
              <a:rPr lang="pl-PL" sz="2000" dirty="0"/>
              <a:t>, </a:t>
            </a:r>
            <a:r>
              <a:rPr lang="pl-PL" sz="2000" dirty="0" err="1"/>
              <a:t>Phys</a:t>
            </a:r>
            <a:r>
              <a:rPr lang="pl-PL" sz="2000" dirty="0"/>
              <a:t>. Part. </a:t>
            </a:r>
            <a:r>
              <a:rPr lang="pl-PL" sz="2000" dirty="0" err="1"/>
              <a:t>Nucl</a:t>
            </a:r>
            <a:r>
              <a:rPr lang="pl-PL" sz="2000" dirty="0"/>
              <a:t>. </a:t>
            </a:r>
            <a:r>
              <a:rPr lang="pl-PL" sz="2000" dirty="0" err="1"/>
              <a:t>Lett</a:t>
            </a:r>
            <a:r>
              <a:rPr lang="pl-PL" sz="2000" dirty="0"/>
              <a:t>. </a:t>
            </a:r>
            <a:r>
              <a:rPr lang="pl-PL" sz="2000" dirty="0" smtClean="0"/>
              <a:t>8</a:t>
            </a:r>
            <a:r>
              <a:rPr lang="pl-PL" sz="2000" dirty="0"/>
              <a:t> </a:t>
            </a:r>
            <a:r>
              <a:rPr lang="pl-PL" sz="2000" b="1" dirty="0" smtClean="0"/>
              <a:t>(2011) </a:t>
            </a:r>
            <a:r>
              <a:rPr lang="pl-PL" sz="2000" dirty="0"/>
              <a:t>1073 </a:t>
            </a:r>
            <a:r>
              <a:rPr lang="pl-PL" sz="2000" dirty="0" smtClean="0"/>
              <a:t> </a:t>
            </a:r>
          </a:p>
          <a:p>
            <a:r>
              <a:rPr lang="pl-PL" sz="2000" dirty="0" smtClean="0"/>
              <a:t>                                  S. V. </a:t>
            </a:r>
            <a:r>
              <a:rPr lang="en-US" sz="2000" dirty="0" err="1" smtClean="0"/>
              <a:t>Afanasiev</a:t>
            </a:r>
            <a:r>
              <a:rPr lang="pl-PL" sz="2000" dirty="0"/>
              <a:t> </a:t>
            </a:r>
            <a:r>
              <a:rPr lang="en-US" sz="2000" dirty="0" smtClean="0"/>
              <a:t>et </a:t>
            </a:r>
            <a:r>
              <a:rPr lang="en-US" sz="2000" dirty="0"/>
              <a:t>al</a:t>
            </a:r>
            <a:r>
              <a:rPr lang="en-US" sz="2000" dirty="0" smtClean="0"/>
              <a:t>.</a:t>
            </a:r>
            <a:r>
              <a:rPr lang="pl-PL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Nucl</a:t>
            </a:r>
            <a:r>
              <a:rPr lang="en-US" sz="2000" dirty="0"/>
              <a:t>. Phys. Proc. </a:t>
            </a:r>
            <a:r>
              <a:rPr lang="en-US" sz="2000" dirty="0" smtClean="0"/>
              <a:t>Suppl.</a:t>
            </a:r>
            <a:r>
              <a:rPr lang="pl-PL" sz="2000" dirty="0" smtClean="0"/>
              <a:t> 245 </a:t>
            </a:r>
            <a:r>
              <a:rPr lang="pl-PL" sz="2000" b="1" dirty="0"/>
              <a:t>(2013) </a:t>
            </a:r>
            <a:r>
              <a:rPr lang="pl-PL" sz="2000" dirty="0" smtClean="0"/>
              <a:t>173</a:t>
            </a:r>
            <a:endParaRPr lang="pl-PL" sz="2000" dirty="0"/>
          </a:p>
          <a:p>
            <a:endParaRPr lang="pl-PL" sz="1800" dirty="0" smtClean="0"/>
          </a:p>
          <a:p>
            <a:r>
              <a:rPr lang="pl-PL" sz="3600" dirty="0" smtClean="0"/>
              <a:t> J-PARC</a:t>
            </a:r>
            <a:r>
              <a:rPr lang="fr-FR" sz="3600" dirty="0" smtClean="0"/>
              <a:t> </a:t>
            </a:r>
            <a:r>
              <a:rPr lang="pl-PL" sz="3600" dirty="0" smtClean="0"/>
              <a:t>    </a:t>
            </a:r>
            <a:r>
              <a:rPr lang="fr-FR" sz="2000" dirty="0" smtClean="0"/>
              <a:t>H. Fujioka</a:t>
            </a:r>
            <a:r>
              <a:rPr lang="pl-PL" sz="2000" dirty="0" smtClean="0"/>
              <a:t>, J. </a:t>
            </a:r>
            <a:r>
              <a:rPr lang="pl-PL" sz="2000" dirty="0" err="1" smtClean="0"/>
              <a:t>Phys</a:t>
            </a:r>
            <a:r>
              <a:rPr lang="pl-PL" sz="2000" dirty="0" smtClean="0"/>
              <a:t>. </a:t>
            </a:r>
            <a:r>
              <a:rPr lang="pl-PL" sz="2000" dirty="0" err="1" smtClean="0"/>
              <a:t>Conf</a:t>
            </a:r>
            <a:r>
              <a:rPr lang="pl-PL" sz="2000" dirty="0" smtClean="0"/>
              <a:t>. Ser. 374 </a:t>
            </a:r>
            <a:r>
              <a:rPr lang="pl-PL" sz="2000" b="1" dirty="0" smtClean="0"/>
              <a:t>(2012) </a:t>
            </a:r>
            <a:r>
              <a:rPr lang="pl-PL" sz="2000" dirty="0" smtClean="0"/>
              <a:t>012015</a:t>
            </a:r>
            <a:br>
              <a:rPr lang="pl-PL" sz="2000" dirty="0" smtClean="0"/>
            </a:br>
            <a:endParaRPr lang="pl-PL" sz="2000" dirty="0" smtClean="0"/>
          </a:p>
          <a:p>
            <a:r>
              <a:rPr lang="pl-PL" sz="3600" dirty="0" smtClean="0"/>
              <a:t> LPI            </a:t>
            </a:r>
            <a:r>
              <a:rPr lang="pl-PL" sz="2000" dirty="0" smtClean="0"/>
              <a:t>V. A. B</a:t>
            </a:r>
            <a:r>
              <a:rPr lang="da-DK" sz="2000" dirty="0" smtClean="0"/>
              <a:t>askov et al., PoS Baldin-ISHEPP-XXI </a:t>
            </a:r>
            <a:r>
              <a:rPr lang="pl-PL" sz="2000" dirty="0" smtClean="0"/>
              <a:t> </a:t>
            </a:r>
            <a:r>
              <a:rPr lang="pl-PL" sz="2000" b="1" dirty="0" smtClean="0"/>
              <a:t>(2012) </a:t>
            </a:r>
            <a:r>
              <a:rPr lang="da-DK" sz="2000" dirty="0" smtClean="0"/>
              <a:t>102</a:t>
            </a:r>
            <a:endParaRPr lang="pl-PL" sz="2000" dirty="0" smtClean="0"/>
          </a:p>
          <a:p>
            <a:endParaRPr lang="pl-PL" sz="2000" dirty="0" smtClean="0"/>
          </a:p>
          <a:p>
            <a:r>
              <a:rPr lang="pl-PL" sz="3600" dirty="0" smtClean="0"/>
              <a:t> MAMI       </a:t>
            </a:r>
            <a:r>
              <a:rPr lang="fr-FR" sz="2000" dirty="0" smtClean="0"/>
              <a:t>B</a:t>
            </a:r>
            <a:r>
              <a:rPr lang="fr-FR" sz="2000" dirty="0"/>
              <a:t>. Krusche et al., J. Phys. Conf. Ser. </a:t>
            </a:r>
            <a:r>
              <a:rPr lang="fr-FR" sz="2000" dirty="0" smtClean="0"/>
              <a:t>349</a:t>
            </a:r>
            <a:r>
              <a:rPr lang="pl-PL" sz="2000" dirty="0"/>
              <a:t> </a:t>
            </a:r>
            <a:r>
              <a:rPr lang="pl-PL" sz="2000" b="1" dirty="0" smtClean="0"/>
              <a:t>(2012) </a:t>
            </a:r>
            <a:r>
              <a:rPr lang="fr-FR" sz="2000" b="1" dirty="0" smtClean="0"/>
              <a:t> </a:t>
            </a:r>
            <a:r>
              <a:rPr lang="fr-FR" sz="2000" dirty="0" smtClean="0"/>
              <a:t>012003</a:t>
            </a:r>
            <a:endParaRPr lang="fr-FR" sz="2000" dirty="0"/>
          </a:p>
          <a:p>
            <a:r>
              <a:rPr lang="pl-PL" sz="2000" dirty="0"/>
              <a:t> </a:t>
            </a:r>
            <a:r>
              <a:rPr lang="pl-PL" sz="2000" dirty="0" smtClean="0"/>
              <a:t>                                  </a:t>
            </a:r>
            <a:r>
              <a:rPr lang="fr-FR" sz="2000" dirty="0" smtClean="0"/>
              <a:t>F</a:t>
            </a:r>
            <a:r>
              <a:rPr lang="fr-FR" sz="2000" dirty="0"/>
              <a:t>. Pheron et al., Phys. Lett. </a:t>
            </a:r>
            <a:r>
              <a:rPr lang="fr-FR" sz="2000" dirty="0" smtClean="0"/>
              <a:t>B709</a:t>
            </a:r>
            <a:r>
              <a:rPr lang="pl-PL" sz="2000" dirty="0"/>
              <a:t> </a:t>
            </a:r>
            <a:r>
              <a:rPr lang="pl-PL" sz="2000" b="1" dirty="0" smtClean="0"/>
              <a:t>(2012) </a:t>
            </a:r>
            <a:r>
              <a:rPr lang="fr-FR" sz="2000" b="1" dirty="0" smtClean="0"/>
              <a:t> </a:t>
            </a:r>
            <a:r>
              <a:rPr lang="fr-FR" sz="2000" dirty="0" smtClean="0"/>
              <a:t>21</a:t>
            </a:r>
            <a:endParaRPr lang="pl-PL" sz="2000" dirty="0" smtClean="0"/>
          </a:p>
          <a:p>
            <a:endParaRPr lang="pl-PL" sz="1400" dirty="0"/>
          </a:p>
          <a:p>
            <a:endParaRPr lang="pl-PL" sz="1400" dirty="0" smtClean="0"/>
          </a:p>
          <a:p>
            <a:endParaRPr lang="pl-PL" sz="1400" dirty="0"/>
          </a:p>
          <a:p>
            <a:endParaRPr lang="pl-PL" sz="1400" dirty="0" smtClean="0"/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5112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Moskal\Desktop\pawel_rysunki\mixture_vs_sig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51088"/>
            <a:ext cx="66294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pole tekstowe 1"/>
          <p:cNvSpPr txBox="1">
            <a:spLocks noChangeArrowheads="1"/>
          </p:cNvSpPr>
          <p:nvPr/>
        </p:nvSpPr>
        <p:spPr bwMode="auto">
          <a:xfrm>
            <a:off x="2339975" y="3995738"/>
            <a:ext cx="33307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36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SIMULATIONS</a:t>
            </a:r>
            <a:endParaRPr lang="pl-PL" sz="3600" b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0"/>
            <a:ext cx="9180512" cy="230640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en-GB" sz="4400" dirty="0" err="1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d+d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4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4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en-GB" sz="4400" baseline="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4</a:t>
            </a:r>
            <a:r>
              <a:rPr lang="en-GB" sz="44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He-η)</a:t>
            </a:r>
            <a:r>
              <a:rPr lang="en-GB" sz="3600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bound</a:t>
            </a:r>
            <a:r>
              <a:rPr lang="en-GB" sz="44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400" baseline="30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pl-PL" sz="4400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p + </a:t>
            </a:r>
            <a:r>
              <a:rPr lang="en-GB" sz="44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π</a:t>
            </a:r>
            <a:r>
              <a:rPr lang="en-GB" sz="44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-</a:t>
            </a:r>
            <a:endParaRPr lang="pl-PL" sz="4400" baseline="33000" dirty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en-GB" sz="4400" dirty="0" err="1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d+d</a:t>
            </a:r>
            <a:r>
              <a:rPr lang="pl-PL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4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400" baseline="30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pl-PL" sz="4400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p + </a:t>
            </a:r>
            <a:r>
              <a:rPr lang="en-GB" sz="44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π</a:t>
            </a:r>
            <a:r>
              <a:rPr lang="en-GB" sz="44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-</a:t>
            </a:r>
            <a:endParaRPr lang="pl-PL" sz="4400" baseline="33000" dirty="0" smtClean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en-GB" sz="4400" dirty="0" err="1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d+d</a:t>
            </a:r>
            <a:r>
              <a:rPr lang="pl-PL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4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400" baseline="30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pl-PL" sz="4400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pl-PL" sz="4400" dirty="0" smtClean="0">
                <a:solidFill>
                  <a:srgbClr val="000000"/>
                </a:solidFill>
                <a:latin typeface="Comic Sans MS" pitchFamily="66" charset="0"/>
              </a:rPr>
              <a:t>N*</a:t>
            </a:r>
            <a:r>
              <a:rPr lang="en-GB" sz="4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4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400" baseline="30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pl-PL" sz="4400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GB" sz="44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p + </a:t>
            </a:r>
            <a:r>
              <a:rPr lang="en-GB" sz="44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π</a:t>
            </a:r>
            <a:r>
              <a:rPr lang="en-GB" sz="44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-</a:t>
            </a:r>
            <a:endParaRPr lang="pl-PL" sz="4400" baseline="33000" dirty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3" y="-1179512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-4737"/>
            <a:ext cx="9180512" cy="76944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 smtClean="0"/>
              <a:t>                       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WASA-</a:t>
            </a:r>
            <a:r>
              <a:rPr lang="pl-PL" sz="40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4400" b="1" dirty="0" smtClean="0">
                <a:latin typeface="Arial" pitchFamily="34" charset="0"/>
                <a:cs typeface="Arial" pitchFamily="34" charset="0"/>
              </a:rPr>
              <a:t>COSY</a:t>
            </a:r>
            <a:endParaRPr lang="pl-PL" sz="3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1048" y="1340768"/>
            <a:ext cx="47720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88533" y="134076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/>
              <a:t>→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29" y="3879180"/>
            <a:ext cx="1629592" cy="131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5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1"/>
          <p:cNvSpPr>
            <a:spLocks noChangeArrowheads="1"/>
          </p:cNvSpPr>
          <p:nvPr/>
        </p:nvSpPr>
        <p:spPr bwMode="auto">
          <a:xfrm>
            <a:off x="0" y="692150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l-PL" altLang="pl-PL" sz="4000" b="1" u="none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WASA</a:t>
            </a:r>
            <a:r>
              <a:rPr lang="pl-PL" altLang="pl-PL" sz="3200" b="1" u="none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/>
            <a:r>
              <a:rPr lang="pl-PL" altLang="pl-PL" sz="2800" b="1" u="none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gives </a:t>
            </a:r>
          </a:p>
          <a:p>
            <a:pPr algn="ctr" eaLnBrk="1" hangingPunct="1"/>
            <a:r>
              <a:rPr lang="pl-PL" altLang="pl-PL" sz="2800" b="1" u="none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UNIQUE OPPORTUNITY TO DETECT ALL EJECTILES</a:t>
            </a:r>
          </a:p>
          <a:p>
            <a:pPr algn="ctr" eaLnBrk="1" hangingPunct="1"/>
            <a:r>
              <a:rPr lang="pl-PL" altLang="pl-PL" sz="3600" b="1" u="none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EXCLUSIVE MEASUREMENT</a:t>
            </a:r>
          </a:p>
          <a:p>
            <a:pPr algn="ctr" eaLnBrk="1" hangingPunct="1"/>
            <a:endParaRPr lang="pl-PL" altLang="pl-PL" sz="2800" b="1" u="none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pl-PL" altLang="pl-PL" sz="2800" b="1" u="none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pl-PL" altLang="pl-PL" sz="4400" b="1" u="none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COSY </a:t>
            </a:r>
          </a:p>
          <a:p>
            <a:pPr algn="ctr" eaLnBrk="1" hangingPunct="1"/>
            <a:r>
              <a:rPr lang="pl-PL" altLang="pl-PL" sz="2800" b="1" u="none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enables measurement of the excitation function with </a:t>
            </a:r>
          </a:p>
          <a:p>
            <a:pPr algn="ctr" eaLnBrk="1" hangingPunct="1"/>
            <a:r>
              <a:rPr lang="pl-PL" altLang="pl-PL" sz="3200" b="1" u="none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continuous change of the beam momentum</a:t>
            </a:r>
            <a:r>
              <a:rPr lang="pl-PL" altLang="pl-PL" sz="2800" b="1" u="none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altLang="pl-PL" sz="2800" b="1" u="none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600" b="1" u="none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RAMPED BEAM MOMENTUM</a:t>
            </a:r>
            <a:endParaRPr lang="el-GR" altLang="pl-PL" sz="3600" u="none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77" y="98203"/>
            <a:ext cx="1979211" cy="160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20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djęcie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9512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74676"/>
            <a:ext cx="80486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18" y="35196"/>
            <a:ext cx="812010" cy="6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725994"/>
            <a:ext cx="9180512" cy="1262846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en-GB" sz="3600" dirty="0" err="1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d+d</a:t>
            </a:r>
            <a:r>
              <a:rPr lang="en-GB" sz="36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36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36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36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en-GB" sz="3600" baseline="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4</a:t>
            </a:r>
            <a:r>
              <a:rPr lang="en-GB" sz="36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He-η)</a:t>
            </a:r>
            <a:r>
              <a:rPr lang="en-GB" sz="2800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bound</a:t>
            </a:r>
            <a:r>
              <a:rPr lang="en-GB" sz="36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36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3600" baseline="30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pl-PL" sz="3600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GB" sz="36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p + </a:t>
            </a:r>
            <a:r>
              <a:rPr lang="en-GB" sz="36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π</a:t>
            </a:r>
            <a:r>
              <a:rPr lang="en-GB" sz="36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-</a:t>
            </a:r>
            <a:endParaRPr lang="pl-PL" sz="3600" baseline="33000" dirty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en-GB" sz="3600" dirty="0" err="1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d+d</a:t>
            </a:r>
            <a:r>
              <a:rPr lang="pl-PL" sz="36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36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36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3600" baseline="30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pl-PL" sz="3600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GB" sz="36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p + </a:t>
            </a:r>
            <a:r>
              <a:rPr lang="en-GB" sz="36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π</a:t>
            </a:r>
            <a:r>
              <a:rPr lang="en-GB" sz="36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-</a:t>
            </a:r>
            <a:endParaRPr lang="en-GB" sz="3600" baseline="33000" dirty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7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464496" cy="307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36712"/>
            <a:ext cx="4720406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0" y="-27384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eaLnBrk="1" hangingPunct="1"/>
            <a:r>
              <a:rPr lang="pl-PL" b="1" dirty="0" smtClean="0">
                <a:latin typeface="Arial" pitchFamily="34" charset="0"/>
                <a:cs typeface="Arial" pitchFamily="34" charset="0"/>
              </a:rPr>
              <a:t>                    ETA MESIC NUCLEUS,     COSY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288" y="233263"/>
            <a:ext cx="84042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en-GB" dirty="0" err="1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d+d</a:t>
            </a:r>
            <a:r>
              <a:rPr lang="pl-PL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baseline="30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pl-PL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p + π</a:t>
            </a:r>
            <a:r>
              <a:rPr lang="en-GB" baseline="33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-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64519" y="1137370"/>
            <a:ext cx="84042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en-GB" sz="1600" dirty="0" err="1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d+d</a:t>
            </a:r>
            <a:r>
              <a:rPr lang="en-GB" sz="16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16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en-GB" sz="1600" baseline="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4</a:t>
            </a:r>
            <a:r>
              <a:rPr lang="en-GB" sz="16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He-η)</a:t>
            </a:r>
            <a:r>
              <a:rPr lang="en-GB" sz="1200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bound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16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1600" baseline="30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pl-PL" sz="1600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GB" sz="16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p + π</a:t>
            </a:r>
            <a:r>
              <a:rPr lang="en-GB" sz="1600" baseline="33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-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" y="3861048"/>
            <a:ext cx="4721222" cy="298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644008" y="5622339"/>
            <a:ext cx="46294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WASA-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-COSY:</a:t>
            </a:r>
          </a:p>
          <a:p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. C 87, 035204 (2013)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43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-99392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                 WASA-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-COSY  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6"/>
            <a:ext cx="4178796" cy="28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773388"/>
            <a:ext cx="4569513" cy="311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4588875" cy="311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6264795" y="5949280"/>
            <a:ext cx="232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lang="pl-PL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pl-PL" b="1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pl-PL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He n </a:t>
            </a:r>
            <a:r>
              <a:rPr lang="el-G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π</a:t>
            </a:r>
            <a:r>
              <a:rPr lang="pl-PL" b="1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691680" y="6021288"/>
            <a:ext cx="2207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lang="pl-PL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pl-PL" b="1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pl-PL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He p </a:t>
            </a:r>
            <a:r>
              <a:rPr lang="el-G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π</a:t>
            </a:r>
            <a:r>
              <a:rPr lang="pl-PL" b="1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141255" y="422108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endParaRPr lang="pl-PL" sz="18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11560" y="421179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287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-99392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                WASA-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-COSY  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09026"/>
            <a:ext cx="4052086" cy="2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C:\Users\Moskal\Desktop\Nowy folder\Q_lev7_cut4_WMC2_Poor_Rich_Difference_Magda_newcuts_mx_Ex_10mln_sca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44" y="4149080"/>
            <a:ext cx="4027250" cy="273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057977" y="2636912"/>
            <a:ext cx="2258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DATA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617872" y="5682734"/>
            <a:ext cx="162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100053" y="1412776"/>
            <a:ext cx="232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lang="pl-PL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pl-PL" b="1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pl-PL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He n </a:t>
            </a:r>
            <a:r>
              <a:rPr lang="el-G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π</a:t>
            </a:r>
            <a:r>
              <a:rPr lang="pl-PL" b="1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409784" y="5949280"/>
            <a:ext cx="285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lang="pl-PL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pl-PL" sz="1800" b="1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pl-PL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He N* </a:t>
            </a:r>
            <a:r>
              <a:rPr lang="en-GB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pl-PL" sz="1800" b="1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pl-PL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He n </a:t>
            </a:r>
            <a:r>
              <a:rPr lang="el-GR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π</a:t>
            </a:r>
            <a:r>
              <a:rPr lang="pl-PL" sz="1800" b="1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  <a:r>
              <a:rPr lang="pl-PL" sz="1800" dirty="0" smtClean="0"/>
              <a:t> </a:t>
            </a:r>
            <a:endParaRPr lang="pl-PL" sz="1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8" y="2668983"/>
            <a:ext cx="4178796" cy="28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02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91675" cy="71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5496" y="5301208"/>
            <a:ext cx="9412163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altLang="pl-PL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pl-PL" alt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alt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pl-PL" altLang="pl-PL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ppp</a:t>
            </a:r>
            <a:r>
              <a:rPr lang="el-GR" alt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π‾</a:t>
            </a:r>
            <a:r>
              <a:rPr lang="pl-PL" alt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 </a:t>
            </a:r>
            <a:r>
              <a:rPr lang="pl-PL" altLang="pl-PL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pl-PL" alt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altLang="pl-PL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pl-PL" alt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 of 270 </a:t>
            </a:r>
            <a:r>
              <a:rPr lang="pl-PL" altLang="pl-PL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pl-PL" alt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(COSY-11: </a:t>
            </a:r>
            <a:r>
              <a:rPr lang="pl-PL" alt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P.M and J. </a:t>
            </a:r>
            <a:r>
              <a:rPr lang="pl-PL" altLang="pl-P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Smyrski</a:t>
            </a:r>
            <a:r>
              <a:rPr lang="pl-PL" alt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Acta Phys.Polon. B41 (2010)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2281-229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alt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pl-PL" alt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pl-PL" altLang="pl-PL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</a:t>
            </a:r>
            <a:r>
              <a:rPr lang="pl-PL" alt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altLang="pl-PL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pl-PL" alt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30 </a:t>
            </a:r>
            <a:r>
              <a:rPr lang="pl-PL" altLang="pl-PL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pl-PL" alt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l-PL" altLang="pl-PL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alt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3 </a:t>
            </a:r>
            <a:r>
              <a:rPr lang="pl-PL" altLang="pl-PL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pl-PL" alt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l-PL" alt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pl-PL" altLang="pl-PL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pl-PL" alt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pl-PL" altLang="pl-PL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pl-PL" alt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pl-PL" alt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baseline="33000" dirty="0">
                <a:solidFill>
                  <a:srgbClr val="0070C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3</a:t>
            </a:r>
            <a:r>
              <a:rPr lang="en-GB" dirty="0">
                <a:solidFill>
                  <a:srgbClr val="0070C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</a:t>
            </a:r>
            <a:r>
              <a:rPr lang="pl-PL" dirty="0">
                <a:solidFill>
                  <a:srgbClr val="0070C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dirty="0">
                <a:solidFill>
                  <a:srgbClr val="0070C0"/>
                </a:solidFill>
                <a:latin typeface="Calibri"/>
                <a:ea typeface="Lucida Sans Unicode" pitchFamily="34" charset="0"/>
                <a:cs typeface="Lucida Sans Unicode" pitchFamily="34" charset="0"/>
              </a:rPr>
              <a:t>6</a:t>
            </a:r>
            <a:r>
              <a:rPr lang="el-GR" dirty="0">
                <a:solidFill>
                  <a:srgbClr val="0070C0"/>
                </a:solidFill>
                <a:latin typeface="Calibri"/>
                <a:ea typeface="Lucida Sans Unicode" pitchFamily="34" charset="0"/>
                <a:cs typeface="Lucida Sans Unicode" pitchFamily="34" charset="0"/>
              </a:rPr>
              <a:t>γ</a:t>
            </a:r>
            <a:r>
              <a:rPr lang="pl-PL" baseline="33000" dirty="0">
                <a:solidFill>
                  <a:srgbClr val="0070C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endParaRPr lang="el-GR" altLang="pl-PL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18"/>
          <p:cNvSpPr>
            <a:spLocks noChangeArrowheads="1"/>
          </p:cNvSpPr>
          <p:nvPr/>
        </p:nvSpPr>
        <p:spPr bwMode="auto">
          <a:xfrm rot="12539880">
            <a:off x="3778389" y="3195051"/>
            <a:ext cx="800840" cy="7849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 rot="12539880">
            <a:off x="4695565" y="2773547"/>
            <a:ext cx="812539" cy="796454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4828434" y="2685136"/>
            <a:ext cx="138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 smtClean="0">
                <a:solidFill>
                  <a:schemeClr val="bg1"/>
                </a:solidFill>
              </a:rPr>
              <a:t>+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 rot="12539880">
            <a:off x="4479541" y="3853666"/>
            <a:ext cx="812540" cy="796454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4614867" y="3781806"/>
            <a:ext cx="138463" cy="58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952359" name="Group 39"/>
          <p:cNvGrpSpPr>
            <a:grpSpLocks/>
          </p:cNvGrpSpPr>
          <p:nvPr/>
        </p:nvGrpSpPr>
        <p:grpSpPr bwMode="auto">
          <a:xfrm>
            <a:off x="5148759" y="3843313"/>
            <a:ext cx="647700" cy="720725"/>
            <a:chOff x="3243" y="2341"/>
            <a:chExt cx="408" cy="454"/>
          </a:xfrm>
        </p:grpSpPr>
        <p:sp>
          <p:nvSpPr>
            <p:cNvPr id="8213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214" name="Text Box 12"/>
            <p:cNvSpPr txBox="1">
              <a:spLocks noChangeArrowheads="1"/>
            </p:cNvSpPr>
            <p:nvPr/>
          </p:nvSpPr>
          <p:spPr bwMode="auto">
            <a:xfrm>
              <a:off x="3310" y="2341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sp>
        <p:nvSpPr>
          <p:cNvPr id="952336" name="Oval 16"/>
          <p:cNvSpPr>
            <a:spLocks noChangeArrowheads="1"/>
          </p:cNvSpPr>
          <p:nvPr/>
        </p:nvSpPr>
        <p:spPr bwMode="auto">
          <a:xfrm>
            <a:off x="4426322" y="3789040"/>
            <a:ext cx="1008063" cy="894905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2337" name="Rectangle 17"/>
          <p:cNvSpPr>
            <a:spLocks noChangeArrowheads="1"/>
          </p:cNvSpPr>
          <p:nvPr/>
        </p:nvSpPr>
        <p:spPr bwMode="auto">
          <a:xfrm>
            <a:off x="4642346" y="3918000"/>
            <a:ext cx="793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800" u="none" dirty="0"/>
              <a:t>N*</a:t>
            </a:r>
          </a:p>
        </p:txBody>
      </p:sp>
      <p:sp>
        <p:nvSpPr>
          <p:cNvPr id="952338" name="Oval 18"/>
          <p:cNvSpPr>
            <a:spLocks noChangeArrowheads="1"/>
          </p:cNvSpPr>
          <p:nvPr/>
        </p:nvSpPr>
        <p:spPr bwMode="auto">
          <a:xfrm>
            <a:off x="3676672" y="3140968"/>
            <a:ext cx="1008063" cy="853073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2339" name="Rectangle 19"/>
          <p:cNvSpPr>
            <a:spLocks noChangeArrowheads="1"/>
          </p:cNvSpPr>
          <p:nvPr/>
        </p:nvSpPr>
        <p:spPr bwMode="auto">
          <a:xfrm>
            <a:off x="3852292" y="3258904"/>
            <a:ext cx="793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800" u="none" dirty="0"/>
              <a:t>N*</a:t>
            </a:r>
          </a:p>
        </p:txBody>
      </p:sp>
      <p:sp>
        <p:nvSpPr>
          <p:cNvPr id="952341" name="Oval 21"/>
          <p:cNvSpPr>
            <a:spLocks noChangeArrowheads="1"/>
          </p:cNvSpPr>
          <p:nvPr/>
        </p:nvSpPr>
        <p:spPr bwMode="auto">
          <a:xfrm>
            <a:off x="7380684" y="3231853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2342" name="Text Box 22"/>
          <p:cNvSpPr txBox="1">
            <a:spLocks noChangeArrowheads="1"/>
          </p:cNvSpPr>
          <p:nvPr/>
        </p:nvSpPr>
        <p:spPr bwMode="auto">
          <a:xfrm>
            <a:off x="7496571" y="3228678"/>
            <a:ext cx="5277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3200" u="none" dirty="0" smtClean="0">
                <a:cs typeface="Times New Roman" pitchFamily="18" charset="0"/>
              </a:rPr>
              <a:t>π‾</a:t>
            </a:r>
            <a:endParaRPr lang="el-GR" sz="3200" u="none" dirty="0">
              <a:cs typeface="Times New Roman" pitchFamily="18" charset="0"/>
            </a:endParaRPr>
          </a:p>
        </p:txBody>
      </p:sp>
      <p:sp>
        <p:nvSpPr>
          <p:cNvPr id="952343" name="Line 23"/>
          <p:cNvSpPr>
            <a:spLocks noChangeShapeType="1"/>
          </p:cNvSpPr>
          <p:nvPr/>
        </p:nvSpPr>
        <p:spPr bwMode="auto">
          <a:xfrm flipV="1">
            <a:off x="4566493" y="3563045"/>
            <a:ext cx="2814191" cy="284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52346" name="Line 26"/>
          <p:cNvSpPr>
            <a:spLocks noChangeShapeType="1"/>
          </p:cNvSpPr>
          <p:nvPr/>
        </p:nvSpPr>
        <p:spPr bwMode="auto">
          <a:xfrm flipH="1">
            <a:off x="1564895" y="3588271"/>
            <a:ext cx="2215389" cy="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12" name="Text Box 40"/>
          <p:cNvSpPr txBox="1">
            <a:spLocks noChangeArrowheads="1"/>
          </p:cNvSpPr>
          <p:nvPr/>
        </p:nvSpPr>
        <p:spPr bwMode="auto">
          <a:xfrm>
            <a:off x="539750" y="8144693"/>
            <a:ext cx="444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/>
              <a:t>G. A, Sokol et al., arXiv:nucl-ex/0106005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 rot="12539880">
            <a:off x="753682" y="3234493"/>
            <a:ext cx="812539" cy="796455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899592" y="3172247"/>
            <a:ext cx="215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0" y="7503839"/>
            <a:ext cx="9432032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pl-PL" dirty="0" smtClean="0"/>
              <a:t>                      Talk by </a:t>
            </a:r>
            <a:r>
              <a:rPr lang="pl-PL" b="1" dirty="0" smtClean="0"/>
              <a:t>Wojciech Krzemień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conference</a:t>
            </a:r>
            <a:r>
              <a:rPr lang="pl-PL" dirty="0" smtClean="0"/>
              <a:t> …</a:t>
            </a:r>
            <a:endParaRPr lang="pl-PL" b="1" dirty="0"/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68560" y="-104621"/>
            <a:ext cx="8207896" cy="1877437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4400" b="1" dirty="0" smtClean="0">
                <a:solidFill>
                  <a:schemeClr val="tx2"/>
                </a:solidFill>
                <a:latin typeface="Arial" pitchFamily="34" charset="0"/>
              </a:rPr>
              <a:t>THE</a:t>
            </a:r>
            <a:r>
              <a:rPr lang="pl-PL" sz="44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pl-PL" sz="4400" b="1" dirty="0">
                <a:solidFill>
                  <a:schemeClr val="tx2"/>
                </a:solidFill>
                <a:latin typeface="Arial" pitchFamily="34" charset="0"/>
              </a:rPr>
              <a:t>ETA-MESIC NUCLEUS</a:t>
            </a:r>
            <a:endParaRPr lang="pl-PL" sz="4400" dirty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η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meson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bound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with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nucleus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via </a:t>
            </a:r>
          </a:p>
          <a:p>
            <a:pPr algn="ctr">
              <a:spcAft>
                <a:spcPts val="0"/>
              </a:spcAft>
            </a:pP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STRONG </a:t>
            </a:r>
            <a:r>
              <a:rPr lang="pl-PL" sz="3600" dirty="0" smtClean="0">
                <a:solidFill>
                  <a:schemeClr val="tx2"/>
                </a:solidFill>
                <a:latin typeface="Arial" pitchFamily="34" charset="0"/>
              </a:rPr>
              <a:t>INTERACTION</a:t>
            </a:r>
            <a:endParaRPr lang="pl-PL" sz="36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86333" y="6970018"/>
            <a:ext cx="8404225" cy="63544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000" dirty="0" smtClean="0"/>
              <a:t> COSY</a:t>
            </a:r>
            <a:r>
              <a:rPr lang="pl-PL" sz="4000" dirty="0"/>
              <a:t>, J-PARC, MAMI, GSI, LPI/JINR</a:t>
            </a:r>
          </a:p>
        </p:txBody>
      </p:sp>
      <p:sp>
        <p:nvSpPr>
          <p:cNvPr id="37" name="Elipsa 36"/>
          <p:cNvSpPr/>
          <p:nvPr/>
        </p:nvSpPr>
        <p:spPr>
          <a:xfrm>
            <a:off x="3059832" y="2283157"/>
            <a:ext cx="3069726" cy="2782978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064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2.19653E-6 C -0.03611 0.06844 -0.10746 0.08486 -0.15885 0.0363 C -0.21006 -0.01202 -0.22222 -0.10705 -0.18593 -0.17549 C -0.14947 -0.24416 -0.07829 -0.25988 -0.02691 -0.21156 C 0.02448 -0.163 0.03664 -0.06844 -4.44444E-6 -2.19653E-6 Z " pathEditMode="relative" rAng="7520012" ptsTypes="fffff">
                                      <p:cBhvr>
                                        <p:cTn id="6" dur="3000" fill="hold"/>
                                        <p:tgtEl>
                                          <p:spTgt spid="952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-8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5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5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5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5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52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952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5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5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5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5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95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952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52336" grpId="0" animBg="1"/>
      <p:bldP spid="952336" grpId="1" animBg="1"/>
      <p:bldP spid="952337" grpId="0"/>
      <p:bldP spid="952337" grpId="1"/>
      <p:bldP spid="952338" grpId="0" animBg="1"/>
      <p:bldP spid="952338" grpId="1" animBg="1"/>
      <p:bldP spid="952339" grpId="0"/>
      <p:bldP spid="952339" grpId="1"/>
      <p:bldP spid="952341" grpId="0" animBg="1"/>
      <p:bldP spid="952342" grpId="0"/>
      <p:bldP spid="952343" grpId="0" animBg="1"/>
      <p:bldP spid="952346" grpId="0" animBg="1"/>
      <p:bldP spid="31" grpId="0" animBg="1"/>
      <p:bldP spid="34" grpId="0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91675" cy="71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7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djęcie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83568" y="2898810"/>
            <a:ext cx="80972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chemeClr val="accent6"/>
                </a:solidFill>
              </a:rPr>
              <a:t>           </a:t>
            </a:r>
            <a:r>
              <a:rPr lang="pl-PL" sz="5400" b="1" dirty="0" smtClean="0">
                <a:solidFill>
                  <a:schemeClr val="accent6"/>
                </a:solidFill>
              </a:rPr>
              <a:t>THANK YOU </a:t>
            </a:r>
          </a:p>
          <a:p>
            <a:r>
              <a:rPr lang="pl-PL" sz="5400" b="1" dirty="0" smtClean="0">
                <a:solidFill>
                  <a:schemeClr val="accent6"/>
                </a:solidFill>
              </a:rPr>
              <a:t>FOR  YOUR ATTENTION</a:t>
            </a:r>
            <a:endParaRPr lang="pl-PL" sz="5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1" y="813586"/>
            <a:ext cx="9082373" cy="542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6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91675" cy="71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8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Oval 2"/>
          <p:cNvSpPr>
            <a:spLocks noChangeArrowheads="1"/>
          </p:cNvSpPr>
          <p:nvPr/>
        </p:nvSpPr>
        <p:spPr bwMode="auto">
          <a:xfrm>
            <a:off x="6212831" y="769516"/>
            <a:ext cx="2714625" cy="1003300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46531" name="Text Box 3"/>
          <p:cNvSpPr txBox="1">
            <a:spLocks noChangeArrowheads="1"/>
          </p:cNvSpPr>
          <p:nvPr/>
        </p:nvSpPr>
        <p:spPr bwMode="auto">
          <a:xfrm>
            <a:off x="3203848" y="912391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4400" i="1" u="none" dirty="0">
                <a:solidFill>
                  <a:srgbClr val="000000"/>
                </a:solidFill>
              </a:rPr>
              <a:t> </a:t>
            </a:r>
            <a:r>
              <a:rPr lang="en-GB" altLang="pl-PL" sz="4400" i="1" u="none" dirty="0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en-GB" altLang="pl-PL" sz="4400" i="1" u="none" dirty="0">
                <a:solidFill>
                  <a:srgbClr val="000000"/>
                </a:solidFill>
              </a:rPr>
              <a:t> - </a:t>
            </a:r>
            <a:r>
              <a:rPr lang="en-GB" altLang="pl-PL" sz="4400" u="none" baseline="30000" dirty="0">
                <a:solidFill>
                  <a:srgbClr val="000000"/>
                </a:solidFill>
              </a:rPr>
              <a:t>3</a:t>
            </a:r>
            <a:r>
              <a:rPr lang="en-GB" altLang="pl-PL" sz="4400" u="none" dirty="0">
                <a:solidFill>
                  <a:srgbClr val="000000"/>
                </a:solidFill>
              </a:rPr>
              <a:t>He</a:t>
            </a:r>
          </a:p>
        </p:txBody>
      </p:sp>
      <p:sp>
        <p:nvSpPr>
          <p:cNvPr id="1046533" name="Rectangle 5"/>
          <p:cNvSpPr>
            <a:spLocks noChangeArrowheads="1"/>
          </p:cNvSpPr>
          <p:nvPr/>
        </p:nvSpPr>
        <p:spPr bwMode="auto">
          <a:xfrm>
            <a:off x="358775" y="0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046536" name="Group 8"/>
          <p:cNvGrpSpPr>
            <a:grpSpLocks/>
          </p:cNvGrpSpPr>
          <p:nvPr/>
        </p:nvGrpSpPr>
        <p:grpSpPr bwMode="auto">
          <a:xfrm>
            <a:off x="658749" y="-675456"/>
            <a:ext cx="9376482" cy="4277008"/>
            <a:chOff x="315" y="1774"/>
            <a:chExt cx="9876" cy="3085"/>
          </a:xfrm>
        </p:grpSpPr>
        <p:pic>
          <p:nvPicPr>
            <p:cNvPr id="1046537" name="Picture 9" descr="crosssection_ak_nur_ANK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1774"/>
              <a:ext cx="5445" cy="3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6538" name="Text Box 10"/>
            <p:cNvSpPr txBox="1">
              <a:spLocks noChangeArrowheads="1"/>
            </p:cNvSpPr>
            <p:nvPr/>
          </p:nvSpPr>
          <p:spPr bwMode="auto">
            <a:xfrm>
              <a:off x="6161" y="3680"/>
              <a:ext cx="4030" cy="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pl-PL" sz="1400" u="none" dirty="0"/>
                <a:t>T. </a:t>
              </a:r>
              <a:r>
                <a:rPr lang="de-DE" altLang="pl-PL" sz="1400" u="none" dirty="0" err="1"/>
                <a:t>Mersmann</a:t>
              </a:r>
              <a:r>
                <a:rPr lang="de-DE" altLang="pl-PL" sz="1400" u="none" dirty="0"/>
                <a:t> et al., </a:t>
              </a:r>
              <a:r>
                <a:rPr lang="pl-PL" altLang="pl-PL" sz="1400" u="none" dirty="0" smtClean="0"/>
                <a:t/>
              </a:r>
              <a:br>
                <a:rPr lang="pl-PL" altLang="pl-PL" sz="1400" u="none" dirty="0" smtClean="0"/>
              </a:br>
              <a:r>
                <a:rPr lang="de-DE" altLang="pl-PL" sz="1400" u="none" dirty="0" smtClean="0"/>
                <a:t>Phys</a:t>
              </a:r>
              <a:r>
                <a:rPr lang="de-DE" altLang="pl-PL" sz="1400" u="none" dirty="0"/>
                <a:t>. </a:t>
              </a:r>
              <a:r>
                <a:rPr lang="de-DE" altLang="pl-PL" sz="1400" u="none" dirty="0" err="1"/>
                <a:t>Rev</a:t>
              </a:r>
              <a:r>
                <a:rPr lang="de-DE" altLang="pl-PL" sz="1400" u="none" dirty="0"/>
                <a:t>. </a:t>
              </a:r>
              <a:r>
                <a:rPr lang="de-DE" altLang="pl-PL" sz="1400" u="none" dirty="0" err="1"/>
                <a:t>Lett</a:t>
              </a:r>
              <a:r>
                <a:rPr lang="de-DE" altLang="pl-PL" sz="1400" u="none" dirty="0"/>
                <a:t>. 98, 242301 (2007)</a:t>
              </a:r>
              <a:r>
                <a:rPr lang="de-DE" altLang="pl-PL" sz="2400" u="none" dirty="0"/>
                <a:t> </a:t>
              </a:r>
            </a:p>
          </p:txBody>
        </p:sp>
      </p:grp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58136"/>
            <a:ext cx="4810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763688" y="623731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36" name="Picture 2" descr="sigmaTo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2" y="3624446"/>
            <a:ext cx="4795508" cy="304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2058874" y="5631631"/>
            <a:ext cx="2945174" cy="461665"/>
          </a:xfrm>
          <a:prstGeom prst="rect">
            <a:avLst/>
          </a:prstGeom>
          <a:noFill/>
          <a:ln w="12700" cap="sq">
            <a:solidFill>
              <a:srgbClr val="66006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pl-PL" dirty="0">
                <a:solidFill>
                  <a:srgbClr val="3366FF"/>
                </a:solidFill>
                <a:latin typeface="Arial" pitchFamily="34" charset="0"/>
                <a:sym typeface="Symbol" pitchFamily="18" charset="2"/>
              </a:rPr>
              <a:t></a:t>
            </a:r>
            <a:r>
              <a:rPr lang="pl-PL" altLang="pl-PL" dirty="0">
                <a:solidFill>
                  <a:srgbClr val="3366FF"/>
                </a:solidFill>
                <a:latin typeface="Arial" pitchFamily="34" charset="0"/>
              </a:rPr>
              <a:t>(</a:t>
            </a:r>
            <a:r>
              <a:rPr lang="en-US" altLang="pl-PL" i="1" dirty="0">
                <a:solidFill>
                  <a:srgbClr val="3366FF"/>
                </a:solidFill>
                <a:latin typeface="Arial" pitchFamily="34" charset="0"/>
              </a:rPr>
              <a:t>d</a:t>
            </a:r>
            <a:r>
              <a:rPr lang="pl-PL" altLang="pl-PL" i="1" dirty="0" smtClean="0">
                <a:solidFill>
                  <a:srgbClr val="3366FF"/>
                </a:solidFill>
                <a:latin typeface="Arial" pitchFamily="34" charset="0"/>
              </a:rPr>
              <a:t>d </a:t>
            </a:r>
            <a:r>
              <a:rPr lang="en-US" altLang="pl-PL" dirty="0" smtClean="0">
                <a:solidFill>
                  <a:srgbClr val="3366FF"/>
                </a:solidFill>
                <a:latin typeface="Arial" pitchFamily="34" charset="0"/>
                <a:sym typeface="Symbol" pitchFamily="18" charset="2"/>
              </a:rPr>
              <a:t></a:t>
            </a:r>
            <a:r>
              <a:rPr lang="en-US" altLang="pl-PL" dirty="0" smtClean="0">
                <a:solidFill>
                  <a:srgbClr val="3366FF"/>
                </a:solidFill>
                <a:latin typeface="Arial" pitchFamily="34" charset="0"/>
              </a:rPr>
              <a:t> </a:t>
            </a:r>
            <a:r>
              <a:rPr lang="pl-PL" altLang="pl-PL" baseline="30000" dirty="0">
                <a:solidFill>
                  <a:srgbClr val="3366FF"/>
                </a:solidFill>
                <a:latin typeface="Arial" pitchFamily="34" charset="0"/>
              </a:rPr>
              <a:t>4</a:t>
            </a:r>
            <a:r>
              <a:rPr lang="en-US" altLang="pl-PL" dirty="0">
                <a:solidFill>
                  <a:srgbClr val="3366FF"/>
                </a:solidFill>
                <a:latin typeface="Arial" pitchFamily="34" charset="0"/>
              </a:rPr>
              <a:t>H</a:t>
            </a:r>
            <a:r>
              <a:rPr lang="pl-PL" altLang="pl-PL" dirty="0">
                <a:solidFill>
                  <a:srgbClr val="3366FF"/>
                </a:solidFill>
                <a:latin typeface="Arial" pitchFamily="34" charset="0"/>
              </a:rPr>
              <a:t>e </a:t>
            </a:r>
            <a:r>
              <a:rPr lang="el-GR" altLang="pl-PL" i="1" dirty="0">
                <a:solidFill>
                  <a:srgbClr val="3366FF"/>
                </a:solidFill>
                <a:latin typeface="Arial" pitchFamily="34" charset="0"/>
              </a:rPr>
              <a:t>η</a:t>
            </a:r>
            <a:r>
              <a:rPr lang="pl-PL" altLang="pl-PL" i="1" dirty="0" smtClean="0">
                <a:solidFill>
                  <a:srgbClr val="3366FF"/>
                </a:solidFill>
                <a:latin typeface="Arial" pitchFamily="34" charset="0"/>
              </a:rPr>
              <a:t>)</a:t>
            </a:r>
            <a:endParaRPr lang="pl-PL" altLang="pl-PL" i="1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895404" y="4293096"/>
            <a:ext cx="32131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altLang="pl-PL" sz="1200" dirty="0"/>
              <a:t>R. </a:t>
            </a:r>
            <a:r>
              <a:rPr lang="pl-PL" altLang="pl-PL" sz="1200" dirty="0" err="1"/>
              <a:t>Frascaria</a:t>
            </a:r>
            <a:r>
              <a:rPr lang="pl-PL" altLang="pl-PL" sz="1200" dirty="0"/>
              <a:t> et al., </a:t>
            </a:r>
            <a:r>
              <a:rPr lang="pl-PL" altLang="pl-PL" sz="1200" dirty="0" err="1"/>
              <a:t>Phys</a:t>
            </a:r>
            <a:r>
              <a:rPr lang="pl-PL" altLang="pl-PL" sz="1200" dirty="0"/>
              <a:t>. </a:t>
            </a:r>
            <a:r>
              <a:rPr lang="pl-PL" altLang="pl-PL" sz="1200" dirty="0" err="1"/>
              <a:t>Rev</a:t>
            </a:r>
            <a:r>
              <a:rPr lang="pl-PL" altLang="pl-PL" sz="1200" dirty="0"/>
              <a:t>. C 50 (1994) 573.</a:t>
            </a:r>
          </a:p>
          <a:p>
            <a:pPr eaLnBrk="1" hangingPunct="1"/>
            <a:r>
              <a:rPr lang="pl-PL" altLang="pl-PL" sz="1200" dirty="0"/>
              <a:t>N. </a:t>
            </a:r>
            <a:r>
              <a:rPr lang="pl-PL" altLang="pl-PL" sz="1200" dirty="0" err="1"/>
              <a:t>Willis</a:t>
            </a:r>
            <a:r>
              <a:rPr lang="pl-PL" altLang="pl-PL" sz="1200" dirty="0"/>
              <a:t> et al., </a:t>
            </a:r>
            <a:r>
              <a:rPr lang="pl-PL" altLang="pl-PL" sz="1200" dirty="0" err="1"/>
              <a:t>Phys</a:t>
            </a:r>
            <a:r>
              <a:rPr lang="pl-PL" altLang="pl-PL" sz="1200" dirty="0"/>
              <a:t>. </a:t>
            </a:r>
            <a:r>
              <a:rPr lang="pl-PL" altLang="pl-PL" sz="1200" dirty="0" err="1"/>
              <a:t>Lett</a:t>
            </a:r>
            <a:r>
              <a:rPr lang="pl-PL" altLang="pl-PL" sz="1200" dirty="0"/>
              <a:t>. B 406 (1997) 14.</a:t>
            </a:r>
          </a:p>
          <a:p>
            <a:pPr eaLnBrk="1" hangingPunct="1"/>
            <a:r>
              <a:rPr lang="pl-PL" altLang="pl-PL" sz="1200" dirty="0"/>
              <a:t>A. Wrońska et al., Acta. </a:t>
            </a:r>
            <a:r>
              <a:rPr lang="pl-PL" altLang="pl-PL" sz="1200" dirty="0" err="1"/>
              <a:t>Phys</a:t>
            </a:r>
            <a:r>
              <a:rPr lang="pl-PL" altLang="pl-PL" sz="1200" dirty="0"/>
              <a:t>. Pol. 56 (2006) 279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979712" y="2319263"/>
            <a:ext cx="2247731" cy="461665"/>
          </a:xfrm>
          <a:prstGeom prst="rect">
            <a:avLst/>
          </a:prstGeom>
          <a:noFill/>
          <a:ln w="12700" cap="sq">
            <a:solidFill>
              <a:srgbClr val="66006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pl-PL" dirty="0">
                <a:solidFill>
                  <a:srgbClr val="3366FF"/>
                </a:solidFill>
                <a:latin typeface="Arial" pitchFamily="34" charset="0"/>
                <a:sym typeface="Symbol" pitchFamily="18" charset="2"/>
              </a:rPr>
              <a:t></a:t>
            </a:r>
            <a:r>
              <a:rPr lang="pl-PL" altLang="pl-PL" dirty="0" smtClean="0">
                <a:solidFill>
                  <a:srgbClr val="3366FF"/>
                </a:solidFill>
                <a:latin typeface="Arial" pitchFamily="34" charset="0"/>
              </a:rPr>
              <a:t>(</a:t>
            </a:r>
            <a:r>
              <a:rPr lang="pl-PL" altLang="pl-PL" i="1" dirty="0" err="1" smtClean="0">
                <a:solidFill>
                  <a:srgbClr val="3366FF"/>
                </a:solidFill>
                <a:latin typeface="Arial" pitchFamily="34" charset="0"/>
              </a:rPr>
              <a:t>dp</a:t>
            </a:r>
            <a:r>
              <a:rPr lang="pl-PL" altLang="pl-PL" i="1" dirty="0" smtClean="0">
                <a:solidFill>
                  <a:srgbClr val="3366FF"/>
                </a:solidFill>
                <a:latin typeface="Arial" pitchFamily="34" charset="0"/>
              </a:rPr>
              <a:t> </a:t>
            </a:r>
            <a:r>
              <a:rPr lang="en-US" altLang="pl-PL" dirty="0" smtClean="0">
                <a:solidFill>
                  <a:srgbClr val="3366FF"/>
                </a:solidFill>
                <a:latin typeface="Arial" pitchFamily="34" charset="0"/>
                <a:sym typeface="Symbol" pitchFamily="18" charset="2"/>
              </a:rPr>
              <a:t></a:t>
            </a:r>
            <a:r>
              <a:rPr lang="en-US" altLang="pl-PL" dirty="0" smtClean="0">
                <a:solidFill>
                  <a:srgbClr val="3366FF"/>
                </a:solidFill>
                <a:latin typeface="Arial" pitchFamily="34" charset="0"/>
              </a:rPr>
              <a:t> </a:t>
            </a:r>
            <a:r>
              <a:rPr lang="pl-PL" altLang="pl-PL" baseline="30000" dirty="0">
                <a:solidFill>
                  <a:srgbClr val="3366FF"/>
                </a:solidFill>
                <a:latin typeface="Arial" pitchFamily="34" charset="0"/>
              </a:rPr>
              <a:t>3</a:t>
            </a:r>
            <a:r>
              <a:rPr lang="en-US" altLang="pl-PL" dirty="0" smtClean="0">
                <a:solidFill>
                  <a:srgbClr val="3366FF"/>
                </a:solidFill>
                <a:latin typeface="Arial" pitchFamily="34" charset="0"/>
              </a:rPr>
              <a:t>H</a:t>
            </a:r>
            <a:r>
              <a:rPr lang="pl-PL" altLang="pl-PL" dirty="0" smtClean="0">
                <a:solidFill>
                  <a:srgbClr val="3366FF"/>
                </a:solidFill>
                <a:latin typeface="Arial" pitchFamily="34" charset="0"/>
              </a:rPr>
              <a:t>e </a:t>
            </a:r>
            <a:r>
              <a:rPr lang="el-GR" altLang="pl-PL" i="1" dirty="0" smtClean="0">
                <a:solidFill>
                  <a:srgbClr val="3366FF"/>
                </a:solidFill>
                <a:latin typeface="Arial" pitchFamily="34" charset="0"/>
              </a:rPr>
              <a:t>η</a:t>
            </a:r>
            <a:r>
              <a:rPr lang="pl-PL" altLang="pl-PL" i="1" dirty="0">
                <a:solidFill>
                  <a:srgbClr val="3366FF"/>
                </a:solidFill>
                <a:latin typeface="Arial" pitchFamily="34" charset="0"/>
              </a:rPr>
              <a:t>)</a:t>
            </a:r>
            <a:r>
              <a:rPr lang="pl-PL" altLang="pl-PL" i="1" dirty="0">
                <a:solidFill>
                  <a:srgbClr val="3366FF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0" name="Oval 2"/>
          <p:cNvSpPr>
            <a:spLocks noChangeArrowheads="1"/>
          </p:cNvSpPr>
          <p:nvPr/>
        </p:nvSpPr>
        <p:spPr bwMode="auto">
          <a:xfrm>
            <a:off x="6321871" y="5004867"/>
            <a:ext cx="2714625" cy="1003300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3456904" y="5142830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4400" i="1" u="none" dirty="0">
                <a:solidFill>
                  <a:srgbClr val="000000"/>
                </a:solidFill>
              </a:rPr>
              <a:t> </a:t>
            </a:r>
            <a:r>
              <a:rPr lang="en-GB" altLang="pl-PL" sz="4400" i="1" u="none" dirty="0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en-GB" altLang="pl-PL" sz="4400" i="1" u="none" dirty="0">
                <a:solidFill>
                  <a:srgbClr val="000000"/>
                </a:solidFill>
              </a:rPr>
              <a:t> - </a:t>
            </a:r>
            <a:r>
              <a:rPr lang="pl-PL" altLang="pl-PL" sz="4400" baseline="30000" dirty="0">
                <a:solidFill>
                  <a:srgbClr val="000000"/>
                </a:solidFill>
              </a:rPr>
              <a:t>4</a:t>
            </a:r>
            <a:r>
              <a:rPr lang="en-GB" altLang="pl-PL" sz="4400" u="none" dirty="0" smtClean="0">
                <a:solidFill>
                  <a:srgbClr val="000000"/>
                </a:solidFill>
              </a:rPr>
              <a:t>He</a:t>
            </a:r>
            <a:endParaRPr lang="en-GB" altLang="pl-PL" sz="4400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021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373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upa 23"/>
          <p:cNvGrpSpPr/>
          <p:nvPr/>
        </p:nvGrpSpPr>
        <p:grpSpPr>
          <a:xfrm>
            <a:off x="3778389" y="2685136"/>
            <a:ext cx="1729715" cy="1964984"/>
            <a:chOff x="3426769" y="3134649"/>
            <a:chExt cx="2697081" cy="3110480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 rot="12539880">
              <a:off x="3426769" y="3941821"/>
              <a:ext cx="1248720" cy="12425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 rot="12539880">
              <a:off x="4856888" y="3274599"/>
              <a:ext cx="1266962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5064066" y="3134649"/>
              <a:ext cx="215900" cy="1461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28" name="Oval 19"/>
            <p:cNvSpPr>
              <a:spLocks noChangeArrowheads="1"/>
            </p:cNvSpPr>
            <p:nvPr/>
          </p:nvSpPr>
          <p:spPr bwMode="auto">
            <a:xfrm rot="12539880">
              <a:off x="4520050" y="4984378"/>
              <a:ext cx="1266964" cy="1260751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4731058" y="4870628"/>
              <a:ext cx="215900" cy="923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952359" name="Group 39"/>
          <p:cNvGrpSpPr>
            <a:grpSpLocks/>
          </p:cNvGrpSpPr>
          <p:nvPr/>
        </p:nvGrpSpPr>
        <p:grpSpPr bwMode="auto">
          <a:xfrm>
            <a:off x="5148759" y="3843313"/>
            <a:ext cx="647700" cy="720725"/>
            <a:chOff x="3243" y="2341"/>
            <a:chExt cx="408" cy="454"/>
          </a:xfrm>
        </p:grpSpPr>
        <p:sp>
          <p:nvSpPr>
            <p:cNvPr id="8213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214" name="Text Box 12"/>
            <p:cNvSpPr txBox="1">
              <a:spLocks noChangeArrowheads="1"/>
            </p:cNvSpPr>
            <p:nvPr/>
          </p:nvSpPr>
          <p:spPr bwMode="auto">
            <a:xfrm>
              <a:off x="3310" y="2341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sp>
        <p:nvSpPr>
          <p:cNvPr id="952342" name="Text Box 22"/>
          <p:cNvSpPr txBox="1">
            <a:spLocks noChangeArrowheads="1"/>
          </p:cNvSpPr>
          <p:nvPr/>
        </p:nvSpPr>
        <p:spPr bwMode="auto">
          <a:xfrm>
            <a:off x="6156176" y="1916832"/>
            <a:ext cx="4908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5400" u="none" dirty="0">
                <a:cs typeface="Times New Roman" pitchFamily="18" charset="0"/>
              </a:rPr>
              <a:t>γ</a:t>
            </a:r>
          </a:p>
        </p:txBody>
      </p:sp>
      <p:sp>
        <p:nvSpPr>
          <p:cNvPr id="952343" name="Line 23"/>
          <p:cNvSpPr>
            <a:spLocks noChangeShapeType="1"/>
          </p:cNvSpPr>
          <p:nvPr/>
        </p:nvSpPr>
        <p:spPr bwMode="auto">
          <a:xfrm flipV="1">
            <a:off x="5651997" y="2114676"/>
            <a:ext cx="504624" cy="180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52346" name="Line 26"/>
          <p:cNvSpPr>
            <a:spLocks noChangeShapeType="1"/>
          </p:cNvSpPr>
          <p:nvPr/>
        </p:nvSpPr>
        <p:spPr bwMode="auto">
          <a:xfrm flipH="1">
            <a:off x="5148064" y="3861048"/>
            <a:ext cx="518914" cy="17630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12" name="Text Box 40"/>
          <p:cNvSpPr txBox="1">
            <a:spLocks noChangeArrowheads="1"/>
          </p:cNvSpPr>
          <p:nvPr/>
        </p:nvSpPr>
        <p:spPr bwMode="auto">
          <a:xfrm>
            <a:off x="539750" y="8144693"/>
            <a:ext cx="444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/>
              <a:t>G. A, Sokol et al., arXiv:nucl-ex/0106005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0" y="7503839"/>
            <a:ext cx="9432032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pl-PL" dirty="0" smtClean="0"/>
              <a:t>                      Talk by </a:t>
            </a:r>
            <a:r>
              <a:rPr lang="pl-PL" b="1" dirty="0" smtClean="0"/>
              <a:t>Wojciech Krzemień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conference</a:t>
            </a:r>
            <a:r>
              <a:rPr lang="pl-PL" dirty="0" smtClean="0"/>
              <a:t> …</a:t>
            </a:r>
            <a:endParaRPr lang="pl-PL" b="1" dirty="0"/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68560" y="-104621"/>
            <a:ext cx="8207896" cy="1877437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4400" b="1" dirty="0" smtClean="0">
                <a:solidFill>
                  <a:schemeClr val="tx2"/>
                </a:solidFill>
                <a:latin typeface="Arial" pitchFamily="34" charset="0"/>
              </a:rPr>
              <a:t>THE</a:t>
            </a:r>
            <a:r>
              <a:rPr lang="pl-PL" sz="44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pl-PL" sz="4400" b="1" dirty="0">
                <a:solidFill>
                  <a:schemeClr val="tx2"/>
                </a:solidFill>
                <a:latin typeface="Arial" pitchFamily="34" charset="0"/>
              </a:rPr>
              <a:t>ETA-MESIC NUCLEUS</a:t>
            </a:r>
            <a:endParaRPr lang="pl-PL" sz="4400" dirty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η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meson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bound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with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nucleus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via </a:t>
            </a:r>
          </a:p>
          <a:p>
            <a:pPr algn="ctr">
              <a:spcAft>
                <a:spcPts val="0"/>
              </a:spcAft>
            </a:pP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STRONG </a:t>
            </a:r>
            <a:r>
              <a:rPr lang="pl-PL" sz="3600" dirty="0" smtClean="0">
                <a:solidFill>
                  <a:schemeClr val="tx2"/>
                </a:solidFill>
                <a:latin typeface="Arial" pitchFamily="34" charset="0"/>
              </a:rPr>
              <a:t>INTERACTION</a:t>
            </a:r>
            <a:endParaRPr lang="pl-PL" sz="36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86333" y="6970018"/>
            <a:ext cx="8404225" cy="63544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000" dirty="0" smtClean="0"/>
              <a:t> COSY</a:t>
            </a:r>
            <a:r>
              <a:rPr lang="pl-PL" sz="4000" dirty="0"/>
              <a:t>, J-PARC, MAMI, GSI, LPI/JINR</a:t>
            </a:r>
          </a:p>
        </p:txBody>
      </p:sp>
      <p:sp>
        <p:nvSpPr>
          <p:cNvPr id="2" name="Elipsa 1"/>
          <p:cNvSpPr/>
          <p:nvPr/>
        </p:nvSpPr>
        <p:spPr>
          <a:xfrm>
            <a:off x="3158458" y="2283157"/>
            <a:ext cx="3069726" cy="2782978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5220072" y="5085184"/>
            <a:ext cx="4908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5400" u="none" dirty="0">
                <a:cs typeface="Times New Roman" pitchFamily="18" charset="0"/>
              </a:rPr>
              <a:t>γ</a:t>
            </a:r>
          </a:p>
        </p:txBody>
      </p:sp>
    </p:spTree>
    <p:extLst>
      <p:ext uri="{BB962C8B-B14F-4D97-AF65-F5344CB8AC3E}">
        <p14:creationId xmlns:p14="http://schemas.microsoft.com/office/powerpoint/2010/main" val="45811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09 0.00093 C -0.03802 0.06922 -0.10938 0.08565 -0.16094 0.03727 C -0.21216 -0.01134 -0.22413 -0.10625 -0.18768 -0.17453 C -0.15122 -0.24328 -0.08021 -0.25926 -0.02882 -0.21088 C 0.02239 -0.16203 0.03472 -0.06782 -0.00209 0.00093 Z " pathEditMode="relative" rAng="7520012" ptsTypes="fffff">
                                      <p:cBhvr>
                                        <p:cTn id="6" dur="3000" fill="hold"/>
                                        <p:tgtEl>
                                          <p:spTgt spid="952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"/>
                                        <p:tgtEl>
                                          <p:spTgt spid="95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"/>
                                        <p:tgtEl>
                                          <p:spTgt spid="95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2" grpId="0"/>
      <p:bldP spid="952343" grpId="0" animBg="1"/>
      <p:bldP spid="952346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6770" name="Rectangle 2"/>
          <p:cNvSpPr>
            <a:spLocks noGrp="1" noChangeArrowheads="1"/>
          </p:cNvSpPr>
          <p:nvPr>
            <p:ph type="subTitle"/>
          </p:nvPr>
        </p:nvSpPr>
        <p:spPr>
          <a:xfrm>
            <a:off x="1115616" y="-815990"/>
            <a:ext cx="7128792" cy="6264275"/>
          </a:xfr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8100000" scaled="1"/>
            <a:tileRect/>
          </a:gradFill>
          <a:ln/>
          <a:extLst/>
        </p:spPr>
        <p:txBody>
          <a:bodyPr lIns="0" tIns="0" rIns="0" bIns="0"/>
          <a:lstStyle/>
          <a:p>
            <a:pPr marL="414338" lvl="1" indent="-204788" defTabSz="449263">
              <a:lnSpc>
                <a:spcPct val="85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r>
              <a:rPr lang="en-GB" altLang="pl-PL" sz="2400" dirty="0">
                <a:solidFill>
                  <a:schemeClr val="tx1"/>
                </a:solidFill>
                <a:latin typeface="Comic Sans MS" pitchFamily="66" charset="0"/>
              </a:rPr>
              <a:t>Attractive interaction between η and N</a:t>
            </a:r>
            <a:r>
              <a:rPr lang="en-GB" altLang="pl-PL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14338" lvl="1" indent="-204788" defTabSz="449263">
              <a:lnSpc>
                <a:spcPct val="85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r>
              <a:rPr lang="pl-PL" altLang="pl-PL" sz="2400" dirty="0">
                <a:solidFill>
                  <a:schemeClr val="tx1"/>
                </a:solidFill>
              </a:rPr>
              <a:t>       </a:t>
            </a:r>
            <a:r>
              <a:rPr lang="en-GB" altLang="pl-PL" sz="1600" dirty="0" smtClean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pl-PL" altLang="pl-PL" sz="1600" i="1" dirty="0">
                <a:solidFill>
                  <a:schemeClr val="tx1"/>
                </a:solidFill>
                <a:latin typeface="Comic Sans MS" pitchFamily="66" charset="0"/>
              </a:rPr>
              <a:t>R</a:t>
            </a:r>
            <a:r>
              <a:rPr lang="en-GB" altLang="pl-PL" sz="1600" i="1" dirty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pl-PL" altLang="pl-PL" sz="1600" i="1" dirty="0" err="1">
                <a:solidFill>
                  <a:schemeClr val="tx1"/>
                </a:solidFill>
                <a:latin typeface="Comic Sans MS" pitchFamily="66" charset="0"/>
              </a:rPr>
              <a:t>Bhalerao</a:t>
            </a:r>
            <a:r>
              <a:rPr lang="en-GB" altLang="pl-PL" sz="1600" i="1" dirty="0">
                <a:solidFill>
                  <a:schemeClr val="tx1"/>
                </a:solidFill>
                <a:latin typeface="Comic Sans MS" pitchFamily="66" charset="0"/>
              </a:rPr>
              <a:t> and L. C. Liu, Phys. </a:t>
            </a:r>
            <a:r>
              <a:rPr lang="en-GB" altLang="pl-PL" sz="1600" i="1" dirty="0" err="1">
                <a:solidFill>
                  <a:schemeClr val="tx1"/>
                </a:solidFill>
                <a:latin typeface="Comic Sans MS" pitchFamily="66" charset="0"/>
              </a:rPr>
              <a:t>Lett</a:t>
            </a:r>
            <a:r>
              <a:rPr lang="en-GB" altLang="pl-PL" sz="1600" i="1" dirty="0">
                <a:solidFill>
                  <a:schemeClr val="tx1"/>
                </a:solidFill>
                <a:latin typeface="Comic Sans MS" pitchFamily="66" charset="0"/>
              </a:rPr>
              <a:t>. B</a:t>
            </a:r>
            <a:r>
              <a:rPr lang="pl-PL" altLang="pl-PL" sz="1600" i="1" dirty="0">
                <a:solidFill>
                  <a:schemeClr val="tx1"/>
                </a:solidFill>
                <a:latin typeface="Comic Sans MS" pitchFamily="66" charset="0"/>
              </a:rPr>
              <a:t>54</a:t>
            </a:r>
            <a:r>
              <a:rPr lang="en-GB" altLang="pl-PL" sz="1600" i="1" dirty="0">
                <a:solidFill>
                  <a:schemeClr val="tx1"/>
                </a:solidFill>
                <a:latin typeface="Comic Sans MS" pitchFamily="66" charset="0"/>
              </a:rPr>
              <a:t> (198</a:t>
            </a:r>
            <a:r>
              <a:rPr lang="pl-PL" altLang="pl-PL" sz="1600" i="1" dirty="0">
                <a:solidFill>
                  <a:schemeClr val="tx1"/>
                </a:solidFill>
                <a:latin typeface="Comic Sans MS" pitchFamily="66" charset="0"/>
              </a:rPr>
              <a:t>5</a:t>
            </a:r>
            <a:r>
              <a:rPr lang="en-GB" altLang="pl-PL" sz="1600" i="1" dirty="0">
                <a:solidFill>
                  <a:schemeClr val="tx1"/>
                </a:solidFill>
                <a:latin typeface="Comic Sans MS" pitchFamily="66" charset="0"/>
              </a:rPr>
              <a:t>) </a:t>
            </a:r>
            <a:r>
              <a:rPr lang="pl-PL" altLang="pl-PL" sz="1600" i="1" dirty="0">
                <a:solidFill>
                  <a:schemeClr val="tx1"/>
                </a:solidFill>
                <a:latin typeface="Comic Sans MS" pitchFamily="66" charset="0"/>
              </a:rPr>
              <a:t>685</a:t>
            </a:r>
            <a:r>
              <a:rPr lang="en-GB" altLang="pl-PL" sz="1600" dirty="0">
                <a:solidFill>
                  <a:schemeClr val="tx1"/>
                </a:solidFill>
                <a:latin typeface="Comic Sans MS" pitchFamily="66" charset="0"/>
              </a:rPr>
              <a:t> )</a:t>
            </a:r>
            <a:r>
              <a:rPr lang="ar-SA" altLang="pl-PL" sz="16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‏</a:t>
            </a:r>
            <a:endParaRPr lang="en-GB" altLang="pl-PL" sz="1600" dirty="0">
              <a:solidFill>
                <a:schemeClr val="tx1"/>
              </a:solidFill>
            </a:endParaRPr>
          </a:p>
          <a:p>
            <a:pPr marL="414338" lvl="1" indent="-204788" algn="l" defTabSz="449263">
              <a:lnSpc>
                <a:spcPct val="85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r>
              <a:rPr lang="pl-PL" altLang="pl-PL" sz="2800" dirty="0">
                <a:solidFill>
                  <a:schemeClr val="tx1"/>
                </a:solidFill>
                <a:latin typeface="Comic Sans MS" pitchFamily="66" charset="0"/>
              </a:rPr>
              <a:t>         </a:t>
            </a:r>
            <a:endParaRPr lang="pl-PL" altLang="pl-PL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14338" lvl="1" indent="-204788" defTabSz="449263">
              <a:lnSpc>
                <a:spcPct val="85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r>
              <a:rPr lang="pl-PL" altLang="pl-PL" sz="2800" dirty="0" smtClean="0">
                <a:solidFill>
                  <a:schemeClr val="tx1"/>
                </a:solidFill>
                <a:latin typeface="Comic Sans MS" pitchFamily="66" charset="0"/>
              </a:rPr>
              <a:t>    </a:t>
            </a:r>
            <a:r>
              <a:rPr lang="en-GB" altLang="pl-PL" sz="2400" dirty="0" smtClean="0">
                <a:solidFill>
                  <a:schemeClr val="tx1"/>
                </a:solidFill>
                <a:latin typeface="Comic Sans MS" pitchFamily="66" charset="0"/>
              </a:rPr>
              <a:t>possible existence of bound states </a:t>
            </a:r>
            <a:endParaRPr lang="pl-PL" altLang="pl-PL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14338" lvl="1" indent="-204788" defTabSz="449263">
              <a:lnSpc>
                <a:spcPct val="85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r>
              <a:rPr lang="pl-PL" altLang="pl-PL" sz="2400" dirty="0" smtClean="0">
                <a:solidFill>
                  <a:schemeClr val="tx1"/>
                </a:solidFill>
                <a:latin typeface="Comic Sans MS" pitchFamily="66" charset="0"/>
              </a:rPr>
              <a:t>    of </a:t>
            </a:r>
            <a:r>
              <a:rPr lang="pl-PL" altLang="pl-PL" sz="2400" dirty="0">
                <a:solidFill>
                  <a:schemeClr val="tx1"/>
                </a:solidFill>
                <a:latin typeface="Comic Sans MS" pitchFamily="66" charset="0"/>
              </a:rPr>
              <a:t>the </a:t>
            </a:r>
            <a:r>
              <a:rPr lang="en-GB" altLang="pl-PL" sz="2400" dirty="0">
                <a:solidFill>
                  <a:schemeClr val="tx1"/>
                </a:solidFill>
                <a:latin typeface="Comic Sans MS" pitchFamily="66" charset="0"/>
              </a:rPr>
              <a:t>η </a:t>
            </a:r>
            <a:r>
              <a:rPr lang="pl-PL" altLang="pl-PL" sz="2400" dirty="0" err="1">
                <a:solidFill>
                  <a:schemeClr val="tx1"/>
                </a:solidFill>
                <a:latin typeface="Comic Sans MS" pitchFamily="66" charset="0"/>
              </a:rPr>
              <a:t>meson</a:t>
            </a:r>
            <a:r>
              <a:rPr lang="pl-PL" altLang="pl-P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altLang="pl-PL" sz="2400" dirty="0">
                <a:solidFill>
                  <a:schemeClr val="tx1"/>
                </a:solidFill>
                <a:latin typeface="Comic Sans MS" pitchFamily="66" charset="0"/>
              </a:rPr>
              <a:t>with  nuclei for A&gt;10 </a:t>
            </a:r>
            <a:r>
              <a:rPr lang="pl-PL" altLang="pl-PL" sz="28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pl-PL" altLang="pl-PL" sz="28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altLang="pl-PL" sz="28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en-GB" altLang="pl-PL" sz="1800" dirty="0" smtClean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en-GB" altLang="pl-PL" sz="1800" i="1" dirty="0">
                <a:solidFill>
                  <a:schemeClr val="tx1"/>
                </a:solidFill>
                <a:latin typeface="Comic Sans MS" pitchFamily="66" charset="0"/>
              </a:rPr>
              <a:t>Q. </a:t>
            </a:r>
            <a:r>
              <a:rPr lang="en-GB" altLang="pl-PL" sz="1800" i="1" dirty="0" err="1">
                <a:solidFill>
                  <a:schemeClr val="tx1"/>
                </a:solidFill>
                <a:latin typeface="Comic Sans MS" pitchFamily="66" charset="0"/>
              </a:rPr>
              <a:t>Haider</a:t>
            </a:r>
            <a:r>
              <a:rPr lang="en-GB" altLang="pl-PL" sz="1800" i="1" dirty="0">
                <a:solidFill>
                  <a:schemeClr val="tx1"/>
                </a:solidFill>
                <a:latin typeface="Comic Sans MS" pitchFamily="66" charset="0"/>
              </a:rPr>
              <a:t> and L. C. Liu, Phys. </a:t>
            </a:r>
            <a:r>
              <a:rPr lang="en-GB" altLang="pl-PL" sz="1800" i="1" dirty="0" err="1">
                <a:solidFill>
                  <a:schemeClr val="tx1"/>
                </a:solidFill>
                <a:latin typeface="Comic Sans MS" pitchFamily="66" charset="0"/>
              </a:rPr>
              <a:t>Lett</a:t>
            </a:r>
            <a:r>
              <a:rPr lang="en-GB" altLang="pl-PL" sz="1800" i="1" dirty="0">
                <a:solidFill>
                  <a:schemeClr val="tx1"/>
                </a:solidFill>
                <a:latin typeface="Comic Sans MS" pitchFamily="66" charset="0"/>
              </a:rPr>
              <a:t>. B172 (1986) 257</a:t>
            </a:r>
            <a:r>
              <a:rPr lang="en-GB" altLang="pl-PL" sz="1800" dirty="0">
                <a:solidFill>
                  <a:schemeClr val="tx1"/>
                </a:solidFill>
                <a:latin typeface="Comic Sans MS" pitchFamily="66" charset="0"/>
              </a:rPr>
              <a:t> )</a:t>
            </a:r>
            <a:r>
              <a:rPr lang="ar-SA" altLang="pl-PL" sz="1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‏</a:t>
            </a:r>
            <a:endParaRPr lang="en-GB" altLang="pl-PL" sz="1800" dirty="0">
              <a:solidFill>
                <a:schemeClr val="tx1"/>
              </a:solidFill>
              <a:latin typeface="Comic Sans MS" pitchFamily="66" charset="0"/>
            </a:endParaRPr>
          </a:p>
          <a:p>
            <a:pPr marL="414338" lvl="1" indent="-204788" defTabSz="449263">
              <a:lnSpc>
                <a:spcPct val="106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endParaRPr lang="pl-PL" altLang="pl-PL" sz="2800" dirty="0">
              <a:solidFill>
                <a:schemeClr val="tx1"/>
              </a:solidFill>
              <a:latin typeface="Comic Sans MS" pitchFamily="66" charset="0"/>
            </a:endParaRPr>
          </a:p>
          <a:p>
            <a:pPr marL="414338" lvl="1" indent="-204788" defTabSz="449263">
              <a:lnSpc>
                <a:spcPct val="106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endParaRPr lang="pl-PL" altLang="pl-PL" sz="2800" dirty="0">
              <a:solidFill>
                <a:schemeClr val="tx1"/>
              </a:solidFill>
              <a:latin typeface="Comic Sans MS" pitchFamily="66" charset="0"/>
            </a:endParaRPr>
          </a:p>
          <a:p>
            <a:pPr marL="414338" lvl="1" indent="-204788" defTabSz="449263">
              <a:lnSpc>
                <a:spcPct val="106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endParaRPr lang="en-GB" altLang="pl-PL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56771" name="AutoShape 3"/>
          <p:cNvSpPr>
            <a:spLocks noChangeArrowheads="1"/>
          </p:cNvSpPr>
          <p:nvPr/>
        </p:nvSpPr>
        <p:spPr bwMode="auto">
          <a:xfrm>
            <a:off x="4460877" y="1056218"/>
            <a:ext cx="203198" cy="431800"/>
          </a:xfrm>
          <a:prstGeom prst="downArrow">
            <a:avLst>
              <a:gd name="adj1" fmla="val 50000"/>
              <a:gd name="adj2" fmla="val 35052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sz="2000"/>
          </a:p>
        </p:txBody>
      </p:sp>
      <p:sp>
        <p:nvSpPr>
          <p:cNvPr id="1056772" name="AutoShape 4"/>
          <p:cNvSpPr>
            <a:spLocks noChangeArrowheads="1"/>
          </p:cNvSpPr>
          <p:nvPr/>
        </p:nvSpPr>
        <p:spPr bwMode="auto">
          <a:xfrm>
            <a:off x="4427984" y="2640394"/>
            <a:ext cx="307975" cy="431800"/>
          </a:xfrm>
          <a:prstGeom prst="downArrow">
            <a:avLst>
              <a:gd name="adj1" fmla="val 50000"/>
              <a:gd name="adj2" fmla="val 35052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56773" name="Rectangle 5"/>
          <p:cNvSpPr>
            <a:spLocks noChangeArrowheads="1"/>
          </p:cNvSpPr>
          <p:nvPr/>
        </p:nvSpPr>
        <p:spPr bwMode="auto">
          <a:xfrm>
            <a:off x="-1548680" y="2136338"/>
            <a:ext cx="8623300" cy="262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defTabSz="449263">
              <a:spcBef>
                <a:spcPct val="20000"/>
              </a:spcBef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206375" algn="ctr" defTabSz="449263">
              <a:spcBef>
                <a:spcPct val="20000"/>
              </a:spcBef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422275" algn="ctr" defTabSz="449263">
              <a:spcBef>
                <a:spcPct val="20000"/>
              </a:spcBef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631825" algn="ctr" defTabSz="449263">
              <a:spcBef>
                <a:spcPct val="20000"/>
              </a:spcBef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854075" algn="ctr" defTabSz="449263">
              <a:spcBef>
                <a:spcPct val="20000"/>
              </a:spcBef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1311275" algn="ctr" defTabSz="449263" fontAlgn="base">
              <a:spcBef>
                <a:spcPct val="20000"/>
              </a:spcBef>
              <a:spcAft>
                <a:spcPct val="0"/>
              </a:spcAft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1768475" algn="ctr" defTabSz="449263" fontAlgn="base">
              <a:spcBef>
                <a:spcPct val="20000"/>
              </a:spcBef>
              <a:spcAft>
                <a:spcPct val="0"/>
              </a:spcAft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2225675" algn="ctr" defTabSz="449263" fontAlgn="base">
              <a:spcBef>
                <a:spcPct val="20000"/>
              </a:spcBef>
              <a:spcAft>
                <a:spcPct val="0"/>
              </a:spcAft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2682875" algn="ctr" defTabSz="449263" fontAlgn="base">
              <a:spcBef>
                <a:spcPct val="20000"/>
              </a:spcBef>
              <a:spcAft>
                <a:spcPct val="0"/>
              </a:spcAft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98000"/>
              </a:lnSpc>
            </a:pPr>
            <a:r>
              <a:rPr lang="en-GB" altLang="pl-PL" sz="1400" b="0" i="1" u="none" dirty="0" smtClean="0">
                <a:latin typeface="Comic Sans MS" pitchFamily="66" charset="0"/>
              </a:rPr>
              <a:t>(</a:t>
            </a:r>
            <a:r>
              <a:rPr lang="en-GB" altLang="pl-PL" sz="1400" b="0" i="1" u="none" dirty="0" err="1" smtClean="0">
                <a:latin typeface="Comic Sans MS" pitchFamily="66" charset="0"/>
              </a:rPr>
              <a:t>C.Garcia-Recio</a:t>
            </a:r>
            <a:r>
              <a:rPr lang="en-GB" altLang="pl-PL" sz="1400" b="0" i="1" u="none" dirty="0">
                <a:latin typeface="Comic Sans MS" pitchFamily="66" charset="0"/>
              </a:rPr>
              <a:t>, T. Inoue, </a:t>
            </a:r>
            <a:r>
              <a:rPr lang="en-GB" altLang="pl-PL" sz="1400" b="0" i="1" u="none" dirty="0" err="1">
                <a:latin typeface="Comic Sans MS" pitchFamily="66" charset="0"/>
              </a:rPr>
              <a:t>J.Nieves</a:t>
            </a:r>
            <a:r>
              <a:rPr lang="en-GB" altLang="pl-PL" sz="1400" b="0" i="1" u="none" dirty="0">
                <a:latin typeface="Comic Sans MS" pitchFamily="66" charset="0"/>
              </a:rPr>
              <a:t>, </a:t>
            </a:r>
            <a:endParaRPr lang="pl-PL" altLang="pl-PL" sz="1400" b="0" i="1" u="none" dirty="0" smtClean="0">
              <a:latin typeface="Comic Sans MS" pitchFamily="66" charset="0"/>
            </a:endParaRPr>
          </a:p>
          <a:p>
            <a:pPr lvl="1" algn="just">
              <a:lnSpc>
                <a:spcPct val="98000"/>
              </a:lnSpc>
            </a:pPr>
            <a:r>
              <a:rPr lang="pl-PL" altLang="pl-PL" sz="1400" b="0" i="1" u="none" dirty="0" smtClean="0">
                <a:latin typeface="Comic Sans MS" pitchFamily="66" charset="0"/>
              </a:rPr>
              <a:t>                                                     </a:t>
            </a:r>
            <a:r>
              <a:rPr lang="en-GB" altLang="pl-PL" sz="1400" b="0" i="1" u="none" dirty="0" smtClean="0">
                <a:latin typeface="Comic Sans MS" pitchFamily="66" charset="0"/>
              </a:rPr>
              <a:t>E</a:t>
            </a:r>
            <a:r>
              <a:rPr lang="en-GB" altLang="pl-PL" sz="1400" b="0" i="1" u="none" dirty="0">
                <a:latin typeface="Comic Sans MS" pitchFamily="66" charset="0"/>
              </a:rPr>
              <a:t>. </a:t>
            </a:r>
            <a:r>
              <a:rPr lang="en-GB" altLang="pl-PL" sz="1400" b="0" i="1" u="none" dirty="0" err="1" smtClean="0">
                <a:latin typeface="Comic Sans MS" pitchFamily="66" charset="0"/>
              </a:rPr>
              <a:t>Oset</a:t>
            </a:r>
            <a:r>
              <a:rPr lang="en-GB" altLang="pl-PL" sz="1400" b="0" i="1" u="none" dirty="0" smtClean="0">
                <a:latin typeface="Comic Sans MS" pitchFamily="66" charset="0"/>
              </a:rPr>
              <a:t>,</a:t>
            </a:r>
            <a:r>
              <a:rPr lang="pl-PL" altLang="pl-PL" sz="1400" i="1" dirty="0">
                <a:latin typeface="Comic Sans MS" pitchFamily="66" charset="0"/>
              </a:rPr>
              <a:t> </a:t>
            </a:r>
            <a:r>
              <a:rPr lang="en-GB" altLang="pl-PL" sz="1400" b="0" i="1" u="none" dirty="0" smtClean="0">
                <a:latin typeface="Comic Sans MS" pitchFamily="66" charset="0"/>
              </a:rPr>
              <a:t>Phys</a:t>
            </a:r>
            <a:r>
              <a:rPr lang="en-GB" altLang="pl-PL" sz="1400" b="0" i="1" u="none" dirty="0">
                <a:latin typeface="Comic Sans MS" pitchFamily="66" charset="0"/>
              </a:rPr>
              <a:t>.</a:t>
            </a:r>
            <a:r>
              <a:rPr lang="pl-PL" altLang="pl-PL" sz="1400" b="0" i="1" u="none" dirty="0">
                <a:latin typeface="Comic Sans MS" pitchFamily="66" charset="0"/>
              </a:rPr>
              <a:t> </a:t>
            </a:r>
            <a:r>
              <a:rPr lang="en-GB" altLang="pl-PL" sz="1400" b="0" i="1" u="none" dirty="0" err="1">
                <a:latin typeface="Comic Sans MS" pitchFamily="66" charset="0"/>
              </a:rPr>
              <a:t>Lett</a:t>
            </a:r>
            <a:r>
              <a:rPr lang="en-GB" altLang="pl-PL" sz="1400" b="0" i="1" u="none" dirty="0">
                <a:latin typeface="Comic Sans MS" pitchFamily="66" charset="0"/>
              </a:rPr>
              <a:t>.</a:t>
            </a:r>
            <a:r>
              <a:rPr lang="pl-PL" altLang="pl-PL" sz="1400" b="0" i="1" u="none" dirty="0">
                <a:latin typeface="Comic Sans MS" pitchFamily="66" charset="0"/>
              </a:rPr>
              <a:t> </a:t>
            </a:r>
            <a:r>
              <a:rPr lang="en-GB" altLang="pl-PL" sz="1400" b="0" i="1" u="none" dirty="0">
                <a:latin typeface="Comic Sans MS" pitchFamily="66" charset="0"/>
              </a:rPr>
              <a:t>B550 (2002)</a:t>
            </a:r>
            <a:r>
              <a:rPr lang="pl-PL" altLang="pl-PL" sz="1400" b="0" i="1" u="none" dirty="0">
                <a:latin typeface="Comic Sans MS" pitchFamily="66" charset="0"/>
              </a:rPr>
              <a:t> </a:t>
            </a:r>
            <a:r>
              <a:rPr lang="en-GB" altLang="pl-PL" sz="1400" b="0" i="1" u="none" dirty="0">
                <a:latin typeface="Comic Sans MS" pitchFamily="66" charset="0"/>
              </a:rPr>
              <a:t>47).</a:t>
            </a:r>
            <a:r>
              <a:rPr lang="en-GB" altLang="pl-PL" sz="1600" i="1" u="none" dirty="0">
                <a:latin typeface="Comic Sans MS" pitchFamily="66" charset="0"/>
              </a:rPr>
              <a:t> </a:t>
            </a:r>
          </a:p>
        </p:txBody>
      </p:sp>
      <p:pic>
        <p:nvPicPr>
          <p:cNvPr id="10567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42" y="3060772"/>
            <a:ext cx="3162592" cy="2369938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282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9842" name="Oval 2"/>
          <p:cNvSpPr>
            <a:spLocks noChangeArrowheads="1"/>
          </p:cNvSpPr>
          <p:nvPr/>
        </p:nvSpPr>
        <p:spPr bwMode="auto">
          <a:xfrm>
            <a:off x="3752907" y="1483568"/>
            <a:ext cx="2010907" cy="649288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59843" name="Oval 3"/>
          <p:cNvSpPr>
            <a:spLocks noChangeArrowheads="1"/>
          </p:cNvSpPr>
          <p:nvPr/>
        </p:nvSpPr>
        <p:spPr bwMode="auto">
          <a:xfrm>
            <a:off x="5481694" y="1483568"/>
            <a:ext cx="2010907" cy="649288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59844" name="Oval 4"/>
          <p:cNvSpPr>
            <a:spLocks noChangeArrowheads="1"/>
          </p:cNvSpPr>
          <p:nvPr/>
        </p:nvSpPr>
        <p:spPr bwMode="auto">
          <a:xfrm>
            <a:off x="2025707" y="1481981"/>
            <a:ext cx="2010907" cy="649287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59846" name="Rectangle 6"/>
          <p:cNvSpPr>
            <a:spLocks noChangeArrowheads="1"/>
          </p:cNvSpPr>
          <p:nvPr/>
        </p:nvSpPr>
        <p:spPr bwMode="auto">
          <a:xfrm>
            <a:off x="-180528" y="1916832"/>
            <a:ext cx="9581380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lIns="0" tIns="0" rIns="0" bIns="0" anchor="ctr"/>
          <a:lstStyle>
            <a:lvl1pPr algn="ctr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pl-PL" sz="3300" b="0" u="none" baseline="33000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3</a:t>
            </a:r>
            <a:r>
              <a:rPr lang="en-GB" altLang="pl-PL" sz="3300" b="0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He-</a:t>
            </a:r>
            <a:r>
              <a:rPr lang="en-GB" altLang="pl-PL" sz="3300" b="0" i="1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η</a:t>
            </a:r>
            <a:r>
              <a:rPr lang="pl-PL" altLang="pl-PL" sz="3300" b="0" i="1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</a:t>
            </a:r>
            <a:r>
              <a:rPr lang="en-GB" altLang="pl-PL" sz="3300" b="0" i="1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</a:t>
            </a:r>
            <a:r>
              <a:rPr lang="pl-PL" altLang="pl-PL" sz="3300" b="0" i="1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   </a:t>
            </a:r>
            <a:r>
              <a:rPr lang="en-GB" altLang="pl-PL" sz="3300" b="0" u="none" baseline="33000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3</a:t>
            </a:r>
            <a:r>
              <a:rPr lang="en-GB" altLang="pl-PL" sz="3300" b="0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H-</a:t>
            </a:r>
            <a:r>
              <a:rPr lang="en-GB" altLang="pl-PL" sz="3300" b="0" i="1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η</a:t>
            </a:r>
            <a:r>
              <a:rPr lang="pl-PL" altLang="pl-PL" sz="3300" b="0" i="1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</a:t>
            </a:r>
            <a:r>
              <a:rPr lang="en-GB" altLang="pl-PL" sz="3300" b="0" i="1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</a:t>
            </a:r>
            <a:r>
              <a:rPr lang="pl-PL" altLang="pl-PL" sz="3300" b="0" i="1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   </a:t>
            </a:r>
            <a:r>
              <a:rPr lang="en-GB" altLang="pl-PL" sz="3300" b="0" u="none" baseline="33000" dirty="0" smtClean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4</a:t>
            </a:r>
            <a:r>
              <a:rPr lang="en-GB" altLang="pl-PL" sz="3300" b="0" u="none" dirty="0" smtClean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He-</a:t>
            </a:r>
            <a:r>
              <a:rPr lang="en-GB" altLang="pl-PL" sz="3300" b="0" i="1" u="none" dirty="0" smtClean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η</a:t>
            </a:r>
            <a:r>
              <a:rPr lang="en-GB" altLang="pl-PL" sz="2000" b="0" u="none" dirty="0">
                <a:solidFill>
                  <a:srgbClr val="000000"/>
                </a:solidFill>
              </a:rPr>
              <a:t/>
            </a:r>
            <a:br>
              <a:rPr lang="en-GB" altLang="pl-PL" sz="2000" b="0" u="none" dirty="0">
                <a:solidFill>
                  <a:srgbClr val="000000"/>
                </a:solidFill>
              </a:rPr>
            </a:br>
            <a:r>
              <a:rPr lang="pl-PL" altLang="pl-PL" sz="2000" b="0" u="none" dirty="0">
                <a:solidFill>
                  <a:srgbClr val="000000"/>
                </a:solidFill>
              </a:rPr>
              <a:t/>
            </a:r>
            <a:br>
              <a:rPr lang="pl-PL" altLang="pl-PL" sz="2000" b="0" u="none" dirty="0">
                <a:solidFill>
                  <a:srgbClr val="000000"/>
                </a:solidFill>
              </a:rPr>
            </a:br>
            <a:r>
              <a:rPr lang="en-GB" altLang="pl-PL" sz="3300" b="0" i="1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</a:t>
            </a:r>
          </a:p>
        </p:txBody>
      </p:sp>
      <p:sp>
        <p:nvSpPr>
          <p:cNvPr id="1059847" name="Text Box 7"/>
          <p:cNvSpPr txBox="1">
            <a:spLocks noChangeArrowheads="1"/>
          </p:cNvSpPr>
          <p:nvPr/>
        </p:nvSpPr>
        <p:spPr bwMode="auto">
          <a:xfrm>
            <a:off x="-268875" y="316581"/>
            <a:ext cx="9581380" cy="79132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lIns="0" tIns="0" rIns="0" bIns="0" anchor="ctr"/>
          <a:lstStyle>
            <a:lvl1pPr defTabSz="407988"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6238" indent="-185738" defTabSz="407988"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550863" indent="-174625" defTabSz="407988"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747713" indent="-176213" defTabSz="407988"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42975" indent="-176213" defTabSz="407988"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00175" indent="-176213" defTabSz="407988" fontAlgn="base">
              <a:spcBef>
                <a:spcPct val="0"/>
              </a:spcBef>
              <a:spcAft>
                <a:spcPct val="0"/>
              </a:spcAft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57375" indent="-176213" defTabSz="407988" fontAlgn="base">
              <a:spcBef>
                <a:spcPct val="0"/>
              </a:spcBef>
              <a:spcAft>
                <a:spcPct val="0"/>
              </a:spcAft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14575" indent="-176213" defTabSz="407988" fontAlgn="base">
              <a:spcBef>
                <a:spcPct val="0"/>
              </a:spcBef>
              <a:spcAft>
                <a:spcPct val="0"/>
              </a:spcAft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771775" indent="-176213" defTabSz="407988" fontAlgn="base">
              <a:spcBef>
                <a:spcPct val="0"/>
              </a:spcBef>
              <a:spcAft>
                <a:spcPct val="0"/>
              </a:spcAft>
              <a:tabLst>
                <a:tab pos="376238" algn="l"/>
                <a:tab pos="612775" algn="l"/>
                <a:tab pos="1020763" algn="l"/>
                <a:tab pos="1428750" algn="l"/>
                <a:tab pos="1836738" algn="l"/>
                <a:tab pos="2243138" algn="l"/>
                <a:tab pos="2651125" algn="l"/>
                <a:tab pos="3059113" algn="l"/>
                <a:tab pos="3465513" algn="l"/>
                <a:tab pos="3873500" algn="l"/>
                <a:tab pos="4281488" algn="l"/>
                <a:tab pos="4689475" algn="l"/>
                <a:tab pos="5095875" algn="l"/>
                <a:tab pos="5503863" algn="l"/>
                <a:tab pos="5911850" algn="l"/>
                <a:tab pos="6318250" algn="l"/>
                <a:tab pos="6726238" algn="l"/>
                <a:tab pos="7134225" algn="l"/>
                <a:tab pos="7540625" algn="l"/>
                <a:tab pos="7948613" algn="l"/>
                <a:tab pos="8356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ctr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pl-PL" sz="2900" b="0" i="1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η</a:t>
            </a:r>
            <a:r>
              <a:rPr lang="en-GB" altLang="pl-PL" sz="2900" b="0" u="none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 bound state possible with the light </a:t>
            </a:r>
            <a:r>
              <a:rPr lang="en-GB" altLang="pl-PL" sz="2900" b="0" u="none" dirty="0" smtClean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nuclei</a:t>
            </a:r>
            <a:endParaRPr lang="pl-PL" altLang="pl-PL" sz="2900" b="0" u="none" dirty="0" smtClean="0">
              <a:solidFill>
                <a:srgbClr val="000000"/>
              </a:solidFill>
              <a:latin typeface="Comic Sans MS" pitchFamily="66" charset="0"/>
              <a:cs typeface="Lucida Sans Unicode" pitchFamily="34" charset="0"/>
            </a:endParaRPr>
          </a:p>
          <a:p>
            <a:pPr lvl="1" algn="ctr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2900" dirty="0" smtClean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C. </a:t>
            </a:r>
            <a:r>
              <a:rPr lang="pl-PL" altLang="pl-PL" sz="2900" dirty="0" err="1" smtClean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Wilkin</a:t>
            </a:r>
            <a:r>
              <a:rPr lang="pl-PL" altLang="pl-PL" sz="2900" dirty="0" smtClean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, </a:t>
            </a:r>
            <a:r>
              <a:rPr lang="pl-PL" altLang="pl-PL" sz="2900" dirty="0" err="1" smtClean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Phys</a:t>
            </a:r>
            <a:r>
              <a:rPr lang="pl-PL" altLang="pl-PL" sz="2900" dirty="0" smtClean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. </a:t>
            </a:r>
            <a:r>
              <a:rPr lang="pl-PL" altLang="pl-PL" sz="2900" dirty="0" err="1" smtClean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Rev</a:t>
            </a:r>
            <a:r>
              <a:rPr lang="pl-PL" altLang="pl-PL" sz="2900" dirty="0" smtClean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. C47 (1993) 938</a:t>
            </a:r>
            <a:endParaRPr lang="en-GB" altLang="pl-PL" sz="2900" b="0" u="none" dirty="0">
              <a:solidFill>
                <a:srgbClr val="000000"/>
              </a:solidFill>
              <a:latin typeface="Comic Sans MS" pitchFamily="66" charset="0"/>
              <a:cs typeface="Lucida Sans Unicode" pitchFamily="34" charset="0"/>
            </a:endParaRPr>
          </a:p>
        </p:txBody>
      </p:sp>
      <p:sp>
        <p:nvSpPr>
          <p:cNvPr id="1059849" name="Rectangle 9"/>
          <p:cNvSpPr>
            <a:spLocks noChangeArrowheads="1"/>
          </p:cNvSpPr>
          <p:nvPr/>
        </p:nvSpPr>
        <p:spPr bwMode="auto">
          <a:xfrm>
            <a:off x="-955791" y="2492871"/>
            <a:ext cx="10568351" cy="2160265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pl-PL" sz="3600" b="0" u="none" dirty="0"/>
              <a:t>Supported by model calculations of:</a:t>
            </a:r>
            <a:endParaRPr lang="en-US" altLang="pl-PL" sz="2800" b="0" u="none" dirty="0"/>
          </a:p>
          <a:p>
            <a:pPr>
              <a:lnSpc>
                <a:spcPct val="90000"/>
              </a:lnSpc>
            </a:pPr>
            <a:r>
              <a:rPr lang="en-US" altLang="pl-PL" sz="2800" b="0" u="none" dirty="0"/>
              <a:t>    </a:t>
            </a:r>
            <a:r>
              <a:rPr lang="en-US" altLang="pl-PL" sz="2400" b="0" u="none" dirty="0"/>
              <a:t>- S. </a:t>
            </a:r>
            <a:r>
              <a:rPr lang="en-US" altLang="pl-PL" sz="2400" b="0" u="none" dirty="0" err="1"/>
              <a:t>Wycech</a:t>
            </a:r>
            <a:r>
              <a:rPr lang="en-US" altLang="pl-PL" sz="2400" b="0" u="none" dirty="0"/>
              <a:t> et al., Phys. Rev. </a:t>
            </a:r>
            <a:r>
              <a:rPr lang="en-US" altLang="pl-PL" sz="2400" u="none" dirty="0"/>
              <a:t>C52</a:t>
            </a:r>
            <a:r>
              <a:rPr lang="en-US" altLang="pl-PL" sz="2400" b="0" u="none" dirty="0"/>
              <a:t>(1995)544</a:t>
            </a:r>
            <a:endParaRPr lang="pl-PL" altLang="pl-PL" sz="2400" b="0" u="none" dirty="0"/>
          </a:p>
          <a:p>
            <a:pPr>
              <a:lnSpc>
                <a:spcPct val="90000"/>
              </a:lnSpc>
            </a:pPr>
            <a:r>
              <a:rPr lang="pl-PL" altLang="pl-PL" sz="2000" b="0" i="1" u="none" dirty="0">
                <a:solidFill>
                  <a:schemeClr val="bg2"/>
                </a:solidFill>
              </a:rPr>
              <a:t>        (the </a:t>
            </a:r>
            <a:r>
              <a:rPr lang="pl-PL" altLang="pl-PL" sz="2000" b="0" i="1" u="none" dirty="0" err="1">
                <a:solidFill>
                  <a:schemeClr val="bg2"/>
                </a:solidFill>
              </a:rPr>
              <a:t>multiple</a:t>
            </a:r>
            <a:r>
              <a:rPr lang="pl-PL" altLang="pl-PL" sz="2000" b="0" i="1" u="none" dirty="0">
                <a:solidFill>
                  <a:schemeClr val="bg2"/>
                </a:solidFill>
              </a:rPr>
              <a:t> </a:t>
            </a:r>
            <a:r>
              <a:rPr lang="pl-PL" altLang="pl-PL" sz="2000" b="0" i="1" u="none" dirty="0" err="1">
                <a:solidFill>
                  <a:schemeClr val="bg2"/>
                </a:solidFill>
              </a:rPr>
              <a:t>scattering</a:t>
            </a:r>
            <a:r>
              <a:rPr lang="pl-PL" altLang="pl-PL" sz="2000" b="0" i="1" u="none" dirty="0">
                <a:solidFill>
                  <a:schemeClr val="bg2"/>
                </a:solidFill>
              </a:rPr>
              <a:t> </a:t>
            </a:r>
            <a:r>
              <a:rPr lang="pl-PL" altLang="pl-PL" sz="2000" b="0" i="1" u="none" dirty="0" err="1">
                <a:solidFill>
                  <a:schemeClr val="bg2"/>
                </a:solidFill>
              </a:rPr>
              <a:t>theory</a:t>
            </a:r>
            <a:r>
              <a:rPr lang="pl-PL" altLang="pl-PL" sz="2000" b="0" i="1" u="none" dirty="0">
                <a:solidFill>
                  <a:schemeClr val="bg2"/>
                </a:solidFill>
              </a:rPr>
              <a:t>)</a:t>
            </a:r>
            <a:endParaRPr lang="en-US" altLang="pl-PL" sz="2000" b="0" i="1" u="none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r>
              <a:rPr lang="pl-PL" altLang="pl-PL" sz="2400" b="0" u="none" dirty="0" smtClean="0"/>
              <a:t>…</a:t>
            </a:r>
          </a:p>
          <a:p>
            <a:pPr>
              <a:lnSpc>
                <a:spcPct val="90000"/>
              </a:lnSpc>
            </a:pPr>
            <a:r>
              <a:rPr lang="pl-PL" altLang="pl-PL" sz="2400" dirty="0" smtClean="0"/>
              <a:t>…</a:t>
            </a:r>
          </a:p>
          <a:p>
            <a:pPr>
              <a:lnSpc>
                <a:spcPct val="90000"/>
              </a:lnSpc>
            </a:pPr>
            <a:r>
              <a:rPr lang="pl-PL" altLang="pl-PL" sz="2400" b="0" u="none" dirty="0" smtClean="0"/>
              <a:t>…</a:t>
            </a:r>
          </a:p>
          <a:p>
            <a:pPr>
              <a:lnSpc>
                <a:spcPct val="90000"/>
              </a:lnSpc>
            </a:pPr>
            <a:endParaRPr lang="en-US" altLang="pl-PL" sz="2400" b="0" u="none" dirty="0"/>
          </a:p>
        </p:txBody>
      </p:sp>
      <p:sp>
        <p:nvSpPr>
          <p:cNvPr id="9" name="pole tekstowe 8"/>
          <p:cNvSpPr txBox="1"/>
          <p:nvPr/>
        </p:nvSpPr>
        <p:spPr>
          <a:xfrm>
            <a:off x="-540567" y="4923165"/>
            <a:ext cx="9853072" cy="1692771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sz="2800" b="1" i="1" dirty="0" smtClean="0">
                <a:latin typeface="+mj-lt"/>
              </a:rPr>
              <a:t>                           </a:t>
            </a:r>
            <a:r>
              <a:rPr lang="en-US" sz="2800" b="1" i="1" dirty="0" smtClean="0">
                <a:latin typeface="+mj-lt"/>
              </a:rPr>
              <a:t>η</a:t>
            </a:r>
            <a:r>
              <a:rPr lang="en-US" sz="2800" b="1" dirty="0" smtClean="0">
                <a:latin typeface="+mj-lt"/>
              </a:rPr>
              <a:t>-nuclear </a:t>
            </a:r>
            <a:r>
              <a:rPr lang="en-US" sz="2800" b="1" dirty="0">
                <a:latin typeface="+mj-lt"/>
              </a:rPr>
              <a:t>bound states </a:t>
            </a:r>
            <a:r>
              <a:rPr lang="en-US" sz="2800" b="1" dirty="0" smtClean="0">
                <a:latin typeface="+mj-lt"/>
              </a:rPr>
              <a:t>revisited</a:t>
            </a:r>
            <a:endParaRPr lang="pl-PL" sz="2800" b="1" dirty="0" smtClean="0">
              <a:latin typeface="+mj-lt"/>
            </a:endParaRPr>
          </a:p>
          <a:p>
            <a:r>
              <a:rPr lang="pl-PL" sz="2800" b="1" dirty="0" smtClean="0">
                <a:latin typeface="+mj-lt"/>
              </a:rPr>
              <a:t>              </a:t>
            </a:r>
            <a:r>
              <a:rPr lang="pl-PL" b="1" dirty="0" smtClean="0">
                <a:latin typeface="+mj-lt"/>
              </a:rPr>
              <a:t>E. Friedman, A. Gal,  J. </a:t>
            </a:r>
            <a:r>
              <a:rPr lang="pl-PL" b="1" dirty="0" err="1" smtClean="0">
                <a:latin typeface="+mj-lt"/>
              </a:rPr>
              <a:t>Mares</a:t>
            </a:r>
            <a:r>
              <a:rPr lang="pl-PL" b="1" dirty="0" smtClean="0">
                <a:latin typeface="+mj-lt"/>
              </a:rPr>
              <a:t>,  </a:t>
            </a:r>
            <a:r>
              <a:rPr lang="en-US" b="1" dirty="0" smtClean="0">
                <a:latin typeface="+mj-lt"/>
              </a:rPr>
              <a:t>Phys.</a:t>
            </a:r>
            <a:r>
              <a:rPr lang="pl-PL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Lett</a:t>
            </a:r>
            <a:r>
              <a:rPr lang="en-US" b="1" dirty="0"/>
              <a:t>. B725 (2013) </a:t>
            </a:r>
            <a:r>
              <a:rPr lang="en-US" b="1" dirty="0" smtClean="0"/>
              <a:t>334</a:t>
            </a:r>
            <a:endParaRPr lang="pl-PL" b="1" dirty="0" smtClean="0"/>
          </a:p>
          <a:p>
            <a:endParaRPr lang="pl-PL" b="1" dirty="0"/>
          </a:p>
          <a:p>
            <a:r>
              <a:rPr lang="pl-PL" dirty="0" smtClean="0"/>
              <a:t>                            </a:t>
            </a:r>
            <a:r>
              <a:rPr lang="fr-FR" b="1" dirty="0" smtClean="0"/>
              <a:t>A</a:t>
            </a:r>
            <a:r>
              <a:rPr lang="fr-FR" b="1" dirty="0"/>
              <a:t>. Gal et al., Acta Phys. Polon. B45 (2014)</a:t>
            </a:r>
            <a:r>
              <a:rPr lang="pl-PL" b="1" dirty="0"/>
              <a:t>  </a:t>
            </a:r>
            <a:r>
              <a:rPr lang="pl-PL" b="1" dirty="0" smtClean="0"/>
              <a:t>673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2230908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91675" cy="71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5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Oval 2"/>
          <p:cNvSpPr>
            <a:spLocks noChangeArrowheads="1"/>
          </p:cNvSpPr>
          <p:nvPr/>
        </p:nvSpPr>
        <p:spPr bwMode="auto">
          <a:xfrm>
            <a:off x="2928938" y="71438"/>
            <a:ext cx="2714625" cy="1003300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46531" name="Text Box 3"/>
          <p:cNvSpPr txBox="1">
            <a:spLocks noChangeArrowheads="1"/>
          </p:cNvSpPr>
          <p:nvPr/>
        </p:nvSpPr>
        <p:spPr bwMode="auto">
          <a:xfrm>
            <a:off x="0" y="214313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4400" i="1" u="none">
                <a:solidFill>
                  <a:srgbClr val="000000"/>
                </a:solidFill>
              </a:rPr>
              <a:t> </a:t>
            </a:r>
            <a:r>
              <a:rPr lang="en-GB" altLang="pl-PL" sz="4400" i="1" u="none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en-GB" altLang="pl-PL" sz="4400" i="1" u="none">
                <a:solidFill>
                  <a:srgbClr val="000000"/>
                </a:solidFill>
              </a:rPr>
              <a:t> - </a:t>
            </a:r>
            <a:r>
              <a:rPr lang="en-GB" altLang="pl-PL" sz="4400" u="none" baseline="30000">
                <a:solidFill>
                  <a:srgbClr val="000000"/>
                </a:solidFill>
              </a:rPr>
              <a:t>3</a:t>
            </a:r>
            <a:r>
              <a:rPr lang="en-GB" altLang="pl-PL" sz="4400" u="none">
                <a:solidFill>
                  <a:srgbClr val="000000"/>
                </a:solidFill>
              </a:rPr>
              <a:t>He</a:t>
            </a:r>
          </a:p>
        </p:txBody>
      </p:sp>
      <p:sp>
        <p:nvSpPr>
          <p:cNvPr id="1046532" name="Text Box 4"/>
          <p:cNvSpPr txBox="1">
            <a:spLocks noChangeArrowheads="1"/>
          </p:cNvSpPr>
          <p:nvPr/>
        </p:nvSpPr>
        <p:spPr bwMode="auto">
          <a:xfrm>
            <a:off x="171450" y="1357313"/>
            <a:ext cx="8686800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8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pl-PL" sz="2800" b="1" i="1" u="none" dirty="0" err="1">
                <a:solidFill>
                  <a:srgbClr val="000000"/>
                </a:solidFill>
              </a:rPr>
              <a:t>dp</a:t>
            </a:r>
            <a:r>
              <a:rPr lang="en-GB" altLang="pl-PL" sz="2800" b="1" i="1" u="none" dirty="0">
                <a:solidFill>
                  <a:srgbClr val="000000"/>
                </a:solidFill>
                <a:latin typeface="Symbol" pitchFamily="18" charset="2"/>
              </a:rPr>
              <a:t></a:t>
            </a:r>
            <a:r>
              <a:rPr lang="en-GB" altLang="pl-PL" sz="2800" b="1" i="1" u="none" dirty="0">
                <a:solidFill>
                  <a:srgbClr val="000000"/>
                </a:solidFill>
              </a:rPr>
              <a:t> </a:t>
            </a:r>
            <a:r>
              <a:rPr lang="en-GB" altLang="pl-PL" sz="2800" b="1" u="none" baseline="30000" dirty="0">
                <a:solidFill>
                  <a:srgbClr val="000000"/>
                </a:solidFill>
              </a:rPr>
              <a:t>3</a:t>
            </a:r>
            <a:r>
              <a:rPr lang="en-GB" altLang="pl-PL" sz="2800" b="1" u="none" dirty="0">
                <a:solidFill>
                  <a:srgbClr val="000000"/>
                </a:solidFill>
              </a:rPr>
              <a:t>He</a:t>
            </a:r>
            <a:r>
              <a:rPr lang="en-GB" altLang="pl-PL" sz="2800" b="1" i="1" u="none" dirty="0" smtClean="0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pl-PL" altLang="pl-PL" sz="2800" b="1" i="1" u="none" dirty="0" smtClean="0">
                <a:solidFill>
                  <a:srgbClr val="000000"/>
                </a:solidFill>
                <a:latin typeface="Symbol" pitchFamily="18" charset="2"/>
              </a:rPr>
              <a:t>                           </a:t>
            </a:r>
            <a:r>
              <a:rPr lang="el-GR" altLang="pl-PL" sz="2800" b="1" i="1" u="none" dirty="0" smtClean="0">
                <a:solidFill>
                  <a:srgbClr val="000000"/>
                </a:solidFill>
                <a:latin typeface="Calibri"/>
              </a:rPr>
              <a:t>γ</a:t>
            </a:r>
            <a:r>
              <a:rPr lang="en-GB" altLang="pl-PL" sz="2800" b="1" baseline="30000" dirty="0">
                <a:solidFill>
                  <a:srgbClr val="000000"/>
                </a:solidFill>
              </a:rPr>
              <a:t> 3</a:t>
            </a:r>
            <a:r>
              <a:rPr lang="en-GB" altLang="pl-PL" sz="2800" b="1" dirty="0">
                <a:solidFill>
                  <a:srgbClr val="000000"/>
                </a:solidFill>
              </a:rPr>
              <a:t>He</a:t>
            </a:r>
            <a:r>
              <a:rPr lang="en-GB" altLang="pl-PL" sz="2800" b="1" i="1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GB" altLang="pl-PL" sz="2800" b="1" i="1" dirty="0">
                <a:solidFill>
                  <a:srgbClr val="000000"/>
                </a:solidFill>
                <a:latin typeface="Symbol" pitchFamily="18" charset="2"/>
              </a:rPr>
              <a:t></a:t>
            </a:r>
            <a:r>
              <a:rPr lang="en-GB" altLang="pl-PL" sz="2800" b="1" i="1" dirty="0">
                <a:solidFill>
                  <a:srgbClr val="000000"/>
                </a:solidFill>
              </a:rPr>
              <a:t> </a:t>
            </a:r>
            <a:r>
              <a:rPr lang="en-GB" altLang="pl-PL" sz="2800" b="1" baseline="30000" dirty="0">
                <a:solidFill>
                  <a:srgbClr val="000000"/>
                </a:solidFill>
              </a:rPr>
              <a:t>3</a:t>
            </a:r>
            <a:r>
              <a:rPr lang="en-GB" altLang="pl-PL" sz="2800" b="1" dirty="0">
                <a:solidFill>
                  <a:srgbClr val="000000"/>
                </a:solidFill>
              </a:rPr>
              <a:t>He</a:t>
            </a:r>
            <a:r>
              <a:rPr lang="en-GB" altLang="pl-PL" sz="2800" b="1" i="1" dirty="0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pl-PL" altLang="pl-PL" sz="2000" i="1" dirty="0">
                <a:solidFill>
                  <a:srgbClr val="000000"/>
                </a:solidFill>
                <a:latin typeface="Symbol" pitchFamily="18" charset="2"/>
              </a:rPr>
              <a:t> </a:t>
            </a:r>
            <a:endParaRPr lang="en-GB" altLang="pl-PL" sz="2000" i="1" u="none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78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3200" i="1" u="none" dirty="0" smtClean="0">
                <a:solidFill>
                  <a:srgbClr val="000000"/>
                </a:solidFill>
              </a:rPr>
              <a:t> </a:t>
            </a:r>
            <a:r>
              <a:rPr lang="en-GB" altLang="pl-PL" sz="3200" i="1" u="none" dirty="0" smtClean="0">
                <a:solidFill>
                  <a:srgbClr val="000000"/>
                </a:solidFill>
              </a:rPr>
              <a:t>                          </a:t>
            </a:r>
            <a:endParaRPr lang="en-GB" altLang="pl-PL" sz="3200" i="1" u="none" dirty="0">
              <a:solidFill>
                <a:srgbClr val="000000"/>
              </a:solidFill>
            </a:endParaRPr>
          </a:p>
        </p:txBody>
      </p:sp>
      <p:sp>
        <p:nvSpPr>
          <p:cNvPr id="1046533" name="Rectangle 5"/>
          <p:cNvSpPr>
            <a:spLocks noChangeArrowheads="1"/>
          </p:cNvSpPr>
          <p:nvPr/>
        </p:nvSpPr>
        <p:spPr bwMode="auto">
          <a:xfrm>
            <a:off x="358775" y="0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46534" name="Rectangle 6"/>
          <p:cNvSpPr>
            <a:spLocks noChangeArrowheads="1"/>
          </p:cNvSpPr>
          <p:nvPr/>
        </p:nvSpPr>
        <p:spPr bwMode="auto">
          <a:xfrm>
            <a:off x="-2268760" y="5979120"/>
            <a:ext cx="9358313" cy="33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2000" b="1" u="none" dirty="0">
                <a:solidFill>
                  <a:srgbClr val="000000"/>
                </a:solidFill>
                <a:latin typeface="Arial" pitchFamily="34" charset="0"/>
              </a:rPr>
              <a:t>ANKE</a:t>
            </a:r>
            <a:r>
              <a:rPr lang="en-GB" altLang="pl-PL" sz="1600" u="none" dirty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GB" altLang="pl-PL" sz="1800" u="none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T. </a:t>
            </a:r>
            <a:r>
              <a:rPr lang="en-GB" altLang="pl-PL" sz="1200" u="none" dirty="0" err="1">
                <a:solidFill>
                  <a:srgbClr val="000000"/>
                </a:solidFill>
                <a:latin typeface="Arial" pitchFamily="34" charset="0"/>
              </a:rPr>
              <a:t>Mersmann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 et al</a:t>
            </a:r>
            <a:r>
              <a:rPr lang="en-GB" altLang="pl-PL" sz="1400" u="none" dirty="0">
                <a:solidFill>
                  <a:srgbClr val="000000"/>
                </a:solidFill>
                <a:latin typeface="Arial" pitchFamily="34" charset="0"/>
              </a:rPr>
              <a:t>.,</a:t>
            </a:r>
            <a:r>
              <a:rPr lang="en-GB" altLang="pl-PL" sz="1400" u="none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Phys. Rev. </a:t>
            </a:r>
            <a:r>
              <a:rPr lang="en-GB" altLang="pl-PL" sz="1200" u="none" dirty="0" err="1">
                <a:solidFill>
                  <a:srgbClr val="000000"/>
                </a:solidFill>
                <a:latin typeface="Arial" pitchFamily="34" charset="0"/>
              </a:rPr>
              <a:t>Lett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GB" altLang="pl-PL" sz="1200" b="1" u="none" dirty="0">
                <a:solidFill>
                  <a:srgbClr val="000000"/>
                </a:solidFill>
                <a:latin typeface="Arial" pitchFamily="34" charset="0"/>
              </a:rPr>
              <a:t>98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 242301 (2007)</a:t>
            </a:r>
          </a:p>
        </p:txBody>
      </p:sp>
      <p:sp>
        <p:nvSpPr>
          <p:cNvPr id="1046535" name="Rectangle 7"/>
          <p:cNvSpPr>
            <a:spLocks noChangeArrowheads="1"/>
          </p:cNvSpPr>
          <p:nvPr/>
        </p:nvSpPr>
        <p:spPr bwMode="auto">
          <a:xfrm>
            <a:off x="-2124744" y="6411168"/>
            <a:ext cx="9034462" cy="33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2000" b="1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COSY-11</a:t>
            </a:r>
            <a:r>
              <a:rPr lang="en-GB" altLang="pl-PL" sz="16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J. </a:t>
            </a:r>
            <a:r>
              <a:rPr lang="en-GB" altLang="pl-PL" sz="1200" u="none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Smyrski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 al., Phys. </a:t>
            </a:r>
            <a:r>
              <a:rPr lang="en-GB" altLang="pl-PL" sz="1200" u="none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pl-PL" sz="1200" b="1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 649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258-262 (2007)</a:t>
            </a:r>
          </a:p>
        </p:txBody>
      </p:sp>
      <p:grpSp>
        <p:nvGrpSpPr>
          <p:cNvPr id="1046536" name="Group 8"/>
          <p:cNvGrpSpPr>
            <a:grpSpLocks/>
          </p:cNvGrpSpPr>
          <p:nvPr/>
        </p:nvGrpSpPr>
        <p:grpSpPr bwMode="auto">
          <a:xfrm>
            <a:off x="-67337" y="2271398"/>
            <a:ext cx="7290429" cy="5838576"/>
            <a:chOff x="315" y="1774"/>
            <a:chExt cx="5445" cy="5037"/>
          </a:xfrm>
        </p:grpSpPr>
        <p:pic>
          <p:nvPicPr>
            <p:cNvPr id="1046537" name="Picture 9" descr="crosssection_ak_nur_ANK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1774"/>
              <a:ext cx="5445" cy="3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6538" name="Text Box 10"/>
            <p:cNvSpPr txBox="1">
              <a:spLocks noChangeArrowheads="1"/>
            </p:cNvSpPr>
            <p:nvPr/>
          </p:nvSpPr>
          <p:spPr bwMode="auto">
            <a:xfrm>
              <a:off x="1518" y="6413"/>
              <a:ext cx="4030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pl-PL" sz="1400" u="none" dirty="0"/>
                <a:t>T. </a:t>
              </a:r>
              <a:r>
                <a:rPr lang="de-DE" altLang="pl-PL" sz="1400" u="none" dirty="0" err="1"/>
                <a:t>Mersmann</a:t>
              </a:r>
              <a:r>
                <a:rPr lang="de-DE" altLang="pl-PL" sz="1400" u="none" dirty="0"/>
                <a:t> et al., Phys. </a:t>
              </a:r>
              <a:r>
                <a:rPr lang="de-DE" altLang="pl-PL" sz="1400" u="none" dirty="0" err="1"/>
                <a:t>Rev</a:t>
              </a:r>
              <a:r>
                <a:rPr lang="de-DE" altLang="pl-PL" sz="1400" u="none" dirty="0"/>
                <a:t>. </a:t>
              </a:r>
              <a:r>
                <a:rPr lang="de-DE" altLang="pl-PL" sz="1400" u="none" dirty="0" err="1"/>
                <a:t>Lett</a:t>
              </a:r>
              <a:r>
                <a:rPr lang="de-DE" altLang="pl-PL" sz="1400" u="none" dirty="0"/>
                <a:t>. 98, 242301 (2007)</a:t>
              </a:r>
              <a:r>
                <a:rPr lang="de-DE" altLang="pl-PL" sz="2400" u="none" dirty="0"/>
                <a:t> </a:t>
              </a:r>
            </a:p>
          </p:txBody>
        </p:sp>
      </p:grpSp>
      <p:grpSp>
        <p:nvGrpSpPr>
          <p:cNvPr id="20" name="Group 39"/>
          <p:cNvGrpSpPr>
            <a:grpSpLocks noChangeAspect="1"/>
          </p:cNvGrpSpPr>
          <p:nvPr/>
        </p:nvGrpSpPr>
        <p:grpSpPr bwMode="auto">
          <a:xfrm>
            <a:off x="8367843" y="1734891"/>
            <a:ext cx="524637" cy="621083"/>
            <a:chOff x="3243" y="2312"/>
            <a:chExt cx="408" cy="483"/>
          </a:xfrm>
        </p:grpSpPr>
        <p:sp>
          <p:nvSpPr>
            <p:cNvPr id="21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3299" y="2312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 dirty="0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grpSp>
        <p:nvGrpSpPr>
          <p:cNvPr id="23" name="Grupa 22"/>
          <p:cNvGrpSpPr>
            <a:grpSpLocks noChangeAspect="1"/>
          </p:cNvGrpSpPr>
          <p:nvPr/>
        </p:nvGrpSpPr>
        <p:grpSpPr>
          <a:xfrm rot="1503792">
            <a:off x="6852450" y="183552"/>
            <a:ext cx="1339327" cy="1545168"/>
            <a:chOff x="2991728" y="2917567"/>
            <a:chExt cx="2578230" cy="3019664"/>
          </a:xfrm>
        </p:grpSpPr>
        <p:sp>
          <p:nvSpPr>
            <p:cNvPr id="24" name="Oval 18"/>
            <p:cNvSpPr>
              <a:spLocks noChangeArrowheads="1"/>
            </p:cNvSpPr>
            <p:nvPr/>
          </p:nvSpPr>
          <p:spPr bwMode="auto">
            <a:xfrm rot="12539880">
              <a:off x="2991728" y="3941821"/>
              <a:ext cx="1248719" cy="124259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 rot="-9060120">
              <a:off x="4230987" y="3153017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4457693" y="2917567"/>
              <a:ext cx="215900" cy="146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 rot="-9060120">
              <a:off x="4302995" y="4676481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4457693" y="4387929"/>
              <a:ext cx="2159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9" name="Elipsa 28"/>
          <p:cNvSpPr/>
          <p:nvPr/>
        </p:nvSpPr>
        <p:spPr>
          <a:xfrm>
            <a:off x="6706070" y="332656"/>
            <a:ext cx="1754362" cy="1577733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  <a:alpha val="3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69" y="2492896"/>
            <a:ext cx="4450979" cy="346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58136"/>
            <a:ext cx="4810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548216" y="1836113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COSY</a:t>
            </a:r>
            <a:endParaRPr lang="pl-PL" sz="3200" b="1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5464868" y="1825660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MAMI</a:t>
            </a:r>
            <a:endParaRPr lang="pl-PL" sz="2800" b="1" dirty="0"/>
          </a:p>
        </p:txBody>
      </p:sp>
      <p:sp>
        <p:nvSpPr>
          <p:cNvPr id="3" name="Prostokąt 2"/>
          <p:cNvSpPr/>
          <p:nvPr/>
        </p:nvSpPr>
        <p:spPr>
          <a:xfrm>
            <a:off x="4480719" y="1295400"/>
            <a:ext cx="2179513" cy="5359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4768751" y="1812948"/>
            <a:ext cx="2179513" cy="5359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763688" y="623731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2267744" y="5974742"/>
            <a:ext cx="9358313" cy="79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2000" b="1" dirty="0" smtClean="0">
                <a:solidFill>
                  <a:srgbClr val="000000"/>
                </a:solidFill>
                <a:latin typeface="Arial" pitchFamily="34" charset="0"/>
              </a:rPr>
              <a:t>MAMI</a:t>
            </a:r>
            <a:r>
              <a:rPr lang="en-GB" altLang="pl-PL" sz="1600" u="none" dirty="0" smtClean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GB" altLang="pl-PL" sz="1800" u="none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pl-PL" altLang="pl-PL" sz="1800" u="none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1200" dirty="0" smtClean="0">
                <a:solidFill>
                  <a:srgbClr val="000000"/>
                </a:solidFill>
                <a:latin typeface="Arial" pitchFamily="34" charset="0"/>
              </a:rPr>
              <a:t>M. Pfeiffer</a:t>
            </a:r>
            <a:r>
              <a:rPr lang="en-GB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et al</a:t>
            </a:r>
            <a:r>
              <a:rPr lang="en-GB" altLang="pl-PL" sz="1400" u="none" dirty="0">
                <a:solidFill>
                  <a:srgbClr val="000000"/>
                </a:solidFill>
                <a:latin typeface="Arial" pitchFamily="34" charset="0"/>
              </a:rPr>
              <a:t>.,</a:t>
            </a:r>
            <a:r>
              <a:rPr lang="en-GB" altLang="pl-PL" sz="1400" u="none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Phys. Rev. </a:t>
            </a:r>
            <a:r>
              <a:rPr lang="en-GB" altLang="pl-PL" sz="1200" u="none" dirty="0" err="1">
                <a:solidFill>
                  <a:srgbClr val="000000"/>
                </a:solidFill>
                <a:latin typeface="Arial" pitchFamily="34" charset="0"/>
              </a:rPr>
              <a:t>Lett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GB" altLang="pl-PL" sz="1200" b="1" u="none" dirty="0" smtClean="0">
                <a:solidFill>
                  <a:srgbClr val="000000"/>
                </a:solidFill>
                <a:latin typeface="Arial" pitchFamily="34" charset="0"/>
              </a:rPr>
              <a:t>9</a:t>
            </a:r>
            <a:r>
              <a:rPr lang="pl-PL" altLang="pl-PL" sz="1200" b="1" u="none" dirty="0" smtClean="0">
                <a:solidFill>
                  <a:srgbClr val="000000"/>
                </a:solidFill>
                <a:latin typeface="Arial" pitchFamily="34" charset="0"/>
              </a:rPr>
              <a:t>2 </a:t>
            </a:r>
            <a:r>
              <a:rPr lang="en-GB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520</a:t>
            </a:r>
            <a:r>
              <a:rPr lang="en-GB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01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en-GB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200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4</a:t>
            </a:r>
            <a:r>
              <a:rPr lang="en-GB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  <a:endParaRPr lang="pl-PL" altLang="pl-PL" sz="1200" u="none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       F. </a:t>
            </a:r>
            <a:r>
              <a:rPr lang="pl-PL" altLang="pl-PL" sz="1200" u="none" dirty="0" err="1" smtClean="0">
                <a:solidFill>
                  <a:srgbClr val="000000"/>
                </a:solidFill>
                <a:latin typeface="Arial" pitchFamily="34" charset="0"/>
              </a:rPr>
              <a:t>Pheron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 et al., </a:t>
            </a:r>
            <a:r>
              <a:rPr lang="pl-PL" altLang="pl-PL" sz="1200" u="none" dirty="0" err="1" smtClean="0">
                <a:solidFill>
                  <a:srgbClr val="000000"/>
                </a:solidFill>
                <a:latin typeface="Arial" pitchFamily="34" charset="0"/>
              </a:rPr>
              <a:t>Phys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pl-PL" altLang="pl-PL" sz="1200" u="none" dirty="0" err="1" smtClean="0">
                <a:solidFill>
                  <a:srgbClr val="000000"/>
                </a:solidFill>
                <a:latin typeface="Arial" pitchFamily="34" charset="0"/>
              </a:rPr>
              <a:t>Lett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r>
              <a:rPr lang="pl-PL" altLang="pl-PL" sz="1200" b="1" u="none" dirty="0" smtClean="0">
                <a:solidFill>
                  <a:srgbClr val="000000"/>
                </a:solidFill>
                <a:latin typeface="Arial" pitchFamily="34" charset="0"/>
              </a:rPr>
              <a:t> B709  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21 (2012) </a:t>
            </a:r>
            <a:endParaRPr lang="en-GB" altLang="pl-PL" sz="1200" u="none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370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48232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646813" y="2863969"/>
            <a:ext cx="34591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200" b="1" dirty="0" smtClean="0"/>
              <a:t>ANKE 2014  </a:t>
            </a:r>
          </a:p>
          <a:p>
            <a:r>
              <a:rPr lang="pl-PL" sz="1200" b="1" dirty="0" smtClean="0"/>
              <a:t>A. </a:t>
            </a:r>
            <a:r>
              <a:rPr lang="pl-PL" sz="1200" b="1" dirty="0" err="1" smtClean="0"/>
              <a:t>Khoukaz</a:t>
            </a:r>
            <a:r>
              <a:rPr lang="pl-PL" sz="1200" b="1" dirty="0" smtClean="0"/>
              <a:t> et al., Acta </a:t>
            </a:r>
            <a:r>
              <a:rPr lang="pl-PL" sz="1200" b="1" dirty="0" err="1" smtClean="0"/>
              <a:t>Phys</a:t>
            </a:r>
            <a:r>
              <a:rPr lang="pl-PL" sz="1200" b="1" dirty="0" smtClean="0"/>
              <a:t>. Polon 45 (2014) 655 </a:t>
            </a:r>
            <a:endParaRPr lang="pl-PL" sz="1200" b="1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885384"/>
            <a:ext cx="8502542" cy="158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2928938" y="44624"/>
            <a:ext cx="2714625" cy="1003300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187499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4400" i="1" u="none" dirty="0">
                <a:solidFill>
                  <a:srgbClr val="000000"/>
                </a:solidFill>
              </a:rPr>
              <a:t> </a:t>
            </a:r>
            <a:r>
              <a:rPr lang="en-GB" altLang="pl-PL" sz="4400" i="1" u="none" dirty="0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en-GB" altLang="pl-PL" sz="4400" i="1" u="none" dirty="0">
                <a:solidFill>
                  <a:srgbClr val="000000"/>
                </a:solidFill>
              </a:rPr>
              <a:t> - </a:t>
            </a:r>
            <a:r>
              <a:rPr lang="en-GB" altLang="pl-PL" sz="4400" u="none" baseline="30000" dirty="0">
                <a:solidFill>
                  <a:srgbClr val="000000"/>
                </a:solidFill>
              </a:rPr>
              <a:t>3</a:t>
            </a:r>
            <a:r>
              <a:rPr lang="en-GB" altLang="pl-PL" sz="4400" u="none" dirty="0">
                <a:solidFill>
                  <a:srgbClr val="000000"/>
                </a:solidFill>
              </a:rPr>
              <a:t>He</a:t>
            </a:r>
          </a:p>
        </p:txBody>
      </p:sp>
      <p:grpSp>
        <p:nvGrpSpPr>
          <p:cNvPr id="17" name="Group 39"/>
          <p:cNvGrpSpPr>
            <a:grpSpLocks noChangeAspect="1"/>
          </p:cNvGrpSpPr>
          <p:nvPr/>
        </p:nvGrpSpPr>
        <p:grpSpPr bwMode="auto">
          <a:xfrm>
            <a:off x="8367843" y="1446859"/>
            <a:ext cx="524637" cy="621083"/>
            <a:chOff x="3243" y="2312"/>
            <a:chExt cx="408" cy="483"/>
          </a:xfrm>
        </p:grpSpPr>
        <p:sp>
          <p:nvSpPr>
            <p:cNvPr id="18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299" y="2312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 dirty="0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grpSp>
        <p:nvGrpSpPr>
          <p:cNvPr id="20" name="Grupa 19"/>
          <p:cNvGrpSpPr>
            <a:grpSpLocks noChangeAspect="1"/>
          </p:cNvGrpSpPr>
          <p:nvPr/>
        </p:nvGrpSpPr>
        <p:grpSpPr>
          <a:xfrm rot="1503792">
            <a:off x="6852450" y="-104480"/>
            <a:ext cx="1339327" cy="1545168"/>
            <a:chOff x="2991728" y="2917567"/>
            <a:chExt cx="2578230" cy="3019664"/>
          </a:xfrm>
        </p:grpSpPr>
        <p:sp>
          <p:nvSpPr>
            <p:cNvPr id="21" name="Oval 18"/>
            <p:cNvSpPr>
              <a:spLocks noChangeArrowheads="1"/>
            </p:cNvSpPr>
            <p:nvPr/>
          </p:nvSpPr>
          <p:spPr bwMode="auto">
            <a:xfrm rot="12539880">
              <a:off x="2991728" y="3941821"/>
              <a:ext cx="1248719" cy="124259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 rot="-9060120">
              <a:off x="4230987" y="3153017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4457693" y="2917567"/>
              <a:ext cx="215900" cy="146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 rot="-9060120">
              <a:off x="4302995" y="4676481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4457693" y="4387929"/>
              <a:ext cx="2159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6" name="Elipsa 25"/>
          <p:cNvSpPr/>
          <p:nvPr/>
        </p:nvSpPr>
        <p:spPr>
          <a:xfrm>
            <a:off x="6706070" y="44624"/>
            <a:ext cx="1754362" cy="1577733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  <a:alpha val="3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48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2" name="Text Box 4"/>
          <p:cNvSpPr txBox="1">
            <a:spLocks noChangeArrowheads="1"/>
          </p:cNvSpPr>
          <p:nvPr/>
        </p:nvSpPr>
        <p:spPr bwMode="auto">
          <a:xfrm>
            <a:off x="171450" y="1357313"/>
            <a:ext cx="8686800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8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pl-PL" sz="3200" i="1" u="none">
                <a:solidFill>
                  <a:srgbClr val="000000"/>
                </a:solidFill>
              </a:rPr>
              <a:t>dp</a:t>
            </a:r>
            <a:r>
              <a:rPr lang="en-GB" altLang="pl-PL" sz="3200" i="1" u="none">
                <a:solidFill>
                  <a:srgbClr val="000000"/>
                </a:solidFill>
                <a:latin typeface="Symbol" pitchFamily="18" charset="2"/>
              </a:rPr>
              <a:t></a:t>
            </a:r>
            <a:r>
              <a:rPr lang="en-GB" altLang="pl-PL" sz="3200" i="1" u="none">
                <a:solidFill>
                  <a:srgbClr val="000000"/>
                </a:solidFill>
              </a:rPr>
              <a:t> </a:t>
            </a:r>
            <a:r>
              <a:rPr lang="en-GB" altLang="pl-PL" sz="3200" u="none" baseline="30000">
                <a:solidFill>
                  <a:srgbClr val="000000"/>
                </a:solidFill>
              </a:rPr>
              <a:t>3</a:t>
            </a:r>
            <a:r>
              <a:rPr lang="en-GB" altLang="pl-PL" sz="3200" u="none">
                <a:solidFill>
                  <a:srgbClr val="000000"/>
                </a:solidFill>
              </a:rPr>
              <a:t>He</a:t>
            </a:r>
            <a:r>
              <a:rPr lang="en-GB" altLang="pl-PL" sz="3200" i="1" u="none">
                <a:solidFill>
                  <a:srgbClr val="000000"/>
                </a:solidFill>
                <a:latin typeface="Symbol" pitchFamily="18" charset="2"/>
              </a:rPr>
              <a:t></a:t>
            </a:r>
            <a:endParaRPr lang="en-GB" altLang="pl-PL" sz="2000" i="1" u="none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78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3200" i="1" u="none">
                <a:solidFill>
                  <a:srgbClr val="000000"/>
                </a:solidFill>
              </a:rPr>
              <a:t>                          </a:t>
            </a:r>
          </a:p>
        </p:txBody>
      </p:sp>
      <p:sp>
        <p:nvSpPr>
          <p:cNvPr id="1230853" name="Rectangle 5"/>
          <p:cNvSpPr>
            <a:spLocks noChangeArrowheads="1"/>
          </p:cNvSpPr>
          <p:nvPr/>
        </p:nvSpPr>
        <p:spPr bwMode="auto">
          <a:xfrm>
            <a:off x="358775" y="0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30854" name="Rectangle 6"/>
          <p:cNvSpPr>
            <a:spLocks noChangeArrowheads="1"/>
          </p:cNvSpPr>
          <p:nvPr/>
        </p:nvSpPr>
        <p:spPr bwMode="auto">
          <a:xfrm>
            <a:off x="-177800" y="6940550"/>
            <a:ext cx="93583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2000" b="1" u="none">
                <a:solidFill>
                  <a:srgbClr val="000000"/>
                </a:solidFill>
                <a:latin typeface="Arial" pitchFamily="34" charset="0"/>
              </a:rPr>
              <a:t>ANKE</a:t>
            </a:r>
            <a:r>
              <a:rPr lang="en-GB" altLang="pl-PL" sz="1600" u="none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GB" altLang="pl-PL" sz="1800" u="none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altLang="pl-PL" sz="1600" u="none">
                <a:solidFill>
                  <a:srgbClr val="000000"/>
                </a:solidFill>
                <a:latin typeface="Arial" pitchFamily="34" charset="0"/>
              </a:rPr>
              <a:t>T. Mersmann et al</a:t>
            </a:r>
            <a:r>
              <a:rPr lang="en-GB" altLang="pl-PL" sz="1800" u="none">
                <a:solidFill>
                  <a:srgbClr val="000000"/>
                </a:solidFill>
                <a:latin typeface="Arial" pitchFamily="34" charset="0"/>
              </a:rPr>
              <a:t>.,</a:t>
            </a:r>
            <a:r>
              <a:rPr lang="en-GB" altLang="pl-PL" sz="1800" u="none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altLang="pl-PL" sz="1600" u="none">
                <a:solidFill>
                  <a:srgbClr val="000000"/>
                </a:solidFill>
                <a:latin typeface="Arial" pitchFamily="34" charset="0"/>
              </a:rPr>
              <a:t>Phys. Rev. Lett. </a:t>
            </a:r>
            <a:r>
              <a:rPr lang="en-GB" altLang="pl-PL" sz="1600" b="1" u="none">
                <a:solidFill>
                  <a:srgbClr val="000000"/>
                </a:solidFill>
                <a:latin typeface="Arial" pitchFamily="34" charset="0"/>
              </a:rPr>
              <a:t>98</a:t>
            </a:r>
            <a:r>
              <a:rPr lang="en-GB" altLang="pl-PL" sz="1600" u="none">
                <a:solidFill>
                  <a:srgbClr val="000000"/>
                </a:solidFill>
                <a:latin typeface="Arial" pitchFamily="34" charset="0"/>
              </a:rPr>
              <a:t> 242301 (2007)</a:t>
            </a:r>
          </a:p>
        </p:txBody>
      </p:sp>
      <p:sp>
        <p:nvSpPr>
          <p:cNvPr id="1230855" name="Rectangle 7"/>
          <p:cNvSpPr>
            <a:spLocks noChangeArrowheads="1"/>
          </p:cNvSpPr>
          <p:nvPr/>
        </p:nvSpPr>
        <p:spPr bwMode="auto">
          <a:xfrm>
            <a:off x="1588" y="7419975"/>
            <a:ext cx="90344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2000" b="1" u="none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COSY-11</a:t>
            </a:r>
            <a:r>
              <a:rPr lang="en-GB" altLang="pl-PL" sz="1600" u="none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 J. Smyrski et al., Phys. Lett </a:t>
            </a:r>
            <a:r>
              <a:rPr lang="en-GB" altLang="pl-PL" sz="1600" b="1" u="none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 649</a:t>
            </a:r>
            <a:r>
              <a:rPr lang="en-GB" altLang="pl-PL" sz="1600" u="none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258-262 (2007)</a:t>
            </a:r>
          </a:p>
        </p:txBody>
      </p:sp>
      <p:sp>
        <p:nvSpPr>
          <p:cNvPr id="1230856" name="Text Box 8"/>
          <p:cNvSpPr txBox="1">
            <a:spLocks noChangeArrowheads="1"/>
          </p:cNvSpPr>
          <p:nvPr/>
        </p:nvSpPr>
        <p:spPr bwMode="auto">
          <a:xfrm>
            <a:off x="5583238" y="2500313"/>
            <a:ext cx="224631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u="none">
                <a:solidFill>
                  <a:srgbClr val="000000"/>
                </a:solidFill>
                <a:latin typeface="Arial" pitchFamily="34" charset="0"/>
              </a:rPr>
              <a:t>|Re(a)| &gt; Im(a) </a:t>
            </a:r>
          </a:p>
        </p:txBody>
      </p:sp>
      <p:sp>
        <p:nvSpPr>
          <p:cNvPr id="1230857" name="Text Box 9"/>
          <p:cNvSpPr txBox="1">
            <a:spLocks noChangeArrowheads="1"/>
          </p:cNvSpPr>
          <p:nvPr/>
        </p:nvSpPr>
        <p:spPr bwMode="auto">
          <a:xfrm>
            <a:off x="4857750" y="4143375"/>
            <a:ext cx="39592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u="none">
                <a:solidFill>
                  <a:srgbClr val="000000"/>
                </a:solidFill>
                <a:latin typeface="Arial" pitchFamily="34" charset="0"/>
              </a:rPr>
              <a:t>|Re(a)| = 2.9 </a:t>
            </a:r>
            <a:r>
              <a:rPr lang="en-GB" altLang="pl-PL" u="none">
                <a:solidFill>
                  <a:srgbClr val="000000"/>
                </a:solidFill>
              </a:rPr>
              <a:t>±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</a:rPr>
              <a:t> 0.6 fm</a:t>
            </a:r>
          </a:p>
        </p:txBody>
      </p:sp>
      <p:sp>
        <p:nvSpPr>
          <p:cNvPr id="1230858" name="Text Box 10"/>
          <p:cNvSpPr txBox="1">
            <a:spLocks noChangeArrowheads="1"/>
          </p:cNvSpPr>
          <p:nvPr/>
        </p:nvSpPr>
        <p:spPr bwMode="auto">
          <a:xfrm>
            <a:off x="4857750" y="4622800"/>
            <a:ext cx="39592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u="none">
                <a:solidFill>
                  <a:srgbClr val="000000"/>
                </a:solidFill>
                <a:latin typeface="Arial" pitchFamily="34" charset="0"/>
              </a:rPr>
              <a:t>Im(a) = 3.2 ± 0.4 fm</a:t>
            </a:r>
          </a:p>
        </p:txBody>
      </p:sp>
      <p:sp>
        <p:nvSpPr>
          <p:cNvPr id="1230859" name="Text Box 11"/>
          <p:cNvSpPr txBox="1">
            <a:spLocks noChangeArrowheads="1"/>
          </p:cNvSpPr>
          <p:nvPr/>
        </p:nvSpPr>
        <p:spPr bwMode="auto">
          <a:xfrm>
            <a:off x="4433888" y="3214688"/>
            <a:ext cx="44640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u="none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σ</a:t>
            </a:r>
            <a:r>
              <a:rPr lang="en-GB" altLang="pl-PL" u="none" baseline="-25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tot 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= p</a:t>
            </a:r>
            <a:r>
              <a:rPr lang="en-GB" altLang="pl-PL" u="none" baseline="-25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cm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/p</a:t>
            </a:r>
            <a:r>
              <a:rPr lang="en-GB" altLang="pl-PL" u="none" baseline="30000">
                <a:solidFill>
                  <a:srgbClr val="000000"/>
                </a:solidFill>
                <a:latin typeface="Arial" pitchFamily="34" charset="0"/>
              </a:rPr>
              <a:t>cm</a:t>
            </a:r>
            <a:r>
              <a:rPr lang="en-GB" altLang="pl-PL" u="none" baseline="-25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beam 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|f</a:t>
            </a:r>
            <a:r>
              <a:rPr lang="en-GB" altLang="pl-PL" u="none" baseline="-25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B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/(1-i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</a:rPr>
              <a:t>p</a:t>
            </a:r>
            <a:r>
              <a:rPr lang="en-GB" altLang="pl-PL" u="none" baseline="-25000">
                <a:solidFill>
                  <a:srgbClr val="000000"/>
                </a:solidFill>
                <a:latin typeface="Arial" pitchFamily="34" charset="0"/>
              </a:rPr>
              <a:t>cm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</a:rPr>
              <a:t>a</a:t>
            </a:r>
            <a:r>
              <a:rPr lang="en-GB" altLang="pl-PL" u="none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)|</a:t>
            </a:r>
            <a:r>
              <a:rPr lang="en-GB" altLang="pl-PL" u="none" baseline="300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12308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92288"/>
            <a:ext cx="4140200" cy="399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8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668463"/>
            <a:ext cx="4500562" cy="406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0862" name="Text Box 14"/>
          <p:cNvSpPr txBox="1">
            <a:spLocks noChangeArrowheads="1"/>
          </p:cNvSpPr>
          <p:nvPr/>
        </p:nvSpPr>
        <p:spPr bwMode="auto">
          <a:xfrm>
            <a:off x="4788024" y="1462217"/>
            <a:ext cx="4033019" cy="310599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en-GB" altLang="pl-PL" sz="1400" i="1" u="none" dirty="0" err="1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C.Wilkin</a:t>
            </a:r>
            <a:r>
              <a:rPr lang="pl-PL" altLang="pl-PL" sz="1400" i="1" u="none" dirty="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 et al.</a:t>
            </a:r>
            <a:r>
              <a:rPr lang="en-GB" altLang="pl-PL" sz="1400" i="1" u="none" dirty="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, </a:t>
            </a:r>
            <a:r>
              <a:rPr lang="pl-PL" altLang="pl-PL" sz="1400" i="1" u="none" dirty="0" err="1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Phys</a:t>
            </a:r>
            <a:r>
              <a:rPr lang="pl-PL" altLang="pl-PL" sz="1400" i="1" u="none" dirty="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. </a:t>
            </a:r>
            <a:r>
              <a:rPr lang="pl-PL" altLang="pl-PL" sz="1400" i="1" u="none" dirty="0" err="1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Lett</a:t>
            </a:r>
            <a:r>
              <a:rPr lang="pl-PL" altLang="pl-PL" sz="1400" i="1" u="none" dirty="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. B654 </a:t>
            </a:r>
            <a:r>
              <a:rPr lang="en-GB" altLang="pl-PL" sz="1400" i="1" u="none" dirty="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(2007)</a:t>
            </a:r>
            <a:r>
              <a:rPr lang="pl-PL" altLang="pl-PL" sz="1400" i="1" u="none" dirty="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 92</a:t>
            </a:r>
            <a:r>
              <a:rPr lang="ar-SA" altLang="pl-PL" sz="1800" i="1" u="none" dirty="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‏</a:t>
            </a:r>
            <a:endParaRPr lang="en-GB" altLang="pl-PL" sz="1800" i="1" u="none" dirty="0">
              <a:solidFill>
                <a:srgbClr val="000000"/>
              </a:solidFill>
              <a:latin typeface="Arial" pitchFamily="34" charset="0"/>
              <a:cs typeface="Lucida Sans Unicode" pitchFamily="34" charset="0"/>
            </a:endParaRPr>
          </a:p>
        </p:txBody>
      </p:sp>
      <p:pic>
        <p:nvPicPr>
          <p:cNvPr id="12308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0" b="13460"/>
          <a:stretch>
            <a:fillRect/>
          </a:stretch>
        </p:blipFill>
        <p:spPr bwMode="auto">
          <a:xfrm>
            <a:off x="-180975" y="908050"/>
            <a:ext cx="4764088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850" name="Oval 2"/>
          <p:cNvSpPr>
            <a:spLocks noChangeArrowheads="1"/>
          </p:cNvSpPr>
          <p:nvPr/>
        </p:nvSpPr>
        <p:spPr bwMode="auto">
          <a:xfrm>
            <a:off x="3132138" y="44450"/>
            <a:ext cx="2714625" cy="1003300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30851" name="Text Box 3"/>
          <p:cNvSpPr txBox="1">
            <a:spLocks noChangeArrowheads="1"/>
          </p:cNvSpPr>
          <p:nvPr/>
        </p:nvSpPr>
        <p:spPr bwMode="auto">
          <a:xfrm>
            <a:off x="250825" y="101600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4400" i="1" u="none">
                <a:solidFill>
                  <a:srgbClr val="000000"/>
                </a:solidFill>
              </a:rPr>
              <a:t> </a:t>
            </a:r>
            <a:r>
              <a:rPr lang="en-GB" altLang="pl-PL" sz="4400" i="1" u="none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en-GB" altLang="pl-PL" sz="4400" i="1" u="none">
                <a:solidFill>
                  <a:srgbClr val="000000"/>
                </a:solidFill>
              </a:rPr>
              <a:t> - </a:t>
            </a:r>
            <a:r>
              <a:rPr lang="en-GB" altLang="pl-PL" sz="4400" u="none">
                <a:solidFill>
                  <a:srgbClr val="000000"/>
                </a:solidFill>
              </a:rPr>
              <a:t>He</a:t>
            </a:r>
          </a:p>
        </p:txBody>
      </p:sp>
      <p:grpSp>
        <p:nvGrpSpPr>
          <p:cNvPr id="23" name="Group 39"/>
          <p:cNvGrpSpPr>
            <a:grpSpLocks noChangeAspect="1"/>
          </p:cNvGrpSpPr>
          <p:nvPr/>
        </p:nvGrpSpPr>
        <p:grpSpPr bwMode="auto">
          <a:xfrm>
            <a:off x="2267744" y="548680"/>
            <a:ext cx="524637" cy="621083"/>
            <a:chOff x="3243" y="2312"/>
            <a:chExt cx="408" cy="483"/>
          </a:xfrm>
        </p:grpSpPr>
        <p:sp>
          <p:nvSpPr>
            <p:cNvPr id="24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3299" y="2312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 dirty="0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grpSp>
        <p:nvGrpSpPr>
          <p:cNvPr id="26" name="Grupa 25"/>
          <p:cNvGrpSpPr>
            <a:grpSpLocks noChangeAspect="1"/>
          </p:cNvGrpSpPr>
          <p:nvPr/>
        </p:nvGrpSpPr>
        <p:grpSpPr>
          <a:xfrm>
            <a:off x="683568" y="5222106"/>
            <a:ext cx="1563903" cy="1545168"/>
            <a:chOff x="3426769" y="2917567"/>
            <a:chExt cx="3010542" cy="3019664"/>
          </a:xfrm>
        </p:grpSpPr>
        <p:sp>
          <p:nvSpPr>
            <p:cNvPr id="27" name="Oval 18"/>
            <p:cNvSpPr>
              <a:spLocks noChangeArrowheads="1"/>
            </p:cNvSpPr>
            <p:nvPr/>
          </p:nvSpPr>
          <p:spPr bwMode="auto">
            <a:xfrm rot="12539880">
              <a:off x="3426769" y="3941821"/>
              <a:ext cx="1248720" cy="12425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8" name="Oval 19"/>
            <p:cNvSpPr>
              <a:spLocks noChangeArrowheads="1"/>
            </p:cNvSpPr>
            <p:nvPr/>
          </p:nvSpPr>
          <p:spPr bwMode="auto">
            <a:xfrm rot="-9060120">
              <a:off x="4230987" y="3153017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4457693" y="2917567"/>
              <a:ext cx="215900" cy="146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30" name="Oval 19"/>
            <p:cNvSpPr>
              <a:spLocks noChangeArrowheads="1"/>
            </p:cNvSpPr>
            <p:nvPr/>
          </p:nvSpPr>
          <p:spPr bwMode="auto">
            <a:xfrm rot="-9060120">
              <a:off x="4302995" y="4676481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4457693" y="4387929"/>
              <a:ext cx="2159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2" name="Oval 18"/>
            <p:cNvSpPr>
              <a:spLocks noChangeArrowheads="1"/>
            </p:cNvSpPr>
            <p:nvPr/>
          </p:nvSpPr>
          <p:spPr bwMode="auto">
            <a:xfrm rot="12539880">
              <a:off x="5188591" y="3941821"/>
              <a:ext cx="1248720" cy="12425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</p:grpSp>
      <p:grpSp>
        <p:nvGrpSpPr>
          <p:cNvPr id="33" name="Group 39"/>
          <p:cNvGrpSpPr>
            <a:grpSpLocks noChangeAspect="1"/>
          </p:cNvGrpSpPr>
          <p:nvPr/>
        </p:nvGrpSpPr>
        <p:grpSpPr bwMode="auto">
          <a:xfrm>
            <a:off x="2679211" y="5688237"/>
            <a:ext cx="524637" cy="621083"/>
            <a:chOff x="3243" y="2312"/>
            <a:chExt cx="408" cy="483"/>
          </a:xfrm>
        </p:grpSpPr>
        <p:sp>
          <p:nvSpPr>
            <p:cNvPr id="34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3299" y="2312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 dirty="0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grpSp>
        <p:nvGrpSpPr>
          <p:cNvPr id="36" name="Grupa 35"/>
          <p:cNvGrpSpPr>
            <a:grpSpLocks noChangeAspect="1"/>
          </p:cNvGrpSpPr>
          <p:nvPr/>
        </p:nvGrpSpPr>
        <p:grpSpPr>
          <a:xfrm rot="1503792">
            <a:off x="443738" y="16712"/>
            <a:ext cx="1339327" cy="1545168"/>
            <a:chOff x="2991728" y="2917567"/>
            <a:chExt cx="2578230" cy="3019664"/>
          </a:xfrm>
        </p:grpSpPr>
        <p:sp>
          <p:nvSpPr>
            <p:cNvPr id="37" name="Oval 18"/>
            <p:cNvSpPr>
              <a:spLocks noChangeArrowheads="1"/>
            </p:cNvSpPr>
            <p:nvPr/>
          </p:nvSpPr>
          <p:spPr bwMode="auto">
            <a:xfrm rot="12539880">
              <a:off x="2991728" y="3941821"/>
              <a:ext cx="1248719" cy="124259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8" name="Oval 19"/>
            <p:cNvSpPr>
              <a:spLocks noChangeArrowheads="1"/>
            </p:cNvSpPr>
            <p:nvPr/>
          </p:nvSpPr>
          <p:spPr bwMode="auto">
            <a:xfrm rot="-9060120">
              <a:off x="4230987" y="3153017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4457693" y="2917567"/>
              <a:ext cx="215900" cy="146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40" name="Oval 19"/>
            <p:cNvSpPr>
              <a:spLocks noChangeArrowheads="1"/>
            </p:cNvSpPr>
            <p:nvPr/>
          </p:nvSpPr>
          <p:spPr bwMode="auto">
            <a:xfrm rot="-9060120">
              <a:off x="4302995" y="4676481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1" name="Text Box 28"/>
            <p:cNvSpPr txBox="1">
              <a:spLocks noChangeArrowheads="1"/>
            </p:cNvSpPr>
            <p:nvPr/>
          </p:nvSpPr>
          <p:spPr bwMode="auto">
            <a:xfrm>
              <a:off x="4457693" y="4387929"/>
              <a:ext cx="2159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42" name="Elipsa 41"/>
          <p:cNvSpPr/>
          <p:nvPr/>
        </p:nvSpPr>
        <p:spPr>
          <a:xfrm>
            <a:off x="343991" y="128375"/>
            <a:ext cx="1754362" cy="1577733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  <a:alpha val="3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Elipsa 42"/>
          <p:cNvSpPr/>
          <p:nvPr/>
        </p:nvSpPr>
        <p:spPr>
          <a:xfrm>
            <a:off x="496391" y="5157192"/>
            <a:ext cx="1902938" cy="1711350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  <a:alpha val="3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5076056" y="5733256"/>
            <a:ext cx="3533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COSY-11 ,  COSY-ANKE</a:t>
            </a:r>
          </a:p>
          <a:p>
            <a:r>
              <a:rPr lang="pl-PL" b="1" dirty="0"/>
              <a:t>a</a:t>
            </a:r>
            <a:r>
              <a:rPr lang="pl-PL" b="1" dirty="0" smtClean="0"/>
              <a:t>nd </a:t>
            </a:r>
            <a:r>
              <a:rPr lang="pl-PL" b="1" dirty="0" err="1" smtClean="0"/>
              <a:t>also</a:t>
            </a:r>
            <a:r>
              <a:rPr lang="pl-PL" b="1" dirty="0" smtClean="0"/>
              <a:t> MAMI …</a:t>
            </a:r>
            <a:endParaRPr lang="pl-PL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6997975"/>
            <a:ext cx="13382563" cy="161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5974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10580</TotalTime>
  <Words>1182</Words>
  <Application>Microsoft Office PowerPoint</Application>
  <PresentationFormat>Pokaz na ekranie (4:3)</PresentationFormat>
  <Paragraphs>203</Paragraphs>
  <Slides>24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Standarddesign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Moskal</dc:creator>
  <cp:lastModifiedBy>Moskal</cp:lastModifiedBy>
  <cp:revision>1122</cp:revision>
  <dcterms:created xsi:type="dcterms:W3CDTF">1601-01-01T00:00:00Z</dcterms:created>
  <dcterms:modified xsi:type="dcterms:W3CDTF">2014-06-02T11:24:33Z</dcterms:modified>
</cp:coreProperties>
</file>