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  <p:sldMasterId id="2147483961" r:id="rId2"/>
    <p:sldMasterId id="2147484066" r:id="rId3"/>
    <p:sldMasterId id="2147484190" r:id="rId4"/>
    <p:sldMasterId id="2147484243" r:id="rId5"/>
    <p:sldMasterId id="2147484269" r:id="rId6"/>
  </p:sldMasterIdLst>
  <p:notesMasterIdLst>
    <p:notesMasterId r:id="rId39"/>
  </p:notesMasterIdLst>
  <p:handoutMasterIdLst>
    <p:handoutMasterId r:id="rId40"/>
  </p:handoutMasterIdLst>
  <p:sldIdLst>
    <p:sldId id="480" r:id="rId7"/>
    <p:sldId id="481" r:id="rId8"/>
    <p:sldId id="552" r:id="rId9"/>
    <p:sldId id="601" r:id="rId10"/>
    <p:sldId id="300" r:id="rId11"/>
    <p:sldId id="553" r:id="rId12"/>
    <p:sldId id="388" r:id="rId13"/>
    <p:sldId id="604" r:id="rId14"/>
    <p:sldId id="520" r:id="rId15"/>
    <p:sldId id="556" r:id="rId16"/>
    <p:sldId id="509" r:id="rId17"/>
    <p:sldId id="515" r:id="rId18"/>
    <p:sldId id="510" r:id="rId19"/>
    <p:sldId id="542" r:id="rId20"/>
    <p:sldId id="594" r:id="rId21"/>
    <p:sldId id="572" r:id="rId22"/>
    <p:sldId id="575" r:id="rId23"/>
    <p:sldId id="593" r:id="rId24"/>
    <p:sldId id="564" r:id="rId25"/>
    <p:sldId id="595" r:id="rId26"/>
    <p:sldId id="597" r:id="rId27"/>
    <p:sldId id="567" r:id="rId28"/>
    <p:sldId id="566" r:id="rId29"/>
    <p:sldId id="599" r:id="rId30"/>
    <p:sldId id="600" r:id="rId31"/>
    <p:sldId id="586" r:id="rId32"/>
    <p:sldId id="602" r:id="rId33"/>
    <p:sldId id="603" r:id="rId34"/>
    <p:sldId id="562" r:id="rId35"/>
    <p:sldId id="583" r:id="rId36"/>
    <p:sldId id="596" r:id="rId37"/>
    <p:sldId id="576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BBB691"/>
    <a:srgbClr val="BAA692"/>
    <a:srgbClr val="CC00CC"/>
    <a:srgbClr val="D60093"/>
    <a:srgbClr val="FF66FF"/>
    <a:srgbClr val="53548A"/>
    <a:srgbClr val="CC66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3" autoAdjust="0"/>
    <p:restoredTop sz="94660"/>
  </p:normalViewPr>
  <p:slideViewPr>
    <p:cSldViewPr>
      <p:cViewPr>
        <p:scale>
          <a:sx n="66" d="100"/>
          <a:sy n="66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notesViewPr>
    <p:cSldViewPr>
      <p:cViewPr varScale="1">
        <p:scale>
          <a:sx n="54" d="100"/>
          <a:sy n="54" d="100"/>
        </p:scale>
        <p:origin x="-306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9EE4-5110-4736-9B45-D01AD6548047}" type="datetimeFigureOut">
              <a:rPr lang="fr-FR" smtClean="0"/>
              <a:pPr/>
              <a:t>04/06/2014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EF9A7-D418-4390-9B97-39CC3F41F6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40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66AF-5B67-4FBD-915D-87CC7714E705}" type="datetimeFigureOut">
              <a:rPr lang="fr-FR" smtClean="0"/>
              <a:pPr/>
              <a:t>04/06/2014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D45DC-751D-4A6A-8723-AFC2D60E4D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19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D45DC-751D-4A6A-8723-AFC2D60E4DF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F53C2C7-4B83-4485-A20E-CF6D076C7494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30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6547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7DA5CC7-704A-4525-A41E-31755B6414BC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6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65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6A72C76-10F4-4291-A655-91A7C3E84FC5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32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59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9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DC227BE-DB76-40F5-883A-DCDE984DFE6A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5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18115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BA82CF-20C0-4B41-AAD2-264D5CF2C862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81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D70253E-CFC6-4BF0-B7C2-44A4E354D5E1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7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0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0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1FBCB45-4CEB-407D-A58A-2F7FBEFE0909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8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1187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EBAC08-6A7D-4B00-A5D4-3698B09B3B51}" type="slidenum">
              <a:rPr lang="fr-FR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21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11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DejaVu Sans" charset="0"/>
                <a:cs typeface="DejaVu Sans" charset="0"/>
              </a:rPr>
              <a:t>The HADES detector is installed on the GSI facility, but HADES is a european collaboration. Actually 150 persons working in about 156institutions all over Europe. 15” tot 45”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7FC592D-B608-4521-8E27-A5CC6F26B21B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9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2211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286259-79A5-46E0-AACD-A7656E942EF1}" type="slidenum">
              <a:rPr lang="fr-FR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22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22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DejaVu Sans" charset="0"/>
                <a:cs typeface="DejaVu Sans" charset="0"/>
              </a:rPr>
              <a:t>Consists of 6 sectors,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5DD26D5-2907-47BB-9879-8F1BF07F1E58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10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6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6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r>
              <a:rPr lang="fr-FR" dirty="0" smtClean="0">
                <a:latin typeface="Times New Roman" pitchFamily="18" charset="0"/>
              </a:rPr>
              <a:t>I </a:t>
            </a:r>
            <a:r>
              <a:rPr lang="fr-FR" dirty="0" err="1" smtClean="0">
                <a:latin typeface="Times New Roman" pitchFamily="18" charset="0"/>
              </a:rPr>
              <a:t>would</a:t>
            </a:r>
            <a:r>
              <a:rPr lang="fr-FR" dirty="0" smtClean="0">
                <a:latin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</a:rPr>
              <a:t>like</a:t>
            </a:r>
            <a:r>
              <a:rPr lang="fr-FR" dirty="0" smtClean="0">
                <a:latin typeface="Times New Roman" pitchFamily="18" charset="0"/>
              </a:rPr>
              <a:t> to </a:t>
            </a:r>
            <a:r>
              <a:rPr lang="fr-FR" dirty="0" err="1" smtClean="0">
                <a:latin typeface="Times New Roman" pitchFamily="18" charset="0"/>
              </a:rPr>
              <a:t>start</a:t>
            </a:r>
            <a:r>
              <a:rPr lang="fr-FR" dirty="0" smtClean="0">
                <a:latin typeface="Times New Roman" pitchFamily="18" charset="0"/>
              </a:rPr>
              <a:t> the </a:t>
            </a:r>
            <a:r>
              <a:rPr lang="fr-FR" dirty="0" err="1" smtClean="0">
                <a:latin typeface="Times New Roman" pitchFamily="18" charset="0"/>
              </a:rPr>
              <a:t>presentation</a:t>
            </a:r>
            <a:r>
              <a:rPr lang="fr-FR" dirty="0" smtClean="0">
                <a:latin typeface="Times New Roman" pitchFamily="18" charset="0"/>
              </a:rPr>
              <a:t> of </a:t>
            </a:r>
            <a:r>
              <a:rPr lang="fr-FR" baseline="0" dirty="0" smtClean="0">
                <a:latin typeface="Times New Roman" pitchFamily="18" charset="0"/>
              </a:rPr>
              <a:t> the </a:t>
            </a:r>
            <a:r>
              <a:rPr lang="fr-FR" baseline="0" dirty="0" err="1" smtClean="0">
                <a:latin typeface="Times New Roman" pitchFamily="18" charset="0"/>
              </a:rPr>
              <a:t>results</a:t>
            </a:r>
            <a:r>
              <a:rPr lang="fr-FR" baseline="0" dirty="0" smtClean="0">
                <a:latin typeface="Times New Roman" pitchFamily="18" charset="0"/>
              </a:rPr>
              <a:t> </a:t>
            </a:r>
            <a:r>
              <a:rPr lang="fr-FR" baseline="0" dirty="0" err="1" smtClean="0">
                <a:latin typeface="Times New Roman" pitchFamily="18" charset="0"/>
              </a:rPr>
              <a:t>obtained</a:t>
            </a:r>
            <a:r>
              <a:rPr lang="fr-FR" baseline="0" dirty="0" smtClean="0">
                <a:latin typeface="Times New Roman" pitchFamily="18" charset="0"/>
              </a:rPr>
              <a:t> in proton-proton </a:t>
            </a:r>
            <a:r>
              <a:rPr lang="fr-FR" baseline="0" dirty="0" err="1" smtClean="0">
                <a:latin typeface="Times New Roman" pitchFamily="18" charset="0"/>
              </a:rPr>
              <a:t>reactions</a:t>
            </a:r>
            <a:r>
              <a:rPr lang="fr-FR" baseline="0" dirty="0" smtClean="0">
                <a:latin typeface="Times New Roman" pitchFamily="18" charset="0"/>
              </a:rPr>
              <a:t> by a </a:t>
            </a:r>
            <a:r>
              <a:rPr lang="fr-FR" baseline="0" dirty="0" err="1" smtClean="0">
                <a:latin typeface="Times New Roman" pitchFamily="18" charset="0"/>
              </a:rPr>
              <a:t>general</a:t>
            </a:r>
            <a:r>
              <a:rPr lang="fr-FR" baseline="0" dirty="0" smtClean="0">
                <a:latin typeface="Times New Roman" pitchFamily="18" charset="0"/>
              </a:rPr>
              <a:t> slide </a:t>
            </a:r>
            <a:r>
              <a:rPr lang="fr-FR" baseline="0" dirty="0" err="1" smtClean="0">
                <a:latin typeface="Times New Roman" pitchFamily="18" charset="0"/>
              </a:rPr>
              <a:t>which</a:t>
            </a:r>
            <a:r>
              <a:rPr lang="fr-FR" baseline="0" dirty="0" smtClean="0">
                <a:latin typeface="Times New Roman" pitchFamily="18" charset="0"/>
              </a:rPr>
              <a:t> </a:t>
            </a:r>
            <a:r>
              <a:rPr lang="fr-FR" baseline="0" dirty="0" err="1" smtClean="0">
                <a:latin typeface="Times New Roman" pitchFamily="18" charset="0"/>
              </a:rPr>
              <a:t>illustrates</a:t>
            </a:r>
            <a:r>
              <a:rPr lang="fr-FR" baseline="0" dirty="0" smtClean="0">
                <a:latin typeface="Times New Roman" pitchFamily="18" charset="0"/>
              </a:rPr>
              <a:t> the </a:t>
            </a:r>
            <a:r>
              <a:rPr lang="fr-FR" baseline="0" dirty="0" err="1" smtClean="0">
                <a:latin typeface="Times New Roman" pitchFamily="18" charset="0"/>
              </a:rPr>
              <a:t>evolution</a:t>
            </a:r>
            <a:r>
              <a:rPr lang="fr-FR" baseline="0" dirty="0" smtClean="0">
                <a:latin typeface="Times New Roman" pitchFamily="18" charset="0"/>
              </a:rPr>
              <a:t> </a:t>
            </a:r>
            <a:r>
              <a:rPr lang="fr-FR" baseline="0" dirty="0" err="1" smtClean="0">
                <a:latin typeface="Times New Roman" pitchFamily="18" charset="0"/>
              </a:rPr>
              <a:t>with</a:t>
            </a:r>
            <a:r>
              <a:rPr lang="fr-FR" baseline="0" dirty="0" smtClean="0">
                <a:latin typeface="Times New Roman" pitchFamily="18" charset="0"/>
              </a:rPr>
              <a:t> </a:t>
            </a:r>
            <a:r>
              <a:rPr lang="fr-FR" baseline="0" dirty="0" err="1" smtClean="0">
                <a:latin typeface="Times New Roman" pitchFamily="18" charset="0"/>
              </a:rPr>
              <a:t>energy</a:t>
            </a:r>
            <a:r>
              <a:rPr lang="fr-FR" baseline="0" dirty="0" smtClean="0">
                <a:latin typeface="Times New Roman" pitchFamily="18" charset="0"/>
              </a:rPr>
              <a:t> of </a:t>
            </a:r>
            <a:r>
              <a:rPr lang="fr-FR" baseline="0" dirty="0" err="1" smtClean="0">
                <a:latin typeface="Times New Roman" pitchFamily="18" charset="0"/>
              </a:rPr>
              <a:t>inelastic</a:t>
            </a:r>
            <a:r>
              <a:rPr lang="fr-FR" baseline="0" dirty="0" smtClean="0">
                <a:latin typeface="Times New Roman" pitchFamily="18" charset="0"/>
              </a:rPr>
              <a:t> </a:t>
            </a:r>
            <a:r>
              <a:rPr lang="fr-FR" baseline="0" dirty="0" err="1" smtClean="0">
                <a:latin typeface="Times New Roman" pitchFamily="18" charset="0"/>
              </a:rPr>
              <a:t>channel</a:t>
            </a:r>
            <a:r>
              <a:rPr lang="fr-FR" baseline="0" dirty="0" smtClean="0">
                <a:latin typeface="Times New Roman" pitchFamily="18" charset="0"/>
              </a:rPr>
              <a:t> cross-sections.  </a:t>
            </a:r>
          </a:p>
          <a:p>
            <a:r>
              <a:rPr lang="fr-FR" baseline="0" dirty="0" err="1" smtClean="0">
                <a:latin typeface="Times New Roman" pitchFamily="18" charset="0"/>
              </a:rPr>
              <a:t>Complementarity</a:t>
            </a:r>
            <a:r>
              <a:rPr lang="fr-FR" baseline="0" dirty="0" smtClean="0">
                <a:latin typeface="Times New Roman" pitchFamily="18" charset="0"/>
              </a:rPr>
              <a:t> </a:t>
            </a:r>
            <a:r>
              <a:rPr lang="fr-FR" baseline="0" dirty="0" err="1" smtClean="0">
                <a:latin typeface="Times New Roman" pitchFamily="18" charset="0"/>
              </a:rPr>
              <a:t>between</a:t>
            </a:r>
            <a:r>
              <a:rPr lang="fr-FR" baseline="0" dirty="0" smtClean="0">
                <a:latin typeface="Times New Roman" pitchFamily="18" charset="0"/>
              </a:rPr>
              <a:t> </a:t>
            </a:r>
            <a:r>
              <a:rPr lang="fr-FR" baseline="0" dirty="0" err="1" smtClean="0">
                <a:latin typeface="Times New Roman" pitchFamily="18" charset="0"/>
              </a:rPr>
              <a:t>elctron</a:t>
            </a:r>
            <a:r>
              <a:rPr lang="fr-FR" baseline="0" dirty="0" smtClean="0">
                <a:latin typeface="Times New Roman" pitchFamily="18" charset="0"/>
              </a:rPr>
              <a:t> and </a:t>
            </a:r>
            <a:r>
              <a:rPr lang="fr-FR" baseline="0" dirty="0" err="1" smtClean="0">
                <a:latin typeface="Times New Roman" pitchFamily="18" charset="0"/>
              </a:rPr>
              <a:t>hadronic</a:t>
            </a:r>
            <a:r>
              <a:rPr lang="fr-FR" baseline="0" dirty="0" smtClean="0">
                <a:latin typeface="Times New Roman" pitchFamily="18" charset="0"/>
              </a:rPr>
              <a:t> </a:t>
            </a:r>
            <a:r>
              <a:rPr lang="fr-FR" baseline="0" dirty="0" err="1" smtClean="0">
                <a:latin typeface="Times New Roman" pitchFamily="18" charset="0"/>
              </a:rPr>
              <a:t>channels</a:t>
            </a:r>
            <a:r>
              <a:rPr lang="fr-FR" baseline="0" dirty="0" smtClean="0">
                <a:latin typeface="Times New Roman" pitchFamily="18" charset="0"/>
              </a:rPr>
              <a:t> </a:t>
            </a:r>
            <a:r>
              <a:rPr lang="fr-FR" baseline="0" dirty="0" err="1" smtClean="0">
                <a:latin typeface="Times New Roman" pitchFamily="18" charset="0"/>
              </a:rPr>
              <a:t>exploited</a:t>
            </a:r>
            <a:r>
              <a:rPr lang="fr-FR" baseline="0" dirty="0" smtClean="0">
                <a:latin typeface="Times New Roman" pitchFamily="18" charset="0"/>
              </a:rPr>
              <a:t> all the time in the data </a:t>
            </a:r>
            <a:r>
              <a:rPr lang="fr-FR" baseline="0" dirty="0" err="1" smtClean="0">
                <a:latin typeface="Times New Roman" pitchFamily="18" charset="0"/>
              </a:rPr>
              <a:t>analysis</a:t>
            </a:r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9CA178D3-ADC0-48EE-9DC1-46D9EAA5C37D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11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9379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80E576-A08E-4721-ABCA-4D126CE21F9E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9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93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bad</a:t>
            </a:r>
            <a:r>
              <a:rPr lang="fr-FR" dirty="0" smtClean="0"/>
              <a:t> for a </a:t>
            </a:r>
            <a:r>
              <a:rPr lang="fr-FR" dirty="0" err="1" smtClean="0"/>
              <a:t>side-product</a:t>
            </a:r>
            <a:r>
              <a:rPr lang="fr-FR" dirty="0" smtClean="0"/>
              <a:t> of 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 first </a:t>
            </a:r>
            <a:r>
              <a:rPr lang="fr-FR" baseline="0" dirty="0" err="1" smtClean="0"/>
              <a:t>dedicated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nuclear</a:t>
            </a:r>
            <a:r>
              <a:rPr lang="fr-FR" baseline="0" dirty="0" smtClean="0"/>
              <a:t> medium </a:t>
            </a:r>
            <a:r>
              <a:rPr lang="fr-FR" baseline="0" dirty="0" err="1" smtClean="0"/>
              <a:t>studies</a:t>
            </a:r>
            <a:r>
              <a:rPr lang="fr-FR" baseline="0" smtClean="0"/>
              <a:t>!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D45DC-751D-4A6A-8723-AFC2D60E4DF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71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D45DC-751D-4A6A-8723-AFC2D60E4DFC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35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D56A-461A-4A3F-9274-D05CC3BBD5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C92A-F248-4BB9-B7C8-A285B0DA2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6CD3-5D71-401F-B64C-6263D7E9A2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E9BB-1A46-443E-B6B3-15D240EFFE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EF31-F1BF-41E7-8B06-507E8725E0C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0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D56A-461A-4A3F-9274-D05CC3BBD5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4EAF-79CD-4E56-8648-F889C9AFBC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959F-A9A9-42C2-BD58-9AC8910F32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F611-ED42-455A-8BD8-33396587FE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4CA6-A82F-4A4C-90A0-921BBB3C4B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763C-26CD-4CE6-827A-57430D0DE9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4EAF-79CD-4E56-8648-F889C9AFBC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61CA-348B-46DE-BF28-6BA487DF6B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8C7D-7C57-4F28-AAD5-AF2FCE22E5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594A-3F54-49DC-BF4A-C0E8CAA4E4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C92A-F248-4BB9-B7C8-A285B0DA2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6CD3-5D71-401F-B64C-6263D7E9A2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E9BB-1A46-443E-B6B3-15D240EFFE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EF31-F1BF-41E7-8B06-507E8725E0C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07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D56A-461A-4A3F-9274-D05CC3BBD5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4EAF-79CD-4E56-8648-F889C9AFBC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959F-A9A9-42C2-BD58-9AC8910F32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959F-A9A9-42C2-BD58-9AC8910F32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F611-ED42-455A-8BD8-33396587FE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4CA6-A82F-4A4C-90A0-921BBB3C4B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763C-26CD-4CE6-827A-57430D0DE9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61CA-348B-46DE-BF28-6BA487DF6B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8C7D-7C57-4F28-AAD5-AF2FCE22E5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594A-3F54-49DC-BF4A-C0E8CAA4E4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C92A-F248-4BB9-B7C8-A285B0DA2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6CD3-5D71-401F-B64C-6263D7E9A2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E9BB-1A46-443E-B6B3-15D240EFFE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EF31-F1BF-41E7-8B06-507E8725E0C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0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F611-ED42-455A-8BD8-33396587FE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56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56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BEE32B2B-C89F-41EC-8958-C3CB1BA8DB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983A25DD-78E8-411B-BEC7-C1489F3240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884AE587-E30A-4A15-914B-61290B2C7E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A6A928AD-9A1E-45CE-962F-32FDD9E9DD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DEB70F9F-B140-4FCA-A5D1-E4E6D2C8C1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37682D0-8A49-4888-BB08-3F07EF8133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4AD26BC9-DA1C-4C5D-BB72-448D4085D1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5547310D-E933-4EDA-9287-A34CBE895A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AB132F48-2094-4DD7-BCBF-7A205B8C5B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B927BE39-B942-4FB1-BA2B-F0E8DCF938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4CA6-A82F-4A4C-90A0-921BBB3C4B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7602D9E1-4AD5-4F97-99CD-5F2087C9AC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B5760D00-CA5F-4249-871B-EE0EF98B7D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318E5B19-3B35-4873-817A-044E3B73D3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EA4B9FF-9365-4103-AD15-5345D99B68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/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/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 smtClean="0"/>
              <a:t>MESON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  <a:ea typeface="DejaVu Sans" charset="0"/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>
                <a:ea typeface="DejaVu Sans" charset="0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>
              <a:ea typeface="DejaVu Sans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25E897F7-1C2A-4CA8-9E9D-F8498CE8C709}" type="datetime2">
              <a:rPr lang="fr-FR"/>
              <a:pPr>
                <a:defRPr/>
              </a:pPr>
              <a:t>mercredi 4 juin 2014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145658"/>
      </p:ext>
    </p:extLst>
  </p:cSld>
  <p:clrMapOvr>
    <a:masterClrMapping/>
  </p:clrMapOvr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  <a:ea typeface="DejaVu Sans" charset="0"/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>
                <a:ea typeface="DejaVu Sans" charset="0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>
              <a:ea typeface="DejaVu Sans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25E897F7-1C2A-4CA8-9E9D-F8498CE8C709}" type="datetime2">
              <a:rPr lang="fr-FR"/>
              <a:pPr>
                <a:defRPr/>
              </a:pPr>
              <a:t>mercredi 4 juin 2014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165903"/>
      </p:ext>
    </p:extLst>
  </p:cSld>
  <p:clrMapOvr>
    <a:masterClrMapping/>
  </p:clrMapOvr>
  <p:hf sldNum="0"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  <a:ea typeface="DejaVu Sans" charset="0"/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>
                <a:ea typeface="DejaVu Sans" charset="0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>
              <a:ea typeface="DejaVu Sans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25E897F7-1C2A-4CA8-9E9D-F8498CE8C709}" type="datetime2">
              <a:rPr lang="fr-FR"/>
              <a:pPr>
                <a:defRPr/>
              </a:pPr>
              <a:t>mercredi 4 juin 2014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225681"/>
      </p:ext>
    </p:extLst>
  </p:cSld>
  <p:clrMapOvr>
    <a:masterClrMapping/>
  </p:clrMapOvr>
  <p:hf sldNum="0"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  <a:ea typeface="DejaVu Sans" charset="0"/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>
                <a:ea typeface="DejaVu Sans" charset="0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>
              <a:ea typeface="DejaVu Sans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25E897F7-1C2A-4CA8-9E9D-F8498CE8C709}" type="datetime2">
              <a:rPr lang="fr-FR"/>
              <a:pPr>
                <a:defRPr/>
              </a:pPr>
              <a:t>mercredi 4 juin 2014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00039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763C-26CD-4CE6-827A-57430D0DE9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61CA-348B-46DE-BF28-6BA487DF6B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8C7D-7C57-4F28-AAD5-AF2FCE22E5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594A-3F54-49DC-BF4A-C0E8CAA4E4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729E1-256A-4872-95B7-2B148507D2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729E1-256A-4872-95B7-2B148507D2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MESON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729E1-256A-4872-95B7-2B148507D2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46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46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6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246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B. Ramstein   </a:t>
            </a:r>
          </a:p>
        </p:txBody>
      </p:sp>
      <p:sp>
        <p:nvSpPr>
          <p:cNvPr id="246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C1D7F109-1F88-424A-A870-FA206884FF23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3686" r:id="rId15"/>
    <p:sldLayoutId id="2147484173" r:id="rId16"/>
    <p:sldLayoutId id="2147484345" r:id="rId17"/>
    <p:sldLayoutId id="2147484331" r:id="rId18"/>
    <p:sldLayoutId id="2147484359" r:id="rId19"/>
    <p:sldLayoutId id="2147484385" r:id="rId2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22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wm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jpe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>
          <a:xfrm>
            <a:off x="37922" y="2132856"/>
            <a:ext cx="9144000" cy="1008112"/>
          </a:xfrm>
          <a:solidFill>
            <a:schemeClr val="tx2"/>
          </a:solidFill>
        </p:spPr>
        <p:txBody>
          <a:bodyPr>
            <a:noAutofit/>
          </a:bodyPr>
          <a:lstStyle/>
          <a:p>
            <a:endParaRPr lang="fr-FR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fr-FR" smtClean="0"/>
              <a:t>MESON 2014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629" y="0"/>
            <a:ext cx="1083851" cy="1196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0648"/>
            <a:ext cx="1752600" cy="5730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1397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993570" y="1844824"/>
            <a:ext cx="49792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i="1" dirty="0" smtClean="0">
                <a:solidFill>
                  <a:prstClr val="black"/>
                </a:solidFill>
                <a:latin typeface="Perpetua"/>
              </a:rPr>
              <a:t>   </a:t>
            </a:r>
            <a:endParaRPr lang="en-US" sz="2000" dirty="0" smtClean="0">
              <a:solidFill>
                <a:prstClr val="black"/>
              </a:solidFill>
              <a:latin typeface="Perpetua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       </a:t>
            </a:r>
            <a:r>
              <a:rPr lang="en-US" sz="28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Ramstein</a:t>
            </a:r>
            <a:r>
              <a:rPr lang="en-US" sz="28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, IPN </a:t>
            </a:r>
            <a:r>
              <a:rPr lang="en-US" sz="2800" dirty="0" err="1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Orsay</a:t>
            </a:r>
            <a:endParaRPr lang="en-US" sz="2400" dirty="0" smtClean="0">
              <a:solidFill>
                <a:prstClr val="black"/>
              </a:solidFill>
              <a:latin typeface="Perpetua"/>
              <a:ea typeface="+mn-ea"/>
              <a:cs typeface="+mn-cs"/>
            </a:endParaRPr>
          </a:p>
          <a:p>
            <a:r>
              <a:rPr lang="en-US" sz="2800" i="1" dirty="0" smtClean="0">
                <a:solidFill>
                  <a:prstClr val="black"/>
                </a:solidFill>
              </a:rPr>
              <a:t>   </a:t>
            </a:r>
            <a:r>
              <a:rPr lang="en-US" sz="2800" i="1" dirty="0" smtClean="0">
                <a:solidFill>
                  <a:schemeClr val="bg2"/>
                </a:solidFill>
              </a:rPr>
              <a:t>for the HADES collaboration</a:t>
            </a:r>
            <a:endParaRPr lang="en-US" sz="2800" dirty="0" smtClean="0">
              <a:solidFill>
                <a:schemeClr val="bg2"/>
              </a:solidFill>
              <a:latin typeface="Perpetu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364" y="1404065"/>
            <a:ext cx="8565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HADES results in elementary reactions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4221088"/>
            <a:ext cx="3275856" cy="2636912"/>
            <a:chOff x="0" y="0"/>
            <a:chExt cx="2304" cy="1463"/>
          </a:xfrm>
        </p:grpSpPr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fr-FR">
                <a:solidFill>
                  <a:prstClr val="black"/>
                </a:solidFill>
                <a:latin typeface="Perpetua"/>
                <a:ea typeface="+mn-ea"/>
                <a:cs typeface="+mn-cs"/>
              </a:endParaRPr>
            </a:p>
          </p:txBody>
        </p:sp>
      </p:grpSp>
      <p:pic>
        <p:nvPicPr>
          <p:cNvPr id="8540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901637"/>
            <a:ext cx="3600400" cy="169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4582497" y="4220080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29/05/2014, Cracow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" y="3573628"/>
            <a:ext cx="9036496" cy="562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4593331" y="1484785"/>
            <a:ext cx="4299149" cy="2016224"/>
            <a:chOff x="4017267" y="1484784"/>
            <a:chExt cx="4875213" cy="2303463"/>
          </a:xfrm>
        </p:grpSpPr>
        <p:grpSp>
          <p:nvGrpSpPr>
            <p:cNvPr id="48" name="Group 5"/>
            <p:cNvGrpSpPr>
              <a:grpSpLocks/>
            </p:cNvGrpSpPr>
            <p:nvPr/>
          </p:nvGrpSpPr>
          <p:grpSpPr bwMode="auto">
            <a:xfrm>
              <a:off x="4017267" y="1484784"/>
              <a:ext cx="4875213" cy="2303463"/>
              <a:chOff x="960" y="1044"/>
              <a:chExt cx="3071" cy="1451"/>
            </a:xfrm>
          </p:grpSpPr>
          <p:pic>
            <p:nvPicPr>
              <p:cNvPr id="49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0" y="1044"/>
                <a:ext cx="3072" cy="14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960" y="1044"/>
                <a:ext cx="3072" cy="14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 dirty="0">
                  <a:solidFill>
                    <a:srgbClr val="FFFFFF"/>
                  </a:solidFill>
                  <a:ea typeface="DejaVu Sans" charset="0"/>
                </a:endParaRPr>
              </a:p>
            </p:txBody>
          </p:sp>
        </p:grpSp>
        <p:sp>
          <p:nvSpPr>
            <p:cNvPr id="51" name="ZoneTexte 50"/>
            <p:cNvSpPr txBox="1"/>
            <p:nvPr/>
          </p:nvSpPr>
          <p:spPr>
            <a:xfrm>
              <a:off x="6937718" y="2655269"/>
              <a:ext cx="1356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  <a:ea typeface="DejaVu Sans" charset="0"/>
                </a:rPr>
                <a:t>HADES: pp→</a:t>
              </a:r>
              <a:r>
                <a:rPr lang="el-GR" sz="1200" b="1" dirty="0" smtClean="0">
                  <a:solidFill>
                    <a:srgbClr val="FF0000"/>
                  </a:solidFill>
                  <a:ea typeface="DejaVu Sans" charset="0"/>
                </a:rPr>
                <a:t>ρ</a:t>
              </a:r>
              <a:r>
                <a:rPr lang="fr-FR" sz="1200" b="1" dirty="0" smtClean="0">
                  <a:solidFill>
                    <a:srgbClr val="FF0000"/>
                  </a:solidFill>
                  <a:ea typeface="DejaVu Sans" charset="0"/>
                </a:rPr>
                <a:t>X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705964" y="1671387"/>
              <a:ext cx="13676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  <a:ea typeface="DejaVu Sans" charset="0"/>
                </a:rPr>
                <a:t>HADES: pp→</a:t>
              </a:r>
              <a:r>
                <a:rPr lang="el-GR" sz="1200" b="1" dirty="0" smtClean="0">
                  <a:solidFill>
                    <a:srgbClr val="FF0000"/>
                  </a:solidFill>
                  <a:ea typeface="DejaVu Sans" charset="0"/>
                  <a:sym typeface="Symbol"/>
                </a:rPr>
                <a:t></a:t>
              </a:r>
              <a:r>
                <a:rPr lang="fr-FR" sz="1200" b="1" dirty="0" smtClean="0">
                  <a:solidFill>
                    <a:srgbClr val="FF0000"/>
                  </a:solidFill>
                  <a:ea typeface="DejaVu Sans" charset="0"/>
                </a:rPr>
                <a:t>X</a:t>
              </a:r>
            </a:p>
          </p:txBody>
        </p:sp>
      </p:grp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1583AA-598D-4CE5-BF81-941D36D14558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28600" y="3657600"/>
            <a:ext cx="70866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  <a:ea typeface="DejaVu Sans" charset="0"/>
            </a:endParaRPr>
          </a:p>
        </p:txBody>
      </p:sp>
      <p:sp>
        <p:nvSpPr>
          <p:cNvPr id="167944" name="ZoneTexte 39"/>
          <p:cNvSpPr txBox="1">
            <a:spLocks noChangeArrowheads="1"/>
          </p:cNvSpPr>
          <p:nvPr/>
        </p:nvSpPr>
        <p:spPr bwMode="auto">
          <a:xfrm>
            <a:off x="3936516" y="5547741"/>
            <a:ext cx="4464497" cy="923330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DejaVu Sans" charset="0"/>
              </a:rPr>
              <a:t>Dominance of </a:t>
            </a:r>
            <a:r>
              <a:rPr lang="fr-FR" dirty="0">
                <a:solidFill>
                  <a:schemeClr val="bg1"/>
                </a:solidFill>
                <a:latin typeface="Calibri" pitchFamily="34" charset="0"/>
                <a:ea typeface="DejaVu Sans" charset="0"/>
              </a:rPr>
              <a:t>pp</a:t>
            </a:r>
            <a:r>
              <a:rPr lang="fr-FR" dirty="0">
                <a:solidFill>
                  <a:schemeClr val="bg1"/>
                </a:solidFill>
                <a:latin typeface="Calibri" pitchFamily="34" charset="0"/>
                <a:ea typeface="DejaVu Sans" charset="0"/>
                <a:sym typeface="Symbol" pitchFamily="18" charset="2"/>
              </a:rPr>
              <a:t>N </a:t>
            </a:r>
            <a:r>
              <a:rPr lang="en-US" dirty="0">
                <a:solidFill>
                  <a:schemeClr val="bg1"/>
                </a:solidFill>
                <a:ea typeface="DejaVu Sans" charset="0"/>
                <a:sym typeface="Symbol" pitchFamily="18" charset="2"/>
              </a:rPr>
              <a:t>  below 2 </a:t>
            </a:r>
            <a:r>
              <a:rPr lang="en-US" dirty="0" err="1">
                <a:solidFill>
                  <a:schemeClr val="bg1"/>
                </a:solidFill>
                <a:ea typeface="DejaVu Sans" charset="0"/>
                <a:sym typeface="Symbol" pitchFamily="18" charset="2"/>
              </a:rPr>
              <a:t>GeV</a:t>
            </a:r>
            <a:endParaRPr lang="en-US" dirty="0">
              <a:solidFill>
                <a:schemeClr val="bg1"/>
              </a:solidFill>
              <a:ea typeface="DejaVu Sans" charset="0"/>
              <a:sym typeface="Symbol" pitchFamily="18" charset="2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DejaVu Sans" charset="0"/>
                <a:sym typeface="Symbol"/>
              </a:rPr>
              <a:t></a:t>
            </a:r>
            <a:r>
              <a:rPr lang="en-US" dirty="0" smtClean="0">
                <a:solidFill>
                  <a:schemeClr val="bg1"/>
                </a:solidFill>
                <a:ea typeface="DejaVu Sans" charset="0"/>
                <a:sym typeface="Symbol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  <a:ea typeface="DejaVu Sans" charset="0"/>
                <a:sym typeface="Symbol" pitchFamily="18" charset="2"/>
              </a:rPr>
              <a:t>and higher resonances above 2 </a:t>
            </a:r>
            <a:r>
              <a:rPr lang="en-US" dirty="0" err="1">
                <a:solidFill>
                  <a:schemeClr val="bg1"/>
                </a:solidFill>
                <a:ea typeface="DejaVu Sans" charset="0"/>
                <a:sym typeface="Symbol" pitchFamily="18" charset="2"/>
              </a:rPr>
              <a:t>GeV</a:t>
            </a:r>
            <a:endParaRPr lang="en-US" dirty="0">
              <a:solidFill>
                <a:schemeClr val="bg1"/>
              </a:solidFill>
              <a:ea typeface="DejaVu Sans" charset="0"/>
              <a:sym typeface="Symbol" pitchFamily="18" charset="2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DejaVu Sans" charset="0"/>
                <a:sym typeface="Symbol" pitchFamily="18" charset="2"/>
              </a:rPr>
              <a:t>/ production  at 3.5 </a:t>
            </a:r>
            <a:r>
              <a:rPr lang="en-US" dirty="0" err="1">
                <a:solidFill>
                  <a:schemeClr val="bg1"/>
                </a:solidFill>
                <a:ea typeface="DejaVu Sans" charset="0"/>
                <a:sym typeface="Symbol" pitchFamily="18" charset="2"/>
              </a:rPr>
              <a:t>GeV</a:t>
            </a:r>
            <a:endParaRPr lang="fr-FR" dirty="0">
              <a:solidFill>
                <a:schemeClr val="bg1"/>
              </a:solidFill>
              <a:ea typeface="DejaVu Sans" charset="0"/>
            </a:endParaRPr>
          </a:p>
        </p:txBody>
      </p:sp>
      <p:sp>
        <p:nvSpPr>
          <p:cNvPr id="167951" name="ZoneTexte 65"/>
          <p:cNvSpPr txBox="1">
            <a:spLocks noChangeArrowheads="1"/>
          </p:cNvSpPr>
          <p:nvPr/>
        </p:nvSpPr>
        <p:spPr bwMode="auto">
          <a:xfrm>
            <a:off x="5516563" y="765175"/>
            <a:ext cx="3159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ea typeface="DejaVu Sans" charset="0"/>
              </a:rPr>
              <a:t>Inclusive dilepton  production</a:t>
            </a:r>
            <a:endParaRPr lang="fr-FR">
              <a:solidFill>
                <a:srgbClr val="FFFFFF"/>
              </a:solidFill>
              <a:ea typeface="DejaVu Sans" charset="0"/>
            </a:endParaRPr>
          </a:p>
        </p:txBody>
      </p:sp>
      <p:sp>
        <p:nvSpPr>
          <p:cNvPr id="167952" name="ZoneTexte 66"/>
          <p:cNvSpPr txBox="1">
            <a:spLocks noChangeArrowheads="1"/>
          </p:cNvSpPr>
          <p:nvPr/>
        </p:nvSpPr>
        <p:spPr bwMode="auto">
          <a:xfrm>
            <a:off x="-36513" y="836613"/>
            <a:ext cx="5237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ea typeface="DejaVu Sans" charset="0"/>
              </a:rPr>
              <a:t>Exclusive meson production in hadronic channels</a:t>
            </a:r>
            <a:endParaRPr lang="fr-FR">
              <a:solidFill>
                <a:srgbClr val="FFFFFF"/>
              </a:solidFill>
              <a:ea typeface="DejaVu Sans" charset="0"/>
            </a:endParaRPr>
          </a:p>
        </p:txBody>
      </p:sp>
      <p:grpSp>
        <p:nvGrpSpPr>
          <p:cNvPr id="167953" name="Groupe 76"/>
          <p:cNvGrpSpPr>
            <a:grpSpLocks/>
          </p:cNvGrpSpPr>
          <p:nvPr/>
        </p:nvGrpSpPr>
        <p:grpSpPr bwMode="auto">
          <a:xfrm>
            <a:off x="4511294" y="1268533"/>
            <a:ext cx="4464621" cy="4257131"/>
            <a:chOff x="1219200" y="1592263"/>
            <a:chExt cx="4716463" cy="4392612"/>
          </a:xfrm>
        </p:grpSpPr>
        <p:pic>
          <p:nvPicPr>
            <p:cNvPr id="16795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1592263"/>
              <a:ext cx="4716463" cy="4392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7957" name="Text Box 7"/>
            <p:cNvSpPr txBox="1">
              <a:spLocks noChangeArrowheads="1"/>
            </p:cNvSpPr>
            <p:nvPr/>
          </p:nvSpPr>
          <p:spPr bwMode="auto">
            <a:xfrm>
              <a:off x="2322513" y="1817688"/>
              <a:ext cx="1209675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>
                  <a:solidFill>
                    <a:srgbClr val="FFFFFF"/>
                  </a:solidFill>
                  <a:ea typeface="DejaVu Sans" charset="0"/>
                </a:rPr>
                <a:t>  </a:t>
              </a:r>
              <a:r>
                <a:rPr lang="fr-FR" sz="1600" b="1">
                  <a:solidFill>
                    <a:srgbClr val="F81EBF"/>
                  </a:solidFill>
                  <a:latin typeface="Symbol" pitchFamily="18" charset="2"/>
                  <a:ea typeface="DejaVu Sans" charset="0"/>
                </a:rPr>
                <a:t></a:t>
              </a:r>
              <a:r>
                <a:rPr lang="fr-FR" sz="1600" b="1">
                  <a:solidFill>
                    <a:srgbClr val="F81EBF"/>
                  </a:solidFill>
                  <a:ea typeface="DejaVu Sans" charset="0"/>
                </a:rPr>
                <a:t>°</a:t>
              </a:r>
              <a:r>
                <a:rPr lang="fr-FR" sz="1600" b="1">
                  <a:solidFill>
                    <a:srgbClr val="F81EBF"/>
                  </a:solidFill>
                  <a:latin typeface="Symbol" pitchFamily="18" charset="2"/>
                  <a:ea typeface="DejaVu Sans" charset="0"/>
                </a:rPr>
                <a:t></a:t>
              </a:r>
              <a:r>
                <a:rPr lang="pl-PL" sz="1600" b="1">
                  <a:solidFill>
                    <a:srgbClr val="F81EBF"/>
                  </a:solidFill>
                  <a:ea typeface="DejaVu Sans" charset="0"/>
                </a:rPr>
                <a:t> e</a:t>
              </a:r>
              <a:r>
                <a:rPr lang="pl-PL" sz="1600" b="1" baseline="30000">
                  <a:solidFill>
                    <a:srgbClr val="F81EBF"/>
                  </a:solidFill>
                  <a:ea typeface="DejaVu Sans" charset="0"/>
                </a:rPr>
                <a:t>+</a:t>
              </a:r>
              <a:r>
                <a:rPr lang="pl-PL" sz="1600" b="1">
                  <a:solidFill>
                    <a:srgbClr val="F81EBF"/>
                  </a:solidFill>
                  <a:ea typeface="DejaVu Sans" charset="0"/>
                </a:rPr>
                <a:t>e</a:t>
              </a:r>
              <a:r>
                <a:rPr lang="pl-PL" sz="1600" b="1" baseline="30000">
                  <a:solidFill>
                    <a:srgbClr val="F81EBF"/>
                  </a:solidFill>
                  <a:ea typeface="DejaVu Sans" charset="0"/>
                </a:rPr>
                <a:t>-</a:t>
              </a:r>
            </a:p>
          </p:txBody>
        </p:sp>
        <p:sp>
          <p:nvSpPr>
            <p:cNvPr id="167958" name="Line 8"/>
            <p:cNvSpPr>
              <a:spLocks noChangeShapeType="1"/>
            </p:cNvSpPr>
            <p:nvPr/>
          </p:nvSpPr>
          <p:spPr bwMode="auto">
            <a:xfrm flipH="1">
              <a:off x="2333625" y="2095500"/>
              <a:ext cx="290513" cy="360363"/>
            </a:xfrm>
            <a:prstGeom prst="line">
              <a:avLst/>
            </a:prstGeom>
            <a:noFill/>
            <a:ln w="25560">
              <a:solidFill>
                <a:srgbClr val="FF33CC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67959" name="Text Box 9"/>
            <p:cNvSpPr txBox="1">
              <a:spLocks noChangeArrowheads="1"/>
            </p:cNvSpPr>
            <p:nvPr/>
          </p:nvSpPr>
          <p:spPr bwMode="auto">
            <a:xfrm>
              <a:off x="2816225" y="2384425"/>
              <a:ext cx="110490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0033CC"/>
                  </a:solidFill>
                  <a:latin typeface="Symbol" pitchFamily="18" charset="2"/>
                  <a:ea typeface="DejaVu Sans" charset="0"/>
                </a:rPr>
                <a:t></a:t>
              </a:r>
              <a:r>
                <a:rPr lang="pl-PL" sz="1600" b="1">
                  <a:solidFill>
                    <a:srgbClr val="0033CC"/>
                  </a:solidFill>
                  <a:ea typeface="DejaVu Sans" charset="0"/>
                </a:rPr>
                <a:t>e+e-</a:t>
              </a:r>
              <a:r>
                <a:rPr lang="pl-PL" sz="1600" b="1">
                  <a:solidFill>
                    <a:srgbClr val="0033CC"/>
                  </a:solidFill>
                  <a:latin typeface="Symbol" pitchFamily="18" charset="2"/>
                  <a:ea typeface="DejaVu Sans" charset="0"/>
                </a:rPr>
                <a:t></a:t>
              </a:r>
              <a:r>
                <a:rPr lang="fr-FR" sz="1600" b="1">
                  <a:solidFill>
                    <a:srgbClr val="0033CC"/>
                  </a:solidFill>
                  <a:ea typeface="DejaVu Sans" charset="0"/>
                </a:rPr>
                <a:t> </a:t>
              </a:r>
            </a:p>
          </p:txBody>
        </p:sp>
        <p:sp>
          <p:nvSpPr>
            <p:cNvPr id="167960" name="Line 10"/>
            <p:cNvSpPr>
              <a:spLocks noChangeShapeType="1"/>
            </p:cNvSpPr>
            <p:nvPr/>
          </p:nvSpPr>
          <p:spPr bwMode="auto">
            <a:xfrm flipH="1">
              <a:off x="3268663" y="2671763"/>
              <a:ext cx="147637" cy="360362"/>
            </a:xfrm>
            <a:prstGeom prst="line">
              <a:avLst/>
            </a:prstGeom>
            <a:noFill/>
            <a:ln w="25560">
              <a:solidFill>
                <a:srgbClr val="0033CC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67961" name="Text Box 11"/>
            <p:cNvSpPr txBox="1">
              <a:spLocks noChangeArrowheads="1"/>
            </p:cNvSpPr>
            <p:nvPr/>
          </p:nvSpPr>
          <p:spPr bwMode="auto">
            <a:xfrm>
              <a:off x="2159000" y="4332288"/>
              <a:ext cx="1096963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600">
                  <a:solidFill>
                    <a:srgbClr val="FFFFFF"/>
                  </a:solidFill>
                  <a:ea typeface="DejaVu Sans" charset="0"/>
                </a:rPr>
                <a:t> </a:t>
              </a:r>
              <a:r>
                <a:rPr lang="fr-FR" sz="1600">
                  <a:solidFill>
                    <a:srgbClr val="000000"/>
                  </a:solidFill>
                  <a:latin typeface="Symbol" pitchFamily="18" charset="2"/>
                  <a:ea typeface="DejaVu Sans" charset="0"/>
                </a:rPr>
                <a:t></a:t>
              </a:r>
              <a:r>
                <a:rPr lang="pl-PL" sz="1600">
                  <a:solidFill>
                    <a:srgbClr val="000000"/>
                  </a:solidFill>
                  <a:ea typeface="DejaVu Sans" charset="0"/>
                </a:rPr>
                <a:t>Ne</a:t>
              </a:r>
              <a:r>
                <a:rPr lang="pl-PL" sz="1600" baseline="30000">
                  <a:solidFill>
                    <a:srgbClr val="000000"/>
                  </a:solidFill>
                  <a:ea typeface="DejaVu Sans" charset="0"/>
                </a:rPr>
                <a:t>+</a:t>
              </a:r>
              <a:r>
                <a:rPr lang="pl-PL" sz="1600">
                  <a:solidFill>
                    <a:srgbClr val="000000"/>
                  </a:solidFill>
                  <a:ea typeface="DejaVu Sans" charset="0"/>
                </a:rPr>
                <a:t>e</a:t>
              </a:r>
              <a:r>
                <a:rPr lang="pl-PL" sz="1600" baseline="30000">
                  <a:solidFill>
                    <a:srgbClr val="000000"/>
                  </a:solidFill>
                  <a:ea typeface="DejaVu Sans" charset="0"/>
                </a:rPr>
                <a:t>-</a:t>
              </a:r>
              <a:r>
                <a:rPr lang="fr-FR" sz="1600">
                  <a:solidFill>
                    <a:srgbClr val="FFFFFF"/>
                  </a:solidFill>
                  <a:ea typeface="DejaVu Sans" charset="0"/>
                </a:rPr>
                <a:t> </a:t>
              </a:r>
            </a:p>
          </p:txBody>
        </p:sp>
        <p:sp>
          <p:nvSpPr>
            <p:cNvPr id="167962" name="Line 12"/>
            <p:cNvSpPr>
              <a:spLocks noChangeShapeType="1"/>
            </p:cNvSpPr>
            <p:nvPr/>
          </p:nvSpPr>
          <p:spPr bwMode="auto">
            <a:xfrm flipV="1">
              <a:off x="2622550" y="3894138"/>
              <a:ext cx="215900" cy="36353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67963" name="Text Box 13"/>
            <p:cNvSpPr txBox="1">
              <a:spLocks noChangeArrowheads="1"/>
            </p:cNvSpPr>
            <p:nvPr/>
          </p:nvSpPr>
          <p:spPr bwMode="auto">
            <a:xfrm>
              <a:off x="4865688" y="3032125"/>
              <a:ext cx="909637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>
                  <a:solidFill>
                    <a:srgbClr val="0033CC"/>
                  </a:solidFill>
                  <a:latin typeface="Symbol" pitchFamily="18" charset="2"/>
                  <a:ea typeface="DejaVu Sans" charset="0"/>
                </a:rPr>
                <a:t></a:t>
              </a:r>
              <a:r>
                <a:rPr lang="pl-PL" sz="1600">
                  <a:solidFill>
                    <a:srgbClr val="0033CC"/>
                  </a:solidFill>
                  <a:ea typeface="DejaVu Sans" charset="0"/>
                </a:rPr>
                <a:t>e</a:t>
              </a:r>
              <a:r>
                <a:rPr lang="pl-PL" sz="1600" baseline="30000">
                  <a:solidFill>
                    <a:srgbClr val="0033CC"/>
                  </a:solidFill>
                  <a:ea typeface="DejaVu Sans" charset="0"/>
                </a:rPr>
                <a:t>+</a:t>
              </a:r>
              <a:r>
                <a:rPr lang="pl-PL" sz="1600">
                  <a:solidFill>
                    <a:srgbClr val="0033CC"/>
                  </a:solidFill>
                  <a:ea typeface="DejaVu Sans" charset="0"/>
                </a:rPr>
                <a:t>e</a:t>
              </a:r>
              <a:r>
                <a:rPr lang="pl-PL" sz="1600" baseline="30000">
                  <a:solidFill>
                    <a:srgbClr val="0033CC"/>
                  </a:solidFill>
                  <a:ea typeface="DejaVu Sans" charset="0"/>
                </a:rPr>
                <a:t>-</a:t>
              </a:r>
              <a:r>
                <a:rPr lang="fr-FR" sz="1600">
                  <a:solidFill>
                    <a:srgbClr val="0033CC"/>
                  </a:solidFill>
                  <a:ea typeface="DejaVu Sans" charset="0"/>
                </a:rPr>
                <a:t> </a:t>
              </a:r>
            </a:p>
          </p:txBody>
        </p:sp>
        <p:sp>
          <p:nvSpPr>
            <p:cNvPr id="167964" name="Text Box 14"/>
            <p:cNvSpPr txBox="1">
              <a:spLocks noChangeArrowheads="1"/>
            </p:cNvSpPr>
            <p:nvPr/>
          </p:nvSpPr>
          <p:spPr bwMode="auto">
            <a:xfrm>
              <a:off x="2971800" y="3430588"/>
              <a:ext cx="1008063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>
                  <a:solidFill>
                    <a:srgbClr val="FF0000"/>
                  </a:solidFill>
                  <a:ea typeface="DejaVu Sans" charset="0"/>
                </a:rPr>
                <a:t>(</a:t>
              </a:r>
              <a:r>
                <a:rPr lang="pl-PL">
                  <a:solidFill>
                    <a:srgbClr val="FF0000"/>
                  </a:solidFill>
                  <a:latin typeface="Symbol" pitchFamily="18" charset="2"/>
                  <a:ea typeface="DejaVu Sans" charset="0"/>
                </a:rPr>
                <a:t></a:t>
              </a:r>
              <a:r>
                <a:rPr lang="pl-PL">
                  <a:solidFill>
                    <a:srgbClr val="FF0000"/>
                  </a:solidFill>
                  <a:ea typeface="DejaVu Sans" charset="0"/>
                </a:rPr>
                <a:t>, </a:t>
              </a:r>
              <a:r>
                <a:rPr lang="pl-PL">
                  <a:solidFill>
                    <a:srgbClr val="FF0000"/>
                  </a:solidFill>
                  <a:latin typeface="Symbol" pitchFamily="18" charset="2"/>
                  <a:ea typeface="DejaVu Sans" charset="0"/>
                </a:rPr>
                <a:t></a:t>
              </a:r>
              <a:r>
                <a:rPr lang="pl-PL">
                  <a:solidFill>
                    <a:srgbClr val="FF0000"/>
                  </a:solidFill>
                  <a:ea typeface="DejaVu Sans" charset="0"/>
                </a:rPr>
                <a:t>)</a:t>
              </a:r>
            </a:p>
          </p:txBody>
        </p:sp>
      </p:grpSp>
      <p:sp>
        <p:nvSpPr>
          <p:cNvPr id="167954" name="ZoneTexte 78"/>
          <p:cNvSpPr txBox="1">
            <a:spLocks noChangeArrowheads="1"/>
          </p:cNvSpPr>
          <p:nvPr/>
        </p:nvSpPr>
        <p:spPr bwMode="auto">
          <a:xfrm>
            <a:off x="4713288" y="5013325"/>
            <a:ext cx="223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>
                <a:solidFill>
                  <a:srgbClr val="002060"/>
                </a:solidFill>
                <a:ea typeface="DejaVu Sans" charset="0"/>
              </a:rPr>
              <a:t>PRC85 054005 (2012)</a:t>
            </a:r>
            <a:endParaRPr lang="fr-FR" sz="1600" b="1" i="1" dirty="0">
              <a:solidFill>
                <a:srgbClr val="002060"/>
              </a:solidFill>
              <a:ea typeface="DejaVu Sans" charset="0"/>
            </a:endParaRPr>
          </a:p>
        </p:txBody>
      </p:sp>
      <p:sp>
        <p:nvSpPr>
          <p:cNvPr id="167955" name="ZoneTexte 79"/>
          <p:cNvSpPr txBox="1">
            <a:spLocks noChangeArrowheads="1"/>
          </p:cNvSpPr>
          <p:nvPr/>
        </p:nvSpPr>
        <p:spPr bwMode="auto">
          <a:xfrm>
            <a:off x="183562" y="1171315"/>
            <a:ext cx="39819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 i="1" dirty="0">
                <a:ea typeface="DejaVu Sans" charset="0"/>
              </a:rPr>
              <a:t>HADES:EPJA 48 (</a:t>
            </a:r>
            <a:r>
              <a:rPr lang="en-US" sz="1400" b="1" i="1" dirty="0" smtClean="0">
                <a:ea typeface="DejaVu Sans" charset="0"/>
              </a:rPr>
              <a:t>2012)74,  </a:t>
            </a:r>
            <a:r>
              <a:rPr lang="fr-FR" sz="1400" b="1" i="1" dirty="0" smtClean="0"/>
              <a:t>EPJA50 </a:t>
            </a:r>
            <a:r>
              <a:rPr lang="fr-FR" sz="1400" b="1" i="1" dirty="0"/>
              <a:t>(2014) 82</a:t>
            </a:r>
            <a:endParaRPr lang="fr-FR" sz="1400" b="1" i="1" dirty="0">
              <a:ea typeface="DejaVu Sans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28600" y="1484784"/>
            <a:ext cx="3121483" cy="5265876"/>
            <a:chOff x="228600" y="1795463"/>
            <a:chExt cx="3121483" cy="5265876"/>
          </a:xfrm>
        </p:grpSpPr>
        <p:grpSp>
          <p:nvGrpSpPr>
            <p:cNvPr id="4" name="Groupe 3"/>
            <p:cNvGrpSpPr/>
            <p:nvPr/>
          </p:nvGrpSpPr>
          <p:grpSpPr>
            <a:xfrm>
              <a:off x="228600" y="1795463"/>
              <a:ext cx="3121483" cy="5265876"/>
              <a:chOff x="228600" y="1795463"/>
              <a:chExt cx="3121483" cy="526587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28600" y="1795463"/>
                <a:ext cx="3121483" cy="526587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8679" name="Image 2867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22"/>
              <a:stretch/>
            </p:blipFill>
            <p:spPr>
              <a:xfrm>
                <a:off x="318977" y="1835993"/>
                <a:ext cx="3028887" cy="4905375"/>
              </a:xfrm>
              <a:prstGeom prst="rect">
                <a:avLst/>
              </a:prstGeom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t="5743" r="26651"/>
              <a:stretch/>
            </p:blipFill>
            <p:spPr bwMode="auto">
              <a:xfrm>
                <a:off x="243818" y="4945110"/>
                <a:ext cx="2940980" cy="183780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1979712" y="4983269"/>
                <a:ext cx="1076233" cy="3407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 sz="1000" dirty="0">
                    <a:solidFill>
                      <a:srgbClr val="FF0000"/>
                    </a:solidFill>
                    <a:ea typeface="DejaVu Sans" charset="0"/>
                  </a:rPr>
                  <a:t>O</a:t>
                </a:r>
                <a:r>
                  <a:rPr lang="fr-FR" sz="1600" dirty="0">
                    <a:solidFill>
                      <a:srgbClr val="FF0000"/>
                    </a:solidFill>
                    <a:ea typeface="DejaVu Sans" charset="0"/>
                  </a:rPr>
                  <a:t> </a:t>
                </a:r>
                <a:r>
                  <a:rPr lang="fr-FR" sz="1600" dirty="0" smtClean="0">
                    <a:solidFill>
                      <a:srgbClr val="FF0000"/>
                    </a:solidFill>
                    <a:ea typeface="DejaVu Sans" charset="0"/>
                  </a:rPr>
                  <a:t>pp</a:t>
                </a:r>
                <a:r>
                  <a:rPr lang="fr-FR" sz="1600" dirty="0" smtClean="0">
                    <a:solidFill>
                      <a:srgbClr val="FF0000"/>
                    </a:solidFill>
                    <a:ea typeface="DejaVu Sans" charset="0"/>
                    <a:sym typeface="Symbol"/>
                  </a:rPr>
                  <a:t></a:t>
                </a:r>
                <a:r>
                  <a:rPr lang="el-GR" sz="1600" dirty="0" smtClean="0">
                    <a:solidFill>
                      <a:srgbClr val="FF0000"/>
                    </a:solidFill>
                    <a:ea typeface="DejaVu Sans" charset="0"/>
                    <a:sym typeface="Symbol"/>
                  </a:rPr>
                  <a:t>η</a:t>
                </a:r>
                <a:r>
                  <a:rPr lang="fr-FR" sz="1600" dirty="0" smtClean="0">
                    <a:solidFill>
                      <a:srgbClr val="FF0000"/>
                    </a:solidFill>
                    <a:ea typeface="DejaVu Sans" charset="0"/>
                    <a:sym typeface="Symbol"/>
                  </a:rPr>
                  <a:t>X</a:t>
                </a:r>
                <a:r>
                  <a:rPr lang="fr-FR" sz="1600" dirty="0" smtClean="0">
                    <a:solidFill>
                      <a:srgbClr val="FF0000"/>
                    </a:solidFill>
                    <a:ea typeface="DejaVu Sans" charset="0"/>
                  </a:rPr>
                  <a:t> </a:t>
                </a:r>
                <a:endParaRPr lang="fr-FR" sz="1600" dirty="0">
                  <a:solidFill>
                    <a:srgbClr val="FF0000"/>
                  </a:solidFill>
                  <a:ea typeface="DejaVu Sans" charset="0"/>
                </a:endParaRPr>
              </a:p>
            </p:txBody>
          </p:sp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1982536" y="5592873"/>
                <a:ext cx="1097073" cy="3715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 dirty="0" smtClean="0">
                    <a:solidFill>
                      <a:srgbClr val="FF0000"/>
                    </a:solidFill>
                    <a:ea typeface="DejaVu Sans" charset="0"/>
                  </a:rPr>
                  <a:t>• </a:t>
                </a:r>
                <a:r>
                  <a:rPr lang="fr-FR" sz="1600" dirty="0" err="1">
                    <a:solidFill>
                      <a:srgbClr val="FF0000"/>
                    </a:solidFill>
                    <a:ea typeface="DejaVu Sans" charset="0"/>
                  </a:rPr>
                  <a:t>pp</a:t>
                </a:r>
                <a:r>
                  <a:rPr lang="fr-FR" sz="1600" dirty="0" err="1" smtClean="0">
                    <a:solidFill>
                      <a:srgbClr val="FF0000"/>
                    </a:solidFill>
                    <a:ea typeface="DejaVu Sans" charset="0"/>
                    <a:sym typeface="Symbol"/>
                  </a:rPr>
                  <a:t>pp</a:t>
                </a:r>
                <a:r>
                  <a:rPr lang="el-GR" sz="1600" dirty="0" smtClean="0">
                    <a:solidFill>
                      <a:srgbClr val="FF0000"/>
                    </a:solidFill>
                    <a:ea typeface="DejaVu Sans" charset="0"/>
                    <a:sym typeface="Symbol"/>
                  </a:rPr>
                  <a:t>η</a:t>
                </a:r>
                <a:endParaRPr lang="fr-FR" sz="1600" dirty="0">
                  <a:solidFill>
                    <a:srgbClr val="FF0000"/>
                  </a:solidFill>
                  <a:ea typeface="DejaVu Sans" charset="0"/>
                </a:endParaRPr>
              </a:p>
            </p:txBody>
          </p:sp>
          <p:sp>
            <p:nvSpPr>
              <p:cNvPr id="24" name="Text Box 17"/>
              <p:cNvSpPr txBox="1">
                <a:spLocks noChangeArrowheads="1"/>
              </p:cNvSpPr>
              <p:nvPr/>
            </p:nvSpPr>
            <p:spPr bwMode="auto">
              <a:xfrm>
                <a:off x="1189756" y="5150003"/>
                <a:ext cx="347903" cy="2919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fr-FR" sz="1400" dirty="0">
                    <a:solidFill>
                      <a:srgbClr val="FF0000"/>
                    </a:solidFill>
                    <a:ea typeface="DejaVu Sans" charset="0"/>
                  </a:rPr>
                  <a:t>ᵒ</a:t>
                </a:r>
              </a:p>
            </p:txBody>
          </p:sp>
          <p:sp>
            <p:nvSpPr>
              <p:cNvPr id="2" name="ZoneTexte 1"/>
              <p:cNvSpPr txBox="1"/>
              <p:nvPr/>
            </p:nvSpPr>
            <p:spPr>
              <a:xfrm>
                <a:off x="2267744" y="2833191"/>
                <a:ext cx="861730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solidFill>
                      <a:srgbClr val="FF0000"/>
                    </a:solidFill>
                  </a:rPr>
                  <a:t>HADES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318977" y="4869160"/>
              <a:ext cx="220575" cy="3887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403648" y="6381328"/>
            <a:ext cx="18722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Sqrt</a:t>
            </a:r>
            <a:r>
              <a:rPr lang="fr-FR" dirty="0" smtClean="0">
                <a:solidFill>
                  <a:schemeClr val="bg1"/>
                </a:solidFill>
              </a:rPr>
              <a:t>(s)  (GEV)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174858"/>
            <a:ext cx="9036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dirty="0">
                <a:solidFill>
                  <a:schemeClr val="tx2"/>
                </a:solidFill>
                <a:latin typeface="Comic Sans MS" panose="030F0702030302020204" pitchFamily="66" charset="0"/>
                <a:ea typeface="DejaVu Sans" charset="0"/>
              </a:rPr>
              <a:t>HADES </a:t>
            </a:r>
            <a:r>
              <a:rPr lang="fr-FR" sz="2400" b="1" dirty="0" err="1">
                <a:solidFill>
                  <a:schemeClr val="tx2"/>
                </a:solidFill>
                <a:latin typeface="Comic Sans MS" panose="030F0702030302020204" pitchFamily="66" charset="0"/>
                <a:ea typeface="DejaVu Sans" charset="0"/>
              </a:rPr>
              <a:t>measurements</a:t>
            </a:r>
            <a:r>
              <a:rPr lang="fr-FR" sz="2400" b="1" dirty="0">
                <a:solidFill>
                  <a:schemeClr val="tx2"/>
                </a:solidFill>
                <a:latin typeface="Comic Sans MS" panose="030F0702030302020204" pitchFamily="66" charset="0"/>
                <a:ea typeface="DejaVu Sans" charset="0"/>
              </a:rPr>
              <a:t> in pp E=1.25 </a:t>
            </a:r>
            <a:r>
              <a:rPr lang="fr-FR" sz="2400" b="1" dirty="0" smtClean="0">
                <a:solidFill>
                  <a:schemeClr val="tx2"/>
                </a:solidFill>
                <a:latin typeface="Comic Sans MS" panose="030F0702030302020204" pitchFamily="66" charset="0"/>
                <a:ea typeface="DejaVu Sans" charset="0"/>
              </a:rPr>
              <a:t>GeV,2.2 </a:t>
            </a:r>
            <a:r>
              <a:rPr lang="fr-FR" sz="2400" b="1" dirty="0">
                <a:solidFill>
                  <a:schemeClr val="tx2"/>
                </a:solidFill>
                <a:latin typeface="Comic Sans MS" panose="030F0702030302020204" pitchFamily="66" charset="0"/>
                <a:ea typeface="DejaVu Sans" charset="0"/>
              </a:rPr>
              <a:t>GeV,3.5 </a:t>
            </a:r>
            <a:r>
              <a:rPr lang="fr-FR" sz="2400" b="1" dirty="0" err="1">
                <a:solidFill>
                  <a:schemeClr val="tx2"/>
                </a:solidFill>
                <a:latin typeface="Comic Sans MS" panose="030F0702030302020204" pitchFamily="66" charset="0"/>
                <a:ea typeface="DejaVu Sans" charset="0"/>
              </a:rPr>
              <a:t>GeV</a:t>
            </a:r>
            <a:endParaRPr lang="fr-FR" sz="2400" b="1" dirty="0">
              <a:solidFill>
                <a:schemeClr val="tx2"/>
              </a:solidFill>
              <a:latin typeface="Comic Sans MS" panose="030F0702030302020204" pitchFamily="66" charset="0"/>
              <a:ea typeface="DejaVu Sans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0549" y="3687121"/>
            <a:ext cx="3396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HADES: </a:t>
            </a:r>
            <a:r>
              <a:rPr lang="fr-FR" sz="1600" i="1" dirty="0" err="1" smtClean="0"/>
              <a:t>Eur.Phys.J</a:t>
            </a:r>
            <a:r>
              <a:rPr lang="fr-FR" sz="1600" i="1" dirty="0"/>
              <a:t>. A48 (2012) 64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186624" y="4558481"/>
            <a:ext cx="0" cy="16851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71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nimBg="1"/>
      <p:bldP spid="167951" grpId="0"/>
      <p:bldP spid="1679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219200"/>
            <a:ext cx="3600450" cy="3573463"/>
            <a:chOff x="144" y="768"/>
            <a:chExt cx="2268" cy="2251"/>
          </a:xfrm>
        </p:grpSpPr>
        <p:pic>
          <p:nvPicPr>
            <p:cNvPr id="1710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768"/>
              <a:ext cx="2269" cy="2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1037" name="Rectangle 6"/>
            <p:cNvSpPr>
              <a:spLocks noChangeArrowheads="1"/>
            </p:cNvSpPr>
            <p:nvPr/>
          </p:nvSpPr>
          <p:spPr bwMode="auto">
            <a:xfrm>
              <a:off x="1152" y="1056"/>
              <a:ext cx="864" cy="192"/>
            </a:xfrm>
            <a:prstGeom prst="rect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1219200"/>
            <a:ext cx="3600450" cy="3573463"/>
            <a:chOff x="144" y="768"/>
            <a:chExt cx="2268" cy="2251"/>
          </a:xfrm>
        </p:grpSpPr>
        <p:pic>
          <p:nvPicPr>
            <p:cNvPr id="17103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768"/>
              <a:ext cx="2269" cy="2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1035" name="Rectangle 9"/>
            <p:cNvSpPr>
              <a:spLocks noChangeArrowheads="1"/>
            </p:cNvSpPr>
            <p:nvPr/>
          </p:nvSpPr>
          <p:spPr bwMode="auto">
            <a:xfrm>
              <a:off x="1392" y="1488"/>
              <a:ext cx="576" cy="4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71013" name="Text Box 10"/>
          <p:cNvSpPr txBox="1">
            <a:spLocks noChangeArrowheads="1"/>
          </p:cNvSpPr>
          <p:nvPr/>
        </p:nvSpPr>
        <p:spPr bwMode="auto">
          <a:xfrm>
            <a:off x="152400" y="5105400"/>
            <a:ext cx="3429000" cy="9175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99"/>
                </a:solidFill>
              </a:rPr>
              <a:t>Resonance model results:</a:t>
            </a:r>
            <a:r>
              <a:rPr lang="fr-FR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0000"/>
                </a:solidFill>
                <a:latin typeface="Symbol" pitchFamily="18" charset="2"/>
              </a:rPr>
              <a:t></a:t>
            </a:r>
            <a:r>
              <a:rPr lang="fr-FR">
                <a:solidFill>
                  <a:srgbClr val="FF0000"/>
                </a:solidFill>
              </a:rPr>
              <a:t>° Dalitz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SzPct val="100000"/>
              <a:buFont typeface="Symbol" pitchFamily="18" charset="2"/>
              <a:buChar char="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666699"/>
                </a:solidFill>
              </a:rPr>
              <a:t> Dalitz</a:t>
            </a:r>
            <a:r>
              <a:rPr lang="fr-FR">
                <a:solidFill>
                  <a:srgbClr val="FFFFFF"/>
                </a:solidFill>
              </a:rPr>
              <a:t>)</a:t>
            </a:r>
            <a:r>
              <a:rPr lang="fr-FR">
                <a:solidFill>
                  <a:srgbClr val="666699"/>
                </a:solidFill>
              </a:rPr>
              <a:t>+ effect of Iachello FF </a:t>
            </a:r>
          </a:p>
        </p:txBody>
      </p:sp>
      <p:sp>
        <p:nvSpPr>
          <p:cNvPr id="171014" name="Line 11"/>
          <p:cNvSpPr>
            <a:spLocks noChangeShapeType="1"/>
          </p:cNvSpPr>
          <p:nvPr/>
        </p:nvSpPr>
        <p:spPr bwMode="auto">
          <a:xfrm flipV="1">
            <a:off x="990600" y="3656013"/>
            <a:ext cx="152400" cy="14509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5" name="Line 12"/>
          <p:cNvSpPr>
            <a:spLocks noChangeShapeType="1"/>
          </p:cNvSpPr>
          <p:nvPr/>
        </p:nvSpPr>
        <p:spPr bwMode="auto">
          <a:xfrm flipV="1">
            <a:off x="1763688" y="3579812"/>
            <a:ext cx="65112" cy="200942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6" name="Rectangle 13"/>
          <p:cNvSpPr>
            <a:spLocks noChangeArrowheads="1"/>
          </p:cNvSpPr>
          <p:nvPr/>
        </p:nvSpPr>
        <p:spPr bwMode="auto">
          <a:xfrm>
            <a:off x="2286000" y="2362200"/>
            <a:ext cx="914400" cy="762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7" name="Text Box 14"/>
          <p:cNvSpPr txBox="1">
            <a:spLocks noChangeArrowheads="1"/>
          </p:cNvSpPr>
          <p:nvPr/>
        </p:nvSpPr>
        <p:spPr bwMode="auto">
          <a:xfrm>
            <a:off x="228600" y="5867400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8" name="Text Box 15"/>
          <p:cNvSpPr txBox="1">
            <a:spLocks noChangeArrowheads="1"/>
          </p:cNvSpPr>
          <p:nvPr/>
        </p:nvSpPr>
        <p:spPr bwMode="auto">
          <a:xfrm>
            <a:off x="1676400" y="0"/>
            <a:ext cx="7645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>
                <a:solidFill>
                  <a:srgbClr val="FFFFFF"/>
                </a:solidFill>
              </a:rPr>
              <a:t>Dilepton production in pp reaction at 1.25 GeV</a:t>
            </a:r>
            <a:r>
              <a:rPr lang="fr-FR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1019" name="Line 16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21" name="Rectangle 52"/>
          <p:cNvSpPr>
            <a:spLocks noChangeArrowheads="1"/>
          </p:cNvSpPr>
          <p:nvPr/>
        </p:nvSpPr>
        <p:spPr bwMode="auto">
          <a:xfrm>
            <a:off x="465138" y="1204913"/>
            <a:ext cx="2971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</a:rPr>
              <a:t>HADES: Phys.Lett.B690 (2010)118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3966521" y="1139285"/>
            <a:ext cx="5076056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 </a:t>
            </a:r>
            <a:r>
              <a:rPr lang="fr-FR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resonant</a:t>
            </a:r>
            <a:r>
              <a:rPr lang="fr-F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contribution </a:t>
            </a:r>
            <a:r>
              <a:rPr lang="fr-FR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fr-F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</a:t>
            </a:r>
            <a:endParaRPr lang="fr-F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fr-F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ominance of 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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Dalitz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decay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:</a:t>
            </a:r>
            <a:endParaRPr lang="fr-FR" baseline="-25000" dirty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    </a:t>
            </a:r>
            <a:r>
              <a:rPr lang="fr-FR" dirty="0" err="1">
                <a:solidFill>
                  <a:srgbClr val="FFFFFF"/>
                </a:solidFill>
              </a:rPr>
              <a:t>branching</a:t>
            </a:r>
            <a:r>
              <a:rPr lang="fr-FR" dirty="0">
                <a:solidFill>
                  <a:srgbClr val="FFFFFF"/>
                </a:solidFill>
              </a:rPr>
              <a:t> ratio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fr-FR" dirty="0">
                <a:solidFill>
                  <a:srgbClr val="FFFFFF"/>
                </a:solidFill>
              </a:rPr>
              <a:t> → Ne</a:t>
            </a:r>
            <a:r>
              <a:rPr lang="fr-FR" baseline="30000" dirty="0">
                <a:solidFill>
                  <a:srgbClr val="FFFFFF"/>
                </a:solidFill>
              </a:rPr>
              <a:t>+</a:t>
            </a:r>
            <a:r>
              <a:rPr lang="fr-FR" dirty="0">
                <a:solidFill>
                  <a:srgbClr val="FFFFFF"/>
                </a:solidFill>
              </a:rPr>
              <a:t>e</a:t>
            </a:r>
            <a:r>
              <a:rPr lang="fr-FR" baseline="30000" dirty="0">
                <a:solidFill>
                  <a:srgbClr val="FFFFFF"/>
                </a:solidFill>
              </a:rPr>
              <a:t>-</a:t>
            </a:r>
            <a:r>
              <a:rPr lang="fr-FR" dirty="0">
                <a:solidFill>
                  <a:srgbClr val="FFFFFF"/>
                </a:solidFill>
              </a:rPr>
              <a:t> (QED :4.2 10</a:t>
            </a:r>
            <a:r>
              <a:rPr lang="fr-FR" baseline="30000" dirty="0">
                <a:solidFill>
                  <a:srgbClr val="FFFFFF"/>
                </a:solidFill>
              </a:rPr>
              <a:t>-5</a:t>
            </a:r>
            <a:r>
              <a:rPr lang="fr-FR" dirty="0">
                <a:solidFill>
                  <a:srgbClr val="FFFFFF"/>
                </a:solidFill>
              </a:rPr>
              <a:t>)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FFFFFF"/>
                </a:solidFill>
              </a:rPr>
              <a:t>          not </a:t>
            </a:r>
            <a:r>
              <a:rPr lang="fr-FR" dirty="0" err="1" smtClean="0">
                <a:solidFill>
                  <a:srgbClr val="FFFFFF"/>
                </a:solidFill>
              </a:rPr>
              <a:t>measured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yet</a:t>
            </a:r>
            <a:r>
              <a:rPr lang="fr-FR" dirty="0" smtClean="0">
                <a:solidFill>
                  <a:srgbClr val="FFFFFF"/>
                </a:solidFill>
              </a:rPr>
              <a:t>!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solidFill>
                <a:srgbClr val="FFFFFF"/>
              </a:solidFill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err="1" smtClean="0">
                <a:solidFill>
                  <a:srgbClr val="FFFFFF"/>
                </a:solidFill>
                <a:latin typeface="+mj-lt"/>
              </a:rPr>
              <a:t>Moderate</a:t>
            </a:r>
            <a:r>
              <a:rPr lang="fr-FR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+mj-lt"/>
              </a:rPr>
              <a:t>sensitivity</a:t>
            </a:r>
            <a:r>
              <a:rPr lang="fr-FR" dirty="0" smtClean="0">
                <a:solidFill>
                  <a:srgbClr val="FFFFFF"/>
                </a:solidFill>
                <a:latin typeface="+mj-lt"/>
              </a:rPr>
              <a:t> to </a:t>
            </a: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Time-</a:t>
            </a:r>
            <a:r>
              <a:rPr lang="fr-FR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like</a:t>
            </a: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N-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Δ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transition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electromagnetic</a:t>
            </a:r>
            <a:r>
              <a:rPr lang="fr-FR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form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factors</a:t>
            </a:r>
            <a:endParaRPr lang="fr-FR" dirty="0">
              <a:solidFill>
                <a:srgbClr val="FFFF00"/>
              </a:solidFill>
              <a:latin typeface="+mj-lt"/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FFFFFF"/>
              </a:solidFill>
              <a:latin typeface="+mj-lt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1024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" name="ZoneTexte 29"/>
          <p:cNvSpPr txBox="1"/>
          <p:nvPr/>
        </p:nvSpPr>
        <p:spPr>
          <a:xfrm>
            <a:off x="3966521" y="5087506"/>
            <a:ext cx="52139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cs typeface="Arial" pitchFamily="34" charset="0"/>
              </a:rPr>
              <a:t>Wan and </a:t>
            </a:r>
            <a:r>
              <a:rPr lang="en-US" sz="1600" dirty="0" err="1" smtClean="0">
                <a:solidFill>
                  <a:srgbClr val="FFFFFF"/>
                </a:solidFill>
                <a:cs typeface="Arial" pitchFamily="34" charset="0"/>
              </a:rPr>
              <a:t>Iachello</a:t>
            </a:r>
            <a:r>
              <a:rPr lang="en-US" sz="1600" dirty="0" smtClean="0">
                <a:solidFill>
                  <a:srgbClr val="FFFFFF"/>
                </a:solidFill>
                <a:cs typeface="Arial" pitchFamily="34" charset="0"/>
              </a:rPr>
              <a:t> Int. J Mod. Phys. A20 (2005) 1846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600" dirty="0" smtClean="0">
                <a:solidFill>
                  <a:srgbClr val="FFFFFF"/>
                </a:solidFill>
                <a:cs typeface="Arial" pitchFamily="34" charset="0"/>
              </a:rPr>
              <a:t>G. Ramalho and T. Pena </a:t>
            </a:r>
            <a:r>
              <a:rPr lang="pl-PL" sz="1600" i="1" dirty="0" smtClean="0">
                <a:solidFill>
                  <a:srgbClr val="FFFFFF"/>
                </a:solidFill>
                <a:cs typeface="Arial" pitchFamily="34" charset="0"/>
              </a:rPr>
              <a:t>Phys.Rev. D85 (2012) 113014</a:t>
            </a:r>
            <a:endParaRPr lang="pl-PL" sz="1600" dirty="0" smtClean="0">
              <a:solidFill>
                <a:srgbClr val="FFFFFF"/>
              </a:solidFill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>
          <a:xfrm>
            <a:off x="8704683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z="1600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9602788" y="4892179"/>
            <a:ext cx="1587" cy="127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5" name="Groupe 90"/>
          <p:cNvGrpSpPr>
            <a:grpSpLocks/>
          </p:cNvGrpSpPr>
          <p:nvPr/>
        </p:nvGrpSpPr>
        <p:grpSpPr bwMode="auto">
          <a:xfrm>
            <a:off x="6554778" y="3537690"/>
            <a:ext cx="1790908" cy="1523831"/>
            <a:chOff x="3665240" y="1560984"/>
            <a:chExt cx="1790700" cy="1524000"/>
          </a:xfrm>
        </p:grpSpPr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3665240" y="1560984"/>
              <a:ext cx="1600200" cy="1524000"/>
              <a:chOff x="3264" y="2773"/>
              <a:chExt cx="1434" cy="1391"/>
            </a:xfrm>
          </p:grpSpPr>
          <p:pic>
            <p:nvPicPr>
              <p:cNvPr id="28" name="Picture 21" descr="iachell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64" y="2773"/>
                <a:ext cx="1434" cy="1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 Box 22"/>
              <p:cNvSpPr txBox="1">
                <a:spLocks noChangeArrowheads="1"/>
              </p:cNvSpPr>
              <p:nvPr/>
            </p:nvSpPr>
            <p:spPr bwMode="auto">
              <a:xfrm>
                <a:off x="3600" y="3553"/>
                <a:ext cx="771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chemeClr val="bg2"/>
                    </a:solidFill>
                  </a:rPr>
                  <a:t>0.6m</a:t>
                </a:r>
                <a:r>
                  <a:rPr lang="fr-FR" baseline="30000">
                    <a:solidFill>
                      <a:schemeClr val="bg2"/>
                    </a:solidFill>
                  </a:rPr>
                  <a:t>2</a:t>
                </a:r>
                <a:r>
                  <a:rPr lang="fr-FR" baseline="-25000">
                    <a:solidFill>
                      <a:schemeClr val="bg2"/>
                    </a:solidFill>
                    <a:sym typeface="Symbol" pitchFamily="18" charset="2"/>
                  </a:rPr>
                  <a:t></a:t>
                </a:r>
                <a:endParaRPr lang="fr-FR">
                  <a:solidFill>
                    <a:schemeClr val="bg2"/>
                  </a:solidFill>
                  <a:sym typeface="Symbol" pitchFamily="18" charset="2"/>
                </a:endParaRPr>
              </a:p>
            </p:txBody>
          </p:sp>
          <p:sp>
            <p:nvSpPr>
              <p:cNvPr id="32" name="Line 23"/>
              <p:cNvSpPr>
                <a:spLocks noChangeShapeType="1"/>
              </p:cNvSpPr>
              <p:nvPr/>
            </p:nvSpPr>
            <p:spPr bwMode="auto">
              <a:xfrm flipV="1">
                <a:off x="3896" y="3840"/>
                <a:ext cx="0" cy="1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465340" y="1603111"/>
              <a:ext cx="990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sym typeface="Symbol" pitchFamily="18" charset="2"/>
                </a:rPr>
                <a:t>G</a:t>
              </a:r>
              <a:r>
                <a:rPr lang="fr-FR" sz="1600" b="1" baseline="-25000" dirty="0">
                  <a:solidFill>
                    <a:schemeClr val="bg1"/>
                  </a:solidFill>
                  <a:sym typeface="Symbol" pitchFamily="18" charset="2"/>
                </a:rPr>
                <a:t>M</a:t>
              </a:r>
              <a:r>
                <a:rPr lang="fr-FR" sz="1600" b="1" dirty="0">
                  <a:solidFill>
                    <a:schemeClr val="bg1"/>
                  </a:solidFill>
                  <a:sym typeface="Symbol" pitchFamily="18" charset="2"/>
                </a:rPr>
                <a:t>(q</a:t>
              </a:r>
              <a:r>
                <a:rPr lang="fr-FR" sz="1600" b="1" baseline="30000" dirty="0">
                  <a:solidFill>
                    <a:schemeClr val="bg1"/>
                  </a:solidFill>
                  <a:sym typeface="Symbol" pitchFamily="18" charset="2"/>
                </a:rPr>
                <a:t>2</a:t>
              </a:r>
              <a:r>
                <a:rPr lang="fr-FR" sz="1600" b="1" dirty="0">
                  <a:solidFill>
                    <a:schemeClr val="bg1"/>
                  </a:solidFill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210678" y="3573016"/>
            <a:ext cx="1873490" cy="1295525"/>
            <a:chOff x="4210678" y="3573016"/>
            <a:chExt cx="1873490" cy="1295525"/>
          </a:xfrm>
        </p:grpSpPr>
        <p:grpSp>
          <p:nvGrpSpPr>
            <p:cNvPr id="34" name="Group 98"/>
            <p:cNvGrpSpPr>
              <a:grpSpLocks/>
            </p:cNvGrpSpPr>
            <p:nvPr/>
          </p:nvGrpSpPr>
          <p:grpSpPr bwMode="auto">
            <a:xfrm>
              <a:off x="4210678" y="3573016"/>
              <a:ext cx="1873490" cy="1295525"/>
              <a:chOff x="1638" y="1504"/>
              <a:chExt cx="1245" cy="897"/>
            </a:xfrm>
            <a:noFill/>
          </p:grpSpPr>
          <p:sp>
            <p:nvSpPr>
              <p:cNvPr id="35" name="Rectangle 113"/>
              <p:cNvSpPr>
                <a:spLocks noChangeArrowheads="1"/>
              </p:cNvSpPr>
              <p:nvPr/>
            </p:nvSpPr>
            <p:spPr bwMode="auto">
              <a:xfrm>
                <a:off x="1638" y="1504"/>
                <a:ext cx="1245" cy="897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Line 99"/>
              <p:cNvSpPr>
                <a:spLocks noChangeShapeType="1"/>
              </p:cNvSpPr>
              <p:nvPr/>
            </p:nvSpPr>
            <p:spPr bwMode="auto">
              <a:xfrm>
                <a:off x="1698" y="1886"/>
                <a:ext cx="389" cy="8"/>
              </a:xfrm>
              <a:prstGeom prst="line">
                <a:avLst/>
              </a:prstGeom>
              <a:grpFill/>
              <a:ln w="1908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AutoShape 100"/>
              <p:cNvSpPr>
                <a:spLocks noChangeArrowheads="1"/>
              </p:cNvSpPr>
              <p:nvPr/>
            </p:nvSpPr>
            <p:spPr bwMode="auto">
              <a:xfrm rot="1800000">
                <a:off x="2082" y="1930"/>
                <a:ext cx="296" cy="92"/>
              </a:xfrm>
              <a:custGeom>
                <a:avLst/>
                <a:gdLst>
                  <a:gd name="T0" fmla="*/ 0 w 576"/>
                  <a:gd name="T1" fmla="*/ 0 h 224"/>
                  <a:gd name="T2" fmla="*/ 1 w 576"/>
                  <a:gd name="T3" fmla="*/ 0 h 224"/>
                  <a:gd name="T4" fmla="*/ 1 w 576"/>
                  <a:gd name="T5" fmla="*/ 0 h 224"/>
                  <a:gd name="T6" fmla="*/ 1 w 576"/>
                  <a:gd name="T7" fmla="*/ 0 h 224"/>
                  <a:gd name="T8" fmla="*/ 1 w 576"/>
                  <a:gd name="T9" fmla="*/ 0 h 224"/>
                  <a:gd name="T10" fmla="*/ 1 w 576"/>
                  <a:gd name="T11" fmla="*/ 0 h 224"/>
                  <a:gd name="T12" fmla="*/ 2 w 576"/>
                  <a:gd name="T13" fmla="*/ 0 h 224"/>
                  <a:gd name="T14" fmla="*/ 2 w 576"/>
                  <a:gd name="T15" fmla="*/ 0 h 2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224"/>
                  <a:gd name="T26" fmla="*/ 576 w 576"/>
                  <a:gd name="T27" fmla="*/ 224 h 2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224">
                    <a:moveTo>
                      <a:pt x="0" y="112"/>
                    </a:moveTo>
                    <a:cubicBezTo>
                      <a:pt x="12" y="168"/>
                      <a:pt x="24" y="224"/>
                      <a:pt x="48" y="208"/>
                    </a:cubicBezTo>
                    <a:cubicBezTo>
                      <a:pt x="72" y="192"/>
                      <a:pt x="112" y="16"/>
                      <a:pt x="144" y="16"/>
                    </a:cubicBezTo>
                    <a:cubicBezTo>
                      <a:pt x="176" y="16"/>
                      <a:pt x="208" y="208"/>
                      <a:pt x="240" y="208"/>
                    </a:cubicBezTo>
                    <a:cubicBezTo>
                      <a:pt x="272" y="208"/>
                      <a:pt x="304" y="16"/>
                      <a:pt x="336" y="16"/>
                    </a:cubicBezTo>
                    <a:cubicBezTo>
                      <a:pt x="368" y="16"/>
                      <a:pt x="400" y="208"/>
                      <a:pt x="432" y="208"/>
                    </a:cubicBezTo>
                    <a:cubicBezTo>
                      <a:pt x="464" y="208"/>
                      <a:pt x="504" y="32"/>
                      <a:pt x="528" y="16"/>
                    </a:cubicBezTo>
                    <a:cubicBezTo>
                      <a:pt x="552" y="0"/>
                      <a:pt x="564" y="56"/>
                      <a:pt x="576" y="112"/>
                    </a:cubicBezTo>
                  </a:path>
                </a:pathLst>
              </a:custGeom>
              <a:grpFill/>
              <a:ln w="381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Line 101"/>
              <p:cNvSpPr>
                <a:spLocks noChangeShapeType="1"/>
              </p:cNvSpPr>
              <p:nvPr/>
            </p:nvSpPr>
            <p:spPr bwMode="auto">
              <a:xfrm flipV="1">
                <a:off x="2093" y="1694"/>
                <a:ext cx="324" cy="208"/>
              </a:xfrm>
              <a:prstGeom prst="line">
                <a:avLst/>
              </a:prstGeom>
              <a:grpFill/>
              <a:ln w="1908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Line 102"/>
              <p:cNvSpPr>
                <a:spLocks noChangeShapeType="1"/>
              </p:cNvSpPr>
              <p:nvPr/>
            </p:nvSpPr>
            <p:spPr bwMode="auto">
              <a:xfrm>
                <a:off x="2393" y="2052"/>
                <a:ext cx="243" cy="199"/>
              </a:xfrm>
              <a:prstGeom prst="line">
                <a:avLst/>
              </a:prstGeom>
              <a:grpFill/>
              <a:ln w="9360">
                <a:solidFill>
                  <a:srgbClr val="FFFFFF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103"/>
              <p:cNvSpPr>
                <a:spLocks noChangeShapeType="1"/>
              </p:cNvSpPr>
              <p:nvPr/>
            </p:nvSpPr>
            <p:spPr bwMode="auto">
              <a:xfrm flipV="1">
                <a:off x="2393" y="1951"/>
                <a:ext cx="200" cy="101"/>
              </a:xfrm>
              <a:prstGeom prst="line">
                <a:avLst/>
              </a:prstGeom>
              <a:grpFill/>
              <a:ln w="9360">
                <a:solidFill>
                  <a:srgbClr val="FFFFFF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Text Box 104"/>
              <p:cNvSpPr txBox="1">
                <a:spLocks noChangeArrowheads="1"/>
              </p:cNvSpPr>
              <p:nvPr/>
            </p:nvSpPr>
            <p:spPr bwMode="auto">
              <a:xfrm rot="10800000" flipV="1">
                <a:off x="2170" y="1653"/>
                <a:ext cx="419" cy="328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algn="r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</a:rPr>
                  <a:t></a:t>
                </a:r>
                <a:r>
                  <a:rPr kumimoji="0" lang="en-US" sz="28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</a:rPr>
                  <a:t></a:t>
                </a:r>
              </a:p>
            </p:txBody>
          </p:sp>
          <p:sp>
            <p:nvSpPr>
              <p:cNvPr id="42" name="Text Box 105"/>
              <p:cNvSpPr txBox="1">
                <a:spLocks noChangeArrowheads="1"/>
              </p:cNvSpPr>
              <p:nvPr/>
            </p:nvSpPr>
            <p:spPr bwMode="auto">
              <a:xfrm>
                <a:off x="2527" y="1703"/>
                <a:ext cx="242" cy="232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r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en-US" sz="18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43" name="Text Box 106"/>
              <p:cNvSpPr txBox="1">
                <a:spLocks noChangeArrowheads="1"/>
              </p:cNvSpPr>
              <p:nvPr/>
            </p:nvSpPr>
            <p:spPr bwMode="auto">
              <a:xfrm>
                <a:off x="2261" y="2102"/>
                <a:ext cx="221" cy="232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r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en-US" sz="18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44" name="Oval 110"/>
              <p:cNvSpPr>
                <a:spLocks noChangeArrowheads="1"/>
              </p:cNvSpPr>
              <p:nvPr/>
            </p:nvSpPr>
            <p:spPr bwMode="auto">
              <a:xfrm>
                <a:off x="2057" y="1859"/>
                <a:ext cx="63" cy="86"/>
              </a:xfrm>
              <a:prstGeom prst="ellipse">
                <a:avLst/>
              </a:prstGeom>
              <a:grpFill/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Text Box 111"/>
              <p:cNvSpPr txBox="1">
                <a:spLocks noChangeArrowheads="1"/>
              </p:cNvSpPr>
              <p:nvPr/>
            </p:nvSpPr>
            <p:spPr bwMode="auto">
              <a:xfrm>
                <a:off x="1724" y="1653"/>
                <a:ext cx="217" cy="232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R</a:t>
                </a:r>
              </a:p>
            </p:txBody>
          </p:sp>
          <p:sp>
            <p:nvSpPr>
              <p:cNvPr id="46" name="Text Box 112"/>
              <p:cNvSpPr txBox="1">
                <a:spLocks noChangeArrowheads="1"/>
              </p:cNvSpPr>
              <p:nvPr/>
            </p:nvSpPr>
            <p:spPr bwMode="auto">
              <a:xfrm>
                <a:off x="2021" y="1521"/>
                <a:ext cx="217" cy="232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N</a:t>
                </a:r>
              </a:p>
            </p:txBody>
          </p:sp>
        </p:grpSp>
        <p:sp>
          <p:nvSpPr>
            <p:cNvPr id="6" name="Ellipse 5"/>
            <p:cNvSpPr/>
            <p:nvPr/>
          </p:nvSpPr>
          <p:spPr>
            <a:xfrm>
              <a:off x="4787021" y="4009196"/>
              <a:ext cx="260331" cy="29040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46856" y="-387424"/>
            <a:ext cx="8229600" cy="1143000"/>
          </a:xfrm>
        </p:spPr>
        <p:txBody>
          <a:bodyPr/>
          <a:lstStyle/>
          <a:p>
            <a:r>
              <a:rPr lang="fr-FR" sz="3200" dirty="0" smtClean="0"/>
              <a:t>Exclusive </a:t>
            </a:r>
            <a:r>
              <a:rPr lang="fr-FR" sz="3200" dirty="0" err="1" smtClean="0"/>
              <a:t>analysis</a:t>
            </a:r>
            <a:r>
              <a:rPr lang="fr-FR" sz="3200" dirty="0" smtClean="0"/>
              <a:t> : </a:t>
            </a:r>
            <a:r>
              <a:rPr lang="fr-FR" sz="3200" dirty="0" smtClean="0">
                <a:solidFill>
                  <a:schemeClr val="tx1"/>
                </a:solidFill>
                <a:sym typeface="Symbol" pitchFamily="16" charset="2"/>
              </a:rPr>
              <a:t>pp</a:t>
            </a:r>
            <a:r>
              <a:rPr lang="fr-FR" sz="3200" dirty="0" err="1" smtClean="0">
                <a:solidFill>
                  <a:schemeClr val="tx1"/>
                </a:solidFill>
                <a:sym typeface="Symbol" pitchFamily="16" charset="2"/>
              </a:rPr>
              <a:t>p</a:t>
            </a:r>
            <a:r>
              <a:rPr lang="fr-FR" sz="3200" dirty="0" err="1" smtClean="0">
                <a:solidFill>
                  <a:srgbClr val="FFFF00"/>
                </a:solidFill>
                <a:sym typeface="Symbol" pitchFamily="16" charset="2"/>
              </a:rPr>
              <a:t>pe</a:t>
            </a:r>
            <a:r>
              <a:rPr lang="fr-FR" sz="3200" baseline="30000" dirty="0" smtClean="0">
                <a:solidFill>
                  <a:srgbClr val="FFFF00"/>
                </a:solidFill>
                <a:sym typeface="Symbol" pitchFamily="16" charset="2"/>
              </a:rPr>
              <a:t>+</a:t>
            </a:r>
            <a:r>
              <a:rPr lang="fr-FR" sz="3200" dirty="0" smtClean="0">
                <a:solidFill>
                  <a:srgbClr val="FFFF00"/>
                </a:solidFill>
                <a:sym typeface="Symbol" pitchFamily="16" charset="2"/>
              </a:rPr>
              <a:t>e</a:t>
            </a:r>
            <a:r>
              <a:rPr lang="fr-FR" sz="3200" baseline="30000" dirty="0" smtClean="0">
                <a:solidFill>
                  <a:srgbClr val="FFFF00"/>
                </a:solidFill>
                <a:sym typeface="Symbol" pitchFamily="16" charset="2"/>
              </a:rPr>
              <a:t>-</a:t>
            </a:r>
            <a:r>
              <a:rPr lang="fr-FR" sz="3600" dirty="0" smtClean="0">
                <a:solidFill>
                  <a:schemeClr val="bg1"/>
                </a:solidFill>
                <a:effectLst/>
                <a:sym typeface="Symbol" pitchFamily="16" charset="2"/>
              </a:rPr>
              <a:t> </a:t>
            </a:r>
            <a:r>
              <a:rPr lang="fr-FR" sz="3200" dirty="0" err="1" smtClean="0"/>
              <a:t>at</a:t>
            </a:r>
            <a:r>
              <a:rPr lang="fr-FR" sz="3200" dirty="0" smtClean="0"/>
              <a:t> 1.25 </a:t>
            </a:r>
            <a:r>
              <a:rPr lang="fr-FR" sz="3200" dirty="0" err="1" smtClean="0"/>
              <a:t>GeV</a:t>
            </a:r>
            <a:r>
              <a:rPr lang="fr-FR" sz="3600" dirty="0" smtClean="0">
                <a:solidFill>
                  <a:schemeClr val="bg1"/>
                </a:solidFill>
                <a:effectLst/>
                <a:sym typeface="Symbol" pitchFamily="16" charset="2"/>
              </a:rPr>
              <a:t> </a:t>
            </a:r>
            <a:endParaRPr lang="fr-FR" sz="3200" dirty="0"/>
          </a:p>
        </p:txBody>
      </p:sp>
      <p:sp>
        <p:nvSpPr>
          <p:cNvPr id="8" name="Espace réservé du tableau 7"/>
          <p:cNvSpPr>
            <a:spLocks noGrp="1"/>
          </p:cNvSpPr>
          <p:nvPr>
            <p:ph type="tbl" idx="1"/>
          </p:nvPr>
        </p:nvSpPr>
        <p:spPr>
          <a:xfrm>
            <a:off x="395536" y="980728"/>
            <a:ext cx="8229600" cy="4530725"/>
          </a:xfrm>
        </p:spPr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3" name="Espace réservé du numéro de diapositive 72"/>
          <p:cNvSpPr>
            <a:spLocks noGrp="1"/>
          </p:cNvSpPr>
          <p:nvPr>
            <p:ph type="sldNum" sz="quarter" idx="12"/>
          </p:nvPr>
        </p:nvSpPr>
        <p:spPr>
          <a:xfrm>
            <a:off x="6553200" y="5739582"/>
            <a:ext cx="2133600" cy="457200"/>
          </a:xfrm>
        </p:spPr>
        <p:txBody>
          <a:bodyPr/>
          <a:lstStyle/>
          <a:p>
            <a:pPr>
              <a:defRPr/>
            </a:pPr>
            <a:fld id="{07FAF6BB-D4B6-4C8C-A8EC-36610E2A7F6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7504" y="2106290"/>
            <a:ext cx="2617415" cy="1322710"/>
            <a:chOff x="594" y="1100"/>
            <a:chExt cx="1876" cy="964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1629" y="1100"/>
              <a:ext cx="1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  <a:endParaRPr lang="fr-FR" sz="1400" baseline="-25000">
                <a:solidFill>
                  <a:srgbClr val="FFFFFF"/>
                </a:solidFill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94" y="110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1355" y="1603"/>
              <a:ext cx="409" cy="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1764" y="1423"/>
              <a:ext cx="34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764" y="1585"/>
              <a:ext cx="364" cy="26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96" y="24"/>
                </a:cxn>
                <a:cxn ang="0">
                  <a:pos x="48" y="168"/>
                </a:cxn>
                <a:cxn ang="0">
                  <a:pos x="192" y="120"/>
                </a:cxn>
                <a:cxn ang="0">
                  <a:pos x="192" y="264"/>
                </a:cxn>
                <a:cxn ang="0">
                  <a:pos x="336" y="216"/>
                </a:cxn>
                <a:cxn ang="0">
                  <a:pos x="336" y="360"/>
                </a:cxn>
              </a:cxnLst>
              <a:rect l="0" t="0" r="r" b="b"/>
              <a:pathLst>
                <a:path w="360" h="360">
                  <a:moveTo>
                    <a:pt x="0" y="24"/>
                  </a:moveTo>
                  <a:cubicBezTo>
                    <a:pt x="44" y="12"/>
                    <a:pt x="88" y="0"/>
                    <a:pt x="96" y="24"/>
                  </a:cubicBezTo>
                  <a:cubicBezTo>
                    <a:pt x="104" y="48"/>
                    <a:pt x="32" y="152"/>
                    <a:pt x="48" y="168"/>
                  </a:cubicBezTo>
                  <a:cubicBezTo>
                    <a:pt x="64" y="184"/>
                    <a:pt x="168" y="104"/>
                    <a:pt x="192" y="120"/>
                  </a:cubicBezTo>
                  <a:cubicBezTo>
                    <a:pt x="216" y="136"/>
                    <a:pt x="168" y="248"/>
                    <a:pt x="192" y="264"/>
                  </a:cubicBezTo>
                  <a:cubicBezTo>
                    <a:pt x="216" y="280"/>
                    <a:pt x="312" y="200"/>
                    <a:pt x="336" y="216"/>
                  </a:cubicBezTo>
                  <a:cubicBezTo>
                    <a:pt x="360" y="232"/>
                    <a:pt x="336" y="336"/>
                    <a:pt x="336" y="3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2104" y="1782"/>
              <a:ext cx="19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2104" y="1854"/>
              <a:ext cx="19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923" y="1280"/>
              <a:ext cx="2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  <a:r>
                <a:rPr lang="fr-FR" sz="1400" baseline="-25000">
                  <a:solidFill>
                    <a:srgbClr val="FFFFFF"/>
                  </a:solidFill>
                  <a:latin typeface="Symbol" pitchFamily="16" charset="2"/>
                </a:rPr>
                <a:t>2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2249" y="1663"/>
              <a:ext cx="2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e</a:t>
              </a:r>
              <a:r>
                <a:rPr lang="fr-FR" sz="1400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1584" y="1392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  <a:latin typeface="Symbol" pitchFamily="16" charset="2"/>
                </a:rPr>
                <a:t>D</a:t>
              </a:r>
              <a:r>
                <a:rPr lang="fr-FR" sz="1400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 flipV="1">
              <a:off x="1355" y="1249"/>
              <a:ext cx="0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 flipV="1">
              <a:off x="679" y="1249"/>
              <a:ext cx="106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>
              <a:off x="628" y="1608"/>
              <a:ext cx="7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594" y="146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1581" y="1104"/>
              <a:ext cx="291" cy="20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45C984"/>
                </a:solidFill>
              </a:endParaRPr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1839" y="1321"/>
              <a:ext cx="417" cy="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45C984"/>
                </a:solidFill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966" y="1813"/>
              <a:ext cx="10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q</a:t>
              </a:r>
              <a:r>
                <a:rPr lang="fr-FR" sz="1400" baseline="30000">
                  <a:solidFill>
                    <a:srgbClr val="FFFFFF"/>
                  </a:solidFill>
                </a:rPr>
                <a:t>2</a:t>
              </a:r>
              <a:r>
                <a:rPr lang="fr-FR" sz="1400">
                  <a:solidFill>
                    <a:srgbClr val="FFFFFF"/>
                  </a:solidFill>
                </a:rPr>
                <a:t>=M</a:t>
              </a:r>
              <a:r>
                <a:rPr lang="fr-FR" sz="1400" baseline="30000">
                  <a:solidFill>
                    <a:srgbClr val="FFFFFF"/>
                  </a:solidFill>
                </a:rPr>
                <a:t>2</a:t>
              </a:r>
              <a:r>
                <a:rPr lang="fr-FR" sz="1400" baseline="-25000">
                  <a:solidFill>
                    <a:srgbClr val="FFFFFF"/>
                  </a:solidFill>
                </a:rPr>
                <a:t>inv</a:t>
              </a:r>
              <a:r>
                <a:rPr lang="fr-FR" sz="1400">
                  <a:solidFill>
                    <a:srgbClr val="FFFFFF"/>
                  </a:solidFill>
                </a:rPr>
                <a:t>(e</a:t>
              </a:r>
              <a:r>
                <a:rPr lang="fr-FR" sz="1400" baseline="30000">
                  <a:solidFill>
                    <a:srgbClr val="FFFFFF"/>
                  </a:solidFill>
                </a:rPr>
                <a:t>+</a:t>
              </a:r>
              <a:r>
                <a:rPr lang="fr-FR" sz="1400">
                  <a:solidFill>
                    <a:srgbClr val="FFFFFF"/>
                  </a:solidFill>
                </a:rPr>
                <a:t>e</a:t>
              </a:r>
              <a:r>
                <a:rPr lang="fr-FR" sz="1400" baseline="30000">
                  <a:solidFill>
                    <a:srgbClr val="FFFFFF"/>
                  </a:solidFill>
                </a:rPr>
                <a:t>-</a:t>
              </a:r>
              <a:r>
                <a:rPr lang="fr-FR" sz="1400">
                  <a:solidFill>
                    <a:srgbClr val="FFFFFF"/>
                  </a:solidFill>
                </a:rPr>
                <a:t>)=M</a:t>
              </a:r>
              <a:r>
                <a:rPr lang="fr-FR" sz="1400" baseline="30000">
                  <a:solidFill>
                    <a:srgbClr val="FFFFFF"/>
                  </a:solidFill>
                </a:rPr>
                <a:t>2</a:t>
              </a:r>
              <a:r>
                <a:rPr lang="fr-FR" sz="1400" baseline="-25000">
                  <a:solidFill>
                    <a:srgbClr val="FFFFFF"/>
                  </a:solidFill>
                  <a:sym typeface="Symbol" pitchFamily="16" charset="2"/>
                </a:rPr>
                <a:t>*</a:t>
              </a:r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1641" y="1712"/>
              <a:ext cx="14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682" y="114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996" y="1335"/>
              <a:ext cx="1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400">
                <a:solidFill>
                  <a:srgbClr val="FFFFFF"/>
                </a:solidFill>
              </a:endParaRPr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2205" y="187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e</a:t>
              </a:r>
              <a:r>
                <a:rPr lang="fr-FR" sz="1400" baseline="30000">
                  <a:solidFill>
                    <a:srgbClr val="FFFFFF"/>
                  </a:solidFill>
                </a:rPr>
                <a:t>-</a:t>
              </a:r>
            </a:p>
          </p:txBody>
        </p:sp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0" y="692696"/>
            <a:ext cx="298671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Good agreement with</a:t>
            </a:r>
            <a:endParaRPr lang="fr-FR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rgbClr val="FFFFFF"/>
                </a:solidFill>
              </a:rPr>
              <a:t>simulation </a:t>
            </a:r>
            <a:r>
              <a:rPr lang="fr-FR" dirty="0">
                <a:solidFill>
                  <a:srgbClr val="FFFFFF"/>
                </a:solidFill>
              </a:rPr>
              <a:t>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  <a:sym typeface="Symbol" pitchFamily="16" charset="2"/>
              </a:rPr>
              <a:t> production + </a:t>
            </a:r>
            <a:r>
              <a:rPr lang="fr-FR" dirty="0" err="1">
                <a:solidFill>
                  <a:srgbClr val="FFFFFF"/>
                </a:solidFill>
                <a:sym typeface="Symbol" pitchFamily="16" charset="2"/>
              </a:rPr>
              <a:t>Dalitz</a:t>
            </a:r>
            <a:r>
              <a:rPr lang="fr-FR" dirty="0">
                <a:solidFill>
                  <a:srgbClr val="FFFFFF"/>
                </a:solidFill>
                <a:sym typeface="Symbol" pitchFamily="16" charset="2"/>
              </a:rPr>
              <a:t> </a:t>
            </a:r>
            <a:r>
              <a:rPr lang="fr-FR" dirty="0" err="1">
                <a:solidFill>
                  <a:srgbClr val="FFFFFF"/>
                </a:solidFill>
                <a:sym typeface="Symbol" pitchFamily="16" charset="2"/>
              </a:rPr>
              <a:t>decay</a:t>
            </a:r>
            <a:endParaRPr lang="fr-FR" dirty="0">
              <a:solidFill>
                <a:srgbClr val="FFFFFF"/>
              </a:solidFill>
              <a:sym typeface="Symbol" pitchFamily="16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00"/>
                </a:solidFill>
              </a:rPr>
              <a:t>(</a:t>
            </a:r>
            <a:r>
              <a:rPr lang="fr-FR" dirty="0" err="1">
                <a:solidFill>
                  <a:srgbClr val="FFFF00"/>
                </a:solidFill>
              </a:rPr>
              <a:t>cf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hadronic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channels</a:t>
            </a:r>
            <a:r>
              <a:rPr lang="fr-FR" dirty="0">
                <a:solidFill>
                  <a:srgbClr val="FFFF00"/>
                </a:solidFill>
              </a:rPr>
              <a:t>)</a:t>
            </a: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3563888" y="4437112"/>
            <a:ext cx="1612776" cy="1760984"/>
            <a:chOff x="4512" y="576"/>
            <a:chExt cx="1152" cy="1296"/>
          </a:xfrm>
        </p:grpSpPr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136" y="576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>
                  <a:solidFill>
                    <a:srgbClr val="FFFFFF"/>
                  </a:solidFill>
                  <a:sym typeface="Symbol" pitchFamily="16" charset="2"/>
                </a:rPr>
                <a:t> </a:t>
              </a:r>
            </a:p>
          </p:txBody>
        </p:sp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4512" y="672"/>
              <a:ext cx="1152" cy="1200"/>
              <a:chOff x="3888" y="672"/>
              <a:chExt cx="1152" cy="1200"/>
            </a:xfrm>
          </p:grpSpPr>
          <p:sp>
            <p:nvSpPr>
              <p:cNvPr id="69" name="Arc 8"/>
              <p:cNvSpPr>
                <a:spLocks/>
              </p:cNvSpPr>
              <p:nvPr/>
            </p:nvSpPr>
            <p:spPr bwMode="auto">
              <a:xfrm rot="-10514182" flipH="1" flipV="1">
                <a:off x="4512" y="816"/>
                <a:ext cx="192" cy="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" name="Group 9"/>
              <p:cNvGrpSpPr>
                <a:grpSpLocks/>
              </p:cNvGrpSpPr>
              <p:nvPr/>
            </p:nvGrpSpPr>
            <p:grpSpPr bwMode="auto">
              <a:xfrm>
                <a:off x="3888" y="672"/>
                <a:ext cx="1152" cy="1200"/>
                <a:chOff x="3888" y="672"/>
                <a:chExt cx="1152" cy="1200"/>
              </a:xfrm>
            </p:grpSpPr>
            <p:grpSp>
              <p:nvGrpSpPr>
                <p:cNvPr id="44" name="Group 10"/>
                <p:cNvGrpSpPr>
                  <a:grpSpLocks/>
                </p:cNvGrpSpPr>
                <p:nvPr/>
              </p:nvGrpSpPr>
              <p:grpSpPr bwMode="auto">
                <a:xfrm>
                  <a:off x="3888" y="720"/>
                  <a:ext cx="1152" cy="1152"/>
                  <a:chOff x="3504" y="768"/>
                  <a:chExt cx="1152" cy="1152"/>
                </a:xfrm>
              </p:grpSpPr>
              <p:grpSp>
                <p:nvGrpSpPr>
                  <p:cNvPr id="4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504" y="768"/>
                    <a:ext cx="1152" cy="1152"/>
                    <a:chOff x="4128" y="480"/>
                    <a:chExt cx="1152" cy="1152"/>
                  </a:xfrm>
                </p:grpSpPr>
                <p:grpSp>
                  <p:nvGrpSpPr>
                    <p:cNvPr id="4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8" y="480"/>
                      <a:ext cx="1152" cy="1152"/>
                      <a:chOff x="4128" y="480"/>
                      <a:chExt cx="1152" cy="1152"/>
                    </a:xfrm>
                  </p:grpSpPr>
                  <p:sp>
                    <p:nvSpPr>
                      <p:cNvPr id="77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72" y="960"/>
                        <a:ext cx="204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</a:t>
                        </a:r>
                      </a:p>
                    </p:txBody>
                  </p:sp>
                  <p:sp>
                    <p:nvSpPr>
                      <p:cNvPr id="78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08" y="816"/>
                        <a:ext cx="24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9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72" y="1150"/>
                        <a:ext cx="336" cy="48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0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816"/>
                        <a:ext cx="231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*</a:t>
                        </a:r>
                      </a:p>
                    </p:txBody>
                  </p:sp>
                  <p:sp>
                    <p:nvSpPr>
                      <p:cNvPr id="81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1296"/>
                        <a:ext cx="22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82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56" y="480"/>
                        <a:ext cx="384" cy="76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3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44" y="864"/>
                        <a:ext cx="336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84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480"/>
                        <a:ext cx="228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76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4" y="117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fr-FR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74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2" y="768"/>
                    <a:ext cx="176" cy="3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7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320" y="672"/>
                  <a:ext cx="560" cy="76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48" name="Groupe 40"/>
          <p:cNvGrpSpPr>
            <a:grpSpLocks/>
          </p:cNvGrpSpPr>
          <p:nvPr/>
        </p:nvGrpSpPr>
        <p:grpSpPr bwMode="auto">
          <a:xfrm>
            <a:off x="179512" y="4581129"/>
            <a:ext cx="3024336" cy="2160239"/>
            <a:chOff x="0" y="3572503"/>
            <a:chExt cx="3563888" cy="2664809"/>
          </a:xfrm>
        </p:grpSpPr>
        <p:sp>
          <p:nvSpPr>
            <p:cNvPr id="86" name="Rectangle 85"/>
            <p:cNvSpPr/>
            <p:nvPr/>
          </p:nvSpPr>
          <p:spPr>
            <a:xfrm>
              <a:off x="0" y="3573016"/>
              <a:ext cx="3563888" cy="26642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5" y="3572503"/>
              <a:ext cx="349188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34"/>
            <p:cNvSpPr txBox="1">
              <a:spLocks noChangeArrowheads="1"/>
            </p:cNvSpPr>
            <p:nvPr/>
          </p:nvSpPr>
          <p:spPr bwMode="auto">
            <a:xfrm>
              <a:off x="2771736" y="5799085"/>
              <a:ext cx="684203" cy="3667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dirty="0">
                  <a:solidFill>
                    <a:srgbClr val="000099"/>
                  </a:solidFill>
                </a:rPr>
                <a:t>cos</a:t>
              </a:r>
              <a:r>
                <a:rPr lang="fr-FR" dirty="0">
                  <a:solidFill>
                    <a:srgbClr val="000099"/>
                  </a:solidFill>
                  <a:sym typeface="Symbol" pitchFamily="16" charset="2"/>
                </a:rPr>
                <a:t></a:t>
              </a:r>
            </a:p>
          </p:txBody>
        </p:sp>
      </p:grp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3803104" y="3429000"/>
            <a:ext cx="3505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Helicity distributions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</a:t>
            </a:r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*  e</a:t>
            </a:r>
            <a:r>
              <a:rPr lang="de-DE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de-DE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/d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Ω</a:t>
            </a:r>
            <a:r>
              <a:rPr lang="fr-FR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 1+cos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31840" y="764704"/>
            <a:ext cx="5904656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6" name="Groupe 49"/>
          <p:cNvGrpSpPr>
            <a:grpSpLocks/>
          </p:cNvGrpSpPr>
          <p:nvPr/>
        </p:nvGrpSpPr>
        <p:grpSpPr bwMode="auto">
          <a:xfrm>
            <a:off x="3131730" y="1052737"/>
            <a:ext cx="3816643" cy="2160925"/>
            <a:chOff x="5582283" y="1144579"/>
            <a:chExt cx="4481514" cy="24403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300"/>
            <a:stretch>
              <a:fillRect/>
            </a:stretch>
          </p:blipFill>
          <p:spPr bwMode="auto">
            <a:xfrm>
              <a:off x="5751511" y="1144579"/>
              <a:ext cx="3212975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5582283" y="1554510"/>
              <a:ext cx="4481514" cy="2030413"/>
              <a:chOff x="3259" y="1024"/>
              <a:chExt cx="2823" cy="1279"/>
            </a:xfrm>
          </p:grpSpPr>
          <p:sp>
            <p:nvSpPr>
              <p:cNvPr id="12" name="Text Box 38"/>
              <p:cNvSpPr txBox="1">
                <a:spLocks noChangeArrowheads="1"/>
              </p:cNvSpPr>
              <p:nvPr/>
            </p:nvSpPr>
            <p:spPr bwMode="auto">
              <a:xfrm rot="669258">
                <a:off x="4661" y="1024"/>
                <a:ext cx="8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dirty="0" err="1">
                    <a:solidFill>
                      <a:srgbClr val="000000"/>
                    </a:solidFill>
                  </a:rPr>
                  <a:t>preliminary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 Box 39"/>
              <p:cNvSpPr txBox="1">
                <a:spLocks noChangeArrowheads="1"/>
              </p:cNvSpPr>
              <p:nvPr/>
            </p:nvSpPr>
            <p:spPr bwMode="auto">
              <a:xfrm>
                <a:off x="3259" y="2062"/>
                <a:ext cx="2823" cy="24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sz="1600" dirty="0">
                    <a:solidFill>
                      <a:srgbClr val="000080"/>
                    </a:solidFill>
                  </a:rPr>
                  <a:t>(</a:t>
                </a:r>
                <a:r>
                  <a:rPr lang="fr-FR" sz="1600" dirty="0" err="1">
                    <a:solidFill>
                      <a:srgbClr val="000080"/>
                    </a:solidFill>
                  </a:rPr>
                  <a:t>p,e</a:t>
                </a:r>
                <a:r>
                  <a:rPr lang="fr-FR" sz="1600" baseline="30000" dirty="0">
                    <a:solidFill>
                      <a:srgbClr val="000080"/>
                    </a:solidFill>
                  </a:rPr>
                  <a:t>+</a:t>
                </a:r>
                <a:r>
                  <a:rPr lang="fr-FR" sz="1600" dirty="0">
                    <a:solidFill>
                      <a:srgbClr val="000080"/>
                    </a:solidFill>
                  </a:rPr>
                  <a:t>,e</a:t>
                </a:r>
                <a:r>
                  <a:rPr lang="fr-FR" sz="1600" baseline="30000" dirty="0">
                    <a:solidFill>
                      <a:srgbClr val="000080"/>
                    </a:solidFill>
                  </a:rPr>
                  <a:t>-</a:t>
                </a:r>
                <a:r>
                  <a:rPr lang="fr-FR" sz="1600" dirty="0">
                    <a:solidFill>
                      <a:srgbClr val="000080"/>
                    </a:solidFill>
                  </a:rPr>
                  <a:t>) invariant mass</a:t>
                </a:r>
                <a:r>
                  <a:rPr lang="fr-FR" sz="1600" dirty="0">
                    <a:solidFill>
                      <a:srgbClr val="FFFFFF"/>
                    </a:solidFill>
                  </a:rPr>
                  <a:t>  </a:t>
                </a:r>
                <a:r>
                  <a:rPr lang="fr-FR" sz="1600" dirty="0">
                    <a:solidFill>
                      <a:srgbClr val="000080"/>
                    </a:solidFill>
                  </a:rPr>
                  <a:t>(</a:t>
                </a:r>
                <a:r>
                  <a:rPr lang="fr-FR" sz="1600" dirty="0" err="1">
                    <a:solidFill>
                      <a:srgbClr val="000080"/>
                    </a:solidFill>
                  </a:rPr>
                  <a:t>GeV</a:t>
                </a:r>
                <a:r>
                  <a:rPr lang="fr-FR" sz="1600" dirty="0">
                    <a:solidFill>
                      <a:srgbClr val="000080"/>
                    </a:solidFill>
                  </a:rPr>
                  <a:t>/c</a:t>
                </a:r>
                <a:r>
                  <a:rPr lang="fr-FR" sz="1600" baseline="30000" dirty="0">
                    <a:solidFill>
                      <a:srgbClr val="000080"/>
                    </a:solidFill>
                  </a:rPr>
                  <a:t>2</a:t>
                </a:r>
                <a:r>
                  <a:rPr lang="fr-FR" sz="1600" dirty="0">
                    <a:solidFill>
                      <a:srgbClr val="000080"/>
                    </a:solidFill>
                  </a:rPr>
                  <a:t>)</a:t>
                </a:r>
              </a:p>
            </p:txBody>
          </p:sp>
        </p:grpSp>
      </p:grp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3251850" y="755412"/>
            <a:ext cx="2544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rgbClr val="000099"/>
                </a:solidFill>
              </a:rPr>
              <a:t>In HADES </a:t>
            </a:r>
            <a:r>
              <a:rPr lang="fr-FR" dirty="0" err="1" smtClean="0">
                <a:solidFill>
                  <a:srgbClr val="000099"/>
                </a:solidFill>
              </a:rPr>
              <a:t>acceptance</a:t>
            </a: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60232" y="3068960"/>
            <a:ext cx="115212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4" cstate="print"/>
          <a:srcRect r="44245"/>
          <a:stretch>
            <a:fillRect/>
          </a:stretch>
        </p:blipFill>
        <p:spPr bwMode="auto">
          <a:xfrm>
            <a:off x="6516216" y="908720"/>
            <a:ext cx="2419534" cy="223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7668344" y="2988315"/>
            <a:ext cx="1452642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bg2"/>
                </a:solidFill>
              </a:rPr>
              <a:t>cos(</a:t>
            </a:r>
            <a:r>
              <a:rPr lang="fr-FR" dirty="0">
                <a:solidFill>
                  <a:schemeClr val="bg2"/>
                </a:solidFill>
                <a:sym typeface="Symbol" pitchFamily="16" charset="2"/>
              </a:rPr>
              <a:t></a:t>
            </a:r>
            <a:r>
              <a:rPr lang="fr-FR" baseline="30000" dirty="0" err="1">
                <a:solidFill>
                  <a:schemeClr val="bg2"/>
                </a:solidFill>
                <a:sym typeface="Symbol" pitchFamily="16" charset="2"/>
              </a:rPr>
              <a:t>CM</a:t>
            </a:r>
            <a:r>
              <a:rPr lang="fr-FR" baseline="-25000" dirty="0" err="1">
                <a:solidFill>
                  <a:schemeClr val="bg2"/>
                </a:solidFill>
                <a:sym typeface="Symbol" pitchFamily="16" charset="2"/>
              </a:rPr>
              <a:t>pe</a:t>
            </a:r>
            <a:r>
              <a:rPr lang="fr-FR" baseline="-25000" dirty="0">
                <a:solidFill>
                  <a:schemeClr val="bg2"/>
                </a:solidFill>
                <a:sym typeface="Symbol" pitchFamily="16" charset="2"/>
              </a:rPr>
              <a:t>+e-</a:t>
            </a:r>
            <a:r>
              <a:rPr lang="fr-FR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6532438" y="764704"/>
            <a:ext cx="24320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99"/>
                </a:solidFill>
              </a:rPr>
              <a:t> </a:t>
            </a:r>
            <a:r>
              <a:rPr lang="fr-FR" dirty="0" err="1">
                <a:solidFill>
                  <a:srgbClr val="000099"/>
                </a:solidFill>
              </a:rPr>
              <a:t>acceptance</a:t>
            </a:r>
            <a:r>
              <a:rPr lang="fr-FR" dirty="0">
                <a:solidFill>
                  <a:srgbClr val="000099"/>
                </a:solidFill>
              </a:rPr>
              <a:t> </a:t>
            </a:r>
            <a:r>
              <a:rPr lang="fr-FR" dirty="0" err="1">
                <a:solidFill>
                  <a:srgbClr val="000099"/>
                </a:solidFill>
              </a:rPr>
              <a:t>corrected</a:t>
            </a: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 rot="669258">
            <a:off x="7333131" y="1808272"/>
            <a:ext cx="1147016" cy="36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err="1">
                <a:solidFill>
                  <a:srgbClr val="000000"/>
                </a:solidFill>
              </a:rPr>
              <a:t>preliminary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8" name="Bulle ronde 67"/>
          <p:cNvSpPr/>
          <p:nvPr/>
        </p:nvSpPr>
        <p:spPr>
          <a:xfrm>
            <a:off x="6184776" y="4281570"/>
            <a:ext cx="2936210" cy="1595702"/>
          </a:xfrm>
          <a:prstGeom prst="wedgeEllipseCallout">
            <a:avLst>
              <a:gd name="adj1" fmla="val 993"/>
              <a:gd name="adj2" fmla="val -11380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err="1" smtClean="0">
                <a:solidFill>
                  <a:schemeClr val="bg2"/>
                </a:solidFill>
                <a:sym typeface="Symbol"/>
              </a:rPr>
              <a:t>Supported</a:t>
            </a:r>
            <a:r>
              <a:rPr lang="fr-FR" sz="1400" dirty="0" smtClean="0">
                <a:solidFill>
                  <a:schemeClr val="bg2"/>
                </a:solidFill>
                <a:sym typeface="Symbol"/>
              </a:rPr>
              <a:t> by the </a:t>
            </a:r>
            <a:r>
              <a:rPr lang="fr-FR" sz="1400" dirty="0" err="1" smtClean="0">
                <a:solidFill>
                  <a:schemeClr val="bg2"/>
                </a:solidFill>
                <a:sym typeface="Symbol"/>
              </a:rPr>
              <a:t>analysis</a:t>
            </a:r>
            <a:r>
              <a:rPr lang="fr-FR" sz="1400" dirty="0" smtClean="0">
                <a:solidFill>
                  <a:schemeClr val="bg2"/>
                </a:solidFill>
                <a:sym typeface="Symbol"/>
              </a:rPr>
              <a:t> of 1 production </a:t>
            </a:r>
            <a:r>
              <a:rPr lang="fr-FR" sz="1400" dirty="0" err="1" smtClean="0">
                <a:solidFill>
                  <a:schemeClr val="bg2"/>
                </a:solidFill>
                <a:sym typeface="Symbol"/>
              </a:rPr>
              <a:t>channels</a:t>
            </a:r>
            <a:r>
              <a:rPr lang="fr-FR" sz="1400" dirty="0" smtClean="0">
                <a:solidFill>
                  <a:schemeClr val="bg2"/>
                </a:solidFill>
                <a:sym typeface="Symbol"/>
              </a:rPr>
              <a:t>: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W. </a:t>
            </a:r>
            <a:r>
              <a:rPr lang="en-US" sz="1400" dirty="0" err="1">
                <a:solidFill>
                  <a:srgbClr val="FF0000"/>
                </a:solidFill>
              </a:rPr>
              <a:t>Przygoda’s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sym typeface="Symbol"/>
              </a:rPr>
              <a:t>parallel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1400" dirty="0">
                <a:solidFill>
                  <a:srgbClr val="FF0000"/>
                </a:solidFill>
                <a:sym typeface="Symbol"/>
              </a:rPr>
              <a:t>session 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A1</a:t>
            </a:r>
            <a:endParaRPr lang="fr-FR" sz="1400" dirty="0">
              <a:solidFill>
                <a:srgbClr val="FF0000"/>
              </a:solidFill>
              <a:sym typeface="Symbol"/>
            </a:endParaRPr>
          </a:p>
          <a:p>
            <a:r>
              <a:rPr lang="fr-FR" sz="1400" dirty="0" smtClean="0">
                <a:solidFill>
                  <a:srgbClr val="FF0000"/>
                </a:solidFill>
                <a:sym typeface="Symbol"/>
              </a:rPr>
              <a:t>30.05.2014</a:t>
            </a:r>
            <a:r>
              <a:rPr lang="fr-FR" sz="1400" dirty="0">
                <a:solidFill>
                  <a:srgbClr val="FF0000"/>
                </a:solidFill>
                <a:sym typeface="Symbol"/>
              </a:rPr>
              <a:t>, 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15:40</a:t>
            </a:r>
            <a:endParaRPr lang="fr-FR" sz="1400" dirty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90" name="Text Box 48"/>
          <p:cNvSpPr txBox="1">
            <a:spLocks noChangeArrowheads="1"/>
          </p:cNvSpPr>
          <p:nvPr/>
        </p:nvSpPr>
        <p:spPr bwMode="auto">
          <a:xfrm>
            <a:off x="107504" y="3413472"/>
            <a:ext cx="8028384" cy="92333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      First </a:t>
            </a:r>
            <a:r>
              <a:rPr lang="fr-FR" b="1" dirty="0" err="1">
                <a:solidFill>
                  <a:srgbClr val="000000"/>
                </a:solidFill>
              </a:rPr>
              <a:t>measurement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 !</a:t>
            </a:r>
            <a:endParaRPr lang="fr-FR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fr-FR" b="1" dirty="0" err="1" smtClean="0">
                <a:solidFill>
                  <a:srgbClr val="000000"/>
                </a:solidFill>
                <a:sym typeface="Symbol" pitchFamily="18" charset="2"/>
              </a:rPr>
              <a:t>Dalitz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decay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branching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ratio in agreement 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sym typeface="Symbol" pitchFamily="18" charset="2"/>
              </a:rPr>
              <a:t>with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QED value (4.2 10 </a:t>
            </a:r>
            <a:r>
              <a:rPr lang="fr-FR" b="1" baseline="30000" dirty="0">
                <a:solidFill>
                  <a:srgbClr val="000000"/>
                </a:solidFill>
                <a:sym typeface="Symbol" pitchFamily="18" charset="2"/>
              </a:rPr>
              <a:t>-5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                       BR= 4.42 10</a:t>
            </a:r>
            <a:r>
              <a:rPr lang="fr-FR" b="1" baseline="30000" dirty="0" smtClean="0">
                <a:solidFill>
                  <a:srgbClr val="000000"/>
                </a:solidFill>
                <a:sym typeface="Symbol" pitchFamily="18" charset="2"/>
              </a:rPr>
              <a:t>-5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000000"/>
                </a:solidFill>
                <a:sym typeface="Symbol"/>
              </a:rPr>
              <a:t>20% ( syst.) 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 9% (stat</a:t>
            </a:r>
            <a:r>
              <a:rPr lang="en-US" b="1" smtClean="0">
                <a:solidFill>
                  <a:srgbClr val="000000"/>
                </a:solidFill>
                <a:sym typeface="Symbol" pitchFamily="18" charset="2"/>
              </a:rPr>
              <a:t>)  </a:t>
            </a:r>
            <a:endParaRPr lang="en-US" b="1" dirty="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8" grpId="0" animBg="1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err="1" smtClean="0"/>
              <a:t>pp</a:t>
            </a:r>
            <a:r>
              <a:rPr lang="en-US" dirty="0" err="1" smtClean="0">
                <a:sym typeface="Symbol"/>
              </a:rPr>
              <a:t>e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X</a:t>
            </a:r>
            <a:r>
              <a:rPr lang="en-US" dirty="0" smtClean="0"/>
              <a:t>  E=2.2 </a:t>
            </a:r>
            <a:r>
              <a:rPr lang="en-US" dirty="0" err="1" smtClean="0"/>
              <a:t>GeV</a:t>
            </a:r>
            <a:r>
              <a:rPr lang="en-US" dirty="0" smtClean="0"/>
              <a:t>, 3.5 </a:t>
            </a:r>
            <a:r>
              <a:rPr lang="en-US" dirty="0" err="1" smtClean="0"/>
              <a:t>GeV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/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C960C-4ED8-41BF-929A-7B672FBD89DA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grpSp>
        <p:nvGrpSpPr>
          <p:cNvPr id="4" name="Groupe 14"/>
          <p:cNvGrpSpPr/>
          <p:nvPr/>
        </p:nvGrpSpPr>
        <p:grpSpPr>
          <a:xfrm>
            <a:off x="611560" y="2132855"/>
            <a:ext cx="7776864" cy="3528393"/>
            <a:chOff x="611560" y="2132855"/>
            <a:chExt cx="7776864" cy="3528393"/>
          </a:xfrm>
        </p:grpSpPr>
        <p:pic>
          <p:nvPicPr>
            <p:cNvPr id="6912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132857"/>
              <a:ext cx="3600400" cy="352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120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2132855"/>
              <a:ext cx="4032448" cy="352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1547664" y="249289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dirty="0" smtClean="0">
                  <a:solidFill>
                    <a:srgbClr val="002060"/>
                  </a:solidFill>
                </a:rPr>
                <a:t>E=2.2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GeV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580112" y="2627620"/>
              <a:ext cx="16076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dirty="0" smtClean="0">
                  <a:solidFill>
                    <a:srgbClr val="002060"/>
                  </a:solidFill>
                </a:rPr>
                <a:t>E=3.5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GeV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772894" y="993502"/>
            <a:ext cx="55579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Comparison to cocktail of point-like </a:t>
            </a:r>
            <a:r>
              <a:rPr lang="en-US" dirty="0" err="1" smtClean="0">
                <a:solidFill>
                  <a:srgbClr val="FFFFFF"/>
                </a:solidFill>
              </a:rPr>
              <a:t>dilepton</a:t>
            </a:r>
            <a:r>
              <a:rPr lang="en-US" dirty="0" smtClean="0">
                <a:solidFill>
                  <a:srgbClr val="FFFFFF"/>
                </a:solidFill>
              </a:rPr>
              <a:t> sources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  Direct production of </a:t>
            </a:r>
            <a:r>
              <a:rPr lang="en-US" dirty="0" smtClean="0">
                <a:solidFill>
                  <a:srgbClr val="FFFFFF"/>
                </a:solidFill>
                <a:sym typeface="Symbol"/>
              </a:rPr>
              <a:t>/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  </a:t>
            </a:r>
            <a:r>
              <a:rPr lang="en-US" dirty="0" err="1" smtClean="0">
                <a:solidFill>
                  <a:srgbClr val="FFFFFF"/>
                </a:solidFill>
              </a:rPr>
              <a:t>Dalitz</a:t>
            </a:r>
            <a:r>
              <a:rPr lang="en-US" dirty="0" smtClean="0">
                <a:solidFill>
                  <a:srgbClr val="FFFFFF"/>
                </a:solidFill>
              </a:rPr>
              <a:t> decay of </a:t>
            </a:r>
            <a:r>
              <a:rPr lang="en-US" dirty="0" smtClean="0">
                <a:solidFill>
                  <a:srgbClr val="FFFFFF"/>
                </a:solidFill>
                <a:sym typeface="Symbol"/>
              </a:rPr>
              <a:t> resonance (point-like)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5536" y="5733257"/>
            <a:ext cx="825803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Effect of electromagnetic form factors /  Coupling of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 to baryonic resonances ?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555776" y="4077072"/>
            <a:ext cx="216024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6300192" y="4229472"/>
            <a:ext cx="216024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347864" y="4376194"/>
            <a:ext cx="4591050" cy="2436814"/>
            <a:chOff x="2112" y="3312"/>
            <a:chExt cx="2892" cy="1535"/>
          </a:xfrm>
        </p:grpSpPr>
        <p:pic>
          <p:nvPicPr>
            <p:cNvPr id="27" name="Picture 5" descr="resonan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7" y="4375"/>
              <a:ext cx="1217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Oval 51"/>
            <p:cNvSpPr>
              <a:spLocks noChangeArrowheads="1"/>
            </p:cNvSpPr>
            <p:nvPr/>
          </p:nvSpPr>
          <p:spPr bwMode="auto">
            <a:xfrm>
              <a:off x="2112" y="3312"/>
              <a:ext cx="96" cy="14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23" name="ZoneTexte 78"/>
          <p:cNvSpPr txBox="1">
            <a:spLocks noChangeArrowheads="1"/>
          </p:cNvSpPr>
          <p:nvPr/>
        </p:nvSpPr>
        <p:spPr bwMode="auto">
          <a:xfrm>
            <a:off x="570809" y="5085184"/>
            <a:ext cx="22349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 smtClean="0">
                <a:solidFill>
                  <a:srgbClr val="0070C0"/>
                </a:solidFill>
              </a:rPr>
              <a:t>Hades data,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 smtClean="0">
                <a:solidFill>
                  <a:srgbClr val="0070C0"/>
                </a:solidFill>
              </a:rPr>
              <a:t>PRC85 </a:t>
            </a:r>
            <a:r>
              <a:rPr lang="en-US" sz="1600" b="1" i="1" dirty="0">
                <a:solidFill>
                  <a:srgbClr val="0070C0"/>
                </a:solidFill>
              </a:rPr>
              <a:t>054005 (2012)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26" name="ZoneTexte 78"/>
          <p:cNvSpPr txBox="1">
            <a:spLocks noChangeArrowheads="1"/>
          </p:cNvSpPr>
          <p:nvPr/>
        </p:nvSpPr>
        <p:spPr bwMode="auto">
          <a:xfrm>
            <a:off x="7236296" y="3933056"/>
            <a:ext cx="1882247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 smtClean="0">
                <a:solidFill>
                  <a:srgbClr val="0070C0"/>
                </a:solidFill>
              </a:rPr>
              <a:t>Hades data,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b="1" i="1" dirty="0" smtClean="0">
                <a:solidFill>
                  <a:srgbClr val="0070C0"/>
                </a:solidFill>
              </a:rPr>
              <a:t>EPJA48 (2012) 64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1342" y="4149080"/>
            <a:ext cx="2511576" cy="229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3" cstate="print"/>
          <a:srcRect r="50926"/>
          <a:stretch>
            <a:fillRect/>
          </a:stretch>
        </p:blipFill>
        <p:spPr bwMode="auto">
          <a:xfrm>
            <a:off x="899592" y="3771451"/>
            <a:ext cx="2448272" cy="264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5986384"/>
            <a:ext cx="2133600" cy="457200"/>
          </a:xfrm>
        </p:spPr>
        <p:txBody>
          <a:bodyPr/>
          <a:lstStyle/>
          <a:p>
            <a:pPr>
              <a:defRPr/>
            </a:pPr>
            <a:fld id="{65F2AA30-C606-4F3B-BEC8-22AE7B09929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 t="3516"/>
          <a:stretch>
            <a:fillRect/>
          </a:stretch>
        </p:blipFill>
        <p:spPr bwMode="auto">
          <a:xfrm>
            <a:off x="3275856" y="1362579"/>
            <a:ext cx="2880320" cy="2698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396792"/>
            <a:ext cx="2592288" cy="2630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698378" y="1506271"/>
            <a:ext cx="900113" cy="340735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1600" dirty="0" smtClean="0">
                <a:solidFill>
                  <a:schemeClr val="accent6"/>
                </a:solidFill>
                <a:cs typeface="Arial" charset="0"/>
              </a:rPr>
              <a:t>ppe</a:t>
            </a:r>
            <a:r>
              <a:rPr lang="pl-PL" sz="1600" baseline="30000" dirty="0" smtClean="0">
                <a:solidFill>
                  <a:schemeClr val="accent6"/>
                </a:solidFill>
                <a:cs typeface="Arial" charset="0"/>
              </a:rPr>
              <a:t>+</a:t>
            </a:r>
            <a:r>
              <a:rPr lang="pl-PL" sz="1600" dirty="0" smtClean="0">
                <a:solidFill>
                  <a:schemeClr val="accent6"/>
                </a:solidFill>
                <a:cs typeface="Arial" charset="0"/>
              </a:rPr>
              <a:t>e</a:t>
            </a:r>
            <a:r>
              <a:rPr lang="pl-PL" sz="1600" baseline="30000" dirty="0" smtClean="0">
                <a:solidFill>
                  <a:schemeClr val="accent6"/>
                </a:solidFill>
                <a:cs typeface="Arial" charset="0"/>
              </a:rPr>
              <a:t>-</a:t>
            </a:r>
            <a:endParaRPr lang="pl-PL" sz="1600" baseline="30000" dirty="0">
              <a:solidFill>
                <a:schemeClr val="accent6"/>
              </a:solidFill>
              <a:cs typeface="Arial" charset="0"/>
            </a:endParaRPr>
          </a:p>
        </p:txBody>
      </p:sp>
      <p:cxnSp>
        <p:nvCxnSpPr>
          <p:cNvPr id="7" name="Connecteur droit avec flèche 12"/>
          <p:cNvCxnSpPr>
            <a:cxnSpLocks noChangeShapeType="1"/>
          </p:cNvCxnSpPr>
          <p:nvPr/>
        </p:nvCxnSpPr>
        <p:spPr bwMode="auto">
          <a:xfrm flipV="1">
            <a:off x="6186210" y="3090447"/>
            <a:ext cx="720080" cy="136815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8" name="ZoneTexte 7"/>
          <p:cNvSpPr txBox="1"/>
          <p:nvPr/>
        </p:nvSpPr>
        <p:spPr>
          <a:xfrm>
            <a:off x="3886230" y="288371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sym typeface="Symbol"/>
              </a:rPr>
              <a:t>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39952" y="24516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4048" y="32344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C6600"/>
                </a:solidFill>
                <a:latin typeface="Times New Roman"/>
                <a:cs typeface="Times New Roman"/>
              </a:rPr>
              <a:t>ρ</a:t>
            </a:r>
            <a:endParaRPr lang="fr-FR" dirty="0">
              <a:solidFill>
                <a:srgbClr val="CC66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78098" y="258639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ω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80312" y="288371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09498" y="300914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ω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84616" y="302773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sym typeface="Symbol"/>
              </a:rPr>
              <a:t>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 l="50617" t="4085" b="5446"/>
          <a:stretch>
            <a:fillRect/>
          </a:stretch>
        </p:blipFill>
        <p:spPr bwMode="auto">
          <a:xfrm>
            <a:off x="917538" y="1371547"/>
            <a:ext cx="2430326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485897" y="1362255"/>
            <a:ext cx="900113" cy="340735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1600" dirty="0" smtClean="0">
                <a:solidFill>
                  <a:schemeClr val="accent6"/>
                </a:solidFill>
                <a:cs typeface="Arial" charset="0"/>
              </a:rPr>
              <a:t>ppe</a:t>
            </a:r>
            <a:r>
              <a:rPr lang="pl-PL" sz="1600" baseline="30000" dirty="0" smtClean="0">
                <a:solidFill>
                  <a:schemeClr val="accent6"/>
                </a:solidFill>
                <a:cs typeface="Arial" charset="0"/>
              </a:rPr>
              <a:t>+</a:t>
            </a:r>
            <a:r>
              <a:rPr lang="pl-PL" sz="1600" dirty="0" smtClean="0">
                <a:solidFill>
                  <a:schemeClr val="accent6"/>
                </a:solidFill>
                <a:cs typeface="Arial" charset="0"/>
              </a:rPr>
              <a:t>e</a:t>
            </a:r>
            <a:r>
              <a:rPr lang="pl-PL" sz="1600" baseline="30000" dirty="0" smtClean="0">
                <a:solidFill>
                  <a:schemeClr val="accent6"/>
                </a:solidFill>
                <a:cs typeface="Arial" charset="0"/>
              </a:rPr>
              <a:t>-</a:t>
            </a:r>
            <a:endParaRPr lang="pl-PL" sz="1600" baseline="30000" dirty="0"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18" name="ZoneTexte 7"/>
          <p:cNvSpPr txBox="1">
            <a:spLocks noChangeArrowheads="1"/>
          </p:cNvSpPr>
          <p:nvPr/>
        </p:nvSpPr>
        <p:spPr bwMode="auto">
          <a:xfrm>
            <a:off x="784933" y="116632"/>
            <a:ext cx="7757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Exclusive </a:t>
            </a:r>
            <a:r>
              <a:rPr lang="en-US" sz="32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pp</a:t>
            </a:r>
            <a:r>
              <a:rPr lang="en-US" sz="3200" dirty="0" err="1" smtClean="0">
                <a:solidFill>
                  <a:schemeClr val="tx2"/>
                </a:solidFill>
                <a:latin typeface="Comic Sans MS" panose="030F0702030302020204" pitchFamily="66" charset="0"/>
                <a:sym typeface="Symbol"/>
              </a:rPr>
              <a:t>p</a:t>
            </a:r>
            <a:r>
              <a:rPr lang="en-US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pe</a:t>
            </a:r>
            <a:r>
              <a:rPr lang="en-US" sz="3200" baseline="30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+</a:t>
            </a:r>
            <a:r>
              <a:rPr lang="en-US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</a:t>
            </a:r>
            <a:r>
              <a:rPr lang="en-US" sz="3200" baseline="30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-</a:t>
            </a: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channel at 3.5 </a:t>
            </a:r>
            <a:r>
              <a:rPr lang="en-US" sz="32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GeV</a:t>
            </a:r>
            <a:endParaRPr lang="fr-FR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496" y="764704"/>
            <a:ext cx="3685624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Cocktail of baryonic resonances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constrained by </a:t>
            </a:r>
            <a:r>
              <a:rPr lang="en-US" dirty="0" err="1" smtClean="0">
                <a:solidFill>
                  <a:schemeClr val="bg2"/>
                </a:solidFill>
              </a:rPr>
              <a:t>hadronic</a:t>
            </a:r>
            <a:r>
              <a:rPr lang="en-US" dirty="0" smtClean="0">
                <a:solidFill>
                  <a:schemeClr val="bg2"/>
                </a:solidFill>
              </a:rPr>
              <a:t> channels 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0" name="pole tekstowe 12"/>
          <p:cNvSpPr txBox="1">
            <a:spLocks noChangeArrowheads="1"/>
          </p:cNvSpPr>
          <p:nvPr/>
        </p:nvSpPr>
        <p:spPr bwMode="auto">
          <a:xfrm>
            <a:off x="1259632" y="1371546"/>
            <a:ext cx="720725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accent6"/>
                </a:solidFill>
              </a:rPr>
              <a:t>pn</a:t>
            </a:r>
            <a:r>
              <a:rPr lang="pl-PL" dirty="0">
                <a:solidFill>
                  <a:schemeClr val="accent6"/>
                </a:solidFill>
                <a:sym typeface="Symbol" pitchFamily="18" charset="2"/>
              </a:rPr>
              <a:t></a:t>
            </a:r>
            <a:r>
              <a:rPr lang="pl-PL" baseline="30000" dirty="0">
                <a:solidFill>
                  <a:schemeClr val="accent6"/>
                </a:solidFill>
                <a:sym typeface="Symbol" pitchFamily="18" charset="2"/>
              </a:rPr>
              <a:t>+</a:t>
            </a:r>
            <a:endParaRPr lang="pl-PL" dirty="0">
              <a:solidFill>
                <a:schemeClr val="accent6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917538" y="1268760"/>
            <a:ext cx="702456" cy="749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>
            <a:off x="3730563" y="764704"/>
            <a:ext cx="4993675" cy="936104"/>
            <a:chOff x="2411760" y="1556792"/>
            <a:chExt cx="4993675" cy="936104"/>
          </a:xfrm>
        </p:grpSpPr>
        <p:sp>
          <p:nvSpPr>
            <p:cNvPr id="23" name="ZoneTexte 22"/>
            <p:cNvSpPr txBox="1"/>
            <p:nvPr/>
          </p:nvSpPr>
          <p:spPr>
            <a:xfrm>
              <a:off x="2411760" y="1556792"/>
              <a:ext cx="4993675" cy="64633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2"/>
                  </a:solidFill>
                </a:rPr>
                <a:t>Dalitz</a:t>
              </a:r>
              <a:r>
                <a:rPr lang="en-US" dirty="0" smtClean="0">
                  <a:solidFill>
                    <a:schemeClr val="bg2"/>
                  </a:solidFill>
                </a:rPr>
                <a:t> decays of point-like baryonic resonances</a:t>
              </a:r>
            </a:p>
            <a:p>
              <a:r>
                <a:rPr lang="en-US" dirty="0" smtClean="0">
                  <a:solidFill>
                    <a:schemeClr val="bg2"/>
                  </a:solidFill>
                  <a:latin typeface="Perpetua"/>
                </a:rPr>
                <a:t>+ “direct” </a:t>
              </a:r>
              <a:r>
                <a:rPr lang="el-GR" dirty="0" smtClean="0">
                  <a:solidFill>
                    <a:schemeClr val="bg2"/>
                  </a:solidFill>
                  <a:latin typeface="Times New Roman"/>
                  <a:cs typeface="Times New Roman"/>
                </a:rPr>
                <a:t>ρ</a:t>
              </a:r>
              <a:r>
                <a:rPr lang="en-US" dirty="0" smtClean="0">
                  <a:solidFill>
                    <a:schemeClr val="bg2"/>
                  </a:solidFill>
                  <a:latin typeface="Times New Roman"/>
                  <a:cs typeface="Times New Roman"/>
                </a:rPr>
                <a:t> and </a:t>
              </a:r>
              <a:r>
                <a:rPr lang="el-GR" dirty="0" smtClean="0">
                  <a:solidFill>
                    <a:schemeClr val="bg2"/>
                  </a:solidFill>
                  <a:latin typeface="Times New Roman"/>
                  <a:cs typeface="Times New Roman"/>
                </a:rPr>
                <a:t>ω</a:t>
              </a:r>
              <a:endParaRPr lang="fr-FR" dirty="0">
                <a:solidFill>
                  <a:schemeClr val="bg2"/>
                </a:solidFill>
                <a:latin typeface="Perpetua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4644008" y="2276872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12"/>
          <p:cNvCxnSpPr>
            <a:cxnSpLocks noChangeShapeType="1"/>
          </p:cNvCxnSpPr>
          <p:nvPr/>
        </p:nvCxnSpPr>
        <p:spPr bwMode="auto">
          <a:xfrm flipH="1" flipV="1">
            <a:off x="4427984" y="2442376"/>
            <a:ext cx="432048" cy="152145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30" name="ZoneTexte 29"/>
          <p:cNvSpPr txBox="1"/>
          <p:nvPr/>
        </p:nvSpPr>
        <p:spPr>
          <a:xfrm>
            <a:off x="3131840" y="3963834"/>
            <a:ext cx="566052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Excess related to light baryonic resonances   </a:t>
            </a:r>
            <a:r>
              <a:rPr lang="en-US" dirty="0" smtClean="0">
                <a:solidFill>
                  <a:schemeClr val="accent6"/>
                </a:solidFill>
              </a:rPr>
              <a:t>N(1520)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3" name="pole tekstowe 13"/>
          <p:cNvSpPr txBox="1">
            <a:spLocks noChangeArrowheads="1"/>
          </p:cNvSpPr>
          <p:nvPr/>
        </p:nvSpPr>
        <p:spPr bwMode="auto">
          <a:xfrm>
            <a:off x="1763688" y="3963909"/>
            <a:ext cx="755650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accent6"/>
                </a:solidFill>
              </a:rPr>
              <a:t>pp</a:t>
            </a:r>
            <a:r>
              <a:rPr lang="pl-PL" dirty="0">
                <a:solidFill>
                  <a:schemeClr val="accent6"/>
                </a:solidFill>
                <a:sym typeface="Symbol" pitchFamily="18" charset="2"/>
              </a:rPr>
              <a:t></a:t>
            </a:r>
            <a:r>
              <a:rPr lang="pl-PL" baseline="30000" dirty="0">
                <a:solidFill>
                  <a:schemeClr val="accent6"/>
                </a:solidFill>
                <a:sym typeface="Symbol" pitchFamily="18" charset="2"/>
              </a:rPr>
              <a:t>0</a:t>
            </a:r>
            <a:endParaRPr lang="pl-PL" dirty="0">
              <a:solidFill>
                <a:schemeClr val="accent6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/>
          <a:srcRect l="24991" t="6336" r="59532" b="40005"/>
          <a:stretch>
            <a:fillRect/>
          </a:stretch>
        </p:blipFill>
        <p:spPr bwMode="auto">
          <a:xfrm>
            <a:off x="107504" y="2451666"/>
            <a:ext cx="9361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 rot="16200000">
            <a:off x="6625519" y="33410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i="1" dirty="0"/>
              <a:t>G. </a:t>
            </a:r>
            <a:r>
              <a:rPr lang="fr-FR" sz="1600" i="1" dirty="0" err="1"/>
              <a:t>Agakishiev</a:t>
            </a:r>
            <a:r>
              <a:rPr lang="fr-FR" sz="1600" i="1" dirty="0"/>
              <a:t> et al. </a:t>
            </a:r>
            <a:r>
              <a:rPr lang="fr-FR" sz="1600" dirty="0" smtClean="0"/>
              <a:t>  </a:t>
            </a:r>
            <a:r>
              <a:rPr lang="fr-FR" sz="1600" dirty="0" err="1" smtClean="0"/>
              <a:t>Eur.Phys.J</a:t>
            </a:r>
            <a:r>
              <a:rPr lang="fr-FR" sz="1600" dirty="0"/>
              <a:t>. A50 (2014) 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96136" y="5598581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i="1" dirty="0" smtClean="0"/>
              <a:t>J. </a:t>
            </a:r>
            <a:r>
              <a:rPr lang="nl-NL" sz="1400" i="1" dirty="0" err="1" smtClean="0"/>
              <a:t>Weil</a:t>
            </a:r>
            <a:r>
              <a:rPr lang="nl-NL" sz="1400" i="1" dirty="0" smtClean="0"/>
              <a:t>, H. van Hees</a:t>
            </a:r>
          </a:p>
          <a:p>
            <a:r>
              <a:rPr lang="nl-NL" sz="1400" i="1" dirty="0" smtClean="0"/>
              <a:t> and U. </a:t>
            </a:r>
            <a:r>
              <a:rPr lang="nl-NL" sz="1400" i="1" dirty="0" err="1" smtClean="0"/>
              <a:t>Mosel</a:t>
            </a:r>
            <a:r>
              <a:rPr lang="nl-NL" sz="1400" i="1" dirty="0" smtClean="0"/>
              <a:t>, EPJA 48, 111 (2012)</a:t>
            </a:r>
            <a:endParaRPr lang="fr-FR" sz="1400" i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5938317" y="4530606"/>
            <a:ext cx="1890261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2"/>
                </a:solidFill>
              </a:rPr>
              <a:t>ρ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is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modified</a:t>
            </a:r>
            <a:r>
              <a:rPr lang="fr-FR" dirty="0" smtClean="0">
                <a:solidFill>
                  <a:schemeClr val="bg2"/>
                </a:solidFill>
              </a:rPr>
              <a:t>  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in NN collisions !</a:t>
            </a:r>
            <a:endParaRPr lang="fr-FR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Studying cold nuclear </a:t>
            </a:r>
            <a:r>
              <a:rPr lang="en-US" sz="3600" dirty="0" smtClean="0">
                <a:latin typeface="Comic Sans MS" panose="030F0702030302020204" pitchFamily="66" charset="0"/>
              </a:rPr>
              <a:t>matter</a:t>
            </a:r>
            <a:r>
              <a:rPr lang="fr-FR" sz="3600" dirty="0">
                <a:latin typeface="Comic Sans MS" panose="030F0702030302020204" pitchFamily="66" charset="0"/>
              </a:rPr>
              <a:t/>
            </a:r>
            <a:br>
              <a:rPr lang="fr-FR" sz="3600" dirty="0">
                <a:latin typeface="Comic Sans MS" panose="030F0702030302020204" pitchFamily="66" charset="0"/>
              </a:rPr>
            </a:b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MESON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243" y="1646683"/>
            <a:ext cx="2708848" cy="3006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" name="ZoneTexte 36"/>
          <p:cNvSpPr txBox="1"/>
          <p:nvPr/>
        </p:nvSpPr>
        <p:spPr>
          <a:xfrm>
            <a:off x="15602" y="1844824"/>
            <a:ext cx="26121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HADES added value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b="1" dirty="0" err="1"/>
              <a:t>p</a:t>
            </a:r>
            <a:r>
              <a:rPr lang="en-US" b="1" baseline="-25000" dirty="0" err="1"/>
              <a:t>e+e</a:t>
            </a:r>
            <a:r>
              <a:rPr lang="en-US" b="1" baseline="-25000" dirty="0"/>
              <a:t>-</a:t>
            </a:r>
            <a:r>
              <a:rPr lang="en-US" b="1" dirty="0"/>
              <a:t> </a:t>
            </a:r>
            <a:r>
              <a:rPr lang="en-US" b="1" dirty="0" smtClean="0"/>
              <a:t>measured </a:t>
            </a:r>
          </a:p>
          <a:p>
            <a:r>
              <a:rPr lang="en-US" b="1" dirty="0" smtClean="0"/>
              <a:t>down </a:t>
            </a:r>
            <a:r>
              <a:rPr lang="en-US" b="1" dirty="0"/>
              <a:t>to  0.2 </a:t>
            </a:r>
            <a:r>
              <a:rPr lang="en-US" b="1" dirty="0" err="1"/>
              <a:t>GeV</a:t>
            </a:r>
            <a:r>
              <a:rPr lang="en-US" b="1" dirty="0"/>
              <a:t>/c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551014" y="4941168"/>
            <a:ext cx="5280838" cy="90024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SzPct val="127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 </a:t>
            </a: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contribution </a:t>
            </a: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distorted</a:t>
            </a:r>
            <a:endParaRPr lang="fr-F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1720</a:t>
            </a:r>
            <a:r>
              <a:rPr lang="fr-F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,N</a:t>
            </a:r>
            <a:r>
              <a:rPr lang="pl-PL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(1520</a:t>
            </a:r>
            <a:r>
              <a:rPr lang="pl-PL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),..</a:t>
            </a:r>
            <a:r>
              <a:rPr lang="fr-F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pl-PL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fr-FR" baseline="300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  and 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reactions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95652"/>
            <a:ext cx="2124946" cy="106965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79512" y="1097766"/>
            <a:ext cx="12843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p</a:t>
            </a:r>
            <a:r>
              <a:rPr lang="en-US" dirty="0" err="1" smtClean="0">
                <a:latin typeface="Comic Sans MS" panose="030F0702030302020204" pitchFamily="66" charset="0"/>
              </a:rPr>
              <a:t>+p</a:t>
            </a:r>
            <a:r>
              <a:rPr lang="en-US" dirty="0" smtClean="0">
                <a:latin typeface="Comic Sans MS" panose="030F0702030302020204" pitchFamily="66" charset="0"/>
              </a:rPr>
              <a:t>/</a:t>
            </a:r>
            <a:r>
              <a:rPr lang="en-US" dirty="0" err="1" smtClean="0">
                <a:latin typeface="Comic Sans MS" panose="030F0702030302020204" pitchFamily="66" charset="0"/>
              </a:rPr>
              <a:t>p+Nb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3.5 </a:t>
            </a:r>
            <a:r>
              <a:rPr lang="en-US" dirty="0" err="1">
                <a:latin typeface="Comic Sans MS" panose="030F0702030302020204" pitchFamily="66" charset="0"/>
              </a:rPr>
              <a:t>GeV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00" y="1760316"/>
            <a:ext cx="3040480" cy="277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683521" y="1118247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/>
              <a:t>Phys.Lett</a:t>
            </a:r>
            <a:r>
              <a:rPr lang="fr-FR" i="1" dirty="0"/>
              <a:t>. B715 (2012) 304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7" y="2924944"/>
            <a:ext cx="2181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/>
          <a:srcRect l="8708" t="4842" r="13063" b="2074"/>
          <a:stretch>
            <a:fillRect/>
          </a:stretch>
        </p:blipFill>
        <p:spPr bwMode="auto">
          <a:xfrm>
            <a:off x="397190" y="1085636"/>
            <a:ext cx="2518626" cy="3383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15072"/>
            <a:ext cx="11001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itre 48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sz="3200" dirty="0">
                <a:latin typeface="Comic Sans MS" panose="030F0702030302020204" pitchFamily="66" charset="0"/>
              </a:rPr>
              <a:t>The « </a:t>
            </a:r>
            <a:r>
              <a:rPr lang="fr-FR" sz="3200" dirty="0" err="1">
                <a:latin typeface="Comic Sans MS" panose="030F0702030302020204" pitchFamily="66" charset="0"/>
              </a:rPr>
              <a:t>pn</a:t>
            </a:r>
            <a:r>
              <a:rPr lang="fr-FR" sz="3200" dirty="0">
                <a:latin typeface="Comic Sans MS" panose="030F0702030302020204" pitchFamily="66" charset="0"/>
              </a:rPr>
              <a:t> puzzle »:tentative </a:t>
            </a:r>
            <a:r>
              <a:rPr lang="fr-FR" sz="3200" dirty="0" err="1" smtClean="0">
                <a:latin typeface="Comic Sans MS" panose="030F0702030302020204" pitchFamily="66" charset="0"/>
              </a:rPr>
              <a:t>explanations</a:t>
            </a:r>
            <a:endParaRPr lang="fr-FR" sz="32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B. </a:t>
            </a:r>
            <a:r>
              <a:rPr lang="fr-FR" dirty="0" err="1" smtClean="0"/>
              <a:t>Ramstein</a:t>
            </a: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A25DD-78E8-411B-BEC7-C1489F3240F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 flipV="1">
            <a:off x="6934200" y="2335560"/>
            <a:ext cx="762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 flipH="1" flipV="1">
            <a:off x="2267743" y="3674395"/>
            <a:ext cx="1163813" cy="180404"/>
          </a:xfrm>
          <a:prstGeom prst="line">
            <a:avLst/>
          </a:prstGeom>
          <a:noFill/>
          <a:ln w="28440">
            <a:solidFill>
              <a:srgbClr val="D60093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1" name="Organigramme : Alternative 60"/>
          <p:cNvSpPr/>
          <p:nvPr/>
        </p:nvSpPr>
        <p:spPr>
          <a:xfrm>
            <a:off x="3514953" y="3356992"/>
            <a:ext cx="2425197" cy="694836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CC00CC"/>
                </a:solidFill>
                <a:sym typeface="Symbol"/>
              </a:rPr>
              <a:t> VDM </a:t>
            </a:r>
            <a:r>
              <a:rPr lang="fr-FR" dirty="0">
                <a:solidFill>
                  <a:srgbClr val="CC00CC"/>
                </a:solidFill>
              </a:rPr>
              <a:t>Electro</a:t>
            </a:r>
          </a:p>
          <a:p>
            <a:r>
              <a:rPr lang="fr-FR" dirty="0" err="1">
                <a:solidFill>
                  <a:srgbClr val="CC00CC"/>
                </a:solidFill>
              </a:rPr>
              <a:t>magnetic</a:t>
            </a:r>
            <a:r>
              <a:rPr lang="fr-FR" dirty="0">
                <a:solidFill>
                  <a:srgbClr val="CC00CC"/>
                </a:solidFill>
              </a:rPr>
              <a:t> </a:t>
            </a:r>
            <a:r>
              <a:rPr lang="fr-FR" dirty="0" err="1">
                <a:solidFill>
                  <a:srgbClr val="CC00CC"/>
                </a:solidFill>
              </a:rPr>
              <a:t>form</a:t>
            </a:r>
            <a:r>
              <a:rPr lang="fr-FR" dirty="0">
                <a:solidFill>
                  <a:srgbClr val="CC00CC"/>
                </a:solidFill>
              </a:rPr>
              <a:t> factor </a:t>
            </a:r>
          </a:p>
        </p:txBody>
      </p:sp>
      <p:sp>
        <p:nvSpPr>
          <p:cNvPr id="1035" name="Rectangle à coins arrondis 1034"/>
          <p:cNvSpPr/>
          <p:nvPr/>
        </p:nvSpPr>
        <p:spPr>
          <a:xfrm>
            <a:off x="5148064" y="5118041"/>
            <a:ext cx="3960440" cy="40562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 production by  FSI ….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4211671" y="4223762"/>
            <a:ext cx="3658845" cy="70433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err="1">
                <a:solidFill>
                  <a:schemeClr val="bg2"/>
                </a:solidFill>
              </a:rPr>
              <a:t>Improved</a:t>
            </a:r>
            <a:r>
              <a:rPr lang="fr-FR" dirty="0">
                <a:solidFill>
                  <a:schemeClr val="bg2"/>
                </a:solidFill>
              </a:rPr>
              <a:t> descriptions </a:t>
            </a: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1596625" y="2646784"/>
            <a:ext cx="3607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R. </a:t>
            </a:r>
            <a:r>
              <a:rPr lang="fr-FR" sz="1100" dirty="0" err="1" smtClean="0"/>
              <a:t>Shyam</a:t>
            </a:r>
            <a:r>
              <a:rPr lang="fr-FR" sz="1100" dirty="0" smtClean="0"/>
              <a:t> and U. Mosel, Phys.Rev.C,82:062201(2010)</a:t>
            </a:r>
            <a:endParaRPr lang="fr-FR" sz="11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5282446" y="4051828"/>
            <a:ext cx="143778" cy="3128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7010400" y="4824945"/>
            <a:ext cx="611074" cy="404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169474" y="958280"/>
            <a:ext cx="508985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Large </a:t>
            </a:r>
            <a:r>
              <a:rPr lang="fr-FR" dirty="0" err="1">
                <a:solidFill>
                  <a:srgbClr val="FFFF00"/>
                </a:solidFill>
              </a:rPr>
              <a:t>excess</a:t>
            </a:r>
            <a:r>
              <a:rPr lang="fr-FR" dirty="0"/>
              <a:t> of </a:t>
            </a:r>
            <a:r>
              <a:rPr lang="fr-FR" dirty="0" err="1"/>
              <a:t>dilepton</a:t>
            </a:r>
            <a:r>
              <a:rPr lang="fr-FR" dirty="0"/>
              <a:t> </a:t>
            </a:r>
            <a:r>
              <a:rPr lang="fr-FR" dirty="0" err="1"/>
              <a:t>yield</a:t>
            </a:r>
            <a:r>
              <a:rPr lang="fr-FR" dirty="0"/>
              <a:t> in </a:t>
            </a:r>
            <a:r>
              <a:rPr lang="fr-FR" dirty="0" err="1"/>
              <a:t>pn</a:t>
            </a:r>
            <a:r>
              <a:rPr lang="fr-FR" dirty="0"/>
              <a:t> over 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the </a:t>
            </a:r>
            <a:r>
              <a:rPr lang="fr-FR" dirty="0">
                <a:sym typeface="Symbol"/>
              </a:rPr>
              <a:t>°+ +  </a:t>
            </a:r>
            <a:r>
              <a:rPr lang="fr-FR" dirty="0" smtClean="0">
                <a:sym typeface="Symbol"/>
              </a:rPr>
              <a:t>contribution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00"/>
                </a:solidFill>
              </a:rPr>
              <a:t>Can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explained</a:t>
            </a:r>
            <a:r>
              <a:rPr lang="fr-FR" dirty="0"/>
              <a:t> by </a:t>
            </a:r>
            <a:r>
              <a:rPr lang="fr-FR" dirty="0" err="1">
                <a:solidFill>
                  <a:srgbClr val="FFFF00"/>
                </a:solidFill>
              </a:rPr>
              <a:t>pn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Bremsstrahlung</a:t>
            </a:r>
            <a:r>
              <a:rPr lang="fr-FR" dirty="0">
                <a:solidFill>
                  <a:srgbClr val="FFFF00"/>
                </a:solidFill>
              </a:rPr>
              <a:t>  </a:t>
            </a:r>
          </a:p>
          <a:p>
            <a:r>
              <a:rPr lang="fr-FR" dirty="0"/>
              <a:t>           </a:t>
            </a:r>
            <a:r>
              <a:rPr lang="fr-FR" i="1" dirty="0" err="1"/>
              <a:t>cf</a:t>
            </a:r>
            <a:r>
              <a:rPr lang="fr-FR" i="1" dirty="0"/>
              <a:t> OBE </a:t>
            </a:r>
            <a:r>
              <a:rPr lang="fr-FR" i="1" dirty="0" err="1"/>
              <a:t>predictions</a:t>
            </a:r>
            <a:endParaRPr lang="it-IT" b="1" i="1" dirty="0"/>
          </a:p>
          <a:p>
            <a:r>
              <a:rPr lang="it-IT" sz="1400" b="1" i="1" dirty="0"/>
              <a:t>   R. Shyam &amp; U. Mosel, </a:t>
            </a:r>
            <a:r>
              <a:rPr lang="en-GB" sz="1400" b="1" i="1" dirty="0"/>
              <a:t>PRC 79 (2009) 03520</a:t>
            </a:r>
            <a:endParaRPr lang="fr-FR" sz="1200" b="1" i="1" dirty="0"/>
          </a:p>
          <a:p>
            <a:r>
              <a:rPr lang="en-GB" sz="1400" b="1" i="1" dirty="0"/>
              <a:t>   L.P. </a:t>
            </a:r>
            <a:r>
              <a:rPr lang="en-GB" sz="1400" b="1" i="1" dirty="0" err="1"/>
              <a:t>Kaptari</a:t>
            </a:r>
            <a:r>
              <a:rPr lang="en-GB" sz="1400" b="1" i="1" dirty="0"/>
              <a:t>, B. </a:t>
            </a:r>
            <a:r>
              <a:rPr lang="en-GB" sz="1400" b="1" i="1" dirty="0" err="1"/>
              <a:t>Kämpfer</a:t>
            </a:r>
            <a:r>
              <a:rPr lang="en-GB" sz="1400" b="1" i="1" dirty="0"/>
              <a:t>, NPA 764 (2006) 338</a:t>
            </a:r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76325" y="5654540"/>
            <a:ext cx="374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B. </a:t>
            </a:r>
            <a:r>
              <a:rPr lang="fr-FR" sz="1200" dirty="0" err="1" smtClean="0"/>
              <a:t>Martemyanov</a:t>
            </a:r>
            <a:r>
              <a:rPr lang="fr-FR" sz="1200" dirty="0" smtClean="0"/>
              <a:t> et </a:t>
            </a:r>
            <a:r>
              <a:rPr lang="fr-FR" sz="1200" dirty="0" err="1" smtClean="0"/>
              <a:t>al.Phys.ReV.C</a:t>
            </a:r>
            <a:r>
              <a:rPr lang="fr-FR" sz="1200" dirty="0" smtClean="0"/>
              <a:t> 84 (2011) 047601</a:t>
            </a:r>
            <a:endParaRPr lang="fr-FR" sz="1200" dirty="0"/>
          </a:p>
        </p:txBody>
      </p:sp>
      <p:sp>
        <p:nvSpPr>
          <p:cNvPr id="26" name="Organigramme : Alternative 25"/>
          <p:cNvSpPr/>
          <p:nvPr/>
        </p:nvSpPr>
        <p:spPr>
          <a:xfrm>
            <a:off x="563880" y="5052301"/>
            <a:ext cx="3168352" cy="573863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>
                <a:solidFill>
                  <a:schemeClr val="accent4">
                    <a:lumMod val="10000"/>
                  </a:schemeClr>
                </a:solidFill>
              </a:rPr>
              <a:t>np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  <a:sym typeface="Symbol"/>
              </a:rPr>
              <a:t>de</a:t>
            </a:r>
            <a:r>
              <a:rPr lang="fr-FR" baseline="30000" dirty="0" err="1">
                <a:solidFill>
                  <a:schemeClr val="accent4">
                    <a:lumMod val="10000"/>
                  </a:schemeClr>
                </a:solidFill>
                <a:sym typeface="Symbol"/>
              </a:rPr>
              <a:t>+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  <a:sym typeface="Symbol"/>
              </a:rPr>
              <a:t>e</a:t>
            </a:r>
            <a:r>
              <a:rPr lang="fr-FR" baseline="30000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- 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and 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  <a:sym typeface="Symbol"/>
              </a:rPr>
              <a:t>coupling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  </a:t>
            </a:r>
          </a:p>
          <a:p>
            <a:r>
              <a:rPr lang="fr-FR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to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  <a:sym typeface="Symbol"/>
              </a:rPr>
              <a:t>baryonic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  <a:sym typeface="Symbol"/>
              </a:rPr>
              <a:t>resonances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(R)</a:t>
            </a:r>
            <a:endParaRPr lang="fr-FR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29" name="Connecteur droit 28"/>
          <p:cNvCxnSpPr>
            <a:stCxn id="2" idx="3"/>
          </p:cNvCxnSpPr>
          <p:nvPr/>
        </p:nvCxnSpPr>
        <p:spPr>
          <a:xfrm flipH="1">
            <a:off x="3325562" y="4824945"/>
            <a:ext cx="1421934" cy="2273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94223" y="6011996"/>
            <a:ext cx="4608512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Can </a:t>
            </a:r>
            <a:r>
              <a:rPr lang="fr-FR" dirty="0" err="1" smtClean="0">
                <a:solidFill>
                  <a:schemeClr val="bg1"/>
                </a:solidFill>
              </a:rPr>
              <a:t>be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checked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experimentally</a:t>
            </a:r>
            <a:r>
              <a:rPr lang="fr-FR" dirty="0" smtClean="0">
                <a:solidFill>
                  <a:schemeClr val="bg1"/>
                </a:solidFill>
              </a:rPr>
              <a:t> by HADES: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exclusive </a:t>
            </a:r>
            <a:r>
              <a:rPr lang="fr-FR" dirty="0" err="1" smtClean="0">
                <a:solidFill>
                  <a:schemeClr val="bg1"/>
                </a:solidFill>
              </a:rPr>
              <a:t>analysis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pn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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de</a:t>
            </a:r>
            <a:r>
              <a:rPr lang="fr-FR" baseline="30000" dirty="0" err="1" smtClean="0">
                <a:solidFill>
                  <a:schemeClr val="bg1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on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going</a:t>
            </a:r>
            <a:endParaRPr lang="fr-FR" baseline="30000" dirty="0" smtClean="0">
              <a:solidFill>
                <a:schemeClr val="bg1"/>
              </a:solidFill>
              <a:sym typeface="Symbol"/>
            </a:endParaRP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76108" y="756801"/>
            <a:ext cx="2967264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/>
              <a:t>HADES: Phys.Lett.B690 (2010)118</a:t>
            </a:r>
          </a:p>
        </p:txBody>
      </p:sp>
    </p:spTree>
    <p:extLst>
      <p:ext uri="{BB962C8B-B14F-4D97-AF65-F5344CB8AC3E}">
        <p14:creationId xmlns:p14="http://schemas.microsoft.com/office/powerpoint/2010/main" val="2079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25" grpId="0"/>
      <p:bldP spid="26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60" y="3829686"/>
            <a:ext cx="2714655" cy="183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435280" cy="1143000"/>
          </a:xfrm>
        </p:spPr>
        <p:txBody>
          <a:bodyPr/>
          <a:lstStyle/>
          <a:p>
            <a:r>
              <a:rPr lang="fr-FR" sz="3200" dirty="0">
                <a:latin typeface="Comic Sans MS" panose="030F0702030302020204" pitchFamily="66" charset="0"/>
              </a:rPr>
              <a:t>HADES « </a:t>
            </a:r>
            <a:r>
              <a:rPr lang="fr-FR" sz="3200" dirty="0" err="1">
                <a:latin typeface="Comic Sans MS" panose="030F0702030302020204" pitchFamily="66" charset="0"/>
              </a:rPr>
              <a:t>pn</a:t>
            </a:r>
            <a:r>
              <a:rPr lang="fr-FR" sz="3200" dirty="0">
                <a:latin typeface="Comic Sans MS" panose="030F0702030302020204" pitchFamily="66" charset="0"/>
              </a:rPr>
              <a:t> puzzle </a:t>
            </a:r>
            <a:r>
              <a:rPr lang="fr-FR" sz="3200" dirty="0" smtClean="0">
                <a:latin typeface="Comic Sans MS" panose="030F0702030302020204" pitchFamily="66" charset="0"/>
              </a:rPr>
              <a:t>»:the </a:t>
            </a:r>
            <a:r>
              <a:rPr lang="fr-FR" sz="3200" dirty="0">
                <a:latin typeface="Comic Sans MS" panose="030F0702030302020204" pitchFamily="66" charset="0"/>
                <a:sym typeface="Symbol"/>
              </a:rPr>
              <a:t> </a:t>
            </a:r>
            <a:r>
              <a:rPr lang="fr-FR" sz="3200" dirty="0" err="1">
                <a:latin typeface="Comic Sans MS" panose="030F0702030302020204" pitchFamily="66" charset="0"/>
                <a:sym typeface="Symbol"/>
              </a:rPr>
              <a:t>explanation</a:t>
            </a:r>
            <a:r>
              <a:rPr lang="fr-FR" sz="3200" dirty="0">
                <a:latin typeface="Comic Sans MS" panose="030F0702030302020204" pitchFamily="66" charset="0"/>
                <a:sym typeface="Symbol"/>
              </a:rPr>
              <a:t> ?</a:t>
            </a:r>
            <a:r>
              <a:rPr lang="fr-FR" sz="3200" dirty="0">
                <a:latin typeface="Comic Sans MS" panose="030F0702030302020204" pitchFamily="66" charset="0"/>
              </a:rPr>
              <a:t> 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A25DD-78E8-411B-BEC7-C1489F3240FD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19975" y="4467304"/>
            <a:ext cx="357129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ym typeface="Symbol"/>
              </a:rPr>
              <a:t>systematic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studies</a:t>
            </a:r>
            <a:r>
              <a:rPr lang="fr-FR" dirty="0" smtClean="0">
                <a:sym typeface="Symbol"/>
              </a:rPr>
              <a:t> :</a:t>
            </a:r>
          </a:p>
          <a:p>
            <a:r>
              <a:rPr lang="fr-FR" dirty="0">
                <a:sym typeface="Symbol"/>
              </a:rPr>
              <a:t>pp pp</a:t>
            </a:r>
            <a:r>
              <a:rPr lang="fr-FR" baseline="30000" dirty="0">
                <a:sym typeface="Symbol"/>
              </a:rPr>
              <a:t>+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-</a:t>
            </a:r>
          </a:p>
          <a:p>
            <a:r>
              <a:rPr lang="fr-FR" dirty="0" err="1">
                <a:sym typeface="Symbol"/>
              </a:rPr>
              <a:t>pn</a:t>
            </a:r>
            <a:r>
              <a:rPr lang="fr-FR" dirty="0">
                <a:sym typeface="Symbol"/>
              </a:rPr>
              <a:t> d</a:t>
            </a:r>
            <a:r>
              <a:rPr lang="fr-FR" baseline="30000" dirty="0">
                <a:sym typeface="Symbol"/>
              </a:rPr>
              <a:t>+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 , </a:t>
            </a:r>
            <a:r>
              <a:rPr lang="fr-FR" dirty="0" err="1" smtClean="0">
                <a:sym typeface="Symbol"/>
              </a:rPr>
              <a:t>pn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+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 , pp</a:t>
            </a:r>
            <a:r>
              <a:rPr lang="fr-FR" baseline="30000" dirty="0" smtClean="0">
                <a:sym typeface="Symbol"/>
              </a:rPr>
              <a:t>°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-</a:t>
            </a:r>
          </a:p>
          <a:p>
            <a:r>
              <a:rPr lang="fr-FR" dirty="0" smtClean="0">
                <a:sym typeface="Symbol"/>
              </a:rPr>
              <a:t> </a:t>
            </a:r>
            <a:r>
              <a:rPr lang="fr-FR" dirty="0" smtClean="0"/>
              <a:t>Double </a:t>
            </a:r>
            <a:r>
              <a:rPr lang="fr-FR" dirty="0" smtClean="0">
                <a:sym typeface="Symbol"/>
              </a:rPr>
              <a:t> contribution:</a:t>
            </a:r>
            <a:endParaRPr lang="fr-FR" baseline="30000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 </a:t>
            </a:r>
            <a:r>
              <a:rPr lang="fr-FR" dirty="0" err="1" smtClean="0">
                <a:sym typeface="Symbol"/>
              </a:rPr>
              <a:t>independent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checks</a:t>
            </a:r>
            <a:r>
              <a:rPr lang="fr-FR" dirty="0" smtClean="0">
                <a:sym typeface="Symbol"/>
              </a:rPr>
              <a:t> of WASA </a:t>
            </a:r>
          </a:p>
          <a:p>
            <a:r>
              <a:rPr lang="fr-FR" dirty="0" err="1" smtClean="0">
                <a:sym typeface="Symbol"/>
              </a:rPr>
              <a:t>results</a:t>
            </a:r>
            <a:r>
              <a:rPr lang="fr-FR" dirty="0" smtClean="0">
                <a:sym typeface="Symbol"/>
              </a:rPr>
              <a:t> on </a:t>
            </a:r>
            <a:r>
              <a:rPr lang="fr-FR" dirty="0">
                <a:sym typeface="Symbol"/>
              </a:rPr>
              <a:t>d* </a:t>
            </a:r>
            <a:endParaRPr lang="fr-FR" baseline="30000" dirty="0">
              <a:sym typeface="Symbol"/>
            </a:endParaRPr>
          </a:p>
        </p:txBody>
      </p:sp>
      <p:sp>
        <p:nvSpPr>
          <p:cNvPr id="29" name="Bulle ronde 28"/>
          <p:cNvSpPr/>
          <p:nvPr/>
        </p:nvSpPr>
        <p:spPr>
          <a:xfrm>
            <a:off x="3347864" y="5661248"/>
            <a:ext cx="2448272" cy="1152128"/>
          </a:xfrm>
          <a:prstGeom prst="wedgeEllipseCallout">
            <a:avLst>
              <a:gd name="adj1" fmla="val -48774"/>
              <a:gd name="adj2" fmla="val -7232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  <a:sym typeface="Symbol"/>
              </a:rPr>
              <a:t>HADES </a:t>
            </a:r>
            <a:r>
              <a:rPr lang="fr-FR" sz="1400" dirty="0" err="1" smtClean="0">
                <a:solidFill>
                  <a:schemeClr val="bg1"/>
                </a:solidFill>
                <a:sym typeface="Symbol"/>
              </a:rPr>
              <a:t>results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: </a:t>
            </a:r>
            <a:r>
              <a:rPr lang="fr-FR" sz="1400" dirty="0" err="1" smtClean="0">
                <a:solidFill>
                  <a:srgbClr val="FF0000"/>
                </a:solidFill>
                <a:sym typeface="Symbol"/>
              </a:rPr>
              <a:t>A.Kurilkin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1400" dirty="0" err="1">
                <a:solidFill>
                  <a:srgbClr val="FF0000"/>
                </a:solidFill>
                <a:sym typeface="Symbol"/>
              </a:rPr>
              <a:t>parallel</a:t>
            </a:r>
            <a:r>
              <a:rPr lang="fr-FR" sz="1400" dirty="0">
                <a:solidFill>
                  <a:srgbClr val="FF0000"/>
                </a:solidFill>
                <a:sym typeface="Symbol"/>
              </a:rPr>
              <a:t> session A2</a:t>
            </a:r>
          </a:p>
          <a:p>
            <a:r>
              <a:rPr lang="fr-FR" sz="1400" dirty="0">
                <a:solidFill>
                  <a:srgbClr val="FF0000"/>
                </a:solidFill>
                <a:sym typeface="Symbol"/>
              </a:rPr>
              <a:t>30.05.2014, 17:30</a:t>
            </a:r>
          </a:p>
        </p:txBody>
      </p:sp>
      <p:sp>
        <p:nvSpPr>
          <p:cNvPr id="33" name="Bulle ronde 32"/>
          <p:cNvSpPr/>
          <p:nvPr/>
        </p:nvSpPr>
        <p:spPr>
          <a:xfrm>
            <a:off x="6695728" y="5308624"/>
            <a:ext cx="2448272" cy="1152128"/>
          </a:xfrm>
          <a:prstGeom prst="wedgeEllipseCallout">
            <a:avLst>
              <a:gd name="adj1" fmla="val -56096"/>
              <a:gd name="adj2" fmla="val -8848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  <a:sym typeface="Symbol"/>
              </a:rPr>
              <a:t>WASA </a:t>
            </a:r>
            <a:r>
              <a:rPr lang="fr-FR" sz="1400" dirty="0" err="1" smtClean="0">
                <a:solidFill>
                  <a:schemeClr val="bg1"/>
                </a:solidFill>
                <a:sym typeface="Symbol"/>
              </a:rPr>
              <a:t>results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: 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H. </a:t>
            </a:r>
            <a:r>
              <a:rPr lang="fr-FR" sz="1400" dirty="0" err="1" smtClean="0">
                <a:solidFill>
                  <a:srgbClr val="FF0000"/>
                </a:solidFill>
                <a:sym typeface="Symbol"/>
              </a:rPr>
              <a:t>Clement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fr-FR" sz="1400" dirty="0" err="1" smtClean="0">
                <a:solidFill>
                  <a:srgbClr val="FF0000"/>
                </a:solidFill>
                <a:sym typeface="Symbol"/>
              </a:rPr>
              <a:t>plenary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 session </a:t>
            </a:r>
            <a:endParaRPr lang="fr-FR" sz="1400" dirty="0">
              <a:solidFill>
                <a:srgbClr val="FF0000"/>
              </a:solidFill>
              <a:sym typeface="Symbol"/>
            </a:endParaRPr>
          </a:p>
          <a:p>
            <a:r>
              <a:rPr lang="fr-FR" sz="1400" dirty="0">
                <a:solidFill>
                  <a:srgbClr val="FF0000"/>
                </a:solidFill>
                <a:sym typeface="Symbol"/>
              </a:rPr>
              <a:t>30.05.2014, 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12:30</a:t>
            </a:r>
            <a:endParaRPr lang="fr-FR" sz="1400" dirty="0">
              <a:solidFill>
                <a:schemeClr val="bg1"/>
              </a:solidFill>
              <a:sym typeface="Symbol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41772"/>
            <a:ext cx="3544599" cy="142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10459" y="3944085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M. </a:t>
            </a:r>
            <a:r>
              <a:rPr lang="fr-FR" sz="1200" dirty="0" err="1" smtClean="0"/>
              <a:t>Bashkanov</a:t>
            </a:r>
            <a:r>
              <a:rPr lang="fr-FR" sz="1200" dirty="0" smtClean="0"/>
              <a:t> and </a:t>
            </a:r>
            <a:r>
              <a:rPr lang="fr-FR" sz="1200" dirty="0" err="1" smtClean="0"/>
              <a:t>Clement</a:t>
            </a:r>
            <a:r>
              <a:rPr lang="fr-FR" sz="1200" dirty="0" smtClean="0"/>
              <a:t>,</a:t>
            </a:r>
          </a:p>
          <a:p>
            <a:r>
              <a:rPr lang="fr-FR" sz="1200" dirty="0" smtClean="0"/>
              <a:t> </a:t>
            </a:r>
            <a:r>
              <a:rPr lang="fr-FR" sz="1200" dirty="0"/>
              <a:t>arXiv:1312.2810 [</a:t>
            </a:r>
            <a:r>
              <a:rPr lang="fr-FR" sz="1200" dirty="0" err="1"/>
              <a:t>nucl</a:t>
            </a:r>
            <a:r>
              <a:rPr lang="fr-FR" sz="1200" dirty="0"/>
              <a:t>-ex]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47910" y="1147861"/>
            <a:ext cx="3838179" cy="90395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Symbol"/>
              <a:buChar char="r"/>
            </a:pPr>
            <a:r>
              <a:rPr lang="fr-FR" dirty="0" smtClean="0">
                <a:solidFill>
                  <a:schemeClr val="bg1"/>
                </a:solidFill>
                <a:sym typeface="Symbol"/>
              </a:rPr>
              <a:t>production by  FSI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is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a source of </a:t>
            </a:r>
            <a:r>
              <a:rPr lang="fr-FR" dirty="0" err="1">
                <a:solidFill>
                  <a:schemeClr val="bg1"/>
                </a:solidFill>
                <a:sym typeface="Symbol"/>
              </a:rPr>
              <a:t>e</a:t>
            </a:r>
            <a:r>
              <a:rPr lang="fr-FR" baseline="30000" dirty="0" err="1" smtClean="0">
                <a:solidFill>
                  <a:schemeClr val="bg1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with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high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Mee</a:t>
            </a:r>
            <a:r>
              <a:rPr lang="fr-FR" dirty="0">
                <a:solidFill>
                  <a:schemeClr val="bg1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exclusively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in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pn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59" y="2170377"/>
            <a:ext cx="2638559" cy="176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H="1">
            <a:off x="2442405" y="1953005"/>
            <a:ext cx="2497738" cy="1323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2000" y="1268760"/>
            <a:ext cx="3384376" cy="71123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220072" y="2051811"/>
            <a:ext cx="1872208" cy="563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499992" y="2932263"/>
            <a:ext cx="3838179" cy="6887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d* </a:t>
            </a:r>
            <a:r>
              <a:rPr lang="fr-FR" dirty="0" err="1" smtClean="0">
                <a:solidFill>
                  <a:schemeClr val="bg1"/>
                </a:solidFill>
              </a:rPr>
              <a:t>resonance</a:t>
            </a:r>
            <a:r>
              <a:rPr lang="fr-FR" dirty="0" smtClean="0">
                <a:solidFill>
                  <a:schemeClr val="bg1"/>
                </a:solidFill>
              </a:rPr>
              <a:t> (if </a:t>
            </a:r>
            <a:r>
              <a:rPr lang="fr-FR" dirty="0" err="1" smtClean="0">
                <a:solidFill>
                  <a:schemeClr val="bg1"/>
                </a:solidFill>
              </a:rPr>
              <a:t>it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exists</a:t>
            </a:r>
            <a:r>
              <a:rPr lang="fr-FR" dirty="0" smtClean="0">
                <a:solidFill>
                  <a:schemeClr val="bg1"/>
                </a:solidFill>
              </a:rPr>
              <a:t>) </a:t>
            </a:r>
            <a:r>
              <a:rPr lang="fr-FR" dirty="0" err="1" smtClean="0">
                <a:solidFill>
                  <a:schemeClr val="bg1"/>
                </a:solidFill>
              </a:rPr>
              <a:t>could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also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contribute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err="1" smtClean="0">
                <a:solidFill>
                  <a:schemeClr val="bg1"/>
                </a:solidFill>
              </a:rPr>
              <a:t>+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</a:rPr>
              <a:t>-</a:t>
            </a:r>
            <a:r>
              <a:rPr lang="fr-FR" dirty="0" smtClean="0">
                <a:solidFill>
                  <a:schemeClr val="bg1"/>
                </a:solidFill>
              </a:rPr>
              <a:t> production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88224" y="3882529"/>
            <a:ext cx="1885453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d*   M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dirty="0">
                <a:sym typeface="Symbol"/>
              </a:rPr>
              <a:t> </a:t>
            </a:r>
            <a:r>
              <a:rPr lang="fr-FR" sz="1600" dirty="0" smtClean="0"/>
              <a:t>2380 MeV</a:t>
            </a:r>
          </a:p>
          <a:p>
            <a:r>
              <a:rPr lang="fr-FR" sz="1600" smtClean="0">
                <a:sym typeface="Symbol"/>
              </a:rPr>
              <a:t>        </a:t>
            </a:r>
            <a:r>
              <a:rPr lang="fr-FR" sz="1600" dirty="0" smtClean="0">
                <a:sym typeface="Symbol"/>
              </a:rPr>
              <a:t>70 MeV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82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8" grpId="0" animBg="1"/>
      <p:bldP spid="29" grpId="0" animBg="1"/>
      <p:bldP spid="33" grpId="0" animBg="1"/>
      <p:bldP spid="1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712968" cy="1143000"/>
          </a:xfrm>
        </p:spPr>
        <p:txBody>
          <a:bodyPr/>
          <a:lstStyle/>
          <a:p>
            <a:r>
              <a:rPr lang="fr-FR" sz="3600" dirty="0" err="1" smtClean="0">
                <a:latin typeface="Comic Sans MS" panose="030F0702030302020204" pitchFamily="66" charset="0"/>
              </a:rPr>
              <a:t>Searching</a:t>
            </a:r>
            <a:r>
              <a:rPr lang="fr-FR" sz="3600" dirty="0" smtClean="0">
                <a:latin typeface="Comic Sans MS" panose="030F0702030302020204" pitchFamily="66" charset="0"/>
              </a:rPr>
              <a:t> for the U boson </a:t>
            </a:r>
            <a:r>
              <a:rPr lang="fr-FR" sz="3600" dirty="0" err="1" smtClean="0">
                <a:latin typeface="Comic Sans MS" panose="030F0702030302020204" pitchFamily="66" charset="0"/>
              </a:rPr>
              <a:t>with</a:t>
            </a:r>
            <a:r>
              <a:rPr lang="fr-FR" sz="3600" dirty="0" smtClean="0">
                <a:latin typeface="Comic Sans MS" panose="030F0702030302020204" pitchFamily="66" charset="0"/>
              </a:rPr>
              <a:t> HADES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B. </a:t>
            </a:r>
            <a:r>
              <a:rPr lang="fr-FR" dirty="0" err="1" smtClean="0"/>
              <a:t>Ramstein</a:t>
            </a: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4B9FF-9365-4103-AD15-5345D99B689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3071"/>
            <a:ext cx="27146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86" y="1782150"/>
            <a:ext cx="27051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11577" y="4417367"/>
            <a:ext cx="3546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Phys. </a:t>
            </a:r>
            <a:r>
              <a:rPr lang="fr-FR" sz="1400" i="1" dirty="0" err="1" smtClean="0"/>
              <a:t>Lett</a:t>
            </a:r>
            <a:r>
              <a:rPr lang="fr-FR" sz="1400" i="1" dirty="0" smtClean="0"/>
              <a:t>. B, volume 731, 265-271 (2014)</a:t>
            </a:r>
            <a:endParaRPr lang="fr-FR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5496" y="4801215"/>
            <a:ext cx="52389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significant</a:t>
            </a:r>
            <a:r>
              <a:rPr lang="fr-FR" dirty="0" smtClean="0"/>
              <a:t>  contribution of HADES to </a:t>
            </a:r>
          </a:p>
          <a:p>
            <a:r>
              <a:rPr lang="fr-FR" dirty="0"/>
              <a:t> </a:t>
            </a:r>
            <a:r>
              <a:rPr lang="fr-FR" dirty="0" smtClean="0"/>
              <a:t>         </a:t>
            </a:r>
            <a:r>
              <a:rPr lang="fr-FR" dirty="0" err="1" smtClean="0"/>
              <a:t>dark</a:t>
            </a:r>
            <a:r>
              <a:rPr lang="fr-FR" dirty="0" smtClean="0"/>
              <a:t> photon </a:t>
            </a:r>
            <a:r>
              <a:rPr lang="fr-FR" dirty="0" err="1" smtClean="0"/>
              <a:t>search</a:t>
            </a:r>
            <a:r>
              <a:rPr lang="fr-FR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/>
              <a:t>V</a:t>
            </a:r>
            <a:r>
              <a:rPr lang="fr-FR" dirty="0" err="1" smtClean="0"/>
              <a:t>ery</a:t>
            </a:r>
            <a:r>
              <a:rPr lang="fr-FR" dirty="0" smtClean="0"/>
              <a:t> </a:t>
            </a:r>
            <a:r>
              <a:rPr lang="fr-FR" dirty="0" err="1" smtClean="0"/>
              <a:t>broad</a:t>
            </a:r>
            <a:r>
              <a:rPr lang="fr-FR" dirty="0" smtClean="0"/>
              <a:t> mass range 0.02 &lt; M &lt; 0.6 </a:t>
            </a:r>
            <a:r>
              <a:rPr lang="fr-FR" dirty="0" err="1" smtClean="0"/>
              <a:t>GeV</a:t>
            </a:r>
            <a:r>
              <a:rPr lang="fr-FR" dirty="0" smtClean="0"/>
              <a:t>/c</a:t>
            </a:r>
            <a:r>
              <a:rPr lang="fr-FR" baseline="30000" dirty="0" smtClean="0"/>
              <a:t>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New </a:t>
            </a:r>
            <a:r>
              <a:rPr lang="fr-FR" dirty="0" err="1" smtClean="0"/>
              <a:t>limits</a:t>
            </a:r>
            <a:r>
              <a:rPr lang="fr-FR" dirty="0" smtClean="0"/>
              <a:t> on </a:t>
            </a:r>
            <a:r>
              <a:rPr lang="fr-FR" dirty="0" err="1" smtClean="0"/>
              <a:t>mixing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endParaRPr lang="fr-FR" baseline="300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6444208" y="112648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 on </a:t>
            </a:r>
          </a:p>
          <a:p>
            <a:r>
              <a:rPr lang="fr-FR" dirty="0" err="1" smtClean="0"/>
              <a:t>mixing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1302397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smtClean="0"/>
              <a:t> for a </a:t>
            </a:r>
            <a:r>
              <a:rPr lang="fr-FR" dirty="0" err="1" smtClean="0"/>
              <a:t>peak</a:t>
            </a:r>
            <a:r>
              <a:rPr lang="fr-FR" dirty="0" smtClean="0"/>
              <a:t> in the </a:t>
            </a:r>
            <a:r>
              <a:rPr lang="fr-FR" dirty="0" err="1" smtClean="0"/>
              <a:t>raw</a:t>
            </a:r>
            <a:r>
              <a:rPr lang="fr-FR" dirty="0" smtClean="0"/>
              <a:t> </a:t>
            </a:r>
            <a:r>
              <a:rPr lang="fr-FR" dirty="0" err="1" smtClean="0"/>
              <a:t>dN</a:t>
            </a:r>
            <a:r>
              <a:rPr lang="fr-FR" dirty="0" smtClean="0"/>
              <a:t>/</a:t>
            </a:r>
            <a:r>
              <a:rPr lang="fr-FR" dirty="0" err="1" smtClean="0"/>
              <a:t>dM</a:t>
            </a:r>
            <a:r>
              <a:rPr lang="fr-FR" baseline="-25000" dirty="0" err="1" smtClean="0"/>
              <a:t>ee</a:t>
            </a:r>
            <a:r>
              <a:rPr lang="fr-FR" baseline="-25000" dirty="0" smtClean="0"/>
              <a:t>  </a:t>
            </a:r>
            <a:r>
              <a:rPr lang="fr-FR" dirty="0" err="1" smtClean="0"/>
              <a:t>spectrum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364088" y="4801215"/>
            <a:ext cx="3650557" cy="15081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                     </a:t>
            </a:r>
            <a:r>
              <a:rPr lang="fr-FR" sz="2000" b="1" dirty="0" err="1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e</a:t>
            </a:r>
            <a:r>
              <a:rPr lang="fr-FR" sz="2000" b="1" baseline="30000" dirty="0" err="1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+</a:t>
            </a:r>
            <a:r>
              <a:rPr lang="fr-FR" sz="2000" b="1" dirty="0" err="1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e</a:t>
            </a:r>
            <a:r>
              <a:rPr lang="fr-FR" sz="2000" b="1" baseline="30000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-</a:t>
            </a:r>
            <a:endParaRPr lang="fr-FR" sz="2000" b="1" baseline="30000" dirty="0" smtClean="0">
              <a:solidFill>
                <a:schemeClr val="bg2"/>
              </a:solidFill>
            </a:endParaRPr>
          </a:p>
          <a:p>
            <a:r>
              <a:rPr lang="fr-FR" b="1" dirty="0" smtClean="0">
                <a:solidFill>
                  <a:schemeClr val="bg2"/>
                </a:solidFill>
              </a:rPr>
              <a:t>PDG entry 2012:</a:t>
            </a:r>
          </a:p>
          <a:p>
            <a:r>
              <a:rPr lang="fr-FR" dirty="0" err="1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Upper</a:t>
            </a:r>
            <a:r>
              <a:rPr lang="fr-FR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limit</a:t>
            </a:r>
            <a:r>
              <a:rPr lang="fr-FR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 = 5.6 10 </a:t>
            </a:r>
            <a:r>
              <a:rPr lang="fr-FR" baseline="30000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-6</a:t>
            </a:r>
            <a:r>
              <a:rPr lang="fr-FR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  (CL=90%)</a:t>
            </a:r>
          </a:p>
          <a:p>
            <a:r>
              <a:rPr lang="fr-FR" b="1" dirty="0" smtClean="0">
                <a:solidFill>
                  <a:schemeClr val="bg2"/>
                </a:solidFill>
                <a:sym typeface="Symbol"/>
              </a:rPr>
              <a:t>New </a:t>
            </a:r>
            <a:r>
              <a:rPr lang="fr-FR" b="1" dirty="0" err="1" smtClean="0">
                <a:solidFill>
                  <a:schemeClr val="bg2"/>
                </a:solidFill>
                <a:sym typeface="Symbol"/>
              </a:rPr>
              <a:t>limit</a:t>
            </a:r>
            <a:r>
              <a:rPr lang="fr-FR" b="1" dirty="0" smtClean="0">
                <a:solidFill>
                  <a:schemeClr val="bg2"/>
                </a:solidFill>
                <a:sym typeface="Symbol"/>
              </a:rPr>
              <a:t> 2014:</a:t>
            </a:r>
          </a:p>
          <a:p>
            <a:r>
              <a:rPr lang="fr-FR" dirty="0" err="1">
                <a:solidFill>
                  <a:schemeClr val="accent4">
                    <a:lumMod val="10000"/>
                  </a:schemeClr>
                </a:solidFill>
                <a:sym typeface="Symbol"/>
              </a:rPr>
              <a:t>Upper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  <a:sym typeface="Symbol"/>
              </a:rPr>
              <a:t>limit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= 2.5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10 </a:t>
            </a:r>
            <a:r>
              <a:rPr lang="fr-FR" baseline="30000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-6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  (CL=90</a:t>
            </a:r>
            <a:r>
              <a:rPr lang="fr-FR" dirty="0" smtClean="0">
                <a:solidFill>
                  <a:schemeClr val="accent4">
                    <a:lumMod val="10000"/>
                  </a:schemeClr>
                </a:solidFill>
                <a:sym typeface="Symbol"/>
              </a:rPr>
              <a:t>%)</a:t>
            </a:r>
            <a:endParaRPr lang="fr-FR" dirty="0">
              <a:solidFill>
                <a:schemeClr val="accent4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168" y="1782150"/>
            <a:ext cx="2808312" cy="26352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ulle ronde 16"/>
          <p:cNvSpPr/>
          <p:nvPr/>
        </p:nvSpPr>
        <p:spPr>
          <a:xfrm>
            <a:off x="6264188" y="2833191"/>
            <a:ext cx="2448272" cy="1152128"/>
          </a:xfrm>
          <a:prstGeom prst="wedgeEllipseCallout">
            <a:avLst>
              <a:gd name="adj1" fmla="val -7611"/>
              <a:gd name="adj2" fmla="val -124856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bg1"/>
                </a:solidFill>
                <a:sym typeface="Symbol"/>
              </a:rPr>
              <a:t>HADES </a:t>
            </a:r>
            <a:r>
              <a:rPr lang="fr-FR" sz="1400" dirty="0" err="1" smtClean="0">
                <a:solidFill>
                  <a:schemeClr val="bg1"/>
                </a:solidFill>
                <a:sym typeface="Symbol"/>
              </a:rPr>
              <a:t>results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: 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M. </a:t>
            </a:r>
            <a:r>
              <a:rPr lang="fr-FR" sz="1400" dirty="0" err="1" smtClean="0">
                <a:solidFill>
                  <a:srgbClr val="FF0000"/>
                </a:solidFill>
                <a:sym typeface="Symbol"/>
              </a:rPr>
              <a:t>Gumberidze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1400" dirty="0" err="1">
                <a:solidFill>
                  <a:srgbClr val="FF0000"/>
                </a:solidFill>
                <a:sym typeface="Symbol"/>
              </a:rPr>
              <a:t>parallel</a:t>
            </a:r>
            <a:r>
              <a:rPr lang="fr-FR" sz="1400" dirty="0">
                <a:solidFill>
                  <a:srgbClr val="FF0000"/>
                </a:solidFill>
                <a:sym typeface="Symbol"/>
              </a:rPr>
              <a:t> session 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02.06.2014</a:t>
            </a:r>
            <a:r>
              <a:rPr lang="fr-FR" sz="1400" dirty="0">
                <a:solidFill>
                  <a:srgbClr val="FF0000"/>
                </a:solidFill>
                <a:sym typeface="Symbol"/>
              </a:rPr>
              <a:t>, 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16:20</a:t>
            </a:r>
            <a:endParaRPr lang="fr-FR" sz="1400" dirty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1" y="633322"/>
            <a:ext cx="828564" cy="87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5672086" y="1302398"/>
            <a:ext cx="700114" cy="192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1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0" grpId="0" animBg="1"/>
      <p:bldP spid="1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784976" cy="1143000"/>
          </a:xfrm>
        </p:spPr>
        <p:txBody>
          <a:bodyPr/>
          <a:lstStyle/>
          <a:p>
            <a:r>
              <a:rPr lang="fr-FR" sz="3200" dirty="0" smtClean="0">
                <a:latin typeface="Comic Sans MS" panose="030F0702030302020204" pitchFamily="66" charset="0"/>
              </a:rPr>
              <a:t>K</a:t>
            </a:r>
            <a:r>
              <a:rPr lang="fr-FR" sz="3200" baseline="30000" dirty="0" smtClean="0">
                <a:latin typeface="Comic Sans MS" panose="030F0702030302020204" pitchFamily="66" charset="0"/>
              </a:rPr>
              <a:t>0</a:t>
            </a:r>
            <a:r>
              <a:rPr lang="fr-FR" sz="3200" baseline="-25000" dirty="0" smtClean="0">
                <a:latin typeface="Comic Sans MS" panose="030F0702030302020204" pitchFamily="66" charset="0"/>
              </a:rPr>
              <a:t>S</a:t>
            </a:r>
            <a:r>
              <a:rPr lang="fr-FR" sz="3200" dirty="0" smtClean="0">
                <a:latin typeface="Comic Sans MS" panose="030F0702030302020204" pitchFamily="66" charset="0"/>
              </a:rPr>
              <a:t> inclusive production in pp E= 3.5 </a:t>
            </a:r>
            <a:r>
              <a:rPr lang="fr-FR" sz="3200" dirty="0" err="1" smtClean="0">
                <a:latin typeface="Comic Sans MS" panose="030F0702030302020204" pitchFamily="66" charset="0"/>
              </a:rPr>
              <a:t>GeV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4B9FF-9365-4103-AD15-5345D99B689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07504" y="963343"/>
            <a:ext cx="5184575" cy="3454643"/>
            <a:chOff x="589582" y="1296889"/>
            <a:chExt cx="5688631" cy="38282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82" y="1296889"/>
              <a:ext cx="5688631" cy="3828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292080" y="1323670"/>
              <a:ext cx="909725" cy="3793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547664" y="942172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HADES data, </a:t>
            </a:r>
            <a:r>
              <a:rPr lang="fr-FR" dirty="0" err="1" smtClean="0">
                <a:solidFill>
                  <a:srgbClr val="000000"/>
                </a:solidFill>
              </a:rPr>
              <a:t>submitted</a:t>
            </a:r>
            <a:r>
              <a:rPr lang="fr-FR" dirty="0" smtClean="0">
                <a:solidFill>
                  <a:srgbClr val="000000"/>
                </a:solidFill>
              </a:rPr>
              <a:t> to PRC 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80112" y="2492896"/>
            <a:ext cx="309634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« Tsushima </a:t>
            </a:r>
            <a:r>
              <a:rPr lang="fr-FR" sz="1600" dirty="0" smtClean="0"/>
              <a:t>original</a:t>
            </a:r>
            <a:r>
              <a:rPr lang="fr-FR" sz="1600" dirty="0"/>
              <a:t> </a:t>
            </a:r>
            <a:r>
              <a:rPr lang="fr-FR" sz="1600" dirty="0" smtClean="0"/>
              <a:t>»  Y= </a:t>
            </a:r>
            <a:r>
              <a:rPr lang="es-ES" sz="1600" dirty="0" smtClean="0"/>
              <a:t>Σ </a:t>
            </a:r>
            <a:r>
              <a:rPr lang="es-ES" sz="1600" dirty="0" err="1" smtClean="0"/>
              <a:t>or</a:t>
            </a:r>
            <a:r>
              <a:rPr lang="es-ES" sz="1600" dirty="0" smtClean="0"/>
              <a:t> Λ</a:t>
            </a:r>
            <a:endParaRPr lang="fr-FR" sz="1600" dirty="0" smtClean="0"/>
          </a:p>
          <a:p>
            <a:r>
              <a:rPr lang="fr-FR" sz="1600" dirty="0" smtClean="0"/>
              <a:t>«</a:t>
            </a:r>
            <a:r>
              <a:rPr lang="fr-FR" sz="1600" dirty="0"/>
              <a:t> Tsushima </a:t>
            </a:r>
            <a:r>
              <a:rPr lang="fr-FR" sz="1600" dirty="0" err="1"/>
              <a:t>tuned</a:t>
            </a:r>
            <a:r>
              <a:rPr lang="fr-FR" sz="1600" dirty="0"/>
              <a:t> 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Extension </a:t>
            </a:r>
          </a:p>
          <a:p>
            <a:r>
              <a:rPr lang="fr-FR" sz="1600" dirty="0" smtClean="0"/>
              <a:t>to Y= </a:t>
            </a:r>
            <a:r>
              <a:rPr lang="es-ES" sz="1600" dirty="0" smtClean="0"/>
              <a:t>Σ(1385) </a:t>
            </a:r>
            <a:r>
              <a:rPr lang="es-ES" sz="1600" dirty="0" err="1" smtClean="0"/>
              <a:t>or</a:t>
            </a:r>
            <a:r>
              <a:rPr lang="es-ES" sz="1600" dirty="0" smtClean="0"/>
              <a:t> Λ(1405).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cross-sections </a:t>
            </a:r>
            <a:r>
              <a:rPr lang="fr-FR" sz="1600" dirty="0" err="1" smtClean="0"/>
              <a:t>adjusted</a:t>
            </a:r>
            <a:r>
              <a:rPr lang="fr-FR" sz="1600" dirty="0" smtClean="0"/>
              <a:t> </a:t>
            </a:r>
            <a:r>
              <a:rPr lang="fr-FR" sz="1600" dirty="0" err="1" smtClean="0"/>
              <a:t>using</a:t>
            </a:r>
            <a:r>
              <a:rPr lang="fr-FR" sz="1600" dirty="0" smtClean="0"/>
              <a:t> HADES data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23528" y="5208568"/>
            <a:ext cx="42627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Good description of </a:t>
            </a:r>
            <a:r>
              <a:rPr lang="fr-FR" dirty="0" err="1" smtClean="0"/>
              <a:t>elementary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 smtClean="0"/>
          </a:p>
          <a:p>
            <a:r>
              <a:rPr lang="fr-FR" dirty="0" smtClean="0"/>
              <a:t>Reference for kaon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</a:p>
          <a:p>
            <a:r>
              <a:rPr lang="fr-FR" dirty="0" smtClean="0"/>
              <a:t>in p +A and A+A </a:t>
            </a:r>
            <a:r>
              <a:rPr lang="fr-FR" dirty="0" err="1" smtClean="0"/>
              <a:t>reactions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64704"/>
            <a:ext cx="1869454" cy="160731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1600" y="4725144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Exclusive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submitted</a:t>
            </a:r>
            <a:r>
              <a:rPr lang="fr-FR" dirty="0" smtClean="0"/>
              <a:t> to PRC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900881" y="4909810"/>
            <a:ext cx="3191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60" y="4184838"/>
            <a:ext cx="36671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0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695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MESON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5022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9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ea typeface="+mn-ea"/>
              </a:rPr>
              <a:t>Introduction:   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   </a:t>
            </a:r>
            <a:r>
              <a:rPr lang="fr-FR" b="1" dirty="0" smtClean="0">
                <a:ea typeface="+mn-ea"/>
              </a:rPr>
              <a:t>General </a:t>
            </a:r>
            <a:r>
              <a:rPr lang="fr-FR" b="1" dirty="0" smtClean="0"/>
              <a:t> motivations </a:t>
            </a:r>
            <a:r>
              <a:rPr lang="fr-FR" b="1" dirty="0" smtClean="0">
                <a:ea typeface="+mn-ea"/>
              </a:rPr>
              <a:t> of HADES </a:t>
            </a:r>
            <a:r>
              <a:rPr lang="fr-FR" b="1" dirty="0" err="1" smtClean="0">
                <a:ea typeface="+mn-ea"/>
              </a:rPr>
              <a:t>experiments</a:t>
            </a:r>
            <a:r>
              <a:rPr lang="fr-FR" b="1" dirty="0" smtClean="0">
                <a:ea typeface="+mn-ea"/>
              </a:rPr>
              <a:t> </a:t>
            </a:r>
          </a:p>
          <a:p>
            <a:pPr marL="1085850" lvl="1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400" b="1" dirty="0" smtClean="0">
              <a:ea typeface="+mn-ea"/>
            </a:endParaRPr>
          </a:p>
          <a:p>
            <a:pPr marL="1085850" lvl="1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400" b="1" dirty="0" smtClean="0">
              <a:ea typeface="+mn-ea"/>
            </a:endParaRPr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anose="05000000000000000000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Results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>
                <a:ea typeface="+mn-ea"/>
              </a:rPr>
              <a:t>from</a:t>
            </a:r>
            <a:r>
              <a:rPr lang="fr-FR" sz="2000" b="1" dirty="0">
                <a:ea typeface="+mn-ea"/>
              </a:rPr>
              <a:t> </a:t>
            </a:r>
            <a:r>
              <a:rPr lang="fr-FR" sz="2000" b="1" dirty="0" smtClean="0"/>
              <a:t>NN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reactions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>
                <a:ea typeface="+mn-ea"/>
              </a:rPr>
              <a:t>with</a:t>
            </a:r>
            <a:r>
              <a:rPr lang="fr-FR" sz="2000" b="1" dirty="0">
                <a:ea typeface="+mn-ea"/>
              </a:rPr>
              <a:t> </a:t>
            </a:r>
            <a:r>
              <a:rPr lang="fr-FR" sz="2000" b="1" dirty="0" smtClean="0">
                <a:ea typeface="+mn-ea"/>
              </a:rPr>
              <a:t>HADES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b="1" dirty="0" smtClean="0">
                <a:solidFill>
                  <a:schemeClr val="accent1"/>
                </a:solidFill>
              </a:rPr>
              <a:t>            </a:t>
            </a:r>
            <a:r>
              <a:rPr lang="fr-FR" sz="2000" b="1" i="1" dirty="0" err="1" smtClean="0"/>
              <a:t>Role</a:t>
            </a:r>
            <a:r>
              <a:rPr lang="fr-FR" sz="2000" b="1" i="1" dirty="0" smtClean="0"/>
              <a:t> of </a:t>
            </a:r>
            <a:r>
              <a:rPr lang="fr-FR" sz="2000" b="1" i="1" dirty="0" err="1" smtClean="0"/>
              <a:t>baryonic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resonances</a:t>
            </a:r>
            <a:r>
              <a:rPr lang="fr-FR" sz="2000" b="1" i="1" dirty="0" smtClean="0"/>
              <a:t> in </a:t>
            </a:r>
          </a:p>
          <a:p>
            <a:pPr marL="801687" lvl="1" indent="-34290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22000"/>
              <a:buFont typeface="Wingdings" panose="05000000000000000000" pitchFamily="2" charset="2"/>
              <a:buChar char="ü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i="1" dirty="0" err="1" smtClean="0"/>
              <a:t>Dilepton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emission</a:t>
            </a:r>
            <a:endParaRPr lang="fr-FR" sz="2000" b="1" i="1" dirty="0" smtClean="0"/>
          </a:p>
          <a:p>
            <a:pPr marL="801687" lvl="1" indent="-34290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22000"/>
              <a:buFont typeface="Wingdings" panose="05000000000000000000" pitchFamily="2" charset="2"/>
              <a:buChar char="ü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i="1" dirty="0" err="1" smtClean="0"/>
              <a:t>Strangeness</a:t>
            </a:r>
            <a:r>
              <a:rPr lang="fr-FR" sz="2000" b="1" i="1" dirty="0" smtClean="0"/>
              <a:t> production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smtClean="0">
                <a:ea typeface="+mn-ea"/>
              </a:rPr>
              <a:t>Perspectives of HADES </a:t>
            </a:r>
            <a:r>
              <a:rPr lang="fr-FR" sz="2000" b="1" dirty="0" err="1" smtClean="0">
                <a:ea typeface="+mn-ea"/>
              </a:rPr>
              <a:t>measurements</a:t>
            </a:r>
            <a:r>
              <a:rPr lang="fr-FR" sz="2000" b="1" dirty="0" smtClean="0">
                <a:ea typeface="+mn-ea"/>
              </a:rPr>
              <a:t>  </a:t>
            </a:r>
            <a:r>
              <a:rPr lang="fr-FR" sz="2000" b="1" dirty="0" err="1" smtClean="0">
                <a:ea typeface="+mn-ea"/>
              </a:rPr>
              <a:t>with</a:t>
            </a:r>
            <a:r>
              <a:rPr lang="fr-FR" sz="2000" b="1" dirty="0" smtClean="0">
                <a:ea typeface="+mn-ea"/>
              </a:rPr>
              <a:t> the GSI pion </a:t>
            </a:r>
            <a:r>
              <a:rPr lang="fr-FR" sz="2000" b="1" dirty="0" err="1" smtClean="0">
                <a:ea typeface="+mn-ea"/>
              </a:rPr>
              <a:t>beam</a:t>
            </a:r>
            <a:endParaRPr lang="fr-FR" sz="2000" b="1" dirty="0" smtClean="0">
              <a:ea typeface="+mn-ea"/>
            </a:endParaRP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                                       </a:t>
            </a:r>
            <a:r>
              <a:rPr lang="fr-FR" sz="2000" b="1" dirty="0"/>
              <a:t>(</a:t>
            </a:r>
            <a:r>
              <a:rPr lang="fr-FR" sz="2000" b="1" dirty="0" err="1"/>
              <a:t>summer</a:t>
            </a:r>
            <a:r>
              <a:rPr lang="fr-FR" sz="2000" b="1" dirty="0"/>
              <a:t> </a:t>
            </a:r>
            <a:r>
              <a:rPr lang="en-US" sz="2000" b="1" dirty="0"/>
              <a:t>2014)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US" sz="2000" b="1" dirty="0">
              <a:solidFill>
                <a:schemeClr val="tx2"/>
              </a:solidFill>
              <a:sym typeface="Symbol"/>
            </a:endParaRP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tx2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ea typeface="+mn-ea"/>
              </a:rPr>
              <a:t>Conclusions</a:t>
            </a:r>
            <a:endParaRPr lang="fr-FR" sz="2000" b="1" dirty="0"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144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1143000"/>
          </a:xfrm>
        </p:spPr>
        <p:txBody>
          <a:bodyPr/>
          <a:lstStyle/>
          <a:p>
            <a:r>
              <a:rPr lang="fr-FR" sz="4000" dirty="0" err="1" smtClean="0">
                <a:latin typeface="Comic Sans MS" panose="030F0702030302020204" pitchFamily="66" charset="0"/>
              </a:rPr>
              <a:t>Sensitivity</a:t>
            </a:r>
            <a:r>
              <a:rPr lang="fr-FR" sz="4000" dirty="0" smtClean="0">
                <a:latin typeface="Comic Sans MS" panose="030F0702030302020204" pitchFamily="66" charset="0"/>
              </a:rPr>
              <a:t> to kaon </a:t>
            </a:r>
            <a:r>
              <a:rPr lang="fr-FR" sz="4000" smtClean="0">
                <a:latin typeface="Comic Sans MS" panose="030F0702030302020204" pitchFamily="66" charset="0"/>
              </a:rPr>
              <a:t>nuclear </a:t>
            </a:r>
            <a:r>
              <a:rPr lang="fr-FR" sz="4000" dirty="0" err="1" smtClean="0">
                <a:latin typeface="Comic Sans MS" panose="030F0702030302020204" pitchFamily="66" charset="0"/>
              </a:rPr>
              <a:t>potential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4B9FF-9365-4103-AD15-5345D99B689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56" y="1346994"/>
            <a:ext cx="302939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346994"/>
            <a:ext cx="276417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99356" y="5025950"/>
            <a:ext cx="6009979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/>
                </a:solidFill>
              </a:rPr>
              <a:t>Data in agreement </a:t>
            </a:r>
            <a:r>
              <a:rPr lang="fr-FR" dirty="0" err="1" smtClean="0">
                <a:solidFill>
                  <a:schemeClr val="accent6"/>
                </a:solidFill>
              </a:rPr>
              <a:t>with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repulsive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K°potential</a:t>
            </a:r>
            <a:r>
              <a:rPr lang="fr-FR" dirty="0" smtClean="0">
                <a:solidFill>
                  <a:schemeClr val="accent6"/>
                </a:solidFill>
              </a:rPr>
              <a:t> ~40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6"/>
                </a:solidFill>
              </a:rPr>
              <a:t>L</a:t>
            </a:r>
            <a:r>
              <a:rPr lang="fr-FR" dirty="0" err="1" smtClean="0">
                <a:solidFill>
                  <a:schemeClr val="accent6"/>
                </a:solidFill>
              </a:rPr>
              <a:t>arger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sensitivity</a:t>
            </a:r>
            <a:r>
              <a:rPr lang="fr-FR" dirty="0" smtClean="0">
                <a:solidFill>
                  <a:schemeClr val="accent6"/>
                </a:solidFill>
              </a:rPr>
              <a:t> in </a:t>
            </a:r>
            <a:r>
              <a:rPr lang="fr-FR" dirty="0" err="1" smtClean="0">
                <a:solidFill>
                  <a:schemeClr val="accent6"/>
                </a:solidFill>
              </a:rPr>
              <a:t>Au+Au</a:t>
            </a:r>
            <a:r>
              <a:rPr lang="fr-FR" dirty="0" smtClean="0">
                <a:solidFill>
                  <a:schemeClr val="accent6"/>
                </a:solidFill>
              </a:rPr>
              <a:t> (on-</a:t>
            </a:r>
            <a:r>
              <a:rPr lang="fr-FR" dirty="0" err="1" smtClean="0">
                <a:solidFill>
                  <a:schemeClr val="accent6"/>
                </a:solidFill>
              </a:rPr>
              <a:t>going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analysis</a:t>
            </a:r>
            <a:r>
              <a:rPr lang="fr-FR" dirty="0" smtClean="0">
                <a:solidFill>
                  <a:schemeClr val="accent6"/>
                </a:solidFill>
              </a:rPr>
              <a:t>) </a:t>
            </a:r>
            <a:endParaRPr lang="fr-FR" dirty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azimuthal</a:t>
            </a:r>
            <a:r>
              <a:rPr lang="fr-FR" dirty="0" smtClean="0">
                <a:solidFill>
                  <a:schemeClr val="accent6"/>
                </a:solidFill>
              </a:rPr>
              <a:t> anisotropies </a:t>
            </a:r>
            <a:r>
              <a:rPr lang="fr-FR" dirty="0" smtClean="0">
                <a:solidFill>
                  <a:schemeClr val="accent6"/>
                </a:solidFill>
                <a:sym typeface="Symbol"/>
              </a:rPr>
              <a:t> flow </a:t>
            </a:r>
            <a:r>
              <a:rPr lang="fr-FR" dirty="0" err="1" smtClean="0">
                <a:solidFill>
                  <a:schemeClr val="accent6"/>
                </a:solidFill>
                <a:sym typeface="Symbol"/>
              </a:rPr>
              <a:t>measurement</a:t>
            </a:r>
            <a:endParaRPr lang="fr-FR" dirty="0" smtClean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1278" y="3651250"/>
            <a:ext cx="3810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submitted</a:t>
            </a:r>
            <a:r>
              <a:rPr lang="fr-FR" sz="1600" i="1" dirty="0" smtClean="0"/>
              <a:t> to PRC</a:t>
            </a:r>
          </a:p>
          <a:p>
            <a:r>
              <a:rPr lang="fr-FR" sz="1600" i="1" dirty="0" err="1" smtClean="0"/>
              <a:t>GiBUU</a:t>
            </a:r>
            <a:r>
              <a:rPr lang="fr-FR" sz="1600" i="1" dirty="0" smtClean="0"/>
              <a:t>: J. Weil et al. EPJA48 (2012)111</a:t>
            </a:r>
            <a:endParaRPr lang="fr-FR" sz="16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148064" y="3698448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HADES data: PRC82 (2009) 044907</a:t>
            </a:r>
          </a:p>
          <a:p>
            <a:r>
              <a:rPr lang="fr-FR" sz="1400" i="1" dirty="0" smtClean="0"/>
              <a:t>IQMD: C. </a:t>
            </a:r>
            <a:r>
              <a:rPr lang="fr-FR" sz="1400" i="1" dirty="0" err="1"/>
              <a:t>H</a:t>
            </a:r>
            <a:r>
              <a:rPr lang="fr-FR" sz="1400" i="1" dirty="0" err="1" smtClean="0"/>
              <a:t>artnack</a:t>
            </a:r>
            <a:r>
              <a:rPr lang="fr-FR" sz="1400" i="1" dirty="0" smtClean="0"/>
              <a:t> et al., EPJA1(1988)151</a:t>
            </a:r>
          </a:p>
          <a:p>
            <a:r>
              <a:rPr lang="en-US" sz="1400" b="1" i="1" dirty="0" smtClean="0"/>
              <a:t>E. </a:t>
            </a:r>
            <a:r>
              <a:rPr lang="en-US" sz="1400" b="1" i="1" dirty="0" err="1" smtClean="0"/>
              <a:t>Bratkovskaya</a:t>
            </a:r>
            <a:r>
              <a:rPr lang="en-US" sz="1400" b="1" i="1" dirty="0" smtClean="0"/>
              <a:t> et al., </a:t>
            </a:r>
            <a:r>
              <a:rPr lang="en-US" sz="1400" b="1" i="1" dirty="0" err="1" smtClean="0"/>
              <a:t>Phys.Rev</a:t>
            </a:r>
            <a:r>
              <a:rPr lang="en-US" sz="1400" b="1" i="1" dirty="0"/>
              <a:t>. C87 (2013) 6, 064907</a:t>
            </a:r>
            <a:endParaRPr lang="fr-FR" sz="14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411760" y="5546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8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More about </a:t>
            </a:r>
            <a:r>
              <a:rPr lang="fr-FR" dirty="0" err="1" smtClean="0">
                <a:latin typeface="Comic Sans MS" panose="030F0702030302020204" pitchFamily="66" charset="0"/>
              </a:rPr>
              <a:t>strange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channels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with</a:t>
            </a:r>
            <a:r>
              <a:rPr lang="fr-FR" dirty="0" smtClean="0">
                <a:latin typeface="Comic Sans MS" panose="030F0702030302020204" pitchFamily="66" charset="0"/>
              </a:rPr>
              <a:t> HADES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4B9FF-9365-4103-AD15-5345D99B689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3528" y="1695291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/>
              </a:rPr>
              <a:t>Λ</a:t>
            </a:r>
            <a:r>
              <a:rPr lang="fr-FR" dirty="0" smtClean="0">
                <a:latin typeface="Comic Sans MS"/>
              </a:rPr>
              <a:t>(1405) a KN </a:t>
            </a:r>
            <a:r>
              <a:rPr lang="fr-FR" dirty="0" err="1" smtClean="0">
                <a:latin typeface="Comic Sans MS"/>
              </a:rPr>
              <a:t>bound</a:t>
            </a:r>
            <a:r>
              <a:rPr lang="fr-FR" dirty="0" smtClean="0">
                <a:latin typeface="Comic Sans MS"/>
              </a:rPr>
              <a:t> state ?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148064" y="1772816"/>
            <a:ext cx="32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Search</a:t>
            </a:r>
            <a:r>
              <a:rPr lang="fr-FR" i="1" dirty="0" smtClean="0"/>
              <a:t> for </a:t>
            </a:r>
            <a:r>
              <a:rPr lang="fr-FR" i="1" dirty="0" err="1" smtClean="0">
                <a:latin typeface="Comic Sans MS"/>
              </a:rPr>
              <a:t>K</a:t>
            </a:r>
            <a:r>
              <a:rPr lang="fr-FR" i="1" baseline="30000" dirty="0" err="1" smtClean="0">
                <a:latin typeface="Comic Sans MS"/>
              </a:rPr>
              <a:t>-</a:t>
            </a:r>
            <a:r>
              <a:rPr lang="fr-FR" i="1" dirty="0" err="1" smtClean="0">
                <a:latin typeface="Comic Sans MS"/>
              </a:rPr>
              <a:t>pp</a:t>
            </a:r>
            <a:r>
              <a:rPr lang="fr-FR" i="1" dirty="0" smtClean="0">
                <a:latin typeface="Comic Sans MS"/>
              </a:rPr>
              <a:t> </a:t>
            </a:r>
            <a:r>
              <a:rPr lang="fr-FR" i="1" dirty="0" err="1" smtClean="0">
                <a:latin typeface="Comic Sans MS"/>
              </a:rPr>
              <a:t>bound</a:t>
            </a:r>
            <a:r>
              <a:rPr lang="fr-FR" i="1" dirty="0" smtClean="0">
                <a:latin typeface="Comic Sans MS"/>
              </a:rPr>
              <a:t> states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747210" y="342777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aseline="30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550165" y="3404908"/>
            <a:ext cx="4421359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6"/>
                </a:solidFill>
              </a:rPr>
              <a:t>Work</a:t>
            </a:r>
            <a:r>
              <a:rPr lang="fr-FR" dirty="0">
                <a:solidFill>
                  <a:schemeClr val="accent6"/>
                </a:solidFill>
              </a:rPr>
              <a:t> in </a:t>
            </a:r>
            <a:r>
              <a:rPr lang="fr-FR" dirty="0" err="1">
                <a:solidFill>
                  <a:schemeClr val="accent6"/>
                </a:solidFill>
              </a:rPr>
              <a:t>progress</a:t>
            </a:r>
            <a:r>
              <a:rPr lang="fr-FR" dirty="0">
                <a:solidFill>
                  <a:schemeClr val="accent6"/>
                </a:solidFill>
              </a:rPr>
              <a:t>: </a:t>
            </a:r>
            <a:r>
              <a:rPr lang="fr-FR" dirty="0" smtClean="0">
                <a:solidFill>
                  <a:schemeClr val="accent6"/>
                </a:solidFill>
              </a:rPr>
              <a:t>HADES pp E=3.5 </a:t>
            </a:r>
            <a:r>
              <a:rPr lang="fr-FR" dirty="0" err="1" smtClean="0">
                <a:solidFill>
                  <a:schemeClr val="accent6"/>
                </a:solidFill>
              </a:rPr>
              <a:t>GeV</a:t>
            </a:r>
            <a:endParaRPr lang="fr-FR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6"/>
                </a:solidFill>
              </a:rPr>
              <a:t>explored</a:t>
            </a:r>
            <a:r>
              <a:rPr lang="fr-FR" dirty="0" smtClean="0">
                <a:solidFill>
                  <a:schemeClr val="accent6"/>
                </a:solidFill>
              </a:rPr>
              <a:t> range  2220-2370 MeV/c</a:t>
            </a:r>
            <a:r>
              <a:rPr lang="fr-FR" baseline="30000" dirty="0" smtClean="0">
                <a:solidFill>
                  <a:schemeClr val="accent6"/>
                </a:solidFill>
              </a:rPr>
              <a:t>2</a:t>
            </a:r>
            <a:endParaRPr lang="fr-FR" baseline="300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6"/>
                </a:solidFill>
              </a:rPr>
              <a:t>PWA </a:t>
            </a:r>
            <a:r>
              <a:rPr lang="fr-FR" dirty="0" err="1">
                <a:solidFill>
                  <a:schemeClr val="accent6"/>
                </a:solidFill>
              </a:rPr>
              <a:t>analysis</a:t>
            </a:r>
            <a:r>
              <a:rPr lang="fr-FR" dirty="0">
                <a:solidFill>
                  <a:schemeClr val="accent6"/>
                </a:solidFill>
              </a:rPr>
              <a:t> of </a:t>
            </a:r>
            <a:r>
              <a:rPr lang="fr-FR" dirty="0" err="1">
                <a:solidFill>
                  <a:schemeClr val="accent6"/>
                </a:solidFill>
              </a:rPr>
              <a:t>pp</a:t>
            </a:r>
            <a:r>
              <a:rPr lang="fr-FR" dirty="0" err="1">
                <a:solidFill>
                  <a:schemeClr val="accent6"/>
                </a:solidFill>
                <a:sym typeface="Symbol"/>
              </a:rPr>
              <a:t>p</a:t>
            </a:r>
            <a:r>
              <a:rPr lang="el-GR" dirty="0">
                <a:solidFill>
                  <a:schemeClr val="accent6"/>
                </a:solidFill>
                <a:latin typeface="Comic Sans MS"/>
                <a:sym typeface="Symbol"/>
              </a:rPr>
              <a:t>Λ</a:t>
            </a:r>
            <a:r>
              <a:rPr lang="fr-FR" dirty="0">
                <a:solidFill>
                  <a:schemeClr val="accent6"/>
                </a:solidFill>
                <a:latin typeface="Comic Sans MS"/>
                <a:sym typeface="Symbol"/>
              </a:rPr>
              <a:t>K</a:t>
            </a:r>
            <a:r>
              <a:rPr lang="fr-FR" baseline="30000" dirty="0">
                <a:solidFill>
                  <a:schemeClr val="accent6"/>
                </a:solidFill>
                <a:latin typeface="Comic Sans MS"/>
                <a:sym typeface="Symbol"/>
              </a:rPr>
              <a:t>+</a:t>
            </a:r>
            <a:r>
              <a:rPr lang="fr-FR" dirty="0">
                <a:solidFill>
                  <a:schemeClr val="accent6"/>
                </a:solidFill>
                <a:latin typeface="Comic Sans MS"/>
                <a:sym typeface="Symbol"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latin typeface="Comic Sans MS"/>
                <a:sym typeface="Symbol"/>
              </a:rPr>
              <a:t>events</a:t>
            </a:r>
            <a:endParaRPr lang="fr-FR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6"/>
                </a:solidFill>
              </a:rPr>
              <a:t>Upper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limit</a:t>
            </a:r>
            <a:r>
              <a:rPr lang="fr-FR" dirty="0" smtClean="0">
                <a:solidFill>
                  <a:schemeClr val="accent6"/>
                </a:solidFill>
              </a:rPr>
              <a:t> for pp</a:t>
            </a:r>
            <a:r>
              <a:rPr lang="fr-FR" dirty="0">
                <a:solidFill>
                  <a:schemeClr val="accent6"/>
                </a:solidFill>
                <a:sym typeface="Symbol"/>
              </a:rPr>
              <a:t> </a:t>
            </a:r>
            <a:r>
              <a:rPr lang="fr-FR" dirty="0" err="1" smtClean="0">
                <a:solidFill>
                  <a:schemeClr val="accent6"/>
                </a:solidFill>
              </a:rPr>
              <a:t>ppK</a:t>
            </a:r>
            <a:r>
              <a:rPr lang="fr-FR" baseline="30000" dirty="0" smtClean="0">
                <a:solidFill>
                  <a:schemeClr val="accent6"/>
                </a:solidFill>
              </a:rPr>
              <a:t>- </a:t>
            </a:r>
            <a:r>
              <a:rPr lang="fr-FR" dirty="0" smtClean="0">
                <a:solidFill>
                  <a:schemeClr val="accent6"/>
                </a:solidFill>
              </a:rPr>
              <a:t>+ K</a:t>
            </a:r>
            <a:r>
              <a:rPr lang="fr-FR" baseline="30000" dirty="0" smtClean="0">
                <a:solidFill>
                  <a:schemeClr val="accent6"/>
                </a:solidFill>
              </a:rPr>
              <a:t>+</a:t>
            </a:r>
            <a:r>
              <a:rPr lang="fr-FR" dirty="0" smtClean="0">
                <a:solidFill>
                  <a:schemeClr val="accent6"/>
                </a:solidFill>
              </a:rPr>
              <a:t> cross-section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4" name="Bulle ronde 13"/>
          <p:cNvSpPr/>
          <p:nvPr/>
        </p:nvSpPr>
        <p:spPr>
          <a:xfrm>
            <a:off x="4542314" y="5445224"/>
            <a:ext cx="2765990" cy="1254914"/>
          </a:xfrm>
          <a:prstGeom prst="wedgeEllipseCallout">
            <a:avLst>
              <a:gd name="adj1" fmla="val 35147"/>
              <a:gd name="adj2" fmla="val -9620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FF0000"/>
                </a:solidFill>
                <a:sym typeface="Symbol"/>
              </a:rPr>
              <a:t>E. </a:t>
            </a:r>
            <a:r>
              <a:rPr lang="fr-FR" sz="1400" dirty="0" err="1" smtClean="0">
                <a:solidFill>
                  <a:srgbClr val="FF0000"/>
                </a:solidFill>
                <a:sym typeface="Symbol"/>
              </a:rPr>
              <a:t>Epple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1400" dirty="0" err="1">
                <a:solidFill>
                  <a:srgbClr val="FF0000"/>
                </a:solidFill>
                <a:sym typeface="Symbol"/>
              </a:rPr>
              <a:t>parallel</a:t>
            </a:r>
            <a:r>
              <a:rPr lang="fr-FR" sz="1400" dirty="0">
                <a:solidFill>
                  <a:srgbClr val="FF0000"/>
                </a:solidFill>
                <a:sym typeface="Symbol"/>
              </a:rPr>
              <a:t> session 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A3</a:t>
            </a:r>
            <a:endParaRPr lang="fr-FR" sz="1400" dirty="0">
              <a:solidFill>
                <a:srgbClr val="FF0000"/>
              </a:solidFill>
              <a:sym typeface="Symbol"/>
            </a:endParaRPr>
          </a:p>
          <a:p>
            <a:r>
              <a:rPr lang="fr-FR" sz="1400" dirty="0" smtClean="0">
                <a:solidFill>
                  <a:srgbClr val="FF0000"/>
                </a:solidFill>
                <a:sym typeface="Symbol"/>
              </a:rPr>
              <a:t>02.06.2014</a:t>
            </a:r>
            <a:r>
              <a:rPr lang="fr-FR" sz="1400" dirty="0">
                <a:solidFill>
                  <a:srgbClr val="FF0000"/>
                </a:solidFill>
                <a:sym typeface="Symbol"/>
              </a:rPr>
              <a:t>, 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16:00</a:t>
            </a:r>
            <a:endParaRPr lang="fr-FR" sz="1400" dirty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51685"/>
            <a:ext cx="4248471" cy="299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41" y="2247731"/>
            <a:ext cx="1466478" cy="12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53" y="2247731"/>
            <a:ext cx="1686747" cy="10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363924"/>
            <a:ext cx="3980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HADES: </a:t>
            </a:r>
            <a:r>
              <a:rPr lang="fr-FR" dirty="0" err="1" smtClean="0"/>
              <a:t>Nucl.Phys</a:t>
            </a:r>
            <a:r>
              <a:rPr lang="fr-FR" dirty="0"/>
              <a:t>. A881 (2012) 178</a:t>
            </a:r>
          </a:p>
        </p:txBody>
      </p:sp>
    </p:spTree>
    <p:extLst>
      <p:ext uri="{BB962C8B-B14F-4D97-AF65-F5344CB8AC3E}">
        <p14:creationId xmlns:p14="http://schemas.microsoft.com/office/powerpoint/2010/main" val="4862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51049"/>
            <a:ext cx="733614" cy="72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   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Pion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beam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experiments </a:t>
            </a:r>
            <a:r>
              <a:rPr lang="en-US" dirty="0" smtClean="0">
                <a:solidFill>
                  <a:prstClr val="white"/>
                </a:solidFill>
              </a:rPr>
              <a:t>HADES</a:t>
            </a:r>
            <a:r>
              <a:rPr lang="fr-FR" dirty="0">
                <a:solidFill>
                  <a:prstClr val="white"/>
                </a:solidFill>
              </a:rPr>
              <a:t/>
            </a:r>
            <a:br>
              <a:rPr lang="fr-FR" dirty="0">
                <a:solidFill>
                  <a:prstClr val="white"/>
                </a:solidFill>
              </a:rPr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51199"/>
            <a:ext cx="36576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5"/>
          <p:cNvSpPr>
            <a:spLocks noChangeArrowheads="1"/>
          </p:cNvSpPr>
          <p:nvPr/>
        </p:nvSpPr>
        <p:spPr bwMode="auto">
          <a:xfrm>
            <a:off x="1472754" y="4586411"/>
            <a:ext cx="1301750" cy="82550"/>
          </a:xfrm>
          <a:prstGeom prst="ellipse">
            <a:avLst/>
          </a:prstGeom>
          <a:solidFill>
            <a:srgbClr val="FF33CC">
              <a:alpha val="52156"/>
            </a:srgb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sz="2400" i="1" kern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cxnSp>
        <p:nvCxnSpPr>
          <p:cNvPr id="13" name="Łącznik prosty ze strzałką 20"/>
          <p:cNvCxnSpPr>
            <a:cxnSpLocks noChangeShapeType="1"/>
          </p:cNvCxnSpPr>
          <p:nvPr/>
        </p:nvCxnSpPr>
        <p:spPr bwMode="auto">
          <a:xfrm>
            <a:off x="2125217" y="2705224"/>
            <a:ext cx="315912" cy="128587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14" name="Łącznik prosty ze strzałką 22"/>
          <p:cNvCxnSpPr>
            <a:cxnSpLocks noChangeShapeType="1"/>
          </p:cNvCxnSpPr>
          <p:nvPr/>
        </p:nvCxnSpPr>
        <p:spPr bwMode="auto">
          <a:xfrm flipV="1">
            <a:off x="2144267" y="2878261"/>
            <a:ext cx="314325" cy="193675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23" name="Connecteur droit avec flèche 22"/>
          <p:cNvCxnSpPr/>
          <p:nvPr/>
        </p:nvCxnSpPr>
        <p:spPr>
          <a:xfrm rot="5400000" flipH="1" flipV="1">
            <a:off x="1517204" y="4783261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3366FF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4" name="ZoneTexte 30"/>
          <p:cNvSpPr txBox="1">
            <a:spLocks noChangeArrowheads="1"/>
          </p:cNvSpPr>
          <p:nvPr/>
        </p:nvSpPr>
        <p:spPr bwMode="auto">
          <a:xfrm>
            <a:off x="2164904" y="4835649"/>
            <a:ext cx="363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kern="0" smtClean="0">
                <a:solidFill>
                  <a:srgbClr val="000099"/>
                </a:solidFill>
              </a:rPr>
              <a:t>ω</a:t>
            </a:r>
            <a:endParaRPr lang="fr-FR" kern="0" smtClean="0">
              <a:solidFill>
                <a:srgbClr val="000099"/>
              </a:solidFill>
            </a:endParaRPr>
          </a:p>
        </p:txBody>
      </p:sp>
      <p:sp>
        <p:nvSpPr>
          <p:cNvPr id="25" name="ZoneTexte 31"/>
          <p:cNvSpPr txBox="1">
            <a:spLocks noChangeArrowheads="1"/>
          </p:cNvSpPr>
          <p:nvPr/>
        </p:nvSpPr>
        <p:spPr bwMode="auto">
          <a:xfrm>
            <a:off x="1479104" y="4821361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kern="0" dirty="0" smtClean="0">
                <a:solidFill>
                  <a:srgbClr val="000080"/>
                </a:solidFill>
              </a:rPr>
              <a:t>η</a:t>
            </a:r>
            <a:endParaRPr lang="fr-FR" kern="0" dirty="0" smtClean="0">
              <a:solidFill>
                <a:srgbClr val="00008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rot="16200000" flipV="1">
            <a:off x="2217291" y="4768974"/>
            <a:ext cx="201613" cy="1588"/>
          </a:xfrm>
          <a:prstGeom prst="straightConnector1">
            <a:avLst/>
          </a:prstGeom>
          <a:noFill/>
          <a:ln w="9525" cap="flat" cmpd="sng" algn="ctr">
            <a:solidFill>
              <a:srgbClr val="3366FF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MESON 2014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48" y="2218674"/>
            <a:ext cx="4233087" cy="14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56740"/>
            <a:ext cx="1324974" cy="138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00915" y="3556740"/>
            <a:ext cx="3124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    2 Double-</a:t>
            </a:r>
            <a:r>
              <a:rPr lang="fr-FR" dirty="0" err="1" smtClean="0">
                <a:solidFill>
                  <a:srgbClr val="FF0000"/>
                </a:solidFill>
              </a:rPr>
              <a:t>Sided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Silicon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sensors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en-US" dirty="0" smtClean="0"/>
              <a:t>100 x100mm</a:t>
            </a:r>
            <a:r>
              <a:rPr lang="en-US" baseline="30000" dirty="0" smtClean="0"/>
              <a:t>2</a:t>
            </a:r>
            <a:r>
              <a:rPr lang="en-US" dirty="0"/>
              <a:t>, 300μm thick</a:t>
            </a:r>
          </a:p>
          <a:p>
            <a:r>
              <a:rPr lang="fr-FR" dirty="0" smtClean="0"/>
              <a:t>2 x128 </a:t>
            </a:r>
            <a:r>
              <a:rPr lang="fr-FR" dirty="0" err="1" smtClean="0"/>
              <a:t>channels</a:t>
            </a:r>
            <a:endParaRPr lang="fr-FR" dirty="0" smtClean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1520" y="1484784"/>
            <a:ext cx="3342944" cy="925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         GSI pion </a:t>
            </a:r>
            <a:r>
              <a:rPr lang="fr-FR" b="1" dirty="0" err="1" smtClean="0">
                <a:solidFill>
                  <a:prstClr val="black"/>
                </a:solidFill>
              </a:rPr>
              <a:t>beam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</a:p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momentum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pl-PL" b="1" dirty="0">
                <a:solidFill>
                  <a:prstClr val="black"/>
                </a:solidFill>
              </a:rPr>
              <a:t>0.6 &lt; p &lt;1.5  </a:t>
            </a:r>
            <a:r>
              <a:rPr lang="pl-PL" b="1" dirty="0" smtClean="0">
                <a:solidFill>
                  <a:prstClr val="black"/>
                </a:solidFill>
              </a:rPr>
              <a:t>GeV/c</a:t>
            </a:r>
            <a:endParaRPr lang="en-US" b="1" dirty="0" smtClean="0">
              <a:solidFill>
                <a:prstClr val="black"/>
              </a:solidFill>
            </a:endParaRPr>
          </a:p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          </a:t>
            </a:r>
            <a:r>
              <a:rPr lang="fr-FR" b="1" dirty="0" err="1" smtClean="0">
                <a:solidFill>
                  <a:prstClr val="black"/>
                </a:solidFill>
              </a:rPr>
              <a:t>average</a:t>
            </a:r>
            <a:r>
              <a:rPr lang="fr-FR" b="1" dirty="0" smtClean="0">
                <a:solidFill>
                  <a:prstClr val="black"/>
                </a:solidFill>
              </a:rPr>
              <a:t>  pion flux ~ 4 10</a:t>
            </a:r>
            <a:r>
              <a:rPr lang="fr-FR" b="1" baseline="30000" dirty="0" smtClean="0">
                <a:solidFill>
                  <a:prstClr val="black"/>
                </a:solidFill>
              </a:rPr>
              <a:t>5</a:t>
            </a:r>
            <a:r>
              <a:rPr lang="fr-FR" b="1" dirty="0" smtClean="0">
                <a:solidFill>
                  <a:prstClr val="black"/>
                </a:solidFill>
              </a:rPr>
              <a:t>/s</a:t>
            </a: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15" name="Parchemin horizontal 14"/>
          <p:cNvSpPr/>
          <p:nvPr/>
        </p:nvSpPr>
        <p:spPr>
          <a:xfrm>
            <a:off x="2458592" y="4870575"/>
            <a:ext cx="4054414" cy="18814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r>
              <a:rPr lang="fr-FR" dirty="0" smtClean="0"/>
              <a:t>April </a:t>
            </a:r>
            <a:r>
              <a:rPr lang="fr-FR" dirty="0"/>
              <a:t>2014, </a:t>
            </a:r>
            <a:r>
              <a:rPr lang="fr-FR" dirty="0" smtClean="0"/>
              <a:t>GSI , test </a:t>
            </a:r>
            <a:r>
              <a:rPr lang="fr-FR" dirty="0" err="1" smtClean="0"/>
              <a:t>with</a:t>
            </a:r>
            <a:r>
              <a:rPr lang="fr-FR" dirty="0" smtClean="0"/>
              <a:t> a proton </a:t>
            </a:r>
            <a:r>
              <a:rPr lang="fr-FR" dirty="0" err="1" smtClean="0"/>
              <a:t>beam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performance </a:t>
            </a:r>
            <a:r>
              <a:rPr lang="fr-FR" dirty="0"/>
              <a:t>of </a:t>
            </a:r>
            <a:r>
              <a:rPr lang="fr-FR" dirty="0" smtClean="0"/>
              <a:t> Si </a:t>
            </a:r>
            <a:r>
              <a:rPr lang="fr-FR" dirty="0"/>
              <a:t>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optics</a:t>
            </a:r>
            <a:endParaRPr lang="fr-FR" dirty="0" smtClean="0"/>
          </a:p>
          <a:p>
            <a:r>
              <a:rPr lang="fr-FR" dirty="0" smtClean="0">
                <a:sym typeface="Symbol"/>
              </a:rPr>
              <a:t>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Ready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for data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taking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in July/August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582" y="1556792"/>
            <a:ext cx="694802" cy="70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499992" y="1948545"/>
            <a:ext cx="17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Pion </a:t>
            </a:r>
            <a:r>
              <a:rPr lang="fr-FR" dirty="0" err="1">
                <a:solidFill>
                  <a:srgbClr val="FF0000"/>
                </a:solidFill>
              </a:rPr>
              <a:t>beam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tracker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275807" y="1300118"/>
            <a:ext cx="184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Diamond</a:t>
            </a:r>
            <a:r>
              <a:rPr lang="fr-FR" dirty="0" smtClean="0"/>
              <a:t> detectors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1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6" t="88937" r="13223"/>
          <a:stretch/>
        </p:blipFill>
        <p:spPr bwMode="auto">
          <a:xfrm>
            <a:off x="4383782" y="6093296"/>
            <a:ext cx="238125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07612" y="-18256"/>
            <a:ext cx="8936388" cy="1143000"/>
          </a:xfrm>
        </p:spPr>
        <p:txBody>
          <a:bodyPr/>
          <a:lstStyle/>
          <a:p>
            <a:r>
              <a:rPr lang="fr-FR" sz="4000" dirty="0" smtClean="0">
                <a:latin typeface="Comic Sans MS" panose="030F0702030302020204" pitchFamily="66" charset="0"/>
              </a:rPr>
              <a:t>Pion-</a:t>
            </a:r>
            <a:r>
              <a:rPr lang="fr-FR" sz="4000" dirty="0" err="1" smtClean="0">
                <a:latin typeface="Comic Sans MS" panose="030F0702030302020204" pitchFamily="66" charset="0"/>
              </a:rPr>
              <a:t>nucleon</a:t>
            </a:r>
            <a:r>
              <a:rPr lang="fr-FR" sz="4000" dirty="0" smtClean="0">
                <a:latin typeface="Comic Sans MS" panose="030F0702030302020204" pitchFamily="66" charset="0"/>
              </a:rPr>
              <a:t> </a:t>
            </a:r>
            <a:r>
              <a:rPr lang="fr-FR" sz="4000" dirty="0" err="1" smtClean="0">
                <a:latin typeface="Comic Sans MS" panose="030F0702030302020204" pitchFamily="66" charset="0"/>
              </a:rPr>
              <a:t>reactions</a:t>
            </a:r>
            <a:r>
              <a:rPr lang="fr-FR" sz="4000" dirty="0" smtClean="0">
                <a:latin typeface="Comic Sans MS" panose="030F0702030302020204" pitchFamily="66" charset="0"/>
              </a:rPr>
              <a:t> </a:t>
            </a:r>
            <a:r>
              <a:rPr lang="fr-FR" sz="4000" dirty="0" err="1" smtClean="0">
                <a:latin typeface="Comic Sans MS" panose="030F0702030302020204" pitchFamily="66" charset="0"/>
              </a:rPr>
              <a:t>with</a:t>
            </a:r>
            <a:r>
              <a:rPr lang="fr-FR" sz="4000" dirty="0" smtClean="0">
                <a:latin typeface="Comic Sans MS" panose="030F0702030302020204" pitchFamily="66" charset="0"/>
              </a:rPr>
              <a:t> HADES</a:t>
            </a:r>
            <a:br>
              <a:rPr lang="fr-FR" sz="4000" dirty="0" smtClean="0">
                <a:latin typeface="Comic Sans MS" panose="030F0702030302020204" pitchFamily="66" charset="0"/>
              </a:rPr>
            </a:br>
            <a:r>
              <a:rPr lang="fr-FR" sz="4000" dirty="0" err="1" smtClean="0">
                <a:latin typeface="Comic Sans MS" panose="030F0702030302020204" pitchFamily="66" charset="0"/>
              </a:rPr>
              <a:t>hadronic</a:t>
            </a:r>
            <a:r>
              <a:rPr lang="fr-FR" sz="4000" dirty="0" smtClean="0">
                <a:latin typeface="Comic Sans MS" panose="030F0702030302020204" pitchFamily="66" charset="0"/>
              </a:rPr>
              <a:t> </a:t>
            </a:r>
            <a:r>
              <a:rPr lang="fr-FR" sz="4000" dirty="0" err="1" smtClean="0">
                <a:latin typeface="Comic Sans MS" panose="030F0702030302020204" pitchFamily="66" charset="0"/>
              </a:rPr>
              <a:t>channels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5955606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41232" y="6243638"/>
            <a:ext cx="2133600" cy="457200"/>
          </a:xfrm>
        </p:spPr>
        <p:txBody>
          <a:bodyPr/>
          <a:lstStyle/>
          <a:p>
            <a:pPr>
              <a:defRPr/>
            </a:pPr>
            <a:fld id="{C37682D0-8A49-4888-BB08-3F07EF8133B7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881766" y="1196752"/>
            <a:ext cx="4248472" cy="19442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          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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s=M</a:t>
            </a:r>
            <a:r>
              <a:rPr lang="en-US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=1.4 to 2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GeV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/c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 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p,  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 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n, 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 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 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 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ηp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,….</a:t>
            </a:r>
          </a:p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  K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, 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  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, 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  </a:t>
            </a:r>
            <a:r>
              <a:rPr lang="en-US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en-US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</a:p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p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ne</a:t>
            </a:r>
            <a:r>
              <a:rPr lang="en-US" b="1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11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1" y="3777924"/>
            <a:ext cx="3564136" cy="260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07504" y="3543358"/>
            <a:ext cx="405867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V. </a:t>
            </a:r>
            <a:r>
              <a:rPr lang="fr-FR" sz="1600" dirty="0" err="1" smtClean="0">
                <a:solidFill>
                  <a:srgbClr val="000000"/>
                </a:solidFill>
              </a:rPr>
              <a:t>Shklyar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Hades</a:t>
            </a:r>
            <a:r>
              <a:rPr lang="fr-FR" sz="1600" dirty="0" smtClean="0">
                <a:solidFill>
                  <a:srgbClr val="000000"/>
                </a:solidFill>
              </a:rPr>
              <a:t> symposium, </a:t>
            </a:r>
            <a:r>
              <a:rPr lang="fr-FR" sz="1600" dirty="0" err="1" smtClean="0">
                <a:solidFill>
                  <a:srgbClr val="000000"/>
                </a:solidFill>
              </a:rPr>
              <a:t>Seillac</a:t>
            </a:r>
            <a:r>
              <a:rPr lang="fr-FR" sz="1600" dirty="0" smtClean="0">
                <a:solidFill>
                  <a:srgbClr val="000000"/>
                </a:solidFill>
              </a:rPr>
              <a:t> 2011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1412776"/>
            <a:ext cx="4458272" cy="147732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Main goal: </a:t>
            </a:r>
          </a:p>
          <a:p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Determine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precisely the </a:t>
            </a:r>
            <a:r>
              <a:rPr lang="el-G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NN* couplings 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  <a:sym typeface="Symbol"/>
              </a:rPr>
              <a:t> crucial to </a:t>
            </a:r>
            <a:r>
              <a:rPr lang="fr-FR" dirty="0" err="1" smtClean="0">
                <a:solidFill>
                  <a:schemeClr val="bg1"/>
                </a:solidFill>
              </a:rPr>
              <a:t>constrain</a:t>
            </a:r>
            <a:r>
              <a:rPr lang="fr-FR" dirty="0" smtClean="0">
                <a:solidFill>
                  <a:schemeClr val="bg1"/>
                </a:solidFill>
              </a:rPr>
              <a:t> the </a:t>
            </a:r>
            <a:r>
              <a:rPr lang="fr-FR" dirty="0" err="1" smtClean="0">
                <a:solidFill>
                  <a:schemeClr val="bg1"/>
                </a:solidFill>
              </a:rPr>
              <a:t>predictions</a:t>
            </a:r>
            <a:r>
              <a:rPr lang="fr-FR" dirty="0" smtClean="0">
                <a:solidFill>
                  <a:schemeClr val="bg1"/>
                </a:solidFill>
              </a:rPr>
              <a:t> of </a:t>
            </a:r>
          </a:p>
          <a:p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rgbClr val="FF0000"/>
                </a:solidFill>
              </a:rPr>
              <a:t>n-medium modifications </a:t>
            </a:r>
            <a:r>
              <a:rPr lang="en-US" dirty="0">
                <a:solidFill>
                  <a:srgbClr val="FF0000"/>
                </a:solidFill>
              </a:rPr>
              <a:t>of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l-G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meson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spectral function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3140968"/>
            <a:ext cx="510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Controversial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Manley</a:t>
            </a:r>
            <a:r>
              <a:rPr lang="fr-FR" dirty="0"/>
              <a:t> PWA </a:t>
            </a:r>
            <a:r>
              <a:rPr lang="fr-FR" dirty="0" err="1"/>
              <a:t>analysis</a:t>
            </a:r>
            <a:r>
              <a:rPr lang="fr-FR" dirty="0"/>
              <a:t>:</a:t>
            </a:r>
          </a:p>
        </p:txBody>
      </p:sp>
      <p:pic>
        <p:nvPicPr>
          <p:cNvPr id="15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1" t="14704" r="1936" b="9877"/>
          <a:stretch/>
        </p:blipFill>
        <p:spPr bwMode="auto">
          <a:xfrm>
            <a:off x="4365111" y="3869286"/>
            <a:ext cx="2655161" cy="229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55976" y="3543358"/>
            <a:ext cx="2915766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Bonn-Gatchina PWA </a:t>
            </a:r>
            <a:r>
              <a:rPr lang="fr-FR" sz="1600" dirty="0" err="1" smtClean="0">
                <a:solidFill>
                  <a:srgbClr val="000000"/>
                </a:solidFill>
              </a:rPr>
              <a:t>analysis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19739" y="5046574"/>
            <a:ext cx="1697901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sym typeface="Symbol"/>
              </a:rPr>
              <a:t>ρ contribution </a:t>
            </a:r>
            <a:endParaRPr lang="fr-FR" dirty="0" smtClean="0">
              <a:solidFill>
                <a:srgbClr val="00B050"/>
              </a:solidFill>
              <a:sym typeface="Symbol"/>
            </a:endParaRPr>
          </a:p>
          <a:p>
            <a:r>
              <a:rPr lang="fr-FR" dirty="0" smtClean="0">
                <a:solidFill>
                  <a:srgbClr val="00B050"/>
                </a:solidFill>
                <a:sym typeface="Symbol"/>
              </a:rPr>
              <a:t>factor </a:t>
            </a:r>
            <a:r>
              <a:rPr lang="fr-FR" dirty="0">
                <a:solidFill>
                  <a:srgbClr val="00B050"/>
                </a:solidFill>
                <a:sym typeface="Symbol"/>
              </a:rPr>
              <a:t>10 </a:t>
            </a:r>
            <a:r>
              <a:rPr lang="fr-FR" dirty="0" err="1" smtClean="0">
                <a:solidFill>
                  <a:srgbClr val="00B050"/>
                </a:solidFill>
                <a:sym typeface="Symbol"/>
              </a:rPr>
              <a:t>lower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03498" y="4189689"/>
            <a:ext cx="204902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sym typeface="Symbol"/>
              </a:rPr>
              <a:t>dominated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r>
              <a:rPr lang="fr-FR" dirty="0" smtClean="0">
                <a:solidFill>
                  <a:srgbClr val="FF0000"/>
                </a:solidFill>
                <a:sym typeface="Symbol"/>
              </a:rPr>
              <a:t>by </a:t>
            </a:r>
            <a:r>
              <a:rPr lang="el-GR" dirty="0">
                <a:solidFill>
                  <a:srgbClr val="FF0000"/>
                </a:solidFill>
                <a:sym typeface="Symbol"/>
              </a:rPr>
              <a:t>Δπ</a:t>
            </a:r>
            <a:r>
              <a:rPr lang="fr-FR" dirty="0">
                <a:solidFill>
                  <a:srgbClr val="FF0000"/>
                </a:solidFill>
                <a:sym typeface="Symbol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contribution</a:t>
            </a:r>
            <a:endParaRPr lang="fr-FR" dirty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27584" y="392376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2"/>
                </a:solidFill>
              </a:rPr>
              <a:t>π</a:t>
            </a:r>
            <a:r>
              <a:rPr lang="fr-FR" baseline="30000" dirty="0">
                <a:solidFill>
                  <a:schemeClr val="bg2"/>
                </a:solidFill>
              </a:rPr>
              <a:t>-</a:t>
            </a:r>
            <a:r>
              <a:rPr lang="fr-FR" dirty="0">
                <a:solidFill>
                  <a:schemeClr val="bg2"/>
                </a:solidFill>
              </a:rPr>
              <a:t>p</a:t>
            </a:r>
            <a:r>
              <a:rPr lang="el-GR" dirty="0">
                <a:solidFill>
                  <a:schemeClr val="bg2"/>
                </a:solidFill>
                <a:sym typeface="Symbol"/>
              </a:rPr>
              <a:t>π</a:t>
            </a:r>
            <a:r>
              <a:rPr lang="fr-FR" baseline="30000" dirty="0">
                <a:solidFill>
                  <a:schemeClr val="bg2"/>
                </a:solidFill>
                <a:sym typeface="Symbol"/>
              </a:rPr>
              <a:t>+</a:t>
            </a:r>
            <a:r>
              <a:rPr lang="el-GR" dirty="0">
                <a:solidFill>
                  <a:schemeClr val="bg2"/>
                </a:solidFill>
                <a:sym typeface="Symbol"/>
              </a:rPr>
              <a:t>π</a:t>
            </a:r>
            <a:r>
              <a:rPr lang="fr-FR" baseline="30000" dirty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>
                <a:solidFill>
                  <a:schemeClr val="bg2"/>
                </a:solidFill>
                <a:sym typeface="Symbol"/>
              </a:rPr>
              <a:t>p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10942" y="4293096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2"/>
                </a:solidFill>
              </a:rPr>
              <a:t>π</a:t>
            </a:r>
            <a:r>
              <a:rPr lang="fr-FR" baseline="30000" dirty="0">
                <a:solidFill>
                  <a:schemeClr val="bg2"/>
                </a:solidFill>
              </a:rPr>
              <a:t>-</a:t>
            </a:r>
            <a:r>
              <a:rPr lang="fr-FR" dirty="0">
                <a:solidFill>
                  <a:schemeClr val="bg2"/>
                </a:solidFill>
              </a:rPr>
              <a:t>p</a:t>
            </a:r>
            <a:r>
              <a:rPr lang="el-GR" dirty="0">
                <a:solidFill>
                  <a:schemeClr val="bg2"/>
                </a:solidFill>
                <a:sym typeface="Symbol"/>
              </a:rPr>
              <a:t>π</a:t>
            </a:r>
            <a:r>
              <a:rPr lang="fr-FR" baseline="30000" dirty="0">
                <a:solidFill>
                  <a:schemeClr val="bg2"/>
                </a:solidFill>
                <a:sym typeface="Symbol"/>
              </a:rPr>
              <a:t>+</a:t>
            </a:r>
            <a:r>
              <a:rPr lang="el-GR" dirty="0">
                <a:solidFill>
                  <a:schemeClr val="bg2"/>
                </a:solidFill>
                <a:sym typeface="Symbol"/>
              </a:rPr>
              <a:t>π</a:t>
            </a:r>
            <a:r>
              <a:rPr lang="fr-FR" baseline="30000" dirty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>
                <a:solidFill>
                  <a:schemeClr val="bg2"/>
                </a:solidFill>
                <a:sym typeface="Symbol"/>
              </a:rPr>
              <a:t>p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6444208" y="4466598"/>
            <a:ext cx="675531" cy="5506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298596" y="5369740"/>
            <a:ext cx="754333" cy="51282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71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6" grpId="0"/>
      <p:bldP spid="7" grpId="0" animBg="1"/>
      <p:bldP spid="10" grpId="0" animBg="1"/>
      <p:bldP spid="16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07612" y="53752"/>
            <a:ext cx="8936388" cy="1143000"/>
          </a:xfrm>
        </p:spPr>
        <p:txBody>
          <a:bodyPr/>
          <a:lstStyle/>
          <a:p>
            <a:r>
              <a:rPr lang="fr-FR" sz="4000" dirty="0" smtClean="0">
                <a:latin typeface="Comic Sans MS" panose="030F0702030302020204" pitchFamily="66" charset="0"/>
              </a:rPr>
              <a:t>Pion-</a:t>
            </a:r>
            <a:r>
              <a:rPr lang="fr-FR" sz="4000" dirty="0" err="1" smtClean="0">
                <a:latin typeface="Comic Sans MS" panose="030F0702030302020204" pitchFamily="66" charset="0"/>
              </a:rPr>
              <a:t>nucleon</a:t>
            </a:r>
            <a:r>
              <a:rPr lang="fr-FR" sz="4000" dirty="0" smtClean="0">
                <a:latin typeface="Comic Sans MS" panose="030F0702030302020204" pitchFamily="66" charset="0"/>
              </a:rPr>
              <a:t> </a:t>
            </a:r>
            <a:r>
              <a:rPr lang="fr-FR" sz="4000" dirty="0" err="1" smtClean="0">
                <a:latin typeface="Comic Sans MS" panose="030F0702030302020204" pitchFamily="66" charset="0"/>
              </a:rPr>
              <a:t>reactions</a:t>
            </a:r>
            <a:r>
              <a:rPr lang="fr-FR" sz="4000" dirty="0" smtClean="0">
                <a:latin typeface="Comic Sans MS" panose="030F0702030302020204" pitchFamily="66" charset="0"/>
              </a:rPr>
              <a:t> </a:t>
            </a:r>
            <a:r>
              <a:rPr lang="fr-FR" sz="4000" dirty="0" err="1" smtClean="0">
                <a:latin typeface="Comic Sans MS" panose="030F0702030302020204" pitchFamily="66" charset="0"/>
              </a:rPr>
              <a:t>with</a:t>
            </a:r>
            <a:r>
              <a:rPr lang="fr-FR" sz="4000" dirty="0" smtClean="0">
                <a:latin typeface="Comic Sans MS" panose="030F0702030302020204" pitchFamily="66" charset="0"/>
              </a:rPr>
              <a:t> HADES</a:t>
            </a:r>
            <a:br>
              <a:rPr lang="fr-FR" sz="4000" dirty="0" smtClean="0">
                <a:latin typeface="Comic Sans MS" panose="030F0702030302020204" pitchFamily="66" charset="0"/>
              </a:rPr>
            </a:br>
            <a:r>
              <a:rPr lang="fr-FR" sz="4000" dirty="0" err="1" smtClean="0">
                <a:latin typeface="Comic Sans MS" panose="030F0702030302020204" pitchFamily="66" charset="0"/>
              </a:rPr>
              <a:t>dielectron</a:t>
            </a:r>
            <a:r>
              <a:rPr lang="fr-FR" sz="4000" dirty="0" smtClean="0">
                <a:latin typeface="Comic Sans MS" panose="030F0702030302020204" pitchFamily="66" charset="0"/>
              </a:rPr>
              <a:t> </a:t>
            </a:r>
            <a:r>
              <a:rPr lang="fr-FR" sz="4000" dirty="0" err="1" smtClean="0">
                <a:latin typeface="Comic Sans MS" panose="030F0702030302020204" pitchFamily="66" charset="0"/>
              </a:rPr>
              <a:t>channel</a:t>
            </a:r>
            <a:r>
              <a:rPr lang="fr-FR" sz="4000" dirty="0" err="1">
                <a:latin typeface="Comic Sans MS" panose="030F0702030302020204" pitchFamily="66" charset="0"/>
              </a:rPr>
              <a:t>s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682D0-8A49-4888-BB08-3F07EF8133B7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174711" y="1263722"/>
            <a:ext cx="2880321" cy="132507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Exclusive channel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pne</a:t>
            </a:r>
            <a:r>
              <a:rPr lang="en-US" b="1" baseline="30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s=M</a:t>
            </a:r>
            <a:r>
              <a:rPr lang="en-US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=1.52 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GeV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/c</a:t>
            </a:r>
            <a:r>
              <a:rPr lang="en-US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7" name="Parchemin horizontal 26"/>
          <p:cNvSpPr/>
          <p:nvPr/>
        </p:nvSpPr>
        <p:spPr>
          <a:xfrm>
            <a:off x="5042082" y="3607291"/>
            <a:ext cx="3803738" cy="2197973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combination of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+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>
                <a:solidFill>
                  <a:srgbClr val="FF0000"/>
                </a:solidFill>
              </a:rPr>
              <a:t>-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err="1" smtClean="0">
                <a:solidFill>
                  <a:srgbClr val="FF0000"/>
                </a:solidFill>
              </a:rPr>
              <a:t>+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channels </a:t>
            </a:r>
            <a:r>
              <a:rPr lang="en-US" dirty="0">
                <a:solidFill>
                  <a:schemeClr val="bg1"/>
                </a:solidFill>
              </a:rPr>
              <a:t>will provide 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unique </a:t>
            </a:r>
            <a:r>
              <a:rPr lang="en-US" dirty="0">
                <a:solidFill>
                  <a:srgbClr val="FF0000"/>
                </a:solidFill>
              </a:rPr>
              <a:t>sensitivity to off-shell  </a:t>
            </a:r>
            <a:r>
              <a:rPr lang="el-GR" dirty="0">
                <a:solidFill>
                  <a:srgbClr val="FF0000"/>
                </a:solidFill>
                <a:cs typeface="Times New Roman"/>
              </a:rPr>
              <a:t>ρ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/>
              </a:rPr>
              <a:t>effects</a:t>
            </a:r>
            <a:endParaRPr lang="en-US" dirty="0">
              <a:solidFill>
                <a:schemeClr val="bg1"/>
              </a:solidFill>
              <a:cs typeface="Times New Roman"/>
            </a:endParaRPr>
          </a:p>
          <a:p>
            <a:endParaRPr lang="en-US" dirty="0" smtClean="0">
              <a:solidFill>
                <a:schemeClr val="bg1"/>
              </a:solidFill>
              <a:cs typeface="Times New Roman"/>
            </a:endParaRPr>
          </a:p>
          <a:p>
            <a:endParaRPr lang="en-US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2860725"/>
            <a:ext cx="4022255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Controversial</a:t>
            </a:r>
            <a:r>
              <a:rPr lang="fr-FR" dirty="0" smtClean="0"/>
              <a:t> </a:t>
            </a:r>
            <a:r>
              <a:rPr lang="fr-FR" dirty="0" err="1" smtClean="0"/>
              <a:t>yield</a:t>
            </a:r>
            <a:r>
              <a:rPr lang="fr-FR" dirty="0" smtClean="0"/>
              <a:t> </a:t>
            </a:r>
            <a:r>
              <a:rPr lang="fr-FR" dirty="0" err="1" smtClean="0"/>
              <a:t>predictions</a:t>
            </a:r>
            <a:r>
              <a:rPr lang="fr-FR" dirty="0" smtClean="0"/>
              <a:t>:</a:t>
            </a:r>
          </a:p>
          <a:p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dependent</a:t>
            </a:r>
            <a:r>
              <a:rPr lang="fr-FR" dirty="0" smtClean="0"/>
              <a:t> on </a:t>
            </a:r>
            <a:r>
              <a:rPr lang="el-GR" dirty="0">
                <a:latin typeface="Arial" pitchFamily="34" charset="0"/>
                <a:cs typeface="Arial" pitchFamily="34" charset="0"/>
              </a:rPr>
              <a:t>ρ</a:t>
            </a:r>
            <a:r>
              <a:rPr lang="en-US" dirty="0">
                <a:latin typeface="Arial" pitchFamily="34" charset="0"/>
                <a:cs typeface="Arial" pitchFamily="34" charset="0"/>
              </a:rPr>
              <a:t>NN* couplings 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594" y="1263722"/>
            <a:ext cx="341122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5"/>
          <p:cNvSpPr>
            <a:spLocks noChangeArrowheads="1"/>
          </p:cNvSpPr>
          <p:nvPr/>
        </p:nvSpPr>
        <p:spPr bwMode="auto">
          <a:xfrm>
            <a:off x="323528" y="3629025"/>
            <a:ext cx="432048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  <a:cs typeface="Arial" charset="0"/>
              </a:rPr>
              <a:t>destructive </a:t>
            </a:r>
            <a:r>
              <a:rPr lang="en-US" sz="1600" dirty="0">
                <a:latin typeface="+mj-lt"/>
                <a:cs typeface="Arial" charset="0"/>
              </a:rPr>
              <a:t>interference </a:t>
            </a:r>
            <a:r>
              <a:rPr lang="en-US" sz="1600" dirty="0" smtClean="0">
                <a:latin typeface="+mj-lt"/>
                <a:cs typeface="Arial" charset="0"/>
              </a:rPr>
              <a:t> between  </a:t>
            </a:r>
            <a:r>
              <a:rPr lang="en-US" sz="1600" dirty="0">
                <a:latin typeface="+mj-lt"/>
                <a:cs typeface="Arial" charset="0"/>
              </a:rPr>
              <a:t>I=0 (</a:t>
            </a:r>
            <a:r>
              <a:rPr lang="el-GR" sz="1600" dirty="0">
                <a:latin typeface="+mj-lt"/>
                <a:cs typeface="Times New Roman"/>
              </a:rPr>
              <a:t>ω</a:t>
            </a:r>
            <a:r>
              <a:rPr lang="en-US" sz="1600" dirty="0">
                <a:latin typeface="+mj-lt"/>
                <a:cs typeface="Times New Roman"/>
              </a:rPr>
              <a:t>)</a:t>
            </a:r>
            <a:r>
              <a:rPr lang="en-US" sz="1600" dirty="0">
                <a:latin typeface="+mj-lt"/>
                <a:cs typeface="Arial" charset="0"/>
              </a:rPr>
              <a:t> and I=1 (</a:t>
            </a:r>
            <a:r>
              <a:rPr lang="el-GR" sz="1600" dirty="0">
                <a:latin typeface="+mj-lt"/>
                <a:cs typeface="Times New Roman"/>
              </a:rPr>
              <a:t>ρ</a:t>
            </a:r>
            <a:r>
              <a:rPr lang="en-US" sz="1600" dirty="0">
                <a:latin typeface="+mj-lt"/>
                <a:cs typeface="Arial" charset="0"/>
              </a:rPr>
              <a:t>) contributions  </a:t>
            </a:r>
            <a:endParaRPr lang="en-US" sz="1600" dirty="0" smtClean="0">
              <a:latin typeface="+mj-lt"/>
              <a:cs typeface="Arial" charset="0"/>
            </a:endParaRPr>
          </a:p>
          <a:p>
            <a:r>
              <a:rPr lang="fr-F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. Kaempfer , A Titov , R.Reznik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NPA</a:t>
            </a:r>
            <a:r>
              <a:rPr lang="fr-F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721(2003)583</a:t>
            </a:r>
            <a:r>
              <a:rPr lang="fr-FR" sz="12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1200" i="1" dirty="0" smtClean="0">
                <a:latin typeface="Arial" pitchFamily="34" charset="0"/>
                <a:cs typeface="Arial" pitchFamily="34" charset="0"/>
              </a:rPr>
              <a:t>M.F.M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. Lutz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, B. Friman, M.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oyeu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Nuclear Physics A 713 (2003)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97–118</a:t>
            </a:r>
          </a:p>
          <a:p>
            <a:endParaRPr lang="fr-FR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644008" y="3426482"/>
            <a:ext cx="903635" cy="4345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3528" y="486916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j-lt"/>
              </a:rPr>
              <a:t>VDM </a:t>
            </a:r>
            <a:r>
              <a:rPr lang="fr-FR" sz="1600" dirty="0" err="1" smtClean="0">
                <a:latin typeface="+mj-lt"/>
              </a:rPr>
              <a:t>electromagnetic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form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factors</a:t>
            </a:r>
            <a:r>
              <a:rPr lang="fr-FR" sz="1600" b="1" dirty="0" smtClean="0"/>
              <a:t>: </a:t>
            </a:r>
            <a:endParaRPr lang="fr-FR" sz="1600" dirty="0" smtClean="0"/>
          </a:p>
          <a:p>
            <a:r>
              <a:rPr lang="fr-FR" sz="1200" i="1" dirty="0" smtClean="0"/>
              <a:t>M</a:t>
            </a:r>
            <a:r>
              <a:rPr lang="fr-FR" sz="1200" i="1" dirty="0"/>
              <a:t>. </a:t>
            </a:r>
            <a:r>
              <a:rPr lang="fr-FR" sz="1200" i="1" dirty="0" err="1"/>
              <a:t>Zetenyi</a:t>
            </a:r>
            <a:r>
              <a:rPr lang="fr-FR" sz="1200" i="1" dirty="0"/>
              <a:t> and G. Wolf, </a:t>
            </a:r>
            <a:r>
              <a:rPr lang="fr-FR" sz="1200" i="1" dirty="0" err="1"/>
              <a:t>Phys.Rev</a:t>
            </a:r>
            <a:r>
              <a:rPr lang="fr-FR" sz="1200" i="1" dirty="0"/>
              <a:t>. C86 (2012) </a:t>
            </a:r>
            <a:r>
              <a:rPr lang="fr-FR" sz="1200" i="1" dirty="0" smtClean="0"/>
              <a:t>065209</a:t>
            </a:r>
          </a:p>
          <a:p>
            <a:endParaRPr lang="fr-FR" sz="1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Resonance</a:t>
            </a:r>
            <a:r>
              <a:rPr lang="fr-FR" sz="1400" dirty="0" smtClean="0"/>
              <a:t> model: </a:t>
            </a:r>
            <a:r>
              <a:rPr lang="fr-FR" sz="1400" i="1" dirty="0" err="1" smtClean="0"/>
              <a:t>J.Weil</a:t>
            </a:r>
            <a:r>
              <a:rPr lang="fr-FR" sz="1400" i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Sensitivity</a:t>
            </a:r>
            <a:r>
              <a:rPr lang="fr-FR" sz="1400" dirty="0" smtClean="0"/>
              <a:t> of </a:t>
            </a:r>
            <a:r>
              <a:rPr lang="fr-FR" sz="1400" dirty="0" err="1" smtClean="0"/>
              <a:t>M</a:t>
            </a:r>
            <a:r>
              <a:rPr lang="fr-FR" sz="1400" baseline="-25000" dirty="0" err="1" smtClean="0"/>
              <a:t>ee</a:t>
            </a:r>
            <a:r>
              <a:rPr lang="fr-FR" sz="1400" dirty="0" smtClean="0"/>
              <a:t> distribution to </a:t>
            </a:r>
            <a:r>
              <a:rPr lang="fr-FR" sz="1400" dirty="0" err="1" smtClean="0"/>
              <a:t>to</a:t>
            </a:r>
            <a:r>
              <a:rPr lang="fr-FR" sz="1400" dirty="0" smtClean="0"/>
              <a:t> </a:t>
            </a:r>
            <a:r>
              <a:rPr lang="el-GR" sz="1400" dirty="0" smtClean="0"/>
              <a:t>Δπ</a:t>
            </a:r>
            <a:r>
              <a:rPr lang="fr-FR" sz="1400" dirty="0" smtClean="0"/>
              <a:t> and </a:t>
            </a:r>
            <a:r>
              <a:rPr lang="el-GR" sz="1400" dirty="0" smtClean="0"/>
              <a:t>ρ</a:t>
            </a:r>
            <a:r>
              <a:rPr lang="fr-FR" sz="1400" dirty="0" smtClean="0"/>
              <a:t>N contributions </a:t>
            </a:r>
            <a:r>
              <a:rPr lang="fr-FR" sz="1400" i="1" dirty="0" smtClean="0"/>
              <a:t>(Bonn-Gatchina </a:t>
            </a:r>
            <a:r>
              <a:rPr lang="fr-FR" sz="1400" i="1" dirty="0" err="1" smtClean="0"/>
              <a:t>predictions</a:t>
            </a:r>
            <a:r>
              <a:rPr lang="fr-FR" sz="1400" i="1" dirty="0" smtClean="0"/>
              <a:t>)</a:t>
            </a:r>
          </a:p>
          <a:p>
            <a:r>
              <a:rPr lang="fr-FR" sz="1400" b="1" i="1" dirty="0"/>
              <a:t> </a:t>
            </a:r>
            <a:r>
              <a:rPr lang="fr-FR" sz="1400" b="1" i="1" dirty="0" smtClean="0"/>
              <a:t>                                </a:t>
            </a:r>
            <a:endParaRPr lang="fr-FR" sz="1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51520" y="2860725"/>
            <a:ext cx="4464496" cy="360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79512" y="2860725"/>
            <a:ext cx="4464496" cy="35206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456500"/>
            <a:ext cx="2124946" cy="1069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02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07612" y="-99392"/>
            <a:ext cx="8936388" cy="1143000"/>
          </a:xfrm>
        </p:spPr>
        <p:txBody>
          <a:bodyPr/>
          <a:lstStyle/>
          <a:p>
            <a:r>
              <a:rPr lang="fr-FR" sz="4000" dirty="0" smtClean="0">
                <a:latin typeface="Comic Sans MS" panose="030F0702030302020204" pitchFamily="66" charset="0"/>
              </a:rPr>
              <a:t>Pion-nucleus </a:t>
            </a:r>
            <a:r>
              <a:rPr lang="fr-FR" sz="4000" dirty="0" err="1" smtClean="0">
                <a:latin typeface="Comic Sans MS" panose="030F0702030302020204" pitchFamily="66" charset="0"/>
              </a:rPr>
              <a:t>reactions</a:t>
            </a:r>
            <a:r>
              <a:rPr lang="fr-FR" sz="4000" dirty="0" smtClean="0">
                <a:latin typeface="Comic Sans MS" panose="030F0702030302020204" pitchFamily="66" charset="0"/>
              </a:rPr>
              <a:t> </a:t>
            </a:r>
            <a:r>
              <a:rPr lang="fr-FR" sz="4000" dirty="0" err="1" smtClean="0">
                <a:latin typeface="Comic Sans MS" panose="030F0702030302020204" pitchFamily="66" charset="0"/>
              </a:rPr>
              <a:t>with</a:t>
            </a:r>
            <a:r>
              <a:rPr lang="fr-FR" sz="4000" dirty="0" smtClean="0">
                <a:latin typeface="Comic Sans MS" panose="030F0702030302020204" pitchFamily="66" charset="0"/>
              </a:rPr>
              <a:t> HADES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682D0-8A49-4888-BB08-3F07EF8133B7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04148" y="4762532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Dielectron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production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72" y="4797152"/>
            <a:ext cx="1457833" cy="159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204172" y="6086328"/>
            <a:ext cx="351604" cy="2881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357923" y="4716365"/>
            <a:ext cx="2748509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« </a:t>
            </a:r>
            <a:r>
              <a:rPr lang="fr-FR" dirty="0" err="1" smtClean="0">
                <a:solidFill>
                  <a:schemeClr val="bg1"/>
                </a:solidFill>
              </a:rPr>
              <a:t>offshell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ρ</a:t>
            </a:r>
            <a:r>
              <a:rPr lang="fr-FR" dirty="0" smtClean="0">
                <a:solidFill>
                  <a:schemeClr val="bg1"/>
                </a:solidFill>
              </a:rPr>
              <a:t> » contribution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9" r="48545" b="18278"/>
          <a:stretch/>
        </p:blipFill>
        <p:spPr bwMode="auto">
          <a:xfrm>
            <a:off x="4732966" y="1535093"/>
            <a:ext cx="2454162" cy="21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5504"/>
            <a:ext cx="1242569" cy="83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201146" y="1632842"/>
            <a:ext cx="80739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FOPI data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3759" y="3831431"/>
            <a:ext cx="3490058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measure</a:t>
            </a:r>
            <a:r>
              <a:rPr lang="fr-FR" dirty="0" smtClean="0">
                <a:solidFill>
                  <a:schemeClr val="bg1"/>
                </a:solidFill>
              </a:rPr>
              <a:t> K</a:t>
            </a:r>
            <a:r>
              <a:rPr lang="fr-FR" baseline="30000" dirty="0" smtClean="0">
                <a:solidFill>
                  <a:schemeClr val="bg1"/>
                </a:solidFill>
              </a:rPr>
              <a:t>+</a:t>
            </a:r>
            <a:r>
              <a:rPr lang="fr-FR" dirty="0" smtClean="0">
                <a:solidFill>
                  <a:schemeClr val="bg1"/>
                </a:solidFill>
              </a:rPr>
              <a:t>, K</a:t>
            </a:r>
            <a:r>
              <a:rPr lang="fr-FR" baseline="30000" dirty="0" smtClean="0">
                <a:solidFill>
                  <a:schemeClr val="bg1"/>
                </a:solidFill>
              </a:rPr>
              <a:t>0 </a:t>
            </a:r>
            <a:r>
              <a:rPr lang="fr-FR" dirty="0" smtClean="0">
                <a:solidFill>
                  <a:schemeClr val="bg1"/>
                </a:solidFill>
              </a:rPr>
              <a:t>: kaon </a:t>
            </a:r>
            <a:r>
              <a:rPr lang="fr-FR" dirty="0" err="1" smtClean="0">
                <a:solidFill>
                  <a:schemeClr val="bg1"/>
                </a:solidFill>
              </a:rPr>
              <a:t>potential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baseline="30000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                K</a:t>
            </a:r>
            <a:r>
              <a:rPr lang="fr-FR" baseline="30000" dirty="0" smtClean="0">
                <a:solidFill>
                  <a:schemeClr val="bg1"/>
                </a:solidFill>
              </a:rPr>
              <a:t>- 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el-GR" dirty="0" smtClean="0">
                <a:solidFill>
                  <a:schemeClr val="bg1"/>
                </a:solidFill>
              </a:rPr>
              <a:t>Φ</a:t>
            </a:r>
            <a:r>
              <a:rPr lang="fr-FR" dirty="0" smtClean="0">
                <a:solidFill>
                  <a:schemeClr val="bg1"/>
                </a:solidFill>
              </a:rPr>
              <a:t> : absorption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6425283" y="2587004"/>
            <a:ext cx="438172" cy="10312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539056" y="2704251"/>
            <a:ext cx="154241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6"/>
                </a:solidFill>
              </a:rPr>
              <a:t>Elementary</a:t>
            </a:r>
            <a:endParaRPr lang="fr-FR" sz="1600" dirty="0" smtClean="0">
              <a:solidFill>
                <a:schemeClr val="accent6"/>
              </a:solidFill>
            </a:endParaRPr>
          </a:p>
          <a:p>
            <a:r>
              <a:rPr lang="fr-FR" sz="1600" dirty="0" smtClean="0">
                <a:solidFill>
                  <a:schemeClr val="accent6"/>
                </a:solidFill>
              </a:rPr>
              <a:t> cross sections</a:t>
            </a:r>
            <a:endParaRPr lang="fr-FR" sz="1600" dirty="0">
              <a:solidFill>
                <a:schemeClr val="accent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10841" y="1899106"/>
            <a:ext cx="1997663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Factor 2: </a:t>
            </a:r>
          </a:p>
          <a:p>
            <a:r>
              <a:rPr lang="fr-FR" sz="1600" dirty="0" err="1" smtClean="0">
                <a:solidFill>
                  <a:srgbClr val="FF0000"/>
                </a:solidFill>
              </a:rPr>
              <a:t>multistep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processes</a:t>
            </a:r>
            <a:endParaRPr lang="fr-FR" sz="1600" dirty="0" smtClean="0">
              <a:solidFill>
                <a:srgbClr val="FF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6644369" y="2191493"/>
            <a:ext cx="4664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051720" y="755412"/>
            <a:ext cx="518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cold </a:t>
            </a:r>
            <a:r>
              <a:rPr lang="fr-FR" sz="28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nuclear</a:t>
            </a:r>
            <a:r>
              <a:rPr lang="fr-FR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matter</a:t>
            </a:r>
            <a:r>
              <a:rPr lang="fr-FR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effects</a:t>
            </a:r>
            <a:r>
              <a:rPr lang="fr-FR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: </a:t>
            </a:r>
            <a:endParaRPr 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23528" y="2350307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Strangeness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 production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60099"/>
            <a:ext cx="2335717" cy="21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2589022" y="17223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K</a:t>
            </a:r>
            <a:r>
              <a:rPr lang="fr-FR" baseline="30000" dirty="0" smtClean="0">
                <a:solidFill>
                  <a:schemeClr val="bg2"/>
                </a:solidFill>
              </a:rPr>
              <a:t>0</a:t>
            </a:r>
            <a:r>
              <a:rPr lang="fr-FR" dirty="0" smtClean="0">
                <a:solidFill>
                  <a:schemeClr val="bg2"/>
                </a:solidFill>
              </a:rPr>
              <a:t>,K</a:t>
            </a:r>
            <a:r>
              <a:rPr lang="fr-FR" baseline="30000" dirty="0" smtClean="0">
                <a:solidFill>
                  <a:schemeClr val="bg2"/>
                </a:solidFill>
              </a:rPr>
              <a:t>+</a:t>
            </a:r>
            <a:endParaRPr lang="fr-FR" baseline="30000" dirty="0">
              <a:solidFill>
                <a:schemeClr val="bg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300614" y="221324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K</a:t>
            </a:r>
            <a:r>
              <a:rPr lang="fr-FR" baseline="30000" dirty="0" smtClean="0">
                <a:solidFill>
                  <a:schemeClr val="bg2"/>
                </a:solidFill>
              </a:rPr>
              <a:t>0</a:t>
            </a:r>
            <a:endParaRPr lang="fr-FR" baseline="30000" dirty="0">
              <a:solidFill>
                <a:schemeClr val="bg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89022" y="4797152"/>
            <a:ext cx="7312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ρ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3" name="Groupe 221"/>
          <p:cNvGrpSpPr/>
          <p:nvPr/>
        </p:nvGrpSpPr>
        <p:grpSpPr>
          <a:xfrm>
            <a:off x="5027219" y="5296332"/>
            <a:ext cx="2245607" cy="1233933"/>
            <a:chOff x="7407137" y="5105399"/>
            <a:chExt cx="2565463" cy="1372976"/>
          </a:xfrm>
        </p:grpSpPr>
        <p:sp>
          <p:nvSpPr>
            <p:cNvPr id="25" name="Oval 103"/>
            <p:cNvSpPr>
              <a:spLocks noChangeArrowheads="1"/>
            </p:cNvSpPr>
            <p:nvPr/>
          </p:nvSpPr>
          <p:spPr bwMode="auto">
            <a:xfrm>
              <a:off x="7930272" y="5776913"/>
              <a:ext cx="97177" cy="635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sp>
          <p:nvSpPr>
            <p:cNvPr id="26" name="Oval 104"/>
            <p:cNvSpPr>
              <a:spLocks noChangeArrowheads="1"/>
            </p:cNvSpPr>
            <p:nvPr/>
          </p:nvSpPr>
          <p:spPr bwMode="auto">
            <a:xfrm>
              <a:off x="8846971" y="5786438"/>
              <a:ext cx="95557" cy="635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sp>
          <p:nvSpPr>
            <p:cNvPr id="31" name="Arc 106"/>
            <p:cNvSpPr>
              <a:spLocks/>
            </p:cNvSpPr>
            <p:nvPr/>
          </p:nvSpPr>
          <p:spPr bwMode="auto">
            <a:xfrm rot="5400000">
              <a:off x="8318324" y="5588006"/>
              <a:ext cx="255588" cy="800087"/>
            </a:xfrm>
            <a:custGeom>
              <a:avLst/>
              <a:gdLst>
                <a:gd name="T0" fmla="*/ 0 w 22499"/>
                <a:gd name="T1" fmla="*/ 0 h 43200"/>
                <a:gd name="T2" fmla="*/ 0 w 22499"/>
                <a:gd name="T3" fmla="*/ 0 h 43200"/>
                <a:gd name="T4" fmla="*/ 0 w 2249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499"/>
                <a:gd name="T10" fmla="*/ 0 h 43200"/>
                <a:gd name="T11" fmla="*/ 22499 w 224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9" h="43200" fill="none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</a:path>
                <a:path w="22499" h="43200" stroke="0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  <a:lnTo>
                    <a:pt x="899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grpSp>
          <p:nvGrpSpPr>
            <p:cNvPr id="33" name="Group 107"/>
            <p:cNvGrpSpPr>
              <a:grpSpLocks/>
            </p:cNvGrpSpPr>
            <p:nvPr/>
          </p:nvGrpSpPr>
          <p:grpSpPr bwMode="auto">
            <a:xfrm>
              <a:off x="8858308" y="5794375"/>
              <a:ext cx="531232" cy="53975"/>
              <a:chOff x="1536" y="1344"/>
              <a:chExt cx="384" cy="48"/>
            </a:xfrm>
          </p:grpSpPr>
          <p:sp>
            <p:nvSpPr>
              <p:cNvPr id="44" name="Line 108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Line 109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" name="Group 110"/>
            <p:cNvGrpSpPr>
              <a:grpSpLocks/>
            </p:cNvGrpSpPr>
            <p:nvPr/>
          </p:nvGrpSpPr>
          <p:grpSpPr bwMode="auto">
            <a:xfrm>
              <a:off x="7502694" y="5775325"/>
              <a:ext cx="531232" cy="52388"/>
              <a:chOff x="1536" y="1344"/>
              <a:chExt cx="384" cy="48"/>
            </a:xfrm>
          </p:grpSpPr>
          <p:sp>
            <p:nvSpPr>
              <p:cNvPr id="42" name="Line 111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Line 112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" name="Text Box 113"/>
            <p:cNvSpPr txBox="1">
              <a:spLocks noChangeArrowheads="1"/>
            </p:cNvSpPr>
            <p:nvPr/>
          </p:nvSpPr>
          <p:spPr bwMode="auto">
            <a:xfrm>
              <a:off x="7407137" y="5321300"/>
              <a:ext cx="333640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2000" b="1" kern="0" dirty="0" smtClean="0">
                  <a:solidFill>
                    <a:srgbClr val="FFFFFF"/>
                  </a:solidFill>
                  <a:latin typeface="Symbol" pitchFamily="18" charset="2"/>
                </a:rPr>
                <a:t>r</a:t>
              </a:r>
            </a:p>
          </p:txBody>
        </p:sp>
        <p:sp>
          <p:nvSpPr>
            <p:cNvPr id="37" name="Text Box 114"/>
            <p:cNvSpPr txBox="1">
              <a:spLocks noChangeArrowheads="1"/>
            </p:cNvSpPr>
            <p:nvPr/>
          </p:nvSpPr>
          <p:spPr bwMode="auto">
            <a:xfrm>
              <a:off x="8983018" y="5392738"/>
              <a:ext cx="333640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2000" b="1" kern="0" smtClean="0">
                  <a:solidFill>
                    <a:srgbClr val="FFFFFF"/>
                  </a:solidFill>
                  <a:latin typeface="Symbol" pitchFamily="18" charset="2"/>
                </a:rPr>
                <a:t>r</a:t>
              </a:r>
            </a:p>
          </p:txBody>
        </p:sp>
        <p:sp>
          <p:nvSpPr>
            <p:cNvPr id="38" name="AutoShape 115"/>
            <p:cNvSpPr>
              <a:spLocks noChangeArrowheads="1"/>
            </p:cNvSpPr>
            <p:nvPr/>
          </p:nvSpPr>
          <p:spPr bwMode="auto">
            <a:xfrm>
              <a:off x="7965903" y="5476875"/>
              <a:ext cx="929656" cy="990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3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75" y="7875"/>
                  </a:moveTo>
                  <a:cubicBezTo>
                    <a:pt x="2946" y="3908"/>
                    <a:pt x="6634" y="1217"/>
                    <a:pt x="10800" y="1218"/>
                  </a:cubicBezTo>
                  <a:cubicBezTo>
                    <a:pt x="14965" y="1218"/>
                    <a:pt x="18653" y="3908"/>
                    <a:pt x="19924" y="7875"/>
                  </a:cubicBezTo>
                  <a:lnTo>
                    <a:pt x="21084" y="7503"/>
                  </a:lnTo>
                  <a:cubicBezTo>
                    <a:pt x="19651" y="3032"/>
                    <a:pt x="15494" y="-1"/>
                    <a:pt x="10799" y="0"/>
                  </a:cubicBezTo>
                  <a:cubicBezTo>
                    <a:pt x="6105" y="0"/>
                    <a:pt x="1948" y="3032"/>
                    <a:pt x="515" y="7503"/>
                  </a:cubicBez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sp>
          <p:nvSpPr>
            <p:cNvPr id="39" name="Text Box 116"/>
            <p:cNvSpPr txBox="1">
              <a:spLocks noChangeArrowheads="1"/>
            </p:cNvSpPr>
            <p:nvPr/>
          </p:nvSpPr>
          <p:spPr bwMode="auto">
            <a:xfrm>
              <a:off x="8301162" y="6067426"/>
              <a:ext cx="675758" cy="4109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kern="0" dirty="0" smtClean="0">
                  <a:solidFill>
                    <a:srgbClr val="FFFFFF"/>
                  </a:solidFill>
                  <a:latin typeface="Times New Roman" pitchFamily="18" charset="0"/>
                </a:rPr>
                <a:t>N</a:t>
              </a:r>
              <a:r>
                <a:rPr lang="de-DE" b="1" kern="0" baseline="30000" dirty="0" smtClean="0">
                  <a:solidFill>
                    <a:srgbClr val="FFFFFF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40" name="Text Box 117"/>
            <p:cNvSpPr txBox="1">
              <a:spLocks noChangeArrowheads="1"/>
            </p:cNvSpPr>
            <p:nvPr/>
          </p:nvSpPr>
          <p:spPr bwMode="auto">
            <a:xfrm>
              <a:off x="7930272" y="5105399"/>
              <a:ext cx="1211177" cy="4109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kern="0" dirty="0" smtClean="0">
                  <a:solidFill>
                    <a:srgbClr val="FFFFFF"/>
                  </a:solidFill>
                  <a:latin typeface="Times New Roman" pitchFamily="18" charset="0"/>
                </a:rPr>
                <a:t>N(1520)</a:t>
              </a:r>
            </a:p>
          </p:txBody>
        </p:sp>
        <p:sp>
          <p:nvSpPr>
            <p:cNvPr id="41" name="Text Box 118"/>
            <p:cNvSpPr txBox="1">
              <a:spLocks noChangeArrowheads="1"/>
            </p:cNvSpPr>
            <p:nvPr/>
          </p:nvSpPr>
          <p:spPr bwMode="auto">
            <a:xfrm>
              <a:off x="9374964" y="5673725"/>
              <a:ext cx="597636" cy="701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2000" b="1" kern="0" smtClean="0">
                  <a:solidFill>
                    <a:srgbClr val="FFFFFF"/>
                  </a:solidFill>
                  <a:latin typeface="Times New Roman" pitchFamily="18" charset="0"/>
                </a:rPr>
                <a:t>+  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5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682D0-8A49-4888-BB08-3F07EF8133B7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836712"/>
            <a:ext cx="74911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400" dirty="0" smtClean="0">
                <a:solidFill>
                  <a:schemeClr val="tx2"/>
                </a:solidFill>
              </a:rPr>
              <a:t>HADES </a:t>
            </a:r>
            <a:r>
              <a:rPr lang="fr-FR" sz="2400" dirty="0" err="1" smtClean="0">
                <a:solidFill>
                  <a:schemeClr val="tx2"/>
                </a:solidFill>
              </a:rPr>
              <a:t>results</a:t>
            </a:r>
            <a:r>
              <a:rPr lang="fr-FR" sz="2400" dirty="0" smtClean="0">
                <a:solidFill>
                  <a:schemeClr val="tx2"/>
                </a:solidFill>
              </a:rPr>
              <a:t> in pp/</a:t>
            </a:r>
            <a:r>
              <a:rPr lang="fr-FR" sz="2400" dirty="0" err="1" smtClean="0">
                <a:solidFill>
                  <a:schemeClr val="tx2"/>
                </a:solidFill>
              </a:rPr>
              <a:t>pn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reactions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</a:p>
          <a:p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 smtClean="0"/>
              <a:t>  Large </a:t>
            </a:r>
            <a:r>
              <a:rPr lang="fr-FR" sz="2400" dirty="0" err="1" smtClean="0"/>
              <a:t>variety</a:t>
            </a:r>
            <a:r>
              <a:rPr lang="fr-FR" sz="2400" dirty="0" smtClean="0"/>
              <a:t> of </a:t>
            </a:r>
            <a:r>
              <a:rPr lang="fr-FR" sz="2400" dirty="0" err="1" smtClean="0"/>
              <a:t>results</a:t>
            </a:r>
            <a:r>
              <a:rPr lang="fr-FR" sz="2400" dirty="0" smtClean="0"/>
              <a:t> </a:t>
            </a:r>
          </a:p>
          <a:p>
            <a:r>
              <a:rPr lang="fr-FR" sz="2400" i="1" dirty="0" smtClean="0"/>
              <a:t>         </a:t>
            </a:r>
            <a:r>
              <a:rPr lang="fr-FR" sz="2400" i="1" dirty="0" err="1" smtClean="0"/>
              <a:t>meson</a:t>
            </a:r>
            <a:r>
              <a:rPr lang="fr-FR" sz="2400" i="1" dirty="0" smtClean="0"/>
              <a:t> production, </a:t>
            </a:r>
            <a:r>
              <a:rPr lang="fr-FR" sz="2400" i="1" dirty="0" err="1" smtClean="0"/>
              <a:t>strangeness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e</a:t>
            </a:r>
            <a:r>
              <a:rPr lang="fr-FR" sz="2400" i="1" baseline="30000" dirty="0" err="1" smtClean="0"/>
              <a:t>+</a:t>
            </a:r>
            <a:r>
              <a:rPr lang="fr-FR" sz="2400" i="1" dirty="0" err="1" smtClean="0"/>
              <a:t>e</a:t>
            </a:r>
            <a:r>
              <a:rPr lang="fr-FR" sz="2400" i="1" baseline="30000" dirty="0" smtClean="0"/>
              <a:t>-</a:t>
            </a:r>
            <a:r>
              <a:rPr lang="fr-FR" sz="2400" i="1" dirty="0" smtClean="0"/>
              <a:t> production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 smtClean="0"/>
              <a:t>  Indispensable  </a:t>
            </a:r>
            <a:r>
              <a:rPr lang="fr-FR" sz="2400" dirty="0" err="1" smtClean="0"/>
              <a:t>complement</a:t>
            </a:r>
            <a:r>
              <a:rPr lang="fr-FR" sz="2400" dirty="0" smtClean="0"/>
              <a:t> for in medium </a:t>
            </a:r>
            <a:r>
              <a:rPr lang="fr-FR" sz="2400" dirty="0" err="1"/>
              <a:t>studies</a:t>
            </a:r>
            <a:r>
              <a:rPr lang="fr-FR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r>
              <a:rPr lang="fr-FR" sz="2400" dirty="0" err="1" smtClean="0">
                <a:solidFill>
                  <a:schemeClr val="tx2"/>
                </a:solidFill>
              </a:rPr>
              <a:t>Still</a:t>
            </a:r>
            <a:r>
              <a:rPr lang="fr-FR" sz="2400" dirty="0" smtClean="0">
                <a:solidFill>
                  <a:schemeClr val="tx2"/>
                </a:solidFill>
              </a:rPr>
              <a:t> to come on HADES </a:t>
            </a:r>
            <a:r>
              <a:rPr lang="fr-FR" sz="2400" dirty="0" err="1" smtClean="0">
                <a:solidFill>
                  <a:schemeClr val="tx2"/>
                </a:solidFill>
              </a:rPr>
              <a:t>side</a:t>
            </a:r>
            <a:r>
              <a:rPr lang="fr-FR" sz="2400" dirty="0" smtClean="0">
                <a:solidFill>
                  <a:schemeClr val="tx2"/>
                </a:solidFill>
              </a:rPr>
              <a:t>:</a:t>
            </a: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 </a:t>
            </a:r>
            <a:r>
              <a:rPr lang="fr-FR" sz="2400" dirty="0" err="1" smtClean="0"/>
              <a:t>Au+Au</a:t>
            </a:r>
            <a:r>
              <a:rPr lang="fr-FR" sz="2400" dirty="0" smtClean="0"/>
              <a:t> data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> 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 smtClean="0"/>
              <a:t>  pion </a:t>
            </a:r>
            <a:r>
              <a:rPr lang="fr-FR" sz="2400" dirty="0" err="1" smtClean="0"/>
              <a:t>beam</a:t>
            </a:r>
            <a:r>
              <a:rPr lang="fr-FR" sz="2400" dirty="0" smtClean="0"/>
              <a:t> </a:t>
            </a:r>
            <a:r>
              <a:rPr lang="fr-FR" sz="2400" dirty="0" err="1" smtClean="0"/>
              <a:t>experiments</a:t>
            </a:r>
            <a:r>
              <a:rPr lang="fr-FR" sz="2400" dirty="0" smtClean="0"/>
              <a:t> 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data </a:t>
            </a:r>
            <a:r>
              <a:rPr lang="fr-FR" sz="2400" dirty="0" err="1" smtClean="0"/>
              <a:t>taking</a:t>
            </a:r>
            <a:r>
              <a:rPr lang="fr-FR" sz="2400" dirty="0" smtClean="0"/>
              <a:t> in 2 </a:t>
            </a:r>
            <a:r>
              <a:rPr lang="fr-FR" sz="2400" dirty="0" err="1" smtClean="0"/>
              <a:t>months</a:t>
            </a: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 HADES at FAIR/SIS100 (2019)</a:t>
            </a:r>
          </a:p>
        </p:txBody>
      </p:sp>
      <p:sp>
        <p:nvSpPr>
          <p:cNvPr id="7" name="Bulle ronde 6"/>
          <p:cNvSpPr/>
          <p:nvPr/>
        </p:nvSpPr>
        <p:spPr>
          <a:xfrm>
            <a:off x="6012160" y="620688"/>
            <a:ext cx="2858552" cy="1254914"/>
          </a:xfrm>
          <a:prstGeom prst="wedgeEllipseCallout">
            <a:avLst>
              <a:gd name="adj1" fmla="val -86368"/>
              <a:gd name="adj2" fmla="val 551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 smtClean="0">
                <a:solidFill>
                  <a:schemeClr val="bg1"/>
                </a:solidFill>
                <a:sym typeface="Symbol"/>
              </a:rPr>
              <a:t>Discover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more in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paralell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sesiions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! </a:t>
            </a:r>
            <a:endParaRPr lang="fr-FR" dirty="0">
              <a:solidFill>
                <a:schemeClr val="bg1"/>
              </a:solidFill>
              <a:sym typeface="Symbo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60" y="4276303"/>
            <a:ext cx="3441533" cy="179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72794" y="4326682"/>
            <a:ext cx="10874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fr-FR" dirty="0">
                <a:solidFill>
                  <a:srgbClr val="000000"/>
                </a:solidFill>
                <a:cs typeface="Arial" charset="0"/>
              </a:rPr>
              <a:t>HADES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84740" y="5550818"/>
            <a:ext cx="10874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fr-FR" dirty="0">
                <a:solidFill>
                  <a:srgbClr val="000000"/>
                </a:solidFill>
                <a:cs typeface="Arial" charset="0"/>
              </a:rPr>
              <a:t>CBM</a:t>
            </a:r>
          </a:p>
        </p:txBody>
      </p:sp>
    </p:spTree>
    <p:extLst>
      <p:ext uri="{BB962C8B-B14F-4D97-AF65-F5344CB8AC3E}">
        <p14:creationId xmlns:p14="http://schemas.microsoft.com/office/powerpoint/2010/main" val="3994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pl-PL" dirty="0" smtClean="0"/>
              <a:t>dziękuję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682D0-8A49-4888-BB08-3F07EF8133B7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9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682D0-8A49-4888-BB08-3F07EF8133B7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4624"/>
            <a:ext cx="9108504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0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pl-PL" sz="3600" b="1" smtClean="0">
                <a:solidFill>
                  <a:srgbClr val="0000FF"/>
                </a:solidFill>
                <a:latin typeface="Comic Sans MS" pitchFamily="66" charset="0"/>
              </a:rPr>
              <a:t>Hyperon production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6307137" cy="5589587"/>
          </a:xfrm>
          <a:noFill/>
        </p:spPr>
      </p:pic>
      <p:sp>
        <p:nvSpPr>
          <p:cNvPr id="29700" name="pole tekstowe 4"/>
          <p:cNvSpPr txBox="1">
            <a:spLocks noChangeArrowheads="1"/>
          </p:cNvSpPr>
          <p:nvPr/>
        </p:nvSpPr>
        <p:spPr bwMode="auto">
          <a:xfrm>
            <a:off x="3995738" y="184467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pl-PL" sz="1800"/>
              <a:t>D. Manley</a:t>
            </a:r>
          </a:p>
        </p:txBody>
      </p:sp>
      <p:sp>
        <p:nvSpPr>
          <p:cNvPr id="29701" name="pole tekstowe 4"/>
          <p:cNvSpPr txBox="1">
            <a:spLocks noChangeArrowheads="1"/>
          </p:cNvSpPr>
          <p:nvPr/>
        </p:nvSpPr>
        <p:spPr bwMode="auto">
          <a:xfrm>
            <a:off x="6588125" y="3068638"/>
            <a:ext cx="1944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pl-PL" sz="1800">
                <a:solidFill>
                  <a:srgbClr val="0000FF"/>
                </a:solidFill>
              </a:rPr>
              <a:t>large discrepancies  in exp data around 1.7 GeV !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25538"/>
            <a:ext cx="25558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71400"/>
            <a:ext cx="8964488" cy="1143000"/>
          </a:xfrm>
        </p:spPr>
        <p:txBody>
          <a:bodyPr/>
          <a:lstStyle/>
          <a:p>
            <a:r>
              <a:rPr lang="fr-FR" sz="3600" dirty="0" smtClean="0">
                <a:latin typeface="Comic Sans MS" panose="030F0702030302020204" pitchFamily="66" charset="0"/>
              </a:rPr>
              <a:t>Motivations of the HADES </a:t>
            </a:r>
            <a:r>
              <a:rPr lang="fr-FR" sz="3600" dirty="0" err="1" smtClean="0">
                <a:latin typeface="Comic Sans MS" panose="030F0702030302020204" pitchFamily="66" charset="0"/>
              </a:rPr>
              <a:t>experiment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A25DD-78E8-411B-BEC7-C1489F3240F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48461"/>
          <a:stretch>
            <a:fillRect/>
          </a:stretch>
        </p:blipFill>
        <p:spPr bwMode="auto">
          <a:xfrm>
            <a:off x="467544" y="3212976"/>
            <a:ext cx="356358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764386" y="3347700"/>
            <a:ext cx="11353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K,</a:t>
            </a:r>
            <a:r>
              <a:rPr lang="el-GR" dirty="0" smtClean="0">
                <a:solidFill>
                  <a:srgbClr val="FF0000"/>
                </a:solidFill>
              </a:rPr>
              <a:t> Λ</a:t>
            </a:r>
            <a:r>
              <a:rPr lang="fr-FR" dirty="0" smtClean="0">
                <a:solidFill>
                  <a:srgbClr val="FF0000"/>
                </a:solidFill>
              </a:rPr>
              <a:t>,</a:t>
            </a:r>
            <a:r>
              <a:rPr lang="el-GR" dirty="0" smtClean="0">
                <a:solidFill>
                  <a:srgbClr val="FF0000"/>
                </a:solidFill>
              </a:rPr>
              <a:t>Φ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el-GR" dirty="0">
                <a:solidFill>
                  <a:srgbClr val="FF0000"/>
                </a:solidFill>
              </a:rPr>
              <a:t>Ξ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75" y="1573303"/>
            <a:ext cx="3131537" cy="250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 rot="16200000">
            <a:off x="6988074" y="2669111"/>
            <a:ext cx="3221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Rapp, </a:t>
            </a:r>
            <a:r>
              <a:rPr lang="fr-FR" sz="1200" i="1" dirty="0" err="1" smtClean="0"/>
              <a:t>Wambach</a:t>
            </a:r>
            <a:r>
              <a:rPr lang="fr-FR" sz="1200" i="1" dirty="0" smtClean="0"/>
              <a:t>, Adv. </a:t>
            </a:r>
            <a:r>
              <a:rPr lang="fr-FR" sz="1200" i="1" dirty="0" err="1" smtClean="0"/>
              <a:t>Nucl</a:t>
            </a:r>
            <a:r>
              <a:rPr lang="fr-FR" sz="1200" i="1" dirty="0" smtClean="0"/>
              <a:t>. Phys. 25 (2000)</a:t>
            </a:r>
            <a:endParaRPr lang="fr-FR" sz="1200" i="1" dirty="0"/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>
            <a:off x="107504" y="646584"/>
            <a:ext cx="3733800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Studying</a:t>
            </a:r>
            <a:r>
              <a:rPr lang="de-D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hadronic</a:t>
            </a:r>
            <a:r>
              <a:rPr lang="de-D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matter…..</a:t>
            </a:r>
            <a:endParaRPr lang="fr-FR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Parchemin vertical 12"/>
          <p:cNvSpPr/>
          <p:nvPr/>
        </p:nvSpPr>
        <p:spPr>
          <a:xfrm>
            <a:off x="4355976" y="4530349"/>
            <a:ext cx="4248472" cy="1418931"/>
          </a:xfrm>
          <a:prstGeom prst="verticalScroll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 smtClean="0">
                <a:solidFill>
                  <a:srgbClr val="FFFFFF"/>
                </a:solidFill>
              </a:rPr>
              <a:t>….. </a:t>
            </a:r>
            <a:r>
              <a:rPr lang="fr-FR" b="1" dirty="0" err="1">
                <a:solidFill>
                  <a:srgbClr val="FFFFFF"/>
                </a:solidFill>
              </a:rPr>
              <a:t>using</a:t>
            </a:r>
            <a:r>
              <a:rPr lang="fr-FR" b="1" dirty="0">
                <a:solidFill>
                  <a:srgbClr val="FFFFFF"/>
                </a:solidFill>
              </a:rPr>
              <a:t> </a:t>
            </a:r>
            <a:r>
              <a:rPr lang="fr-FR" b="1" dirty="0" err="1">
                <a:solidFill>
                  <a:srgbClr val="FFFFFF"/>
                </a:solidFill>
              </a:rPr>
              <a:t>penetrating</a:t>
            </a:r>
            <a:r>
              <a:rPr lang="fr-FR" b="1" dirty="0">
                <a:solidFill>
                  <a:srgbClr val="FFFFFF"/>
                </a:solidFill>
              </a:rPr>
              <a:t> (but rare) probes: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fr-FR" b="1" dirty="0" err="1">
                <a:solidFill>
                  <a:srgbClr val="FFFF00"/>
                </a:solidFill>
              </a:rPr>
              <a:t>dileptons</a:t>
            </a:r>
            <a:endParaRPr lang="fr-FR" b="1" dirty="0">
              <a:solidFill>
                <a:srgbClr val="FFFF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fr-FR" b="1" dirty="0" err="1">
                <a:solidFill>
                  <a:srgbClr val="FFFF00"/>
                </a:solidFill>
              </a:rPr>
              <a:t>strange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particles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0" name="Parchemin vertical 19"/>
          <p:cNvSpPr/>
          <p:nvPr/>
        </p:nvSpPr>
        <p:spPr>
          <a:xfrm>
            <a:off x="4695408" y="846260"/>
            <a:ext cx="4248472" cy="375929"/>
          </a:xfrm>
          <a:prstGeom prst="verticalScroll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b="1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 smtClean="0">
                <a:solidFill>
                  <a:srgbClr val="FFFFFF"/>
                </a:solidFill>
              </a:rPr>
              <a:t>….. </a:t>
            </a:r>
            <a:r>
              <a:rPr lang="fr-FR" b="1" dirty="0">
                <a:solidFill>
                  <a:srgbClr val="FFFFFF"/>
                </a:solidFill>
              </a:rPr>
              <a:t>in a baryon </a:t>
            </a:r>
            <a:r>
              <a:rPr lang="fr-FR" b="1" dirty="0" err="1">
                <a:solidFill>
                  <a:srgbClr val="FFFFFF"/>
                </a:solidFill>
              </a:rPr>
              <a:t>rich</a:t>
            </a:r>
            <a:r>
              <a:rPr lang="fr-FR" b="1" dirty="0">
                <a:solidFill>
                  <a:srgbClr val="FFFFFF"/>
                </a:solidFill>
              </a:rPr>
              <a:t> </a:t>
            </a:r>
            <a:r>
              <a:rPr lang="fr-FR" b="1" dirty="0" err="1">
                <a:solidFill>
                  <a:srgbClr val="FFFFFF"/>
                </a:solidFill>
              </a:rPr>
              <a:t>environment</a:t>
            </a:r>
            <a:endParaRPr lang="fr-FR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984294" y="1333289"/>
            <a:ext cx="2507586" cy="1422021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1000"/>
            </a:pP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447616"/>
            <a:ext cx="251222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1000"/>
            </a:pPr>
            <a:r>
              <a:rPr lang="fr-FR" b="1" dirty="0">
                <a:solidFill>
                  <a:srgbClr val="FFFF00"/>
                </a:solidFill>
              </a:rPr>
              <a:t>SIS18, E/A=1-3.5 </a:t>
            </a:r>
            <a:r>
              <a:rPr lang="fr-FR" b="1" dirty="0" err="1">
                <a:solidFill>
                  <a:srgbClr val="FFFF00"/>
                </a:solidFill>
              </a:rPr>
              <a:t>GeV</a:t>
            </a:r>
            <a:endParaRPr lang="en-US" dirty="0"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71000"/>
              <a:buFont typeface="Wingdings" pitchFamily="2" charset="2"/>
              <a:buChar char="q"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</a:t>
            </a:r>
            <a:r>
              <a:rPr lang="en-US" dirty="0">
                <a:sym typeface="Symbol" pitchFamily="18" charset="2"/>
              </a:rPr>
              <a:t>/</a:t>
            </a:r>
            <a:r>
              <a:rPr lang="en-US" baseline="-25000" dirty="0"/>
              <a:t>o</a:t>
            </a:r>
            <a:r>
              <a:rPr lang="en-US" dirty="0"/>
              <a:t> ~ 1-3, </a:t>
            </a:r>
            <a:endParaRPr lang="en-U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SzPct val="71000"/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 ~ 15 </a:t>
            </a:r>
            <a:r>
              <a:rPr lang="en-US" dirty="0" err="1" smtClean="0">
                <a:sym typeface="Symbol"/>
              </a:rPr>
              <a:t>fm</a:t>
            </a:r>
            <a:r>
              <a:rPr lang="en-US" dirty="0" smtClean="0">
                <a:sym typeface="Symbol"/>
              </a:rPr>
              <a:t>/c</a:t>
            </a:r>
            <a:endParaRPr lang="en-US" dirty="0"/>
          </a:p>
          <a:p>
            <a:pPr fontAlgn="base">
              <a:spcBef>
                <a:spcPct val="0"/>
              </a:spcBef>
              <a:spcAft>
                <a:spcPct val="0"/>
              </a:spcAft>
              <a:buSzPct val="71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T </a:t>
            </a:r>
            <a:r>
              <a:rPr lang="en-US" dirty="0"/>
              <a:t>&lt; 80 MeV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71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N</a:t>
            </a:r>
            <a:r>
              <a:rPr lang="en-US" baseline="-25000" dirty="0">
                <a:sym typeface="Symbol" pitchFamily="18" charset="2"/>
              </a:rPr>
              <a:t></a:t>
            </a:r>
            <a:r>
              <a:rPr lang="en-US" dirty="0"/>
              <a:t>/A</a:t>
            </a:r>
            <a:r>
              <a:rPr lang="en-US" baseline="-25000" dirty="0"/>
              <a:t>part </a:t>
            </a:r>
            <a:r>
              <a:rPr lang="en-US" dirty="0"/>
              <a:t>≈ 10</a:t>
            </a:r>
            <a:r>
              <a:rPr lang="en-US" dirty="0" smtClean="0"/>
              <a:t>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9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553200" y="6099622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86D1A1-3348-4934-B3CA-4A668860F22D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lang="fr-FR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49" name="Line 4"/>
          <p:cNvSpPr>
            <a:spLocks noChangeShapeType="1"/>
          </p:cNvSpPr>
          <p:nvPr/>
        </p:nvSpPr>
        <p:spPr bwMode="auto">
          <a:xfrm>
            <a:off x="0" y="620688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50" name="Line 5"/>
          <p:cNvSpPr>
            <a:spLocks noChangeShapeType="1"/>
          </p:cNvSpPr>
          <p:nvPr/>
        </p:nvSpPr>
        <p:spPr bwMode="auto">
          <a:xfrm>
            <a:off x="0" y="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95536" y="76200"/>
            <a:ext cx="8748464" cy="76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 of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2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pne</a:t>
            </a:r>
            <a:r>
              <a:rPr lang="en-US" sz="2800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2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HADES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1115616" y="1341712"/>
            <a:ext cx="2016125" cy="1223192"/>
            <a:chOff x="1680" y="1554"/>
            <a:chExt cx="1248" cy="847"/>
          </a:xfrm>
        </p:grpSpPr>
        <p:sp>
          <p:nvSpPr>
            <p:cNvPr id="185408" name="Line 99"/>
            <p:cNvSpPr>
              <a:spLocks noChangeShapeType="1"/>
            </p:cNvSpPr>
            <p:nvPr/>
          </p:nvSpPr>
          <p:spPr bwMode="auto">
            <a:xfrm>
              <a:off x="1698" y="1886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09" name="AutoShape 100"/>
            <p:cNvSpPr>
              <a:spLocks noChangeArrowheads="1"/>
            </p:cNvSpPr>
            <p:nvPr/>
          </p:nvSpPr>
          <p:spPr bwMode="auto">
            <a:xfrm rot="1800000">
              <a:off x="2328" y="202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0" name="Line 101"/>
            <p:cNvSpPr>
              <a:spLocks noChangeShapeType="1"/>
            </p:cNvSpPr>
            <p:nvPr/>
          </p:nvSpPr>
          <p:spPr bwMode="auto">
            <a:xfrm flipV="1">
              <a:off x="2093" y="1694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1" name="Line 102"/>
            <p:cNvSpPr>
              <a:spLocks noChangeShapeType="1"/>
            </p:cNvSpPr>
            <p:nvPr/>
          </p:nvSpPr>
          <p:spPr bwMode="auto">
            <a:xfrm>
              <a:off x="2596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2" name="Line 103"/>
            <p:cNvSpPr>
              <a:spLocks noChangeShapeType="1"/>
            </p:cNvSpPr>
            <p:nvPr/>
          </p:nvSpPr>
          <p:spPr bwMode="auto">
            <a:xfrm flipV="1">
              <a:off x="2626" y="202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3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248" y="1692"/>
              <a:ext cx="419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b="1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800" b="1" baseline="3000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185414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85415" name="Text Box 106"/>
            <p:cNvSpPr txBox="1">
              <a:spLocks noChangeArrowheads="1"/>
            </p:cNvSpPr>
            <p:nvPr/>
          </p:nvSpPr>
          <p:spPr bwMode="auto">
            <a:xfrm>
              <a:off x="2575" y="216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85416" name="Line 107"/>
            <p:cNvSpPr>
              <a:spLocks noChangeShapeType="1"/>
            </p:cNvSpPr>
            <p:nvPr/>
          </p:nvSpPr>
          <p:spPr bwMode="auto">
            <a:xfrm>
              <a:off x="2091" y="1893"/>
              <a:ext cx="236" cy="102"/>
            </a:xfrm>
            <a:prstGeom prst="line">
              <a:avLst/>
            </a:prstGeom>
            <a:noFill/>
            <a:ln w="2556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7" name="Line 108"/>
            <p:cNvSpPr>
              <a:spLocks noChangeShapeType="1"/>
            </p:cNvSpPr>
            <p:nvPr/>
          </p:nvSpPr>
          <p:spPr bwMode="auto">
            <a:xfrm>
              <a:off x="2096" y="1913"/>
              <a:ext cx="256" cy="106"/>
            </a:xfrm>
            <a:prstGeom prst="line">
              <a:avLst/>
            </a:prstGeom>
            <a:noFill/>
            <a:ln w="2556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8" name="Text Box 109"/>
            <p:cNvSpPr txBox="1">
              <a:spLocks noChangeArrowheads="1"/>
            </p:cNvSpPr>
            <p:nvPr/>
          </p:nvSpPr>
          <p:spPr bwMode="auto">
            <a:xfrm>
              <a:off x="1726" y="1979"/>
              <a:ext cx="598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1">
                  <a:solidFill>
                    <a:srgbClr val="FFFF00"/>
                  </a:solidFill>
                  <a:latin typeface="Symbol" pitchFamily="18" charset="2"/>
                </a:rPr>
                <a:t></a:t>
              </a:r>
            </a:p>
          </p:txBody>
        </p:sp>
        <p:sp>
          <p:nvSpPr>
            <p:cNvPr id="185419" name="Oval 110"/>
            <p:cNvSpPr>
              <a:spLocks noChangeArrowheads="1"/>
            </p:cNvSpPr>
            <p:nvPr/>
          </p:nvSpPr>
          <p:spPr bwMode="auto">
            <a:xfrm>
              <a:off x="2057" y="1859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20" name="Text Box 111"/>
            <p:cNvSpPr txBox="1">
              <a:spLocks noChangeArrowheads="1"/>
            </p:cNvSpPr>
            <p:nvPr/>
          </p:nvSpPr>
          <p:spPr bwMode="auto">
            <a:xfrm>
              <a:off x="1750" y="169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185421" name="Text Box 112"/>
            <p:cNvSpPr txBox="1">
              <a:spLocks noChangeArrowheads="1"/>
            </p:cNvSpPr>
            <p:nvPr/>
          </p:nvSpPr>
          <p:spPr bwMode="auto">
            <a:xfrm>
              <a:off x="2113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185422" name="Rectangle 113"/>
            <p:cNvSpPr>
              <a:spLocks noChangeArrowheads="1"/>
            </p:cNvSpPr>
            <p:nvPr/>
          </p:nvSpPr>
          <p:spPr bwMode="auto">
            <a:xfrm>
              <a:off x="1680" y="1554"/>
              <a:ext cx="1248" cy="816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e 221"/>
          <p:cNvGrpSpPr/>
          <p:nvPr/>
        </p:nvGrpSpPr>
        <p:grpSpPr>
          <a:xfrm>
            <a:off x="5724128" y="1330971"/>
            <a:ext cx="2245607" cy="1233933"/>
            <a:chOff x="7407137" y="5105399"/>
            <a:chExt cx="2565463" cy="1372976"/>
          </a:xfrm>
        </p:grpSpPr>
        <p:sp>
          <p:nvSpPr>
            <p:cNvPr id="190" name="Oval 103"/>
            <p:cNvSpPr>
              <a:spLocks noChangeArrowheads="1"/>
            </p:cNvSpPr>
            <p:nvPr/>
          </p:nvSpPr>
          <p:spPr bwMode="auto">
            <a:xfrm>
              <a:off x="7930272" y="5776913"/>
              <a:ext cx="97177" cy="635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" name="Oval 104"/>
            <p:cNvSpPr>
              <a:spLocks noChangeArrowheads="1"/>
            </p:cNvSpPr>
            <p:nvPr/>
          </p:nvSpPr>
          <p:spPr bwMode="auto">
            <a:xfrm>
              <a:off x="8846971" y="5786438"/>
              <a:ext cx="95557" cy="635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" name="Arc 106"/>
            <p:cNvSpPr>
              <a:spLocks/>
            </p:cNvSpPr>
            <p:nvPr/>
          </p:nvSpPr>
          <p:spPr bwMode="auto">
            <a:xfrm rot="5400000">
              <a:off x="8318324" y="5588006"/>
              <a:ext cx="255588" cy="800087"/>
            </a:xfrm>
            <a:custGeom>
              <a:avLst/>
              <a:gdLst>
                <a:gd name="T0" fmla="*/ 0 w 22499"/>
                <a:gd name="T1" fmla="*/ 0 h 43200"/>
                <a:gd name="T2" fmla="*/ 0 w 22499"/>
                <a:gd name="T3" fmla="*/ 0 h 43200"/>
                <a:gd name="T4" fmla="*/ 0 w 2249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499"/>
                <a:gd name="T10" fmla="*/ 0 h 43200"/>
                <a:gd name="T11" fmla="*/ 22499 w 224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9" h="43200" fill="none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</a:path>
                <a:path w="22499" h="43200" stroke="0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  <a:lnTo>
                    <a:pt x="899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107"/>
            <p:cNvGrpSpPr>
              <a:grpSpLocks/>
            </p:cNvGrpSpPr>
            <p:nvPr/>
          </p:nvGrpSpPr>
          <p:grpSpPr bwMode="auto">
            <a:xfrm>
              <a:off x="8858308" y="5794375"/>
              <a:ext cx="531232" cy="53975"/>
              <a:chOff x="1536" y="1344"/>
              <a:chExt cx="384" cy="48"/>
            </a:xfrm>
          </p:grpSpPr>
          <p:sp>
            <p:nvSpPr>
              <p:cNvPr id="220" name="Line 108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1" name="Line 109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10"/>
            <p:cNvGrpSpPr>
              <a:grpSpLocks/>
            </p:cNvGrpSpPr>
            <p:nvPr/>
          </p:nvGrpSpPr>
          <p:grpSpPr bwMode="auto">
            <a:xfrm>
              <a:off x="7502694" y="5775325"/>
              <a:ext cx="531232" cy="52388"/>
              <a:chOff x="1536" y="1344"/>
              <a:chExt cx="384" cy="48"/>
            </a:xfrm>
          </p:grpSpPr>
          <p:sp>
            <p:nvSpPr>
              <p:cNvPr id="218" name="Line 111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" name="Line 112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6" name="Text Box 113"/>
            <p:cNvSpPr txBox="1">
              <a:spLocks noChangeArrowheads="1"/>
            </p:cNvSpPr>
            <p:nvPr/>
          </p:nvSpPr>
          <p:spPr bwMode="auto">
            <a:xfrm>
              <a:off x="7407137" y="5321300"/>
              <a:ext cx="333640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2000" b="1" kern="0" dirty="0" smtClean="0">
                  <a:solidFill>
                    <a:srgbClr val="FFFFFF"/>
                  </a:solidFill>
                  <a:latin typeface="Symbol" pitchFamily="18" charset="2"/>
                </a:rPr>
                <a:t>r</a:t>
              </a:r>
            </a:p>
          </p:txBody>
        </p:sp>
        <p:sp>
          <p:nvSpPr>
            <p:cNvPr id="197" name="Text Box 114"/>
            <p:cNvSpPr txBox="1">
              <a:spLocks noChangeArrowheads="1"/>
            </p:cNvSpPr>
            <p:nvPr/>
          </p:nvSpPr>
          <p:spPr bwMode="auto">
            <a:xfrm>
              <a:off x="8983018" y="5392738"/>
              <a:ext cx="333640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2000" b="1" kern="0" smtClean="0">
                  <a:solidFill>
                    <a:srgbClr val="FFFFFF"/>
                  </a:solidFill>
                  <a:latin typeface="Symbol" pitchFamily="18" charset="2"/>
                </a:rPr>
                <a:t>r</a:t>
              </a:r>
            </a:p>
          </p:txBody>
        </p:sp>
        <p:sp>
          <p:nvSpPr>
            <p:cNvPr id="198" name="AutoShape 115"/>
            <p:cNvSpPr>
              <a:spLocks noChangeArrowheads="1"/>
            </p:cNvSpPr>
            <p:nvPr/>
          </p:nvSpPr>
          <p:spPr bwMode="auto">
            <a:xfrm>
              <a:off x="7965903" y="5476875"/>
              <a:ext cx="929656" cy="990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3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75" y="7875"/>
                  </a:moveTo>
                  <a:cubicBezTo>
                    <a:pt x="2946" y="3908"/>
                    <a:pt x="6634" y="1217"/>
                    <a:pt x="10800" y="1218"/>
                  </a:cubicBezTo>
                  <a:cubicBezTo>
                    <a:pt x="14965" y="1218"/>
                    <a:pt x="18653" y="3908"/>
                    <a:pt x="19924" y="7875"/>
                  </a:cubicBezTo>
                  <a:lnTo>
                    <a:pt x="21084" y="7503"/>
                  </a:lnTo>
                  <a:cubicBezTo>
                    <a:pt x="19651" y="3032"/>
                    <a:pt x="15494" y="-1"/>
                    <a:pt x="10799" y="0"/>
                  </a:cubicBezTo>
                  <a:cubicBezTo>
                    <a:pt x="6105" y="0"/>
                    <a:pt x="1948" y="3032"/>
                    <a:pt x="515" y="7503"/>
                  </a:cubicBez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" name="Text Box 116"/>
            <p:cNvSpPr txBox="1">
              <a:spLocks noChangeArrowheads="1"/>
            </p:cNvSpPr>
            <p:nvPr/>
          </p:nvSpPr>
          <p:spPr bwMode="auto">
            <a:xfrm>
              <a:off x="8301162" y="6067426"/>
              <a:ext cx="675758" cy="4109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kern="0" dirty="0" smtClean="0">
                  <a:solidFill>
                    <a:srgbClr val="FFFFFF"/>
                  </a:solidFill>
                  <a:latin typeface="Times New Roman" pitchFamily="18" charset="0"/>
                </a:rPr>
                <a:t>N</a:t>
              </a:r>
              <a:r>
                <a:rPr lang="de-DE" b="1" kern="0" baseline="30000" dirty="0" smtClean="0">
                  <a:solidFill>
                    <a:srgbClr val="FFFFFF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00" name="Text Box 117"/>
            <p:cNvSpPr txBox="1">
              <a:spLocks noChangeArrowheads="1"/>
            </p:cNvSpPr>
            <p:nvPr/>
          </p:nvSpPr>
          <p:spPr bwMode="auto">
            <a:xfrm>
              <a:off x="7930272" y="5105399"/>
              <a:ext cx="1211177" cy="4109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kern="0" dirty="0" smtClean="0">
                  <a:solidFill>
                    <a:srgbClr val="FFFFFF"/>
                  </a:solidFill>
                  <a:latin typeface="Times New Roman" pitchFamily="18" charset="0"/>
                </a:rPr>
                <a:t>N(1520)</a:t>
              </a:r>
            </a:p>
          </p:txBody>
        </p:sp>
        <p:sp>
          <p:nvSpPr>
            <p:cNvPr id="201" name="Text Box 118"/>
            <p:cNvSpPr txBox="1">
              <a:spLocks noChangeArrowheads="1"/>
            </p:cNvSpPr>
            <p:nvPr/>
          </p:nvSpPr>
          <p:spPr bwMode="auto">
            <a:xfrm>
              <a:off x="9374964" y="5673725"/>
              <a:ext cx="597636" cy="701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2000" b="1" kern="0" smtClean="0">
                  <a:solidFill>
                    <a:srgbClr val="FFFFFF"/>
                  </a:solidFill>
                  <a:latin typeface="Times New Roman" pitchFamily="18" charset="0"/>
                </a:rPr>
                <a:t>+  ...</a:t>
              </a:r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3955" y="2743026"/>
            <a:ext cx="9032541" cy="2054126"/>
            <a:chOff x="-76200" y="1312020"/>
            <a:chExt cx="9327125" cy="2054126"/>
          </a:xfrm>
        </p:grpSpPr>
        <p:sp>
          <p:nvSpPr>
            <p:cNvPr id="185353" name="Text Box 8"/>
            <p:cNvSpPr txBox="1">
              <a:spLocks noChangeArrowheads="1"/>
            </p:cNvSpPr>
            <p:nvPr/>
          </p:nvSpPr>
          <p:spPr bwMode="auto">
            <a:xfrm>
              <a:off x="660400" y="1321545"/>
              <a:ext cx="163513" cy="3667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54" name="Rectangle 9"/>
            <p:cNvSpPr>
              <a:spLocks noChangeArrowheads="1"/>
            </p:cNvSpPr>
            <p:nvPr/>
          </p:nvSpPr>
          <p:spPr bwMode="auto">
            <a:xfrm>
              <a:off x="0" y="1330971"/>
              <a:ext cx="4648200" cy="2035175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55" name="Text Box 10"/>
            <p:cNvSpPr txBox="1">
              <a:spLocks noChangeArrowheads="1"/>
            </p:cNvSpPr>
            <p:nvPr/>
          </p:nvSpPr>
          <p:spPr bwMode="auto">
            <a:xfrm>
              <a:off x="95250" y="1323133"/>
              <a:ext cx="3690938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dirty="0">
                  <a:solidFill>
                    <a:srgbClr val="FFFF00"/>
                  </a:solidFill>
                </a:rPr>
                <a:t>Time-</a:t>
              </a:r>
              <a:r>
                <a:rPr lang="fr-FR" sz="1600" dirty="0" err="1">
                  <a:solidFill>
                    <a:srgbClr val="FFFF00"/>
                  </a:solidFill>
                </a:rPr>
                <a:t>Like</a:t>
              </a:r>
              <a:r>
                <a:rPr lang="fr-FR" sz="1600" dirty="0">
                  <a:solidFill>
                    <a:srgbClr val="FFFF00"/>
                  </a:solidFill>
                </a:rPr>
                <a:t> </a:t>
              </a:r>
              <a:r>
                <a:rPr lang="fr-FR" sz="1600" dirty="0" err="1">
                  <a:solidFill>
                    <a:srgbClr val="FFFF00"/>
                  </a:solidFill>
                </a:rPr>
                <a:t>electromagnetic</a:t>
              </a:r>
              <a:r>
                <a:rPr lang="fr-FR" sz="1600" dirty="0">
                  <a:solidFill>
                    <a:srgbClr val="FFFF00"/>
                  </a:solidFill>
                </a:rPr>
                <a:t> </a:t>
              </a:r>
              <a:r>
                <a:rPr lang="fr-FR" sz="1600" dirty="0" err="1">
                  <a:solidFill>
                    <a:srgbClr val="FFFF00"/>
                  </a:solidFill>
                </a:rPr>
                <a:t>form</a:t>
              </a:r>
              <a:r>
                <a:rPr lang="fr-FR" sz="1600" dirty="0">
                  <a:solidFill>
                    <a:srgbClr val="FFFF00"/>
                  </a:solidFill>
                </a:rPr>
                <a:t> </a:t>
              </a:r>
              <a:r>
                <a:rPr lang="fr-FR" sz="1600" dirty="0" err="1">
                  <a:solidFill>
                    <a:srgbClr val="FFFF00"/>
                  </a:solidFill>
                </a:rPr>
                <a:t>factors</a:t>
              </a:r>
              <a:endParaRPr lang="fr-FR" sz="1600" dirty="0">
                <a:solidFill>
                  <a:srgbClr val="FFFF00"/>
                </a:solidFill>
              </a:endParaRPr>
            </a:p>
          </p:txBody>
        </p:sp>
        <p:sp>
          <p:nvSpPr>
            <p:cNvPr id="185356" name="Text Box 11"/>
            <p:cNvSpPr txBox="1">
              <a:spLocks noChangeArrowheads="1"/>
            </p:cNvSpPr>
            <p:nvPr/>
          </p:nvSpPr>
          <p:spPr bwMode="auto">
            <a:xfrm>
              <a:off x="-76200" y="2137520"/>
              <a:ext cx="179388" cy="3667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57" name="Text Box 12"/>
            <p:cNvSpPr txBox="1">
              <a:spLocks noChangeArrowheads="1"/>
            </p:cNvSpPr>
            <p:nvPr/>
          </p:nvSpPr>
          <p:spPr bwMode="auto">
            <a:xfrm>
              <a:off x="2235200" y="1985120"/>
              <a:ext cx="457200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FFFFFF"/>
                  </a:solidFill>
                </a:rPr>
                <a:t>e</a:t>
              </a:r>
              <a:r>
                <a:rPr lang="fr-FR" sz="1400" b="1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85358" name="Text Box 13"/>
            <p:cNvSpPr txBox="1">
              <a:spLocks noChangeArrowheads="1"/>
            </p:cNvSpPr>
            <p:nvPr/>
          </p:nvSpPr>
          <p:spPr bwMode="auto">
            <a:xfrm>
              <a:off x="1790700" y="1527920"/>
              <a:ext cx="30480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</a:rPr>
                <a:t>n</a:t>
              </a:r>
            </a:p>
          </p:txBody>
        </p:sp>
        <p:grpSp>
          <p:nvGrpSpPr>
            <p:cNvPr id="2" name="Group 14"/>
            <p:cNvGrpSpPr>
              <a:grpSpLocks/>
            </p:cNvGrpSpPr>
            <p:nvPr/>
          </p:nvGrpSpPr>
          <p:grpSpPr bwMode="auto">
            <a:xfrm>
              <a:off x="1084263" y="1721595"/>
              <a:ext cx="1606550" cy="1185863"/>
              <a:chOff x="683" y="1370"/>
              <a:chExt cx="1012" cy="747"/>
            </a:xfrm>
          </p:grpSpPr>
          <p:grpSp>
            <p:nvGrpSpPr>
              <p:cNvPr id="3" name="Group 15"/>
              <p:cNvGrpSpPr>
                <a:grpSpLocks/>
              </p:cNvGrpSpPr>
              <p:nvPr/>
            </p:nvGrpSpPr>
            <p:grpSpPr bwMode="auto">
              <a:xfrm>
                <a:off x="727" y="1370"/>
                <a:ext cx="968" cy="747"/>
                <a:chOff x="727" y="1370"/>
                <a:chExt cx="968" cy="747"/>
              </a:xfrm>
            </p:grpSpPr>
            <p:grpSp>
              <p:nvGrpSpPr>
                <p:cNvPr id="4" name="Group 16"/>
                <p:cNvGrpSpPr>
                  <a:grpSpLocks/>
                </p:cNvGrpSpPr>
                <p:nvPr/>
              </p:nvGrpSpPr>
              <p:grpSpPr bwMode="auto">
                <a:xfrm>
                  <a:off x="727" y="1370"/>
                  <a:ext cx="968" cy="747"/>
                  <a:chOff x="727" y="1370"/>
                  <a:chExt cx="968" cy="747"/>
                </a:xfrm>
              </p:grpSpPr>
              <p:sp>
                <p:nvSpPr>
                  <p:cNvPr id="18546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7" y="1600"/>
                    <a:ext cx="358" cy="8"/>
                  </a:xfrm>
                  <a:prstGeom prst="line">
                    <a:avLst/>
                  </a:prstGeom>
                  <a:noFill/>
                  <a:ln w="38160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8546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63" y="1368"/>
                    <a:ext cx="281" cy="243"/>
                  </a:xfrm>
                  <a:prstGeom prst="line">
                    <a:avLst/>
                  </a:pr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8546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88" y="1701"/>
                    <a:ext cx="308" cy="126"/>
                  </a:xfrm>
                  <a:prstGeom prst="line">
                    <a:avLst/>
                  </a:pr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85463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1827"/>
                    <a:ext cx="222" cy="291"/>
                  </a:xfrm>
                  <a:prstGeom prst="line">
                    <a:avLst/>
                  </a:pr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85459" name="AutoShape 21"/>
                <p:cNvSpPr>
                  <a:spLocks noChangeArrowheads="1"/>
                </p:cNvSpPr>
                <p:nvPr/>
              </p:nvSpPr>
              <p:spPr bwMode="auto">
                <a:xfrm rot="-3000000">
                  <a:off x="1211" y="1526"/>
                  <a:ext cx="41" cy="395"/>
                </a:xfrm>
                <a:custGeom>
                  <a:avLst/>
                  <a:gdLst>
                    <a:gd name="T0" fmla="*/ 1 w 77"/>
                    <a:gd name="T1" fmla="*/ 1 h 695"/>
                    <a:gd name="T2" fmla="*/ 1 w 77"/>
                    <a:gd name="T3" fmla="*/ 1 h 695"/>
                    <a:gd name="T4" fmla="*/ 1 w 77"/>
                    <a:gd name="T5" fmla="*/ 1 h 695"/>
                    <a:gd name="T6" fmla="*/ 1 w 77"/>
                    <a:gd name="T7" fmla="*/ 1 h 695"/>
                    <a:gd name="T8" fmla="*/ 1 w 77"/>
                    <a:gd name="T9" fmla="*/ 1 h 695"/>
                    <a:gd name="T10" fmla="*/ 1 w 77"/>
                    <a:gd name="T11" fmla="*/ 1 h 695"/>
                    <a:gd name="T12" fmla="*/ 1 w 77"/>
                    <a:gd name="T13" fmla="*/ 1 h 695"/>
                    <a:gd name="T14" fmla="*/ 1 w 77"/>
                    <a:gd name="T15" fmla="*/ 1 h 695"/>
                    <a:gd name="T16" fmla="*/ 1 w 77"/>
                    <a:gd name="T17" fmla="*/ 1 h 695"/>
                    <a:gd name="T18" fmla="*/ 1 w 77"/>
                    <a:gd name="T19" fmla="*/ 1 h 695"/>
                    <a:gd name="T20" fmla="*/ 1 w 77"/>
                    <a:gd name="T21" fmla="*/ 1 h 695"/>
                    <a:gd name="T22" fmla="*/ 1 w 77"/>
                    <a:gd name="T23" fmla="*/ 1 h 695"/>
                    <a:gd name="T24" fmla="*/ 1 w 77"/>
                    <a:gd name="T25" fmla="*/ 1 h 695"/>
                    <a:gd name="T26" fmla="*/ 1 w 77"/>
                    <a:gd name="T27" fmla="*/ 1 h 695"/>
                    <a:gd name="T28" fmla="*/ 1 w 77"/>
                    <a:gd name="T29" fmla="*/ 2 h 695"/>
                    <a:gd name="T30" fmla="*/ 1 w 77"/>
                    <a:gd name="T31" fmla="*/ 2 h 695"/>
                    <a:gd name="T32" fmla="*/ 1 w 77"/>
                    <a:gd name="T33" fmla="*/ 2 h 695"/>
                    <a:gd name="T34" fmla="*/ 1 w 77"/>
                    <a:gd name="T35" fmla="*/ 2 h 695"/>
                    <a:gd name="T36" fmla="*/ 1 w 77"/>
                    <a:gd name="T37" fmla="*/ 2 h 695"/>
                    <a:gd name="T38" fmla="*/ 1 w 77"/>
                    <a:gd name="T39" fmla="*/ 2 h 695"/>
                    <a:gd name="T40" fmla="*/ 1 w 77"/>
                    <a:gd name="T41" fmla="*/ 2 h 695"/>
                    <a:gd name="T42" fmla="*/ 1 w 77"/>
                    <a:gd name="T43" fmla="*/ 2 h 695"/>
                    <a:gd name="T44" fmla="*/ 1 w 77"/>
                    <a:gd name="T45" fmla="*/ 2 h 695"/>
                    <a:gd name="T46" fmla="*/ 1 w 77"/>
                    <a:gd name="T47" fmla="*/ 2 h 695"/>
                    <a:gd name="T48" fmla="*/ 1 w 77"/>
                    <a:gd name="T49" fmla="*/ 2 h 695"/>
                    <a:gd name="T50" fmla="*/ 1 w 77"/>
                    <a:gd name="T51" fmla="*/ 2 h 695"/>
                    <a:gd name="T52" fmla="*/ 1 w 77"/>
                    <a:gd name="T53" fmla="*/ 2 h 695"/>
                    <a:gd name="T54" fmla="*/ 1 w 77"/>
                    <a:gd name="T55" fmla="*/ 2 h 695"/>
                    <a:gd name="T56" fmla="*/ 1 w 77"/>
                    <a:gd name="T57" fmla="*/ 2 h 695"/>
                    <a:gd name="T58" fmla="*/ 1 w 77"/>
                    <a:gd name="T59" fmla="*/ 3 h 695"/>
                    <a:gd name="T60" fmla="*/ 1 w 77"/>
                    <a:gd name="T61" fmla="*/ 3 h 695"/>
                    <a:gd name="T62" fmla="*/ 1 w 77"/>
                    <a:gd name="T63" fmla="*/ 3 h 695"/>
                    <a:gd name="T64" fmla="*/ 1 w 77"/>
                    <a:gd name="T65" fmla="*/ 3 h 695"/>
                    <a:gd name="T66" fmla="*/ 1 w 77"/>
                    <a:gd name="T67" fmla="*/ 3 h 695"/>
                    <a:gd name="T68" fmla="*/ 1 w 77"/>
                    <a:gd name="T69" fmla="*/ 3 h 695"/>
                    <a:gd name="T70" fmla="*/ 1 w 77"/>
                    <a:gd name="T71" fmla="*/ 3 h 695"/>
                    <a:gd name="T72" fmla="*/ 1 w 77"/>
                    <a:gd name="T73" fmla="*/ 3 h 695"/>
                    <a:gd name="T74" fmla="*/ 1 w 77"/>
                    <a:gd name="T75" fmla="*/ 3 h 695"/>
                    <a:gd name="T76" fmla="*/ 1 w 77"/>
                    <a:gd name="T77" fmla="*/ 3 h 695"/>
                    <a:gd name="T78" fmla="*/ 1 w 77"/>
                    <a:gd name="T79" fmla="*/ 3 h 695"/>
                    <a:gd name="T80" fmla="*/ 1 w 77"/>
                    <a:gd name="T81" fmla="*/ 3 h 695"/>
                    <a:gd name="T82" fmla="*/ 1 w 77"/>
                    <a:gd name="T83" fmla="*/ 3 h 695"/>
                    <a:gd name="T84" fmla="*/ 1 w 77"/>
                    <a:gd name="T85" fmla="*/ 3 h 695"/>
                    <a:gd name="T86" fmla="*/ 1 w 77"/>
                    <a:gd name="T87" fmla="*/ 3 h 695"/>
                    <a:gd name="T88" fmla="*/ 1 w 77"/>
                    <a:gd name="T89" fmla="*/ 3 h 695"/>
                    <a:gd name="T90" fmla="*/ 1 w 77"/>
                    <a:gd name="T91" fmla="*/ 3 h 695"/>
                    <a:gd name="T92" fmla="*/ 1 w 77"/>
                    <a:gd name="T93" fmla="*/ 3 h 695"/>
                    <a:gd name="T94" fmla="*/ 1 w 77"/>
                    <a:gd name="T95" fmla="*/ 3 h 695"/>
                    <a:gd name="T96" fmla="*/ 1 w 77"/>
                    <a:gd name="T97" fmla="*/ 4 h 695"/>
                    <a:gd name="T98" fmla="*/ 1 w 77"/>
                    <a:gd name="T99" fmla="*/ 4 h 695"/>
                    <a:gd name="T100" fmla="*/ 1 w 77"/>
                    <a:gd name="T101" fmla="*/ 4 h 695"/>
                    <a:gd name="T102" fmla="*/ 1 w 77"/>
                    <a:gd name="T103" fmla="*/ 4 h 695"/>
                    <a:gd name="T104" fmla="*/ 1 w 77"/>
                    <a:gd name="T105" fmla="*/ 4 h 695"/>
                    <a:gd name="T106" fmla="*/ 1 w 77"/>
                    <a:gd name="T107" fmla="*/ 4 h 695"/>
                    <a:gd name="T108" fmla="*/ 1 w 77"/>
                    <a:gd name="T109" fmla="*/ 4 h 695"/>
                    <a:gd name="T110" fmla="*/ 1 w 77"/>
                    <a:gd name="T111" fmla="*/ 4 h 695"/>
                    <a:gd name="T112" fmla="*/ 1 w 77"/>
                    <a:gd name="T113" fmla="*/ 5 h 695"/>
                    <a:gd name="T114" fmla="*/ 1 w 77"/>
                    <a:gd name="T115" fmla="*/ 5 h 695"/>
                    <a:gd name="T116" fmla="*/ 1 w 77"/>
                    <a:gd name="T117" fmla="*/ 5 h 695"/>
                    <a:gd name="T118" fmla="*/ 1 w 77"/>
                    <a:gd name="T119" fmla="*/ 5 h 6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7"/>
                    <a:gd name="T181" fmla="*/ 0 h 695"/>
                    <a:gd name="T182" fmla="*/ 77 w 77"/>
                    <a:gd name="T183" fmla="*/ 695 h 69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7" h="695">
                      <a:moveTo>
                        <a:pt x="39" y="0"/>
                      </a:moveTo>
                      <a:lnTo>
                        <a:pt x="39" y="62"/>
                      </a:lnTo>
                      <a:lnTo>
                        <a:pt x="34" y="64"/>
                      </a:lnTo>
                      <a:lnTo>
                        <a:pt x="27" y="66"/>
                      </a:lnTo>
                      <a:lnTo>
                        <a:pt x="22" y="67"/>
                      </a:lnTo>
                      <a:lnTo>
                        <a:pt x="17" y="69"/>
                      </a:lnTo>
                      <a:lnTo>
                        <a:pt x="12" y="72"/>
                      </a:lnTo>
                      <a:lnTo>
                        <a:pt x="8" y="74"/>
                      </a:lnTo>
                      <a:lnTo>
                        <a:pt x="5" y="76"/>
                      </a:lnTo>
                      <a:lnTo>
                        <a:pt x="3" y="77"/>
                      </a:lnTo>
                      <a:lnTo>
                        <a:pt x="2" y="79"/>
                      </a:lnTo>
                      <a:lnTo>
                        <a:pt x="0" y="81"/>
                      </a:lnTo>
                      <a:lnTo>
                        <a:pt x="2" y="82"/>
                      </a:lnTo>
                      <a:lnTo>
                        <a:pt x="3" y="84"/>
                      </a:lnTo>
                      <a:lnTo>
                        <a:pt x="5" y="87"/>
                      </a:lnTo>
                      <a:lnTo>
                        <a:pt x="8" y="89"/>
                      </a:lnTo>
                      <a:lnTo>
                        <a:pt x="12" y="91"/>
                      </a:lnTo>
                      <a:lnTo>
                        <a:pt x="17" y="92"/>
                      </a:lnTo>
                      <a:lnTo>
                        <a:pt x="22" y="94"/>
                      </a:lnTo>
                      <a:lnTo>
                        <a:pt x="27" y="96"/>
                      </a:lnTo>
                      <a:lnTo>
                        <a:pt x="34" y="97"/>
                      </a:lnTo>
                      <a:lnTo>
                        <a:pt x="39" y="101"/>
                      </a:lnTo>
                      <a:lnTo>
                        <a:pt x="45" y="102"/>
                      </a:lnTo>
                      <a:lnTo>
                        <a:pt x="50" y="104"/>
                      </a:lnTo>
                      <a:lnTo>
                        <a:pt x="55" y="106"/>
                      </a:lnTo>
                      <a:lnTo>
                        <a:pt x="61" y="108"/>
                      </a:lnTo>
                      <a:lnTo>
                        <a:pt x="66" y="109"/>
                      </a:lnTo>
                      <a:lnTo>
                        <a:pt x="69" y="111"/>
                      </a:lnTo>
                      <a:lnTo>
                        <a:pt x="72" y="113"/>
                      </a:lnTo>
                      <a:lnTo>
                        <a:pt x="76" y="116"/>
                      </a:lnTo>
                      <a:lnTo>
                        <a:pt x="76" y="118"/>
                      </a:lnTo>
                      <a:lnTo>
                        <a:pt x="77" y="119"/>
                      </a:lnTo>
                      <a:lnTo>
                        <a:pt x="76" y="121"/>
                      </a:lnTo>
                      <a:lnTo>
                        <a:pt x="76" y="123"/>
                      </a:lnTo>
                      <a:lnTo>
                        <a:pt x="72" y="124"/>
                      </a:lnTo>
                      <a:lnTo>
                        <a:pt x="69" y="126"/>
                      </a:lnTo>
                      <a:lnTo>
                        <a:pt x="66" y="129"/>
                      </a:lnTo>
                      <a:lnTo>
                        <a:pt x="61" y="131"/>
                      </a:lnTo>
                      <a:lnTo>
                        <a:pt x="55" y="133"/>
                      </a:lnTo>
                      <a:lnTo>
                        <a:pt x="50" y="134"/>
                      </a:lnTo>
                      <a:lnTo>
                        <a:pt x="45" y="136"/>
                      </a:lnTo>
                      <a:lnTo>
                        <a:pt x="39" y="138"/>
                      </a:lnTo>
                      <a:lnTo>
                        <a:pt x="34" y="139"/>
                      </a:lnTo>
                      <a:lnTo>
                        <a:pt x="27" y="141"/>
                      </a:lnTo>
                      <a:lnTo>
                        <a:pt x="22" y="144"/>
                      </a:lnTo>
                      <a:lnTo>
                        <a:pt x="17" y="146"/>
                      </a:lnTo>
                      <a:lnTo>
                        <a:pt x="12" y="148"/>
                      </a:lnTo>
                      <a:lnTo>
                        <a:pt x="8" y="149"/>
                      </a:lnTo>
                      <a:lnTo>
                        <a:pt x="5" y="151"/>
                      </a:lnTo>
                      <a:lnTo>
                        <a:pt x="3" y="153"/>
                      </a:lnTo>
                      <a:lnTo>
                        <a:pt x="2" y="155"/>
                      </a:lnTo>
                      <a:lnTo>
                        <a:pt x="0" y="158"/>
                      </a:lnTo>
                      <a:lnTo>
                        <a:pt x="2" y="160"/>
                      </a:lnTo>
                      <a:lnTo>
                        <a:pt x="3" y="161"/>
                      </a:lnTo>
                      <a:lnTo>
                        <a:pt x="5" y="163"/>
                      </a:lnTo>
                      <a:lnTo>
                        <a:pt x="8" y="165"/>
                      </a:lnTo>
                      <a:lnTo>
                        <a:pt x="12" y="166"/>
                      </a:lnTo>
                      <a:lnTo>
                        <a:pt x="17" y="168"/>
                      </a:lnTo>
                      <a:lnTo>
                        <a:pt x="22" y="170"/>
                      </a:lnTo>
                      <a:lnTo>
                        <a:pt x="27" y="173"/>
                      </a:lnTo>
                      <a:lnTo>
                        <a:pt x="34" y="175"/>
                      </a:lnTo>
                      <a:lnTo>
                        <a:pt x="39" y="176"/>
                      </a:lnTo>
                      <a:lnTo>
                        <a:pt x="45" y="178"/>
                      </a:lnTo>
                      <a:lnTo>
                        <a:pt x="50" y="180"/>
                      </a:lnTo>
                      <a:lnTo>
                        <a:pt x="55" y="181"/>
                      </a:lnTo>
                      <a:lnTo>
                        <a:pt x="61" y="183"/>
                      </a:lnTo>
                      <a:lnTo>
                        <a:pt x="66" y="186"/>
                      </a:lnTo>
                      <a:lnTo>
                        <a:pt x="69" y="188"/>
                      </a:lnTo>
                      <a:lnTo>
                        <a:pt x="72" y="190"/>
                      </a:lnTo>
                      <a:lnTo>
                        <a:pt x="76" y="191"/>
                      </a:lnTo>
                      <a:lnTo>
                        <a:pt x="76" y="193"/>
                      </a:lnTo>
                      <a:lnTo>
                        <a:pt x="77" y="195"/>
                      </a:lnTo>
                      <a:lnTo>
                        <a:pt x="76" y="197"/>
                      </a:lnTo>
                      <a:lnTo>
                        <a:pt x="76" y="198"/>
                      </a:lnTo>
                      <a:lnTo>
                        <a:pt x="72" y="202"/>
                      </a:lnTo>
                      <a:lnTo>
                        <a:pt x="69" y="203"/>
                      </a:lnTo>
                      <a:lnTo>
                        <a:pt x="66" y="205"/>
                      </a:lnTo>
                      <a:lnTo>
                        <a:pt x="61" y="207"/>
                      </a:lnTo>
                      <a:lnTo>
                        <a:pt x="55" y="208"/>
                      </a:lnTo>
                      <a:lnTo>
                        <a:pt x="50" y="210"/>
                      </a:lnTo>
                      <a:lnTo>
                        <a:pt x="45" y="212"/>
                      </a:lnTo>
                      <a:lnTo>
                        <a:pt x="39" y="215"/>
                      </a:lnTo>
                      <a:lnTo>
                        <a:pt x="34" y="217"/>
                      </a:lnTo>
                      <a:lnTo>
                        <a:pt x="27" y="218"/>
                      </a:lnTo>
                      <a:lnTo>
                        <a:pt x="22" y="220"/>
                      </a:lnTo>
                      <a:lnTo>
                        <a:pt x="17" y="222"/>
                      </a:lnTo>
                      <a:lnTo>
                        <a:pt x="12" y="223"/>
                      </a:lnTo>
                      <a:lnTo>
                        <a:pt x="8" y="225"/>
                      </a:lnTo>
                      <a:lnTo>
                        <a:pt x="5" y="227"/>
                      </a:lnTo>
                      <a:lnTo>
                        <a:pt x="3" y="230"/>
                      </a:lnTo>
                      <a:lnTo>
                        <a:pt x="2" y="232"/>
                      </a:lnTo>
                      <a:lnTo>
                        <a:pt x="0" y="233"/>
                      </a:lnTo>
                      <a:lnTo>
                        <a:pt x="2" y="235"/>
                      </a:lnTo>
                      <a:lnTo>
                        <a:pt x="3" y="237"/>
                      </a:lnTo>
                      <a:lnTo>
                        <a:pt x="5" y="239"/>
                      </a:lnTo>
                      <a:lnTo>
                        <a:pt x="8" y="240"/>
                      </a:lnTo>
                      <a:lnTo>
                        <a:pt x="12" y="244"/>
                      </a:lnTo>
                      <a:lnTo>
                        <a:pt x="17" y="245"/>
                      </a:lnTo>
                      <a:lnTo>
                        <a:pt x="22" y="247"/>
                      </a:lnTo>
                      <a:lnTo>
                        <a:pt x="27" y="249"/>
                      </a:lnTo>
                      <a:lnTo>
                        <a:pt x="34" y="250"/>
                      </a:lnTo>
                      <a:lnTo>
                        <a:pt x="39" y="252"/>
                      </a:lnTo>
                      <a:lnTo>
                        <a:pt x="45" y="254"/>
                      </a:lnTo>
                      <a:lnTo>
                        <a:pt x="50" y="255"/>
                      </a:lnTo>
                      <a:lnTo>
                        <a:pt x="55" y="259"/>
                      </a:lnTo>
                      <a:lnTo>
                        <a:pt x="61" y="260"/>
                      </a:lnTo>
                      <a:lnTo>
                        <a:pt x="66" y="262"/>
                      </a:lnTo>
                      <a:lnTo>
                        <a:pt x="69" y="264"/>
                      </a:lnTo>
                      <a:lnTo>
                        <a:pt x="72" y="265"/>
                      </a:lnTo>
                      <a:lnTo>
                        <a:pt x="76" y="267"/>
                      </a:lnTo>
                      <a:lnTo>
                        <a:pt x="76" y="269"/>
                      </a:lnTo>
                      <a:lnTo>
                        <a:pt x="77" y="272"/>
                      </a:lnTo>
                      <a:lnTo>
                        <a:pt x="76" y="274"/>
                      </a:lnTo>
                      <a:lnTo>
                        <a:pt x="76" y="275"/>
                      </a:lnTo>
                      <a:lnTo>
                        <a:pt x="72" y="277"/>
                      </a:lnTo>
                      <a:lnTo>
                        <a:pt x="69" y="279"/>
                      </a:lnTo>
                      <a:lnTo>
                        <a:pt x="66" y="280"/>
                      </a:lnTo>
                      <a:lnTo>
                        <a:pt x="61" y="282"/>
                      </a:lnTo>
                      <a:lnTo>
                        <a:pt x="55" y="284"/>
                      </a:lnTo>
                      <a:lnTo>
                        <a:pt x="50" y="287"/>
                      </a:lnTo>
                      <a:lnTo>
                        <a:pt x="45" y="289"/>
                      </a:lnTo>
                      <a:lnTo>
                        <a:pt x="39" y="291"/>
                      </a:lnTo>
                      <a:lnTo>
                        <a:pt x="34" y="292"/>
                      </a:lnTo>
                      <a:lnTo>
                        <a:pt x="27" y="294"/>
                      </a:lnTo>
                      <a:lnTo>
                        <a:pt x="22" y="296"/>
                      </a:lnTo>
                      <a:lnTo>
                        <a:pt x="17" y="297"/>
                      </a:lnTo>
                      <a:lnTo>
                        <a:pt x="12" y="301"/>
                      </a:lnTo>
                      <a:lnTo>
                        <a:pt x="8" y="302"/>
                      </a:lnTo>
                      <a:lnTo>
                        <a:pt x="5" y="304"/>
                      </a:lnTo>
                      <a:lnTo>
                        <a:pt x="3" y="306"/>
                      </a:lnTo>
                      <a:lnTo>
                        <a:pt x="2" y="307"/>
                      </a:lnTo>
                      <a:lnTo>
                        <a:pt x="0" y="309"/>
                      </a:lnTo>
                      <a:lnTo>
                        <a:pt x="2" y="311"/>
                      </a:lnTo>
                      <a:lnTo>
                        <a:pt x="3" y="314"/>
                      </a:lnTo>
                      <a:lnTo>
                        <a:pt x="5" y="316"/>
                      </a:lnTo>
                      <a:lnTo>
                        <a:pt x="8" y="317"/>
                      </a:lnTo>
                      <a:lnTo>
                        <a:pt x="12" y="319"/>
                      </a:lnTo>
                      <a:lnTo>
                        <a:pt x="17" y="321"/>
                      </a:lnTo>
                      <a:lnTo>
                        <a:pt x="22" y="322"/>
                      </a:lnTo>
                      <a:lnTo>
                        <a:pt x="27" y="324"/>
                      </a:lnTo>
                      <a:lnTo>
                        <a:pt x="34" y="326"/>
                      </a:lnTo>
                      <a:lnTo>
                        <a:pt x="39" y="329"/>
                      </a:lnTo>
                      <a:lnTo>
                        <a:pt x="45" y="331"/>
                      </a:lnTo>
                      <a:lnTo>
                        <a:pt x="50" y="333"/>
                      </a:lnTo>
                      <a:lnTo>
                        <a:pt x="55" y="334"/>
                      </a:lnTo>
                      <a:lnTo>
                        <a:pt x="61" y="336"/>
                      </a:lnTo>
                      <a:lnTo>
                        <a:pt x="66" y="338"/>
                      </a:lnTo>
                      <a:lnTo>
                        <a:pt x="69" y="339"/>
                      </a:lnTo>
                      <a:lnTo>
                        <a:pt x="72" y="343"/>
                      </a:lnTo>
                      <a:lnTo>
                        <a:pt x="76" y="344"/>
                      </a:lnTo>
                      <a:lnTo>
                        <a:pt x="76" y="346"/>
                      </a:lnTo>
                      <a:lnTo>
                        <a:pt x="77" y="348"/>
                      </a:lnTo>
                      <a:lnTo>
                        <a:pt x="76" y="349"/>
                      </a:lnTo>
                      <a:lnTo>
                        <a:pt x="76" y="351"/>
                      </a:lnTo>
                      <a:lnTo>
                        <a:pt x="72" y="353"/>
                      </a:lnTo>
                      <a:lnTo>
                        <a:pt x="69" y="354"/>
                      </a:lnTo>
                      <a:lnTo>
                        <a:pt x="66" y="358"/>
                      </a:lnTo>
                      <a:lnTo>
                        <a:pt x="61" y="359"/>
                      </a:lnTo>
                      <a:lnTo>
                        <a:pt x="55" y="361"/>
                      </a:lnTo>
                      <a:lnTo>
                        <a:pt x="50" y="363"/>
                      </a:lnTo>
                      <a:lnTo>
                        <a:pt x="45" y="364"/>
                      </a:lnTo>
                      <a:lnTo>
                        <a:pt x="39" y="366"/>
                      </a:lnTo>
                      <a:lnTo>
                        <a:pt x="34" y="368"/>
                      </a:lnTo>
                      <a:lnTo>
                        <a:pt x="27" y="371"/>
                      </a:lnTo>
                      <a:lnTo>
                        <a:pt x="22" y="373"/>
                      </a:lnTo>
                      <a:lnTo>
                        <a:pt x="17" y="375"/>
                      </a:lnTo>
                      <a:lnTo>
                        <a:pt x="12" y="376"/>
                      </a:lnTo>
                      <a:lnTo>
                        <a:pt x="8" y="378"/>
                      </a:lnTo>
                      <a:lnTo>
                        <a:pt x="5" y="380"/>
                      </a:lnTo>
                      <a:lnTo>
                        <a:pt x="3" y="381"/>
                      </a:lnTo>
                      <a:lnTo>
                        <a:pt x="2" y="383"/>
                      </a:lnTo>
                      <a:lnTo>
                        <a:pt x="0" y="386"/>
                      </a:lnTo>
                      <a:lnTo>
                        <a:pt x="2" y="388"/>
                      </a:lnTo>
                      <a:lnTo>
                        <a:pt x="3" y="390"/>
                      </a:lnTo>
                      <a:lnTo>
                        <a:pt x="5" y="391"/>
                      </a:lnTo>
                      <a:lnTo>
                        <a:pt x="8" y="393"/>
                      </a:lnTo>
                      <a:lnTo>
                        <a:pt x="12" y="395"/>
                      </a:lnTo>
                      <a:lnTo>
                        <a:pt x="17" y="396"/>
                      </a:lnTo>
                      <a:lnTo>
                        <a:pt x="22" y="400"/>
                      </a:lnTo>
                      <a:lnTo>
                        <a:pt x="27" y="401"/>
                      </a:lnTo>
                      <a:lnTo>
                        <a:pt x="34" y="403"/>
                      </a:lnTo>
                      <a:lnTo>
                        <a:pt x="39" y="405"/>
                      </a:lnTo>
                      <a:lnTo>
                        <a:pt x="45" y="406"/>
                      </a:lnTo>
                      <a:lnTo>
                        <a:pt x="50" y="408"/>
                      </a:lnTo>
                      <a:lnTo>
                        <a:pt x="55" y="410"/>
                      </a:lnTo>
                      <a:lnTo>
                        <a:pt x="61" y="412"/>
                      </a:lnTo>
                      <a:lnTo>
                        <a:pt x="66" y="415"/>
                      </a:lnTo>
                      <a:lnTo>
                        <a:pt x="69" y="417"/>
                      </a:lnTo>
                      <a:lnTo>
                        <a:pt x="72" y="418"/>
                      </a:lnTo>
                      <a:lnTo>
                        <a:pt x="76" y="420"/>
                      </a:lnTo>
                      <a:lnTo>
                        <a:pt x="76" y="422"/>
                      </a:lnTo>
                      <a:lnTo>
                        <a:pt x="77" y="423"/>
                      </a:lnTo>
                      <a:lnTo>
                        <a:pt x="76" y="425"/>
                      </a:lnTo>
                      <a:lnTo>
                        <a:pt x="76" y="428"/>
                      </a:lnTo>
                      <a:lnTo>
                        <a:pt x="72" y="430"/>
                      </a:lnTo>
                      <a:lnTo>
                        <a:pt x="69" y="432"/>
                      </a:lnTo>
                      <a:lnTo>
                        <a:pt x="66" y="433"/>
                      </a:lnTo>
                      <a:lnTo>
                        <a:pt x="61" y="435"/>
                      </a:lnTo>
                      <a:lnTo>
                        <a:pt x="55" y="437"/>
                      </a:lnTo>
                      <a:lnTo>
                        <a:pt x="50" y="438"/>
                      </a:lnTo>
                      <a:lnTo>
                        <a:pt x="45" y="440"/>
                      </a:lnTo>
                      <a:lnTo>
                        <a:pt x="39" y="443"/>
                      </a:lnTo>
                      <a:lnTo>
                        <a:pt x="34" y="445"/>
                      </a:lnTo>
                      <a:lnTo>
                        <a:pt x="27" y="447"/>
                      </a:lnTo>
                      <a:lnTo>
                        <a:pt x="22" y="448"/>
                      </a:lnTo>
                      <a:lnTo>
                        <a:pt x="17" y="450"/>
                      </a:lnTo>
                      <a:lnTo>
                        <a:pt x="12" y="452"/>
                      </a:lnTo>
                      <a:lnTo>
                        <a:pt x="8" y="453"/>
                      </a:lnTo>
                      <a:lnTo>
                        <a:pt x="5" y="457"/>
                      </a:lnTo>
                      <a:lnTo>
                        <a:pt x="3" y="459"/>
                      </a:lnTo>
                      <a:lnTo>
                        <a:pt x="2" y="460"/>
                      </a:lnTo>
                      <a:lnTo>
                        <a:pt x="0" y="462"/>
                      </a:lnTo>
                      <a:lnTo>
                        <a:pt x="2" y="464"/>
                      </a:lnTo>
                      <a:lnTo>
                        <a:pt x="3" y="465"/>
                      </a:lnTo>
                      <a:lnTo>
                        <a:pt x="5" y="467"/>
                      </a:lnTo>
                      <a:lnTo>
                        <a:pt x="8" y="469"/>
                      </a:lnTo>
                      <a:lnTo>
                        <a:pt x="12" y="472"/>
                      </a:lnTo>
                      <a:lnTo>
                        <a:pt x="17" y="474"/>
                      </a:lnTo>
                      <a:lnTo>
                        <a:pt x="22" y="475"/>
                      </a:lnTo>
                      <a:lnTo>
                        <a:pt x="27" y="477"/>
                      </a:lnTo>
                      <a:lnTo>
                        <a:pt x="34" y="479"/>
                      </a:lnTo>
                      <a:lnTo>
                        <a:pt x="39" y="480"/>
                      </a:lnTo>
                      <a:lnTo>
                        <a:pt x="45" y="482"/>
                      </a:lnTo>
                      <a:lnTo>
                        <a:pt x="50" y="485"/>
                      </a:lnTo>
                      <a:lnTo>
                        <a:pt x="55" y="487"/>
                      </a:lnTo>
                      <a:lnTo>
                        <a:pt x="61" y="489"/>
                      </a:lnTo>
                      <a:lnTo>
                        <a:pt x="66" y="490"/>
                      </a:lnTo>
                      <a:lnTo>
                        <a:pt x="69" y="492"/>
                      </a:lnTo>
                      <a:lnTo>
                        <a:pt x="72" y="494"/>
                      </a:lnTo>
                      <a:lnTo>
                        <a:pt x="76" y="495"/>
                      </a:lnTo>
                      <a:lnTo>
                        <a:pt x="76" y="497"/>
                      </a:lnTo>
                      <a:lnTo>
                        <a:pt x="77" y="501"/>
                      </a:lnTo>
                      <a:lnTo>
                        <a:pt x="76" y="502"/>
                      </a:lnTo>
                      <a:lnTo>
                        <a:pt x="76" y="504"/>
                      </a:lnTo>
                      <a:lnTo>
                        <a:pt x="72" y="506"/>
                      </a:lnTo>
                      <a:lnTo>
                        <a:pt x="69" y="507"/>
                      </a:lnTo>
                      <a:lnTo>
                        <a:pt x="66" y="509"/>
                      </a:lnTo>
                      <a:lnTo>
                        <a:pt x="61" y="511"/>
                      </a:lnTo>
                      <a:lnTo>
                        <a:pt x="55" y="514"/>
                      </a:lnTo>
                      <a:lnTo>
                        <a:pt x="50" y="516"/>
                      </a:lnTo>
                      <a:lnTo>
                        <a:pt x="45" y="517"/>
                      </a:lnTo>
                      <a:lnTo>
                        <a:pt x="39" y="519"/>
                      </a:lnTo>
                      <a:lnTo>
                        <a:pt x="34" y="521"/>
                      </a:lnTo>
                      <a:lnTo>
                        <a:pt x="27" y="522"/>
                      </a:lnTo>
                      <a:lnTo>
                        <a:pt x="22" y="524"/>
                      </a:lnTo>
                      <a:lnTo>
                        <a:pt x="17" y="526"/>
                      </a:lnTo>
                      <a:lnTo>
                        <a:pt x="12" y="529"/>
                      </a:lnTo>
                      <a:lnTo>
                        <a:pt x="8" y="531"/>
                      </a:lnTo>
                      <a:lnTo>
                        <a:pt x="5" y="532"/>
                      </a:lnTo>
                      <a:lnTo>
                        <a:pt x="3" y="534"/>
                      </a:lnTo>
                      <a:lnTo>
                        <a:pt x="2" y="536"/>
                      </a:lnTo>
                      <a:lnTo>
                        <a:pt x="0" y="537"/>
                      </a:lnTo>
                      <a:lnTo>
                        <a:pt x="2" y="539"/>
                      </a:lnTo>
                      <a:lnTo>
                        <a:pt x="3" y="543"/>
                      </a:lnTo>
                      <a:lnTo>
                        <a:pt x="5" y="544"/>
                      </a:lnTo>
                      <a:lnTo>
                        <a:pt x="8" y="546"/>
                      </a:lnTo>
                      <a:lnTo>
                        <a:pt x="12" y="548"/>
                      </a:lnTo>
                      <a:lnTo>
                        <a:pt x="17" y="549"/>
                      </a:lnTo>
                      <a:lnTo>
                        <a:pt x="22" y="551"/>
                      </a:lnTo>
                      <a:lnTo>
                        <a:pt x="27" y="553"/>
                      </a:lnTo>
                      <a:lnTo>
                        <a:pt x="34" y="556"/>
                      </a:lnTo>
                      <a:lnTo>
                        <a:pt x="39" y="558"/>
                      </a:lnTo>
                      <a:lnTo>
                        <a:pt x="45" y="559"/>
                      </a:lnTo>
                      <a:lnTo>
                        <a:pt x="50" y="561"/>
                      </a:lnTo>
                      <a:lnTo>
                        <a:pt x="55" y="563"/>
                      </a:lnTo>
                      <a:lnTo>
                        <a:pt x="61" y="564"/>
                      </a:lnTo>
                      <a:lnTo>
                        <a:pt x="66" y="566"/>
                      </a:lnTo>
                      <a:lnTo>
                        <a:pt x="69" y="568"/>
                      </a:lnTo>
                      <a:lnTo>
                        <a:pt x="72" y="571"/>
                      </a:lnTo>
                      <a:lnTo>
                        <a:pt x="76" y="573"/>
                      </a:lnTo>
                      <a:lnTo>
                        <a:pt x="76" y="574"/>
                      </a:lnTo>
                      <a:lnTo>
                        <a:pt x="77" y="576"/>
                      </a:lnTo>
                      <a:lnTo>
                        <a:pt x="76" y="578"/>
                      </a:lnTo>
                      <a:lnTo>
                        <a:pt x="76" y="579"/>
                      </a:lnTo>
                      <a:lnTo>
                        <a:pt x="72" y="581"/>
                      </a:lnTo>
                      <a:lnTo>
                        <a:pt x="69" y="584"/>
                      </a:lnTo>
                      <a:lnTo>
                        <a:pt x="66" y="586"/>
                      </a:lnTo>
                      <a:lnTo>
                        <a:pt x="61" y="588"/>
                      </a:lnTo>
                      <a:lnTo>
                        <a:pt x="55" y="590"/>
                      </a:lnTo>
                      <a:lnTo>
                        <a:pt x="50" y="591"/>
                      </a:lnTo>
                      <a:lnTo>
                        <a:pt x="45" y="593"/>
                      </a:lnTo>
                      <a:lnTo>
                        <a:pt x="39" y="595"/>
                      </a:lnTo>
                      <a:lnTo>
                        <a:pt x="34" y="596"/>
                      </a:lnTo>
                      <a:lnTo>
                        <a:pt x="27" y="600"/>
                      </a:lnTo>
                      <a:lnTo>
                        <a:pt x="22" y="601"/>
                      </a:lnTo>
                      <a:lnTo>
                        <a:pt x="17" y="603"/>
                      </a:lnTo>
                      <a:lnTo>
                        <a:pt x="12" y="605"/>
                      </a:lnTo>
                      <a:lnTo>
                        <a:pt x="8" y="606"/>
                      </a:lnTo>
                      <a:lnTo>
                        <a:pt x="5" y="608"/>
                      </a:lnTo>
                      <a:lnTo>
                        <a:pt x="3" y="610"/>
                      </a:lnTo>
                      <a:lnTo>
                        <a:pt x="2" y="613"/>
                      </a:lnTo>
                      <a:lnTo>
                        <a:pt x="0" y="615"/>
                      </a:lnTo>
                      <a:lnTo>
                        <a:pt x="2" y="616"/>
                      </a:lnTo>
                      <a:lnTo>
                        <a:pt x="3" y="618"/>
                      </a:lnTo>
                      <a:lnTo>
                        <a:pt x="5" y="620"/>
                      </a:lnTo>
                      <a:lnTo>
                        <a:pt x="8" y="621"/>
                      </a:lnTo>
                      <a:lnTo>
                        <a:pt x="12" y="623"/>
                      </a:lnTo>
                      <a:lnTo>
                        <a:pt x="17" y="625"/>
                      </a:lnTo>
                      <a:lnTo>
                        <a:pt x="22" y="628"/>
                      </a:lnTo>
                      <a:lnTo>
                        <a:pt x="27" y="630"/>
                      </a:lnTo>
                      <a:lnTo>
                        <a:pt x="34" y="632"/>
                      </a:lnTo>
                      <a:lnTo>
                        <a:pt x="39" y="633"/>
                      </a:lnTo>
                      <a:lnTo>
                        <a:pt x="39" y="695"/>
                      </a:lnTo>
                    </a:path>
                  </a:pathLst>
                </a:custGeom>
                <a:noFill/>
                <a:ln w="792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5456" name="Oval 22"/>
              <p:cNvSpPr>
                <a:spLocks noChangeArrowheads="1"/>
              </p:cNvSpPr>
              <p:nvPr/>
            </p:nvSpPr>
            <p:spPr bwMode="auto">
              <a:xfrm>
                <a:off x="683" y="1578"/>
                <a:ext cx="44" cy="41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85457" name="Oval 23"/>
              <p:cNvSpPr>
                <a:spLocks noChangeArrowheads="1"/>
              </p:cNvSpPr>
              <p:nvPr/>
            </p:nvSpPr>
            <p:spPr bwMode="auto">
              <a:xfrm>
                <a:off x="1035" y="1578"/>
                <a:ext cx="44" cy="41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5360" name="Line 24"/>
            <p:cNvSpPr>
              <a:spLocks noChangeShapeType="1"/>
            </p:cNvSpPr>
            <p:nvPr/>
          </p:nvSpPr>
          <p:spPr bwMode="auto">
            <a:xfrm flipV="1">
              <a:off x="1098550" y="2074020"/>
              <a:ext cx="568325" cy="12700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1" name="Line 25"/>
            <p:cNvSpPr>
              <a:spLocks noChangeShapeType="1"/>
            </p:cNvSpPr>
            <p:nvPr/>
          </p:nvSpPr>
          <p:spPr bwMode="auto">
            <a:xfrm flipV="1">
              <a:off x="1687513" y="1720008"/>
              <a:ext cx="446087" cy="384175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2" name="Line 26"/>
            <p:cNvSpPr>
              <a:spLocks noChangeShapeType="1"/>
            </p:cNvSpPr>
            <p:nvPr/>
          </p:nvSpPr>
          <p:spPr bwMode="auto">
            <a:xfrm flipV="1">
              <a:off x="2203450" y="2247058"/>
              <a:ext cx="488950" cy="20002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3" name="Line 27"/>
            <p:cNvSpPr>
              <a:spLocks noChangeShapeType="1"/>
            </p:cNvSpPr>
            <p:nvPr/>
          </p:nvSpPr>
          <p:spPr bwMode="auto">
            <a:xfrm flipH="1">
              <a:off x="1852613" y="2445495"/>
              <a:ext cx="352425" cy="46355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4" name="AutoShape 28"/>
            <p:cNvSpPr>
              <a:spLocks noChangeArrowheads="1"/>
            </p:cNvSpPr>
            <p:nvPr/>
          </p:nvSpPr>
          <p:spPr bwMode="auto">
            <a:xfrm rot="-3000000">
              <a:off x="1923257" y="1970039"/>
              <a:ext cx="65087" cy="625475"/>
            </a:xfrm>
            <a:custGeom>
              <a:avLst/>
              <a:gdLst>
                <a:gd name="T0" fmla="*/ 2147483647 w 77"/>
                <a:gd name="T1" fmla="*/ 2147483647 h 695"/>
                <a:gd name="T2" fmla="*/ 2147483647 w 77"/>
                <a:gd name="T3" fmla="*/ 2147483647 h 695"/>
                <a:gd name="T4" fmla="*/ 2147483647 w 77"/>
                <a:gd name="T5" fmla="*/ 2147483647 h 695"/>
                <a:gd name="T6" fmla="*/ 2147483647 w 77"/>
                <a:gd name="T7" fmla="*/ 2147483647 h 695"/>
                <a:gd name="T8" fmla="*/ 2147483647 w 77"/>
                <a:gd name="T9" fmla="*/ 2147483647 h 695"/>
                <a:gd name="T10" fmla="*/ 2147483647 w 77"/>
                <a:gd name="T11" fmla="*/ 2147483647 h 695"/>
                <a:gd name="T12" fmla="*/ 2147483647 w 77"/>
                <a:gd name="T13" fmla="*/ 2147483647 h 695"/>
                <a:gd name="T14" fmla="*/ 2147483647 w 77"/>
                <a:gd name="T15" fmla="*/ 2147483647 h 695"/>
                <a:gd name="T16" fmla="*/ 2147483647 w 77"/>
                <a:gd name="T17" fmla="*/ 2147483647 h 695"/>
                <a:gd name="T18" fmla="*/ 2147483647 w 77"/>
                <a:gd name="T19" fmla="*/ 2147483647 h 695"/>
                <a:gd name="T20" fmla="*/ 2147483647 w 77"/>
                <a:gd name="T21" fmla="*/ 2147483647 h 695"/>
                <a:gd name="T22" fmla="*/ 2147483647 w 77"/>
                <a:gd name="T23" fmla="*/ 2147483647 h 695"/>
                <a:gd name="T24" fmla="*/ 2147483647 w 77"/>
                <a:gd name="T25" fmla="*/ 2147483647 h 695"/>
                <a:gd name="T26" fmla="*/ 2147483647 w 77"/>
                <a:gd name="T27" fmla="*/ 2147483647 h 695"/>
                <a:gd name="T28" fmla="*/ 2147483647 w 77"/>
                <a:gd name="T29" fmla="*/ 2147483647 h 695"/>
                <a:gd name="T30" fmla="*/ 2147483647 w 77"/>
                <a:gd name="T31" fmla="*/ 2147483647 h 695"/>
                <a:gd name="T32" fmla="*/ 2147483647 w 77"/>
                <a:gd name="T33" fmla="*/ 2147483647 h 695"/>
                <a:gd name="T34" fmla="*/ 2147483647 w 77"/>
                <a:gd name="T35" fmla="*/ 2147483647 h 695"/>
                <a:gd name="T36" fmla="*/ 2147483647 w 77"/>
                <a:gd name="T37" fmla="*/ 2147483647 h 695"/>
                <a:gd name="T38" fmla="*/ 2147483647 w 77"/>
                <a:gd name="T39" fmla="*/ 2147483647 h 695"/>
                <a:gd name="T40" fmla="*/ 2147483647 w 77"/>
                <a:gd name="T41" fmla="*/ 2147483647 h 695"/>
                <a:gd name="T42" fmla="*/ 2147483647 w 77"/>
                <a:gd name="T43" fmla="*/ 2147483647 h 695"/>
                <a:gd name="T44" fmla="*/ 2147483647 w 77"/>
                <a:gd name="T45" fmla="*/ 2147483647 h 695"/>
                <a:gd name="T46" fmla="*/ 2147483647 w 77"/>
                <a:gd name="T47" fmla="*/ 2147483647 h 695"/>
                <a:gd name="T48" fmla="*/ 2147483647 w 77"/>
                <a:gd name="T49" fmla="*/ 2147483647 h 695"/>
                <a:gd name="T50" fmla="*/ 2147483647 w 77"/>
                <a:gd name="T51" fmla="*/ 2147483647 h 695"/>
                <a:gd name="T52" fmla="*/ 2147483647 w 77"/>
                <a:gd name="T53" fmla="*/ 2147483647 h 695"/>
                <a:gd name="T54" fmla="*/ 2147483647 w 77"/>
                <a:gd name="T55" fmla="*/ 2147483647 h 695"/>
                <a:gd name="T56" fmla="*/ 2147483647 w 77"/>
                <a:gd name="T57" fmla="*/ 2147483647 h 695"/>
                <a:gd name="T58" fmla="*/ 2147483647 w 77"/>
                <a:gd name="T59" fmla="*/ 2147483647 h 695"/>
                <a:gd name="T60" fmla="*/ 2147483647 w 77"/>
                <a:gd name="T61" fmla="*/ 2147483647 h 695"/>
                <a:gd name="T62" fmla="*/ 2147483647 w 77"/>
                <a:gd name="T63" fmla="*/ 2147483647 h 695"/>
                <a:gd name="T64" fmla="*/ 2147483647 w 77"/>
                <a:gd name="T65" fmla="*/ 2147483647 h 695"/>
                <a:gd name="T66" fmla="*/ 2147483647 w 77"/>
                <a:gd name="T67" fmla="*/ 2147483647 h 695"/>
                <a:gd name="T68" fmla="*/ 2147483647 w 77"/>
                <a:gd name="T69" fmla="*/ 2147483647 h 695"/>
                <a:gd name="T70" fmla="*/ 2147483647 w 77"/>
                <a:gd name="T71" fmla="*/ 2147483647 h 695"/>
                <a:gd name="T72" fmla="*/ 2147483647 w 77"/>
                <a:gd name="T73" fmla="*/ 2147483647 h 695"/>
                <a:gd name="T74" fmla="*/ 2147483647 w 77"/>
                <a:gd name="T75" fmla="*/ 2147483647 h 695"/>
                <a:gd name="T76" fmla="*/ 2147483647 w 77"/>
                <a:gd name="T77" fmla="*/ 2147483647 h 695"/>
                <a:gd name="T78" fmla="*/ 2147483647 w 77"/>
                <a:gd name="T79" fmla="*/ 2147483647 h 695"/>
                <a:gd name="T80" fmla="*/ 2147483647 w 77"/>
                <a:gd name="T81" fmla="*/ 2147483647 h 695"/>
                <a:gd name="T82" fmla="*/ 2147483647 w 77"/>
                <a:gd name="T83" fmla="*/ 2147483647 h 695"/>
                <a:gd name="T84" fmla="*/ 2147483647 w 77"/>
                <a:gd name="T85" fmla="*/ 2147483647 h 695"/>
                <a:gd name="T86" fmla="*/ 2147483647 w 77"/>
                <a:gd name="T87" fmla="*/ 2147483647 h 695"/>
                <a:gd name="T88" fmla="*/ 2147483647 w 77"/>
                <a:gd name="T89" fmla="*/ 2147483647 h 695"/>
                <a:gd name="T90" fmla="*/ 2147483647 w 77"/>
                <a:gd name="T91" fmla="*/ 2147483647 h 695"/>
                <a:gd name="T92" fmla="*/ 2147483647 w 77"/>
                <a:gd name="T93" fmla="*/ 2147483647 h 695"/>
                <a:gd name="T94" fmla="*/ 2147483647 w 77"/>
                <a:gd name="T95" fmla="*/ 2147483647 h 695"/>
                <a:gd name="T96" fmla="*/ 2147483647 w 77"/>
                <a:gd name="T97" fmla="*/ 2147483647 h 695"/>
                <a:gd name="T98" fmla="*/ 2147483647 w 77"/>
                <a:gd name="T99" fmla="*/ 2147483647 h 695"/>
                <a:gd name="T100" fmla="*/ 2147483647 w 77"/>
                <a:gd name="T101" fmla="*/ 2147483647 h 695"/>
                <a:gd name="T102" fmla="*/ 2147483647 w 77"/>
                <a:gd name="T103" fmla="*/ 2147483647 h 695"/>
                <a:gd name="T104" fmla="*/ 2147483647 w 77"/>
                <a:gd name="T105" fmla="*/ 2147483647 h 695"/>
                <a:gd name="T106" fmla="*/ 2147483647 w 77"/>
                <a:gd name="T107" fmla="*/ 2147483647 h 695"/>
                <a:gd name="T108" fmla="*/ 2147483647 w 77"/>
                <a:gd name="T109" fmla="*/ 2147483647 h 695"/>
                <a:gd name="T110" fmla="*/ 2147483647 w 77"/>
                <a:gd name="T111" fmla="*/ 2147483647 h 695"/>
                <a:gd name="T112" fmla="*/ 2147483647 w 77"/>
                <a:gd name="T113" fmla="*/ 2147483647 h 695"/>
                <a:gd name="T114" fmla="*/ 2147483647 w 77"/>
                <a:gd name="T115" fmla="*/ 2147483647 h 695"/>
                <a:gd name="T116" fmla="*/ 2147483647 w 77"/>
                <a:gd name="T117" fmla="*/ 2147483647 h 695"/>
                <a:gd name="T118" fmla="*/ 2147483647 w 77"/>
                <a:gd name="T119" fmla="*/ 2147483647 h 6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"/>
                <a:gd name="T181" fmla="*/ 0 h 695"/>
                <a:gd name="T182" fmla="*/ 77 w 77"/>
                <a:gd name="T183" fmla="*/ 695 h 6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" h="695">
                  <a:moveTo>
                    <a:pt x="39" y="0"/>
                  </a:moveTo>
                  <a:lnTo>
                    <a:pt x="39" y="62"/>
                  </a:lnTo>
                  <a:lnTo>
                    <a:pt x="34" y="64"/>
                  </a:lnTo>
                  <a:lnTo>
                    <a:pt x="27" y="66"/>
                  </a:lnTo>
                  <a:lnTo>
                    <a:pt x="22" y="67"/>
                  </a:lnTo>
                  <a:lnTo>
                    <a:pt x="17" y="69"/>
                  </a:lnTo>
                  <a:lnTo>
                    <a:pt x="12" y="72"/>
                  </a:lnTo>
                  <a:lnTo>
                    <a:pt x="8" y="74"/>
                  </a:lnTo>
                  <a:lnTo>
                    <a:pt x="5" y="76"/>
                  </a:lnTo>
                  <a:lnTo>
                    <a:pt x="3" y="77"/>
                  </a:lnTo>
                  <a:lnTo>
                    <a:pt x="2" y="79"/>
                  </a:lnTo>
                  <a:lnTo>
                    <a:pt x="0" y="81"/>
                  </a:lnTo>
                  <a:lnTo>
                    <a:pt x="2" y="82"/>
                  </a:lnTo>
                  <a:lnTo>
                    <a:pt x="3" y="84"/>
                  </a:lnTo>
                  <a:lnTo>
                    <a:pt x="5" y="87"/>
                  </a:lnTo>
                  <a:lnTo>
                    <a:pt x="8" y="89"/>
                  </a:lnTo>
                  <a:lnTo>
                    <a:pt x="12" y="91"/>
                  </a:lnTo>
                  <a:lnTo>
                    <a:pt x="17" y="92"/>
                  </a:lnTo>
                  <a:lnTo>
                    <a:pt x="22" y="94"/>
                  </a:lnTo>
                  <a:lnTo>
                    <a:pt x="27" y="96"/>
                  </a:lnTo>
                  <a:lnTo>
                    <a:pt x="34" y="97"/>
                  </a:lnTo>
                  <a:lnTo>
                    <a:pt x="39" y="101"/>
                  </a:lnTo>
                  <a:lnTo>
                    <a:pt x="45" y="102"/>
                  </a:lnTo>
                  <a:lnTo>
                    <a:pt x="50" y="104"/>
                  </a:lnTo>
                  <a:lnTo>
                    <a:pt x="55" y="106"/>
                  </a:lnTo>
                  <a:lnTo>
                    <a:pt x="61" y="108"/>
                  </a:lnTo>
                  <a:lnTo>
                    <a:pt x="66" y="109"/>
                  </a:lnTo>
                  <a:lnTo>
                    <a:pt x="69" y="111"/>
                  </a:lnTo>
                  <a:lnTo>
                    <a:pt x="72" y="113"/>
                  </a:lnTo>
                  <a:lnTo>
                    <a:pt x="76" y="116"/>
                  </a:lnTo>
                  <a:lnTo>
                    <a:pt x="76" y="118"/>
                  </a:lnTo>
                  <a:lnTo>
                    <a:pt x="77" y="119"/>
                  </a:lnTo>
                  <a:lnTo>
                    <a:pt x="76" y="121"/>
                  </a:lnTo>
                  <a:lnTo>
                    <a:pt x="76" y="123"/>
                  </a:lnTo>
                  <a:lnTo>
                    <a:pt x="72" y="124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1" y="131"/>
                  </a:lnTo>
                  <a:lnTo>
                    <a:pt x="55" y="133"/>
                  </a:lnTo>
                  <a:lnTo>
                    <a:pt x="50" y="134"/>
                  </a:lnTo>
                  <a:lnTo>
                    <a:pt x="45" y="136"/>
                  </a:lnTo>
                  <a:lnTo>
                    <a:pt x="39" y="138"/>
                  </a:lnTo>
                  <a:lnTo>
                    <a:pt x="34" y="139"/>
                  </a:lnTo>
                  <a:lnTo>
                    <a:pt x="27" y="141"/>
                  </a:lnTo>
                  <a:lnTo>
                    <a:pt x="22" y="144"/>
                  </a:lnTo>
                  <a:lnTo>
                    <a:pt x="17" y="146"/>
                  </a:lnTo>
                  <a:lnTo>
                    <a:pt x="12" y="148"/>
                  </a:lnTo>
                  <a:lnTo>
                    <a:pt x="8" y="149"/>
                  </a:lnTo>
                  <a:lnTo>
                    <a:pt x="5" y="151"/>
                  </a:lnTo>
                  <a:lnTo>
                    <a:pt x="3" y="153"/>
                  </a:lnTo>
                  <a:lnTo>
                    <a:pt x="2" y="155"/>
                  </a:lnTo>
                  <a:lnTo>
                    <a:pt x="0" y="158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5" y="163"/>
                  </a:lnTo>
                  <a:lnTo>
                    <a:pt x="8" y="165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2" y="170"/>
                  </a:lnTo>
                  <a:lnTo>
                    <a:pt x="27" y="173"/>
                  </a:lnTo>
                  <a:lnTo>
                    <a:pt x="34" y="175"/>
                  </a:lnTo>
                  <a:lnTo>
                    <a:pt x="39" y="176"/>
                  </a:lnTo>
                  <a:lnTo>
                    <a:pt x="45" y="178"/>
                  </a:lnTo>
                  <a:lnTo>
                    <a:pt x="50" y="180"/>
                  </a:lnTo>
                  <a:lnTo>
                    <a:pt x="55" y="181"/>
                  </a:lnTo>
                  <a:lnTo>
                    <a:pt x="61" y="183"/>
                  </a:lnTo>
                  <a:lnTo>
                    <a:pt x="66" y="186"/>
                  </a:lnTo>
                  <a:lnTo>
                    <a:pt x="69" y="188"/>
                  </a:lnTo>
                  <a:lnTo>
                    <a:pt x="72" y="190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7" y="195"/>
                  </a:lnTo>
                  <a:lnTo>
                    <a:pt x="76" y="197"/>
                  </a:lnTo>
                  <a:lnTo>
                    <a:pt x="76" y="198"/>
                  </a:lnTo>
                  <a:lnTo>
                    <a:pt x="72" y="202"/>
                  </a:lnTo>
                  <a:lnTo>
                    <a:pt x="69" y="203"/>
                  </a:lnTo>
                  <a:lnTo>
                    <a:pt x="66" y="205"/>
                  </a:lnTo>
                  <a:lnTo>
                    <a:pt x="61" y="207"/>
                  </a:lnTo>
                  <a:lnTo>
                    <a:pt x="55" y="208"/>
                  </a:lnTo>
                  <a:lnTo>
                    <a:pt x="50" y="210"/>
                  </a:lnTo>
                  <a:lnTo>
                    <a:pt x="45" y="212"/>
                  </a:lnTo>
                  <a:lnTo>
                    <a:pt x="39" y="215"/>
                  </a:lnTo>
                  <a:lnTo>
                    <a:pt x="34" y="217"/>
                  </a:lnTo>
                  <a:lnTo>
                    <a:pt x="27" y="218"/>
                  </a:lnTo>
                  <a:lnTo>
                    <a:pt x="22" y="220"/>
                  </a:lnTo>
                  <a:lnTo>
                    <a:pt x="17" y="222"/>
                  </a:lnTo>
                  <a:lnTo>
                    <a:pt x="12" y="223"/>
                  </a:lnTo>
                  <a:lnTo>
                    <a:pt x="8" y="225"/>
                  </a:lnTo>
                  <a:lnTo>
                    <a:pt x="5" y="227"/>
                  </a:lnTo>
                  <a:lnTo>
                    <a:pt x="3" y="230"/>
                  </a:lnTo>
                  <a:lnTo>
                    <a:pt x="2" y="232"/>
                  </a:lnTo>
                  <a:lnTo>
                    <a:pt x="0" y="233"/>
                  </a:lnTo>
                  <a:lnTo>
                    <a:pt x="2" y="235"/>
                  </a:lnTo>
                  <a:lnTo>
                    <a:pt x="3" y="237"/>
                  </a:lnTo>
                  <a:lnTo>
                    <a:pt x="5" y="239"/>
                  </a:lnTo>
                  <a:lnTo>
                    <a:pt x="8" y="240"/>
                  </a:lnTo>
                  <a:lnTo>
                    <a:pt x="12" y="244"/>
                  </a:lnTo>
                  <a:lnTo>
                    <a:pt x="17" y="245"/>
                  </a:lnTo>
                  <a:lnTo>
                    <a:pt x="22" y="247"/>
                  </a:lnTo>
                  <a:lnTo>
                    <a:pt x="27" y="249"/>
                  </a:lnTo>
                  <a:lnTo>
                    <a:pt x="34" y="250"/>
                  </a:lnTo>
                  <a:lnTo>
                    <a:pt x="39" y="252"/>
                  </a:lnTo>
                  <a:lnTo>
                    <a:pt x="45" y="254"/>
                  </a:lnTo>
                  <a:lnTo>
                    <a:pt x="50" y="255"/>
                  </a:lnTo>
                  <a:lnTo>
                    <a:pt x="55" y="259"/>
                  </a:lnTo>
                  <a:lnTo>
                    <a:pt x="61" y="260"/>
                  </a:lnTo>
                  <a:lnTo>
                    <a:pt x="66" y="262"/>
                  </a:lnTo>
                  <a:lnTo>
                    <a:pt x="69" y="264"/>
                  </a:lnTo>
                  <a:lnTo>
                    <a:pt x="72" y="265"/>
                  </a:lnTo>
                  <a:lnTo>
                    <a:pt x="76" y="267"/>
                  </a:lnTo>
                  <a:lnTo>
                    <a:pt x="76" y="269"/>
                  </a:lnTo>
                  <a:lnTo>
                    <a:pt x="77" y="272"/>
                  </a:lnTo>
                  <a:lnTo>
                    <a:pt x="76" y="274"/>
                  </a:lnTo>
                  <a:lnTo>
                    <a:pt x="76" y="275"/>
                  </a:lnTo>
                  <a:lnTo>
                    <a:pt x="72" y="277"/>
                  </a:lnTo>
                  <a:lnTo>
                    <a:pt x="69" y="279"/>
                  </a:lnTo>
                  <a:lnTo>
                    <a:pt x="66" y="280"/>
                  </a:lnTo>
                  <a:lnTo>
                    <a:pt x="61" y="282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39" y="291"/>
                  </a:lnTo>
                  <a:lnTo>
                    <a:pt x="34" y="292"/>
                  </a:lnTo>
                  <a:lnTo>
                    <a:pt x="27" y="294"/>
                  </a:lnTo>
                  <a:lnTo>
                    <a:pt x="22" y="296"/>
                  </a:lnTo>
                  <a:lnTo>
                    <a:pt x="17" y="297"/>
                  </a:lnTo>
                  <a:lnTo>
                    <a:pt x="12" y="301"/>
                  </a:lnTo>
                  <a:lnTo>
                    <a:pt x="8" y="302"/>
                  </a:lnTo>
                  <a:lnTo>
                    <a:pt x="5" y="304"/>
                  </a:lnTo>
                  <a:lnTo>
                    <a:pt x="3" y="306"/>
                  </a:lnTo>
                  <a:lnTo>
                    <a:pt x="2" y="307"/>
                  </a:lnTo>
                  <a:lnTo>
                    <a:pt x="0" y="309"/>
                  </a:lnTo>
                  <a:lnTo>
                    <a:pt x="2" y="311"/>
                  </a:lnTo>
                  <a:lnTo>
                    <a:pt x="3" y="314"/>
                  </a:lnTo>
                  <a:lnTo>
                    <a:pt x="5" y="316"/>
                  </a:lnTo>
                  <a:lnTo>
                    <a:pt x="8" y="317"/>
                  </a:lnTo>
                  <a:lnTo>
                    <a:pt x="12" y="319"/>
                  </a:lnTo>
                  <a:lnTo>
                    <a:pt x="17" y="321"/>
                  </a:lnTo>
                  <a:lnTo>
                    <a:pt x="22" y="322"/>
                  </a:lnTo>
                  <a:lnTo>
                    <a:pt x="27" y="324"/>
                  </a:lnTo>
                  <a:lnTo>
                    <a:pt x="34" y="326"/>
                  </a:lnTo>
                  <a:lnTo>
                    <a:pt x="39" y="329"/>
                  </a:lnTo>
                  <a:lnTo>
                    <a:pt x="45" y="331"/>
                  </a:lnTo>
                  <a:lnTo>
                    <a:pt x="50" y="333"/>
                  </a:lnTo>
                  <a:lnTo>
                    <a:pt x="55" y="334"/>
                  </a:lnTo>
                  <a:lnTo>
                    <a:pt x="61" y="336"/>
                  </a:lnTo>
                  <a:lnTo>
                    <a:pt x="66" y="338"/>
                  </a:lnTo>
                  <a:lnTo>
                    <a:pt x="69" y="339"/>
                  </a:lnTo>
                  <a:lnTo>
                    <a:pt x="72" y="343"/>
                  </a:lnTo>
                  <a:lnTo>
                    <a:pt x="76" y="344"/>
                  </a:lnTo>
                  <a:lnTo>
                    <a:pt x="76" y="346"/>
                  </a:lnTo>
                  <a:lnTo>
                    <a:pt x="77" y="348"/>
                  </a:lnTo>
                  <a:lnTo>
                    <a:pt x="76" y="349"/>
                  </a:lnTo>
                  <a:lnTo>
                    <a:pt x="76" y="351"/>
                  </a:lnTo>
                  <a:lnTo>
                    <a:pt x="72" y="353"/>
                  </a:lnTo>
                  <a:lnTo>
                    <a:pt x="69" y="354"/>
                  </a:lnTo>
                  <a:lnTo>
                    <a:pt x="66" y="358"/>
                  </a:lnTo>
                  <a:lnTo>
                    <a:pt x="61" y="359"/>
                  </a:lnTo>
                  <a:lnTo>
                    <a:pt x="55" y="361"/>
                  </a:lnTo>
                  <a:lnTo>
                    <a:pt x="50" y="363"/>
                  </a:lnTo>
                  <a:lnTo>
                    <a:pt x="45" y="364"/>
                  </a:lnTo>
                  <a:lnTo>
                    <a:pt x="39" y="366"/>
                  </a:lnTo>
                  <a:lnTo>
                    <a:pt x="34" y="368"/>
                  </a:lnTo>
                  <a:lnTo>
                    <a:pt x="27" y="371"/>
                  </a:lnTo>
                  <a:lnTo>
                    <a:pt x="22" y="373"/>
                  </a:lnTo>
                  <a:lnTo>
                    <a:pt x="17" y="375"/>
                  </a:lnTo>
                  <a:lnTo>
                    <a:pt x="12" y="376"/>
                  </a:lnTo>
                  <a:lnTo>
                    <a:pt x="8" y="378"/>
                  </a:lnTo>
                  <a:lnTo>
                    <a:pt x="5" y="380"/>
                  </a:lnTo>
                  <a:lnTo>
                    <a:pt x="3" y="381"/>
                  </a:lnTo>
                  <a:lnTo>
                    <a:pt x="2" y="383"/>
                  </a:lnTo>
                  <a:lnTo>
                    <a:pt x="0" y="386"/>
                  </a:lnTo>
                  <a:lnTo>
                    <a:pt x="2" y="388"/>
                  </a:lnTo>
                  <a:lnTo>
                    <a:pt x="3" y="390"/>
                  </a:lnTo>
                  <a:lnTo>
                    <a:pt x="5" y="391"/>
                  </a:lnTo>
                  <a:lnTo>
                    <a:pt x="8" y="393"/>
                  </a:lnTo>
                  <a:lnTo>
                    <a:pt x="12" y="395"/>
                  </a:lnTo>
                  <a:lnTo>
                    <a:pt x="17" y="396"/>
                  </a:lnTo>
                  <a:lnTo>
                    <a:pt x="22" y="400"/>
                  </a:lnTo>
                  <a:lnTo>
                    <a:pt x="27" y="401"/>
                  </a:lnTo>
                  <a:lnTo>
                    <a:pt x="34" y="403"/>
                  </a:lnTo>
                  <a:lnTo>
                    <a:pt x="39" y="405"/>
                  </a:lnTo>
                  <a:lnTo>
                    <a:pt x="45" y="406"/>
                  </a:lnTo>
                  <a:lnTo>
                    <a:pt x="50" y="408"/>
                  </a:lnTo>
                  <a:lnTo>
                    <a:pt x="55" y="410"/>
                  </a:lnTo>
                  <a:lnTo>
                    <a:pt x="61" y="412"/>
                  </a:lnTo>
                  <a:lnTo>
                    <a:pt x="66" y="415"/>
                  </a:lnTo>
                  <a:lnTo>
                    <a:pt x="69" y="417"/>
                  </a:lnTo>
                  <a:lnTo>
                    <a:pt x="72" y="418"/>
                  </a:lnTo>
                  <a:lnTo>
                    <a:pt x="76" y="420"/>
                  </a:lnTo>
                  <a:lnTo>
                    <a:pt x="76" y="422"/>
                  </a:lnTo>
                  <a:lnTo>
                    <a:pt x="77" y="423"/>
                  </a:lnTo>
                  <a:lnTo>
                    <a:pt x="76" y="425"/>
                  </a:lnTo>
                  <a:lnTo>
                    <a:pt x="76" y="428"/>
                  </a:lnTo>
                  <a:lnTo>
                    <a:pt x="72" y="430"/>
                  </a:lnTo>
                  <a:lnTo>
                    <a:pt x="69" y="432"/>
                  </a:lnTo>
                  <a:lnTo>
                    <a:pt x="66" y="433"/>
                  </a:lnTo>
                  <a:lnTo>
                    <a:pt x="61" y="435"/>
                  </a:lnTo>
                  <a:lnTo>
                    <a:pt x="55" y="437"/>
                  </a:lnTo>
                  <a:lnTo>
                    <a:pt x="50" y="438"/>
                  </a:lnTo>
                  <a:lnTo>
                    <a:pt x="45" y="440"/>
                  </a:lnTo>
                  <a:lnTo>
                    <a:pt x="39" y="443"/>
                  </a:lnTo>
                  <a:lnTo>
                    <a:pt x="34" y="445"/>
                  </a:lnTo>
                  <a:lnTo>
                    <a:pt x="27" y="447"/>
                  </a:lnTo>
                  <a:lnTo>
                    <a:pt x="22" y="448"/>
                  </a:lnTo>
                  <a:lnTo>
                    <a:pt x="17" y="450"/>
                  </a:lnTo>
                  <a:lnTo>
                    <a:pt x="12" y="452"/>
                  </a:lnTo>
                  <a:lnTo>
                    <a:pt x="8" y="453"/>
                  </a:lnTo>
                  <a:lnTo>
                    <a:pt x="5" y="457"/>
                  </a:lnTo>
                  <a:lnTo>
                    <a:pt x="3" y="459"/>
                  </a:lnTo>
                  <a:lnTo>
                    <a:pt x="2" y="460"/>
                  </a:lnTo>
                  <a:lnTo>
                    <a:pt x="0" y="462"/>
                  </a:lnTo>
                  <a:lnTo>
                    <a:pt x="2" y="464"/>
                  </a:lnTo>
                  <a:lnTo>
                    <a:pt x="3" y="465"/>
                  </a:lnTo>
                  <a:lnTo>
                    <a:pt x="5" y="467"/>
                  </a:lnTo>
                  <a:lnTo>
                    <a:pt x="8" y="469"/>
                  </a:lnTo>
                  <a:lnTo>
                    <a:pt x="12" y="472"/>
                  </a:lnTo>
                  <a:lnTo>
                    <a:pt x="17" y="474"/>
                  </a:lnTo>
                  <a:lnTo>
                    <a:pt x="22" y="475"/>
                  </a:lnTo>
                  <a:lnTo>
                    <a:pt x="27" y="477"/>
                  </a:lnTo>
                  <a:lnTo>
                    <a:pt x="34" y="479"/>
                  </a:lnTo>
                  <a:lnTo>
                    <a:pt x="39" y="480"/>
                  </a:lnTo>
                  <a:lnTo>
                    <a:pt x="45" y="482"/>
                  </a:lnTo>
                  <a:lnTo>
                    <a:pt x="50" y="485"/>
                  </a:lnTo>
                  <a:lnTo>
                    <a:pt x="55" y="487"/>
                  </a:lnTo>
                  <a:lnTo>
                    <a:pt x="61" y="489"/>
                  </a:lnTo>
                  <a:lnTo>
                    <a:pt x="66" y="490"/>
                  </a:lnTo>
                  <a:lnTo>
                    <a:pt x="69" y="492"/>
                  </a:lnTo>
                  <a:lnTo>
                    <a:pt x="72" y="494"/>
                  </a:lnTo>
                  <a:lnTo>
                    <a:pt x="76" y="495"/>
                  </a:lnTo>
                  <a:lnTo>
                    <a:pt x="76" y="497"/>
                  </a:lnTo>
                  <a:lnTo>
                    <a:pt x="77" y="501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72" y="506"/>
                  </a:lnTo>
                  <a:lnTo>
                    <a:pt x="69" y="507"/>
                  </a:lnTo>
                  <a:lnTo>
                    <a:pt x="66" y="509"/>
                  </a:lnTo>
                  <a:lnTo>
                    <a:pt x="61" y="511"/>
                  </a:lnTo>
                  <a:lnTo>
                    <a:pt x="55" y="514"/>
                  </a:lnTo>
                  <a:lnTo>
                    <a:pt x="50" y="516"/>
                  </a:lnTo>
                  <a:lnTo>
                    <a:pt x="45" y="517"/>
                  </a:lnTo>
                  <a:lnTo>
                    <a:pt x="39" y="519"/>
                  </a:lnTo>
                  <a:lnTo>
                    <a:pt x="34" y="521"/>
                  </a:lnTo>
                  <a:lnTo>
                    <a:pt x="27" y="522"/>
                  </a:lnTo>
                  <a:lnTo>
                    <a:pt x="22" y="524"/>
                  </a:lnTo>
                  <a:lnTo>
                    <a:pt x="17" y="526"/>
                  </a:lnTo>
                  <a:lnTo>
                    <a:pt x="12" y="529"/>
                  </a:lnTo>
                  <a:lnTo>
                    <a:pt x="8" y="531"/>
                  </a:lnTo>
                  <a:lnTo>
                    <a:pt x="5" y="532"/>
                  </a:lnTo>
                  <a:lnTo>
                    <a:pt x="3" y="534"/>
                  </a:lnTo>
                  <a:lnTo>
                    <a:pt x="2" y="536"/>
                  </a:lnTo>
                  <a:lnTo>
                    <a:pt x="0" y="537"/>
                  </a:lnTo>
                  <a:lnTo>
                    <a:pt x="2" y="539"/>
                  </a:lnTo>
                  <a:lnTo>
                    <a:pt x="3" y="543"/>
                  </a:lnTo>
                  <a:lnTo>
                    <a:pt x="5" y="544"/>
                  </a:lnTo>
                  <a:lnTo>
                    <a:pt x="8" y="546"/>
                  </a:lnTo>
                  <a:lnTo>
                    <a:pt x="12" y="548"/>
                  </a:lnTo>
                  <a:lnTo>
                    <a:pt x="17" y="549"/>
                  </a:lnTo>
                  <a:lnTo>
                    <a:pt x="22" y="551"/>
                  </a:lnTo>
                  <a:lnTo>
                    <a:pt x="27" y="553"/>
                  </a:lnTo>
                  <a:lnTo>
                    <a:pt x="34" y="556"/>
                  </a:lnTo>
                  <a:lnTo>
                    <a:pt x="39" y="558"/>
                  </a:lnTo>
                  <a:lnTo>
                    <a:pt x="45" y="559"/>
                  </a:lnTo>
                  <a:lnTo>
                    <a:pt x="50" y="561"/>
                  </a:lnTo>
                  <a:lnTo>
                    <a:pt x="55" y="563"/>
                  </a:lnTo>
                  <a:lnTo>
                    <a:pt x="61" y="564"/>
                  </a:lnTo>
                  <a:lnTo>
                    <a:pt x="66" y="566"/>
                  </a:lnTo>
                  <a:lnTo>
                    <a:pt x="69" y="568"/>
                  </a:lnTo>
                  <a:lnTo>
                    <a:pt x="72" y="571"/>
                  </a:lnTo>
                  <a:lnTo>
                    <a:pt x="76" y="573"/>
                  </a:lnTo>
                  <a:lnTo>
                    <a:pt x="76" y="574"/>
                  </a:lnTo>
                  <a:lnTo>
                    <a:pt x="77" y="576"/>
                  </a:lnTo>
                  <a:lnTo>
                    <a:pt x="76" y="578"/>
                  </a:lnTo>
                  <a:lnTo>
                    <a:pt x="76" y="579"/>
                  </a:lnTo>
                  <a:lnTo>
                    <a:pt x="72" y="581"/>
                  </a:lnTo>
                  <a:lnTo>
                    <a:pt x="69" y="584"/>
                  </a:lnTo>
                  <a:lnTo>
                    <a:pt x="66" y="586"/>
                  </a:lnTo>
                  <a:lnTo>
                    <a:pt x="61" y="588"/>
                  </a:lnTo>
                  <a:lnTo>
                    <a:pt x="55" y="590"/>
                  </a:lnTo>
                  <a:lnTo>
                    <a:pt x="50" y="591"/>
                  </a:lnTo>
                  <a:lnTo>
                    <a:pt x="45" y="593"/>
                  </a:lnTo>
                  <a:lnTo>
                    <a:pt x="39" y="595"/>
                  </a:lnTo>
                  <a:lnTo>
                    <a:pt x="34" y="596"/>
                  </a:lnTo>
                  <a:lnTo>
                    <a:pt x="27" y="600"/>
                  </a:lnTo>
                  <a:lnTo>
                    <a:pt x="22" y="601"/>
                  </a:lnTo>
                  <a:lnTo>
                    <a:pt x="17" y="603"/>
                  </a:lnTo>
                  <a:lnTo>
                    <a:pt x="12" y="605"/>
                  </a:lnTo>
                  <a:lnTo>
                    <a:pt x="8" y="606"/>
                  </a:lnTo>
                  <a:lnTo>
                    <a:pt x="5" y="608"/>
                  </a:lnTo>
                  <a:lnTo>
                    <a:pt x="3" y="610"/>
                  </a:lnTo>
                  <a:lnTo>
                    <a:pt x="2" y="613"/>
                  </a:lnTo>
                  <a:lnTo>
                    <a:pt x="0" y="615"/>
                  </a:lnTo>
                  <a:lnTo>
                    <a:pt x="2" y="616"/>
                  </a:lnTo>
                  <a:lnTo>
                    <a:pt x="3" y="618"/>
                  </a:lnTo>
                  <a:lnTo>
                    <a:pt x="5" y="620"/>
                  </a:lnTo>
                  <a:lnTo>
                    <a:pt x="8" y="621"/>
                  </a:lnTo>
                  <a:lnTo>
                    <a:pt x="12" y="623"/>
                  </a:lnTo>
                  <a:lnTo>
                    <a:pt x="17" y="625"/>
                  </a:lnTo>
                  <a:lnTo>
                    <a:pt x="22" y="628"/>
                  </a:lnTo>
                  <a:lnTo>
                    <a:pt x="27" y="630"/>
                  </a:lnTo>
                  <a:lnTo>
                    <a:pt x="34" y="632"/>
                  </a:lnTo>
                  <a:lnTo>
                    <a:pt x="39" y="633"/>
                  </a:lnTo>
                  <a:lnTo>
                    <a:pt x="39" y="6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5" name="Oval 29"/>
            <p:cNvSpPr>
              <a:spLocks noChangeArrowheads="1"/>
            </p:cNvSpPr>
            <p:nvPr/>
          </p:nvSpPr>
          <p:spPr bwMode="auto">
            <a:xfrm>
              <a:off x="1084263" y="2050208"/>
              <a:ext cx="71437" cy="66675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6" name="Oval 30"/>
            <p:cNvSpPr>
              <a:spLocks noChangeArrowheads="1"/>
            </p:cNvSpPr>
            <p:nvPr/>
          </p:nvSpPr>
          <p:spPr bwMode="auto">
            <a:xfrm>
              <a:off x="1644650" y="2050208"/>
              <a:ext cx="69850" cy="66675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7" name="Text Box 31"/>
            <p:cNvSpPr txBox="1">
              <a:spLocks noChangeArrowheads="1"/>
            </p:cNvSpPr>
            <p:nvPr/>
          </p:nvSpPr>
          <p:spPr bwMode="auto">
            <a:xfrm>
              <a:off x="1936750" y="2710608"/>
              <a:ext cx="425450" cy="3063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FFFFFF"/>
                  </a:solidFill>
                </a:rPr>
                <a:t>e</a:t>
              </a:r>
              <a:r>
                <a:rPr lang="fr-FR" sz="1400" b="1" baseline="30000">
                  <a:solidFill>
                    <a:srgbClr val="FFFFFF"/>
                  </a:solidFill>
                </a:rPr>
                <a:t>--</a:t>
              </a:r>
            </a:p>
          </p:txBody>
        </p:sp>
        <p:sp>
          <p:nvSpPr>
            <p:cNvPr id="185368" name="Text Box 32"/>
            <p:cNvSpPr txBox="1">
              <a:spLocks noChangeArrowheads="1"/>
            </p:cNvSpPr>
            <p:nvPr/>
          </p:nvSpPr>
          <p:spPr bwMode="auto">
            <a:xfrm>
              <a:off x="1971675" y="1883520"/>
              <a:ext cx="3841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b="1">
                  <a:solidFill>
                    <a:srgbClr val="FFFFFF"/>
                  </a:solidFill>
                  <a:latin typeface="Symbol" pitchFamily="18" charset="2"/>
                </a:rPr>
                <a:t></a:t>
              </a:r>
              <a:r>
                <a:rPr lang="fr-FR" b="1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85369" name="Line 33"/>
            <p:cNvSpPr>
              <a:spLocks noChangeShapeType="1"/>
            </p:cNvSpPr>
            <p:nvPr/>
          </p:nvSpPr>
          <p:spPr bwMode="auto">
            <a:xfrm>
              <a:off x="336550" y="1713658"/>
              <a:ext cx="727075" cy="373062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0" name="Line 34"/>
            <p:cNvSpPr>
              <a:spLocks noChangeShapeType="1"/>
            </p:cNvSpPr>
            <p:nvPr/>
          </p:nvSpPr>
          <p:spPr bwMode="auto">
            <a:xfrm flipV="1">
              <a:off x="336550" y="2150220"/>
              <a:ext cx="727075" cy="439738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1" name="Text Box 35"/>
            <p:cNvSpPr txBox="1">
              <a:spLocks noChangeArrowheads="1"/>
            </p:cNvSpPr>
            <p:nvPr/>
          </p:nvSpPr>
          <p:spPr bwMode="auto">
            <a:xfrm>
              <a:off x="50800" y="1618408"/>
              <a:ext cx="4143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  <a:latin typeface="Symbol" pitchFamily="18" charset="2"/>
                </a:rPr>
                <a:t></a:t>
              </a:r>
              <a:r>
                <a:rPr lang="fr-FR">
                  <a:solidFill>
                    <a:srgbClr val="FFFFFF"/>
                  </a:solidFill>
                </a:rPr>
                <a:t> </a:t>
              </a:r>
              <a:r>
                <a:rPr lang="fr-FR" baseline="3000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85373" name="Text Box 37"/>
            <p:cNvSpPr txBox="1">
              <a:spLocks noChangeArrowheads="1"/>
            </p:cNvSpPr>
            <p:nvPr/>
          </p:nvSpPr>
          <p:spPr bwMode="auto">
            <a:xfrm>
              <a:off x="1196975" y="1653333"/>
              <a:ext cx="34448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00"/>
                  </a:solidFill>
                </a:rPr>
                <a:t>R</a:t>
              </a:r>
            </a:p>
          </p:txBody>
        </p:sp>
        <p:sp>
          <p:nvSpPr>
            <p:cNvPr id="185374" name="Oval 38"/>
            <p:cNvSpPr>
              <a:spLocks noChangeArrowheads="1"/>
            </p:cNvSpPr>
            <p:nvPr/>
          </p:nvSpPr>
          <p:spPr bwMode="auto">
            <a:xfrm>
              <a:off x="1524000" y="1881933"/>
              <a:ext cx="396875" cy="373062"/>
            </a:xfrm>
            <a:prstGeom prst="ellipse">
              <a:avLst/>
            </a:prstGeom>
            <a:noFill/>
            <a:ln w="936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5" name="Text Box 39"/>
            <p:cNvSpPr txBox="1">
              <a:spLocks noChangeArrowheads="1"/>
            </p:cNvSpPr>
            <p:nvPr/>
          </p:nvSpPr>
          <p:spPr bwMode="auto">
            <a:xfrm>
              <a:off x="666750" y="2254995"/>
              <a:ext cx="1141413" cy="917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 q</a:t>
              </a:r>
              <a:r>
                <a:rPr lang="fr-FR" baseline="30000">
                  <a:solidFill>
                    <a:srgbClr val="FFFFFF"/>
                  </a:solidFill>
                </a:rPr>
                <a:t>2 </a:t>
              </a:r>
              <a:r>
                <a:rPr lang="fr-FR">
                  <a:solidFill>
                    <a:srgbClr val="FFFFFF"/>
                  </a:solidFill>
                </a:rPr>
                <a:t>&gt; 0</a:t>
              </a: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variable</a:t>
              </a: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6" name="Line 40"/>
            <p:cNvSpPr>
              <a:spLocks noChangeShapeType="1"/>
            </p:cNvSpPr>
            <p:nvPr/>
          </p:nvSpPr>
          <p:spPr bwMode="auto">
            <a:xfrm flipV="1">
              <a:off x="1327150" y="2378820"/>
              <a:ext cx="527050" cy="19050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7" name="Rectangle 41"/>
            <p:cNvSpPr>
              <a:spLocks noChangeArrowheads="1"/>
            </p:cNvSpPr>
            <p:nvPr/>
          </p:nvSpPr>
          <p:spPr bwMode="auto">
            <a:xfrm>
              <a:off x="4831325" y="1312020"/>
              <a:ext cx="4419600" cy="2035175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8" name="Oval 42"/>
            <p:cNvSpPr>
              <a:spLocks noChangeArrowheads="1"/>
            </p:cNvSpPr>
            <p:nvPr/>
          </p:nvSpPr>
          <p:spPr bwMode="auto">
            <a:xfrm>
              <a:off x="6719888" y="2529633"/>
              <a:ext cx="76200" cy="65087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9" name="Text Box 43"/>
            <p:cNvSpPr txBox="1">
              <a:spLocks noChangeArrowheads="1"/>
            </p:cNvSpPr>
            <p:nvPr/>
          </p:nvSpPr>
          <p:spPr bwMode="auto">
            <a:xfrm>
              <a:off x="7505700" y="1993058"/>
              <a:ext cx="30480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85380" name="Line 44"/>
            <p:cNvSpPr>
              <a:spLocks noChangeShapeType="1"/>
            </p:cNvSpPr>
            <p:nvPr/>
          </p:nvSpPr>
          <p:spPr bwMode="auto">
            <a:xfrm flipV="1">
              <a:off x="6757988" y="2545508"/>
              <a:ext cx="612775" cy="11112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81" name="Line 45"/>
            <p:cNvSpPr>
              <a:spLocks noChangeShapeType="1"/>
            </p:cNvSpPr>
            <p:nvPr/>
          </p:nvSpPr>
          <p:spPr bwMode="auto">
            <a:xfrm flipV="1">
              <a:off x="7394575" y="2185145"/>
              <a:ext cx="481013" cy="390525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82" name="Text Box 46"/>
            <p:cNvSpPr txBox="1">
              <a:spLocks noChangeArrowheads="1"/>
            </p:cNvSpPr>
            <p:nvPr/>
          </p:nvSpPr>
          <p:spPr bwMode="auto">
            <a:xfrm>
              <a:off x="6302375" y="1637458"/>
              <a:ext cx="403225" cy="3063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FFFFFF"/>
                  </a:solidFill>
                </a:rPr>
                <a:t>e</a:t>
              </a:r>
              <a:r>
                <a:rPr lang="fr-FR" sz="1400" b="1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85383" name="Text Box 47"/>
            <p:cNvSpPr txBox="1">
              <a:spLocks noChangeArrowheads="1"/>
            </p:cNvSpPr>
            <p:nvPr/>
          </p:nvSpPr>
          <p:spPr bwMode="auto">
            <a:xfrm>
              <a:off x="5365750" y="2369295"/>
              <a:ext cx="355600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FFFFFF"/>
                  </a:solidFill>
                </a:rPr>
                <a:t>e</a:t>
              </a:r>
              <a:r>
                <a:rPr lang="fr-FR" sz="1400" b="1" baseline="3000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85384" name="Line 48"/>
            <p:cNvSpPr>
              <a:spLocks noChangeShapeType="1"/>
            </p:cNvSpPr>
            <p:nvPr/>
          </p:nvSpPr>
          <p:spPr bwMode="auto">
            <a:xfrm flipV="1">
              <a:off x="6119813" y="1680320"/>
              <a:ext cx="244475" cy="42545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85" name="Line 49"/>
            <p:cNvSpPr>
              <a:spLocks noChangeShapeType="1"/>
            </p:cNvSpPr>
            <p:nvPr/>
          </p:nvSpPr>
          <p:spPr bwMode="auto">
            <a:xfrm flipH="1">
              <a:off x="5386388" y="2121645"/>
              <a:ext cx="736600" cy="18891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86" name="AutoShape 50"/>
            <p:cNvSpPr>
              <a:spLocks noChangeArrowheads="1"/>
            </p:cNvSpPr>
            <p:nvPr/>
          </p:nvSpPr>
          <p:spPr bwMode="auto">
            <a:xfrm rot="18600000" flipH="1">
              <a:off x="6363494" y="1966864"/>
              <a:ext cx="79375" cy="763587"/>
            </a:xfrm>
            <a:custGeom>
              <a:avLst/>
              <a:gdLst>
                <a:gd name="T0" fmla="*/ 2147483647 w 77"/>
                <a:gd name="T1" fmla="*/ 2147483647 h 695"/>
                <a:gd name="T2" fmla="*/ 2147483647 w 77"/>
                <a:gd name="T3" fmla="*/ 2147483647 h 695"/>
                <a:gd name="T4" fmla="*/ 2147483647 w 77"/>
                <a:gd name="T5" fmla="*/ 2147483647 h 695"/>
                <a:gd name="T6" fmla="*/ 2147483647 w 77"/>
                <a:gd name="T7" fmla="*/ 2147483647 h 695"/>
                <a:gd name="T8" fmla="*/ 2147483647 w 77"/>
                <a:gd name="T9" fmla="*/ 2147483647 h 695"/>
                <a:gd name="T10" fmla="*/ 2147483647 w 77"/>
                <a:gd name="T11" fmla="*/ 2147483647 h 695"/>
                <a:gd name="T12" fmla="*/ 2147483647 w 77"/>
                <a:gd name="T13" fmla="*/ 2147483647 h 695"/>
                <a:gd name="T14" fmla="*/ 2147483647 w 77"/>
                <a:gd name="T15" fmla="*/ 2147483647 h 695"/>
                <a:gd name="T16" fmla="*/ 2147483647 w 77"/>
                <a:gd name="T17" fmla="*/ 2147483647 h 695"/>
                <a:gd name="T18" fmla="*/ 2147483647 w 77"/>
                <a:gd name="T19" fmla="*/ 2147483647 h 695"/>
                <a:gd name="T20" fmla="*/ 2147483647 w 77"/>
                <a:gd name="T21" fmla="*/ 2147483647 h 695"/>
                <a:gd name="T22" fmla="*/ 2147483647 w 77"/>
                <a:gd name="T23" fmla="*/ 2147483647 h 695"/>
                <a:gd name="T24" fmla="*/ 2147483647 w 77"/>
                <a:gd name="T25" fmla="*/ 2147483647 h 695"/>
                <a:gd name="T26" fmla="*/ 2147483647 w 77"/>
                <a:gd name="T27" fmla="*/ 2147483647 h 695"/>
                <a:gd name="T28" fmla="*/ 2147483647 w 77"/>
                <a:gd name="T29" fmla="*/ 2147483647 h 695"/>
                <a:gd name="T30" fmla="*/ 2147483647 w 77"/>
                <a:gd name="T31" fmla="*/ 2147483647 h 695"/>
                <a:gd name="T32" fmla="*/ 2147483647 w 77"/>
                <a:gd name="T33" fmla="*/ 2147483647 h 695"/>
                <a:gd name="T34" fmla="*/ 2147483647 w 77"/>
                <a:gd name="T35" fmla="*/ 2147483647 h 695"/>
                <a:gd name="T36" fmla="*/ 2147483647 w 77"/>
                <a:gd name="T37" fmla="*/ 2147483647 h 695"/>
                <a:gd name="T38" fmla="*/ 2147483647 w 77"/>
                <a:gd name="T39" fmla="*/ 2147483647 h 695"/>
                <a:gd name="T40" fmla="*/ 2147483647 w 77"/>
                <a:gd name="T41" fmla="*/ 2147483647 h 695"/>
                <a:gd name="T42" fmla="*/ 2147483647 w 77"/>
                <a:gd name="T43" fmla="*/ 2147483647 h 695"/>
                <a:gd name="T44" fmla="*/ 2147483647 w 77"/>
                <a:gd name="T45" fmla="*/ 2147483647 h 695"/>
                <a:gd name="T46" fmla="*/ 2147483647 w 77"/>
                <a:gd name="T47" fmla="*/ 2147483647 h 695"/>
                <a:gd name="T48" fmla="*/ 2147483647 w 77"/>
                <a:gd name="T49" fmla="*/ 2147483647 h 695"/>
                <a:gd name="T50" fmla="*/ 2147483647 w 77"/>
                <a:gd name="T51" fmla="*/ 2147483647 h 695"/>
                <a:gd name="T52" fmla="*/ 2147483647 w 77"/>
                <a:gd name="T53" fmla="*/ 2147483647 h 695"/>
                <a:gd name="T54" fmla="*/ 2147483647 w 77"/>
                <a:gd name="T55" fmla="*/ 2147483647 h 695"/>
                <a:gd name="T56" fmla="*/ 2147483647 w 77"/>
                <a:gd name="T57" fmla="*/ 2147483647 h 695"/>
                <a:gd name="T58" fmla="*/ 2147483647 w 77"/>
                <a:gd name="T59" fmla="*/ 2147483647 h 695"/>
                <a:gd name="T60" fmla="*/ 2147483647 w 77"/>
                <a:gd name="T61" fmla="*/ 2147483647 h 695"/>
                <a:gd name="T62" fmla="*/ 2147483647 w 77"/>
                <a:gd name="T63" fmla="*/ 2147483647 h 695"/>
                <a:gd name="T64" fmla="*/ 2147483647 w 77"/>
                <a:gd name="T65" fmla="*/ 2147483647 h 695"/>
                <a:gd name="T66" fmla="*/ 2147483647 w 77"/>
                <a:gd name="T67" fmla="*/ 2147483647 h 695"/>
                <a:gd name="T68" fmla="*/ 2147483647 w 77"/>
                <a:gd name="T69" fmla="*/ 2147483647 h 695"/>
                <a:gd name="T70" fmla="*/ 2147483647 w 77"/>
                <a:gd name="T71" fmla="*/ 2147483647 h 695"/>
                <a:gd name="T72" fmla="*/ 2147483647 w 77"/>
                <a:gd name="T73" fmla="*/ 2147483647 h 695"/>
                <a:gd name="T74" fmla="*/ 2147483647 w 77"/>
                <a:gd name="T75" fmla="*/ 2147483647 h 695"/>
                <a:gd name="T76" fmla="*/ 2147483647 w 77"/>
                <a:gd name="T77" fmla="*/ 2147483647 h 695"/>
                <a:gd name="T78" fmla="*/ 2147483647 w 77"/>
                <a:gd name="T79" fmla="*/ 2147483647 h 695"/>
                <a:gd name="T80" fmla="*/ 2147483647 w 77"/>
                <a:gd name="T81" fmla="*/ 2147483647 h 695"/>
                <a:gd name="T82" fmla="*/ 2147483647 w 77"/>
                <a:gd name="T83" fmla="*/ 2147483647 h 695"/>
                <a:gd name="T84" fmla="*/ 2147483647 w 77"/>
                <a:gd name="T85" fmla="*/ 2147483647 h 695"/>
                <a:gd name="T86" fmla="*/ 2147483647 w 77"/>
                <a:gd name="T87" fmla="*/ 2147483647 h 695"/>
                <a:gd name="T88" fmla="*/ 2147483647 w 77"/>
                <a:gd name="T89" fmla="*/ 2147483647 h 695"/>
                <a:gd name="T90" fmla="*/ 2147483647 w 77"/>
                <a:gd name="T91" fmla="*/ 2147483647 h 695"/>
                <a:gd name="T92" fmla="*/ 2147483647 w 77"/>
                <a:gd name="T93" fmla="*/ 2147483647 h 695"/>
                <a:gd name="T94" fmla="*/ 2147483647 w 77"/>
                <a:gd name="T95" fmla="*/ 2147483647 h 695"/>
                <a:gd name="T96" fmla="*/ 2147483647 w 77"/>
                <a:gd name="T97" fmla="*/ 2147483647 h 695"/>
                <a:gd name="T98" fmla="*/ 2147483647 w 77"/>
                <a:gd name="T99" fmla="*/ 2147483647 h 695"/>
                <a:gd name="T100" fmla="*/ 2147483647 w 77"/>
                <a:gd name="T101" fmla="*/ 2147483647 h 695"/>
                <a:gd name="T102" fmla="*/ 2147483647 w 77"/>
                <a:gd name="T103" fmla="*/ 2147483647 h 695"/>
                <a:gd name="T104" fmla="*/ 2147483647 w 77"/>
                <a:gd name="T105" fmla="*/ 2147483647 h 695"/>
                <a:gd name="T106" fmla="*/ 2147483647 w 77"/>
                <a:gd name="T107" fmla="*/ 2147483647 h 695"/>
                <a:gd name="T108" fmla="*/ 2147483647 w 77"/>
                <a:gd name="T109" fmla="*/ 2147483647 h 695"/>
                <a:gd name="T110" fmla="*/ 2147483647 w 77"/>
                <a:gd name="T111" fmla="*/ 2147483647 h 695"/>
                <a:gd name="T112" fmla="*/ 2147483647 w 77"/>
                <a:gd name="T113" fmla="*/ 2147483647 h 695"/>
                <a:gd name="T114" fmla="*/ 2147483647 w 77"/>
                <a:gd name="T115" fmla="*/ 2147483647 h 695"/>
                <a:gd name="T116" fmla="*/ 2147483647 w 77"/>
                <a:gd name="T117" fmla="*/ 2147483647 h 695"/>
                <a:gd name="T118" fmla="*/ 2147483647 w 77"/>
                <a:gd name="T119" fmla="*/ 2147483647 h 6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"/>
                <a:gd name="T181" fmla="*/ 0 h 695"/>
                <a:gd name="T182" fmla="*/ 77 w 77"/>
                <a:gd name="T183" fmla="*/ 695 h 6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" h="695">
                  <a:moveTo>
                    <a:pt x="39" y="0"/>
                  </a:moveTo>
                  <a:lnTo>
                    <a:pt x="39" y="62"/>
                  </a:lnTo>
                  <a:lnTo>
                    <a:pt x="34" y="64"/>
                  </a:lnTo>
                  <a:lnTo>
                    <a:pt x="27" y="66"/>
                  </a:lnTo>
                  <a:lnTo>
                    <a:pt x="22" y="67"/>
                  </a:lnTo>
                  <a:lnTo>
                    <a:pt x="17" y="69"/>
                  </a:lnTo>
                  <a:lnTo>
                    <a:pt x="12" y="72"/>
                  </a:lnTo>
                  <a:lnTo>
                    <a:pt x="8" y="74"/>
                  </a:lnTo>
                  <a:lnTo>
                    <a:pt x="5" y="76"/>
                  </a:lnTo>
                  <a:lnTo>
                    <a:pt x="3" y="77"/>
                  </a:lnTo>
                  <a:lnTo>
                    <a:pt x="2" y="79"/>
                  </a:lnTo>
                  <a:lnTo>
                    <a:pt x="0" y="81"/>
                  </a:lnTo>
                  <a:lnTo>
                    <a:pt x="2" y="82"/>
                  </a:lnTo>
                  <a:lnTo>
                    <a:pt x="3" y="84"/>
                  </a:lnTo>
                  <a:lnTo>
                    <a:pt x="5" y="87"/>
                  </a:lnTo>
                  <a:lnTo>
                    <a:pt x="8" y="89"/>
                  </a:lnTo>
                  <a:lnTo>
                    <a:pt x="12" y="91"/>
                  </a:lnTo>
                  <a:lnTo>
                    <a:pt x="17" y="92"/>
                  </a:lnTo>
                  <a:lnTo>
                    <a:pt x="22" y="94"/>
                  </a:lnTo>
                  <a:lnTo>
                    <a:pt x="27" y="96"/>
                  </a:lnTo>
                  <a:lnTo>
                    <a:pt x="34" y="97"/>
                  </a:lnTo>
                  <a:lnTo>
                    <a:pt x="39" y="101"/>
                  </a:lnTo>
                  <a:lnTo>
                    <a:pt x="45" y="102"/>
                  </a:lnTo>
                  <a:lnTo>
                    <a:pt x="50" y="104"/>
                  </a:lnTo>
                  <a:lnTo>
                    <a:pt x="55" y="106"/>
                  </a:lnTo>
                  <a:lnTo>
                    <a:pt x="61" y="108"/>
                  </a:lnTo>
                  <a:lnTo>
                    <a:pt x="66" y="109"/>
                  </a:lnTo>
                  <a:lnTo>
                    <a:pt x="69" y="111"/>
                  </a:lnTo>
                  <a:lnTo>
                    <a:pt x="72" y="113"/>
                  </a:lnTo>
                  <a:lnTo>
                    <a:pt x="76" y="116"/>
                  </a:lnTo>
                  <a:lnTo>
                    <a:pt x="76" y="118"/>
                  </a:lnTo>
                  <a:lnTo>
                    <a:pt x="77" y="119"/>
                  </a:lnTo>
                  <a:lnTo>
                    <a:pt x="76" y="121"/>
                  </a:lnTo>
                  <a:lnTo>
                    <a:pt x="76" y="123"/>
                  </a:lnTo>
                  <a:lnTo>
                    <a:pt x="72" y="124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1" y="131"/>
                  </a:lnTo>
                  <a:lnTo>
                    <a:pt x="55" y="133"/>
                  </a:lnTo>
                  <a:lnTo>
                    <a:pt x="50" y="134"/>
                  </a:lnTo>
                  <a:lnTo>
                    <a:pt x="45" y="136"/>
                  </a:lnTo>
                  <a:lnTo>
                    <a:pt x="39" y="138"/>
                  </a:lnTo>
                  <a:lnTo>
                    <a:pt x="34" y="139"/>
                  </a:lnTo>
                  <a:lnTo>
                    <a:pt x="27" y="141"/>
                  </a:lnTo>
                  <a:lnTo>
                    <a:pt x="22" y="144"/>
                  </a:lnTo>
                  <a:lnTo>
                    <a:pt x="17" y="146"/>
                  </a:lnTo>
                  <a:lnTo>
                    <a:pt x="12" y="148"/>
                  </a:lnTo>
                  <a:lnTo>
                    <a:pt x="8" y="149"/>
                  </a:lnTo>
                  <a:lnTo>
                    <a:pt x="5" y="151"/>
                  </a:lnTo>
                  <a:lnTo>
                    <a:pt x="3" y="153"/>
                  </a:lnTo>
                  <a:lnTo>
                    <a:pt x="2" y="155"/>
                  </a:lnTo>
                  <a:lnTo>
                    <a:pt x="0" y="158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5" y="163"/>
                  </a:lnTo>
                  <a:lnTo>
                    <a:pt x="8" y="165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2" y="170"/>
                  </a:lnTo>
                  <a:lnTo>
                    <a:pt x="27" y="173"/>
                  </a:lnTo>
                  <a:lnTo>
                    <a:pt x="34" y="175"/>
                  </a:lnTo>
                  <a:lnTo>
                    <a:pt x="39" y="176"/>
                  </a:lnTo>
                  <a:lnTo>
                    <a:pt x="45" y="178"/>
                  </a:lnTo>
                  <a:lnTo>
                    <a:pt x="50" y="180"/>
                  </a:lnTo>
                  <a:lnTo>
                    <a:pt x="55" y="181"/>
                  </a:lnTo>
                  <a:lnTo>
                    <a:pt x="61" y="183"/>
                  </a:lnTo>
                  <a:lnTo>
                    <a:pt x="66" y="186"/>
                  </a:lnTo>
                  <a:lnTo>
                    <a:pt x="69" y="188"/>
                  </a:lnTo>
                  <a:lnTo>
                    <a:pt x="72" y="190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7" y="195"/>
                  </a:lnTo>
                  <a:lnTo>
                    <a:pt x="76" y="197"/>
                  </a:lnTo>
                  <a:lnTo>
                    <a:pt x="76" y="198"/>
                  </a:lnTo>
                  <a:lnTo>
                    <a:pt x="72" y="202"/>
                  </a:lnTo>
                  <a:lnTo>
                    <a:pt x="69" y="203"/>
                  </a:lnTo>
                  <a:lnTo>
                    <a:pt x="66" y="205"/>
                  </a:lnTo>
                  <a:lnTo>
                    <a:pt x="61" y="207"/>
                  </a:lnTo>
                  <a:lnTo>
                    <a:pt x="55" y="208"/>
                  </a:lnTo>
                  <a:lnTo>
                    <a:pt x="50" y="210"/>
                  </a:lnTo>
                  <a:lnTo>
                    <a:pt x="45" y="212"/>
                  </a:lnTo>
                  <a:lnTo>
                    <a:pt x="39" y="215"/>
                  </a:lnTo>
                  <a:lnTo>
                    <a:pt x="34" y="217"/>
                  </a:lnTo>
                  <a:lnTo>
                    <a:pt x="27" y="218"/>
                  </a:lnTo>
                  <a:lnTo>
                    <a:pt x="22" y="220"/>
                  </a:lnTo>
                  <a:lnTo>
                    <a:pt x="17" y="222"/>
                  </a:lnTo>
                  <a:lnTo>
                    <a:pt x="12" y="223"/>
                  </a:lnTo>
                  <a:lnTo>
                    <a:pt x="8" y="225"/>
                  </a:lnTo>
                  <a:lnTo>
                    <a:pt x="5" y="227"/>
                  </a:lnTo>
                  <a:lnTo>
                    <a:pt x="3" y="230"/>
                  </a:lnTo>
                  <a:lnTo>
                    <a:pt x="2" y="232"/>
                  </a:lnTo>
                  <a:lnTo>
                    <a:pt x="0" y="233"/>
                  </a:lnTo>
                  <a:lnTo>
                    <a:pt x="2" y="235"/>
                  </a:lnTo>
                  <a:lnTo>
                    <a:pt x="3" y="237"/>
                  </a:lnTo>
                  <a:lnTo>
                    <a:pt x="5" y="239"/>
                  </a:lnTo>
                  <a:lnTo>
                    <a:pt x="8" y="240"/>
                  </a:lnTo>
                  <a:lnTo>
                    <a:pt x="12" y="244"/>
                  </a:lnTo>
                  <a:lnTo>
                    <a:pt x="17" y="245"/>
                  </a:lnTo>
                  <a:lnTo>
                    <a:pt x="22" y="247"/>
                  </a:lnTo>
                  <a:lnTo>
                    <a:pt x="27" y="249"/>
                  </a:lnTo>
                  <a:lnTo>
                    <a:pt x="34" y="250"/>
                  </a:lnTo>
                  <a:lnTo>
                    <a:pt x="39" y="252"/>
                  </a:lnTo>
                  <a:lnTo>
                    <a:pt x="45" y="254"/>
                  </a:lnTo>
                  <a:lnTo>
                    <a:pt x="50" y="255"/>
                  </a:lnTo>
                  <a:lnTo>
                    <a:pt x="55" y="259"/>
                  </a:lnTo>
                  <a:lnTo>
                    <a:pt x="61" y="260"/>
                  </a:lnTo>
                  <a:lnTo>
                    <a:pt x="66" y="262"/>
                  </a:lnTo>
                  <a:lnTo>
                    <a:pt x="69" y="264"/>
                  </a:lnTo>
                  <a:lnTo>
                    <a:pt x="72" y="265"/>
                  </a:lnTo>
                  <a:lnTo>
                    <a:pt x="76" y="267"/>
                  </a:lnTo>
                  <a:lnTo>
                    <a:pt x="76" y="269"/>
                  </a:lnTo>
                  <a:lnTo>
                    <a:pt x="77" y="272"/>
                  </a:lnTo>
                  <a:lnTo>
                    <a:pt x="76" y="274"/>
                  </a:lnTo>
                  <a:lnTo>
                    <a:pt x="76" y="275"/>
                  </a:lnTo>
                  <a:lnTo>
                    <a:pt x="72" y="277"/>
                  </a:lnTo>
                  <a:lnTo>
                    <a:pt x="69" y="279"/>
                  </a:lnTo>
                  <a:lnTo>
                    <a:pt x="66" y="280"/>
                  </a:lnTo>
                  <a:lnTo>
                    <a:pt x="61" y="282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39" y="291"/>
                  </a:lnTo>
                  <a:lnTo>
                    <a:pt x="34" y="292"/>
                  </a:lnTo>
                  <a:lnTo>
                    <a:pt x="27" y="294"/>
                  </a:lnTo>
                  <a:lnTo>
                    <a:pt x="22" y="296"/>
                  </a:lnTo>
                  <a:lnTo>
                    <a:pt x="17" y="297"/>
                  </a:lnTo>
                  <a:lnTo>
                    <a:pt x="12" y="301"/>
                  </a:lnTo>
                  <a:lnTo>
                    <a:pt x="8" y="302"/>
                  </a:lnTo>
                  <a:lnTo>
                    <a:pt x="5" y="304"/>
                  </a:lnTo>
                  <a:lnTo>
                    <a:pt x="3" y="306"/>
                  </a:lnTo>
                  <a:lnTo>
                    <a:pt x="2" y="307"/>
                  </a:lnTo>
                  <a:lnTo>
                    <a:pt x="0" y="309"/>
                  </a:lnTo>
                  <a:lnTo>
                    <a:pt x="2" y="311"/>
                  </a:lnTo>
                  <a:lnTo>
                    <a:pt x="3" y="314"/>
                  </a:lnTo>
                  <a:lnTo>
                    <a:pt x="5" y="316"/>
                  </a:lnTo>
                  <a:lnTo>
                    <a:pt x="8" y="317"/>
                  </a:lnTo>
                  <a:lnTo>
                    <a:pt x="12" y="319"/>
                  </a:lnTo>
                  <a:lnTo>
                    <a:pt x="17" y="321"/>
                  </a:lnTo>
                  <a:lnTo>
                    <a:pt x="22" y="322"/>
                  </a:lnTo>
                  <a:lnTo>
                    <a:pt x="27" y="324"/>
                  </a:lnTo>
                  <a:lnTo>
                    <a:pt x="34" y="326"/>
                  </a:lnTo>
                  <a:lnTo>
                    <a:pt x="39" y="329"/>
                  </a:lnTo>
                  <a:lnTo>
                    <a:pt x="45" y="331"/>
                  </a:lnTo>
                  <a:lnTo>
                    <a:pt x="50" y="333"/>
                  </a:lnTo>
                  <a:lnTo>
                    <a:pt x="55" y="334"/>
                  </a:lnTo>
                  <a:lnTo>
                    <a:pt x="61" y="336"/>
                  </a:lnTo>
                  <a:lnTo>
                    <a:pt x="66" y="338"/>
                  </a:lnTo>
                  <a:lnTo>
                    <a:pt x="69" y="339"/>
                  </a:lnTo>
                  <a:lnTo>
                    <a:pt x="72" y="343"/>
                  </a:lnTo>
                  <a:lnTo>
                    <a:pt x="76" y="344"/>
                  </a:lnTo>
                  <a:lnTo>
                    <a:pt x="76" y="346"/>
                  </a:lnTo>
                  <a:lnTo>
                    <a:pt x="77" y="348"/>
                  </a:lnTo>
                  <a:lnTo>
                    <a:pt x="76" y="349"/>
                  </a:lnTo>
                  <a:lnTo>
                    <a:pt x="76" y="351"/>
                  </a:lnTo>
                  <a:lnTo>
                    <a:pt x="72" y="353"/>
                  </a:lnTo>
                  <a:lnTo>
                    <a:pt x="69" y="354"/>
                  </a:lnTo>
                  <a:lnTo>
                    <a:pt x="66" y="358"/>
                  </a:lnTo>
                  <a:lnTo>
                    <a:pt x="61" y="359"/>
                  </a:lnTo>
                  <a:lnTo>
                    <a:pt x="55" y="361"/>
                  </a:lnTo>
                  <a:lnTo>
                    <a:pt x="50" y="363"/>
                  </a:lnTo>
                  <a:lnTo>
                    <a:pt x="45" y="364"/>
                  </a:lnTo>
                  <a:lnTo>
                    <a:pt x="39" y="366"/>
                  </a:lnTo>
                  <a:lnTo>
                    <a:pt x="34" y="368"/>
                  </a:lnTo>
                  <a:lnTo>
                    <a:pt x="27" y="371"/>
                  </a:lnTo>
                  <a:lnTo>
                    <a:pt x="22" y="373"/>
                  </a:lnTo>
                  <a:lnTo>
                    <a:pt x="17" y="375"/>
                  </a:lnTo>
                  <a:lnTo>
                    <a:pt x="12" y="376"/>
                  </a:lnTo>
                  <a:lnTo>
                    <a:pt x="8" y="378"/>
                  </a:lnTo>
                  <a:lnTo>
                    <a:pt x="5" y="380"/>
                  </a:lnTo>
                  <a:lnTo>
                    <a:pt x="3" y="381"/>
                  </a:lnTo>
                  <a:lnTo>
                    <a:pt x="2" y="383"/>
                  </a:lnTo>
                  <a:lnTo>
                    <a:pt x="0" y="386"/>
                  </a:lnTo>
                  <a:lnTo>
                    <a:pt x="2" y="388"/>
                  </a:lnTo>
                  <a:lnTo>
                    <a:pt x="3" y="390"/>
                  </a:lnTo>
                  <a:lnTo>
                    <a:pt x="5" y="391"/>
                  </a:lnTo>
                  <a:lnTo>
                    <a:pt x="8" y="393"/>
                  </a:lnTo>
                  <a:lnTo>
                    <a:pt x="12" y="395"/>
                  </a:lnTo>
                  <a:lnTo>
                    <a:pt x="17" y="396"/>
                  </a:lnTo>
                  <a:lnTo>
                    <a:pt x="22" y="400"/>
                  </a:lnTo>
                  <a:lnTo>
                    <a:pt x="27" y="401"/>
                  </a:lnTo>
                  <a:lnTo>
                    <a:pt x="34" y="403"/>
                  </a:lnTo>
                  <a:lnTo>
                    <a:pt x="39" y="405"/>
                  </a:lnTo>
                  <a:lnTo>
                    <a:pt x="45" y="406"/>
                  </a:lnTo>
                  <a:lnTo>
                    <a:pt x="50" y="408"/>
                  </a:lnTo>
                  <a:lnTo>
                    <a:pt x="55" y="410"/>
                  </a:lnTo>
                  <a:lnTo>
                    <a:pt x="61" y="412"/>
                  </a:lnTo>
                  <a:lnTo>
                    <a:pt x="66" y="415"/>
                  </a:lnTo>
                  <a:lnTo>
                    <a:pt x="69" y="417"/>
                  </a:lnTo>
                  <a:lnTo>
                    <a:pt x="72" y="418"/>
                  </a:lnTo>
                  <a:lnTo>
                    <a:pt x="76" y="420"/>
                  </a:lnTo>
                  <a:lnTo>
                    <a:pt x="76" y="422"/>
                  </a:lnTo>
                  <a:lnTo>
                    <a:pt x="77" y="423"/>
                  </a:lnTo>
                  <a:lnTo>
                    <a:pt x="76" y="425"/>
                  </a:lnTo>
                  <a:lnTo>
                    <a:pt x="76" y="428"/>
                  </a:lnTo>
                  <a:lnTo>
                    <a:pt x="72" y="430"/>
                  </a:lnTo>
                  <a:lnTo>
                    <a:pt x="69" y="432"/>
                  </a:lnTo>
                  <a:lnTo>
                    <a:pt x="66" y="433"/>
                  </a:lnTo>
                  <a:lnTo>
                    <a:pt x="61" y="435"/>
                  </a:lnTo>
                  <a:lnTo>
                    <a:pt x="55" y="437"/>
                  </a:lnTo>
                  <a:lnTo>
                    <a:pt x="50" y="438"/>
                  </a:lnTo>
                  <a:lnTo>
                    <a:pt x="45" y="440"/>
                  </a:lnTo>
                  <a:lnTo>
                    <a:pt x="39" y="443"/>
                  </a:lnTo>
                  <a:lnTo>
                    <a:pt x="34" y="445"/>
                  </a:lnTo>
                  <a:lnTo>
                    <a:pt x="27" y="447"/>
                  </a:lnTo>
                  <a:lnTo>
                    <a:pt x="22" y="448"/>
                  </a:lnTo>
                  <a:lnTo>
                    <a:pt x="17" y="450"/>
                  </a:lnTo>
                  <a:lnTo>
                    <a:pt x="12" y="452"/>
                  </a:lnTo>
                  <a:lnTo>
                    <a:pt x="8" y="453"/>
                  </a:lnTo>
                  <a:lnTo>
                    <a:pt x="5" y="457"/>
                  </a:lnTo>
                  <a:lnTo>
                    <a:pt x="3" y="459"/>
                  </a:lnTo>
                  <a:lnTo>
                    <a:pt x="2" y="460"/>
                  </a:lnTo>
                  <a:lnTo>
                    <a:pt x="0" y="462"/>
                  </a:lnTo>
                  <a:lnTo>
                    <a:pt x="2" y="464"/>
                  </a:lnTo>
                  <a:lnTo>
                    <a:pt x="3" y="465"/>
                  </a:lnTo>
                  <a:lnTo>
                    <a:pt x="5" y="467"/>
                  </a:lnTo>
                  <a:lnTo>
                    <a:pt x="8" y="469"/>
                  </a:lnTo>
                  <a:lnTo>
                    <a:pt x="12" y="472"/>
                  </a:lnTo>
                  <a:lnTo>
                    <a:pt x="17" y="474"/>
                  </a:lnTo>
                  <a:lnTo>
                    <a:pt x="22" y="475"/>
                  </a:lnTo>
                  <a:lnTo>
                    <a:pt x="27" y="477"/>
                  </a:lnTo>
                  <a:lnTo>
                    <a:pt x="34" y="479"/>
                  </a:lnTo>
                  <a:lnTo>
                    <a:pt x="39" y="480"/>
                  </a:lnTo>
                  <a:lnTo>
                    <a:pt x="45" y="482"/>
                  </a:lnTo>
                  <a:lnTo>
                    <a:pt x="50" y="485"/>
                  </a:lnTo>
                  <a:lnTo>
                    <a:pt x="55" y="487"/>
                  </a:lnTo>
                  <a:lnTo>
                    <a:pt x="61" y="489"/>
                  </a:lnTo>
                  <a:lnTo>
                    <a:pt x="66" y="490"/>
                  </a:lnTo>
                  <a:lnTo>
                    <a:pt x="69" y="492"/>
                  </a:lnTo>
                  <a:lnTo>
                    <a:pt x="72" y="494"/>
                  </a:lnTo>
                  <a:lnTo>
                    <a:pt x="76" y="495"/>
                  </a:lnTo>
                  <a:lnTo>
                    <a:pt x="76" y="497"/>
                  </a:lnTo>
                  <a:lnTo>
                    <a:pt x="77" y="501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72" y="506"/>
                  </a:lnTo>
                  <a:lnTo>
                    <a:pt x="69" y="507"/>
                  </a:lnTo>
                  <a:lnTo>
                    <a:pt x="66" y="509"/>
                  </a:lnTo>
                  <a:lnTo>
                    <a:pt x="61" y="511"/>
                  </a:lnTo>
                  <a:lnTo>
                    <a:pt x="55" y="514"/>
                  </a:lnTo>
                  <a:lnTo>
                    <a:pt x="50" y="516"/>
                  </a:lnTo>
                  <a:lnTo>
                    <a:pt x="45" y="517"/>
                  </a:lnTo>
                  <a:lnTo>
                    <a:pt x="39" y="519"/>
                  </a:lnTo>
                  <a:lnTo>
                    <a:pt x="34" y="521"/>
                  </a:lnTo>
                  <a:lnTo>
                    <a:pt x="27" y="522"/>
                  </a:lnTo>
                  <a:lnTo>
                    <a:pt x="22" y="524"/>
                  </a:lnTo>
                  <a:lnTo>
                    <a:pt x="17" y="526"/>
                  </a:lnTo>
                  <a:lnTo>
                    <a:pt x="12" y="529"/>
                  </a:lnTo>
                  <a:lnTo>
                    <a:pt x="8" y="531"/>
                  </a:lnTo>
                  <a:lnTo>
                    <a:pt x="5" y="532"/>
                  </a:lnTo>
                  <a:lnTo>
                    <a:pt x="3" y="534"/>
                  </a:lnTo>
                  <a:lnTo>
                    <a:pt x="2" y="536"/>
                  </a:lnTo>
                  <a:lnTo>
                    <a:pt x="0" y="537"/>
                  </a:lnTo>
                  <a:lnTo>
                    <a:pt x="2" y="539"/>
                  </a:lnTo>
                  <a:lnTo>
                    <a:pt x="3" y="543"/>
                  </a:lnTo>
                  <a:lnTo>
                    <a:pt x="5" y="544"/>
                  </a:lnTo>
                  <a:lnTo>
                    <a:pt x="8" y="546"/>
                  </a:lnTo>
                  <a:lnTo>
                    <a:pt x="12" y="548"/>
                  </a:lnTo>
                  <a:lnTo>
                    <a:pt x="17" y="549"/>
                  </a:lnTo>
                  <a:lnTo>
                    <a:pt x="22" y="551"/>
                  </a:lnTo>
                  <a:lnTo>
                    <a:pt x="27" y="553"/>
                  </a:lnTo>
                  <a:lnTo>
                    <a:pt x="34" y="556"/>
                  </a:lnTo>
                  <a:lnTo>
                    <a:pt x="39" y="558"/>
                  </a:lnTo>
                  <a:lnTo>
                    <a:pt x="45" y="559"/>
                  </a:lnTo>
                  <a:lnTo>
                    <a:pt x="50" y="561"/>
                  </a:lnTo>
                  <a:lnTo>
                    <a:pt x="55" y="563"/>
                  </a:lnTo>
                  <a:lnTo>
                    <a:pt x="61" y="564"/>
                  </a:lnTo>
                  <a:lnTo>
                    <a:pt x="66" y="566"/>
                  </a:lnTo>
                  <a:lnTo>
                    <a:pt x="69" y="568"/>
                  </a:lnTo>
                  <a:lnTo>
                    <a:pt x="72" y="571"/>
                  </a:lnTo>
                  <a:lnTo>
                    <a:pt x="76" y="573"/>
                  </a:lnTo>
                  <a:lnTo>
                    <a:pt x="76" y="574"/>
                  </a:lnTo>
                  <a:lnTo>
                    <a:pt x="77" y="576"/>
                  </a:lnTo>
                  <a:lnTo>
                    <a:pt x="76" y="578"/>
                  </a:lnTo>
                  <a:lnTo>
                    <a:pt x="76" y="579"/>
                  </a:lnTo>
                  <a:lnTo>
                    <a:pt x="72" y="581"/>
                  </a:lnTo>
                  <a:lnTo>
                    <a:pt x="69" y="584"/>
                  </a:lnTo>
                  <a:lnTo>
                    <a:pt x="66" y="586"/>
                  </a:lnTo>
                  <a:lnTo>
                    <a:pt x="61" y="588"/>
                  </a:lnTo>
                  <a:lnTo>
                    <a:pt x="55" y="590"/>
                  </a:lnTo>
                  <a:lnTo>
                    <a:pt x="50" y="591"/>
                  </a:lnTo>
                  <a:lnTo>
                    <a:pt x="45" y="593"/>
                  </a:lnTo>
                  <a:lnTo>
                    <a:pt x="39" y="595"/>
                  </a:lnTo>
                  <a:lnTo>
                    <a:pt x="34" y="596"/>
                  </a:lnTo>
                  <a:lnTo>
                    <a:pt x="27" y="600"/>
                  </a:lnTo>
                  <a:lnTo>
                    <a:pt x="22" y="601"/>
                  </a:lnTo>
                  <a:lnTo>
                    <a:pt x="17" y="603"/>
                  </a:lnTo>
                  <a:lnTo>
                    <a:pt x="12" y="605"/>
                  </a:lnTo>
                  <a:lnTo>
                    <a:pt x="8" y="606"/>
                  </a:lnTo>
                  <a:lnTo>
                    <a:pt x="5" y="608"/>
                  </a:lnTo>
                  <a:lnTo>
                    <a:pt x="3" y="610"/>
                  </a:lnTo>
                  <a:lnTo>
                    <a:pt x="2" y="613"/>
                  </a:lnTo>
                  <a:lnTo>
                    <a:pt x="0" y="615"/>
                  </a:lnTo>
                  <a:lnTo>
                    <a:pt x="2" y="616"/>
                  </a:lnTo>
                  <a:lnTo>
                    <a:pt x="3" y="618"/>
                  </a:lnTo>
                  <a:lnTo>
                    <a:pt x="5" y="620"/>
                  </a:lnTo>
                  <a:lnTo>
                    <a:pt x="8" y="621"/>
                  </a:lnTo>
                  <a:lnTo>
                    <a:pt x="12" y="623"/>
                  </a:lnTo>
                  <a:lnTo>
                    <a:pt x="17" y="625"/>
                  </a:lnTo>
                  <a:lnTo>
                    <a:pt x="22" y="628"/>
                  </a:lnTo>
                  <a:lnTo>
                    <a:pt x="27" y="630"/>
                  </a:lnTo>
                  <a:lnTo>
                    <a:pt x="34" y="632"/>
                  </a:lnTo>
                  <a:lnTo>
                    <a:pt x="39" y="633"/>
                  </a:lnTo>
                  <a:lnTo>
                    <a:pt x="39" y="6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87" name="Text Box 51"/>
            <p:cNvSpPr txBox="1">
              <a:spLocks noChangeArrowheads="1"/>
            </p:cNvSpPr>
            <p:nvPr/>
          </p:nvSpPr>
          <p:spPr bwMode="auto">
            <a:xfrm>
              <a:off x="5365750" y="2369295"/>
              <a:ext cx="355600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FFFFFF"/>
                  </a:solidFill>
                </a:rPr>
                <a:t>e</a:t>
              </a:r>
              <a:r>
                <a:rPr lang="fr-FR" sz="1400" b="1" baseline="3000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85388" name="Text Box 52"/>
            <p:cNvSpPr txBox="1">
              <a:spLocks noChangeArrowheads="1"/>
            </p:cNvSpPr>
            <p:nvPr/>
          </p:nvSpPr>
          <p:spPr bwMode="auto">
            <a:xfrm>
              <a:off x="6307138" y="1994645"/>
              <a:ext cx="3841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b="1">
                  <a:solidFill>
                    <a:srgbClr val="FFFFFF"/>
                  </a:solidFill>
                  <a:latin typeface="Symbol" pitchFamily="18" charset="2"/>
                </a:rPr>
                <a:t></a:t>
              </a:r>
              <a:r>
                <a:rPr lang="fr-FR" b="1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85389" name="Line 53"/>
            <p:cNvSpPr>
              <a:spLocks noChangeShapeType="1"/>
            </p:cNvSpPr>
            <p:nvPr/>
          </p:nvSpPr>
          <p:spPr bwMode="auto">
            <a:xfrm>
              <a:off x="7361238" y="2559795"/>
              <a:ext cx="784225" cy="37941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90" name="Text Box 54"/>
            <p:cNvSpPr txBox="1">
              <a:spLocks noChangeArrowheads="1"/>
            </p:cNvSpPr>
            <p:nvPr/>
          </p:nvSpPr>
          <p:spPr bwMode="auto">
            <a:xfrm>
              <a:off x="7962900" y="2562970"/>
              <a:ext cx="34925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  <a:latin typeface="Symbol" pitchFamily="18" charset="2"/>
                </a:rPr>
                <a:t></a:t>
              </a:r>
              <a:r>
                <a:rPr lang="fr-FR" baseline="3000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85391" name="Text Box 55"/>
            <p:cNvSpPr txBox="1">
              <a:spLocks noChangeArrowheads="1"/>
            </p:cNvSpPr>
            <p:nvPr/>
          </p:nvSpPr>
          <p:spPr bwMode="auto">
            <a:xfrm>
              <a:off x="6864350" y="2118470"/>
              <a:ext cx="34448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00"/>
                  </a:solidFill>
                </a:rPr>
                <a:t>R</a:t>
              </a:r>
            </a:p>
          </p:txBody>
        </p:sp>
        <p:sp>
          <p:nvSpPr>
            <p:cNvPr id="185392" name="Line 56"/>
            <p:cNvSpPr>
              <a:spLocks noChangeShapeType="1"/>
            </p:cNvSpPr>
            <p:nvPr/>
          </p:nvSpPr>
          <p:spPr bwMode="auto">
            <a:xfrm flipH="1">
              <a:off x="5864225" y="2559795"/>
              <a:ext cx="857250" cy="44132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93" name="Text Box 57"/>
            <p:cNvSpPr txBox="1">
              <a:spLocks noChangeArrowheads="1"/>
            </p:cNvSpPr>
            <p:nvPr/>
          </p:nvSpPr>
          <p:spPr bwMode="auto">
            <a:xfrm>
              <a:off x="6059488" y="2893170"/>
              <a:ext cx="3079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85394" name="Oval 58"/>
            <p:cNvSpPr>
              <a:spLocks noChangeArrowheads="1"/>
            </p:cNvSpPr>
            <p:nvPr/>
          </p:nvSpPr>
          <p:spPr bwMode="auto">
            <a:xfrm>
              <a:off x="6507163" y="2443908"/>
              <a:ext cx="427037" cy="381000"/>
            </a:xfrm>
            <a:prstGeom prst="ellipse">
              <a:avLst/>
            </a:prstGeom>
            <a:noFill/>
            <a:ln w="936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95" name="Text Box 59"/>
            <p:cNvSpPr txBox="1">
              <a:spLocks noChangeArrowheads="1"/>
            </p:cNvSpPr>
            <p:nvPr/>
          </p:nvSpPr>
          <p:spPr bwMode="auto">
            <a:xfrm>
              <a:off x="4916488" y="1323133"/>
              <a:ext cx="381635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>
                  <a:solidFill>
                    <a:srgbClr val="FFFF00"/>
                  </a:solidFill>
                </a:rPr>
                <a:t>Space-Like electromagnetic form factors</a:t>
              </a:r>
            </a:p>
          </p:txBody>
        </p:sp>
        <p:sp>
          <p:nvSpPr>
            <p:cNvPr id="185396" name="Text Box 60"/>
            <p:cNvSpPr txBox="1">
              <a:spLocks noChangeArrowheads="1"/>
            </p:cNvSpPr>
            <p:nvPr/>
          </p:nvSpPr>
          <p:spPr bwMode="auto">
            <a:xfrm>
              <a:off x="6708775" y="1635870"/>
              <a:ext cx="1350963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 q</a:t>
              </a:r>
              <a:r>
                <a:rPr lang="fr-FR" baseline="30000">
                  <a:solidFill>
                    <a:srgbClr val="FFFFFF"/>
                  </a:solidFill>
                </a:rPr>
                <a:t>2 </a:t>
              </a:r>
              <a:r>
                <a:rPr lang="fr-FR">
                  <a:solidFill>
                    <a:srgbClr val="FFFFFF"/>
                  </a:solidFill>
                </a:rPr>
                <a:t>&lt;0 fixed </a:t>
              </a:r>
            </a:p>
          </p:txBody>
        </p:sp>
        <p:sp>
          <p:nvSpPr>
            <p:cNvPr id="185397" name="Line 61"/>
            <p:cNvSpPr>
              <a:spLocks noChangeShapeType="1"/>
            </p:cNvSpPr>
            <p:nvPr/>
          </p:nvSpPr>
          <p:spPr bwMode="auto">
            <a:xfrm flipH="1">
              <a:off x="6575425" y="1935908"/>
              <a:ext cx="288925" cy="38100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98" name="Text Box 62"/>
            <p:cNvSpPr txBox="1">
              <a:spLocks noChangeArrowheads="1"/>
            </p:cNvSpPr>
            <p:nvPr/>
          </p:nvSpPr>
          <p:spPr bwMode="auto">
            <a:xfrm>
              <a:off x="6526213" y="2978895"/>
              <a:ext cx="245110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studied  at JLab/CLAS</a:t>
              </a:r>
            </a:p>
          </p:txBody>
        </p:sp>
        <p:sp>
          <p:nvSpPr>
            <p:cNvPr id="185403" name="Rectangle 118"/>
            <p:cNvSpPr>
              <a:spLocks noChangeArrowheads="1"/>
            </p:cNvSpPr>
            <p:nvPr/>
          </p:nvSpPr>
          <p:spPr bwMode="auto">
            <a:xfrm>
              <a:off x="2484438" y="1751758"/>
              <a:ext cx="32527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600" b="1" dirty="0">
                  <a:solidFill>
                    <a:srgbClr val="FFFFFF"/>
                  </a:solidFill>
                </a:rPr>
                <a:t>Inverse pion </a:t>
              </a:r>
              <a:r>
                <a:rPr lang="fr-FR" sz="1600" b="1" dirty="0" err="1">
                  <a:solidFill>
                    <a:srgbClr val="FFFFFF"/>
                  </a:solidFill>
                </a:rPr>
                <a:t>electroproduction</a:t>
              </a:r>
              <a:r>
                <a:rPr lang="fr-FR" sz="1600" b="1" dirty="0">
                  <a:solidFill>
                    <a:srgbClr val="00CC99"/>
                  </a:solidFill>
                </a:rPr>
                <a:t> </a:t>
              </a:r>
            </a:p>
          </p:txBody>
        </p:sp>
        <p:sp>
          <p:nvSpPr>
            <p:cNvPr id="116" name="Flèche droite 115"/>
            <p:cNvSpPr/>
            <p:nvPr/>
          </p:nvSpPr>
          <p:spPr>
            <a:xfrm rot="10800000">
              <a:off x="3779838" y="2112120"/>
              <a:ext cx="1428750" cy="28575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0" name="Text Box 57"/>
            <p:cNvSpPr txBox="1">
              <a:spLocks noChangeArrowheads="1"/>
            </p:cNvSpPr>
            <p:nvPr/>
          </p:nvSpPr>
          <p:spPr bwMode="auto">
            <a:xfrm>
              <a:off x="107504" y="2555107"/>
              <a:ext cx="3079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98" name="ZoneTexte 97"/>
          <p:cNvSpPr txBox="1"/>
          <p:nvPr/>
        </p:nvSpPr>
        <p:spPr>
          <a:xfrm>
            <a:off x="352376" y="5385990"/>
            <a:ext cx="802495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     </a:t>
            </a:r>
            <a:r>
              <a:rPr lang="en-US" dirty="0" smtClean="0">
                <a:sym typeface="Symbol"/>
              </a:rPr>
              <a:t>u</a:t>
            </a:r>
            <a:r>
              <a:rPr lang="en-US" dirty="0" smtClean="0"/>
              <a:t>nique chance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/>
              <a:t>  to study the Time-Like electromagnetic structure of  N*(1520)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/>
              <a:t>  to constrain the in-medium modifications of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meson spectral function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682009" y="4901098"/>
            <a:ext cx="7058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pne</a:t>
            </a:r>
            <a:r>
              <a:rPr lang="en-US" sz="20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below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Symbol"/>
              </a:rPr>
              <a:t>ρ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Symbol"/>
              </a:rPr>
              <a:t>ω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 production threshold at s=1.52 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Symbol"/>
              </a:rPr>
              <a:t>GeV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/c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fr-FR" baseline="300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2627784" y="62068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“off-shell  </a:t>
            </a:r>
            <a:r>
              <a:rPr lang="el-GR" sz="2800" dirty="0" smtClean="0">
                <a:solidFill>
                  <a:srgbClr val="FFFF00"/>
                </a:solidFill>
                <a:cs typeface="Times New Roman"/>
              </a:rPr>
              <a:t>ρ</a:t>
            </a:r>
            <a:r>
              <a:rPr lang="en-US" sz="2800" dirty="0" smtClean="0">
                <a:solidFill>
                  <a:srgbClr val="FFFF00"/>
                </a:solidFill>
                <a:cs typeface="Times New Roman"/>
              </a:rPr>
              <a:t> production”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074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682D0-8A49-4888-BB08-3F07EF8133B7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42" y="1269313"/>
            <a:ext cx="2711920" cy="23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62039"/>
            <a:ext cx="5057478" cy="204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55" y="1268760"/>
            <a:ext cx="2610949" cy="23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5561" y="1326622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Analysis</a:t>
            </a:r>
            <a:r>
              <a:rPr lang="fr-FR" dirty="0" smtClean="0"/>
              <a:t> of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b="1" dirty="0"/>
              <a:t>p, </a:t>
            </a:r>
            <a:r>
              <a:rPr lang="el-GR" b="1" dirty="0"/>
              <a:t>π</a:t>
            </a:r>
            <a:r>
              <a:rPr lang="el-GR" b="1" baseline="30000" dirty="0"/>
              <a:t>+</a:t>
            </a:r>
            <a:r>
              <a:rPr lang="el-GR" b="1" dirty="0"/>
              <a:t>, π</a:t>
            </a:r>
            <a:r>
              <a:rPr lang="el-GR" b="1" baseline="30000" dirty="0"/>
              <a:t>+</a:t>
            </a:r>
            <a:r>
              <a:rPr lang="el-GR" b="1" dirty="0"/>
              <a:t>, </a:t>
            </a:r>
            <a:r>
              <a:rPr lang="el-GR" b="1" dirty="0" smtClean="0"/>
              <a:t>π</a:t>
            </a:r>
            <a:r>
              <a:rPr lang="el-GR" b="1" baseline="30000" dirty="0" smtClean="0"/>
              <a:t>-</a:t>
            </a:r>
            <a:r>
              <a:rPr lang="fr-FR" b="1" dirty="0" smtClean="0"/>
              <a:t>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0" y="116632"/>
            <a:ext cx="8892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fr-FR" sz="3600" dirty="0">
                <a:latin typeface="Comic Sans MS" panose="030F0702030302020204" pitchFamily="66" charset="0"/>
              </a:rPr>
              <a:t>exclusive </a:t>
            </a:r>
            <a:r>
              <a:rPr lang="fr-FR" sz="3600" dirty="0" smtClean="0">
                <a:latin typeface="Comic Sans MS" panose="030F0702030302020204" pitchFamily="66" charset="0"/>
              </a:rPr>
              <a:t>K</a:t>
            </a:r>
            <a:r>
              <a:rPr lang="fr-FR" sz="3600" baseline="30000" dirty="0" smtClean="0">
                <a:latin typeface="Comic Sans MS" panose="030F0702030302020204" pitchFamily="66" charset="0"/>
              </a:rPr>
              <a:t>0</a:t>
            </a:r>
            <a:r>
              <a:rPr lang="fr-FR" sz="3600" baseline="-25000" dirty="0" smtClean="0">
                <a:latin typeface="Comic Sans MS" panose="030F0702030302020204" pitchFamily="66" charset="0"/>
              </a:rPr>
              <a:t>S</a:t>
            </a:r>
            <a:r>
              <a:rPr lang="fr-FR" sz="3600" dirty="0" smtClean="0">
                <a:latin typeface="Comic Sans MS" panose="030F0702030302020204" pitchFamily="66" charset="0"/>
              </a:rPr>
              <a:t> production </a:t>
            </a:r>
            <a:r>
              <a:rPr lang="fr-FR" sz="3600" dirty="0" err="1" smtClean="0">
                <a:latin typeface="Comic Sans MS" panose="030F0702030302020204" pitchFamily="66" charset="0"/>
              </a:rPr>
              <a:t>channels</a:t>
            </a:r>
            <a:r>
              <a:rPr lang="fr-FR" sz="3600" dirty="0" smtClean="0">
                <a:latin typeface="Comic Sans MS" panose="030F0702030302020204" pitchFamily="66" charset="0"/>
              </a:rPr>
              <a:t> in pp E= 3.5 </a:t>
            </a:r>
            <a:r>
              <a:rPr lang="fr-FR" sz="3600" dirty="0" err="1" smtClean="0">
                <a:latin typeface="Comic Sans MS" panose="030F0702030302020204" pitchFamily="66" charset="0"/>
              </a:rPr>
              <a:t>GeV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407" y="1916832"/>
            <a:ext cx="39570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Simultaneous</a:t>
            </a:r>
            <a:r>
              <a:rPr lang="fr-FR" dirty="0" smtClean="0"/>
              <a:t> fit of  3 inv. masses </a:t>
            </a:r>
          </a:p>
          <a:p>
            <a:r>
              <a:rPr lang="fr-FR" dirty="0" smtClean="0"/>
              <a:t>and 2 </a:t>
            </a:r>
            <a:r>
              <a:rPr lang="fr-FR" dirty="0" err="1" smtClean="0"/>
              <a:t>missing</a:t>
            </a:r>
            <a:r>
              <a:rPr lang="fr-FR" dirty="0" smtClean="0"/>
              <a:t> masses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anisotropies of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</a:p>
          <a:p>
            <a:r>
              <a:rPr lang="fr-FR" dirty="0" smtClean="0"/>
              <a:t> distributions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endParaRPr lang="fr-FR" dirty="0"/>
          </a:p>
          <a:p>
            <a:r>
              <a:rPr lang="fr-FR" dirty="0" smtClean="0"/>
              <a:t> </a:t>
            </a:r>
            <a:endParaRPr lang="fr-FR" dirty="0" smtClean="0">
              <a:sym typeface="Symbo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4217020"/>
            <a:ext cx="310854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ym typeface="Symbol"/>
              </a:rPr>
              <a:t>Cross sections </a:t>
            </a:r>
            <a:r>
              <a:rPr lang="fr-FR" dirty="0" err="1">
                <a:sym typeface="Symbol"/>
              </a:rPr>
              <a:t>extracted</a:t>
            </a:r>
            <a:r>
              <a:rPr lang="fr-FR" dirty="0">
                <a:sym typeface="Symbol"/>
              </a:rPr>
              <a:t> for </a:t>
            </a:r>
          </a:p>
          <a:p>
            <a:r>
              <a:rPr lang="fr-FR" dirty="0">
                <a:sym typeface="Symbol"/>
              </a:rPr>
              <a:t>  pp</a:t>
            </a:r>
            <a:r>
              <a:rPr lang="fr-FR" b="1" dirty="0">
                <a:sym typeface="Symbol"/>
              </a:rPr>
              <a:t> </a:t>
            </a:r>
            <a:r>
              <a:rPr lang="fr-FR" dirty="0">
                <a:sym typeface="Symbol"/>
              </a:rPr>
              <a:t></a:t>
            </a:r>
            <a:r>
              <a:rPr lang="fr-FR" baseline="30000" dirty="0">
                <a:sym typeface="Symbol"/>
              </a:rPr>
              <a:t>+</a:t>
            </a:r>
            <a:r>
              <a:rPr lang="fr-FR" dirty="0">
                <a:sym typeface="Symbol"/>
              </a:rPr>
              <a:t> + p + K</a:t>
            </a:r>
            <a:r>
              <a:rPr lang="fr-FR" baseline="30000" dirty="0">
                <a:sym typeface="Symbol"/>
              </a:rPr>
              <a:t>0</a:t>
            </a:r>
          </a:p>
          <a:p>
            <a:r>
              <a:rPr lang="fr-FR" dirty="0">
                <a:sym typeface="Symbol"/>
              </a:rPr>
              <a:t>          (1385)</a:t>
            </a:r>
            <a:r>
              <a:rPr lang="fr-FR" baseline="30000" dirty="0">
                <a:sym typeface="Symbol"/>
              </a:rPr>
              <a:t>+</a:t>
            </a:r>
            <a:r>
              <a:rPr lang="fr-FR" dirty="0">
                <a:sym typeface="Symbol"/>
              </a:rPr>
              <a:t>+ p + K</a:t>
            </a:r>
            <a:r>
              <a:rPr lang="fr-FR" baseline="30000" dirty="0">
                <a:sym typeface="Symbol"/>
              </a:rPr>
              <a:t>0</a:t>
            </a:r>
            <a:endParaRPr lang="fr-FR" dirty="0"/>
          </a:p>
          <a:p>
            <a:r>
              <a:rPr lang="fr-FR" b="1" dirty="0">
                <a:sym typeface="Symbol"/>
              </a:rPr>
              <a:t>          </a:t>
            </a:r>
            <a:r>
              <a:rPr lang="fr-FR" dirty="0">
                <a:sym typeface="Symbol"/>
              </a:rPr>
              <a:t> + p + </a:t>
            </a:r>
            <a:r>
              <a:rPr lang="fr-FR" baseline="30000" dirty="0">
                <a:sym typeface="Symbol"/>
              </a:rPr>
              <a:t>+</a:t>
            </a:r>
            <a:r>
              <a:rPr lang="fr-FR" dirty="0">
                <a:sym typeface="Symbol"/>
              </a:rPr>
              <a:t>+ K</a:t>
            </a:r>
            <a:r>
              <a:rPr lang="fr-FR" baseline="30000" dirty="0">
                <a:sym typeface="Symbol"/>
              </a:rPr>
              <a:t>0</a:t>
            </a:r>
          </a:p>
          <a:p>
            <a:r>
              <a:rPr lang="fr-FR" dirty="0">
                <a:sym typeface="Symbol"/>
              </a:rPr>
              <a:t>           + </a:t>
            </a:r>
            <a:r>
              <a:rPr lang="fr-FR" baseline="30000" dirty="0">
                <a:sym typeface="Symbol"/>
              </a:rPr>
              <a:t>++ </a:t>
            </a:r>
            <a:r>
              <a:rPr lang="fr-FR" dirty="0">
                <a:sym typeface="Symbol"/>
              </a:rPr>
              <a:t>+ K</a:t>
            </a:r>
            <a:r>
              <a:rPr lang="fr-FR" baseline="30000" dirty="0">
                <a:sym typeface="Symbol"/>
              </a:rPr>
              <a:t>0</a:t>
            </a:r>
          </a:p>
          <a:p>
            <a:r>
              <a:rPr lang="fr-FR" dirty="0">
                <a:sym typeface="Symbol"/>
              </a:rPr>
              <a:t>          </a:t>
            </a:r>
            <a:r>
              <a:rPr lang="fr-FR" baseline="30000" dirty="0">
                <a:sym typeface="Symbol"/>
              </a:rPr>
              <a:t>0</a:t>
            </a:r>
            <a:r>
              <a:rPr lang="fr-FR" dirty="0">
                <a:sym typeface="Symbol"/>
              </a:rPr>
              <a:t> + p + </a:t>
            </a:r>
            <a:r>
              <a:rPr lang="fr-FR" baseline="30000" dirty="0">
                <a:sym typeface="Symbol"/>
              </a:rPr>
              <a:t>+</a:t>
            </a:r>
            <a:r>
              <a:rPr lang="fr-FR" dirty="0">
                <a:sym typeface="Symbol"/>
              </a:rPr>
              <a:t>+ K</a:t>
            </a:r>
            <a:r>
              <a:rPr lang="fr-FR" baseline="30000" dirty="0">
                <a:sym typeface="Symbol"/>
              </a:rPr>
              <a:t>0 </a:t>
            </a:r>
          </a:p>
          <a:p>
            <a:r>
              <a:rPr lang="fr-FR" dirty="0">
                <a:sym typeface="Symbol"/>
              </a:rPr>
              <a:t>        </a:t>
            </a:r>
            <a:r>
              <a:rPr lang="fr-FR" dirty="0" smtClean="0">
                <a:sym typeface="Symbol"/>
              </a:rPr>
              <a:t>  </a:t>
            </a:r>
            <a:r>
              <a:rPr lang="fr-FR" dirty="0">
                <a:sym typeface="Symbol"/>
              </a:rPr>
              <a:t></a:t>
            </a:r>
            <a:r>
              <a:rPr lang="fr-FR" baseline="30000" dirty="0">
                <a:sym typeface="Symbol"/>
              </a:rPr>
              <a:t>0</a:t>
            </a:r>
            <a:r>
              <a:rPr lang="fr-FR" dirty="0">
                <a:sym typeface="Symbol"/>
              </a:rPr>
              <a:t> + </a:t>
            </a:r>
            <a:r>
              <a:rPr lang="fr-FR" baseline="30000" dirty="0">
                <a:sym typeface="Symbol"/>
              </a:rPr>
              <a:t>++ </a:t>
            </a:r>
            <a:r>
              <a:rPr lang="fr-FR" dirty="0">
                <a:sym typeface="Symbol"/>
              </a:rPr>
              <a:t>+K</a:t>
            </a:r>
            <a:r>
              <a:rPr lang="fr-FR" baseline="30000" dirty="0">
                <a:sym typeface="Symbol"/>
              </a:rPr>
              <a:t>0 </a:t>
            </a:r>
            <a:endParaRPr lang="fr-FR" baseline="30000" dirty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91880" y="3645024"/>
            <a:ext cx="56166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®"/>
            </a:pPr>
            <a:r>
              <a:rPr lang="fr-FR" dirty="0" smtClean="0">
                <a:solidFill>
                  <a:srgbClr val="FFFF00"/>
                </a:solidFill>
              </a:rPr>
              <a:t>Large </a:t>
            </a:r>
            <a:r>
              <a:rPr lang="fr-FR" dirty="0">
                <a:solidFill>
                  <a:srgbClr val="FFFF00"/>
                </a:solidFill>
              </a:rPr>
              <a:t>contribution of </a:t>
            </a:r>
            <a:r>
              <a:rPr lang="fr-FR" dirty="0">
                <a:solidFill>
                  <a:srgbClr val="FFFF00"/>
                </a:solidFill>
                <a:sym typeface="Symbol"/>
              </a:rPr>
              <a:t></a:t>
            </a:r>
            <a:r>
              <a:rPr lang="fr-FR" baseline="30000" dirty="0">
                <a:solidFill>
                  <a:srgbClr val="FFFF00"/>
                </a:solidFill>
                <a:sym typeface="Symbol"/>
              </a:rPr>
              <a:t>++ 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in   </a:t>
            </a:r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          </a:t>
            </a:r>
            <a:r>
              <a:rPr lang="fr-FR" b="1" dirty="0" smtClean="0"/>
              <a:t>pp</a:t>
            </a:r>
            <a:r>
              <a:rPr lang="fr-FR" b="1" dirty="0" smtClean="0">
                <a:sym typeface="Symbol"/>
              </a:rPr>
              <a:t> </a:t>
            </a:r>
            <a:r>
              <a:rPr lang="el-GR" b="1" dirty="0" smtClean="0">
                <a:latin typeface="Comic Sans MS"/>
                <a:sym typeface="Symbol"/>
              </a:rPr>
              <a:t>Λ</a:t>
            </a:r>
            <a:r>
              <a:rPr lang="fr-FR" b="1" dirty="0" smtClean="0">
                <a:latin typeface="Comic Sans MS"/>
                <a:sym typeface="Symbol"/>
              </a:rPr>
              <a:t>+</a:t>
            </a:r>
            <a:r>
              <a:rPr lang="fr-FR" b="1" dirty="0" smtClean="0">
                <a:sym typeface="Symbol"/>
              </a:rPr>
              <a:t>p </a:t>
            </a:r>
            <a:r>
              <a:rPr lang="fr-FR" b="1" dirty="0">
                <a:sym typeface="Symbol"/>
              </a:rPr>
              <a:t>+ </a:t>
            </a:r>
            <a:r>
              <a:rPr lang="fr-FR" b="1" baseline="30000" dirty="0">
                <a:sym typeface="Symbol"/>
              </a:rPr>
              <a:t>+</a:t>
            </a:r>
            <a:r>
              <a:rPr lang="fr-FR" b="1" dirty="0">
                <a:sym typeface="Symbol"/>
              </a:rPr>
              <a:t>+ K</a:t>
            </a:r>
            <a:r>
              <a:rPr lang="fr-FR" b="1" baseline="30000" dirty="0">
                <a:sym typeface="Symbol"/>
              </a:rPr>
              <a:t>0</a:t>
            </a:r>
            <a:r>
              <a:rPr lang="fr-FR" b="1" dirty="0">
                <a:sym typeface="Symbol"/>
              </a:rPr>
              <a:t> </a:t>
            </a:r>
            <a:r>
              <a:rPr lang="fr-FR" b="1" dirty="0" smtClean="0">
                <a:sym typeface="Symbol"/>
              </a:rPr>
              <a:t>   and     </a:t>
            </a:r>
            <a:r>
              <a:rPr lang="fr-FR" b="1" dirty="0" smtClean="0"/>
              <a:t>pp</a:t>
            </a:r>
            <a:r>
              <a:rPr lang="fr-FR" b="1" dirty="0">
                <a:sym typeface="Symbol"/>
              </a:rPr>
              <a:t> </a:t>
            </a:r>
            <a:r>
              <a:rPr lang="fr-FR" b="1" dirty="0" smtClean="0">
                <a:sym typeface="Symbol"/>
              </a:rPr>
              <a:t></a:t>
            </a:r>
            <a:r>
              <a:rPr lang="fr-FR" b="1" baseline="30000" dirty="0">
                <a:sym typeface="Symbol"/>
              </a:rPr>
              <a:t>+</a:t>
            </a:r>
            <a:r>
              <a:rPr lang="fr-FR" b="1" dirty="0">
                <a:sym typeface="Symbol"/>
              </a:rPr>
              <a:t>+ p </a:t>
            </a:r>
            <a:r>
              <a:rPr lang="fr-FR" b="1" dirty="0" smtClean="0">
                <a:sym typeface="Symbol"/>
              </a:rPr>
              <a:t>+ </a:t>
            </a:r>
            <a:r>
              <a:rPr lang="fr-FR" b="1" dirty="0">
                <a:sym typeface="Symbol"/>
              </a:rPr>
              <a:t>K</a:t>
            </a:r>
            <a:r>
              <a:rPr lang="fr-FR" b="1" baseline="30000" dirty="0">
                <a:sym typeface="Symbol"/>
              </a:rPr>
              <a:t>0</a:t>
            </a:r>
            <a:r>
              <a:rPr lang="fr-FR" b="1" dirty="0">
                <a:sym typeface="Symbol"/>
              </a:rPr>
              <a:t> </a:t>
            </a:r>
            <a:endParaRPr lang="fr-FR" baseline="30000" dirty="0"/>
          </a:p>
        </p:txBody>
      </p:sp>
      <p:sp>
        <p:nvSpPr>
          <p:cNvPr id="7" name="ZoneTexte 6"/>
          <p:cNvSpPr txBox="1"/>
          <p:nvPr/>
        </p:nvSpPr>
        <p:spPr>
          <a:xfrm>
            <a:off x="4551924" y="4489375"/>
            <a:ext cx="57606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sym typeface="Symbol"/>
              </a:rPr>
              <a:t></a:t>
            </a:r>
            <a:r>
              <a:rPr lang="fr-FR" sz="1400" dirty="0" smtClean="0">
                <a:solidFill>
                  <a:srgbClr val="000000"/>
                </a:solidFill>
                <a:sym typeface="Symbol"/>
              </a:rPr>
              <a:t> 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31589" y="4437112"/>
            <a:ext cx="588687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ym typeface="Symbol"/>
              </a:rPr>
              <a:t> </a:t>
            </a:r>
            <a:r>
              <a:rPr lang="fr-FR" sz="1200" b="1" dirty="0" smtClean="0">
                <a:solidFill>
                  <a:srgbClr val="000000"/>
                </a:solidFill>
                <a:sym typeface="Symbol"/>
              </a:rPr>
              <a:t></a:t>
            </a:r>
            <a:r>
              <a:rPr lang="fr-FR" sz="1200" b="1" baseline="30000" dirty="0" smtClean="0">
                <a:solidFill>
                  <a:srgbClr val="000000"/>
                </a:solidFill>
                <a:sym typeface="Symbol"/>
              </a:rPr>
              <a:t>+</a:t>
            </a:r>
            <a:r>
              <a:rPr lang="fr-FR" sz="1200" b="1" dirty="0" smtClean="0">
                <a:solidFill>
                  <a:srgbClr val="000000"/>
                </a:solidFill>
                <a:sym typeface="Symbol"/>
              </a:rPr>
              <a:t> </a:t>
            </a:r>
            <a:endParaRPr lang="fr-FR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Béatrice Ramstein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76DF45F-A81D-4624-AA92-16213B5B9EAE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-23813"/>
            <a:ext cx="914400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Hadronic channels: </a:t>
            </a:r>
            <a:r>
              <a:rPr lang="fr-F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</a:t>
            </a:r>
            <a:r>
              <a:rPr lang="pl-PL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</a:t>
            </a:r>
            <a:r>
              <a:rPr lang="fr-F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(E=2.2 and 3.5 GeV), pp</a:t>
            </a:r>
            <a:r>
              <a:rPr lang="fr-F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</a:t>
            </a:r>
            <a:r>
              <a:rPr lang="fr-F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(3.5 GeV)</a:t>
            </a:r>
          </a:p>
        </p:txBody>
      </p:sp>
      <p:pic>
        <p:nvPicPr>
          <p:cNvPr id="209926" name="Picture 5"/>
          <p:cNvPicPr>
            <a:picLocks noChangeAspect="1" noChangeArrowheads="1"/>
          </p:cNvPicPr>
          <p:nvPr/>
        </p:nvPicPr>
        <p:blipFill>
          <a:blip r:embed="rId3" cstate="print"/>
          <a:srcRect t="8961" b="2560"/>
          <a:stretch>
            <a:fillRect/>
          </a:stretch>
        </p:blipFill>
        <p:spPr bwMode="auto">
          <a:xfrm>
            <a:off x="212725" y="2895600"/>
            <a:ext cx="4054475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9927" name="Text Box 6"/>
          <p:cNvSpPr txBox="1">
            <a:spLocks noChangeArrowheads="1"/>
          </p:cNvSpPr>
          <p:nvPr/>
        </p:nvSpPr>
        <p:spPr bwMode="auto">
          <a:xfrm>
            <a:off x="228600" y="5638800"/>
            <a:ext cx="3744913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000000"/>
                </a:solidFill>
                <a:ea typeface="DejaVu Sans" charset="0"/>
              </a:rPr>
              <a:t>K.Teil</a:t>
            </a:r>
            <a:r>
              <a:rPr lang="fr-FR">
                <a:solidFill>
                  <a:srgbClr val="000000"/>
                </a:solidFill>
                <a:ea typeface="DejaVu Sans" charset="0"/>
              </a:rPr>
              <a:t>a</a:t>
            </a:r>
            <a:r>
              <a:rPr lang="pl-PL">
                <a:solidFill>
                  <a:srgbClr val="000000"/>
                </a:solidFill>
                <a:ea typeface="DejaVu Sans" charset="0"/>
              </a:rPr>
              <a:t>b </a:t>
            </a:r>
            <a:r>
              <a:rPr lang="fr-FR">
                <a:solidFill>
                  <a:srgbClr val="000000"/>
                </a:solidFill>
                <a:ea typeface="DejaVu Sans" charset="0"/>
              </a:rPr>
              <a:t>P</a:t>
            </a:r>
            <a:r>
              <a:rPr lang="pl-PL">
                <a:solidFill>
                  <a:srgbClr val="000000"/>
                </a:solidFill>
                <a:ea typeface="DejaVu Sans" charset="0"/>
              </a:rPr>
              <a:t>h</a:t>
            </a:r>
            <a:r>
              <a:rPr lang="fr-FR">
                <a:solidFill>
                  <a:srgbClr val="000000"/>
                </a:solidFill>
                <a:ea typeface="DejaVu Sans" charset="0"/>
              </a:rPr>
              <a:t>D</a:t>
            </a:r>
            <a:r>
              <a:rPr lang="pl-PL">
                <a:solidFill>
                  <a:srgbClr val="000000"/>
                </a:solidFill>
                <a:ea typeface="DejaVu Sans" charset="0"/>
              </a:rPr>
              <a:t> (U.Frankfurt) </a:t>
            </a:r>
          </a:p>
        </p:txBody>
      </p:sp>
      <p:sp>
        <p:nvSpPr>
          <p:cNvPr id="209928" name="Text Box 7"/>
          <p:cNvSpPr txBox="1">
            <a:spLocks noChangeArrowheads="1"/>
          </p:cNvSpPr>
          <p:nvPr/>
        </p:nvSpPr>
        <p:spPr bwMode="auto">
          <a:xfrm>
            <a:off x="2903538" y="4300538"/>
            <a:ext cx="10493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ea typeface="DejaVu Sans" charset="0"/>
              </a:rPr>
              <a:t>pp</a:t>
            </a:r>
            <a:r>
              <a:rPr lang="fr-FR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</a:t>
            </a:r>
            <a:r>
              <a:rPr lang="fr-FR">
                <a:solidFill>
                  <a:srgbClr val="FFFFFF"/>
                </a:solidFill>
                <a:ea typeface="DejaVu Sans" charset="0"/>
              </a:rPr>
              <a:t>pp</a:t>
            </a:r>
            <a:r>
              <a:rPr lang="fr-FR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</a:t>
            </a:r>
          </a:p>
        </p:txBody>
      </p:sp>
      <p:sp>
        <p:nvSpPr>
          <p:cNvPr id="209929" name="Text Box 8"/>
          <p:cNvSpPr txBox="1">
            <a:spLocks noChangeArrowheads="1"/>
          </p:cNvSpPr>
          <p:nvPr/>
        </p:nvSpPr>
        <p:spPr bwMode="auto">
          <a:xfrm>
            <a:off x="1371600" y="3581400"/>
            <a:ext cx="2303463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000000"/>
                </a:solidFill>
                <a:ea typeface="DejaVu Sans" charset="0"/>
              </a:rPr>
              <a:t>pp</a:t>
            </a:r>
            <a:r>
              <a:rPr lang="pl-PL">
                <a:solidFill>
                  <a:srgbClr val="000000"/>
                </a:solidFill>
                <a:latin typeface="Symbol" pitchFamily="18" charset="2"/>
                <a:ea typeface="DejaVu Sans" charset="0"/>
              </a:rPr>
              <a:t></a:t>
            </a:r>
            <a:r>
              <a:rPr lang="pl-PL">
                <a:solidFill>
                  <a:srgbClr val="000000"/>
                </a:solidFill>
                <a:ea typeface="DejaVu Sans" charset="0"/>
              </a:rPr>
              <a:t>pp</a:t>
            </a:r>
            <a:r>
              <a:rPr lang="pl-PL">
                <a:solidFill>
                  <a:srgbClr val="000000"/>
                </a:solidFill>
                <a:latin typeface="Symbol" pitchFamily="18" charset="2"/>
                <a:ea typeface="DejaVu Sans" charset="0"/>
              </a:rPr>
              <a:t></a:t>
            </a:r>
            <a:r>
              <a:rPr lang="fr-FR">
                <a:solidFill>
                  <a:srgbClr val="000000"/>
                </a:solidFill>
                <a:ea typeface="DejaVu Sans" charset="0"/>
              </a:rPr>
              <a:t> </a:t>
            </a:r>
          </a:p>
        </p:txBody>
      </p:sp>
      <p:sp>
        <p:nvSpPr>
          <p:cNvPr id="209930" name="Text Box 9"/>
          <p:cNvSpPr txBox="1">
            <a:spLocks noChangeArrowheads="1"/>
          </p:cNvSpPr>
          <p:nvPr/>
        </p:nvSpPr>
        <p:spPr bwMode="auto">
          <a:xfrm>
            <a:off x="4791075" y="4800600"/>
            <a:ext cx="3733800" cy="3683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0000"/>
                </a:solidFill>
                <a:ea typeface="DejaVu Sans" charset="0"/>
              </a:rPr>
              <a:t>role of N*(1535) in </a:t>
            </a:r>
            <a:r>
              <a:rPr lang="fr-FR" b="1">
                <a:solidFill>
                  <a:srgbClr val="000000"/>
                </a:solidFill>
                <a:latin typeface="Symbol" pitchFamily="18" charset="2"/>
                <a:ea typeface="DejaVu Sans" charset="0"/>
              </a:rPr>
              <a:t></a:t>
            </a:r>
            <a:r>
              <a:rPr lang="fr-FR" b="1">
                <a:solidFill>
                  <a:srgbClr val="000000"/>
                </a:solidFill>
                <a:ea typeface="DejaVu Sans" charset="0"/>
              </a:rPr>
              <a:t> production 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708525" y="1309688"/>
            <a:ext cx="4052888" cy="3286125"/>
            <a:chOff x="2966" y="825"/>
            <a:chExt cx="2553" cy="2070"/>
          </a:xfrm>
        </p:grpSpPr>
        <p:pic>
          <p:nvPicPr>
            <p:cNvPr id="20994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6" y="1146"/>
              <a:ext cx="2554" cy="17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9942" name="Text Box 12"/>
            <p:cNvSpPr txBox="1">
              <a:spLocks noChangeArrowheads="1"/>
            </p:cNvSpPr>
            <p:nvPr/>
          </p:nvSpPr>
          <p:spPr bwMode="auto">
            <a:xfrm>
              <a:off x="3419" y="1886"/>
              <a:ext cx="3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>
                  <a:solidFill>
                    <a:srgbClr val="FFFFFF"/>
                  </a:solidFill>
                  <a:latin typeface="Symbol" pitchFamily="18" charset="2"/>
                  <a:ea typeface="DejaVu Sans" charset="0"/>
                </a:rPr>
                <a:t></a:t>
              </a:r>
            </a:p>
          </p:txBody>
        </p:sp>
        <p:sp>
          <p:nvSpPr>
            <p:cNvPr id="209943" name="Text Box 13"/>
            <p:cNvSpPr txBox="1">
              <a:spLocks noChangeArrowheads="1"/>
            </p:cNvSpPr>
            <p:nvPr/>
          </p:nvSpPr>
          <p:spPr bwMode="auto">
            <a:xfrm>
              <a:off x="3918" y="1432"/>
              <a:ext cx="3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>
                  <a:solidFill>
                    <a:srgbClr val="FFFFFF"/>
                  </a:solidFill>
                  <a:latin typeface="Symbol" pitchFamily="18" charset="2"/>
                  <a:ea typeface="DejaVu Sans" charset="0"/>
                </a:rPr>
                <a:t></a:t>
              </a:r>
            </a:p>
          </p:txBody>
        </p:sp>
        <p:sp>
          <p:nvSpPr>
            <p:cNvPr id="209944" name="Text Box 14"/>
            <p:cNvSpPr txBox="1">
              <a:spLocks noChangeArrowheads="1"/>
            </p:cNvSpPr>
            <p:nvPr/>
          </p:nvSpPr>
          <p:spPr bwMode="auto">
            <a:xfrm>
              <a:off x="3542" y="1833"/>
              <a:ext cx="200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000000"/>
                  </a:solidFill>
                  <a:latin typeface="Symbol" pitchFamily="18" charset="2"/>
                  <a:ea typeface="DejaVu Sans" charset="0"/>
                </a:rPr>
                <a:t></a:t>
              </a:r>
            </a:p>
          </p:txBody>
        </p:sp>
        <p:sp>
          <p:nvSpPr>
            <p:cNvPr id="209945" name="Text Box 15"/>
            <p:cNvSpPr txBox="1">
              <a:spLocks noChangeArrowheads="1"/>
            </p:cNvSpPr>
            <p:nvPr/>
          </p:nvSpPr>
          <p:spPr bwMode="auto">
            <a:xfrm>
              <a:off x="4106" y="1497"/>
              <a:ext cx="21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000000"/>
                  </a:solidFill>
                  <a:latin typeface="Symbol" pitchFamily="18" charset="2"/>
                  <a:ea typeface="DejaVu Sans" charset="0"/>
                </a:rPr>
                <a:t></a:t>
              </a:r>
            </a:p>
          </p:txBody>
        </p:sp>
        <p:sp>
          <p:nvSpPr>
            <p:cNvPr id="209946" name="Text Box 16"/>
            <p:cNvSpPr txBox="1">
              <a:spLocks noChangeArrowheads="1"/>
            </p:cNvSpPr>
            <p:nvPr/>
          </p:nvSpPr>
          <p:spPr bwMode="auto">
            <a:xfrm>
              <a:off x="3744" y="825"/>
              <a:ext cx="145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209947" name="Rectangle 17"/>
            <p:cNvSpPr>
              <a:spLocks noChangeArrowheads="1"/>
            </p:cNvSpPr>
            <p:nvPr/>
          </p:nvSpPr>
          <p:spPr bwMode="auto">
            <a:xfrm>
              <a:off x="3695" y="830"/>
              <a:ext cx="154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  <a:ea typeface="DejaVu Sans" charset="0"/>
                </a:rPr>
                <a:t> </a:t>
              </a:r>
            </a:p>
          </p:txBody>
        </p:sp>
        <p:sp>
          <p:nvSpPr>
            <p:cNvPr id="209948" name="Text Box 18"/>
            <p:cNvSpPr txBox="1">
              <a:spLocks noChangeArrowheads="1"/>
            </p:cNvSpPr>
            <p:nvPr/>
          </p:nvSpPr>
          <p:spPr bwMode="auto">
            <a:xfrm>
              <a:off x="4569" y="2640"/>
              <a:ext cx="888" cy="2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b="1">
                  <a:solidFill>
                    <a:srgbClr val="000000"/>
                  </a:solidFill>
                  <a:ea typeface="DejaVu Sans" charset="0"/>
                </a:rPr>
                <a:t>M</a:t>
              </a:r>
              <a:r>
                <a:rPr lang="fr-FR" b="1" baseline="-25000">
                  <a:solidFill>
                    <a:srgbClr val="000000"/>
                  </a:solidFill>
                  <a:ea typeface="DejaVu Sans" charset="0"/>
                </a:rPr>
                <a:t>X</a:t>
              </a:r>
              <a:r>
                <a:rPr lang="fr-FR" b="1">
                  <a:solidFill>
                    <a:srgbClr val="000000"/>
                  </a:solidFill>
                  <a:ea typeface="DejaVu Sans" charset="0"/>
                </a:rPr>
                <a:t> (MeV/c</a:t>
              </a:r>
              <a:r>
                <a:rPr lang="fr-FR" b="1" baseline="30000">
                  <a:solidFill>
                    <a:srgbClr val="000000"/>
                  </a:solidFill>
                  <a:ea typeface="DejaVu Sans" charset="0"/>
                </a:rPr>
                <a:t>2</a:t>
              </a:r>
              <a:r>
                <a:rPr lang="fr-FR" b="1">
                  <a:solidFill>
                    <a:srgbClr val="000000"/>
                  </a:solidFill>
                  <a:ea typeface="DejaVu Sans" charset="0"/>
                </a:rPr>
                <a:t>)</a:t>
              </a:r>
            </a:p>
          </p:txBody>
        </p:sp>
      </p:grpSp>
      <p:sp>
        <p:nvSpPr>
          <p:cNvPr id="209932" name="Text Box 19"/>
          <p:cNvSpPr txBox="1">
            <a:spLocks noChangeArrowheads="1"/>
          </p:cNvSpPr>
          <p:nvPr/>
        </p:nvSpPr>
        <p:spPr bwMode="auto">
          <a:xfrm>
            <a:off x="688975" y="5105400"/>
            <a:ext cx="20431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00"/>
                </a:solidFill>
                <a:ea typeface="DejaVu Sans" charset="0"/>
              </a:rPr>
              <a:t>p</a:t>
            </a:r>
            <a:r>
              <a:rPr lang="fr-FR">
                <a:solidFill>
                  <a:srgbClr val="000000"/>
                </a:solidFill>
                <a:latin typeface="Symbol" pitchFamily="18" charset="2"/>
                <a:ea typeface="DejaVu Sans" charset="0"/>
              </a:rPr>
              <a:t></a:t>
            </a:r>
            <a:r>
              <a:rPr lang="fr-FR">
                <a:solidFill>
                  <a:srgbClr val="000000"/>
                </a:solidFill>
                <a:ea typeface="DejaVu Sans" charset="0"/>
              </a:rPr>
              <a:t> invariant mass</a:t>
            </a:r>
            <a:r>
              <a:rPr lang="fr-FR">
                <a:solidFill>
                  <a:srgbClr val="FFFFFF"/>
                </a:solidFill>
                <a:ea typeface="DejaVu Sans" charset="0"/>
              </a:rPr>
              <a:t> </a:t>
            </a:r>
          </a:p>
        </p:txBody>
      </p:sp>
      <p:sp>
        <p:nvSpPr>
          <p:cNvPr id="209933" name="Line 20"/>
          <p:cNvSpPr>
            <a:spLocks noChangeShapeType="1"/>
          </p:cNvSpPr>
          <p:nvPr/>
        </p:nvSpPr>
        <p:spPr bwMode="auto">
          <a:xfrm>
            <a:off x="0" y="12192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  <a:ea typeface="DejaVu Sans" charset="0"/>
            </a:endParaRPr>
          </a:p>
        </p:txBody>
      </p:sp>
      <p:sp>
        <p:nvSpPr>
          <p:cNvPr id="209934" name="Text Box 21"/>
          <p:cNvSpPr txBox="1">
            <a:spLocks noChangeArrowheads="1"/>
          </p:cNvSpPr>
          <p:nvPr/>
        </p:nvSpPr>
        <p:spPr bwMode="auto">
          <a:xfrm>
            <a:off x="4800600" y="1371600"/>
            <a:ext cx="3733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>
                <a:solidFill>
                  <a:srgbClr val="FFFFFF"/>
                </a:solidFill>
                <a:ea typeface="DejaVu Sans" charset="0"/>
              </a:rPr>
              <a:t>pp</a:t>
            </a:r>
            <a:r>
              <a:rPr lang="pl-PL" b="1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</a:t>
            </a:r>
            <a:r>
              <a:rPr lang="pl-PL" b="1">
                <a:solidFill>
                  <a:srgbClr val="FFFFFF"/>
                </a:solidFill>
                <a:ea typeface="DejaVu Sans" charset="0"/>
              </a:rPr>
              <a:t>pp</a:t>
            </a:r>
            <a:r>
              <a:rPr lang="fr-FR" b="1">
                <a:solidFill>
                  <a:srgbClr val="FFFFFF"/>
                </a:solidFill>
                <a:ea typeface="DejaVu Sans" charset="0"/>
              </a:rPr>
              <a:t>X</a:t>
            </a:r>
            <a:r>
              <a:rPr lang="fr-FR" b="1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</a:t>
            </a:r>
            <a:r>
              <a:rPr lang="pl-PL" b="1">
                <a:solidFill>
                  <a:srgbClr val="FFFFFF"/>
                </a:solidFill>
                <a:ea typeface="DejaVu Sans" charset="0"/>
              </a:rPr>
              <a:t>pp</a:t>
            </a:r>
            <a:r>
              <a:rPr lang="pl-PL" b="1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</a:t>
            </a:r>
            <a:r>
              <a:rPr lang="pl-PL" b="1" baseline="30000">
                <a:solidFill>
                  <a:srgbClr val="FFFFFF"/>
                </a:solidFill>
                <a:ea typeface="DejaVu Sans" charset="0"/>
              </a:rPr>
              <a:t>+</a:t>
            </a:r>
            <a:r>
              <a:rPr lang="pl-PL" b="1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</a:t>
            </a:r>
            <a:r>
              <a:rPr lang="pl-PL" b="1" baseline="30000">
                <a:solidFill>
                  <a:srgbClr val="FFFFFF"/>
                </a:solidFill>
                <a:ea typeface="DejaVu Sans" charset="0"/>
              </a:rPr>
              <a:t>- </a:t>
            </a:r>
            <a:r>
              <a:rPr lang="fr-FR" b="1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</a:t>
            </a:r>
            <a:r>
              <a:rPr lang="fr-FR" b="1">
                <a:solidFill>
                  <a:srgbClr val="FFFFFF"/>
                </a:solidFill>
                <a:ea typeface="DejaVu Sans" charset="0"/>
              </a:rPr>
              <a:t>°</a:t>
            </a:r>
            <a:r>
              <a:rPr lang="fr-FR">
                <a:solidFill>
                  <a:srgbClr val="FFFFFF"/>
                </a:solidFill>
                <a:ea typeface="DejaVu Sans" charset="0"/>
              </a:rPr>
              <a:t>   </a:t>
            </a:r>
            <a:r>
              <a:rPr lang="fr-FR" b="1">
                <a:solidFill>
                  <a:srgbClr val="FFFFFF"/>
                </a:solidFill>
                <a:ea typeface="DejaVu Sans" charset="0"/>
              </a:rPr>
              <a:t>E=3.5 GeV</a:t>
            </a:r>
          </a:p>
        </p:txBody>
      </p:sp>
      <p:sp>
        <p:nvSpPr>
          <p:cNvPr id="209935" name="Text Box 22"/>
          <p:cNvSpPr txBox="1">
            <a:spLocks noChangeArrowheads="1"/>
          </p:cNvSpPr>
          <p:nvPr/>
        </p:nvSpPr>
        <p:spPr bwMode="auto">
          <a:xfrm>
            <a:off x="381000" y="1905000"/>
            <a:ext cx="34290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ea typeface="DejaVu Sans" charset="0"/>
              </a:rPr>
              <a:t>E=3.5 GeV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ea typeface="DejaVu Sans" charset="0"/>
              </a:rPr>
              <a:t>pp</a:t>
            </a:r>
            <a:r>
              <a:rPr lang="pl-PL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</a:t>
            </a:r>
            <a:r>
              <a:rPr lang="pl-PL">
                <a:solidFill>
                  <a:srgbClr val="FFFFFF"/>
                </a:solidFill>
                <a:ea typeface="DejaVu Sans" charset="0"/>
              </a:rPr>
              <a:t>pp</a:t>
            </a:r>
            <a:r>
              <a:rPr lang="pl-PL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</a:t>
            </a:r>
            <a:r>
              <a:rPr lang="fr-FR">
                <a:solidFill>
                  <a:srgbClr val="FFFFFF"/>
                </a:solidFill>
                <a:ea typeface="DejaVu Sans" charset="0"/>
              </a:rPr>
              <a:t>pp</a:t>
            </a:r>
            <a:r>
              <a:rPr lang="fr-FR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</a:t>
            </a:r>
            <a:r>
              <a:rPr lang="pl-PL" baseline="30000">
                <a:solidFill>
                  <a:srgbClr val="FFFFFF"/>
                </a:solidFill>
                <a:ea typeface="DejaVu Sans" charset="0"/>
              </a:rPr>
              <a:t>+</a:t>
            </a:r>
            <a:r>
              <a:rPr lang="pl-PL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</a:t>
            </a:r>
            <a:r>
              <a:rPr lang="pl-PL" baseline="30000">
                <a:solidFill>
                  <a:srgbClr val="FFFFFF"/>
                </a:solidFill>
                <a:ea typeface="DejaVu Sans" charset="0"/>
              </a:rPr>
              <a:t>- </a:t>
            </a:r>
            <a:r>
              <a:rPr lang="fr-FR">
                <a:solidFill>
                  <a:srgbClr val="FFFFFF"/>
                </a:solidFill>
                <a:latin typeface="Symbol" pitchFamily="18" charset="2"/>
                <a:ea typeface="DejaVu Sans" charset="0"/>
              </a:rPr>
              <a:t></a:t>
            </a:r>
            <a:r>
              <a:rPr lang="fr-FR">
                <a:solidFill>
                  <a:srgbClr val="FFFFFF"/>
                </a:solidFill>
                <a:ea typeface="DejaVu Sans" charset="0"/>
              </a:rPr>
              <a:t>°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>
              <a:solidFill>
                <a:srgbClr val="FFFFFF"/>
              </a:solidFill>
              <a:ea typeface="DejaVu Sans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>
              <a:solidFill>
                <a:srgbClr val="FFFFFF"/>
              </a:solidFill>
              <a:ea typeface="DejaVu Sans" charset="0"/>
            </a:endParaRPr>
          </a:p>
        </p:txBody>
      </p:sp>
      <p:pic>
        <p:nvPicPr>
          <p:cNvPr id="209936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9937" name="Text Box 24"/>
          <p:cNvSpPr txBox="1">
            <a:spLocks noChangeArrowheads="1"/>
          </p:cNvSpPr>
          <p:nvPr/>
        </p:nvSpPr>
        <p:spPr bwMode="auto">
          <a:xfrm>
            <a:off x="4821238" y="5638800"/>
            <a:ext cx="35798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ea typeface="DejaVu Sans" charset="0"/>
              </a:rPr>
              <a:t>Cross-check  of dilepton analysis </a:t>
            </a:r>
          </a:p>
        </p:txBody>
      </p:sp>
    </p:spTree>
    <p:extLst>
      <p:ext uri="{BB962C8B-B14F-4D97-AF65-F5344CB8AC3E}">
        <p14:creationId xmlns:p14="http://schemas.microsoft.com/office/powerpoint/2010/main" val="744631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610" y="203121"/>
            <a:ext cx="8229600" cy="1143000"/>
          </a:xfrm>
        </p:spPr>
        <p:txBody>
          <a:bodyPr/>
          <a:lstStyle/>
          <a:p>
            <a:r>
              <a:rPr lang="fr-FR" sz="3600" dirty="0" smtClean="0">
                <a:latin typeface="Comic Sans MS" panose="030F0702030302020204" pitchFamily="66" charset="0"/>
              </a:rPr>
              <a:t>Virtual photon  </a:t>
            </a:r>
            <a:r>
              <a:rPr lang="fr-FR" sz="3600" dirty="0" err="1" smtClean="0">
                <a:latin typeface="Comic Sans MS" panose="030F0702030302020204" pitchFamily="66" charset="0"/>
              </a:rPr>
              <a:t>emission</a:t>
            </a:r>
            <a:r>
              <a:rPr lang="fr-FR" sz="3600" dirty="0" smtClean="0"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latin typeface="Comic Sans MS" panose="030F0702030302020204" pitchFamily="66" charset="0"/>
              </a:rPr>
              <a:t>from</a:t>
            </a:r>
            <a:r>
              <a:rPr lang="fr-FR" sz="3600" dirty="0" smtClean="0">
                <a:latin typeface="Comic Sans MS" panose="030F0702030302020204" pitchFamily="66" charset="0"/>
              </a:rPr>
              <a:t> hot and dense </a:t>
            </a:r>
            <a:r>
              <a:rPr lang="fr-FR" sz="3600" dirty="0" err="1" smtClean="0">
                <a:latin typeface="Comic Sans MS" panose="030F0702030302020204" pitchFamily="66" charset="0"/>
              </a:rPr>
              <a:t>matter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pic>
        <p:nvPicPr>
          <p:cNvPr id="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68" y="1392686"/>
            <a:ext cx="1346137" cy="1896398"/>
          </a:xfrm>
          <a:prstGeom prst="rect">
            <a:avLst/>
          </a:prstGeom>
          <a:effectLst/>
        </p:spPr>
      </p:pic>
      <p:pic>
        <p:nvPicPr>
          <p:cNvPr id="9" name="Pictur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30" y="923363"/>
            <a:ext cx="695213" cy="469323"/>
          </a:xfrm>
          <a:prstGeom prst="rect">
            <a:avLst/>
          </a:prstGeom>
          <a:effectLst/>
        </p:spPr>
      </p:pic>
      <p:pic>
        <p:nvPicPr>
          <p:cNvPr id="10" name="Picture 23"/>
          <p:cNvPicPr preferRelativeResize="0">
            <a:picLocks/>
          </p:cNvPicPr>
          <p:nvPr/>
        </p:nvPicPr>
        <p:blipFill rotWithShape="1">
          <a:blip r:embed="rId4"/>
          <a:srcRect t="2" b="943"/>
          <a:stretch/>
        </p:blipFill>
        <p:spPr>
          <a:xfrm>
            <a:off x="1594805" y="2049357"/>
            <a:ext cx="1290350" cy="1732554"/>
          </a:xfrm>
          <a:prstGeom prst="rect">
            <a:avLst/>
          </a:prstGeom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155" y="2681539"/>
            <a:ext cx="1886722" cy="16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2" descr="na60_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270" y="3092323"/>
            <a:ext cx="657454" cy="63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Bild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877" y="3092323"/>
            <a:ext cx="1978556" cy="1896287"/>
          </a:xfrm>
          <a:prstGeom prst="rect">
            <a:avLst/>
          </a:prstGeom>
          <a:effectLst/>
        </p:spPr>
      </p:pic>
      <p:pic>
        <p:nvPicPr>
          <p:cNvPr id="14" name="Picture 6" descr="ceres_log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155" y="4109261"/>
            <a:ext cx="598220" cy="2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5" descr="plot_arkcl_excess_alaNa60.g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433" y="4170667"/>
            <a:ext cx="1920534" cy="2066645"/>
          </a:xfrm>
          <a:prstGeom prst="rect">
            <a:avLst/>
          </a:prstGeom>
          <a:effectLst/>
        </p:spPr>
      </p:pic>
      <p:pic>
        <p:nvPicPr>
          <p:cNvPr id="16" name="Bild 3" descr="hades_logo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3727520"/>
            <a:ext cx="603846" cy="534439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V="1">
            <a:off x="179512" y="739849"/>
            <a:ext cx="0" cy="60486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79512" y="6309320"/>
            <a:ext cx="861219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79512" y="71605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</a:t>
            </a:r>
            <a:endParaRPr lang="fr-FR" sz="2400" b="1" dirty="0"/>
          </a:p>
        </p:txBody>
      </p:sp>
      <p:pic>
        <p:nvPicPr>
          <p:cNvPr id="22" name="Picture 23"/>
          <p:cNvPicPr preferRelativeResize="0">
            <a:picLocks/>
          </p:cNvPicPr>
          <p:nvPr/>
        </p:nvPicPr>
        <p:blipFill rotWithShape="1">
          <a:blip r:embed="rId4"/>
          <a:srcRect l="18229" t="16030" r="56596" b="72067"/>
          <a:stretch/>
        </p:blipFill>
        <p:spPr>
          <a:xfrm>
            <a:off x="1865677" y="1581089"/>
            <a:ext cx="748606" cy="468268"/>
          </a:xfrm>
          <a:prstGeom prst="rect">
            <a:avLst/>
          </a:prstGeom>
          <a:effectLst/>
        </p:spPr>
      </p:pic>
      <p:pic>
        <p:nvPicPr>
          <p:cNvPr id="23" name="Picture 6" descr="ceres_log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731" y="2516259"/>
            <a:ext cx="1008112" cy="42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ZoneTexte 23"/>
          <p:cNvSpPr txBox="1"/>
          <p:nvPr/>
        </p:nvSpPr>
        <p:spPr>
          <a:xfrm>
            <a:off x="3419872" y="233159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Na60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8209093" y="6405351"/>
            <a:ext cx="58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µ </a:t>
            </a:r>
            <a:r>
              <a:rPr lang="fr-FR" b="1" baseline="-25000" dirty="0" smtClean="0"/>
              <a:t>B</a:t>
            </a:r>
            <a:endParaRPr lang="fr-FR" b="1" baseline="-25000" dirty="0"/>
          </a:p>
        </p:txBody>
      </p:sp>
    </p:spTree>
    <p:extLst>
      <p:ext uri="{BB962C8B-B14F-4D97-AF65-F5344CB8AC3E}">
        <p14:creationId xmlns:p14="http://schemas.microsoft.com/office/powerpoint/2010/main" val="12782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7649" y="1096399"/>
            <a:ext cx="8610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defTabSz="449263" fontAlgn="base">
              <a:spcBef>
                <a:spcPts val="6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3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3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3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48357" y="908720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7702" name="Line 7"/>
          <p:cNvSpPr>
            <a:spLocks noChangeShapeType="1"/>
          </p:cNvSpPr>
          <p:nvPr/>
        </p:nvSpPr>
        <p:spPr bwMode="auto">
          <a:xfrm>
            <a:off x="0" y="981075"/>
            <a:ext cx="91440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0" y="-3048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Dileptons</a:t>
            </a:r>
            <a:r>
              <a:rPr lang="fr-F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 probe of in-medium </a:t>
            </a:r>
            <a:r>
              <a:rPr lang="fr-FR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vector</a:t>
            </a:r>
            <a:r>
              <a:rPr lang="fr-F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meson</a:t>
            </a:r>
            <a:r>
              <a:rPr lang="fr-F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modifications:</a:t>
            </a:r>
          </a:p>
        </p:txBody>
      </p:sp>
      <p:sp>
        <p:nvSpPr>
          <p:cNvPr id="157707" name="Text Box 44"/>
          <p:cNvSpPr txBox="1">
            <a:spLocks noChangeArrowheads="1"/>
          </p:cNvSpPr>
          <p:nvPr/>
        </p:nvSpPr>
        <p:spPr bwMode="auto">
          <a:xfrm>
            <a:off x="323850" y="568325"/>
            <a:ext cx="8583613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i="1" dirty="0" err="1">
                <a:solidFill>
                  <a:srgbClr val="FFFFFF"/>
                </a:solidFill>
              </a:rPr>
              <a:t>see</a:t>
            </a:r>
            <a:r>
              <a:rPr lang="fr-FR" sz="1600" b="1" i="1" dirty="0">
                <a:solidFill>
                  <a:srgbClr val="FFFFFF"/>
                </a:solidFill>
              </a:rPr>
              <a:t> </a:t>
            </a:r>
            <a:r>
              <a:rPr lang="fr-FR" sz="1600" b="1" i="1" dirty="0" err="1">
                <a:solidFill>
                  <a:srgbClr val="FFFFFF"/>
                </a:solidFill>
              </a:rPr>
              <a:t>e.g</a:t>
            </a:r>
            <a:r>
              <a:rPr lang="fr-FR" sz="1600" b="1" i="1" dirty="0">
                <a:solidFill>
                  <a:srgbClr val="FFFFFF"/>
                </a:solidFill>
              </a:rPr>
              <a:t>.  </a:t>
            </a:r>
            <a:r>
              <a:rPr lang="fr-FR" sz="1600" b="1" i="1" dirty="0" err="1">
                <a:solidFill>
                  <a:srgbClr val="FFFFFF"/>
                </a:solidFill>
              </a:rPr>
              <a:t>Leupold</a:t>
            </a:r>
            <a:r>
              <a:rPr lang="fr-FR" sz="1600" b="1" i="1" dirty="0">
                <a:solidFill>
                  <a:srgbClr val="FFFFFF"/>
                </a:solidFill>
              </a:rPr>
              <a:t> ,</a:t>
            </a:r>
            <a:r>
              <a:rPr lang="fr-FR" sz="1600" b="1" i="1" dirty="0" err="1" smtClean="0">
                <a:solidFill>
                  <a:srgbClr val="FFFFFF"/>
                </a:solidFill>
              </a:rPr>
              <a:t>Metag,Mosel</a:t>
            </a:r>
            <a:r>
              <a:rPr lang="fr-FR" sz="1600" b="1" i="1" dirty="0" smtClean="0">
                <a:solidFill>
                  <a:srgbClr val="FFFFFF"/>
                </a:solidFill>
              </a:rPr>
              <a:t> </a:t>
            </a:r>
            <a:r>
              <a:rPr lang="fr-FR" sz="1600" b="1" i="1" dirty="0">
                <a:solidFill>
                  <a:srgbClr val="FFFFFF"/>
                </a:solidFill>
              </a:rPr>
              <a:t>Int. J. of </a:t>
            </a:r>
            <a:r>
              <a:rPr lang="fr-FR" sz="1600" b="1" i="1" dirty="0" err="1">
                <a:solidFill>
                  <a:srgbClr val="FFFFFF"/>
                </a:solidFill>
              </a:rPr>
              <a:t>Mod</a:t>
            </a:r>
            <a:r>
              <a:rPr lang="fr-FR" sz="1600" b="1" i="1" dirty="0">
                <a:solidFill>
                  <a:srgbClr val="FFFFFF"/>
                </a:solidFill>
              </a:rPr>
              <a:t>. Phys. E19 (2010) 147 for a </a:t>
            </a:r>
            <a:r>
              <a:rPr lang="fr-FR" sz="1600" b="1" i="1" dirty="0" err="1">
                <a:solidFill>
                  <a:srgbClr val="FFFFFF"/>
                </a:solidFill>
              </a:rPr>
              <a:t>recent</a:t>
            </a:r>
            <a:r>
              <a:rPr lang="fr-FR" sz="1600" b="1" i="1" dirty="0">
                <a:solidFill>
                  <a:srgbClr val="FFFFFF"/>
                </a:solidFill>
              </a:rPr>
              <a:t> </a:t>
            </a:r>
            <a:r>
              <a:rPr lang="fr-FR" sz="1600" b="1" i="1" dirty="0" err="1">
                <a:solidFill>
                  <a:srgbClr val="FFFFFF"/>
                </a:solidFill>
              </a:rPr>
              <a:t>review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pic>
        <p:nvPicPr>
          <p:cNvPr id="157704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31479"/>
            <a:ext cx="3429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7705" name="Text Box 42"/>
          <p:cNvSpPr txBox="1">
            <a:spLocks noChangeArrowheads="1"/>
          </p:cNvSpPr>
          <p:nvPr/>
        </p:nvSpPr>
        <p:spPr bwMode="auto">
          <a:xfrm>
            <a:off x="395536" y="3814663"/>
            <a:ext cx="4481513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 dirty="0">
                <a:solidFill>
                  <a:srgbClr val="FFFFFF"/>
                </a:solidFill>
              </a:rPr>
              <a:t>Rapp and </a:t>
            </a:r>
            <a:r>
              <a:rPr lang="fr-FR" sz="1400" b="1" dirty="0" err="1">
                <a:solidFill>
                  <a:srgbClr val="FFFFFF"/>
                </a:solidFill>
              </a:rPr>
              <a:t>Wambach</a:t>
            </a:r>
            <a:r>
              <a:rPr lang="fr-FR" sz="1400" b="1" dirty="0">
                <a:solidFill>
                  <a:srgbClr val="FFFFFF"/>
                </a:solidFill>
              </a:rPr>
              <a:t> EPJA 6 (1999) 415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 dirty="0">
                <a:solidFill>
                  <a:srgbClr val="FFFFFF"/>
                </a:solidFill>
              </a:rPr>
              <a:t>Rapp, </a:t>
            </a:r>
            <a:r>
              <a:rPr lang="fr-FR" sz="1400" b="1" dirty="0" err="1">
                <a:solidFill>
                  <a:srgbClr val="FFFFFF"/>
                </a:solidFill>
              </a:rPr>
              <a:t>Chanfray</a:t>
            </a:r>
            <a:r>
              <a:rPr lang="fr-FR" sz="1400" b="1" dirty="0">
                <a:solidFill>
                  <a:srgbClr val="FFFFFF"/>
                </a:solidFill>
              </a:rPr>
              <a:t> and </a:t>
            </a:r>
            <a:r>
              <a:rPr lang="fr-FR" sz="1400" b="1" dirty="0" err="1">
                <a:solidFill>
                  <a:srgbClr val="FFFFFF"/>
                </a:solidFill>
              </a:rPr>
              <a:t>Wambach</a:t>
            </a:r>
            <a:r>
              <a:rPr lang="fr-FR" sz="1400" b="1" dirty="0">
                <a:solidFill>
                  <a:srgbClr val="FFFFFF"/>
                </a:solidFill>
              </a:rPr>
              <a:t> NPA 617, (1997) 472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395536" y="1150317"/>
            <a:ext cx="3762375" cy="46513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 in-medium </a:t>
            </a:r>
            <a:r>
              <a:rPr lang="fr-FR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broadening</a:t>
            </a: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»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-900113" y="858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57" name="Rectangle à coins arrondis 56"/>
          <p:cNvSpPr/>
          <p:nvPr/>
        </p:nvSpPr>
        <p:spPr bwMode="auto">
          <a:xfrm>
            <a:off x="5364088" y="3166591"/>
            <a:ext cx="3312368" cy="1440160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In-medium spectral function  depends on  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 NN* 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coupling</a:t>
            </a: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r>
              <a:rPr lang="en-US" dirty="0" smtClean="0">
                <a:sym typeface="Symbol"/>
              </a:rPr>
              <a:t>  main players: N(1520), N(1720),  (1910)</a:t>
            </a:r>
          </a:p>
          <a:p>
            <a:endParaRPr lang="fr-FR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endParaRPr lang="en-US" b="1" dirty="0" smtClean="0">
              <a:sym typeface="Symbol"/>
            </a:endParaRPr>
          </a:p>
          <a:p>
            <a:endParaRPr lang="fr-FR" b="1" dirty="0" smtClean="0"/>
          </a:p>
        </p:txBody>
      </p:sp>
      <p:grpSp>
        <p:nvGrpSpPr>
          <p:cNvPr id="64" name="Group 50"/>
          <p:cNvGrpSpPr>
            <a:grpSpLocks/>
          </p:cNvGrpSpPr>
          <p:nvPr/>
        </p:nvGrpSpPr>
        <p:grpSpPr bwMode="auto">
          <a:xfrm>
            <a:off x="4067174" y="1581695"/>
            <a:ext cx="4541838" cy="1512888"/>
            <a:chOff x="666" y="1870"/>
            <a:chExt cx="2861" cy="953"/>
          </a:xfrm>
        </p:grpSpPr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2626" y="2310"/>
              <a:ext cx="60" cy="4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Oval 12"/>
            <p:cNvSpPr>
              <a:spLocks noChangeArrowheads="1"/>
            </p:cNvSpPr>
            <p:nvPr/>
          </p:nvSpPr>
          <p:spPr bwMode="auto">
            <a:xfrm>
              <a:off x="3192" y="2317"/>
              <a:ext cx="59" cy="4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7" name="Text Box 13"/>
            <p:cNvSpPr txBox="1">
              <a:spLocks noChangeArrowheads="1"/>
            </p:cNvSpPr>
            <p:nvPr/>
          </p:nvSpPr>
          <p:spPr bwMode="auto">
            <a:xfrm>
              <a:off x="2104" y="2237"/>
              <a:ext cx="205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68" name="Arc 14"/>
            <p:cNvSpPr>
              <a:spLocks/>
            </p:cNvSpPr>
            <p:nvPr/>
          </p:nvSpPr>
          <p:spPr bwMode="auto">
            <a:xfrm rot="5400000">
              <a:off x="2850" y="2218"/>
              <a:ext cx="189" cy="494"/>
            </a:xfrm>
            <a:custGeom>
              <a:avLst/>
              <a:gdLst>
                <a:gd name="T0" fmla="*/ 0 w 22499"/>
                <a:gd name="T1" fmla="*/ 0 h 43200"/>
                <a:gd name="T2" fmla="*/ 0 w 22499"/>
                <a:gd name="T3" fmla="*/ 0 h 43200"/>
                <a:gd name="T4" fmla="*/ 0 w 2249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499"/>
                <a:gd name="T10" fmla="*/ 0 h 43200"/>
                <a:gd name="T11" fmla="*/ 22499 w 224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9" h="43200" fill="none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</a:path>
                <a:path w="22499" h="43200" stroke="0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  <a:lnTo>
                    <a:pt x="899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69" name="Group 15"/>
            <p:cNvGrpSpPr>
              <a:grpSpLocks/>
            </p:cNvGrpSpPr>
            <p:nvPr/>
          </p:nvGrpSpPr>
          <p:grpSpPr bwMode="auto">
            <a:xfrm>
              <a:off x="3199" y="2323"/>
              <a:ext cx="328" cy="39"/>
              <a:chOff x="1536" y="1344"/>
              <a:chExt cx="384" cy="48"/>
            </a:xfrm>
          </p:grpSpPr>
          <p:sp>
            <p:nvSpPr>
              <p:cNvPr id="95" name="Line 16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96" name="Line 17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grpSp>
          <p:nvGrpSpPr>
            <p:cNvPr id="70" name="Group 18"/>
            <p:cNvGrpSpPr>
              <a:grpSpLocks/>
            </p:cNvGrpSpPr>
            <p:nvPr/>
          </p:nvGrpSpPr>
          <p:grpSpPr bwMode="auto">
            <a:xfrm>
              <a:off x="2362" y="2309"/>
              <a:ext cx="328" cy="38"/>
              <a:chOff x="1536" y="1344"/>
              <a:chExt cx="384" cy="48"/>
            </a:xfrm>
          </p:grpSpPr>
          <p:sp>
            <p:nvSpPr>
              <p:cNvPr id="93" name="Line 19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94" name="Line 20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2390" y="2007"/>
              <a:ext cx="20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</a:rPr>
                <a:t>r</a:t>
              </a:r>
            </a:p>
          </p:txBody>
        </p:sp>
        <p:sp>
          <p:nvSpPr>
            <p:cNvPr id="72" name="Text Box 22"/>
            <p:cNvSpPr txBox="1">
              <a:spLocks noChangeArrowheads="1"/>
            </p:cNvSpPr>
            <p:nvPr/>
          </p:nvSpPr>
          <p:spPr bwMode="auto">
            <a:xfrm>
              <a:off x="3297" y="2007"/>
              <a:ext cx="206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</a:rPr>
                <a:t>r</a:t>
              </a:r>
            </a:p>
          </p:txBody>
        </p:sp>
        <p:sp>
          <p:nvSpPr>
            <p:cNvPr id="73" name="AutoShape 23"/>
            <p:cNvSpPr>
              <a:spLocks noChangeArrowheads="1"/>
            </p:cNvSpPr>
            <p:nvPr/>
          </p:nvSpPr>
          <p:spPr bwMode="auto">
            <a:xfrm>
              <a:off x="2648" y="2089"/>
              <a:ext cx="574" cy="7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3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75" y="7875"/>
                  </a:moveTo>
                  <a:cubicBezTo>
                    <a:pt x="2946" y="3908"/>
                    <a:pt x="6634" y="1217"/>
                    <a:pt x="10800" y="1218"/>
                  </a:cubicBezTo>
                  <a:cubicBezTo>
                    <a:pt x="14965" y="1218"/>
                    <a:pt x="18653" y="3908"/>
                    <a:pt x="19924" y="7875"/>
                  </a:cubicBezTo>
                  <a:lnTo>
                    <a:pt x="21084" y="7503"/>
                  </a:lnTo>
                  <a:cubicBezTo>
                    <a:pt x="19651" y="3032"/>
                    <a:pt x="15494" y="-1"/>
                    <a:pt x="10799" y="0"/>
                  </a:cubicBezTo>
                  <a:cubicBezTo>
                    <a:pt x="6105" y="0"/>
                    <a:pt x="1948" y="3032"/>
                    <a:pt x="515" y="7503"/>
                  </a:cubicBez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4" name="Text Box 24"/>
            <p:cNvSpPr txBox="1">
              <a:spLocks noChangeArrowheads="1"/>
            </p:cNvSpPr>
            <p:nvPr/>
          </p:nvSpPr>
          <p:spPr bwMode="auto">
            <a:xfrm>
              <a:off x="2855" y="2524"/>
              <a:ext cx="329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N</a:t>
              </a:r>
              <a:r>
                <a:rPr kumimoji="0" lang="de-DE" sz="1800" b="1" i="0" u="none" strike="noStrike" kern="0" cap="none" spc="0" normalizeH="0" baseline="3000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75" name="Text Box 25"/>
            <p:cNvSpPr txBox="1">
              <a:spLocks noChangeArrowheads="1"/>
            </p:cNvSpPr>
            <p:nvPr/>
          </p:nvSpPr>
          <p:spPr bwMode="auto">
            <a:xfrm>
              <a:off x="2626" y="1870"/>
              <a:ext cx="631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972" y="2277"/>
              <a:ext cx="60" cy="6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1625" y="2317"/>
              <a:ext cx="59" cy="4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9" name="Line 29"/>
            <p:cNvSpPr>
              <a:spLocks noChangeShapeType="1"/>
            </p:cNvSpPr>
            <p:nvPr/>
          </p:nvSpPr>
          <p:spPr bwMode="auto">
            <a:xfrm>
              <a:off x="1689" y="2347"/>
              <a:ext cx="327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0" name="Text Box 30"/>
            <p:cNvSpPr txBox="1">
              <a:spLocks noChangeArrowheads="1"/>
            </p:cNvSpPr>
            <p:nvPr/>
          </p:nvSpPr>
          <p:spPr bwMode="auto">
            <a:xfrm>
              <a:off x="1017" y="2198"/>
              <a:ext cx="72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</a:rPr>
                <a:t>D</a:t>
              </a:r>
              <a:endParaRPr kumimoji="0" lang="de-DE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Oval 31"/>
            <p:cNvSpPr>
              <a:spLocks noChangeArrowheads="1"/>
            </p:cNvSpPr>
            <p:nvPr/>
          </p:nvSpPr>
          <p:spPr bwMode="auto">
            <a:xfrm>
              <a:off x="993" y="2039"/>
              <a:ext cx="676" cy="507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2" name="Line 32"/>
            <p:cNvSpPr>
              <a:spLocks noChangeShapeType="1"/>
            </p:cNvSpPr>
            <p:nvPr/>
          </p:nvSpPr>
          <p:spPr bwMode="auto">
            <a:xfrm>
              <a:off x="1690" y="2317"/>
              <a:ext cx="327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83" name="Group 33"/>
            <p:cNvGrpSpPr>
              <a:grpSpLocks/>
            </p:cNvGrpSpPr>
            <p:nvPr/>
          </p:nvGrpSpPr>
          <p:grpSpPr bwMode="auto">
            <a:xfrm>
              <a:off x="668" y="2317"/>
              <a:ext cx="328" cy="30"/>
              <a:chOff x="1536" y="1344"/>
              <a:chExt cx="384" cy="48"/>
            </a:xfrm>
          </p:grpSpPr>
          <p:sp>
            <p:nvSpPr>
              <p:cNvPr id="91" name="Line 34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92" name="Line 35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84" name="Text Box 36"/>
            <p:cNvSpPr txBox="1">
              <a:spLocks noChangeArrowheads="1"/>
            </p:cNvSpPr>
            <p:nvPr/>
          </p:nvSpPr>
          <p:spPr bwMode="auto">
            <a:xfrm>
              <a:off x="666" y="2052"/>
              <a:ext cx="20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</a:rPr>
                <a:t>r</a:t>
              </a:r>
            </a:p>
          </p:txBody>
        </p:sp>
        <p:sp>
          <p:nvSpPr>
            <p:cNvPr id="85" name="Text Box 37"/>
            <p:cNvSpPr txBox="1">
              <a:spLocks noChangeArrowheads="1"/>
            </p:cNvSpPr>
            <p:nvPr/>
          </p:nvSpPr>
          <p:spPr bwMode="auto">
            <a:xfrm>
              <a:off x="1800" y="2007"/>
              <a:ext cx="20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</a:rPr>
                <a:t>r</a:t>
              </a:r>
            </a:p>
          </p:txBody>
        </p:sp>
        <p:grpSp>
          <p:nvGrpSpPr>
            <p:cNvPr id="86" name="Group 38"/>
            <p:cNvGrpSpPr>
              <a:grpSpLocks/>
            </p:cNvGrpSpPr>
            <p:nvPr/>
          </p:nvGrpSpPr>
          <p:grpSpPr bwMode="auto">
            <a:xfrm>
              <a:off x="1146" y="2396"/>
              <a:ext cx="369" cy="253"/>
              <a:chOff x="3552" y="1584"/>
              <a:chExt cx="432" cy="384"/>
            </a:xfrm>
          </p:grpSpPr>
          <p:sp>
            <p:nvSpPr>
              <p:cNvPr id="89" name="AutoShape 3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32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00" y="10800"/>
                    </a:moveTo>
                    <a:cubicBezTo>
                      <a:pt x="2100" y="5995"/>
                      <a:pt x="5995" y="2100"/>
                      <a:pt x="10800" y="2100"/>
                    </a:cubicBezTo>
                    <a:cubicBezTo>
                      <a:pt x="15604" y="2099"/>
                      <a:pt x="19499" y="5995"/>
                      <a:pt x="195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90" name="Arc 40"/>
              <p:cNvSpPr>
                <a:spLocks/>
              </p:cNvSpPr>
              <p:nvPr/>
            </p:nvSpPr>
            <p:spPr bwMode="auto">
              <a:xfrm rot="5400000">
                <a:off x="3695" y="1656"/>
                <a:ext cx="144" cy="384"/>
              </a:xfrm>
              <a:custGeom>
                <a:avLst/>
                <a:gdLst>
                  <a:gd name="T0" fmla="*/ 0 w 22499"/>
                  <a:gd name="T1" fmla="*/ 0 h 43200"/>
                  <a:gd name="T2" fmla="*/ 0 w 22499"/>
                  <a:gd name="T3" fmla="*/ 0 h 43200"/>
                  <a:gd name="T4" fmla="*/ 0 w 2249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499"/>
                  <a:gd name="T10" fmla="*/ 0 h 43200"/>
                  <a:gd name="T11" fmla="*/ 22499 w 2249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99" h="43200" fill="none" extrusionOk="0">
                    <a:moveTo>
                      <a:pt x="898" y="0"/>
                    </a:moveTo>
                    <a:cubicBezTo>
                      <a:pt x="12828" y="0"/>
                      <a:pt x="22499" y="9670"/>
                      <a:pt x="22499" y="21600"/>
                    </a:cubicBezTo>
                    <a:cubicBezTo>
                      <a:pt x="22499" y="33529"/>
                      <a:pt x="12828" y="43200"/>
                      <a:pt x="899" y="43200"/>
                    </a:cubicBezTo>
                    <a:cubicBezTo>
                      <a:pt x="599" y="43200"/>
                      <a:pt x="299" y="43193"/>
                      <a:pt x="-1" y="43181"/>
                    </a:cubicBezTo>
                  </a:path>
                  <a:path w="22499" h="43200" stroke="0" extrusionOk="0">
                    <a:moveTo>
                      <a:pt x="898" y="0"/>
                    </a:moveTo>
                    <a:cubicBezTo>
                      <a:pt x="12828" y="0"/>
                      <a:pt x="22499" y="9670"/>
                      <a:pt x="22499" y="21600"/>
                    </a:cubicBezTo>
                    <a:cubicBezTo>
                      <a:pt x="22499" y="33529"/>
                      <a:pt x="12828" y="43200"/>
                      <a:pt x="899" y="43200"/>
                    </a:cubicBezTo>
                    <a:cubicBezTo>
                      <a:pt x="599" y="43200"/>
                      <a:pt x="299" y="43193"/>
                      <a:pt x="-1" y="43181"/>
                    </a:cubicBezTo>
                    <a:lnTo>
                      <a:pt x="89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87" name="Text Box 41"/>
            <p:cNvSpPr txBox="1">
              <a:spLocks noChangeArrowheads="1"/>
            </p:cNvSpPr>
            <p:nvPr/>
          </p:nvSpPr>
          <p:spPr bwMode="auto">
            <a:xfrm>
              <a:off x="1152" y="2592"/>
              <a:ext cx="327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N</a:t>
              </a:r>
              <a:r>
                <a:rPr kumimoji="0" lang="de-DE" sz="1800" b="1" i="0" u="none" strike="noStrike" kern="0" cap="none" spc="0" normalizeH="0" baseline="3000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984" y="1870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46201" y="5026959"/>
            <a:ext cx="4549643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 to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electromagnetic structure of the 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baryonic transitions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 be studied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NN  and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N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collisions 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at 1-3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5940152" y="4725144"/>
            <a:ext cx="2961356" cy="1296884"/>
            <a:chOff x="5516766" y="2229669"/>
            <a:chExt cx="3273842" cy="1541462"/>
          </a:xfrm>
        </p:grpSpPr>
        <p:grpSp>
          <p:nvGrpSpPr>
            <p:cNvPr id="51" name="Group 80"/>
            <p:cNvGrpSpPr>
              <a:grpSpLocks/>
            </p:cNvGrpSpPr>
            <p:nvPr/>
          </p:nvGrpSpPr>
          <p:grpSpPr bwMode="auto">
            <a:xfrm>
              <a:off x="5545758" y="2229669"/>
              <a:ext cx="3244850" cy="1541462"/>
              <a:chOff x="3360" y="2298"/>
              <a:chExt cx="2044" cy="971"/>
            </a:xfrm>
          </p:grpSpPr>
          <p:sp>
            <p:nvSpPr>
              <p:cNvPr id="62" name="Line 60"/>
              <p:cNvSpPr>
                <a:spLocks noChangeShapeType="1"/>
              </p:cNvSpPr>
              <p:nvPr/>
            </p:nvSpPr>
            <p:spPr bwMode="auto">
              <a:xfrm>
                <a:off x="3360" y="2644"/>
                <a:ext cx="589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434" y="2710"/>
                <a:ext cx="449" cy="154"/>
              </a:xfrm>
              <a:custGeom>
                <a:avLst/>
                <a:gdLst>
                  <a:gd name="T0" fmla="*/ 0 w 576"/>
                  <a:gd name="T1" fmla="*/ 112 h 224"/>
                  <a:gd name="T2" fmla="*/ 48 w 576"/>
                  <a:gd name="T3" fmla="*/ 208 h 224"/>
                  <a:gd name="T4" fmla="*/ 144 w 576"/>
                  <a:gd name="T5" fmla="*/ 16 h 224"/>
                  <a:gd name="T6" fmla="*/ 240 w 576"/>
                  <a:gd name="T7" fmla="*/ 208 h 224"/>
                  <a:gd name="T8" fmla="*/ 336 w 576"/>
                  <a:gd name="T9" fmla="*/ 16 h 224"/>
                  <a:gd name="T10" fmla="*/ 432 w 576"/>
                  <a:gd name="T11" fmla="*/ 208 h 224"/>
                  <a:gd name="T12" fmla="*/ 528 w 576"/>
                  <a:gd name="T13" fmla="*/ 16 h 224"/>
                  <a:gd name="T14" fmla="*/ 576 w 576"/>
                  <a:gd name="T1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224">
                    <a:moveTo>
                      <a:pt x="0" y="112"/>
                    </a:moveTo>
                    <a:cubicBezTo>
                      <a:pt x="12" y="168"/>
                      <a:pt x="24" y="224"/>
                      <a:pt x="48" y="208"/>
                    </a:cubicBezTo>
                    <a:cubicBezTo>
                      <a:pt x="72" y="192"/>
                      <a:pt x="112" y="16"/>
                      <a:pt x="144" y="16"/>
                    </a:cubicBezTo>
                    <a:cubicBezTo>
                      <a:pt x="176" y="16"/>
                      <a:pt x="208" y="208"/>
                      <a:pt x="240" y="208"/>
                    </a:cubicBezTo>
                    <a:cubicBezTo>
                      <a:pt x="272" y="208"/>
                      <a:pt x="304" y="16"/>
                      <a:pt x="336" y="16"/>
                    </a:cubicBezTo>
                    <a:cubicBezTo>
                      <a:pt x="368" y="16"/>
                      <a:pt x="400" y="208"/>
                      <a:pt x="432" y="208"/>
                    </a:cubicBezTo>
                    <a:cubicBezTo>
                      <a:pt x="464" y="208"/>
                      <a:pt x="504" y="32"/>
                      <a:pt x="528" y="16"/>
                    </a:cubicBezTo>
                    <a:cubicBezTo>
                      <a:pt x="552" y="0"/>
                      <a:pt x="564" y="56"/>
                      <a:pt x="576" y="112"/>
                    </a:cubicBez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Line 62"/>
              <p:cNvSpPr>
                <a:spLocks noChangeShapeType="1"/>
              </p:cNvSpPr>
              <p:nvPr/>
            </p:nvSpPr>
            <p:spPr bwMode="auto">
              <a:xfrm>
                <a:off x="3978" y="2806"/>
                <a:ext cx="340" cy="4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Line 63"/>
              <p:cNvSpPr>
                <a:spLocks noChangeShapeType="1"/>
              </p:cNvSpPr>
              <p:nvPr/>
            </p:nvSpPr>
            <p:spPr bwMode="auto">
              <a:xfrm>
                <a:off x="4890" y="2775"/>
                <a:ext cx="211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Line 64"/>
              <p:cNvSpPr>
                <a:spLocks noChangeShapeType="1"/>
              </p:cNvSpPr>
              <p:nvPr/>
            </p:nvSpPr>
            <p:spPr bwMode="auto">
              <a:xfrm flipV="1">
                <a:off x="4883" y="2610"/>
                <a:ext cx="303" cy="1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Text Box 65"/>
              <p:cNvSpPr txBox="1">
                <a:spLocks noChangeArrowheads="1"/>
              </p:cNvSpPr>
              <p:nvPr/>
            </p:nvSpPr>
            <p:spPr bwMode="auto">
              <a:xfrm>
                <a:off x="4564" y="2298"/>
                <a:ext cx="2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smtClean="0">
                    <a:solidFill>
                      <a:srgbClr val="FFFF00"/>
                    </a:solidFill>
                    <a:latin typeface="Symbol" pitchFamily="18" charset="2"/>
                  </a:rPr>
                  <a:t>g</a:t>
                </a:r>
                <a:r>
                  <a:rPr lang="en-US" sz="2800" b="1" baseline="30000" smtClean="0">
                    <a:solidFill>
                      <a:srgbClr val="FFFF00"/>
                    </a:solidFill>
                    <a:latin typeface="Symbol" pitchFamily="18" charset="2"/>
                  </a:rPr>
                  <a:t>*</a:t>
                </a:r>
              </a:p>
            </p:txBody>
          </p:sp>
          <p:sp>
            <p:nvSpPr>
              <p:cNvPr id="100" name="Text Box 66"/>
              <p:cNvSpPr txBox="1">
                <a:spLocks noChangeArrowheads="1"/>
              </p:cNvSpPr>
              <p:nvPr/>
            </p:nvSpPr>
            <p:spPr bwMode="auto">
              <a:xfrm>
                <a:off x="5106" y="2442"/>
                <a:ext cx="2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FFFFFF"/>
                    </a:solidFill>
                  </a:rPr>
                  <a:t>e</a:t>
                </a:r>
                <a:r>
                  <a:rPr lang="en-US" sz="2400" baseline="30000" dirty="0" smtClean="0">
                    <a:solidFill>
                      <a:srgbClr val="FFFFFF"/>
                    </a:solidFill>
                  </a:rPr>
                  <a:t>+</a:t>
                </a:r>
              </a:p>
            </p:txBody>
          </p:sp>
          <p:sp>
            <p:nvSpPr>
              <p:cNvPr id="101" name="Text Box 67"/>
              <p:cNvSpPr txBox="1">
                <a:spLocks noChangeArrowheads="1"/>
              </p:cNvSpPr>
              <p:nvPr/>
            </p:nvSpPr>
            <p:spPr bwMode="auto">
              <a:xfrm>
                <a:off x="5100" y="2901"/>
                <a:ext cx="2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smtClean="0">
                    <a:solidFill>
                      <a:srgbClr val="FFFFFF"/>
                    </a:solidFill>
                  </a:rPr>
                  <a:t>e</a:t>
                </a:r>
                <a:r>
                  <a:rPr lang="en-US" sz="2400" baseline="30000" smtClean="0">
                    <a:solidFill>
                      <a:srgbClr val="FFFFFF"/>
                    </a:solidFill>
                  </a:rPr>
                  <a:t>-</a:t>
                </a:r>
              </a:p>
            </p:txBody>
          </p:sp>
          <p:sp>
            <p:nvSpPr>
              <p:cNvPr id="102" name="Line 68"/>
              <p:cNvSpPr>
                <a:spLocks noChangeShapeType="1"/>
              </p:cNvSpPr>
              <p:nvPr/>
            </p:nvSpPr>
            <p:spPr bwMode="auto">
              <a:xfrm>
                <a:off x="3975" y="2794"/>
                <a:ext cx="455" cy="1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Line 69"/>
              <p:cNvSpPr>
                <a:spLocks noChangeShapeType="1"/>
              </p:cNvSpPr>
              <p:nvPr/>
            </p:nvSpPr>
            <p:spPr bwMode="auto">
              <a:xfrm>
                <a:off x="3989" y="2832"/>
                <a:ext cx="455" cy="1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 Box 70"/>
              <p:cNvSpPr txBox="1">
                <a:spLocks noChangeArrowheads="1"/>
              </p:cNvSpPr>
              <p:nvPr/>
            </p:nvSpPr>
            <p:spPr bwMode="auto">
              <a:xfrm>
                <a:off x="3741" y="2394"/>
                <a:ext cx="6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i="1" dirty="0" smtClean="0">
                    <a:solidFill>
                      <a:srgbClr val="FFFF00"/>
                    </a:solidFill>
                    <a:latin typeface="Symbol" pitchFamily="18" charset="2"/>
                  </a:rPr>
                  <a:t>r, w,</a:t>
                </a:r>
                <a:r>
                  <a:rPr lang="en-US" sz="2800" b="1" i="1" dirty="0" smtClean="0">
                    <a:solidFill>
                      <a:srgbClr val="FFFF00"/>
                    </a:solidFill>
                    <a:latin typeface="Symbol" pitchFamily="18" charset="2"/>
                    <a:sym typeface="Symbol" pitchFamily="18" charset="2"/>
                  </a:rPr>
                  <a:t></a:t>
                </a:r>
                <a:endParaRPr lang="en-US" sz="2800" b="1" i="1" baseline="30000" dirty="0" smtClean="0">
                  <a:solidFill>
                    <a:srgbClr val="FFFF00"/>
                  </a:solidFill>
                  <a:latin typeface="Symbol" pitchFamily="18" charset="2"/>
                  <a:sym typeface="Symbol" pitchFamily="18" charset="2"/>
                </a:endParaRPr>
              </a:p>
            </p:txBody>
          </p:sp>
        </p:grpSp>
        <p:sp>
          <p:nvSpPr>
            <p:cNvPr id="52" name="Oval 82"/>
            <p:cNvSpPr>
              <a:spLocks noChangeArrowheads="1"/>
            </p:cNvSpPr>
            <p:nvPr/>
          </p:nvSpPr>
          <p:spPr bwMode="auto">
            <a:xfrm>
              <a:off x="6439521" y="2924994"/>
              <a:ext cx="1524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54" name="Text Box 88"/>
            <p:cNvSpPr txBox="1">
              <a:spLocks noChangeArrowheads="1"/>
            </p:cNvSpPr>
            <p:nvPr/>
          </p:nvSpPr>
          <p:spPr bwMode="auto">
            <a:xfrm>
              <a:off x="5516766" y="2411596"/>
              <a:ext cx="487696" cy="438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 smtClean="0">
                  <a:solidFill>
                    <a:srgbClr val="FFFFFF"/>
                  </a:solidFill>
                </a:rPr>
                <a:t>N*</a:t>
              </a:r>
            </a:p>
          </p:txBody>
        </p:sp>
        <p:sp>
          <p:nvSpPr>
            <p:cNvPr id="56" name="Text Box 89"/>
            <p:cNvSpPr txBox="1">
              <a:spLocks noChangeArrowheads="1"/>
            </p:cNvSpPr>
            <p:nvPr/>
          </p:nvSpPr>
          <p:spPr bwMode="auto">
            <a:xfrm>
              <a:off x="6948264" y="3350320"/>
              <a:ext cx="361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 smtClean="0">
                  <a:solidFill>
                    <a:srgbClr val="FFFFFF"/>
                  </a:solidFill>
                </a:rPr>
                <a:t>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5" y="671108"/>
            <a:ext cx="5256584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               </a:t>
            </a:r>
            <a:r>
              <a:rPr lang="fr-FR" dirty="0" err="1" smtClean="0">
                <a:solidFill>
                  <a:srgbClr val="FFFF00"/>
                </a:solidFill>
              </a:rPr>
              <a:t>highlights</a:t>
            </a:r>
            <a:r>
              <a:rPr lang="fr-FR" dirty="0" smtClean="0">
                <a:solidFill>
                  <a:srgbClr val="FFFF00"/>
                </a:solidFill>
              </a:rPr>
              <a:t> at </a:t>
            </a:r>
            <a:r>
              <a:rPr lang="fr-FR" dirty="0" err="1" smtClean="0">
                <a:solidFill>
                  <a:srgbClr val="FFFF00"/>
                </a:solidFill>
              </a:rPr>
              <a:t>low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energy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</a:p>
          <a:p>
            <a:endParaRPr lang="fr-FR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K</a:t>
            </a:r>
            <a:r>
              <a:rPr lang="fr-FR" baseline="30000" dirty="0" smtClean="0"/>
              <a:t>+</a:t>
            </a:r>
            <a:r>
              <a:rPr lang="fr-FR" dirty="0" smtClean="0"/>
              <a:t>/K</a:t>
            </a:r>
            <a:r>
              <a:rPr lang="fr-FR" baseline="30000" dirty="0" smtClean="0"/>
              <a:t>0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FF00"/>
                </a:solidFill>
              </a:rPr>
              <a:t>to in-medium </a:t>
            </a:r>
            <a:r>
              <a:rPr lang="fr-FR" dirty="0" err="1" smtClean="0">
                <a:solidFill>
                  <a:srgbClr val="FFFF00"/>
                </a:solidFill>
              </a:rPr>
              <a:t>potential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weak</a:t>
            </a:r>
            <a:r>
              <a:rPr lang="fr-FR" dirty="0" smtClean="0"/>
              <a:t> absorption) and EOS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K</a:t>
            </a:r>
            <a:r>
              <a:rPr lang="fr-FR" baseline="30000" dirty="0" smtClean="0"/>
              <a:t>-</a:t>
            </a:r>
            <a:r>
              <a:rPr lang="fr-FR" dirty="0" smtClean="0"/>
              <a:t>  </a:t>
            </a:r>
            <a:r>
              <a:rPr lang="fr-FR" dirty="0" err="1" smtClean="0"/>
              <a:t>coupling</a:t>
            </a:r>
            <a:r>
              <a:rPr lang="fr-FR" dirty="0" smtClean="0"/>
              <a:t> to </a:t>
            </a:r>
            <a:r>
              <a:rPr lang="fr-FR" dirty="0" err="1" smtClean="0"/>
              <a:t>resonances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Φ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 no </a:t>
            </a:r>
            <a:r>
              <a:rPr lang="fr-FR" dirty="0"/>
              <a:t>OZI suppression at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 smtClean="0"/>
              <a:t>energies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Double </a:t>
            </a:r>
            <a:r>
              <a:rPr lang="fr-FR" dirty="0" err="1" smtClean="0"/>
              <a:t>strange</a:t>
            </a:r>
            <a:r>
              <a:rPr lang="fr-FR" dirty="0" smtClean="0"/>
              <a:t> </a:t>
            </a:r>
            <a:r>
              <a:rPr lang="el-GR" dirty="0" smtClean="0"/>
              <a:t>Ξ</a:t>
            </a:r>
            <a:r>
              <a:rPr lang="fr-FR" baseline="30000" dirty="0" smtClean="0"/>
              <a:t>-</a:t>
            </a:r>
          </a:p>
          <a:p>
            <a:r>
              <a:rPr lang="fr-FR" dirty="0" smtClean="0">
                <a:sym typeface="Symbol"/>
              </a:rPr>
              <a:t>     </a:t>
            </a:r>
            <a:r>
              <a:rPr lang="fr-FR" dirty="0" smtClean="0"/>
              <a:t>Production </a:t>
            </a:r>
            <a:r>
              <a:rPr lang="fr-FR" dirty="0"/>
              <a:t>far </a:t>
            </a:r>
            <a:r>
              <a:rPr lang="fr-FR" dirty="0" err="1"/>
              <a:t>below</a:t>
            </a:r>
            <a:r>
              <a:rPr lang="fr-FR" dirty="0"/>
              <a:t> </a:t>
            </a:r>
            <a:r>
              <a:rPr lang="fr-FR" dirty="0" err="1"/>
              <a:t>thresholds</a:t>
            </a:r>
            <a:r>
              <a:rPr lang="fr-FR" dirty="0"/>
              <a:t>:</a:t>
            </a:r>
          </a:p>
          <a:p>
            <a:r>
              <a:rPr lang="fr-FR" dirty="0"/>
              <a:t> </a:t>
            </a:r>
            <a:r>
              <a:rPr lang="fr-FR" dirty="0" smtClean="0"/>
              <a:t>            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>
                <a:solidFill>
                  <a:srgbClr val="FFFF00"/>
                </a:solidFill>
              </a:rPr>
              <a:t>to production </a:t>
            </a:r>
            <a:r>
              <a:rPr lang="fr-FR" dirty="0" err="1" smtClean="0">
                <a:solidFill>
                  <a:srgbClr val="FFFF00"/>
                </a:solidFill>
              </a:rPr>
              <a:t>mechanisms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26BC9-DA1C-4C5D-BB72-448D4085D15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1" y="-27384"/>
            <a:ext cx="905216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fr-FR" sz="3600" kern="0" dirty="0" err="1" smtClean="0"/>
              <a:t>Strange</a:t>
            </a:r>
            <a:r>
              <a:rPr lang="fr-FR" sz="3600" kern="0" dirty="0" smtClean="0"/>
              <a:t> </a:t>
            </a:r>
            <a:r>
              <a:rPr lang="fr-FR" sz="3600" kern="0" dirty="0" err="1" smtClean="0"/>
              <a:t>particles</a:t>
            </a:r>
            <a:r>
              <a:rPr lang="fr-FR" sz="3600" kern="0" dirty="0" smtClean="0"/>
              <a:t> in </a:t>
            </a:r>
            <a:r>
              <a:rPr lang="fr-FR" sz="3600" kern="0" dirty="0" err="1" smtClean="0"/>
              <a:t>nuclear</a:t>
            </a:r>
            <a:r>
              <a:rPr lang="fr-FR" sz="3600" kern="0" dirty="0" smtClean="0"/>
              <a:t> </a:t>
            </a:r>
            <a:r>
              <a:rPr lang="fr-FR" sz="3600" kern="0" dirty="0" err="1" smtClean="0"/>
              <a:t>matter</a:t>
            </a:r>
            <a:r>
              <a:rPr lang="fr-FR" sz="3600" kern="0" dirty="0" smtClean="0"/>
              <a:t> </a:t>
            </a:r>
            <a:endParaRPr lang="fr-FR" sz="3600" kern="0" dirty="0"/>
          </a:p>
        </p:txBody>
      </p:sp>
      <p:grpSp>
        <p:nvGrpSpPr>
          <p:cNvPr id="9" name="Groupe 8"/>
          <p:cNvGrpSpPr/>
          <p:nvPr/>
        </p:nvGrpSpPr>
        <p:grpSpPr>
          <a:xfrm>
            <a:off x="3563888" y="1412776"/>
            <a:ext cx="1826385" cy="1258555"/>
            <a:chOff x="5837076" y="4581128"/>
            <a:chExt cx="1826385" cy="1258555"/>
          </a:xfrm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5837076" y="4861673"/>
              <a:ext cx="1826385" cy="978010"/>
              <a:chOff x="2778" y="1968"/>
              <a:chExt cx="1374" cy="576"/>
            </a:xfrm>
          </p:grpSpPr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3024" y="2160"/>
                <a:ext cx="277" cy="8"/>
              </a:xfrm>
              <a:custGeom>
                <a:avLst/>
                <a:gdLst>
                  <a:gd name="T0" fmla="*/ 0 w 277"/>
                  <a:gd name="T1" fmla="*/ 8 h 8"/>
                  <a:gd name="T2" fmla="*/ 277 w 277"/>
                  <a:gd name="T3" fmla="*/ 0 h 8"/>
                  <a:gd name="T4" fmla="*/ 0 60000 65536"/>
                  <a:gd name="T5" fmla="*/ 0 60000 65536"/>
                  <a:gd name="T6" fmla="*/ 0 w 277"/>
                  <a:gd name="T7" fmla="*/ 0 h 8"/>
                  <a:gd name="T8" fmla="*/ 277 w 277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7" h="8">
                    <a:moveTo>
                      <a:pt x="0" y="8"/>
                    </a:moveTo>
                    <a:lnTo>
                      <a:pt x="277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3696" y="2160"/>
                <a:ext cx="295" cy="4"/>
              </a:xfrm>
              <a:custGeom>
                <a:avLst/>
                <a:gdLst>
                  <a:gd name="T0" fmla="*/ 0 w 295"/>
                  <a:gd name="T1" fmla="*/ 4 h 4"/>
                  <a:gd name="T2" fmla="*/ 295 w 295"/>
                  <a:gd name="T3" fmla="*/ 0 h 4"/>
                  <a:gd name="T4" fmla="*/ 0 60000 65536"/>
                  <a:gd name="T5" fmla="*/ 0 60000 65536"/>
                  <a:gd name="T6" fmla="*/ 0 w 295"/>
                  <a:gd name="T7" fmla="*/ 0 h 4"/>
                  <a:gd name="T8" fmla="*/ 295 w 295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5" h="4">
                    <a:moveTo>
                      <a:pt x="0" y="4"/>
                    </a:moveTo>
                    <a:lnTo>
                      <a:pt x="295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3312" y="2016"/>
                <a:ext cx="377" cy="2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2778" y="1968"/>
                <a:ext cx="34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r>
                  <a:rPr lang="en-GB" sz="1400">
                    <a:latin typeface="Comic Sans MS" pitchFamily="66" charset="0"/>
                  </a:rPr>
                  <a:t>K</a:t>
                </a:r>
                <a:r>
                  <a:rPr lang="en-GB" sz="1400" baseline="30000">
                    <a:latin typeface="Comic Sans MS" pitchFamily="66" charset="0"/>
                  </a:rPr>
                  <a:t>-</a:t>
                </a:r>
                <a:endParaRPr lang="en-GB" sz="1400" baseline="30000">
                  <a:latin typeface="Calibri" pitchFamily="34" charset="0"/>
                </a:endParaRP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3936" y="1968"/>
                <a:ext cx="21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r>
                  <a:rPr lang="en-GB" sz="1400">
                    <a:latin typeface="Comic Sans MS" pitchFamily="66" charset="0"/>
                  </a:rPr>
                  <a:t>K</a:t>
                </a:r>
                <a:r>
                  <a:rPr lang="en-GB" sz="1400" baseline="30000">
                    <a:latin typeface="Comic Sans MS" pitchFamily="66" charset="0"/>
                  </a:rPr>
                  <a:t>-</a:t>
                </a:r>
                <a:endParaRPr lang="en-GB" sz="1400" baseline="30000">
                  <a:latin typeface="Calibri" pitchFamily="34" charset="0"/>
                </a:endParaRP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3392" y="2350"/>
                <a:ext cx="27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r>
                  <a:rPr lang="en-GB" sz="1400" dirty="0">
                    <a:latin typeface="Comic Sans MS" pitchFamily="66" charset="0"/>
                  </a:rPr>
                  <a:t>N</a:t>
                </a:r>
                <a:r>
                  <a:rPr lang="en-GB" sz="1400" baseline="30000" dirty="0">
                    <a:latin typeface="Comic Sans MS" pitchFamily="66" charset="0"/>
                  </a:rPr>
                  <a:t>-1</a:t>
                </a:r>
                <a:endParaRPr lang="en-GB" sz="1400" dirty="0">
                  <a:latin typeface="Calibri" pitchFamily="34" charset="0"/>
                </a:endParaRPr>
              </a:p>
            </p:txBody>
          </p:sp>
        </p:grp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6588224" y="4581128"/>
              <a:ext cx="9525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l-GR" sz="1400" dirty="0" smtClean="0">
                  <a:latin typeface="Comic Sans MS" pitchFamily="66" charset="0"/>
                </a:rPr>
                <a:t>Λ</a:t>
              </a:r>
              <a:r>
                <a:rPr lang="en-GB" sz="1400" dirty="0">
                  <a:latin typeface="Comic Sans MS" pitchFamily="66" charset="0"/>
                </a:rPr>
                <a:t> </a:t>
              </a:r>
              <a:r>
                <a:rPr lang="en-GB" sz="1400" dirty="0" smtClean="0">
                  <a:latin typeface="Comic Sans MS" pitchFamily="66" charset="0"/>
                </a:rPr>
                <a:t>(1405) </a:t>
              </a:r>
              <a:endParaRPr lang="en-GB" sz="1400" dirty="0">
                <a:latin typeface="Calibri" pitchFamily="34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952985" y="4221088"/>
            <a:ext cx="492327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Constraints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NN </a:t>
            </a:r>
            <a:r>
              <a:rPr lang="fr-FR" dirty="0" err="1" smtClean="0"/>
              <a:t>reactions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kaon </a:t>
            </a:r>
            <a:r>
              <a:rPr lang="fr-FR" dirty="0"/>
              <a:t>production </a:t>
            </a:r>
            <a:r>
              <a:rPr lang="fr-FR" dirty="0" err="1" smtClean="0"/>
              <a:t>mechanism</a:t>
            </a:r>
            <a:r>
              <a:rPr lang="fr-FR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exclusive </a:t>
            </a:r>
            <a:r>
              <a:rPr lang="fr-FR" dirty="0" err="1" smtClean="0"/>
              <a:t>channels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baryonic</a:t>
            </a:r>
            <a:r>
              <a:rPr lang="fr-FR" dirty="0" smtClean="0"/>
              <a:t> </a:t>
            </a:r>
            <a:r>
              <a:rPr lang="fr-FR" dirty="0" err="1" smtClean="0"/>
              <a:t>resonances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K</a:t>
            </a:r>
            <a:r>
              <a:rPr lang="fr-FR" baseline="30000" dirty="0" smtClean="0"/>
              <a:t>-</a:t>
            </a:r>
            <a:r>
              <a:rPr lang="fr-FR" dirty="0" smtClean="0"/>
              <a:t>N </a:t>
            </a:r>
            <a:r>
              <a:rPr lang="fr-FR" dirty="0" err="1" smtClean="0"/>
              <a:t>potential</a:t>
            </a:r>
            <a:r>
              <a:rPr lang="fr-FR" dirty="0" smtClean="0"/>
              <a:t>: Λ </a:t>
            </a:r>
            <a:r>
              <a:rPr lang="fr-FR" dirty="0"/>
              <a:t>(1405): </a:t>
            </a:r>
            <a:r>
              <a:rPr lang="fr-FR" dirty="0" err="1"/>
              <a:t>bound</a:t>
            </a:r>
            <a:r>
              <a:rPr lang="fr-FR" dirty="0"/>
              <a:t> K</a:t>
            </a:r>
            <a:r>
              <a:rPr lang="fr-FR" baseline="30000" dirty="0"/>
              <a:t>-</a:t>
            </a:r>
            <a:r>
              <a:rPr lang="fr-FR" dirty="0"/>
              <a:t>p system </a:t>
            </a:r>
            <a:r>
              <a:rPr lang="fr-FR" dirty="0" smtClean="0"/>
              <a:t>?</a:t>
            </a:r>
          </a:p>
          <a:p>
            <a:r>
              <a:rPr lang="fr-FR" dirty="0" smtClean="0"/>
              <a:t>         </a:t>
            </a:r>
            <a:r>
              <a:rPr lang="fr-FR" dirty="0" err="1" smtClean="0"/>
              <a:t>Search</a:t>
            </a:r>
            <a:r>
              <a:rPr lang="fr-FR" dirty="0" smtClean="0"/>
              <a:t> for  </a:t>
            </a:r>
            <a:r>
              <a:rPr lang="fr-FR" dirty="0" err="1" smtClean="0"/>
              <a:t>bound</a:t>
            </a:r>
            <a:r>
              <a:rPr lang="fr-FR" dirty="0" smtClean="0"/>
              <a:t> </a:t>
            </a:r>
            <a:r>
              <a:rPr lang="fr-FR" dirty="0" err="1" smtClean="0"/>
              <a:t>K</a:t>
            </a:r>
            <a:r>
              <a:rPr lang="fr-FR" baseline="30000" dirty="0" err="1" smtClean="0"/>
              <a:t>-</a:t>
            </a:r>
            <a:r>
              <a:rPr lang="fr-FR" dirty="0" err="1" smtClean="0"/>
              <a:t>pp</a:t>
            </a:r>
            <a:r>
              <a:rPr lang="fr-FR" dirty="0" smtClean="0"/>
              <a:t>  system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824859" y="764704"/>
            <a:ext cx="2538412" cy="2300288"/>
            <a:chOff x="5824859" y="764704"/>
            <a:chExt cx="2538412" cy="230028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3" t="8602" r="7599" b="28971"/>
            <a:stretch/>
          </p:blipFill>
          <p:spPr bwMode="auto">
            <a:xfrm>
              <a:off x="5824859" y="764704"/>
              <a:ext cx="2538412" cy="230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08304" y="1495901"/>
              <a:ext cx="792088" cy="2445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5590287" y="3140968"/>
            <a:ext cx="300755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G.E. Brown et al., NPA 567 (1994) 937</a:t>
            </a:r>
          </a:p>
          <a:p>
            <a:r>
              <a:rPr lang="fr-FR" sz="1100" dirty="0" smtClean="0"/>
              <a:t>T. Waas et al., Phys. </a:t>
            </a:r>
            <a:r>
              <a:rPr lang="fr-FR" sz="1100" dirty="0" err="1" smtClean="0"/>
              <a:t>Lett</a:t>
            </a:r>
            <a:r>
              <a:rPr lang="fr-FR" sz="1100" dirty="0" smtClean="0"/>
              <a:t>. B379 (1996) 34</a:t>
            </a:r>
          </a:p>
          <a:p>
            <a:r>
              <a:rPr lang="fr-FR" sz="1100" dirty="0" smtClean="0"/>
              <a:t>J. </a:t>
            </a:r>
            <a:r>
              <a:rPr lang="fr-FR" sz="1100" dirty="0" err="1" smtClean="0"/>
              <a:t>Schaffner_Bielich</a:t>
            </a:r>
            <a:r>
              <a:rPr lang="fr-FR" sz="1100" dirty="0" smtClean="0"/>
              <a:t> et al. NPA 625 (1997)</a:t>
            </a:r>
          </a:p>
          <a:p>
            <a:r>
              <a:rPr lang="fr-FR" sz="1100" dirty="0" smtClean="0"/>
              <a:t>C. Fuchs, </a:t>
            </a:r>
            <a:r>
              <a:rPr lang="fr-FR" sz="1100" dirty="0" err="1" smtClean="0"/>
              <a:t>Prog</a:t>
            </a:r>
            <a:r>
              <a:rPr lang="fr-FR" sz="1100" dirty="0" smtClean="0"/>
              <a:t>. Part. </a:t>
            </a:r>
            <a:r>
              <a:rPr lang="fr-FR" sz="1100" dirty="0" err="1" smtClean="0"/>
              <a:t>Nucl</a:t>
            </a:r>
            <a:r>
              <a:rPr lang="fr-FR" sz="1100" dirty="0" smtClean="0"/>
              <a:t>. Phys. 56 (2006) 1</a:t>
            </a:r>
          </a:p>
          <a:p>
            <a:r>
              <a:rPr lang="fr-FR" sz="1100" dirty="0" err="1" smtClean="0"/>
              <a:t>Zhi</a:t>
            </a:r>
            <a:r>
              <a:rPr lang="fr-FR" sz="1100" dirty="0" smtClean="0"/>
              <a:t>-Gang </a:t>
            </a:r>
            <a:r>
              <a:rPr lang="fr-FR" sz="1100" dirty="0" err="1" smtClean="0"/>
              <a:t>Xiao</a:t>
            </a:r>
            <a:r>
              <a:rPr lang="fr-FR" sz="1100" dirty="0" smtClean="0"/>
              <a:t> et al. arXiv.1312.5790v1.pdf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732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1520" y="-228600"/>
            <a:ext cx="878497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Hades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« 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strategy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fr-F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» : 2014 </a:t>
            </a:r>
            <a:r>
              <a:rPr lang="fr-F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status</a:t>
            </a:r>
            <a:r>
              <a:rPr lang="fr-F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fr-FR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6024" y="1052736"/>
            <a:ext cx="9756576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dilepton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strangeness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emission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dense and hot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C+C,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Ar+KCl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(last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Au+Au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2012)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normal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nuclear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density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p+Nb 3.5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and 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</a:t>
            </a:r>
            <a:r>
              <a:rPr lang="fr-FR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-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A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in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summer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2014</a:t>
            </a:r>
          </a:p>
          <a:p>
            <a:pPr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Elementary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collisions pp,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dp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and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soon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</a:t>
            </a:r>
            <a:r>
              <a:rPr lang="fr-FR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-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p  (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summer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2014)</a:t>
            </a: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HADES@FAIR (2019): pp,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pA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, AA  E/A&lt;8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AGeV</a:t>
            </a:r>
            <a:endParaRPr lang="fr-FR" b="1" dirty="0" smtClean="0">
              <a:effectLst>
                <a:outerShdw blurRad="38100" dist="38100" dir="2700000" algn="tl">
                  <a:srgbClr val="000000"/>
                </a:outerShdw>
              </a:effectLst>
              <a:sym typeface="Symbol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6804248" y="621374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z="12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Bulle ronde 13"/>
          <p:cNvSpPr/>
          <p:nvPr/>
        </p:nvSpPr>
        <p:spPr>
          <a:xfrm>
            <a:off x="6300192" y="1772816"/>
            <a:ext cx="2843808" cy="2232248"/>
          </a:xfrm>
          <a:prstGeom prst="wedgeEllipseCallout">
            <a:avLst>
              <a:gd name="adj1" fmla="val -61860"/>
              <a:gd name="adj2" fmla="val -5570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>
                <a:solidFill>
                  <a:schemeClr val="bg1"/>
                </a:solidFill>
              </a:rPr>
              <a:t>recent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review</a:t>
            </a:r>
            <a:r>
              <a:rPr lang="fr-FR" b="1" dirty="0">
                <a:solidFill>
                  <a:schemeClr val="bg1"/>
                </a:solidFill>
              </a:rPr>
              <a:t> of </a:t>
            </a:r>
            <a:r>
              <a:rPr lang="fr-FR" b="1" dirty="0" smtClean="0">
                <a:solidFill>
                  <a:schemeClr val="bg1"/>
                </a:solidFill>
              </a:rPr>
              <a:t>HADES in-medium </a:t>
            </a:r>
            <a:r>
              <a:rPr lang="fr-FR" b="1" dirty="0" err="1" smtClean="0">
                <a:solidFill>
                  <a:schemeClr val="bg1"/>
                </a:solidFill>
              </a:rPr>
              <a:t>studies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pPr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chemeClr val="bg1"/>
                </a:solidFill>
              </a:rPr>
              <a:t>T</a:t>
            </a:r>
            <a:r>
              <a:rPr lang="fr-FR" b="1" dirty="0">
                <a:solidFill>
                  <a:schemeClr val="bg1"/>
                </a:solidFill>
              </a:rPr>
              <a:t>. </a:t>
            </a:r>
            <a:r>
              <a:rPr lang="fr-FR" b="1" dirty="0" err="1">
                <a:solidFill>
                  <a:schemeClr val="bg1"/>
                </a:solidFill>
              </a:rPr>
              <a:t>Galatyuk</a:t>
            </a:r>
            <a:r>
              <a:rPr lang="fr-FR" b="1" dirty="0">
                <a:solidFill>
                  <a:schemeClr val="bg1"/>
                </a:solidFill>
              </a:rPr>
              <a:t>, Quark </a:t>
            </a:r>
            <a:r>
              <a:rPr lang="fr-FR" b="1" dirty="0" err="1">
                <a:solidFill>
                  <a:schemeClr val="bg1"/>
                </a:solidFill>
              </a:rPr>
              <a:t>Matter</a:t>
            </a:r>
            <a:r>
              <a:rPr lang="fr-FR" b="1" dirty="0">
                <a:solidFill>
                  <a:schemeClr val="bg1"/>
                </a:solidFill>
              </a:rPr>
              <a:t>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409432" y="628416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0EB23E7-1C76-4914-B670-14324F3FEBC8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50168"/>
            <a:ext cx="8640762" cy="568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The Collaboration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01545" y="4764930"/>
            <a:ext cx="57943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GSI</a:t>
            </a:r>
          </a:p>
        </p:txBody>
      </p:sp>
      <p:sp>
        <p:nvSpPr>
          <p:cNvPr id="162824" name="Rectangle 7"/>
          <p:cNvSpPr>
            <a:spLocks noChangeArrowheads="1"/>
          </p:cNvSpPr>
          <p:nvPr/>
        </p:nvSpPr>
        <p:spPr bwMode="auto">
          <a:xfrm>
            <a:off x="286445" y="948852"/>
            <a:ext cx="8713787" cy="5761038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28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20" y="2821830"/>
            <a:ext cx="2447925" cy="182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95982" y="5269755"/>
            <a:ext cx="2181225" cy="1217613"/>
            <a:chOff x="340" y="3294"/>
            <a:chExt cx="1374" cy="767"/>
          </a:xfrm>
        </p:grpSpPr>
        <p:pic>
          <p:nvPicPr>
            <p:cNvPr id="16283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r="12900"/>
            <a:stretch>
              <a:fillRect/>
            </a:stretch>
          </p:blipFill>
          <p:spPr bwMode="auto">
            <a:xfrm>
              <a:off x="340" y="3294"/>
              <a:ext cx="1375" cy="7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1357" y="3326"/>
              <a:ext cx="284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000" b="1">
                  <a:solidFill>
                    <a:srgbClr val="D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rPr>
                <a:t>SIS</a:t>
              </a:r>
            </a:p>
          </p:txBody>
        </p:sp>
      </p:grpSp>
      <p:sp>
        <p:nvSpPr>
          <p:cNvPr id="162827" name="Rectangle 12"/>
          <p:cNvSpPr>
            <a:spLocks noChangeArrowheads="1"/>
          </p:cNvSpPr>
          <p:nvPr/>
        </p:nvSpPr>
        <p:spPr bwMode="auto">
          <a:xfrm>
            <a:off x="3707507" y="1237505"/>
            <a:ext cx="5256213" cy="488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Catania  (INFN - LNS), </a:t>
            </a:r>
            <a:r>
              <a:rPr lang="de-DE" sz="1400" b="1" dirty="0" err="1">
                <a:solidFill>
                  <a:srgbClr val="080808"/>
                </a:solidFill>
              </a:rPr>
              <a:t>Italy</a:t>
            </a:r>
            <a:endParaRPr lang="de-DE" sz="1400" b="1" dirty="0">
              <a:solidFill>
                <a:srgbClr val="080808"/>
              </a:solidFill>
            </a:endParaRPr>
          </a:p>
          <a:p>
            <a:pPr marL="741363" lvl="1" indent="-28416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Cracow</a:t>
            </a:r>
            <a:r>
              <a:rPr lang="de-DE" sz="1400" b="1" dirty="0">
                <a:solidFill>
                  <a:srgbClr val="080808"/>
                </a:solidFill>
              </a:rPr>
              <a:t>  (Univ.), </a:t>
            </a:r>
            <a:r>
              <a:rPr lang="de-DE" sz="1400" b="1" dirty="0" err="1">
                <a:solidFill>
                  <a:srgbClr val="080808"/>
                </a:solidFill>
              </a:rPr>
              <a:t>Poland</a:t>
            </a:r>
            <a:endParaRPr lang="de-DE" sz="1400" b="1" dirty="0">
              <a:solidFill>
                <a:srgbClr val="080808"/>
              </a:solidFill>
            </a:endParaRPr>
          </a:p>
          <a:p>
            <a:pPr lvl="2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Darmstadt  (GSI), Germany</a:t>
            </a:r>
          </a:p>
          <a:p>
            <a:pPr lvl="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Dresden (FZD),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Dubna</a:t>
            </a:r>
            <a:r>
              <a:rPr lang="de-DE" sz="1400" b="1" dirty="0">
                <a:solidFill>
                  <a:srgbClr val="080808"/>
                </a:solidFill>
              </a:rPr>
              <a:t>  (JINR), </a:t>
            </a:r>
            <a:r>
              <a:rPr lang="de-DE" sz="1400" b="1" dirty="0" err="1">
                <a:solidFill>
                  <a:srgbClr val="080808"/>
                </a:solidFill>
              </a:rPr>
              <a:t>Russia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Frankfurt  (Univ.),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Giessen</a:t>
            </a:r>
            <a:r>
              <a:rPr lang="de-DE" sz="1400" b="1" dirty="0">
                <a:solidFill>
                  <a:srgbClr val="080808"/>
                </a:solidFill>
              </a:rPr>
              <a:t>  (Univ.),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Milano  (INFN, Univ.), </a:t>
            </a:r>
            <a:r>
              <a:rPr lang="de-DE" sz="1400" b="1" dirty="0" err="1">
                <a:solidFill>
                  <a:srgbClr val="080808"/>
                </a:solidFill>
              </a:rPr>
              <a:t>Italy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München  (</a:t>
            </a:r>
            <a:r>
              <a:rPr lang="en-US" sz="1400" b="1" dirty="0">
                <a:solidFill>
                  <a:srgbClr val="080808"/>
                </a:solidFill>
              </a:rPr>
              <a:t>TUM</a:t>
            </a:r>
            <a:r>
              <a:rPr lang="de-DE" sz="1400" b="1" dirty="0">
                <a:solidFill>
                  <a:srgbClr val="080808"/>
                </a:solidFill>
              </a:rPr>
              <a:t>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Moscow</a:t>
            </a:r>
            <a:r>
              <a:rPr lang="de-DE" sz="1400" b="1" dirty="0">
                <a:solidFill>
                  <a:srgbClr val="080808"/>
                </a:solidFill>
              </a:rPr>
              <a:t>  (</a:t>
            </a:r>
            <a:r>
              <a:rPr lang="de-DE" sz="1400" b="1" dirty="0" err="1">
                <a:solidFill>
                  <a:srgbClr val="080808"/>
                </a:solidFill>
              </a:rPr>
              <a:t>ITEP,MEPhI,RAS</a:t>
            </a:r>
            <a:r>
              <a:rPr lang="de-DE" sz="1400" b="1" dirty="0">
                <a:solidFill>
                  <a:srgbClr val="080808"/>
                </a:solidFill>
              </a:rPr>
              <a:t>), </a:t>
            </a:r>
            <a:r>
              <a:rPr lang="de-DE" sz="1400" b="1" dirty="0" err="1">
                <a:solidFill>
                  <a:srgbClr val="080808"/>
                </a:solidFill>
              </a:rPr>
              <a:t>Russia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Nicosia  (Univ.), </a:t>
            </a:r>
            <a:r>
              <a:rPr lang="de-DE" sz="1400" b="1" dirty="0" err="1">
                <a:solidFill>
                  <a:srgbClr val="080808"/>
                </a:solidFill>
              </a:rPr>
              <a:t>Cyprus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Orsay</a:t>
            </a:r>
            <a:r>
              <a:rPr lang="de-DE" sz="1400" b="1" dirty="0">
                <a:solidFill>
                  <a:srgbClr val="080808"/>
                </a:solidFill>
              </a:rPr>
              <a:t> (IPN), France</a:t>
            </a:r>
          </a:p>
          <a:p>
            <a:pPr lvl="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Rez</a:t>
            </a:r>
            <a:r>
              <a:rPr lang="de-DE" sz="1400" b="1" dirty="0">
                <a:solidFill>
                  <a:srgbClr val="080808"/>
                </a:solidFill>
              </a:rPr>
              <a:t>  (CAS, NPI), Czech Rep.</a:t>
            </a:r>
          </a:p>
          <a:p>
            <a:pPr lvl="2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Sant</a:t>
            </a:r>
            <a:r>
              <a:rPr lang="de-DE" sz="1400" b="1" dirty="0">
                <a:solidFill>
                  <a:srgbClr val="080808"/>
                </a:solidFill>
              </a:rPr>
              <a:t>. de </a:t>
            </a:r>
            <a:r>
              <a:rPr lang="de-DE" sz="1400" b="1" dirty="0" err="1">
                <a:solidFill>
                  <a:srgbClr val="080808"/>
                </a:solidFill>
              </a:rPr>
              <a:t>Compostela</a:t>
            </a:r>
            <a:r>
              <a:rPr lang="de-DE" sz="1400" b="1" dirty="0">
                <a:solidFill>
                  <a:srgbClr val="080808"/>
                </a:solidFill>
              </a:rPr>
              <a:t>  (Univ.), Spain</a:t>
            </a:r>
          </a:p>
          <a:p>
            <a:pPr marL="741363" lvl="1" indent="-28416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Valencia  (Univ.), Spain</a:t>
            </a:r>
          </a:p>
          <a:p>
            <a:pPr marL="341313" indent="-34131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Coimbra</a:t>
            </a:r>
            <a:r>
              <a:rPr lang="de-DE" sz="1400" b="1" dirty="0">
                <a:solidFill>
                  <a:srgbClr val="080808"/>
                </a:solidFill>
              </a:rPr>
              <a:t> (Univ.), LIP, Portugal</a:t>
            </a:r>
          </a:p>
        </p:txBody>
      </p:sp>
      <p:pic>
        <p:nvPicPr>
          <p:cNvPr id="16282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545" y="1021605"/>
            <a:ext cx="273685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829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832" y="2631330"/>
            <a:ext cx="237648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8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0"/>
            <a:ext cx="1104900" cy="9715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8704683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539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327F7D3-0089-403B-9829-C302E19AF1AF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63846" name="Rectangle 10"/>
          <p:cNvSpPr>
            <a:spLocks noChangeArrowheads="1"/>
          </p:cNvSpPr>
          <p:nvPr/>
        </p:nvSpPr>
        <p:spPr bwMode="auto">
          <a:xfrm>
            <a:off x="183094" y="289239"/>
            <a:ext cx="4953000" cy="35416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Acceptance</a:t>
            </a:r>
            <a:r>
              <a:rPr lang="en-GB" sz="1600" dirty="0">
                <a:solidFill>
                  <a:srgbClr val="FFFF00"/>
                </a:solidFill>
              </a:rPr>
              <a:t>: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b="1" dirty="0">
                <a:solidFill>
                  <a:srgbClr val="FFFFFF"/>
                </a:solidFill>
              </a:rPr>
              <a:t>Full azimuth,  polar angles 18</a:t>
            </a:r>
            <a:r>
              <a:rPr lang="en-GB" sz="1600" b="1" baseline="30000" dirty="0">
                <a:solidFill>
                  <a:srgbClr val="FFFFFF"/>
                </a:solidFill>
              </a:rPr>
              <a:t>o</a:t>
            </a:r>
            <a:r>
              <a:rPr lang="en-GB" sz="1600" b="1" dirty="0">
                <a:solidFill>
                  <a:srgbClr val="FFFFFF"/>
                </a:solidFill>
              </a:rPr>
              <a:t> - 85</a:t>
            </a:r>
            <a:r>
              <a:rPr lang="en-GB" sz="1600" b="1" baseline="30000" dirty="0">
                <a:solidFill>
                  <a:srgbClr val="FFFFFF"/>
                </a:solidFill>
              </a:rPr>
              <a:t>o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       Pair acceptance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</a:t>
            </a:r>
            <a:r>
              <a:rPr lang="en-GB" sz="1600" b="1" dirty="0">
                <a:solidFill>
                  <a:srgbClr val="FFFFFF"/>
                </a:solidFill>
              </a:rPr>
              <a:t> 0.35 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solidFill>
                <a:srgbClr val="7B46D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Particle identification</a:t>
            </a:r>
            <a:r>
              <a:rPr lang="en-GB" sz="1600" dirty="0">
                <a:solidFill>
                  <a:srgbClr val="FFFF00"/>
                </a:solidFill>
              </a:rPr>
              <a:t>: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       RICH,</a:t>
            </a:r>
            <a:r>
              <a:rPr lang="en-GB" sz="1600" dirty="0">
                <a:solidFill>
                  <a:srgbClr val="FFFFFF"/>
                </a:solidFill>
              </a:rPr>
              <a:t>  </a:t>
            </a:r>
            <a:r>
              <a:rPr lang="en-GB" sz="1600" b="1" dirty="0">
                <a:solidFill>
                  <a:srgbClr val="FFFFFF"/>
                </a:solidFill>
              </a:rPr>
              <a:t>Time Of Flight, Pre-Shower (pad chambers &amp; lead converter) ( also MDC (K</a:t>
            </a:r>
            <a:r>
              <a:rPr lang="en-GB" sz="1600" b="1" baseline="30000" dirty="0">
                <a:solidFill>
                  <a:srgbClr val="FFFFFF"/>
                </a:solidFill>
                <a:latin typeface="Symbol" pitchFamily="18" charset="2"/>
              </a:rPr>
              <a:t></a:t>
            </a:r>
            <a:r>
              <a:rPr lang="en-GB" sz="1600" b="1" dirty="0">
                <a:solidFill>
                  <a:srgbClr val="FFFFFF"/>
                </a:solidFill>
              </a:rPr>
              <a:t>))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solidFill>
                <a:srgbClr val="FFFF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Trigger</a:t>
            </a:r>
            <a:r>
              <a:rPr lang="en-GB" sz="1600" b="1" dirty="0">
                <a:solidFill>
                  <a:srgbClr val="FFFFFF"/>
                </a:solidFill>
              </a:rPr>
              <a:t>: </a:t>
            </a:r>
            <a:endParaRPr lang="en-GB" sz="1600" b="1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</a:rPr>
              <a:t> ~ 50 kHz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Momentum measurement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Magnet: </a:t>
            </a:r>
            <a:r>
              <a:rPr lang="en-GB" sz="1600" dirty="0">
                <a:solidFill>
                  <a:srgbClr val="FFFFFF"/>
                </a:solidFill>
              </a:rPr>
              <a:t>  </a:t>
            </a:r>
            <a:r>
              <a:rPr lang="en-GB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∫</a:t>
            </a:r>
            <a:r>
              <a:rPr lang="en-GB" sz="1600" b="1" dirty="0" err="1">
                <a:solidFill>
                  <a:srgbClr val="FFFFFF"/>
                </a:solidFill>
              </a:rPr>
              <a:t>Bdl</a:t>
            </a:r>
            <a:r>
              <a:rPr lang="en-GB" sz="1600" b="1" dirty="0">
                <a:solidFill>
                  <a:srgbClr val="FFFFFF"/>
                </a:solidFill>
              </a:rPr>
              <a:t> = 0.1- 0.34 Tm   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MDC: 24 Mini Drift Chambers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Leptons: 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x~ 140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</a:t>
            </a:r>
            <a:r>
              <a:rPr lang="en-GB" sz="1600" b="1" dirty="0">
                <a:solidFill>
                  <a:srgbClr val="FFFFFF"/>
                </a:solidFill>
              </a:rPr>
              <a:t> per cell,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p/p ~ 1-2 </a:t>
            </a:r>
            <a:r>
              <a:rPr lang="en-GB" sz="1600" b="1" dirty="0" smtClean="0">
                <a:solidFill>
                  <a:srgbClr val="FFFFFF"/>
                </a:solidFill>
              </a:rPr>
              <a:t>%</a:t>
            </a:r>
            <a:endParaRPr lang="en-GB" sz="1600" b="1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136094" y="1340768"/>
            <a:ext cx="3656013" cy="2225675"/>
            <a:chOff x="0" y="0"/>
            <a:chExt cx="2303" cy="1402"/>
          </a:xfrm>
        </p:grpSpPr>
        <p:pic>
          <p:nvPicPr>
            <p:cNvPr id="16385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53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848" name="Text Box 14"/>
          <p:cNvSpPr txBox="1">
            <a:spLocks noChangeArrowheads="1"/>
          </p:cNvSpPr>
          <p:nvPr/>
        </p:nvSpPr>
        <p:spPr bwMode="auto">
          <a:xfrm>
            <a:off x="5432425" y="0"/>
            <a:ext cx="3394075" cy="116681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>
                <a:solidFill>
                  <a:srgbClr val="FFFFFF"/>
                </a:solidFill>
                <a:latin typeface="Forte" pitchFamily="64" charset="0"/>
              </a:rPr>
              <a:t>     HADES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>
                <a:solidFill>
                  <a:srgbClr val="FFFFFF"/>
                </a:solidFill>
              </a:rPr>
              <a:t> 2</a:t>
            </a:r>
            <a:r>
              <a:rPr lang="fr-FR" sz="2400" baseline="30000">
                <a:solidFill>
                  <a:srgbClr val="FFFFFF"/>
                </a:solidFill>
              </a:rPr>
              <a:t>nd</a:t>
            </a:r>
            <a:r>
              <a:rPr lang="fr-FR" sz="2400">
                <a:solidFill>
                  <a:srgbClr val="FFFFFF"/>
                </a:solidFill>
              </a:rPr>
              <a:t> generation dilepton 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>
                <a:solidFill>
                  <a:srgbClr val="FFFFFF"/>
                </a:solidFill>
              </a:rPr>
              <a:t>  spectrometer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1699"/>
            <a:ext cx="2314798" cy="233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779911" y="4242574"/>
            <a:ext cx="2206053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M/M ~ 2% at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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</a:rPr>
              <a:t>peak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24" name="Bulle ronde 23"/>
          <p:cNvSpPr/>
          <p:nvPr/>
        </p:nvSpPr>
        <p:spPr>
          <a:xfrm>
            <a:off x="755575" y="4414781"/>
            <a:ext cx="3600401" cy="1792384"/>
          </a:xfrm>
          <a:prstGeom prst="wedgeEllipseCallout">
            <a:avLst>
              <a:gd name="adj1" fmla="val -42995"/>
              <a:gd name="adj2" fmla="val -5220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err="1" smtClean="0">
                <a:solidFill>
                  <a:schemeClr val="bg1"/>
                </a:solidFill>
              </a:rPr>
              <a:t>Electromagnetic</a:t>
            </a:r>
            <a:r>
              <a:rPr lang="fr-FR" sz="1600" b="1" dirty="0" smtClean="0">
                <a:solidFill>
                  <a:schemeClr val="bg1"/>
                </a:solidFill>
              </a:rPr>
              <a:t>  </a:t>
            </a:r>
            <a:r>
              <a:rPr lang="fr-FR" sz="1600" b="1" dirty="0" err="1" smtClean="0">
                <a:solidFill>
                  <a:schemeClr val="bg1"/>
                </a:solidFill>
              </a:rPr>
              <a:t>Calorimeter</a:t>
            </a:r>
            <a:r>
              <a:rPr lang="fr-FR" sz="1600" b="1" dirty="0" smtClean="0">
                <a:solidFill>
                  <a:schemeClr val="bg1"/>
                </a:solidFill>
              </a:rPr>
              <a:t>  for </a:t>
            </a:r>
            <a:r>
              <a:rPr lang="fr-FR" sz="1600" b="1" dirty="0" err="1">
                <a:solidFill>
                  <a:schemeClr val="bg1"/>
                </a:solidFill>
              </a:rPr>
              <a:t>experiments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</a:p>
          <a:p>
            <a:r>
              <a:rPr lang="fr-FR" sz="1600" b="1" dirty="0" err="1">
                <a:solidFill>
                  <a:schemeClr val="bg1"/>
                </a:solidFill>
              </a:rPr>
              <a:t>with</a:t>
            </a:r>
            <a:r>
              <a:rPr lang="fr-FR" sz="1600" b="1" dirty="0">
                <a:solidFill>
                  <a:schemeClr val="bg1"/>
                </a:solidFill>
              </a:rPr>
              <a:t> SIS 100/FAIR </a:t>
            </a:r>
            <a:r>
              <a:rPr lang="fr-FR" sz="1600" b="1" dirty="0" err="1" smtClean="0">
                <a:solidFill>
                  <a:srgbClr val="FF0000"/>
                </a:solidFill>
                <a:sym typeface="Symbol"/>
              </a:rPr>
              <a:t>P.Ramos</a:t>
            </a:r>
            <a:r>
              <a:rPr lang="fr-FR" sz="1600" b="1" dirty="0" smtClean="0">
                <a:solidFill>
                  <a:srgbClr val="FF0000"/>
                </a:solidFill>
                <a:sym typeface="Symbol"/>
              </a:rPr>
              <a:t>, poster session</a:t>
            </a:r>
            <a:endParaRPr lang="fr-FR" sz="1600" b="1" dirty="0">
              <a:solidFill>
                <a:srgbClr val="FF0000"/>
              </a:solidFill>
              <a:sym typeface="Symbo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Rayon">
  <a:themeElements>
    <a:clrScheme name="Rayon 3">
      <a:dk1>
        <a:srgbClr val="3F4873"/>
      </a:dk1>
      <a:lt1>
        <a:srgbClr val="FFFFFF"/>
      </a:lt1>
      <a:dk2>
        <a:srgbClr val="4F598D"/>
      </a:dk2>
      <a:lt2>
        <a:srgbClr val="CCECFF"/>
      </a:lt2>
      <a:accent1>
        <a:srgbClr val="0099CC"/>
      </a:accent1>
      <a:accent2>
        <a:srgbClr val="4C8470"/>
      </a:accent2>
      <a:accent3>
        <a:srgbClr val="B2B5C5"/>
      </a:accent3>
      <a:accent4>
        <a:srgbClr val="DADADA"/>
      </a:accent4>
      <a:accent5>
        <a:srgbClr val="AACAE2"/>
      </a:accent5>
      <a:accent6>
        <a:srgbClr val="447765"/>
      </a:accent6>
      <a:hlink>
        <a:srgbClr val="99CC00"/>
      </a:hlink>
      <a:folHlink>
        <a:srgbClr val="96A4C8"/>
      </a:folHlink>
    </a:clrScheme>
    <a:fontScheme name="Ra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apitaux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apitaux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13925</TotalTime>
  <Words>2818</Words>
  <Application>Microsoft Office PowerPoint</Application>
  <PresentationFormat>Affichage à l'écran (4:3)</PresentationFormat>
  <Paragraphs>638</Paragraphs>
  <Slides>32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Conception personnalisée</vt:lpstr>
      <vt:lpstr>1_Conception personnalisée</vt:lpstr>
      <vt:lpstr>2_Conception personnalisée</vt:lpstr>
      <vt:lpstr>4_Rayon</vt:lpstr>
      <vt:lpstr>5_Capitaux</vt:lpstr>
      <vt:lpstr>7_Capitaux</vt:lpstr>
      <vt:lpstr>Présentation PowerPoint</vt:lpstr>
      <vt:lpstr>Outline</vt:lpstr>
      <vt:lpstr>Motivations of the HADES experiment</vt:lpstr>
      <vt:lpstr>Virtual photon  emission from hot and dense matter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Exclusive analysis : ppppe+e- at 1.25 GeV </vt:lpstr>
      <vt:lpstr>ppe+e-X  E=2.2 GeV, 3.5 GeV</vt:lpstr>
      <vt:lpstr>Présentation PowerPoint</vt:lpstr>
      <vt:lpstr>Studying cold nuclear matter </vt:lpstr>
      <vt:lpstr>The « pn puzzle »:tentative explanations</vt:lpstr>
      <vt:lpstr>HADES « pn puzzle »:the  explanation ?  </vt:lpstr>
      <vt:lpstr>Searching for the U boson with HADES</vt:lpstr>
      <vt:lpstr>K0S inclusive production in pp E= 3.5 GeV</vt:lpstr>
      <vt:lpstr>Sensitivity to kaon nuclear potential</vt:lpstr>
      <vt:lpstr>More about strange channels with HADES</vt:lpstr>
      <vt:lpstr>                Pion beam experiments HADES </vt:lpstr>
      <vt:lpstr>Pion-nucleon reactions with HADES hadronic channels</vt:lpstr>
      <vt:lpstr>Pion-nucleon reactions with HADES dielectron channels</vt:lpstr>
      <vt:lpstr>Pion-nucleus reactions with HADES</vt:lpstr>
      <vt:lpstr>Conclusion</vt:lpstr>
      <vt:lpstr>dziękuję</vt:lpstr>
      <vt:lpstr>Présentation PowerPoint</vt:lpstr>
      <vt:lpstr>Hyperon production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Béatrice Ramstein</cp:lastModifiedBy>
  <cp:revision>1341</cp:revision>
  <dcterms:created xsi:type="dcterms:W3CDTF">2012-11-10T14:04:00Z</dcterms:created>
  <dcterms:modified xsi:type="dcterms:W3CDTF">2014-06-04T07:22:39Z</dcterms:modified>
</cp:coreProperties>
</file>