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4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5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7" r:id="rId1"/>
    <p:sldMasterId id="2147483961" r:id="rId2"/>
    <p:sldMasterId id="2147484066" r:id="rId3"/>
    <p:sldMasterId id="2147484190" r:id="rId4"/>
    <p:sldMasterId id="2147484243" r:id="rId5"/>
    <p:sldMasterId id="2147484269" r:id="rId6"/>
  </p:sldMasterIdLst>
  <p:notesMasterIdLst>
    <p:notesMasterId r:id="rId39"/>
  </p:notesMasterIdLst>
  <p:handoutMasterIdLst>
    <p:handoutMasterId r:id="rId40"/>
  </p:handoutMasterIdLst>
  <p:sldIdLst>
    <p:sldId id="480" r:id="rId7"/>
    <p:sldId id="481" r:id="rId8"/>
    <p:sldId id="552" r:id="rId9"/>
    <p:sldId id="601" r:id="rId10"/>
    <p:sldId id="300" r:id="rId11"/>
    <p:sldId id="553" r:id="rId12"/>
    <p:sldId id="388" r:id="rId13"/>
    <p:sldId id="604" r:id="rId14"/>
    <p:sldId id="520" r:id="rId15"/>
    <p:sldId id="556" r:id="rId16"/>
    <p:sldId id="509" r:id="rId17"/>
    <p:sldId id="515" r:id="rId18"/>
    <p:sldId id="510" r:id="rId19"/>
    <p:sldId id="542" r:id="rId20"/>
    <p:sldId id="594" r:id="rId21"/>
    <p:sldId id="572" r:id="rId22"/>
    <p:sldId id="575" r:id="rId23"/>
    <p:sldId id="593" r:id="rId24"/>
    <p:sldId id="564" r:id="rId25"/>
    <p:sldId id="595" r:id="rId26"/>
    <p:sldId id="597" r:id="rId27"/>
    <p:sldId id="567" r:id="rId28"/>
    <p:sldId id="566" r:id="rId29"/>
    <p:sldId id="599" r:id="rId30"/>
    <p:sldId id="600" r:id="rId31"/>
    <p:sldId id="586" r:id="rId32"/>
    <p:sldId id="602" r:id="rId33"/>
    <p:sldId id="603" r:id="rId34"/>
    <p:sldId id="562" r:id="rId35"/>
    <p:sldId id="583" r:id="rId36"/>
    <p:sldId id="596" r:id="rId37"/>
    <p:sldId id="576" r:id="rId3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F99"/>
    <a:srgbClr val="BBB691"/>
    <a:srgbClr val="BAA692"/>
    <a:srgbClr val="CC00CC"/>
    <a:srgbClr val="D60093"/>
    <a:srgbClr val="FF66FF"/>
    <a:srgbClr val="53548A"/>
    <a:srgbClr val="CC6600"/>
    <a:srgbClr val="92D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23" autoAdjust="0"/>
    <p:restoredTop sz="94660"/>
  </p:normalViewPr>
  <p:slideViewPr>
    <p:cSldViewPr>
      <p:cViewPr>
        <p:scale>
          <a:sx n="66" d="100"/>
          <a:sy n="66" d="100"/>
        </p:scale>
        <p:origin x="-912" y="-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66" d="100"/>
        <a:sy n="66" d="100"/>
      </p:scale>
      <p:origin x="0" y="2706"/>
    </p:cViewPr>
  </p:sorterViewPr>
  <p:notesViewPr>
    <p:cSldViewPr>
      <p:cViewPr varScale="1">
        <p:scale>
          <a:sx n="54" d="100"/>
          <a:sy n="54" d="100"/>
        </p:scale>
        <p:origin x="-306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279EE4-5110-4736-9B45-D01AD6548047}" type="datetimeFigureOut">
              <a:rPr lang="fr-FR" smtClean="0"/>
              <a:pPr/>
              <a:t>04/06/2014</a:t>
            </a:fld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AEF9A7-D418-4390-9B97-39CC3F41F6FB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64066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9866AF-5B67-4FBD-915D-87CC7714E705}" type="datetimeFigureOut">
              <a:rPr lang="fr-FR" smtClean="0"/>
              <a:pPr/>
              <a:t>04/06/2014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3D45DC-751D-4A6A-8723-AFC2D60E4DF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21950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3D45DC-751D-4A6A-8723-AFC2D60E4DFC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fld id="{DF53C2C7-4B83-4485-A20E-CF6D076C7494}" type="slidenum">
              <a:rPr lang="fr-FR" smtClean="0">
                <a:solidFill>
                  <a:prstClr val="white"/>
                </a:solidFill>
                <a:latin typeface="Times New Roman" pitchFamily="18" charset="0"/>
              </a:rPr>
              <a:pPr>
                <a:buFont typeface="Wingdings" pitchFamily="2" charset="2"/>
                <a:buNone/>
              </a:pPr>
              <a:t>30</a:t>
            </a:fld>
            <a:endParaRPr lang="fr-FR" smtClean="0">
              <a:solidFill>
                <a:prstClr val="white"/>
              </a:solidFill>
              <a:latin typeface="Times New Roman" pitchFamily="18" charset="0"/>
            </a:endParaRPr>
          </a:p>
        </p:txBody>
      </p:sp>
      <p:sp>
        <p:nvSpPr>
          <p:cNvPr id="236547" name="Text Box 1"/>
          <p:cNvSpPr txBox="1">
            <a:spLocks noChangeArrowheads="1"/>
          </p:cNvSpPr>
          <p:nvPr/>
        </p:nvSpPr>
        <p:spPr bwMode="auto">
          <a:xfrm>
            <a:off x="3884916" y="8684458"/>
            <a:ext cx="2971479" cy="45807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b"/>
          <a:lstStyle/>
          <a:p>
            <a:pPr algn="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7DA5CC7-704A-4525-A41E-31755B6414BC}" type="slidenum">
              <a:rPr lang="fr-FR" sz="1200">
                <a:solidFill>
                  <a:srgbClr val="FFFFFF"/>
                </a:solidFill>
                <a:latin typeface="Arial" charset="0"/>
              </a:rPr>
              <a:pPr algn="r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30</a:t>
            </a:fld>
            <a:endParaRPr lang="fr-FR" sz="120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2365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36549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685480" y="4343693"/>
            <a:ext cx="5487042" cy="4113922"/>
          </a:xfrm>
          <a:noFill/>
          <a:ln/>
        </p:spPr>
        <p:txBody>
          <a:bodyPr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fr-FR" dirty="0" smtClean="0">
              <a:latin typeface="Arial" charset="0"/>
              <a:ea typeface="DejaVu Sans" charset="0"/>
              <a:cs typeface="DejaVu Sans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fld id="{56A72C76-10F4-4291-A655-91A7C3E84FC5}" type="slidenum">
              <a:rPr lang="fr-FR" smtClean="0">
                <a:solidFill>
                  <a:prstClr val="white"/>
                </a:solidFill>
                <a:latin typeface="Times New Roman" pitchFamily="18" charset="0"/>
              </a:rPr>
              <a:pPr>
                <a:buFont typeface="Wingdings" pitchFamily="2" charset="2"/>
                <a:buNone/>
              </a:pPr>
              <a:t>32</a:t>
            </a:fld>
            <a:endParaRPr lang="fr-FR" smtClean="0">
              <a:solidFill>
                <a:prstClr val="white"/>
              </a:solidFill>
              <a:latin typeface="Times New Roman" pitchFamily="18" charset="0"/>
            </a:endParaRPr>
          </a:p>
        </p:txBody>
      </p:sp>
      <p:sp>
        <p:nvSpPr>
          <p:cNvPr id="25907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5907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480" y="4343693"/>
            <a:ext cx="5487042" cy="4115385"/>
          </a:xfrm>
          <a:noFill/>
          <a:ln/>
        </p:spPr>
        <p:txBody>
          <a:bodyPr wrap="none" anchor="ctr"/>
          <a:lstStyle/>
          <a:p>
            <a:endParaRPr lang="fr-F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fld id="{ADC227BE-DB76-40F5-883A-DCDE984DFE6A}" type="slidenum">
              <a:rPr lang="fr-FR" smtClean="0">
                <a:solidFill>
                  <a:prstClr val="white"/>
                </a:solidFill>
                <a:latin typeface="Times New Roman" pitchFamily="18" charset="0"/>
              </a:rPr>
              <a:pPr>
                <a:buFont typeface="Wingdings" pitchFamily="2" charset="2"/>
                <a:buNone/>
              </a:pPr>
              <a:t>5</a:t>
            </a:fld>
            <a:endParaRPr lang="fr-FR" smtClean="0">
              <a:solidFill>
                <a:prstClr val="white"/>
              </a:solidFill>
              <a:latin typeface="Times New Roman" pitchFamily="18" charset="0"/>
            </a:endParaRPr>
          </a:p>
        </p:txBody>
      </p:sp>
      <p:sp>
        <p:nvSpPr>
          <p:cNvPr id="218115" name="Text Box 1"/>
          <p:cNvSpPr txBox="1">
            <a:spLocks noChangeArrowheads="1"/>
          </p:cNvSpPr>
          <p:nvPr/>
        </p:nvSpPr>
        <p:spPr bwMode="auto">
          <a:xfrm>
            <a:off x="3884916" y="8684458"/>
            <a:ext cx="2971479" cy="45807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b"/>
          <a:lstStyle/>
          <a:p>
            <a:pPr algn="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DBA82CF-20C0-4B41-AAD2-264D5CF2C862}" type="slidenum">
              <a:rPr lang="fr-FR" sz="1200">
                <a:solidFill>
                  <a:srgbClr val="FFFFFF"/>
                </a:solidFill>
                <a:latin typeface="Arial" charset="0"/>
              </a:rPr>
              <a:pPr algn="r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5</a:t>
            </a:fld>
            <a:endParaRPr lang="fr-FR" sz="120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2181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18117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685480" y="4343693"/>
            <a:ext cx="5487042" cy="4113922"/>
          </a:xfrm>
          <a:noFill/>
          <a:ln/>
        </p:spPr>
        <p:txBody>
          <a:bodyPr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fr-FR" dirty="0" smtClean="0">
              <a:latin typeface="Arial" charset="0"/>
              <a:ea typeface="DejaVu Sans" charset="0"/>
              <a:cs typeface="DejaVu Sans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fld id="{8D70253E-CFC6-4BF0-B7C2-44A4E354D5E1}" type="slidenum">
              <a:rPr lang="fr-FR" smtClean="0">
                <a:solidFill>
                  <a:prstClr val="white"/>
                </a:solidFill>
                <a:latin typeface="Times New Roman" pitchFamily="18" charset="0"/>
              </a:rPr>
              <a:pPr>
                <a:buFont typeface="Wingdings" pitchFamily="2" charset="2"/>
                <a:buNone/>
              </a:pPr>
              <a:t>7</a:t>
            </a:fld>
            <a:endParaRPr lang="fr-FR" smtClean="0">
              <a:solidFill>
                <a:prstClr val="white"/>
              </a:solidFill>
              <a:latin typeface="Times New Roman" pitchFamily="18" charset="0"/>
            </a:endParaRPr>
          </a:p>
        </p:txBody>
      </p:sp>
      <p:sp>
        <p:nvSpPr>
          <p:cNvPr id="2201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201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480" y="4343693"/>
            <a:ext cx="5487042" cy="4115385"/>
          </a:xfrm>
          <a:noFill/>
          <a:ln/>
        </p:spPr>
        <p:txBody>
          <a:bodyPr wrap="none" anchor="ctr"/>
          <a:lstStyle/>
          <a:p>
            <a:endParaRPr lang="fr-F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fld id="{81FBCB45-4CEB-407D-A58A-2F7FBEFE0909}" type="slidenum">
              <a:rPr lang="fr-FR" smtClean="0">
                <a:latin typeface="Times New Roman" pitchFamily="18" charset="0"/>
                <a:ea typeface="DejaVu Sans" charset="0"/>
              </a:rPr>
              <a:pPr>
                <a:buFont typeface="Wingdings" pitchFamily="2" charset="2"/>
                <a:buNone/>
              </a:pPr>
              <a:t>8</a:t>
            </a:fld>
            <a:endParaRPr lang="fr-FR" smtClean="0">
              <a:latin typeface="Times New Roman" pitchFamily="18" charset="0"/>
              <a:ea typeface="DejaVu Sans" charset="0"/>
            </a:endParaRPr>
          </a:p>
        </p:txBody>
      </p:sp>
      <p:sp>
        <p:nvSpPr>
          <p:cNvPr id="221187" name="Text Box 1"/>
          <p:cNvSpPr txBox="1">
            <a:spLocks noChangeArrowheads="1"/>
          </p:cNvSpPr>
          <p:nvPr/>
        </p:nvSpPr>
        <p:spPr bwMode="auto">
          <a:xfrm>
            <a:off x="3884916" y="8684458"/>
            <a:ext cx="2971479" cy="45807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b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9EBAC08-6A7D-4B00-A5D4-3698B09B3B51}" type="slidenum">
              <a:rPr lang="fr-FR" sz="1200">
                <a:solidFill>
                  <a:srgbClr val="FFFFFF"/>
                </a:solidFill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8</a:t>
            </a:fld>
            <a:endParaRPr lang="fr-FR" sz="1200">
              <a:solidFill>
                <a:srgbClr val="FFFFFF"/>
              </a:solidFill>
            </a:endParaRPr>
          </a:p>
        </p:txBody>
      </p:sp>
      <p:sp>
        <p:nvSpPr>
          <p:cNvPr id="22118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21189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685480" y="4343693"/>
            <a:ext cx="5487042" cy="4113922"/>
          </a:xfrm>
          <a:noFill/>
          <a:ln/>
        </p:spPr>
        <p:txBody>
          <a:bodyPr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mtClean="0">
                <a:latin typeface="Arial" charset="0"/>
                <a:ea typeface="DejaVu Sans" charset="0"/>
                <a:cs typeface="DejaVu Sans" charset="0"/>
              </a:rPr>
              <a:t>The HADES detector is installed on the GSI facility, but HADES is a european collaboration. Actually 150 persons working in about 156institutions all over Europe. 15” tot 45”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fld id="{37FC592D-B608-4521-8E27-A5CC6F26B21B}" type="slidenum">
              <a:rPr lang="fr-FR" smtClean="0">
                <a:latin typeface="Times New Roman" pitchFamily="18" charset="0"/>
                <a:ea typeface="DejaVu Sans" charset="0"/>
              </a:rPr>
              <a:pPr>
                <a:buFont typeface="Wingdings" pitchFamily="2" charset="2"/>
                <a:buNone/>
              </a:pPr>
              <a:t>9</a:t>
            </a:fld>
            <a:endParaRPr lang="fr-FR" smtClean="0">
              <a:latin typeface="Times New Roman" pitchFamily="18" charset="0"/>
              <a:ea typeface="DejaVu Sans" charset="0"/>
            </a:endParaRPr>
          </a:p>
        </p:txBody>
      </p:sp>
      <p:sp>
        <p:nvSpPr>
          <p:cNvPr id="222211" name="Text Box 1"/>
          <p:cNvSpPr txBox="1">
            <a:spLocks noChangeArrowheads="1"/>
          </p:cNvSpPr>
          <p:nvPr/>
        </p:nvSpPr>
        <p:spPr bwMode="auto">
          <a:xfrm>
            <a:off x="3884916" y="8684458"/>
            <a:ext cx="2971479" cy="45807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b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D286259-79A5-46E0-AACD-A7656E942EF1}" type="slidenum">
              <a:rPr lang="fr-FR" sz="1200">
                <a:solidFill>
                  <a:srgbClr val="FFFFFF"/>
                </a:solidFill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9</a:t>
            </a:fld>
            <a:endParaRPr lang="fr-FR" sz="1200">
              <a:solidFill>
                <a:srgbClr val="FFFFFF"/>
              </a:solidFill>
            </a:endParaRPr>
          </a:p>
        </p:txBody>
      </p:sp>
      <p:sp>
        <p:nvSpPr>
          <p:cNvPr id="2222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22213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685480" y="4343693"/>
            <a:ext cx="5487042" cy="4113922"/>
          </a:xfrm>
          <a:noFill/>
          <a:ln/>
        </p:spPr>
        <p:txBody>
          <a:bodyPr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mtClean="0">
                <a:latin typeface="Arial" charset="0"/>
                <a:ea typeface="DejaVu Sans" charset="0"/>
                <a:cs typeface="DejaVu Sans" charset="0"/>
              </a:rPr>
              <a:t>Consists of 6 sectors, 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fld id="{15DD26D5-2907-47BB-9879-8F1BF07F1E58}" type="slidenum">
              <a:rPr lang="fr-FR" smtClean="0">
                <a:solidFill>
                  <a:prstClr val="white"/>
                </a:solidFill>
                <a:latin typeface="Times New Roman" pitchFamily="18" charset="0"/>
              </a:rPr>
              <a:pPr>
                <a:buFont typeface="Wingdings" pitchFamily="2" charset="2"/>
                <a:buNone/>
              </a:pPr>
              <a:t>10</a:t>
            </a:fld>
            <a:endParaRPr lang="fr-FR" smtClean="0">
              <a:solidFill>
                <a:prstClr val="white"/>
              </a:solidFill>
              <a:latin typeface="Times New Roman" pitchFamily="18" charset="0"/>
            </a:endParaRPr>
          </a:p>
        </p:txBody>
      </p:sp>
      <p:sp>
        <p:nvSpPr>
          <p:cNvPr id="2263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263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480" y="4343693"/>
            <a:ext cx="5487042" cy="4115385"/>
          </a:xfrm>
          <a:noFill/>
          <a:ln/>
        </p:spPr>
        <p:txBody>
          <a:bodyPr wrap="none" anchor="ctr"/>
          <a:lstStyle/>
          <a:p>
            <a:r>
              <a:rPr lang="fr-FR" dirty="0" smtClean="0">
                <a:latin typeface="Times New Roman" pitchFamily="18" charset="0"/>
              </a:rPr>
              <a:t>I </a:t>
            </a:r>
            <a:r>
              <a:rPr lang="fr-FR" dirty="0" err="1" smtClean="0">
                <a:latin typeface="Times New Roman" pitchFamily="18" charset="0"/>
              </a:rPr>
              <a:t>would</a:t>
            </a:r>
            <a:r>
              <a:rPr lang="fr-FR" dirty="0" smtClean="0">
                <a:latin typeface="Times New Roman" pitchFamily="18" charset="0"/>
              </a:rPr>
              <a:t> </a:t>
            </a:r>
            <a:r>
              <a:rPr lang="fr-FR" dirty="0" err="1" smtClean="0">
                <a:latin typeface="Times New Roman" pitchFamily="18" charset="0"/>
              </a:rPr>
              <a:t>like</a:t>
            </a:r>
            <a:r>
              <a:rPr lang="fr-FR" dirty="0" smtClean="0">
                <a:latin typeface="Times New Roman" pitchFamily="18" charset="0"/>
              </a:rPr>
              <a:t> to </a:t>
            </a:r>
            <a:r>
              <a:rPr lang="fr-FR" dirty="0" err="1" smtClean="0">
                <a:latin typeface="Times New Roman" pitchFamily="18" charset="0"/>
              </a:rPr>
              <a:t>start</a:t>
            </a:r>
            <a:r>
              <a:rPr lang="fr-FR" dirty="0" smtClean="0">
                <a:latin typeface="Times New Roman" pitchFamily="18" charset="0"/>
              </a:rPr>
              <a:t> the </a:t>
            </a:r>
            <a:r>
              <a:rPr lang="fr-FR" dirty="0" err="1" smtClean="0">
                <a:latin typeface="Times New Roman" pitchFamily="18" charset="0"/>
              </a:rPr>
              <a:t>presentation</a:t>
            </a:r>
            <a:r>
              <a:rPr lang="fr-FR" dirty="0" smtClean="0">
                <a:latin typeface="Times New Roman" pitchFamily="18" charset="0"/>
              </a:rPr>
              <a:t> of </a:t>
            </a:r>
            <a:r>
              <a:rPr lang="fr-FR" baseline="0" dirty="0" smtClean="0">
                <a:latin typeface="Times New Roman" pitchFamily="18" charset="0"/>
              </a:rPr>
              <a:t> the </a:t>
            </a:r>
            <a:r>
              <a:rPr lang="fr-FR" baseline="0" dirty="0" err="1" smtClean="0">
                <a:latin typeface="Times New Roman" pitchFamily="18" charset="0"/>
              </a:rPr>
              <a:t>results</a:t>
            </a:r>
            <a:r>
              <a:rPr lang="fr-FR" baseline="0" dirty="0" smtClean="0">
                <a:latin typeface="Times New Roman" pitchFamily="18" charset="0"/>
              </a:rPr>
              <a:t> </a:t>
            </a:r>
            <a:r>
              <a:rPr lang="fr-FR" baseline="0" dirty="0" err="1" smtClean="0">
                <a:latin typeface="Times New Roman" pitchFamily="18" charset="0"/>
              </a:rPr>
              <a:t>obtained</a:t>
            </a:r>
            <a:r>
              <a:rPr lang="fr-FR" baseline="0" dirty="0" smtClean="0">
                <a:latin typeface="Times New Roman" pitchFamily="18" charset="0"/>
              </a:rPr>
              <a:t> in proton-proton </a:t>
            </a:r>
            <a:r>
              <a:rPr lang="fr-FR" baseline="0" dirty="0" err="1" smtClean="0">
                <a:latin typeface="Times New Roman" pitchFamily="18" charset="0"/>
              </a:rPr>
              <a:t>reactions</a:t>
            </a:r>
            <a:r>
              <a:rPr lang="fr-FR" baseline="0" dirty="0" smtClean="0">
                <a:latin typeface="Times New Roman" pitchFamily="18" charset="0"/>
              </a:rPr>
              <a:t> by a </a:t>
            </a:r>
            <a:r>
              <a:rPr lang="fr-FR" baseline="0" dirty="0" err="1" smtClean="0">
                <a:latin typeface="Times New Roman" pitchFamily="18" charset="0"/>
              </a:rPr>
              <a:t>general</a:t>
            </a:r>
            <a:r>
              <a:rPr lang="fr-FR" baseline="0" dirty="0" smtClean="0">
                <a:latin typeface="Times New Roman" pitchFamily="18" charset="0"/>
              </a:rPr>
              <a:t> slide </a:t>
            </a:r>
            <a:r>
              <a:rPr lang="fr-FR" baseline="0" dirty="0" err="1" smtClean="0">
                <a:latin typeface="Times New Roman" pitchFamily="18" charset="0"/>
              </a:rPr>
              <a:t>which</a:t>
            </a:r>
            <a:r>
              <a:rPr lang="fr-FR" baseline="0" dirty="0" smtClean="0">
                <a:latin typeface="Times New Roman" pitchFamily="18" charset="0"/>
              </a:rPr>
              <a:t> </a:t>
            </a:r>
            <a:r>
              <a:rPr lang="fr-FR" baseline="0" dirty="0" err="1" smtClean="0">
                <a:latin typeface="Times New Roman" pitchFamily="18" charset="0"/>
              </a:rPr>
              <a:t>illustrates</a:t>
            </a:r>
            <a:r>
              <a:rPr lang="fr-FR" baseline="0" dirty="0" smtClean="0">
                <a:latin typeface="Times New Roman" pitchFamily="18" charset="0"/>
              </a:rPr>
              <a:t> the </a:t>
            </a:r>
            <a:r>
              <a:rPr lang="fr-FR" baseline="0" dirty="0" err="1" smtClean="0">
                <a:latin typeface="Times New Roman" pitchFamily="18" charset="0"/>
              </a:rPr>
              <a:t>evolution</a:t>
            </a:r>
            <a:r>
              <a:rPr lang="fr-FR" baseline="0" dirty="0" smtClean="0">
                <a:latin typeface="Times New Roman" pitchFamily="18" charset="0"/>
              </a:rPr>
              <a:t> </a:t>
            </a:r>
            <a:r>
              <a:rPr lang="fr-FR" baseline="0" dirty="0" err="1" smtClean="0">
                <a:latin typeface="Times New Roman" pitchFamily="18" charset="0"/>
              </a:rPr>
              <a:t>with</a:t>
            </a:r>
            <a:r>
              <a:rPr lang="fr-FR" baseline="0" dirty="0" smtClean="0">
                <a:latin typeface="Times New Roman" pitchFamily="18" charset="0"/>
              </a:rPr>
              <a:t> </a:t>
            </a:r>
            <a:r>
              <a:rPr lang="fr-FR" baseline="0" dirty="0" err="1" smtClean="0">
                <a:latin typeface="Times New Roman" pitchFamily="18" charset="0"/>
              </a:rPr>
              <a:t>energy</a:t>
            </a:r>
            <a:r>
              <a:rPr lang="fr-FR" baseline="0" dirty="0" smtClean="0">
                <a:latin typeface="Times New Roman" pitchFamily="18" charset="0"/>
              </a:rPr>
              <a:t> of </a:t>
            </a:r>
            <a:r>
              <a:rPr lang="fr-FR" baseline="0" dirty="0" err="1" smtClean="0">
                <a:latin typeface="Times New Roman" pitchFamily="18" charset="0"/>
              </a:rPr>
              <a:t>inelastic</a:t>
            </a:r>
            <a:r>
              <a:rPr lang="fr-FR" baseline="0" dirty="0" smtClean="0">
                <a:latin typeface="Times New Roman" pitchFamily="18" charset="0"/>
              </a:rPr>
              <a:t> </a:t>
            </a:r>
            <a:r>
              <a:rPr lang="fr-FR" baseline="0" dirty="0" err="1" smtClean="0">
                <a:latin typeface="Times New Roman" pitchFamily="18" charset="0"/>
              </a:rPr>
              <a:t>channel</a:t>
            </a:r>
            <a:r>
              <a:rPr lang="fr-FR" baseline="0" dirty="0" smtClean="0">
                <a:latin typeface="Times New Roman" pitchFamily="18" charset="0"/>
              </a:rPr>
              <a:t> cross-sections.  </a:t>
            </a:r>
          </a:p>
          <a:p>
            <a:r>
              <a:rPr lang="fr-FR" baseline="0" dirty="0" err="1" smtClean="0">
                <a:latin typeface="Times New Roman" pitchFamily="18" charset="0"/>
              </a:rPr>
              <a:t>Complementarity</a:t>
            </a:r>
            <a:r>
              <a:rPr lang="fr-FR" baseline="0" dirty="0" smtClean="0">
                <a:latin typeface="Times New Roman" pitchFamily="18" charset="0"/>
              </a:rPr>
              <a:t> </a:t>
            </a:r>
            <a:r>
              <a:rPr lang="fr-FR" baseline="0" dirty="0" err="1" smtClean="0">
                <a:latin typeface="Times New Roman" pitchFamily="18" charset="0"/>
              </a:rPr>
              <a:t>between</a:t>
            </a:r>
            <a:r>
              <a:rPr lang="fr-FR" baseline="0" dirty="0" smtClean="0">
                <a:latin typeface="Times New Roman" pitchFamily="18" charset="0"/>
              </a:rPr>
              <a:t> </a:t>
            </a:r>
            <a:r>
              <a:rPr lang="fr-FR" baseline="0" dirty="0" err="1" smtClean="0">
                <a:latin typeface="Times New Roman" pitchFamily="18" charset="0"/>
              </a:rPr>
              <a:t>elctron</a:t>
            </a:r>
            <a:r>
              <a:rPr lang="fr-FR" baseline="0" dirty="0" smtClean="0">
                <a:latin typeface="Times New Roman" pitchFamily="18" charset="0"/>
              </a:rPr>
              <a:t> and </a:t>
            </a:r>
            <a:r>
              <a:rPr lang="fr-FR" baseline="0" dirty="0" err="1" smtClean="0">
                <a:latin typeface="Times New Roman" pitchFamily="18" charset="0"/>
              </a:rPr>
              <a:t>hadronic</a:t>
            </a:r>
            <a:r>
              <a:rPr lang="fr-FR" baseline="0" dirty="0" smtClean="0">
                <a:latin typeface="Times New Roman" pitchFamily="18" charset="0"/>
              </a:rPr>
              <a:t> </a:t>
            </a:r>
            <a:r>
              <a:rPr lang="fr-FR" baseline="0" dirty="0" err="1" smtClean="0">
                <a:latin typeface="Times New Roman" pitchFamily="18" charset="0"/>
              </a:rPr>
              <a:t>channels</a:t>
            </a:r>
            <a:r>
              <a:rPr lang="fr-FR" baseline="0" dirty="0" smtClean="0">
                <a:latin typeface="Times New Roman" pitchFamily="18" charset="0"/>
              </a:rPr>
              <a:t> </a:t>
            </a:r>
            <a:r>
              <a:rPr lang="fr-FR" baseline="0" dirty="0" err="1" smtClean="0">
                <a:latin typeface="Times New Roman" pitchFamily="18" charset="0"/>
              </a:rPr>
              <a:t>exploited</a:t>
            </a:r>
            <a:r>
              <a:rPr lang="fr-FR" baseline="0" dirty="0" smtClean="0">
                <a:latin typeface="Times New Roman" pitchFamily="18" charset="0"/>
              </a:rPr>
              <a:t> all the time in the data </a:t>
            </a:r>
            <a:r>
              <a:rPr lang="fr-FR" baseline="0" dirty="0" err="1" smtClean="0">
                <a:latin typeface="Times New Roman" pitchFamily="18" charset="0"/>
              </a:rPr>
              <a:t>analysis</a:t>
            </a:r>
            <a:endParaRPr lang="fr-FR" dirty="0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fld id="{9CA178D3-ADC0-48EE-9DC1-46D9EAA5C37D}" type="slidenum">
              <a:rPr lang="fr-FR" smtClean="0">
                <a:solidFill>
                  <a:prstClr val="white"/>
                </a:solidFill>
                <a:latin typeface="Times New Roman" pitchFamily="18" charset="0"/>
              </a:rPr>
              <a:pPr>
                <a:buFont typeface="Wingdings" pitchFamily="2" charset="2"/>
                <a:buNone/>
              </a:pPr>
              <a:t>11</a:t>
            </a:fld>
            <a:endParaRPr lang="fr-FR" smtClean="0">
              <a:solidFill>
                <a:prstClr val="white"/>
              </a:solidFill>
              <a:latin typeface="Times New Roman" pitchFamily="18" charset="0"/>
            </a:endParaRPr>
          </a:p>
        </p:txBody>
      </p:sp>
      <p:sp>
        <p:nvSpPr>
          <p:cNvPr id="229379" name="Text Box 1"/>
          <p:cNvSpPr txBox="1">
            <a:spLocks noChangeArrowheads="1"/>
          </p:cNvSpPr>
          <p:nvPr/>
        </p:nvSpPr>
        <p:spPr bwMode="auto">
          <a:xfrm>
            <a:off x="3884916" y="8684458"/>
            <a:ext cx="2971479" cy="45807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b"/>
          <a:lstStyle/>
          <a:p>
            <a:pPr algn="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E80E576-A08E-4721-ABCA-4D126CE21F9E}" type="slidenum">
              <a:rPr lang="fr-FR" sz="1200">
                <a:solidFill>
                  <a:srgbClr val="FFFFFF"/>
                </a:solidFill>
                <a:latin typeface="Arial" charset="0"/>
              </a:rPr>
              <a:pPr algn="r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11</a:t>
            </a:fld>
            <a:endParaRPr lang="fr-FR" sz="120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2293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29381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685480" y="4343693"/>
            <a:ext cx="5487042" cy="4113922"/>
          </a:xfrm>
          <a:noFill/>
          <a:ln/>
        </p:spPr>
        <p:txBody>
          <a:bodyPr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fr-FR" dirty="0" smtClean="0">
              <a:latin typeface="Arial" charset="0"/>
              <a:ea typeface="DejaVu Sans" charset="0"/>
              <a:cs typeface="DejaVu Sans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Not </a:t>
            </a:r>
            <a:r>
              <a:rPr lang="fr-FR" dirty="0" err="1" smtClean="0"/>
              <a:t>so</a:t>
            </a:r>
            <a:r>
              <a:rPr lang="fr-FR" dirty="0" smtClean="0"/>
              <a:t> </a:t>
            </a:r>
            <a:r>
              <a:rPr lang="fr-FR" dirty="0" err="1" smtClean="0"/>
              <a:t>bad</a:t>
            </a:r>
            <a:r>
              <a:rPr lang="fr-FR" dirty="0" smtClean="0"/>
              <a:t> for a </a:t>
            </a:r>
            <a:r>
              <a:rPr lang="fr-FR" dirty="0" err="1" smtClean="0"/>
              <a:t>side-product</a:t>
            </a:r>
            <a:r>
              <a:rPr lang="fr-FR" dirty="0" smtClean="0"/>
              <a:t> of an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experiment</a:t>
            </a:r>
            <a:r>
              <a:rPr lang="fr-FR" baseline="0" dirty="0" smtClean="0"/>
              <a:t> first </a:t>
            </a:r>
            <a:r>
              <a:rPr lang="fr-FR" baseline="0" dirty="0" err="1" smtClean="0"/>
              <a:t>dedicated</a:t>
            </a:r>
            <a:r>
              <a:rPr lang="fr-FR" baseline="0" dirty="0" smtClean="0"/>
              <a:t> to </a:t>
            </a:r>
            <a:r>
              <a:rPr lang="fr-FR" baseline="0" dirty="0" err="1" smtClean="0"/>
              <a:t>nuclear</a:t>
            </a:r>
            <a:r>
              <a:rPr lang="fr-FR" baseline="0" dirty="0" smtClean="0"/>
              <a:t> medium </a:t>
            </a:r>
            <a:r>
              <a:rPr lang="fr-FR" baseline="0" dirty="0" err="1" smtClean="0"/>
              <a:t>studies</a:t>
            </a:r>
            <a:r>
              <a:rPr lang="fr-FR" baseline="0" smtClean="0"/>
              <a:t>!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3D45DC-751D-4A6A-8723-AFC2D60E4DFC}" type="slidenum">
              <a:rPr lang="fr-FR" smtClean="0"/>
              <a:pPr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37191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3D45DC-751D-4A6A-8723-AFC2D60E4DFC}" type="slidenum">
              <a:rPr lang="fr-FR" smtClean="0"/>
              <a:pPr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43540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png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pn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png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MESON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B. Ramstein  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CBD56A-461A-4A3F-9274-D05CC3BBD55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MESON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B. Ramstein  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83C92A-F248-4BB9-B7C8-A285B0DA205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MESON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B. Ramstein  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936CD3-5D71-401F-B64C-6263D7E9A22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MESON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B. Ramstein  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E5E9BB-1A46-443E-B6B3-15D240EFFEC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re. Contenu et 2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MESON 2014</a:t>
            </a: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B. Ramstein   </a:t>
            </a: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6DEF31-F1BF-41E7-8B06-507E8725E0CD}" type="slidenum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0079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MESON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B. Ramstein  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CBD56A-461A-4A3F-9274-D05CC3BBD55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MESON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B. Ramstein  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BA4EAF-79CD-4E56-8648-F889C9AFBCD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MESON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B. Ramstein  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F1959F-A9A9-42C2-BD58-9AC8910F320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MESON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B. Ramstein  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6DF611-ED42-455A-8BD8-33396587FEE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MESON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B. Ramstein  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894CA6-A82F-4A4C-90A0-921BBB3C4B8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MESON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B. Ramstein  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B6763C-26CD-4CE6-827A-57430D0DE9C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MESON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B. Ramstein  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BA4EAF-79CD-4E56-8648-F889C9AFBCD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MESON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B. Ramstein  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EC61CA-348B-46DE-BF28-6BA487DF6BB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MESON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B. Ramstein  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ED8C7D-7C57-4F28-AAD5-AF2FCE22E5F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MESON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B. Ramstein  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31594A-3F54-49DC-BF4A-C0E8CAA4E49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MESON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B. Ramstein  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83C92A-F248-4BB9-B7C8-A285B0DA205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MESON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B. Ramstein  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936CD3-5D71-401F-B64C-6263D7E9A22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MESON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B. Ramstein  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E5E9BB-1A46-443E-B6B3-15D240EFFEC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re. Contenu et 2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MESON 2014</a:t>
            </a: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B. Ramstein   </a:t>
            </a: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6DEF31-F1BF-41E7-8B06-507E8725E0CD}" type="slidenum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0079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MESON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B. Ramstein  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CBD56A-461A-4A3F-9274-D05CC3BBD55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MESON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B. Ramstein  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BA4EAF-79CD-4E56-8648-F889C9AFBCD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MESON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B. Ramstein  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F1959F-A9A9-42C2-BD58-9AC8910F320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MESON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B. Ramstein  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F1959F-A9A9-42C2-BD58-9AC8910F320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MESON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B. Ramstein  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6DF611-ED42-455A-8BD8-33396587FEE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MESON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B. Ramstein  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894CA6-A82F-4A4C-90A0-921BBB3C4B8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MESON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B. Ramstein  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B6763C-26CD-4CE6-827A-57430D0DE9C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MESON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B. Ramstein  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EC61CA-348B-46DE-BF28-6BA487DF6BB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MESON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B. Ramstein  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ED8C7D-7C57-4F28-AAD5-AF2FCE22E5F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MESON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B. Ramstein  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31594A-3F54-49DC-BF4A-C0E8CAA4E49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MESON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B. Ramstein  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83C92A-F248-4BB9-B7C8-A285B0DA205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MESON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B. Ramstein  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936CD3-5D71-401F-B64C-6263D7E9A22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MESON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B. Ramstein  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E5E9BB-1A46-443E-B6B3-15D240EFFEC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re. Contenu et 2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MESON 2014</a:t>
            </a: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B. Ramstein   </a:t>
            </a: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6DEF31-F1BF-41E7-8B06-507E8725E0CD}" type="slidenum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007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MESON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B. Ramstein  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6DF611-ED42-455A-8BD8-33396587FEE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32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3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3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4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grpSp>
          <p:nvGrpSpPr>
            <p:cNvPr id="3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fr-FR">
                  <a:solidFill>
                    <a:srgbClr val="FFFFFF"/>
                  </a:solidFill>
                </a:endParaRPr>
              </a:p>
            </p:txBody>
          </p:sp>
          <p:sp>
            <p:nvSpPr>
              <p:cNvPr id="4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fr-FR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25642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25643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4" name="Rectangle 4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buClr>
                <a:srgbClr val="000000"/>
              </a:buClr>
              <a:buSzPct val="100000"/>
              <a:buFont typeface="Times New Roman" pitchFamily="18" charset="0"/>
              <a:buNone/>
              <a:defRPr smtClean="0"/>
            </a:lvl1pPr>
          </a:lstStyle>
          <a:p>
            <a:pPr>
              <a:defRPr/>
            </a:pPr>
            <a:r>
              <a:rPr lang="fr-FR" smtClean="0"/>
              <a:t>MESON 2014</a:t>
            </a:r>
            <a:endParaRPr lang="fr-FR"/>
          </a:p>
        </p:txBody>
      </p:sp>
      <p:sp>
        <p:nvSpPr>
          <p:cNvPr id="45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buClr>
                <a:srgbClr val="000000"/>
              </a:buClr>
              <a:buSzPct val="100000"/>
              <a:buFont typeface="Times New Roman" pitchFamily="18" charset="0"/>
              <a:buNone/>
              <a:defRPr smtClean="0"/>
            </a:lvl1pPr>
          </a:lstStyle>
          <a:p>
            <a:pPr>
              <a:defRPr/>
            </a:pPr>
            <a:r>
              <a:rPr lang="fr-FR"/>
              <a:t>B. Ramstein   </a:t>
            </a:r>
          </a:p>
        </p:txBody>
      </p:sp>
      <p:sp>
        <p:nvSpPr>
          <p:cNvPr id="46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lvl1pPr>
          </a:lstStyle>
          <a:p>
            <a:pPr>
              <a:defRPr/>
            </a:pPr>
            <a:fld id="{BEE32B2B-C89F-41EC-8958-C3CB1BA8DBC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Clr>
                <a:srgbClr val="000000"/>
              </a:buClr>
              <a:buSzPct val="100000"/>
              <a:buFont typeface="Times New Roman" pitchFamily="18" charset="0"/>
              <a:buNone/>
              <a:defRPr smtClean="0"/>
            </a:lvl1pPr>
          </a:lstStyle>
          <a:p>
            <a:pPr>
              <a:defRPr/>
            </a:pPr>
            <a:r>
              <a:rPr lang="fr-FR" smtClean="0"/>
              <a:t>MESON 2014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Clr>
                <a:srgbClr val="000000"/>
              </a:buClr>
              <a:buSzPct val="100000"/>
              <a:buFont typeface="Times New Roman" pitchFamily="18" charset="0"/>
              <a:buNone/>
              <a:defRPr smtClean="0"/>
            </a:lvl1pPr>
          </a:lstStyle>
          <a:p>
            <a:pPr>
              <a:defRPr/>
            </a:pPr>
            <a:r>
              <a:rPr lang="fr-FR"/>
              <a:t>B. Ramstein  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lvl1pPr>
          </a:lstStyle>
          <a:p>
            <a:pPr>
              <a:defRPr/>
            </a:pPr>
            <a:fld id="{983A25DD-78E8-411B-BEC7-C1489F3240F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Clr>
                <a:srgbClr val="000000"/>
              </a:buClr>
              <a:buSzPct val="100000"/>
              <a:buFont typeface="Times New Roman" pitchFamily="18" charset="0"/>
              <a:buNone/>
              <a:defRPr smtClean="0"/>
            </a:lvl1pPr>
          </a:lstStyle>
          <a:p>
            <a:pPr>
              <a:defRPr/>
            </a:pPr>
            <a:r>
              <a:rPr lang="fr-FR" smtClean="0"/>
              <a:t>MESON 2014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Clr>
                <a:srgbClr val="000000"/>
              </a:buClr>
              <a:buSzPct val="100000"/>
              <a:buFont typeface="Times New Roman" pitchFamily="18" charset="0"/>
              <a:buNone/>
              <a:defRPr smtClean="0"/>
            </a:lvl1pPr>
          </a:lstStyle>
          <a:p>
            <a:pPr>
              <a:defRPr/>
            </a:pPr>
            <a:r>
              <a:rPr lang="fr-FR"/>
              <a:t>B. Ramstein  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lvl1pPr>
          </a:lstStyle>
          <a:p>
            <a:pPr>
              <a:defRPr/>
            </a:pPr>
            <a:fld id="{884AE587-E30A-4A15-914B-61290B2C7EE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Clr>
                <a:srgbClr val="000000"/>
              </a:buClr>
              <a:buSzPct val="100000"/>
              <a:buFont typeface="Times New Roman" pitchFamily="18" charset="0"/>
              <a:buNone/>
              <a:defRPr smtClean="0"/>
            </a:lvl1pPr>
          </a:lstStyle>
          <a:p>
            <a:pPr>
              <a:defRPr/>
            </a:pPr>
            <a:r>
              <a:rPr lang="fr-FR" smtClean="0"/>
              <a:t>MESON 2014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Clr>
                <a:srgbClr val="000000"/>
              </a:buClr>
              <a:buSzPct val="100000"/>
              <a:buFont typeface="Times New Roman" pitchFamily="18" charset="0"/>
              <a:buNone/>
              <a:defRPr smtClean="0"/>
            </a:lvl1pPr>
          </a:lstStyle>
          <a:p>
            <a:pPr>
              <a:defRPr/>
            </a:pPr>
            <a:r>
              <a:rPr lang="fr-FR"/>
              <a:t>B. Ramstein   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lvl1pPr>
          </a:lstStyle>
          <a:p>
            <a:pPr>
              <a:defRPr/>
            </a:pPr>
            <a:fld id="{A6A928AD-9A1E-45CE-962F-32FDD9E9DD0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Clr>
                <a:srgbClr val="000000"/>
              </a:buClr>
              <a:buSzPct val="100000"/>
              <a:buFont typeface="Times New Roman" pitchFamily="18" charset="0"/>
              <a:buNone/>
              <a:defRPr smtClean="0"/>
            </a:lvl1pPr>
          </a:lstStyle>
          <a:p>
            <a:pPr>
              <a:defRPr/>
            </a:pPr>
            <a:r>
              <a:rPr lang="fr-FR" smtClean="0"/>
              <a:t>MESON 2014</a:t>
            </a:r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Clr>
                <a:srgbClr val="000000"/>
              </a:buClr>
              <a:buSzPct val="100000"/>
              <a:buFont typeface="Times New Roman" pitchFamily="18" charset="0"/>
              <a:buNone/>
              <a:defRPr smtClean="0"/>
            </a:lvl1pPr>
          </a:lstStyle>
          <a:p>
            <a:pPr>
              <a:defRPr/>
            </a:pPr>
            <a:r>
              <a:rPr lang="fr-FR"/>
              <a:t>B. Ramstein   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lvl1pPr>
          </a:lstStyle>
          <a:p>
            <a:pPr>
              <a:defRPr/>
            </a:pPr>
            <a:fld id="{DEB70F9F-B140-4FCA-A5D1-E4E6D2C8C1D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Clr>
                <a:srgbClr val="000000"/>
              </a:buClr>
              <a:buSzPct val="100000"/>
              <a:buFont typeface="Times New Roman" pitchFamily="18" charset="0"/>
              <a:buNone/>
              <a:defRPr smtClean="0"/>
            </a:lvl1pPr>
          </a:lstStyle>
          <a:p>
            <a:pPr>
              <a:defRPr/>
            </a:pPr>
            <a:r>
              <a:rPr lang="fr-FR" smtClean="0"/>
              <a:t>MESON 2014</a:t>
            </a: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Clr>
                <a:srgbClr val="000000"/>
              </a:buClr>
              <a:buSzPct val="100000"/>
              <a:buFont typeface="Times New Roman" pitchFamily="18" charset="0"/>
              <a:buNone/>
              <a:defRPr smtClean="0"/>
            </a:lvl1pPr>
          </a:lstStyle>
          <a:p>
            <a:pPr>
              <a:defRPr/>
            </a:pPr>
            <a:r>
              <a:rPr lang="fr-FR"/>
              <a:t>B. Ramstein   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lvl1pPr>
          </a:lstStyle>
          <a:p>
            <a:pPr>
              <a:defRPr/>
            </a:pPr>
            <a:fld id="{C37682D0-8A49-4888-BB08-3F07EF8133B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Clr>
                <a:srgbClr val="000000"/>
              </a:buClr>
              <a:buSzPct val="100000"/>
              <a:buFont typeface="Times New Roman" pitchFamily="18" charset="0"/>
              <a:buNone/>
              <a:defRPr smtClean="0"/>
            </a:lvl1pPr>
          </a:lstStyle>
          <a:p>
            <a:pPr>
              <a:defRPr/>
            </a:pPr>
            <a:r>
              <a:rPr lang="fr-FR" smtClean="0"/>
              <a:t>MESON 2014</a:t>
            </a:r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Clr>
                <a:srgbClr val="000000"/>
              </a:buClr>
              <a:buSzPct val="100000"/>
              <a:buFont typeface="Times New Roman" pitchFamily="18" charset="0"/>
              <a:buNone/>
              <a:defRPr smtClean="0"/>
            </a:lvl1pPr>
          </a:lstStyle>
          <a:p>
            <a:pPr>
              <a:defRPr/>
            </a:pPr>
            <a:r>
              <a:rPr lang="fr-FR"/>
              <a:t>B. Ramstein  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lvl1pPr>
          </a:lstStyle>
          <a:p>
            <a:pPr>
              <a:defRPr/>
            </a:pPr>
            <a:fld id="{4AD26BC9-DA1C-4C5D-BB72-448D4085D15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Clr>
                <a:srgbClr val="000000"/>
              </a:buClr>
              <a:buSzPct val="100000"/>
              <a:buFont typeface="Times New Roman" pitchFamily="18" charset="0"/>
              <a:buNone/>
              <a:defRPr smtClean="0"/>
            </a:lvl1pPr>
          </a:lstStyle>
          <a:p>
            <a:pPr>
              <a:defRPr/>
            </a:pPr>
            <a:r>
              <a:rPr lang="fr-FR" smtClean="0"/>
              <a:t>MESON 2014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Clr>
                <a:srgbClr val="000000"/>
              </a:buClr>
              <a:buSzPct val="100000"/>
              <a:buFont typeface="Times New Roman" pitchFamily="18" charset="0"/>
              <a:buNone/>
              <a:defRPr smtClean="0"/>
            </a:lvl1pPr>
          </a:lstStyle>
          <a:p>
            <a:pPr>
              <a:defRPr/>
            </a:pPr>
            <a:r>
              <a:rPr lang="fr-FR"/>
              <a:t>B. Ramstein   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lvl1pPr>
          </a:lstStyle>
          <a:p>
            <a:pPr>
              <a:defRPr/>
            </a:pPr>
            <a:fld id="{5547310D-E933-4EDA-9287-A34CBE895A1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Clr>
                <a:srgbClr val="000000"/>
              </a:buClr>
              <a:buSzPct val="100000"/>
              <a:buFont typeface="Times New Roman" pitchFamily="18" charset="0"/>
              <a:buNone/>
              <a:defRPr smtClean="0"/>
            </a:lvl1pPr>
          </a:lstStyle>
          <a:p>
            <a:pPr>
              <a:defRPr/>
            </a:pPr>
            <a:r>
              <a:rPr lang="fr-FR" smtClean="0"/>
              <a:t>MESON 2014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Clr>
                <a:srgbClr val="000000"/>
              </a:buClr>
              <a:buSzPct val="100000"/>
              <a:buFont typeface="Times New Roman" pitchFamily="18" charset="0"/>
              <a:buNone/>
              <a:defRPr smtClean="0"/>
            </a:lvl1pPr>
          </a:lstStyle>
          <a:p>
            <a:pPr>
              <a:defRPr/>
            </a:pPr>
            <a:r>
              <a:rPr lang="fr-FR"/>
              <a:t>B. Ramstein   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lvl1pPr>
          </a:lstStyle>
          <a:p>
            <a:pPr>
              <a:defRPr/>
            </a:pPr>
            <a:fld id="{AB132F48-2094-4DD7-BCBF-7A205B8C5B1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Clr>
                <a:srgbClr val="000000"/>
              </a:buClr>
              <a:buSzPct val="100000"/>
              <a:buFont typeface="Times New Roman" pitchFamily="18" charset="0"/>
              <a:buNone/>
              <a:defRPr smtClean="0"/>
            </a:lvl1pPr>
          </a:lstStyle>
          <a:p>
            <a:pPr>
              <a:defRPr/>
            </a:pPr>
            <a:r>
              <a:rPr lang="fr-FR" smtClean="0"/>
              <a:t>MESON 2014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Clr>
                <a:srgbClr val="000000"/>
              </a:buClr>
              <a:buSzPct val="100000"/>
              <a:buFont typeface="Times New Roman" pitchFamily="18" charset="0"/>
              <a:buNone/>
              <a:defRPr smtClean="0"/>
            </a:lvl1pPr>
          </a:lstStyle>
          <a:p>
            <a:pPr>
              <a:defRPr/>
            </a:pPr>
            <a:r>
              <a:rPr lang="fr-FR"/>
              <a:t>B. Ramstein  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lvl1pPr>
          </a:lstStyle>
          <a:p>
            <a:pPr>
              <a:defRPr/>
            </a:pPr>
            <a:fld id="{B927BE39-B942-4FB1-BA2B-F0E8DCF9388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MESON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B. Ramstein  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894CA6-A82F-4A4C-90A0-921BBB3C4B8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Clr>
                <a:srgbClr val="000000"/>
              </a:buClr>
              <a:buSzPct val="100000"/>
              <a:buFont typeface="Times New Roman" pitchFamily="18" charset="0"/>
              <a:buNone/>
              <a:defRPr smtClean="0"/>
            </a:lvl1pPr>
          </a:lstStyle>
          <a:p>
            <a:pPr>
              <a:defRPr/>
            </a:pPr>
            <a:r>
              <a:rPr lang="fr-FR" smtClean="0"/>
              <a:t>MESON 2014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Clr>
                <a:srgbClr val="000000"/>
              </a:buClr>
              <a:buSzPct val="100000"/>
              <a:buFont typeface="Times New Roman" pitchFamily="18" charset="0"/>
              <a:buNone/>
              <a:defRPr smtClean="0"/>
            </a:lvl1pPr>
          </a:lstStyle>
          <a:p>
            <a:pPr>
              <a:defRPr/>
            </a:pPr>
            <a:r>
              <a:rPr lang="fr-FR"/>
              <a:t>B. Ramstein  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lvl1pPr>
          </a:lstStyle>
          <a:p>
            <a:pPr>
              <a:defRPr/>
            </a:pPr>
            <a:fld id="{7602D9E1-4AD5-4F97-99CD-5F2087C9AC4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Clr>
                <a:srgbClr val="000000"/>
              </a:buClr>
              <a:buSzPct val="100000"/>
              <a:buFont typeface="Times New Roman" pitchFamily="18" charset="0"/>
              <a:buNone/>
              <a:defRPr smtClean="0"/>
            </a:lvl1pPr>
          </a:lstStyle>
          <a:p>
            <a:pPr>
              <a:defRPr/>
            </a:pPr>
            <a:r>
              <a:rPr lang="fr-FR" smtClean="0"/>
              <a:t>MESON 2014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Clr>
                <a:srgbClr val="000000"/>
              </a:buClr>
              <a:buSzPct val="100000"/>
              <a:buFont typeface="Times New Roman" pitchFamily="18" charset="0"/>
              <a:buNone/>
              <a:defRPr smtClean="0"/>
            </a:lvl1pPr>
          </a:lstStyle>
          <a:p>
            <a:pPr>
              <a:defRPr/>
            </a:pPr>
            <a:r>
              <a:rPr lang="fr-FR"/>
              <a:t>B. Ramstein   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lvl1pPr>
          </a:lstStyle>
          <a:p>
            <a:pPr>
              <a:defRPr/>
            </a:pPr>
            <a:fld id="{B5760D00-CA5F-4249-871B-EE0EF98B7D6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Clr>
                <a:srgbClr val="000000"/>
              </a:buClr>
              <a:buSzPct val="100000"/>
              <a:buFont typeface="Times New Roman" pitchFamily="18" charset="0"/>
              <a:buNone/>
              <a:defRPr smtClean="0"/>
            </a:lvl1pPr>
          </a:lstStyle>
          <a:p>
            <a:pPr>
              <a:defRPr/>
            </a:pPr>
            <a:r>
              <a:rPr lang="fr-FR" smtClean="0"/>
              <a:t>MESON 2014</a:t>
            </a: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Clr>
                <a:srgbClr val="000000"/>
              </a:buClr>
              <a:buSzPct val="100000"/>
              <a:buFont typeface="Times New Roman" pitchFamily="18" charset="0"/>
              <a:buNone/>
              <a:defRPr smtClean="0"/>
            </a:lvl1pPr>
          </a:lstStyle>
          <a:p>
            <a:pPr>
              <a:defRPr/>
            </a:pPr>
            <a:r>
              <a:rPr lang="fr-FR"/>
              <a:t>B. Ramstein   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lvl1pPr>
          </a:lstStyle>
          <a:p>
            <a:pPr>
              <a:defRPr/>
            </a:pPr>
            <a:fld id="{318E5B19-3B35-4873-817A-044E3B73D37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fr-FR" noProof="0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Clr>
                <a:srgbClr val="000000"/>
              </a:buClr>
              <a:buSzPct val="100000"/>
              <a:buFont typeface="Times New Roman" pitchFamily="18" charset="0"/>
              <a:buNone/>
              <a:defRPr smtClean="0"/>
            </a:lvl1pPr>
          </a:lstStyle>
          <a:p>
            <a:pPr>
              <a:defRPr/>
            </a:pPr>
            <a:r>
              <a:rPr lang="fr-FR" smtClean="0"/>
              <a:t>MESON 2014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Clr>
                <a:srgbClr val="000000"/>
              </a:buClr>
              <a:buSzPct val="100000"/>
              <a:buFont typeface="Times New Roman" pitchFamily="18" charset="0"/>
              <a:buNone/>
              <a:defRPr smtClean="0"/>
            </a:lvl1pPr>
          </a:lstStyle>
          <a:p>
            <a:pPr>
              <a:defRPr/>
            </a:pPr>
            <a:r>
              <a:rPr lang="fr-FR"/>
              <a:t>B. Ramstein  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lvl1pPr>
          </a:lstStyle>
          <a:p>
            <a:pPr>
              <a:defRPr/>
            </a:pPr>
            <a:fld id="{CEA4B9FF-9365-4103-AD15-5345D99B689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ide"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4" descr="POWERPOINTfond_suite (2)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Image 5" descr="logoipn.png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77800" y="-71438"/>
            <a:ext cx="2178050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Espace réservé du pied de page 14"/>
          <p:cNvSpPr>
            <a:spLocks noGrp="1"/>
          </p:cNvSpPr>
          <p:nvPr/>
        </p:nvSpPr>
        <p:spPr>
          <a:xfrm>
            <a:off x="0" y="0"/>
            <a:ext cx="0" cy="0"/>
          </a:xfrm>
        </p:spPr>
        <p:txBody>
          <a:bodyPr/>
          <a:lstStyle/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fr-FR">
              <a:solidFill>
                <a:srgbClr val="FFFFFF"/>
              </a:solidFill>
            </a:endParaRPr>
          </a:p>
        </p:txBody>
      </p:sp>
      <p:cxnSp>
        <p:nvCxnSpPr>
          <p:cNvPr id="15" name="Connecteur droit 16"/>
          <p:cNvCxnSpPr/>
          <p:nvPr userDrawn="1"/>
        </p:nvCxnSpPr>
        <p:spPr>
          <a:xfrm>
            <a:off x="2500313" y="785813"/>
            <a:ext cx="6643687" cy="1587"/>
          </a:xfrm>
          <a:prstGeom prst="line">
            <a:avLst/>
          </a:prstGeom>
          <a:ln w="19050">
            <a:solidFill>
              <a:srgbClr val="501F74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6" name="Espace réservé du numéro de diapositive 4"/>
          <p:cNvSpPr txBox="1">
            <a:spLocks/>
          </p:cNvSpPr>
          <p:nvPr userDrawn="1"/>
        </p:nvSpPr>
        <p:spPr>
          <a:xfrm>
            <a:off x="8572500" y="6500813"/>
            <a:ext cx="571500" cy="285750"/>
          </a:xfrm>
          <a:prstGeom prst="rect">
            <a:avLst/>
          </a:prstGeom>
        </p:spPr>
        <p:txBody>
          <a:bodyPr anchor="ctr"/>
          <a:lstStyle>
            <a:lvl1pPr>
              <a:defRPr baseline="0">
                <a:solidFill>
                  <a:srgbClr val="C3004A"/>
                </a:solidFill>
                <a:latin typeface="Arial Bold"/>
              </a:defRPr>
            </a:lvl1pPr>
          </a:lstStyle>
          <a:p>
            <a:pPr algn="r"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fld id="{79D66086-4B35-4225-A962-D926BADB95F9}" type="slidenum">
              <a:rPr lang="fr-FR" sz="1200" smtClean="0"/>
              <a:pPr algn="r" defTabSz="449263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t>‹N°›</a:t>
            </a:fld>
            <a:endParaRPr lang="fr-FR" sz="1200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3"/>
          </p:nvPr>
        </p:nvSpPr>
        <p:spPr>
          <a:xfrm>
            <a:off x="2357422" y="1428736"/>
            <a:ext cx="6215106" cy="1143008"/>
          </a:xfrm>
        </p:spPr>
        <p:txBody>
          <a:bodyPr>
            <a:normAutofit/>
          </a:bodyPr>
          <a:lstStyle>
            <a:lvl1pPr>
              <a:buFont typeface="Arial" pitchFamily="34" charset="0"/>
              <a:buNone/>
              <a:defRPr sz="1400" b="0" i="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10" name="Espace réservé pour une image  9"/>
          <p:cNvSpPr>
            <a:spLocks noGrp="1"/>
          </p:cNvSpPr>
          <p:nvPr>
            <p:ph type="pic" sz="quarter" idx="14"/>
          </p:nvPr>
        </p:nvSpPr>
        <p:spPr>
          <a:xfrm>
            <a:off x="2357422" y="4786322"/>
            <a:ext cx="6143668" cy="1571636"/>
          </a:xfrm>
        </p:spPr>
        <p:txBody>
          <a:bodyPr rtlCol="0">
            <a:normAutofit/>
          </a:bodyPr>
          <a:lstStyle>
            <a:lvl1pPr>
              <a:buFontTx/>
              <a:buNone/>
              <a:defRPr sz="1400" baseline="0">
                <a:latin typeface="Arial Bold"/>
              </a:defRPr>
            </a:lvl1pPr>
          </a:lstStyle>
          <a:p>
            <a:pPr lvl="0"/>
            <a:r>
              <a:rPr lang="fr-FR" noProof="0" smtClean="0"/>
              <a:t>Cliquez sur l'icône pour ajouter une image</a:t>
            </a:r>
            <a:endParaRPr lang="fr-FR" noProof="0" dirty="0"/>
          </a:p>
        </p:txBody>
      </p:sp>
      <p:sp>
        <p:nvSpPr>
          <p:cNvPr id="11" name="Titre 10"/>
          <p:cNvSpPr>
            <a:spLocks noGrp="1"/>
          </p:cNvSpPr>
          <p:nvPr>
            <p:ph type="title"/>
          </p:nvPr>
        </p:nvSpPr>
        <p:spPr>
          <a:xfrm>
            <a:off x="2357422" y="285728"/>
            <a:ext cx="6572296" cy="714380"/>
          </a:xfrm>
        </p:spPr>
        <p:txBody>
          <a:bodyPr>
            <a:normAutofit/>
          </a:bodyPr>
          <a:lstStyle>
            <a:lvl1pPr algn="l">
              <a:buFont typeface="Arial" pitchFamily="34" charset="0"/>
              <a:buNone/>
              <a:defRPr sz="1800" b="1" i="0" u="none" strike="noStrike" cap="all" baseline="0">
                <a:ln w="0" cap="sq">
                  <a:solidFill>
                    <a:schemeClr val="tx1"/>
                  </a:solidFill>
                </a:ln>
                <a:solidFill>
                  <a:srgbClr val="501F74"/>
                </a:solidFill>
                <a:uFill>
                  <a:solidFill>
                    <a:schemeClr val="accent4">
                      <a:lumMod val="60000"/>
                      <a:lumOff val="40000"/>
                    </a:schemeClr>
                  </a:solidFill>
                </a:uFill>
                <a:latin typeface="Arial Bold"/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12" name="Espace réservé du contenu 7"/>
          <p:cNvSpPr>
            <a:spLocks noGrp="1"/>
          </p:cNvSpPr>
          <p:nvPr>
            <p:ph sz="quarter" idx="15"/>
          </p:nvPr>
        </p:nvSpPr>
        <p:spPr>
          <a:xfrm>
            <a:off x="2357422" y="3071810"/>
            <a:ext cx="6143668" cy="1214446"/>
          </a:xfrm>
        </p:spPr>
        <p:txBody>
          <a:bodyPr>
            <a:normAutofit/>
          </a:bodyPr>
          <a:lstStyle>
            <a:lvl1pPr>
              <a:buFontTx/>
              <a:buNone/>
              <a:defRPr sz="14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24" name="Espace réservé du texte 23"/>
          <p:cNvSpPr>
            <a:spLocks noGrp="1"/>
          </p:cNvSpPr>
          <p:nvPr>
            <p:ph type="body" sz="quarter" idx="17"/>
          </p:nvPr>
        </p:nvSpPr>
        <p:spPr>
          <a:xfrm>
            <a:off x="2357422" y="1071546"/>
            <a:ext cx="3571900" cy="357190"/>
          </a:xfrm>
        </p:spPr>
        <p:txBody>
          <a:bodyPr>
            <a:normAutofit/>
          </a:bodyPr>
          <a:lstStyle>
            <a:lvl1pPr>
              <a:buFontTx/>
              <a:buNone/>
              <a:defRPr sz="1800" b="1" i="0" baseline="0">
                <a:solidFill>
                  <a:srgbClr val="C3004A"/>
                </a:solidFill>
                <a:latin typeface="Arial Bold"/>
              </a:defRPr>
            </a:lvl1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26" name="Espace réservé du texte 25"/>
          <p:cNvSpPr>
            <a:spLocks noGrp="1"/>
          </p:cNvSpPr>
          <p:nvPr>
            <p:ph type="body" sz="quarter" idx="18"/>
          </p:nvPr>
        </p:nvSpPr>
        <p:spPr>
          <a:xfrm>
            <a:off x="2357422" y="2714620"/>
            <a:ext cx="3571900" cy="357190"/>
          </a:xfrm>
        </p:spPr>
        <p:txBody>
          <a:bodyPr>
            <a:noAutofit/>
          </a:bodyPr>
          <a:lstStyle>
            <a:lvl1pPr>
              <a:buFontTx/>
              <a:buNone/>
              <a:defRPr sz="1800" baseline="0">
                <a:solidFill>
                  <a:srgbClr val="501F74"/>
                </a:solidFill>
                <a:latin typeface="Arial Bold"/>
              </a:defRPr>
            </a:lvl1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28" name="Espace réservé du texte 27"/>
          <p:cNvSpPr>
            <a:spLocks noGrp="1"/>
          </p:cNvSpPr>
          <p:nvPr>
            <p:ph type="body" sz="quarter" idx="19"/>
          </p:nvPr>
        </p:nvSpPr>
        <p:spPr>
          <a:xfrm>
            <a:off x="2357422" y="4429126"/>
            <a:ext cx="3571900" cy="357196"/>
          </a:xfrm>
        </p:spPr>
        <p:txBody>
          <a:bodyPr>
            <a:noAutofit/>
          </a:bodyPr>
          <a:lstStyle>
            <a:lvl1pPr>
              <a:buFontTx/>
              <a:buNone/>
              <a:defRPr sz="1800" baseline="0">
                <a:solidFill>
                  <a:srgbClr val="AB757F"/>
                </a:solidFill>
                <a:latin typeface="Arial Bold"/>
              </a:defRPr>
            </a:lvl1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17" name="Espace réservé de la date 3"/>
          <p:cNvSpPr>
            <a:spLocks noGrp="1"/>
          </p:cNvSpPr>
          <p:nvPr>
            <p:ph type="dt" sz="half" idx="20"/>
          </p:nvPr>
        </p:nvSpPr>
        <p:spPr>
          <a:xfrm>
            <a:off x="7286625" y="492125"/>
            <a:ext cx="1714500" cy="365125"/>
          </a:xfrm>
        </p:spPr>
        <p:txBody>
          <a:bodyPr/>
          <a:lstStyle>
            <a:lvl1pPr>
              <a:defRPr sz="1000" b="0" i="1" baseline="0">
                <a:solidFill>
                  <a:srgbClr val="C3004A"/>
                </a:solidFill>
                <a:latin typeface="Arial Bold"/>
              </a:defRPr>
            </a:lvl1pPr>
          </a:lstStyle>
          <a:p>
            <a:pPr>
              <a:defRPr/>
            </a:pPr>
            <a:r>
              <a:rPr lang="fr-FR" smtClean="0"/>
              <a:t>MESON 2014</a:t>
            </a:r>
            <a:endParaRPr lang="fr-FR" dirty="0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Vide"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4" descr="POWERPOINTfond_suite (2)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Image 5" descr="logoipn.png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77800" y="-71438"/>
            <a:ext cx="2178050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Espace réservé du pied de page 14"/>
          <p:cNvSpPr>
            <a:spLocks noGrp="1"/>
          </p:cNvSpPr>
          <p:nvPr/>
        </p:nvSpPr>
        <p:spPr>
          <a:xfrm>
            <a:off x="0" y="0"/>
            <a:ext cx="0" cy="0"/>
          </a:xfrm>
        </p:spPr>
        <p:txBody>
          <a:bodyPr/>
          <a:lstStyle/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fr-FR">
              <a:solidFill>
                <a:srgbClr val="FFFFFF"/>
              </a:solidFill>
            </a:endParaRPr>
          </a:p>
        </p:txBody>
      </p:sp>
      <p:cxnSp>
        <p:nvCxnSpPr>
          <p:cNvPr id="15" name="Connecteur droit 16"/>
          <p:cNvCxnSpPr/>
          <p:nvPr userDrawn="1"/>
        </p:nvCxnSpPr>
        <p:spPr>
          <a:xfrm>
            <a:off x="2500313" y="785813"/>
            <a:ext cx="6643687" cy="1587"/>
          </a:xfrm>
          <a:prstGeom prst="line">
            <a:avLst/>
          </a:prstGeom>
          <a:ln w="19050">
            <a:solidFill>
              <a:srgbClr val="501F74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6" name="Espace réservé du numéro de diapositive 4"/>
          <p:cNvSpPr txBox="1">
            <a:spLocks/>
          </p:cNvSpPr>
          <p:nvPr userDrawn="1"/>
        </p:nvSpPr>
        <p:spPr>
          <a:xfrm>
            <a:off x="8572500" y="6500813"/>
            <a:ext cx="571500" cy="285750"/>
          </a:xfrm>
          <a:prstGeom prst="rect">
            <a:avLst/>
          </a:prstGeom>
        </p:spPr>
        <p:txBody>
          <a:bodyPr anchor="ctr"/>
          <a:lstStyle>
            <a:lvl1pPr>
              <a:defRPr baseline="0">
                <a:solidFill>
                  <a:srgbClr val="C3004A"/>
                </a:solidFill>
                <a:latin typeface="Arial Bold"/>
              </a:defRPr>
            </a:lvl1pPr>
          </a:lstStyle>
          <a:p>
            <a:pPr algn="r"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fld id="{79D66086-4B35-4225-A962-D926BADB95F9}" type="slidenum">
              <a:rPr lang="fr-FR" sz="1200" smtClean="0"/>
              <a:pPr algn="r" defTabSz="449263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t>‹N°›</a:t>
            </a:fld>
            <a:endParaRPr lang="fr-FR" sz="1200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3"/>
          </p:nvPr>
        </p:nvSpPr>
        <p:spPr>
          <a:xfrm>
            <a:off x="2357422" y="1428736"/>
            <a:ext cx="6215106" cy="1143008"/>
          </a:xfrm>
        </p:spPr>
        <p:txBody>
          <a:bodyPr>
            <a:normAutofit/>
          </a:bodyPr>
          <a:lstStyle>
            <a:lvl1pPr>
              <a:buFont typeface="Arial" pitchFamily="34" charset="0"/>
              <a:buNone/>
              <a:defRPr sz="1400" b="0" i="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10" name="Espace réservé pour une image  9"/>
          <p:cNvSpPr>
            <a:spLocks noGrp="1"/>
          </p:cNvSpPr>
          <p:nvPr>
            <p:ph type="pic" sz="quarter" idx="14"/>
          </p:nvPr>
        </p:nvSpPr>
        <p:spPr>
          <a:xfrm>
            <a:off x="2357422" y="4786322"/>
            <a:ext cx="6143668" cy="1571636"/>
          </a:xfrm>
        </p:spPr>
        <p:txBody>
          <a:bodyPr rtlCol="0">
            <a:normAutofit/>
          </a:bodyPr>
          <a:lstStyle>
            <a:lvl1pPr>
              <a:buFontTx/>
              <a:buNone/>
              <a:defRPr sz="1400" baseline="0">
                <a:latin typeface="Arial Bold"/>
              </a:defRPr>
            </a:lvl1pPr>
          </a:lstStyle>
          <a:p>
            <a:pPr lvl="0"/>
            <a:r>
              <a:rPr lang="fr-FR" noProof="0" smtClean="0"/>
              <a:t>Cliquez sur l'icône pour ajouter une image</a:t>
            </a:r>
            <a:endParaRPr lang="fr-FR" noProof="0" dirty="0"/>
          </a:p>
        </p:txBody>
      </p:sp>
      <p:sp>
        <p:nvSpPr>
          <p:cNvPr id="11" name="Titre 10"/>
          <p:cNvSpPr>
            <a:spLocks noGrp="1"/>
          </p:cNvSpPr>
          <p:nvPr>
            <p:ph type="title"/>
          </p:nvPr>
        </p:nvSpPr>
        <p:spPr>
          <a:xfrm>
            <a:off x="2357422" y="285728"/>
            <a:ext cx="6572296" cy="714380"/>
          </a:xfrm>
        </p:spPr>
        <p:txBody>
          <a:bodyPr>
            <a:normAutofit/>
          </a:bodyPr>
          <a:lstStyle>
            <a:lvl1pPr algn="l">
              <a:buFont typeface="Arial" pitchFamily="34" charset="0"/>
              <a:buNone/>
              <a:defRPr sz="1800" b="1" i="0" u="none" strike="noStrike" cap="all" baseline="0">
                <a:ln w="0" cap="sq">
                  <a:solidFill>
                    <a:schemeClr val="tx1"/>
                  </a:solidFill>
                </a:ln>
                <a:solidFill>
                  <a:srgbClr val="501F74"/>
                </a:solidFill>
                <a:uFill>
                  <a:solidFill>
                    <a:schemeClr val="accent4">
                      <a:lumMod val="60000"/>
                      <a:lumOff val="40000"/>
                    </a:schemeClr>
                  </a:solidFill>
                </a:uFill>
                <a:latin typeface="Arial Bold"/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12" name="Espace réservé du contenu 7"/>
          <p:cNvSpPr>
            <a:spLocks noGrp="1"/>
          </p:cNvSpPr>
          <p:nvPr>
            <p:ph sz="quarter" idx="15"/>
          </p:nvPr>
        </p:nvSpPr>
        <p:spPr>
          <a:xfrm>
            <a:off x="2357422" y="3071810"/>
            <a:ext cx="6143668" cy="1214446"/>
          </a:xfrm>
        </p:spPr>
        <p:txBody>
          <a:bodyPr>
            <a:normAutofit/>
          </a:bodyPr>
          <a:lstStyle>
            <a:lvl1pPr>
              <a:buFontTx/>
              <a:buNone/>
              <a:defRPr sz="14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24" name="Espace réservé du texte 23"/>
          <p:cNvSpPr>
            <a:spLocks noGrp="1"/>
          </p:cNvSpPr>
          <p:nvPr>
            <p:ph type="body" sz="quarter" idx="17"/>
          </p:nvPr>
        </p:nvSpPr>
        <p:spPr>
          <a:xfrm>
            <a:off x="2357422" y="1071546"/>
            <a:ext cx="3571900" cy="357190"/>
          </a:xfrm>
        </p:spPr>
        <p:txBody>
          <a:bodyPr>
            <a:normAutofit/>
          </a:bodyPr>
          <a:lstStyle>
            <a:lvl1pPr>
              <a:buFontTx/>
              <a:buNone/>
              <a:defRPr sz="1800" b="1" i="0" baseline="0">
                <a:solidFill>
                  <a:srgbClr val="C3004A"/>
                </a:solidFill>
                <a:latin typeface="Arial Bold"/>
              </a:defRPr>
            </a:lvl1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26" name="Espace réservé du texte 25"/>
          <p:cNvSpPr>
            <a:spLocks noGrp="1"/>
          </p:cNvSpPr>
          <p:nvPr>
            <p:ph type="body" sz="quarter" idx="18"/>
          </p:nvPr>
        </p:nvSpPr>
        <p:spPr>
          <a:xfrm>
            <a:off x="2357422" y="2714620"/>
            <a:ext cx="3571900" cy="357190"/>
          </a:xfrm>
        </p:spPr>
        <p:txBody>
          <a:bodyPr>
            <a:noAutofit/>
          </a:bodyPr>
          <a:lstStyle>
            <a:lvl1pPr>
              <a:buFontTx/>
              <a:buNone/>
              <a:defRPr sz="1800" baseline="0">
                <a:solidFill>
                  <a:srgbClr val="501F74"/>
                </a:solidFill>
                <a:latin typeface="Arial Bold"/>
              </a:defRPr>
            </a:lvl1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28" name="Espace réservé du texte 27"/>
          <p:cNvSpPr>
            <a:spLocks noGrp="1"/>
          </p:cNvSpPr>
          <p:nvPr>
            <p:ph type="body" sz="quarter" idx="19"/>
          </p:nvPr>
        </p:nvSpPr>
        <p:spPr>
          <a:xfrm>
            <a:off x="2357422" y="4429126"/>
            <a:ext cx="3571900" cy="357196"/>
          </a:xfrm>
        </p:spPr>
        <p:txBody>
          <a:bodyPr>
            <a:noAutofit/>
          </a:bodyPr>
          <a:lstStyle>
            <a:lvl1pPr>
              <a:buFontTx/>
              <a:buNone/>
              <a:defRPr sz="1800" baseline="0">
                <a:solidFill>
                  <a:srgbClr val="AB757F"/>
                </a:solidFill>
                <a:latin typeface="Arial Bold"/>
              </a:defRPr>
            </a:lvl1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17" name="Espace réservé de la date 3"/>
          <p:cNvSpPr>
            <a:spLocks noGrp="1"/>
          </p:cNvSpPr>
          <p:nvPr>
            <p:ph type="dt" sz="half" idx="20"/>
          </p:nvPr>
        </p:nvSpPr>
        <p:spPr>
          <a:xfrm>
            <a:off x="7286625" y="492125"/>
            <a:ext cx="1714500" cy="365125"/>
          </a:xfrm>
        </p:spPr>
        <p:txBody>
          <a:bodyPr/>
          <a:lstStyle>
            <a:lvl1pPr>
              <a:defRPr sz="1000" b="0" i="1" baseline="0">
                <a:solidFill>
                  <a:srgbClr val="C3004A"/>
                </a:solidFill>
                <a:latin typeface="Arial Bold"/>
              </a:defRPr>
            </a:lvl1pPr>
          </a:lstStyle>
          <a:p>
            <a:pPr>
              <a:defRPr/>
            </a:pPr>
            <a:r>
              <a:rPr lang="fr-FR" smtClean="0"/>
              <a:t>MESON 2014</a:t>
            </a:r>
            <a:endParaRPr lang="fr-FR" dirty="0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Vide"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4" descr="POWERPOINTfond_suite (2)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Image 5" descr="logoipn.png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77800" y="-71438"/>
            <a:ext cx="2178050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Espace réservé du pied de page 14"/>
          <p:cNvSpPr>
            <a:spLocks noGrp="1"/>
          </p:cNvSpPr>
          <p:nvPr/>
        </p:nvSpPr>
        <p:spPr>
          <a:xfrm>
            <a:off x="0" y="0"/>
            <a:ext cx="0" cy="0"/>
          </a:xfrm>
        </p:spPr>
        <p:txBody>
          <a:bodyPr/>
          <a:lstStyle/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fr-FR">
              <a:solidFill>
                <a:srgbClr val="FFFFFF"/>
              </a:solidFill>
              <a:ea typeface="DejaVu Sans" charset="0"/>
            </a:endParaRPr>
          </a:p>
        </p:txBody>
      </p:sp>
      <p:cxnSp>
        <p:nvCxnSpPr>
          <p:cNvPr id="15" name="Connecteur droit 16"/>
          <p:cNvCxnSpPr/>
          <p:nvPr userDrawn="1"/>
        </p:nvCxnSpPr>
        <p:spPr>
          <a:xfrm>
            <a:off x="2500313" y="785813"/>
            <a:ext cx="6643687" cy="1587"/>
          </a:xfrm>
          <a:prstGeom prst="line">
            <a:avLst/>
          </a:prstGeom>
          <a:ln w="19050">
            <a:solidFill>
              <a:srgbClr val="501F74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6" name="Espace réservé du numéro de diapositive 4"/>
          <p:cNvSpPr txBox="1">
            <a:spLocks/>
          </p:cNvSpPr>
          <p:nvPr userDrawn="1"/>
        </p:nvSpPr>
        <p:spPr>
          <a:xfrm>
            <a:off x="8572500" y="6500813"/>
            <a:ext cx="571500" cy="285750"/>
          </a:xfrm>
          <a:prstGeom prst="rect">
            <a:avLst/>
          </a:prstGeom>
        </p:spPr>
        <p:txBody>
          <a:bodyPr anchor="ctr"/>
          <a:lstStyle>
            <a:lvl1pPr>
              <a:defRPr baseline="0">
                <a:solidFill>
                  <a:srgbClr val="C3004A"/>
                </a:solidFill>
                <a:latin typeface="Arial Bold"/>
              </a:defRPr>
            </a:lvl1pPr>
          </a:lstStyle>
          <a:p>
            <a:pPr algn="r"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fld id="{79D66086-4B35-4225-A962-D926BADB95F9}" type="slidenum">
              <a:rPr lang="fr-FR" sz="1200" smtClean="0">
                <a:ea typeface="DejaVu Sans" charset="0"/>
              </a:rPr>
              <a:pPr algn="r" defTabSz="449263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t>‹N°›</a:t>
            </a:fld>
            <a:endParaRPr lang="fr-FR" sz="1200" dirty="0">
              <a:ea typeface="DejaVu Sans" charset="0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3"/>
          </p:nvPr>
        </p:nvSpPr>
        <p:spPr>
          <a:xfrm>
            <a:off x="2357422" y="1428736"/>
            <a:ext cx="6215106" cy="1143008"/>
          </a:xfrm>
        </p:spPr>
        <p:txBody>
          <a:bodyPr>
            <a:normAutofit/>
          </a:bodyPr>
          <a:lstStyle>
            <a:lvl1pPr>
              <a:buFont typeface="Arial" pitchFamily="34" charset="0"/>
              <a:buNone/>
              <a:defRPr sz="1400" b="0" i="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10" name="Espace réservé pour une image  9"/>
          <p:cNvSpPr>
            <a:spLocks noGrp="1"/>
          </p:cNvSpPr>
          <p:nvPr>
            <p:ph type="pic" sz="quarter" idx="14"/>
          </p:nvPr>
        </p:nvSpPr>
        <p:spPr>
          <a:xfrm>
            <a:off x="2357422" y="4786322"/>
            <a:ext cx="6143668" cy="1571636"/>
          </a:xfrm>
        </p:spPr>
        <p:txBody>
          <a:bodyPr rtlCol="0">
            <a:normAutofit/>
          </a:bodyPr>
          <a:lstStyle>
            <a:lvl1pPr>
              <a:buFontTx/>
              <a:buNone/>
              <a:defRPr sz="1400" baseline="0">
                <a:latin typeface="Arial Bold"/>
              </a:defRPr>
            </a:lvl1pPr>
          </a:lstStyle>
          <a:p>
            <a:pPr lvl="0"/>
            <a:r>
              <a:rPr lang="fr-FR" noProof="0" smtClean="0"/>
              <a:t>Cliquez sur l'icône pour ajouter une image</a:t>
            </a:r>
            <a:endParaRPr lang="fr-FR" noProof="0" dirty="0"/>
          </a:p>
        </p:txBody>
      </p:sp>
      <p:sp>
        <p:nvSpPr>
          <p:cNvPr id="11" name="Titre 10"/>
          <p:cNvSpPr>
            <a:spLocks noGrp="1"/>
          </p:cNvSpPr>
          <p:nvPr>
            <p:ph type="title"/>
          </p:nvPr>
        </p:nvSpPr>
        <p:spPr>
          <a:xfrm>
            <a:off x="2357422" y="285728"/>
            <a:ext cx="6572296" cy="714380"/>
          </a:xfrm>
        </p:spPr>
        <p:txBody>
          <a:bodyPr>
            <a:normAutofit/>
          </a:bodyPr>
          <a:lstStyle>
            <a:lvl1pPr algn="l">
              <a:buFont typeface="Arial" pitchFamily="34" charset="0"/>
              <a:buNone/>
              <a:defRPr sz="1800" b="1" i="0" u="none" strike="noStrike" cap="all" baseline="0">
                <a:ln w="0" cap="sq">
                  <a:solidFill>
                    <a:schemeClr val="tx1"/>
                  </a:solidFill>
                </a:ln>
                <a:solidFill>
                  <a:srgbClr val="501F74"/>
                </a:solidFill>
                <a:uFill>
                  <a:solidFill>
                    <a:schemeClr val="accent4">
                      <a:lumMod val="60000"/>
                      <a:lumOff val="40000"/>
                    </a:schemeClr>
                  </a:solidFill>
                </a:uFill>
                <a:latin typeface="Arial Bold"/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12" name="Espace réservé du contenu 7"/>
          <p:cNvSpPr>
            <a:spLocks noGrp="1"/>
          </p:cNvSpPr>
          <p:nvPr>
            <p:ph sz="quarter" idx="15"/>
          </p:nvPr>
        </p:nvSpPr>
        <p:spPr>
          <a:xfrm>
            <a:off x="2357422" y="3071810"/>
            <a:ext cx="6143668" cy="1214446"/>
          </a:xfrm>
        </p:spPr>
        <p:txBody>
          <a:bodyPr>
            <a:normAutofit/>
          </a:bodyPr>
          <a:lstStyle>
            <a:lvl1pPr>
              <a:buFontTx/>
              <a:buNone/>
              <a:defRPr sz="14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24" name="Espace réservé du texte 23"/>
          <p:cNvSpPr>
            <a:spLocks noGrp="1"/>
          </p:cNvSpPr>
          <p:nvPr>
            <p:ph type="body" sz="quarter" idx="17"/>
          </p:nvPr>
        </p:nvSpPr>
        <p:spPr>
          <a:xfrm>
            <a:off x="2357422" y="1071546"/>
            <a:ext cx="3571900" cy="357190"/>
          </a:xfrm>
        </p:spPr>
        <p:txBody>
          <a:bodyPr>
            <a:normAutofit/>
          </a:bodyPr>
          <a:lstStyle>
            <a:lvl1pPr>
              <a:buFontTx/>
              <a:buNone/>
              <a:defRPr sz="1800" b="1" i="0" baseline="0">
                <a:solidFill>
                  <a:srgbClr val="C3004A"/>
                </a:solidFill>
                <a:latin typeface="Arial Bold"/>
              </a:defRPr>
            </a:lvl1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26" name="Espace réservé du texte 25"/>
          <p:cNvSpPr>
            <a:spLocks noGrp="1"/>
          </p:cNvSpPr>
          <p:nvPr>
            <p:ph type="body" sz="quarter" idx="18"/>
          </p:nvPr>
        </p:nvSpPr>
        <p:spPr>
          <a:xfrm>
            <a:off x="2357422" y="2714620"/>
            <a:ext cx="3571900" cy="357190"/>
          </a:xfrm>
        </p:spPr>
        <p:txBody>
          <a:bodyPr>
            <a:noAutofit/>
          </a:bodyPr>
          <a:lstStyle>
            <a:lvl1pPr>
              <a:buFontTx/>
              <a:buNone/>
              <a:defRPr sz="1800" baseline="0">
                <a:solidFill>
                  <a:srgbClr val="501F74"/>
                </a:solidFill>
                <a:latin typeface="Arial Bold"/>
              </a:defRPr>
            </a:lvl1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28" name="Espace réservé du texte 27"/>
          <p:cNvSpPr>
            <a:spLocks noGrp="1"/>
          </p:cNvSpPr>
          <p:nvPr>
            <p:ph type="body" sz="quarter" idx="19"/>
          </p:nvPr>
        </p:nvSpPr>
        <p:spPr>
          <a:xfrm>
            <a:off x="2357422" y="4429126"/>
            <a:ext cx="3571900" cy="357196"/>
          </a:xfrm>
        </p:spPr>
        <p:txBody>
          <a:bodyPr>
            <a:noAutofit/>
          </a:bodyPr>
          <a:lstStyle>
            <a:lvl1pPr>
              <a:buFontTx/>
              <a:buNone/>
              <a:defRPr sz="1800" baseline="0">
                <a:solidFill>
                  <a:srgbClr val="AB757F"/>
                </a:solidFill>
                <a:latin typeface="Arial Bold"/>
              </a:defRPr>
            </a:lvl1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17" name="Espace réservé de la date 3"/>
          <p:cNvSpPr>
            <a:spLocks noGrp="1"/>
          </p:cNvSpPr>
          <p:nvPr>
            <p:ph type="dt" sz="half" idx="20"/>
          </p:nvPr>
        </p:nvSpPr>
        <p:spPr>
          <a:xfrm>
            <a:off x="7286625" y="492125"/>
            <a:ext cx="1714500" cy="365125"/>
          </a:xfrm>
        </p:spPr>
        <p:txBody>
          <a:bodyPr/>
          <a:lstStyle>
            <a:lvl1pPr>
              <a:defRPr sz="1000" b="0" i="1" baseline="0">
                <a:solidFill>
                  <a:srgbClr val="C3004A"/>
                </a:solidFill>
                <a:latin typeface="Arial Bold"/>
              </a:defRPr>
            </a:lvl1pPr>
          </a:lstStyle>
          <a:p>
            <a:pPr>
              <a:defRPr/>
            </a:pPr>
            <a:fld id="{25E897F7-1C2A-4CA8-9E9D-F8498CE8C709}" type="datetime2">
              <a:rPr lang="fr-FR"/>
              <a:pPr>
                <a:defRPr/>
              </a:pPr>
              <a:t>mercredi 4 juin 2014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37145658"/>
      </p:ext>
    </p:extLst>
  </p:cSld>
  <p:clrMapOvr>
    <a:masterClrMapping/>
  </p:clrMapOvr>
  <p:hf sldNum="0" hdr="0" ftr="0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Vide"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4" descr="POWERPOINTfond_suite (2)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Image 5" descr="logoipn.png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77800" y="-71438"/>
            <a:ext cx="2178050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Espace réservé du pied de page 14"/>
          <p:cNvSpPr>
            <a:spLocks noGrp="1"/>
          </p:cNvSpPr>
          <p:nvPr/>
        </p:nvSpPr>
        <p:spPr>
          <a:xfrm>
            <a:off x="0" y="0"/>
            <a:ext cx="0" cy="0"/>
          </a:xfrm>
        </p:spPr>
        <p:txBody>
          <a:bodyPr/>
          <a:lstStyle/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fr-FR">
              <a:solidFill>
                <a:srgbClr val="FFFFFF"/>
              </a:solidFill>
              <a:ea typeface="DejaVu Sans" charset="0"/>
            </a:endParaRPr>
          </a:p>
        </p:txBody>
      </p:sp>
      <p:cxnSp>
        <p:nvCxnSpPr>
          <p:cNvPr id="15" name="Connecteur droit 16"/>
          <p:cNvCxnSpPr/>
          <p:nvPr userDrawn="1"/>
        </p:nvCxnSpPr>
        <p:spPr>
          <a:xfrm>
            <a:off x="2500313" y="785813"/>
            <a:ext cx="6643687" cy="1587"/>
          </a:xfrm>
          <a:prstGeom prst="line">
            <a:avLst/>
          </a:prstGeom>
          <a:ln w="19050">
            <a:solidFill>
              <a:srgbClr val="501F74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6" name="Espace réservé du numéro de diapositive 4"/>
          <p:cNvSpPr txBox="1">
            <a:spLocks/>
          </p:cNvSpPr>
          <p:nvPr userDrawn="1"/>
        </p:nvSpPr>
        <p:spPr>
          <a:xfrm>
            <a:off x="8572500" y="6500813"/>
            <a:ext cx="571500" cy="285750"/>
          </a:xfrm>
          <a:prstGeom prst="rect">
            <a:avLst/>
          </a:prstGeom>
        </p:spPr>
        <p:txBody>
          <a:bodyPr anchor="ctr"/>
          <a:lstStyle>
            <a:lvl1pPr>
              <a:defRPr baseline="0">
                <a:solidFill>
                  <a:srgbClr val="C3004A"/>
                </a:solidFill>
                <a:latin typeface="Arial Bold"/>
              </a:defRPr>
            </a:lvl1pPr>
          </a:lstStyle>
          <a:p>
            <a:pPr algn="r"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fld id="{79D66086-4B35-4225-A962-D926BADB95F9}" type="slidenum">
              <a:rPr lang="fr-FR" sz="1200" smtClean="0">
                <a:ea typeface="DejaVu Sans" charset="0"/>
              </a:rPr>
              <a:pPr algn="r" defTabSz="449263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t>‹N°›</a:t>
            </a:fld>
            <a:endParaRPr lang="fr-FR" sz="1200" dirty="0">
              <a:ea typeface="DejaVu Sans" charset="0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3"/>
          </p:nvPr>
        </p:nvSpPr>
        <p:spPr>
          <a:xfrm>
            <a:off x="2357422" y="1428736"/>
            <a:ext cx="6215106" cy="1143008"/>
          </a:xfrm>
        </p:spPr>
        <p:txBody>
          <a:bodyPr>
            <a:normAutofit/>
          </a:bodyPr>
          <a:lstStyle>
            <a:lvl1pPr>
              <a:buFont typeface="Arial" pitchFamily="34" charset="0"/>
              <a:buNone/>
              <a:defRPr sz="1400" b="0" i="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10" name="Espace réservé pour une image  9"/>
          <p:cNvSpPr>
            <a:spLocks noGrp="1"/>
          </p:cNvSpPr>
          <p:nvPr>
            <p:ph type="pic" sz="quarter" idx="14"/>
          </p:nvPr>
        </p:nvSpPr>
        <p:spPr>
          <a:xfrm>
            <a:off x="2357422" y="4786322"/>
            <a:ext cx="6143668" cy="1571636"/>
          </a:xfrm>
        </p:spPr>
        <p:txBody>
          <a:bodyPr rtlCol="0">
            <a:normAutofit/>
          </a:bodyPr>
          <a:lstStyle>
            <a:lvl1pPr>
              <a:buFontTx/>
              <a:buNone/>
              <a:defRPr sz="1400" baseline="0">
                <a:latin typeface="Arial Bold"/>
              </a:defRPr>
            </a:lvl1pPr>
          </a:lstStyle>
          <a:p>
            <a:pPr lvl="0"/>
            <a:r>
              <a:rPr lang="fr-FR" noProof="0" smtClean="0"/>
              <a:t>Cliquez sur l'icône pour ajouter une image</a:t>
            </a:r>
            <a:endParaRPr lang="fr-FR" noProof="0" dirty="0"/>
          </a:p>
        </p:txBody>
      </p:sp>
      <p:sp>
        <p:nvSpPr>
          <p:cNvPr id="11" name="Titre 10"/>
          <p:cNvSpPr>
            <a:spLocks noGrp="1"/>
          </p:cNvSpPr>
          <p:nvPr>
            <p:ph type="title"/>
          </p:nvPr>
        </p:nvSpPr>
        <p:spPr>
          <a:xfrm>
            <a:off x="2357422" y="285728"/>
            <a:ext cx="6572296" cy="714380"/>
          </a:xfrm>
        </p:spPr>
        <p:txBody>
          <a:bodyPr>
            <a:normAutofit/>
          </a:bodyPr>
          <a:lstStyle>
            <a:lvl1pPr algn="l">
              <a:buFont typeface="Arial" pitchFamily="34" charset="0"/>
              <a:buNone/>
              <a:defRPr sz="1800" b="1" i="0" u="none" strike="noStrike" cap="all" baseline="0">
                <a:ln w="0" cap="sq">
                  <a:solidFill>
                    <a:schemeClr val="tx1"/>
                  </a:solidFill>
                </a:ln>
                <a:solidFill>
                  <a:srgbClr val="501F74"/>
                </a:solidFill>
                <a:uFill>
                  <a:solidFill>
                    <a:schemeClr val="accent4">
                      <a:lumMod val="60000"/>
                      <a:lumOff val="40000"/>
                    </a:schemeClr>
                  </a:solidFill>
                </a:uFill>
                <a:latin typeface="Arial Bold"/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12" name="Espace réservé du contenu 7"/>
          <p:cNvSpPr>
            <a:spLocks noGrp="1"/>
          </p:cNvSpPr>
          <p:nvPr>
            <p:ph sz="quarter" idx="15"/>
          </p:nvPr>
        </p:nvSpPr>
        <p:spPr>
          <a:xfrm>
            <a:off x="2357422" y="3071810"/>
            <a:ext cx="6143668" cy="1214446"/>
          </a:xfrm>
        </p:spPr>
        <p:txBody>
          <a:bodyPr>
            <a:normAutofit/>
          </a:bodyPr>
          <a:lstStyle>
            <a:lvl1pPr>
              <a:buFontTx/>
              <a:buNone/>
              <a:defRPr sz="14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24" name="Espace réservé du texte 23"/>
          <p:cNvSpPr>
            <a:spLocks noGrp="1"/>
          </p:cNvSpPr>
          <p:nvPr>
            <p:ph type="body" sz="quarter" idx="17"/>
          </p:nvPr>
        </p:nvSpPr>
        <p:spPr>
          <a:xfrm>
            <a:off x="2357422" y="1071546"/>
            <a:ext cx="3571900" cy="357190"/>
          </a:xfrm>
        </p:spPr>
        <p:txBody>
          <a:bodyPr>
            <a:normAutofit/>
          </a:bodyPr>
          <a:lstStyle>
            <a:lvl1pPr>
              <a:buFontTx/>
              <a:buNone/>
              <a:defRPr sz="1800" b="1" i="0" baseline="0">
                <a:solidFill>
                  <a:srgbClr val="C3004A"/>
                </a:solidFill>
                <a:latin typeface="Arial Bold"/>
              </a:defRPr>
            </a:lvl1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26" name="Espace réservé du texte 25"/>
          <p:cNvSpPr>
            <a:spLocks noGrp="1"/>
          </p:cNvSpPr>
          <p:nvPr>
            <p:ph type="body" sz="quarter" idx="18"/>
          </p:nvPr>
        </p:nvSpPr>
        <p:spPr>
          <a:xfrm>
            <a:off x="2357422" y="2714620"/>
            <a:ext cx="3571900" cy="357190"/>
          </a:xfrm>
        </p:spPr>
        <p:txBody>
          <a:bodyPr>
            <a:noAutofit/>
          </a:bodyPr>
          <a:lstStyle>
            <a:lvl1pPr>
              <a:buFontTx/>
              <a:buNone/>
              <a:defRPr sz="1800" baseline="0">
                <a:solidFill>
                  <a:srgbClr val="501F74"/>
                </a:solidFill>
                <a:latin typeface="Arial Bold"/>
              </a:defRPr>
            </a:lvl1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28" name="Espace réservé du texte 27"/>
          <p:cNvSpPr>
            <a:spLocks noGrp="1"/>
          </p:cNvSpPr>
          <p:nvPr>
            <p:ph type="body" sz="quarter" idx="19"/>
          </p:nvPr>
        </p:nvSpPr>
        <p:spPr>
          <a:xfrm>
            <a:off x="2357422" y="4429126"/>
            <a:ext cx="3571900" cy="357196"/>
          </a:xfrm>
        </p:spPr>
        <p:txBody>
          <a:bodyPr>
            <a:noAutofit/>
          </a:bodyPr>
          <a:lstStyle>
            <a:lvl1pPr>
              <a:buFontTx/>
              <a:buNone/>
              <a:defRPr sz="1800" baseline="0">
                <a:solidFill>
                  <a:srgbClr val="AB757F"/>
                </a:solidFill>
                <a:latin typeface="Arial Bold"/>
              </a:defRPr>
            </a:lvl1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17" name="Espace réservé de la date 3"/>
          <p:cNvSpPr>
            <a:spLocks noGrp="1"/>
          </p:cNvSpPr>
          <p:nvPr>
            <p:ph type="dt" sz="half" idx="20"/>
          </p:nvPr>
        </p:nvSpPr>
        <p:spPr>
          <a:xfrm>
            <a:off x="7286625" y="492125"/>
            <a:ext cx="1714500" cy="365125"/>
          </a:xfrm>
        </p:spPr>
        <p:txBody>
          <a:bodyPr/>
          <a:lstStyle>
            <a:lvl1pPr>
              <a:defRPr sz="1000" b="0" i="1" baseline="0">
                <a:solidFill>
                  <a:srgbClr val="C3004A"/>
                </a:solidFill>
                <a:latin typeface="Arial Bold"/>
              </a:defRPr>
            </a:lvl1pPr>
          </a:lstStyle>
          <a:p>
            <a:pPr>
              <a:defRPr/>
            </a:pPr>
            <a:fld id="{25E897F7-1C2A-4CA8-9E9D-F8498CE8C709}" type="datetime2">
              <a:rPr lang="fr-FR"/>
              <a:pPr>
                <a:defRPr/>
              </a:pPr>
              <a:t>mercredi 4 juin 2014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03165903"/>
      </p:ext>
    </p:extLst>
  </p:cSld>
  <p:clrMapOvr>
    <a:masterClrMapping/>
  </p:clrMapOvr>
  <p:hf sldNum="0" hdr="0" ftr="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Vide"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4" descr="POWERPOINTfond_suite (2)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Image 5" descr="logoipn.png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77800" y="-71438"/>
            <a:ext cx="2178050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Espace réservé du pied de page 14"/>
          <p:cNvSpPr>
            <a:spLocks noGrp="1"/>
          </p:cNvSpPr>
          <p:nvPr/>
        </p:nvSpPr>
        <p:spPr>
          <a:xfrm>
            <a:off x="0" y="0"/>
            <a:ext cx="0" cy="0"/>
          </a:xfrm>
        </p:spPr>
        <p:txBody>
          <a:bodyPr/>
          <a:lstStyle/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fr-FR">
              <a:solidFill>
                <a:srgbClr val="FFFFFF"/>
              </a:solidFill>
              <a:ea typeface="DejaVu Sans" charset="0"/>
            </a:endParaRPr>
          </a:p>
        </p:txBody>
      </p:sp>
      <p:cxnSp>
        <p:nvCxnSpPr>
          <p:cNvPr id="15" name="Connecteur droit 16"/>
          <p:cNvCxnSpPr/>
          <p:nvPr userDrawn="1"/>
        </p:nvCxnSpPr>
        <p:spPr>
          <a:xfrm>
            <a:off x="2500313" y="785813"/>
            <a:ext cx="6643687" cy="1587"/>
          </a:xfrm>
          <a:prstGeom prst="line">
            <a:avLst/>
          </a:prstGeom>
          <a:ln w="19050">
            <a:solidFill>
              <a:srgbClr val="501F74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6" name="Espace réservé du numéro de diapositive 4"/>
          <p:cNvSpPr txBox="1">
            <a:spLocks/>
          </p:cNvSpPr>
          <p:nvPr userDrawn="1"/>
        </p:nvSpPr>
        <p:spPr>
          <a:xfrm>
            <a:off x="8572500" y="6500813"/>
            <a:ext cx="571500" cy="285750"/>
          </a:xfrm>
          <a:prstGeom prst="rect">
            <a:avLst/>
          </a:prstGeom>
        </p:spPr>
        <p:txBody>
          <a:bodyPr anchor="ctr"/>
          <a:lstStyle>
            <a:lvl1pPr>
              <a:defRPr baseline="0">
                <a:solidFill>
                  <a:srgbClr val="C3004A"/>
                </a:solidFill>
                <a:latin typeface="Arial Bold"/>
              </a:defRPr>
            </a:lvl1pPr>
          </a:lstStyle>
          <a:p>
            <a:pPr algn="r"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fld id="{79D66086-4B35-4225-A962-D926BADB95F9}" type="slidenum">
              <a:rPr lang="fr-FR" sz="1200" smtClean="0">
                <a:ea typeface="DejaVu Sans" charset="0"/>
              </a:rPr>
              <a:pPr algn="r" defTabSz="449263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t>‹N°›</a:t>
            </a:fld>
            <a:endParaRPr lang="fr-FR" sz="1200" dirty="0">
              <a:ea typeface="DejaVu Sans" charset="0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3"/>
          </p:nvPr>
        </p:nvSpPr>
        <p:spPr>
          <a:xfrm>
            <a:off x="2357422" y="1428736"/>
            <a:ext cx="6215106" cy="1143008"/>
          </a:xfrm>
        </p:spPr>
        <p:txBody>
          <a:bodyPr>
            <a:normAutofit/>
          </a:bodyPr>
          <a:lstStyle>
            <a:lvl1pPr>
              <a:buFont typeface="Arial" pitchFamily="34" charset="0"/>
              <a:buNone/>
              <a:defRPr sz="1400" b="0" i="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10" name="Espace réservé pour une image  9"/>
          <p:cNvSpPr>
            <a:spLocks noGrp="1"/>
          </p:cNvSpPr>
          <p:nvPr>
            <p:ph type="pic" sz="quarter" idx="14"/>
          </p:nvPr>
        </p:nvSpPr>
        <p:spPr>
          <a:xfrm>
            <a:off x="2357422" y="4786322"/>
            <a:ext cx="6143668" cy="1571636"/>
          </a:xfrm>
        </p:spPr>
        <p:txBody>
          <a:bodyPr rtlCol="0">
            <a:normAutofit/>
          </a:bodyPr>
          <a:lstStyle>
            <a:lvl1pPr>
              <a:buFontTx/>
              <a:buNone/>
              <a:defRPr sz="1400" baseline="0">
                <a:latin typeface="Arial Bold"/>
              </a:defRPr>
            </a:lvl1pPr>
          </a:lstStyle>
          <a:p>
            <a:pPr lvl="0"/>
            <a:r>
              <a:rPr lang="fr-FR" noProof="0" smtClean="0"/>
              <a:t>Cliquez sur l'icône pour ajouter une image</a:t>
            </a:r>
            <a:endParaRPr lang="fr-FR" noProof="0" dirty="0"/>
          </a:p>
        </p:txBody>
      </p:sp>
      <p:sp>
        <p:nvSpPr>
          <p:cNvPr id="11" name="Titre 10"/>
          <p:cNvSpPr>
            <a:spLocks noGrp="1"/>
          </p:cNvSpPr>
          <p:nvPr>
            <p:ph type="title"/>
          </p:nvPr>
        </p:nvSpPr>
        <p:spPr>
          <a:xfrm>
            <a:off x="2357422" y="285728"/>
            <a:ext cx="6572296" cy="714380"/>
          </a:xfrm>
        </p:spPr>
        <p:txBody>
          <a:bodyPr>
            <a:normAutofit/>
          </a:bodyPr>
          <a:lstStyle>
            <a:lvl1pPr algn="l">
              <a:buFont typeface="Arial" pitchFamily="34" charset="0"/>
              <a:buNone/>
              <a:defRPr sz="1800" b="1" i="0" u="none" strike="noStrike" cap="all" baseline="0">
                <a:ln w="0" cap="sq">
                  <a:solidFill>
                    <a:schemeClr val="tx1"/>
                  </a:solidFill>
                </a:ln>
                <a:solidFill>
                  <a:srgbClr val="501F74"/>
                </a:solidFill>
                <a:uFill>
                  <a:solidFill>
                    <a:schemeClr val="accent4">
                      <a:lumMod val="60000"/>
                      <a:lumOff val="40000"/>
                    </a:schemeClr>
                  </a:solidFill>
                </a:uFill>
                <a:latin typeface="Arial Bold"/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12" name="Espace réservé du contenu 7"/>
          <p:cNvSpPr>
            <a:spLocks noGrp="1"/>
          </p:cNvSpPr>
          <p:nvPr>
            <p:ph sz="quarter" idx="15"/>
          </p:nvPr>
        </p:nvSpPr>
        <p:spPr>
          <a:xfrm>
            <a:off x="2357422" y="3071810"/>
            <a:ext cx="6143668" cy="1214446"/>
          </a:xfrm>
        </p:spPr>
        <p:txBody>
          <a:bodyPr>
            <a:normAutofit/>
          </a:bodyPr>
          <a:lstStyle>
            <a:lvl1pPr>
              <a:buFontTx/>
              <a:buNone/>
              <a:defRPr sz="14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24" name="Espace réservé du texte 23"/>
          <p:cNvSpPr>
            <a:spLocks noGrp="1"/>
          </p:cNvSpPr>
          <p:nvPr>
            <p:ph type="body" sz="quarter" idx="17"/>
          </p:nvPr>
        </p:nvSpPr>
        <p:spPr>
          <a:xfrm>
            <a:off x="2357422" y="1071546"/>
            <a:ext cx="3571900" cy="357190"/>
          </a:xfrm>
        </p:spPr>
        <p:txBody>
          <a:bodyPr>
            <a:normAutofit/>
          </a:bodyPr>
          <a:lstStyle>
            <a:lvl1pPr>
              <a:buFontTx/>
              <a:buNone/>
              <a:defRPr sz="1800" b="1" i="0" baseline="0">
                <a:solidFill>
                  <a:srgbClr val="C3004A"/>
                </a:solidFill>
                <a:latin typeface="Arial Bold"/>
              </a:defRPr>
            </a:lvl1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26" name="Espace réservé du texte 25"/>
          <p:cNvSpPr>
            <a:spLocks noGrp="1"/>
          </p:cNvSpPr>
          <p:nvPr>
            <p:ph type="body" sz="quarter" idx="18"/>
          </p:nvPr>
        </p:nvSpPr>
        <p:spPr>
          <a:xfrm>
            <a:off x="2357422" y="2714620"/>
            <a:ext cx="3571900" cy="357190"/>
          </a:xfrm>
        </p:spPr>
        <p:txBody>
          <a:bodyPr>
            <a:noAutofit/>
          </a:bodyPr>
          <a:lstStyle>
            <a:lvl1pPr>
              <a:buFontTx/>
              <a:buNone/>
              <a:defRPr sz="1800" baseline="0">
                <a:solidFill>
                  <a:srgbClr val="501F74"/>
                </a:solidFill>
                <a:latin typeface="Arial Bold"/>
              </a:defRPr>
            </a:lvl1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28" name="Espace réservé du texte 27"/>
          <p:cNvSpPr>
            <a:spLocks noGrp="1"/>
          </p:cNvSpPr>
          <p:nvPr>
            <p:ph type="body" sz="quarter" idx="19"/>
          </p:nvPr>
        </p:nvSpPr>
        <p:spPr>
          <a:xfrm>
            <a:off x="2357422" y="4429126"/>
            <a:ext cx="3571900" cy="357196"/>
          </a:xfrm>
        </p:spPr>
        <p:txBody>
          <a:bodyPr>
            <a:noAutofit/>
          </a:bodyPr>
          <a:lstStyle>
            <a:lvl1pPr>
              <a:buFontTx/>
              <a:buNone/>
              <a:defRPr sz="1800" baseline="0">
                <a:solidFill>
                  <a:srgbClr val="AB757F"/>
                </a:solidFill>
                <a:latin typeface="Arial Bold"/>
              </a:defRPr>
            </a:lvl1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17" name="Espace réservé de la date 3"/>
          <p:cNvSpPr>
            <a:spLocks noGrp="1"/>
          </p:cNvSpPr>
          <p:nvPr>
            <p:ph type="dt" sz="half" idx="20"/>
          </p:nvPr>
        </p:nvSpPr>
        <p:spPr>
          <a:xfrm>
            <a:off x="7286625" y="492125"/>
            <a:ext cx="1714500" cy="365125"/>
          </a:xfrm>
        </p:spPr>
        <p:txBody>
          <a:bodyPr/>
          <a:lstStyle>
            <a:lvl1pPr>
              <a:defRPr sz="1000" b="0" i="1" baseline="0">
                <a:solidFill>
                  <a:srgbClr val="C3004A"/>
                </a:solidFill>
                <a:latin typeface="Arial Bold"/>
              </a:defRPr>
            </a:lvl1pPr>
          </a:lstStyle>
          <a:p>
            <a:pPr>
              <a:defRPr/>
            </a:pPr>
            <a:fld id="{25E897F7-1C2A-4CA8-9E9D-F8498CE8C709}" type="datetime2">
              <a:rPr lang="fr-FR"/>
              <a:pPr>
                <a:defRPr/>
              </a:pPr>
              <a:t>mercredi 4 juin 2014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41225681"/>
      </p:ext>
    </p:extLst>
  </p:cSld>
  <p:clrMapOvr>
    <a:masterClrMapping/>
  </p:clrMapOvr>
  <p:hf sldNum="0" hdr="0" ftr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Vide"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4" descr="POWERPOINTfond_suite (2)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Image 5" descr="logoipn.png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77800" y="-71438"/>
            <a:ext cx="2178050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Espace réservé du pied de page 14"/>
          <p:cNvSpPr>
            <a:spLocks noGrp="1"/>
          </p:cNvSpPr>
          <p:nvPr/>
        </p:nvSpPr>
        <p:spPr>
          <a:xfrm>
            <a:off x="0" y="0"/>
            <a:ext cx="0" cy="0"/>
          </a:xfrm>
        </p:spPr>
        <p:txBody>
          <a:bodyPr/>
          <a:lstStyle/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fr-FR">
              <a:solidFill>
                <a:srgbClr val="FFFFFF"/>
              </a:solidFill>
              <a:ea typeface="DejaVu Sans" charset="0"/>
            </a:endParaRPr>
          </a:p>
        </p:txBody>
      </p:sp>
      <p:cxnSp>
        <p:nvCxnSpPr>
          <p:cNvPr id="15" name="Connecteur droit 16"/>
          <p:cNvCxnSpPr/>
          <p:nvPr userDrawn="1"/>
        </p:nvCxnSpPr>
        <p:spPr>
          <a:xfrm>
            <a:off x="2500313" y="785813"/>
            <a:ext cx="6643687" cy="1587"/>
          </a:xfrm>
          <a:prstGeom prst="line">
            <a:avLst/>
          </a:prstGeom>
          <a:ln w="19050">
            <a:solidFill>
              <a:srgbClr val="501F74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6" name="Espace réservé du numéro de diapositive 4"/>
          <p:cNvSpPr txBox="1">
            <a:spLocks/>
          </p:cNvSpPr>
          <p:nvPr userDrawn="1"/>
        </p:nvSpPr>
        <p:spPr>
          <a:xfrm>
            <a:off x="8572500" y="6500813"/>
            <a:ext cx="571500" cy="285750"/>
          </a:xfrm>
          <a:prstGeom prst="rect">
            <a:avLst/>
          </a:prstGeom>
        </p:spPr>
        <p:txBody>
          <a:bodyPr anchor="ctr"/>
          <a:lstStyle>
            <a:lvl1pPr>
              <a:defRPr baseline="0">
                <a:solidFill>
                  <a:srgbClr val="C3004A"/>
                </a:solidFill>
                <a:latin typeface="Arial Bold"/>
              </a:defRPr>
            </a:lvl1pPr>
          </a:lstStyle>
          <a:p>
            <a:pPr algn="r"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fld id="{79D66086-4B35-4225-A962-D926BADB95F9}" type="slidenum">
              <a:rPr lang="fr-FR" sz="1200" smtClean="0">
                <a:ea typeface="DejaVu Sans" charset="0"/>
              </a:rPr>
              <a:pPr algn="r" defTabSz="449263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t>‹N°›</a:t>
            </a:fld>
            <a:endParaRPr lang="fr-FR" sz="1200" dirty="0">
              <a:ea typeface="DejaVu Sans" charset="0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3"/>
          </p:nvPr>
        </p:nvSpPr>
        <p:spPr>
          <a:xfrm>
            <a:off x="2357422" y="1428736"/>
            <a:ext cx="6215106" cy="1143008"/>
          </a:xfrm>
        </p:spPr>
        <p:txBody>
          <a:bodyPr>
            <a:normAutofit/>
          </a:bodyPr>
          <a:lstStyle>
            <a:lvl1pPr>
              <a:buFont typeface="Arial" pitchFamily="34" charset="0"/>
              <a:buNone/>
              <a:defRPr sz="1400" b="0" i="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10" name="Espace réservé pour une image  9"/>
          <p:cNvSpPr>
            <a:spLocks noGrp="1"/>
          </p:cNvSpPr>
          <p:nvPr>
            <p:ph type="pic" sz="quarter" idx="14"/>
          </p:nvPr>
        </p:nvSpPr>
        <p:spPr>
          <a:xfrm>
            <a:off x="2357422" y="4786322"/>
            <a:ext cx="6143668" cy="1571636"/>
          </a:xfrm>
        </p:spPr>
        <p:txBody>
          <a:bodyPr rtlCol="0">
            <a:normAutofit/>
          </a:bodyPr>
          <a:lstStyle>
            <a:lvl1pPr>
              <a:buFontTx/>
              <a:buNone/>
              <a:defRPr sz="1400" baseline="0">
                <a:latin typeface="Arial Bold"/>
              </a:defRPr>
            </a:lvl1pPr>
          </a:lstStyle>
          <a:p>
            <a:pPr lvl="0"/>
            <a:r>
              <a:rPr lang="fr-FR" noProof="0" smtClean="0"/>
              <a:t>Cliquez sur l'icône pour ajouter une image</a:t>
            </a:r>
            <a:endParaRPr lang="fr-FR" noProof="0" dirty="0"/>
          </a:p>
        </p:txBody>
      </p:sp>
      <p:sp>
        <p:nvSpPr>
          <p:cNvPr id="11" name="Titre 10"/>
          <p:cNvSpPr>
            <a:spLocks noGrp="1"/>
          </p:cNvSpPr>
          <p:nvPr>
            <p:ph type="title"/>
          </p:nvPr>
        </p:nvSpPr>
        <p:spPr>
          <a:xfrm>
            <a:off x="2357422" y="285728"/>
            <a:ext cx="6572296" cy="714380"/>
          </a:xfrm>
        </p:spPr>
        <p:txBody>
          <a:bodyPr>
            <a:normAutofit/>
          </a:bodyPr>
          <a:lstStyle>
            <a:lvl1pPr algn="l">
              <a:buFont typeface="Arial" pitchFamily="34" charset="0"/>
              <a:buNone/>
              <a:defRPr sz="1800" b="1" i="0" u="none" strike="noStrike" cap="all" baseline="0">
                <a:ln w="0" cap="sq">
                  <a:solidFill>
                    <a:schemeClr val="tx1"/>
                  </a:solidFill>
                </a:ln>
                <a:solidFill>
                  <a:srgbClr val="501F74"/>
                </a:solidFill>
                <a:uFill>
                  <a:solidFill>
                    <a:schemeClr val="accent4">
                      <a:lumMod val="60000"/>
                      <a:lumOff val="40000"/>
                    </a:schemeClr>
                  </a:solidFill>
                </a:uFill>
                <a:latin typeface="Arial Bold"/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12" name="Espace réservé du contenu 7"/>
          <p:cNvSpPr>
            <a:spLocks noGrp="1"/>
          </p:cNvSpPr>
          <p:nvPr>
            <p:ph sz="quarter" idx="15"/>
          </p:nvPr>
        </p:nvSpPr>
        <p:spPr>
          <a:xfrm>
            <a:off x="2357422" y="3071810"/>
            <a:ext cx="6143668" cy="1214446"/>
          </a:xfrm>
        </p:spPr>
        <p:txBody>
          <a:bodyPr>
            <a:normAutofit/>
          </a:bodyPr>
          <a:lstStyle>
            <a:lvl1pPr>
              <a:buFontTx/>
              <a:buNone/>
              <a:defRPr sz="14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24" name="Espace réservé du texte 23"/>
          <p:cNvSpPr>
            <a:spLocks noGrp="1"/>
          </p:cNvSpPr>
          <p:nvPr>
            <p:ph type="body" sz="quarter" idx="17"/>
          </p:nvPr>
        </p:nvSpPr>
        <p:spPr>
          <a:xfrm>
            <a:off x="2357422" y="1071546"/>
            <a:ext cx="3571900" cy="357190"/>
          </a:xfrm>
        </p:spPr>
        <p:txBody>
          <a:bodyPr>
            <a:normAutofit/>
          </a:bodyPr>
          <a:lstStyle>
            <a:lvl1pPr>
              <a:buFontTx/>
              <a:buNone/>
              <a:defRPr sz="1800" b="1" i="0" baseline="0">
                <a:solidFill>
                  <a:srgbClr val="C3004A"/>
                </a:solidFill>
                <a:latin typeface="Arial Bold"/>
              </a:defRPr>
            </a:lvl1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26" name="Espace réservé du texte 25"/>
          <p:cNvSpPr>
            <a:spLocks noGrp="1"/>
          </p:cNvSpPr>
          <p:nvPr>
            <p:ph type="body" sz="quarter" idx="18"/>
          </p:nvPr>
        </p:nvSpPr>
        <p:spPr>
          <a:xfrm>
            <a:off x="2357422" y="2714620"/>
            <a:ext cx="3571900" cy="357190"/>
          </a:xfrm>
        </p:spPr>
        <p:txBody>
          <a:bodyPr>
            <a:noAutofit/>
          </a:bodyPr>
          <a:lstStyle>
            <a:lvl1pPr>
              <a:buFontTx/>
              <a:buNone/>
              <a:defRPr sz="1800" baseline="0">
                <a:solidFill>
                  <a:srgbClr val="501F74"/>
                </a:solidFill>
                <a:latin typeface="Arial Bold"/>
              </a:defRPr>
            </a:lvl1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28" name="Espace réservé du texte 27"/>
          <p:cNvSpPr>
            <a:spLocks noGrp="1"/>
          </p:cNvSpPr>
          <p:nvPr>
            <p:ph type="body" sz="quarter" idx="19"/>
          </p:nvPr>
        </p:nvSpPr>
        <p:spPr>
          <a:xfrm>
            <a:off x="2357422" y="4429126"/>
            <a:ext cx="3571900" cy="357196"/>
          </a:xfrm>
        </p:spPr>
        <p:txBody>
          <a:bodyPr>
            <a:noAutofit/>
          </a:bodyPr>
          <a:lstStyle>
            <a:lvl1pPr>
              <a:buFontTx/>
              <a:buNone/>
              <a:defRPr sz="1800" baseline="0">
                <a:solidFill>
                  <a:srgbClr val="AB757F"/>
                </a:solidFill>
                <a:latin typeface="Arial Bold"/>
              </a:defRPr>
            </a:lvl1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17" name="Espace réservé de la date 3"/>
          <p:cNvSpPr>
            <a:spLocks noGrp="1"/>
          </p:cNvSpPr>
          <p:nvPr>
            <p:ph type="dt" sz="half" idx="20"/>
          </p:nvPr>
        </p:nvSpPr>
        <p:spPr>
          <a:xfrm>
            <a:off x="7286625" y="492125"/>
            <a:ext cx="1714500" cy="365125"/>
          </a:xfrm>
        </p:spPr>
        <p:txBody>
          <a:bodyPr/>
          <a:lstStyle>
            <a:lvl1pPr>
              <a:defRPr sz="1000" b="0" i="1" baseline="0">
                <a:solidFill>
                  <a:srgbClr val="C3004A"/>
                </a:solidFill>
                <a:latin typeface="Arial Bold"/>
              </a:defRPr>
            </a:lvl1pPr>
          </a:lstStyle>
          <a:p>
            <a:pPr>
              <a:defRPr/>
            </a:pPr>
            <a:fld id="{25E897F7-1C2A-4CA8-9E9D-F8498CE8C709}" type="datetime2">
              <a:rPr lang="fr-FR"/>
              <a:pPr>
                <a:defRPr/>
              </a:pPr>
              <a:t>mercredi 4 juin 2014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98000399"/>
      </p:ext>
    </p:extLst>
  </p:cSld>
  <p:clrMapOvr>
    <a:masterClrMapping/>
  </p:clrMapOvr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MESON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B. Ramstein  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B6763C-26CD-4CE6-827A-57430D0DE9C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3" name="Rectangle à coins arrondis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>
                <a:solidFill>
                  <a:srgbClr val="424456"/>
                </a:solidFill>
              </a:rPr>
              <a:t>MESON 2014</a:t>
            </a:r>
            <a:endParaRPr lang="fr-FR">
              <a:solidFill>
                <a:srgbClr val="424456"/>
              </a:solidFill>
            </a:endParaRPr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srgbClr val="424456"/>
                </a:solidFill>
              </a:rPr>
              <a:t>B. Ramstein   </a:t>
            </a:r>
            <a:endParaRPr lang="fr-FR">
              <a:solidFill>
                <a:srgbClr val="424456"/>
              </a:solidFill>
            </a:endParaRPr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E43FCDA7-91C5-4A89-872F-33E1678228BB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>
                <a:solidFill>
                  <a:srgbClr val="424456"/>
                </a:solidFill>
              </a:rPr>
              <a:t>MESON 2014</a:t>
            </a:r>
            <a:endParaRPr lang="fr-FR">
              <a:solidFill>
                <a:srgbClr val="424456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srgbClr val="424456"/>
                </a:solidFill>
              </a:rPr>
              <a:t>B. Ramstein   </a:t>
            </a:r>
            <a:endParaRPr lang="fr-FR">
              <a:solidFill>
                <a:srgbClr val="424456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FCDA7-91C5-4A89-872F-33E1678228BB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0" name="Rectangle à coins arrondis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>
                <a:solidFill>
                  <a:srgbClr val="424456"/>
                </a:solidFill>
              </a:rPr>
              <a:t>MESON 2014</a:t>
            </a:r>
            <a:endParaRPr lang="fr-FR">
              <a:solidFill>
                <a:srgbClr val="424456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r>
              <a:rPr lang="de-DE" smtClean="0">
                <a:solidFill>
                  <a:srgbClr val="424456"/>
                </a:solidFill>
              </a:rPr>
              <a:t>B. Ramstein   </a:t>
            </a:r>
            <a:endParaRPr lang="fr-FR">
              <a:solidFill>
                <a:srgbClr val="424456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E43FCDA7-91C5-4A89-872F-33E1678228B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>
                <a:solidFill>
                  <a:srgbClr val="424456"/>
                </a:solidFill>
              </a:rPr>
              <a:t>MESON 2014</a:t>
            </a:r>
            <a:endParaRPr lang="fr-FR">
              <a:solidFill>
                <a:srgbClr val="424456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srgbClr val="424456"/>
                </a:solidFill>
              </a:rPr>
              <a:t>B. Ramstein   </a:t>
            </a:r>
            <a:endParaRPr lang="fr-FR">
              <a:solidFill>
                <a:srgbClr val="424456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FCDA7-91C5-4A89-872F-33E1678228BB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>
                <a:solidFill>
                  <a:srgbClr val="424456"/>
                </a:solidFill>
              </a:rPr>
              <a:t>MESON 2014</a:t>
            </a:r>
            <a:endParaRPr lang="fr-FR">
              <a:solidFill>
                <a:srgbClr val="424456"/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srgbClr val="424456"/>
                </a:solidFill>
              </a:rPr>
              <a:t>B. Ramstein   </a:t>
            </a:r>
            <a:endParaRPr lang="fr-FR">
              <a:solidFill>
                <a:srgbClr val="424456"/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FCDA7-91C5-4A89-872F-33E1678228BB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Espace réservé du contenu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>
                <a:solidFill>
                  <a:srgbClr val="424456"/>
                </a:solidFill>
              </a:rPr>
              <a:t>MESON 2014</a:t>
            </a:r>
            <a:endParaRPr lang="fr-FR">
              <a:solidFill>
                <a:srgbClr val="424456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srgbClr val="424456"/>
                </a:solidFill>
              </a:rPr>
              <a:t>B. Ramstein   </a:t>
            </a:r>
            <a:endParaRPr lang="fr-FR">
              <a:solidFill>
                <a:srgbClr val="424456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FCDA7-91C5-4A89-872F-33E1678228B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>
                <a:solidFill>
                  <a:srgbClr val="424456"/>
                </a:solidFill>
              </a:rPr>
              <a:t>MESON 2014</a:t>
            </a:r>
            <a:endParaRPr lang="fr-FR">
              <a:solidFill>
                <a:srgbClr val="424456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srgbClr val="424456"/>
                </a:solidFill>
              </a:rPr>
              <a:t>B. Ramstein   </a:t>
            </a:r>
            <a:endParaRPr lang="fr-FR">
              <a:solidFill>
                <a:srgbClr val="424456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FCDA7-91C5-4A89-872F-33E1678228B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9" name="Rectangle à coins arrondis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>
                <a:solidFill>
                  <a:srgbClr val="424456"/>
                </a:solidFill>
              </a:rPr>
              <a:t>MESON 2014</a:t>
            </a:r>
            <a:endParaRPr lang="fr-FR">
              <a:solidFill>
                <a:srgbClr val="424456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srgbClr val="424456"/>
                </a:solidFill>
              </a:rPr>
              <a:t>B. Ramstein   </a:t>
            </a:r>
            <a:endParaRPr lang="fr-FR">
              <a:solidFill>
                <a:srgbClr val="424456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FCDA7-91C5-4A89-872F-33E1678228BB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>
                <a:solidFill>
                  <a:srgbClr val="424456"/>
                </a:solidFill>
              </a:rPr>
              <a:t>MESON 2014</a:t>
            </a:r>
            <a:endParaRPr lang="fr-FR">
              <a:solidFill>
                <a:srgbClr val="424456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r>
              <a:rPr lang="de-DE" smtClean="0">
                <a:solidFill>
                  <a:srgbClr val="424456"/>
                </a:solidFill>
              </a:rPr>
              <a:t>B. Ramstein   </a:t>
            </a:r>
            <a:endParaRPr lang="fr-FR">
              <a:solidFill>
                <a:srgbClr val="424456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E43FCDA7-91C5-4A89-872F-33E1678228BB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>
                <a:solidFill>
                  <a:srgbClr val="424456"/>
                </a:solidFill>
              </a:rPr>
              <a:t>MESON 2014</a:t>
            </a:r>
            <a:endParaRPr lang="fr-FR">
              <a:solidFill>
                <a:srgbClr val="424456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srgbClr val="424456"/>
                </a:solidFill>
              </a:rPr>
              <a:t>B. Ramstein   </a:t>
            </a:r>
            <a:endParaRPr lang="fr-FR">
              <a:solidFill>
                <a:srgbClr val="424456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FCDA7-91C5-4A89-872F-33E1678228B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MESON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B. Ramstein  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EC61CA-348B-46DE-BF28-6BA487DF6BB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>
                <a:solidFill>
                  <a:srgbClr val="424456"/>
                </a:solidFill>
              </a:rPr>
              <a:t>MESON 2014</a:t>
            </a:r>
            <a:endParaRPr lang="fr-FR">
              <a:solidFill>
                <a:srgbClr val="424456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srgbClr val="424456"/>
                </a:solidFill>
              </a:rPr>
              <a:t>B. Ramstein   </a:t>
            </a:r>
            <a:endParaRPr lang="fr-FR">
              <a:solidFill>
                <a:srgbClr val="424456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FCDA7-91C5-4A89-872F-33E1678228B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3" name="Rectangle à coins arrondis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>
                <a:solidFill>
                  <a:srgbClr val="424456"/>
                </a:solidFill>
              </a:rPr>
              <a:t>MESON 2014</a:t>
            </a:r>
            <a:endParaRPr lang="fr-FR">
              <a:solidFill>
                <a:srgbClr val="424456"/>
              </a:solidFill>
            </a:endParaRPr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>
                <a:solidFill>
                  <a:srgbClr val="424456"/>
                </a:solidFill>
              </a:rPr>
              <a:t>B. Ramstein   </a:t>
            </a:r>
            <a:endParaRPr lang="fr-FR">
              <a:solidFill>
                <a:srgbClr val="424456"/>
              </a:solidFill>
            </a:endParaRPr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E43FCDA7-91C5-4A89-872F-33E1678228BB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>
                <a:solidFill>
                  <a:srgbClr val="424456"/>
                </a:solidFill>
              </a:rPr>
              <a:t>MESON 2014</a:t>
            </a:r>
            <a:endParaRPr lang="fr-FR">
              <a:solidFill>
                <a:srgbClr val="424456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>
                <a:solidFill>
                  <a:srgbClr val="424456"/>
                </a:solidFill>
              </a:rPr>
              <a:t>B. Ramstein   </a:t>
            </a:r>
            <a:endParaRPr lang="fr-FR">
              <a:solidFill>
                <a:srgbClr val="424456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FCDA7-91C5-4A89-872F-33E1678228BB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0" name="Rectangle à coins arrondis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>
                <a:solidFill>
                  <a:srgbClr val="424456"/>
                </a:solidFill>
              </a:rPr>
              <a:t>MESON 2014</a:t>
            </a:r>
            <a:endParaRPr lang="fr-FR">
              <a:solidFill>
                <a:srgbClr val="424456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r>
              <a:rPr lang="nn-NO" smtClean="0">
                <a:solidFill>
                  <a:srgbClr val="424456"/>
                </a:solidFill>
              </a:rPr>
              <a:t>B. Ramstein   </a:t>
            </a:r>
            <a:endParaRPr lang="fr-FR">
              <a:solidFill>
                <a:srgbClr val="424456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E43FCDA7-91C5-4A89-872F-33E1678228B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>
                <a:solidFill>
                  <a:srgbClr val="424456"/>
                </a:solidFill>
              </a:rPr>
              <a:t>MESON 2014</a:t>
            </a:r>
            <a:endParaRPr lang="fr-FR">
              <a:solidFill>
                <a:srgbClr val="424456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>
                <a:solidFill>
                  <a:srgbClr val="424456"/>
                </a:solidFill>
              </a:rPr>
              <a:t>B. Ramstein   </a:t>
            </a:r>
            <a:endParaRPr lang="fr-FR">
              <a:solidFill>
                <a:srgbClr val="424456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FCDA7-91C5-4A89-872F-33E1678228BB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>
                <a:solidFill>
                  <a:srgbClr val="424456"/>
                </a:solidFill>
              </a:rPr>
              <a:t>MESON 2014</a:t>
            </a:r>
            <a:endParaRPr lang="fr-FR">
              <a:solidFill>
                <a:srgbClr val="424456"/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>
                <a:solidFill>
                  <a:srgbClr val="424456"/>
                </a:solidFill>
              </a:rPr>
              <a:t>B. Ramstein   </a:t>
            </a:r>
            <a:endParaRPr lang="fr-FR">
              <a:solidFill>
                <a:srgbClr val="424456"/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FCDA7-91C5-4A89-872F-33E1678228BB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Espace réservé du contenu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>
                <a:solidFill>
                  <a:srgbClr val="424456"/>
                </a:solidFill>
              </a:rPr>
              <a:t>MESON 2014</a:t>
            </a:r>
            <a:endParaRPr lang="fr-FR">
              <a:solidFill>
                <a:srgbClr val="424456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>
                <a:solidFill>
                  <a:srgbClr val="424456"/>
                </a:solidFill>
              </a:rPr>
              <a:t>B. Ramstein   </a:t>
            </a:r>
            <a:endParaRPr lang="fr-FR">
              <a:solidFill>
                <a:srgbClr val="424456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FCDA7-91C5-4A89-872F-33E1678228B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>
                <a:solidFill>
                  <a:srgbClr val="424456"/>
                </a:solidFill>
              </a:rPr>
              <a:t>MESON 2014</a:t>
            </a:r>
            <a:endParaRPr lang="fr-FR">
              <a:solidFill>
                <a:srgbClr val="424456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>
                <a:solidFill>
                  <a:srgbClr val="424456"/>
                </a:solidFill>
              </a:rPr>
              <a:t>B. Ramstein   </a:t>
            </a:r>
            <a:endParaRPr lang="fr-FR">
              <a:solidFill>
                <a:srgbClr val="424456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FCDA7-91C5-4A89-872F-33E1678228B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9" name="Rectangle à coins arrondis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>
                <a:solidFill>
                  <a:srgbClr val="424456"/>
                </a:solidFill>
              </a:rPr>
              <a:t>MESON 2014</a:t>
            </a:r>
            <a:endParaRPr lang="fr-FR">
              <a:solidFill>
                <a:srgbClr val="424456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>
                <a:solidFill>
                  <a:srgbClr val="424456"/>
                </a:solidFill>
              </a:rPr>
              <a:t>B. Ramstein   </a:t>
            </a:r>
            <a:endParaRPr lang="fr-FR">
              <a:solidFill>
                <a:srgbClr val="424456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FCDA7-91C5-4A89-872F-33E1678228BB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>
                <a:solidFill>
                  <a:srgbClr val="424456"/>
                </a:solidFill>
              </a:rPr>
              <a:t>MESON 2014</a:t>
            </a:r>
            <a:endParaRPr lang="fr-FR">
              <a:solidFill>
                <a:srgbClr val="424456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r>
              <a:rPr lang="nn-NO" smtClean="0">
                <a:solidFill>
                  <a:srgbClr val="424456"/>
                </a:solidFill>
              </a:rPr>
              <a:t>B. Ramstein   </a:t>
            </a:r>
            <a:endParaRPr lang="fr-FR">
              <a:solidFill>
                <a:srgbClr val="424456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E43FCDA7-91C5-4A89-872F-33E1678228BB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MESON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B. Ramstein  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ED8C7D-7C57-4F28-AAD5-AF2FCE22E5F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>
                <a:solidFill>
                  <a:srgbClr val="424456"/>
                </a:solidFill>
              </a:rPr>
              <a:t>MESON 2014</a:t>
            </a:r>
            <a:endParaRPr lang="fr-FR">
              <a:solidFill>
                <a:srgbClr val="424456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>
                <a:solidFill>
                  <a:srgbClr val="424456"/>
                </a:solidFill>
              </a:rPr>
              <a:t>B. Ramstein   </a:t>
            </a:r>
            <a:endParaRPr lang="fr-FR">
              <a:solidFill>
                <a:srgbClr val="424456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FCDA7-91C5-4A89-872F-33E1678228B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>
                <a:solidFill>
                  <a:srgbClr val="424456"/>
                </a:solidFill>
              </a:rPr>
              <a:t>MESON 2014</a:t>
            </a:r>
            <a:endParaRPr lang="fr-FR">
              <a:solidFill>
                <a:srgbClr val="424456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>
                <a:solidFill>
                  <a:srgbClr val="424456"/>
                </a:solidFill>
              </a:rPr>
              <a:t>B. Ramstein   </a:t>
            </a:r>
            <a:endParaRPr lang="fr-FR">
              <a:solidFill>
                <a:srgbClr val="424456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FCDA7-91C5-4A89-872F-33E1678228B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MESON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B. Ramstein  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31594A-3F54-49DC-BF4A-C0E8CAA4E49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18" Type="http://schemas.openxmlformats.org/officeDocument/2006/relationships/slideLayout" Target="../slideLayouts/slideLayout57.xml"/><Relationship Id="rId3" Type="http://schemas.openxmlformats.org/officeDocument/2006/relationships/slideLayout" Target="../slideLayouts/slideLayout42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17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1.xml"/><Relationship Id="rId16" Type="http://schemas.openxmlformats.org/officeDocument/2006/relationships/slideLayout" Target="../slideLayouts/slideLayout55.xml"/><Relationship Id="rId20" Type="http://schemas.openxmlformats.org/officeDocument/2006/relationships/slideLayout" Target="../slideLayouts/slideLayout59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24" Type="http://schemas.openxmlformats.org/officeDocument/2006/relationships/image" Target="../media/image3.png"/><Relationship Id="rId5" Type="http://schemas.openxmlformats.org/officeDocument/2006/relationships/slideLayout" Target="../slideLayouts/slideLayout44.xml"/><Relationship Id="rId15" Type="http://schemas.openxmlformats.org/officeDocument/2006/relationships/slideLayout" Target="../slideLayouts/slideLayout54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49.xml"/><Relationship Id="rId19" Type="http://schemas.openxmlformats.org/officeDocument/2006/relationships/slideLayout" Target="../slideLayouts/slideLayout58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slideLayout" Target="../slideLayouts/slideLayout53.xml"/><Relationship Id="rId22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Modifiez le style du titre</a:t>
            </a:r>
            <a:endParaRPr lang="en-US" smtClean="0"/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MESON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B. Ramstein  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F2729E1-256A-4872-95B7-2B148507D23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8" r:id="rId1"/>
    <p:sldLayoutId id="2147483949" r:id="rId2"/>
    <p:sldLayoutId id="2147483950" r:id="rId3"/>
    <p:sldLayoutId id="2147483951" r:id="rId4"/>
    <p:sldLayoutId id="2147483952" r:id="rId5"/>
    <p:sldLayoutId id="2147483953" r:id="rId6"/>
    <p:sldLayoutId id="2147483954" r:id="rId7"/>
    <p:sldLayoutId id="2147483955" r:id="rId8"/>
    <p:sldLayoutId id="2147483956" r:id="rId9"/>
    <p:sldLayoutId id="2147483957" r:id="rId10"/>
    <p:sldLayoutId id="2147483958" r:id="rId11"/>
    <p:sldLayoutId id="2147483959" r:id="rId12"/>
    <p:sldLayoutId id="2147483960" r:id="rId13"/>
  </p:sldLayoutIdLst>
  <p:timing>
    <p:tnLst>
      <p:par>
        <p:cTn id="1" dur="indefinite" restart="never" nodeType="tmRoot"/>
      </p:par>
    </p:tnLst>
  </p:timing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Modifiez le style du titre</a:t>
            </a:r>
            <a:endParaRPr lang="en-US" smtClean="0"/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MESON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B. Ramstein  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F2729E1-256A-4872-95B7-2B148507D23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2" r:id="rId1"/>
    <p:sldLayoutId id="2147483963" r:id="rId2"/>
    <p:sldLayoutId id="2147483964" r:id="rId3"/>
    <p:sldLayoutId id="2147483965" r:id="rId4"/>
    <p:sldLayoutId id="2147483966" r:id="rId5"/>
    <p:sldLayoutId id="2147483967" r:id="rId6"/>
    <p:sldLayoutId id="2147483968" r:id="rId7"/>
    <p:sldLayoutId id="2147483969" r:id="rId8"/>
    <p:sldLayoutId id="2147483970" r:id="rId9"/>
    <p:sldLayoutId id="2147483971" r:id="rId10"/>
    <p:sldLayoutId id="2147483972" r:id="rId11"/>
    <p:sldLayoutId id="2147483973" r:id="rId12"/>
    <p:sldLayoutId id="2147483974" r:id="rId13"/>
  </p:sldLayoutIdLst>
  <p:timing>
    <p:tnLst>
      <p:par>
        <p:cTn id="1" dur="indefinite" restart="never" nodeType="tmRoot"/>
      </p:par>
    </p:tnLst>
  </p:timing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Modifiez le style du titre</a:t>
            </a:r>
            <a:endParaRPr lang="en-US" smtClean="0"/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MESON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B. Ramstein  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F2729E1-256A-4872-95B7-2B148507D23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7" r:id="rId1"/>
    <p:sldLayoutId id="2147484068" r:id="rId2"/>
    <p:sldLayoutId id="2147484069" r:id="rId3"/>
    <p:sldLayoutId id="2147484070" r:id="rId4"/>
    <p:sldLayoutId id="2147484071" r:id="rId5"/>
    <p:sldLayoutId id="2147484072" r:id="rId6"/>
    <p:sldLayoutId id="2147484073" r:id="rId7"/>
    <p:sldLayoutId id="2147484074" r:id="rId8"/>
    <p:sldLayoutId id="2147484075" r:id="rId9"/>
    <p:sldLayoutId id="2147484076" r:id="rId10"/>
    <p:sldLayoutId id="2147484077" r:id="rId11"/>
    <p:sldLayoutId id="2147484078" r:id="rId12"/>
    <p:sldLayoutId id="2147484079" r:id="rId13"/>
  </p:sldLayoutIdLst>
  <p:timing>
    <p:tnLst>
      <p:par>
        <p:cTn id="1" dur="indefinite" restart="never" nodeType="tmRoot"/>
      </p:par>
    </p:tnLst>
  </p:timing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57647"/>
                <a:invGamma/>
              </a:schemeClr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24579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24580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24581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24582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24583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24584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24585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24586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24587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24588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24589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24590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24591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24592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24593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24594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24595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24596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24597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24598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24599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24600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24601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24602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24603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24604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24605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24606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24607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24608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24609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24610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24611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24612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24613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24614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grpSp>
          <p:nvGrpSpPr>
            <p:cNvPr id="3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24616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fr-FR">
                  <a:solidFill>
                    <a:srgbClr val="FFFFFF"/>
                  </a:solidFill>
                </a:endParaRPr>
              </a:p>
            </p:txBody>
          </p:sp>
          <p:sp>
            <p:nvSpPr>
              <p:cNvPr id="24617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fr-FR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24618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24619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24620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buClrTx/>
              <a:buSzTx/>
              <a:buFontTx/>
              <a:buNone/>
              <a:defRPr sz="120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mtClean="0"/>
              <a:t>MESON 2014</a:t>
            </a:r>
            <a:endParaRPr lang="fr-FR"/>
          </a:p>
        </p:txBody>
      </p:sp>
      <p:sp>
        <p:nvSpPr>
          <p:cNvPr id="24621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buClrTx/>
              <a:buSzTx/>
              <a:buFontTx/>
              <a:buNone/>
              <a:defRPr sz="120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/>
              <a:t>B. Ramstein   </a:t>
            </a:r>
          </a:p>
        </p:txBody>
      </p:sp>
      <p:sp>
        <p:nvSpPr>
          <p:cNvPr id="24622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buClrTx/>
              <a:buSzTx/>
              <a:buFontTx/>
              <a:buNone/>
              <a:defRPr sz="120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defRPr/>
            </a:pPr>
            <a:fld id="{C1D7F109-1F88-424A-A870-FA206884FF23}" type="slidenum">
              <a:rPr lang="fr-FR"/>
              <a:pPr defTabSz="449263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‹N°›</a:t>
            </a:fld>
            <a:endParaRPr lang="fr-F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191" r:id="rId1"/>
    <p:sldLayoutId id="2147484192" r:id="rId2"/>
    <p:sldLayoutId id="2147484193" r:id="rId3"/>
    <p:sldLayoutId id="2147484194" r:id="rId4"/>
    <p:sldLayoutId id="2147484195" r:id="rId5"/>
    <p:sldLayoutId id="2147484196" r:id="rId6"/>
    <p:sldLayoutId id="2147484197" r:id="rId7"/>
    <p:sldLayoutId id="2147484198" r:id="rId8"/>
    <p:sldLayoutId id="2147484199" r:id="rId9"/>
    <p:sldLayoutId id="2147484200" r:id="rId10"/>
    <p:sldLayoutId id="2147484201" r:id="rId11"/>
    <p:sldLayoutId id="2147484202" r:id="rId12"/>
    <p:sldLayoutId id="2147484203" r:id="rId13"/>
    <p:sldLayoutId id="2147484204" r:id="rId14"/>
    <p:sldLayoutId id="2147483686" r:id="rId15"/>
    <p:sldLayoutId id="2147484173" r:id="rId16"/>
    <p:sldLayoutId id="2147484345" r:id="rId17"/>
    <p:sldLayoutId id="2147484331" r:id="rId18"/>
    <p:sldLayoutId id="2147484359" r:id="rId19"/>
    <p:sldLayoutId id="2147484385" r:id="rId20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itchFamily="2" charset="2"/>
        <a:buBlip>
          <a:blip r:embed="rId22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Blip>
          <a:blip r:embed="rId23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4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4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4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4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4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8" name="Rectangle à coins arrondis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fr-FR" smtClean="0">
                <a:solidFill>
                  <a:srgbClr val="424456"/>
                </a:solidFill>
              </a:rPr>
              <a:t>MESON 2014</a:t>
            </a:r>
            <a:endParaRPr lang="fr-FR">
              <a:solidFill>
                <a:srgbClr val="424456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de-DE" smtClean="0">
                <a:solidFill>
                  <a:srgbClr val="424456"/>
                </a:solidFill>
              </a:rPr>
              <a:t>B. Ramstein   </a:t>
            </a:r>
            <a:endParaRPr lang="fr-FR">
              <a:solidFill>
                <a:srgbClr val="424456"/>
              </a:solidFill>
            </a:endParaRPr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E43FCDA7-91C5-4A89-872F-33E1678228B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44" r:id="rId1"/>
    <p:sldLayoutId id="2147484245" r:id="rId2"/>
    <p:sldLayoutId id="2147484246" r:id="rId3"/>
    <p:sldLayoutId id="2147484247" r:id="rId4"/>
    <p:sldLayoutId id="2147484248" r:id="rId5"/>
    <p:sldLayoutId id="2147484249" r:id="rId6"/>
    <p:sldLayoutId id="2147484250" r:id="rId7"/>
    <p:sldLayoutId id="2147484251" r:id="rId8"/>
    <p:sldLayoutId id="2147484252" r:id="rId9"/>
    <p:sldLayoutId id="2147484253" r:id="rId10"/>
    <p:sldLayoutId id="2147484254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8" name="Rectangle à coins arrondis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fr-FR" smtClean="0">
                <a:solidFill>
                  <a:srgbClr val="424456"/>
                </a:solidFill>
              </a:rPr>
              <a:t>MESON 2014</a:t>
            </a:r>
            <a:endParaRPr lang="fr-FR">
              <a:solidFill>
                <a:srgbClr val="424456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nn-NO" smtClean="0">
                <a:solidFill>
                  <a:srgbClr val="424456"/>
                </a:solidFill>
              </a:rPr>
              <a:t>B. Ramstein   </a:t>
            </a:r>
            <a:endParaRPr lang="fr-FR">
              <a:solidFill>
                <a:srgbClr val="424456"/>
              </a:solidFill>
            </a:endParaRPr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E43FCDA7-91C5-4A89-872F-33E1678228B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70" r:id="rId1"/>
    <p:sldLayoutId id="2147484271" r:id="rId2"/>
    <p:sldLayoutId id="2147484272" r:id="rId3"/>
    <p:sldLayoutId id="2147484273" r:id="rId4"/>
    <p:sldLayoutId id="2147484274" r:id="rId5"/>
    <p:sldLayoutId id="2147484275" r:id="rId6"/>
    <p:sldLayoutId id="2147484276" r:id="rId7"/>
    <p:sldLayoutId id="2147484277" r:id="rId8"/>
    <p:sldLayoutId id="2147484278" r:id="rId9"/>
    <p:sldLayoutId id="2147484279" r:id="rId10"/>
    <p:sldLayoutId id="2147484280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wmf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37.png"/><Relationship Id="rId5" Type="http://schemas.openxmlformats.org/officeDocument/2006/relationships/image" Target="../media/image36.gif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39.wmf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4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gif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6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3.xml"/><Relationship Id="rId5" Type="http://schemas.openxmlformats.org/officeDocument/2006/relationships/image" Target="../media/image63.jpeg"/><Relationship Id="rId4" Type="http://schemas.openxmlformats.org/officeDocument/2006/relationships/image" Target="../media/image6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gif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6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5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7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7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gif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4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4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9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10.jpeg"/><Relationship Id="rId4" Type="http://schemas.openxmlformats.org/officeDocument/2006/relationships/image" Target="../media/image9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sz="quarter"/>
          </p:nvPr>
        </p:nvSpPr>
        <p:spPr>
          <a:xfrm>
            <a:off x="37922" y="2132856"/>
            <a:ext cx="9144000" cy="1008112"/>
          </a:xfrm>
          <a:solidFill>
            <a:schemeClr val="tx2"/>
          </a:solidFill>
        </p:spPr>
        <p:txBody>
          <a:bodyPr>
            <a:noAutofit/>
          </a:bodyPr>
          <a:lstStyle/>
          <a:p>
            <a:endParaRPr lang="fr-FR" sz="24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r>
              <a:rPr lang="fr-FR" smtClean="0"/>
              <a:t>MESON 2014</a:t>
            </a:r>
            <a:endParaRPr lang="fr-FR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FCDA7-91C5-4A89-872F-33E1678228BB}" type="slidenum">
              <a:rPr lang="fr-FR" smtClean="0"/>
              <a:pPr/>
              <a:t>1</a:t>
            </a:fld>
            <a:endParaRPr lang="fr-FR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08629" y="0"/>
            <a:ext cx="1083851" cy="119675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3728" y="260648"/>
            <a:ext cx="1752600" cy="573087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260648"/>
            <a:ext cx="1397000" cy="838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0" name="ZoneTexte 9"/>
          <p:cNvSpPr txBox="1"/>
          <p:nvPr/>
        </p:nvSpPr>
        <p:spPr>
          <a:xfrm>
            <a:off x="1993570" y="1844824"/>
            <a:ext cx="4979248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sz="2000" i="1" dirty="0" smtClean="0">
                <a:solidFill>
                  <a:prstClr val="black"/>
                </a:solidFill>
                <a:latin typeface="Perpetua"/>
              </a:rPr>
              <a:t>   </a:t>
            </a:r>
            <a:endParaRPr lang="en-US" sz="2000" dirty="0" smtClean="0">
              <a:solidFill>
                <a:prstClr val="black"/>
              </a:solidFill>
              <a:latin typeface="Perpetua"/>
              <a:ea typeface="+mn-ea"/>
              <a:cs typeface="+mn-cs"/>
            </a:endParaRP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sz="2800" dirty="0" smtClean="0">
                <a:solidFill>
                  <a:prstClr val="black"/>
                </a:solidFill>
                <a:latin typeface="Perpetua"/>
              </a:rPr>
              <a:t>       </a:t>
            </a:r>
            <a:r>
              <a:rPr lang="en-US" sz="2800" dirty="0" smtClean="0">
                <a:solidFill>
                  <a:prstClr val="black"/>
                </a:solidFill>
                <a:latin typeface="Perpetua"/>
                <a:ea typeface="+mn-ea"/>
                <a:cs typeface="+mn-cs"/>
              </a:rPr>
              <a:t>B. </a:t>
            </a:r>
            <a:r>
              <a:rPr lang="en-US" sz="2800" dirty="0" err="1" smtClean="0">
                <a:solidFill>
                  <a:prstClr val="black"/>
                </a:solidFill>
                <a:latin typeface="Perpetua"/>
                <a:ea typeface="+mn-ea"/>
                <a:cs typeface="+mn-cs"/>
              </a:rPr>
              <a:t>Ramstein</a:t>
            </a:r>
            <a:r>
              <a:rPr lang="en-US" sz="2800" dirty="0" smtClean="0">
                <a:solidFill>
                  <a:prstClr val="black"/>
                </a:solidFill>
                <a:latin typeface="Perpetua"/>
                <a:ea typeface="+mn-ea"/>
                <a:cs typeface="+mn-cs"/>
              </a:rPr>
              <a:t>, IPN </a:t>
            </a:r>
            <a:r>
              <a:rPr lang="en-US" sz="2800" dirty="0" err="1" smtClean="0">
                <a:solidFill>
                  <a:prstClr val="black"/>
                </a:solidFill>
                <a:latin typeface="Perpetua"/>
                <a:ea typeface="+mn-ea"/>
                <a:cs typeface="+mn-cs"/>
              </a:rPr>
              <a:t>Orsay</a:t>
            </a:r>
            <a:endParaRPr lang="en-US" sz="2400" dirty="0" smtClean="0">
              <a:solidFill>
                <a:prstClr val="black"/>
              </a:solidFill>
              <a:latin typeface="Perpetua"/>
              <a:ea typeface="+mn-ea"/>
              <a:cs typeface="+mn-cs"/>
            </a:endParaRPr>
          </a:p>
          <a:p>
            <a:r>
              <a:rPr lang="en-US" sz="2800" i="1" dirty="0" smtClean="0">
                <a:solidFill>
                  <a:prstClr val="black"/>
                </a:solidFill>
              </a:rPr>
              <a:t>   </a:t>
            </a:r>
            <a:r>
              <a:rPr lang="en-US" sz="2800" i="1" dirty="0" smtClean="0">
                <a:solidFill>
                  <a:schemeClr val="bg2"/>
                </a:solidFill>
              </a:rPr>
              <a:t>for the HADES collaboration</a:t>
            </a:r>
            <a:endParaRPr lang="en-US" sz="2800" dirty="0" smtClean="0">
              <a:solidFill>
                <a:schemeClr val="bg2"/>
              </a:solidFill>
              <a:latin typeface="Perpetua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327364" y="1404065"/>
            <a:ext cx="85651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HADES results in elementary reactions</a:t>
            </a:r>
          </a:p>
        </p:txBody>
      </p: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0" y="4221088"/>
            <a:ext cx="3275856" cy="2636912"/>
            <a:chOff x="0" y="0"/>
            <a:chExt cx="2304" cy="1463"/>
          </a:xfrm>
        </p:grpSpPr>
        <p:pic>
          <p:nvPicPr>
            <p:cNvPr id="15" name="Picture 1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0" y="60"/>
              <a:ext cx="2304" cy="140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6" name="Text Box 13"/>
            <p:cNvSpPr txBox="1">
              <a:spLocks noChangeArrowheads="1"/>
            </p:cNvSpPr>
            <p:nvPr/>
          </p:nvSpPr>
          <p:spPr bwMode="auto">
            <a:xfrm>
              <a:off x="0" y="0"/>
              <a:ext cx="2304" cy="140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lang="fr-FR">
                <a:solidFill>
                  <a:prstClr val="black"/>
                </a:solidFill>
                <a:latin typeface="Perpetua"/>
                <a:ea typeface="+mn-ea"/>
                <a:cs typeface="+mn-cs"/>
              </a:endParaRPr>
            </a:p>
          </p:txBody>
        </p:sp>
      </p:grpSp>
      <p:pic>
        <p:nvPicPr>
          <p:cNvPr id="854017" name="Picture 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64088" y="4901637"/>
            <a:ext cx="3600400" cy="1695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ZoneTexte 28"/>
          <p:cNvSpPr txBox="1"/>
          <p:nvPr/>
        </p:nvSpPr>
        <p:spPr>
          <a:xfrm>
            <a:off x="4582497" y="4220080"/>
            <a:ext cx="29418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29/05/2014, Cracow</a:t>
            </a:r>
            <a:endParaRPr lang="fr-FR" sz="2400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28" y="3573628"/>
            <a:ext cx="9036496" cy="5629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8"/>
          <p:cNvGrpSpPr/>
          <p:nvPr/>
        </p:nvGrpSpPr>
        <p:grpSpPr>
          <a:xfrm>
            <a:off x="4593331" y="1484785"/>
            <a:ext cx="4299149" cy="2016224"/>
            <a:chOff x="4017267" y="1484784"/>
            <a:chExt cx="4875213" cy="2303463"/>
          </a:xfrm>
        </p:grpSpPr>
        <p:grpSp>
          <p:nvGrpSpPr>
            <p:cNvPr id="48" name="Group 5"/>
            <p:cNvGrpSpPr>
              <a:grpSpLocks/>
            </p:cNvGrpSpPr>
            <p:nvPr/>
          </p:nvGrpSpPr>
          <p:grpSpPr bwMode="auto">
            <a:xfrm>
              <a:off x="4017267" y="1484784"/>
              <a:ext cx="4875213" cy="2303463"/>
              <a:chOff x="960" y="1044"/>
              <a:chExt cx="3071" cy="1451"/>
            </a:xfrm>
          </p:grpSpPr>
          <p:pic>
            <p:nvPicPr>
              <p:cNvPr id="49" name="Picture 6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960" y="1044"/>
                <a:ext cx="3072" cy="1452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sp>
            <p:nvSpPr>
              <p:cNvPr id="50" name="Text Box 7"/>
              <p:cNvSpPr txBox="1">
                <a:spLocks noChangeArrowheads="1"/>
              </p:cNvSpPr>
              <p:nvPr/>
            </p:nvSpPr>
            <p:spPr bwMode="auto">
              <a:xfrm>
                <a:off x="960" y="1044"/>
                <a:ext cx="3072" cy="1452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fr-FR" dirty="0">
                  <a:solidFill>
                    <a:srgbClr val="FFFFFF"/>
                  </a:solidFill>
                  <a:ea typeface="DejaVu Sans" charset="0"/>
                </a:endParaRPr>
              </a:p>
            </p:txBody>
          </p:sp>
        </p:grpSp>
        <p:sp>
          <p:nvSpPr>
            <p:cNvPr id="51" name="ZoneTexte 50"/>
            <p:cNvSpPr txBox="1"/>
            <p:nvPr/>
          </p:nvSpPr>
          <p:spPr>
            <a:xfrm>
              <a:off x="6937718" y="2655269"/>
              <a:ext cx="13564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b="1" dirty="0" smtClean="0">
                  <a:solidFill>
                    <a:srgbClr val="FF0000"/>
                  </a:solidFill>
                  <a:ea typeface="DejaVu Sans" charset="0"/>
                </a:rPr>
                <a:t>HADES: pp→</a:t>
              </a:r>
              <a:r>
                <a:rPr lang="el-GR" sz="1200" b="1" dirty="0" smtClean="0">
                  <a:solidFill>
                    <a:srgbClr val="FF0000"/>
                  </a:solidFill>
                  <a:ea typeface="DejaVu Sans" charset="0"/>
                </a:rPr>
                <a:t>ρ</a:t>
              </a:r>
              <a:r>
                <a:rPr lang="fr-FR" sz="1200" b="1" dirty="0" smtClean="0">
                  <a:solidFill>
                    <a:srgbClr val="FF0000"/>
                  </a:solidFill>
                  <a:ea typeface="DejaVu Sans" charset="0"/>
                </a:rPr>
                <a:t>X</a:t>
              </a:r>
            </a:p>
          </p:txBody>
        </p:sp>
        <p:sp>
          <p:nvSpPr>
            <p:cNvPr id="52" name="ZoneTexte 51"/>
            <p:cNvSpPr txBox="1"/>
            <p:nvPr/>
          </p:nvSpPr>
          <p:spPr>
            <a:xfrm>
              <a:off x="4705964" y="1671387"/>
              <a:ext cx="136768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b="1" dirty="0" smtClean="0">
                  <a:solidFill>
                    <a:srgbClr val="FF0000"/>
                  </a:solidFill>
                  <a:ea typeface="DejaVu Sans" charset="0"/>
                </a:rPr>
                <a:t>HADES: pp→</a:t>
              </a:r>
              <a:r>
                <a:rPr lang="el-GR" sz="1200" b="1" dirty="0" smtClean="0">
                  <a:solidFill>
                    <a:srgbClr val="FF0000"/>
                  </a:solidFill>
                  <a:ea typeface="DejaVu Sans" charset="0"/>
                  <a:sym typeface="Symbol"/>
                </a:rPr>
                <a:t></a:t>
              </a:r>
              <a:r>
                <a:rPr lang="fr-FR" sz="1200" b="1" dirty="0" smtClean="0">
                  <a:solidFill>
                    <a:srgbClr val="FF0000"/>
                  </a:solidFill>
                  <a:ea typeface="DejaVu Sans" charset="0"/>
                </a:rPr>
                <a:t>X</a:t>
              </a:r>
            </a:p>
          </p:txBody>
        </p:sp>
      </p:grpSp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fld id="{E11583AA-598D-4CE5-BF81-941D36D14558}" type="slidenum">
              <a:rPr lang="fr-FR" sz="12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pPr algn="r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t>10</a:t>
            </a:fld>
            <a:endParaRPr lang="fr-FR" sz="12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67940" name="Rectangle 4"/>
          <p:cNvSpPr>
            <a:spLocks noChangeArrowheads="1"/>
          </p:cNvSpPr>
          <p:nvPr/>
        </p:nvSpPr>
        <p:spPr bwMode="auto">
          <a:xfrm>
            <a:off x="228600" y="3657600"/>
            <a:ext cx="7086600" cy="2209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fr-FR">
              <a:solidFill>
                <a:srgbClr val="FFFFFF"/>
              </a:solidFill>
              <a:ea typeface="DejaVu Sans" charset="0"/>
            </a:endParaRPr>
          </a:p>
        </p:txBody>
      </p:sp>
      <p:sp>
        <p:nvSpPr>
          <p:cNvPr id="167944" name="ZoneTexte 39"/>
          <p:cNvSpPr txBox="1">
            <a:spLocks noChangeArrowheads="1"/>
          </p:cNvSpPr>
          <p:nvPr/>
        </p:nvSpPr>
        <p:spPr bwMode="auto">
          <a:xfrm>
            <a:off x="3936516" y="5547741"/>
            <a:ext cx="4464497" cy="923330"/>
          </a:xfrm>
          <a:prstGeom prst="rect">
            <a:avLst/>
          </a:prstGeom>
          <a:solidFill>
            <a:srgbClr val="FFFF99"/>
          </a:solidFill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defTabSz="449263" fontAlgn="base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ea typeface="DejaVu Sans" charset="0"/>
              </a:rPr>
              <a:t>Dominance of </a:t>
            </a:r>
            <a:r>
              <a:rPr lang="fr-FR" dirty="0">
                <a:solidFill>
                  <a:schemeClr val="bg1"/>
                </a:solidFill>
                <a:latin typeface="Calibri" pitchFamily="34" charset="0"/>
                <a:ea typeface="DejaVu Sans" charset="0"/>
              </a:rPr>
              <a:t>pp</a:t>
            </a:r>
            <a:r>
              <a:rPr lang="fr-FR" dirty="0">
                <a:solidFill>
                  <a:schemeClr val="bg1"/>
                </a:solidFill>
                <a:latin typeface="Calibri" pitchFamily="34" charset="0"/>
                <a:ea typeface="DejaVu Sans" charset="0"/>
                <a:sym typeface="Symbol" pitchFamily="18" charset="2"/>
              </a:rPr>
              <a:t>N </a:t>
            </a:r>
            <a:r>
              <a:rPr lang="en-US" dirty="0">
                <a:solidFill>
                  <a:schemeClr val="bg1"/>
                </a:solidFill>
                <a:ea typeface="DejaVu Sans" charset="0"/>
                <a:sym typeface="Symbol" pitchFamily="18" charset="2"/>
              </a:rPr>
              <a:t>  below 2 </a:t>
            </a:r>
            <a:r>
              <a:rPr lang="en-US" dirty="0" err="1">
                <a:solidFill>
                  <a:schemeClr val="bg1"/>
                </a:solidFill>
                <a:ea typeface="DejaVu Sans" charset="0"/>
                <a:sym typeface="Symbol" pitchFamily="18" charset="2"/>
              </a:rPr>
              <a:t>GeV</a:t>
            </a:r>
            <a:endParaRPr lang="en-US" dirty="0">
              <a:solidFill>
                <a:schemeClr val="bg1"/>
              </a:solidFill>
              <a:ea typeface="DejaVu Sans" charset="0"/>
              <a:sym typeface="Symbol" pitchFamily="18" charset="2"/>
            </a:endParaRPr>
          </a:p>
          <a:p>
            <a:pPr marL="285750" indent="-285750" defTabSz="449263" fontAlgn="base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  <a:ea typeface="DejaVu Sans" charset="0"/>
                <a:sym typeface="Symbol"/>
              </a:rPr>
              <a:t></a:t>
            </a:r>
            <a:r>
              <a:rPr lang="en-US" dirty="0" smtClean="0">
                <a:solidFill>
                  <a:schemeClr val="bg1"/>
                </a:solidFill>
                <a:ea typeface="DejaVu Sans" charset="0"/>
                <a:sym typeface="Symbol" pitchFamily="18" charset="2"/>
              </a:rPr>
              <a:t> </a:t>
            </a:r>
            <a:r>
              <a:rPr lang="en-US" dirty="0">
                <a:solidFill>
                  <a:schemeClr val="bg1"/>
                </a:solidFill>
                <a:ea typeface="DejaVu Sans" charset="0"/>
                <a:sym typeface="Symbol" pitchFamily="18" charset="2"/>
              </a:rPr>
              <a:t>and higher resonances above 2 </a:t>
            </a:r>
            <a:r>
              <a:rPr lang="en-US" dirty="0" err="1">
                <a:solidFill>
                  <a:schemeClr val="bg1"/>
                </a:solidFill>
                <a:ea typeface="DejaVu Sans" charset="0"/>
                <a:sym typeface="Symbol" pitchFamily="18" charset="2"/>
              </a:rPr>
              <a:t>GeV</a:t>
            </a:r>
            <a:endParaRPr lang="en-US" dirty="0">
              <a:solidFill>
                <a:schemeClr val="bg1"/>
              </a:solidFill>
              <a:ea typeface="DejaVu Sans" charset="0"/>
              <a:sym typeface="Symbol" pitchFamily="18" charset="2"/>
            </a:endParaRPr>
          </a:p>
          <a:p>
            <a:pPr marL="285750" indent="-285750" defTabSz="449263" fontAlgn="base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ea typeface="DejaVu Sans" charset="0"/>
                <a:sym typeface="Symbol" pitchFamily="18" charset="2"/>
              </a:rPr>
              <a:t>/ production  at 3.5 </a:t>
            </a:r>
            <a:r>
              <a:rPr lang="en-US" dirty="0" err="1">
                <a:solidFill>
                  <a:schemeClr val="bg1"/>
                </a:solidFill>
                <a:ea typeface="DejaVu Sans" charset="0"/>
                <a:sym typeface="Symbol" pitchFamily="18" charset="2"/>
              </a:rPr>
              <a:t>GeV</a:t>
            </a:r>
            <a:endParaRPr lang="fr-FR" dirty="0">
              <a:solidFill>
                <a:schemeClr val="bg1"/>
              </a:solidFill>
              <a:ea typeface="DejaVu Sans" charset="0"/>
            </a:endParaRPr>
          </a:p>
        </p:txBody>
      </p:sp>
      <p:sp>
        <p:nvSpPr>
          <p:cNvPr id="167951" name="ZoneTexte 65"/>
          <p:cNvSpPr txBox="1">
            <a:spLocks noChangeArrowheads="1"/>
          </p:cNvSpPr>
          <p:nvPr/>
        </p:nvSpPr>
        <p:spPr bwMode="auto">
          <a:xfrm>
            <a:off x="5516563" y="765175"/>
            <a:ext cx="31591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>
                <a:solidFill>
                  <a:srgbClr val="FFFFFF"/>
                </a:solidFill>
                <a:ea typeface="DejaVu Sans" charset="0"/>
              </a:rPr>
              <a:t>Inclusive dilepton  production</a:t>
            </a:r>
            <a:endParaRPr lang="fr-FR">
              <a:solidFill>
                <a:srgbClr val="FFFFFF"/>
              </a:solidFill>
              <a:ea typeface="DejaVu Sans" charset="0"/>
            </a:endParaRPr>
          </a:p>
        </p:txBody>
      </p:sp>
      <p:sp>
        <p:nvSpPr>
          <p:cNvPr id="167952" name="ZoneTexte 66"/>
          <p:cNvSpPr txBox="1">
            <a:spLocks noChangeArrowheads="1"/>
          </p:cNvSpPr>
          <p:nvPr/>
        </p:nvSpPr>
        <p:spPr bwMode="auto">
          <a:xfrm>
            <a:off x="-36513" y="836613"/>
            <a:ext cx="52371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>
                <a:solidFill>
                  <a:srgbClr val="FFFFFF"/>
                </a:solidFill>
                <a:ea typeface="DejaVu Sans" charset="0"/>
              </a:rPr>
              <a:t>Exclusive meson production in hadronic channels</a:t>
            </a:r>
            <a:endParaRPr lang="fr-FR">
              <a:solidFill>
                <a:srgbClr val="FFFFFF"/>
              </a:solidFill>
              <a:ea typeface="DejaVu Sans" charset="0"/>
            </a:endParaRPr>
          </a:p>
        </p:txBody>
      </p:sp>
      <p:grpSp>
        <p:nvGrpSpPr>
          <p:cNvPr id="167953" name="Groupe 76"/>
          <p:cNvGrpSpPr>
            <a:grpSpLocks/>
          </p:cNvGrpSpPr>
          <p:nvPr/>
        </p:nvGrpSpPr>
        <p:grpSpPr bwMode="auto">
          <a:xfrm>
            <a:off x="4511294" y="1268533"/>
            <a:ext cx="4464621" cy="4257131"/>
            <a:chOff x="1219200" y="1592263"/>
            <a:chExt cx="4716463" cy="4392612"/>
          </a:xfrm>
        </p:grpSpPr>
        <p:pic>
          <p:nvPicPr>
            <p:cNvPr id="167956" name="Picture 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219200" y="1592263"/>
              <a:ext cx="4716463" cy="439261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67957" name="Text Box 7"/>
            <p:cNvSpPr txBox="1">
              <a:spLocks noChangeArrowheads="1"/>
            </p:cNvSpPr>
            <p:nvPr/>
          </p:nvSpPr>
          <p:spPr bwMode="auto">
            <a:xfrm>
              <a:off x="2322513" y="1817688"/>
              <a:ext cx="1209675" cy="3365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600">
                  <a:solidFill>
                    <a:srgbClr val="FFFFFF"/>
                  </a:solidFill>
                  <a:ea typeface="DejaVu Sans" charset="0"/>
                </a:rPr>
                <a:t>  </a:t>
              </a:r>
              <a:r>
                <a:rPr lang="fr-FR" sz="1600" b="1">
                  <a:solidFill>
                    <a:srgbClr val="F81EBF"/>
                  </a:solidFill>
                  <a:latin typeface="Symbol" pitchFamily="18" charset="2"/>
                  <a:ea typeface="DejaVu Sans" charset="0"/>
                </a:rPr>
                <a:t></a:t>
              </a:r>
              <a:r>
                <a:rPr lang="fr-FR" sz="1600" b="1">
                  <a:solidFill>
                    <a:srgbClr val="F81EBF"/>
                  </a:solidFill>
                  <a:ea typeface="DejaVu Sans" charset="0"/>
                </a:rPr>
                <a:t>°</a:t>
              </a:r>
              <a:r>
                <a:rPr lang="fr-FR" sz="1600" b="1">
                  <a:solidFill>
                    <a:srgbClr val="F81EBF"/>
                  </a:solidFill>
                  <a:latin typeface="Symbol" pitchFamily="18" charset="2"/>
                  <a:ea typeface="DejaVu Sans" charset="0"/>
                </a:rPr>
                <a:t></a:t>
              </a:r>
              <a:r>
                <a:rPr lang="pl-PL" sz="1600" b="1">
                  <a:solidFill>
                    <a:srgbClr val="F81EBF"/>
                  </a:solidFill>
                  <a:ea typeface="DejaVu Sans" charset="0"/>
                </a:rPr>
                <a:t> e</a:t>
              </a:r>
              <a:r>
                <a:rPr lang="pl-PL" sz="1600" b="1" baseline="30000">
                  <a:solidFill>
                    <a:srgbClr val="F81EBF"/>
                  </a:solidFill>
                  <a:ea typeface="DejaVu Sans" charset="0"/>
                </a:rPr>
                <a:t>+</a:t>
              </a:r>
              <a:r>
                <a:rPr lang="pl-PL" sz="1600" b="1">
                  <a:solidFill>
                    <a:srgbClr val="F81EBF"/>
                  </a:solidFill>
                  <a:ea typeface="DejaVu Sans" charset="0"/>
                </a:rPr>
                <a:t>e</a:t>
              </a:r>
              <a:r>
                <a:rPr lang="pl-PL" sz="1600" b="1" baseline="30000">
                  <a:solidFill>
                    <a:srgbClr val="F81EBF"/>
                  </a:solidFill>
                  <a:ea typeface="DejaVu Sans" charset="0"/>
                </a:rPr>
                <a:t>-</a:t>
              </a:r>
            </a:p>
          </p:txBody>
        </p:sp>
        <p:sp>
          <p:nvSpPr>
            <p:cNvPr id="167958" name="Line 8"/>
            <p:cNvSpPr>
              <a:spLocks noChangeShapeType="1"/>
            </p:cNvSpPr>
            <p:nvPr/>
          </p:nvSpPr>
          <p:spPr bwMode="auto">
            <a:xfrm flipH="1">
              <a:off x="2333625" y="2095500"/>
              <a:ext cx="290513" cy="360363"/>
            </a:xfrm>
            <a:prstGeom prst="line">
              <a:avLst/>
            </a:prstGeom>
            <a:noFill/>
            <a:ln w="25560">
              <a:solidFill>
                <a:srgbClr val="FF33CC"/>
              </a:solidFill>
              <a:miter lim="800000"/>
              <a:headEnd/>
              <a:tailEnd type="triangle" w="med" len="med"/>
            </a:ln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fr-FR">
                <a:solidFill>
                  <a:srgbClr val="FFFFFF"/>
                </a:solidFill>
                <a:ea typeface="DejaVu Sans" charset="0"/>
              </a:endParaRPr>
            </a:p>
          </p:txBody>
        </p:sp>
        <p:sp>
          <p:nvSpPr>
            <p:cNvPr id="167959" name="Text Box 9"/>
            <p:cNvSpPr txBox="1">
              <a:spLocks noChangeArrowheads="1"/>
            </p:cNvSpPr>
            <p:nvPr/>
          </p:nvSpPr>
          <p:spPr bwMode="auto">
            <a:xfrm>
              <a:off x="2816225" y="2384425"/>
              <a:ext cx="1104900" cy="3365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fr-FR" sz="1600" b="1">
                  <a:solidFill>
                    <a:srgbClr val="0033CC"/>
                  </a:solidFill>
                  <a:latin typeface="Symbol" pitchFamily="18" charset="2"/>
                  <a:ea typeface="DejaVu Sans" charset="0"/>
                </a:rPr>
                <a:t></a:t>
              </a:r>
              <a:r>
                <a:rPr lang="pl-PL" sz="1600" b="1">
                  <a:solidFill>
                    <a:srgbClr val="0033CC"/>
                  </a:solidFill>
                  <a:ea typeface="DejaVu Sans" charset="0"/>
                </a:rPr>
                <a:t>e+e-</a:t>
              </a:r>
              <a:r>
                <a:rPr lang="pl-PL" sz="1600" b="1">
                  <a:solidFill>
                    <a:srgbClr val="0033CC"/>
                  </a:solidFill>
                  <a:latin typeface="Symbol" pitchFamily="18" charset="2"/>
                  <a:ea typeface="DejaVu Sans" charset="0"/>
                </a:rPr>
                <a:t></a:t>
              </a:r>
              <a:r>
                <a:rPr lang="fr-FR" sz="1600" b="1">
                  <a:solidFill>
                    <a:srgbClr val="0033CC"/>
                  </a:solidFill>
                  <a:ea typeface="DejaVu Sans" charset="0"/>
                </a:rPr>
                <a:t> </a:t>
              </a:r>
            </a:p>
          </p:txBody>
        </p:sp>
        <p:sp>
          <p:nvSpPr>
            <p:cNvPr id="167960" name="Line 10"/>
            <p:cNvSpPr>
              <a:spLocks noChangeShapeType="1"/>
            </p:cNvSpPr>
            <p:nvPr/>
          </p:nvSpPr>
          <p:spPr bwMode="auto">
            <a:xfrm flipH="1">
              <a:off x="3268663" y="2671763"/>
              <a:ext cx="147637" cy="360362"/>
            </a:xfrm>
            <a:prstGeom prst="line">
              <a:avLst/>
            </a:prstGeom>
            <a:noFill/>
            <a:ln w="25560">
              <a:solidFill>
                <a:srgbClr val="0033CC"/>
              </a:solidFill>
              <a:miter lim="800000"/>
              <a:headEnd/>
              <a:tailEnd type="triangle" w="med" len="med"/>
            </a:ln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fr-FR">
                <a:solidFill>
                  <a:srgbClr val="FFFFFF"/>
                </a:solidFill>
                <a:ea typeface="DejaVu Sans" charset="0"/>
              </a:endParaRPr>
            </a:p>
          </p:txBody>
        </p:sp>
        <p:sp>
          <p:nvSpPr>
            <p:cNvPr id="167961" name="Text Box 11"/>
            <p:cNvSpPr txBox="1">
              <a:spLocks noChangeArrowheads="1"/>
            </p:cNvSpPr>
            <p:nvPr/>
          </p:nvSpPr>
          <p:spPr bwMode="auto">
            <a:xfrm>
              <a:off x="2159000" y="4332288"/>
              <a:ext cx="1096963" cy="3365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 sz="1600">
                  <a:solidFill>
                    <a:srgbClr val="FFFFFF"/>
                  </a:solidFill>
                  <a:ea typeface="DejaVu Sans" charset="0"/>
                </a:rPr>
                <a:t> </a:t>
              </a:r>
              <a:r>
                <a:rPr lang="fr-FR" sz="1600">
                  <a:solidFill>
                    <a:srgbClr val="000000"/>
                  </a:solidFill>
                  <a:latin typeface="Symbol" pitchFamily="18" charset="2"/>
                  <a:ea typeface="DejaVu Sans" charset="0"/>
                </a:rPr>
                <a:t></a:t>
              </a:r>
              <a:r>
                <a:rPr lang="pl-PL" sz="1600">
                  <a:solidFill>
                    <a:srgbClr val="000000"/>
                  </a:solidFill>
                  <a:ea typeface="DejaVu Sans" charset="0"/>
                </a:rPr>
                <a:t>Ne</a:t>
              </a:r>
              <a:r>
                <a:rPr lang="pl-PL" sz="1600" baseline="30000">
                  <a:solidFill>
                    <a:srgbClr val="000000"/>
                  </a:solidFill>
                  <a:ea typeface="DejaVu Sans" charset="0"/>
                </a:rPr>
                <a:t>+</a:t>
              </a:r>
              <a:r>
                <a:rPr lang="pl-PL" sz="1600">
                  <a:solidFill>
                    <a:srgbClr val="000000"/>
                  </a:solidFill>
                  <a:ea typeface="DejaVu Sans" charset="0"/>
                </a:rPr>
                <a:t>e</a:t>
              </a:r>
              <a:r>
                <a:rPr lang="pl-PL" sz="1600" baseline="30000">
                  <a:solidFill>
                    <a:srgbClr val="000000"/>
                  </a:solidFill>
                  <a:ea typeface="DejaVu Sans" charset="0"/>
                </a:rPr>
                <a:t>-</a:t>
              </a:r>
              <a:r>
                <a:rPr lang="fr-FR" sz="1600">
                  <a:solidFill>
                    <a:srgbClr val="FFFFFF"/>
                  </a:solidFill>
                  <a:ea typeface="DejaVu Sans" charset="0"/>
                </a:rPr>
                <a:t> </a:t>
              </a:r>
            </a:p>
          </p:txBody>
        </p:sp>
        <p:sp>
          <p:nvSpPr>
            <p:cNvPr id="167962" name="Line 12"/>
            <p:cNvSpPr>
              <a:spLocks noChangeShapeType="1"/>
            </p:cNvSpPr>
            <p:nvPr/>
          </p:nvSpPr>
          <p:spPr bwMode="auto">
            <a:xfrm flipV="1">
              <a:off x="2622550" y="3894138"/>
              <a:ext cx="215900" cy="363537"/>
            </a:xfrm>
            <a:prstGeom prst="line">
              <a:avLst/>
            </a:prstGeom>
            <a:noFill/>
            <a:ln w="25560">
              <a:solidFill>
                <a:srgbClr val="FFFFFF"/>
              </a:solidFill>
              <a:miter lim="800000"/>
              <a:headEnd/>
              <a:tailEnd type="triangle" w="med" len="med"/>
            </a:ln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fr-FR">
                <a:solidFill>
                  <a:srgbClr val="FFFFFF"/>
                </a:solidFill>
                <a:ea typeface="DejaVu Sans" charset="0"/>
              </a:endParaRPr>
            </a:p>
          </p:txBody>
        </p:sp>
        <p:sp>
          <p:nvSpPr>
            <p:cNvPr id="167963" name="Text Box 13"/>
            <p:cNvSpPr txBox="1">
              <a:spLocks noChangeArrowheads="1"/>
            </p:cNvSpPr>
            <p:nvPr/>
          </p:nvSpPr>
          <p:spPr bwMode="auto">
            <a:xfrm>
              <a:off x="4865688" y="3032125"/>
              <a:ext cx="909637" cy="3365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fr-FR" sz="1600">
                  <a:solidFill>
                    <a:srgbClr val="0033CC"/>
                  </a:solidFill>
                  <a:latin typeface="Symbol" pitchFamily="18" charset="2"/>
                  <a:ea typeface="DejaVu Sans" charset="0"/>
                </a:rPr>
                <a:t></a:t>
              </a:r>
              <a:r>
                <a:rPr lang="pl-PL" sz="1600">
                  <a:solidFill>
                    <a:srgbClr val="0033CC"/>
                  </a:solidFill>
                  <a:ea typeface="DejaVu Sans" charset="0"/>
                </a:rPr>
                <a:t>e</a:t>
              </a:r>
              <a:r>
                <a:rPr lang="pl-PL" sz="1600" baseline="30000">
                  <a:solidFill>
                    <a:srgbClr val="0033CC"/>
                  </a:solidFill>
                  <a:ea typeface="DejaVu Sans" charset="0"/>
                </a:rPr>
                <a:t>+</a:t>
              </a:r>
              <a:r>
                <a:rPr lang="pl-PL" sz="1600">
                  <a:solidFill>
                    <a:srgbClr val="0033CC"/>
                  </a:solidFill>
                  <a:ea typeface="DejaVu Sans" charset="0"/>
                </a:rPr>
                <a:t>e</a:t>
              </a:r>
              <a:r>
                <a:rPr lang="pl-PL" sz="1600" baseline="30000">
                  <a:solidFill>
                    <a:srgbClr val="0033CC"/>
                  </a:solidFill>
                  <a:ea typeface="DejaVu Sans" charset="0"/>
                </a:rPr>
                <a:t>-</a:t>
              </a:r>
              <a:r>
                <a:rPr lang="fr-FR" sz="1600">
                  <a:solidFill>
                    <a:srgbClr val="0033CC"/>
                  </a:solidFill>
                  <a:ea typeface="DejaVu Sans" charset="0"/>
                </a:rPr>
                <a:t> </a:t>
              </a:r>
            </a:p>
          </p:txBody>
        </p:sp>
        <p:sp>
          <p:nvSpPr>
            <p:cNvPr id="167964" name="Text Box 14"/>
            <p:cNvSpPr txBox="1">
              <a:spLocks noChangeArrowheads="1"/>
            </p:cNvSpPr>
            <p:nvPr/>
          </p:nvSpPr>
          <p:spPr bwMode="auto">
            <a:xfrm>
              <a:off x="2971800" y="3430588"/>
              <a:ext cx="1008063" cy="36830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>
                  <a:solidFill>
                    <a:srgbClr val="FF0000"/>
                  </a:solidFill>
                  <a:ea typeface="DejaVu Sans" charset="0"/>
                </a:rPr>
                <a:t>(</a:t>
              </a:r>
              <a:r>
                <a:rPr lang="pl-PL">
                  <a:solidFill>
                    <a:srgbClr val="FF0000"/>
                  </a:solidFill>
                  <a:latin typeface="Symbol" pitchFamily="18" charset="2"/>
                  <a:ea typeface="DejaVu Sans" charset="0"/>
                </a:rPr>
                <a:t></a:t>
              </a:r>
              <a:r>
                <a:rPr lang="pl-PL">
                  <a:solidFill>
                    <a:srgbClr val="FF0000"/>
                  </a:solidFill>
                  <a:ea typeface="DejaVu Sans" charset="0"/>
                </a:rPr>
                <a:t>, </a:t>
              </a:r>
              <a:r>
                <a:rPr lang="pl-PL">
                  <a:solidFill>
                    <a:srgbClr val="FF0000"/>
                  </a:solidFill>
                  <a:latin typeface="Symbol" pitchFamily="18" charset="2"/>
                  <a:ea typeface="DejaVu Sans" charset="0"/>
                </a:rPr>
                <a:t></a:t>
              </a:r>
              <a:r>
                <a:rPr lang="pl-PL">
                  <a:solidFill>
                    <a:srgbClr val="FF0000"/>
                  </a:solidFill>
                  <a:ea typeface="DejaVu Sans" charset="0"/>
                </a:rPr>
                <a:t>)</a:t>
              </a:r>
            </a:p>
          </p:txBody>
        </p:sp>
      </p:grpSp>
      <p:sp>
        <p:nvSpPr>
          <p:cNvPr id="167954" name="ZoneTexte 78"/>
          <p:cNvSpPr txBox="1">
            <a:spLocks noChangeArrowheads="1"/>
          </p:cNvSpPr>
          <p:nvPr/>
        </p:nvSpPr>
        <p:spPr bwMode="auto">
          <a:xfrm>
            <a:off x="4713288" y="5013325"/>
            <a:ext cx="22352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600" b="1" i="1" dirty="0">
                <a:solidFill>
                  <a:srgbClr val="002060"/>
                </a:solidFill>
                <a:ea typeface="DejaVu Sans" charset="0"/>
              </a:rPr>
              <a:t>PRC85 054005 (2012)</a:t>
            </a:r>
            <a:endParaRPr lang="fr-FR" sz="1600" b="1" i="1" dirty="0">
              <a:solidFill>
                <a:srgbClr val="002060"/>
              </a:solidFill>
              <a:ea typeface="DejaVu Sans" charset="0"/>
            </a:endParaRPr>
          </a:p>
        </p:txBody>
      </p:sp>
      <p:sp>
        <p:nvSpPr>
          <p:cNvPr id="167955" name="ZoneTexte 79"/>
          <p:cNvSpPr txBox="1">
            <a:spLocks noChangeArrowheads="1"/>
          </p:cNvSpPr>
          <p:nvPr/>
        </p:nvSpPr>
        <p:spPr bwMode="auto">
          <a:xfrm>
            <a:off x="183562" y="1171315"/>
            <a:ext cx="398192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400" b="1" i="1" dirty="0">
                <a:ea typeface="DejaVu Sans" charset="0"/>
              </a:rPr>
              <a:t>HADES:EPJA 48 (</a:t>
            </a:r>
            <a:r>
              <a:rPr lang="en-US" sz="1400" b="1" i="1" dirty="0" smtClean="0">
                <a:ea typeface="DejaVu Sans" charset="0"/>
              </a:rPr>
              <a:t>2012)74,  </a:t>
            </a:r>
            <a:r>
              <a:rPr lang="fr-FR" sz="1400" b="1" i="1" dirty="0" smtClean="0"/>
              <a:t>EPJA50 </a:t>
            </a:r>
            <a:r>
              <a:rPr lang="fr-FR" sz="1400" b="1" i="1" dirty="0"/>
              <a:t>(2014) 82</a:t>
            </a:r>
            <a:endParaRPr lang="fr-FR" sz="1400" b="1" i="1" dirty="0">
              <a:ea typeface="DejaVu Sans" charset="0"/>
            </a:endParaRPr>
          </a:p>
        </p:txBody>
      </p:sp>
      <p:grpSp>
        <p:nvGrpSpPr>
          <p:cNvPr id="6" name="Groupe 5"/>
          <p:cNvGrpSpPr/>
          <p:nvPr/>
        </p:nvGrpSpPr>
        <p:grpSpPr>
          <a:xfrm>
            <a:off x="228600" y="1484784"/>
            <a:ext cx="3121483" cy="5265876"/>
            <a:chOff x="228600" y="1795463"/>
            <a:chExt cx="3121483" cy="5265876"/>
          </a:xfrm>
        </p:grpSpPr>
        <p:grpSp>
          <p:nvGrpSpPr>
            <p:cNvPr id="4" name="Groupe 3"/>
            <p:cNvGrpSpPr/>
            <p:nvPr/>
          </p:nvGrpSpPr>
          <p:grpSpPr>
            <a:xfrm>
              <a:off x="228600" y="1795463"/>
              <a:ext cx="3121483" cy="5265876"/>
              <a:chOff x="228600" y="1795463"/>
              <a:chExt cx="3121483" cy="5265876"/>
            </a:xfrm>
          </p:grpSpPr>
          <p:sp>
            <p:nvSpPr>
              <p:cNvPr id="3" name="Rectangle 2"/>
              <p:cNvSpPr/>
              <p:nvPr/>
            </p:nvSpPr>
            <p:spPr>
              <a:xfrm>
                <a:off x="228600" y="1795463"/>
                <a:ext cx="3121483" cy="5265876"/>
              </a:xfrm>
              <a:prstGeom prst="rect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28679" name="Image 28678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8622"/>
              <a:stretch/>
            </p:blipFill>
            <p:spPr>
              <a:xfrm>
                <a:off x="318977" y="1835993"/>
                <a:ext cx="3028887" cy="4905375"/>
              </a:xfrm>
              <a:prstGeom prst="rect">
                <a:avLst/>
              </a:prstGeom>
            </p:spPr>
          </p:pic>
          <p:pic>
            <p:nvPicPr>
              <p:cNvPr id="25" name="Picture 14"/>
              <p:cNvPicPr>
                <a:picLocks noChangeAspect="1" noChangeArrowheads="1"/>
              </p:cNvPicPr>
              <p:nvPr/>
            </p:nvPicPr>
            <p:blipFill rotWithShape="1">
              <a:blip r:embed="rId6" cstate="print"/>
              <a:srcRect t="5743" r="26651"/>
              <a:stretch/>
            </p:blipFill>
            <p:spPr bwMode="auto">
              <a:xfrm>
                <a:off x="243818" y="4945110"/>
                <a:ext cx="2940980" cy="1837807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sp>
            <p:nvSpPr>
              <p:cNvPr id="26" name="Text Box 15"/>
              <p:cNvSpPr txBox="1">
                <a:spLocks noChangeArrowheads="1"/>
              </p:cNvSpPr>
              <p:nvPr/>
            </p:nvSpPr>
            <p:spPr bwMode="auto">
              <a:xfrm>
                <a:off x="1979712" y="4983269"/>
                <a:ext cx="1076233" cy="34073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defTabSz="449263" fontAlgn="base">
                  <a:spcBef>
                    <a:spcPct val="0"/>
                  </a:spcBef>
                  <a:spcAft>
                    <a:spcPct val="0"/>
                  </a:spcAft>
                  <a:buSzPct val="10000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fr-FR" sz="1000" dirty="0">
                    <a:solidFill>
                      <a:srgbClr val="FF0000"/>
                    </a:solidFill>
                    <a:ea typeface="DejaVu Sans" charset="0"/>
                  </a:rPr>
                  <a:t>O</a:t>
                </a:r>
                <a:r>
                  <a:rPr lang="fr-FR" sz="1600" dirty="0">
                    <a:solidFill>
                      <a:srgbClr val="FF0000"/>
                    </a:solidFill>
                    <a:ea typeface="DejaVu Sans" charset="0"/>
                  </a:rPr>
                  <a:t> </a:t>
                </a:r>
                <a:r>
                  <a:rPr lang="fr-FR" sz="1600" dirty="0" smtClean="0">
                    <a:solidFill>
                      <a:srgbClr val="FF0000"/>
                    </a:solidFill>
                    <a:ea typeface="DejaVu Sans" charset="0"/>
                  </a:rPr>
                  <a:t>pp</a:t>
                </a:r>
                <a:r>
                  <a:rPr lang="fr-FR" sz="1600" dirty="0" smtClean="0">
                    <a:solidFill>
                      <a:srgbClr val="FF0000"/>
                    </a:solidFill>
                    <a:ea typeface="DejaVu Sans" charset="0"/>
                    <a:sym typeface="Symbol"/>
                  </a:rPr>
                  <a:t></a:t>
                </a:r>
                <a:r>
                  <a:rPr lang="el-GR" sz="1600" dirty="0" smtClean="0">
                    <a:solidFill>
                      <a:srgbClr val="FF0000"/>
                    </a:solidFill>
                    <a:ea typeface="DejaVu Sans" charset="0"/>
                    <a:sym typeface="Symbol"/>
                  </a:rPr>
                  <a:t>η</a:t>
                </a:r>
                <a:r>
                  <a:rPr lang="fr-FR" sz="1600" dirty="0" smtClean="0">
                    <a:solidFill>
                      <a:srgbClr val="FF0000"/>
                    </a:solidFill>
                    <a:ea typeface="DejaVu Sans" charset="0"/>
                    <a:sym typeface="Symbol"/>
                  </a:rPr>
                  <a:t>X</a:t>
                </a:r>
                <a:r>
                  <a:rPr lang="fr-FR" sz="1600" dirty="0" smtClean="0">
                    <a:solidFill>
                      <a:srgbClr val="FF0000"/>
                    </a:solidFill>
                    <a:ea typeface="DejaVu Sans" charset="0"/>
                  </a:rPr>
                  <a:t> </a:t>
                </a:r>
                <a:endParaRPr lang="fr-FR" sz="1600" dirty="0">
                  <a:solidFill>
                    <a:srgbClr val="FF0000"/>
                  </a:solidFill>
                  <a:ea typeface="DejaVu Sans" charset="0"/>
                </a:endParaRPr>
              </a:p>
            </p:txBody>
          </p:sp>
          <p:sp>
            <p:nvSpPr>
              <p:cNvPr id="27" name="Text Box 16"/>
              <p:cNvSpPr txBox="1">
                <a:spLocks noChangeArrowheads="1"/>
              </p:cNvSpPr>
              <p:nvPr/>
            </p:nvSpPr>
            <p:spPr bwMode="auto">
              <a:xfrm>
                <a:off x="1982536" y="5592873"/>
                <a:ext cx="1097073" cy="37151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defTabSz="449263" fontAlgn="base">
                  <a:spcBef>
                    <a:spcPct val="0"/>
                  </a:spcBef>
                  <a:spcAft>
                    <a:spcPct val="0"/>
                  </a:spcAft>
                  <a:buSzPct val="10000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fr-FR" dirty="0" smtClean="0">
                    <a:solidFill>
                      <a:srgbClr val="FF0000"/>
                    </a:solidFill>
                    <a:ea typeface="DejaVu Sans" charset="0"/>
                  </a:rPr>
                  <a:t>• </a:t>
                </a:r>
                <a:r>
                  <a:rPr lang="fr-FR" sz="1600" dirty="0" err="1">
                    <a:solidFill>
                      <a:srgbClr val="FF0000"/>
                    </a:solidFill>
                    <a:ea typeface="DejaVu Sans" charset="0"/>
                  </a:rPr>
                  <a:t>pp</a:t>
                </a:r>
                <a:r>
                  <a:rPr lang="fr-FR" sz="1600" dirty="0" err="1" smtClean="0">
                    <a:solidFill>
                      <a:srgbClr val="FF0000"/>
                    </a:solidFill>
                    <a:ea typeface="DejaVu Sans" charset="0"/>
                    <a:sym typeface="Symbol"/>
                  </a:rPr>
                  <a:t>pp</a:t>
                </a:r>
                <a:r>
                  <a:rPr lang="el-GR" sz="1600" dirty="0" smtClean="0">
                    <a:solidFill>
                      <a:srgbClr val="FF0000"/>
                    </a:solidFill>
                    <a:ea typeface="DejaVu Sans" charset="0"/>
                    <a:sym typeface="Symbol"/>
                  </a:rPr>
                  <a:t>η</a:t>
                </a:r>
                <a:endParaRPr lang="fr-FR" sz="1600" dirty="0">
                  <a:solidFill>
                    <a:srgbClr val="FF0000"/>
                  </a:solidFill>
                  <a:ea typeface="DejaVu Sans" charset="0"/>
                </a:endParaRPr>
              </a:p>
            </p:txBody>
          </p:sp>
          <p:sp>
            <p:nvSpPr>
              <p:cNvPr id="24" name="Text Box 17"/>
              <p:cNvSpPr txBox="1">
                <a:spLocks noChangeArrowheads="1"/>
              </p:cNvSpPr>
              <p:nvPr/>
            </p:nvSpPr>
            <p:spPr bwMode="auto">
              <a:xfrm>
                <a:off x="1189756" y="5150003"/>
                <a:ext cx="347903" cy="29197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pPr defTabSz="449263" fontAlgn="base">
                  <a:spcBef>
                    <a:spcPct val="0"/>
                  </a:spcBef>
                  <a:spcAft>
                    <a:spcPct val="0"/>
                  </a:spcAft>
                  <a:buSzPct val="10000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fr-FR" sz="1400" dirty="0">
                    <a:solidFill>
                      <a:srgbClr val="FF0000"/>
                    </a:solidFill>
                    <a:ea typeface="DejaVu Sans" charset="0"/>
                  </a:rPr>
                  <a:t>ᵒ</a:t>
                </a:r>
              </a:p>
            </p:txBody>
          </p:sp>
          <p:sp>
            <p:nvSpPr>
              <p:cNvPr id="2" name="ZoneTexte 1"/>
              <p:cNvSpPr txBox="1"/>
              <p:nvPr/>
            </p:nvSpPr>
            <p:spPr>
              <a:xfrm>
                <a:off x="2267744" y="2833191"/>
                <a:ext cx="861730" cy="307777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fr-FR" sz="1400" dirty="0" smtClean="0">
                    <a:solidFill>
                      <a:srgbClr val="FF0000"/>
                    </a:solidFill>
                  </a:rPr>
                  <a:t>HADES</a:t>
                </a:r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5" name="Rectangle 4"/>
            <p:cNvSpPr/>
            <p:nvPr/>
          </p:nvSpPr>
          <p:spPr>
            <a:xfrm>
              <a:off x="318977" y="4869160"/>
              <a:ext cx="220575" cy="38873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7" name="ZoneTexte 6"/>
          <p:cNvSpPr txBox="1"/>
          <p:nvPr/>
        </p:nvSpPr>
        <p:spPr>
          <a:xfrm>
            <a:off x="1403648" y="6381328"/>
            <a:ext cx="1872208" cy="3693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dirty="0" err="1" smtClean="0">
                <a:solidFill>
                  <a:schemeClr val="bg1"/>
                </a:solidFill>
              </a:rPr>
              <a:t>Sqrt</a:t>
            </a:r>
            <a:r>
              <a:rPr lang="fr-FR" dirty="0" smtClean="0">
                <a:solidFill>
                  <a:schemeClr val="bg1"/>
                </a:solidFill>
              </a:rPr>
              <a:t>(s)  (GEV)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7504" y="174858"/>
            <a:ext cx="903649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fr-FR" sz="2400" b="1" dirty="0">
                <a:solidFill>
                  <a:schemeClr val="tx2"/>
                </a:solidFill>
                <a:latin typeface="Comic Sans MS" panose="030F0702030302020204" pitchFamily="66" charset="0"/>
                <a:ea typeface="DejaVu Sans" charset="0"/>
              </a:rPr>
              <a:t>HADES </a:t>
            </a:r>
            <a:r>
              <a:rPr lang="fr-FR" sz="2400" b="1" dirty="0" err="1">
                <a:solidFill>
                  <a:schemeClr val="tx2"/>
                </a:solidFill>
                <a:latin typeface="Comic Sans MS" panose="030F0702030302020204" pitchFamily="66" charset="0"/>
                <a:ea typeface="DejaVu Sans" charset="0"/>
              </a:rPr>
              <a:t>measurements</a:t>
            </a:r>
            <a:r>
              <a:rPr lang="fr-FR" sz="2400" b="1" dirty="0">
                <a:solidFill>
                  <a:schemeClr val="tx2"/>
                </a:solidFill>
                <a:latin typeface="Comic Sans MS" panose="030F0702030302020204" pitchFamily="66" charset="0"/>
                <a:ea typeface="DejaVu Sans" charset="0"/>
              </a:rPr>
              <a:t> in pp E=1.25 </a:t>
            </a:r>
            <a:r>
              <a:rPr lang="fr-FR" sz="2400" b="1" dirty="0" smtClean="0">
                <a:solidFill>
                  <a:schemeClr val="tx2"/>
                </a:solidFill>
                <a:latin typeface="Comic Sans MS" panose="030F0702030302020204" pitchFamily="66" charset="0"/>
                <a:ea typeface="DejaVu Sans" charset="0"/>
              </a:rPr>
              <a:t>GeV,2.2 </a:t>
            </a:r>
            <a:r>
              <a:rPr lang="fr-FR" sz="2400" b="1" dirty="0">
                <a:solidFill>
                  <a:schemeClr val="tx2"/>
                </a:solidFill>
                <a:latin typeface="Comic Sans MS" panose="030F0702030302020204" pitchFamily="66" charset="0"/>
                <a:ea typeface="DejaVu Sans" charset="0"/>
              </a:rPr>
              <a:t>GeV,3.5 </a:t>
            </a:r>
            <a:r>
              <a:rPr lang="fr-FR" sz="2400" b="1" dirty="0" err="1">
                <a:solidFill>
                  <a:schemeClr val="tx2"/>
                </a:solidFill>
                <a:latin typeface="Comic Sans MS" panose="030F0702030302020204" pitchFamily="66" charset="0"/>
                <a:ea typeface="DejaVu Sans" charset="0"/>
              </a:rPr>
              <a:t>GeV</a:t>
            </a:r>
            <a:endParaRPr lang="fr-FR" sz="2400" b="1" dirty="0">
              <a:solidFill>
                <a:schemeClr val="tx2"/>
              </a:solidFill>
              <a:latin typeface="Comic Sans MS" panose="030F0702030302020204" pitchFamily="66" charset="0"/>
              <a:ea typeface="DejaVu Sans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5290549" y="3687121"/>
            <a:ext cx="33962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 smtClean="0"/>
              <a:t>HADES: </a:t>
            </a:r>
            <a:r>
              <a:rPr lang="fr-FR" sz="1600" i="1" dirty="0" err="1" smtClean="0"/>
              <a:t>Eur.Phys.J</a:t>
            </a:r>
            <a:r>
              <a:rPr lang="fr-FR" sz="1600" i="1" dirty="0"/>
              <a:t>. A48 (2012) 64</a:t>
            </a:r>
          </a:p>
        </p:txBody>
      </p:sp>
      <p:cxnSp>
        <p:nvCxnSpPr>
          <p:cNvPr id="10" name="Connecteur droit 9"/>
          <p:cNvCxnSpPr/>
          <p:nvPr/>
        </p:nvCxnSpPr>
        <p:spPr>
          <a:xfrm>
            <a:off x="3186624" y="4558481"/>
            <a:ext cx="0" cy="1685157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577149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67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1000"/>
                                        <p:tgtEl>
                                          <p:spTgt spid="167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167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1000"/>
                                        <p:tgtEl>
                                          <p:spTgt spid="167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944" grpId="0" animBg="1"/>
      <p:bldP spid="167951" grpId="0"/>
      <p:bldP spid="16795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28600" y="1219200"/>
            <a:ext cx="3600450" cy="3573463"/>
            <a:chOff x="144" y="768"/>
            <a:chExt cx="2268" cy="2251"/>
          </a:xfrm>
        </p:grpSpPr>
        <p:pic>
          <p:nvPicPr>
            <p:cNvPr id="171036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44" y="768"/>
              <a:ext cx="2269" cy="225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71037" name="Rectangle 6"/>
            <p:cNvSpPr>
              <a:spLocks noChangeArrowheads="1"/>
            </p:cNvSpPr>
            <p:nvPr/>
          </p:nvSpPr>
          <p:spPr bwMode="auto">
            <a:xfrm>
              <a:off x="1152" y="1056"/>
              <a:ext cx="864" cy="192"/>
            </a:xfrm>
            <a:prstGeom prst="rect">
              <a:avLst/>
            </a:prstGeom>
            <a:noFill/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fr-FR">
                <a:solidFill>
                  <a:srgbClr val="FFFFFF"/>
                </a:solidFill>
              </a:endParaRPr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228600" y="1219200"/>
            <a:ext cx="3600450" cy="3573463"/>
            <a:chOff x="144" y="768"/>
            <a:chExt cx="2268" cy="2251"/>
          </a:xfrm>
        </p:grpSpPr>
        <p:pic>
          <p:nvPicPr>
            <p:cNvPr id="171034" name="Picture 8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44" y="768"/>
              <a:ext cx="2269" cy="225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71035" name="Rectangle 9"/>
            <p:cNvSpPr>
              <a:spLocks noChangeArrowheads="1"/>
            </p:cNvSpPr>
            <p:nvPr/>
          </p:nvSpPr>
          <p:spPr bwMode="auto">
            <a:xfrm>
              <a:off x="1392" y="1488"/>
              <a:ext cx="576" cy="480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fr-FR">
                <a:solidFill>
                  <a:srgbClr val="FFFFFF"/>
                </a:solidFill>
              </a:endParaRPr>
            </a:p>
          </p:txBody>
        </p:sp>
      </p:grpSp>
      <p:sp>
        <p:nvSpPr>
          <p:cNvPr id="171013" name="Text Box 10"/>
          <p:cNvSpPr txBox="1">
            <a:spLocks noChangeArrowheads="1"/>
          </p:cNvSpPr>
          <p:nvPr/>
        </p:nvSpPr>
        <p:spPr bwMode="auto">
          <a:xfrm>
            <a:off x="152400" y="5105400"/>
            <a:ext cx="3429000" cy="917575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fr-FR">
                <a:solidFill>
                  <a:srgbClr val="000099"/>
                </a:solidFill>
              </a:rPr>
              <a:t>Resonance model results:</a:t>
            </a:r>
            <a:r>
              <a:rPr lang="fr-FR">
                <a:solidFill>
                  <a:srgbClr val="FFFFFF"/>
                </a:solidFill>
              </a:rPr>
              <a:t> 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fr-FR">
                <a:solidFill>
                  <a:srgbClr val="FF0000"/>
                </a:solidFill>
                <a:latin typeface="Symbol" pitchFamily="18" charset="2"/>
              </a:rPr>
              <a:t></a:t>
            </a:r>
            <a:r>
              <a:rPr lang="fr-FR">
                <a:solidFill>
                  <a:srgbClr val="FF0000"/>
                </a:solidFill>
              </a:rPr>
              <a:t>° Dalitz 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666699"/>
              </a:buClr>
              <a:buSzPct val="100000"/>
              <a:buFont typeface="Symbol" pitchFamily="18" charset="2"/>
              <a:buChar char="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fr-FR">
                <a:solidFill>
                  <a:srgbClr val="666699"/>
                </a:solidFill>
              </a:rPr>
              <a:t> Dalitz</a:t>
            </a:r>
            <a:r>
              <a:rPr lang="fr-FR">
                <a:solidFill>
                  <a:srgbClr val="FFFFFF"/>
                </a:solidFill>
              </a:rPr>
              <a:t>)</a:t>
            </a:r>
            <a:r>
              <a:rPr lang="fr-FR">
                <a:solidFill>
                  <a:srgbClr val="666699"/>
                </a:solidFill>
              </a:rPr>
              <a:t>+ effect of Iachello FF </a:t>
            </a:r>
          </a:p>
        </p:txBody>
      </p:sp>
      <p:sp>
        <p:nvSpPr>
          <p:cNvPr id="171014" name="Line 11"/>
          <p:cNvSpPr>
            <a:spLocks noChangeShapeType="1"/>
          </p:cNvSpPr>
          <p:nvPr/>
        </p:nvSpPr>
        <p:spPr bwMode="auto">
          <a:xfrm flipV="1">
            <a:off x="990600" y="3656013"/>
            <a:ext cx="152400" cy="1450975"/>
          </a:xfrm>
          <a:prstGeom prst="line">
            <a:avLst/>
          </a:prstGeom>
          <a:noFill/>
          <a:ln w="9360">
            <a:solidFill>
              <a:srgbClr val="FF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fr-FR">
              <a:solidFill>
                <a:srgbClr val="FFFFFF"/>
              </a:solidFill>
            </a:endParaRPr>
          </a:p>
        </p:txBody>
      </p:sp>
      <p:sp>
        <p:nvSpPr>
          <p:cNvPr id="171015" name="Line 12"/>
          <p:cNvSpPr>
            <a:spLocks noChangeShapeType="1"/>
          </p:cNvSpPr>
          <p:nvPr/>
        </p:nvSpPr>
        <p:spPr bwMode="auto">
          <a:xfrm flipV="1">
            <a:off x="1763688" y="3579812"/>
            <a:ext cx="65112" cy="200942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fr-FR">
              <a:solidFill>
                <a:srgbClr val="FFFFFF"/>
              </a:solidFill>
            </a:endParaRPr>
          </a:p>
        </p:txBody>
      </p:sp>
      <p:sp>
        <p:nvSpPr>
          <p:cNvPr id="171016" name="Rectangle 13"/>
          <p:cNvSpPr>
            <a:spLocks noChangeArrowheads="1"/>
          </p:cNvSpPr>
          <p:nvPr/>
        </p:nvSpPr>
        <p:spPr bwMode="auto">
          <a:xfrm>
            <a:off x="2286000" y="2362200"/>
            <a:ext cx="914400" cy="762000"/>
          </a:xfrm>
          <a:prstGeom prst="rect">
            <a:avLst/>
          </a:prstGeom>
          <a:solidFill>
            <a:srgbClr val="FFFFFF"/>
          </a:solidFill>
          <a:ln w="9360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fr-FR">
              <a:solidFill>
                <a:srgbClr val="FFFFFF"/>
              </a:solidFill>
            </a:endParaRPr>
          </a:p>
        </p:txBody>
      </p:sp>
      <p:sp>
        <p:nvSpPr>
          <p:cNvPr id="171017" name="Text Box 14"/>
          <p:cNvSpPr txBox="1">
            <a:spLocks noChangeArrowheads="1"/>
          </p:cNvSpPr>
          <p:nvPr/>
        </p:nvSpPr>
        <p:spPr bwMode="auto">
          <a:xfrm>
            <a:off x="228600" y="5867400"/>
            <a:ext cx="184150" cy="3667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fr-FR">
              <a:solidFill>
                <a:srgbClr val="FFFFFF"/>
              </a:solidFill>
            </a:endParaRPr>
          </a:p>
        </p:txBody>
      </p:sp>
      <p:sp>
        <p:nvSpPr>
          <p:cNvPr id="171018" name="Text Box 15"/>
          <p:cNvSpPr txBox="1">
            <a:spLocks noChangeArrowheads="1"/>
          </p:cNvSpPr>
          <p:nvPr/>
        </p:nvSpPr>
        <p:spPr bwMode="auto">
          <a:xfrm>
            <a:off x="1676400" y="0"/>
            <a:ext cx="7645400" cy="525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fr-FR" sz="2800">
                <a:solidFill>
                  <a:srgbClr val="FFFFFF"/>
                </a:solidFill>
              </a:rPr>
              <a:t>Dilepton production in pp reaction at 1.25 GeV</a:t>
            </a:r>
            <a:r>
              <a:rPr lang="fr-FR" sz="2400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171019" name="Line 16"/>
          <p:cNvSpPr>
            <a:spLocks noChangeShapeType="1"/>
          </p:cNvSpPr>
          <p:nvPr/>
        </p:nvSpPr>
        <p:spPr bwMode="auto">
          <a:xfrm>
            <a:off x="0" y="685800"/>
            <a:ext cx="9144000" cy="1588"/>
          </a:xfrm>
          <a:prstGeom prst="line">
            <a:avLst/>
          </a:prstGeom>
          <a:noFill/>
          <a:ln w="28440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fr-FR">
              <a:solidFill>
                <a:srgbClr val="FFFFFF"/>
              </a:solidFill>
            </a:endParaRPr>
          </a:p>
        </p:txBody>
      </p:sp>
      <p:sp>
        <p:nvSpPr>
          <p:cNvPr id="171021" name="Rectangle 52"/>
          <p:cNvSpPr>
            <a:spLocks noChangeArrowheads="1"/>
          </p:cNvSpPr>
          <p:nvPr/>
        </p:nvSpPr>
        <p:spPr bwMode="auto">
          <a:xfrm>
            <a:off x="465138" y="1204913"/>
            <a:ext cx="2971800" cy="3063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dirty="0">
                <a:solidFill>
                  <a:srgbClr val="000000"/>
                </a:solidFill>
              </a:rPr>
              <a:t>HADES: Phys.Lett.B690 (2010)118</a:t>
            </a:r>
          </a:p>
        </p:txBody>
      </p:sp>
      <p:sp>
        <p:nvSpPr>
          <p:cNvPr id="29750" name="Text Box 54"/>
          <p:cNvSpPr txBox="1">
            <a:spLocks noChangeArrowheads="1"/>
          </p:cNvSpPr>
          <p:nvPr/>
        </p:nvSpPr>
        <p:spPr bwMode="auto">
          <a:xfrm>
            <a:off x="3966521" y="1139285"/>
            <a:ext cx="5076056" cy="286450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marL="285750" indent="-285750" defTabSz="449263" fontAlgn="base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Wingdings" panose="05000000000000000000" pitchFamily="2" charset="2"/>
              <a:buChar char="q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fr-FR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Non </a:t>
            </a:r>
            <a:r>
              <a:rPr lang="fr-FR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resonant</a:t>
            </a:r>
            <a:r>
              <a:rPr lang="fr-FR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contribution </a:t>
            </a:r>
            <a:r>
              <a:rPr lang="fr-FR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is</a:t>
            </a:r>
            <a:r>
              <a:rPr lang="fr-FR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fr-FR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small</a:t>
            </a:r>
            <a:endParaRPr lang="fr-FR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Wingdings" pitchFamily="2" charset="2"/>
              <a:buChar char="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fr-FR" dirty="0" smtClean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Wingdings" pitchFamily="2" charset="2"/>
              <a:buChar char="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fr-FR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fr-FR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</a:t>
            </a:r>
            <a:r>
              <a:rPr lang="fr-FR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ominance of </a:t>
            </a:r>
            <a:r>
              <a:rPr lang="fr-FR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itchFamily="18" charset="2"/>
              </a:rPr>
              <a:t></a:t>
            </a:r>
            <a:r>
              <a:rPr lang="fr-FR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fr-FR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Dalitz</a:t>
            </a:r>
            <a:r>
              <a:rPr lang="fr-FR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fr-FR" dirty="0" err="1">
                <a:solidFill>
                  <a:srgbClr val="FFFF00"/>
                </a:solidFill>
              </a:rPr>
              <a:t>decay</a:t>
            </a:r>
            <a:r>
              <a:rPr lang="fr-FR" dirty="0">
                <a:solidFill>
                  <a:srgbClr val="FFFFFF"/>
                </a:solidFill>
              </a:rPr>
              <a:t> </a:t>
            </a:r>
            <a:r>
              <a:rPr lang="fr-FR" dirty="0" smtClean="0">
                <a:solidFill>
                  <a:srgbClr val="FFFFFF"/>
                </a:solidFill>
              </a:rPr>
              <a:t>:</a:t>
            </a:r>
            <a:endParaRPr lang="fr-FR" baseline="-25000" dirty="0">
              <a:solidFill>
                <a:srgbClr val="FFFFFF"/>
              </a:solidFill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fr-FR" dirty="0">
                <a:solidFill>
                  <a:srgbClr val="FFFFFF"/>
                </a:solidFill>
              </a:rPr>
              <a:t>    </a:t>
            </a:r>
            <a:r>
              <a:rPr lang="fr-FR" dirty="0" err="1">
                <a:solidFill>
                  <a:srgbClr val="FFFFFF"/>
                </a:solidFill>
              </a:rPr>
              <a:t>branching</a:t>
            </a:r>
            <a:r>
              <a:rPr lang="fr-FR" dirty="0">
                <a:solidFill>
                  <a:srgbClr val="FFFFFF"/>
                </a:solidFill>
              </a:rPr>
              <a:t> ratio </a:t>
            </a:r>
            <a:r>
              <a:rPr lang="fr-FR" dirty="0">
                <a:solidFill>
                  <a:srgbClr val="FFFFFF"/>
                </a:solidFill>
                <a:latin typeface="Symbol" pitchFamily="18" charset="2"/>
              </a:rPr>
              <a:t></a:t>
            </a:r>
            <a:r>
              <a:rPr lang="fr-FR" dirty="0">
                <a:solidFill>
                  <a:srgbClr val="FFFFFF"/>
                </a:solidFill>
              </a:rPr>
              <a:t> → Ne</a:t>
            </a:r>
            <a:r>
              <a:rPr lang="fr-FR" baseline="30000" dirty="0">
                <a:solidFill>
                  <a:srgbClr val="FFFFFF"/>
                </a:solidFill>
              </a:rPr>
              <a:t>+</a:t>
            </a:r>
            <a:r>
              <a:rPr lang="fr-FR" dirty="0">
                <a:solidFill>
                  <a:srgbClr val="FFFFFF"/>
                </a:solidFill>
              </a:rPr>
              <a:t>e</a:t>
            </a:r>
            <a:r>
              <a:rPr lang="fr-FR" baseline="30000" dirty="0">
                <a:solidFill>
                  <a:srgbClr val="FFFFFF"/>
                </a:solidFill>
              </a:rPr>
              <a:t>-</a:t>
            </a:r>
            <a:r>
              <a:rPr lang="fr-FR" dirty="0">
                <a:solidFill>
                  <a:srgbClr val="FFFFFF"/>
                </a:solidFill>
              </a:rPr>
              <a:t> (QED :4.2 10</a:t>
            </a:r>
            <a:r>
              <a:rPr lang="fr-FR" baseline="30000" dirty="0">
                <a:solidFill>
                  <a:srgbClr val="FFFFFF"/>
                </a:solidFill>
              </a:rPr>
              <a:t>-5</a:t>
            </a:r>
            <a:r>
              <a:rPr lang="fr-FR" dirty="0">
                <a:solidFill>
                  <a:srgbClr val="FFFFFF"/>
                </a:solidFill>
              </a:rPr>
              <a:t>) 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fr-FR" dirty="0" smtClean="0">
                <a:solidFill>
                  <a:srgbClr val="FFFFFF"/>
                </a:solidFill>
              </a:rPr>
              <a:t>          not </a:t>
            </a:r>
            <a:r>
              <a:rPr lang="fr-FR" dirty="0" err="1" smtClean="0">
                <a:solidFill>
                  <a:srgbClr val="FFFFFF"/>
                </a:solidFill>
              </a:rPr>
              <a:t>measured</a:t>
            </a:r>
            <a:r>
              <a:rPr lang="fr-FR" dirty="0" smtClean="0">
                <a:solidFill>
                  <a:srgbClr val="FFFFFF"/>
                </a:solidFill>
              </a:rPr>
              <a:t> </a:t>
            </a:r>
            <a:r>
              <a:rPr lang="fr-FR" dirty="0" err="1" smtClean="0">
                <a:solidFill>
                  <a:srgbClr val="FFFFFF"/>
                </a:solidFill>
              </a:rPr>
              <a:t>yet</a:t>
            </a:r>
            <a:r>
              <a:rPr lang="fr-FR" dirty="0" smtClean="0">
                <a:solidFill>
                  <a:srgbClr val="FFFFFF"/>
                </a:solidFill>
              </a:rPr>
              <a:t>!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fr-FR" dirty="0" smtClean="0">
              <a:solidFill>
                <a:srgbClr val="FFFFFF"/>
              </a:solidFill>
            </a:endParaRPr>
          </a:p>
          <a:p>
            <a:pPr marL="285750" indent="-285750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q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fr-FR" dirty="0" err="1" smtClean="0">
                <a:solidFill>
                  <a:srgbClr val="FFFFFF"/>
                </a:solidFill>
                <a:latin typeface="+mj-lt"/>
              </a:rPr>
              <a:t>Moderate</a:t>
            </a:r>
            <a:r>
              <a:rPr lang="fr-FR" dirty="0" smtClean="0">
                <a:solidFill>
                  <a:srgbClr val="FFFFFF"/>
                </a:solidFill>
                <a:latin typeface="+mj-lt"/>
              </a:rPr>
              <a:t> </a:t>
            </a:r>
            <a:r>
              <a:rPr lang="fr-FR" dirty="0" err="1" smtClean="0">
                <a:solidFill>
                  <a:srgbClr val="FFFFFF"/>
                </a:solidFill>
                <a:latin typeface="+mj-lt"/>
              </a:rPr>
              <a:t>sensitivity</a:t>
            </a:r>
            <a:r>
              <a:rPr lang="fr-FR" dirty="0" smtClean="0">
                <a:solidFill>
                  <a:srgbClr val="FFFFFF"/>
                </a:solidFill>
                <a:latin typeface="+mj-lt"/>
              </a:rPr>
              <a:t> to </a:t>
            </a:r>
            <a:r>
              <a:rPr lang="fr-FR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Time-</a:t>
            </a:r>
            <a:r>
              <a:rPr lang="fr-FR" sz="1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like</a:t>
            </a:r>
            <a:r>
              <a:rPr lang="fr-FR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 </a:t>
            </a:r>
            <a:r>
              <a:rPr lang="fr-FR" sz="1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N-</a:t>
            </a:r>
            <a:r>
              <a:rPr lang="el-G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Δ</a:t>
            </a:r>
            <a:r>
              <a:rPr lang="fr-F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 </a:t>
            </a:r>
            <a:r>
              <a:rPr lang="fr-F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transition </a:t>
            </a:r>
            <a:r>
              <a:rPr lang="fr-FR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electromagnetic</a:t>
            </a:r>
            <a:r>
              <a:rPr lang="fr-FR" dirty="0">
                <a:solidFill>
                  <a:srgbClr val="FFFF00"/>
                </a:solidFill>
                <a:latin typeface="+mj-lt"/>
              </a:rPr>
              <a:t> </a:t>
            </a:r>
            <a:r>
              <a:rPr lang="fr-FR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form</a:t>
            </a:r>
            <a:r>
              <a:rPr lang="fr-F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 </a:t>
            </a:r>
            <a:r>
              <a:rPr lang="fr-FR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factors</a:t>
            </a:r>
            <a:endParaRPr lang="fr-FR" dirty="0">
              <a:solidFill>
                <a:srgbClr val="FFFF00"/>
              </a:solidFill>
              <a:latin typeface="+mj-lt"/>
            </a:endParaRPr>
          </a:p>
          <a:p>
            <a:pPr marL="285750" indent="-285750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q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fr-FR" dirty="0">
              <a:solidFill>
                <a:srgbClr val="FFFFFF"/>
              </a:solidFill>
              <a:latin typeface="+mj-lt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Wingdings" pitchFamily="2" charset="2"/>
              <a:buChar char="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fr-FR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71024" name="Picture 5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143000" cy="685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0" name="ZoneTexte 29"/>
          <p:cNvSpPr txBox="1"/>
          <p:nvPr/>
        </p:nvSpPr>
        <p:spPr>
          <a:xfrm>
            <a:off x="3966521" y="5087506"/>
            <a:ext cx="521399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600" dirty="0" smtClean="0">
                <a:solidFill>
                  <a:srgbClr val="FFFFFF"/>
                </a:solidFill>
                <a:cs typeface="Arial" pitchFamily="34" charset="0"/>
              </a:rPr>
              <a:t>Wan and </a:t>
            </a:r>
            <a:r>
              <a:rPr lang="en-US" sz="1600" dirty="0" err="1" smtClean="0">
                <a:solidFill>
                  <a:srgbClr val="FFFFFF"/>
                </a:solidFill>
                <a:cs typeface="Arial" pitchFamily="34" charset="0"/>
              </a:rPr>
              <a:t>Iachello</a:t>
            </a:r>
            <a:r>
              <a:rPr lang="en-US" sz="1600" dirty="0" smtClean="0">
                <a:solidFill>
                  <a:srgbClr val="FFFFFF"/>
                </a:solidFill>
                <a:cs typeface="Arial" pitchFamily="34" charset="0"/>
              </a:rPr>
              <a:t> Int. J Mod. Phys. A20 (2005) 1846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pl-PL" sz="1600" dirty="0" smtClean="0">
                <a:solidFill>
                  <a:srgbClr val="FFFFFF"/>
                </a:solidFill>
                <a:cs typeface="Arial" pitchFamily="34" charset="0"/>
              </a:rPr>
              <a:t>G. Ramalho and T. Pena </a:t>
            </a:r>
            <a:r>
              <a:rPr lang="pl-PL" sz="1600" i="1" dirty="0" smtClean="0">
                <a:solidFill>
                  <a:srgbClr val="FFFFFF"/>
                </a:solidFill>
                <a:cs typeface="Arial" pitchFamily="34" charset="0"/>
              </a:rPr>
              <a:t>Phys.Rev. D85 (2012) 113014</a:t>
            </a:r>
            <a:endParaRPr lang="pl-PL" sz="1600" dirty="0" smtClean="0">
              <a:solidFill>
                <a:srgbClr val="FFFFFF"/>
              </a:solidFill>
              <a:cs typeface="Arial" pitchFamily="34" charset="0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MESON 2014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B. Ramstein   </a:t>
            </a:r>
            <a:endParaRPr lang="fr-FR"/>
          </a:p>
        </p:txBody>
      </p:sp>
      <p:sp>
        <p:nvSpPr>
          <p:cNvPr id="33" name="Espace réservé du numéro de diapositive 32"/>
          <p:cNvSpPr>
            <a:spLocks noGrp="1"/>
          </p:cNvSpPr>
          <p:nvPr>
            <p:ph type="sldNum" sz="quarter" idx="12"/>
          </p:nvPr>
        </p:nvSpPr>
        <p:spPr>
          <a:xfrm>
            <a:off x="8704683" y="6243638"/>
            <a:ext cx="2132013" cy="455612"/>
          </a:xfrm>
        </p:spPr>
        <p:txBody>
          <a:bodyPr/>
          <a:lstStyle/>
          <a:p>
            <a:pPr>
              <a:defRPr/>
            </a:pPr>
            <a:fld id="{B63FD38E-F2C6-49E9-B7D4-4A2113E3781E}" type="slidenum">
              <a:rPr lang="fr-FR" sz="1600" smtClean="0">
                <a:solidFill>
                  <a:srgbClr val="FFFFFF"/>
                </a:solidFill>
              </a:rPr>
              <a:pPr>
                <a:defRPr/>
              </a:pPr>
              <a:t>11</a:t>
            </a:fld>
            <a:endParaRPr lang="fr-FR" sz="1600" dirty="0">
              <a:solidFill>
                <a:srgbClr val="FFFFFF"/>
              </a:solidFill>
            </a:endParaRPr>
          </a:p>
        </p:txBody>
      </p:sp>
      <p:sp>
        <p:nvSpPr>
          <p:cNvPr id="24" name="Line 25"/>
          <p:cNvSpPr>
            <a:spLocks noChangeShapeType="1"/>
          </p:cNvSpPr>
          <p:nvPr/>
        </p:nvSpPr>
        <p:spPr bwMode="auto">
          <a:xfrm flipV="1">
            <a:off x="9602788" y="4892179"/>
            <a:ext cx="1587" cy="1270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grpSp>
        <p:nvGrpSpPr>
          <p:cNvPr id="25" name="Groupe 90"/>
          <p:cNvGrpSpPr>
            <a:grpSpLocks/>
          </p:cNvGrpSpPr>
          <p:nvPr/>
        </p:nvGrpSpPr>
        <p:grpSpPr bwMode="auto">
          <a:xfrm>
            <a:off x="6554778" y="3537690"/>
            <a:ext cx="1790908" cy="1523831"/>
            <a:chOff x="3665240" y="1560984"/>
            <a:chExt cx="1790700" cy="1524000"/>
          </a:xfrm>
        </p:grpSpPr>
        <p:grpSp>
          <p:nvGrpSpPr>
            <p:cNvPr id="26" name="Group 20"/>
            <p:cNvGrpSpPr>
              <a:grpSpLocks/>
            </p:cNvGrpSpPr>
            <p:nvPr/>
          </p:nvGrpSpPr>
          <p:grpSpPr bwMode="auto">
            <a:xfrm>
              <a:off x="3665240" y="1560984"/>
              <a:ext cx="1600200" cy="1524000"/>
              <a:chOff x="3264" y="2773"/>
              <a:chExt cx="1434" cy="1391"/>
            </a:xfrm>
          </p:grpSpPr>
          <p:pic>
            <p:nvPicPr>
              <p:cNvPr id="28" name="Picture 21" descr="iachello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3264" y="2773"/>
                <a:ext cx="1434" cy="13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1" name="Text Box 22"/>
              <p:cNvSpPr txBox="1">
                <a:spLocks noChangeArrowheads="1"/>
              </p:cNvSpPr>
              <p:nvPr/>
            </p:nvSpPr>
            <p:spPr bwMode="auto">
              <a:xfrm>
                <a:off x="3600" y="3553"/>
                <a:ext cx="771" cy="3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fr-FR">
                    <a:solidFill>
                      <a:schemeClr val="bg2"/>
                    </a:solidFill>
                  </a:rPr>
                  <a:t>0.6m</a:t>
                </a:r>
                <a:r>
                  <a:rPr lang="fr-FR" baseline="30000">
                    <a:solidFill>
                      <a:schemeClr val="bg2"/>
                    </a:solidFill>
                  </a:rPr>
                  <a:t>2</a:t>
                </a:r>
                <a:r>
                  <a:rPr lang="fr-FR" baseline="-25000">
                    <a:solidFill>
                      <a:schemeClr val="bg2"/>
                    </a:solidFill>
                    <a:sym typeface="Symbol" pitchFamily="18" charset="2"/>
                  </a:rPr>
                  <a:t></a:t>
                </a:r>
                <a:endParaRPr lang="fr-FR">
                  <a:solidFill>
                    <a:schemeClr val="bg2"/>
                  </a:solidFill>
                  <a:sym typeface="Symbol" pitchFamily="18" charset="2"/>
                </a:endParaRPr>
              </a:p>
            </p:txBody>
          </p:sp>
          <p:sp>
            <p:nvSpPr>
              <p:cNvPr id="32" name="Line 23"/>
              <p:cNvSpPr>
                <a:spLocks noChangeShapeType="1"/>
              </p:cNvSpPr>
              <p:nvPr/>
            </p:nvSpPr>
            <p:spPr bwMode="auto">
              <a:xfrm flipV="1">
                <a:off x="3896" y="3840"/>
                <a:ext cx="0" cy="11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27" name="Rectangle 24"/>
            <p:cNvSpPr>
              <a:spLocks noChangeArrowheads="1"/>
            </p:cNvSpPr>
            <p:nvPr/>
          </p:nvSpPr>
          <p:spPr bwMode="auto">
            <a:xfrm>
              <a:off x="4465340" y="1603111"/>
              <a:ext cx="990600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sz="1600" b="1" dirty="0">
                  <a:solidFill>
                    <a:schemeClr val="bg1"/>
                  </a:solidFill>
                  <a:sym typeface="Symbol" pitchFamily="18" charset="2"/>
                </a:rPr>
                <a:t>G</a:t>
              </a:r>
              <a:r>
                <a:rPr lang="fr-FR" sz="1600" b="1" baseline="-25000" dirty="0">
                  <a:solidFill>
                    <a:schemeClr val="bg1"/>
                  </a:solidFill>
                  <a:sym typeface="Symbol" pitchFamily="18" charset="2"/>
                </a:rPr>
                <a:t>M</a:t>
              </a:r>
              <a:r>
                <a:rPr lang="fr-FR" sz="1600" b="1" dirty="0">
                  <a:solidFill>
                    <a:schemeClr val="bg1"/>
                  </a:solidFill>
                  <a:sym typeface="Symbol" pitchFamily="18" charset="2"/>
                </a:rPr>
                <a:t>(q</a:t>
              </a:r>
              <a:r>
                <a:rPr lang="fr-FR" sz="1600" b="1" baseline="30000" dirty="0">
                  <a:solidFill>
                    <a:schemeClr val="bg1"/>
                  </a:solidFill>
                  <a:sym typeface="Symbol" pitchFamily="18" charset="2"/>
                </a:rPr>
                <a:t>2</a:t>
              </a:r>
              <a:r>
                <a:rPr lang="fr-FR" sz="1600" b="1" dirty="0">
                  <a:solidFill>
                    <a:schemeClr val="bg1"/>
                  </a:solidFill>
                  <a:sym typeface="Symbol" pitchFamily="18" charset="2"/>
                </a:rPr>
                <a:t>)</a:t>
              </a:r>
            </a:p>
          </p:txBody>
        </p:sp>
      </p:grpSp>
      <p:grpSp>
        <p:nvGrpSpPr>
          <p:cNvPr id="7" name="Groupe 6"/>
          <p:cNvGrpSpPr/>
          <p:nvPr/>
        </p:nvGrpSpPr>
        <p:grpSpPr>
          <a:xfrm>
            <a:off x="4210678" y="3573016"/>
            <a:ext cx="1873490" cy="1295525"/>
            <a:chOff x="4210678" y="3573016"/>
            <a:chExt cx="1873490" cy="1295525"/>
          </a:xfrm>
        </p:grpSpPr>
        <p:grpSp>
          <p:nvGrpSpPr>
            <p:cNvPr id="34" name="Group 98"/>
            <p:cNvGrpSpPr>
              <a:grpSpLocks/>
            </p:cNvGrpSpPr>
            <p:nvPr/>
          </p:nvGrpSpPr>
          <p:grpSpPr bwMode="auto">
            <a:xfrm>
              <a:off x="4210678" y="3573016"/>
              <a:ext cx="1873490" cy="1295525"/>
              <a:chOff x="1638" y="1504"/>
              <a:chExt cx="1245" cy="897"/>
            </a:xfrm>
            <a:noFill/>
          </p:grpSpPr>
          <p:sp>
            <p:nvSpPr>
              <p:cNvPr id="35" name="Rectangle 113"/>
              <p:cNvSpPr>
                <a:spLocks noChangeArrowheads="1"/>
              </p:cNvSpPr>
              <p:nvPr/>
            </p:nvSpPr>
            <p:spPr bwMode="auto">
              <a:xfrm>
                <a:off x="1638" y="1504"/>
                <a:ext cx="1245" cy="897"/>
              </a:xfrm>
              <a:prstGeom prst="rect">
                <a:avLst/>
              </a:prstGeom>
              <a:noFill/>
              <a:ln w="936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defTabSz="44926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6" name="Line 99"/>
              <p:cNvSpPr>
                <a:spLocks noChangeShapeType="1"/>
              </p:cNvSpPr>
              <p:nvPr/>
            </p:nvSpPr>
            <p:spPr bwMode="auto">
              <a:xfrm>
                <a:off x="1698" y="1886"/>
                <a:ext cx="389" cy="8"/>
              </a:xfrm>
              <a:prstGeom prst="line">
                <a:avLst/>
              </a:prstGeom>
              <a:grpFill/>
              <a:ln w="1908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defTabSz="44926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7" name="AutoShape 100"/>
              <p:cNvSpPr>
                <a:spLocks noChangeArrowheads="1"/>
              </p:cNvSpPr>
              <p:nvPr/>
            </p:nvSpPr>
            <p:spPr bwMode="auto">
              <a:xfrm rot="1800000">
                <a:off x="2082" y="1930"/>
                <a:ext cx="296" cy="92"/>
              </a:xfrm>
              <a:custGeom>
                <a:avLst/>
                <a:gdLst>
                  <a:gd name="T0" fmla="*/ 0 w 576"/>
                  <a:gd name="T1" fmla="*/ 0 h 224"/>
                  <a:gd name="T2" fmla="*/ 1 w 576"/>
                  <a:gd name="T3" fmla="*/ 0 h 224"/>
                  <a:gd name="T4" fmla="*/ 1 w 576"/>
                  <a:gd name="T5" fmla="*/ 0 h 224"/>
                  <a:gd name="T6" fmla="*/ 1 w 576"/>
                  <a:gd name="T7" fmla="*/ 0 h 224"/>
                  <a:gd name="T8" fmla="*/ 1 w 576"/>
                  <a:gd name="T9" fmla="*/ 0 h 224"/>
                  <a:gd name="T10" fmla="*/ 1 w 576"/>
                  <a:gd name="T11" fmla="*/ 0 h 224"/>
                  <a:gd name="T12" fmla="*/ 2 w 576"/>
                  <a:gd name="T13" fmla="*/ 0 h 224"/>
                  <a:gd name="T14" fmla="*/ 2 w 576"/>
                  <a:gd name="T15" fmla="*/ 0 h 22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576"/>
                  <a:gd name="T25" fmla="*/ 0 h 224"/>
                  <a:gd name="T26" fmla="*/ 576 w 576"/>
                  <a:gd name="T27" fmla="*/ 224 h 22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576" h="224">
                    <a:moveTo>
                      <a:pt x="0" y="112"/>
                    </a:moveTo>
                    <a:cubicBezTo>
                      <a:pt x="12" y="168"/>
                      <a:pt x="24" y="224"/>
                      <a:pt x="48" y="208"/>
                    </a:cubicBezTo>
                    <a:cubicBezTo>
                      <a:pt x="72" y="192"/>
                      <a:pt x="112" y="16"/>
                      <a:pt x="144" y="16"/>
                    </a:cubicBezTo>
                    <a:cubicBezTo>
                      <a:pt x="176" y="16"/>
                      <a:pt x="208" y="208"/>
                      <a:pt x="240" y="208"/>
                    </a:cubicBezTo>
                    <a:cubicBezTo>
                      <a:pt x="272" y="208"/>
                      <a:pt x="304" y="16"/>
                      <a:pt x="336" y="16"/>
                    </a:cubicBezTo>
                    <a:cubicBezTo>
                      <a:pt x="368" y="16"/>
                      <a:pt x="400" y="208"/>
                      <a:pt x="432" y="208"/>
                    </a:cubicBezTo>
                    <a:cubicBezTo>
                      <a:pt x="464" y="208"/>
                      <a:pt x="504" y="32"/>
                      <a:pt x="528" y="16"/>
                    </a:cubicBezTo>
                    <a:cubicBezTo>
                      <a:pt x="552" y="0"/>
                      <a:pt x="564" y="56"/>
                      <a:pt x="576" y="112"/>
                    </a:cubicBezTo>
                  </a:path>
                </a:pathLst>
              </a:custGeom>
              <a:grpFill/>
              <a:ln w="3816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defTabSz="44926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8" name="Line 101"/>
              <p:cNvSpPr>
                <a:spLocks noChangeShapeType="1"/>
              </p:cNvSpPr>
              <p:nvPr/>
            </p:nvSpPr>
            <p:spPr bwMode="auto">
              <a:xfrm flipV="1">
                <a:off x="2093" y="1694"/>
                <a:ext cx="324" cy="208"/>
              </a:xfrm>
              <a:prstGeom prst="line">
                <a:avLst/>
              </a:prstGeom>
              <a:grpFill/>
              <a:ln w="1908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defTabSz="44926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9" name="Line 102"/>
              <p:cNvSpPr>
                <a:spLocks noChangeShapeType="1"/>
              </p:cNvSpPr>
              <p:nvPr/>
            </p:nvSpPr>
            <p:spPr bwMode="auto">
              <a:xfrm>
                <a:off x="2393" y="2052"/>
                <a:ext cx="243" cy="199"/>
              </a:xfrm>
              <a:prstGeom prst="line">
                <a:avLst/>
              </a:prstGeom>
              <a:grpFill/>
              <a:ln w="9360">
                <a:solidFill>
                  <a:srgbClr val="FFFFFF"/>
                </a:solidFill>
                <a:miter lim="800000"/>
                <a:headEnd/>
                <a:tailEnd type="triangle" w="med" len="med"/>
              </a:ln>
            </p:spPr>
            <p:txBody>
              <a:bodyPr/>
              <a:lstStyle/>
              <a:p>
                <a:pPr marL="0" marR="0" lvl="0" indent="0" defTabSz="44926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0" name="Line 103"/>
              <p:cNvSpPr>
                <a:spLocks noChangeShapeType="1"/>
              </p:cNvSpPr>
              <p:nvPr/>
            </p:nvSpPr>
            <p:spPr bwMode="auto">
              <a:xfrm flipV="1">
                <a:off x="2393" y="1951"/>
                <a:ext cx="200" cy="101"/>
              </a:xfrm>
              <a:prstGeom prst="line">
                <a:avLst/>
              </a:prstGeom>
              <a:grpFill/>
              <a:ln w="9360">
                <a:solidFill>
                  <a:srgbClr val="FFFFFF"/>
                </a:solidFill>
                <a:miter lim="800000"/>
                <a:headEnd/>
                <a:tailEnd type="triangle" w="med" len="med"/>
              </a:ln>
            </p:spPr>
            <p:txBody>
              <a:bodyPr/>
              <a:lstStyle/>
              <a:p>
                <a:pPr marL="0" marR="0" lvl="0" indent="0" defTabSz="44926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1" name="Text Box 104"/>
              <p:cNvSpPr txBox="1">
                <a:spLocks noChangeArrowheads="1"/>
              </p:cNvSpPr>
              <p:nvPr/>
            </p:nvSpPr>
            <p:spPr bwMode="auto">
              <a:xfrm rot="10800000" flipV="1">
                <a:off x="2170" y="1653"/>
                <a:ext cx="419" cy="328"/>
              </a:xfrm>
              <a:prstGeom prst="rect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pPr marL="0" marR="0" lvl="0" indent="0" algn="r" defTabSz="44926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Pct val="100000"/>
                  <a:buFontTx/>
                  <a:buNone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/>
                </a:pPr>
                <a:r>
                  <a:rPr kumimoji="0" lang="en-US" sz="2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Symbol" pitchFamily="18" charset="2"/>
                  </a:rPr>
                  <a:t></a:t>
                </a:r>
                <a:r>
                  <a:rPr kumimoji="0" lang="en-US" sz="2800" b="1" i="0" u="none" strike="noStrike" kern="0" cap="none" spc="0" normalizeH="0" baseline="30000" noProof="0" dirty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Symbol" pitchFamily="18" charset="2"/>
                  </a:rPr>
                  <a:t></a:t>
                </a:r>
              </a:p>
            </p:txBody>
          </p:sp>
          <p:sp>
            <p:nvSpPr>
              <p:cNvPr id="42" name="Text Box 105"/>
              <p:cNvSpPr txBox="1">
                <a:spLocks noChangeArrowheads="1"/>
              </p:cNvSpPr>
              <p:nvPr/>
            </p:nvSpPr>
            <p:spPr bwMode="auto">
              <a:xfrm>
                <a:off x="2527" y="1703"/>
                <a:ext cx="242" cy="232"/>
              </a:xfrm>
              <a:prstGeom prst="rect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marL="0" marR="0" lvl="0" indent="0" algn="r" defTabSz="44926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Pct val="100000"/>
                  <a:buFontTx/>
                  <a:buNone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/>
                </a:pPr>
                <a:r>
                  <a: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</a:rPr>
                  <a:t>e</a:t>
                </a:r>
                <a:r>
                  <a:rPr kumimoji="0" lang="en-US" sz="1800" b="0" i="0" u="none" strike="noStrike" kern="0" cap="none" spc="0" normalizeH="0" baseline="3000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</a:rPr>
                  <a:t>+</a:t>
                </a:r>
              </a:p>
            </p:txBody>
          </p:sp>
          <p:sp>
            <p:nvSpPr>
              <p:cNvPr id="43" name="Text Box 106"/>
              <p:cNvSpPr txBox="1">
                <a:spLocks noChangeArrowheads="1"/>
              </p:cNvSpPr>
              <p:nvPr/>
            </p:nvSpPr>
            <p:spPr bwMode="auto">
              <a:xfrm>
                <a:off x="2261" y="2102"/>
                <a:ext cx="221" cy="232"/>
              </a:xfrm>
              <a:prstGeom prst="rect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marL="0" marR="0" lvl="0" indent="0" algn="r" defTabSz="44926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Pct val="100000"/>
                  <a:buFontTx/>
                  <a:buNone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/>
                </a:pPr>
                <a:r>
                  <a: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</a:rPr>
                  <a:t>e</a:t>
                </a:r>
                <a:r>
                  <a:rPr kumimoji="0" lang="en-US" sz="1800" b="0" i="0" u="none" strike="noStrike" kern="0" cap="none" spc="0" normalizeH="0" baseline="3000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</a:rPr>
                  <a:t>-</a:t>
                </a:r>
              </a:p>
            </p:txBody>
          </p:sp>
          <p:sp>
            <p:nvSpPr>
              <p:cNvPr id="44" name="Oval 110"/>
              <p:cNvSpPr>
                <a:spLocks noChangeArrowheads="1"/>
              </p:cNvSpPr>
              <p:nvPr/>
            </p:nvSpPr>
            <p:spPr bwMode="auto">
              <a:xfrm>
                <a:off x="2057" y="1859"/>
                <a:ext cx="63" cy="86"/>
              </a:xfrm>
              <a:prstGeom prst="ellipse">
                <a:avLst/>
              </a:prstGeom>
              <a:grpFill/>
              <a:ln w="936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defTabSz="44926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5" name="Text Box 111"/>
              <p:cNvSpPr txBox="1">
                <a:spLocks noChangeArrowheads="1"/>
              </p:cNvSpPr>
              <p:nvPr/>
            </p:nvSpPr>
            <p:spPr bwMode="auto">
              <a:xfrm>
                <a:off x="1724" y="1653"/>
                <a:ext cx="217" cy="232"/>
              </a:xfrm>
              <a:prstGeom prst="rect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marL="0" marR="0" lvl="0" indent="0" defTabSz="44926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Pct val="100000"/>
                  <a:buFontTx/>
                  <a:buNone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/>
                </a:pPr>
                <a:r>
                  <a:rPr kumimoji="0" lang="fr-FR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</a:rPr>
                  <a:t>R</a:t>
                </a:r>
              </a:p>
            </p:txBody>
          </p:sp>
          <p:sp>
            <p:nvSpPr>
              <p:cNvPr id="46" name="Text Box 112"/>
              <p:cNvSpPr txBox="1">
                <a:spLocks noChangeArrowheads="1"/>
              </p:cNvSpPr>
              <p:nvPr/>
            </p:nvSpPr>
            <p:spPr bwMode="auto">
              <a:xfrm>
                <a:off x="2021" y="1521"/>
                <a:ext cx="217" cy="232"/>
              </a:xfrm>
              <a:prstGeom prst="rect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marL="0" marR="0" lvl="0" indent="0" defTabSz="44926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Pct val="100000"/>
                  <a:buFontTx/>
                  <a:buNone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/>
                </a:pPr>
                <a:r>
                  <a:rPr kumimoji="0" lang="fr-FR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</a:rPr>
                  <a:t>N</a:t>
                </a:r>
              </a:p>
            </p:txBody>
          </p:sp>
        </p:grpSp>
        <p:sp>
          <p:nvSpPr>
            <p:cNvPr id="6" name="Ellipse 5"/>
            <p:cNvSpPr/>
            <p:nvPr/>
          </p:nvSpPr>
          <p:spPr>
            <a:xfrm>
              <a:off x="4787021" y="4009196"/>
              <a:ext cx="260331" cy="290409"/>
            </a:xfrm>
            <a:prstGeom prst="ellipse">
              <a:avLst/>
            </a:pr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446856" y="-387424"/>
            <a:ext cx="8229600" cy="1143000"/>
          </a:xfrm>
        </p:spPr>
        <p:txBody>
          <a:bodyPr/>
          <a:lstStyle/>
          <a:p>
            <a:r>
              <a:rPr lang="fr-FR" sz="3200" dirty="0" smtClean="0"/>
              <a:t>Exclusive </a:t>
            </a:r>
            <a:r>
              <a:rPr lang="fr-FR" sz="3200" dirty="0" err="1" smtClean="0"/>
              <a:t>analysis</a:t>
            </a:r>
            <a:r>
              <a:rPr lang="fr-FR" sz="3200" dirty="0" smtClean="0"/>
              <a:t> : </a:t>
            </a:r>
            <a:r>
              <a:rPr lang="fr-FR" sz="3200" dirty="0" smtClean="0">
                <a:solidFill>
                  <a:schemeClr val="tx1"/>
                </a:solidFill>
                <a:sym typeface="Symbol" pitchFamily="16" charset="2"/>
              </a:rPr>
              <a:t>pp</a:t>
            </a:r>
            <a:r>
              <a:rPr lang="fr-FR" sz="3200" dirty="0" err="1" smtClean="0">
                <a:solidFill>
                  <a:schemeClr val="tx1"/>
                </a:solidFill>
                <a:sym typeface="Symbol" pitchFamily="16" charset="2"/>
              </a:rPr>
              <a:t>p</a:t>
            </a:r>
            <a:r>
              <a:rPr lang="fr-FR" sz="3200" dirty="0" err="1" smtClean="0">
                <a:solidFill>
                  <a:srgbClr val="FFFF00"/>
                </a:solidFill>
                <a:sym typeface="Symbol" pitchFamily="16" charset="2"/>
              </a:rPr>
              <a:t>pe</a:t>
            </a:r>
            <a:r>
              <a:rPr lang="fr-FR" sz="3200" baseline="30000" dirty="0" smtClean="0">
                <a:solidFill>
                  <a:srgbClr val="FFFF00"/>
                </a:solidFill>
                <a:sym typeface="Symbol" pitchFamily="16" charset="2"/>
              </a:rPr>
              <a:t>+</a:t>
            </a:r>
            <a:r>
              <a:rPr lang="fr-FR" sz="3200" dirty="0" smtClean="0">
                <a:solidFill>
                  <a:srgbClr val="FFFF00"/>
                </a:solidFill>
                <a:sym typeface="Symbol" pitchFamily="16" charset="2"/>
              </a:rPr>
              <a:t>e</a:t>
            </a:r>
            <a:r>
              <a:rPr lang="fr-FR" sz="3200" baseline="30000" dirty="0" smtClean="0">
                <a:solidFill>
                  <a:srgbClr val="FFFF00"/>
                </a:solidFill>
                <a:sym typeface="Symbol" pitchFamily="16" charset="2"/>
              </a:rPr>
              <a:t>-</a:t>
            </a:r>
            <a:r>
              <a:rPr lang="fr-FR" sz="3600" dirty="0" smtClean="0">
                <a:solidFill>
                  <a:schemeClr val="bg1"/>
                </a:solidFill>
                <a:effectLst/>
                <a:sym typeface="Symbol" pitchFamily="16" charset="2"/>
              </a:rPr>
              <a:t> </a:t>
            </a:r>
            <a:r>
              <a:rPr lang="fr-FR" sz="3200" dirty="0" err="1" smtClean="0"/>
              <a:t>at</a:t>
            </a:r>
            <a:r>
              <a:rPr lang="fr-FR" sz="3200" dirty="0" smtClean="0"/>
              <a:t> 1.25 </a:t>
            </a:r>
            <a:r>
              <a:rPr lang="fr-FR" sz="3200" dirty="0" err="1" smtClean="0"/>
              <a:t>GeV</a:t>
            </a:r>
            <a:r>
              <a:rPr lang="fr-FR" sz="3600" dirty="0" smtClean="0">
                <a:solidFill>
                  <a:schemeClr val="bg1"/>
                </a:solidFill>
                <a:effectLst/>
                <a:sym typeface="Symbol" pitchFamily="16" charset="2"/>
              </a:rPr>
              <a:t> </a:t>
            </a:r>
            <a:endParaRPr lang="fr-FR" sz="3200" dirty="0"/>
          </a:p>
        </p:txBody>
      </p:sp>
      <p:sp>
        <p:nvSpPr>
          <p:cNvPr id="8" name="Espace réservé du tableau 7"/>
          <p:cNvSpPr>
            <a:spLocks noGrp="1"/>
          </p:cNvSpPr>
          <p:nvPr>
            <p:ph type="tbl" idx="1"/>
          </p:nvPr>
        </p:nvSpPr>
        <p:spPr>
          <a:xfrm>
            <a:off x="395536" y="980728"/>
            <a:ext cx="8229600" cy="4530725"/>
          </a:xfrm>
        </p:spPr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MESON 2014</a:t>
            </a: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B. Ramstein   </a:t>
            </a:r>
            <a:endParaRPr lang="fr-FR"/>
          </a:p>
        </p:txBody>
      </p:sp>
      <p:sp>
        <p:nvSpPr>
          <p:cNvPr id="73" name="Espace réservé du numéro de diapositive 72"/>
          <p:cNvSpPr>
            <a:spLocks noGrp="1"/>
          </p:cNvSpPr>
          <p:nvPr>
            <p:ph type="sldNum" sz="quarter" idx="12"/>
          </p:nvPr>
        </p:nvSpPr>
        <p:spPr>
          <a:xfrm>
            <a:off x="6553200" y="5739582"/>
            <a:ext cx="2133600" cy="457200"/>
          </a:xfrm>
        </p:spPr>
        <p:txBody>
          <a:bodyPr/>
          <a:lstStyle/>
          <a:p>
            <a:pPr>
              <a:defRPr/>
            </a:pPr>
            <a:fld id="{07FAF6BB-D4B6-4C8C-A8EC-36610E2A7F62}" type="slidenum">
              <a:rPr lang="fr-FR" smtClean="0"/>
              <a:pPr>
                <a:defRPr/>
              </a:pPr>
              <a:t>12</a:t>
            </a:fld>
            <a:endParaRPr lang="fr-FR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07504" y="2106290"/>
            <a:ext cx="2617415" cy="1322710"/>
            <a:chOff x="594" y="1100"/>
            <a:chExt cx="1876" cy="964"/>
          </a:xfrm>
        </p:grpSpPr>
        <p:sp>
          <p:nvSpPr>
            <p:cNvPr id="21" name="Text Box 5"/>
            <p:cNvSpPr txBox="1">
              <a:spLocks noChangeArrowheads="1"/>
            </p:cNvSpPr>
            <p:nvPr/>
          </p:nvSpPr>
          <p:spPr bwMode="auto">
            <a:xfrm>
              <a:off x="1629" y="1100"/>
              <a:ext cx="18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fr-FR" sz="1400">
                  <a:solidFill>
                    <a:srgbClr val="FFFFFF"/>
                  </a:solidFill>
                </a:rPr>
                <a:t>p</a:t>
              </a:r>
              <a:endParaRPr lang="fr-FR" sz="1400" baseline="-25000">
                <a:solidFill>
                  <a:srgbClr val="FFFFFF"/>
                </a:solidFill>
              </a:endParaRPr>
            </a:p>
          </p:txBody>
        </p:sp>
        <p:sp>
          <p:nvSpPr>
            <p:cNvPr id="22" name="Text Box 6"/>
            <p:cNvSpPr txBox="1">
              <a:spLocks noChangeArrowheads="1"/>
            </p:cNvSpPr>
            <p:nvPr/>
          </p:nvSpPr>
          <p:spPr bwMode="auto">
            <a:xfrm>
              <a:off x="594" y="1100"/>
              <a:ext cx="17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fr-FR" sz="1400">
                  <a:solidFill>
                    <a:srgbClr val="FFFFFF"/>
                  </a:solidFill>
                </a:rPr>
                <a:t>p</a:t>
              </a:r>
            </a:p>
          </p:txBody>
        </p:sp>
        <p:sp>
          <p:nvSpPr>
            <p:cNvPr id="23" name="Line 7"/>
            <p:cNvSpPr>
              <a:spLocks noChangeShapeType="1"/>
            </p:cNvSpPr>
            <p:nvPr/>
          </p:nvSpPr>
          <p:spPr bwMode="auto">
            <a:xfrm flipV="1">
              <a:off x="1355" y="1603"/>
              <a:ext cx="409" cy="5"/>
            </a:xfrm>
            <a:prstGeom prst="line">
              <a:avLst/>
            </a:prstGeom>
            <a:noFill/>
            <a:ln w="38100" cmpd="dbl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24" name="Line 8"/>
            <p:cNvSpPr>
              <a:spLocks noChangeShapeType="1"/>
            </p:cNvSpPr>
            <p:nvPr/>
          </p:nvSpPr>
          <p:spPr bwMode="auto">
            <a:xfrm flipV="1">
              <a:off x="1764" y="1423"/>
              <a:ext cx="340" cy="1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25" name="Freeform 9"/>
            <p:cNvSpPr>
              <a:spLocks/>
            </p:cNvSpPr>
            <p:nvPr/>
          </p:nvSpPr>
          <p:spPr bwMode="auto">
            <a:xfrm>
              <a:off x="1764" y="1585"/>
              <a:ext cx="364" cy="269"/>
            </a:xfrm>
            <a:custGeom>
              <a:avLst/>
              <a:gdLst/>
              <a:ahLst/>
              <a:cxnLst>
                <a:cxn ang="0">
                  <a:pos x="0" y="24"/>
                </a:cxn>
                <a:cxn ang="0">
                  <a:pos x="96" y="24"/>
                </a:cxn>
                <a:cxn ang="0">
                  <a:pos x="48" y="168"/>
                </a:cxn>
                <a:cxn ang="0">
                  <a:pos x="192" y="120"/>
                </a:cxn>
                <a:cxn ang="0">
                  <a:pos x="192" y="264"/>
                </a:cxn>
                <a:cxn ang="0">
                  <a:pos x="336" y="216"/>
                </a:cxn>
                <a:cxn ang="0">
                  <a:pos x="336" y="360"/>
                </a:cxn>
              </a:cxnLst>
              <a:rect l="0" t="0" r="r" b="b"/>
              <a:pathLst>
                <a:path w="360" h="360">
                  <a:moveTo>
                    <a:pt x="0" y="24"/>
                  </a:moveTo>
                  <a:cubicBezTo>
                    <a:pt x="44" y="12"/>
                    <a:pt x="88" y="0"/>
                    <a:pt x="96" y="24"/>
                  </a:cubicBezTo>
                  <a:cubicBezTo>
                    <a:pt x="104" y="48"/>
                    <a:pt x="32" y="152"/>
                    <a:pt x="48" y="168"/>
                  </a:cubicBezTo>
                  <a:cubicBezTo>
                    <a:pt x="64" y="184"/>
                    <a:pt x="168" y="104"/>
                    <a:pt x="192" y="120"/>
                  </a:cubicBezTo>
                  <a:cubicBezTo>
                    <a:pt x="216" y="136"/>
                    <a:pt x="168" y="248"/>
                    <a:pt x="192" y="264"/>
                  </a:cubicBezTo>
                  <a:cubicBezTo>
                    <a:pt x="216" y="280"/>
                    <a:pt x="312" y="200"/>
                    <a:pt x="336" y="216"/>
                  </a:cubicBezTo>
                  <a:cubicBezTo>
                    <a:pt x="360" y="232"/>
                    <a:pt x="336" y="336"/>
                    <a:pt x="336" y="36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26" name="Line 10"/>
            <p:cNvSpPr>
              <a:spLocks noChangeShapeType="1"/>
            </p:cNvSpPr>
            <p:nvPr/>
          </p:nvSpPr>
          <p:spPr bwMode="auto">
            <a:xfrm flipV="1">
              <a:off x="2104" y="1782"/>
              <a:ext cx="194" cy="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27" name="Line 11"/>
            <p:cNvSpPr>
              <a:spLocks noChangeShapeType="1"/>
            </p:cNvSpPr>
            <p:nvPr/>
          </p:nvSpPr>
          <p:spPr bwMode="auto">
            <a:xfrm>
              <a:off x="2104" y="1854"/>
              <a:ext cx="194" cy="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28" name="Text Box 12"/>
            <p:cNvSpPr txBox="1">
              <a:spLocks noChangeArrowheads="1"/>
            </p:cNvSpPr>
            <p:nvPr/>
          </p:nvSpPr>
          <p:spPr bwMode="auto">
            <a:xfrm>
              <a:off x="1923" y="1280"/>
              <a:ext cx="214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fr-FR" sz="1400">
                  <a:solidFill>
                    <a:srgbClr val="FFFFFF"/>
                  </a:solidFill>
                </a:rPr>
                <a:t>p</a:t>
              </a:r>
              <a:r>
                <a:rPr lang="fr-FR" sz="1400" baseline="-25000">
                  <a:solidFill>
                    <a:srgbClr val="FFFFFF"/>
                  </a:solidFill>
                  <a:latin typeface="Symbol" pitchFamily="16" charset="2"/>
                </a:rPr>
                <a:t>2</a:t>
              </a:r>
            </a:p>
          </p:txBody>
        </p:sp>
        <p:sp>
          <p:nvSpPr>
            <p:cNvPr id="29" name="Text Box 13"/>
            <p:cNvSpPr txBox="1">
              <a:spLocks noChangeArrowheads="1"/>
            </p:cNvSpPr>
            <p:nvPr/>
          </p:nvSpPr>
          <p:spPr bwMode="auto">
            <a:xfrm>
              <a:off x="2249" y="1663"/>
              <a:ext cx="22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fr-FR" sz="1400">
                  <a:solidFill>
                    <a:srgbClr val="FFFFFF"/>
                  </a:solidFill>
                </a:rPr>
                <a:t>e</a:t>
              </a:r>
              <a:r>
                <a:rPr lang="fr-FR" sz="1400" baseline="30000">
                  <a:solidFill>
                    <a:srgbClr val="FFFFFF"/>
                  </a:solidFill>
                </a:rPr>
                <a:t>+</a:t>
              </a:r>
            </a:p>
          </p:txBody>
        </p:sp>
        <p:sp>
          <p:nvSpPr>
            <p:cNvPr id="30" name="Text Box 14"/>
            <p:cNvSpPr txBox="1">
              <a:spLocks noChangeArrowheads="1"/>
            </p:cNvSpPr>
            <p:nvPr/>
          </p:nvSpPr>
          <p:spPr bwMode="auto">
            <a:xfrm>
              <a:off x="1584" y="1392"/>
              <a:ext cx="227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fr-FR" sz="1400">
                  <a:solidFill>
                    <a:srgbClr val="FFFFFF"/>
                  </a:solidFill>
                  <a:latin typeface="Symbol" pitchFamily="16" charset="2"/>
                </a:rPr>
                <a:t>D</a:t>
              </a:r>
              <a:r>
                <a:rPr lang="fr-FR" sz="1400" baseline="30000">
                  <a:solidFill>
                    <a:srgbClr val="FFFFFF"/>
                  </a:solidFill>
                </a:rPr>
                <a:t>+</a:t>
              </a:r>
            </a:p>
          </p:txBody>
        </p:sp>
        <p:sp>
          <p:nvSpPr>
            <p:cNvPr id="31" name="Line 15"/>
            <p:cNvSpPr>
              <a:spLocks noChangeShapeType="1"/>
            </p:cNvSpPr>
            <p:nvPr/>
          </p:nvSpPr>
          <p:spPr bwMode="auto">
            <a:xfrm flipH="1" flipV="1">
              <a:off x="1355" y="1249"/>
              <a:ext cx="0" cy="35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32" name="Line 16"/>
            <p:cNvSpPr>
              <a:spLocks noChangeShapeType="1"/>
            </p:cNvSpPr>
            <p:nvPr/>
          </p:nvSpPr>
          <p:spPr bwMode="auto">
            <a:xfrm flipV="1">
              <a:off x="679" y="1249"/>
              <a:ext cx="1065" cy="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33" name="Line 17"/>
            <p:cNvSpPr>
              <a:spLocks noChangeShapeType="1"/>
            </p:cNvSpPr>
            <p:nvPr/>
          </p:nvSpPr>
          <p:spPr bwMode="auto">
            <a:xfrm flipH="1">
              <a:off x="628" y="1608"/>
              <a:ext cx="72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34" name="Text Box 18"/>
            <p:cNvSpPr txBox="1">
              <a:spLocks noChangeArrowheads="1"/>
            </p:cNvSpPr>
            <p:nvPr/>
          </p:nvSpPr>
          <p:spPr bwMode="auto">
            <a:xfrm>
              <a:off x="594" y="1464"/>
              <a:ext cx="17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fr-FR" sz="1400">
                  <a:solidFill>
                    <a:srgbClr val="FFFFFF"/>
                  </a:solidFill>
                </a:rPr>
                <a:t>p</a:t>
              </a:r>
            </a:p>
          </p:txBody>
        </p:sp>
        <p:sp>
          <p:nvSpPr>
            <p:cNvPr id="35" name="Oval 19"/>
            <p:cNvSpPr>
              <a:spLocks noChangeArrowheads="1"/>
            </p:cNvSpPr>
            <p:nvPr/>
          </p:nvSpPr>
          <p:spPr bwMode="auto">
            <a:xfrm>
              <a:off x="1581" y="1104"/>
              <a:ext cx="291" cy="203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45C984"/>
                </a:solidFill>
              </a:endParaRPr>
            </a:p>
          </p:txBody>
        </p:sp>
        <p:sp>
          <p:nvSpPr>
            <p:cNvPr id="36" name="Oval 20"/>
            <p:cNvSpPr>
              <a:spLocks noChangeArrowheads="1"/>
            </p:cNvSpPr>
            <p:nvPr/>
          </p:nvSpPr>
          <p:spPr bwMode="auto">
            <a:xfrm>
              <a:off x="1839" y="1321"/>
              <a:ext cx="417" cy="167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45C984"/>
                </a:solidFill>
              </a:endParaRPr>
            </a:p>
          </p:txBody>
        </p:sp>
        <p:sp>
          <p:nvSpPr>
            <p:cNvPr id="37" name="Text Box 21"/>
            <p:cNvSpPr txBox="1">
              <a:spLocks noChangeArrowheads="1"/>
            </p:cNvSpPr>
            <p:nvPr/>
          </p:nvSpPr>
          <p:spPr bwMode="auto">
            <a:xfrm>
              <a:off x="966" y="1813"/>
              <a:ext cx="102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fr-FR" sz="1400">
                  <a:solidFill>
                    <a:srgbClr val="FFFFFF"/>
                  </a:solidFill>
                </a:rPr>
                <a:t>q</a:t>
              </a:r>
              <a:r>
                <a:rPr lang="fr-FR" sz="1400" baseline="30000">
                  <a:solidFill>
                    <a:srgbClr val="FFFFFF"/>
                  </a:solidFill>
                </a:rPr>
                <a:t>2</a:t>
              </a:r>
              <a:r>
                <a:rPr lang="fr-FR" sz="1400">
                  <a:solidFill>
                    <a:srgbClr val="FFFFFF"/>
                  </a:solidFill>
                </a:rPr>
                <a:t>=M</a:t>
              </a:r>
              <a:r>
                <a:rPr lang="fr-FR" sz="1400" baseline="30000">
                  <a:solidFill>
                    <a:srgbClr val="FFFFFF"/>
                  </a:solidFill>
                </a:rPr>
                <a:t>2</a:t>
              </a:r>
              <a:r>
                <a:rPr lang="fr-FR" sz="1400" baseline="-25000">
                  <a:solidFill>
                    <a:srgbClr val="FFFFFF"/>
                  </a:solidFill>
                </a:rPr>
                <a:t>inv</a:t>
              </a:r>
              <a:r>
                <a:rPr lang="fr-FR" sz="1400">
                  <a:solidFill>
                    <a:srgbClr val="FFFFFF"/>
                  </a:solidFill>
                </a:rPr>
                <a:t>(e</a:t>
              </a:r>
              <a:r>
                <a:rPr lang="fr-FR" sz="1400" baseline="30000">
                  <a:solidFill>
                    <a:srgbClr val="FFFFFF"/>
                  </a:solidFill>
                </a:rPr>
                <a:t>+</a:t>
              </a:r>
              <a:r>
                <a:rPr lang="fr-FR" sz="1400">
                  <a:solidFill>
                    <a:srgbClr val="FFFFFF"/>
                  </a:solidFill>
                </a:rPr>
                <a:t>e</a:t>
              </a:r>
              <a:r>
                <a:rPr lang="fr-FR" sz="1400" baseline="30000">
                  <a:solidFill>
                    <a:srgbClr val="FFFFFF"/>
                  </a:solidFill>
                </a:rPr>
                <a:t>-</a:t>
              </a:r>
              <a:r>
                <a:rPr lang="fr-FR" sz="1400">
                  <a:solidFill>
                    <a:srgbClr val="FFFFFF"/>
                  </a:solidFill>
                </a:rPr>
                <a:t>)=M</a:t>
              </a:r>
              <a:r>
                <a:rPr lang="fr-FR" sz="1400" baseline="30000">
                  <a:solidFill>
                    <a:srgbClr val="FFFFFF"/>
                  </a:solidFill>
                </a:rPr>
                <a:t>2</a:t>
              </a:r>
              <a:r>
                <a:rPr lang="fr-FR" sz="1400" baseline="-25000">
                  <a:solidFill>
                    <a:srgbClr val="FFFFFF"/>
                  </a:solidFill>
                  <a:sym typeface="Symbol" pitchFamily="16" charset="2"/>
                </a:rPr>
                <a:t>*</a:t>
              </a:r>
            </a:p>
          </p:txBody>
        </p:sp>
        <p:sp>
          <p:nvSpPr>
            <p:cNvPr id="38" name="Line 22"/>
            <p:cNvSpPr>
              <a:spLocks noChangeShapeType="1"/>
            </p:cNvSpPr>
            <p:nvPr/>
          </p:nvSpPr>
          <p:spPr bwMode="auto">
            <a:xfrm flipV="1">
              <a:off x="1641" y="1712"/>
              <a:ext cx="144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39" name="Text Box 23"/>
            <p:cNvSpPr txBox="1">
              <a:spLocks noChangeArrowheads="1"/>
            </p:cNvSpPr>
            <p:nvPr/>
          </p:nvSpPr>
          <p:spPr bwMode="auto">
            <a:xfrm>
              <a:off x="1682" y="1142"/>
              <a:ext cx="17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fr-FR" sz="1400">
                  <a:solidFill>
                    <a:srgbClr val="FFFFFF"/>
                  </a:solidFill>
                </a:rPr>
                <a:t>1</a:t>
              </a:r>
            </a:p>
          </p:txBody>
        </p:sp>
        <p:sp>
          <p:nvSpPr>
            <p:cNvPr id="40" name="Text Box 24"/>
            <p:cNvSpPr txBox="1">
              <a:spLocks noChangeArrowheads="1"/>
            </p:cNvSpPr>
            <p:nvPr/>
          </p:nvSpPr>
          <p:spPr bwMode="auto">
            <a:xfrm>
              <a:off x="1996" y="1335"/>
              <a:ext cx="115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 sz="1400">
                <a:solidFill>
                  <a:srgbClr val="FFFFFF"/>
                </a:solidFill>
              </a:endParaRPr>
            </a:p>
          </p:txBody>
        </p:sp>
        <p:sp>
          <p:nvSpPr>
            <p:cNvPr id="41" name="Text Box 25"/>
            <p:cNvSpPr txBox="1">
              <a:spLocks noChangeArrowheads="1"/>
            </p:cNvSpPr>
            <p:nvPr/>
          </p:nvSpPr>
          <p:spPr bwMode="auto">
            <a:xfrm>
              <a:off x="2205" y="1872"/>
              <a:ext cx="20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fr-FR" sz="1400">
                  <a:solidFill>
                    <a:srgbClr val="FFFFFF"/>
                  </a:solidFill>
                </a:rPr>
                <a:t>e</a:t>
              </a:r>
              <a:r>
                <a:rPr lang="fr-FR" sz="1400" baseline="30000">
                  <a:solidFill>
                    <a:srgbClr val="FFFFFF"/>
                  </a:solidFill>
                </a:rPr>
                <a:t>-</a:t>
              </a:r>
            </a:p>
          </p:txBody>
        </p:sp>
      </p:grpSp>
      <p:sp>
        <p:nvSpPr>
          <p:cNvPr id="45" name="Text Box 30"/>
          <p:cNvSpPr txBox="1">
            <a:spLocks noChangeArrowheads="1"/>
          </p:cNvSpPr>
          <p:nvPr/>
        </p:nvSpPr>
        <p:spPr bwMode="auto">
          <a:xfrm>
            <a:off x="0" y="692696"/>
            <a:ext cx="2986715" cy="120032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 smtClean="0">
                <a:solidFill>
                  <a:srgbClr val="FFFFFF"/>
                </a:solidFill>
              </a:rPr>
              <a:t>Good agreement with</a:t>
            </a:r>
            <a:endParaRPr lang="fr-FR" dirty="0" smtClean="0">
              <a:solidFill>
                <a:srgbClr val="FFFFFF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dirty="0" smtClean="0">
                <a:solidFill>
                  <a:srgbClr val="FFFFFF"/>
                </a:solidFill>
              </a:rPr>
              <a:t>simulation </a:t>
            </a:r>
            <a:r>
              <a:rPr lang="fr-FR" dirty="0">
                <a:solidFill>
                  <a:srgbClr val="FFFFFF"/>
                </a:solidFill>
              </a:rPr>
              <a:t>of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dirty="0">
                <a:solidFill>
                  <a:srgbClr val="FFFFFF"/>
                </a:solidFill>
                <a:sym typeface="Symbol" pitchFamily="16" charset="2"/>
              </a:rPr>
              <a:t> production + </a:t>
            </a:r>
            <a:r>
              <a:rPr lang="fr-FR" dirty="0" err="1">
                <a:solidFill>
                  <a:srgbClr val="FFFFFF"/>
                </a:solidFill>
                <a:sym typeface="Symbol" pitchFamily="16" charset="2"/>
              </a:rPr>
              <a:t>Dalitz</a:t>
            </a:r>
            <a:r>
              <a:rPr lang="fr-FR" dirty="0">
                <a:solidFill>
                  <a:srgbClr val="FFFFFF"/>
                </a:solidFill>
                <a:sym typeface="Symbol" pitchFamily="16" charset="2"/>
              </a:rPr>
              <a:t> </a:t>
            </a:r>
            <a:r>
              <a:rPr lang="fr-FR" dirty="0" err="1">
                <a:solidFill>
                  <a:srgbClr val="FFFFFF"/>
                </a:solidFill>
                <a:sym typeface="Symbol" pitchFamily="16" charset="2"/>
              </a:rPr>
              <a:t>decay</a:t>
            </a:r>
            <a:endParaRPr lang="fr-FR" dirty="0">
              <a:solidFill>
                <a:srgbClr val="FFFFFF"/>
              </a:solidFill>
              <a:sym typeface="Symbol" pitchFamily="16" charset="2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dirty="0">
                <a:solidFill>
                  <a:srgbClr val="FFFFFF"/>
                </a:solidFill>
              </a:rPr>
              <a:t> </a:t>
            </a:r>
            <a:r>
              <a:rPr lang="fr-FR" dirty="0">
                <a:solidFill>
                  <a:srgbClr val="FFFF00"/>
                </a:solidFill>
              </a:rPr>
              <a:t>(</a:t>
            </a:r>
            <a:r>
              <a:rPr lang="fr-FR" dirty="0" err="1">
                <a:solidFill>
                  <a:srgbClr val="FFFF00"/>
                </a:solidFill>
              </a:rPr>
              <a:t>cf</a:t>
            </a:r>
            <a:r>
              <a:rPr lang="fr-FR" dirty="0">
                <a:solidFill>
                  <a:srgbClr val="FFFF00"/>
                </a:solidFill>
              </a:rPr>
              <a:t> </a:t>
            </a:r>
            <a:r>
              <a:rPr lang="fr-FR" dirty="0" err="1">
                <a:solidFill>
                  <a:srgbClr val="FFFF00"/>
                </a:solidFill>
              </a:rPr>
              <a:t>hadronic</a:t>
            </a:r>
            <a:r>
              <a:rPr lang="fr-FR" dirty="0">
                <a:solidFill>
                  <a:srgbClr val="FFFF00"/>
                </a:solidFill>
              </a:rPr>
              <a:t> </a:t>
            </a:r>
            <a:r>
              <a:rPr lang="fr-FR" dirty="0" err="1">
                <a:solidFill>
                  <a:srgbClr val="FFFF00"/>
                </a:solidFill>
              </a:rPr>
              <a:t>channels</a:t>
            </a:r>
            <a:r>
              <a:rPr lang="fr-FR" dirty="0">
                <a:solidFill>
                  <a:srgbClr val="FFFF00"/>
                </a:solidFill>
              </a:rPr>
              <a:t>)</a:t>
            </a:r>
          </a:p>
        </p:txBody>
      </p:sp>
      <p:grpSp>
        <p:nvGrpSpPr>
          <p:cNvPr id="15" name="Group 5"/>
          <p:cNvGrpSpPr>
            <a:grpSpLocks/>
          </p:cNvGrpSpPr>
          <p:nvPr/>
        </p:nvGrpSpPr>
        <p:grpSpPr bwMode="auto">
          <a:xfrm>
            <a:off x="3563888" y="4437112"/>
            <a:ext cx="1612776" cy="1760984"/>
            <a:chOff x="4512" y="576"/>
            <a:chExt cx="1152" cy="1296"/>
          </a:xfrm>
        </p:grpSpPr>
        <p:sp>
          <p:nvSpPr>
            <p:cNvPr id="67" name="Text Box 6"/>
            <p:cNvSpPr txBox="1">
              <a:spLocks noChangeArrowheads="1"/>
            </p:cNvSpPr>
            <p:nvPr/>
          </p:nvSpPr>
          <p:spPr bwMode="auto">
            <a:xfrm>
              <a:off x="5136" y="576"/>
              <a:ext cx="247" cy="2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fr-FR">
                  <a:solidFill>
                    <a:srgbClr val="FFFFFF"/>
                  </a:solidFill>
                  <a:sym typeface="Symbol" pitchFamily="16" charset="2"/>
                </a:rPr>
                <a:t> </a:t>
              </a:r>
            </a:p>
          </p:txBody>
        </p:sp>
        <p:grpSp>
          <p:nvGrpSpPr>
            <p:cNvPr id="20" name="Group 7"/>
            <p:cNvGrpSpPr>
              <a:grpSpLocks/>
            </p:cNvGrpSpPr>
            <p:nvPr/>
          </p:nvGrpSpPr>
          <p:grpSpPr bwMode="auto">
            <a:xfrm>
              <a:off x="4512" y="672"/>
              <a:ext cx="1152" cy="1200"/>
              <a:chOff x="3888" y="672"/>
              <a:chExt cx="1152" cy="1200"/>
            </a:xfrm>
          </p:grpSpPr>
          <p:sp>
            <p:nvSpPr>
              <p:cNvPr id="69" name="Arc 8"/>
              <p:cNvSpPr>
                <a:spLocks/>
              </p:cNvSpPr>
              <p:nvPr/>
            </p:nvSpPr>
            <p:spPr bwMode="auto">
              <a:xfrm rot="-10514182" flipH="1" flipV="1">
                <a:off x="4512" y="816"/>
                <a:ext cx="192" cy="51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fr-FR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43" name="Group 9"/>
              <p:cNvGrpSpPr>
                <a:grpSpLocks/>
              </p:cNvGrpSpPr>
              <p:nvPr/>
            </p:nvGrpSpPr>
            <p:grpSpPr bwMode="auto">
              <a:xfrm>
                <a:off x="3888" y="672"/>
                <a:ext cx="1152" cy="1200"/>
                <a:chOff x="3888" y="672"/>
                <a:chExt cx="1152" cy="1200"/>
              </a:xfrm>
            </p:grpSpPr>
            <p:grpSp>
              <p:nvGrpSpPr>
                <p:cNvPr id="44" name="Group 10"/>
                <p:cNvGrpSpPr>
                  <a:grpSpLocks/>
                </p:cNvGrpSpPr>
                <p:nvPr/>
              </p:nvGrpSpPr>
              <p:grpSpPr bwMode="auto">
                <a:xfrm>
                  <a:off x="3888" y="720"/>
                  <a:ext cx="1152" cy="1152"/>
                  <a:chOff x="3504" y="768"/>
                  <a:chExt cx="1152" cy="1152"/>
                </a:xfrm>
              </p:grpSpPr>
              <p:grpSp>
                <p:nvGrpSpPr>
                  <p:cNvPr id="46" name="Group 11"/>
                  <p:cNvGrpSpPr>
                    <a:grpSpLocks/>
                  </p:cNvGrpSpPr>
                  <p:nvPr/>
                </p:nvGrpSpPr>
                <p:grpSpPr bwMode="auto">
                  <a:xfrm>
                    <a:off x="3504" y="768"/>
                    <a:ext cx="1152" cy="1152"/>
                    <a:chOff x="4128" y="480"/>
                    <a:chExt cx="1152" cy="1152"/>
                  </a:xfrm>
                </p:grpSpPr>
                <p:grpSp>
                  <p:nvGrpSpPr>
                    <p:cNvPr id="47" name="Group 1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128" y="480"/>
                      <a:ext cx="1152" cy="1152"/>
                      <a:chOff x="4128" y="480"/>
                      <a:chExt cx="1152" cy="1152"/>
                    </a:xfrm>
                  </p:grpSpPr>
                  <p:sp>
                    <p:nvSpPr>
                      <p:cNvPr id="77" name="Text Box 13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4272" y="960"/>
                        <a:ext cx="204" cy="247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wrap="none">
                        <a:spAutoFit/>
                      </a:bodyPr>
                      <a:lstStyle/>
                      <a:p>
                        <a: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/>
                        </a:pPr>
                        <a:r>
                          <a:rPr lang="fr-FR">
                            <a:solidFill>
                              <a:srgbClr val="FFFFFF"/>
                            </a:solidFill>
                            <a:sym typeface="Symbol" pitchFamily="16" charset="2"/>
                          </a:rPr>
                          <a:t></a:t>
                        </a:r>
                      </a:p>
                    </p:txBody>
                  </p:sp>
                  <p:sp>
                    <p:nvSpPr>
                      <p:cNvPr id="78" name="Line 14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4608" y="816"/>
                        <a:ext cx="240" cy="336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 type="triangle" w="med" len="med"/>
                      </a:ln>
                      <a:effectLst/>
                    </p:spPr>
                    <p:txBody>
                      <a:bodyPr/>
                      <a:lstStyle/>
                      <a:p>
                        <a: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/>
                        </a:pPr>
                        <a:endParaRPr lang="fr-FR">
                          <a:solidFill>
                            <a:srgbClr val="FFFFFF"/>
                          </a:solidFill>
                        </a:endParaRPr>
                      </a:p>
                    </p:txBody>
                  </p:sp>
                  <p:sp>
                    <p:nvSpPr>
                      <p:cNvPr id="79" name="Line 15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4272" y="1150"/>
                        <a:ext cx="336" cy="482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 type="triangle" w="med" len="med"/>
                      </a:ln>
                      <a:effectLst/>
                    </p:spPr>
                    <p:txBody>
                      <a:bodyPr/>
                      <a:lstStyle/>
                      <a:p>
                        <a: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/>
                        </a:pPr>
                        <a:endParaRPr lang="fr-FR">
                          <a:solidFill>
                            <a:srgbClr val="FFFFFF"/>
                          </a:solidFill>
                        </a:endParaRPr>
                      </a:p>
                    </p:txBody>
                  </p:sp>
                  <p:sp>
                    <p:nvSpPr>
                      <p:cNvPr id="80" name="Text Box 16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4464" y="816"/>
                        <a:ext cx="231" cy="249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wrap="none">
                        <a:spAutoFit/>
                      </a:bodyPr>
                      <a:lstStyle/>
                      <a:p>
                        <a: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/>
                        </a:pPr>
                        <a:r>
                          <a:rPr lang="fr-FR">
                            <a:solidFill>
                              <a:srgbClr val="FFFFFF"/>
                            </a:solidFill>
                            <a:sym typeface="Symbol" pitchFamily="16" charset="2"/>
                          </a:rPr>
                          <a:t>*</a:t>
                        </a:r>
                      </a:p>
                    </p:txBody>
                  </p:sp>
                  <p:sp>
                    <p:nvSpPr>
                      <p:cNvPr id="81" name="Text Box 17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4128" y="1296"/>
                        <a:ext cx="220" cy="247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wrap="none">
                        <a:spAutoFit/>
                      </a:bodyPr>
                      <a:lstStyle/>
                      <a:p>
                        <a: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/>
                        </a:pPr>
                        <a:r>
                          <a:rPr lang="fr-FR">
                            <a:solidFill>
                              <a:srgbClr val="FFFFFF"/>
                            </a:solidFill>
                          </a:rPr>
                          <a:t>N</a:t>
                        </a:r>
                      </a:p>
                    </p:txBody>
                  </p:sp>
                  <p:sp>
                    <p:nvSpPr>
                      <p:cNvPr id="82" name="Line 1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656" y="480"/>
                        <a:ext cx="384" cy="768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 type="triangle" w="med" len="med"/>
                      </a:ln>
                      <a:effectLst/>
                    </p:spPr>
                    <p:txBody>
                      <a:bodyPr/>
                      <a:lstStyle/>
                      <a:p>
                        <a: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/>
                        </a:pPr>
                        <a:endParaRPr lang="fr-FR">
                          <a:solidFill>
                            <a:srgbClr val="FFFFFF"/>
                          </a:solidFill>
                        </a:endParaRPr>
                      </a:p>
                    </p:txBody>
                  </p:sp>
                  <p:sp>
                    <p:nvSpPr>
                      <p:cNvPr id="83" name="Text Box 19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4944" y="864"/>
                        <a:ext cx="336" cy="247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>
                        <a:spAutoFit/>
                      </a:bodyPr>
                      <a:lstStyle/>
                      <a:p>
                        <a: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/>
                        </a:pPr>
                        <a:r>
                          <a:rPr lang="fr-FR">
                            <a:solidFill>
                              <a:srgbClr val="FFFFFF"/>
                            </a:solidFill>
                          </a:rPr>
                          <a:t>e</a:t>
                        </a:r>
                        <a:r>
                          <a:rPr lang="fr-FR" baseline="30000">
                            <a:solidFill>
                              <a:srgbClr val="FFFFFF"/>
                            </a:solidFill>
                          </a:rPr>
                          <a:t>+</a:t>
                        </a:r>
                      </a:p>
                    </p:txBody>
                  </p:sp>
                  <p:sp>
                    <p:nvSpPr>
                      <p:cNvPr id="84" name="Text Box 20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4464" y="480"/>
                        <a:ext cx="228" cy="249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wrap="none">
                        <a:spAutoFit/>
                      </a:bodyPr>
                      <a:lstStyle/>
                      <a:p>
                        <a: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/>
                        </a:pPr>
                        <a:r>
                          <a:rPr lang="fr-FR">
                            <a:solidFill>
                              <a:srgbClr val="FFFFFF"/>
                            </a:solidFill>
                          </a:rPr>
                          <a:t>e</a:t>
                        </a:r>
                        <a:r>
                          <a:rPr lang="fr-FR" baseline="30000">
                            <a:solidFill>
                              <a:srgbClr val="FFFFFF"/>
                            </a:solidFill>
                          </a:rPr>
                          <a:t>-</a:t>
                        </a:r>
                      </a:p>
                    </p:txBody>
                  </p:sp>
                </p:grpSp>
                <p:sp>
                  <p:nvSpPr>
                    <p:cNvPr id="76" name="Oval 2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544" y="1176"/>
                      <a:ext cx="48" cy="48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endParaRPr lang="fr-FR">
                        <a:solidFill>
                          <a:srgbClr val="FFFFFF"/>
                        </a:solidFill>
                      </a:endParaRPr>
                    </a:p>
                  </p:txBody>
                </p:sp>
              </p:grpSp>
              <p:sp>
                <p:nvSpPr>
                  <p:cNvPr id="74" name="Line 22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4032" y="768"/>
                    <a:ext cx="176" cy="34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  <a:effectLst/>
                </p:spPr>
                <p:txBody>
                  <a:bodyPr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fr-FR">
                      <a:solidFill>
                        <a:srgbClr val="FFFFFF"/>
                      </a:solidFill>
                    </a:endParaRPr>
                  </a:p>
                </p:txBody>
              </p:sp>
            </p:grpSp>
            <p:sp>
              <p:nvSpPr>
                <p:cNvPr id="72" name="Line 23"/>
                <p:cNvSpPr>
                  <a:spLocks noChangeShapeType="1"/>
                </p:cNvSpPr>
                <p:nvPr/>
              </p:nvSpPr>
              <p:spPr bwMode="auto">
                <a:xfrm flipV="1">
                  <a:off x="4320" y="672"/>
                  <a:ext cx="560" cy="768"/>
                </a:xfrm>
                <a:prstGeom prst="line">
                  <a:avLst/>
                </a:prstGeom>
                <a:noFill/>
                <a:ln w="9525" cap="rnd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fr-FR">
                    <a:solidFill>
                      <a:srgbClr val="FFFFFF"/>
                    </a:solidFill>
                  </a:endParaRPr>
                </a:p>
              </p:txBody>
            </p:sp>
          </p:grpSp>
        </p:grpSp>
      </p:grpSp>
      <p:grpSp>
        <p:nvGrpSpPr>
          <p:cNvPr id="48" name="Groupe 40"/>
          <p:cNvGrpSpPr>
            <a:grpSpLocks/>
          </p:cNvGrpSpPr>
          <p:nvPr/>
        </p:nvGrpSpPr>
        <p:grpSpPr bwMode="auto">
          <a:xfrm>
            <a:off x="179512" y="4581129"/>
            <a:ext cx="3024336" cy="2160239"/>
            <a:chOff x="0" y="3572503"/>
            <a:chExt cx="3563888" cy="2664809"/>
          </a:xfrm>
        </p:grpSpPr>
        <p:sp>
          <p:nvSpPr>
            <p:cNvPr id="86" name="Rectangle 85"/>
            <p:cNvSpPr/>
            <p:nvPr/>
          </p:nvSpPr>
          <p:spPr>
            <a:xfrm>
              <a:off x="0" y="3573016"/>
              <a:ext cx="3563888" cy="2664296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pic>
          <p:nvPicPr>
            <p:cNvPr id="87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5495" y="3572503"/>
              <a:ext cx="3491880" cy="2448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8" name="Text Box 34"/>
            <p:cNvSpPr txBox="1">
              <a:spLocks noChangeArrowheads="1"/>
            </p:cNvSpPr>
            <p:nvPr/>
          </p:nvSpPr>
          <p:spPr bwMode="auto">
            <a:xfrm>
              <a:off x="2771736" y="5799085"/>
              <a:ext cx="684203" cy="366777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fr-FR" dirty="0">
                  <a:solidFill>
                    <a:srgbClr val="000099"/>
                  </a:solidFill>
                </a:rPr>
                <a:t>cos</a:t>
              </a:r>
              <a:r>
                <a:rPr lang="fr-FR" dirty="0">
                  <a:solidFill>
                    <a:srgbClr val="000099"/>
                  </a:solidFill>
                  <a:sym typeface="Symbol" pitchFamily="16" charset="2"/>
                </a:rPr>
                <a:t></a:t>
              </a:r>
            </a:p>
          </p:txBody>
        </p:sp>
      </p:grpSp>
      <p:sp>
        <p:nvSpPr>
          <p:cNvPr id="89" name="Rectangle 26"/>
          <p:cNvSpPr>
            <a:spLocks noChangeArrowheads="1"/>
          </p:cNvSpPr>
          <p:nvPr/>
        </p:nvSpPr>
        <p:spPr bwMode="auto">
          <a:xfrm>
            <a:off x="3803104" y="3429000"/>
            <a:ext cx="3505200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Helicity distributions </a:t>
            </a:r>
            <a:r>
              <a:rPr lang="en-US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</a:t>
            </a:r>
            <a:r>
              <a:rPr lang="de-DE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*  e</a:t>
            </a:r>
            <a:r>
              <a:rPr lang="de-DE" baseline="30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+</a:t>
            </a:r>
            <a:r>
              <a:rPr lang="de-DE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e</a:t>
            </a:r>
            <a:r>
              <a:rPr lang="de-DE" baseline="30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-</a:t>
            </a:r>
            <a:endParaRPr lang="en-US" baseline="30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 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/d</a:t>
            </a:r>
            <a:r>
              <a:rPr lang="el-GR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Ω</a:t>
            </a:r>
            <a:r>
              <a:rPr lang="fr-FR" baseline="-25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e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~ 1+cos</a:t>
            </a:r>
            <a:r>
              <a:rPr lang="en-US" baseline="30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</a:t>
            </a:r>
          </a:p>
        </p:txBody>
      </p:sp>
      <p:sp>
        <p:nvSpPr>
          <p:cNvPr id="42" name="Rectangle 41"/>
          <p:cNvSpPr/>
          <p:nvPr/>
        </p:nvSpPr>
        <p:spPr>
          <a:xfrm>
            <a:off x="3131840" y="764704"/>
            <a:ext cx="5904656" cy="259228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fr-FR">
              <a:solidFill>
                <a:srgbClr val="FFFFFF"/>
              </a:solidFill>
            </a:endParaRPr>
          </a:p>
        </p:txBody>
      </p:sp>
      <p:grpSp>
        <p:nvGrpSpPr>
          <p:cNvPr id="6" name="Groupe 49"/>
          <p:cNvGrpSpPr>
            <a:grpSpLocks/>
          </p:cNvGrpSpPr>
          <p:nvPr/>
        </p:nvGrpSpPr>
        <p:grpSpPr bwMode="auto">
          <a:xfrm>
            <a:off x="3131730" y="1052737"/>
            <a:ext cx="3816643" cy="2160925"/>
            <a:chOff x="5582283" y="1144579"/>
            <a:chExt cx="4481514" cy="2440344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6300"/>
            <a:stretch>
              <a:fillRect/>
            </a:stretch>
          </p:blipFill>
          <p:spPr bwMode="auto">
            <a:xfrm>
              <a:off x="5751511" y="1144579"/>
              <a:ext cx="3212975" cy="2276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9" name="Group 36"/>
            <p:cNvGrpSpPr>
              <a:grpSpLocks/>
            </p:cNvGrpSpPr>
            <p:nvPr/>
          </p:nvGrpSpPr>
          <p:grpSpPr bwMode="auto">
            <a:xfrm>
              <a:off x="5582283" y="1554510"/>
              <a:ext cx="4481514" cy="2030413"/>
              <a:chOff x="3259" y="1024"/>
              <a:chExt cx="2823" cy="1279"/>
            </a:xfrm>
          </p:grpSpPr>
          <p:sp>
            <p:nvSpPr>
              <p:cNvPr id="12" name="Text Box 38"/>
              <p:cNvSpPr txBox="1">
                <a:spLocks noChangeArrowheads="1"/>
              </p:cNvSpPr>
              <p:nvPr/>
            </p:nvSpPr>
            <p:spPr bwMode="auto">
              <a:xfrm rot="669258">
                <a:off x="4661" y="1024"/>
                <a:ext cx="820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fr-FR" dirty="0" err="1">
                    <a:solidFill>
                      <a:srgbClr val="000000"/>
                    </a:solidFill>
                  </a:rPr>
                  <a:t>preliminary</a:t>
                </a:r>
                <a:endParaRPr lang="fr-F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Text Box 39"/>
              <p:cNvSpPr txBox="1">
                <a:spLocks noChangeArrowheads="1"/>
              </p:cNvSpPr>
              <p:nvPr/>
            </p:nvSpPr>
            <p:spPr bwMode="auto">
              <a:xfrm>
                <a:off x="3259" y="2062"/>
                <a:ext cx="2823" cy="241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fr-FR" sz="1600" dirty="0">
                    <a:solidFill>
                      <a:srgbClr val="000080"/>
                    </a:solidFill>
                  </a:rPr>
                  <a:t>(</a:t>
                </a:r>
                <a:r>
                  <a:rPr lang="fr-FR" sz="1600" dirty="0" err="1">
                    <a:solidFill>
                      <a:srgbClr val="000080"/>
                    </a:solidFill>
                  </a:rPr>
                  <a:t>p,e</a:t>
                </a:r>
                <a:r>
                  <a:rPr lang="fr-FR" sz="1600" baseline="30000" dirty="0">
                    <a:solidFill>
                      <a:srgbClr val="000080"/>
                    </a:solidFill>
                  </a:rPr>
                  <a:t>+</a:t>
                </a:r>
                <a:r>
                  <a:rPr lang="fr-FR" sz="1600" dirty="0">
                    <a:solidFill>
                      <a:srgbClr val="000080"/>
                    </a:solidFill>
                  </a:rPr>
                  <a:t>,e</a:t>
                </a:r>
                <a:r>
                  <a:rPr lang="fr-FR" sz="1600" baseline="30000" dirty="0">
                    <a:solidFill>
                      <a:srgbClr val="000080"/>
                    </a:solidFill>
                  </a:rPr>
                  <a:t>-</a:t>
                </a:r>
                <a:r>
                  <a:rPr lang="fr-FR" sz="1600" dirty="0">
                    <a:solidFill>
                      <a:srgbClr val="000080"/>
                    </a:solidFill>
                  </a:rPr>
                  <a:t>) invariant mass</a:t>
                </a:r>
                <a:r>
                  <a:rPr lang="fr-FR" sz="1600" dirty="0">
                    <a:solidFill>
                      <a:srgbClr val="FFFFFF"/>
                    </a:solidFill>
                  </a:rPr>
                  <a:t>  </a:t>
                </a:r>
                <a:r>
                  <a:rPr lang="fr-FR" sz="1600" dirty="0">
                    <a:solidFill>
                      <a:srgbClr val="000080"/>
                    </a:solidFill>
                  </a:rPr>
                  <a:t>(</a:t>
                </a:r>
                <a:r>
                  <a:rPr lang="fr-FR" sz="1600" dirty="0" err="1">
                    <a:solidFill>
                      <a:srgbClr val="000080"/>
                    </a:solidFill>
                  </a:rPr>
                  <a:t>GeV</a:t>
                </a:r>
                <a:r>
                  <a:rPr lang="fr-FR" sz="1600" dirty="0">
                    <a:solidFill>
                      <a:srgbClr val="000080"/>
                    </a:solidFill>
                  </a:rPr>
                  <a:t>/c</a:t>
                </a:r>
                <a:r>
                  <a:rPr lang="fr-FR" sz="1600" baseline="30000" dirty="0">
                    <a:solidFill>
                      <a:srgbClr val="000080"/>
                    </a:solidFill>
                  </a:rPr>
                  <a:t>2</a:t>
                </a:r>
                <a:r>
                  <a:rPr lang="fr-FR" sz="1600" dirty="0">
                    <a:solidFill>
                      <a:srgbClr val="000080"/>
                    </a:solidFill>
                  </a:rPr>
                  <a:t>)</a:t>
                </a:r>
              </a:p>
            </p:txBody>
          </p:sp>
        </p:grpSp>
      </p:grpSp>
      <p:sp>
        <p:nvSpPr>
          <p:cNvPr id="14" name="Text Box 45"/>
          <p:cNvSpPr txBox="1">
            <a:spLocks noChangeArrowheads="1"/>
          </p:cNvSpPr>
          <p:nvPr/>
        </p:nvSpPr>
        <p:spPr bwMode="auto">
          <a:xfrm>
            <a:off x="3251850" y="755412"/>
            <a:ext cx="25442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dirty="0" smtClean="0">
                <a:solidFill>
                  <a:srgbClr val="000099"/>
                </a:solidFill>
              </a:rPr>
              <a:t>In HADES </a:t>
            </a:r>
            <a:r>
              <a:rPr lang="fr-FR" dirty="0" err="1" smtClean="0">
                <a:solidFill>
                  <a:srgbClr val="000099"/>
                </a:solidFill>
              </a:rPr>
              <a:t>acceptance</a:t>
            </a:r>
            <a:endParaRPr lang="fr-FR" dirty="0">
              <a:solidFill>
                <a:srgbClr val="000099"/>
              </a:solidFill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6660232" y="3068960"/>
            <a:ext cx="1152128" cy="2160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0" name="Picture 4"/>
          <p:cNvPicPr>
            <a:picLocks noChangeAspect="1" noChangeArrowheads="1"/>
          </p:cNvPicPr>
          <p:nvPr/>
        </p:nvPicPr>
        <p:blipFill>
          <a:blip r:embed="rId4" cstate="print"/>
          <a:srcRect r="44245"/>
          <a:stretch>
            <a:fillRect/>
          </a:stretch>
        </p:blipFill>
        <p:spPr bwMode="auto">
          <a:xfrm>
            <a:off x="6516216" y="908720"/>
            <a:ext cx="2419534" cy="2237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 Box 34"/>
          <p:cNvSpPr txBox="1">
            <a:spLocks noChangeArrowheads="1"/>
          </p:cNvSpPr>
          <p:nvPr/>
        </p:nvSpPr>
        <p:spPr bwMode="auto">
          <a:xfrm>
            <a:off x="7668344" y="2988315"/>
            <a:ext cx="1452642" cy="36933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dirty="0">
                <a:solidFill>
                  <a:schemeClr val="bg2"/>
                </a:solidFill>
              </a:rPr>
              <a:t>cos(</a:t>
            </a:r>
            <a:r>
              <a:rPr lang="fr-FR" dirty="0">
                <a:solidFill>
                  <a:schemeClr val="bg2"/>
                </a:solidFill>
                <a:sym typeface="Symbol" pitchFamily="16" charset="2"/>
              </a:rPr>
              <a:t></a:t>
            </a:r>
            <a:r>
              <a:rPr lang="fr-FR" baseline="30000" dirty="0" err="1">
                <a:solidFill>
                  <a:schemeClr val="bg2"/>
                </a:solidFill>
                <a:sym typeface="Symbol" pitchFamily="16" charset="2"/>
              </a:rPr>
              <a:t>CM</a:t>
            </a:r>
            <a:r>
              <a:rPr lang="fr-FR" baseline="-25000" dirty="0" err="1">
                <a:solidFill>
                  <a:schemeClr val="bg2"/>
                </a:solidFill>
                <a:sym typeface="Symbol" pitchFamily="16" charset="2"/>
              </a:rPr>
              <a:t>pe</a:t>
            </a:r>
            <a:r>
              <a:rPr lang="fr-FR" baseline="-25000" dirty="0">
                <a:solidFill>
                  <a:schemeClr val="bg2"/>
                </a:solidFill>
                <a:sym typeface="Symbol" pitchFamily="16" charset="2"/>
              </a:rPr>
              <a:t>+e-</a:t>
            </a:r>
            <a:r>
              <a:rPr lang="fr-FR" dirty="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19" name="Text Box 46"/>
          <p:cNvSpPr txBox="1">
            <a:spLocks noChangeArrowheads="1"/>
          </p:cNvSpPr>
          <p:nvPr/>
        </p:nvSpPr>
        <p:spPr bwMode="auto">
          <a:xfrm>
            <a:off x="6532438" y="764704"/>
            <a:ext cx="2432050" cy="36671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dirty="0">
                <a:solidFill>
                  <a:srgbClr val="000099"/>
                </a:solidFill>
              </a:rPr>
              <a:t> </a:t>
            </a:r>
            <a:r>
              <a:rPr lang="fr-FR" dirty="0" err="1">
                <a:solidFill>
                  <a:srgbClr val="000099"/>
                </a:solidFill>
              </a:rPr>
              <a:t>acceptance</a:t>
            </a:r>
            <a:r>
              <a:rPr lang="fr-FR" dirty="0">
                <a:solidFill>
                  <a:srgbClr val="000099"/>
                </a:solidFill>
              </a:rPr>
              <a:t> </a:t>
            </a:r>
            <a:r>
              <a:rPr lang="fr-FR" dirty="0" err="1">
                <a:solidFill>
                  <a:srgbClr val="000099"/>
                </a:solidFill>
              </a:rPr>
              <a:t>corrected</a:t>
            </a:r>
            <a:endParaRPr lang="fr-FR" dirty="0">
              <a:solidFill>
                <a:srgbClr val="000099"/>
              </a:solidFill>
            </a:endParaRPr>
          </a:p>
        </p:txBody>
      </p:sp>
      <p:sp>
        <p:nvSpPr>
          <p:cNvPr id="18" name="Text Box 35"/>
          <p:cNvSpPr txBox="1">
            <a:spLocks noChangeArrowheads="1"/>
          </p:cNvSpPr>
          <p:nvPr/>
        </p:nvSpPr>
        <p:spPr bwMode="auto">
          <a:xfrm rot="669258">
            <a:off x="7333131" y="1808272"/>
            <a:ext cx="1147016" cy="368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dirty="0" err="1">
                <a:solidFill>
                  <a:srgbClr val="000000"/>
                </a:solidFill>
              </a:rPr>
              <a:t>preliminary</a:t>
            </a:r>
            <a:endParaRPr lang="fr-FR" dirty="0">
              <a:solidFill>
                <a:srgbClr val="000000"/>
              </a:solidFill>
            </a:endParaRPr>
          </a:p>
        </p:txBody>
      </p:sp>
      <p:sp>
        <p:nvSpPr>
          <p:cNvPr id="68" name="Bulle ronde 67"/>
          <p:cNvSpPr/>
          <p:nvPr/>
        </p:nvSpPr>
        <p:spPr>
          <a:xfrm>
            <a:off x="6184776" y="4281570"/>
            <a:ext cx="2936210" cy="1595702"/>
          </a:xfrm>
          <a:prstGeom prst="wedgeEllipseCallout">
            <a:avLst>
              <a:gd name="adj1" fmla="val 993"/>
              <a:gd name="adj2" fmla="val -113805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400" dirty="0" err="1" smtClean="0">
                <a:solidFill>
                  <a:schemeClr val="bg2"/>
                </a:solidFill>
                <a:sym typeface="Symbol"/>
              </a:rPr>
              <a:t>Supported</a:t>
            </a:r>
            <a:r>
              <a:rPr lang="fr-FR" sz="1400" dirty="0" smtClean="0">
                <a:solidFill>
                  <a:schemeClr val="bg2"/>
                </a:solidFill>
                <a:sym typeface="Symbol"/>
              </a:rPr>
              <a:t> by the </a:t>
            </a:r>
            <a:r>
              <a:rPr lang="fr-FR" sz="1400" dirty="0" err="1" smtClean="0">
                <a:solidFill>
                  <a:schemeClr val="bg2"/>
                </a:solidFill>
                <a:sym typeface="Symbol"/>
              </a:rPr>
              <a:t>analysis</a:t>
            </a:r>
            <a:r>
              <a:rPr lang="fr-FR" sz="1400" dirty="0" smtClean="0">
                <a:solidFill>
                  <a:schemeClr val="bg2"/>
                </a:solidFill>
                <a:sym typeface="Symbol"/>
              </a:rPr>
              <a:t> of 1 production </a:t>
            </a:r>
            <a:r>
              <a:rPr lang="fr-FR" sz="1400" dirty="0" err="1" smtClean="0">
                <a:solidFill>
                  <a:schemeClr val="bg2"/>
                </a:solidFill>
                <a:sym typeface="Symbol"/>
              </a:rPr>
              <a:t>channels</a:t>
            </a:r>
            <a:r>
              <a:rPr lang="fr-FR" sz="1400" dirty="0" smtClean="0">
                <a:solidFill>
                  <a:schemeClr val="bg2"/>
                </a:solidFill>
                <a:sym typeface="Symbol"/>
              </a:rPr>
              <a:t>:</a:t>
            </a:r>
          </a:p>
          <a:p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>
                <a:solidFill>
                  <a:srgbClr val="FF0000"/>
                </a:solidFill>
              </a:rPr>
              <a:t>W. </a:t>
            </a:r>
            <a:r>
              <a:rPr lang="en-US" sz="1400" dirty="0" err="1">
                <a:solidFill>
                  <a:srgbClr val="FF0000"/>
                </a:solidFill>
              </a:rPr>
              <a:t>Przygoda’s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fr-FR" sz="1400" dirty="0" err="1" smtClean="0">
                <a:solidFill>
                  <a:srgbClr val="FF0000"/>
                </a:solidFill>
                <a:sym typeface="Symbol"/>
              </a:rPr>
              <a:t>parallel</a:t>
            </a:r>
            <a:r>
              <a:rPr lang="fr-FR" sz="1400" dirty="0" smtClean="0">
                <a:solidFill>
                  <a:srgbClr val="FF0000"/>
                </a:solidFill>
                <a:sym typeface="Symbol"/>
              </a:rPr>
              <a:t> </a:t>
            </a:r>
            <a:r>
              <a:rPr lang="fr-FR" sz="1400" dirty="0">
                <a:solidFill>
                  <a:srgbClr val="FF0000"/>
                </a:solidFill>
                <a:sym typeface="Symbol"/>
              </a:rPr>
              <a:t>session </a:t>
            </a:r>
            <a:r>
              <a:rPr lang="fr-FR" sz="1400" dirty="0" smtClean="0">
                <a:solidFill>
                  <a:srgbClr val="FF0000"/>
                </a:solidFill>
                <a:sym typeface="Symbol"/>
              </a:rPr>
              <a:t>A1</a:t>
            </a:r>
            <a:endParaRPr lang="fr-FR" sz="1400" dirty="0">
              <a:solidFill>
                <a:srgbClr val="FF0000"/>
              </a:solidFill>
              <a:sym typeface="Symbol"/>
            </a:endParaRPr>
          </a:p>
          <a:p>
            <a:r>
              <a:rPr lang="fr-FR" sz="1400" dirty="0" smtClean="0">
                <a:solidFill>
                  <a:srgbClr val="FF0000"/>
                </a:solidFill>
                <a:sym typeface="Symbol"/>
              </a:rPr>
              <a:t>30.05.2014</a:t>
            </a:r>
            <a:r>
              <a:rPr lang="fr-FR" sz="1400" dirty="0">
                <a:solidFill>
                  <a:srgbClr val="FF0000"/>
                </a:solidFill>
                <a:sym typeface="Symbol"/>
              </a:rPr>
              <a:t>, </a:t>
            </a:r>
            <a:r>
              <a:rPr lang="fr-FR" sz="1400" dirty="0" smtClean="0">
                <a:solidFill>
                  <a:srgbClr val="FF0000"/>
                </a:solidFill>
                <a:sym typeface="Symbol"/>
              </a:rPr>
              <a:t>15:40</a:t>
            </a:r>
            <a:endParaRPr lang="fr-FR" sz="1400" dirty="0">
              <a:solidFill>
                <a:srgbClr val="FF0000"/>
              </a:solidFill>
              <a:sym typeface="Symbol"/>
            </a:endParaRPr>
          </a:p>
        </p:txBody>
      </p:sp>
      <p:sp>
        <p:nvSpPr>
          <p:cNvPr id="90" name="Text Box 48"/>
          <p:cNvSpPr txBox="1">
            <a:spLocks noChangeArrowheads="1"/>
          </p:cNvSpPr>
          <p:nvPr/>
        </p:nvSpPr>
        <p:spPr bwMode="auto">
          <a:xfrm>
            <a:off x="107504" y="3413472"/>
            <a:ext cx="8028384" cy="92333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fr-FR" b="1" dirty="0" smtClean="0">
                <a:solidFill>
                  <a:srgbClr val="000000"/>
                </a:solidFill>
              </a:rPr>
              <a:t>      First </a:t>
            </a:r>
            <a:r>
              <a:rPr lang="fr-FR" b="1" dirty="0" err="1">
                <a:solidFill>
                  <a:srgbClr val="000000"/>
                </a:solidFill>
              </a:rPr>
              <a:t>measurement</a:t>
            </a:r>
            <a:r>
              <a:rPr lang="fr-FR" b="1" dirty="0">
                <a:solidFill>
                  <a:srgbClr val="000000"/>
                </a:solidFill>
              </a:rPr>
              <a:t> </a:t>
            </a:r>
            <a:r>
              <a:rPr lang="fr-FR" b="1" dirty="0" smtClean="0">
                <a:solidFill>
                  <a:srgbClr val="000000"/>
                </a:solidFill>
              </a:rPr>
              <a:t> !</a:t>
            </a:r>
            <a:endParaRPr lang="fr-FR" b="1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b="1" dirty="0">
                <a:solidFill>
                  <a:srgbClr val="000000"/>
                </a:solidFill>
                <a:sym typeface="Symbol" pitchFamily="18" charset="2"/>
              </a:rPr>
              <a:t> </a:t>
            </a:r>
            <a:r>
              <a:rPr lang="fr-FR" b="1" dirty="0" smtClean="0">
                <a:solidFill>
                  <a:srgbClr val="000000"/>
                </a:solidFill>
                <a:sym typeface="Symbol" pitchFamily="18" charset="2"/>
              </a:rPr>
              <a:t>   </a:t>
            </a:r>
            <a:r>
              <a:rPr lang="fr-FR" b="1" dirty="0" err="1" smtClean="0">
                <a:solidFill>
                  <a:srgbClr val="000000"/>
                </a:solidFill>
                <a:sym typeface="Symbol" pitchFamily="18" charset="2"/>
              </a:rPr>
              <a:t>Dalitz</a:t>
            </a:r>
            <a:r>
              <a:rPr lang="fr-FR" b="1" dirty="0" smtClean="0">
                <a:solidFill>
                  <a:srgbClr val="000000"/>
                </a:solidFill>
                <a:sym typeface="Symbol" pitchFamily="18" charset="2"/>
              </a:rPr>
              <a:t> </a:t>
            </a:r>
            <a:r>
              <a:rPr lang="fr-FR" b="1" dirty="0" err="1">
                <a:solidFill>
                  <a:srgbClr val="000000"/>
                </a:solidFill>
                <a:sym typeface="Symbol" pitchFamily="18" charset="2"/>
              </a:rPr>
              <a:t>decay</a:t>
            </a:r>
            <a:r>
              <a:rPr lang="fr-FR" b="1" dirty="0">
                <a:solidFill>
                  <a:srgbClr val="000000"/>
                </a:solidFill>
                <a:sym typeface="Symbol" pitchFamily="18" charset="2"/>
              </a:rPr>
              <a:t> </a:t>
            </a:r>
            <a:r>
              <a:rPr lang="fr-FR" b="1" dirty="0" err="1">
                <a:solidFill>
                  <a:srgbClr val="000000"/>
                </a:solidFill>
                <a:sym typeface="Symbol" pitchFamily="18" charset="2"/>
              </a:rPr>
              <a:t>branching</a:t>
            </a:r>
            <a:r>
              <a:rPr lang="fr-FR" b="1" dirty="0">
                <a:solidFill>
                  <a:srgbClr val="000000"/>
                </a:solidFill>
                <a:sym typeface="Symbol" pitchFamily="18" charset="2"/>
              </a:rPr>
              <a:t> ratio in agreement </a:t>
            </a:r>
            <a:r>
              <a:rPr lang="fr-FR" b="1" dirty="0" smtClean="0">
                <a:solidFill>
                  <a:srgbClr val="000000"/>
                </a:solidFill>
                <a:sym typeface="Symbol" pitchFamily="18" charset="2"/>
              </a:rPr>
              <a:t> </a:t>
            </a:r>
            <a:r>
              <a:rPr lang="fr-FR" b="1" dirty="0" err="1" smtClean="0">
                <a:solidFill>
                  <a:srgbClr val="000000"/>
                </a:solidFill>
                <a:sym typeface="Symbol" pitchFamily="18" charset="2"/>
              </a:rPr>
              <a:t>with</a:t>
            </a:r>
            <a:r>
              <a:rPr lang="fr-FR" b="1" dirty="0" smtClean="0">
                <a:solidFill>
                  <a:srgbClr val="000000"/>
                </a:solidFill>
                <a:sym typeface="Symbol" pitchFamily="18" charset="2"/>
              </a:rPr>
              <a:t> </a:t>
            </a:r>
            <a:r>
              <a:rPr lang="fr-FR" b="1" dirty="0">
                <a:solidFill>
                  <a:srgbClr val="000000"/>
                </a:solidFill>
                <a:sym typeface="Symbol" pitchFamily="18" charset="2"/>
              </a:rPr>
              <a:t>QED value (4.2 10 </a:t>
            </a:r>
            <a:r>
              <a:rPr lang="fr-FR" b="1" baseline="30000" dirty="0">
                <a:solidFill>
                  <a:srgbClr val="000000"/>
                </a:solidFill>
                <a:sym typeface="Symbol" pitchFamily="18" charset="2"/>
              </a:rPr>
              <a:t>-5</a:t>
            </a:r>
            <a:r>
              <a:rPr lang="fr-FR" b="1" dirty="0" smtClean="0">
                <a:solidFill>
                  <a:srgbClr val="000000"/>
                </a:solidFill>
                <a:sym typeface="Symbol" pitchFamily="18" charset="2"/>
              </a:rPr>
              <a:t>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b="1" dirty="0" smtClean="0">
                <a:solidFill>
                  <a:srgbClr val="000000"/>
                </a:solidFill>
                <a:sym typeface="Symbol" pitchFamily="18" charset="2"/>
              </a:rPr>
              <a:t>                        BR= 4.42 10</a:t>
            </a:r>
            <a:r>
              <a:rPr lang="fr-FR" b="1" baseline="30000" dirty="0" smtClean="0">
                <a:solidFill>
                  <a:srgbClr val="000000"/>
                </a:solidFill>
                <a:sym typeface="Symbol" pitchFamily="18" charset="2"/>
              </a:rPr>
              <a:t>-5</a:t>
            </a:r>
            <a:r>
              <a:rPr lang="en-US" b="1" dirty="0" smtClean="0">
                <a:solidFill>
                  <a:srgbClr val="000000"/>
                </a:solidFill>
                <a:sym typeface="Symbol" pitchFamily="18" charset="2"/>
              </a:rPr>
              <a:t> </a:t>
            </a:r>
            <a:r>
              <a:rPr lang="en-US" b="1" dirty="0" smtClean="0">
                <a:solidFill>
                  <a:srgbClr val="000000"/>
                </a:solidFill>
                <a:sym typeface="Symbol"/>
              </a:rPr>
              <a:t>20% ( syst.) </a:t>
            </a:r>
            <a:r>
              <a:rPr lang="en-US" b="1" dirty="0" smtClean="0">
                <a:solidFill>
                  <a:srgbClr val="000000"/>
                </a:solidFill>
                <a:sym typeface="Symbol" pitchFamily="18" charset="2"/>
              </a:rPr>
              <a:t> 9% (stat</a:t>
            </a:r>
            <a:r>
              <a:rPr lang="en-US" b="1" smtClean="0">
                <a:solidFill>
                  <a:srgbClr val="000000"/>
                </a:solidFill>
                <a:sym typeface="Symbol" pitchFamily="18" charset="2"/>
              </a:rPr>
              <a:t>)  </a:t>
            </a:r>
            <a:endParaRPr lang="en-US" b="1" dirty="0">
              <a:solidFill>
                <a:srgbClr val="000000"/>
              </a:solidFill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 animBg="1"/>
      <p:bldP spid="68" grpId="0" animBg="1"/>
      <p:bldP spid="9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243408"/>
            <a:ext cx="8229600" cy="1143000"/>
          </a:xfrm>
        </p:spPr>
        <p:txBody>
          <a:bodyPr/>
          <a:lstStyle/>
          <a:p>
            <a:r>
              <a:rPr lang="en-US" dirty="0" err="1" smtClean="0"/>
              <a:t>pp</a:t>
            </a:r>
            <a:r>
              <a:rPr lang="en-US" dirty="0" err="1" smtClean="0">
                <a:sym typeface="Symbol"/>
              </a:rPr>
              <a:t>e</a:t>
            </a:r>
            <a:r>
              <a:rPr lang="en-US" baseline="30000" dirty="0" err="1" smtClean="0">
                <a:sym typeface="Symbol"/>
              </a:rPr>
              <a:t>+</a:t>
            </a:r>
            <a:r>
              <a:rPr lang="en-US" dirty="0" err="1" smtClean="0">
                <a:sym typeface="Symbol"/>
              </a:rPr>
              <a:t>e</a:t>
            </a:r>
            <a:r>
              <a:rPr lang="en-US" baseline="30000" dirty="0" smtClean="0">
                <a:sym typeface="Symbol"/>
              </a:rPr>
              <a:t>-</a:t>
            </a:r>
            <a:r>
              <a:rPr lang="en-US" dirty="0" smtClean="0">
                <a:sym typeface="Symbol"/>
              </a:rPr>
              <a:t>X</a:t>
            </a:r>
            <a:r>
              <a:rPr lang="en-US" dirty="0" smtClean="0"/>
              <a:t>  E=2.2 </a:t>
            </a:r>
            <a:r>
              <a:rPr lang="en-US" dirty="0" err="1" smtClean="0"/>
              <a:t>GeV</a:t>
            </a:r>
            <a:r>
              <a:rPr lang="en-US" dirty="0" smtClean="0"/>
              <a:t>, 3.5 </a:t>
            </a:r>
            <a:r>
              <a:rPr lang="en-US" dirty="0" err="1" smtClean="0"/>
              <a:t>GeV</a:t>
            </a:r>
            <a:endParaRPr lang="fr-FR" dirty="0"/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/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MESON 2014</a:t>
            </a:r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B. Ramstein   </a:t>
            </a:r>
            <a:endParaRPr lang="fr-FR"/>
          </a:p>
        </p:txBody>
      </p:sp>
      <p:sp>
        <p:nvSpPr>
          <p:cNvPr id="30" name="Espace réservé du numéro de diapositive 2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EC960C-4ED8-41BF-929A-7B672FBD89DA}" type="slidenum">
              <a:rPr lang="fr-FR" smtClean="0"/>
              <a:pPr>
                <a:defRPr/>
              </a:pPr>
              <a:t>13</a:t>
            </a:fld>
            <a:endParaRPr lang="fr-FR" dirty="0"/>
          </a:p>
        </p:txBody>
      </p:sp>
      <p:grpSp>
        <p:nvGrpSpPr>
          <p:cNvPr id="4" name="Groupe 14"/>
          <p:cNvGrpSpPr/>
          <p:nvPr/>
        </p:nvGrpSpPr>
        <p:grpSpPr>
          <a:xfrm>
            <a:off x="611560" y="2132855"/>
            <a:ext cx="7776864" cy="3528393"/>
            <a:chOff x="611560" y="2132855"/>
            <a:chExt cx="7776864" cy="3528393"/>
          </a:xfrm>
        </p:grpSpPr>
        <p:pic>
          <p:nvPicPr>
            <p:cNvPr id="69120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1560" y="2132857"/>
              <a:ext cx="3600400" cy="35283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91206" name="Picture 6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355976" y="2132855"/>
              <a:ext cx="4032448" cy="35283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ZoneTexte 11"/>
            <p:cNvSpPr txBox="1"/>
            <p:nvPr/>
          </p:nvSpPr>
          <p:spPr>
            <a:xfrm>
              <a:off x="1547664" y="2492896"/>
              <a:ext cx="15841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r>
                <a:rPr lang="en-US" b="1" dirty="0" smtClean="0">
                  <a:solidFill>
                    <a:srgbClr val="002060"/>
                  </a:solidFill>
                </a:rPr>
                <a:t>E=2.2 </a:t>
              </a:r>
              <a:r>
                <a:rPr lang="en-US" b="1" dirty="0" err="1" smtClean="0">
                  <a:solidFill>
                    <a:srgbClr val="002060"/>
                  </a:solidFill>
                </a:rPr>
                <a:t>GeV</a:t>
              </a:r>
              <a:endParaRPr lang="fr-FR" b="1" dirty="0">
                <a:solidFill>
                  <a:srgbClr val="002060"/>
                </a:solidFill>
              </a:endParaRPr>
            </a:p>
          </p:txBody>
        </p:sp>
        <p:sp>
          <p:nvSpPr>
            <p:cNvPr id="13" name="ZoneTexte 12"/>
            <p:cNvSpPr txBox="1"/>
            <p:nvPr/>
          </p:nvSpPr>
          <p:spPr>
            <a:xfrm>
              <a:off x="5580112" y="2627620"/>
              <a:ext cx="160762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r>
                <a:rPr lang="en-US" b="1" dirty="0" smtClean="0">
                  <a:solidFill>
                    <a:srgbClr val="002060"/>
                  </a:solidFill>
                </a:rPr>
                <a:t>E=3.5 </a:t>
              </a:r>
              <a:r>
                <a:rPr lang="en-US" b="1" dirty="0" err="1" smtClean="0">
                  <a:solidFill>
                    <a:srgbClr val="002060"/>
                  </a:solidFill>
                </a:rPr>
                <a:t>GeV</a:t>
              </a:r>
              <a:endParaRPr lang="fr-FR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14" name="ZoneTexte 13"/>
          <p:cNvSpPr txBox="1"/>
          <p:nvPr/>
        </p:nvSpPr>
        <p:spPr>
          <a:xfrm>
            <a:off x="772894" y="993502"/>
            <a:ext cx="5557932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dirty="0" smtClean="0">
                <a:solidFill>
                  <a:srgbClr val="FFFFFF"/>
                </a:solidFill>
              </a:rPr>
              <a:t>Comparison to cocktail of point-like </a:t>
            </a:r>
            <a:r>
              <a:rPr lang="en-US" dirty="0" err="1" smtClean="0">
                <a:solidFill>
                  <a:srgbClr val="FFFFFF"/>
                </a:solidFill>
              </a:rPr>
              <a:t>dilepton</a:t>
            </a:r>
            <a:r>
              <a:rPr lang="en-US" dirty="0" smtClean="0">
                <a:solidFill>
                  <a:srgbClr val="FFFFFF"/>
                </a:solidFill>
              </a:rPr>
              <a:t> sources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34" charset="0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  Direct production of </a:t>
            </a:r>
            <a:r>
              <a:rPr lang="en-US" dirty="0" smtClean="0">
                <a:solidFill>
                  <a:srgbClr val="FFFFFF"/>
                </a:solidFill>
                <a:sym typeface="Symbol"/>
              </a:rPr>
              <a:t>/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34" charset="0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  </a:t>
            </a:r>
            <a:r>
              <a:rPr lang="en-US" dirty="0" err="1" smtClean="0">
                <a:solidFill>
                  <a:srgbClr val="FFFFFF"/>
                </a:solidFill>
              </a:rPr>
              <a:t>Dalitz</a:t>
            </a:r>
            <a:r>
              <a:rPr lang="en-US" dirty="0" smtClean="0">
                <a:solidFill>
                  <a:srgbClr val="FFFFFF"/>
                </a:solidFill>
              </a:rPr>
              <a:t> decay of </a:t>
            </a:r>
            <a:r>
              <a:rPr lang="en-US" dirty="0" smtClean="0">
                <a:solidFill>
                  <a:srgbClr val="FFFFFF"/>
                </a:solidFill>
                <a:sym typeface="Symbol"/>
              </a:rPr>
              <a:t> resonance (point-like)</a:t>
            </a: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395536" y="5733257"/>
            <a:ext cx="8258030" cy="369332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dirty="0" smtClean="0">
                <a:solidFill>
                  <a:schemeClr val="bg1"/>
                </a:solidFill>
              </a:rPr>
              <a:t>Effect of electromagnetic form factors /  Coupling of </a:t>
            </a:r>
            <a:r>
              <a:rPr lang="en-US" dirty="0" smtClean="0">
                <a:solidFill>
                  <a:schemeClr val="bg1"/>
                </a:solidFill>
                <a:sym typeface="Symbol"/>
              </a:rPr>
              <a:t> to baryonic resonances ?</a:t>
            </a:r>
          </a:p>
        </p:txBody>
      </p:sp>
      <p:cxnSp>
        <p:nvCxnSpPr>
          <p:cNvPr id="19" name="Connecteur droit avec flèche 18"/>
          <p:cNvCxnSpPr/>
          <p:nvPr/>
        </p:nvCxnSpPr>
        <p:spPr>
          <a:xfrm flipV="1">
            <a:off x="2555776" y="4077072"/>
            <a:ext cx="216024" cy="165618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/>
          <p:nvPr/>
        </p:nvCxnSpPr>
        <p:spPr>
          <a:xfrm flipV="1">
            <a:off x="6300192" y="4229472"/>
            <a:ext cx="216024" cy="165618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/>
          <p:cNvCxnSpPr/>
          <p:nvPr/>
        </p:nvCxnSpPr>
        <p:spPr>
          <a:xfrm>
            <a:off x="0" y="764704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52"/>
          <p:cNvGrpSpPr>
            <a:grpSpLocks/>
          </p:cNvGrpSpPr>
          <p:nvPr/>
        </p:nvGrpSpPr>
        <p:grpSpPr bwMode="auto">
          <a:xfrm>
            <a:off x="3347864" y="4376194"/>
            <a:ext cx="4591050" cy="2436814"/>
            <a:chOff x="2112" y="3312"/>
            <a:chExt cx="2892" cy="1535"/>
          </a:xfrm>
        </p:grpSpPr>
        <p:pic>
          <p:nvPicPr>
            <p:cNvPr id="27" name="Picture 5" descr="resonance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787" y="4375"/>
              <a:ext cx="1217" cy="4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8" name="Oval 51"/>
            <p:cNvSpPr>
              <a:spLocks noChangeArrowheads="1"/>
            </p:cNvSpPr>
            <p:nvPr/>
          </p:nvSpPr>
          <p:spPr bwMode="auto">
            <a:xfrm>
              <a:off x="2112" y="3312"/>
              <a:ext cx="96" cy="144"/>
            </a:xfrm>
            <a:prstGeom prst="ellips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</p:grpSp>
      <p:sp>
        <p:nvSpPr>
          <p:cNvPr id="23" name="ZoneTexte 78"/>
          <p:cNvSpPr txBox="1">
            <a:spLocks noChangeArrowheads="1"/>
          </p:cNvSpPr>
          <p:nvPr/>
        </p:nvSpPr>
        <p:spPr bwMode="auto">
          <a:xfrm>
            <a:off x="570809" y="5085184"/>
            <a:ext cx="223490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600" b="1" i="1" dirty="0" smtClean="0">
                <a:solidFill>
                  <a:srgbClr val="0070C0"/>
                </a:solidFill>
              </a:rPr>
              <a:t>Hades data, 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600" b="1" i="1" dirty="0" smtClean="0">
                <a:solidFill>
                  <a:srgbClr val="0070C0"/>
                </a:solidFill>
              </a:rPr>
              <a:t>PRC85 </a:t>
            </a:r>
            <a:r>
              <a:rPr lang="en-US" sz="1600" b="1" i="1" dirty="0">
                <a:solidFill>
                  <a:srgbClr val="0070C0"/>
                </a:solidFill>
              </a:rPr>
              <a:t>054005 (2012)</a:t>
            </a:r>
            <a:endParaRPr lang="fr-FR" sz="1600" b="1" i="1" dirty="0">
              <a:solidFill>
                <a:srgbClr val="0070C0"/>
              </a:solidFill>
            </a:endParaRPr>
          </a:p>
        </p:txBody>
      </p:sp>
      <p:sp>
        <p:nvSpPr>
          <p:cNvPr id="26" name="ZoneTexte 78"/>
          <p:cNvSpPr txBox="1">
            <a:spLocks noChangeArrowheads="1"/>
          </p:cNvSpPr>
          <p:nvPr/>
        </p:nvSpPr>
        <p:spPr bwMode="auto">
          <a:xfrm>
            <a:off x="7236296" y="3933056"/>
            <a:ext cx="1882247" cy="58477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600" b="1" i="1" dirty="0" smtClean="0">
                <a:solidFill>
                  <a:srgbClr val="0070C0"/>
                </a:solidFill>
              </a:rPr>
              <a:t>Hades data, 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fr-FR" sz="1600" b="1" i="1" dirty="0" smtClean="0">
                <a:solidFill>
                  <a:srgbClr val="0070C0"/>
                </a:solidFill>
              </a:rPr>
              <a:t>EPJA48 (2012) 64</a:t>
            </a:r>
            <a:endParaRPr lang="fr-FR" sz="1600" b="1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61342" y="4149080"/>
            <a:ext cx="2511576" cy="2293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13"/>
          <p:cNvPicPr>
            <a:picLocks noChangeAspect="1" noChangeArrowheads="1"/>
          </p:cNvPicPr>
          <p:nvPr/>
        </p:nvPicPr>
        <p:blipFill>
          <a:blip r:embed="rId3" cstate="print"/>
          <a:srcRect r="50926"/>
          <a:stretch>
            <a:fillRect/>
          </a:stretch>
        </p:blipFill>
        <p:spPr bwMode="auto">
          <a:xfrm>
            <a:off x="899592" y="3771451"/>
            <a:ext cx="2448272" cy="2640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6553200" y="5986384"/>
            <a:ext cx="2133600" cy="457200"/>
          </a:xfrm>
        </p:spPr>
        <p:txBody>
          <a:bodyPr/>
          <a:lstStyle/>
          <a:p>
            <a:pPr>
              <a:defRPr/>
            </a:pPr>
            <a:fld id="{65F2AA30-C606-4F3B-BEC8-22AE7B09929B}" type="slidenum">
              <a:rPr lang="fr-FR" smtClean="0"/>
              <a:pPr>
                <a:defRPr/>
              </a:pPr>
              <a:t>14</a:t>
            </a:fld>
            <a:endParaRPr lang="fr-FR"/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4" cstate="print"/>
          <a:srcRect t="3516"/>
          <a:stretch>
            <a:fillRect/>
          </a:stretch>
        </p:blipFill>
        <p:spPr bwMode="auto">
          <a:xfrm>
            <a:off x="3275856" y="1362579"/>
            <a:ext cx="2880320" cy="269881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176" y="1396792"/>
            <a:ext cx="2592288" cy="263039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7698378" y="1506271"/>
            <a:ext cx="900113" cy="340735"/>
          </a:xfrm>
          <a:prstGeom prst="rect">
            <a:avLst/>
          </a:prstGeom>
          <a:solidFill>
            <a:srgbClr val="FFFF99"/>
          </a:solidFill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l-PL" sz="1600" dirty="0" smtClean="0">
                <a:solidFill>
                  <a:schemeClr val="accent6"/>
                </a:solidFill>
                <a:cs typeface="Arial" charset="0"/>
              </a:rPr>
              <a:t>ppe</a:t>
            </a:r>
            <a:r>
              <a:rPr lang="pl-PL" sz="1600" baseline="30000" dirty="0" smtClean="0">
                <a:solidFill>
                  <a:schemeClr val="accent6"/>
                </a:solidFill>
                <a:cs typeface="Arial" charset="0"/>
              </a:rPr>
              <a:t>+</a:t>
            </a:r>
            <a:r>
              <a:rPr lang="pl-PL" sz="1600" dirty="0" smtClean="0">
                <a:solidFill>
                  <a:schemeClr val="accent6"/>
                </a:solidFill>
                <a:cs typeface="Arial" charset="0"/>
              </a:rPr>
              <a:t>e</a:t>
            </a:r>
            <a:r>
              <a:rPr lang="pl-PL" sz="1600" baseline="30000" dirty="0" smtClean="0">
                <a:solidFill>
                  <a:schemeClr val="accent6"/>
                </a:solidFill>
                <a:cs typeface="Arial" charset="0"/>
              </a:rPr>
              <a:t>-</a:t>
            </a:r>
            <a:endParaRPr lang="pl-PL" sz="1600" baseline="30000" dirty="0">
              <a:solidFill>
                <a:schemeClr val="accent6"/>
              </a:solidFill>
              <a:cs typeface="Arial" charset="0"/>
            </a:endParaRPr>
          </a:p>
        </p:txBody>
      </p:sp>
      <p:cxnSp>
        <p:nvCxnSpPr>
          <p:cNvPr id="7" name="Connecteur droit avec flèche 12"/>
          <p:cNvCxnSpPr>
            <a:cxnSpLocks noChangeShapeType="1"/>
          </p:cNvCxnSpPr>
          <p:nvPr/>
        </p:nvCxnSpPr>
        <p:spPr bwMode="auto">
          <a:xfrm flipV="1">
            <a:off x="6186210" y="3090447"/>
            <a:ext cx="720080" cy="1368153"/>
          </a:xfrm>
          <a:prstGeom prst="straightConnector1">
            <a:avLst/>
          </a:prstGeom>
          <a:noFill/>
          <a:ln w="9525" algn="ctr">
            <a:solidFill>
              <a:schemeClr val="bg1"/>
            </a:solidFill>
            <a:round/>
            <a:headEnd/>
            <a:tailEnd type="arrow" w="med" len="med"/>
          </a:ln>
        </p:spPr>
      </p:cxnSp>
      <p:sp>
        <p:nvSpPr>
          <p:cNvPr id="8" name="ZoneTexte 7"/>
          <p:cNvSpPr txBox="1"/>
          <p:nvPr/>
        </p:nvSpPr>
        <p:spPr>
          <a:xfrm>
            <a:off x="3886230" y="2883714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  <a:sym typeface="Symbol"/>
              </a:rPr>
              <a:t>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4139952" y="2451666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R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5004048" y="3234462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>
                <a:solidFill>
                  <a:srgbClr val="CC6600"/>
                </a:solidFill>
                <a:latin typeface="Times New Roman"/>
                <a:cs typeface="Times New Roman"/>
              </a:rPr>
              <a:t>ρ</a:t>
            </a:r>
            <a:endParaRPr lang="fr-FR" dirty="0">
              <a:solidFill>
                <a:srgbClr val="CC6600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5178098" y="2586391"/>
            <a:ext cx="336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>
                <a:solidFill>
                  <a:schemeClr val="accent2"/>
                </a:solidFill>
                <a:latin typeface="Times New Roman"/>
                <a:cs typeface="Times New Roman"/>
              </a:rPr>
              <a:t>ω</a:t>
            </a:r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7380312" y="2883714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R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8009498" y="3009147"/>
            <a:ext cx="336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>
                <a:solidFill>
                  <a:schemeClr val="accent2"/>
                </a:solidFill>
                <a:latin typeface="Times New Roman"/>
                <a:cs typeface="Times New Roman"/>
              </a:rPr>
              <a:t>ω</a:t>
            </a:r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7084616" y="302773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  <a:sym typeface="Symbol"/>
              </a:rPr>
              <a:t></a:t>
            </a:r>
            <a:endParaRPr lang="fr-FR" dirty="0">
              <a:solidFill>
                <a:srgbClr val="FF0000"/>
              </a:solidFill>
            </a:endParaRPr>
          </a:p>
        </p:txBody>
      </p: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6" cstate="print"/>
          <a:srcRect l="50617" t="4085" b="5446"/>
          <a:stretch>
            <a:fillRect/>
          </a:stretch>
        </p:blipFill>
        <p:spPr bwMode="auto">
          <a:xfrm>
            <a:off x="917538" y="1371547"/>
            <a:ext cx="2430326" cy="2520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Box 11"/>
          <p:cNvSpPr txBox="1">
            <a:spLocks noChangeArrowheads="1"/>
          </p:cNvSpPr>
          <p:nvPr/>
        </p:nvSpPr>
        <p:spPr bwMode="auto">
          <a:xfrm>
            <a:off x="3485897" y="1362255"/>
            <a:ext cx="900113" cy="340735"/>
          </a:xfrm>
          <a:prstGeom prst="rect">
            <a:avLst/>
          </a:prstGeom>
          <a:solidFill>
            <a:srgbClr val="FFFF99"/>
          </a:solidFill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l-PL" sz="1600" dirty="0" smtClean="0">
                <a:solidFill>
                  <a:schemeClr val="accent6"/>
                </a:solidFill>
                <a:cs typeface="Arial" charset="0"/>
              </a:rPr>
              <a:t>ppe</a:t>
            </a:r>
            <a:r>
              <a:rPr lang="pl-PL" sz="1600" baseline="30000" dirty="0" smtClean="0">
                <a:solidFill>
                  <a:schemeClr val="accent6"/>
                </a:solidFill>
                <a:cs typeface="Arial" charset="0"/>
              </a:rPr>
              <a:t>+</a:t>
            </a:r>
            <a:r>
              <a:rPr lang="pl-PL" sz="1600" dirty="0" smtClean="0">
                <a:solidFill>
                  <a:schemeClr val="accent6"/>
                </a:solidFill>
                <a:cs typeface="Arial" charset="0"/>
              </a:rPr>
              <a:t>e</a:t>
            </a:r>
            <a:r>
              <a:rPr lang="pl-PL" sz="1600" baseline="30000" dirty="0" smtClean="0">
                <a:solidFill>
                  <a:schemeClr val="accent6"/>
                </a:solidFill>
                <a:cs typeface="Arial" charset="0"/>
              </a:rPr>
              <a:t>-</a:t>
            </a:r>
            <a:endParaRPr lang="pl-PL" sz="1600" baseline="30000" dirty="0">
              <a:solidFill>
                <a:schemeClr val="accent6"/>
              </a:solidFill>
              <a:cs typeface="Arial" charset="0"/>
            </a:endParaRPr>
          </a:p>
        </p:txBody>
      </p:sp>
      <p:sp>
        <p:nvSpPr>
          <p:cNvPr id="18" name="ZoneTexte 7"/>
          <p:cNvSpPr txBox="1">
            <a:spLocks noChangeArrowheads="1"/>
          </p:cNvSpPr>
          <p:nvPr/>
        </p:nvSpPr>
        <p:spPr bwMode="auto">
          <a:xfrm>
            <a:off x="784933" y="116632"/>
            <a:ext cx="775725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3200" dirty="0">
                <a:solidFill>
                  <a:schemeClr val="tx2"/>
                </a:solidFill>
                <a:latin typeface="Comic Sans MS" panose="030F0702030302020204" pitchFamily="66" charset="0"/>
              </a:rPr>
              <a:t>Exclusive </a:t>
            </a:r>
            <a:r>
              <a:rPr lang="en-US" sz="3200" dirty="0" err="1" smtClean="0">
                <a:solidFill>
                  <a:schemeClr val="tx2"/>
                </a:solidFill>
                <a:latin typeface="Comic Sans MS" panose="030F0702030302020204" pitchFamily="66" charset="0"/>
              </a:rPr>
              <a:t>pp</a:t>
            </a:r>
            <a:r>
              <a:rPr lang="en-US" sz="3200" dirty="0" err="1" smtClean="0">
                <a:solidFill>
                  <a:schemeClr val="tx2"/>
                </a:solidFill>
                <a:latin typeface="Comic Sans MS" panose="030F0702030302020204" pitchFamily="66" charset="0"/>
                <a:sym typeface="Symbol"/>
              </a:rPr>
              <a:t>p</a:t>
            </a:r>
            <a:r>
              <a:rPr lang="en-US" sz="3200" dirty="0" err="1" smtClean="0">
                <a:solidFill>
                  <a:srgbClr val="FFFF00"/>
                </a:solidFill>
                <a:latin typeface="Comic Sans MS" panose="030F0702030302020204" pitchFamily="66" charset="0"/>
              </a:rPr>
              <a:t>pe</a:t>
            </a:r>
            <a:r>
              <a:rPr lang="en-US" sz="3200" baseline="30000" dirty="0" err="1" smtClean="0">
                <a:solidFill>
                  <a:srgbClr val="FFFF00"/>
                </a:solidFill>
                <a:latin typeface="Comic Sans MS" panose="030F0702030302020204" pitchFamily="66" charset="0"/>
              </a:rPr>
              <a:t>+</a:t>
            </a:r>
            <a:r>
              <a:rPr lang="en-US" sz="3200" dirty="0" err="1" smtClean="0">
                <a:solidFill>
                  <a:srgbClr val="FFFF00"/>
                </a:solidFill>
                <a:latin typeface="Comic Sans MS" panose="030F0702030302020204" pitchFamily="66" charset="0"/>
              </a:rPr>
              <a:t>e</a:t>
            </a:r>
            <a:r>
              <a:rPr lang="en-US" sz="3200" baseline="30000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-</a:t>
            </a:r>
            <a:r>
              <a:rPr lang="en-US" sz="3200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 channel at 3.5 </a:t>
            </a:r>
            <a:r>
              <a:rPr lang="en-US" sz="3200" dirty="0" err="1" smtClean="0">
                <a:solidFill>
                  <a:schemeClr val="tx2"/>
                </a:solidFill>
                <a:latin typeface="Comic Sans MS" panose="030F0702030302020204" pitchFamily="66" charset="0"/>
              </a:rPr>
              <a:t>GeV</a:t>
            </a:r>
            <a:endParaRPr lang="fr-FR" sz="3200" dirty="0">
              <a:solidFill>
                <a:schemeClr val="tx2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35496" y="764704"/>
            <a:ext cx="3685624" cy="646331"/>
          </a:xfrm>
          <a:prstGeom prst="rect">
            <a:avLst/>
          </a:prstGeom>
          <a:solidFill>
            <a:schemeClr val="accent4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2"/>
                </a:solidFill>
              </a:rPr>
              <a:t>Cocktail of baryonic resonances </a:t>
            </a:r>
          </a:p>
          <a:p>
            <a:r>
              <a:rPr lang="en-US" dirty="0" smtClean="0">
                <a:solidFill>
                  <a:schemeClr val="bg2"/>
                </a:solidFill>
              </a:rPr>
              <a:t>constrained by </a:t>
            </a:r>
            <a:r>
              <a:rPr lang="en-US" dirty="0" err="1" smtClean="0">
                <a:solidFill>
                  <a:schemeClr val="bg2"/>
                </a:solidFill>
              </a:rPr>
              <a:t>hadronic</a:t>
            </a:r>
            <a:r>
              <a:rPr lang="en-US" dirty="0" smtClean="0">
                <a:solidFill>
                  <a:schemeClr val="bg2"/>
                </a:solidFill>
              </a:rPr>
              <a:t> channels </a:t>
            </a:r>
            <a:endParaRPr lang="fr-FR" dirty="0">
              <a:solidFill>
                <a:schemeClr val="bg2"/>
              </a:solidFill>
            </a:endParaRPr>
          </a:p>
        </p:txBody>
      </p:sp>
      <p:sp>
        <p:nvSpPr>
          <p:cNvPr id="20" name="pole tekstowe 12"/>
          <p:cNvSpPr txBox="1">
            <a:spLocks noChangeArrowheads="1"/>
          </p:cNvSpPr>
          <p:nvPr/>
        </p:nvSpPr>
        <p:spPr bwMode="auto">
          <a:xfrm>
            <a:off x="1259632" y="1371546"/>
            <a:ext cx="720725" cy="369332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dirty="0">
                <a:solidFill>
                  <a:schemeClr val="accent6"/>
                </a:solidFill>
              </a:rPr>
              <a:t>pn</a:t>
            </a:r>
            <a:r>
              <a:rPr lang="pl-PL" dirty="0">
                <a:solidFill>
                  <a:schemeClr val="accent6"/>
                </a:solidFill>
                <a:sym typeface="Symbol" pitchFamily="18" charset="2"/>
              </a:rPr>
              <a:t></a:t>
            </a:r>
            <a:r>
              <a:rPr lang="pl-PL" baseline="30000" dirty="0">
                <a:solidFill>
                  <a:schemeClr val="accent6"/>
                </a:solidFill>
                <a:sym typeface="Symbol" pitchFamily="18" charset="2"/>
              </a:rPr>
              <a:t>+</a:t>
            </a:r>
            <a:endParaRPr lang="pl-PL" dirty="0">
              <a:solidFill>
                <a:schemeClr val="accent6"/>
              </a:solidFill>
            </a:endParaRPr>
          </a:p>
        </p:txBody>
      </p:sp>
      <p:cxnSp>
        <p:nvCxnSpPr>
          <p:cNvPr id="22" name="Connecteur droit avec flèche 21"/>
          <p:cNvCxnSpPr/>
          <p:nvPr/>
        </p:nvCxnSpPr>
        <p:spPr>
          <a:xfrm>
            <a:off x="917538" y="1268760"/>
            <a:ext cx="702456" cy="7491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e 30"/>
          <p:cNvGrpSpPr/>
          <p:nvPr/>
        </p:nvGrpSpPr>
        <p:grpSpPr>
          <a:xfrm>
            <a:off x="3730563" y="764704"/>
            <a:ext cx="4993675" cy="936104"/>
            <a:chOff x="2411760" y="1556792"/>
            <a:chExt cx="4993675" cy="936104"/>
          </a:xfrm>
        </p:grpSpPr>
        <p:sp>
          <p:nvSpPr>
            <p:cNvPr id="23" name="ZoneTexte 22"/>
            <p:cNvSpPr txBox="1"/>
            <p:nvPr/>
          </p:nvSpPr>
          <p:spPr>
            <a:xfrm>
              <a:off x="2411760" y="1556792"/>
              <a:ext cx="4993675" cy="646331"/>
            </a:xfrm>
            <a:prstGeom prst="rect">
              <a:avLst/>
            </a:prstGeom>
            <a:solidFill>
              <a:schemeClr val="accent4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 err="1" smtClean="0">
                  <a:solidFill>
                    <a:schemeClr val="bg2"/>
                  </a:solidFill>
                </a:rPr>
                <a:t>Dalitz</a:t>
              </a:r>
              <a:r>
                <a:rPr lang="en-US" dirty="0" smtClean="0">
                  <a:solidFill>
                    <a:schemeClr val="bg2"/>
                  </a:solidFill>
                </a:rPr>
                <a:t> decays of point-like baryonic resonances</a:t>
              </a:r>
            </a:p>
            <a:p>
              <a:r>
                <a:rPr lang="en-US" dirty="0" smtClean="0">
                  <a:solidFill>
                    <a:schemeClr val="bg2"/>
                  </a:solidFill>
                  <a:latin typeface="Perpetua"/>
                </a:rPr>
                <a:t>+ “direct” </a:t>
              </a:r>
              <a:r>
                <a:rPr lang="el-GR" dirty="0" smtClean="0">
                  <a:solidFill>
                    <a:schemeClr val="bg2"/>
                  </a:solidFill>
                  <a:latin typeface="Times New Roman"/>
                  <a:cs typeface="Times New Roman"/>
                </a:rPr>
                <a:t>ρ</a:t>
              </a:r>
              <a:r>
                <a:rPr lang="en-US" dirty="0" smtClean="0">
                  <a:solidFill>
                    <a:schemeClr val="bg2"/>
                  </a:solidFill>
                  <a:latin typeface="Times New Roman"/>
                  <a:cs typeface="Times New Roman"/>
                </a:rPr>
                <a:t> and </a:t>
              </a:r>
              <a:r>
                <a:rPr lang="el-GR" dirty="0" smtClean="0">
                  <a:solidFill>
                    <a:schemeClr val="bg2"/>
                  </a:solidFill>
                  <a:latin typeface="Times New Roman"/>
                  <a:cs typeface="Times New Roman"/>
                </a:rPr>
                <a:t>ω</a:t>
              </a:r>
              <a:endParaRPr lang="fr-FR" dirty="0">
                <a:solidFill>
                  <a:schemeClr val="bg2"/>
                </a:solidFill>
                <a:latin typeface="Perpetua"/>
              </a:endParaRPr>
            </a:p>
          </p:txBody>
        </p:sp>
        <p:cxnSp>
          <p:nvCxnSpPr>
            <p:cNvPr id="27" name="Connecteur droit avec flèche 26"/>
            <p:cNvCxnSpPr/>
            <p:nvPr/>
          </p:nvCxnSpPr>
          <p:spPr>
            <a:xfrm>
              <a:off x="4644008" y="2276872"/>
              <a:ext cx="0" cy="21602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8" name="Connecteur droit avec flèche 12"/>
          <p:cNvCxnSpPr>
            <a:cxnSpLocks noChangeShapeType="1"/>
          </p:cNvCxnSpPr>
          <p:nvPr/>
        </p:nvCxnSpPr>
        <p:spPr bwMode="auto">
          <a:xfrm flipH="1" flipV="1">
            <a:off x="4427984" y="2442376"/>
            <a:ext cx="432048" cy="1521458"/>
          </a:xfrm>
          <a:prstGeom prst="straightConnector1">
            <a:avLst/>
          </a:prstGeom>
          <a:noFill/>
          <a:ln w="9525" algn="ctr">
            <a:solidFill>
              <a:schemeClr val="bg1"/>
            </a:solidFill>
            <a:round/>
            <a:headEnd/>
            <a:tailEnd type="arrow" w="med" len="med"/>
          </a:ln>
        </p:spPr>
      </p:cxnSp>
      <p:sp>
        <p:nvSpPr>
          <p:cNvPr id="30" name="ZoneTexte 29"/>
          <p:cNvSpPr txBox="1"/>
          <p:nvPr/>
        </p:nvSpPr>
        <p:spPr>
          <a:xfrm>
            <a:off x="3131840" y="3963834"/>
            <a:ext cx="5660524" cy="369332"/>
          </a:xfrm>
          <a:prstGeom prst="rect">
            <a:avLst/>
          </a:prstGeom>
          <a:solidFill>
            <a:srgbClr val="FFFF99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2"/>
                </a:solidFill>
              </a:rPr>
              <a:t>Excess related to light baryonic resonances   </a:t>
            </a:r>
            <a:r>
              <a:rPr lang="en-US" dirty="0" smtClean="0">
                <a:solidFill>
                  <a:schemeClr val="accent6"/>
                </a:solidFill>
              </a:rPr>
              <a:t>N(1520)</a:t>
            </a:r>
            <a:endParaRPr lang="fr-FR" dirty="0">
              <a:solidFill>
                <a:schemeClr val="accent6"/>
              </a:solidFill>
            </a:endParaRPr>
          </a:p>
        </p:txBody>
      </p:sp>
      <p:sp>
        <p:nvSpPr>
          <p:cNvPr id="33" name="pole tekstowe 13"/>
          <p:cNvSpPr txBox="1">
            <a:spLocks noChangeArrowheads="1"/>
          </p:cNvSpPr>
          <p:nvPr/>
        </p:nvSpPr>
        <p:spPr bwMode="auto">
          <a:xfrm>
            <a:off x="1763688" y="3963909"/>
            <a:ext cx="755650" cy="369332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dirty="0">
                <a:solidFill>
                  <a:schemeClr val="accent6"/>
                </a:solidFill>
              </a:rPr>
              <a:t>pp</a:t>
            </a:r>
            <a:r>
              <a:rPr lang="pl-PL" dirty="0">
                <a:solidFill>
                  <a:schemeClr val="accent6"/>
                </a:solidFill>
                <a:sym typeface="Symbol" pitchFamily="18" charset="2"/>
              </a:rPr>
              <a:t></a:t>
            </a:r>
            <a:r>
              <a:rPr lang="pl-PL" baseline="30000" dirty="0">
                <a:solidFill>
                  <a:schemeClr val="accent6"/>
                </a:solidFill>
                <a:sym typeface="Symbol" pitchFamily="18" charset="2"/>
              </a:rPr>
              <a:t>0</a:t>
            </a:r>
            <a:endParaRPr lang="pl-PL" dirty="0">
              <a:solidFill>
                <a:schemeClr val="accent6"/>
              </a:solidFill>
            </a:endParaRPr>
          </a:p>
        </p:txBody>
      </p:sp>
      <p:pic>
        <p:nvPicPr>
          <p:cNvPr id="34" name="Picture 3"/>
          <p:cNvPicPr>
            <a:picLocks noChangeAspect="1" noChangeArrowheads="1"/>
          </p:cNvPicPr>
          <p:nvPr/>
        </p:nvPicPr>
        <p:blipFill>
          <a:blip r:embed="rId7" cstate="print"/>
          <a:srcRect l="24991" t="6336" r="59532" b="40005"/>
          <a:stretch>
            <a:fillRect/>
          </a:stretch>
        </p:blipFill>
        <p:spPr bwMode="auto">
          <a:xfrm>
            <a:off x="107504" y="2451666"/>
            <a:ext cx="936104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Rectangle 24"/>
          <p:cNvSpPr/>
          <p:nvPr/>
        </p:nvSpPr>
        <p:spPr>
          <a:xfrm rot="16200000">
            <a:off x="6625519" y="3341023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1600" i="1" dirty="0"/>
              <a:t>G. </a:t>
            </a:r>
            <a:r>
              <a:rPr lang="fr-FR" sz="1600" i="1" dirty="0" err="1"/>
              <a:t>Agakishiev</a:t>
            </a:r>
            <a:r>
              <a:rPr lang="fr-FR" sz="1600" i="1" dirty="0"/>
              <a:t> et al. </a:t>
            </a:r>
            <a:r>
              <a:rPr lang="fr-FR" sz="1600" dirty="0" smtClean="0"/>
              <a:t>  </a:t>
            </a:r>
            <a:r>
              <a:rPr lang="fr-FR" sz="1600" dirty="0" err="1" smtClean="0"/>
              <a:t>Eur.Phys.J</a:t>
            </a:r>
            <a:r>
              <a:rPr lang="fr-FR" sz="1600" dirty="0"/>
              <a:t>. A50 (2014) 8</a:t>
            </a:r>
          </a:p>
        </p:txBody>
      </p:sp>
      <p:sp>
        <p:nvSpPr>
          <p:cNvPr id="36" name="Rectangle 35"/>
          <p:cNvSpPr/>
          <p:nvPr/>
        </p:nvSpPr>
        <p:spPr>
          <a:xfrm>
            <a:off x="5796136" y="5598581"/>
            <a:ext cx="46440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1400" i="1" dirty="0" smtClean="0"/>
              <a:t>J. </a:t>
            </a:r>
            <a:r>
              <a:rPr lang="nl-NL" sz="1400" i="1" dirty="0" err="1" smtClean="0"/>
              <a:t>Weil</a:t>
            </a:r>
            <a:r>
              <a:rPr lang="nl-NL" sz="1400" i="1" dirty="0" smtClean="0"/>
              <a:t>, H. van Hees</a:t>
            </a:r>
          </a:p>
          <a:p>
            <a:r>
              <a:rPr lang="nl-NL" sz="1400" i="1" dirty="0" smtClean="0"/>
              <a:t> and U. </a:t>
            </a:r>
            <a:r>
              <a:rPr lang="nl-NL" sz="1400" i="1" dirty="0" err="1" smtClean="0"/>
              <a:t>Mosel</a:t>
            </a:r>
            <a:r>
              <a:rPr lang="nl-NL" sz="1400" i="1" dirty="0" smtClean="0"/>
              <a:t>, EPJA 48, 111 (2012)</a:t>
            </a:r>
            <a:endParaRPr lang="fr-FR" sz="1400" i="1" dirty="0"/>
          </a:p>
        </p:txBody>
      </p:sp>
      <p:sp>
        <p:nvSpPr>
          <p:cNvPr id="37" name="ZoneTexte 36"/>
          <p:cNvSpPr txBox="1"/>
          <p:nvPr/>
        </p:nvSpPr>
        <p:spPr>
          <a:xfrm>
            <a:off x="5938317" y="4530606"/>
            <a:ext cx="1890261" cy="646331"/>
          </a:xfrm>
          <a:prstGeom prst="rect">
            <a:avLst/>
          </a:prstGeom>
          <a:solidFill>
            <a:srgbClr val="FFFF99"/>
          </a:solidFill>
        </p:spPr>
        <p:txBody>
          <a:bodyPr wrap="none" rtlCol="0">
            <a:spAutoFit/>
          </a:bodyPr>
          <a:lstStyle/>
          <a:p>
            <a:r>
              <a:rPr lang="el-GR" dirty="0" smtClean="0">
                <a:solidFill>
                  <a:schemeClr val="bg2"/>
                </a:solidFill>
              </a:rPr>
              <a:t>ρ</a:t>
            </a:r>
            <a:r>
              <a:rPr lang="fr-FR" dirty="0" smtClean="0">
                <a:solidFill>
                  <a:schemeClr val="bg2"/>
                </a:solidFill>
              </a:rPr>
              <a:t> </a:t>
            </a:r>
            <a:r>
              <a:rPr lang="fr-FR" dirty="0" err="1" smtClean="0">
                <a:solidFill>
                  <a:schemeClr val="bg2"/>
                </a:solidFill>
              </a:rPr>
              <a:t>is</a:t>
            </a:r>
            <a:r>
              <a:rPr lang="fr-FR" dirty="0" smtClean="0">
                <a:solidFill>
                  <a:schemeClr val="bg2"/>
                </a:solidFill>
              </a:rPr>
              <a:t> </a:t>
            </a:r>
            <a:r>
              <a:rPr lang="fr-FR" dirty="0" err="1" smtClean="0">
                <a:solidFill>
                  <a:schemeClr val="bg2"/>
                </a:solidFill>
              </a:rPr>
              <a:t>modified</a:t>
            </a:r>
            <a:r>
              <a:rPr lang="fr-FR" dirty="0" smtClean="0">
                <a:solidFill>
                  <a:schemeClr val="bg2"/>
                </a:solidFill>
              </a:rPr>
              <a:t>  </a:t>
            </a:r>
          </a:p>
          <a:p>
            <a:r>
              <a:rPr lang="fr-FR" dirty="0" smtClean="0">
                <a:solidFill>
                  <a:schemeClr val="bg2"/>
                </a:solidFill>
              </a:rPr>
              <a:t>in NN collisions !</a:t>
            </a:r>
            <a:endParaRPr lang="fr-FR" dirty="0">
              <a:solidFill>
                <a:schemeClr val="accent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6" grpId="0"/>
      <p:bldP spid="3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25760"/>
            <a:ext cx="8229600" cy="1143000"/>
          </a:xfrm>
        </p:spPr>
        <p:txBody>
          <a:bodyPr/>
          <a:lstStyle/>
          <a:p>
            <a:r>
              <a:rPr lang="en-US" sz="3600" dirty="0">
                <a:latin typeface="Comic Sans MS" panose="030F0702030302020204" pitchFamily="66" charset="0"/>
              </a:rPr>
              <a:t>Studying cold nuclear </a:t>
            </a:r>
            <a:r>
              <a:rPr lang="en-US" sz="3600" dirty="0" smtClean="0">
                <a:latin typeface="Comic Sans MS" panose="030F0702030302020204" pitchFamily="66" charset="0"/>
              </a:rPr>
              <a:t>matter</a:t>
            </a:r>
            <a:r>
              <a:rPr lang="fr-FR" sz="3600" dirty="0">
                <a:latin typeface="Comic Sans MS" panose="030F0702030302020204" pitchFamily="66" charset="0"/>
              </a:rPr>
              <a:t/>
            </a:r>
            <a:br>
              <a:rPr lang="fr-FR" sz="3600" dirty="0">
                <a:latin typeface="Comic Sans MS" panose="030F0702030302020204" pitchFamily="66" charset="0"/>
              </a:rPr>
            </a:br>
            <a:endParaRPr lang="fr-FR" sz="3600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MESON 2014</a:t>
            </a: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B. Ramstein   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FCDA7-91C5-4A89-872F-33E1678228BB}" type="slidenum">
              <a:rPr lang="fr-FR" smtClean="0"/>
              <a:pPr/>
              <a:t>15</a:t>
            </a:fld>
            <a:endParaRPr lang="fr-FR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07243" y="1646683"/>
            <a:ext cx="2708848" cy="300645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7" name="ZoneTexte 36"/>
          <p:cNvSpPr txBox="1"/>
          <p:nvPr/>
        </p:nvSpPr>
        <p:spPr>
          <a:xfrm>
            <a:off x="15602" y="1844824"/>
            <a:ext cx="2612182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/>
              <a:t> HADES added value </a:t>
            </a:r>
            <a:endParaRPr lang="en-US" dirty="0"/>
          </a:p>
          <a:p>
            <a:r>
              <a:rPr lang="en-US" dirty="0" smtClean="0"/>
              <a:t> </a:t>
            </a:r>
            <a:r>
              <a:rPr lang="en-US" b="1" dirty="0" err="1"/>
              <a:t>p</a:t>
            </a:r>
            <a:r>
              <a:rPr lang="en-US" b="1" baseline="-25000" dirty="0" err="1"/>
              <a:t>e+e</a:t>
            </a:r>
            <a:r>
              <a:rPr lang="en-US" b="1" baseline="-25000" dirty="0"/>
              <a:t>-</a:t>
            </a:r>
            <a:r>
              <a:rPr lang="en-US" b="1" dirty="0"/>
              <a:t> </a:t>
            </a:r>
            <a:r>
              <a:rPr lang="en-US" b="1" dirty="0" smtClean="0"/>
              <a:t>measured </a:t>
            </a:r>
          </a:p>
          <a:p>
            <a:r>
              <a:rPr lang="en-US" b="1" dirty="0" smtClean="0"/>
              <a:t>down </a:t>
            </a:r>
            <a:r>
              <a:rPr lang="en-US" b="1" dirty="0"/>
              <a:t>to  0.2 </a:t>
            </a:r>
            <a:r>
              <a:rPr lang="en-US" b="1" dirty="0" err="1"/>
              <a:t>GeV</a:t>
            </a:r>
            <a:r>
              <a:rPr lang="en-US" b="1" dirty="0"/>
              <a:t>/c </a:t>
            </a:r>
          </a:p>
        </p:txBody>
      </p:sp>
      <p:sp>
        <p:nvSpPr>
          <p:cNvPr id="38" name="ZoneTexte 37"/>
          <p:cNvSpPr txBox="1"/>
          <p:nvPr/>
        </p:nvSpPr>
        <p:spPr>
          <a:xfrm>
            <a:off x="3551014" y="4941168"/>
            <a:ext cx="5280838" cy="900246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  <a:buSzPct val="127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fr-FR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  </a:t>
            </a:r>
            <a:r>
              <a:rPr lang="el-GR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fr-FR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like</a:t>
            </a:r>
            <a:r>
              <a:rPr lang="fr-FR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contribution </a:t>
            </a:r>
            <a:r>
              <a:rPr lang="fr-FR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strongly</a:t>
            </a:r>
            <a:r>
              <a:rPr lang="fr-FR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distorted</a:t>
            </a:r>
            <a:endParaRPr lang="fr-FR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21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</a:t>
            </a:r>
            <a:r>
              <a:rPr lang="pl-PL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pl-PL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1720</a:t>
            </a:r>
            <a:r>
              <a:rPr lang="fr-FR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pl-PL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,N</a:t>
            </a:r>
            <a:r>
              <a:rPr lang="pl-PL" baseline="300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pl-PL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(1520</a:t>
            </a:r>
            <a:r>
              <a:rPr lang="pl-PL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),..</a:t>
            </a:r>
            <a:r>
              <a:rPr lang="fr-FR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</a:t>
            </a:r>
            <a:r>
              <a:rPr lang="pl-PL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l-GR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</a:t>
            </a:r>
            <a:r>
              <a:rPr lang="pl-PL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</a:t>
            </a:r>
            <a:r>
              <a:rPr lang="pl-PL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</a:t>
            </a:r>
            <a:r>
              <a:rPr lang="pl-PL" baseline="300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pl-PL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pl-PL" baseline="300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endParaRPr lang="fr-FR" baseline="30000" dirty="0" smtClean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21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fr-FR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fr-FR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primary</a:t>
            </a:r>
            <a:r>
              <a:rPr lang="fr-FR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NN  and </a:t>
            </a:r>
            <a:r>
              <a:rPr lang="pl-PL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secondary </a:t>
            </a:r>
            <a:r>
              <a:rPr lang="pl-PL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</a:t>
            </a:r>
            <a:r>
              <a:rPr lang="pl-PL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reactions </a:t>
            </a:r>
            <a:r>
              <a:rPr lang="fr-FR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pic>
        <p:nvPicPr>
          <p:cNvPr id="49" name="Image 4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5095652"/>
            <a:ext cx="2124946" cy="1069652"/>
          </a:xfrm>
          <a:prstGeom prst="rect">
            <a:avLst/>
          </a:prstGeom>
          <a:noFill/>
        </p:spPr>
      </p:pic>
      <p:sp>
        <p:nvSpPr>
          <p:cNvPr id="8" name="ZoneTexte 7"/>
          <p:cNvSpPr txBox="1"/>
          <p:nvPr/>
        </p:nvSpPr>
        <p:spPr>
          <a:xfrm>
            <a:off x="179512" y="1097766"/>
            <a:ext cx="1284326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mic Sans MS" panose="030F0702030302020204" pitchFamily="66" charset="0"/>
              </a:rPr>
              <a:t>p</a:t>
            </a:r>
            <a:r>
              <a:rPr lang="en-US" dirty="0" err="1" smtClean="0">
                <a:latin typeface="Comic Sans MS" panose="030F0702030302020204" pitchFamily="66" charset="0"/>
              </a:rPr>
              <a:t>+p</a:t>
            </a:r>
            <a:r>
              <a:rPr lang="en-US" dirty="0" smtClean="0">
                <a:latin typeface="Comic Sans MS" panose="030F0702030302020204" pitchFamily="66" charset="0"/>
              </a:rPr>
              <a:t>/</a:t>
            </a:r>
            <a:r>
              <a:rPr lang="en-US" dirty="0" err="1" smtClean="0">
                <a:latin typeface="Comic Sans MS" panose="030F0702030302020204" pitchFamily="66" charset="0"/>
              </a:rPr>
              <a:t>p+Nb</a:t>
            </a:r>
            <a:r>
              <a:rPr lang="en-US" dirty="0" smtClean="0">
                <a:latin typeface="Comic Sans MS" panose="030F0702030302020204" pitchFamily="66" charset="0"/>
              </a:rPr>
              <a:t> </a:t>
            </a:r>
          </a:p>
          <a:p>
            <a:r>
              <a:rPr lang="en-US" dirty="0" smtClean="0">
                <a:latin typeface="Comic Sans MS" panose="030F0702030302020204" pitchFamily="66" charset="0"/>
              </a:rPr>
              <a:t> </a:t>
            </a:r>
            <a:r>
              <a:rPr lang="en-US" dirty="0">
                <a:latin typeface="Comic Sans MS" panose="030F0702030302020204" pitchFamily="66" charset="0"/>
              </a:rPr>
              <a:t>3.5 </a:t>
            </a:r>
            <a:r>
              <a:rPr lang="en-US" dirty="0" err="1">
                <a:latin typeface="Comic Sans MS" panose="030F0702030302020204" pitchFamily="66" charset="0"/>
              </a:rPr>
              <a:t>GeV</a:t>
            </a:r>
            <a:endParaRPr lang="fr-F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2000" y="1760316"/>
            <a:ext cx="3040480" cy="2779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Rectangle 20"/>
          <p:cNvSpPr/>
          <p:nvPr/>
        </p:nvSpPr>
        <p:spPr>
          <a:xfrm>
            <a:off x="4683521" y="1118247"/>
            <a:ext cx="3057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i="1" dirty="0" err="1"/>
              <a:t>Phys.Lett</a:t>
            </a:r>
            <a:r>
              <a:rPr lang="fr-FR" i="1" dirty="0"/>
              <a:t>. B715 (2012) 304 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527" y="2924944"/>
            <a:ext cx="2181225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4740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6"/>
          <p:cNvPicPr>
            <a:picLocks noChangeAspect="1" noChangeArrowheads="1"/>
          </p:cNvPicPr>
          <p:nvPr/>
        </p:nvPicPr>
        <p:blipFill>
          <a:blip r:embed="rId2" cstate="print"/>
          <a:srcRect l="8708" t="4842" r="13063" b="2074"/>
          <a:stretch>
            <a:fillRect/>
          </a:stretch>
        </p:blipFill>
        <p:spPr bwMode="auto">
          <a:xfrm>
            <a:off x="397190" y="1085636"/>
            <a:ext cx="2518626" cy="338390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315072"/>
            <a:ext cx="110013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Titre 48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/>
          <a:lstStyle/>
          <a:p>
            <a:r>
              <a:rPr lang="fr-FR" sz="3200" dirty="0">
                <a:latin typeface="Comic Sans MS" panose="030F0702030302020204" pitchFamily="66" charset="0"/>
              </a:rPr>
              <a:t>The « </a:t>
            </a:r>
            <a:r>
              <a:rPr lang="fr-FR" sz="3200" dirty="0" err="1">
                <a:latin typeface="Comic Sans MS" panose="030F0702030302020204" pitchFamily="66" charset="0"/>
              </a:rPr>
              <a:t>pn</a:t>
            </a:r>
            <a:r>
              <a:rPr lang="fr-FR" sz="3200" dirty="0">
                <a:latin typeface="Comic Sans MS" panose="030F0702030302020204" pitchFamily="66" charset="0"/>
              </a:rPr>
              <a:t> puzzle »:tentative </a:t>
            </a:r>
            <a:r>
              <a:rPr lang="fr-FR" sz="3200" dirty="0" err="1" smtClean="0">
                <a:latin typeface="Comic Sans MS" panose="030F0702030302020204" pitchFamily="66" charset="0"/>
              </a:rPr>
              <a:t>explanations</a:t>
            </a:r>
            <a:endParaRPr lang="fr-FR" sz="3200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 smtClean="0"/>
              <a:t>B. </a:t>
            </a:r>
            <a:r>
              <a:rPr lang="fr-FR" dirty="0" err="1" smtClean="0"/>
              <a:t>Ramstein</a:t>
            </a:r>
            <a:r>
              <a:rPr lang="fr-FR" dirty="0" smtClean="0"/>
              <a:t>  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3A25DD-78E8-411B-BEC7-C1489F3240FD}" type="slidenum">
              <a:rPr lang="fr-FR" smtClean="0"/>
              <a:pPr>
                <a:defRPr/>
              </a:pPr>
              <a:t>16</a:t>
            </a:fld>
            <a:endParaRPr lang="fr-FR"/>
          </a:p>
        </p:txBody>
      </p:sp>
      <p:sp>
        <p:nvSpPr>
          <p:cNvPr id="34" name="Line 26"/>
          <p:cNvSpPr>
            <a:spLocks noChangeShapeType="1"/>
          </p:cNvSpPr>
          <p:nvPr/>
        </p:nvSpPr>
        <p:spPr bwMode="auto">
          <a:xfrm flipV="1">
            <a:off x="6934200" y="2335560"/>
            <a:ext cx="76200" cy="2286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 smtClean="0">
              <a:solidFill>
                <a:srgbClr val="FFFFFF"/>
              </a:solidFill>
            </a:endParaRPr>
          </a:p>
        </p:txBody>
      </p:sp>
      <p:sp>
        <p:nvSpPr>
          <p:cNvPr id="37" name="Line 15"/>
          <p:cNvSpPr>
            <a:spLocks noChangeShapeType="1"/>
          </p:cNvSpPr>
          <p:nvPr/>
        </p:nvSpPr>
        <p:spPr bwMode="auto">
          <a:xfrm flipH="1" flipV="1">
            <a:off x="2267743" y="3674395"/>
            <a:ext cx="1163813" cy="180404"/>
          </a:xfrm>
          <a:prstGeom prst="line">
            <a:avLst/>
          </a:prstGeom>
          <a:noFill/>
          <a:ln w="28440">
            <a:solidFill>
              <a:srgbClr val="D60093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fr-FR">
              <a:solidFill>
                <a:srgbClr val="FFFFFF"/>
              </a:solidFill>
            </a:endParaRPr>
          </a:p>
        </p:txBody>
      </p:sp>
      <p:sp>
        <p:nvSpPr>
          <p:cNvPr id="61" name="Organigramme : Alternative 60"/>
          <p:cNvSpPr/>
          <p:nvPr/>
        </p:nvSpPr>
        <p:spPr>
          <a:xfrm>
            <a:off x="3514953" y="3356992"/>
            <a:ext cx="2425197" cy="694836"/>
          </a:xfrm>
          <a:prstGeom prst="flowChartAlternate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rgbClr val="CC00CC"/>
                </a:solidFill>
                <a:sym typeface="Symbol"/>
              </a:rPr>
              <a:t> VDM </a:t>
            </a:r>
            <a:r>
              <a:rPr lang="fr-FR" dirty="0">
                <a:solidFill>
                  <a:srgbClr val="CC00CC"/>
                </a:solidFill>
              </a:rPr>
              <a:t>Electro</a:t>
            </a:r>
          </a:p>
          <a:p>
            <a:r>
              <a:rPr lang="fr-FR" dirty="0" err="1">
                <a:solidFill>
                  <a:srgbClr val="CC00CC"/>
                </a:solidFill>
              </a:rPr>
              <a:t>magnetic</a:t>
            </a:r>
            <a:r>
              <a:rPr lang="fr-FR" dirty="0">
                <a:solidFill>
                  <a:srgbClr val="CC00CC"/>
                </a:solidFill>
              </a:rPr>
              <a:t> </a:t>
            </a:r>
            <a:r>
              <a:rPr lang="fr-FR" dirty="0" err="1">
                <a:solidFill>
                  <a:srgbClr val="CC00CC"/>
                </a:solidFill>
              </a:rPr>
              <a:t>form</a:t>
            </a:r>
            <a:r>
              <a:rPr lang="fr-FR" dirty="0">
                <a:solidFill>
                  <a:srgbClr val="CC00CC"/>
                </a:solidFill>
              </a:rPr>
              <a:t> factor </a:t>
            </a:r>
          </a:p>
        </p:txBody>
      </p:sp>
      <p:sp>
        <p:nvSpPr>
          <p:cNvPr id="1035" name="Rectangle à coins arrondis 1034"/>
          <p:cNvSpPr/>
          <p:nvPr/>
        </p:nvSpPr>
        <p:spPr>
          <a:xfrm>
            <a:off x="5148064" y="5118041"/>
            <a:ext cx="3960440" cy="405624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</a:rPr>
              <a:t> </a:t>
            </a:r>
            <a:r>
              <a:rPr lang="fr-FR" dirty="0" smtClean="0">
                <a:solidFill>
                  <a:schemeClr val="bg1"/>
                </a:solidFill>
                <a:sym typeface="Symbol"/>
              </a:rPr>
              <a:t> production by  FSI ….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2" name="Ellipse 1"/>
          <p:cNvSpPr/>
          <p:nvPr/>
        </p:nvSpPr>
        <p:spPr>
          <a:xfrm>
            <a:off x="4211671" y="4223762"/>
            <a:ext cx="3658845" cy="704330"/>
          </a:xfrm>
          <a:prstGeom prst="ellipse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fr-FR" dirty="0" err="1">
                <a:solidFill>
                  <a:schemeClr val="bg2"/>
                </a:solidFill>
              </a:rPr>
              <a:t>Improved</a:t>
            </a:r>
            <a:r>
              <a:rPr lang="fr-FR" dirty="0">
                <a:solidFill>
                  <a:schemeClr val="bg2"/>
                </a:solidFill>
              </a:rPr>
              <a:t> descriptions </a:t>
            </a:r>
          </a:p>
        </p:txBody>
      </p:sp>
      <p:sp>
        <p:nvSpPr>
          <p:cNvPr id="23" name="ZoneTexte 22"/>
          <p:cNvSpPr txBox="1"/>
          <p:nvPr/>
        </p:nvSpPr>
        <p:spPr>
          <a:xfrm rot="16200000">
            <a:off x="-1596625" y="2646784"/>
            <a:ext cx="360707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 smtClean="0"/>
              <a:t>R. </a:t>
            </a:r>
            <a:r>
              <a:rPr lang="fr-FR" sz="1100" dirty="0" err="1" smtClean="0"/>
              <a:t>Shyam</a:t>
            </a:r>
            <a:r>
              <a:rPr lang="fr-FR" sz="1100" dirty="0" smtClean="0"/>
              <a:t> and U. Mosel, Phys.Rev.C,82:062201(2010)</a:t>
            </a:r>
            <a:endParaRPr lang="fr-FR" sz="1100" dirty="0"/>
          </a:p>
        </p:txBody>
      </p:sp>
      <p:cxnSp>
        <p:nvCxnSpPr>
          <p:cNvPr id="4" name="Connecteur droit 3"/>
          <p:cNvCxnSpPr/>
          <p:nvPr/>
        </p:nvCxnSpPr>
        <p:spPr>
          <a:xfrm>
            <a:off x="5282446" y="4051828"/>
            <a:ext cx="143778" cy="31280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/>
          <p:cNvCxnSpPr/>
          <p:nvPr/>
        </p:nvCxnSpPr>
        <p:spPr>
          <a:xfrm flipH="1" flipV="1">
            <a:off x="7010400" y="4824945"/>
            <a:ext cx="611074" cy="40425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3169474" y="958280"/>
            <a:ext cx="5089855" cy="21852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Large </a:t>
            </a:r>
            <a:r>
              <a:rPr lang="fr-FR" dirty="0" err="1">
                <a:solidFill>
                  <a:srgbClr val="FFFF00"/>
                </a:solidFill>
              </a:rPr>
              <a:t>excess</a:t>
            </a:r>
            <a:r>
              <a:rPr lang="fr-FR" dirty="0"/>
              <a:t> of </a:t>
            </a:r>
            <a:r>
              <a:rPr lang="fr-FR" dirty="0" err="1"/>
              <a:t>dilepton</a:t>
            </a:r>
            <a:r>
              <a:rPr lang="fr-FR" dirty="0"/>
              <a:t> </a:t>
            </a:r>
            <a:r>
              <a:rPr lang="fr-FR" dirty="0" err="1"/>
              <a:t>yield</a:t>
            </a:r>
            <a:r>
              <a:rPr lang="fr-FR" dirty="0"/>
              <a:t> in </a:t>
            </a:r>
            <a:r>
              <a:rPr lang="fr-FR" dirty="0" err="1"/>
              <a:t>pn</a:t>
            </a:r>
            <a:r>
              <a:rPr lang="fr-FR" dirty="0"/>
              <a:t> over </a:t>
            </a:r>
            <a:endParaRPr lang="fr-FR" dirty="0" smtClean="0"/>
          </a:p>
          <a:p>
            <a:r>
              <a:rPr lang="fr-FR" dirty="0"/>
              <a:t> </a:t>
            </a:r>
            <a:r>
              <a:rPr lang="fr-FR" dirty="0" smtClean="0"/>
              <a:t>          the </a:t>
            </a:r>
            <a:r>
              <a:rPr lang="fr-FR" dirty="0">
                <a:sym typeface="Symbol"/>
              </a:rPr>
              <a:t>°+ +  </a:t>
            </a:r>
            <a:r>
              <a:rPr lang="fr-FR" dirty="0" smtClean="0">
                <a:sym typeface="Symbol"/>
              </a:rPr>
              <a:t>contribution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FFFF00"/>
                </a:solidFill>
              </a:rPr>
              <a:t>Can not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/>
              <a:t>explained</a:t>
            </a:r>
            <a:r>
              <a:rPr lang="fr-FR" dirty="0"/>
              <a:t> by </a:t>
            </a:r>
            <a:r>
              <a:rPr lang="fr-FR" dirty="0" err="1">
                <a:solidFill>
                  <a:srgbClr val="FFFF00"/>
                </a:solidFill>
              </a:rPr>
              <a:t>pn</a:t>
            </a:r>
            <a:r>
              <a:rPr lang="fr-FR" dirty="0">
                <a:solidFill>
                  <a:srgbClr val="FFFF00"/>
                </a:solidFill>
              </a:rPr>
              <a:t> </a:t>
            </a:r>
            <a:r>
              <a:rPr lang="fr-FR" dirty="0" err="1">
                <a:solidFill>
                  <a:srgbClr val="FFFF00"/>
                </a:solidFill>
              </a:rPr>
              <a:t>Bremsstrahlung</a:t>
            </a:r>
            <a:r>
              <a:rPr lang="fr-FR" dirty="0">
                <a:solidFill>
                  <a:srgbClr val="FFFF00"/>
                </a:solidFill>
              </a:rPr>
              <a:t>  </a:t>
            </a:r>
          </a:p>
          <a:p>
            <a:r>
              <a:rPr lang="fr-FR" dirty="0"/>
              <a:t>           </a:t>
            </a:r>
            <a:r>
              <a:rPr lang="fr-FR" i="1" dirty="0" err="1"/>
              <a:t>cf</a:t>
            </a:r>
            <a:r>
              <a:rPr lang="fr-FR" i="1" dirty="0"/>
              <a:t> OBE </a:t>
            </a:r>
            <a:r>
              <a:rPr lang="fr-FR" i="1" dirty="0" err="1"/>
              <a:t>predictions</a:t>
            </a:r>
            <a:endParaRPr lang="it-IT" b="1" i="1" dirty="0"/>
          </a:p>
          <a:p>
            <a:r>
              <a:rPr lang="it-IT" sz="1400" b="1" i="1" dirty="0"/>
              <a:t>   R. Shyam &amp; U. Mosel, </a:t>
            </a:r>
            <a:r>
              <a:rPr lang="en-GB" sz="1400" b="1" i="1" dirty="0"/>
              <a:t>PRC 79 (2009) 03520</a:t>
            </a:r>
            <a:endParaRPr lang="fr-FR" sz="1200" b="1" i="1" dirty="0"/>
          </a:p>
          <a:p>
            <a:r>
              <a:rPr lang="en-GB" sz="1400" b="1" i="1" dirty="0"/>
              <a:t>   L.P. </a:t>
            </a:r>
            <a:r>
              <a:rPr lang="en-GB" sz="1400" b="1" i="1" dirty="0" err="1"/>
              <a:t>Kaptari</a:t>
            </a:r>
            <a:r>
              <a:rPr lang="en-GB" sz="1400" b="1" i="1" dirty="0"/>
              <a:t>, B. </a:t>
            </a:r>
            <a:r>
              <a:rPr lang="en-GB" sz="1400" b="1" i="1" dirty="0" err="1"/>
              <a:t>Kämpfer</a:t>
            </a:r>
            <a:r>
              <a:rPr lang="en-GB" sz="1400" b="1" i="1" dirty="0"/>
              <a:t>, NPA 764 (2006) 338</a:t>
            </a:r>
          </a:p>
          <a:p>
            <a:endParaRPr lang="fr-FR" dirty="0"/>
          </a:p>
        </p:txBody>
      </p:sp>
      <p:sp>
        <p:nvSpPr>
          <p:cNvPr id="25" name="ZoneTexte 24"/>
          <p:cNvSpPr txBox="1"/>
          <p:nvPr/>
        </p:nvSpPr>
        <p:spPr>
          <a:xfrm>
            <a:off x="276325" y="5654540"/>
            <a:ext cx="37434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/>
              <a:t>B. </a:t>
            </a:r>
            <a:r>
              <a:rPr lang="fr-FR" sz="1200" dirty="0" err="1" smtClean="0"/>
              <a:t>Martemyanov</a:t>
            </a:r>
            <a:r>
              <a:rPr lang="fr-FR" sz="1200" dirty="0" smtClean="0"/>
              <a:t> et </a:t>
            </a:r>
            <a:r>
              <a:rPr lang="fr-FR" sz="1200" dirty="0" err="1" smtClean="0"/>
              <a:t>al.Phys.ReV.C</a:t>
            </a:r>
            <a:r>
              <a:rPr lang="fr-FR" sz="1200" dirty="0" smtClean="0"/>
              <a:t> 84 (2011) 047601</a:t>
            </a:r>
            <a:endParaRPr lang="fr-FR" sz="1200" dirty="0"/>
          </a:p>
        </p:txBody>
      </p:sp>
      <p:sp>
        <p:nvSpPr>
          <p:cNvPr id="26" name="Organigramme : Alternative 25"/>
          <p:cNvSpPr/>
          <p:nvPr/>
        </p:nvSpPr>
        <p:spPr>
          <a:xfrm>
            <a:off x="563880" y="5052301"/>
            <a:ext cx="3168352" cy="573863"/>
          </a:xfrm>
          <a:prstGeom prst="flowChartAlternate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 err="1">
                <a:solidFill>
                  <a:schemeClr val="accent4">
                    <a:lumMod val="10000"/>
                  </a:schemeClr>
                </a:solidFill>
              </a:rPr>
              <a:t>np</a:t>
            </a:r>
            <a:r>
              <a:rPr lang="fr-FR" dirty="0" err="1">
                <a:solidFill>
                  <a:schemeClr val="accent4">
                    <a:lumMod val="10000"/>
                  </a:schemeClr>
                </a:solidFill>
                <a:sym typeface="Symbol"/>
              </a:rPr>
              <a:t>de</a:t>
            </a:r>
            <a:r>
              <a:rPr lang="fr-FR" baseline="30000" dirty="0" err="1">
                <a:solidFill>
                  <a:schemeClr val="accent4">
                    <a:lumMod val="10000"/>
                  </a:schemeClr>
                </a:solidFill>
                <a:sym typeface="Symbol"/>
              </a:rPr>
              <a:t>+</a:t>
            </a:r>
            <a:r>
              <a:rPr lang="fr-FR" dirty="0" err="1">
                <a:solidFill>
                  <a:schemeClr val="accent4">
                    <a:lumMod val="10000"/>
                  </a:schemeClr>
                </a:solidFill>
                <a:sym typeface="Symbol"/>
              </a:rPr>
              <a:t>e</a:t>
            </a:r>
            <a:r>
              <a:rPr lang="fr-FR" baseline="30000" dirty="0">
                <a:solidFill>
                  <a:schemeClr val="accent4">
                    <a:lumMod val="10000"/>
                  </a:schemeClr>
                </a:solidFill>
                <a:sym typeface="Symbol"/>
              </a:rPr>
              <a:t>-  </a:t>
            </a:r>
            <a:r>
              <a:rPr lang="fr-FR" dirty="0">
                <a:solidFill>
                  <a:schemeClr val="accent4">
                    <a:lumMod val="10000"/>
                  </a:schemeClr>
                </a:solidFill>
                <a:sym typeface="Symbol"/>
              </a:rPr>
              <a:t>and  </a:t>
            </a:r>
            <a:r>
              <a:rPr lang="fr-FR" dirty="0" err="1">
                <a:solidFill>
                  <a:schemeClr val="accent4">
                    <a:lumMod val="10000"/>
                  </a:schemeClr>
                </a:solidFill>
                <a:sym typeface="Symbol"/>
              </a:rPr>
              <a:t>coupling</a:t>
            </a:r>
            <a:r>
              <a:rPr lang="fr-FR" dirty="0">
                <a:solidFill>
                  <a:schemeClr val="accent4">
                    <a:lumMod val="10000"/>
                  </a:schemeClr>
                </a:solidFill>
                <a:sym typeface="Symbol"/>
              </a:rPr>
              <a:t>  </a:t>
            </a:r>
          </a:p>
          <a:p>
            <a:r>
              <a:rPr lang="fr-FR" dirty="0">
                <a:solidFill>
                  <a:schemeClr val="accent4">
                    <a:lumMod val="10000"/>
                  </a:schemeClr>
                </a:solidFill>
                <a:sym typeface="Symbol"/>
              </a:rPr>
              <a:t>to </a:t>
            </a:r>
            <a:r>
              <a:rPr lang="fr-FR" dirty="0" err="1">
                <a:solidFill>
                  <a:schemeClr val="accent4">
                    <a:lumMod val="10000"/>
                  </a:schemeClr>
                </a:solidFill>
                <a:sym typeface="Symbol"/>
              </a:rPr>
              <a:t>baryonic</a:t>
            </a:r>
            <a:r>
              <a:rPr lang="fr-FR" dirty="0">
                <a:solidFill>
                  <a:schemeClr val="accent4">
                    <a:lumMod val="10000"/>
                  </a:schemeClr>
                </a:solidFill>
                <a:sym typeface="Symbol"/>
              </a:rPr>
              <a:t> </a:t>
            </a:r>
            <a:r>
              <a:rPr lang="fr-FR" dirty="0" err="1">
                <a:solidFill>
                  <a:schemeClr val="accent4">
                    <a:lumMod val="10000"/>
                  </a:schemeClr>
                </a:solidFill>
                <a:sym typeface="Symbol"/>
              </a:rPr>
              <a:t>resonances</a:t>
            </a:r>
            <a:r>
              <a:rPr lang="fr-FR" dirty="0">
                <a:solidFill>
                  <a:schemeClr val="accent4">
                    <a:lumMod val="10000"/>
                  </a:schemeClr>
                </a:solidFill>
                <a:sym typeface="Symbol"/>
              </a:rPr>
              <a:t> </a:t>
            </a:r>
            <a:r>
              <a:rPr lang="fr-FR" dirty="0" smtClean="0">
                <a:solidFill>
                  <a:schemeClr val="accent4">
                    <a:lumMod val="10000"/>
                  </a:schemeClr>
                </a:solidFill>
                <a:sym typeface="Symbol"/>
              </a:rPr>
              <a:t>(R)</a:t>
            </a:r>
            <a:endParaRPr lang="fr-FR" dirty="0">
              <a:solidFill>
                <a:schemeClr val="accent4">
                  <a:lumMod val="10000"/>
                </a:schemeClr>
              </a:solidFill>
            </a:endParaRPr>
          </a:p>
        </p:txBody>
      </p:sp>
      <p:cxnSp>
        <p:nvCxnSpPr>
          <p:cNvPr id="29" name="Connecteur droit 28"/>
          <p:cNvCxnSpPr>
            <a:stCxn id="2" idx="3"/>
          </p:cNvCxnSpPr>
          <p:nvPr/>
        </p:nvCxnSpPr>
        <p:spPr>
          <a:xfrm flipH="1">
            <a:off x="3325562" y="4824945"/>
            <a:ext cx="1421934" cy="22735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ZoneTexte 32"/>
          <p:cNvSpPr txBox="1"/>
          <p:nvPr/>
        </p:nvSpPr>
        <p:spPr>
          <a:xfrm>
            <a:off x="94223" y="6011996"/>
            <a:ext cx="4608512" cy="646331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1"/>
                </a:solidFill>
              </a:rPr>
              <a:t>Can </a:t>
            </a:r>
            <a:r>
              <a:rPr lang="fr-FR" dirty="0" err="1" smtClean="0">
                <a:solidFill>
                  <a:schemeClr val="bg1"/>
                </a:solidFill>
              </a:rPr>
              <a:t>be</a:t>
            </a:r>
            <a:r>
              <a:rPr lang="fr-FR" dirty="0" smtClean="0">
                <a:solidFill>
                  <a:schemeClr val="bg1"/>
                </a:solidFill>
              </a:rPr>
              <a:t> </a:t>
            </a:r>
            <a:r>
              <a:rPr lang="fr-FR" dirty="0" err="1" smtClean="0">
                <a:solidFill>
                  <a:schemeClr val="bg1"/>
                </a:solidFill>
              </a:rPr>
              <a:t>checked</a:t>
            </a:r>
            <a:r>
              <a:rPr lang="fr-FR" dirty="0" smtClean="0">
                <a:solidFill>
                  <a:schemeClr val="bg1"/>
                </a:solidFill>
              </a:rPr>
              <a:t> </a:t>
            </a:r>
            <a:r>
              <a:rPr lang="fr-FR" dirty="0" err="1" smtClean="0">
                <a:solidFill>
                  <a:schemeClr val="bg1"/>
                </a:solidFill>
              </a:rPr>
              <a:t>experimentally</a:t>
            </a:r>
            <a:r>
              <a:rPr lang="fr-FR" dirty="0" smtClean="0">
                <a:solidFill>
                  <a:schemeClr val="bg1"/>
                </a:solidFill>
              </a:rPr>
              <a:t> by HADES:</a:t>
            </a:r>
          </a:p>
          <a:p>
            <a:r>
              <a:rPr lang="fr-FR" dirty="0" smtClean="0">
                <a:solidFill>
                  <a:schemeClr val="bg1"/>
                </a:solidFill>
              </a:rPr>
              <a:t>exclusive </a:t>
            </a:r>
            <a:r>
              <a:rPr lang="fr-FR" dirty="0" err="1" smtClean="0">
                <a:solidFill>
                  <a:schemeClr val="bg1"/>
                </a:solidFill>
              </a:rPr>
              <a:t>analysis</a:t>
            </a:r>
            <a:r>
              <a:rPr lang="fr-FR" dirty="0" smtClean="0">
                <a:solidFill>
                  <a:schemeClr val="bg1"/>
                </a:solidFill>
              </a:rPr>
              <a:t> </a:t>
            </a:r>
            <a:r>
              <a:rPr lang="fr-FR" dirty="0" err="1" smtClean="0">
                <a:solidFill>
                  <a:schemeClr val="bg1"/>
                </a:solidFill>
              </a:rPr>
              <a:t>pn</a:t>
            </a:r>
            <a:r>
              <a:rPr lang="fr-FR" dirty="0" smtClean="0">
                <a:solidFill>
                  <a:schemeClr val="bg1"/>
                </a:solidFill>
                <a:sym typeface="Symbol"/>
              </a:rPr>
              <a:t> </a:t>
            </a:r>
            <a:r>
              <a:rPr lang="fr-FR" dirty="0" err="1" smtClean="0">
                <a:solidFill>
                  <a:schemeClr val="bg1"/>
                </a:solidFill>
                <a:sym typeface="Symbol"/>
              </a:rPr>
              <a:t>de</a:t>
            </a:r>
            <a:r>
              <a:rPr lang="fr-FR" baseline="30000" dirty="0" err="1" smtClean="0">
                <a:solidFill>
                  <a:schemeClr val="bg1"/>
                </a:solidFill>
                <a:sym typeface="Symbol"/>
              </a:rPr>
              <a:t>+</a:t>
            </a:r>
            <a:r>
              <a:rPr lang="fr-FR" dirty="0" err="1" smtClean="0">
                <a:solidFill>
                  <a:schemeClr val="bg1"/>
                </a:solidFill>
                <a:sym typeface="Symbol"/>
              </a:rPr>
              <a:t>e</a:t>
            </a:r>
            <a:r>
              <a:rPr lang="fr-FR" baseline="30000" dirty="0" smtClean="0">
                <a:solidFill>
                  <a:schemeClr val="bg1"/>
                </a:solidFill>
                <a:sym typeface="Symbol"/>
              </a:rPr>
              <a:t>-</a:t>
            </a:r>
            <a:r>
              <a:rPr lang="fr-FR" dirty="0" smtClean="0">
                <a:solidFill>
                  <a:schemeClr val="bg1"/>
                </a:solidFill>
                <a:sym typeface="Symbol"/>
              </a:rPr>
              <a:t> on </a:t>
            </a:r>
            <a:r>
              <a:rPr lang="fr-FR" dirty="0" err="1" smtClean="0">
                <a:solidFill>
                  <a:schemeClr val="bg1"/>
                </a:solidFill>
                <a:sym typeface="Symbol"/>
              </a:rPr>
              <a:t>going</a:t>
            </a:r>
            <a:endParaRPr lang="fr-FR" baseline="30000" dirty="0" smtClean="0">
              <a:solidFill>
                <a:schemeClr val="bg1"/>
              </a:solidFill>
              <a:sym typeface="Symbol"/>
            </a:endParaRPr>
          </a:p>
        </p:txBody>
      </p:sp>
      <p:sp>
        <p:nvSpPr>
          <p:cNvPr id="20" name="Rectangle 52"/>
          <p:cNvSpPr>
            <a:spLocks noChangeArrowheads="1"/>
          </p:cNvSpPr>
          <p:nvPr/>
        </p:nvSpPr>
        <p:spPr bwMode="auto">
          <a:xfrm>
            <a:off x="76108" y="756801"/>
            <a:ext cx="2967264" cy="30995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1400" dirty="0"/>
              <a:t>HADES: Phys.Lett.B690 (2010)118</a:t>
            </a:r>
          </a:p>
        </p:txBody>
      </p:sp>
    </p:spTree>
    <p:extLst>
      <p:ext uri="{BB962C8B-B14F-4D97-AF65-F5344CB8AC3E}">
        <p14:creationId xmlns:p14="http://schemas.microsoft.com/office/powerpoint/2010/main" val="207969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5" grpId="0" animBg="1"/>
      <p:bldP spid="25" grpId="0"/>
      <p:bldP spid="26" grpId="0" animBg="1"/>
      <p:bldP spid="3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2460" y="3829686"/>
            <a:ext cx="2714655" cy="1839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435280" cy="1143000"/>
          </a:xfrm>
        </p:spPr>
        <p:txBody>
          <a:bodyPr/>
          <a:lstStyle/>
          <a:p>
            <a:r>
              <a:rPr lang="fr-FR" sz="3200" dirty="0">
                <a:latin typeface="Comic Sans MS" panose="030F0702030302020204" pitchFamily="66" charset="0"/>
              </a:rPr>
              <a:t>HADES « </a:t>
            </a:r>
            <a:r>
              <a:rPr lang="fr-FR" sz="3200" dirty="0" err="1">
                <a:latin typeface="Comic Sans MS" panose="030F0702030302020204" pitchFamily="66" charset="0"/>
              </a:rPr>
              <a:t>pn</a:t>
            </a:r>
            <a:r>
              <a:rPr lang="fr-FR" sz="3200" dirty="0">
                <a:latin typeface="Comic Sans MS" panose="030F0702030302020204" pitchFamily="66" charset="0"/>
              </a:rPr>
              <a:t> puzzle </a:t>
            </a:r>
            <a:r>
              <a:rPr lang="fr-FR" sz="3200" dirty="0" smtClean="0">
                <a:latin typeface="Comic Sans MS" panose="030F0702030302020204" pitchFamily="66" charset="0"/>
              </a:rPr>
              <a:t>»:the </a:t>
            </a:r>
            <a:r>
              <a:rPr lang="fr-FR" sz="3200" dirty="0">
                <a:latin typeface="Comic Sans MS" panose="030F0702030302020204" pitchFamily="66" charset="0"/>
                <a:sym typeface="Symbol"/>
              </a:rPr>
              <a:t> </a:t>
            </a:r>
            <a:r>
              <a:rPr lang="fr-FR" sz="3200" dirty="0" err="1">
                <a:latin typeface="Comic Sans MS" panose="030F0702030302020204" pitchFamily="66" charset="0"/>
                <a:sym typeface="Symbol"/>
              </a:rPr>
              <a:t>explanation</a:t>
            </a:r>
            <a:r>
              <a:rPr lang="fr-FR" sz="3200" dirty="0">
                <a:latin typeface="Comic Sans MS" panose="030F0702030302020204" pitchFamily="66" charset="0"/>
                <a:sym typeface="Symbol"/>
              </a:rPr>
              <a:t> ?</a:t>
            </a:r>
            <a:r>
              <a:rPr lang="fr-FR" sz="3200" dirty="0">
                <a:latin typeface="Comic Sans MS" panose="030F0702030302020204" pitchFamily="66" charset="0"/>
              </a:rPr>
              <a:t>  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B. Ramstein  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3A25DD-78E8-411B-BEC7-C1489F3240FD}" type="slidenum">
              <a:rPr lang="fr-FR" smtClean="0"/>
              <a:pPr>
                <a:defRPr/>
              </a:pPr>
              <a:t>17</a:t>
            </a:fld>
            <a:endParaRPr lang="fr-FR"/>
          </a:p>
        </p:txBody>
      </p:sp>
      <p:sp>
        <p:nvSpPr>
          <p:cNvPr id="28" name="ZoneTexte 27"/>
          <p:cNvSpPr txBox="1"/>
          <p:nvPr/>
        </p:nvSpPr>
        <p:spPr>
          <a:xfrm>
            <a:off x="119975" y="4467304"/>
            <a:ext cx="3571299" cy="17543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 err="1" smtClean="0">
                <a:sym typeface="Symbol"/>
              </a:rPr>
              <a:t>systematic</a:t>
            </a:r>
            <a:r>
              <a:rPr lang="fr-FR" dirty="0" smtClean="0">
                <a:sym typeface="Symbol"/>
              </a:rPr>
              <a:t> </a:t>
            </a:r>
            <a:r>
              <a:rPr lang="fr-FR" dirty="0" err="1" smtClean="0">
                <a:sym typeface="Symbol"/>
              </a:rPr>
              <a:t>studies</a:t>
            </a:r>
            <a:r>
              <a:rPr lang="fr-FR" dirty="0" smtClean="0">
                <a:sym typeface="Symbol"/>
              </a:rPr>
              <a:t> :</a:t>
            </a:r>
          </a:p>
          <a:p>
            <a:r>
              <a:rPr lang="fr-FR" dirty="0">
                <a:sym typeface="Symbol"/>
              </a:rPr>
              <a:t>pp pp</a:t>
            </a:r>
            <a:r>
              <a:rPr lang="fr-FR" baseline="30000" dirty="0">
                <a:sym typeface="Symbol"/>
              </a:rPr>
              <a:t>+</a:t>
            </a:r>
            <a:r>
              <a:rPr lang="fr-FR" dirty="0">
                <a:sym typeface="Symbol"/>
              </a:rPr>
              <a:t></a:t>
            </a:r>
            <a:r>
              <a:rPr lang="fr-FR" baseline="30000" dirty="0" smtClean="0">
                <a:sym typeface="Symbol"/>
              </a:rPr>
              <a:t>-</a:t>
            </a:r>
          </a:p>
          <a:p>
            <a:r>
              <a:rPr lang="fr-FR" dirty="0" err="1">
                <a:sym typeface="Symbol"/>
              </a:rPr>
              <a:t>pn</a:t>
            </a:r>
            <a:r>
              <a:rPr lang="fr-FR" dirty="0">
                <a:sym typeface="Symbol"/>
              </a:rPr>
              <a:t> d</a:t>
            </a:r>
            <a:r>
              <a:rPr lang="fr-FR" baseline="30000" dirty="0">
                <a:sym typeface="Symbol"/>
              </a:rPr>
              <a:t>+</a:t>
            </a:r>
            <a:r>
              <a:rPr lang="fr-FR" dirty="0">
                <a:sym typeface="Symbol"/>
              </a:rPr>
              <a:t></a:t>
            </a:r>
            <a:r>
              <a:rPr lang="fr-FR" baseline="30000" dirty="0" smtClean="0">
                <a:sym typeface="Symbol"/>
              </a:rPr>
              <a:t>-</a:t>
            </a:r>
            <a:r>
              <a:rPr lang="fr-FR" dirty="0" smtClean="0">
                <a:sym typeface="Symbol"/>
              </a:rPr>
              <a:t> , </a:t>
            </a:r>
            <a:r>
              <a:rPr lang="fr-FR" dirty="0" err="1" smtClean="0">
                <a:sym typeface="Symbol"/>
              </a:rPr>
              <a:t>pn</a:t>
            </a:r>
            <a:r>
              <a:rPr lang="fr-FR" dirty="0">
                <a:sym typeface="Symbol"/>
              </a:rPr>
              <a:t></a:t>
            </a:r>
            <a:r>
              <a:rPr lang="fr-FR" baseline="30000" dirty="0">
                <a:sym typeface="Symbol"/>
              </a:rPr>
              <a:t>+</a:t>
            </a:r>
            <a:r>
              <a:rPr lang="fr-FR" dirty="0">
                <a:sym typeface="Symbol"/>
              </a:rPr>
              <a:t></a:t>
            </a:r>
            <a:r>
              <a:rPr lang="fr-FR" baseline="30000" dirty="0" smtClean="0">
                <a:sym typeface="Symbol"/>
              </a:rPr>
              <a:t>-</a:t>
            </a:r>
            <a:r>
              <a:rPr lang="fr-FR" dirty="0" smtClean="0">
                <a:sym typeface="Symbol"/>
              </a:rPr>
              <a:t> , pp</a:t>
            </a:r>
            <a:r>
              <a:rPr lang="fr-FR" baseline="30000" dirty="0" smtClean="0">
                <a:sym typeface="Symbol"/>
              </a:rPr>
              <a:t>°</a:t>
            </a:r>
            <a:r>
              <a:rPr lang="fr-FR" dirty="0" smtClean="0">
                <a:sym typeface="Symbol"/>
              </a:rPr>
              <a:t></a:t>
            </a:r>
            <a:r>
              <a:rPr lang="fr-FR" baseline="30000" dirty="0" smtClean="0">
                <a:sym typeface="Symbol"/>
              </a:rPr>
              <a:t>-</a:t>
            </a:r>
          </a:p>
          <a:p>
            <a:r>
              <a:rPr lang="fr-FR" dirty="0" smtClean="0">
                <a:sym typeface="Symbol"/>
              </a:rPr>
              <a:t> </a:t>
            </a:r>
            <a:r>
              <a:rPr lang="fr-FR" dirty="0" smtClean="0"/>
              <a:t>Double </a:t>
            </a:r>
            <a:r>
              <a:rPr lang="fr-FR" dirty="0" smtClean="0">
                <a:sym typeface="Symbol"/>
              </a:rPr>
              <a:t> contribution:</a:t>
            </a:r>
            <a:endParaRPr lang="fr-FR" baseline="30000" dirty="0" smtClean="0">
              <a:sym typeface="Symbol"/>
            </a:endParaRPr>
          </a:p>
          <a:p>
            <a:r>
              <a:rPr lang="fr-FR" dirty="0" smtClean="0">
                <a:sym typeface="Symbol"/>
              </a:rPr>
              <a:t> </a:t>
            </a:r>
            <a:r>
              <a:rPr lang="fr-FR" dirty="0" err="1" smtClean="0">
                <a:sym typeface="Symbol"/>
              </a:rPr>
              <a:t>independent</a:t>
            </a:r>
            <a:r>
              <a:rPr lang="fr-FR" dirty="0" smtClean="0">
                <a:sym typeface="Symbol"/>
              </a:rPr>
              <a:t> </a:t>
            </a:r>
            <a:r>
              <a:rPr lang="fr-FR" dirty="0" err="1" smtClean="0">
                <a:sym typeface="Symbol"/>
              </a:rPr>
              <a:t>checks</a:t>
            </a:r>
            <a:r>
              <a:rPr lang="fr-FR" dirty="0" smtClean="0">
                <a:sym typeface="Symbol"/>
              </a:rPr>
              <a:t> of WASA </a:t>
            </a:r>
          </a:p>
          <a:p>
            <a:r>
              <a:rPr lang="fr-FR" dirty="0" err="1" smtClean="0">
                <a:sym typeface="Symbol"/>
              </a:rPr>
              <a:t>results</a:t>
            </a:r>
            <a:r>
              <a:rPr lang="fr-FR" dirty="0" smtClean="0">
                <a:sym typeface="Symbol"/>
              </a:rPr>
              <a:t> on </a:t>
            </a:r>
            <a:r>
              <a:rPr lang="fr-FR" dirty="0">
                <a:sym typeface="Symbol"/>
              </a:rPr>
              <a:t>d* </a:t>
            </a:r>
            <a:endParaRPr lang="fr-FR" baseline="30000" dirty="0">
              <a:sym typeface="Symbol"/>
            </a:endParaRPr>
          </a:p>
        </p:txBody>
      </p:sp>
      <p:sp>
        <p:nvSpPr>
          <p:cNvPr id="29" name="Bulle ronde 28"/>
          <p:cNvSpPr/>
          <p:nvPr/>
        </p:nvSpPr>
        <p:spPr>
          <a:xfrm>
            <a:off x="3347864" y="5661248"/>
            <a:ext cx="2448272" cy="1152128"/>
          </a:xfrm>
          <a:prstGeom prst="wedgeEllipseCallout">
            <a:avLst>
              <a:gd name="adj1" fmla="val -48774"/>
              <a:gd name="adj2" fmla="val -72328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400" dirty="0" smtClean="0">
                <a:solidFill>
                  <a:schemeClr val="bg1"/>
                </a:solidFill>
                <a:sym typeface="Symbol"/>
              </a:rPr>
              <a:t>HADES </a:t>
            </a:r>
            <a:r>
              <a:rPr lang="fr-FR" sz="1400" dirty="0" err="1" smtClean="0">
                <a:solidFill>
                  <a:schemeClr val="bg1"/>
                </a:solidFill>
                <a:sym typeface="Symbol"/>
              </a:rPr>
              <a:t>results</a:t>
            </a:r>
            <a:r>
              <a:rPr lang="fr-FR" sz="1400" dirty="0" smtClean="0">
                <a:solidFill>
                  <a:schemeClr val="bg1"/>
                </a:solidFill>
                <a:sym typeface="Symbol"/>
              </a:rPr>
              <a:t>: </a:t>
            </a:r>
            <a:r>
              <a:rPr lang="fr-FR" sz="1400" dirty="0" err="1" smtClean="0">
                <a:solidFill>
                  <a:srgbClr val="FF0000"/>
                </a:solidFill>
                <a:sym typeface="Symbol"/>
              </a:rPr>
              <a:t>A.Kurilkin</a:t>
            </a:r>
            <a:r>
              <a:rPr lang="fr-FR" sz="1400" dirty="0" smtClean="0">
                <a:solidFill>
                  <a:srgbClr val="FF0000"/>
                </a:solidFill>
                <a:sym typeface="Symbol"/>
              </a:rPr>
              <a:t> </a:t>
            </a:r>
            <a:r>
              <a:rPr lang="fr-FR" sz="1400" dirty="0" err="1">
                <a:solidFill>
                  <a:srgbClr val="FF0000"/>
                </a:solidFill>
                <a:sym typeface="Symbol"/>
              </a:rPr>
              <a:t>parallel</a:t>
            </a:r>
            <a:r>
              <a:rPr lang="fr-FR" sz="1400" dirty="0">
                <a:solidFill>
                  <a:srgbClr val="FF0000"/>
                </a:solidFill>
                <a:sym typeface="Symbol"/>
              </a:rPr>
              <a:t> session A2</a:t>
            </a:r>
          </a:p>
          <a:p>
            <a:r>
              <a:rPr lang="fr-FR" sz="1400" dirty="0">
                <a:solidFill>
                  <a:srgbClr val="FF0000"/>
                </a:solidFill>
                <a:sym typeface="Symbol"/>
              </a:rPr>
              <a:t>30.05.2014, 17:30</a:t>
            </a:r>
          </a:p>
        </p:txBody>
      </p:sp>
      <p:sp>
        <p:nvSpPr>
          <p:cNvPr id="33" name="Bulle ronde 32"/>
          <p:cNvSpPr/>
          <p:nvPr/>
        </p:nvSpPr>
        <p:spPr>
          <a:xfrm>
            <a:off x="6695728" y="5308624"/>
            <a:ext cx="2448272" cy="1152128"/>
          </a:xfrm>
          <a:prstGeom prst="wedgeEllipseCallout">
            <a:avLst>
              <a:gd name="adj1" fmla="val -56096"/>
              <a:gd name="adj2" fmla="val -88487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400" dirty="0" smtClean="0">
                <a:solidFill>
                  <a:schemeClr val="bg1"/>
                </a:solidFill>
                <a:sym typeface="Symbol"/>
              </a:rPr>
              <a:t>WASA </a:t>
            </a:r>
            <a:r>
              <a:rPr lang="fr-FR" sz="1400" dirty="0" err="1" smtClean="0">
                <a:solidFill>
                  <a:schemeClr val="bg1"/>
                </a:solidFill>
                <a:sym typeface="Symbol"/>
              </a:rPr>
              <a:t>results</a:t>
            </a:r>
            <a:r>
              <a:rPr lang="fr-FR" sz="1400" dirty="0" smtClean="0">
                <a:solidFill>
                  <a:schemeClr val="bg1"/>
                </a:solidFill>
                <a:sym typeface="Symbol"/>
              </a:rPr>
              <a:t>: </a:t>
            </a:r>
            <a:r>
              <a:rPr lang="fr-FR" sz="1400" dirty="0" smtClean="0">
                <a:solidFill>
                  <a:srgbClr val="FF0000"/>
                </a:solidFill>
                <a:sym typeface="Symbol"/>
              </a:rPr>
              <a:t>H. </a:t>
            </a:r>
            <a:r>
              <a:rPr lang="fr-FR" sz="1400" dirty="0" err="1" smtClean="0">
                <a:solidFill>
                  <a:srgbClr val="FF0000"/>
                </a:solidFill>
                <a:sym typeface="Symbol"/>
              </a:rPr>
              <a:t>Clement</a:t>
            </a:r>
            <a:r>
              <a:rPr lang="fr-FR" sz="1400" dirty="0" smtClean="0">
                <a:solidFill>
                  <a:srgbClr val="FF0000"/>
                </a:solidFill>
                <a:sym typeface="Symbol"/>
              </a:rPr>
              <a:t>  </a:t>
            </a:r>
            <a:r>
              <a:rPr lang="fr-FR" sz="1400" dirty="0" err="1" smtClean="0">
                <a:solidFill>
                  <a:srgbClr val="FF0000"/>
                </a:solidFill>
                <a:sym typeface="Symbol"/>
              </a:rPr>
              <a:t>plenary</a:t>
            </a:r>
            <a:r>
              <a:rPr lang="fr-FR" sz="1400" dirty="0" smtClean="0">
                <a:solidFill>
                  <a:srgbClr val="FF0000"/>
                </a:solidFill>
                <a:sym typeface="Symbol"/>
              </a:rPr>
              <a:t> session </a:t>
            </a:r>
            <a:endParaRPr lang="fr-FR" sz="1400" dirty="0">
              <a:solidFill>
                <a:srgbClr val="FF0000"/>
              </a:solidFill>
              <a:sym typeface="Symbol"/>
            </a:endParaRPr>
          </a:p>
          <a:p>
            <a:r>
              <a:rPr lang="fr-FR" sz="1400" dirty="0">
                <a:solidFill>
                  <a:srgbClr val="FF0000"/>
                </a:solidFill>
                <a:sym typeface="Symbol"/>
              </a:rPr>
              <a:t>30.05.2014, </a:t>
            </a:r>
            <a:r>
              <a:rPr lang="fr-FR" sz="1400" dirty="0" smtClean="0">
                <a:solidFill>
                  <a:srgbClr val="FF0000"/>
                </a:solidFill>
                <a:sym typeface="Symbol"/>
              </a:rPr>
              <a:t>12:30</a:t>
            </a:r>
            <a:endParaRPr lang="fr-FR" sz="1400" dirty="0">
              <a:solidFill>
                <a:schemeClr val="bg1"/>
              </a:solidFill>
              <a:sym typeface="Symbol"/>
            </a:endParaRPr>
          </a:p>
        </p:txBody>
      </p:sp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241772"/>
            <a:ext cx="3544599" cy="1422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ZoneTexte 11"/>
          <p:cNvSpPr txBox="1"/>
          <p:nvPr/>
        </p:nvSpPr>
        <p:spPr>
          <a:xfrm>
            <a:off x="1010459" y="3944085"/>
            <a:ext cx="21130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/>
              <a:t>M. </a:t>
            </a:r>
            <a:r>
              <a:rPr lang="fr-FR" sz="1200" dirty="0" err="1" smtClean="0"/>
              <a:t>Bashkanov</a:t>
            </a:r>
            <a:r>
              <a:rPr lang="fr-FR" sz="1200" dirty="0" smtClean="0"/>
              <a:t> and </a:t>
            </a:r>
            <a:r>
              <a:rPr lang="fr-FR" sz="1200" dirty="0" err="1" smtClean="0"/>
              <a:t>Clement</a:t>
            </a:r>
            <a:r>
              <a:rPr lang="fr-FR" sz="1200" dirty="0" smtClean="0"/>
              <a:t>,</a:t>
            </a:r>
          </a:p>
          <a:p>
            <a:r>
              <a:rPr lang="fr-FR" sz="1200" dirty="0" smtClean="0"/>
              <a:t> </a:t>
            </a:r>
            <a:r>
              <a:rPr lang="fr-FR" sz="1200" dirty="0"/>
              <a:t>arXiv:1312.2810 [</a:t>
            </a:r>
            <a:r>
              <a:rPr lang="fr-FR" sz="1200" dirty="0" err="1"/>
              <a:t>nucl</a:t>
            </a:r>
            <a:r>
              <a:rPr lang="fr-FR" sz="1200" dirty="0"/>
              <a:t>-ex] </a:t>
            </a:r>
          </a:p>
        </p:txBody>
      </p:sp>
      <p:sp>
        <p:nvSpPr>
          <p:cNvPr id="13" name="Rectangle à coins arrondis 12"/>
          <p:cNvSpPr/>
          <p:nvPr/>
        </p:nvSpPr>
        <p:spPr>
          <a:xfrm>
            <a:off x="147910" y="1147861"/>
            <a:ext cx="3838179" cy="903950"/>
          </a:xfrm>
          <a:prstGeom prst="round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Symbol"/>
              <a:buChar char="r"/>
            </a:pPr>
            <a:r>
              <a:rPr lang="fr-FR" dirty="0" smtClean="0">
                <a:solidFill>
                  <a:schemeClr val="bg1"/>
                </a:solidFill>
                <a:sym typeface="Symbol"/>
              </a:rPr>
              <a:t>production by  FSI </a:t>
            </a:r>
            <a:r>
              <a:rPr lang="fr-FR" dirty="0" err="1" smtClean="0">
                <a:solidFill>
                  <a:schemeClr val="bg1"/>
                </a:solidFill>
                <a:sym typeface="Symbol"/>
              </a:rPr>
              <a:t>is</a:t>
            </a:r>
            <a:r>
              <a:rPr lang="fr-FR" dirty="0" smtClean="0">
                <a:solidFill>
                  <a:schemeClr val="bg1"/>
                </a:solidFill>
                <a:sym typeface="Symbol"/>
              </a:rPr>
              <a:t> a source of </a:t>
            </a:r>
            <a:r>
              <a:rPr lang="fr-FR" dirty="0" err="1">
                <a:solidFill>
                  <a:schemeClr val="bg1"/>
                </a:solidFill>
                <a:sym typeface="Symbol"/>
              </a:rPr>
              <a:t>e</a:t>
            </a:r>
            <a:r>
              <a:rPr lang="fr-FR" baseline="30000" dirty="0" err="1" smtClean="0">
                <a:solidFill>
                  <a:schemeClr val="bg1"/>
                </a:solidFill>
                <a:sym typeface="Symbol"/>
              </a:rPr>
              <a:t>+</a:t>
            </a:r>
            <a:r>
              <a:rPr lang="fr-FR" dirty="0" err="1" smtClean="0">
                <a:solidFill>
                  <a:schemeClr val="bg1"/>
                </a:solidFill>
                <a:sym typeface="Symbol"/>
              </a:rPr>
              <a:t>e</a:t>
            </a:r>
            <a:r>
              <a:rPr lang="fr-FR" baseline="30000" dirty="0" smtClean="0">
                <a:solidFill>
                  <a:schemeClr val="bg1"/>
                </a:solidFill>
                <a:sym typeface="Symbol"/>
              </a:rPr>
              <a:t>-</a:t>
            </a:r>
            <a:r>
              <a:rPr lang="fr-FR" dirty="0" smtClean="0">
                <a:solidFill>
                  <a:schemeClr val="bg1"/>
                </a:solidFill>
                <a:sym typeface="Symbol"/>
              </a:rPr>
              <a:t> </a:t>
            </a:r>
            <a:r>
              <a:rPr lang="fr-FR" dirty="0" err="1" smtClean="0">
                <a:solidFill>
                  <a:schemeClr val="bg1"/>
                </a:solidFill>
                <a:sym typeface="Symbol"/>
              </a:rPr>
              <a:t>with</a:t>
            </a:r>
            <a:r>
              <a:rPr lang="fr-FR" dirty="0" smtClean="0">
                <a:solidFill>
                  <a:schemeClr val="bg1"/>
                </a:solidFill>
                <a:sym typeface="Symbol"/>
              </a:rPr>
              <a:t> high </a:t>
            </a:r>
            <a:r>
              <a:rPr lang="fr-FR" dirty="0" err="1" smtClean="0">
                <a:solidFill>
                  <a:schemeClr val="bg1"/>
                </a:solidFill>
                <a:sym typeface="Symbol"/>
              </a:rPr>
              <a:t>Mee</a:t>
            </a:r>
            <a:r>
              <a:rPr lang="fr-FR" dirty="0">
                <a:solidFill>
                  <a:schemeClr val="bg1"/>
                </a:solidFill>
                <a:sym typeface="Symbol"/>
              </a:rPr>
              <a:t> </a:t>
            </a:r>
            <a:r>
              <a:rPr lang="fr-FR" dirty="0" smtClean="0">
                <a:solidFill>
                  <a:schemeClr val="bg1"/>
                </a:solidFill>
                <a:sym typeface="Symbol"/>
              </a:rPr>
              <a:t>(</a:t>
            </a:r>
            <a:r>
              <a:rPr lang="fr-FR" dirty="0" err="1" smtClean="0">
                <a:solidFill>
                  <a:schemeClr val="bg1"/>
                </a:solidFill>
                <a:sym typeface="Symbol"/>
              </a:rPr>
              <a:t>exclusively</a:t>
            </a:r>
            <a:r>
              <a:rPr lang="fr-FR" dirty="0" smtClean="0">
                <a:solidFill>
                  <a:schemeClr val="bg1"/>
                </a:solidFill>
                <a:sym typeface="Symbol"/>
              </a:rPr>
              <a:t> in </a:t>
            </a:r>
            <a:r>
              <a:rPr lang="fr-FR" dirty="0" err="1" smtClean="0">
                <a:solidFill>
                  <a:schemeClr val="bg1"/>
                </a:solidFill>
                <a:sym typeface="Symbol"/>
              </a:rPr>
              <a:t>pn</a:t>
            </a:r>
            <a:r>
              <a:rPr lang="fr-FR" dirty="0" smtClean="0">
                <a:solidFill>
                  <a:schemeClr val="bg1"/>
                </a:solidFill>
                <a:sym typeface="Symbol"/>
              </a:rPr>
              <a:t>)</a:t>
            </a:r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14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559" y="2170377"/>
            <a:ext cx="2638559" cy="1767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5" name="Connecteur droit avec flèche 14"/>
          <p:cNvCxnSpPr/>
          <p:nvPr/>
        </p:nvCxnSpPr>
        <p:spPr>
          <a:xfrm flipH="1">
            <a:off x="2442405" y="1953005"/>
            <a:ext cx="2497738" cy="132364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4572000" y="1268760"/>
            <a:ext cx="3384376" cy="711233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5220072" y="2051811"/>
            <a:ext cx="1872208" cy="56301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à coins arrondis 18"/>
          <p:cNvSpPr/>
          <p:nvPr/>
        </p:nvSpPr>
        <p:spPr>
          <a:xfrm>
            <a:off x="4499992" y="2932263"/>
            <a:ext cx="3838179" cy="688776"/>
          </a:xfrm>
          <a:prstGeom prst="round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</a:rPr>
              <a:t>d* </a:t>
            </a:r>
            <a:r>
              <a:rPr lang="fr-FR" dirty="0" err="1" smtClean="0">
                <a:solidFill>
                  <a:schemeClr val="bg1"/>
                </a:solidFill>
              </a:rPr>
              <a:t>resonance</a:t>
            </a:r>
            <a:r>
              <a:rPr lang="fr-FR" dirty="0" smtClean="0">
                <a:solidFill>
                  <a:schemeClr val="bg1"/>
                </a:solidFill>
              </a:rPr>
              <a:t> (if </a:t>
            </a:r>
            <a:r>
              <a:rPr lang="fr-FR" dirty="0" err="1" smtClean="0">
                <a:solidFill>
                  <a:schemeClr val="bg1"/>
                </a:solidFill>
              </a:rPr>
              <a:t>it</a:t>
            </a:r>
            <a:r>
              <a:rPr lang="fr-FR" dirty="0" smtClean="0">
                <a:solidFill>
                  <a:schemeClr val="bg1"/>
                </a:solidFill>
              </a:rPr>
              <a:t> </a:t>
            </a:r>
            <a:r>
              <a:rPr lang="fr-FR" dirty="0" err="1" smtClean="0">
                <a:solidFill>
                  <a:schemeClr val="bg1"/>
                </a:solidFill>
              </a:rPr>
              <a:t>exists</a:t>
            </a:r>
            <a:r>
              <a:rPr lang="fr-FR" dirty="0" smtClean="0">
                <a:solidFill>
                  <a:schemeClr val="bg1"/>
                </a:solidFill>
              </a:rPr>
              <a:t>) </a:t>
            </a:r>
            <a:r>
              <a:rPr lang="fr-FR" dirty="0" err="1" smtClean="0">
                <a:solidFill>
                  <a:schemeClr val="bg1"/>
                </a:solidFill>
              </a:rPr>
              <a:t>could</a:t>
            </a:r>
            <a:r>
              <a:rPr lang="fr-FR" dirty="0" smtClean="0">
                <a:solidFill>
                  <a:schemeClr val="bg1"/>
                </a:solidFill>
              </a:rPr>
              <a:t> </a:t>
            </a:r>
            <a:r>
              <a:rPr lang="fr-FR" dirty="0" err="1" smtClean="0">
                <a:solidFill>
                  <a:schemeClr val="bg1"/>
                </a:solidFill>
              </a:rPr>
              <a:t>also</a:t>
            </a:r>
            <a:r>
              <a:rPr lang="fr-FR" dirty="0" smtClean="0">
                <a:solidFill>
                  <a:schemeClr val="bg1"/>
                </a:solidFill>
              </a:rPr>
              <a:t> </a:t>
            </a:r>
            <a:r>
              <a:rPr lang="fr-FR" dirty="0" err="1" smtClean="0">
                <a:solidFill>
                  <a:schemeClr val="bg1"/>
                </a:solidFill>
              </a:rPr>
              <a:t>contribute</a:t>
            </a:r>
            <a:r>
              <a:rPr lang="fr-FR" dirty="0" smtClean="0">
                <a:solidFill>
                  <a:schemeClr val="bg1"/>
                </a:solidFill>
              </a:rPr>
              <a:t> to </a:t>
            </a:r>
            <a:r>
              <a:rPr lang="fr-FR" dirty="0" err="1" smtClean="0">
                <a:solidFill>
                  <a:schemeClr val="bg1"/>
                </a:solidFill>
              </a:rPr>
              <a:t>e</a:t>
            </a:r>
            <a:r>
              <a:rPr lang="fr-FR" baseline="30000" dirty="0" err="1" smtClean="0">
                <a:solidFill>
                  <a:schemeClr val="bg1"/>
                </a:solidFill>
              </a:rPr>
              <a:t>+</a:t>
            </a:r>
            <a:r>
              <a:rPr lang="fr-FR" dirty="0" err="1" smtClean="0">
                <a:solidFill>
                  <a:schemeClr val="bg1"/>
                </a:solidFill>
              </a:rPr>
              <a:t>e</a:t>
            </a:r>
            <a:r>
              <a:rPr lang="fr-FR" baseline="30000" dirty="0" smtClean="0">
                <a:solidFill>
                  <a:schemeClr val="bg1"/>
                </a:solidFill>
              </a:rPr>
              <a:t>-</a:t>
            </a:r>
            <a:r>
              <a:rPr lang="fr-FR" dirty="0" smtClean="0">
                <a:solidFill>
                  <a:schemeClr val="bg1"/>
                </a:solidFill>
              </a:rPr>
              <a:t> production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6588224" y="3882529"/>
            <a:ext cx="1885453" cy="584775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fr-FR" sz="1600" dirty="0" smtClean="0"/>
              <a:t>d*   M</a:t>
            </a:r>
            <a:r>
              <a:rPr lang="fr-FR" sz="1600" dirty="0" smtClean="0">
                <a:sym typeface="Symbol"/>
              </a:rPr>
              <a:t> </a:t>
            </a:r>
            <a:r>
              <a:rPr lang="fr-FR" sz="1600" dirty="0">
                <a:sym typeface="Symbol"/>
              </a:rPr>
              <a:t> </a:t>
            </a:r>
            <a:r>
              <a:rPr lang="fr-FR" sz="1600" dirty="0" smtClean="0"/>
              <a:t>2380 MeV</a:t>
            </a:r>
          </a:p>
          <a:p>
            <a:r>
              <a:rPr lang="fr-FR" sz="1600" smtClean="0">
                <a:sym typeface="Symbol"/>
              </a:rPr>
              <a:t>        </a:t>
            </a:r>
            <a:r>
              <a:rPr lang="fr-FR" sz="1600" dirty="0" smtClean="0">
                <a:sym typeface="Symbol"/>
              </a:rPr>
              <a:t>70 MeV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288266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28" grpId="0" animBg="1"/>
      <p:bldP spid="29" grpId="0" animBg="1"/>
      <p:bldP spid="33" grpId="0" animBg="1"/>
      <p:bldP spid="19" grpId="0" animBg="1"/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-171400"/>
            <a:ext cx="8712968" cy="1143000"/>
          </a:xfrm>
        </p:spPr>
        <p:txBody>
          <a:bodyPr/>
          <a:lstStyle/>
          <a:p>
            <a:r>
              <a:rPr lang="fr-FR" sz="3600" dirty="0" err="1" smtClean="0">
                <a:latin typeface="Comic Sans MS" panose="030F0702030302020204" pitchFamily="66" charset="0"/>
              </a:rPr>
              <a:t>Searching</a:t>
            </a:r>
            <a:r>
              <a:rPr lang="fr-FR" sz="3600" dirty="0" smtClean="0">
                <a:latin typeface="Comic Sans MS" panose="030F0702030302020204" pitchFamily="66" charset="0"/>
              </a:rPr>
              <a:t> for the U boson </a:t>
            </a:r>
            <a:r>
              <a:rPr lang="fr-FR" sz="3600" dirty="0" err="1" smtClean="0">
                <a:latin typeface="Comic Sans MS" panose="030F0702030302020204" pitchFamily="66" charset="0"/>
              </a:rPr>
              <a:t>with</a:t>
            </a:r>
            <a:r>
              <a:rPr lang="fr-FR" sz="3600" dirty="0" smtClean="0">
                <a:latin typeface="Comic Sans MS" panose="030F0702030302020204" pitchFamily="66" charset="0"/>
              </a:rPr>
              <a:t> HADES</a:t>
            </a:r>
            <a:endParaRPr lang="fr-FR" sz="3600" dirty="0">
              <a:latin typeface="Comic Sans MS" panose="030F0702030302020204" pitchFamily="66" charset="0"/>
            </a:endParaRPr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/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MESON 2014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 smtClean="0"/>
              <a:t>B. </a:t>
            </a:r>
            <a:r>
              <a:rPr lang="fr-FR" dirty="0" err="1" smtClean="0"/>
              <a:t>Ramstein</a:t>
            </a:r>
            <a:r>
              <a:rPr lang="fr-FR" dirty="0" smtClean="0"/>
              <a:t>  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A4B9FF-9365-4103-AD15-5345D99B689B}" type="slidenum">
              <a:rPr lang="fr-FR" smtClean="0"/>
              <a:pPr>
                <a:defRPr/>
              </a:pPr>
              <a:t>18</a:t>
            </a:fld>
            <a:endParaRPr lang="fr-F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53071"/>
            <a:ext cx="2714625" cy="258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6986" y="1782150"/>
            <a:ext cx="2705100" cy="258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oneTexte 6"/>
          <p:cNvSpPr txBox="1"/>
          <p:nvPr/>
        </p:nvSpPr>
        <p:spPr>
          <a:xfrm>
            <a:off x="511577" y="4417367"/>
            <a:ext cx="35461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i="1" dirty="0" smtClean="0"/>
              <a:t>Phys. </a:t>
            </a:r>
            <a:r>
              <a:rPr lang="fr-FR" sz="1400" i="1" dirty="0" err="1" smtClean="0"/>
              <a:t>Lett</a:t>
            </a:r>
            <a:r>
              <a:rPr lang="fr-FR" sz="1400" i="1" dirty="0" smtClean="0"/>
              <a:t>. B, volume 731, 265-271 (2014)</a:t>
            </a:r>
            <a:endParaRPr lang="fr-FR" sz="1400" i="1" dirty="0"/>
          </a:p>
        </p:txBody>
      </p:sp>
      <p:sp>
        <p:nvSpPr>
          <p:cNvPr id="8" name="ZoneTexte 7"/>
          <p:cNvSpPr txBox="1"/>
          <p:nvPr/>
        </p:nvSpPr>
        <p:spPr>
          <a:xfrm>
            <a:off x="35496" y="4801215"/>
            <a:ext cx="5238935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 err="1" smtClean="0"/>
              <a:t>Very</a:t>
            </a:r>
            <a:r>
              <a:rPr lang="fr-FR" dirty="0" smtClean="0"/>
              <a:t> </a:t>
            </a:r>
            <a:r>
              <a:rPr lang="fr-FR" dirty="0" err="1" smtClean="0"/>
              <a:t>significant</a:t>
            </a:r>
            <a:r>
              <a:rPr lang="fr-FR" dirty="0" smtClean="0"/>
              <a:t>  contribution of HADES to </a:t>
            </a:r>
          </a:p>
          <a:p>
            <a:r>
              <a:rPr lang="fr-FR" dirty="0"/>
              <a:t> </a:t>
            </a:r>
            <a:r>
              <a:rPr lang="fr-FR" dirty="0" smtClean="0"/>
              <a:t>         </a:t>
            </a:r>
            <a:r>
              <a:rPr lang="fr-FR" dirty="0" err="1" smtClean="0"/>
              <a:t>dark</a:t>
            </a:r>
            <a:r>
              <a:rPr lang="fr-FR" dirty="0" smtClean="0"/>
              <a:t> photon </a:t>
            </a:r>
            <a:r>
              <a:rPr lang="fr-FR" dirty="0" err="1" smtClean="0"/>
              <a:t>search</a:t>
            </a:r>
            <a:r>
              <a:rPr lang="fr-FR" dirty="0" smtClean="0"/>
              <a:t>: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 err="1"/>
              <a:t>V</a:t>
            </a:r>
            <a:r>
              <a:rPr lang="fr-FR" dirty="0" err="1" smtClean="0"/>
              <a:t>ery</a:t>
            </a:r>
            <a:r>
              <a:rPr lang="fr-FR" dirty="0" smtClean="0"/>
              <a:t> </a:t>
            </a:r>
            <a:r>
              <a:rPr lang="fr-FR" dirty="0" err="1" smtClean="0"/>
              <a:t>broad</a:t>
            </a:r>
            <a:r>
              <a:rPr lang="fr-FR" dirty="0" smtClean="0"/>
              <a:t> mass range 0.02 &lt; M &lt; 0.6 </a:t>
            </a:r>
            <a:r>
              <a:rPr lang="fr-FR" dirty="0" err="1" smtClean="0"/>
              <a:t>GeV</a:t>
            </a:r>
            <a:r>
              <a:rPr lang="fr-FR" dirty="0" smtClean="0"/>
              <a:t>/c</a:t>
            </a:r>
            <a:r>
              <a:rPr lang="fr-FR" baseline="30000" dirty="0" smtClean="0"/>
              <a:t>2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 smtClean="0"/>
              <a:t>New </a:t>
            </a:r>
            <a:r>
              <a:rPr lang="fr-FR" dirty="0" err="1" smtClean="0"/>
              <a:t>limits</a:t>
            </a:r>
            <a:r>
              <a:rPr lang="fr-FR" dirty="0" smtClean="0"/>
              <a:t> on </a:t>
            </a:r>
            <a:r>
              <a:rPr lang="fr-FR" dirty="0" err="1" smtClean="0"/>
              <a:t>mixing</a:t>
            </a:r>
            <a:r>
              <a:rPr lang="fr-FR" dirty="0" smtClean="0"/>
              <a:t> </a:t>
            </a:r>
            <a:r>
              <a:rPr lang="fr-FR" dirty="0" err="1" smtClean="0"/>
              <a:t>parameter</a:t>
            </a:r>
            <a:endParaRPr lang="fr-FR" baseline="30000" dirty="0" smtClean="0"/>
          </a:p>
        </p:txBody>
      </p:sp>
      <p:sp>
        <p:nvSpPr>
          <p:cNvPr id="9" name="ZoneTexte 8"/>
          <p:cNvSpPr txBox="1"/>
          <p:nvPr/>
        </p:nvSpPr>
        <p:spPr>
          <a:xfrm>
            <a:off x="6444208" y="1126485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Upper</a:t>
            </a:r>
            <a:r>
              <a:rPr lang="fr-FR" dirty="0" smtClean="0"/>
              <a:t> </a:t>
            </a:r>
            <a:r>
              <a:rPr lang="fr-FR" dirty="0" err="1" smtClean="0"/>
              <a:t>limit</a:t>
            </a:r>
            <a:r>
              <a:rPr lang="fr-FR" dirty="0" smtClean="0"/>
              <a:t> on </a:t>
            </a:r>
          </a:p>
          <a:p>
            <a:r>
              <a:rPr lang="fr-FR" dirty="0" err="1" smtClean="0"/>
              <a:t>mixing</a:t>
            </a:r>
            <a:r>
              <a:rPr lang="fr-FR" dirty="0" smtClean="0"/>
              <a:t> </a:t>
            </a:r>
            <a:r>
              <a:rPr lang="fr-FR" dirty="0" err="1" smtClean="0"/>
              <a:t>parameter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13" name="ZoneTexte 12"/>
          <p:cNvSpPr txBox="1"/>
          <p:nvPr/>
        </p:nvSpPr>
        <p:spPr>
          <a:xfrm>
            <a:off x="179512" y="1302397"/>
            <a:ext cx="5391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Upper</a:t>
            </a:r>
            <a:r>
              <a:rPr lang="fr-FR" dirty="0" smtClean="0"/>
              <a:t> </a:t>
            </a:r>
            <a:r>
              <a:rPr lang="fr-FR" dirty="0" err="1" smtClean="0"/>
              <a:t>limit</a:t>
            </a:r>
            <a:r>
              <a:rPr lang="fr-FR" smtClean="0"/>
              <a:t> for a </a:t>
            </a:r>
            <a:r>
              <a:rPr lang="fr-FR" dirty="0" err="1" smtClean="0"/>
              <a:t>peak</a:t>
            </a:r>
            <a:r>
              <a:rPr lang="fr-FR" dirty="0" smtClean="0"/>
              <a:t> in the </a:t>
            </a:r>
            <a:r>
              <a:rPr lang="fr-FR" dirty="0" err="1" smtClean="0"/>
              <a:t>raw</a:t>
            </a:r>
            <a:r>
              <a:rPr lang="fr-FR" dirty="0" smtClean="0"/>
              <a:t> </a:t>
            </a:r>
            <a:r>
              <a:rPr lang="fr-FR" dirty="0" err="1" smtClean="0"/>
              <a:t>dN</a:t>
            </a:r>
            <a:r>
              <a:rPr lang="fr-FR" dirty="0" smtClean="0"/>
              <a:t>/</a:t>
            </a:r>
            <a:r>
              <a:rPr lang="fr-FR" dirty="0" err="1" smtClean="0"/>
              <a:t>dM</a:t>
            </a:r>
            <a:r>
              <a:rPr lang="fr-FR" baseline="-25000" dirty="0" err="1" smtClean="0"/>
              <a:t>ee</a:t>
            </a:r>
            <a:r>
              <a:rPr lang="fr-FR" baseline="-25000" dirty="0" smtClean="0"/>
              <a:t>  </a:t>
            </a:r>
            <a:r>
              <a:rPr lang="fr-FR" dirty="0" err="1" smtClean="0"/>
              <a:t>spectrum</a:t>
            </a:r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5364088" y="4801215"/>
            <a:ext cx="3650557" cy="150810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chemeClr val="accent4">
                    <a:lumMod val="10000"/>
                  </a:schemeClr>
                </a:solidFill>
                <a:sym typeface="Symbol"/>
              </a:rPr>
              <a:t>                     </a:t>
            </a:r>
            <a:r>
              <a:rPr lang="fr-FR" sz="2000" b="1" dirty="0" err="1" smtClean="0">
                <a:solidFill>
                  <a:schemeClr val="accent4">
                    <a:lumMod val="10000"/>
                  </a:schemeClr>
                </a:solidFill>
                <a:sym typeface="Symbol"/>
              </a:rPr>
              <a:t>e</a:t>
            </a:r>
            <a:r>
              <a:rPr lang="fr-FR" sz="2000" b="1" baseline="30000" dirty="0" err="1" smtClean="0">
                <a:solidFill>
                  <a:schemeClr val="accent4">
                    <a:lumMod val="10000"/>
                  </a:schemeClr>
                </a:solidFill>
                <a:sym typeface="Symbol"/>
              </a:rPr>
              <a:t>+</a:t>
            </a:r>
            <a:r>
              <a:rPr lang="fr-FR" sz="2000" b="1" dirty="0" err="1" smtClean="0">
                <a:solidFill>
                  <a:schemeClr val="accent4">
                    <a:lumMod val="10000"/>
                  </a:schemeClr>
                </a:solidFill>
                <a:sym typeface="Symbol"/>
              </a:rPr>
              <a:t>e</a:t>
            </a:r>
            <a:r>
              <a:rPr lang="fr-FR" sz="2000" b="1" baseline="30000" dirty="0" smtClean="0">
                <a:solidFill>
                  <a:schemeClr val="accent4">
                    <a:lumMod val="10000"/>
                  </a:schemeClr>
                </a:solidFill>
                <a:sym typeface="Symbol"/>
              </a:rPr>
              <a:t>-</a:t>
            </a:r>
            <a:endParaRPr lang="fr-FR" sz="2000" b="1" baseline="30000" dirty="0" smtClean="0">
              <a:solidFill>
                <a:schemeClr val="bg2"/>
              </a:solidFill>
            </a:endParaRPr>
          </a:p>
          <a:p>
            <a:r>
              <a:rPr lang="fr-FR" b="1" dirty="0" smtClean="0">
                <a:solidFill>
                  <a:schemeClr val="bg2"/>
                </a:solidFill>
              </a:rPr>
              <a:t>PDG entry 2012:</a:t>
            </a:r>
          </a:p>
          <a:p>
            <a:r>
              <a:rPr lang="fr-FR" dirty="0" err="1" smtClean="0">
                <a:solidFill>
                  <a:schemeClr val="accent4">
                    <a:lumMod val="10000"/>
                  </a:schemeClr>
                </a:solidFill>
                <a:sym typeface="Symbol"/>
              </a:rPr>
              <a:t>Upper</a:t>
            </a:r>
            <a:r>
              <a:rPr lang="fr-FR" dirty="0" smtClean="0">
                <a:solidFill>
                  <a:schemeClr val="accent4">
                    <a:lumMod val="10000"/>
                  </a:schemeClr>
                </a:solidFill>
                <a:sym typeface="Symbol"/>
              </a:rPr>
              <a:t> </a:t>
            </a:r>
            <a:r>
              <a:rPr lang="fr-FR" dirty="0" err="1" smtClean="0">
                <a:solidFill>
                  <a:schemeClr val="accent4">
                    <a:lumMod val="10000"/>
                  </a:schemeClr>
                </a:solidFill>
                <a:sym typeface="Symbol"/>
              </a:rPr>
              <a:t>limit</a:t>
            </a:r>
            <a:r>
              <a:rPr lang="fr-FR" dirty="0" smtClean="0">
                <a:solidFill>
                  <a:schemeClr val="accent4">
                    <a:lumMod val="10000"/>
                  </a:schemeClr>
                </a:solidFill>
                <a:sym typeface="Symbol"/>
              </a:rPr>
              <a:t> = 5.6 10 </a:t>
            </a:r>
            <a:r>
              <a:rPr lang="fr-FR" baseline="30000" dirty="0" smtClean="0">
                <a:solidFill>
                  <a:schemeClr val="accent4">
                    <a:lumMod val="10000"/>
                  </a:schemeClr>
                </a:solidFill>
                <a:sym typeface="Symbol"/>
              </a:rPr>
              <a:t>-6</a:t>
            </a:r>
            <a:r>
              <a:rPr lang="fr-FR" dirty="0" smtClean="0">
                <a:solidFill>
                  <a:schemeClr val="accent4">
                    <a:lumMod val="10000"/>
                  </a:schemeClr>
                </a:solidFill>
                <a:sym typeface="Symbol"/>
              </a:rPr>
              <a:t>  (CL=90%)</a:t>
            </a:r>
          </a:p>
          <a:p>
            <a:r>
              <a:rPr lang="fr-FR" b="1" dirty="0" smtClean="0">
                <a:solidFill>
                  <a:schemeClr val="bg2"/>
                </a:solidFill>
                <a:sym typeface="Symbol"/>
              </a:rPr>
              <a:t>New </a:t>
            </a:r>
            <a:r>
              <a:rPr lang="fr-FR" b="1" dirty="0" err="1" smtClean="0">
                <a:solidFill>
                  <a:schemeClr val="bg2"/>
                </a:solidFill>
                <a:sym typeface="Symbol"/>
              </a:rPr>
              <a:t>limit</a:t>
            </a:r>
            <a:r>
              <a:rPr lang="fr-FR" b="1" dirty="0" smtClean="0">
                <a:solidFill>
                  <a:schemeClr val="bg2"/>
                </a:solidFill>
                <a:sym typeface="Symbol"/>
              </a:rPr>
              <a:t> 2014:</a:t>
            </a:r>
          </a:p>
          <a:p>
            <a:r>
              <a:rPr lang="fr-FR" dirty="0" err="1">
                <a:solidFill>
                  <a:schemeClr val="accent4">
                    <a:lumMod val="10000"/>
                  </a:schemeClr>
                </a:solidFill>
                <a:sym typeface="Symbol"/>
              </a:rPr>
              <a:t>Upper</a:t>
            </a:r>
            <a:r>
              <a:rPr lang="fr-FR" dirty="0">
                <a:solidFill>
                  <a:schemeClr val="accent4">
                    <a:lumMod val="10000"/>
                  </a:schemeClr>
                </a:solidFill>
                <a:sym typeface="Symbol"/>
              </a:rPr>
              <a:t> </a:t>
            </a:r>
            <a:r>
              <a:rPr lang="fr-FR" dirty="0" err="1">
                <a:solidFill>
                  <a:schemeClr val="accent4">
                    <a:lumMod val="10000"/>
                  </a:schemeClr>
                </a:solidFill>
                <a:sym typeface="Symbol"/>
              </a:rPr>
              <a:t>limit</a:t>
            </a:r>
            <a:r>
              <a:rPr lang="fr-FR" dirty="0">
                <a:solidFill>
                  <a:schemeClr val="accent4">
                    <a:lumMod val="10000"/>
                  </a:schemeClr>
                </a:solidFill>
                <a:sym typeface="Symbol"/>
              </a:rPr>
              <a:t> </a:t>
            </a:r>
            <a:r>
              <a:rPr lang="fr-FR" dirty="0" smtClean="0">
                <a:solidFill>
                  <a:schemeClr val="accent4">
                    <a:lumMod val="10000"/>
                  </a:schemeClr>
                </a:solidFill>
                <a:sym typeface="Symbol"/>
              </a:rPr>
              <a:t>= 2.5 </a:t>
            </a:r>
            <a:r>
              <a:rPr lang="fr-FR" dirty="0">
                <a:solidFill>
                  <a:schemeClr val="accent4">
                    <a:lumMod val="10000"/>
                  </a:schemeClr>
                </a:solidFill>
                <a:sym typeface="Symbol"/>
              </a:rPr>
              <a:t>10 </a:t>
            </a:r>
            <a:r>
              <a:rPr lang="fr-FR" baseline="30000" dirty="0">
                <a:solidFill>
                  <a:schemeClr val="accent4">
                    <a:lumMod val="10000"/>
                  </a:schemeClr>
                </a:solidFill>
                <a:sym typeface="Symbol"/>
              </a:rPr>
              <a:t>-6</a:t>
            </a:r>
            <a:r>
              <a:rPr lang="fr-FR" dirty="0">
                <a:solidFill>
                  <a:schemeClr val="accent4">
                    <a:lumMod val="10000"/>
                  </a:schemeClr>
                </a:solidFill>
                <a:sym typeface="Symbol"/>
              </a:rPr>
              <a:t>  (CL=90</a:t>
            </a:r>
            <a:r>
              <a:rPr lang="fr-FR" dirty="0" smtClean="0">
                <a:solidFill>
                  <a:schemeClr val="accent4">
                    <a:lumMod val="10000"/>
                  </a:schemeClr>
                </a:solidFill>
                <a:sym typeface="Symbol"/>
              </a:rPr>
              <a:t>%)</a:t>
            </a:r>
            <a:endParaRPr lang="fr-FR" dirty="0">
              <a:solidFill>
                <a:schemeClr val="accent4">
                  <a:lumMod val="10000"/>
                </a:schemeClr>
              </a:solidFill>
              <a:sym typeface="Symbol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84168" y="1782150"/>
            <a:ext cx="2808312" cy="263521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Bulle ronde 16"/>
          <p:cNvSpPr/>
          <p:nvPr/>
        </p:nvSpPr>
        <p:spPr>
          <a:xfrm>
            <a:off x="6264188" y="2833191"/>
            <a:ext cx="2448272" cy="1152128"/>
          </a:xfrm>
          <a:prstGeom prst="wedgeEllipseCallout">
            <a:avLst>
              <a:gd name="adj1" fmla="val -7611"/>
              <a:gd name="adj2" fmla="val -124856"/>
            </a:avLst>
          </a:prstGeom>
          <a:solidFill>
            <a:schemeClr val="tx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400" dirty="0" smtClean="0">
                <a:solidFill>
                  <a:schemeClr val="bg1"/>
                </a:solidFill>
                <a:sym typeface="Symbol"/>
              </a:rPr>
              <a:t>HADES </a:t>
            </a:r>
            <a:r>
              <a:rPr lang="fr-FR" sz="1400" dirty="0" err="1" smtClean="0">
                <a:solidFill>
                  <a:schemeClr val="bg1"/>
                </a:solidFill>
                <a:sym typeface="Symbol"/>
              </a:rPr>
              <a:t>results</a:t>
            </a:r>
            <a:r>
              <a:rPr lang="fr-FR" sz="1400" dirty="0" smtClean="0">
                <a:solidFill>
                  <a:schemeClr val="bg1"/>
                </a:solidFill>
                <a:sym typeface="Symbol"/>
              </a:rPr>
              <a:t>: </a:t>
            </a:r>
            <a:r>
              <a:rPr lang="fr-FR" sz="1400" dirty="0" smtClean="0">
                <a:solidFill>
                  <a:srgbClr val="FF0000"/>
                </a:solidFill>
                <a:sym typeface="Symbol"/>
              </a:rPr>
              <a:t>M. </a:t>
            </a:r>
            <a:r>
              <a:rPr lang="fr-FR" sz="1400" dirty="0" err="1" smtClean="0">
                <a:solidFill>
                  <a:srgbClr val="FF0000"/>
                </a:solidFill>
                <a:sym typeface="Symbol"/>
              </a:rPr>
              <a:t>Gumberidze</a:t>
            </a:r>
            <a:r>
              <a:rPr lang="fr-FR" sz="1400" dirty="0" smtClean="0">
                <a:solidFill>
                  <a:srgbClr val="FF0000"/>
                </a:solidFill>
                <a:sym typeface="Symbol"/>
              </a:rPr>
              <a:t> </a:t>
            </a:r>
            <a:r>
              <a:rPr lang="fr-FR" sz="1400" dirty="0" err="1">
                <a:solidFill>
                  <a:srgbClr val="FF0000"/>
                </a:solidFill>
                <a:sym typeface="Symbol"/>
              </a:rPr>
              <a:t>parallel</a:t>
            </a:r>
            <a:r>
              <a:rPr lang="fr-FR" sz="1400" dirty="0">
                <a:solidFill>
                  <a:srgbClr val="FF0000"/>
                </a:solidFill>
                <a:sym typeface="Symbol"/>
              </a:rPr>
              <a:t> session </a:t>
            </a:r>
            <a:r>
              <a:rPr lang="fr-FR" sz="1400" dirty="0" smtClean="0">
                <a:solidFill>
                  <a:srgbClr val="FF0000"/>
                </a:solidFill>
                <a:sym typeface="Symbol"/>
              </a:rPr>
              <a:t>02.06.2014</a:t>
            </a:r>
            <a:r>
              <a:rPr lang="fr-FR" sz="1400" dirty="0">
                <a:solidFill>
                  <a:srgbClr val="FF0000"/>
                </a:solidFill>
                <a:sym typeface="Symbol"/>
              </a:rPr>
              <a:t>, </a:t>
            </a:r>
            <a:r>
              <a:rPr lang="fr-FR" sz="1400" dirty="0" smtClean="0">
                <a:solidFill>
                  <a:srgbClr val="FF0000"/>
                </a:solidFill>
                <a:sym typeface="Symbol"/>
              </a:rPr>
              <a:t>16:20</a:t>
            </a:r>
            <a:endParaRPr lang="fr-FR" sz="1400" dirty="0">
              <a:solidFill>
                <a:srgbClr val="FF0000"/>
              </a:solidFill>
              <a:sym typeface="Symbol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6081" y="633322"/>
            <a:ext cx="828564" cy="87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Flèche droite 11"/>
          <p:cNvSpPr/>
          <p:nvPr/>
        </p:nvSpPr>
        <p:spPr>
          <a:xfrm>
            <a:off x="5672086" y="1302398"/>
            <a:ext cx="700114" cy="192972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1127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 animBg="1"/>
      <p:bldP spid="10" grpId="0" animBg="1"/>
      <p:bldP spid="17" grpId="0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7504" y="-243408"/>
            <a:ext cx="8784976" cy="1143000"/>
          </a:xfrm>
        </p:spPr>
        <p:txBody>
          <a:bodyPr/>
          <a:lstStyle/>
          <a:p>
            <a:r>
              <a:rPr lang="fr-FR" sz="3200" dirty="0" smtClean="0">
                <a:latin typeface="Comic Sans MS" panose="030F0702030302020204" pitchFamily="66" charset="0"/>
              </a:rPr>
              <a:t>K</a:t>
            </a:r>
            <a:r>
              <a:rPr lang="fr-FR" sz="3200" baseline="30000" dirty="0" smtClean="0">
                <a:latin typeface="Comic Sans MS" panose="030F0702030302020204" pitchFamily="66" charset="0"/>
              </a:rPr>
              <a:t>0</a:t>
            </a:r>
            <a:r>
              <a:rPr lang="fr-FR" sz="3200" baseline="-25000" dirty="0" smtClean="0">
                <a:latin typeface="Comic Sans MS" panose="030F0702030302020204" pitchFamily="66" charset="0"/>
              </a:rPr>
              <a:t>S</a:t>
            </a:r>
            <a:r>
              <a:rPr lang="fr-FR" sz="3200" dirty="0" smtClean="0">
                <a:latin typeface="Comic Sans MS" panose="030F0702030302020204" pitchFamily="66" charset="0"/>
              </a:rPr>
              <a:t> inclusive production in pp E= 3.5 </a:t>
            </a:r>
            <a:r>
              <a:rPr lang="fr-FR" sz="3200" dirty="0" err="1" smtClean="0">
                <a:latin typeface="Comic Sans MS" panose="030F0702030302020204" pitchFamily="66" charset="0"/>
              </a:rPr>
              <a:t>GeV</a:t>
            </a:r>
            <a:endParaRPr lang="fr-FR" sz="3200" dirty="0">
              <a:latin typeface="Comic Sans MS" panose="030F0702030302020204" pitchFamily="66" charset="0"/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MESON 2014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B. Ramstein  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A4B9FF-9365-4103-AD15-5345D99B689B}" type="slidenum">
              <a:rPr lang="fr-FR" smtClean="0"/>
              <a:pPr>
                <a:defRPr/>
              </a:pPr>
              <a:t>19</a:t>
            </a:fld>
            <a:endParaRPr lang="fr-FR"/>
          </a:p>
        </p:txBody>
      </p:sp>
      <p:grpSp>
        <p:nvGrpSpPr>
          <p:cNvPr id="10" name="Groupe 9"/>
          <p:cNvGrpSpPr/>
          <p:nvPr/>
        </p:nvGrpSpPr>
        <p:grpSpPr>
          <a:xfrm>
            <a:off x="107504" y="963343"/>
            <a:ext cx="5184575" cy="3454643"/>
            <a:chOff x="589582" y="1296889"/>
            <a:chExt cx="5688631" cy="3828273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9582" y="1296889"/>
              <a:ext cx="5688631" cy="38282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" name="Rectangle 6"/>
            <p:cNvSpPr/>
            <p:nvPr/>
          </p:nvSpPr>
          <p:spPr>
            <a:xfrm>
              <a:off x="5292080" y="1323670"/>
              <a:ext cx="909725" cy="379347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1" name="ZoneTexte 10"/>
          <p:cNvSpPr txBox="1"/>
          <p:nvPr/>
        </p:nvSpPr>
        <p:spPr>
          <a:xfrm>
            <a:off x="1547664" y="942172"/>
            <a:ext cx="3557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000000"/>
                </a:solidFill>
              </a:rPr>
              <a:t>HADES data, </a:t>
            </a:r>
            <a:r>
              <a:rPr lang="fr-FR" dirty="0" err="1" smtClean="0">
                <a:solidFill>
                  <a:srgbClr val="000000"/>
                </a:solidFill>
              </a:rPr>
              <a:t>submitted</a:t>
            </a:r>
            <a:r>
              <a:rPr lang="fr-FR" dirty="0" smtClean="0">
                <a:solidFill>
                  <a:srgbClr val="000000"/>
                </a:solidFill>
              </a:rPr>
              <a:t> to PRC  </a:t>
            </a:r>
            <a:endParaRPr lang="fr-FR" dirty="0">
              <a:solidFill>
                <a:srgbClr val="000000"/>
              </a:solidFill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5580112" y="2492896"/>
            <a:ext cx="3096344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1600" dirty="0"/>
              <a:t>« Tsushima </a:t>
            </a:r>
            <a:r>
              <a:rPr lang="fr-FR" sz="1600" dirty="0" smtClean="0"/>
              <a:t>original</a:t>
            </a:r>
            <a:r>
              <a:rPr lang="fr-FR" sz="1600" dirty="0"/>
              <a:t> </a:t>
            </a:r>
            <a:r>
              <a:rPr lang="fr-FR" sz="1600" dirty="0" smtClean="0"/>
              <a:t>»  Y= </a:t>
            </a:r>
            <a:r>
              <a:rPr lang="es-ES" sz="1600" dirty="0" smtClean="0"/>
              <a:t>Σ </a:t>
            </a:r>
            <a:r>
              <a:rPr lang="es-ES" sz="1600" dirty="0" err="1" smtClean="0"/>
              <a:t>or</a:t>
            </a:r>
            <a:r>
              <a:rPr lang="es-ES" sz="1600" dirty="0" smtClean="0"/>
              <a:t> Λ</a:t>
            </a:r>
            <a:endParaRPr lang="fr-FR" sz="1600" dirty="0" smtClean="0"/>
          </a:p>
          <a:p>
            <a:r>
              <a:rPr lang="fr-FR" sz="1600" dirty="0" smtClean="0"/>
              <a:t>«</a:t>
            </a:r>
            <a:r>
              <a:rPr lang="fr-FR" sz="1600" dirty="0"/>
              <a:t> Tsushima </a:t>
            </a:r>
            <a:r>
              <a:rPr lang="fr-FR" sz="1600" dirty="0" err="1"/>
              <a:t>tuned</a:t>
            </a:r>
            <a:r>
              <a:rPr lang="fr-FR" sz="1600" dirty="0"/>
              <a:t> »: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 smtClean="0"/>
              <a:t>Extension </a:t>
            </a:r>
          </a:p>
          <a:p>
            <a:r>
              <a:rPr lang="fr-FR" sz="1600" dirty="0" smtClean="0"/>
              <a:t>to Y= </a:t>
            </a:r>
            <a:r>
              <a:rPr lang="es-ES" sz="1600" dirty="0" smtClean="0"/>
              <a:t>Σ(1385) </a:t>
            </a:r>
            <a:r>
              <a:rPr lang="es-ES" sz="1600" dirty="0" err="1" smtClean="0"/>
              <a:t>or</a:t>
            </a:r>
            <a:r>
              <a:rPr lang="es-ES" sz="1600" dirty="0" smtClean="0"/>
              <a:t> Λ(1405).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 smtClean="0"/>
              <a:t>cross-sections </a:t>
            </a:r>
            <a:r>
              <a:rPr lang="fr-FR" sz="1600" dirty="0" err="1" smtClean="0"/>
              <a:t>adjusted</a:t>
            </a:r>
            <a:r>
              <a:rPr lang="fr-FR" sz="1600" dirty="0" smtClean="0"/>
              <a:t> </a:t>
            </a:r>
            <a:r>
              <a:rPr lang="fr-FR" sz="1600" dirty="0" err="1" smtClean="0"/>
              <a:t>using</a:t>
            </a:r>
            <a:r>
              <a:rPr lang="fr-FR" sz="1600" dirty="0" smtClean="0"/>
              <a:t> HADES data</a:t>
            </a:r>
            <a:endParaRPr lang="fr-FR" sz="1600" dirty="0"/>
          </a:p>
        </p:txBody>
      </p:sp>
      <p:sp>
        <p:nvSpPr>
          <p:cNvPr id="26" name="ZoneTexte 25"/>
          <p:cNvSpPr txBox="1"/>
          <p:nvPr/>
        </p:nvSpPr>
        <p:spPr>
          <a:xfrm>
            <a:off x="323528" y="5208568"/>
            <a:ext cx="4262705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 smtClean="0"/>
              <a:t>Good description of </a:t>
            </a:r>
            <a:r>
              <a:rPr lang="fr-FR" dirty="0" err="1" smtClean="0"/>
              <a:t>elementary</a:t>
            </a:r>
            <a:r>
              <a:rPr lang="fr-FR" dirty="0" smtClean="0"/>
              <a:t> </a:t>
            </a:r>
            <a:r>
              <a:rPr lang="fr-FR" dirty="0" err="1" smtClean="0"/>
              <a:t>process</a:t>
            </a:r>
            <a:endParaRPr lang="fr-FR" dirty="0" smtClean="0"/>
          </a:p>
          <a:p>
            <a:r>
              <a:rPr lang="fr-FR" dirty="0" smtClean="0"/>
              <a:t>Reference for kaon </a:t>
            </a:r>
            <a:r>
              <a:rPr lang="fr-FR" dirty="0" err="1" smtClean="0"/>
              <a:t>potential</a:t>
            </a:r>
            <a:r>
              <a:rPr lang="fr-FR" dirty="0" smtClean="0"/>
              <a:t> </a:t>
            </a:r>
            <a:r>
              <a:rPr lang="fr-FR" dirty="0" err="1" smtClean="0"/>
              <a:t>studies</a:t>
            </a:r>
            <a:r>
              <a:rPr lang="fr-FR" dirty="0" smtClean="0"/>
              <a:t> </a:t>
            </a:r>
          </a:p>
          <a:p>
            <a:r>
              <a:rPr lang="fr-FR" dirty="0" smtClean="0"/>
              <a:t>in p +A and A+A </a:t>
            </a:r>
            <a:r>
              <a:rPr lang="fr-FR" dirty="0" err="1" smtClean="0"/>
              <a:t>reactions</a:t>
            </a:r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764704"/>
            <a:ext cx="1869454" cy="1607316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971600" y="4725144"/>
            <a:ext cx="3929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Exclusive </a:t>
            </a:r>
            <a:r>
              <a:rPr lang="fr-FR" dirty="0" err="1" smtClean="0"/>
              <a:t>analysis</a:t>
            </a:r>
            <a:r>
              <a:rPr lang="fr-FR" dirty="0" smtClean="0"/>
              <a:t> </a:t>
            </a:r>
            <a:r>
              <a:rPr lang="fr-FR" dirty="0" err="1" smtClean="0"/>
              <a:t>submitted</a:t>
            </a:r>
            <a:r>
              <a:rPr lang="fr-FR" dirty="0" smtClean="0"/>
              <a:t> to PRC</a:t>
            </a:r>
            <a:endParaRPr lang="fr-FR" dirty="0"/>
          </a:p>
        </p:txBody>
      </p:sp>
      <p:cxnSp>
        <p:nvCxnSpPr>
          <p:cNvPr id="22" name="Connecteur droit avec flèche 21"/>
          <p:cNvCxnSpPr/>
          <p:nvPr/>
        </p:nvCxnSpPr>
        <p:spPr>
          <a:xfrm>
            <a:off x="4900881" y="4909810"/>
            <a:ext cx="319191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3760" y="4184838"/>
            <a:ext cx="3667125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0080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496944" cy="796950"/>
          </a:xfrm>
          <a:noFill/>
        </p:spPr>
        <p:txBody>
          <a:bodyPr>
            <a:normAutofit/>
          </a:bodyPr>
          <a:lstStyle/>
          <a:p>
            <a:r>
              <a:rPr lang="en-US" dirty="0" smtClean="0"/>
              <a:t>Outline</a:t>
            </a:r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MESON 2014</a:t>
            </a: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B. Ramstein   </a:t>
            </a:r>
            <a:endParaRPr lang="fr-FR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FCDA7-91C5-4A89-872F-33E1678228BB}" type="slidenum">
              <a:rPr lang="fr-FR" smtClean="0"/>
              <a:pPr/>
              <a:t>2</a:t>
            </a:fld>
            <a:endParaRPr lang="fr-FR"/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980728"/>
            <a:ext cx="9144000" cy="502230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2900" indent="-341313">
              <a:lnSpc>
                <a:spcPct val="80000"/>
              </a:lnSpc>
              <a:spcBef>
                <a:spcPts val="500"/>
              </a:spcBef>
              <a:buClr>
                <a:schemeClr val="accent4"/>
              </a:buClr>
              <a:buSzPct val="9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lang="fr-FR" sz="200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ea typeface="+mn-ea"/>
            </a:endParaRPr>
          </a:p>
          <a:p>
            <a:pPr marL="342900" indent="-341313">
              <a:lnSpc>
                <a:spcPct val="80000"/>
              </a:lnSpc>
              <a:spcBef>
                <a:spcPts val="500"/>
              </a:spcBef>
              <a:buClr>
                <a:schemeClr val="tx1"/>
              </a:buClr>
              <a:buSzPct val="144000"/>
              <a:buFont typeface="Wingdings" pitchFamily="2" charset="2"/>
              <a:buChar char="q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fr-FR" sz="2000" b="1" dirty="0" smtClean="0">
                <a:ea typeface="+mn-ea"/>
              </a:rPr>
              <a:t>Introduction:   </a:t>
            </a:r>
          </a:p>
          <a:p>
            <a:pPr marL="342900" indent="-341313">
              <a:lnSpc>
                <a:spcPct val="80000"/>
              </a:lnSpc>
              <a:spcBef>
                <a:spcPts val="500"/>
              </a:spcBef>
              <a:buClr>
                <a:schemeClr val="tx1"/>
              </a:buClr>
              <a:buSzPct val="14400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fr-FR" sz="2000" b="1" dirty="0" smtClean="0">
                <a:solidFill>
                  <a:schemeClr val="accent1"/>
                </a:solidFill>
                <a:ea typeface="+mn-ea"/>
              </a:rPr>
              <a:t>    </a:t>
            </a:r>
            <a:r>
              <a:rPr lang="fr-FR" b="1" dirty="0" smtClean="0">
                <a:ea typeface="+mn-ea"/>
              </a:rPr>
              <a:t>General </a:t>
            </a:r>
            <a:r>
              <a:rPr lang="fr-FR" b="1" dirty="0" smtClean="0"/>
              <a:t> motivations </a:t>
            </a:r>
            <a:r>
              <a:rPr lang="fr-FR" b="1" dirty="0" smtClean="0">
                <a:ea typeface="+mn-ea"/>
              </a:rPr>
              <a:t> of HADES </a:t>
            </a:r>
            <a:r>
              <a:rPr lang="fr-FR" b="1" dirty="0" err="1" smtClean="0">
                <a:ea typeface="+mn-ea"/>
              </a:rPr>
              <a:t>experiments</a:t>
            </a:r>
            <a:r>
              <a:rPr lang="fr-FR" b="1" dirty="0" smtClean="0">
                <a:ea typeface="+mn-ea"/>
              </a:rPr>
              <a:t> </a:t>
            </a:r>
          </a:p>
          <a:p>
            <a:pPr marL="1085850" lvl="1" indent="-341313">
              <a:lnSpc>
                <a:spcPct val="80000"/>
              </a:lnSpc>
              <a:spcBef>
                <a:spcPts val="500"/>
              </a:spcBef>
              <a:buClr>
                <a:schemeClr val="tx1"/>
              </a:buClr>
              <a:buSzPct val="14400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lang="fr-FR" sz="2400" b="1" dirty="0" smtClean="0">
              <a:ea typeface="+mn-ea"/>
            </a:endParaRPr>
          </a:p>
          <a:p>
            <a:pPr marL="1085850" lvl="1" indent="-341313">
              <a:lnSpc>
                <a:spcPct val="80000"/>
              </a:lnSpc>
              <a:spcBef>
                <a:spcPts val="500"/>
              </a:spcBef>
              <a:buClr>
                <a:schemeClr val="tx1"/>
              </a:buClr>
              <a:buSzPct val="14400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lang="fr-FR" sz="2400" b="1" dirty="0" smtClean="0">
              <a:ea typeface="+mn-ea"/>
            </a:endParaRPr>
          </a:p>
          <a:p>
            <a:pPr marL="344487" indent="-342900">
              <a:lnSpc>
                <a:spcPct val="80000"/>
              </a:lnSpc>
              <a:spcBef>
                <a:spcPts val="500"/>
              </a:spcBef>
              <a:buClr>
                <a:schemeClr val="tx1"/>
              </a:buClr>
              <a:buSzPct val="144000"/>
              <a:buFont typeface="Wingdings" panose="05000000000000000000" pitchFamily="2" charset="2"/>
              <a:buChar char="q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fr-FR" sz="2000" b="1" dirty="0" smtClean="0">
                <a:solidFill>
                  <a:schemeClr val="accent1"/>
                </a:solidFill>
                <a:ea typeface="+mn-ea"/>
              </a:rPr>
              <a:t> </a:t>
            </a:r>
            <a:r>
              <a:rPr lang="fr-FR" sz="2000" b="1" dirty="0" err="1" smtClean="0">
                <a:ea typeface="+mn-ea"/>
              </a:rPr>
              <a:t>Results</a:t>
            </a:r>
            <a:r>
              <a:rPr lang="fr-FR" sz="2000" b="1" dirty="0" smtClean="0">
                <a:ea typeface="+mn-ea"/>
              </a:rPr>
              <a:t> </a:t>
            </a:r>
            <a:r>
              <a:rPr lang="fr-FR" sz="2000" b="1" dirty="0" err="1">
                <a:ea typeface="+mn-ea"/>
              </a:rPr>
              <a:t>from</a:t>
            </a:r>
            <a:r>
              <a:rPr lang="fr-FR" sz="2000" b="1" dirty="0">
                <a:ea typeface="+mn-ea"/>
              </a:rPr>
              <a:t> </a:t>
            </a:r>
            <a:r>
              <a:rPr lang="fr-FR" sz="2000" b="1" dirty="0" smtClean="0"/>
              <a:t>NN</a:t>
            </a:r>
            <a:r>
              <a:rPr lang="fr-FR" sz="2000" b="1" dirty="0" smtClean="0">
                <a:ea typeface="+mn-ea"/>
              </a:rPr>
              <a:t> </a:t>
            </a:r>
            <a:r>
              <a:rPr lang="fr-FR" sz="2000" b="1" dirty="0" err="1" smtClean="0">
                <a:ea typeface="+mn-ea"/>
              </a:rPr>
              <a:t>reactions</a:t>
            </a:r>
            <a:r>
              <a:rPr lang="fr-FR" sz="2000" b="1" dirty="0" smtClean="0">
                <a:ea typeface="+mn-ea"/>
              </a:rPr>
              <a:t> </a:t>
            </a:r>
            <a:r>
              <a:rPr lang="fr-FR" sz="2000" b="1" dirty="0" err="1">
                <a:ea typeface="+mn-ea"/>
              </a:rPr>
              <a:t>with</a:t>
            </a:r>
            <a:r>
              <a:rPr lang="fr-FR" sz="2000" b="1" dirty="0">
                <a:ea typeface="+mn-ea"/>
              </a:rPr>
              <a:t> </a:t>
            </a:r>
            <a:r>
              <a:rPr lang="fr-FR" sz="2000" b="1" dirty="0" smtClean="0">
                <a:ea typeface="+mn-ea"/>
              </a:rPr>
              <a:t>HADES</a:t>
            </a:r>
          </a:p>
          <a:p>
            <a:pPr marL="1587">
              <a:lnSpc>
                <a:spcPct val="80000"/>
              </a:lnSpc>
              <a:spcBef>
                <a:spcPts val="500"/>
              </a:spcBef>
              <a:buClr>
                <a:schemeClr val="tx1"/>
              </a:buClr>
              <a:buSzPct val="14400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fr-FR" sz="2000" b="1" dirty="0">
                <a:solidFill>
                  <a:schemeClr val="accent1"/>
                </a:solidFill>
              </a:rPr>
              <a:t> </a:t>
            </a:r>
            <a:r>
              <a:rPr lang="fr-FR" sz="2000" b="1" dirty="0" smtClean="0">
                <a:solidFill>
                  <a:schemeClr val="accent1"/>
                </a:solidFill>
              </a:rPr>
              <a:t>            </a:t>
            </a:r>
            <a:r>
              <a:rPr lang="fr-FR" sz="2000" b="1" i="1" dirty="0" err="1" smtClean="0"/>
              <a:t>Role</a:t>
            </a:r>
            <a:r>
              <a:rPr lang="fr-FR" sz="2000" b="1" i="1" dirty="0" smtClean="0"/>
              <a:t> of </a:t>
            </a:r>
            <a:r>
              <a:rPr lang="fr-FR" sz="2000" b="1" i="1" dirty="0" err="1" smtClean="0"/>
              <a:t>baryonic</a:t>
            </a:r>
            <a:r>
              <a:rPr lang="fr-FR" sz="2000" b="1" i="1" dirty="0" smtClean="0"/>
              <a:t> </a:t>
            </a:r>
            <a:r>
              <a:rPr lang="fr-FR" sz="2000" b="1" i="1" dirty="0" err="1" smtClean="0"/>
              <a:t>resonances</a:t>
            </a:r>
            <a:r>
              <a:rPr lang="fr-FR" sz="2000" b="1" i="1" dirty="0" smtClean="0"/>
              <a:t> in </a:t>
            </a:r>
          </a:p>
          <a:p>
            <a:pPr marL="801687" lvl="1" indent="-342900">
              <a:lnSpc>
                <a:spcPct val="80000"/>
              </a:lnSpc>
              <a:spcBef>
                <a:spcPts val="500"/>
              </a:spcBef>
              <a:buClr>
                <a:schemeClr val="tx1"/>
              </a:buClr>
              <a:buSzPct val="122000"/>
              <a:buFont typeface="Wingdings" panose="05000000000000000000" pitchFamily="2" charset="2"/>
              <a:buChar char="ü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fr-FR" sz="2000" b="1" i="1" dirty="0" err="1" smtClean="0"/>
              <a:t>Dilepton</a:t>
            </a:r>
            <a:r>
              <a:rPr lang="fr-FR" sz="2000" b="1" i="1" dirty="0" smtClean="0"/>
              <a:t> </a:t>
            </a:r>
            <a:r>
              <a:rPr lang="fr-FR" sz="2000" b="1" i="1" dirty="0" err="1" smtClean="0"/>
              <a:t>emission</a:t>
            </a:r>
            <a:endParaRPr lang="fr-FR" sz="2000" b="1" i="1" dirty="0" smtClean="0"/>
          </a:p>
          <a:p>
            <a:pPr marL="801687" lvl="1" indent="-342900">
              <a:lnSpc>
                <a:spcPct val="80000"/>
              </a:lnSpc>
              <a:spcBef>
                <a:spcPts val="500"/>
              </a:spcBef>
              <a:buClr>
                <a:schemeClr val="tx1"/>
              </a:buClr>
              <a:buSzPct val="122000"/>
              <a:buFont typeface="Wingdings" panose="05000000000000000000" pitchFamily="2" charset="2"/>
              <a:buChar char="ü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fr-FR" sz="2000" b="1" i="1" dirty="0" err="1" smtClean="0"/>
              <a:t>Strangeness</a:t>
            </a:r>
            <a:r>
              <a:rPr lang="fr-FR" sz="2000" b="1" i="1" dirty="0" smtClean="0"/>
              <a:t> production</a:t>
            </a:r>
          </a:p>
          <a:p>
            <a:pPr marL="342900" indent="-341313">
              <a:lnSpc>
                <a:spcPct val="80000"/>
              </a:lnSpc>
              <a:spcBef>
                <a:spcPts val="500"/>
              </a:spcBef>
              <a:buClr>
                <a:schemeClr val="tx1"/>
              </a:buClr>
              <a:buSzPct val="14400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lang="fr-FR" sz="2000" b="1" dirty="0" smtClean="0">
              <a:solidFill>
                <a:schemeClr val="accent1"/>
              </a:solidFill>
              <a:ea typeface="+mn-ea"/>
            </a:endParaRPr>
          </a:p>
          <a:p>
            <a:pPr marL="342900" indent="-341313">
              <a:lnSpc>
                <a:spcPct val="80000"/>
              </a:lnSpc>
              <a:spcBef>
                <a:spcPts val="500"/>
              </a:spcBef>
              <a:buClr>
                <a:schemeClr val="tx1"/>
              </a:buClr>
              <a:buSzPct val="14400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lang="fr-FR" sz="2000" b="1" dirty="0" smtClean="0">
              <a:solidFill>
                <a:schemeClr val="accent1"/>
              </a:solidFill>
              <a:ea typeface="+mn-ea"/>
            </a:endParaRPr>
          </a:p>
          <a:p>
            <a:pPr marL="342900" indent="-341313">
              <a:lnSpc>
                <a:spcPct val="80000"/>
              </a:lnSpc>
              <a:spcBef>
                <a:spcPts val="500"/>
              </a:spcBef>
              <a:buClr>
                <a:schemeClr val="tx1"/>
              </a:buClr>
              <a:buSzPct val="144000"/>
              <a:buFont typeface="Wingdings" pitchFamily="2" charset="2"/>
              <a:buChar char="q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fr-FR" sz="2000" b="1" dirty="0" smtClean="0">
                <a:solidFill>
                  <a:schemeClr val="accent1"/>
                </a:solidFill>
                <a:ea typeface="+mn-ea"/>
              </a:rPr>
              <a:t> </a:t>
            </a:r>
            <a:r>
              <a:rPr lang="fr-FR" sz="2000" b="1" dirty="0" smtClean="0">
                <a:ea typeface="+mn-ea"/>
              </a:rPr>
              <a:t>Perspectives of HADES </a:t>
            </a:r>
            <a:r>
              <a:rPr lang="fr-FR" sz="2000" b="1" dirty="0" err="1" smtClean="0">
                <a:ea typeface="+mn-ea"/>
              </a:rPr>
              <a:t>measurements</a:t>
            </a:r>
            <a:r>
              <a:rPr lang="fr-FR" sz="2000" b="1" dirty="0" smtClean="0">
                <a:ea typeface="+mn-ea"/>
              </a:rPr>
              <a:t>  </a:t>
            </a:r>
            <a:r>
              <a:rPr lang="fr-FR" sz="2000" b="1" dirty="0" err="1" smtClean="0">
                <a:ea typeface="+mn-ea"/>
              </a:rPr>
              <a:t>with</a:t>
            </a:r>
            <a:r>
              <a:rPr lang="fr-FR" sz="2000" b="1" dirty="0" smtClean="0">
                <a:ea typeface="+mn-ea"/>
              </a:rPr>
              <a:t> the GSI pion </a:t>
            </a:r>
            <a:r>
              <a:rPr lang="fr-FR" sz="2000" b="1" dirty="0" err="1" smtClean="0">
                <a:ea typeface="+mn-ea"/>
              </a:rPr>
              <a:t>beam</a:t>
            </a:r>
            <a:endParaRPr lang="fr-FR" sz="2000" b="1" dirty="0" smtClean="0">
              <a:ea typeface="+mn-ea"/>
            </a:endParaRPr>
          </a:p>
          <a:p>
            <a:pPr marL="1587">
              <a:lnSpc>
                <a:spcPct val="80000"/>
              </a:lnSpc>
              <a:spcBef>
                <a:spcPts val="500"/>
              </a:spcBef>
              <a:buClr>
                <a:schemeClr val="tx1"/>
              </a:buClr>
              <a:buSzPct val="14400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fr-FR" sz="2000" b="1" dirty="0" smtClean="0">
                <a:solidFill>
                  <a:schemeClr val="tx2"/>
                </a:solidFill>
              </a:rPr>
              <a:t>                                        </a:t>
            </a:r>
            <a:r>
              <a:rPr lang="fr-FR" sz="2000" b="1" dirty="0"/>
              <a:t>(</a:t>
            </a:r>
            <a:r>
              <a:rPr lang="fr-FR" sz="2000" b="1" dirty="0" err="1"/>
              <a:t>summer</a:t>
            </a:r>
            <a:r>
              <a:rPr lang="fr-FR" sz="2000" b="1" dirty="0"/>
              <a:t> </a:t>
            </a:r>
            <a:r>
              <a:rPr lang="en-US" sz="2000" b="1" dirty="0"/>
              <a:t>2014)</a:t>
            </a:r>
          </a:p>
          <a:p>
            <a:pPr marL="342900" indent="-341313">
              <a:lnSpc>
                <a:spcPct val="80000"/>
              </a:lnSpc>
              <a:spcBef>
                <a:spcPts val="500"/>
              </a:spcBef>
              <a:buClr>
                <a:schemeClr val="tx1"/>
              </a:buClr>
              <a:buSzPct val="14400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lang="en-US" sz="2000" b="1" dirty="0">
              <a:solidFill>
                <a:schemeClr val="tx2"/>
              </a:solidFill>
              <a:sym typeface="Symbol"/>
            </a:endParaRPr>
          </a:p>
          <a:p>
            <a:pPr marL="1587">
              <a:lnSpc>
                <a:spcPct val="80000"/>
              </a:lnSpc>
              <a:spcBef>
                <a:spcPts val="500"/>
              </a:spcBef>
              <a:buClr>
                <a:schemeClr val="tx1"/>
              </a:buClr>
              <a:buSzPct val="14400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lang="fr-FR" sz="2000" b="1" dirty="0" smtClean="0">
              <a:solidFill>
                <a:schemeClr val="tx2"/>
              </a:solidFill>
              <a:ea typeface="+mn-ea"/>
            </a:endParaRPr>
          </a:p>
          <a:p>
            <a:pPr marL="342900" indent="-341313">
              <a:lnSpc>
                <a:spcPct val="80000"/>
              </a:lnSpc>
              <a:spcBef>
                <a:spcPts val="500"/>
              </a:spcBef>
              <a:buClr>
                <a:schemeClr val="tx1"/>
              </a:buClr>
              <a:buSzPct val="144000"/>
              <a:buFont typeface="Wingdings" pitchFamily="2" charset="2"/>
              <a:buChar char="q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fr-FR" sz="2000" b="1" dirty="0" smtClean="0">
                <a:ea typeface="+mn-ea"/>
              </a:rPr>
              <a:t>Conclusions</a:t>
            </a:r>
            <a:endParaRPr lang="fr-FR" sz="2000" b="1" dirty="0">
              <a:ea typeface="+mn-ea"/>
            </a:endParaRPr>
          </a:p>
          <a:p>
            <a:pPr marL="342900" indent="-341313">
              <a:lnSpc>
                <a:spcPct val="80000"/>
              </a:lnSpc>
              <a:spcBef>
                <a:spcPts val="500"/>
              </a:spcBef>
              <a:buClr>
                <a:schemeClr val="accent4"/>
              </a:buClr>
              <a:buSzPct val="144000"/>
              <a:buFont typeface="Wingdings" charset="2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lang="fr-FR" sz="2000" b="1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512" y="-99392"/>
            <a:ext cx="8784976" cy="1143000"/>
          </a:xfrm>
        </p:spPr>
        <p:txBody>
          <a:bodyPr/>
          <a:lstStyle/>
          <a:p>
            <a:r>
              <a:rPr lang="fr-FR" sz="4000" dirty="0" err="1" smtClean="0">
                <a:latin typeface="Comic Sans MS" panose="030F0702030302020204" pitchFamily="66" charset="0"/>
              </a:rPr>
              <a:t>Sensitivity</a:t>
            </a:r>
            <a:r>
              <a:rPr lang="fr-FR" sz="4000" dirty="0" smtClean="0">
                <a:latin typeface="Comic Sans MS" panose="030F0702030302020204" pitchFamily="66" charset="0"/>
              </a:rPr>
              <a:t> to kaon </a:t>
            </a:r>
            <a:r>
              <a:rPr lang="fr-FR" sz="4000" smtClean="0">
                <a:latin typeface="Comic Sans MS" panose="030F0702030302020204" pitchFamily="66" charset="0"/>
              </a:rPr>
              <a:t>nuclear </a:t>
            </a:r>
            <a:r>
              <a:rPr lang="fr-FR" sz="4000" dirty="0" err="1" smtClean="0">
                <a:latin typeface="Comic Sans MS" panose="030F0702030302020204" pitchFamily="66" charset="0"/>
              </a:rPr>
              <a:t>potential</a:t>
            </a:r>
            <a:endParaRPr lang="fr-FR" sz="4000" dirty="0">
              <a:latin typeface="Comic Sans MS" panose="030F0702030302020204" pitchFamily="66" charset="0"/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MESON 2014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B. Ramstein  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A4B9FF-9365-4103-AD15-5345D99B689B}" type="slidenum">
              <a:rPr lang="fr-FR" smtClean="0"/>
              <a:pPr>
                <a:defRPr/>
              </a:pPr>
              <a:t>20</a:t>
            </a:fld>
            <a:endParaRPr lang="fr-FR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356" y="1346994"/>
            <a:ext cx="3029399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0288" y="1346994"/>
            <a:ext cx="2764178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oneTexte 7"/>
          <p:cNvSpPr txBox="1"/>
          <p:nvPr/>
        </p:nvSpPr>
        <p:spPr>
          <a:xfrm>
            <a:off x="1099356" y="5025950"/>
            <a:ext cx="6009979" cy="923330"/>
          </a:xfrm>
          <a:prstGeom prst="rect">
            <a:avLst/>
          </a:prstGeom>
          <a:solidFill>
            <a:srgbClr val="FFFF99"/>
          </a:solidFill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>
                <a:solidFill>
                  <a:schemeClr val="accent6"/>
                </a:solidFill>
              </a:rPr>
              <a:t>Data in agreement </a:t>
            </a:r>
            <a:r>
              <a:rPr lang="fr-FR" dirty="0" err="1" smtClean="0">
                <a:solidFill>
                  <a:schemeClr val="accent6"/>
                </a:solidFill>
              </a:rPr>
              <a:t>with</a:t>
            </a:r>
            <a:r>
              <a:rPr lang="fr-FR" dirty="0" smtClean="0">
                <a:solidFill>
                  <a:schemeClr val="accent6"/>
                </a:solidFill>
              </a:rPr>
              <a:t> </a:t>
            </a:r>
            <a:r>
              <a:rPr lang="fr-FR" dirty="0" err="1" smtClean="0">
                <a:solidFill>
                  <a:schemeClr val="accent6"/>
                </a:solidFill>
              </a:rPr>
              <a:t>repulsive</a:t>
            </a:r>
            <a:r>
              <a:rPr lang="fr-FR" dirty="0" smtClean="0">
                <a:solidFill>
                  <a:schemeClr val="accent6"/>
                </a:solidFill>
              </a:rPr>
              <a:t> </a:t>
            </a:r>
            <a:r>
              <a:rPr lang="fr-FR" dirty="0" err="1" smtClean="0">
                <a:solidFill>
                  <a:schemeClr val="accent6"/>
                </a:solidFill>
              </a:rPr>
              <a:t>K°potential</a:t>
            </a:r>
            <a:r>
              <a:rPr lang="fr-FR" dirty="0" smtClean="0">
                <a:solidFill>
                  <a:schemeClr val="accent6"/>
                </a:solidFill>
              </a:rPr>
              <a:t> ~40 MeV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>
                <a:solidFill>
                  <a:schemeClr val="accent6"/>
                </a:solidFill>
              </a:rPr>
              <a:t>L</a:t>
            </a:r>
            <a:r>
              <a:rPr lang="fr-FR" dirty="0" err="1" smtClean="0">
                <a:solidFill>
                  <a:schemeClr val="accent6"/>
                </a:solidFill>
              </a:rPr>
              <a:t>arger</a:t>
            </a:r>
            <a:r>
              <a:rPr lang="fr-FR" dirty="0" smtClean="0">
                <a:solidFill>
                  <a:schemeClr val="accent6"/>
                </a:solidFill>
              </a:rPr>
              <a:t> </a:t>
            </a:r>
            <a:r>
              <a:rPr lang="fr-FR" dirty="0" err="1" smtClean="0">
                <a:solidFill>
                  <a:schemeClr val="accent6"/>
                </a:solidFill>
              </a:rPr>
              <a:t>sensitivity</a:t>
            </a:r>
            <a:r>
              <a:rPr lang="fr-FR" dirty="0" smtClean="0">
                <a:solidFill>
                  <a:schemeClr val="accent6"/>
                </a:solidFill>
              </a:rPr>
              <a:t> in </a:t>
            </a:r>
            <a:r>
              <a:rPr lang="fr-FR" dirty="0" err="1" smtClean="0">
                <a:solidFill>
                  <a:schemeClr val="accent6"/>
                </a:solidFill>
              </a:rPr>
              <a:t>Au+Au</a:t>
            </a:r>
            <a:r>
              <a:rPr lang="fr-FR" dirty="0" smtClean="0">
                <a:solidFill>
                  <a:schemeClr val="accent6"/>
                </a:solidFill>
              </a:rPr>
              <a:t> (on-</a:t>
            </a:r>
            <a:r>
              <a:rPr lang="fr-FR" dirty="0" err="1" smtClean="0">
                <a:solidFill>
                  <a:schemeClr val="accent6"/>
                </a:solidFill>
              </a:rPr>
              <a:t>going</a:t>
            </a:r>
            <a:r>
              <a:rPr lang="fr-FR" dirty="0" smtClean="0">
                <a:solidFill>
                  <a:schemeClr val="accent6"/>
                </a:solidFill>
              </a:rPr>
              <a:t> </a:t>
            </a:r>
            <a:r>
              <a:rPr lang="fr-FR" dirty="0" err="1" smtClean="0">
                <a:solidFill>
                  <a:schemeClr val="accent6"/>
                </a:solidFill>
              </a:rPr>
              <a:t>analysis</a:t>
            </a:r>
            <a:r>
              <a:rPr lang="fr-FR" dirty="0" smtClean="0">
                <a:solidFill>
                  <a:schemeClr val="accent6"/>
                </a:solidFill>
              </a:rPr>
              <a:t>) </a:t>
            </a:r>
            <a:endParaRPr lang="fr-FR" dirty="0">
              <a:solidFill>
                <a:schemeClr val="accent6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 smtClean="0">
                <a:solidFill>
                  <a:schemeClr val="accent6"/>
                </a:solidFill>
              </a:rPr>
              <a:t> </a:t>
            </a:r>
            <a:r>
              <a:rPr lang="fr-FR" dirty="0" err="1" smtClean="0">
                <a:solidFill>
                  <a:schemeClr val="accent6"/>
                </a:solidFill>
              </a:rPr>
              <a:t>azimuthal</a:t>
            </a:r>
            <a:r>
              <a:rPr lang="fr-FR" dirty="0" smtClean="0">
                <a:solidFill>
                  <a:schemeClr val="accent6"/>
                </a:solidFill>
              </a:rPr>
              <a:t> anisotropies </a:t>
            </a:r>
            <a:r>
              <a:rPr lang="fr-FR" dirty="0" smtClean="0">
                <a:solidFill>
                  <a:schemeClr val="accent6"/>
                </a:solidFill>
                <a:sym typeface="Symbol"/>
              </a:rPr>
              <a:t> flow </a:t>
            </a:r>
            <a:r>
              <a:rPr lang="fr-FR" dirty="0" err="1" smtClean="0">
                <a:solidFill>
                  <a:schemeClr val="accent6"/>
                </a:solidFill>
                <a:sym typeface="Symbol"/>
              </a:rPr>
              <a:t>measurement</a:t>
            </a:r>
            <a:endParaRPr lang="fr-FR" dirty="0" smtClean="0">
              <a:solidFill>
                <a:schemeClr val="accent6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41278" y="3651250"/>
            <a:ext cx="38100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 err="1" smtClean="0"/>
              <a:t>submitted</a:t>
            </a:r>
            <a:r>
              <a:rPr lang="fr-FR" sz="1600" i="1" dirty="0" smtClean="0"/>
              <a:t> to PRC</a:t>
            </a:r>
          </a:p>
          <a:p>
            <a:r>
              <a:rPr lang="fr-FR" sz="1600" i="1" dirty="0" err="1" smtClean="0"/>
              <a:t>GiBUU</a:t>
            </a:r>
            <a:r>
              <a:rPr lang="fr-FR" sz="1600" i="1" dirty="0" smtClean="0"/>
              <a:t>: J. Weil et al. EPJA48 (2012)111</a:t>
            </a:r>
            <a:endParaRPr lang="fr-FR" sz="1600" i="1" dirty="0"/>
          </a:p>
        </p:txBody>
      </p:sp>
      <p:sp>
        <p:nvSpPr>
          <p:cNvPr id="10" name="ZoneTexte 9"/>
          <p:cNvSpPr txBox="1"/>
          <p:nvPr/>
        </p:nvSpPr>
        <p:spPr>
          <a:xfrm>
            <a:off x="5148064" y="3698448"/>
            <a:ext cx="316835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 smtClean="0"/>
              <a:t>HADES data: PRC82 (2009) 044907</a:t>
            </a:r>
          </a:p>
          <a:p>
            <a:r>
              <a:rPr lang="fr-FR" sz="1400" i="1" dirty="0" smtClean="0"/>
              <a:t>IQMD: C. </a:t>
            </a:r>
            <a:r>
              <a:rPr lang="fr-FR" sz="1400" i="1" dirty="0" err="1"/>
              <a:t>H</a:t>
            </a:r>
            <a:r>
              <a:rPr lang="fr-FR" sz="1400" i="1" dirty="0" err="1" smtClean="0"/>
              <a:t>artnack</a:t>
            </a:r>
            <a:r>
              <a:rPr lang="fr-FR" sz="1400" i="1" dirty="0" smtClean="0"/>
              <a:t> et al., EPJA1(1988)151</a:t>
            </a:r>
          </a:p>
          <a:p>
            <a:r>
              <a:rPr lang="en-US" sz="1400" b="1" i="1" dirty="0" smtClean="0"/>
              <a:t>E. </a:t>
            </a:r>
            <a:r>
              <a:rPr lang="en-US" sz="1400" b="1" i="1" dirty="0" err="1" smtClean="0"/>
              <a:t>Bratkovskaya</a:t>
            </a:r>
            <a:r>
              <a:rPr lang="en-US" sz="1400" b="1" i="1" dirty="0" smtClean="0"/>
              <a:t> et al., </a:t>
            </a:r>
            <a:r>
              <a:rPr lang="en-US" sz="1400" b="1" i="1" dirty="0" err="1" smtClean="0"/>
              <a:t>Phys.Rev</a:t>
            </a:r>
            <a:r>
              <a:rPr lang="en-US" sz="1400" b="1" i="1" dirty="0"/>
              <a:t>. C87 (2013) 6, 064907</a:t>
            </a:r>
            <a:endParaRPr lang="fr-FR" sz="1400" i="1" dirty="0"/>
          </a:p>
        </p:txBody>
      </p:sp>
      <p:sp>
        <p:nvSpPr>
          <p:cNvPr id="12" name="ZoneTexte 11"/>
          <p:cNvSpPr txBox="1"/>
          <p:nvPr/>
        </p:nvSpPr>
        <p:spPr>
          <a:xfrm>
            <a:off x="2411760" y="554684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32834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latin typeface="Comic Sans MS" panose="030F0702030302020204" pitchFamily="66" charset="0"/>
              </a:rPr>
              <a:t>More about </a:t>
            </a:r>
            <a:r>
              <a:rPr lang="fr-FR" dirty="0" err="1" smtClean="0">
                <a:latin typeface="Comic Sans MS" panose="030F0702030302020204" pitchFamily="66" charset="0"/>
              </a:rPr>
              <a:t>strange</a:t>
            </a:r>
            <a:r>
              <a:rPr lang="fr-FR" dirty="0" smtClean="0">
                <a:latin typeface="Comic Sans MS" panose="030F0702030302020204" pitchFamily="66" charset="0"/>
              </a:rPr>
              <a:t> </a:t>
            </a:r>
            <a:r>
              <a:rPr lang="fr-FR" dirty="0" err="1" smtClean="0">
                <a:latin typeface="Comic Sans MS" panose="030F0702030302020204" pitchFamily="66" charset="0"/>
              </a:rPr>
              <a:t>channels</a:t>
            </a:r>
            <a:r>
              <a:rPr lang="fr-FR" dirty="0" smtClean="0">
                <a:latin typeface="Comic Sans MS" panose="030F0702030302020204" pitchFamily="66" charset="0"/>
              </a:rPr>
              <a:t> </a:t>
            </a:r>
            <a:r>
              <a:rPr lang="fr-FR" dirty="0" err="1" smtClean="0">
                <a:latin typeface="Comic Sans MS" panose="030F0702030302020204" pitchFamily="66" charset="0"/>
              </a:rPr>
              <a:t>with</a:t>
            </a:r>
            <a:r>
              <a:rPr lang="fr-FR" dirty="0" smtClean="0">
                <a:latin typeface="Comic Sans MS" panose="030F0702030302020204" pitchFamily="66" charset="0"/>
              </a:rPr>
              <a:t> HADES</a:t>
            </a:r>
            <a:endParaRPr lang="fr-FR" dirty="0">
              <a:latin typeface="Comic Sans MS" panose="030F0702030302020204" pitchFamily="66" charset="0"/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MESON 2014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B. Ramstein  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A4B9FF-9365-4103-AD15-5345D99B689B}" type="slidenum">
              <a:rPr lang="fr-FR" smtClean="0"/>
              <a:pPr>
                <a:defRPr/>
              </a:pPr>
              <a:t>21</a:t>
            </a:fld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323528" y="1695291"/>
            <a:ext cx="3159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>
                <a:latin typeface="Comic Sans MS"/>
              </a:rPr>
              <a:t>Λ</a:t>
            </a:r>
            <a:r>
              <a:rPr lang="fr-FR" dirty="0" smtClean="0">
                <a:latin typeface="Comic Sans MS"/>
              </a:rPr>
              <a:t>(1405) a KN </a:t>
            </a:r>
            <a:r>
              <a:rPr lang="fr-FR" dirty="0" err="1" smtClean="0">
                <a:latin typeface="Comic Sans MS"/>
              </a:rPr>
              <a:t>bound</a:t>
            </a:r>
            <a:r>
              <a:rPr lang="fr-FR" dirty="0" smtClean="0">
                <a:latin typeface="Comic Sans MS"/>
              </a:rPr>
              <a:t> state ?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5148064" y="1772816"/>
            <a:ext cx="3225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 err="1" smtClean="0"/>
              <a:t>Search</a:t>
            </a:r>
            <a:r>
              <a:rPr lang="fr-FR" i="1" dirty="0" smtClean="0"/>
              <a:t> for </a:t>
            </a:r>
            <a:r>
              <a:rPr lang="fr-FR" i="1" dirty="0" err="1" smtClean="0">
                <a:latin typeface="Comic Sans MS"/>
              </a:rPr>
              <a:t>K</a:t>
            </a:r>
            <a:r>
              <a:rPr lang="fr-FR" i="1" baseline="30000" dirty="0" err="1" smtClean="0">
                <a:latin typeface="Comic Sans MS"/>
              </a:rPr>
              <a:t>-</a:t>
            </a:r>
            <a:r>
              <a:rPr lang="fr-FR" i="1" dirty="0" err="1" smtClean="0">
                <a:latin typeface="Comic Sans MS"/>
              </a:rPr>
              <a:t>pp</a:t>
            </a:r>
            <a:r>
              <a:rPr lang="fr-FR" i="1" dirty="0" smtClean="0">
                <a:latin typeface="Comic Sans MS"/>
              </a:rPr>
              <a:t> </a:t>
            </a:r>
            <a:r>
              <a:rPr lang="fr-FR" i="1" dirty="0" err="1" smtClean="0">
                <a:latin typeface="Comic Sans MS"/>
              </a:rPr>
              <a:t>bound</a:t>
            </a:r>
            <a:r>
              <a:rPr lang="fr-FR" i="1" dirty="0" smtClean="0">
                <a:latin typeface="Comic Sans MS"/>
              </a:rPr>
              <a:t> states</a:t>
            </a:r>
            <a:endParaRPr lang="fr-FR" i="1" dirty="0"/>
          </a:p>
        </p:txBody>
      </p:sp>
      <p:sp>
        <p:nvSpPr>
          <p:cNvPr id="11" name="ZoneTexte 10"/>
          <p:cNvSpPr txBox="1"/>
          <p:nvPr/>
        </p:nvSpPr>
        <p:spPr>
          <a:xfrm>
            <a:off x="4747210" y="3427778"/>
            <a:ext cx="184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baseline="30000" dirty="0"/>
          </a:p>
        </p:txBody>
      </p:sp>
      <p:sp>
        <p:nvSpPr>
          <p:cNvPr id="12" name="ZoneTexte 11"/>
          <p:cNvSpPr txBox="1"/>
          <p:nvPr/>
        </p:nvSpPr>
        <p:spPr>
          <a:xfrm>
            <a:off x="4550165" y="3404908"/>
            <a:ext cx="4421359" cy="1754326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fr-FR" dirty="0" err="1">
                <a:solidFill>
                  <a:schemeClr val="accent6"/>
                </a:solidFill>
              </a:rPr>
              <a:t>Work</a:t>
            </a:r>
            <a:r>
              <a:rPr lang="fr-FR" dirty="0">
                <a:solidFill>
                  <a:schemeClr val="accent6"/>
                </a:solidFill>
              </a:rPr>
              <a:t> in </a:t>
            </a:r>
            <a:r>
              <a:rPr lang="fr-FR" dirty="0" err="1">
                <a:solidFill>
                  <a:schemeClr val="accent6"/>
                </a:solidFill>
              </a:rPr>
              <a:t>progress</a:t>
            </a:r>
            <a:r>
              <a:rPr lang="fr-FR" dirty="0">
                <a:solidFill>
                  <a:schemeClr val="accent6"/>
                </a:solidFill>
              </a:rPr>
              <a:t>: </a:t>
            </a:r>
            <a:r>
              <a:rPr lang="fr-FR" dirty="0" smtClean="0">
                <a:solidFill>
                  <a:schemeClr val="accent6"/>
                </a:solidFill>
              </a:rPr>
              <a:t>HADES pp E=3.5 </a:t>
            </a:r>
            <a:r>
              <a:rPr lang="fr-FR" dirty="0" err="1" smtClean="0">
                <a:solidFill>
                  <a:schemeClr val="accent6"/>
                </a:solidFill>
              </a:rPr>
              <a:t>GeV</a:t>
            </a:r>
            <a:endParaRPr lang="fr-FR" dirty="0" smtClean="0">
              <a:solidFill>
                <a:schemeClr val="accent6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solidFill>
                <a:schemeClr val="accent6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 smtClean="0">
                <a:solidFill>
                  <a:schemeClr val="accent6"/>
                </a:solidFill>
              </a:rPr>
              <a:t>explored</a:t>
            </a:r>
            <a:r>
              <a:rPr lang="fr-FR" dirty="0" smtClean="0">
                <a:solidFill>
                  <a:schemeClr val="accent6"/>
                </a:solidFill>
              </a:rPr>
              <a:t> range  2220-2370 MeV/c</a:t>
            </a:r>
            <a:r>
              <a:rPr lang="fr-FR" baseline="30000" dirty="0" smtClean="0">
                <a:solidFill>
                  <a:schemeClr val="accent6"/>
                </a:solidFill>
              </a:rPr>
              <a:t>2</a:t>
            </a:r>
            <a:endParaRPr lang="fr-FR" baseline="30000" dirty="0">
              <a:solidFill>
                <a:schemeClr val="accent6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accent6"/>
                </a:solidFill>
              </a:rPr>
              <a:t>PWA </a:t>
            </a:r>
            <a:r>
              <a:rPr lang="fr-FR" dirty="0" err="1">
                <a:solidFill>
                  <a:schemeClr val="accent6"/>
                </a:solidFill>
              </a:rPr>
              <a:t>analysis</a:t>
            </a:r>
            <a:r>
              <a:rPr lang="fr-FR" dirty="0">
                <a:solidFill>
                  <a:schemeClr val="accent6"/>
                </a:solidFill>
              </a:rPr>
              <a:t> of </a:t>
            </a:r>
            <a:r>
              <a:rPr lang="fr-FR" dirty="0" err="1">
                <a:solidFill>
                  <a:schemeClr val="accent6"/>
                </a:solidFill>
              </a:rPr>
              <a:t>pp</a:t>
            </a:r>
            <a:r>
              <a:rPr lang="fr-FR" dirty="0" err="1">
                <a:solidFill>
                  <a:schemeClr val="accent6"/>
                </a:solidFill>
                <a:sym typeface="Symbol"/>
              </a:rPr>
              <a:t>p</a:t>
            </a:r>
            <a:r>
              <a:rPr lang="el-GR" dirty="0">
                <a:solidFill>
                  <a:schemeClr val="accent6"/>
                </a:solidFill>
                <a:latin typeface="Comic Sans MS"/>
                <a:sym typeface="Symbol"/>
              </a:rPr>
              <a:t>Λ</a:t>
            </a:r>
            <a:r>
              <a:rPr lang="fr-FR" dirty="0">
                <a:solidFill>
                  <a:schemeClr val="accent6"/>
                </a:solidFill>
                <a:latin typeface="Comic Sans MS"/>
                <a:sym typeface="Symbol"/>
              </a:rPr>
              <a:t>K</a:t>
            </a:r>
            <a:r>
              <a:rPr lang="fr-FR" baseline="30000" dirty="0">
                <a:solidFill>
                  <a:schemeClr val="accent6"/>
                </a:solidFill>
                <a:latin typeface="Comic Sans MS"/>
                <a:sym typeface="Symbol"/>
              </a:rPr>
              <a:t>+</a:t>
            </a:r>
            <a:r>
              <a:rPr lang="fr-FR" dirty="0">
                <a:solidFill>
                  <a:schemeClr val="accent6"/>
                </a:solidFill>
                <a:latin typeface="Comic Sans MS"/>
                <a:sym typeface="Symbol"/>
              </a:rPr>
              <a:t> </a:t>
            </a:r>
            <a:r>
              <a:rPr lang="fr-FR" dirty="0" err="1" smtClean="0">
                <a:solidFill>
                  <a:schemeClr val="accent6"/>
                </a:solidFill>
                <a:latin typeface="Comic Sans MS"/>
                <a:sym typeface="Symbol"/>
              </a:rPr>
              <a:t>events</a:t>
            </a:r>
            <a:endParaRPr lang="fr-FR" dirty="0" smtClean="0">
              <a:solidFill>
                <a:schemeClr val="accent6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 smtClean="0">
                <a:solidFill>
                  <a:schemeClr val="accent6"/>
                </a:solidFill>
              </a:rPr>
              <a:t>Upper</a:t>
            </a:r>
            <a:r>
              <a:rPr lang="fr-FR" dirty="0" smtClean="0">
                <a:solidFill>
                  <a:schemeClr val="accent6"/>
                </a:solidFill>
              </a:rPr>
              <a:t> </a:t>
            </a:r>
            <a:r>
              <a:rPr lang="fr-FR" dirty="0" err="1" smtClean="0">
                <a:solidFill>
                  <a:schemeClr val="accent6"/>
                </a:solidFill>
              </a:rPr>
              <a:t>limit</a:t>
            </a:r>
            <a:r>
              <a:rPr lang="fr-FR" dirty="0" smtClean="0">
                <a:solidFill>
                  <a:schemeClr val="accent6"/>
                </a:solidFill>
              </a:rPr>
              <a:t> for pp</a:t>
            </a:r>
            <a:r>
              <a:rPr lang="fr-FR" dirty="0">
                <a:solidFill>
                  <a:schemeClr val="accent6"/>
                </a:solidFill>
                <a:sym typeface="Symbol"/>
              </a:rPr>
              <a:t> </a:t>
            </a:r>
            <a:r>
              <a:rPr lang="fr-FR" dirty="0" err="1" smtClean="0">
                <a:solidFill>
                  <a:schemeClr val="accent6"/>
                </a:solidFill>
              </a:rPr>
              <a:t>ppK</a:t>
            </a:r>
            <a:r>
              <a:rPr lang="fr-FR" baseline="30000" dirty="0" smtClean="0">
                <a:solidFill>
                  <a:schemeClr val="accent6"/>
                </a:solidFill>
              </a:rPr>
              <a:t>- </a:t>
            </a:r>
            <a:r>
              <a:rPr lang="fr-FR" dirty="0" smtClean="0">
                <a:solidFill>
                  <a:schemeClr val="accent6"/>
                </a:solidFill>
              </a:rPr>
              <a:t>+ K</a:t>
            </a:r>
            <a:r>
              <a:rPr lang="fr-FR" baseline="30000" dirty="0" smtClean="0">
                <a:solidFill>
                  <a:schemeClr val="accent6"/>
                </a:solidFill>
              </a:rPr>
              <a:t>+</a:t>
            </a:r>
            <a:r>
              <a:rPr lang="fr-FR" dirty="0" smtClean="0">
                <a:solidFill>
                  <a:schemeClr val="accent6"/>
                </a:solidFill>
              </a:rPr>
              <a:t> cross-section</a:t>
            </a:r>
            <a:endParaRPr lang="fr-FR" dirty="0">
              <a:solidFill>
                <a:schemeClr val="accent6"/>
              </a:solidFill>
            </a:endParaRPr>
          </a:p>
        </p:txBody>
      </p:sp>
      <p:sp>
        <p:nvSpPr>
          <p:cNvPr id="14" name="Bulle ronde 13"/>
          <p:cNvSpPr/>
          <p:nvPr/>
        </p:nvSpPr>
        <p:spPr>
          <a:xfrm>
            <a:off x="4542314" y="5445224"/>
            <a:ext cx="2765990" cy="1254914"/>
          </a:xfrm>
          <a:prstGeom prst="wedgeEllipseCallout">
            <a:avLst>
              <a:gd name="adj1" fmla="val 35147"/>
              <a:gd name="adj2" fmla="val -96203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400" dirty="0" smtClean="0">
                <a:solidFill>
                  <a:srgbClr val="FF0000"/>
                </a:solidFill>
                <a:sym typeface="Symbol"/>
              </a:rPr>
              <a:t>E. </a:t>
            </a:r>
            <a:r>
              <a:rPr lang="fr-FR" sz="1400" dirty="0" err="1" smtClean="0">
                <a:solidFill>
                  <a:srgbClr val="FF0000"/>
                </a:solidFill>
                <a:sym typeface="Symbol"/>
              </a:rPr>
              <a:t>Epple</a:t>
            </a:r>
            <a:r>
              <a:rPr lang="fr-FR" sz="1400" dirty="0" smtClean="0">
                <a:solidFill>
                  <a:srgbClr val="FF0000"/>
                </a:solidFill>
                <a:sym typeface="Symbol"/>
              </a:rPr>
              <a:t> </a:t>
            </a:r>
            <a:r>
              <a:rPr lang="fr-FR" sz="1400" dirty="0" err="1">
                <a:solidFill>
                  <a:srgbClr val="FF0000"/>
                </a:solidFill>
                <a:sym typeface="Symbol"/>
              </a:rPr>
              <a:t>parallel</a:t>
            </a:r>
            <a:r>
              <a:rPr lang="fr-FR" sz="1400" dirty="0">
                <a:solidFill>
                  <a:srgbClr val="FF0000"/>
                </a:solidFill>
                <a:sym typeface="Symbol"/>
              </a:rPr>
              <a:t> session </a:t>
            </a:r>
            <a:r>
              <a:rPr lang="fr-FR" sz="1400" dirty="0" smtClean="0">
                <a:solidFill>
                  <a:srgbClr val="FF0000"/>
                </a:solidFill>
                <a:sym typeface="Symbol"/>
              </a:rPr>
              <a:t>A3</a:t>
            </a:r>
            <a:endParaRPr lang="fr-FR" sz="1400" dirty="0">
              <a:solidFill>
                <a:srgbClr val="FF0000"/>
              </a:solidFill>
              <a:sym typeface="Symbol"/>
            </a:endParaRPr>
          </a:p>
          <a:p>
            <a:r>
              <a:rPr lang="fr-FR" sz="1400" dirty="0" smtClean="0">
                <a:solidFill>
                  <a:srgbClr val="FF0000"/>
                </a:solidFill>
                <a:sym typeface="Symbol"/>
              </a:rPr>
              <a:t>02.06.2014</a:t>
            </a:r>
            <a:r>
              <a:rPr lang="fr-FR" sz="1400" dirty="0">
                <a:solidFill>
                  <a:srgbClr val="FF0000"/>
                </a:solidFill>
                <a:sym typeface="Symbol"/>
              </a:rPr>
              <a:t>, </a:t>
            </a:r>
            <a:r>
              <a:rPr lang="fr-FR" sz="1400" dirty="0" smtClean="0">
                <a:solidFill>
                  <a:srgbClr val="FF0000"/>
                </a:solidFill>
                <a:sym typeface="Symbol"/>
              </a:rPr>
              <a:t>16:00</a:t>
            </a:r>
            <a:endParaRPr lang="fr-FR" sz="1400" dirty="0">
              <a:solidFill>
                <a:srgbClr val="FF0000"/>
              </a:solidFill>
              <a:sym typeface="Symbol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251685"/>
            <a:ext cx="4248471" cy="2998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7241" y="2247731"/>
            <a:ext cx="1466478" cy="1209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1053" y="2247731"/>
            <a:ext cx="1686747" cy="1027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51520" y="5363924"/>
            <a:ext cx="39806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/>
              <a:t>HADES: </a:t>
            </a:r>
            <a:r>
              <a:rPr lang="fr-FR" dirty="0" err="1" smtClean="0"/>
              <a:t>Nucl.Phys</a:t>
            </a:r>
            <a:r>
              <a:rPr lang="fr-FR" dirty="0"/>
              <a:t>. A881 (2012) 178</a:t>
            </a:r>
          </a:p>
        </p:txBody>
      </p:sp>
    </p:spTree>
    <p:extLst>
      <p:ext uri="{BB962C8B-B14F-4D97-AF65-F5344CB8AC3E}">
        <p14:creationId xmlns:p14="http://schemas.microsoft.com/office/powerpoint/2010/main" val="486299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1" grpId="0"/>
      <p:bldP spid="12" grpId="0" animBg="1"/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551049"/>
            <a:ext cx="733614" cy="725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/>
            </a:r>
            <a:br>
              <a:rPr lang="en-US" dirty="0" smtClean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en-US" dirty="0">
                <a:solidFill>
                  <a:srgbClr val="0070C0"/>
                </a:solidFill>
                <a:latin typeface="Comic Sans MS" panose="030F0702030302020204" pitchFamily="66" charset="0"/>
              </a:rPr>
              <a:t/>
            </a:r>
            <a:br>
              <a:rPr lang="en-US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en-US" dirty="0">
                <a:solidFill>
                  <a:prstClr val="white"/>
                </a:solidFill>
              </a:rPr>
              <a:t/>
            </a:r>
            <a:br>
              <a:rPr lang="en-US" dirty="0">
                <a:solidFill>
                  <a:prstClr val="white"/>
                </a:solidFill>
              </a:rPr>
            </a:br>
            <a:r>
              <a:rPr lang="en-US" dirty="0" smtClean="0">
                <a:solidFill>
                  <a:prstClr val="white"/>
                </a:solidFill>
              </a:rPr>
              <a:t>    </a:t>
            </a:r>
            <a:br>
              <a:rPr lang="en-US" dirty="0" smtClean="0">
                <a:solidFill>
                  <a:prstClr val="white"/>
                </a:solidFill>
              </a:rPr>
            </a:b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smtClean="0">
                <a:solidFill>
                  <a:prstClr val="white"/>
                </a:solidFill>
              </a:rPr>
              <a:t>       </a:t>
            </a:r>
            <a:r>
              <a:rPr lang="en-US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Pion </a:t>
            </a:r>
            <a:r>
              <a:rPr lang="en-US" dirty="0">
                <a:solidFill>
                  <a:srgbClr val="0070C0"/>
                </a:solidFill>
                <a:latin typeface="Comic Sans MS" panose="030F0702030302020204" pitchFamily="66" charset="0"/>
              </a:rPr>
              <a:t>beam </a:t>
            </a:r>
            <a:r>
              <a:rPr lang="en-US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experiments </a:t>
            </a:r>
            <a:r>
              <a:rPr lang="en-US" dirty="0" smtClean="0">
                <a:solidFill>
                  <a:prstClr val="white"/>
                </a:solidFill>
              </a:rPr>
              <a:t>HADES</a:t>
            </a:r>
            <a:r>
              <a:rPr lang="fr-FR" dirty="0">
                <a:solidFill>
                  <a:prstClr val="white"/>
                </a:solidFill>
              </a:rPr>
              <a:t/>
            </a:r>
            <a:br>
              <a:rPr lang="fr-FR" dirty="0">
                <a:solidFill>
                  <a:prstClr val="white"/>
                </a:solidFill>
              </a:rPr>
            </a:b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FCDA7-91C5-4A89-872F-33E1678228BB}" type="slidenum">
              <a:rPr lang="fr-FR" smtClean="0"/>
              <a:pPr/>
              <a:t>22</a:t>
            </a:fld>
            <a:endParaRPr lang="fr-FR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2251199"/>
            <a:ext cx="3657600" cy="287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Elipsa 15"/>
          <p:cNvSpPr>
            <a:spLocks noChangeArrowheads="1"/>
          </p:cNvSpPr>
          <p:nvPr/>
        </p:nvSpPr>
        <p:spPr bwMode="auto">
          <a:xfrm>
            <a:off x="1472754" y="4586411"/>
            <a:ext cx="1301750" cy="82550"/>
          </a:xfrm>
          <a:prstGeom prst="ellipse">
            <a:avLst/>
          </a:prstGeom>
          <a:solidFill>
            <a:srgbClr val="FF33CC">
              <a:alpha val="52156"/>
            </a:srgbClr>
          </a:solidFill>
          <a:ln w="9525" algn="ctr">
            <a:solidFill>
              <a:srgbClr val="FFFFFF"/>
            </a:solidFill>
            <a:round/>
            <a:headEnd/>
            <a:tailEnd/>
          </a:ln>
        </p:spPr>
        <p:txBody>
          <a:bodyPr wrap="none"/>
          <a:lstStyle/>
          <a:p>
            <a:pPr>
              <a:defRPr/>
            </a:pPr>
            <a:endParaRPr lang="en-US" sz="2400" i="1" kern="0" smtClean="0">
              <a:solidFill>
                <a:sysClr val="windowText" lastClr="000000"/>
              </a:solidFill>
              <a:cs typeface="Arial" pitchFamily="34" charset="0"/>
            </a:endParaRPr>
          </a:p>
        </p:txBody>
      </p:sp>
      <p:cxnSp>
        <p:nvCxnSpPr>
          <p:cNvPr id="13" name="Łącznik prosty ze strzałką 20"/>
          <p:cNvCxnSpPr>
            <a:cxnSpLocks noChangeShapeType="1"/>
          </p:cNvCxnSpPr>
          <p:nvPr/>
        </p:nvCxnSpPr>
        <p:spPr bwMode="auto">
          <a:xfrm>
            <a:off x="2125217" y="2705224"/>
            <a:ext cx="315912" cy="128587"/>
          </a:xfrm>
          <a:prstGeom prst="straightConnector1">
            <a:avLst/>
          </a:prstGeom>
          <a:noFill/>
          <a:ln w="9525" algn="ctr">
            <a:solidFill>
              <a:srgbClr val="FFFFFF"/>
            </a:solidFill>
            <a:round/>
            <a:headEnd/>
            <a:tailEnd/>
          </a:ln>
        </p:spPr>
      </p:cxnSp>
      <p:cxnSp>
        <p:nvCxnSpPr>
          <p:cNvPr id="14" name="Łącznik prosty ze strzałką 22"/>
          <p:cNvCxnSpPr>
            <a:cxnSpLocks noChangeShapeType="1"/>
          </p:cNvCxnSpPr>
          <p:nvPr/>
        </p:nvCxnSpPr>
        <p:spPr bwMode="auto">
          <a:xfrm flipV="1">
            <a:off x="2144267" y="2878261"/>
            <a:ext cx="314325" cy="193675"/>
          </a:xfrm>
          <a:prstGeom prst="straightConnector1">
            <a:avLst/>
          </a:prstGeom>
          <a:noFill/>
          <a:ln w="9525" algn="ctr">
            <a:solidFill>
              <a:srgbClr val="FFFFFF"/>
            </a:solidFill>
            <a:round/>
            <a:headEnd/>
            <a:tailEnd/>
          </a:ln>
        </p:spPr>
      </p:cxnSp>
      <p:cxnSp>
        <p:nvCxnSpPr>
          <p:cNvPr id="23" name="Connecteur droit avec flèche 22"/>
          <p:cNvCxnSpPr/>
          <p:nvPr/>
        </p:nvCxnSpPr>
        <p:spPr>
          <a:xfrm rot="5400000" flipH="1" flipV="1">
            <a:off x="1517204" y="4783261"/>
            <a:ext cx="228600" cy="0"/>
          </a:xfrm>
          <a:prstGeom prst="straightConnector1">
            <a:avLst/>
          </a:prstGeom>
          <a:noFill/>
          <a:ln w="9525" cap="flat" cmpd="sng" algn="ctr">
            <a:solidFill>
              <a:srgbClr val="3366FF">
                <a:shade val="95000"/>
                <a:satMod val="105000"/>
              </a:srgbClr>
            </a:solidFill>
            <a:prstDash val="solid"/>
            <a:tailEnd type="arrow"/>
          </a:ln>
          <a:effectLst/>
        </p:spPr>
      </p:cxnSp>
      <p:sp>
        <p:nvSpPr>
          <p:cNvPr id="24" name="ZoneTexte 30"/>
          <p:cNvSpPr txBox="1">
            <a:spLocks noChangeArrowheads="1"/>
          </p:cNvSpPr>
          <p:nvPr/>
        </p:nvSpPr>
        <p:spPr bwMode="auto">
          <a:xfrm>
            <a:off x="2164904" y="4835649"/>
            <a:ext cx="3635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l-GR" kern="0" smtClean="0">
                <a:solidFill>
                  <a:srgbClr val="000099"/>
                </a:solidFill>
              </a:rPr>
              <a:t>ω</a:t>
            </a:r>
            <a:endParaRPr lang="fr-FR" kern="0" smtClean="0">
              <a:solidFill>
                <a:srgbClr val="000099"/>
              </a:solidFill>
            </a:endParaRPr>
          </a:p>
        </p:txBody>
      </p:sp>
      <p:sp>
        <p:nvSpPr>
          <p:cNvPr id="25" name="ZoneTexte 31"/>
          <p:cNvSpPr txBox="1">
            <a:spLocks noChangeArrowheads="1"/>
          </p:cNvSpPr>
          <p:nvPr/>
        </p:nvSpPr>
        <p:spPr bwMode="auto">
          <a:xfrm>
            <a:off x="1479104" y="4821361"/>
            <a:ext cx="3127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l-GR" kern="0" dirty="0" smtClean="0">
                <a:solidFill>
                  <a:srgbClr val="000080"/>
                </a:solidFill>
              </a:rPr>
              <a:t>η</a:t>
            </a:r>
            <a:endParaRPr lang="fr-FR" kern="0" dirty="0" smtClean="0">
              <a:solidFill>
                <a:srgbClr val="000080"/>
              </a:solidFill>
            </a:endParaRPr>
          </a:p>
        </p:txBody>
      </p:sp>
      <p:cxnSp>
        <p:nvCxnSpPr>
          <p:cNvPr id="26" name="Connecteur droit avec flèche 25"/>
          <p:cNvCxnSpPr/>
          <p:nvPr/>
        </p:nvCxnSpPr>
        <p:spPr>
          <a:xfrm rot="16200000" flipV="1">
            <a:off x="2217291" y="4768974"/>
            <a:ext cx="201613" cy="1588"/>
          </a:xfrm>
          <a:prstGeom prst="straightConnector1">
            <a:avLst/>
          </a:prstGeom>
          <a:noFill/>
          <a:ln w="9525" cap="flat" cmpd="sng" algn="ctr">
            <a:solidFill>
              <a:srgbClr val="3366FF">
                <a:shade val="95000"/>
                <a:satMod val="105000"/>
              </a:srgbClr>
            </a:solidFill>
            <a:prstDash val="solid"/>
            <a:tailEnd type="arrow"/>
          </a:ln>
          <a:effectLst/>
        </p:spPr>
      </p:cxn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>
                <a:solidFill>
                  <a:srgbClr val="424456"/>
                </a:solidFill>
              </a:rPr>
              <a:t>MESON 2014</a:t>
            </a:r>
            <a:endParaRPr lang="fr-FR">
              <a:solidFill>
                <a:srgbClr val="424456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srgbClr val="424456"/>
                </a:solidFill>
              </a:rPr>
              <a:t>B. Ramstein   </a:t>
            </a:r>
            <a:endParaRPr lang="fr-FR">
              <a:solidFill>
                <a:srgbClr val="424456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2248" y="2218674"/>
            <a:ext cx="4233087" cy="1458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556740"/>
            <a:ext cx="1324974" cy="1384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5600915" y="3556740"/>
            <a:ext cx="31244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     2 Double-</a:t>
            </a:r>
            <a:r>
              <a:rPr lang="fr-FR" dirty="0" err="1" smtClean="0">
                <a:solidFill>
                  <a:srgbClr val="FF0000"/>
                </a:solidFill>
              </a:rPr>
              <a:t>Sided</a:t>
            </a:r>
            <a:r>
              <a:rPr lang="fr-FR" dirty="0" smtClean="0">
                <a:solidFill>
                  <a:srgbClr val="FF0000"/>
                </a:solidFill>
              </a:rPr>
              <a:t> </a:t>
            </a:r>
            <a:r>
              <a:rPr lang="fr-FR" dirty="0" err="1">
                <a:solidFill>
                  <a:srgbClr val="FF0000"/>
                </a:solidFill>
              </a:rPr>
              <a:t>Silicon</a:t>
            </a:r>
            <a:r>
              <a:rPr lang="fr-FR" dirty="0">
                <a:solidFill>
                  <a:srgbClr val="FF0000"/>
                </a:solidFill>
              </a:rPr>
              <a:t> </a:t>
            </a:r>
            <a:r>
              <a:rPr lang="fr-FR" dirty="0" err="1" smtClean="0">
                <a:solidFill>
                  <a:srgbClr val="FF0000"/>
                </a:solidFill>
              </a:rPr>
              <a:t>sensors</a:t>
            </a:r>
            <a:endParaRPr lang="fr-FR" dirty="0">
              <a:solidFill>
                <a:srgbClr val="FF0000"/>
              </a:solidFill>
            </a:endParaRPr>
          </a:p>
          <a:p>
            <a:r>
              <a:rPr lang="en-US" dirty="0" smtClean="0"/>
              <a:t>100 x100mm</a:t>
            </a:r>
            <a:r>
              <a:rPr lang="en-US" baseline="30000" dirty="0" smtClean="0"/>
              <a:t>2</a:t>
            </a:r>
            <a:r>
              <a:rPr lang="en-US" dirty="0"/>
              <a:t>, 300μm thick</a:t>
            </a:r>
          </a:p>
          <a:p>
            <a:r>
              <a:rPr lang="fr-FR" dirty="0" smtClean="0"/>
              <a:t>2 x128 </a:t>
            </a:r>
            <a:r>
              <a:rPr lang="fr-FR" dirty="0" err="1" smtClean="0"/>
              <a:t>channels</a:t>
            </a:r>
            <a:endParaRPr lang="fr-FR" dirty="0" smtClean="0"/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251520" y="1484784"/>
            <a:ext cx="3342944" cy="92551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defTabSz="449263" fontAlgn="base"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fr-FR" b="1" dirty="0" smtClean="0">
                <a:solidFill>
                  <a:prstClr val="black"/>
                </a:solidFill>
              </a:rPr>
              <a:t>         GSI pion </a:t>
            </a:r>
            <a:r>
              <a:rPr lang="fr-FR" b="1" dirty="0" err="1" smtClean="0">
                <a:solidFill>
                  <a:prstClr val="black"/>
                </a:solidFill>
              </a:rPr>
              <a:t>beam</a:t>
            </a:r>
            <a:r>
              <a:rPr lang="fr-FR" b="1" dirty="0" smtClean="0">
                <a:solidFill>
                  <a:prstClr val="black"/>
                </a:solidFill>
              </a:rPr>
              <a:t> </a:t>
            </a:r>
          </a:p>
          <a:p>
            <a:pPr defTabSz="449263" fontAlgn="base"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fr-FR" b="1" dirty="0" smtClean="0">
                <a:solidFill>
                  <a:prstClr val="black"/>
                </a:solidFill>
              </a:rPr>
              <a:t> </a:t>
            </a:r>
            <a:r>
              <a:rPr lang="fr-FR" b="1" dirty="0" err="1" smtClean="0">
                <a:solidFill>
                  <a:prstClr val="black"/>
                </a:solidFill>
              </a:rPr>
              <a:t>momentum</a:t>
            </a:r>
            <a:r>
              <a:rPr lang="fr-FR" b="1" dirty="0" smtClean="0">
                <a:solidFill>
                  <a:prstClr val="black"/>
                </a:solidFill>
              </a:rPr>
              <a:t> </a:t>
            </a:r>
            <a:r>
              <a:rPr lang="pl-PL" b="1" dirty="0">
                <a:solidFill>
                  <a:prstClr val="black"/>
                </a:solidFill>
              </a:rPr>
              <a:t>0.6 &lt; p &lt;1.5  </a:t>
            </a:r>
            <a:r>
              <a:rPr lang="pl-PL" b="1" dirty="0" smtClean="0">
                <a:solidFill>
                  <a:prstClr val="black"/>
                </a:solidFill>
              </a:rPr>
              <a:t>GeV/c</a:t>
            </a:r>
            <a:endParaRPr lang="en-US" b="1" dirty="0" smtClean="0">
              <a:solidFill>
                <a:prstClr val="black"/>
              </a:solidFill>
            </a:endParaRPr>
          </a:p>
          <a:p>
            <a:pPr defTabSz="449263" fontAlgn="base"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fr-FR" b="1" dirty="0" smtClean="0">
                <a:solidFill>
                  <a:prstClr val="black"/>
                </a:solidFill>
              </a:rPr>
              <a:t>          </a:t>
            </a:r>
            <a:r>
              <a:rPr lang="fr-FR" b="1" dirty="0" err="1" smtClean="0">
                <a:solidFill>
                  <a:prstClr val="black"/>
                </a:solidFill>
              </a:rPr>
              <a:t>average</a:t>
            </a:r>
            <a:r>
              <a:rPr lang="fr-FR" b="1" dirty="0" smtClean="0">
                <a:solidFill>
                  <a:prstClr val="black"/>
                </a:solidFill>
              </a:rPr>
              <a:t>  pion flux ~ 4 10</a:t>
            </a:r>
            <a:r>
              <a:rPr lang="fr-FR" b="1" baseline="30000" dirty="0" smtClean="0">
                <a:solidFill>
                  <a:prstClr val="black"/>
                </a:solidFill>
              </a:rPr>
              <a:t>5</a:t>
            </a:r>
            <a:r>
              <a:rPr lang="fr-FR" b="1" dirty="0" smtClean="0">
                <a:solidFill>
                  <a:prstClr val="black"/>
                </a:solidFill>
              </a:rPr>
              <a:t>/s</a:t>
            </a:r>
            <a:endParaRPr lang="fr-FR" dirty="0" smtClean="0">
              <a:solidFill>
                <a:prstClr val="black"/>
              </a:solidFill>
            </a:endParaRPr>
          </a:p>
        </p:txBody>
      </p:sp>
      <p:sp>
        <p:nvSpPr>
          <p:cNvPr id="15" name="Parchemin horizontal 14"/>
          <p:cNvSpPr/>
          <p:nvPr/>
        </p:nvSpPr>
        <p:spPr>
          <a:xfrm>
            <a:off x="2458592" y="4870575"/>
            <a:ext cx="4054414" cy="1881435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dirty="0" smtClean="0"/>
          </a:p>
          <a:p>
            <a:r>
              <a:rPr lang="fr-FR" dirty="0" smtClean="0"/>
              <a:t>April </a:t>
            </a:r>
            <a:r>
              <a:rPr lang="fr-FR" dirty="0"/>
              <a:t>2014, </a:t>
            </a:r>
            <a:r>
              <a:rPr lang="fr-FR" dirty="0" smtClean="0"/>
              <a:t>GSI , test </a:t>
            </a:r>
            <a:r>
              <a:rPr lang="fr-FR" dirty="0" err="1" smtClean="0"/>
              <a:t>with</a:t>
            </a:r>
            <a:r>
              <a:rPr lang="fr-FR" dirty="0" smtClean="0"/>
              <a:t> a proton </a:t>
            </a:r>
            <a:r>
              <a:rPr lang="fr-FR" dirty="0" err="1" smtClean="0"/>
              <a:t>beam</a:t>
            </a: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performance </a:t>
            </a:r>
            <a:r>
              <a:rPr lang="fr-FR" dirty="0"/>
              <a:t>of </a:t>
            </a:r>
            <a:r>
              <a:rPr lang="fr-FR" dirty="0" smtClean="0"/>
              <a:t> Si </a:t>
            </a:r>
            <a:r>
              <a:rPr lang="fr-FR" dirty="0"/>
              <a:t>detectors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 smtClean="0"/>
              <a:t>beam</a:t>
            </a:r>
            <a:r>
              <a:rPr lang="fr-FR" dirty="0" smtClean="0"/>
              <a:t> </a:t>
            </a:r>
            <a:r>
              <a:rPr lang="fr-FR" dirty="0" err="1" smtClean="0"/>
              <a:t>optics</a:t>
            </a:r>
            <a:endParaRPr lang="fr-FR" dirty="0" smtClean="0"/>
          </a:p>
          <a:p>
            <a:r>
              <a:rPr lang="fr-FR" dirty="0" smtClean="0">
                <a:sym typeface="Symbol"/>
              </a:rPr>
              <a:t> </a:t>
            </a:r>
            <a:r>
              <a:rPr lang="fr-FR" dirty="0" err="1" smtClean="0">
                <a:solidFill>
                  <a:srgbClr val="FFFF00"/>
                </a:solidFill>
                <a:sym typeface="Symbol"/>
              </a:rPr>
              <a:t>Ready</a:t>
            </a:r>
            <a:r>
              <a:rPr lang="fr-FR" dirty="0" smtClean="0">
                <a:solidFill>
                  <a:srgbClr val="FFFF00"/>
                </a:solidFill>
                <a:sym typeface="Symbol"/>
              </a:rPr>
              <a:t> for data </a:t>
            </a:r>
            <a:r>
              <a:rPr lang="fr-FR" dirty="0" err="1" smtClean="0">
                <a:solidFill>
                  <a:srgbClr val="FFFF00"/>
                </a:solidFill>
                <a:sym typeface="Symbol"/>
              </a:rPr>
              <a:t>taking</a:t>
            </a:r>
            <a:r>
              <a:rPr lang="fr-FR" dirty="0" smtClean="0">
                <a:solidFill>
                  <a:srgbClr val="FFFF00"/>
                </a:solidFill>
                <a:sym typeface="Symbol"/>
              </a:rPr>
              <a:t> in July/August</a:t>
            </a:r>
            <a:endParaRPr lang="fr-FR" dirty="0">
              <a:solidFill>
                <a:srgbClr val="FFFF00"/>
              </a:solidFill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3582" y="1556792"/>
            <a:ext cx="694802" cy="709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ZoneTexte 15"/>
          <p:cNvSpPr txBox="1"/>
          <p:nvPr/>
        </p:nvSpPr>
        <p:spPr>
          <a:xfrm>
            <a:off x="4499992" y="1948545"/>
            <a:ext cx="17753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Pion </a:t>
            </a:r>
            <a:r>
              <a:rPr lang="fr-FR" dirty="0" err="1">
                <a:solidFill>
                  <a:srgbClr val="FF0000"/>
                </a:solidFill>
              </a:rPr>
              <a:t>beam</a:t>
            </a:r>
            <a:r>
              <a:rPr lang="fr-FR" dirty="0">
                <a:solidFill>
                  <a:srgbClr val="FF0000"/>
                </a:solidFill>
              </a:rPr>
              <a:t> </a:t>
            </a:r>
            <a:r>
              <a:rPr lang="fr-FR" dirty="0" err="1">
                <a:solidFill>
                  <a:srgbClr val="FF0000"/>
                </a:solidFill>
              </a:rPr>
              <a:t>tracker</a:t>
            </a:r>
            <a:r>
              <a:rPr lang="fr-FR" dirty="0" smtClean="0">
                <a:solidFill>
                  <a:srgbClr val="FF0000"/>
                </a:solidFill>
              </a:rPr>
              <a:t>: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7275807" y="1300118"/>
            <a:ext cx="1840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Diamond</a:t>
            </a:r>
            <a:r>
              <a:rPr lang="fr-FR" dirty="0" smtClean="0"/>
              <a:t> detectors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37155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Obraz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66" t="88937" r="13223"/>
          <a:stretch/>
        </p:blipFill>
        <p:spPr bwMode="auto">
          <a:xfrm>
            <a:off x="4383782" y="6093296"/>
            <a:ext cx="2381250" cy="288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207612" y="-18256"/>
            <a:ext cx="8936388" cy="1143000"/>
          </a:xfrm>
        </p:spPr>
        <p:txBody>
          <a:bodyPr/>
          <a:lstStyle/>
          <a:p>
            <a:r>
              <a:rPr lang="fr-FR" sz="4000" dirty="0" smtClean="0">
                <a:latin typeface="Comic Sans MS" panose="030F0702030302020204" pitchFamily="66" charset="0"/>
              </a:rPr>
              <a:t>Pion-</a:t>
            </a:r>
            <a:r>
              <a:rPr lang="fr-FR" sz="4000" dirty="0" err="1" smtClean="0">
                <a:latin typeface="Comic Sans MS" panose="030F0702030302020204" pitchFamily="66" charset="0"/>
              </a:rPr>
              <a:t>nucleon</a:t>
            </a:r>
            <a:r>
              <a:rPr lang="fr-FR" sz="4000" dirty="0" smtClean="0">
                <a:latin typeface="Comic Sans MS" panose="030F0702030302020204" pitchFamily="66" charset="0"/>
              </a:rPr>
              <a:t> </a:t>
            </a:r>
            <a:r>
              <a:rPr lang="fr-FR" sz="4000" dirty="0" err="1" smtClean="0">
                <a:latin typeface="Comic Sans MS" panose="030F0702030302020204" pitchFamily="66" charset="0"/>
              </a:rPr>
              <a:t>reactions</a:t>
            </a:r>
            <a:r>
              <a:rPr lang="fr-FR" sz="4000" dirty="0" smtClean="0">
                <a:latin typeface="Comic Sans MS" panose="030F0702030302020204" pitchFamily="66" charset="0"/>
              </a:rPr>
              <a:t> </a:t>
            </a:r>
            <a:r>
              <a:rPr lang="fr-FR" sz="4000" dirty="0" err="1" smtClean="0">
                <a:latin typeface="Comic Sans MS" panose="030F0702030302020204" pitchFamily="66" charset="0"/>
              </a:rPr>
              <a:t>with</a:t>
            </a:r>
            <a:r>
              <a:rPr lang="fr-FR" sz="4000" dirty="0" smtClean="0">
                <a:latin typeface="Comic Sans MS" panose="030F0702030302020204" pitchFamily="66" charset="0"/>
              </a:rPr>
              <a:t> HADES</a:t>
            </a:r>
            <a:br>
              <a:rPr lang="fr-FR" sz="4000" dirty="0" smtClean="0">
                <a:latin typeface="Comic Sans MS" panose="030F0702030302020204" pitchFamily="66" charset="0"/>
              </a:rPr>
            </a:br>
            <a:r>
              <a:rPr lang="fr-FR" sz="4000" dirty="0" err="1" smtClean="0">
                <a:latin typeface="Comic Sans MS" panose="030F0702030302020204" pitchFamily="66" charset="0"/>
              </a:rPr>
              <a:t>hadronic</a:t>
            </a:r>
            <a:r>
              <a:rPr lang="fr-FR" sz="4000" dirty="0" smtClean="0">
                <a:latin typeface="Comic Sans MS" panose="030F0702030302020204" pitchFamily="66" charset="0"/>
              </a:rPr>
              <a:t> </a:t>
            </a:r>
            <a:r>
              <a:rPr lang="fr-FR" sz="4000" dirty="0" err="1" smtClean="0">
                <a:latin typeface="Comic Sans MS" panose="030F0702030302020204" pitchFamily="66" charset="0"/>
              </a:rPr>
              <a:t>channels</a:t>
            </a:r>
            <a:endParaRPr lang="fr-FR" sz="4000" dirty="0">
              <a:latin typeface="Comic Sans MS" panose="030F0702030302020204" pitchFamily="66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457200" y="5955606"/>
            <a:ext cx="2133600" cy="457200"/>
          </a:xfrm>
        </p:spPr>
        <p:txBody>
          <a:bodyPr/>
          <a:lstStyle/>
          <a:p>
            <a:pPr>
              <a:defRPr/>
            </a:pPr>
            <a:r>
              <a:rPr lang="fr-FR" smtClean="0"/>
              <a:t>MESON 2014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841232" y="6243638"/>
            <a:ext cx="2133600" cy="457200"/>
          </a:xfrm>
        </p:spPr>
        <p:txBody>
          <a:bodyPr/>
          <a:lstStyle/>
          <a:p>
            <a:pPr>
              <a:defRPr/>
            </a:pPr>
            <a:fld id="{C37682D0-8A49-4888-BB08-3F07EF8133B7}" type="slidenum">
              <a:rPr lang="fr-FR" smtClean="0"/>
              <a:pPr>
                <a:defRPr/>
              </a:pPr>
              <a:t>23</a:t>
            </a:fld>
            <a:endParaRPr lang="fr-FR"/>
          </a:p>
        </p:txBody>
      </p:sp>
      <p:sp>
        <p:nvSpPr>
          <p:cNvPr id="2" name="Rectangle à coins arrondis 1"/>
          <p:cNvSpPr/>
          <p:nvPr/>
        </p:nvSpPr>
        <p:spPr>
          <a:xfrm>
            <a:off x="4881766" y="1196752"/>
            <a:ext cx="4248472" cy="194421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1313">
              <a:lnSpc>
                <a:spcPct val="80000"/>
              </a:lnSpc>
              <a:spcBef>
                <a:spcPts val="500"/>
              </a:spcBef>
              <a:buClr>
                <a:schemeClr val="accent1"/>
              </a:buClr>
              <a:buSzPct val="14400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            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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s=M</a:t>
            </a:r>
            <a:r>
              <a:rPr lang="en-US" b="1" baseline="-25000" dirty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R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=1.4 to 2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GeV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/c</a:t>
            </a:r>
            <a:r>
              <a:rPr lang="en-US" b="1" baseline="30000" dirty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2</a:t>
            </a:r>
            <a:endParaRPr lang="en-US" dirty="0">
              <a:solidFill>
                <a:schemeClr val="tx1"/>
              </a:solidFill>
              <a:latin typeface="Arial" pitchFamily="34" charset="0"/>
              <a:cs typeface="Arial" pitchFamily="34" charset="0"/>
              <a:sym typeface="Symbol"/>
            </a:endParaRPr>
          </a:p>
          <a:p>
            <a:pPr marL="342900" indent="-341313">
              <a:lnSpc>
                <a:spcPct val="80000"/>
              </a:lnSpc>
              <a:spcBef>
                <a:spcPts val="500"/>
              </a:spcBef>
              <a:buClr>
                <a:schemeClr val="accent1"/>
              </a:buClr>
              <a:buSzPct val="14400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  <a:sym typeface="Symbol"/>
            </a:endParaRPr>
          </a:p>
          <a:p>
            <a:pPr marL="342900" indent="-341313">
              <a:lnSpc>
                <a:spcPct val="80000"/>
              </a:lnSpc>
              <a:spcBef>
                <a:spcPts val="500"/>
              </a:spcBef>
              <a:buClr>
                <a:schemeClr val="accent1"/>
              </a:buClr>
              <a:buSzPct val="14400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</a:t>
            </a:r>
            <a:r>
              <a:rPr lang="en-US" b="1" baseline="30000" dirty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-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p </a:t>
            </a:r>
            <a:r>
              <a:rPr lang="en-US" b="1" baseline="30000" dirty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-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p,  </a:t>
            </a:r>
            <a:r>
              <a:rPr lang="en-US" b="1" baseline="30000" dirty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-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p </a:t>
            </a:r>
            <a:r>
              <a:rPr lang="en-US" b="1" baseline="30000" dirty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-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</a:t>
            </a:r>
            <a:r>
              <a:rPr lang="en-US" b="1" baseline="30000" dirty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+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n, </a:t>
            </a:r>
            <a:r>
              <a:rPr lang="en-US" b="1" baseline="30000" dirty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-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p </a:t>
            </a:r>
            <a:r>
              <a:rPr lang="en-US" b="1" baseline="30000" dirty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-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</a:t>
            </a:r>
            <a:r>
              <a:rPr lang="en-US" b="1" baseline="30000" dirty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0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p </a:t>
            </a:r>
          </a:p>
          <a:p>
            <a:pPr marL="342900" indent="-341313">
              <a:lnSpc>
                <a:spcPct val="80000"/>
              </a:lnSpc>
              <a:spcBef>
                <a:spcPts val="500"/>
              </a:spcBef>
              <a:buClr>
                <a:schemeClr val="accent1"/>
              </a:buClr>
              <a:buSzPct val="14400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</a:t>
            </a:r>
            <a:r>
              <a:rPr lang="en-US" b="1" baseline="30000" dirty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-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p </a:t>
            </a:r>
            <a:r>
              <a:rPr lang="en-US" b="1" baseline="30000" dirty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-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ηp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 ,….</a:t>
            </a:r>
          </a:p>
          <a:p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</a:t>
            </a:r>
            <a:r>
              <a:rPr lang="en-US" b="1" baseline="30000" dirty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-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p  K</a:t>
            </a:r>
            <a:r>
              <a:rPr lang="en-US" b="1" baseline="30000" dirty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0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, </a:t>
            </a:r>
            <a:r>
              <a:rPr lang="en-US" b="1" baseline="30000" dirty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-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p  </a:t>
            </a:r>
            <a:r>
              <a:rPr lang="en-US" b="1" baseline="30000" dirty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-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K</a:t>
            </a:r>
            <a:r>
              <a:rPr lang="en-US" b="1" baseline="30000" dirty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+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 , </a:t>
            </a:r>
            <a:r>
              <a:rPr lang="en-US" b="1" baseline="30000" dirty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-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p  </a:t>
            </a:r>
            <a:r>
              <a:rPr lang="en-US" b="1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0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K</a:t>
            </a:r>
            <a:r>
              <a:rPr lang="en-US" b="1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0</a:t>
            </a:r>
          </a:p>
          <a:p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</a:t>
            </a:r>
            <a:r>
              <a:rPr lang="en-US" b="1" baseline="30000" dirty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-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p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ne</a:t>
            </a:r>
            <a:r>
              <a:rPr lang="en-US" b="1" baseline="30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+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e</a:t>
            </a:r>
            <a:r>
              <a:rPr lang="en-US" b="1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-</a:t>
            </a:r>
            <a:endPara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  <a:sym typeface="Symbol"/>
            </a:endParaRPr>
          </a:p>
        </p:txBody>
      </p:sp>
      <p:pic>
        <p:nvPicPr>
          <p:cNvPr id="11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51" y="3777924"/>
            <a:ext cx="3564136" cy="2603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ZoneTexte 12"/>
          <p:cNvSpPr txBox="1"/>
          <p:nvPr/>
        </p:nvSpPr>
        <p:spPr>
          <a:xfrm>
            <a:off x="107504" y="3543358"/>
            <a:ext cx="4058675" cy="338554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fr-FR" sz="1600" dirty="0" smtClean="0">
                <a:solidFill>
                  <a:srgbClr val="000000"/>
                </a:solidFill>
              </a:rPr>
              <a:t>V. </a:t>
            </a:r>
            <a:r>
              <a:rPr lang="fr-FR" sz="1600" dirty="0" err="1" smtClean="0">
                <a:solidFill>
                  <a:srgbClr val="000000"/>
                </a:solidFill>
              </a:rPr>
              <a:t>Shklyar</a:t>
            </a:r>
            <a:r>
              <a:rPr lang="fr-FR" sz="1600" dirty="0" smtClean="0">
                <a:solidFill>
                  <a:srgbClr val="000000"/>
                </a:solidFill>
              </a:rPr>
              <a:t> </a:t>
            </a:r>
            <a:r>
              <a:rPr lang="fr-FR" sz="1600" dirty="0" err="1" smtClean="0">
                <a:solidFill>
                  <a:srgbClr val="000000"/>
                </a:solidFill>
              </a:rPr>
              <a:t>Hades</a:t>
            </a:r>
            <a:r>
              <a:rPr lang="fr-FR" sz="1600" dirty="0" smtClean="0">
                <a:solidFill>
                  <a:srgbClr val="000000"/>
                </a:solidFill>
              </a:rPr>
              <a:t> symposium, </a:t>
            </a:r>
            <a:r>
              <a:rPr lang="fr-FR" sz="1600" dirty="0" err="1" smtClean="0">
                <a:solidFill>
                  <a:srgbClr val="000000"/>
                </a:solidFill>
              </a:rPr>
              <a:t>Seillac</a:t>
            </a:r>
            <a:r>
              <a:rPr lang="fr-FR" sz="1600" dirty="0" smtClean="0">
                <a:solidFill>
                  <a:srgbClr val="000000"/>
                </a:solidFill>
              </a:rPr>
              <a:t> 2011</a:t>
            </a:r>
            <a:endParaRPr lang="fr-FR" sz="1600" dirty="0">
              <a:solidFill>
                <a:srgbClr val="000000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07504" y="1412776"/>
            <a:ext cx="4458272" cy="1477328"/>
          </a:xfrm>
          <a:prstGeom prst="rect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bg2"/>
                </a:solidFill>
              </a:rPr>
              <a:t>Main goal: </a:t>
            </a:r>
          </a:p>
          <a:p>
            <a:r>
              <a:rPr lang="en-US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 Determine </a:t>
            </a:r>
            <a:r>
              <a:rPr lang="en-US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precisely the </a:t>
            </a:r>
            <a:r>
              <a:rPr lang="el-GR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ρ</a:t>
            </a:r>
            <a:r>
              <a:rPr lang="en-US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NN* couplings </a:t>
            </a:r>
            <a:endParaRPr lang="fr-FR" dirty="0">
              <a:solidFill>
                <a:srgbClr val="FF0000"/>
              </a:solidFill>
            </a:endParaRPr>
          </a:p>
          <a:p>
            <a:r>
              <a:rPr lang="fr-FR" dirty="0" smtClean="0">
                <a:solidFill>
                  <a:schemeClr val="bg1"/>
                </a:solidFill>
                <a:sym typeface="Symbol"/>
              </a:rPr>
              <a:t> crucial to </a:t>
            </a:r>
            <a:r>
              <a:rPr lang="fr-FR" dirty="0" err="1" smtClean="0">
                <a:solidFill>
                  <a:schemeClr val="bg1"/>
                </a:solidFill>
              </a:rPr>
              <a:t>constrain</a:t>
            </a:r>
            <a:r>
              <a:rPr lang="fr-FR" dirty="0" smtClean="0">
                <a:solidFill>
                  <a:schemeClr val="bg1"/>
                </a:solidFill>
              </a:rPr>
              <a:t> the </a:t>
            </a:r>
            <a:r>
              <a:rPr lang="fr-FR" dirty="0" err="1" smtClean="0">
                <a:solidFill>
                  <a:schemeClr val="bg1"/>
                </a:solidFill>
              </a:rPr>
              <a:t>predictions</a:t>
            </a:r>
            <a:r>
              <a:rPr lang="fr-FR" dirty="0" smtClean="0">
                <a:solidFill>
                  <a:schemeClr val="bg1"/>
                </a:solidFill>
              </a:rPr>
              <a:t> of </a:t>
            </a:r>
          </a:p>
          <a:p>
            <a:r>
              <a:rPr lang="fr-FR" dirty="0">
                <a:solidFill>
                  <a:srgbClr val="FF0000"/>
                </a:solidFill>
              </a:rPr>
              <a:t>i</a:t>
            </a:r>
            <a:r>
              <a:rPr lang="fr-FR" dirty="0" smtClean="0">
                <a:solidFill>
                  <a:srgbClr val="FF0000"/>
                </a:solidFill>
              </a:rPr>
              <a:t>n-medium modifications </a:t>
            </a:r>
            <a:r>
              <a:rPr lang="en-US" dirty="0">
                <a:solidFill>
                  <a:srgbClr val="FF0000"/>
                </a:solidFill>
              </a:rPr>
              <a:t>of  </a:t>
            </a:r>
            <a:r>
              <a:rPr lang="en-US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lang="el-GR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ρ</a:t>
            </a:r>
            <a:r>
              <a:rPr lang="en-US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meson</a:t>
            </a:r>
          </a:p>
          <a:p>
            <a:r>
              <a:rPr 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spectral function</a:t>
            </a:r>
            <a:endParaRPr lang="fr-FR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79512" y="3140968"/>
            <a:ext cx="5100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Controversial</a:t>
            </a:r>
            <a:r>
              <a:rPr lang="fr-FR" dirty="0"/>
              <a:t> </a:t>
            </a:r>
            <a:r>
              <a:rPr lang="fr-FR" dirty="0" err="1"/>
              <a:t>results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dirty="0" err="1"/>
              <a:t>Manley</a:t>
            </a:r>
            <a:r>
              <a:rPr lang="fr-FR" dirty="0"/>
              <a:t> PWA </a:t>
            </a:r>
            <a:r>
              <a:rPr lang="fr-FR" dirty="0" err="1"/>
              <a:t>analysis</a:t>
            </a:r>
            <a:r>
              <a:rPr lang="fr-FR" dirty="0"/>
              <a:t>:</a:t>
            </a:r>
          </a:p>
        </p:txBody>
      </p:sp>
      <p:pic>
        <p:nvPicPr>
          <p:cNvPr id="15" name="Obraz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41" t="14704" r="1936" b="9877"/>
          <a:stretch/>
        </p:blipFill>
        <p:spPr bwMode="auto">
          <a:xfrm>
            <a:off x="4365111" y="3869286"/>
            <a:ext cx="2655161" cy="2296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4355976" y="3543358"/>
            <a:ext cx="2915766" cy="338554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fr-FR" sz="1600" dirty="0">
                <a:solidFill>
                  <a:srgbClr val="000000"/>
                </a:solidFill>
              </a:rPr>
              <a:t>Bonn-Gatchina PWA </a:t>
            </a:r>
            <a:r>
              <a:rPr lang="fr-FR" sz="1600" dirty="0" err="1" smtClean="0">
                <a:solidFill>
                  <a:srgbClr val="000000"/>
                </a:solidFill>
              </a:rPr>
              <a:t>analysis</a:t>
            </a:r>
            <a:endParaRPr lang="fr-FR" sz="1600" dirty="0">
              <a:solidFill>
                <a:srgbClr val="000000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7119739" y="5046574"/>
            <a:ext cx="1697901" cy="646331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00B050"/>
                </a:solidFill>
                <a:sym typeface="Symbol"/>
              </a:rPr>
              <a:t>ρ contribution </a:t>
            </a:r>
            <a:endParaRPr lang="fr-FR" dirty="0" smtClean="0">
              <a:solidFill>
                <a:srgbClr val="00B050"/>
              </a:solidFill>
              <a:sym typeface="Symbol"/>
            </a:endParaRPr>
          </a:p>
          <a:p>
            <a:r>
              <a:rPr lang="fr-FR" dirty="0" smtClean="0">
                <a:solidFill>
                  <a:srgbClr val="00B050"/>
                </a:solidFill>
                <a:sym typeface="Symbol"/>
              </a:rPr>
              <a:t>factor </a:t>
            </a:r>
            <a:r>
              <a:rPr lang="fr-FR" dirty="0">
                <a:solidFill>
                  <a:srgbClr val="00B050"/>
                </a:solidFill>
                <a:sym typeface="Symbol"/>
              </a:rPr>
              <a:t>10 </a:t>
            </a:r>
            <a:r>
              <a:rPr lang="fr-FR" dirty="0" err="1" smtClean="0">
                <a:solidFill>
                  <a:srgbClr val="00B050"/>
                </a:solidFill>
                <a:sym typeface="Symbol"/>
              </a:rPr>
              <a:t>lower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7203498" y="4189689"/>
            <a:ext cx="2049022" cy="646331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fr-FR" dirty="0" err="1" smtClean="0">
                <a:solidFill>
                  <a:srgbClr val="FF0000"/>
                </a:solidFill>
                <a:sym typeface="Symbol"/>
              </a:rPr>
              <a:t>dominated</a:t>
            </a:r>
            <a:r>
              <a:rPr lang="fr-FR" dirty="0" smtClean="0">
                <a:solidFill>
                  <a:srgbClr val="FF0000"/>
                </a:solidFill>
                <a:sym typeface="Symbol"/>
              </a:rPr>
              <a:t> </a:t>
            </a:r>
          </a:p>
          <a:p>
            <a:r>
              <a:rPr lang="fr-FR" dirty="0" smtClean="0">
                <a:solidFill>
                  <a:srgbClr val="FF0000"/>
                </a:solidFill>
                <a:sym typeface="Symbol"/>
              </a:rPr>
              <a:t>by </a:t>
            </a:r>
            <a:r>
              <a:rPr lang="el-GR" dirty="0">
                <a:solidFill>
                  <a:srgbClr val="FF0000"/>
                </a:solidFill>
                <a:sym typeface="Symbol"/>
              </a:rPr>
              <a:t>Δπ</a:t>
            </a:r>
            <a:r>
              <a:rPr lang="fr-FR" dirty="0">
                <a:solidFill>
                  <a:srgbClr val="FF0000"/>
                </a:solidFill>
                <a:sym typeface="Symbol"/>
              </a:rPr>
              <a:t> </a:t>
            </a:r>
            <a:r>
              <a:rPr lang="fr-FR" dirty="0" smtClean="0">
                <a:solidFill>
                  <a:srgbClr val="FF0000"/>
                </a:solidFill>
                <a:sym typeface="Symbol"/>
              </a:rPr>
              <a:t>contribution</a:t>
            </a:r>
            <a:endParaRPr lang="fr-FR" dirty="0">
              <a:solidFill>
                <a:srgbClr val="FF0000"/>
              </a:solidFill>
              <a:sym typeface="Symbol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827584" y="3923764"/>
            <a:ext cx="13292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>
                <a:solidFill>
                  <a:schemeClr val="bg2"/>
                </a:solidFill>
              </a:rPr>
              <a:t>π</a:t>
            </a:r>
            <a:r>
              <a:rPr lang="fr-FR" baseline="30000" dirty="0">
                <a:solidFill>
                  <a:schemeClr val="bg2"/>
                </a:solidFill>
              </a:rPr>
              <a:t>-</a:t>
            </a:r>
            <a:r>
              <a:rPr lang="fr-FR" dirty="0">
                <a:solidFill>
                  <a:schemeClr val="bg2"/>
                </a:solidFill>
              </a:rPr>
              <a:t>p</a:t>
            </a:r>
            <a:r>
              <a:rPr lang="el-GR" dirty="0">
                <a:solidFill>
                  <a:schemeClr val="bg2"/>
                </a:solidFill>
                <a:sym typeface="Symbol"/>
              </a:rPr>
              <a:t>π</a:t>
            </a:r>
            <a:r>
              <a:rPr lang="fr-FR" baseline="30000" dirty="0">
                <a:solidFill>
                  <a:schemeClr val="bg2"/>
                </a:solidFill>
                <a:sym typeface="Symbol"/>
              </a:rPr>
              <a:t>+</a:t>
            </a:r>
            <a:r>
              <a:rPr lang="el-GR" dirty="0">
                <a:solidFill>
                  <a:schemeClr val="bg2"/>
                </a:solidFill>
                <a:sym typeface="Symbol"/>
              </a:rPr>
              <a:t>π</a:t>
            </a:r>
            <a:r>
              <a:rPr lang="fr-FR" baseline="30000" dirty="0">
                <a:solidFill>
                  <a:schemeClr val="bg2"/>
                </a:solidFill>
                <a:sym typeface="Symbol"/>
              </a:rPr>
              <a:t> </a:t>
            </a:r>
            <a:r>
              <a:rPr lang="fr-FR" dirty="0">
                <a:solidFill>
                  <a:schemeClr val="bg2"/>
                </a:solidFill>
                <a:sym typeface="Symbol"/>
              </a:rPr>
              <a:t>p</a:t>
            </a:r>
            <a:endParaRPr lang="fr-FR" dirty="0">
              <a:solidFill>
                <a:schemeClr val="bg2"/>
              </a:solidFill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4610942" y="4293096"/>
            <a:ext cx="13292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>
                <a:solidFill>
                  <a:schemeClr val="bg2"/>
                </a:solidFill>
              </a:rPr>
              <a:t>π</a:t>
            </a:r>
            <a:r>
              <a:rPr lang="fr-FR" baseline="30000" dirty="0">
                <a:solidFill>
                  <a:schemeClr val="bg2"/>
                </a:solidFill>
              </a:rPr>
              <a:t>-</a:t>
            </a:r>
            <a:r>
              <a:rPr lang="fr-FR" dirty="0">
                <a:solidFill>
                  <a:schemeClr val="bg2"/>
                </a:solidFill>
              </a:rPr>
              <a:t>p</a:t>
            </a:r>
            <a:r>
              <a:rPr lang="el-GR" dirty="0">
                <a:solidFill>
                  <a:schemeClr val="bg2"/>
                </a:solidFill>
                <a:sym typeface="Symbol"/>
              </a:rPr>
              <a:t>π</a:t>
            </a:r>
            <a:r>
              <a:rPr lang="fr-FR" baseline="30000" dirty="0">
                <a:solidFill>
                  <a:schemeClr val="bg2"/>
                </a:solidFill>
                <a:sym typeface="Symbol"/>
              </a:rPr>
              <a:t>+</a:t>
            </a:r>
            <a:r>
              <a:rPr lang="el-GR" dirty="0">
                <a:solidFill>
                  <a:schemeClr val="bg2"/>
                </a:solidFill>
                <a:sym typeface="Symbol"/>
              </a:rPr>
              <a:t>π</a:t>
            </a:r>
            <a:r>
              <a:rPr lang="fr-FR" baseline="30000" dirty="0">
                <a:solidFill>
                  <a:schemeClr val="bg2"/>
                </a:solidFill>
                <a:sym typeface="Symbol"/>
              </a:rPr>
              <a:t> </a:t>
            </a:r>
            <a:r>
              <a:rPr lang="fr-FR" dirty="0">
                <a:solidFill>
                  <a:schemeClr val="bg2"/>
                </a:solidFill>
                <a:sym typeface="Symbol"/>
              </a:rPr>
              <a:t>p</a:t>
            </a:r>
            <a:endParaRPr lang="fr-FR" dirty="0">
              <a:solidFill>
                <a:schemeClr val="bg2"/>
              </a:solidFill>
            </a:endParaRPr>
          </a:p>
        </p:txBody>
      </p:sp>
      <p:cxnSp>
        <p:nvCxnSpPr>
          <p:cNvPr id="20" name="Connecteur droit avec flèche 19"/>
          <p:cNvCxnSpPr/>
          <p:nvPr/>
        </p:nvCxnSpPr>
        <p:spPr>
          <a:xfrm flipH="1">
            <a:off x="6444208" y="4466598"/>
            <a:ext cx="675531" cy="55069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/>
          <p:nvPr/>
        </p:nvCxnSpPr>
        <p:spPr>
          <a:xfrm flipH="1">
            <a:off x="6298596" y="5369740"/>
            <a:ext cx="754333" cy="512826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2714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 animBg="1"/>
      <p:bldP spid="6" grpId="0"/>
      <p:bldP spid="7" grpId="0" animBg="1"/>
      <p:bldP spid="10" grpId="0" animBg="1"/>
      <p:bldP spid="16" grpId="0" animBg="1"/>
      <p:bldP spid="17" grpId="0"/>
      <p:bldP spid="1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207612" y="53752"/>
            <a:ext cx="8936388" cy="1143000"/>
          </a:xfrm>
        </p:spPr>
        <p:txBody>
          <a:bodyPr/>
          <a:lstStyle/>
          <a:p>
            <a:r>
              <a:rPr lang="fr-FR" sz="4000" dirty="0" smtClean="0">
                <a:latin typeface="Comic Sans MS" panose="030F0702030302020204" pitchFamily="66" charset="0"/>
              </a:rPr>
              <a:t>Pion-</a:t>
            </a:r>
            <a:r>
              <a:rPr lang="fr-FR" sz="4000" dirty="0" err="1" smtClean="0">
                <a:latin typeface="Comic Sans MS" panose="030F0702030302020204" pitchFamily="66" charset="0"/>
              </a:rPr>
              <a:t>nucleon</a:t>
            </a:r>
            <a:r>
              <a:rPr lang="fr-FR" sz="4000" dirty="0" smtClean="0">
                <a:latin typeface="Comic Sans MS" panose="030F0702030302020204" pitchFamily="66" charset="0"/>
              </a:rPr>
              <a:t> </a:t>
            </a:r>
            <a:r>
              <a:rPr lang="fr-FR" sz="4000" dirty="0" err="1" smtClean="0">
                <a:latin typeface="Comic Sans MS" panose="030F0702030302020204" pitchFamily="66" charset="0"/>
              </a:rPr>
              <a:t>reactions</a:t>
            </a:r>
            <a:r>
              <a:rPr lang="fr-FR" sz="4000" dirty="0" smtClean="0">
                <a:latin typeface="Comic Sans MS" panose="030F0702030302020204" pitchFamily="66" charset="0"/>
              </a:rPr>
              <a:t> </a:t>
            </a:r>
            <a:r>
              <a:rPr lang="fr-FR" sz="4000" dirty="0" err="1" smtClean="0">
                <a:latin typeface="Comic Sans MS" panose="030F0702030302020204" pitchFamily="66" charset="0"/>
              </a:rPr>
              <a:t>with</a:t>
            </a:r>
            <a:r>
              <a:rPr lang="fr-FR" sz="4000" dirty="0" smtClean="0">
                <a:latin typeface="Comic Sans MS" panose="030F0702030302020204" pitchFamily="66" charset="0"/>
              </a:rPr>
              <a:t> HADES</a:t>
            </a:r>
            <a:br>
              <a:rPr lang="fr-FR" sz="4000" dirty="0" smtClean="0">
                <a:latin typeface="Comic Sans MS" panose="030F0702030302020204" pitchFamily="66" charset="0"/>
              </a:rPr>
            </a:br>
            <a:r>
              <a:rPr lang="fr-FR" sz="4000" dirty="0" err="1" smtClean="0">
                <a:latin typeface="Comic Sans MS" panose="030F0702030302020204" pitchFamily="66" charset="0"/>
              </a:rPr>
              <a:t>dielectron</a:t>
            </a:r>
            <a:r>
              <a:rPr lang="fr-FR" sz="4000" dirty="0" smtClean="0">
                <a:latin typeface="Comic Sans MS" panose="030F0702030302020204" pitchFamily="66" charset="0"/>
              </a:rPr>
              <a:t> </a:t>
            </a:r>
            <a:r>
              <a:rPr lang="fr-FR" sz="4000" dirty="0" err="1" smtClean="0">
                <a:latin typeface="Comic Sans MS" panose="030F0702030302020204" pitchFamily="66" charset="0"/>
              </a:rPr>
              <a:t>channel</a:t>
            </a:r>
            <a:r>
              <a:rPr lang="fr-FR" sz="4000" dirty="0" err="1">
                <a:latin typeface="Comic Sans MS" panose="030F0702030302020204" pitchFamily="66" charset="0"/>
              </a:rPr>
              <a:t>s</a:t>
            </a:r>
            <a:endParaRPr lang="fr-FR" sz="4000" dirty="0">
              <a:latin typeface="Comic Sans MS" panose="030F0702030302020204" pitchFamily="66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MESON 2014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7682D0-8A49-4888-BB08-3F07EF8133B7}" type="slidenum">
              <a:rPr lang="fr-FR" smtClean="0"/>
              <a:pPr>
                <a:defRPr/>
              </a:pPr>
              <a:t>24</a:t>
            </a:fld>
            <a:endParaRPr lang="fr-FR"/>
          </a:p>
        </p:txBody>
      </p:sp>
      <p:sp>
        <p:nvSpPr>
          <p:cNvPr id="26" name="Rectangle à coins arrondis 25"/>
          <p:cNvSpPr/>
          <p:nvPr/>
        </p:nvSpPr>
        <p:spPr>
          <a:xfrm>
            <a:off x="174711" y="1263722"/>
            <a:ext cx="2880321" cy="1325073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1313">
              <a:lnSpc>
                <a:spcPct val="80000"/>
              </a:lnSpc>
              <a:spcBef>
                <a:spcPts val="500"/>
              </a:spcBef>
              <a:buClr>
                <a:schemeClr val="accent1"/>
              </a:buClr>
              <a:buSzPct val="14400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Exclusive channel</a:t>
            </a:r>
          </a:p>
          <a:p>
            <a:pPr marL="342900" indent="-341313">
              <a:lnSpc>
                <a:spcPct val="80000"/>
              </a:lnSpc>
              <a:spcBef>
                <a:spcPts val="500"/>
              </a:spcBef>
              <a:buClr>
                <a:schemeClr val="accent1"/>
              </a:buClr>
              <a:buSzPct val="14400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</a:t>
            </a:r>
            <a:r>
              <a:rPr lang="en-US" b="1" baseline="30000" dirty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-</a:t>
            </a:r>
            <a:r>
              <a:rPr lang="en-US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pne</a:t>
            </a:r>
            <a:r>
              <a:rPr lang="en-US" b="1" baseline="30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+</a:t>
            </a:r>
            <a:r>
              <a:rPr lang="en-US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e</a:t>
            </a:r>
            <a:r>
              <a:rPr lang="en-US" b="1" baseline="30000" dirty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-</a:t>
            </a:r>
            <a:endParaRPr lang="en-US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  <a:sym typeface="Symbol"/>
            </a:endParaRPr>
          </a:p>
          <a:p>
            <a:pPr marL="342900" indent="-341313">
              <a:lnSpc>
                <a:spcPct val="80000"/>
              </a:lnSpc>
              <a:spcBef>
                <a:spcPts val="500"/>
              </a:spcBef>
              <a:buClr>
                <a:schemeClr val="accent1"/>
              </a:buClr>
              <a:buSzPct val="14400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s=M</a:t>
            </a:r>
            <a:r>
              <a:rPr lang="en-US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R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=1.52  </a:t>
            </a:r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GeV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/c</a:t>
            </a:r>
            <a:r>
              <a:rPr lang="en-US" b="1" baseline="30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2</a:t>
            </a:r>
            <a:endParaRPr lang="en-US" dirty="0">
              <a:solidFill>
                <a:schemeClr val="bg1"/>
              </a:solidFill>
              <a:latin typeface="Arial" pitchFamily="34" charset="0"/>
              <a:cs typeface="Arial" pitchFamily="34" charset="0"/>
              <a:sym typeface="Symbol"/>
            </a:endParaRPr>
          </a:p>
        </p:txBody>
      </p:sp>
      <p:sp>
        <p:nvSpPr>
          <p:cNvPr id="27" name="Parchemin horizontal 26"/>
          <p:cNvSpPr/>
          <p:nvPr/>
        </p:nvSpPr>
        <p:spPr>
          <a:xfrm>
            <a:off x="5042082" y="3607291"/>
            <a:ext cx="3803738" cy="2197973"/>
          </a:xfrm>
          <a:prstGeom prst="horizontalScroll">
            <a:avLst/>
          </a:prstGeom>
          <a:solidFill>
            <a:srgbClr val="FFFF9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ü"/>
            </a:pPr>
            <a:endParaRPr lang="en-US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ü"/>
            </a:pP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The combination of </a:t>
            </a:r>
            <a:r>
              <a:rPr lang="el-GR" dirty="0" smtClean="0">
                <a:solidFill>
                  <a:srgbClr val="FF0000"/>
                </a:solidFill>
              </a:rPr>
              <a:t>π</a:t>
            </a:r>
            <a:r>
              <a:rPr lang="fr-FR" baseline="30000" dirty="0" smtClean="0">
                <a:solidFill>
                  <a:srgbClr val="FF0000"/>
                </a:solidFill>
              </a:rPr>
              <a:t>+</a:t>
            </a:r>
            <a:r>
              <a:rPr lang="el-GR" dirty="0" smtClean="0">
                <a:solidFill>
                  <a:srgbClr val="FF0000"/>
                </a:solidFill>
              </a:rPr>
              <a:t>π</a:t>
            </a:r>
            <a:r>
              <a:rPr lang="fr-FR" baseline="30000" dirty="0">
                <a:solidFill>
                  <a:srgbClr val="FF0000"/>
                </a:solidFill>
              </a:rPr>
              <a:t>-</a:t>
            </a:r>
            <a:r>
              <a:rPr lang="en-US" baseline="30000" dirty="0" smtClean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and </a:t>
            </a:r>
            <a:r>
              <a:rPr lang="en-US" dirty="0" err="1" smtClean="0">
                <a:solidFill>
                  <a:srgbClr val="FF0000"/>
                </a:solidFill>
              </a:rPr>
              <a:t>e</a:t>
            </a:r>
            <a:r>
              <a:rPr lang="en-US" baseline="30000" dirty="0" err="1" smtClean="0">
                <a:solidFill>
                  <a:srgbClr val="FF0000"/>
                </a:solidFill>
              </a:rPr>
              <a:t>+</a:t>
            </a:r>
            <a:r>
              <a:rPr lang="en-US" dirty="0" err="1" smtClean="0">
                <a:solidFill>
                  <a:srgbClr val="FF0000"/>
                </a:solidFill>
              </a:rPr>
              <a:t>e</a:t>
            </a:r>
            <a:r>
              <a:rPr lang="en-US" baseline="30000" dirty="0" smtClean="0">
                <a:solidFill>
                  <a:srgbClr val="FF0000"/>
                </a:solidFill>
              </a:rPr>
              <a:t>-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channels </a:t>
            </a:r>
            <a:r>
              <a:rPr lang="en-US" dirty="0">
                <a:solidFill>
                  <a:schemeClr val="bg1"/>
                </a:solidFill>
              </a:rPr>
              <a:t>will provide a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unique </a:t>
            </a:r>
            <a:r>
              <a:rPr lang="en-US" dirty="0">
                <a:solidFill>
                  <a:srgbClr val="FF0000"/>
                </a:solidFill>
              </a:rPr>
              <a:t>sensitivity to off-shell  </a:t>
            </a:r>
            <a:r>
              <a:rPr lang="el-GR" dirty="0">
                <a:solidFill>
                  <a:srgbClr val="FF0000"/>
                </a:solidFill>
                <a:cs typeface="Times New Roman"/>
              </a:rPr>
              <a:t>ρ</a:t>
            </a:r>
            <a:r>
              <a:rPr lang="en-US" dirty="0">
                <a:solidFill>
                  <a:schemeClr val="bg1"/>
                </a:solidFill>
                <a:cs typeface="Times New Roman"/>
              </a:rPr>
              <a:t> </a:t>
            </a:r>
            <a:r>
              <a:rPr lang="en-US" dirty="0" smtClean="0">
                <a:solidFill>
                  <a:schemeClr val="bg1"/>
                </a:solidFill>
                <a:cs typeface="Times New Roman"/>
              </a:rPr>
              <a:t>effects</a:t>
            </a:r>
            <a:endParaRPr lang="en-US" dirty="0">
              <a:solidFill>
                <a:schemeClr val="bg1"/>
              </a:solidFill>
              <a:cs typeface="Times New Roman"/>
            </a:endParaRPr>
          </a:p>
          <a:p>
            <a:endParaRPr lang="en-US" dirty="0" smtClean="0">
              <a:solidFill>
                <a:schemeClr val="bg1"/>
              </a:solidFill>
              <a:cs typeface="Times New Roman"/>
            </a:endParaRPr>
          </a:p>
          <a:p>
            <a:endParaRPr lang="en-US" dirty="0" smtClean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51520" y="2860725"/>
            <a:ext cx="4022255" cy="147732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dirty="0" err="1" smtClean="0"/>
              <a:t>Controversial</a:t>
            </a:r>
            <a:r>
              <a:rPr lang="fr-FR" dirty="0" smtClean="0"/>
              <a:t> </a:t>
            </a:r>
            <a:r>
              <a:rPr lang="fr-FR" dirty="0" err="1" smtClean="0"/>
              <a:t>yield</a:t>
            </a:r>
            <a:r>
              <a:rPr lang="fr-FR" dirty="0" smtClean="0"/>
              <a:t> </a:t>
            </a:r>
            <a:r>
              <a:rPr lang="fr-FR" dirty="0" err="1" smtClean="0"/>
              <a:t>predictions</a:t>
            </a:r>
            <a:r>
              <a:rPr lang="fr-FR" dirty="0" smtClean="0"/>
              <a:t>:</a:t>
            </a:r>
          </a:p>
          <a:p>
            <a:r>
              <a:rPr lang="fr-FR" dirty="0" err="1" smtClean="0"/>
              <a:t>Highly</a:t>
            </a:r>
            <a:r>
              <a:rPr lang="fr-FR" dirty="0" smtClean="0"/>
              <a:t> </a:t>
            </a:r>
            <a:r>
              <a:rPr lang="fr-FR" dirty="0" err="1" smtClean="0"/>
              <a:t>dependent</a:t>
            </a:r>
            <a:r>
              <a:rPr lang="fr-FR" dirty="0" smtClean="0"/>
              <a:t> on </a:t>
            </a:r>
            <a:r>
              <a:rPr lang="el-GR" dirty="0">
                <a:latin typeface="Arial" pitchFamily="34" charset="0"/>
                <a:cs typeface="Arial" pitchFamily="34" charset="0"/>
              </a:rPr>
              <a:t>ρ</a:t>
            </a:r>
            <a:r>
              <a:rPr lang="en-US" dirty="0">
                <a:latin typeface="Arial" pitchFamily="34" charset="0"/>
                <a:cs typeface="Arial" pitchFamily="34" charset="0"/>
              </a:rPr>
              <a:t>NN* couplings </a:t>
            </a:r>
            <a:endParaRPr lang="fr-FR" dirty="0"/>
          </a:p>
          <a:p>
            <a:endParaRPr lang="fr-FR" dirty="0" smtClean="0"/>
          </a:p>
          <a:p>
            <a:endParaRPr lang="fr-FR" dirty="0" smtClean="0"/>
          </a:p>
          <a:p>
            <a:r>
              <a:rPr lang="fr-FR" dirty="0"/>
              <a:t> </a:t>
            </a:r>
            <a:r>
              <a:rPr lang="fr-FR" dirty="0" smtClean="0"/>
              <a:t>  </a:t>
            </a:r>
            <a:endParaRPr lang="fr-FR" dirty="0"/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4594" y="1263722"/>
            <a:ext cx="3411226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Prostokąt 15"/>
          <p:cNvSpPr>
            <a:spLocks noChangeArrowheads="1"/>
          </p:cNvSpPr>
          <p:nvPr/>
        </p:nvSpPr>
        <p:spPr bwMode="auto">
          <a:xfrm>
            <a:off x="323528" y="3629025"/>
            <a:ext cx="4320480" cy="1415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+mj-lt"/>
                <a:cs typeface="Arial" charset="0"/>
              </a:rPr>
              <a:t>destructive </a:t>
            </a:r>
            <a:r>
              <a:rPr lang="en-US" sz="1600" dirty="0">
                <a:latin typeface="+mj-lt"/>
                <a:cs typeface="Arial" charset="0"/>
              </a:rPr>
              <a:t>interference </a:t>
            </a:r>
            <a:r>
              <a:rPr lang="en-US" sz="1600" dirty="0" smtClean="0">
                <a:latin typeface="+mj-lt"/>
                <a:cs typeface="Arial" charset="0"/>
              </a:rPr>
              <a:t> between  </a:t>
            </a:r>
            <a:r>
              <a:rPr lang="en-US" sz="1600" dirty="0">
                <a:latin typeface="+mj-lt"/>
                <a:cs typeface="Arial" charset="0"/>
              </a:rPr>
              <a:t>I=0 (</a:t>
            </a:r>
            <a:r>
              <a:rPr lang="el-GR" sz="1600" dirty="0">
                <a:latin typeface="+mj-lt"/>
                <a:cs typeface="Times New Roman"/>
              </a:rPr>
              <a:t>ω</a:t>
            </a:r>
            <a:r>
              <a:rPr lang="en-US" sz="1600" dirty="0">
                <a:latin typeface="+mj-lt"/>
                <a:cs typeface="Times New Roman"/>
              </a:rPr>
              <a:t>)</a:t>
            </a:r>
            <a:r>
              <a:rPr lang="en-US" sz="1600" dirty="0">
                <a:latin typeface="+mj-lt"/>
                <a:cs typeface="Arial" charset="0"/>
              </a:rPr>
              <a:t> and I=1 (</a:t>
            </a:r>
            <a:r>
              <a:rPr lang="el-GR" sz="1600" dirty="0">
                <a:latin typeface="+mj-lt"/>
                <a:cs typeface="Times New Roman"/>
              </a:rPr>
              <a:t>ρ</a:t>
            </a:r>
            <a:r>
              <a:rPr lang="en-US" sz="1600" dirty="0">
                <a:latin typeface="+mj-lt"/>
                <a:cs typeface="Arial" charset="0"/>
              </a:rPr>
              <a:t>) contributions  </a:t>
            </a:r>
            <a:endParaRPr lang="en-US" sz="1600" dirty="0" smtClean="0">
              <a:latin typeface="+mj-lt"/>
              <a:cs typeface="Arial" charset="0"/>
            </a:endParaRPr>
          </a:p>
          <a:p>
            <a:r>
              <a:rPr lang="fr-FR" sz="12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l-PL" sz="1200" i="1" dirty="0" smtClean="0">
                <a:latin typeface="Arial" pitchFamily="34" charset="0"/>
                <a:cs typeface="Arial" pitchFamily="34" charset="0"/>
              </a:rPr>
              <a:t>B</a:t>
            </a:r>
            <a:r>
              <a:rPr lang="pl-PL" sz="1200" i="1" dirty="0">
                <a:latin typeface="Arial" pitchFamily="34" charset="0"/>
                <a:cs typeface="Arial" pitchFamily="34" charset="0"/>
              </a:rPr>
              <a:t>. Kaempfer , A Titov , R.Reznik </a:t>
            </a:r>
            <a:r>
              <a:rPr lang="en-US" sz="1200" i="1" dirty="0">
                <a:latin typeface="Arial" pitchFamily="34" charset="0"/>
                <a:cs typeface="Arial" pitchFamily="34" charset="0"/>
              </a:rPr>
              <a:t> </a:t>
            </a:r>
            <a:r>
              <a:rPr lang="pl-PL" sz="1200" i="1" dirty="0" smtClean="0">
                <a:latin typeface="Arial" pitchFamily="34" charset="0"/>
                <a:cs typeface="Arial" pitchFamily="34" charset="0"/>
              </a:rPr>
              <a:t>NPA</a:t>
            </a:r>
            <a:r>
              <a:rPr lang="fr-FR" sz="12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l-PL" sz="1200" i="1" dirty="0" smtClean="0">
                <a:latin typeface="Arial" pitchFamily="34" charset="0"/>
                <a:cs typeface="Arial" pitchFamily="34" charset="0"/>
              </a:rPr>
              <a:t>721(2003)583</a:t>
            </a:r>
            <a:r>
              <a:rPr lang="fr-FR" sz="1200" i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GB" sz="1200" i="1" dirty="0" smtClean="0">
                <a:latin typeface="Arial" pitchFamily="34" charset="0"/>
                <a:cs typeface="Arial" pitchFamily="34" charset="0"/>
              </a:rPr>
              <a:t>M.F.M</a:t>
            </a:r>
            <a:r>
              <a:rPr lang="en-GB" sz="1200" i="1" dirty="0">
                <a:latin typeface="Arial" pitchFamily="34" charset="0"/>
                <a:cs typeface="Arial" pitchFamily="34" charset="0"/>
              </a:rPr>
              <a:t>. Lutz </a:t>
            </a:r>
            <a:r>
              <a:rPr lang="pl-PL" sz="1200" i="1" dirty="0">
                <a:latin typeface="Arial" pitchFamily="34" charset="0"/>
                <a:cs typeface="Arial" pitchFamily="34" charset="0"/>
              </a:rPr>
              <a:t>, B. Friman, M. </a:t>
            </a:r>
            <a:r>
              <a:rPr lang="pl-PL" sz="1200" i="1" dirty="0" smtClean="0">
                <a:latin typeface="Arial" pitchFamily="34" charset="0"/>
                <a:cs typeface="Arial" pitchFamily="34" charset="0"/>
              </a:rPr>
              <a:t>S</a:t>
            </a:r>
            <a:r>
              <a:rPr lang="en-US" sz="1200" i="1" dirty="0" err="1" smtClean="0">
                <a:latin typeface="Arial" pitchFamily="34" charset="0"/>
                <a:cs typeface="Arial" pitchFamily="34" charset="0"/>
              </a:rPr>
              <a:t>oyeu</a:t>
            </a:r>
            <a:r>
              <a:rPr lang="pl-PL" sz="1200" i="1" dirty="0" smtClean="0">
                <a:latin typeface="Arial" pitchFamily="34" charset="0"/>
                <a:cs typeface="Arial" pitchFamily="34" charset="0"/>
              </a:rPr>
              <a:t>r</a:t>
            </a:r>
            <a:r>
              <a:rPr lang="en-GB" sz="12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1200" i="1" dirty="0">
                <a:latin typeface="Arial" pitchFamily="34" charset="0"/>
                <a:cs typeface="Arial" pitchFamily="34" charset="0"/>
              </a:rPr>
              <a:t>Nuclear Physics A 713 (2003) </a:t>
            </a:r>
            <a:r>
              <a:rPr lang="en-GB" sz="1200" i="1" dirty="0" smtClean="0">
                <a:latin typeface="Arial" pitchFamily="34" charset="0"/>
                <a:cs typeface="Arial" pitchFamily="34" charset="0"/>
              </a:rPr>
              <a:t>97–118</a:t>
            </a:r>
          </a:p>
          <a:p>
            <a:endParaRPr lang="fr-FR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Connecteur droit avec flèche 6"/>
          <p:cNvCxnSpPr/>
          <p:nvPr/>
        </p:nvCxnSpPr>
        <p:spPr>
          <a:xfrm flipV="1">
            <a:off x="4644008" y="3426482"/>
            <a:ext cx="903635" cy="43456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23528" y="4869160"/>
            <a:ext cx="4572000" cy="160043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 smtClean="0">
                <a:latin typeface="+mj-lt"/>
              </a:rPr>
              <a:t>VDM </a:t>
            </a:r>
            <a:r>
              <a:rPr lang="fr-FR" sz="1600" dirty="0" err="1" smtClean="0">
                <a:latin typeface="+mj-lt"/>
              </a:rPr>
              <a:t>electromagnetic</a:t>
            </a:r>
            <a:r>
              <a:rPr lang="fr-FR" sz="1600" dirty="0" smtClean="0">
                <a:latin typeface="+mj-lt"/>
              </a:rPr>
              <a:t> </a:t>
            </a:r>
            <a:r>
              <a:rPr lang="fr-FR" sz="1600" dirty="0" err="1" smtClean="0">
                <a:latin typeface="+mj-lt"/>
              </a:rPr>
              <a:t>form</a:t>
            </a:r>
            <a:r>
              <a:rPr lang="fr-FR" sz="1600" dirty="0" smtClean="0">
                <a:latin typeface="+mj-lt"/>
              </a:rPr>
              <a:t> </a:t>
            </a:r>
            <a:r>
              <a:rPr lang="fr-FR" sz="1600" dirty="0" err="1" smtClean="0">
                <a:latin typeface="+mj-lt"/>
              </a:rPr>
              <a:t>factors</a:t>
            </a:r>
            <a:r>
              <a:rPr lang="fr-FR" sz="1600" b="1" dirty="0" smtClean="0"/>
              <a:t>: </a:t>
            </a:r>
            <a:endParaRPr lang="fr-FR" sz="1600" dirty="0" smtClean="0"/>
          </a:p>
          <a:p>
            <a:r>
              <a:rPr lang="fr-FR" sz="1200" i="1" dirty="0" smtClean="0"/>
              <a:t>M</a:t>
            </a:r>
            <a:r>
              <a:rPr lang="fr-FR" sz="1200" i="1" dirty="0"/>
              <a:t>. </a:t>
            </a:r>
            <a:r>
              <a:rPr lang="fr-FR" sz="1200" i="1" dirty="0" err="1"/>
              <a:t>Zetenyi</a:t>
            </a:r>
            <a:r>
              <a:rPr lang="fr-FR" sz="1200" i="1" dirty="0"/>
              <a:t> and G. Wolf, </a:t>
            </a:r>
            <a:r>
              <a:rPr lang="fr-FR" sz="1200" i="1" dirty="0" err="1"/>
              <a:t>Phys.Rev</a:t>
            </a:r>
            <a:r>
              <a:rPr lang="fr-FR" sz="1200" i="1" dirty="0"/>
              <a:t>. C86 (2012) </a:t>
            </a:r>
            <a:r>
              <a:rPr lang="fr-FR" sz="1200" i="1" dirty="0" smtClean="0"/>
              <a:t>065209</a:t>
            </a:r>
          </a:p>
          <a:p>
            <a:endParaRPr lang="fr-FR" sz="1400" b="1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 err="1" smtClean="0"/>
              <a:t>Resonance</a:t>
            </a:r>
            <a:r>
              <a:rPr lang="fr-FR" sz="1400" dirty="0" smtClean="0"/>
              <a:t> model: </a:t>
            </a:r>
            <a:r>
              <a:rPr lang="fr-FR" sz="1400" i="1" dirty="0" err="1" smtClean="0"/>
              <a:t>J.Weil</a:t>
            </a:r>
            <a:r>
              <a:rPr lang="fr-FR" sz="1400" i="1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 err="1" smtClean="0"/>
              <a:t>Sensitivity</a:t>
            </a:r>
            <a:r>
              <a:rPr lang="fr-FR" sz="1400" dirty="0" smtClean="0"/>
              <a:t> of </a:t>
            </a:r>
            <a:r>
              <a:rPr lang="fr-FR" sz="1400" dirty="0" err="1" smtClean="0"/>
              <a:t>M</a:t>
            </a:r>
            <a:r>
              <a:rPr lang="fr-FR" sz="1400" baseline="-25000" dirty="0" err="1" smtClean="0"/>
              <a:t>ee</a:t>
            </a:r>
            <a:r>
              <a:rPr lang="fr-FR" sz="1400" dirty="0" smtClean="0"/>
              <a:t> distribution to </a:t>
            </a:r>
            <a:r>
              <a:rPr lang="fr-FR" sz="1400" dirty="0" err="1" smtClean="0"/>
              <a:t>to</a:t>
            </a:r>
            <a:r>
              <a:rPr lang="fr-FR" sz="1400" dirty="0" smtClean="0"/>
              <a:t> </a:t>
            </a:r>
            <a:r>
              <a:rPr lang="el-GR" sz="1400" dirty="0" smtClean="0"/>
              <a:t>Δπ</a:t>
            </a:r>
            <a:r>
              <a:rPr lang="fr-FR" sz="1400" dirty="0" smtClean="0"/>
              <a:t> and </a:t>
            </a:r>
            <a:r>
              <a:rPr lang="el-GR" sz="1400" dirty="0" smtClean="0"/>
              <a:t>ρ</a:t>
            </a:r>
            <a:r>
              <a:rPr lang="fr-FR" sz="1400" dirty="0" smtClean="0"/>
              <a:t>N contributions </a:t>
            </a:r>
            <a:r>
              <a:rPr lang="fr-FR" sz="1400" i="1" dirty="0" smtClean="0"/>
              <a:t>(Bonn-Gatchina </a:t>
            </a:r>
            <a:r>
              <a:rPr lang="fr-FR" sz="1400" i="1" dirty="0" err="1" smtClean="0"/>
              <a:t>predictions</a:t>
            </a:r>
            <a:r>
              <a:rPr lang="fr-FR" sz="1400" i="1" dirty="0" smtClean="0"/>
              <a:t>)</a:t>
            </a:r>
          </a:p>
          <a:p>
            <a:r>
              <a:rPr lang="fr-FR" sz="1400" b="1" i="1" dirty="0"/>
              <a:t> </a:t>
            </a:r>
            <a:r>
              <a:rPr lang="fr-FR" sz="1400" b="1" i="1" dirty="0" smtClean="0"/>
              <a:t>                                </a:t>
            </a:r>
            <a:endParaRPr lang="fr-FR" sz="1400" b="1" i="1" dirty="0"/>
          </a:p>
        </p:txBody>
      </p:sp>
      <p:sp>
        <p:nvSpPr>
          <p:cNvPr id="6" name="Rectangle 5"/>
          <p:cNvSpPr/>
          <p:nvPr/>
        </p:nvSpPr>
        <p:spPr>
          <a:xfrm>
            <a:off x="251520" y="2860725"/>
            <a:ext cx="4464496" cy="36088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179512" y="2860725"/>
            <a:ext cx="4464496" cy="352060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9" y="1456500"/>
            <a:ext cx="2124946" cy="10696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40226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207612" y="-99392"/>
            <a:ext cx="8936388" cy="1143000"/>
          </a:xfrm>
        </p:spPr>
        <p:txBody>
          <a:bodyPr/>
          <a:lstStyle/>
          <a:p>
            <a:r>
              <a:rPr lang="fr-FR" sz="4000" dirty="0" smtClean="0">
                <a:latin typeface="Comic Sans MS" panose="030F0702030302020204" pitchFamily="66" charset="0"/>
              </a:rPr>
              <a:t>Pion-nucleus </a:t>
            </a:r>
            <a:r>
              <a:rPr lang="fr-FR" sz="4000" dirty="0" err="1" smtClean="0">
                <a:latin typeface="Comic Sans MS" panose="030F0702030302020204" pitchFamily="66" charset="0"/>
              </a:rPr>
              <a:t>reactions</a:t>
            </a:r>
            <a:r>
              <a:rPr lang="fr-FR" sz="4000" dirty="0" smtClean="0">
                <a:latin typeface="Comic Sans MS" panose="030F0702030302020204" pitchFamily="66" charset="0"/>
              </a:rPr>
              <a:t> </a:t>
            </a:r>
            <a:r>
              <a:rPr lang="fr-FR" sz="4000" dirty="0" err="1" smtClean="0">
                <a:latin typeface="Comic Sans MS" panose="030F0702030302020204" pitchFamily="66" charset="0"/>
              </a:rPr>
              <a:t>with</a:t>
            </a:r>
            <a:r>
              <a:rPr lang="fr-FR" sz="4000" dirty="0" smtClean="0">
                <a:latin typeface="Comic Sans MS" panose="030F0702030302020204" pitchFamily="66" charset="0"/>
              </a:rPr>
              <a:t> HADES</a:t>
            </a:r>
            <a:endParaRPr lang="fr-FR" sz="4000" dirty="0">
              <a:latin typeface="Comic Sans MS" panose="030F0702030302020204" pitchFamily="66" charset="0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MESON 2014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7682D0-8A49-4888-BB08-3F07EF8133B7}" type="slidenum">
              <a:rPr lang="fr-FR" smtClean="0"/>
              <a:pPr>
                <a:defRPr/>
              </a:pPr>
              <a:t>25</a:t>
            </a:fld>
            <a:endParaRPr lang="fr-FR"/>
          </a:p>
        </p:txBody>
      </p:sp>
      <p:sp>
        <p:nvSpPr>
          <p:cNvPr id="14" name="ZoneTexte 13"/>
          <p:cNvSpPr txBox="1"/>
          <p:nvPr/>
        </p:nvSpPr>
        <p:spPr>
          <a:xfrm>
            <a:off x="404148" y="4762532"/>
            <a:ext cx="12875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>
                <a:solidFill>
                  <a:srgbClr val="FFFF00"/>
                </a:solidFill>
              </a:rPr>
              <a:t>Dielectron</a:t>
            </a:r>
            <a:r>
              <a:rPr lang="fr-FR" dirty="0" smtClean="0">
                <a:solidFill>
                  <a:srgbClr val="FFFF00"/>
                </a:solidFill>
              </a:rPr>
              <a:t> </a:t>
            </a:r>
          </a:p>
          <a:p>
            <a:r>
              <a:rPr lang="fr-FR" dirty="0" smtClean="0">
                <a:solidFill>
                  <a:srgbClr val="FFFF00"/>
                </a:solidFill>
              </a:rPr>
              <a:t>production</a:t>
            </a:r>
            <a:endParaRPr lang="fr-FR" dirty="0">
              <a:solidFill>
                <a:srgbClr val="FFFF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4172" y="4797152"/>
            <a:ext cx="1457833" cy="1592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2204172" y="6086328"/>
            <a:ext cx="351604" cy="28815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/>
          <p:cNvSpPr txBox="1"/>
          <p:nvPr/>
        </p:nvSpPr>
        <p:spPr>
          <a:xfrm>
            <a:off x="4357923" y="4716365"/>
            <a:ext cx="2748509" cy="369332"/>
          </a:xfrm>
          <a:prstGeom prst="rect">
            <a:avLst/>
          </a:prstGeom>
          <a:solidFill>
            <a:srgbClr val="FFFF99"/>
          </a:solidFill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bg1"/>
                </a:solidFill>
              </a:rPr>
              <a:t>« </a:t>
            </a:r>
            <a:r>
              <a:rPr lang="fr-FR" dirty="0" err="1" smtClean="0">
                <a:solidFill>
                  <a:schemeClr val="bg1"/>
                </a:solidFill>
              </a:rPr>
              <a:t>offshell</a:t>
            </a:r>
            <a:r>
              <a:rPr lang="fr-FR" dirty="0" smtClean="0">
                <a:solidFill>
                  <a:schemeClr val="bg1"/>
                </a:solidFill>
              </a:rPr>
              <a:t> </a:t>
            </a:r>
            <a:r>
              <a:rPr lang="el-GR" dirty="0" smtClean="0">
                <a:solidFill>
                  <a:schemeClr val="bg1"/>
                </a:solidFill>
              </a:rPr>
              <a:t>ρ</a:t>
            </a:r>
            <a:r>
              <a:rPr lang="fr-FR" dirty="0" smtClean="0">
                <a:solidFill>
                  <a:schemeClr val="bg1"/>
                </a:solidFill>
              </a:rPr>
              <a:t> » contribution</a:t>
            </a:r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19" r="48545" b="18278"/>
          <a:stretch/>
        </p:blipFill>
        <p:spPr bwMode="auto">
          <a:xfrm>
            <a:off x="4732966" y="1535093"/>
            <a:ext cx="2454162" cy="2156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05504"/>
            <a:ext cx="1242569" cy="839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ZoneTexte 8"/>
          <p:cNvSpPr txBox="1"/>
          <p:nvPr/>
        </p:nvSpPr>
        <p:spPr>
          <a:xfrm>
            <a:off x="5201146" y="1632842"/>
            <a:ext cx="807395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/>
                </a:solidFill>
              </a:rPr>
              <a:t>FOPI data</a:t>
            </a:r>
            <a:endParaRPr lang="fr-FR" dirty="0">
              <a:solidFill>
                <a:schemeClr val="bg2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693759" y="3831431"/>
            <a:ext cx="3490058" cy="646331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 err="1" smtClean="0">
                <a:solidFill>
                  <a:schemeClr val="bg1"/>
                </a:solidFill>
              </a:rPr>
              <a:t>measure</a:t>
            </a:r>
            <a:r>
              <a:rPr lang="fr-FR" dirty="0" smtClean="0">
                <a:solidFill>
                  <a:schemeClr val="bg1"/>
                </a:solidFill>
              </a:rPr>
              <a:t> K</a:t>
            </a:r>
            <a:r>
              <a:rPr lang="fr-FR" baseline="30000" dirty="0" smtClean="0">
                <a:solidFill>
                  <a:schemeClr val="bg1"/>
                </a:solidFill>
              </a:rPr>
              <a:t>+</a:t>
            </a:r>
            <a:r>
              <a:rPr lang="fr-FR" dirty="0" smtClean="0">
                <a:solidFill>
                  <a:schemeClr val="bg1"/>
                </a:solidFill>
              </a:rPr>
              <a:t>, K</a:t>
            </a:r>
            <a:r>
              <a:rPr lang="fr-FR" baseline="30000" dirty="0" smtClean="0">
                <a:solidFill>
                  <a:schemeClr val="bg1"/>
                </a:solidFill>
              </a:rPr>
              <a:t>0 </a:t>
            </a:r>
            <a:r>
              <a:rPr lang="fr-FR" dirty="0" smtClean="0">
                <a:solidFill>
                  <a:schemeClr val="bg1"/>
                </a:solidFill>
              </a:rPr>
              <a:t>: kaon </a:t>
            </a:r>
            <a:r>
              <a:rPr lang="fr-FR" dirty="0" err="1" smtClean="0">
                <a:solidFill>
                  <a:schemeClr val="bg1"/>
                </a:solidFill>
              </a:rPr>
              <a:t>potential</a:t>
            </a:r>
            <a:r>
              <a:rPr lang="fr-FR" dirty="0" smtClean="0">
                <a:solidFill>
                  <a:schemeClr val="bg1"/>
                </a:solidFill>
              </a:rPr>
              <a:t> </a:t>
            </a:r>
            <a:endParaRPr lang="fr-FR" baseline="30000" dirty="0" smtClean="0">
              <a:solidFill>
                <a:schemeClr val="bg1"/>
              </a:solidFill>
            </a:endParaRPr>
          </a:p>
          <a:p>
            <a:r>
              <a:rPr lang="fr-FR" dirty="0" smtClean="0">
                <a:solidFill>
                  <a:schemeClr val="bg1"/>
                </a:solidFill>
              </a:rPr>
              <a:t>                K</a:t>
            </a:r>
            <a:r>
              <a:rPr lang="fr-FR" baseline="30000" dirty="0" smtClean="0">
                <a:solidFill>
                  <a:schemeClr val="bg1"/>
                </a:solidFill>
              </a:rPr>
              <a:t>- </a:t>
            </a:r>
            <a:r>
              <a:rPr lang="fr-FR" dirty="0" smtClean="0">
                <a:solidFill>
                  <a:schemeClr val="bg1"/>
                </a:solidFill>
              </a:rPr>
              <a:t>, </a:t>
            </a:r>
            <a:r>
              <a:rPr lang="el-GR" dirty="0" smtClean="0">
                <a:solidFill>
                  <a:schemeClr val="bg1"/>
                </a:solidFill>
              </a:rPr>
              <a:t>Φ</a:t>
            </a:r>
            <a:r>
              <a:rPr lang="fr-FR" dirty="0" smtClean="0">
                <a:solidFill>
                  <a:schemeClr val="bg1"/>
                </a:solidFill>
              </a:rPr>
              <a:t> : absorption</a:t>
            </a:r>
            <a:endParaRPr lang="fr-FR" dirty="0">
              <a:solidFill>
                <a:schemeClr val="bg1"/>
              </a:solidFill>
            </a:endParaRPr>
          </a:p>
        </p:txBody>
      </p:sp>
      <p:cxnSp>
        <p:nvCxnSpPr>
          <p:cNvPr id="18" name="Connecteur droit avec flèche 17"/>
          <p:cNvCxnSpPr/>
          <p:nvPr/>
        </p:nvCxnSpPr>
        <p:spPr>
          <a:xfrm flipH="1" flipV="1">
            <a:off x="6425283" y="2587004"/>
            <a:ext cx="438172" cy="103125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/>
          <p:cNvSpPr txBox="1"/>
          <p:nvPr/>
        </p:nvSpPr>
        <p:spPr>
          <a:xfrm>
            <a:off x="6539056" y="2704251"/>
            <a:ext cx="1542410" cy="584775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fr-FR" sz="1600" dirty="0" err="1" smtClean="0">
                <a:solidFill>
                  <a:schemeClr val="accent6"/>
                </a:solidFill>
              </a:rPr>
              <a:t>Elementary</a:t>
            </a:r>
            <a:endParaRPr lang="fr-FR" sz="1600" dirty="0" smtClean="0">
              <a:solidFill>
                <a:schemeClr val="accent6"/>
              </a:solidFill>
            </a:endParaRPr>
          </a:p>
          <a:p>
            <a:r>
              <a:rPr lang="fr-FR" sz="1600" dirty="0" smtClean="0">
                <a:solidFill>
                  <a:schemeClr val="accent6"/>
                </a:solidFill>
              </a:rPr>
              <a:t> cross sections</a:t>
            </a:r>
            <a:endParaRPr lang="fr-FR" sz="1600" dirty="0">
              <a:solidFill>
                <a:schemeClr val="accent6"/>
              </a:solidFill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7110841" y="1899106"/>
            <a:ext cx="1997663" cy="584775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fr-FR" sz="1600" dirty="0" smtClean="0">
                <a:solidFill>
                  <a:srgbClr val="FF0000"/>
                </a:solidFill>
              </a:rPr>
              <a:t>Factor 2: </a:t>
            </a:r>
          </a:p>
          <a:p>
            <a:r>
              <a:rPr lang="fr-FR" sz="1600" dirty="0" err="1" smtClean="0">
                <a:solidFill>
                  <a:srgbClr val="FF0000"/>
                </a:solidFill>
              </a:rPr>
              <a:t>multistep</a:t>
            </a:r>
            <a:r>
              <a:rPr lang="fr-FR" sz="1600" dirty="0" smtClean="0">
                <a:solidFill>
                  <a:srgbClr val="FF0000"/>
                </a:solidFill>
              </a:rPr>
              <a:t> </a:t>
            </a:r>
            <a:r>
              <a:rPr lang="fr-FR" sz="1600" dirty="0" err="1" smtClean="0">
                <a:solidFill>
                  <a:srgbClr val="FF0000"/>
                </a:solidFill>
              </a:rPr>
              <a:t>processes</a:t>
            </a:r>
            <a:endParaRPr lang="fr-FR" sz="1600" dirty="0" smtClean="0">
              <a:solidFill>
                <a:srgbClr val="FF0000"/>
              </a:solidFill>
            </a:endParaRPr>
          </a:p>
        </p:txBody>
      </p:sp>
      <p:cxnSp>
        <p:nvCxnSpPr>
          <p:cNvPr id="27" name="Connecteur droit avec flèche 26"/>
          <p:cNvCxnSpPr/>
          <p:nvPr/>
        </p:nvCxnSpPr>
        <p:spPr>
          <a:xfrm flipH="1">
            <a:off x="6644369" y="2191493"/>
            <a:ext cx="46647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ZoneTexte 29"/>
          <p:cNvSpPr txBox="1"/>
          <p:nvPr/>
        </p:nvSpPr>
        <p:spPr>
          <a:xfrm>
            <a:off x="2051720" y="755412"/>
            <a:ext cx="51844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cold </a:t>
            </a:r>
            <a:r>
              <a:rPr lang="fr-FR" sz="2800" dirty="0" err="1" smtClean="0">
                <a:solidFill>
                  <a:schemeClr val="tx2"/>
                </a:solidFill>
                <a:latin typeface="Comic Sans MS" panose="030F0702030302020204" pitchFamily="66" charset="0"/>
              </a:rPr>
              <a:t>nuclear</a:t>
            </a:r>
            <a:r>
              <a:rPr lang="fr-FR" sz="2800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 </a:t>
            </a:r>
            <a:r>
              <a:rPr lang="fr-FR" sz="2800" dirty="0" err="1" smtClean="0">
                <a:solidFill>
                  <a:schemeClr val="tx2"/>
                </a:solidFill>
                <a:latin typeface="Comic Sans MS" panose="030F0702030302020204" pitchFamily="66" charset="0"/>
              </a:rPr>
              <a:t>matter</a:t>
            </a:r>
            <a:r>
              <a:rPr lang="fr-FR" sz="2800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 </a:t>
            </a:r>
            <a:r>
              <a:rPr lang="fr-FR" sz="2800" dirty="0" err="1" smtClean="0">
                <a:solidFill>
                  <a:schemeClr val="tx2"/>
                </a:solidFill>
                <a:latin typeface="Comic Sans MS" panose="030F0702030302020204" pitchFamily="66" charset="0"/>
              </a:rPr>
              <a:t>effects</a:t>
            </a:r>
            <a:r>
              <a:rPr lang="fr-FR" sz="2800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 : </a:t>
            </a:r>
            <a:endParaRPr lang="fr-FR" sz="2800" dirty="0">
              <a:solidFill>
                <a:schemeClr val="tx2"/>
              </a:solidFill>
              <a:latin typeface="Comic Sans MS" panose="030F0702030302020204" pitchFamily="66" charset="0"/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323528" y="2350307"/>
            <a:ext cx="14798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>
                <a:solidFill>
                  <a:srgbClr val="FFFF00"/>
                </a:solidFill>
              </a:rPr>
              <a:t>Strangeness</a:t>
            </a:r>
            <a:endParaRPr lang="fr-FR" dirty="0" smtClean="0">
              <a:solidFill>
                <a:srgbClr val="FFFF00"/>
              </a:solidFill>
            </a:endParaRPr>
          </a:p>
          <a:p>
            <a:r>
              <a:rPr lang="fr-FR" dirty="0" smtClean="0">
                <a:solidFill>
                  <a:srgbClr val="FFFF00"/>
                </a:solidFill>
              </a:rPr>
              <a:t> production</a:t>
            </a:r>
            <a:endParaRPr lang="fr-FR" dirty="0">
              <a:solidFill>
                <a:srgbClr val="FFFF00"/>
              </a:solidFill>
            </a:endParaRPr>
          </a:p>
        </p:txBody>
      </p:sp>
      <p:pic>
        <p:nvPicPr>
          <p:cNvPr id="3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560099"/>
            <a:ext cx="2335717" cy="2156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ZoneTexte 28"/>
          <p:cNvSpPr txBox="1"/>
          <p:nvPr/>
        </p:nvSpPr>
        <p:spPr>
          <a:xfrm>
            <a:off x="2589022" y="1722377"/>
            <a:ext cx="731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bg2"/>
                </a:solidFill>
              </a:rPr>
              <a:t>K</a:t>
            </a:r>
            <a:r>
              <a:rPr lang="fr-FR" baseline="30000" dirty="0" smtClean="0">
                <a:solidFill>
                  <a:schemeClr val="bg2"/>
                </a:solidFill>
              </a:rPr>
              <a:t>0</a:t>
            </a:r>
            <a:r>
              <a:rPr lang="fr-FR" dirty="0" smtClean="0">
                <a:solidFill>
                  <a:schemeClr val="bg2"/>
                </a:solidFill>
              </a:rPr>
              <a:t>,K</a:t>
            </a:r>
            <a:r>
              <a:rPr lang="fr-FR" baseline="30000" dirty="0" smtClean="0">
                <a:solidFill>
                  <a:schemeClr val="bg2"/>
                </a:solidFill>
              </a:rPr>
              <a:t>+</a:t>
            </a:r>
            <a:endParaRPr lang="fr-FR" baseline="30000" dirty="0">
              <a:solidFill>
                <a:schemeClr val="bg2"/>
              </a:solidFill>
            </a:endParaRPr>
          </a:p>
        </p:txBody>
      </p:sp>
      <p:sp>
        <p:nvSpPr>
          <p:cNvPr id="34" name="ZoneTexte 33"/>
          <p:cNvSpPr txBox="1"/>
          <p:nvPr/>
        </p:nvSpPr>
        <p:spPr>
          <a:xfrm>
            <a:off x="5300614" y="2213248"/>
            <a:ext cx="423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bg2"/>
                </a:solidFill>
              </a:rPr>
              <a:t>K</a:t>
            </a:r>
            <a:r>
              <a:rPr lang="fr-FR" baseline="30000" dirty="0" smtClean="0">
                <a:solidFill>
                  <a:schemeClr val="bg2"/>
                </a:solidFill>
              </a:rPr>
              <a:t>0</a:t>
            </a:r>
            <a:endParaRPr lang="fr-FR" baseline="30000" dirty="0">
              <a:solidFill>
                <a:schemeClr val="bg2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589022" y="4797152"/>
            <a:ext cx="73129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chemeClr val="bg1"/>
                </a:solidFill>
              </a:rPr>
              <a:t>ρ</a:t>
            </a:r>
            <a:endParaRPr lang="fr-FR" b="1" dirty="0">
              <a:solidFill>
                <a:schemeClr val="bg1"/>
              </a:solidFill>
            </a:endParaRPr>
          </a:p>
        </p:txBody>
      </p:sp>
      <p:grpSp>
        <p:nvGrpSpPr>
          <p:cNvPr id="23" name="Groupe 221"/>
          <p:cNvGrpSpPr/>
          <p:nvPr/>
        </p:nvGrpSpPr>
        <p:grpSpPr>
          <a:xfrm>
            <a:off x="5027219" y="5296332"/>
            <a:ext cx="2245607" cy="1233933"/>
            <a:chOff x="7407137" y="5105399"/>
            <a:chExt cx="2565463" cy="1372976"/>
          </a:xfrm>
        </p:grpSpPr>
        <p:sp>
          <p:nvSpPr>
            <p:cNvPr id="25" name="Oval 103"/>
            <p:cNvSpPr>
              <a:spLocks noChangeArrowheads="1"/>
            </p:cNvSpPr>
            <p:nvPr/>
          </p:nvSpPr>
          <p:spPr bwMode="auto">
            <a:xfrm>
              <a:off x="7930272" y="5776913"/>
              <a:ext cx="97177" cy="63500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fr-FR" kern="0" smtClean="0">
                <a:solidFill>
                  <a:srgbClr val="FFFFFF"/>
                </a:solidFill>
              </a:endParaRPr>
            </a:p>
          </p:txBody>
        </p:sp>
        <p:sp>
          <p:nvSpPr>
            <p:cNvPr id="26" name="Oval 104"/>
            <p:cNvSpPr>
              <a:spLocks noChangeArrowheads="1"/>
            </p:cNvSpPr>
            <p:nvPr/>
          </p:nvSpPr>
          <p:spPr bwMode="auto">
            <a:xfrm>
              <a:off x="8846971" y="5786438"/>
              <a:ext cx="95557" cy="63500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fr-FR" kern="0" smtClean="0">
                <a:solidFill>
                  <a:srgbClr val="FFFFFF"/>
                </a:solidFill>
              </a:endParaRPr>
            </a:p>
          </p:txBody>
        </p:sp>
        <p:sp>
          <p:nvSpPr>
            <p:cNvPr id="31" name="Arc 106"/>
            <p:cNvSpPr>
              <a:spLocks/>
            </p:cNvSpPr>
            <p:nvPr/>
          </p:nvSpPr>
          <p:spPr bwMode="auto">
            <a:xfrm rot="5400000">
              <a:off x="8318324" y="5588006"/>
              <a:ext cx="255588" cy="800087"/>
            </a:xfrm>
            <a:custGeom>
              <a:avLst/>
              <a:gdLst>
                <a:gd name="T0" fmla="*/ 0 w 22499"/>
                <a:gd name="T1" fmla="*/ 0 h 43200"/>
                <a:gd name="T2" fmla="*/ 0 w 22499"/>
                <a:gd name="T3" fmla="*/ 0 h 43200"/>
                <a:gd name="T4" fmla="*/ 0 w 22499"/>
                <a:gd name="T5" fmla="*/ 0 h 43200"/>
                <a:gd name="T6" fmla="*/ 0 60000 65536"/>
                <a:gd name="T7" fmla="*/ 0 60000 65536"/>
                <a:gd name="T8" fmla="*/ 0 60000 65536"/>
                <a:gd name="T9" fmla="*/ 0 w 22499"/>
                <a:gd name="T10" fmla="*/ 0 h 43200"/>
                <a:gd name="T11" fmla="*/ 22499 w 22499"/>
                <a:gd name="T12" fmla="*/ 43200 h 43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499" h="43200" fill="none" extrusionOk="0">
                  <a:moveTo>
                    <a:pt x="898" y="0"/>
                  </a:moveTo>
                  <a:cubicBezTo>
                    <a:pt x="12828" y="0"/>
                    <a:pt x="22499" y="9670"/>
                    <a:pt x="22499" y="21600"/>
                  </a:cubicBezTo>
                  <a:cubicBezTo>
                    <a:pt x="22499" y="33529"/>
                    <a:pt x="12828" y="43200"/>
                    <a:pt x="899" y="43200"/>
                  </a:cubicBezTo>
                  <a:cubicBezTo>
                    <a:pt x="599" y="43200"/>
                    <a:pt x="299" y="43193"/>
                    <a:pt x="-1" y="43181"/>
                  </a:cubicBezTo>
                </a:path>
                <a:path w="22499" h="43200" stroke="0" extrusionOk="0">
                  <a:moveTo>
                    <a:pt x="898" y="0"/>
                  </a:moveTo>
                  <a:cubicBezTo>
                    <a:pt x="12828" y="0"/>
                    <a:pt x="22499" y="9670"/>
                    <a:pt x="22499" y="21600"/>
                  </a:cubicBezTo>
                  <a:cubicBezTo>
                    <a:pt x="22499" y="33529"/>
                    <a:pt x="12828" y="43200"/>
                    <a:pt x="899" y="43200"/>
                  </a:cubicBezTo>
                  <a:cubicBezTo>
                    <a:pt x="599" y="43200"/>
                    <a:pt x="299" y="43193"/>
                    <a:pt x="-1" y="43181"/>
                  </a:cubicBezTo>
                  <a:lnTo>
                    <a:pt x="899" y="21600"/>
                  </a:lnTo>
                  <a:close/>
                </a:path>
              </a:pathLst>
            </a:custGeom>
            <a:noFill/>
            <a:ln w="1905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fr-FR" kern="0" smtClean="0">
                <a:solidFill>
                  <a:srgbClr val="FFFFFF"/>
                </a:solidFill>
              </a:endParaRPr>
            </a:p>
          </p:txBody>
        </p:sp>
        <p:grpSp>
          <p:nvGrpSpPr>
            <p:cNvPr id="33" name="Group 107"/>
            <p:cNvGrpSpPr>
              <a:grpSpLocks/>
            </p:cNvGrpSpPr>
            <p:nvPr/>
          </p:nvGrpSpPr>
          <p:grpSpPr bwMode="auto">
            <a:xfrm>
              <a:off x="8858308" y="5794375"/>
              <a:ext cx="531232" cy="53975"/>
              <a:chOff x="1536" y="1344"/>
              <a:chExt cx="384" cy="48"/>
            </a:xfrm>
          </p:grpSpPr>
          <p:sp>
            <p:nvSpPr>
              <p:cNvPr id="44" name="Line 108"/>
              <p:cNvSpPr>
                <a:spLocks noChangeShapeType="1"/>
              </p:cNvSpPr>
              <p:nvPr/>
            </p:nvSpPr>
            <p:spPr bwMode="auto">
              <a:xfrm>
                <a:off x="1537" y="1344"/>
                <a:ext cx="383" cy="0"/>
              </a:xfrm>
              <a:prstGeom prst="line">
                <a:avLst/>
              </a:prstGeom>
              <a:noFill/>
              <a:ln w="190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 kern="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5" name="Line 109"/>
              <p:cNvSpPr>
                <a:spLocks noChangeShapeType="1"/>
              </p:cNvSpPr>
              <p:nvPr/>
            </p:nvSpPr>
            <p:spPr bwMode="auto">
              <a:xfrm>
                <a:off x="1536" y="1392"/>
                <a:ext cx="383" cy="0"/>
              </a:xfrm>
              <a:prstGeom prst="line">
                <a:avLst/>
              </a:prstGeom>
              <a:noFill/>
              <a:ln w="190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 kern="0" smtClean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35" name="Group 110"/>
            <p:cNvGrpSpPr>
              <a:grpSpLocks/>
            </p:cNvGrpSpPr>
            <p:nvPr/>
          </p:nvGrpSpPr>
          <p:grpSpPr bwMode="auto">
            <a:xfrm>
              <a:off x="7502694" y="5775325"/>
              <a:ext cx="531232" cy="52388"/>
              <a:chOff x="1536" y="1344"/>
              <a:chExt cx="384" cy="48"/>
            </a:xfrm>
          </p:grpSpPr>
          <p:sp>
            <p:nvSpPr>
              <p:cNvPr id="42" name="Line 111"/>
              <p:cNvSpPr>
                <a:spLocks noChangeShapeType="1"/>
              </p:cNvSpPr>
              <p:nvPr/>
            </p:nvSpPr>
            <p:spPr bwMode="auto">
              <a:xfrm>
                <a:off x="1537" y="1344"/>
                <a:ext cx="383" cy="0"/>
              </a:xfrm>
              <a:prstGeom prst="line">
                <a:avLst/>
              </a:prstGeom>
              <a:noFill/>
              <a:ln w="190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 kern="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3" name="Line 112"/>
              <p:cNvSpPr>
                <a:spLocks noChangeShapeType="1"/>
              </p:cNvSpPr>
              <p:nvPr/>
            </p:nvSpPr>
            <p:spPr bwMode="auto">
              <a:xfrm>
                <a:off x="1536" y="1392"/>
                <a:ext cx="383" cy="0"/>
              </a:xfrm>
              <a:prstGeom prst="line">
                <a:avLst/>
              </a:prstGeom>
              <a:noFill/>
              <a:ln w="190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 kern="0" smtClean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36" name="Text Box 113"/>
            <p:cNvSpPr txBox="1">
              <a:spLocks noChangeArrowheads="1"/>
            </p:cNvSpPr>
            <p:nvPr/>
          </p:nvSpPr>
          <p:spPr bwMode="auto">
            <a:xfrm>
              <a:off x="7407137" y="5321300"/>
              <a:ext cx="333640" cy="396875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de-DE" sz="2000" b="1" kern="0" dirty="0" smtClean="0">
                  <a:solidFill>
                    <a:srgbClr val="FFFFFF"/>
                  </a:solidFill>
                  <a:latin typeface="Symbol" pitchFamily="18" charset="2"/>
                </a:rPr>
                <a:t>r</a:t>
              </a:r>
            </a:p>
          </p:txBody>
        </p:sp>
        <p:sp>
          <p:nvSpPr>
            <p:cNvPr id="37" name="Text Box 114"/>
            <p:cNvSpPr txBox="1">
              <a:spLocks noChangeArrowheads="1"/>
            </p:cNvSpPr>
            <p:nvPr/>
          </p:nvSpPr>
          <p:spPr bwMode="auto">
            <a:xfrm>
              <a:off x="8983018" y="5392738"/>
              <a:ext cx="333640" cy="396875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de-DE" sz="2000" b="1" kern="0" smtClean="0">
                  <a:solidFill>
                    <a:srgbClr val="FFFFFF"/>
                  </a:solidFill>
                  <a:latin typeface="Symbol" pitchFamily="18" charset="2"/>
                </a:rPr>
                <a:t>r</a:t>
              </a:r>
            </a:p>
          </p:txBody>
        </p:sp>
        <p:sp>
          <p:nvSpPr>
            <p:cNvPr id="38" name="AutoShape 115"/>
            <p:cNvSpPr>
              <a:spLocks noChangeArrowheads="1"/>
            </p:cNvSpPr>
            <p:nvPr/>
          </p:nvSpPr>
          <p:spPr bwMode="auto">
            <a:xfrm>
              <a:off x="7965903" y="5476875"/>
              <a:ext cx="929656" cy="99060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10315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75" y="7875"/>
                  </a:moveTo>
                  <a:cubicBezTo>
                    <a:pt x="2946" y="3908"/>
                    <a:pt x="6634" y="1217"/>
                    <a:pt x="10800" y="1218"/>
                  </a:cubicBezTo>
                  <a:cubicBezTo>
                    <a:pt x="14965" y="1218"/>
                    <a:pt x="18653" y="3908"/>
                    <a:pt x="19924" y="7875"/>
                  </a:cubicBezTo>
                  <a:lnTo>
                    <a:pt x="21084" y="7503"/>
                  </a:lnTo>
                  <a:cubicBezTo>
                    <a:pt x="19651" y="3032"/>
                    <a:pt x="15494" y="-1"/>
                    <a:pt x="10799" y="0"/>
                  </a:cubicBezTo>
                  <a:cubicBezTo>
                    <a:pt x="6105" y="0"/>
                    <a:pt x="1948" y="3032"/>
                    <a:pt x="515" y="7503"/>
                  </a:cubicBezTo>
                  <a:close/>
                </a:path>
              </a:pathLst>
            </a:custGeom>
            <a:noFill/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fr-FR" kern="0" smtClean="0">
                <a:solidFill>
                  <a:srgbClr val="FFFFFF"/>
                </a:solidFill>
              </a:endParaRPr>
            </a:p>
          </p:txBody>
        </p:sp>
        <p:sp>
          <p:nvSpPr>
            <p:cNvPr id="39" name="Text Box 116"/>
            <p:cNvSpPr txBox="1">
              <a:spLocks noChangeArrowheads="1"/>
            </p:cNvSpPr>
            <p:nvPr/>
          </p:nvSpPr>
          <p:spPr bwMode="auto">
            <a:xfrm>
              <a:off x="8301162" y="6067426"/>
              <a:ext cx="675758" cy="410949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de-DE" b="1" kern="0" dirty="0" smtClean="0">
                  <a:solidFill>
                    <a:srgbClr val="FFFFFF"/>
                  </a:solidFill>
                  <a:latin typeface="Times New Roman" pitchFamily="18" charset="0"/>
                </a:rPr>
                <a:t>N</a:t>
              </a:r>
              <a:r>
                <a:rPr lang="de-DE" b="1" kern="0" baseline="30000" dirty="0" smtClean="0">
                  <a:solidFill>
                    <a:srgbClr val="FFFFFF"/>
                  </a:solidFill>
                  <a:latin typeface="Times New Roman" pitchFamily="18" charset="0"/>
                </a:rPr>
                <a:t>-1</a:t>
              </a:r>
            </a:p>
          </p:txBody>
        </p:sp>
        <p:sp>
          <p:nvSpPr>
            <p:cNvPr id="40" name="Text Box 117"/>
            <p:cNvSpPr txBox="1">
              <a:spLocks noChangeArrowheads="1"/>
            </p:cNvSpPr>
            <p:nvPr/>
          </p:nvSpPr>
          <p:spPr bwMode="auto">
            <a:xfrm>
              <a:off x="7930272" y="5105399"/>
              <a:ext cx="1211177" cy="410949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de-DE" b="1" kern="0" dirty="0" smtClean="0">
                  <a:solidFill>
                    <a:srgbClr val="FFFFFF"/>
                  </a:solidFill>
                  <a:latin typeface="Times New Roman" pitchFamily="18" charset="0"/>
                </a:rPr>
                <a:t>N(1520)</a:t>
              </a:r>
            </a:p>
          </p:txBody>
        </p:sp>
        <p:sp>
          <p:nvSpPr>
            <p:cNvPr id="41" name="Text Box 118"/>
            <p:cNvSpPr txBox="1">
              <a:spLocks noChangeArrowheads="1"/>
            </p:cNvSpPr>
            <p:nvPr/>
          </p:nvSpPr>
          <p:spPr bwMode="auto">
            <a:xfrm>
              <a:off x="9374964" y="5673725"/>
              <a:ext cx="597636" cy="701675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de-DE" sz="2000" b="1" kern="0" smtClean="0">
                  <a:solidFill>
                    <a:srgbClr val="FFFFFF"/>
                  </a:solidFill>
                  <a:latin typeface="Times New Roman" pitchFamily="18" charset="0"/>
                </a:rPr>
                <a:t>+  ...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77507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243408"/>
            <a:ext cx="8229600" cy="1143000"/>
          </a:xfrm>
        </p:spPr>
        <p:txBody>
          <a:bodyPr/>
          <a:lstStyle/>
          <a:p>
            <a:r>
              <a:rPr lang="fr-FR" dirty="0" smtClean="0"/>
              <a:t>Conclusion</a:t>
            </a:r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MESON 2014</a:t>
            </a: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B. Ramstein   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7682D0-8A49-4888-BB08-3F07EF8133B7}" type="slidenum">
              <a:rPr lang="fr-FR" smtClean="0"/>
              <a:pPr>
                <a:defRPr/>
              </a:pPr>
              <a:t>26</a:t>
            </a:fld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467544" y="836712"/>
            <a:ext cx="7491153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 </a:t>
            </a:r>
            <a:r>
              <a:rPr lang="fr-FR" sz="2400" dirty="0" smtClean="0">
                <a:solidFill>
                  <a:schemeClr val="tx2"/>
                </a:solidFill>
              </a:rPr>
              <a:t>HADES </a:t>
            </a:r>
            <a:r>
              <a:rPr lang="fr-FR" sz="2400" dirty="0" err="1" smtClean="0">
                <a:solidFill>
                  <a:schemeClr val="tx2"/>
                </a:solidFill>
              </a:rPr>
              <a:t>results</a:t>
            </a:r>
            <a:r>
              <a:rPr lang="fr-FR" sz="2400" dirty="0" smtClean="0">
                <a:solidFill>
                  <a:schemeClr val="tx2"/>
                </a:solidFill>
              </a:rPr>
              <a:t> in pp/</a:t>
            </a:r>
            <a:r>
              <a:rPr lang="fr-FR" sz="2400" dirty="0" err="1" smtClean="0">
                <a:solidFill>
                  <a:schemeClr val="tx2"/>
                </a:solidFill>
              </a:rPr>
              <a:t>pn</a:t>
            </a:r>
            <a:r>
              <a:rPr lang="fr-FR" sz="2400" dirty="0" smtClean="0">
                <a:solidFill>
                  <a:schemeClr val="tx2"/>
                </a:solidFill>
              </a:rPr>
              <a:t> </a:t>
            </a:r>
            <a:r>
              <a:rPr lang="fr-FR" sz="2400" dirty="0" err="1" smtClean="0">
                <a:solidFill>
                  <a:schemeClr val="tx2"/>
                </a:solidFill>
              </a:rPr>
              <a:t>reactions</a:t>
            </a:r>
            <a:r>
              <a:rPr lang="fr-FR" sz="2400" dirty="0" smtClean="0">
                <a:solidFill>
                  <a:schemeClr val="tx2"/>
                </a:solidFill>
              </a:rPr>
              <a:t> </a:t>
            </a:r>
          </a:p>
          <a:p>
            <a:endParaRPr lang="fr-FR" sz="2400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400" dirty="0" smtClean="0"/>
              <a:t>  Large </a:t>
            </a:r>
            <a:r>
              <a:rPr lang="fr-FR" sz="2400" dirty="0" err="1" smtClean="0"/>
              <a:t>variety</a:t>
            </a:r>
            <a:r>
              <a:rPr lang="fr-FR" sz="2400" dirty="0" smtClean="0"/>
              <a:t> of </a:t>
            </a:r>
            <a:r>
              <a:rPr lang="fr-FR" sz="2400" dirty="0" err="1" smtClean="0"/>
              <a:t>results</a:t>
            </a:r>
            <a:r>
              <a:rPr lang="fr-FR" sz="2400" dirty="0" smtClean="0"/>
              <a:t> </a:t>
            </a:r>
          </a:p>
          <a:p>
            <a:r>
              <a:rPr lang="fr-FR" sz="2400" i="1" dirty="0" smtClean="0"/>
              <a:t>         </a:t>
            </a:r>
            <a:r>
              <a:rPr lang="fr-FR" sz="2400" i="1" dirty="0" err="1" smtClean="0"/>
              <a:t>meson</a:t>
            </a:r>
            <a:r>
              <a:rPr lang="fr-FR" sz="2400" i="1" dirty="0" smtClean="0"/>
              <a:t> production, </a:t>
            </a:r>
            <a:r>
              <a:rPr lang="fr-FR" sz="2400" i="1" dirty="0" err="1" smtClean="0"/>
              <a:t>strangeness</a:t>
            </a:r>
            <a:r>
              <a:rPr lang="fr-FR" sz="2400" i="1" dirty="0" smtClean="0"/>
              <a:t>, </a:t>
            </a:r>
            <a:r>
              <a:rPr lang="fr-FR" sz="2400" i="1" dirty="0" err="1" smtClean="0"/>
              <a:t>e</a:t>
            </a:r>
            <a:r>
              <a:rPr lang="fr-FR" sz="2400" i="1" baseline="30000" dirty="0" err="1" smtClean="0"/>
              <a:t>+</a:t>
            </a:r>
            <a:r>
              <a:rPr lang="fr-FR" sz="2400" i="1" dirty="0" err="1" smtClean="0"/>
              <a:t>e</a:t>
            </a:r>
            <a:r>
              <a:rPr lang="fr-FR" sz="2400" i="1" baseline="30000" dirty="0" smtClean="0"/>
              <a:t>-</a:t>
            </a:r>
            <a:r>
              <a:rPr lang="fr-FR" sz="2400" i="1" dirty="0" smtClean="0"/>
              <a:t> production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400" dirty="0" smtClean="0"/>
              <a:t>  Indispensable  </a:t>
            </a:r>
            <a:r>
              <a:rPr lang="fr-FR" sz="2400" dirty="0" err="1" smtClean="0"/>
              <a:t>complement</a:t>
            </a:r>
            <a:r>
              <a:rPr lang="fr-FR" sz="2400" dirty="0" smtClean="0"/>
              <a:t> for in medium </a:t>
            </a:r>
            <a:r>
              <a:rPr lang="fr-FR" sz="2400" dirty="0" err="1"/>
              <a:t>studies</a:t>
            </a:r>
            <a:r>
              <a:rPr lang="fr-FR" sz="2400" dirty="0" smtClean="0"/>
              <a:t>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fr-FR" sz="2400" dirty="0"/>
          </a:p>
          <a:p>
            <a:r>
              <a:rPr lang="fr-FR" sz="2400" dirty="0" err="1" smtClean="0">
                <a:solidFill>
                  <a:schemeClr val="tx2"/>
                </a:solidFill>
              </a:rPr>
              <a:t>Still</a:t>
            </a:r>
            <a:r>
              <a:rPr lang="fr-FR" sz="2400" dirty="0" smtClean="0">
                <a:solidFill>
                  <a:schemeClr val="tx2"/>
                </a:solidFill>
              </a:rPr>
              <a:t> to come on HADES </a:t>
            </a:r>
            <a:r>
              <a:rPr lang="fr-FR" sz="2400" dirty="0" err="1" smtClean="0">
                <a:solidFill>
                  <a:schemeClr val="tx2"/>
                </a:solidFill>
              </a:rPr>
              <a:t>side</a:t>
            </a:r>
            <a:r>
              <a:rPr lang="fr-FR" sz="2400" dirty="0" smtClean="0">
                <a:solidFill>
                  <a:schemeClr val="tx2"/>
                </a:solidFill>
              </a:rPr>
              <a:t>:</a:t>
            </a:r>
          </a:p>
          <a:p>
            <a:endParaRPr lang="fr-FR" sz="2400" dirty="0" smtClean="0">
              <a:solidFill>
                <a:schemeClr val="tx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400" dirty="0"/>
              <a:t> </a:t>
            </a:r>
            <a:r>
              <a:rPr lang="fr-FR" sz="2400" dirty="0" smtClean="0"/>
              <a:t> </a:t>
            </a:r>
            <a:r>
              <a:rPr lang="fr-FR" sz="2400" dirty="0" err="1" smtClean="0"/>
              <a:t>Au+Au</a:t>
            </a:r>
            <a:r>
              <a:rPr lang="fr-FR" sz="2400" dirty="0" smtClean="0"/>
              <a:t> data </a:t>
            </a:r>
            <a:r>
              <a:rPr lang="fr-FR" sz="2400" dirty="0" err="1" smtClean="0"/>
              <a:t>analysis</a:t>
            </a:r>
            <a:r>
              <a:rPr lang="fr-FR" sz="2400" dirty="0" smtClean="0"/>
              <a:t> </a:t>
            </a:r>
            <a:endParaRPr lang="fr-FR" sz="24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400" dirty="0" smtClean="0"/>
              <a:t>  pion </a:t>
            </a:r>
            <a:r>
              <a:rPr lang="fr-FR" sz="2400" dirty="0" err="1" smtClean="0"/>
              <a:t>beam</a:t>
            </a:r>
            <a:r>
              <a:rPr lang="fr-FR" sz="2400" dirty="0" smtClean="0"/>
              <a:t> </a:t>
            </a:r>
            <a:r>
              <a:rPr lang="fr-FR" sz="2400" dirty="0" err="1" smtClean="0"/>
              <a:t>experiments</a:t>
            </a:r>
            <a:r>
              <a:rPr lang="fr-FR" sz="2400" dirty="0" smtClean="0"/>
              <a:t> </a:t>
            </a:r>
          </a:p>
          <a:p>
            <a:r>
              <a:rPr lang="fr-FR" sz="2400" dirty="0"/>
              <a:t> </a:t>
            </a:r>
            <a:r>
              <a:rPr lang="fr-FR" sz="2400" dirty="0" smtClean="0"/>
              <a:t> data </a:t>
            </a:r>
            <a:r>
              <a:rPr lang="fr-FR" sz="2400" dirty="0" err="1" smtClean="0"/>
              <a:t>taking</a:t>
            </a:r>
            <a:r>
              <a:rPr lang="fr-FR" sz="2400" dirty="0" smtClean="0"/>
              <a:t> in 2 </a:t>
            </a:r>
            <a:r>
              <a:rPr lang="fr-FR" sz="2400" dirty="0" err="1" smtClean="0"/>
              <a:t>months</a:t>
            </a:r>
            <a:endParaRPr lang="fr-FR" sz="2400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400" dirty="0"/>
              <a:t> </a:t>
            </a:r>
            <a:r>
              <a:rPr lang="fr-FR" sz="2400" dirty="0" smtClean="0"/>
              <a:t> HADES at FAIR/SIS100 (2019)</a:t>
            </a:r>
          </a:p>
        </p:txBody>
      </p:sp>
      <p:sp>
        <p:nvSpPr>
          <p:cNvPr id="7" name="Bulle ronde 6"/>
          <p:cNvSpPr/>
          <p:nvPr/>
        </p:nvSpPr>
        <p:spPr>
          <a:xfrm>
            <a:off x="6012160" y="620688"/>
            <a:ext cx="2858552" cy="1254914"/>
          </a:xfrm>
          <a:prstGeom prst="wedgeEllipseCallout">
            <a:avLst>
              <a:gd name="adj1" fmla="val -86368"/>
              <a:gd name="adj2" fmla="val 55145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 err="1" smtClean="0">
                <a:solidFill>
                  <a:schemeClr val="bg1"/>
                </a:solidFill>
                <a:sym typeface="Symbol"/>
              </a:rPr>
              <a:t>Discover</a:t>
            </a:r>
            <a:r>
              <a:rPr lang="fr-FR" dirty="0" smtClean="0">
                <a:solidFill>
                  <a:schemeClr val="bg1"/>
                </a:solidFill>
                <a:sym typeface="Symbol"/>
              </a:rPr>
              <a:t> more in </a:t>
            </a:r>
            <a:r>
              <a:rPr lang="fr-FR" dirty="0" err="1" smtClean="0">
                <a:solidFill>
                  <a:schemeClr val="bg1"/>
                </a:solidFill>
                <a:sym typeface="Symbol"/>
              </a:rPr>
              <a:t>paralell</a:t>
            </a:r>
            <a:r>
              <a:rPr lang="fr-FR" dirty="0" smtClean="0">
                <a:solidFill>
                  <a:schemeClr val="bg1"/>
                </a:solidFill>
                <a:sym typeface="Symbol"/>
              </a:rPr>
              <a:t> </a:t>
            </a:r>
            <a:r>
              <a:rPr lang="fr-FR" dirty="0" err="1" smtClean="0">
                <a:solidFill>
                  <a:schemeClr val="bg1"/>
                </a:solidFill>
                <a:sym typeface="Symbol"/>
              </a:rPr>
              <a:t>sesiions</a:t>
            </a:r>
            <a:r>
              <a:rPr lang="fr-FR" dirty="0" smtClean="0">
                <a:solidFill>
                  <a:schemeClr val="bg1"/>
                </a:solidFill>
                <a:sym typeface="Symbol"/>
              </a:rPr>
              <a:t> ! </a:t>
            </a:r>
            <a:endParaRPr lang="fr-FR" dirty="0">
              <a:solidFill>
                <a:schemeClr val="bg1"/>
              </a:solidFill>
              <a:sym typeface="Symbol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7460" y="4276303"/>
            <a:ext cx="3441533" cy="1792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5572794" y="4326682"/>
            <a:ext cx="1087438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cs typeface="DejaVu Sans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cs typeface="DejaVu Sans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cs typeface="DejaVu Sans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cs typeface="DejaVu Sans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cs typeface="DejaVu San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cs typeface="DejaVu San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cs typeface="DejaVu San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cs typeface="DejaVu San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cs typeface="DejaVu Sans" charset="0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pl-PL" altLang="fr-FR" dirty="0">
                <a:solidFill>
                  <a:srgbClr val="000000"/>
                </a:solidFill>
                <a:cs typeface="Arial" charset="0"/>
              </a:rPr>
              <a:t>HADES</a:t>
            </a: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7884740" y="5550818"/>
            <a:ext cx="1087438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cs typeface="DejaVu Sans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cs typeface="DejaVu Sans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cs typeface="DejaVu Sans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cs typeface="DejaVu Sans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cs typeface="DejaVu San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cs typeface="DejaVu San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cs typeface="DejaVu San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cs typeface="DejaVu San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cs typeface="DejaVu Sans" charset="0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pl-PL" altLang="fr-FR" dirty="0">
                <a:solidFill>
                  <a:srgbClr val="000000"/>
                </a:solidFill>
                <a:cs typeface="Arial" charset="0"/>
              </a:rPr>
              <a:t>CBM</a:t>
            </a:r>
          </a:p>
        </p:txBody>
      </p:sp>
    </p:spTree>
    <p:extLst>
      <p:ext uri="{BB962C8B-B14F-4D97-AF65-F5344CB8AC3E}">
        <p14:creationId xmlns:p14="http://schemas.microsoft.com/office/powerpoint/2010/main" val="399450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9552" y="2636912"/>
            <a:ext cx="8229600" cy="1143000"/>
          </a:xfrm>
        </p:spPr>
        <p:txBody>
          <a:bodyPr/>
          <a:lstStyle/>
          <a:p>
            <a:r>
              <a:rPr lang="pl-PL" dirty="0" smtClean="0"/>
              <a:t>dziękuję</a:t>
            </a:r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MESON 2014</a:t>
            </a: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B. Ramstein   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7682D0-8A49-4888-BB08-3F07EF8133B7}" type="slidenum">
              <a:rPr lang="fr-FR" smtClean="0"/>
              <a:pPr>
                <a:defRPr/>
              </a:pPr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9989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MESON 2014</a:t>
            </a: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B. Ramstein   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7682D0-8A49-4888-BB08-3F07EF8133B7}" type="slidenum">
              <a:rPr lang="fr-FR" smtClean="0"/>
              <a:pPr>
                <a:defRPr/>
              </a:pPr>
              <a:t>28</a:t>
            </a:fld>
            <a:endParaRPr lang="fr-F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7" y="44624"/>
            <a:ext cx="9108504" cy="676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7052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ytuł 1"/>
          <p:cNvSpPr>
            <a:spLocks noGrp="1"/>
          </p:cNvSpPr>
          <p:nvPr>
            <p:ph type="title"/>
          </p:nvPr>
        </p:nvSpPr>
        <p:spPr>
          <a:xfrm>
            <a:off x="611188" y="0"/>
            <a:ext cx="7772400" cy="1143000"/>
          </a:xfrm>
        </p:spPr>
        <p:txBody>
          <a:bodyPr/>
          <a:lstStyle/>
          <a:p>
            <a:r>
              <a:rPr lang="pl-PL" sz="3600" b="1" smtClean="0">
                <a:solidFill>
                  <a:srgbClr val="0000FF"/>
                </a:solidFill>
                <a:latin typeface="Comic Sans MS" pitchFamily="66" charset="0"/>
              </a:rPr>
              <a:t>Hyperon production</a:t>
            </a:r>
          </a:p>
        </p:txBody>
      </p:sp>
      <p:pic>
        <p:nvPicPr>
          <p:cNvPr id="2969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1268413"/>
            <a:ext cx="6307137" cy="5589587"/>
          </a:xfrm>
          <a:noFill/>
        </p:spPr>
      </p:pic>
      <p:sp>
        <p:nvSpPr>
          <p:cNvPr id="29700" name="pole tekstowe 4"/>
          <p:cNvSpPr txBox="1">
            <a:spLocks noChangeArrowheads="1"/>
          </p:cNvSpPr>
          <p:nvPr/>
        </p:nvSpPr>
        <p:spPr bwMode="auto">
          <a:xfrm>
            <a:off x="3995738" y="1844675"/>
            <a:ext cx="22320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i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i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r>
              <a:rPr lang="pl-PL" sz="1800"/>
              <a:t>D. Manley</a:t>
            </a:r>
          </a:p>
        </p:txBody>
      </p:sp>
      <p:sp>
        <p:nvSpPr>
          <p:cNvPr id="29701" name="pole tekstowe 4"/>
          <p:cNvSpPr txBox="1">
            <a:spLocks noChangeArrowheads="1"/>
          </p:cNvSpPr>
          <p:nvPr/>
        </p:nvSpPr>
        <p:spPr bwMode="auto">
          <a:xfrm>
            <a:off x="6588125" y="3068638"/>
            <a:ext cx="19446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i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i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r>
              <a:rPr lang="pl-PL" sz="1800">
                <a:solidFill>
                  <a:srgbClr val="0000FF"/>
                </a:solidFill>
              </a:rPr>
              <a:t>large discrepancies  in exp data around 1.7 GeV !</a:t>
            </a:r>
          </a:p>
        </p:txBody>
      </p:sp>
      <p:pic>
        <p:nvPicPr>
          <p:cNvPr id="297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1125538"/>
            <a:ext cx="2555875" cy="102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9400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171400"/>
            <a:ext cx="8964488" cy="1143000"/>
          </a:xfrm>
        </p:spPr>
        <p:txBody>
          <a:bodyPr/>
          <a:lstStyle/>
          <a:p>
            <a:r>
              <a:rPr lang="fr-FR" sz="3600" dirty="0" smtClean="0">
                <a:latin typeface="Comic Sans MS" panose="030F0702030302020204" pitchFamily="66" charset="0"/>
              </a:rPr>
              <a:t>Motivations of the HADES </a:t>
            </a:r>
            <a:r>
              <a:rPr lang="fr-FR" sz="3600" dirty="0" err="1" smtClean="0">
                <a:latin typeface="Comic Sans MS" panose="030F0702030302020204" pitchFamily="66" charset="0"/>
              </a:rPr>
              <a:t>experiment</a:t>
            </a:r>
            <a:endParaRPr lang="fr-FR" sz="3600" dirty="0">
              <a:latin typeface="Comic Sans MS" panose="030F0702030302020204" pitchFamily="66" charset="0"/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MESON 2014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B. Ramstein  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3A25DD-78E8-411B-BEC7-C1489F3240FD}" type="slidenum">
              <a:rPr lang="fr-FR" smtClean="0"/>
              <a:pPr>
                <a:defRPr/>
              </a:pPr>
              <a:t>3</a:t>
            </a:fld>
            <a:endParaRPr lang="fr-FR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 r="48461"/>
          <a:stretch>
            <a:fillRect/>
          </a:stretch>
        </p:blipFill>
        <p:spPr bwMode="auto">
          <a:xfrm>
            <a:off x="467544" y="3212976"/>
            <a:ext cx="3563585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ZoneTexte 8"/>
          <p:cNvSpPr txBox="1"/>
          <p:nvPr/>
        </p:nvSpPr>
        <p:spPr>
          <a:xfrm>
            <a:off x="1764386" y="3347700"/>
            <a:ext cx="1135311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K,</a:t>
            </a:r>
            <a:r>
              <a:rPr lang="el-GR" dirty="0" smtClean="0">
                <a:solidFill>
                  <a:srgbClr val="FF0000"/>
                </a:solidFill>
              </a:rPr>
              <a:t> Λ</a:t>
            </a:r>
            <a:r>
              <a:rPr lang="fr-FR" dirty="0" smtClean="0">
                <a:solidFill>
                  <a:srgbClr val="FF0000"/>
                </a:solidFill>
              </a:rPr>
              <a:t>,</a:t>
            </a:r>
            <a:r>
              <a:rPr lang="el-GR" dirty="0" smtClean="0">
                <a:solidFill>
                  <a:srgbClr val="FF0000"/>
                </a:solidFill>
              </a:rPr>
              <a:t>Φ</a:t>
            </a:r>
            <a:r>
              <a:rPr lang="fr-FR" dirty="0" smtClean="0">
                <a:solidFill>
                  <a:srgbClr val="FF0000"/>
                </a:solidFill>
              </a:rPr>
              <a:t>, </a:t>
            </a:r>
            <a:r>
              <a:rPr lang="el-GR" dirty="0">
                <a:solidFill>
                  <a:srgbClr val="FF0000"/>
                </a:solidFill>
              </a:rPr>
              <a:t>Ξ</a:t>
            </a:r>
            <a:endParaRPr lang="fr-FR" dirty="0">
              <a:solidFill>
                <a:srgbClr val="FF0000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3875" y="1573303"/>
            <a:ext cx="3131537" cy="2503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oneTexte 11"/>
          <p:cNvSpPr txBox="1"/>
          <p:nvPr/>
        </p:nvSpPr>
        <p:spPr>
          <a:xfrm rot="16200000">
            <a:off x="6988074" y="2669111"/>
            <a:ext cx="32217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i="1" dirty="0" smtClean="0"/>
              <a:t>Rapp, </a:t>
            </a:r>
            <a:r>
              <a:rPr lang="fr-FR" sz="1200" i="1" dirty="0" err="1" smtClean="0"/>
              <a:t>Wambach</a:t>
            </a:r>
            <a:r>
              <a:rPr lang="fr-FR" sz="1200" i="1" dirty="0" smtClean="0"/>
              <a:t>, Adv. </a:t>
            </a:r>
            <a:r>
              <a:rPr lang="fr-FR" sz="1200" i="1" dirty="0" err="1" smtClean="0"/>
              <a:t>Nucl</a:t>
            </a:r>
            <a:r>
              <a:rPr lang="fr-FR" sz="1200" i="1" dirty="0" smtClean="0"/>
              <a:t>. Phys. 25 (2000)</a:t>
            </a:r>
            <a:endParaRPr lang="fr-FR" sz="1200" i="1" dirty="0"/>
          </a:p>
        </p:txBody>
      </p:sp>
      <p:sp>
        <p:nvSpPr>
          <p:cNvPr id="18" name="AutoShape 39"/>
          <p:cNvSpPr>
            <a:spLocks noChangeArrowheads="1"/>
          </p:cNvSpPr>
          <p:nvPr/>
        </p:nvSpPr>
        <p:spPr bwMode="auto">
          <a:xfrm>
            <a:off x="107504" y="646584"/>
            <a:ext cx="3733800" cy="838200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b="1" i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Studying</a:t>
            </a:r>
            <a:r>
              <a:rPr lang="de-DE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de-DE" b="1" i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hadronic</a:t>
            </a:r>
            <a:r>
              <a:rPr lang="de-DE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matter…..</a:t>
            </a:r>
            <a:endParaRPr lang="fr-FR" b="1" i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3" name="Parchemin vertical 12"/>
          <p:cNvSpPr/>
          <p:nvPr/>
        </p:nvSpPr>
        <p:spPr>
          <a:xfrm>
            <a:off x="4355976" y="4530349"/>
            <a:ext cx="4248472" cy="1418931"/>
          </a:xfrm>
          <a:prstGeom prst="verticalScroll">
            <a:avLst/>
          </a:prstGeom>
          <a:solidFill>
            <a:schemeClr val="bg2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b="1" dirty="0" smtClean="0">
                <a:solidFill>
                  <a:srgbClr val="FFFFFF"/>
                </a:solidFill>
              </a:rPr>
              <a:t>….. </a:t>
            </a:r>
            <a:r>
              <a:rPr lang="fr-FR" b="1" dirty="0" err="1">
                <a:solidFill>
                  <a:srgbClr val="FFFFFF"/>
                </a:solidFill>
              </a:rPr>
              <a:t>using</a:t>
            </a:r>
            <a:r>
              <a:rPr lang="fr-FR" b="1" dirty="0">
                <a:solidFill>
                  <a:srgbClr val="FFFFFF"/>
                </a:solidFill>
              </a:rPr>
              <a:t> </a:t>
            </a:r>
            <a:r>
              <a:rPr lang="fr-FR" b="1" dirty="0" err="1">
                <a:solidFill>
                  <a:srgbClr val="FFFFFF"/>
                </a:solidFill>
              </a:rPr>
              <a:t>penetrating</a:t>
            </a:r>
            <a:r>
              <a:rPr lang="fr-FR" b="1" dirty="0">
                <a:solidFill>
                  <a:srgbClr val="FFFFFF"/>
                </a:solidFill>
              </a:rPr>
              <a:t> (but rare) probes: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  <a:defRPr/>
            </a:pPr>
            <a:r>
              <a:rPr lang="fr-FR" b="1" dirty="0" err="1">
                <a:solidFill>
                  <a:srgbClr val="FFFF00"/>
                </a:solidFill>
              </a:rPr>
              <a:t>dileptons</a:t>
            </a:r>
            <a:endParaRPr lang="fr-FR" b="1" dirty="0">
              <a:solidFill>
                <a:srgbClr val="FFFF00"/>
              </a:solidFill>
            </a:endParaRP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  <a:defRPr/>
            </a:pPr>
            <a:r>
              <a:rPr lang="fr-FR" b="1" dirty="0" err="1">
                <a:solidFill>
                  <a:srgbClr val="FFFF00"/>
                </a:solidFill>
              </a:rPr>
              <a:t>strange</a:t>
            </a:r>
            <a:r>
              <a:rPr lang="fr-FR" b="1" dirty="0">
                <a:solidFill>
                  <a:srgbClr val="FFFF00"/>
                </a:solidFill>
              </a:rPr>
              <a:t> </a:t>
            </a:r>
            <a:r>
              <a:rPr lang="fr-FR" b="1" dirty="0" err="1" smtClean="0">
                <a:solidFill>
                  <a:srgbClr val="FFFF00"/>
                </a:solidFill>
              </a:rPr>
              <a:t>particles</a:t>
            </a:r>
            <a:endParaRPr lang="fr-FR" b="1" dirty="0">
              <a:solidFill>
                <a:srgbClr val="FFFF00"/>
              </a:solidFill>
            </a:endParaRPr>
          </a:p>
        </p:txBody>
      </p:sp>
      <p:sp>
        <p:nvSpPr>
          <p:cNvPr id="20" name="Parchemin vertical 19"/>
          <p:cNvSpPr/>
          <p:nvPr/>
        </p:nvSpPr>
        <p:spPr>
          <a:xfrm>
            <a:off x="4695408" y="846260"/>
            <a:ext cx="4248472" cy="375929"/>
          </a:xfrm>
          <a:prstGeom prst="verticalScroll">
            <a:avLst/>
          </a:prstGeom>
          <a:solidFill>
            <a:schemeClr val="bg2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fr-FR" b="1" dirty="0" smtClean="0">
              <a:solidFill>
                <a:srgbClr val="FFFFFF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b="1" dirty="0" smtClean="0">
                <a:solidFill>
                  <a:srgbClr val="FFFFFF"/>
                </a:solidFill>
              </a:rPr>
              <a:t>….. </a:t>
            </a:r>
            <a:r>
              <a:rPr lang="fr-FR" b="1" dirty="0">
                <a:solidFill>
                  <a:srgbClr val="FFFFFF"/>
                </a:solidFill>
              </a:rPr>
              <a:t>in a baryon </a:t>
            </a:r>
            <a:r>
              <a:rPr lang="fr-FR" b="1" dirty="0" err="1">
                <a:solidFill>
                  <a:srgbClr val="FFFFFF"/>
                </a:solidFill>
              </a:rPr>
              <a:t>rich</a:t>
            </a:r>
            <a:r>
              <a:rPr lang="fr-FR" b="1" dirty="0">
                <a:solidFill>
                  <a:srgbClr val="FFFFFF"/>
                </a:solidFill>
              </a:rPr>
              <a:t> </a:t>
            </a:r>
            <a:r>
              <a:rPr lang="fr-FR" b="1" dirty="0" err="1">
                <a:solidFill>
                  <a:srgbClr val="FFFFFF"/>
                </a:solidFill>
              </a:rPr>
              <a:t>environment</a:t>
            </a:r>
            <a:endParaRPr lang="fr-FR" b="1" dirty="0">
              <a:solidFill>
                <a:srgbClr val="FFFFFF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fr-FR" b="1" dirty="0">
              <a:solidFill>
                <a:srgbClr val="FFFFFF"/>
              </a:solidFill>
            </a:endParaRPr>
          </a:p>
        </p:txBody>
      </p:sp>
      <p:sp>
        <p:nvSpPr>
          <p:cNvPr id="14" name="AutoShape 7"/>
          <p:cNvSpPr>
            <a:spLocks noChangeArrowheads="1"/>
          </p:cNvSpPr>
          <p:nvPr/>
        </p:nvSpPr>
        <p:spPr bwMode="auto">
          <a:xfrm>
            <a:off x="984294" y="1333289"/>
            <a:ext cx="2507586" cy="1422021"/>
          </a:xfrm>
          <a:prstGeom prst="roundRect">
            <a:avLst>
              <a:gd name="adj" fmla="val 16667"/>
            </a:avLst>
          </a:prstGeom>
          <a:noFill/>
          <a:ln w="28575">
            <a:noFill/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buSzPct val="71000"/>
            </a:pPr>
            <a:endParaRPr lang="fr-FR" dirty="0">
              <a:solidFill>
                <a:srgbClr val="FFFF00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611560" y="1447616"/>
            <a:ext cx="2512226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SzPct val="71000"/>
            </a:pPr>
            <a:r>
              <a:rPr lang="fr-FR" b="1" dirty="0">
                <a:solidFill>
                  <a:srgbClr val="FFFF00"/>
                </a:solidFill>
              </a:rPr>
              <a:t>SIS18, E/A=1-3.5 </a:t>
            </a:r>
            <a:r>
              <a:rPr lang="fr-FR" b="1" dirty="0" err="1">
                <a:solidFill>
                  <a:srgbClr val="FFFF00"/>
                </a:solidFill>
              </a:rPr>
              <a:t>GeV</a:t>
            </a:r>
            <a:endParaRPr lang="en-US" dirty="0">
              <a:sym typeface="Symbol" pitchFamily="18" charset="2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SzPct val="71000"/>
              <a:buFont typeface="Wingdings" pitchFamily="2" charset="2"/>
              <a:buChar char="q"/>
            </a:pPr>
            <a:r>
              <a:rPr lang="en-US" dirty="0">
                <a:sym typeface="Symbol" pitchFamily="18" charset="2"/>
              </a:rPr>
              <a:t> </a:t>
            </a:r>
            <a:r>
              <a:rPr lang="en-US" dirty="0" smtClean="0">
                <a:sym typeface="Symbol" pitchFamily="18" charset="2"/>
              </a:rPr>
              <a:t> </a:t>
            </a:r>
            <a:r>
              <a:rPr lang="en-US" dirty="0">
                <a:sym typeface="Symbol" pitchFamily="18" charset="2"/>
              </a:rPr>
              <a:t>/</a:t>
            </a:r>
            <a:r>
              <a:rPr lang="en-US" baseline="-25000" dirty="0"/>
              <a:t>o</a:t>
            </a:r>
            <a:r>
              <a:rPr lang="en-US" dirty="0"/>
              <a:t> ~ 1-3, </a:t>
            </a:r>
            <a:endParaRPr lang="en-US" dirty="0" smtClean="0"/>
          </a:p>
          <a:p>
            <a:pPr fontAlgn="base">
              <a:spcBef>
                <a:spcPct val="0"/>
              </a:spcBef>
              <a:spcAft>
                <a:spcPct val="0"/>
              </a:spcAft>
              <a:buSzPct val="71000"/>
              <a:buFont typeface="Wingdings" pitchFamily="2" charset="2"/>
              <a:buChar char="q"/>
            </a:pPr>
            <a:r>
              <a:rPr lang="en-US" dirty="0" smtClean="0"/>
              <a:t>  </a:t>
            </a:r>
            <a:r>
              <a:rPr lang="en-US" dirty="0" smtClean="0">
                <a:sym typeface="Symbol"/>
              </a:rPr>
              <a:t> ~ 15 </a:t>
            </a:r>
            <a:r>
              <a:rPr lang="en-US" dirty="0" err="1" smtClean="0">
                <a:sym typeface="Symbol"/>
              </a:rPr>
              <a:t>fm</a:t>
            </a:r>
            <a:r>
              <a:rPr lang="en-US" dirty="0" smtClean="0">
                <a:sym typeface="Symbol"/>
              </a:rPr>
              <a:t>/c</a:t>
            </a:r>
            <a:endParaRPr lang="en-US" dirty="0"/>
          </a:p>
          <a:p>
            <a:pPr fontAlgn="base">
              <a:spcBef>
                <a:spcPct val="0"/>
              </a:spcBef>
              <a:spcAft>
                <a:spcPct val="0"/>
              </a:spcAft>
              <a:buSzPct val="71000"/>
              <a:buFont typeface="Wingdings" pitchFamily="2" charset="2"/>
              <a:buChar char="q"/>
            </a:pPr>
            <a:r>
              <a:rPr lang="en-US" dirty="0"/>
              <a:t> </a:t>
            </a:r>
            <a:r>
              <a:rPr lang="en-US" dirty="0" smtClean="0"/>
              <a:t> T </a:t>
            </a:r>
            <a:r>
              <a:rPr lang="en-US" dirty="0"/>
              <a:t>&lt; 80 MeV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SzPct val="71000"/>
              <a:buFont typeface="Wingdings" pitchFamily="2" charset="2"/>
              <a:buChar char="q"/>
            </a:pPr>
            <a:r>
              <a:rPr lang="en-US" dirty="0"/>
              <a:t> </a:t>
            </a:r>
            <a:r>
              <a:rPr lang="en-US" dirty="0" smtClean="0"/>
              <a:t> N</a:t>
            </a:r>
            <a:r>
              <a:rPr lang="en-US" baseline="-25000" dirty="0">
                <a:sym typeface="Symbol" pitchFamily="18" charset="2"/>
              </a:rPr>
              <a:t></a:t>
            </a:r>
            <a:r>
              <a:rPr lang="en-US" dirty="0"/>
              <a:t>/A</a:t>
            </a:r>
            <a:r>
              <a:rPr lang="en-US" baseline="-25000" dirty="0"/>
              <a:t>part </a:t>
            </a:r>
            <a:r>
              <a:rPr lang="en-US" dirty="0"/>
              <a:t>≈ 10</a:t>
            </a:r>
            <a:r>
              <a:rPr lang="en-US" dirty="0" smtClean="0"/>
              <a:t>%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50988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Text Box 3"/>
          <p:cNvSpPr txBox="1">
            <a:spLocks noChangeArrowheads="1"/>
          </p:cNvSpPr>
          <p:nvPr/>
        </p:nvSpPr>
        <p:spPr bwMode="auto">
          <a:xfrm>
            <a:off x="6553200" y="6099622"/>
            <a:ext cx="21336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fld id="{1586D1A1-3348-4934-B3CA-4A668860F22D}" type="slidenum">
              <a:rPr lang="fr-FR" sz="12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pPr algn="r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t>30</a:t>
            </a:fld>
            <a:endParaRPr lang="fr-FR" sz="12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85349" name="Line 4"/>
          <p:cNvSpPr>
            <a:spLocks noChangeShapeType="1"/>
          </p:cNvSpPr>
          <p:nvPr/>
        </p:nvSpPr>
        <p:spPr bwMode="auto">
          <a:xfrm>
            <a:off x="0" y="620688"/>
            <a:ext cx="9144000" cy="1588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fr-FR">
              <a:solidFill>
                <a:srgbClr val="FFFFFF"/>
              </a:solidFill>
            </a:endParaRPr>
          </a:p>
        </p:txBody>
      </p:sp>
      <p:sp>
        <p:nvSpPr>
          <p:cNvPr id="185350" name="Line 5"/>
          <p:cNvSpPr>
            <a:spLocks noChangeShapeType="1"/>
          </p:cNvSpPr>
          <p:nvPr/>
        </p:nvSpPr>
        <p:spPr bwMode="auto">
          <a:xfrm>
            <a:off x="0" y="0"/>
            <a:ext cx="9144000" cy="1588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fr-FR">
              <a:solidFill>
                <a:srgbClr val="FFFFFF"/>
              </a:solidFill>
            </a:endParaRPr>
          </a:p>
        </p:txBody>
      </p:sp>
      <p:sp>
        <p:nvSpPr>
          <p:cNvPr id="43015" name="Text Box 7"/>
          <p:cNvSpPr txBox="1">
            <a:spLocks noChangeArrowheads="1"/>
          </p:cNvSpPr>
          <p:nvPr/>
        </p:nvSpPr>
        <p:spPr bwMode="auto">
          <a:xfrm>
            <a:off x="395536" y="76200"/>
            <a:ext cx="8748464" cy="760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2900" indent="-341313" defTabSz="449263" fontAlgn="base">
              <a:lnSpc>
                <a:spcPct val="80000"/>
              </a:lnSpc>
              <a:spcBef>
                <a:spcPts val="700"/>
              </a:spcBef>
              <a:spcAft>
                <a:spcPct val="0"/>
              </a:spcAft>
              <a:buSzPct val="9000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fr-FR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28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Motivations of </a:t>
            </a:r>
            <a:r>
              <a:rPr lang="en-US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</a:t>
            </a:r>
            <a:r>
              <a:rPr lang="en-US" sz="2800" baseline="30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-</a:t>
            </a:r>
            <a:r>
              <a:rPr lang="en-US" sz="28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pne</a:t>
            </a:r>
            <a:r>
              <a:rPr lang="en-US" sz="2800" baseline="300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+</a:t>
            </a:r>
            <a:r>
              <a:rPr lang="en-US" sz="28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e</a:t>
            </a:r>
            <a:r>
              <a:rPr lang="en-US" sz="2800" baseline="30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-</a:t>
            </a:r>
            <a:r>
              <a:rPr lang="fr-FR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28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experiments</a:t>
            </a:r>
            <a:r>
              <a:rPr lang="fr-FR" sz="28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28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with</a:t>
            </a:r>
            <a:r>
              <a:rPr lang="fr-FR" sz="28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HADES</a:t>
            </a:r>
            <a:r>
              <a:rPr lang="en-US" sz="28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fr-FR" sz="28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5" name="Group 98"/>
          <p:cNvGrpSpPr>
            <a:grpSpLocks/>
          </p:cNvGrpSpPr>
          <p:nvPr/>
        </p:nvGrpSpPr>
        <p:grpSpPr bwMode="auto">
          <a:xfrm>
            <a:off x="1115616" y="1341712"/>
            <a:ext cx="2016125" cy="1223192"/>
            <a:chOff x="1680" y="1554"/>
            <a:chExt cx="1248" cy="847"/>
          </a:xfrm>
        </p:grpSpPr>
        <p:sp>
          <p:nvSpPr>
            <p:cNvPr id="185408" name="Line 99"/>
            <p:cNvSpPr>
              <a:spLocks noChangeShapeType="1"/>
            </p:cNvSpPr>
            <p:nvPr/>
          </p:nvSpPr>
          <p:spPr bwMode="auto">
            <a:xfrm>
              <a:off x="1698" y="1886"/>
              <a:ext cx="389" cy="8"/>
            </a:xfrm>
            <a:prstGeom prst="line">
              <a:avLst/>
            </a:prstGeom>
            <a:noFill/>
            <a:ln w="1908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185409" name="AutoShape 100"/>
            <p:cNvSpPr>
              <a:spLocks noChangeArrowheads="1"/>
            </p:cNvSpPr>
            <p:nvPr/>
          </p:nvSpPr>
          <p:spPr bwMode="auto">
            <a:xfrm rot="1800000">
              <a:off x="2328" y="2021"/>
              <a:ext cx="296" cy="92"/>
            </a:xfrm>
            <a:custGeom>
              <a:avLst/>
              <a:gdLst>
                <a:gd name="T0" fmla="*/ 0 w 576"/>
                <a:gd name="T1" fmla="*/ 0 h 224"/>
                <a:gd name="T2" fmla="*/ 1 w 576"/>
                <a:gd name="T3" fmla="*/ 0 h 224"/>
                <a:gd name="T4" fmla="*/ 1 w 576"/>
                <a:gd name="T5" fmla="*/ 0 h 224"/>
                <a:gd name="T6" fmla="*/ 1 w 576"/>
                <a:gd name="T7" fmla="*/ 0 h 224"/>
                <a:gd name="T8" fmla="*/ 1 w 576"/>
                <a:gd name="T9" fmla="*/ 0 h 224"/>
                <a:gd name="T10" fmla="*/ 1 w 576"/>
                <a:gd name="T11" fmla="*/ 0 h 224"/>
                <a:gd name="T12" fmla="*/ 2 w 576"/>
                <a:gd name="T13" fmla="*/ 0 h 224"/>
                <a:gd name="T14" fmla="*/ 2 w 576"/>
                <a:gd name="T15" fmla="*/ 0 h 22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6"/>
                <a:gd name="T25" fmla="*/ 0 h 224"/>
                <a:gd name="T26" fmla="*/ 576 w 576"/>
                <a:gd name="T27" fmla="*/ 224 h 22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6" h="224">
                  <a:moveTo>
                    <a:pt x="0" y="112"/>
                  </a:moveTo>
                  <a:cubicBezTo>
                    <a:pt x="12" y="168"/>
                    <a:pt x="24" y="224"/>
                    <a:pt x="48" y="208"/>
                  </a:cubicBezTo>
                  <a:cubicBezTo>
                    <a:pt x="72" y="192"/>
                    <a:pt x="112" y="16"/>
                    <a:pt x="144" y="16"/>
                  </a:cubicBezTo>
                  <a:cubicBezTo>
                    <a:pt x="176" y="16"/>
                    <a:pt x="208" y="208"/>
                    <a:pt x="240" y="208"/>
                  </a:cubicBezTo>
                  <a:cubicBezTo>
                    <a:pt x="272" y="208"/>
                    <a:pt x="304" y="16"/>
                    <a:pt x="336" y="16"/>
                  </a:cubicBezTo>
                  <a:cubicBezTo>
                    <a:pt x="368" y="16"/>
                    <a:pt x="400" y="208"/>
                    <a:pt x="432" y="208"/>
                  </a:cubicBezTo>
                  <a:cubicBezTo>
                    <a:pt x="464" y="208"/>
                    <a:pt x="504" y="32"/>
                    <a:pt x="528" y="16"/>
                  </a:cubicBezTo>
                  <a:cubicBezTo>
                    <a:pt x="552" y="0"/>
                    <a:pt x="564" y="56"/>
                    <a:pt x="576" y="112"/>
                  </a:cubicBezTo>
                </a:path>
              </a:pathLst>
            </a:custGeom>
            <a:noFill/>
            <a:ln w="3816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185410" name="Line 101"/>
            <p:cNvSpPr>
              <a:spLocks noChangeShapeType="1"/>
            </p:cNvSpPr>
            <p:nvPr/>
          </p:nvSpPr>
          <p:spPr bwMode="auto">
            <a:xfrm flipV="1">
              <a:off x="2093" y="1694"/>
              <a:ext cx="324" cy="208"/>
            </a:xfrm>
            <a:prstGeom prst="line">
              <a:avLst/>
            </a:prstGeom>
            <a:noFill/>
            <a:ln w="1908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185411" name="Line 102"/>
            <p:cNvSpPr>
              <a:spLocks noChangeShapeType="1"/>
            </p:cNvSpPr>
            <p:nvPr/>
          </p:nvSpPr>
          <p:spPr bwMode="auto">
            <a:xfrm>
              <a:off x="2596" y="2103"/>
              <a:ext cx="180" cy="110"/>
            </a:xfrm>
            <a:prstGeom prst="line">
              <a:avLst/>
            </a:prstGeom>
            <a:noFill/>
            <a:ln w="9360">
              <a:solidFill>
                <a:srgbClr val="FFFFFF"/>
              </a:solidFill>
              <a:miter lim="800000"/>
              <a:headEnd/>
              <a:tailEnd type="triangle" w="med" len="med"/>
            </a:ln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185412" name="Line 103"/>
            <p:cNvSpPr>
              <a:spLocks noChangeShapeType="1"/>
            </p:cNvSpPr>
            <p:nvPr/>
          </p:nvSpPr>
          <p:spPr bwMode="auto">
            <a:xfrm flipV="1">
              <a:off x="2626" y="2021"/>
              <a:ext cx="200" cy="101"/>
            </a:xfrm>
            <a:prstGeom prst="line">
              <a:avLst/>
            </a:prstGeom>
            <a:noFill/>
            <a:ln w="9360">
              <a:solidFill>
                <a:srgbClr val="FFFFFF"/>
              </a:solidFill>
              <a:miter lim="800000"/>
              <a:headEnd/>
              <a:tailEnd type="triangle" w="med" len="med"/>
            </a:ln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185413" name="Text Box 104"/>
            <p:cNvSpPr txBox="1">
              <a:spLocks noChangeArrowheads="1"/>
            </p:cNvSpPr>
            <p:nvPr/>
          </p:nvSpPr>
          <p:spPr bwMode="auto">
            <a:xfrm rot="10800000" flipV="1">
              <a:off x="2248" y="1692"/>
              <a:ext cx="419" cy="32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r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800" b="1">
                  <a:solidFill>
                    <a:srgbClr val="FFFF00"/>
                  </a:solidFill>
                  <a:latin typeface="Symbol" pitchFamily="18" charset="2"/>
                </a:rPr>
                <a:t></a:t>
              </a:r>
              <a:r>
                <a:rPr lang="en-US" sz="2800" b="1" baseline="30000">
                  <a:solidFill>
                    <a:srgbClr val="FFFF00"/>
                  </a:solidFill>
                  <a:latin typeface="Symbol" pitchFamily="18" charset="2"/>
                </a:rPr>
                <a:t></a:t>
              </a:r>
            </a:p>
          </p:txBody>
        </p:sp>
        <p:sp>
          <p:nvSpPr>
            <p:cNvPr id="185414" name="Text Box 105"/>
            <p:cNvSpPr txBox="1">
              <a:spLocks noChangeArrowheads="1"/>
            </p:cNvSpPr>
            <p:nvPr/>
          </p:nvSpPr>
          <p:spPr bwMode="auto">
            <a:xfrm>
              <a:off x="2681" y="1785"/>
              <a:ext cx="242" cy="23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r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>
                  <a:solidFill>
                    <a:srgbClr val="FFFFFF"/>
                  </a:solidFill>
                </a:rPr>
                <a:t>e</a:t>
              </a:r>
              <a:r>
                <a:rPr lang="en-US" baseline="30000">
                  <a:solidFill>
                    <a:srgbClr val="FFFFFF"/>
                  </a:solidFill>
                </a:rPr>
                <a:t>+</a:t>
              </a:r>
            </a:p>
          </p:txBody>
        </p:sp>
        <p:sp>
          <p:nvSpPr>
            <p:cNvPr id="185415" name="Text Box 106"/>
            <p:cNvSpPr txBox="1">
              <a:spLocks noChangeArrowheads="1"/>
            </p:cNvSpPr>
            <p:nvPr/>
          </p:nvSpPr>
          <p:spPr bwMode="auto">
            <a:xfrm>
              <a:off x="2575" y="2169"/>
              <a:ext cx="221" cy="23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r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>
                  <a:solidFill>
                    <a:srgbClr val="FFFFFF"/>
                  </a:solidFill>
                </a:rPr>
                <a:t>e</a:t>
              </a:r>
              <a:r>
                <a:rPr lang="en-US" baseline="30000">
                  <a:solidFill>
                    <a:srgbClr val="FFFFFF"/>
                  </a:solidFill>
                </a:rPr>
                <a:t>-</a:t>
              </a:r>
            </a:p>
          </p:txBody>
        </p:sp>
        <p:sp>
          <p:nvSpPr>
            <p:cNvPr id="185416" name="Line 107"/>
            <p:cNvSpPr>
              <a:spLocks noChangeShapeType="1"/>
            </p:cNvSpPr>
            <p:nvPr/>
          </p:nvSpPr>
          <p:spPr bwMode="auto">
            <a:xfrm>
              <a:off x="2091" y="1893"/>
              <a:ext cx="236" cy="102"/>
            </a:xfrm>
            <a:prstGeom prst="line">
              <a:avLst/>
            </a:prstGeom>
            <a:noFill/>
            <a:ln w="25560">
              <a:solidFill>
                <a:srgbClr val="FFFF00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185417" name="Line 108"/>
            <p:cNvSpPr>
              <a:spLocks noChangeShapeType="1"/>
            </p:cNvSpPr>
            <p:nvPr/>
          </p:nvSpPr>
          <p:spPr bwMode="auto">
            <a:xfrm>
              <a:off x="2096" y="1913"/>
              <a:ext cx="256" cy="106"/>
            </a:xfrm>
            <a:prstGeom prst="line">
              <a:avLst/>
            </a:prstGeom>
            <a:noFill/>
            <a:ln w="25560">
              <a:solidFill>
                <a:srgbClr val="FFFF00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185418" name="Text Box 109"/>
            <p:cNvSpPr txBox="1">
              <a:spLocks noChangeArrowheads="1"/>
            </p:cNvSpPr>
            <p:nvPr/>
          </p:nvSpPr>
          <p:spPr bwMode="auto">
            <a:xfrm>
              <a:off x="1726" y="1979"/>
              <a:ext cx="598" cy="25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algn="r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000" b="1" i="1">
                  <a:solidFill>
                    <a:srgbClr val="FFFF00"/>
                  </a:solidFill>
                  <a:latin typeface="Symbol" pitchFamily="18" charset="2"/>
                </a:rPr>
                <a:t></a:t>
              </a:r>
            </a:p>
          </p:txBody>
        </p:sp>
        <p:sp>
          <p:nvSpPr>
            <p:cNvPr id="185419" name="Oval 110"/>
            <p:cNvSpPr>
              <a:spLocks noChangeArrowheads="1"/>
            </p:cNvSpPr>
            <p:nvPr/>
          </p:nvSpPr>
          <p:spPr bwMode="auto">
            <a:xfrm>
              <a:off x="2057" y="1859"/>
              <a:ext cx="63" cy="86"/>
            </a:xfrm>
            <a:prstGeom prst="ellipse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185420" name="Text Box 111"/>
            <p:cNvSpPr txBox="1">
              <a:spLocks noChangeArrowheads="1"/>
            </p:cNvSpPr>
            <p:nvPr/>
          </p:nvSpPr>
          <p:spPr bwMode="auto">
            <a:xfrm>
              <a:off x="1750" y="1691"/>
              <a:ext cx="217" cy="23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fr-FR">
                  <a:solidFill>
                    <a:srgbClr val="FFFFFF"/>
                  </a:solidFill>
                </a:rPr>
                <a:t>R</a:t>
              </a:r>
            </a:p>
          </p:txBody>
        </p:sp>
        <p:sp>
          <p:nvSpPr>
            <p:cNvPr id="185421" name="Text Box 112"/>
            <p:cNvSpPr txBox="1">
              <a:spLocks noChangeArrowheads="1"/>
            </p:cNvSpPr>
            <p:nvPr/>
          </p:nvSpPr>
          <p:spPr bwMode="auto">
            <a:xfrm>
              <a:off x="2113" y="1593"/>
              <a:ext cx="217" cy="23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fr-FR">
                  <a:solidFill>
                    <a:srgbClr val="FFFFFF"/>
                  </a:solidFill>
                </a:rPr>
                <a:t>N</a:t>
              </a:r>
            </a:p>
          </p:txBody>
        </p:sp>
        <p:sp>
          <p:nvSpPr>
            <p:cNvPr id="185422" name="Rectangle 113"/>
            <p:cNvSpPr>
              <a:spLocks noChangeArrowheads="1"/>
            </p:cNvSpPr>
            <p:nvPr/>
          </p:nvSpPr>
          <p:spPr bwMode="auto">
            <a:xfrm>
              <a:off x="1680" y="1554"/>
              <a:ext cx="1248" cy="816"/>
            </a:xfrm>
            <a:prstGeom prst="rect">
              <a:avLst/>
            </a:prstGeom>
            <a:noFill/>
            <a:ln w="9360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fr-FR">
                <a:solidFill>
                  <a:srgbClr val="FFFFFF"/>
                </a:solidFill>
              </a:endParaRPr>
            </a:p>
          </p:txBody>
        </p:sp>
      </p:grpSp>
      <p:grpSp>
        <p:nvGrpSpPr>
          <p:cNvPr id="6" name="Groupe 221"/>
          <p:cNvGrpSpPr/>
          <p:nvPr/>
        </p:nvGrpSpPr>
        <p:grpSpPr>
          <a:xfrm>
            <a:off x="5724128" y="1330971"/>
            <a:ext cx="2245607" cy="1233933"/>
            <a:chOff x="7407137" y="5105399"/>
            <a:chExt cx="2565463" cy="1372976"/>
          </a:xfrm>
        </p:grpSpPr>
        <p:sp>
          <p:nvSpPr>
            <p:cNvPr id="190" name="Oval 103"/>
            <p:cNvSpPr>
              <a:spLocks noChangeArrowheads="1"/>
            </p:cNvSpPr>
            <p:nvPr/>
          </p:nvSpPr>
          <p:spPr bwMode="auto">
            <a:xfrm>
              <a:off x="7930272" y="5776913"/>
              <a:ext cx="97177" cy="63500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fr-FR" kern="0" smtClean="0">
                <a:solidFill>
                  <a:srgbClr val="FFFFFF"/>
                </a:solidFill>
              </a:endParaRPr>
            </a:p>
          </p:txBody>
        </p:sp>
        <p:sp>
          <p:nvSpPr>
            <p:cNvPr id="191" name="Oval 104"/>
            <p:cNvSpPr>
              <a:spLocks noChangeArrowheads="1"/>
            </p:cNvSpPr>
            <p:nvPr/>
          </p:nvSpPr>
          <p:spPr bwMode="auto">
            <a:xfrm>
              <a:off x="8846971" y="5786438"/>
              <a:ext cx="95557" cy="63500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fr-FR" kern="0" smtClean="0">
                <a:solidFill>
                  <a:srgbClr val="FFFFFF"/>
                </a:solidFill>
              </a:endParaRPr>
            </a:p>
          </p:txBody>
        </p:sp>
        <p:sp>
          <p:nvSpPr>
            <p:cNvPr id="193" name="Arc 106"/>
            <p:cNvSpPr>
              <a:spLocks/>
            </p:cNvSpPr>
            <p:nvPr/>
          </p:nvSpPr>
          <p:spPr bwMode="auto">
            <a:xfrm rot="5400000">
              <a:off x="8318324" y="5588006"/>
              <a:ext cx="255588" cy="800087"/>
            </a:xfrm>
            <a:custGeom>
              <a:avLst/>
              <a:gdLst>
                <a:gd name="T0" fmla="*/ 0 w 22499"/>
                <a:gd name="T1" fmla="*/ 0 h 43200"/>
                <a:gd name="T2" fmla="*/ 0 w 22499"/>
                <a:gd name="T3" fmla="*/ 0 h 43200"/>
                <a:gd name="T4" fmla="*/ 0 w 22499"/>
                <a:gd name="T5" fmla="*/ 0 h 43200"/>
                <a:gd name="T6" fmla="*/ 0 60000 65536"/>
                <a:gd name="T7" fmla="*/ 0 60000 65536"/>
                <a:gd name="T8" fmla="*/ 0 60000 65536"/>
                <a:gd name="T9" fmla="*/ 0 w 22499"/>
                <a:gd name="T10" fmla="*/ 0 h 43200"/>
                <a:gd name="T11" fmla="*/ 22499 w 22499"/>
                <a:gd name="T12" fmla="*/ 43200 h 43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499" h="43200" fill="none" extrusionOk="0">
                  <a:moveTo>
                    <a:pt x="898" y="0"/>
                  </a:moveTo>
                  <a:cubicBezTo>
                    <a:pt x="12828" y="0"/>
                    <a:pt x="22499" y="9670"/>
                    <a:pt x="22499" y="21600"/>
                  </a:cubicBezTo>
                  <a:cubicBezTo>
                    <a:pt x="22499" y="33529"/>
                    <a:pt x="12828" y="43200"/>
                    <a:pt x="899" y="43200"/>
                  </a:cubicBezTo>
                  <a:cubicBezTo>
                    <a:pt x="599" y="43200"/>
                    <a:pt x="299" y="43193"/>
                    <a:pt x="-1" y="43181"/>
                  </a:cubicBezTo>
                </a:path>
                <a:path w="22499" h="43200" stroke="0" extrusionOk="0">
                  <a:moveTo>
                    <a:pt x="898" y="0"/>
                  </a:moveTo>
                  <a:cubicBezTo>
                    <a:pt x="12828" y="0"/>
                    <a:pt x="22499" y="9670"/>
                    <a:pt x="22499" y="21600"/>
                  </a:cubicBezTo>
                  <a:cubicBezTo>
                    <a:pt x="22499" y="33529"/>
                    <a:pt x="12828" y="43200"/>
                    <a:pt x="899" y="43200"/>
                  </a:cubicBezTo>
                  <a:cubicBezTo>
                    <a:pt x="599" y="43200"/>
                    <a:pt x="299" y="43193"/>
                    <a:pt x="-1" y="43181"/>
                  </a:cubicBezTo>
                  <a:lnTo>
                    <a:pt x="899" y="21600"/>
                  </a:lnTo>
                  <a:close/>
                </a:path>
              </a:pathLst>
            </a:custGeom>
            <a:noFill/>
            <a:ln w="1905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fr-FR" kern="0" smtClean="0">
                <a:solidFill>
                  <a:srgbClr val="FFFFFF"/>
                </a:solidFill>
              </a:endParaRPr>
            </a:p>
          </p:txBody>
        </p:sp>
        <p:grpSp>
          <p:nvGrpSpPr>
            <p:cNvPr id="7" name="Group 107"/>
            <p:cNvGrpSpPr>
              <a:grpSpLocks/>
            </p:cNvGrpSpPr>
            <p:nvPr/>
          </p:nvGrpSpPr>
          <p:grpSpPr bwMode="auto">
            <a:xfrm>
              <a:off x="8858308" y="5794375"/>
              <a:ext cx="531232" cy="53975"/>
              <a:chOff x="1536" y="1344"/>
              <a:chExt cx="384" cy="48"/>
            </a:xfrm>
          </p:grpSpPr>
          <p:sp>
            <p:nvSpPr>
              <p:cNvPr id="220" name="Line 108"/>
              <p:cNvSpPr>
                <a:spLocks noChangeShapeType="1"/>
              </p:cNvSpPr>
              <p:nvPr/>
            </p:nvSpPr>
            <p:spPr bwMode="auto">
              <a:xfrm>
                <a:off x="1537" y="1344"/>
                <a:ext cx="383" cy="0"/>
              </a:xfrm>
              <a:prstGeom prst="line">
                <a:avLst/>
              </a:prstGeom>
              <a:noFill/>
              <a:ln w="190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 kern="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21" name="Line 109"/>
              <p:cNvSpPr>
                <a:spLocks noChangeShapeType="1"/>
              </p:cNvSpPr>
              <p:nvPr/>
            </p:nvSpPr>
            <p:spPr bwMode="auto">
              <a:xfrm>
                <a:off x="1536" y="1392"/>
                <a:ext cx="383" cy="0"/>
              </a:xfrm>
              <a:prstGeom prst="line">
                <a:avLst/>
              </a:prstGeom>
              <a:noFill/>
              <a:ln w="190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 kern="0" smtClean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8" name="Group 110"/>
            <p:cNvGrpSpPr>
              <a:grpSpLocks/>
            </p:cNvGrpSpPr>
            <p:nvPr/>
          </p:nvGrpSpPr>
          <p:grpSpPr bwMode="auto">
            <a:xfrm>
              <a:off x="7502694" y="5775325"/>
              <a:ext cx="531232" cy="52388"/>
              <a:chOff x="1536" y="1344"/>
              <a:chExt cx="384" cy="48"/>
            </a:xfrm>
          </p:grpSpPr>
          <p:sp>
            <p:nvSpPr>
              <p:cNvPr id="218" name="Line 111"/>
              <p:cNvSpPr>
                <a:spLocks noChangeShapeType="1"/>
              </p:cNvSpPr>
              <p:nvPr/>
            </p:nvSpPr>
            <p:spPr bwMode="auto">
              <a:xfrm>
                <a:off x="1537" y="1344"/>
                <a:ext cx="383" cy="0"/>
              </a:xfrm>
              <a:prstGeom prst="line">
                <a:avLst/>
              </a:prstGeom>
              <a:noFill/>
              <a:ln w="190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 kern="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19" name="Line 112"/>
              <p:cNvSpPr>
                <a:spLocks noChangeShapeType="1"/>
              </p:cNvSpPr>
              <p:nvPr/>
            </p:nvSpPr>
            <p:spPr bwMode="auto">
              <a:xfrm>
                <a:off x="1536" y="1392"/>
                <a:ext cx="383" cy="0"/>
              </a:xfrm>
              <a:prstGeom prst="line">
                <a:avLst/>
              </a:prstGeom>
              <a:noFill/>
              <a:ln w="190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 kern="0" smtClean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96" name="Text Box 113"/>
            <p:cNvSpPr txBox="1">
              <a:spLocks noChangeArrowheads="1"/>
            </p:cNvSpPr>
            <p:nvPr/>
          </p:nvSpPr>
          <p:spPr bwMode="auto">
            <a:xfrm>
              <a:off x="7407137" y="5321300"/>
              <a:ext cx="333640" cy="396875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de-DE" sz="2000" b="1" kern="0" dirty="0" smtClean="0">
                  <a:solidFill>
                    <a:srgbClr val="FFFFFF"/>
                  </a:solidFill>
                  <a:latin typeface="Symbol" pitchFamily="18" charset="2"/>
                </a:rPr>
                <a:t>r</a:t>
              </a:r>
            </a:p>
          </p:txBody>
        </p:sp>
        <p:sp>
          <p:nvSpPr>
            <p:cNvPr id="197" name="Text Box 114"/>
            <p:cNvSpPr txBox="1">
              <a:spLocks noChangeArrowheads="1"/>
            </p:cNvSpPr>
            <p:nvPr/>
          </p:nvSpPr>
          <p:spPr bwMode="auto">
            <a:xfrm>
              <a:off x="8983018" y="5392738"/>
              <a:ext cx="333640" cy="396875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de-DE" sz="2000" b="1" kern="0" smtClean="0">
                  <a:solidFill>
                    <a:srgbClr val="FFFFFF"/>
                  </a:solidFill>
                  <a:latin typeface="Symbol" pitchFamily="18" charset="2"/>
                </a:rPr>
                <a:t>r</a:t>
              </a:r>
            </a:p>
          </p:txBody>
        </p:sp>
        <p:sp>
          <p:nvSpPr>
            <p:cNvPr id="198" name="AutoShape 115"/>
            <p:cNvSpPr>
              <a:spLocks noChangeArrowheads="1"/>
            </p:cNvSpPr>
            <p:nvPr/>
          </p:nvSpPr>
          <p:spPr bwMode="auto">
            <a:xfrm>
              <a:off x="7965903" y="5476875"/>
              <a:ext cx="929656" cy="99060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10315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75" y="7875"/>
                  </a:moveTo>
                  <a:cubicBezTo>
                    <a:pt x="2946" y="3908"/>
                    <a:pt x="6634" y="1217"/>
                    <a:pt x="10800" y="1218"/>
                  </a:cubicBezTo>
                  <a:cubicBezTo>
                    <a:pt x="14965" y="1218"/>
                    <a:pt x="18653" y="3908"/>
                    <a:pt x="19924" y="7875"/>
                  </a:cubicBezTo>
                  <a:lnTo>
                    <a:pt x="21084" y="7503"/>
                  </a:lnTo>
                  <a:cubicBezTo>
                    <a:pt x="19651" y="3032"/>
                    <a:pt x="15494" y="-1"/>
                    <a:pt x="10799" y="0"/>
                  </a:cubicBezTo>
                  <a:cubicBezTo>
                    <a:pt x="6105" y="0"/>
                    <a:pt x="1948" y="3032"/>
                    <a:pt x="515" y="7503"/>
                  </a:cubicBezTo>
                  <a:close/>
                </a:path>
              </a:pathLst>
            </a:custGeom>
            <a:noFill/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fr-FR" kern="0" smtClean="0">
                <a:solidFill>
                  <a:srgbClr val="FFFFFF"/>
                </a:solidFill>
              </a:endParaRPr>
            </a:p>
          </p:txBody>
        </p:sp>
        <p:sp>
          <p:nvSpPr>
            <p:cNvPr id="199" name="Text Box 116"/>
            <p:cNvSpPr txBox="1">
              <a:spLocks noChangeArrowheads="1"/>
            </p:cNvSpPr>
            <p:nvPr/>
          </p:nvSpPr>
          <p:spPr bwMode="auto">
            <a:xfrm>
              <a:off x="8301162" y="6067426"/>
              <a:ext cx="675758" cy="410949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de-DE" b="1" kern="0" dirty="0" smtClean="0">
                  <a:solidFill>
                    <a:srgbClr val="FFFFFF"/>
                  </a:solidFill>
                  <a:latin typeface="Times New Roman" pitchFamily="18" charset="0"/>
                </a:rPr>
                <a:t>N</a:t>
              </a:r>
              <a:r>
                <a:rPr lang="de-DE" b="1" kern="0" baseline="30000" dirty="0" smtClean="0">
                  <a:solidFill>
                    <a:srgbClr val="FFFFFF"/>
                  </a:solidFill>
                  <a:latin typeface="Times New Roman" pitchFamily="18" charset="0"/>
                </a:rPr>
                <a:t>-1</a:t>
              </a:r>
            </a:p>
          </p:txBody>
        </p:sp>
        <p:sp>
          <p:nvSpPr>
            <p:cNvPr id="200" name="Text Box 117"/>
            <p:cNvSpPr txBox="1">
              <a:spLocks noChangeArrowheads="1"/>
            </p:cNvSpPr>
            <p:nvPr/>
          </p:nvSpPr>
          <p:spPr bwMode="auto">
            <a:xfrm>
              <a:off x="7930272" y="5105399"/>
              <a:ext cx="1211177" cy="410949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de-DE" b="1" kern="0" dirty="0" smtClean="0">
                  <a:solidFill>
                    <a:srgbClr val="FFFFFF"/>
                  </a:solidFill>
                  <a:latin typeface="Times New Roman" pitchFamily="18" charset="0"/>
                </a:rPr>
                <a:t>N(1520)</a:t>
              </a:r>
            </a:p>
          </p:txBody>
        </p:sp>
        <p:sp>
          <p:nvSpPr>
            <p:cNvPr id="201" name="Text Box 118"/>
            <p:cNvSpPr txBox="1">
              <a:spLocks noChangeArrowheads="1"/>
            </p:cNvSpPr>
            <p:nvPr/>
          </p:nvSpPr>
          <p:spPr bwMode="auto">
            <a:xfrm>
              <a:off x="9374964" y="5673725"/>
              <a:ext cx="597636" cy="701675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de-DE" sz="2000" b="1" kern="0" smtClean="0">
                  <a:solidFill>
                    <a:srgbClr val="FFFFFF"/>
                  </a:solidFill>
                  <a:latin typeface="Times New Roman" pitchFamily="18" charset="0"/>
                </a:rPr>
                <a:t>+  ...</a:t>
              </a:r>
            </a:p>
          </p:txBody>
        </p:sp>
      </p:grpSp>
      <p:grpSp>
        <p:nvGrpSpPr>
          <p:cNvPr id="102" name="Groupe 101"/>
          <p:cNvGrpSpPr/>
          <p:nvPr/>
        </p:nvGrpSpPr>
        <p:grpSpPr>
          <a:xfrm>
            <a:off x="3955" y="2743026"/>
            <a:ext cx="9032541" cy="2054126"/>
            <a:chOff x="-76200" y="1312020"/>
            <a:chExt cx="9327125" cy="2054126"/>
          </a:xfrm>
        </p:grpSpPr>
        <p:sp>
          <p:nvSpPr>
            <p:cNvPr id="185353" name="Text Box 8"/>
            <p:cNvSpPr txBox="1">
              <a:spLocks noChangeArrowheads="1"/>
            </p:cNvSpPr>
            <p:nvPr/>
          </p:nvSpPr>
          <p:spPr bwMode="auto">
            <a:xfrm>
              <a:off x="660400" y="1321545"/>
              <a:ext cx="163513" cy="36671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185354" name="Rectangle 9"/>
            <p:cNvSpPr>
              <a:spLocks noChangeArrowheads="1"/>
            </p:cNvSpPr>
            <p:nvPr/>
          </p:nvSpPr>
          <p:spPr bwMode="auto">
            <a:xfrm>
              <a:off x="0" y="1330971"/>
              <a:ext cx="4648200" cy="2035175"/>
            </a:xfrm>
            <a:prstGeom prst="rect">
              <a:avLst/>
            </a:prstGeom>
            <a:noFill/>
            <a:ln w="9360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185355" name="Text Box 10"/>
            <p:cNvSpPr txBox="1">
              <a:spLocks noChangeArrowheads="1"/>
            </p:cNvSpPr>
            <p:nvPr/>
          </p:nvSpPr>
          <p:spPr bwMode="auto">
            <a:xfrm>
              <a:off x="95250" y="1323133"/>
              <a:ext cx="3690938" cy="3365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fr-FR" sz="1600" dirty="0">
                  <a:solidFill>
                    <a:srgbClr val="FFFF00"/>
                  </a:solidFill>
                </a:rPr>
                <a:t>Time-</a:t>
              </a:r>
              <a:r>
                <a:rPr lang="fr-FR" sz="1600" dirty="0" err="1">
                  <a:solidFill>
                    <a:srgbClr val="FFFF00"/>
                  </a:solidFill>
                </a:rPr>
                <a:t>Like</a:t>
              </a:r>
              <a:r>
                <a:rPr lang="fr-FR" sz="1600" dirty="0">
                  <a:solidFill>
                    <a:srgbClr val="FFFF00"/>
                  </a:solidFill>
                </a:rPr>
                <a:t> </a:t>
              </a:r>
              <a:r>
                <a:rPr lang="fr-FR" sz="1600" dirty="0" err="1">
                  <a:solidFill>
                    <a:srgbClr val="FFFF00"/>
                  </a:solidFill>
                </a:rPr>
                <a:t>electromagnetic</a:t>
              </a:r>
              <a:r>
                <a:rPr lang="fr-FR" sz="1600" dirty="0">
                  <a:solidFill>
                    <a:srgbClr val="FFFF00"/>
                  </a:solidFill>
                </a:rPr>
                <a:t> </a:t>
              </a:r>
              <a:r>
                <a:rPr lang="fr-FR" sz="1600" dirty="0" err="1">
                  <a:solidFill>
                    <a:srgbClr val="FFFF00"/>
                  </a:solidFill>
                </a:rPr>
                <a:t>form</a:t>
              </a:r>
              <a:r>
                <a:rPr lang="fr-FR" sz="1600" dirty="0">
                  <a:solidFill>
                    <a:srgbClr val="FFFF00"/>
                  </a:solidFill>
                </a:rPr>
                <a:t> </a:t>
              </a:r>
              <a:r>
                <a:rPr lang="fr-FR" sz="1600" dirty="0" err="1">
                  <a:solidFill>
                    <a:srgbClr val="FFFF00"/>
                  </a:solidFill>
                </a:rPr>
                <a:t>factors</a:t>
              </a:r>
              <a:endParaRPr lang="fr-FR" sz="1600" dirty="0">
                <a:solidFill>
                  <a:srgbClr val="FFFF00"/>
                </a:solidFill>
              </a:endParaRPr>
            </a:p>
          </p:txBody>
        </p:sp>
        <p:sp>
          <p:nvSpPr>
            <p:cNvPr id="185356" name="Text Box 11"/>
            <p:cNvSpPr txBox="1">
              <a:spLocks noChangeArrowheads="1"/>
            </p:cNvSpPr>
            <p:nvPr/>
          </p:nvSpPr>
          <p:spPr bwMode="auto">
            <a:xfrm>
              <a:off x="-76200" y="2137520"/>
              <a:ext cx="179388" cy="36671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185357" name="Text Box 12"/>
            <p:cNvSpPr txBox="1">
              <a:spLocks noChangeArrowheads="1"/>
            </p:cNvSpPr>
            <p:nvPr/>
          </p:nvSpPr>
          <p:spPr bwMode="auto">
            <a:xfrm>
              <a:off x="2235200" y="1985120"/>
              <a:ext cx="457200" cy="30638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fr-FR" sz="1400" b="1">
                  <a:solidFill>
                    <a:srgbClr val="FFFFFF"/>
                  </a:solidFill>
                </a:rPr>
                <a:t>e</a:t>
              </a:r>
              <a:r>
                <a:rPr lang="fr-FR" sz="1400" b="1" baseline="30000">
                  <a:solidFill>
                    <a:srgbClr val="FFFFFF"/>
                  </a:solidFill>
                </a:rPr>
                <a:t>+</a:t>
              </a:r>
            </a:p>
          </p:txBody>
        </p:sp>
        <p:sp>
          <p:nvSpPr>
            <p:cNvPr id="185358" name="Text Box 13"/>
            <p:cNvSpPr txBox="1">
              <a:spLocks noChangeArrowheads="1"/>
            </p:cNvSpPr>
            <p:nvPr/>
          </p:nvSpPr>
          <p:spPr bwMode="auto">
            <a:xfrm>
              <a:off x="1790700" y="1527920"/>
              <a:ext cx="304800" cy="3365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fr-FR" sz="1600" b="1">
                  <a:solidFill>
                    <a:srgbClr val="FFFFFF"/>
                  </a:solidFill>
                </a:rPr>
                <a:t>n</a:t>
              </a:r>
            </a:p>
          </p:txBody>
        </p:sp>
        <p:grpSp>
          <p:nvGrpSpPr>
            <p:cNvPr id="2" name="Group 14"/>
            <p:cNvGrpSpPr>
              <a:grpSpLocks/>
            </p:cNvGrpSpPr>
            <p:nvPr/>
          </p:nvGrpSpPr>
          <p:grpSpPr bwMode="auto">
            <a:xfrm>
              <a:off x="1084263" y="1721595"/>
              <a:ext cx="1606550" cy="1185863"/>
              <a:chOff x="683" y="1370"/>
              <a:chExt cx="1012" cy="747"/>
            </a:xfrm>
          </p:grpSpPr>
          <p:grpSp>
            <p:nvGrpSpPr>
              <p:cNvPr id="3" name="Group 15"/>
              <p:cNvGrpSpPr>
                <a:grpSpLocks/>
              </p:cNvGrpSpPr>
              <p:nvPr/>
            </p:nvGrpSpPr>
            <p:grpSpPr bwMode="auto">
              <a:xfrm>
                <a:off x="727" y="1370"/>
                <a:ext cx="968" cy="747"/>
                <a:chOff x="727" y="1370"/>
                <a:chExt cx="968" cy="747"/>
              </a:xfrm>
            </p:grpSpPr>
            <p:grpSp>
              <p:nvGrpSpPr>
                <p:cNvPr id="4" name="Group 16"/>
                <p:cNvGrpSpPr>
                  <a:grpSpLocks/>
                </p:cNvGrpSpPr>
                <p:nvPr/>
              </p:nvGrpSpPr>
              <p:grpSpPr bwMode="auto">
                <a:xfrm>
                  <a:off x="727" y="1370"/>
                  <a:ext cx="968" cy="747"/>
                  <a:chOff x="727" y="1370"/>
                  <a:chExt cx="968" cy="747"/>
                </a:xfrm>
              </p:grpSpPr>
              <p:sp>
                <p:nvSpPr>
                  <p:cNvPr id="185460" name="Line 1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27" y="1600"/>
                    <a:ext cx="358" cy="8"/>
                  </a:xfrm>
                  <a:prstGeom prst="line">
                    <a:avLst/>
                  </a:prstGeom>
                  <a:noFill/>
                  <a:ln w="38160">
                    <a:solidFill>
                      <a:srgbClr val="FFFF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defTabSz="449263" fontAlgn="base">
                      <a:spcBef>
                        <a:spcPct val="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SzPct val="100000"/>
                      <a:buFont typeface="Times New Roman" pitchFamily="18" charset="0"/>
                      <a:buNone/>
                    </a:pPr>
                    <a:endParaRPr lang="fr-FR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85461" name="Line 1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063" y="1368"/>
                    <a:ext cx="281" cy="243"/>
                  </a:xfrm>
                  <a:prstGeom prst="line">
                    <a:avLst/>
                  </a:prstGeom>
                  <a:noFill/>
                  <a:ln w="9360">
                    <a:solidFill>
                      <a:srgbClr val="FFFFFF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defTabSz="449263" fontAlgn="base">
                      <a:spcBef>
                        <a:spcPct val="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SzPct val="100000"/>
                      <a:buFont typeface="Times New Roman" pitchFamily="18" charset="0"/>
                      <a:buNone/>
                    </a:pPr>
                    <a:endParaRPr lang="fr-FR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85462" name="Line 1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388" y="1701"/>
                    <a:ext cx="308" cy="126"/>
                  </a:xfrm>
                  <a:prstGeom prst="line">
                    <a:avLst/>
                  </a:prstGeom>
                  <a:noFill/>
                  <a:ln w="9360">
                    <a:solidFill>
                      <a:srgbClr val="FFFFFF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defTabSz="449263" fontAlgn="base">
                      <a:spcBef>
                        <a:spcPct val="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SzPct val="100000"/>
                      <a:buFont typeface="Times New Roman" pitchFamily="18" charset="0"/>
                      <a:buNone/>
                    </a:pPr>
                    <a:endParaRPr lang="fr-FR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85463" name="Line 2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166" y="1827"/>
                    <a:ext cx="222" cy="291"/>
                  </a:xfrm>
                  <a:prstGeom prst="line">
                    <a:avLst/>
                  </a:prstGeom>
                  <a:noFill/>
                  <a:ln w="9360">
                    <a:solidFill>
                      <a:srgbClr val="FFFFFF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defTabSz="449263" fontAlgn="base">
                      <a:spcBef>
                        <a:spcPct val="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SzPct val="100000"/>
                      <a:buFont typeface="Times New Roman" pitchFamily="18" charset="0"/>
                      <a:buNone/>
                    </a:pPr>
                    <a:endParaRPr lang="fr-FR">
                      <a:solidFill>
                        <a:srgbClr val="FFFFFF"/>
                      </a:solidFill>
                    </a:endParaRPr>
                  </a:p>
                </p:txBody>
              </p:sp>
            </p:grpSp>
            <p:sp>
              <p:nvSpPr>
                <p:cNvPr id="185459" name="AutoShape 21"/>
                <p:cNvSpPr>
                  <a:spLocks noChangeArrowheads="1"/>
                </p:cNvSpPr>
                <p:nvPr/>
              </p:nvSpPr>
              <p:spPr bwMode="auto">
                <a:xfrm rot="-3000000">
                  <a:off x="1211" y="1526"/>
                  <a:ext cx="41" cy="395"/>
                </a:xfrm>
                <a:custGeom>
                  <a:avLst/>
                  <a:gdLst>
                    <a:gd name="T0" fmla="*/ 1 w 77"/>
                    <a:gd name="T1" fmla="*/ 1 h 695"/>
                    <a:gd name="T2" fmla="*/ 1 w 77"/>
                    <a:gd name="T3" fmla="*/ 1 h 695"/>
                    <a:gd name="T4" fmla="*/ 1 w 77"/>
                    <a:gd name="T5" fmla="*/ 1 h 695"/>
                    <a:gd name="T6" fmla="*/ 1 w 77"/>
                    <a:gd name="T7" fmla="*/ 1 h 695"/>
                    <a:gd name="T8" fmla="*/ 1 w 77"/>
                    <a:gd name="T9" fmla="*/ 1 h 695"/>
                    <a:gd name="T10" fmla="*/ 1 w 77"/>
                    <a:gd name="T11" fmla="*/ 1 h 695"/>
                    <a:gd name="T12" fmla="*/ 1 w 77"/>
                    <a:gd name="T13" fmla="*/ 1 h 695"/>
                    <a:gd name="T14" fmla="*/ 1 w 77"/>
                    <a:gd name="T15" fmla="*/ 1 h 695"/>
                    <a:gd name="T16" fmla="*/ 1 w 77"/>
                    <a:gd name="T17" fmla="*/ 1 h 695"/>
                    <a:gd name="T18" fmla="*/ 1 w 77"/>
                    <a:gd name="T19" fmla="*/ 1 h 695"/>
                    <a:gd name="T20" fmla="*/ 1 w 77"/>
                    <a:gd name="T21" fmla="*/ 1 h 695"/>
                    <a:gd name="T22" fmla="*/ 1 w 77"/>
                    <a:gd name="T23" fmla="*/ 1 h 695"/>
                    <a:gd name="T24" fmla="*/ 1 w 77"/>
                    <a:gd name="T25" fmla="*/ 1 h 695"/>
                    <a:gd name="T26" fmla="*/ 1 w 77"/>
                    <a:gd name="T27" fmla="*/ 1 h 695"/>
                    <a:gd name="T28" fmla="*/ 1 w 77"/>
                    <a:gd name="T29" fmla="*/ 2 h 695"/>
                    <a:gd name="T30" fmla="*/ 1 w 77"/>
                    <a:gd name="T31" fmla="*/ 2 h 695"/>
                    <a:gd name="T32" fmla="*/ 1 w 77"/>
                    <a:gd name="T33" fmla="*/ 2 h 695"/>
                    <a:gd name="T34" fmla="*/ 1 w 77"/>
                    <a:gd name="T35" fmla="*/ 2 h 695"/>
                    <a:gd name="T36" fmla="*/ 1 w 77"/>
                    <a:gd name="T37" fmla="*/ 2 h 695"/>
                    <a:gd name="T38" fmla="*/ 1 w 77"/>
                    <a:gd name="T39" fmla="*/ 2 h 695"/>
                    <a:gd name="T40" fmla="*/ 1 w 77"/>
                    <a:gd name="T41" fmla="*/ 2 h 695"/>
                    <a:gd name="T42" fmla="*/ 1 w 77"/>
                    <a:gd name="T43" fmla="*/ 2 h 695"/>
                    <a:gd name="T44" fmla="*/ 1 w 77"/>
                    <a:gd name="T45" fmla="*/ 2 h 695"/>
                    <a:gd name="T46" fmla="*/ 1 w 77"/>
                    <a:gd name="T47" fmla="*/ 2 h 695"/>
                    <a:gd name="T48" fmla="*/ 1 w 77"/>
                    <a:gd name="T49" fmla="*/ 2 h 695"/>
                    <a:gd name="T50" fmla="*/ 1 w 77"/>
                    <a:gd name="T51" fmla="*/ 2 h 695"/>
                    <a:gd name="T52" fmla="*/ 1 w 77"/>
                    <a:gd name="T53" fmla="*/ 2 h 695"/>
                    <a:gd name="T54" fmla="*/ 1 w 77"/>
                    <a:gd name="T55" fmla="*/ 2 h 695"/>
                    <a:gd name="T56" fmla="*/ 1 w 77"/>
                    <a:gd name="T57" fmla="*/ 2 h 695"/>
                    <a:gd name="T58" fmla="*/ 1 w 77"/>
                    <a:gd name="T59" fmla="*/ 3 h 695"/>
                    <a:gd name="T60" fmla="*/ 1 w 77"/>
                    <a:gd name="T61" fmla="*/ 3 h 695"/>
                    <a:gd name="T62" fmla="*/ 1 w 77"/>
                    <a:gd name="T63" fmla="*/ 3 h 695"/>
                    <a:gd name="T64" fmla="*/ 1 w 77"/>
                    <a:gd name="T65" fmla="*/ 3 h 695"/>
                    <a:gd name="T66" fmla="*/ 1 w 77"/>
                    <a:gd name="T67" fmla="*/ 3 h 695"/>
                    <a:gd name="T68" fmla="*/ 1 w 77"/>
                    <a:gd name="T69" fmla="*/ 3 h 695"/>
                    <a:gd name="T70" fmla="*/ 1 w 77"/>
                    <a:gd name="T71" fmla="*/ 3 h 695"/>
                    <a:gd name="T72" fmla="*/ 1 w 77"/>
                    <a:gd name="T73" fmla="*/ 3 h 695"/>
                    <a:gd name="T74" fmla="*/ 1 w 77"/>
                    <a:gd name="T75" fmla="*/ 3 h 695"/>
                    <a:gd name="T76" fmla="*/ 1 w 77"/>
                    <a:gd name="T77" fmla="*/ 3 h 695"/>
                    <a:gd name="T78" fmla="*/ 1 w 77"/>
                    <a:gd name="T79" fmla="*/ 3 h 695"/>
                    <a:gd name="T80" fmla="*/ 1 w 77"/>
                    <a:gd name="T81" fmla="*/ 3 h 695"/>
                    <a:gd name="T82" fmla="*/ 1 w 77"/>
                    <a:gd name="T83" fmla="*/ 3 h 695"/>
                    <a:gd name="T84" fmla="*/ 1 w 77"/>
                    <a:gd name="T85" fmla="*/ 3 h 695"/>
                    <a:gd name="T86" fmla="*/ 1 w 77"/>
                    <a:gd name="T87" fmla="*/ 3 h 695"/>
                    <a:gd name="T88" fmla="*/ 1 w 77"/>
                    <a:gd name="T89" fmla="*/ 3 h 695"/>
                    <a:gd name="T90" fmla="*/ 1 w 77"/>
                    <a:gd name="T91" fmla="*/ 3 h 695"/>
                    <a:gd name="T92" fmla="*/ 1 w 77"/>
                    <a:gd name="T93" fmla="*/ 3 h 695"/>
                    <a:gd name="T94" fmla="*/ 1 w 77"/>
                    <a:gd name="T95" fmla="*/ 3 h 695"/>
                    <a:gd name="T96" fmla="*/ 1 w 77"/>
                    <a:gd name="T97" fmla="*/ 4 h 695"/>
                    <a:gd name="T98" fmla="*/ 1 w 77"/>
                    <a:gd name="T99" fmla="*/ 4 h 695"/>
                    <a:gd name="T100" fmla="*/ 1 w 77"/>
                    <a:gd name="T101" fmla="*/ 4 h 695"/>
                    <a:gd name="T102" fmla="*/ 1 w 77"/>
                    <a:gd name="T103" fmla="*/ 4 h 695"/>
                    <a:gd name="T104" fmla="*/ 1 w 77"/>
                    <a:gd name="T105" fmla="*/ 4 h 695"/>
                    <a:gd name="T106" fmla="*/ 1 w 77"/>
                    <a:gd name="T107" fmla="*/ 4 h 695"/>
                    <a:gd name="T108" fmla="*/ 1 w 77"/>
                    <a:gd name="T109" fmla="*/ 4 h 695"/>
                    <a:gd name="T110" fmla="*/ 1 w 77"/>
                    <a:gd name="T111" fmla="*/ 4 h 695"/>
                    <a:gd name="T112" fmla="*/ 1 w 77"/>
                    <a:gd name="T113" fmla="*/ 5 h 695"/>
                    <a:gd name="T114" fmla="*/ 1 w 77"/>
                    <a:gd name="T115" fmla="*/ 5 h 695"/>
                    <a:gd name="T116" fmla="*/ 1 w 77"/>
                    <a:gd name="T117" fmla="*/ 5 h 695"/>
                    <a:gd name="T118" fmla="*/ 1 w 77"/>
                    <a:gd name="T119" fmla="*/ 5 h 695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77"/>
                    <a:gd name="T181" fmla="*/ 0 h 695"/>
                    <a:gd name="T182" fmla="*/ 77 w 77"/>
                    <a:gd name="T183" fmla="*/ 695 h 695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77" h="695">
                      <a:moveTo>
                        <a:pt x="39" y="0"/>
                      </a:moveTo>
                      <a:lnTo>
                        <a:pt x="39" y="62"/>
                      </a:lnTo>
                      <a:lnTo>
                        <a:pt x="34" y="64"/>
                      </a:lnTo>
                      <a:lnTo>
                        <a:pt x="27" y="66"/>
                      </a:lnTo>
                      <a:lnTo>
                        <a:pt x="22" y="67"/>
                      </a:lnTo>
                      <a:lnTo>
                        <a:pt x="17" y="69"/>
                      </a:lnTo>
                      <a:lnTo>
                        <a:pt x="12" y="72"/>
                      </a:lnTo>
                      <a:lnTo>
                        <a:pt x="8" y="74"/>
                      </a:lnTo>
                      <a:lnTo>
                        <a:pt x="5" y="76"/>
                      </a:lnTo>
                      <a:lnTo>
                        <a:pt x="3" y="77"/>
                      </a:lnTo>
                      <a:lnTo>
                        <a:pt x="2" y="79"/>
                      </a:lnTo>
                      <a:lnTo>
                        <a:pt x="0" y="81"/>
                      </a:lnTo>
                      <a:lnTo>
                        <a:pt x="2" y="82"/>
                      </a:lnTo>
                      <a:lnTo>
                        <a:pt x="3" y="84"/>
                      </a:lnTo>
                      <a:lnTo>
                        <a:pt x="5" y="87"/>
                      </a:lnTo>
                      <a:lnTo>
                        <a:pt x="8" y="89"/>
                      </a:lnTo>
                      <a:lnTo>
                        <a:pt x="12" y="91"/>
                      </a:lnTo>
                      <a:lnTo>
                        <a:pt x="17" y="92"/>
                      </a:lnTo>
                      <a:lnTo>
                        <a:pt x="22" y="94"/>
                      </a:lnTo>
                      <a:lnTo>
                        <a:pt x="27" y="96"/>
                      </a:lnTo>
                      <a:lnTo>
                        <a:pt x="34" y="97"/>
                      </a:lnTo>
                      <a:lnTo>
                        <a:pt x="39" y="101"/>
                      </a:lnTo>
                      <a:lnTo>
                        <a:pt x="45" y="102"/>
                      </a:lnTo>
                      <a:lnTo>
                        <a:pt x="50" y="104"/>
                      </a:lnTo>
                      <a:lnTo>
                        <a:pt x="55" y="106"/>
                      </a:lnTo>
                      <a:lnTo>
                        <a:pt x="61" y="108"/>
                      </a:lnTo>
                      <a:lnTo>
                        <a:pt x="66" y="109"/>
                      </a:lnTo>
                      <a:lnTo>
                        <a:pt x="69" y="111"/>
                      </a:lnTo>
                      <a:lnTo>
                        <a:pt x="72" y="113"/>
                      </a:lnTo>
                      <a:lnTo>
                        <a:pt x="76" y="116"/>
                      </a:lnTo>
                      <a:lnTo>
                        <a:pt x="76" y="118"/>
                      </a:lnTo>
                      <a:lnTo>
                        <a:pt x="77" y="119"/>
                      </a:lnTo>
                      <a:lnTo>
                        <a:pt x="76" y="121"/>
                      </a:lnTo>
                      <a:lnTo>
                        <a:pt x="76" y="123"/>
                      </a:lnTo>
                      <a:lnTo>
                        <a:pt x="72" y="124"/>
                      </a:lnTo>
                      <a:lnTo>
                        <a:pt x="69" y="126"/>
                      </a:lnTo>
                      <a:lnTo>
                        <a:pt x="66" y="129"/>
                      </a:lnTo>
                      <a:lnTo>
                        <a:pt x="61" y="131"/>
                      </a:lnTo>
                      <a:lnTo>
                        <a:pt x="55" y="133"/>
                      </a:lnTo>
                      <a:lnTo>
                        <a:pt x="50" y="134"/>
                      </a:lnTo>
                      <a:lnTo>
                        <a:pt x="45" y="136"/>
                      </a:lnTo>
                      <a:lnTo>
                        <a:pt x="39" y="138"/>
                      </a:lnTo>
                      <a:lnTo>
                        <a:pt x="34" y="139"/>
                      </a:lnTo>
                      <a:lnTo>
                        <a:pt x="27" y="141"/>
                      </a:lnTo>
                      <a:lnTo>
                        <a:pt x="22" y="144"/>
                      </a:lnTo>
                      <a:lnTo>
                        <a:pt x="17" y="146"/>
                      </a:lnTo>
                      <a:lnTo>
                        <a:pt x="12" y="148"/>
                      </a:lnTo>
                      <a:lnTo>
                        <a:pt x="8" y="149"/>
                      </a:lnTo>
                      <a:lnTo>
                        <a:pt x="5" y="151"/>
                      </a:lnTo>
                      <a:lnTo>
                        <a:pt x="3" y="153"/>
                      </a:lnTo>
                      <a:lnTo>
                        <a:pt x="2" y="155"/>
                      </a:lnTo>
                      <a:lnTo>
                        <a:pt x="0" y="158"/>
                      </a:lnTo>
                      <a:lnTo>
                        <a:pt x="2" y="160"/>
                      </a:lnTo>
                      <a:lnTo>
                        <a:pt x="3" y="161"/>
                      </a:lnTo>
                      <a:lnTo>
                        <a:pt x="5" y="163"/>
                      </a:lnTo>
                      <a:lnTo>
                        <a:pt x="8" y="165"/>
                      </a:lnTo>
                      <a:lnTo>
                        <a:pt x="12" y="166"/>
                      </a:lnTo>
                      <a:lnTo>
                        <a:pt x="17" y="168"/>
                      </a:lnTo>
                      <a:lnTo>
                        <a:pt x="22" y="170"/>
                      </a:lnTo>
                      <a:lnTo>
                        <a:pt x="27" y="173"/>
                      </a:lnTo>
                      <a:lnTo>
                        <a:pt x="34" y="175"/>
                      </a:lnTo>
                      <a:lnTo>
                        <a:pt x="39" y="176"/>
                      </a:lnTo>
                      <a:lnTo>
                        <a:pt x="45" y="178"/>
                      </a:lnTo>
                      <a:lnTo>
                        <a:pt x="50" y="180"/>
                      </a:lnTo>
                      <a:lnTo>
                        <a:pt x="55" y="181"/>
                      </a:lnTo>
                      <a:lnTo>
                        <a:pt x="61" y="183"/>
                      </a:lnTo>
                      <a:lnTo>
                        <a:pt x="66" y="186"/>
                      </a:lnTo>
                      <a:lnTo>
                        <a:pt x="69" y="188"/>
                      </a:lnTo>
                      <a:lnTo>
                        <a:pt x="72" y="190"/>
                      </a:lnTo>
                      <a:lnTo>
                        <a:pt x="76" y="191"/>
                      </a:lnTo>
                      <a:lnTo>
                        <a:pt x="76" y="193"/>
                      </a:lnTo>
                      <a:lnTo>
                        <a:pt x="77" y="195"/>
                      </a:lnTo>
                      <a:lnTo>
                        <a:pt x="76" y="197"/>
                      </a:lnTo>
                      <a:lnTo>
                        <a:pt x="76" y="198"/>
                      </a:lnTo>
                      <a:lnTo>
                        <a:pt x="72" y="202"/>
                      </a:lnTo>
                      <a:lnTo>
                        <a:pt x="69" y="203"/>
                      </a:lnTo>
                      <a:lnTo>
                        <a:pt x="66" y="205"/>
                      </a:lnTo>
                      <a:lnTo>
                        <a:pt x="61" y="207"/>
                      </a:lnTo>
                      <a:lnTo>
                        <a:pt x="55" y="208"/>
                      </a:lnTo>
                      <a:lnTo>
                        <a:pt x="50" y="210"/>
                      </a:lnTo>
                      <a:lnTo>
                        <a:pt x="45" y="212"/>
                      </a:lnTo>
                      <a:lnTo>
                        <a:pt x="39" y="215"/>
                      </a:lnTo>
                      <a:lnTo>
                        <a:pt x="34" y="217"/>
                      </a:lnTo>
                      <a:lnTo>
                        <a:pt x="27" y="218"/>
                      </a:lnTo>
                      <a:lnTo>
                        <a:pt x="22" y="220"/>
                      </a:lnTo>
                      <a:lnTo>
                        <a:pt x="17" y="222"/>
                      </a:lnTo>
                      <a:lnTo>
                        <a:pt x="12" y="223"/>
                      </a:lnTo>
                      <a:lnTo>
                        <a:pt x="8" y="225"/>
                      </a:lnTo>
                      <a:lnTo>
                        <a:pt x="5" y="227"/>
                      </a:lnTo>
                      <a:lnTo>
                        <a:pt x="3" y="230"/>
                      </a:lnTo>
                      <a:lnTo>
                        <a:pt x="2" y="232"/>
                      </a:lnTo>
                      <a:lnTo>
                        <a:pt x="0" y="233"/>
                      </a:lnTo>
                      <a:lnTo>
                        <a:pt x="2" y="235"/>
                      </a:lnTo>
                      <a:lnTo>
                        <a:pt x="3" y="237"/>
                      </a:lnTo>
                      <a:lnTo>
                        <a:pt x="5" y="239"/>
                      </a:lnTo>
                      <a:lnTo>
                        <a:pt x="8" y="240"/>
                      </a:lnTo>
                      <a:lnTo>
                        <a:pt x="12" y="244"/>
                      </a:lnTo>
                      <a:lnTo>
                        <a:pt x="17" y="245"/>
                      </a:lnTo>
                      <a:lnTo>
                        <a:pt x="22" y="247"/>
                      </a:lnTo>
                      <a:lnTo>
                        <a:pt x="27" y="249"/>
                      </a:lnTo>
                      <a:lnTo>
                        <a:pt x="34" y="250"/>
                      </a:lnTo>
                      <a:lnTo>
                        <a:pt x="39" y="252"/>
                      </a:lnTo>
                      <a:lnTo>
                        <a:pt x="45" y="254"/>
                      </a:lnTo>
                      <a:lnTo>
                        <a:pt x="50" y="255"/>
                      </a:lnTo>
                      <a:lnTo>
                        <a:pt x="55" y="259"/>
                      </a:lnTo>
                      <a:lnTo>
                        <a:pt x="61" y="260"/>
                      </a:lnTo>
                      <a:lnTo>
                        <a:pt x="66" y="262"/>
                      </a:lnTo>
                      <a:lnTo>
                        <a:pt x="69" y="264"/>
                      </a:lnTo>
                      <a:lnTo>
                        <a:pt x="72" y="265"/>
                      </a:lnTo>
                      <a:lnTo>
                        <a:pt x="76" y="267"/>
                      </a:lnTo>
                      <a:lnTo>
                        <a:pt x="76" y="269"/>
                      </a:lnTo>
                      <a:lnTo>
                        <a:pt x="77" y="272"/>
                      </a:lnTo>
                      <a:lnTo>
                        <a:pt x="76" y="274"/>
                      </a:lnTo>
                      <a:lnTo>
                        <a:pt x="76" y="275"/>
                      </a:lnTo>
                      <a:lnTo>
                        <a:pt x="72" y="277"/>
                      </a:lnTo>
                      <a:lnTo>
                        <a:pt x="69" y="279"/>
                      </a:lnTo>
                      <a:lnTo>
                        <a:pt x="66" y="280"/>
                      </a:lnTo>
                      <a:lnTo>
                        <a:pt x="61" y="282"/>
                      </a:lnTo>
                      <a:lnTo>
                        <a:pt x="55" y="284"/>
                      </a:lnTo>
                      <a:lnTo>
                        <a:pt x="50" y="287"/>
                      </a:lnTo>
                      <a:lnTo>
                        <a:pt x="45" y="289"/>
                      </a:lnTo>
                      <a:lnTo>
                        <a:pt x="39" y="291"/>
                      </a:lnTo>
                      <a:lnTo>
                        <a:pt x="34" y="292"/>
                      </a:lnTo>
                      <a:lnTo>
                        <a:pt x="27" y="294"/>
                      </a:lnTo>
                      <a:lnTo>
                        <a:pt x="22" y="296"/>
                      </a:lnTo>
                      <a:lnTo>
                        <a:pt x="17" y="297"/>
                      </a:lnTo>
                      <a:lnTo>
                        <a:pt x="12" y="301"/>
                      </a:lnTo>
                      <a:lnTo>
                        <a:pt x="8" y="302"/>
                      </a:lnTo>
                      <a:lnTo>
                        <a:pt x="5" y="304"/>
                      </a:lnTo>
                      <a:lnTo>
                        <a:pt x="3" y="306"/>
                      </a:lnTo>
                      <a:lnTo>
                        <a:pt x="2" y="307"/>
                      </a:lnTo>
                      <a:lnTo>
                        <a:pt x="0" y="309"/>
                      </a:lnTo>
                      <a:lnTo>
                        <a:pt x="2" y="311"/>
                      </a:lnTo>
                      <a:lnTo>
                        <a:pt x="3" y="314"/>
                      </a:lnTo>
                      <a:lnTo>
                        <a:pt x="5" y="316"/>
                      </a:lnTo>
                      <a:lnTo>
                        <a:pt x="8" y="317"/>
                      </a:lnTo>
                      <a:lnTo>
                        <a:pt x="12" y="319"/>
                      </a:lnTo>
                      <a:lnTo>
                        <a:pt x="17" y="321"/>
                      </a:lnTo>
                      <a:lnTo>
                        <a:pt x="22" y="322"/>
                      </a:lnTo>
                      <a:lnTo>
                        <a:pt x="27" y="324"/>
                      </a:lnTo>
                      <a:lnTo>
                        <a:pt x="34" y="326"/>
                      </a:lnTo>
                      <a:lnTo>
                        <a:pt x="39" y="329"/>
                      </a:lnTo>
                      <a:lnTo>
                        <a:pt x="45" y="331"/>
                      </a:lnTo>
                      <a:lnTo>
                        <a:pt x="50" y="333"/>
                      </a:lnTo>
                      <a:lnTo>
                        <a:pt x="55" y="334"/>
                      </a:lnTo>
                      <a:lnTo>
                        <a:pt x="61" y="336"/>
                      </a:lnTo>
                      <a:lnTo>
                        <a:pt x="66" y="338"/>
                      </a:lnTo>
                      <a:lnTo>
                        <a:pt x="69" y="339"/>
                      </a:lnTo>
                      <a:lnTo>
                        <a:pt x="72" y="343"/>
                      </a:lnTo>
                      <a:lnTo>
                        <a:pt x="76" y="344"/>
                      </a:lnTo>
                      <a:lnTo>
                        <a:pt x="76" y="346"/>
                      </a:lnTo>
                      <a:lnTo>
                        <a:pt x="77" y="348"/>
                      </a:lnTo>
                      <a:lnTo>
                        <a:pt x="76" y="349"/>
                      </a:lnTo>
                      <a:lnTo>
                        <a:pt x="76" y="351"/>
                      </a:lnTo>
                      <a:lnTo>
                        <a:pt x="72" y="353"/>
                      </a:lnTo>
                      <a:lnTo>
                        <a:pt x="69" y="354"/>
                      </a:lnTo>
                      <a:lnTo>
                        <a:pt x="66" y="358"/>
                      </a:lnTo>
                      <a:lnTo>
                        <a:pt x="61" y="359"/>
                      </a:lnTo>
                      <a:lnTo>
                        <a:pt x="55" y="361"/>
                      </a:lnTo>
                      <a:lnTo>
                        <a:pt x="50" y="363"/>
                      </a:lnTo>
                      <a:lnTo>
                        <a:pt x="45" y="364"/>
                      </a:lnTo>
                      <a:lnTo>
                        <a:pt x="39" y="366"/>
                      </a:lnTo>
                      <a:lnTo>
                        <a:pt x="34" y="368"/>
                      </a:lnTo>
                      <a:lnTo>
                        <a:pt x="27" y="371"/>
                      </a:lnTo>
                      <a:lnTo>
                        <a:pt x="22" y="373"/>
                      </a:lnTo>
                      <a:lnTo>
                        <a:pt x="17" y="375"/>
                      </a:lnTo>
                      <a:lnTo>
                        <a:pt x="12" y="376"/>
                      </a:lnTo>
                      <a:lnTo>
                        <a:pt x="8" y="378"/>
                      </a:lnTo>
                      <a:lnTo>
                        <a:pt x="5" y="380"/>
                      </a:lnTo>
                      <a:lnTo>
                        <a:pt x="3" y="381"/>
                      </a:lnTo>
                      <a:lnTo>
                        <a:pt x="2" y="383"/>
                      </a:lnTo>
                      <a:lnTo>
                        <a:pt x="0" y="386"/>
                      </a:lnTo>
                      <a:lnTo>
                        <a:pt x="2" y="388"/>
                      </a:lnTo>
                      <a:lnTo>
                        <a:pt x="3" y="390"/>
                      </a:lnTo>
                      <a:lnTo>
                        <a:pt x="5" y="391"/>
                      </a:lnTo>
                      <a:lnTo>
                        <a:pt x="8" y="393"/>
                      </a:lnTo>
                      <a:lnTo>
                        <a:pt x="12" y="395"/>
                      </a:lnTo>
                      <a:lnTo>
                        <a:pt x="17" y="396"/>
                      </a:lnTo>
                      <a:lnTo>
                        <a:pt x="22" y="400"/>
                      </a:lnTo>
                      <a:lnTo>
                        <a:pt x="27" y="401"/>
                      </a:lnTo>
                      <a:lnTo>
                        <a:pt x="34" y="403"/>
                      </a:lnTo>
                      <a:lnTo>
                        <a:pt x="39" y="405"/>
                      </a:lnTo>
                      <a:lnTo>
                        <a:pt x="45" y="406"/>
                      </a:lnTo>
                      <a:lnTo>
                        <a:pt x="50" y="408"/>
                      </a:lnTo>
                      <a:lnTo>
                        <a:pt x="55" y="410"/>
                      </a:lnTo>
                      <a:lnTo>
                        <a:pt x="61" y="412"/>
                      </a:lnTo>
                      <a:lnTo>
                        <a:pt x="66" y="415"/>
                      </a:lnTo>
                      <a:lnTo>
                        <a:pt x="69" y="417"/>
                      </a:lnTo>
                      <a:lnTo>
                        <a:pt x="72" y="418"/>
                      </a:lnTo>
                      <a:lnTo>
                        <a:pt x="76" y="420"/>
                      </a:lnTo>
                      <a:lnTo>
                        <a:pt x="76" y="422"/>
                      </a:lnTo>
                      <a:lnTo>
                        <a:pt x="77" y="423"/>
                      </a:lnTo>
                      <a:lnTo>
                        <a:pt x="76" y="425"/>
                      </a:lnTo>
                      <a:lnTo>
                        <a:pt x="76" y="428"/>
                      </a:lnTo>
                      <a:lnTo>
                        <a:pt x="72" y="430"/>
                      </a:lnTo>
                      <a:lnTo>
                        <a:pt x="69" y="432"/>
                      </a:lnTo>
                      <a:lnTo>
                        <a:pt x="66" y="433"/>
                      </a:lnTo>
                      <a:lnTo>
                        <a:pt x="61" y="435"/>
                      </a:lnTo>
                      <a:lnTo>
                        <a:pt x="55" y="437"/>
                      </a:lnTo>
                      <a:lnTo>
                        <a:pt x="50" y="438"/>
                      </a:lnTo>
                      <a:lnTo>
                        <a:pt x="45" y="440"/>
                      </a:lnTo>
                      <a:lnTo>
                        <a:pt x="39" y="443"/>
                      </a:lnTo>
                      <a:lnTo>
                        <a:pt x="34" y="445"/>
                      </a:lnTo>
                      <a:lnTo>
                        <a:pt x="27" y="447"/>
                      </a:lnTo>
                      <a:lnTo>
                        <a:pt x="22" y="448"/>
                      </a:lnTo>
                      <a:lnTo>
                        <a:pt x="17" y="450"/>
                      </a:lnTo>
                      <a:lnTo>
                        <a:pt x="12" y="452"/>
                      </a:lnTo>
                      <a:lnTo>
                        <a:pt x="8" y="453"/>
                      </a:lnTo>
                      <a:lnTo>
                        <a:pt x="5" y="457"/>
                      </a:lnTo>
                      <a:lnTo>
                        <a:pt x="3" y="459"/>
                      </a:lnTo>
                      <a:lnTo>
                        <a:pt x="2" y="460"/>
                      </a:lnTo>
                      <a:lnTo>
                        <a:pt x="0" y="462"/>
                      </a:lnTo>
                      <a:lnTo>
                        <a:pt x="2" y="464"/>
                      </a:lnTo>
                      <a:lnTo>
                        <a:pt x="3" y="465"/>
                      </a:lnTo>
                      <a:lnTo>
                        <a:pt x="5" y="467"/>
                      </a:lnTo>
                      <a:lnTo>
                        <a:pt x="8" y="469"/>
                      </a:lnTo>
                      <a:lnTo>
                        <a:pt x="12" y="472"/>
                      </a:lnTo>
                      <a:lnTo>
                        <a:pt x="17" y="474"/>
                      </a:lnTo>
                      <a:lnTo>
                        <a:pt x="22" y="475"/>
                      </a:lnTo>
                      <a:lnTo>
                        <a:pt x="27" y="477"/>
                      </a:lnTo>
                      <a:lnTo>
                        <a:pt x="34" y="479"/>
                      </a:lnTo>
                      <a:lnTo>
                        <a:pt x="39" y="480"/>
                      </a:lnTo>
                      <a:lnTo>
                        <a:pt x="45" y="482"/>
                      </a:lnTo>
                      <a:lnTo>
                        <a:pt x="50" y="485"/>
                      </a:lnTo>
                      <a:lnTo>
                        <a:pt x="55" y="487"/>
                      </a:lnTo>
                      <a:lnTo>
                        <a:pt x="61" y="489"/>
                      </a:lnTo>
                      <a:lnTo>
                        <a:pt x="66" y="490"/>
                      </a:lnTo>
                      <a:lnTo>
                        <a:pt x="69" y="492"/>
                      </a:lnTo>
                      <a:lnTo>
                        <a:pt x="72" y="494"/>
                      </a:lnTo>
                      <a:lnTo>
                        <a:pt x="76" y="495"/>
                      </a:lnTo>
                      <a:lnTo>
                        <a:pt x="76" y="497"/>
                      </a:lnTo>
                      <a:lnTo>
                        <a:pt x="77" y="501"/>
                      </a:lnTo>
                      <a:lnTo>
                        <a:pt x="76" y="502"/>
                      </a:lnTo>
                      <a:lnTo>
                        <a:pt x="76" y="504"/>
                      </a:lnTo>
                      <a:lnTo>
                        <a:pt x="72" y="506"/>
                      </a:lnTo>
                      <a:lnTo>
                        <a:pt x="69" y="507"/>
                      </a:lnTo>
                      <a:lnTo>
                        <a:pt x="66" y="509"/>
                      </a:lnTo>
                      <a:lnTo>
                        <a:pt x="61" y="511"/>
                      </a:lnTo>
                      <a:lnTo>
                        <a:pt x="55" y="514"/>
                      </a:lnTo>
                      <a:lnTo>
                        <a:pt x="50" y="516"/>
                      </a:lnTo>
                      <a:lnTo>
                        <a:pt x="45" y="517"/>
                      </a:lnTo>
                      <a:lnTo>
                        <a:pt x="39" y="519"/>
                      </a:lnTo>
                      <a:lnTo>
                        <a:pt x="34" y="521"/>
                      </a:lnTo>
                      <a:lnTo>
                        <a:pt x="27" y="522"/>
                      </a:lnTo>
                      <a:lnTo>
                        <a:pt x="22" y="524"/>
                      </a:lnTo>
                      <a:lnTo>
                        <a:pt x="17" y="526"/>
                      </a:lnTo>
                      <a:lnTo>
                        <a:pt x="12" y="529"/>
                      </a:lnTo>
                      <a:lnTo>
                        <a:pt x="8" y="531"/>
                      </a:lnTo>
                      <a:lnTo>
                        <a:pt x="5" y="532"/>
                      </a:lnTo>
                      <a:lnTo>
                        <a:pt x="3" y="534"/>
                      </a:lnTo>
                      <a:lnTo>
                        <a:pt x="2" y="536"/>
                      </a:lnTo>
                      <a:lnTo>
                        <a:pt x="0" y="537"/>
                      </a:lnTo>
                      <a:lnTo>
                        <a:pt x="2" y="539"/>
                      </a:lnTo>
                      <a:lnTo>
                        <a:pt x="3" y="543"/>
                      </a:lnTo>
                      <a:lnTo>
                        <a:pt x="5" y="544"/>
                      </a:lnTo>
                      <a:lnTo>
                        <a:pt x="8" y="546"/>
                      </a:lnTo>
                      <a:lnTo>
                        <a:pt x="12" y="548"/>
                      </a:lnTo>
                      <a:lnTo>
                        <a:pt x="17" y="549"/>
                      </a:lnTo>
                      <a:lnTo>
                        <a:pt x="22" y="551"/>
                      </a:lnTo>
                      <a:lnTo>
                        <a:pt x="27" y="553"/>
                      </a:lnTo>
                      <a:lnTo>
                        <a:pt x="34" y="556"/>
                      </a:lnTo>
                      <a:lnTo>
                        <a:pt x="39" y="558"/>
                      </a:lnTo>
                      <a:lnTo>
                        <a:pt x="45" y="559"/>
                      </a:lnTo>
                      <a:lnTo>
                        <a:pt x="50" y="561"/>
                      </a:lnTo>
                      <a:lnTo>
                        <a:pt x="55" y="563"/>
                      </a:lnTo>
                      <a:lnTo>
                        <a:pt x="61" y="564"/>
                      </a:lnTo>
                      <a:lnTo>
                        <a:pt x="66" y="566"/>
                      </a:lnTo>
                      <a:lnTo>
                        <a:pt x="69" y="568"/>
                      </a:lnTo>
                      <a:lnTo>
                        <a:pt x="72" y="571"/>
                      </a:lnTo>
                      <a:lnTo>
                        <a:pt x="76" y="573"/>
                      </a:lnTo>
                      <a:lnTo>
                        <a:pt x="76" y="574"/>
                      </a:lnTo>
                      <a:lnTo>
                        <a:pt x="77" y="576"/>
                      </a:lnTo>
                      <a:lnTo>
                        <a:pt x="76" y="578"/>
                      </a:lnTo>
                      <a:lnTo>
                        <a:pt x="76" y="579"/>
                      </a:lnTo>
                      <a:lnTo>
                        <a:pt x="72" y="581"/>
                      </a:lnTo>
                      <a:lnTo>
                        <a:pt x="69" y="584"/>
                      </a:lnTo>
                      <a:lnTo>
                        <a:pt x="66" y="586"/>
                      </a:lnTo>
                      <a:lnTo>
                        <a:pt x="61" y="588"/>
                      </a:lnTo>
                      <a:lnTo>
                        <a:pt x="55" y="590"/>
                      </a:lnTo>
                      <a:lnTo>
                        <a:pt x="50" y="591"/>
                      </a:lnTo>
                      <a:lnTo>
                        <a:pt x="45" y="593"/>
                      </a:lnTo>
                      <a:lnTo>
                        <a:pt x="39" y="595"/>
                      </a:lnTo>
                      <a:lnTo>
                        <a:pt x="34" y="596"/>
                      </a:lnTo>
                      <a:lnTo>
                        <a:pt x="27" y="600"/>
                      </a:lnTo>
                      <a:lnTo>
                        <a:pt x="22" y="601"/>
                      </a:lnTo>
                      <a:lnTo>
                        <a:pt x="17" y="603"/>
                      </a:lnTo>
                      <a:lnTo>
                        <a:pt x="12" y="605"/>
                      </a:lnTo>
                      <a:lnTo>
                        <a:pt x="8" y="606"/>
                      </a:lnTo>
                      <a:lnTo>
                        <a:pt x="5" y="608"/>
                      </a:lnTo>
                      <a:lnTo>
                        <a:pt x="3" y="610"/>
                      </a:lnTo>
                      <a:lnTo>
                        <a:pt x="2" y="613"/>
                      </a:lnTo>
                      <a:lnTo>
                        <a:pt x="0" y="615"/>
                      </a:lnTo>
                      <a:lnTo>
                        <a:pt x="2" y="616"/>
                      </a:lnTo>
                      <a:lnTo>
                        <a:pt x="3" y="618"/>
                      </a:lnTo>
                      <a:lnTo>
                        <a:pt x="5" y="620"/>
                      </a:lnTo>
                      <a:lnTo>
                        <a:pt x="8" y="621"/>
                      </a:lnTo>
                      <a:lnTo>
                        <a:pt x="12" y="623"/>
                      </a:lnTo>
                      <a:lnTo>
                        <a:pt x="17" y="625"/>
                      </a:lnTo>
                      <a:lnTo>
                        <a:pt x="22" y="628"/>
                      </a:lnTo>
                      <a:lnTo>
                        <a:pt x="27" y="630"/>
                      </a:lnTo>
                      <a:lnTo>
                        <a:pt x="34" y="632"/>
                      </a:lnTo>
                      <a:lnTo>
                        <a:pt x="39" y="633"/>
                      </a:lnTo>
                      <a:lnTo>
                        <a:pt x="39" y="695"/>
                      </a:lnTo>
                    </a:path>
                  </a:pathLst>
                </a:custGeom>
                <a:noFill/>
                <a:ln w="792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defTabSz="449263" fontAlgn="base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</a:pPr>
                  <a:endParaRPr lang="fr-FR">
                    <a:solidFill>
                      <a:srgbClr val="FFFFFF"/>
                    </a:solidFill>
                  </a:endParaRPr>
                </a:p>
              </p:txBody>
            </p:sp>
          </p:grpSp>
          <p:sp>
            <p:nvSpPr>
              <p:cNvPr id="185456" name="Oval 22"/>
              <p:cNvSpPr>
                <a:spLocks noChangeArrowheads="1"/>
              </p:cNvSpPr>
              <p:nvPr/>
            </p:nvSpPr>
            <p:spPr bwMode="auto">
              <a:xfrm>
                <a:off x="683" y="1578"/>
                <a:ext cx="44" cy="41"/>
              </a:xfrm>
              <a:prstGeom prst="ellipse">
                <a:avLst/>
              </a:prstGeom>
              <a:solidFill>
                <a:srgbClr val="FFFF00"/>
              </a:solidFill>
              <a:ln w="936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fr-FR">
                  <a:solidFill>
                    <a:srgbClr val="FFFFFF"/>
                  </a:solidFill>
                </a:endParaRPr>
              </a:p>
            </p:txBody>
          </p:sp>
          <p:sp>
            <p:nvSpPr>
              <p:cNvPr id="185457" name="Oval 23"/>
              <p:cNvSpPr>
                <a:spLocks noChangeArrowheads="1"/>
              </p:cNvSpPr>
              <p:nvPr/>
            </p:nvSpPr>
            <p:spPr bwMode="auto">
              <a:xfrm>
                <a:off x="1035" y="1578"/>
                <a:ext cx="44" cy="41"/>
              </a:xfrm>
              <a:prstGeom prst="ellipse">
                <a:avLst/>
              </a:prstGeom>
              <a:solidFill>
                <a:srgbClr val="FFFF00"/>
              </a:solidFill>
              <a:ln w="936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fr-FR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85360" name="Line 24"/>
            <p:cNvSpPr>
              <a:spLocks noChangeShapeType="1"/>
            </p:cNvSpPr>
            <p:nvPr/>
          </p:nvSpPr>
          <p:spPr bwMode="auto">
            <a:xfrm flipV="1">
              <a:off x="1098550" y="2074020"/>
              <a:ext cx="568325" cy="12700"/>
            </a:xfrm>
            <a:prstGeom prst="line">
              <a:avLst/>
            </a:prstGeom>
            <a:noFill/>
            <a:ln w="38160">
              <a:solidFill>
                <a:srgbClr val="FFFF00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185361" name="Line 25"/>
            <p:cNvSpPr>
              <a:spLocks noChangeShapeType="1"/>
            </p:cNvSpPr>
            <p:nvPr/>
          </p:nvSpPr>
          <p:spPr bwMode="auto">
            <a:xfrm flipV="1">
              <a:off x="1687513" y="1720008"/>
              <a:ext cx="446087" cy="384175"/>
            </a:xfrm>
            <a:prstGeom prst="line">
              <a:avLst/>
            </a:prstGeom>
            <a:noFill/>
            <a:ln w="12600">
              <a:solidFill>
                <a:srgbClr val="FFFF00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185362" name="Line 26"/>
            <p:cNvSpPr>
              <a:spLocks noChangeShapeType="1"/>
            </p:cNvSpPr>
            <p:nvPr/>
          </p:nvSpPr>
          <p:spPr bwMode="auto">
            <a:xfrm flipV="1">
              <a:off x="2203450" y="2247058"/>
              <a:ext cx="488950" cy="200025"/>
            </a:xfrm>
            <a:prstGeom prst="line">
              <a:avLst/>
            </a:prstGeom>
            <a:noFill/>
            <a:ln w="936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185363" name="Line 27"/>
            <p:cNvSpPr>
              <a:spLocks noChangeShapeType="1"/>
            </p:cNvSpPr>
            <p:nvPr/>
          </p:nvSpPr>
          <p:spPr bwMode="auto">
            <a:xfrm flipH="1">
              <a:off x="1852613" y="2445495"/>
              <a:ext cx="352425" cy="463550"/>
            </a:xfrm>
            <a:prstGeom prst="line">
              <a:avLst/>
            </a:prstGeom>
            <a:noFill/>
            <a:ln w="936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185364" name="AutoShape 28"/>
            <p:cNvSpPr>
              <a:spLocks noChangeArrowheads="1"/>
            </p:cNvSpPr>
            <p:nvPr/>
          </p:nvSpPr>
          <p:spPr bwMode="auto">
            <a:xfrm rot="-3000000">
              <a:off x="1923257" y="1970039"/>
              <a:ext cx="65087" cy="625475"/>
            </a:xfrm>
            <a:custGeom>
              <a:avLst/>
              <a:gdLst>
                <a:gd name="T0" fmla="*/ 2147483647 w 77"/>
                <a:gd name="T1" fmla="*/ 2147483647 h 695"/>
                <a:gd name="T2" fmla="*/ 2147483647 w 77"/>
                <a:gd name="T3" fmla="*/ 2147483647 h 695"/>
                <a:gd name="T4" fmla="*/ 2147483647 w 77"/>
                <a:gd name="T5" fmla="*/ 2147483647 h 695"/>
                <a:gd name="T6" fmla="*/ 2147483647 w 77"/>
                <a:gd name="T7" fmla="*/ 2147483647 h 695"/>
                <a:gd name="T8" fmla="*/ 2147483647 w 77"/>
                <a:gd name="T9" fmla="*/ 2147483647 h 695"/>
                <a:gd name="T10" fmla="*/ 2147483647 w 77"/>
                <a:gd name="T11" fmla="*/ 2147483647 h 695"/>
                <a:gd name="T12" fmla="*/ 2147483647 w 77"/>
                <a:gd name="T13" fmla="*/ 2147483647 h 695"/>
                <a:gd name="T14" fmla="*/ 2147483647 w 77"/>
                <a:gd name="T15" fmla="*/ 2147483647 h 695"/>
                <a:gd name="T16" fmla="*/ 2147483647 w 77"/>
                <a:gd name="T17" fmla="*/ 2147483647 h 695"/>
                <a:gd name="T18" fmla="*/ 2147483647 w 77"/>
                <a:gd name="T19" fmla="*/ 2147483647 h 695"/>
                <a:gd name="T20" fmla="*/ 2147483647 w 77"/>
                <a:gd name="T21" fmla="*/ 2147483647 h 695"/>
                <a:gd name="T22" fmla="*/ 2147483647 w 77"/>
                <a:gd name="T23" fmla="*/ 2147483647 h 695"/>
                <a:gd name="T24" fmla="*/ 2147483647 w 77"/>
                <a:gd name="T25" fmla="*/ 2147483647 h 695"/>
                <a:gd name="T26" fmla="*/ 2147483647 w 77"/>
                <a:gd name="T27" fmla="*/ 2147483647 h 695"/>
                <a:gd name="T28" fmla="*/ 2147483647 w 77"/>
                <a:gd name="T29" fmla="*/ 2147483647 h 695"/>
                <a:gd name="T30" fmla="*/ 2147483647 w 77"/>
                <a:gd name="T31" fmla="*/ 2147483647 h 695"/>
                <a:gd name="T32" fmla="*/ 2147483647 w 77"/>
                <a:gd name="T33" fmla="*/ 2147483647 h 695"/>
                <a:gd name="T34" fmla="*/ 2147483647 w 77"/>
                <a:gd name="T35" fmla="*/ 2147483647 h 695"/>
                <a:gd name="T36" fmla="*/ 2147483647 w 77"/>
                <a:gd name="T37" fmla="*/ 2147483647 h 695"/>
                <a:gd name="T38" fmla="*/ 2147483647 w 77"/>
                <a:gd name="T39" fmla="*/ 2147483647 h 695"/>
                <a:gd name="T40" fmla="*/ 2147483647 w 77"/>
                <a:gd name="T41" fmla="*/ 2147483647 h 695"/>
                <a:gd name="T42" fmla="*/ 2147483647 w 77"/>
                <a:gd name="T43" fmla="*/ 2147483647 h 695"/>
                <a:gd name="T44" fmla="*/ 2147483647 w 77"/>
                <a:gd name="T45" fmla="*/ 2147483647 h 695"/>
                <a:gd name="T46" fmla="*/ 2147483647 w 77"/>
                <a:gd name="T47" fmla="*/ 2147483647 h 695"/>
                <a:gd name="T48" fmla="*/ 2147483647 w 77"/>
                <a:gd name="T49" fmla="*/ 2147483647 h 695"/>
                <a:gd name="T50" fmla="*/ 2147483647 w 77"/>
                <a:gd name="T51" fmla="*/ 2147483647 h 695"/>
                <a:gd name="T52" fmla="*/ 2147483647 w 77"/>
                <a:gd name="T53" fmla="*/ 2147483647 h 695"/>
                <a:gd name="T54" fmla="*/ 2147483647 w 77"/>
                <a:gd name="T55" fmla="*/ 2147483647 h 695"/>
                <a:gd name="T56" fmla="*/ 2147483647 w 77"/>
                <a:gd name="T57" fmla="*/ 2147483647 h 695"/>
                <a:gd name="T58" fmla="*/ 2147483647 w 77"/>
                <a:gd name="T59" fmla="*/ 2147483647 h 695"/>
                <a:gd name="T60" fmla="*/ 2147483647 w 77"/>
                <a:gd name="T61" fmla="*/ 2147483647 h 695"/>
                <a:gd name="T62" fmla="*/ 2147483647 w 77"/>
                <a:gd name="T63" fmla="*/ 2147483647 h 695"/>
                <a:gd name="T64" fmla="*/ 2147483647 w 77"/>
                <a:gd name="T65" fmla="*/ 2147483647 h 695"/>
                <a:gd name="T66" fmla="*/ 2147483647 w 77"/>
                <a:gd name="T67" fmla="*/ 2147483647 h 695"/>
                <a:gd name="T68" fmla="*/ 2147483647 w 77"/>
                <a:gd name="T69" fmla="*/ 2147483647 h 695"/>
                <a:gd name="T70" fmla="*/ 2147483647 w 77"/>
                <a:gd name="T71" fmla="*/ 2147483647 h 695"/>
                <a:gd name="T72" fmla="*/ 2147483647 w 77"/>
                <a:gd name="T73" fmla="*/ 2147483647 h 695"/>
                <a:gd name="T74" fmla="*/ 2147483647 w 77"/>
                <a:gd name="T75" fmla="*/ 2147483647 h 695"/>
                <a:gd name="T76" fmla="*/ 2147483647 w 77"/>
                <a:gd name="T77" fmla="*/ 2147483647 h 695"/>
                <a:gd name="T78" fmla="*/ 2147483647 w 77"/>
                <a:gd name="T79" fmla="*/ 2147483647 h 695"/>
                <a:gd name="T80" fmla="*/ 2147483647 w 77"/>
                <a:gd name="T81" fmla="*/ 2147483647 h 695"/>
                <a:gd name="T82" fmla="*/ 2147483647 w 77"/>
                <a:gd name="T83" fmla="*/ 2147483647 h 695"/>
                <a:gd name="T84" fmla="*/ 2147483647 w 77"/>
                <a:gd name="T85" fmla="*/ 2147483647 h 695"/>
                <a:gd name="T86" fmla="*/ 2147483647 w 77"/>
                <a:gd name="T87" fmla="*/ 2147483647 h 695"/>
                <a:gd name="T88" fmla="*/ 2147483647 w 77"/>
                <a:gd name="T89" fmla="*/ 2147483647 h 695"/>
                <a:gd name="T90" fmla="*/ 2147483647 w 77"/>
                <a:gd name="T91" fmla="*/ 2147483647 h 695"/>
                <a:gd name="T92" fmla="*/ 2147483647 w 77"/>
                <a:gd name="T93" fmla="*/ 2147483647 h 695"/>
                <a:gd name="T94" fmla="*/ 2147483647 w 77"/>
                <a:gd name="T95" fmla="*/ 2147483647 h 695"/>
                <a:gd name="T96" fmla="*/ 2147483647 w 77"/>
                <a:gd name="T97" fmla="*/ 2147483647 h 695"/>
                <a:gd name="T98" fmla="*/ 2147483647 w 77"/>
                <a:gd name="T99" fmla="*/ 2147483647 h 695"/>
                <a:gd name="T100" fmla="*/ 2147483647 w 77"/>
                <a:gd name="T101" fmla="*/ 2147483647 h 695"/>
                <a:gd name="T102" fmla="*/ 2147483647 w 77"/>
                <a:gd name="T103" fmla="*/ 2147483647 h 695"/>
                <a:gd name="T104" fmla="*/ 2147483647 w 77"/>
                <a:gd name="T105" fmla="*/ 2147483647 h 695"/>
                <a:gd name="T106" fmla="*/ 2147483647 w 77"/>
                <a:gd name="T107" fmla="*/ 2147483647 h 695"/>
                <a:gd name="T108" fmla="*/ 2147483647 w 77"/>
                <a:gd name="T109" fmla="*/ 2147483647 h 695"/>
                <a:gd name="T110" fmla="*/ 2147483647 w 77"/>
                <a:gd name="T111" fmla="*/ 2147483647 h 695"/>
                <a:gd name="T112" fmla="*/ 2147483647 w 77"/>
                <a:gd name="T113" fmla="*/ 2147483647 h 695"/>
                <a:gd name="T114" fmla="*/ 2147483647 w 77"/>
                <a:gd name="T115" fmla="*/ 2147483647 h 695"/>
                <a:gd name="T116" fmla="*/ 2147483647 w 77"/>
                <a:gd name="T117" fmla="*/ 2147483647 h 695"/>
                <a:gd name="T118" fmla="*/ 2147483647 w 77"/>
                <a:gd name="T119" fmla="*/ 2147483647 h 69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77"/>
                <a:gd name="T181" fmla="*/ 0 h 695"/>
                <a:gd name="T182" fmla="*/ 77 w 77"/>
                <a:gd name="T183" fmla="*/ 695 h 695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77" h="695">
                  <a:moveTo>
                    <a:pt x="39" y="0"/>
                  </a:moveTo>
                  <a:lnTo>
                    <a:pt x="39" y="62"/>
                  </a:lnTo>
                  <a:lnTo>
                    <a:pt x="34" y="64"/>
                  </a:lnTo>
                  <a:lnTo>
                    <a:pt x="27" y="66"/>
                  </a:lnTo>
                  <a:lnTo>
                    <a:pt x="22" y="67"/>
                  </a:lnTo>
                  <a:lnTo>
                    <a:pt x="17" y="69"/>
                  </a:lnTo>
                  <a:lnTo>
                    <a:pt x="12" y="72"/>
                  </a:lnTo>
                  <a:lnTo>
                    <a:pt x="8" y="74"/>
                  </a:lnTo>
                  <a:lnTo>
                    <a:pt x="5" y="76"/>
                  </a:lnTo>
                  <a:lnTo>
                    <a:pt x="3" y="77"/>
                  </a:lnTo>
                  <a:lnTo>
                    <a:pt x="2" y="79"/>
                  </a:lnTo>
                  <a:lnTo>
                    <a:pt x="0" y="81"/>
                  </a:lnTo>
                  <a:lnTo>
                    <a:pt x="2" y="82"/>
                  </a:lnTo>
                  <a:lnTo>
                    <a:pt x="3" y="84"/>
                  </a:lnTo>
                  <a:lnTo>
                    <a:pt x="5" y="87"/>
                  </a:lnTo>
                  <a:lnTo>
                    <a:pt x="8" y="89"/>
                  </a:lnTo>
                  <a:lnTo>
                    <a:pt x="12" y="91"/>
                  </a:lnTo>
                  <a:lnTo>
                    <a:pt x="17" y="92"/>
                  </a:lnTo>
                  <a:lnTo>
                    <a:pt x="22" y="94"/>
                  </a:lnTo>
                  <a:lnTo>
                    <a:pt x="27" y="96"/>
                  </a:lnTo>
                  <a:lnTo>
                    <a:pt x="34" y="97"/>
                  </a:lnTo>
                  <a:lnTo>
                    <a:pt x="39" y="101"/>
                  </a:lnTo>
                  <a:lnTo>
                    <a:pt x="45" y="102"/>
                  </a:lnTo>
                  <a:lnTo>
                    <a:pt x="50" y="104"/>
                  </a:lnTo>
                  <a:lnTo>
                    <a:pt x="55" y="106"/>
                  </a:lnTo>
                  <a:lnTo>
                    <a:pt x="61" y="108"/>
                  </a:lnTo>
                  <a:lnTo>
                    <a:pt x="66" y="109"/>
                  </a:lnTo>
                  <a:lnTo>
                    <a:pt x="69" y="111"/>
                  </a:lnTo>
                  <a:lnTo>
                    <a:pt x="72" y="113"/>
                  </a:lnTo>
                  <a:lnTo>
                    <a:pt x="76" y="116"/>
                  </a:lnTo>
                  <a:lnTo>
                    <a:pt x="76" y="118"/>
                  </a:lnTo>
                  <a:lnTo>
                    <a:pt x="77" y="119"/>
                  </a:lnTo>
                  <a:lnTo>
                    <a:pt x="76" y="121"/>
                  </a:lnTo>
                  <a:lnTo>
                    <a:pt x="76" y="123"/>
                  </a:lnTo>
                  <a:lnTo>
                    <a:pt x="72" y="124"/>
                  </a:lnTo>
                  <a:lnTo>
                    <a:pt x="69" y="126"/>
                  </a:lnTo>
                  <a:lnTo>
                    <a:pt x="66" y="129"/>
                  </a:lnTo>
                  <a:lnTo>
                    <a:pt x="61" y="131"/>
                  </a:lnTo>
                  <a:lnTo>
                    <a:pt x="55" y="133"/>
                  </a:lnTo>
                  <a:lnTo>
                    <a:pt x="50" y="134"/>
                  </a:lnTo>
                  <a:lnTo>
                    <a:pt x="45" y="136"/>
                  </a:lnTo>
                  <a:lnTo>
                    <a:pt x="39" y="138"/>
                  </a:lnTo>
                  <a:lnTo>
                    <a:pt x="34" y="139"/>
                  </a:lnTo>
                  <a:lnTo>
                    <a:pt x="27" y="141"/>
                  </a:lnTo>
                  <a:lnTo>
                    <a:pt x="22" y="144"/>
                  </a:lnTo>
                  <a:lnTo>
                    <a:pt x="17" y="146"/>
                  </a:lnTo>
                  <a:lnTo>
                    <a:pt x="12" y="148"/>
                  </a:lnTo>
                  <a:lnTo>
                    <a:pt x="8" y="149"/>
                  </a:lnTo>
                  <a:lnTo>
                    <a:pt x="5" y="151"/>
                  </a:lnTo>
                  <a:lnTo>
                    <a:pt x="3" y="153"/>
                  </a:lnTo>
                  <a:lnTo>
                    <a:pt x="2" y="155"/>
                  </a:lnTo>
                  <a:lnTo>
                    <a:pt x="0" y="158"/>
                  </a:lnTo>
                  <a:lnTo>
                    <a:pt x="2" y="160"/>
                  </a:lnTo>
                  <a:lnTo>
                    <a:pt x="3" y="161"/>
                  </a:lnTo>
                  <a:lnTo>
                    <a:pt x="5" y="163"/>
                  </a:lnTo>
                  <a:lnTo>
                    <a:pt x="8" y="165"/>
                  </a:lnTo>
                  <a:lnTo>
                    <a:pt x="12" y="166"/>
                  </a:lnTo>
                  <a:lnTo>
                    <a:pt x="17" y="168"/>
                  </a:lnTo>
                  <a:lnTo>
                    <a:pt x="22" y="170"/>
                  </a:lnTo>
                  <a:lnTo>
                    <a:pt x="27" y="173"/>
                  </a:lnTo>
                  <a:lnTo>
                    <a:pt x="34" y="175"/>
                  </a:lnTo>
                  <a:lnTo>
                    <a:pt x="39" y="176"/>
                  </a:lnTo>
                  <a:lnTo>
                    <a:pt x="45" y="178"/>
                  </a:lnTo>
                  <a:lnTo>
                    <a:pt x="50" y="180"/>
                  </a:lnTo>
                  <a:lnTo>
                    <a:pt x="55" y="181"/>
                  </a:lnTo>
                  <a:lnTo>
                    <a:pt x="61" y="183"/>
                  </a:lnTo>
                  <a:lnTo>
                    <a:pt x="66" y="186"/>
                  </a:lnTo>
                  <a:lnTo>
                    <a:pt x="69" y="188"/>
                  </a:lnTo>
                  <a:lnTo>
                    <a:pt x="72" y="190"/>
                  </a:lnTo>
                  <a:lnTo>
                    <a:pt x="76" y="191"/>
                  </a:lnTo>
                  <a:lnTo>
                    <a:pt x="76" y="193"/>
                  </a:lnTo>
                  <a:lnTo>
                    <a:pt x="77" y="195"/>
                  </a:lnTo>
                  <a:lnTo>
                    <a:pt x="76" y="197"/>
                  </a:lnTo>
                  <a:lnTo>
                    <a:pt x="76" y="198"/>
                  </a:lnTo>
                  <a:lnTo>
                    <a:pt x="72" y="202"/>
                  </a:lnTo>
                  <a:lnTo>
                    <a:pt x="69" y="203"/>
                  </a:lnTo>
                  <a:lnTo>
                    <a:pt x="66" y="205"/>
                  </a:lnTo>
                  <a:lnTo>
                    <a:pt x="61" y="207"/>
                  </a:lnTo>
                  <a:lnTo>
                    <a:pt x="55" y="208"/>
                  </a:lnTo>
                  <a:lnTo>
                    <a:pt x="50" y="210"/>
                  </a:lnTo>
                  <a:lnTo>
                    <a:pt x="45" y="212"/>
                  </a:lnTo>
                  <a:lnTo>
                    <a:pt x="39" y="215"/>
                  </a:lnTo>
                  <a:lnTo>
                    <a:pt x="34" y="217"/>
                  </a:lnTo>
                  <a:lnTo>
                    <a:pt x="27" y="218"/>
                  </a:lnTo>
                  <a:lnTo>
                    <a:pt x="22" y="220"/>
                  </a:lnTo>
                  <a:lnTo>
                    <a:pt x="17" y="222"/>
                  </a:lnTo>
                  <a:lnTo>
                    <a:pt x="12" y="223"/>
                  </a:lnTo>
                  <a:lnTo>
                    <a:pt x="8" y="225"/>
                  </a:lnTo>
                  <a:lnTo>
                    <a:pt x="5" y="227"/>
                  </a:lnTo>
                  <a:lnTo>
                    <a:pt x="3" y="230"/>
                  </a:lnTo>
                  <a:lnTo>
                    <a:pt x="2" y="232"/>
                  </a:lnTo>
                  <a:lnTo>
                    <a:pt x="0" y="233"/>
                  </a:lnTo>
                  <a:lnTo>
                    <a:pt x="2" y="235"/>
                  </a:lnTo>
                  <a:lnTo>
                    <a:pt x="3" y="237"/>
                  </a:lnTo>
                  <a:lnTo>
                    <a:pt x="5" y="239"/>
                  </a:lnTo>
                  <a:lnTo>
                    <a:pt x="8" y="240"/>
                  </a:lnTo>
                  <a:lnTo>
                    <a:pt x="12" y="244"/>
                  </a:lnTo>
                  <a:lnTo>
                    <a:pt x="17" y="245"/>
                  </a:lnTo>
                  <a:lnTo>
                    <a:pt x="22" y="247"/>
                  </a:lnTo>
                  <a:lnTo>
                    <a:pt x="27" y="249"/>
                  </a:lnTo>
                  <a:lnTo>
                    <a:pt x="34" y="250"/>
                  </a:lnTo>
                  <a:lnTo>
                    <a:pt x="39" y="252"/>
                  </a:lnTo>
                  <a:lnTo>
                    <a:pt x="45" y="254"/>
                  </a:lnTo>
                  <a:lnTo>
                    <a:pt x="50" y="255"/>
                  </a:lnTo>
                  <a:lnTo>
                    <a:pt x="55" y="259"/>
                  </a:lnTo>
                  <a:lnTo>
                    <a:pt x="61" y="260"/>
                  </a:lnTo>
                  <a:lnTo>
                    <a:pt x="66" y="262"/>
                  </a:lnTo>
                  <a:lnTo>
                    <a:pt x="69" y="264"/>
                  </a:lnTo>
                  <a:lnTo>
                    <a:pt x="72" y="265"/>
                  </a:lnTo>
                  <a:lnTo>
                    <a:pt x="76" y="267"/>
                  </a:lnTo>
                  <a:lnTo>
                    <a:pt x="76" y="269"/>
                  </a:lnTo>
                  <a:lnTo>
                    <a:pt x="77" y="272"/>
                  </a:lnTo>
                  <a:lnTo>
                    <a:pt x="76" y="274"/>
                  </a:lnTo>
                  <a:lnTo>
                    <a:pt x="76" y="275"/>
                  </a:lnTo>
                  <a:lnTo>
                    <a:pt x="72" y="277"/>
                  </a:lnTo>
                  <a:lnTo>
                    <a:pt x="69" y="279"/>
                  </a:lnTo>
                  <a:lnTo>
                    <a:pt x="66" y="280"/>
                  </a:lnTo>
                  <a:lnTo>
                    <a:pt x="61" y="282"/>
                  </a:lnTo>
                  <a:lnTo>
                    <a:pt x="55" y="284"/>
                  </a:lnTo>
                  <a:lnTo>
                    <a:pt x="50" y="287"/>
                  </a:lnTo>
                  <a:lnTo>
                    <a:pt x="45" y="289"/>
                  </a:lnTo>
                  <a:lnTo>
                    <a:pt x="39" y="291"/>
                  </a:lnTo>
                  <a:lnTo>
                    <a:pt x="34" y="292"/>
                  </a:lnTo>
                  <a:lnTo>
                    <a:pt x="27" y="294"/>
                  </a:lnTo>
                  <a:lnTo>
                    <a:pt x="22" y="296"/>
                  </a:lnTo>
                  <a:lnTo>
                    <a:pt x="17" y="297"/>
                  </a:lnTo>
                  <a:lnTo>
                    <a:pt x="12" y="301"/>
                  </a:lnTo>
                  <a:lnTo>
                    <a:pt x="8" y="302"/>
                  </a:lnTo>
                  <a:lnTo>
                    <a:pt x="5" y="304"/>
                  </a:lnTo>
                  <a:lnTo>
                    <a:pt x="3" y="306"/>
                  </a:lnTo>
                  <a:lnTo>
                    <a:pt x="2" y="307"/>
                  </a:lnTo>
                  <a:lnTo>
                    <a:pt x="0" y="309"/>
                  </a:lnTo>
                  <a:lnTo>
                    <a:pt x="2" y="311"/>
                  </a:lnTo>
                  <a:lnTo>
                    <a:pt x="3" y="314"/>
                  </a:lnTo>
                  <a:lnTo>
                    <a:pt x="5" y="316"/>
                  </a:lnTo>
                  <a:lnTo>
                    <a:pt x="8" y="317"/>
                  </a:lnTo>
                  <a:lnTo>
                    <a:pt x="12" y="319"/>
                  </a:lnTo>
                  <a:lnTo>
                    <a:pt x="17" y="321"/>
                  </a:lnTo>
                  <a:lnTo>
                    <a:pt x="22" y="322"/>
                  </a:lnTo>
                  <a:lnTo>
                    <a:pt x="27" y="324"/>
                  </a:lnTo>
                  <a:lnTo>
                    <a:pt x="34" y="326"/>
                  </a:lnTo>
                  <a:lnTo>
                    <a:pt x="39" y="329"/>
                  </a:lnTo>
                  <a:lnTo>
                    <a:pt x="45" y="331"/>
                  </a:lnTo>
                  <a:lnTo>
                    <a:pt x="50" y="333"/>
                  </a:lnTo>
                  <a:lnTo>
                    <a:pt x="55" y="334"/>
                  </a:lnTo>
                  <a:lnTo>
                    <a:pt x="61" y="336"/>
                  </a:lnTo>
                  <a:lnTo>
                    <a:pt x="66" y="338"/>
                  </a:lnTo>
                  <a:lnTo>
                    <a:pt x="69" y="339"/>
                  </a:lnTo>
                  <a:lnTo>
                    <a:pt x="72" y="343"/>
                  </a:lnTo>
                  <a:lnTo>
                    <a:pt x="76" y="344"/>
                  </a:lnTo>
                  <a:lnTo>
                    <a:pt x="76" y="346"/>
                  </a:lnTo>
                  <a:lnTo>
                    <a:pt x="77" y="348"/>
                  </a:lnTo>
                  <a:lnTo>
                    <a:pt x="76" y="349"/>
                  </a:lnTo>
                  <a:lnTo>
                    <a:pt x="76" y="351"/>
                  </a:lnTo>
                  <a:lnTo>
                    <a:pt x="72" y="353"/>
                  </a:lnTo>
                  <a:lnTo>
                    <a:pt x="69" y="354"/>
                  </a:lnTo>
                  <a:lnTo>
                    <a:pt x="66" y="358"/>
                  </a:lnTo>
                  <a:lnTo>
                    <a:pt x="61" y="359"/>
                  </a:lnTo>
                  <a:lnTo>
                    <a:pt x="55" y="361"/>
                  </a:lnTo>
                  <a:lnTo>
                    <a:pt x="50" y="363"/>
                  </a:lnTo>
                  <a:lnTo>
                    <a:pt x="45" y="364"/>
                  </a:lnTo>
                  <a:lnTo>
                    <a:pt x="39" y="366"/>
                  </a:lnTo>
                  <a:lnTo>
                    <a:pt x="34" y="368"/>
                  </a:lnTo>
                  <a:lnTo>
                    <a:pt x="27" y="371"/>
                  </a:lnTo>
                  <a:lnTo>
                    <a:pt x="22" y="373"/>
                  </a:lnTo>
                  <a:lnTo>
                    <a:pt x="17" y="375"/>
                  </a:lnTo>
                  <a:lnTo>
                    <a:pt x="12" y="376"/>
                  </a:lnTo>
                  <a:lnTo>
                    <a:pt x="8" y="378"/>
                  </a:lnTo>
                  <a:lnTo>
                    <a:pt x="5" y="380"/>
                  </a:lnTo>
                  <a:lnTo>
                    <a:pt x="3" y="381"/>
                  </a:lnTo>
                  <a:lnTo>
                    <a:pt x="2" y="383"/>
                  </a:lnTo>
                  <a:lnTo>
                    <a:pt x="0" y="386"/>
                  </a:lnTo>
                  <a:lnTo>
                    <a:pt x="2" y="388"/>
                  </a:lnTo>
                  <a:lnTo>
                    <a:pt x="3" y="390"/>
                  </a:lnTo>
                  <a:lnTo>
                    <a:pt x="5" y="391"/>
                  </a:lnTo>
                  <a:lnTo>
                    <a:pt x="8" y="393"/>
                  </a:lnTo>
                  <a:lnTo>
                    <a:pt x="12" y="395"/>
                  </a:lnTo>
                  <a:lnTo>
                    <a:pt x="17" y="396"/>
                  </a:lnTo>
                  <a:lnTo>
                    <a:pt x="22" y="400"/>
                  </a:lnTo>
                  <a:lnTo>
                    <a:pt x="27" y="401"/>
                  </a:lnTo>
                  <a:lnTo>
                    <a:pt x="34" y="403"/>
                  </a:lnTo>
                  <a:lnTo>
                    <a:pt x="39" y="405"/>
                  </a:lnTo>
                  <a:lnTo>
                    <a:pt x="45" y="406"/>
                  </a:lnTo>
                  <a:lnTo>
                    <a:pt x="50" y="408"/>
                  </a:lnTo>
                  <a:lnTo>
                    <a:pt x="55" y="410"/>
                  </a:lnTo>
                  <a:lnTo>
                    <a:pt x="61" y="412"/>
                  </a:lnTo>
                  <a:lnTo>
                    <a:pt x="66" y="415"/>
                  </a:lnTo>
                  <a:lnTo>
                    <a:pt x="69" y="417"/>
                  </a:lnTo>
                  <a:lnTo>
                    <a:pt x="72" y="418"/>
                  </a:lnTo>
                  <a:lnTo>
                    <a:pt x="76" y="420"/>
                  </a:lnTo>
                  <a:lnTo>
                    <a:pt x="76" y="422"/>
                  </a:lnTo>
                  <a:lnTo>
                    <a:pt x="77" y="423"/>
                  </a:lnTo>
                  <a:lnTo>
                    <a:pt x="76" y="425"/>
                  </a:lnTo>
                  <a:lnTo>
                    <a:pt x="76" y="428"/>
                  </a:lnTo>
                  <a:lnTo>
                    <a:pt x="72" y="430"/>
                  </a:lnTo>
                  <a:lnTo>
                    <a:pt x="69" y="432"/>
                  </a:lnTo>
                  <a:lnTo>
                    <a:pt x="66" y="433"/>
                  </a:lnTo>
                  <a:lnTo>
                    <a:pt x="61" y="435"/>
                  </a:lnTo>
                  <a:lnTo>
                    <a:pt x="55" y="437"/>
                  </a:lnTo>
                  <a:lnTo>
                    <a:pt x="50" y="438"/>
                  </a:lnTo>
                  <a:lnTo>
                    <a:pt x="45" y="440"/>
                  </a:lnTo>
                  <a:lnTo>
                    <a:pt x="39" y="443"/>
                  </a:lnTo>
                  <a:lnTo>
                    <a:pt x="34" y="445"/>
                  </a:lnTo>
                  <a:lnTo>
                    <a:pt x="27" y="447"/>
                  </a:lnTo>
                  <a:lnTo>
                    <a:pt x="22" y="448"/>
                  </a:lnTo>
                  <a:lnTo>
                    <a:pt x="17" y="450"/>
                  </a:lnTo>
                  <a:lnTo>
                    <a:pt x="12" y="452"/>
                  </a:lnTo>
                  <a:lnTo>
                    <a:pt x="8" y="453"/>
                  </a:lnTo>
                  <a:lnTo>
                    <a:pt x="5" y="457"/>
                  </a:lnTo>
                  <a:lnTo>
                    <a:pt x="3" y="459"/>
                  </a:lnTo>
                  <a:lnTo>
                    <a:pt x="2" y="460"/>
                  </a:lnTo>
                  <a:lnTo>
                    <a:pt x="0" y="462"/>
                  </a:lnTo>
                  <a:lnTo>
                    <a:pt x="2" y="464"/>
                  </a:lnTo>
                  <a:lnTo>
                    <a:pt x="3" y="465"/>
                  </a:lnTo>
                  <a:lnTo>
                    <a:pt x="5" y="467"/>
                  </a:lnTo>
                  <a:lnTo>
                    <a:pt x="8" y="469"/>
                  </a:lnTo>
                  <a:lnTo>
                    <a:pt x="12" y="472"/>
                  </a:lnTo>
                  <a:lnTo>
                    <a:pt x="17" y="474"/>
                  </a:lnTo>
                  <a:lnTo>
                    <a:pt x="22" y="475"/>
                  </a:lnTo>
                  <a:lnTo>
                    <a:pt x="27" y="477"/>
                  </a:lnTo>
                  <a:lnTo>
                    <a:pt x="34" y="479"/>
                  </a:lnTo>
                  <a:lnTo>
                    <a:pt x="39" y="480"/>
                  </a:lnTo>
                  <a:lnTo>
                    <a:pt x="45" y="482"/>
                  </a:lnTo>
                  <a:lnTo>
                    <a:pt x="50" y="485"/>
                  </a:lnTo>
                  <a:lnTo>
                    <a:pt x="55" y="487"/>
                  </a:lnTo>
                  <a:lnTo>
                    <a:pt x="61" y="489"/>
                  </a:lnTo>
                  <a:lnTo>
                    <a:pt x="66" y="490"/>
                  </a:lnTo>
                  <a:lnTo>
                    <a:pt x="69" y="492"/>
                  </a:lnTo>
                  <a:lnTo>
                    <a:pt x="72" y="494"/>
                  </a:lnTo>
                  <a:lnTo>
                    <a:pt x="76" y="495"/>
                  </a:lnTo>
                  <a:lnTo>
                    <a:pt x="76" y="497"/>
                  </a:lnTo>
                  <a:lnTo>
                    <a:pt x="77" y="501"/>
                  </a:lnTo>
                  <a:lnTo>
                    <a:pt x="76" y="502"/>
                  </a:lnTo>
                  <a:lnTo>
                    <a:pt x="76" y="504"/>
                  </a:lnTo>
                  <a:lnTo>
                    <a:pt x="72" y="506"/>
                  </a:lnTo>
                  <a:lnTo>
                    <a:pt x="69" y="507"/>
                  </a:lnTo>
                  <a:lnTo>
                    <a:pt x="66" y="509"/>
                  </a:lnTo>
                  <a:lnTo>
                    <a:pt x="61" y="511"/>
                  </a:lnTo>
                  <a:lnTo>
                    <a:pt x="55" y="514"/>
                  </a:lnTo>
                  <a:lnTo>
                    <a:pt x="50" y="516"/>
                  </a:lnTo>
                  <a:lnTo>
                    <a:pt x="45" y="517"/>
                  </a:lnTo>
                  <a:lnTo>
                    <a:pt x="39" y="519"/>
                  </a:lnTo>
                  <a:lnTo>
                    <a:pt x="34" y="521"/>
                  </a:lnTo>
                  <a:lnTo>
                    <a:pt x="27" y="522"/>
                  </a:lnTo>
                  <a:lnTo>
                    <a:pt x="22" y="524"/>
                  </a:lnTo>
                  <a:lnTo>
                    <a:pt x="17" y="526"/>
                  </a:lnTo>
                  <a:lnTo>
                    <a:pt x="12" y="529"/>
                  </a:lnTo>
                  <a:lnTo>
                    <a:pt x="8" y="531"/>
                  </a:lnTo>
                  <a:lnTo>
                    <a:pt x="5" y="532"/>
                  </a:lnTo>
                  <a:lnTo>
                    <a:pt x="3" y="534"/>
                  </a:lnTo>
                  <a:lnTo>
                    <a:pt x="2" y="536"/>
                  </a:lnTo>
                  <a:lnTo>
                    <a:pt x="0" y="537"/>
                  </a:lnTo>
                  <a:lnTo>
                    <a:pt x="2" y="539"/>
                  </a:lnTo>
                  <a:lnTo>
                    <a:pt x="3" y="543"/>
                  </a:lnTo>
                  <a:lnTo>
                    <a:pt x="5" y="544"/>
                  </a:lnTo>
                  <a:lnTo>
                    <a:pt x="8" y="546"/>
                  </a:lnTo>
                  <a:lnTo>
                    <a:pt x="12" y="548"/>
                  </a:lnTo>
                  <a:lnTo>
                    <a:pt x="17" y="549"/>
                  </a:lnTo>
                  <a:lnTo>
                    <a:pt x="22" y="551"/>
                  </a:lnTo>
                  <a:lnTo>
                    <a:pt x="27" y="553"/>
                  </a:lnTo>
                  <a:lnTo>
                    <a:pt x="34" y="556"/>
                  </a:lnTo>
                  <a:lnTo>
                    <a:pt x="39" y="558"/>
                  </a:lnTo>
                  <a:lnTo>
                    <a:pt x="45" y="559"/>
                  </a:lnTo>
                  <a:lnTo>
                    <a:pt x="50" y="561"/>
                  </a:lnTo>
                  <a:lnTo>
                    <a:pt x="55" y="563"/>
                  </a:lnTo>
                  <a:lnTo>
                    <a:pt x="61" y="564"/>
                  </a:lnTo>
                  <a:lnTo>
                    <a:pt x="66" y="566"/>
                  </a:lnTo>
                  <a:lnTo>
                    <a:pt x="69" y="568"/>
                  </a:lnTo>
                  <a:lnTo>
                    <a:pt x="72" y="571"/>
                  </a:lnTo>
                  <a:lnTo>
                    <a:pt x="76" y="573"/>
                  </a:lnTo>
                  <a:lnTo>
                    <a:pt x="76" y="574"/>
                  </a:lnTo>
                  <a:lnTo>
                    <a:pt x="77" y="576"/>
                  </a:lnTo>
                  <a:lnTo>
                    <a:pt x="76" y="578"/>
                  </a:lnTo>
                  <a:lnTo>
                    <a:pt x="76" y="579"/>
                  </a:lnTo>
                  <a:lnTo>
                    <a:pt x="72" y="581"/>
                  </a:lnTo>
                  <a:lnTo>
                    <a:pt x="69" y="584"/>
                  </a:lnTo>
                  <a:lnTo>
                    <a:pt x="66" y="586"/>
                  </a:lnTo>
                  <a:lnTo>
                    <a:pt x="61" y="588"/>
                  </a:lnTo>
                  <a:lnTo>
                    <a:pt x="55" y="590"/>
                  </a:lnTo>
                  <a:lnTo>
                    <a:pt x="50" y="591"/>
                  </a:lnTo>
                  <a:lnTo>
                    <a:pt x="45" y="593"/>
                  </a:lnTo>
                  <a:lnTo>
                    <a:pt x="39" y="595"/>
                  </a:lnTo>
                  <a:lnTo>
                    <a:pt x="34" y="596"/>
                  </a:lnTo>
                  <a:lnTo>
                    <a:pt x="27" y="600"/>
                  </a:lnTo>
                  <a:lnTo>
                    <a:pt x="22" y="601"/>
                  </a:lnTo>
                  <a:lnTo>
                    <a:pt x="17" y="603"/>
                  </a:lnTo>
                  <a:lnTo>
                    <a:pt x="12" y="605"/>
                  </a:lnTo>
                  <a:lnTo>
                    <a:pt x="8" y="606"/>
                  </a:lnTo>
                  <a:lnTo>
                    <a:pt x="5" y="608"/>
                  </a:lnTo>
                  <a:lnTo>
                    <a:pt x="3" y="610"/>
                  </a:lnTo>
                  <a:lnTo>
                    <a:pt x="2" y="613"/>
                  </a:lnTo>
                  <a:lnTo>
                    <a:pt x="0" y="615"/>
                  </a:lnTo>
                  <a:lnTo>
                    <a:pt x="2" y="616"/>
                  </a:lnTo>
                  <a:lnTo>
                    <a:pt x="3" y="618"/>
                  </a:lnTo>
                  <a:lnTo>
                    <a:pt x="5" y="620"/>
                  </a:lnTo>
                  <a:lnTo>
                    <a:pt x="8" y="621"/>
                  </a:lnTo>
                  <a:lnTo>
                    <a:pt x="12" y="623"/>
                  </a:lnTo>
                  <a:lnTo>
                    <a:pt x="17" y="625"/>
                  </a:lnTo>
                  <a:lnTo>
                    <a:pt x="22" y="628"/>
                  </a:lnTo>
                  <a:lnTo>
                    <a:pt x="27" y="630"/>
                  </a:lnTo>
                  <a:lnTo>
                    <a:pt x="34" y="632"/>
                  </a:lnTo>
                  <a:lnTo>
                    <a:pt x="39" y="633"/>
                  </a:lnTo>
                  <a:lnTo>
                    <a:pt x="39" y="695"/>
                  </a:lnTo>
                </a:path>
              </a:pathLst>
            </a:custGeom>
            <a:noFill/>
            <a:ln w="792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185365" name="Oval 29"/>
            <p:cNvSpPr>
              <a:spLocks noChangeArrowheads="1"/>
            </p:cNvSpPr>
            <p:nvPr/>
          </p:nvSpPr>
          <p:spPr bwMode="auto">
            <a:xfrm>
              <a:off x="1084263" y="2050208"/>
              <a:ext cx="71437" cy="66675"/>
            </a:xfrm>
            <a:prstGeom prst="ellipse">
              <a:avLst/>
            </a:prstGeom>
            <a:solidFill>
              <a:srgbClr val="FFFF00"/>
            </a:solidFill>
            <a:ln w="9360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185366" name="Oval 30"/>
            <p:cNvSpPr>
              <a:spLocks noChangeArrowheads="1"/>
            </p:cNvSpPr>
            <p:nvPr/>
          </p:nvSpPr>
          <p:spPr bwMode="auto">
            <a:xfrm>
              <a:off x="1644650" y="2050208"/>
              <a:ext cx="69850" cy="66675"/>
            </a:xfrm>
            <a:prstGeom prst="ellipse">
              <a:avLst/>
            </a:prstGeom>
            <a:solidFill>
              <a:srgbClr val="FFFF00"/>
            </a:solidFill>
            <a:ln w="9360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185367" name="Text Box 31"/>
            <p:cNvSpPr txBox="1">
              <a:spLocks noChangeArrowheads="1"/>
            </p:cNvSpPr>
            <p:nvPr/>
          </p:nvSpPr>
          <p:spPr bwMode="auto">
            <a:xfrm>
              <a:off x="1936750" y="2710608"/>
              <a:ext cx="425450" cy="30638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fr-FR" sz="1400" b="1">
                  <a:solidFill>
                    <a:srgbClr val="FFFFFF"/>
                  </a:solidFill>
                </a:rPr>
                <a:t>e</a:t>
              </a:r>
              <a:r>
                <a:rPr lang="fr-FR" sz="1400" b="1" baseline="30000">
                  <a:solidFill>
                    <a:srgbClr val="FFFFFF"/>
                  </a:solidFill>
                </a:rPr>
                <a:t>--</a:t>
              </a:r>
            </a:p>
          </p:txBody>
        </p:sp>
        <p:sp>
          <p:nvSpPr>
            <p:cNvPr id="185368" name="Text Box 32"/>
            <p:cNvSpPr txBox="1">
              <a:spLocks noChangeArrowheads="1"/>
            </p:cNvSpPr>
            <p:nvPr/>
          </p:nvSpPr>
          <p:spPr bwMode="auto">
            <a:xfrm>
              <a:off x="1971675" y="1883520"/>
              <a:ext cx="384175" cy="36830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fr-FR" b="1">
                  <a:solidFill>
                    <a:srgbClr val="FFFFFF"/>
                  </a:solidFill>
                  <a:latin typeface="Symbol" pitchFamily="18" charset="2"/>
                </a:rPr>
                <a:t></a:t>
              </a:r>
              <a:r>
                <a:rPr lang="fr-FR" b="1">
                  <a:solidFill>
                    <a:srgbClr val="FFFFFF"/>
                  </a:solidFill>
                </a:rPr>
                <a:t>*</a:t>
              </a:r>
            </a:p>
          </p:txBody>
        </p:sp>
        <p:sp>
          <p:nvSpPr>
            <p:cNvPr id="185369" name="Line 33"/>
            <p:cNvSpPr>
              <a:spLocks noChangeShapeType="1"/>
            </p:cNvSpPr>
            <p:nvPr/>
          </p:nvSpPr>
          <p:spPr bwMode="auto">
            <a:xfrm>
              <a:off x="336550" y="1713658"/>
              <a:ext cx="727075" cy="373062"/>
            </a:xfrm>
            <a:prstGeom prst="line">
              <a:avLst/>
            </a:prstGeom>
            <a:noFill/>
            <a:ln w="936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185370" name="Line 34"/>
            <p:cNvSpPr>
              <a:spLocks noChangeShapeType="1"/>
            </p:cNvSpPr>
            <p:nvPr/>
          </p:nvSpPr>
          <p:spPr bwMode="auto">
            <a:xfrm flipV="1">
              <a:off x="336550" y="2150220"/>
              <a:ext cx="727075" cy="439738"/>
            </a:xfrm>
            <a:prstGeom prst="line">
              <a:avLst/>
            </a:prstGeom>
            <a:noFill/>
            <a:ln w="936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185371" name="Text Box 35"/>
            <p:cNvSpPr txBox="1">
              <a:spLocks noChangeArrowheads="1"/>
            </p:cNvSpPr>
            <p:nvPr/>
          </p:nvSpPr>
          <p:spPr bwMode="auto">
            <a:xfrm>
              <a:off x="50800" y="1618408"/>
              <a:ext cx="414338" cy="36830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fr-FR">
                  <a:solidFill>
                    <a:srgbClr val="FFFFFF"/>
                  </a:solidFill>
                  <a:latin typeface="Symbol" pitchFamily="18" charset="2"/>
                </a:rPr>
                <a:t></a:t>
              </a:r>
              <a:r>
                <a:rPr lang="fr-FR">
                  <a:solidFill>
                    <a:srgbClr val="FFFFFF"/>
                  </a:solidFill>
                </a:rPr>
                <a:t> </a:t>
              </a:r>
              <a:r>
                <a:rPr lang="fr-FR" baseline="30000">
                  <a:solidFill>
                    <a:srgbClr val="FFFFFF"/>
                  </a:solidFill>
                </a:rPr>
                <a:t>-</a:t>
              </a:r>
            </a:p>
          </p:txBody>
        </p:sp>
        <p:sp>
          <p:nvSpPr>
            <p:cNvPr id="185373" name="Text Box 37"/>
            <p:cNvSpPr txBox="1">
              <a:spLocks noChangeArrowheads="1"/>
            </p:cNvSpPr>
            <p:nvPr/>
          </p:nvSpPr>
          <p:spPr bwMode="auto">
            <a:xfrm>
              <a:off x="1196975" y="1653333"/>
              <a:ext cx="344488" cy="36830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fr-FR">
                  <a:solidFill>
                    <a:srgbClr val="FFFF00"/>
                  </a:solidFill>
                </a:rPr>
                <a:t>R</a:t>
              </a:r>
            </a:p>
          </p:txBody>
        </p:sp>
        <p:sp>
          <p:nvSpPr>
            <p:cNvPr id="185374" name="Oval 38"/>
            <p:cNvSpPr>
              <a:spLocks noChangeArrowheads="1"/>
            </p:cNvSpPr>
            <p:nvPr/>
          </p:nvSpPr>
          <p:spPr bwMode="auto">
            <a:xfrm>
              <a:off x="1524000" y="1881933"/>
              <a:ext cx="396875" cy="373062"/>
            </a:xfrm>
            <a:prstGeom prst="ellipse">
              <a:avLst/>
            </a:prstGeom>
            <a:noFill/>
            <a:ln w="936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185375" name="Text Box 39"/>
            <p:cNvSpPr txBox="1">
              <a:spLocks noChangeArrowheads="1"/>
            </p:cNvSpPr>
            <p:nvPr/>
          </p:nvSpPr>
          <p:spPr bwMode="auto">
            <a:xfrm>
              <a:off x="666750" y="2254995"/>
              <a:ext cx="1141413" cy="91757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fr-FR">
                  <a:solidFill>
                    <a:srgbClr val="FFFFFF"/>
                  </a:solidFill>
                </a:rPr>
                <a:t> q</a:t>
              </a:r>
              <a:r>
                <a:rPr lang="fr-FR" baseline="30000">
                  <a:solidFill>
                    <a:srgbClr val="FFFFFF"/>
                  </a:solidFill>
                </a:rPr>
                <a:t>2 </a:t>
              </a:r>
              <a:r>
                <a:rPr lang="fr-FR">
                  <a:solidFill>
                    <a:srgbClr val="FFFFFF"/>
                  </a:solidFill>
                </a:rPr>
                <a:t>&gt; 0</a:t>
              </a:r>
            </a:p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fr-FR">
                  <a:solidFill>
                    <a:srgbClr val="FFFFFF"/>
                  </a:solidFill>
                </a:rPr>
                <a:t>variable</a:t>
              </a:r>
            </a:p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185376" name="Line 40"/>
            <p:cNvSpPr>
              <a:spLocks noChangeShapeType="1"/>
            </p:cNvSpPr>
            <p:nvPr/>
          </p:nvSpPr>
          <p:spPr bwMode="auto">
            <a:xfrm flipV="1">
              <a:off x="1327150" y="2378820"/>
              <a:ext cx="527050" cy="190500"/>
            </a:xfrm>
            <a:prstGeom prst="line">
              <a:avLst/>
            </a:prstGeom>
            <a:noFill/>
            <a:ln w="9360">
              <a:solidFill>
                <a:srgbClr val="FFFFFF"/>
              </a:solidFill>
              <a:miter lim="800000"/>
              <a:headEnd/>
              <a:tailEnd type="triangle" w="med" len="med"/>
            </a:ln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185377" name="Rectangle 41"/>
            <p:cNvSpPr>
              <a:spLocks noChangeArrowheads="1"/>
            </p:cNvSpPr>
            <p:nvPr/>
          </p:nvSpPr>
          <p:spPr bwMode="auto">
            <a:xfrm>
              <a:off x="4831325" y="1312020"/>
              <a:ext cx="4419600" cy="2035175"/>
            </a:xfrm>
            <a:prstGeom prst="rect">
              <a:avLst/>
            </a:prstGeom>
            <a:noFill/>
            <a:ln w="9360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185378" name="Oval 42"/>
            <p:cNvSpPr>
              <a:spLocks noChangeArrowheads="1"/>
            </p:cNvSpPr>
            <p:nvPr/>
          </p:nvSpPr>
          <p:spPr bwMode="auto">
            <a:xfrm>
              <a:off x="6719888" y="2529633"/>
              <a:ext cx="76200" cy="65087"/>
            </a:xfrm>
            <a:prstGeom prst="ellipse">
              <a:avLst/>
            </a:prstGeom>
            <a:solidFill>
              <a:srgbClr val="FFFF00"/>
            </a:solidFill>
            <a:ln w="9360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185379" name="Text Box 43"/>
            <p:cNvSpPr txBox="1">
              <a:spLocks noChangeArrowheads="1"/>
            </p:cNvSpPr>
            <p:nvPr/>
          </p:nvSpPr>
          <p:spPr bwMode="auto">
            <a:xfrm>
              <a:off x="7505700" y="1993058"/>
              <a:ext cx="304800" cy="3365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fr-FR" sz="1600" b="1">
                  <a:solidFill>
                    <a:srgbClr val="FFFFFF"/>
                  </a:solidFill>
                </a:rPr>
                <a:t>p</a:t>
              </a:r>
            </a:p>
          </p:txBody>
        </p:sp>
        <p:sp>
          <p:nvSpPr>
            <p:cNvPr id="185380" name="Line 44"/>
            <p:cNvSpPr>
              <a:spLocks noChangeShapeType="1"/>
            </p:cNvSpPr>
            <p:nvPr/>
          </p:nvSpPr>
          <p:spPr bwMode="auto">
            <a:xfrm flipV="1">
              <a:off x="6757988" y="2545508"/>
              <a:ext cx="612775" cy="11112"/>
            </a:xfrm>
            <a:prstGeom prst="line">
              <a:avLst/>
            </a:prstGeom>
            <a:noFill/>
            <a:ln w="38160">
              <a:solidFill>
                <a:srgbClr val="FFFF00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185381" name="Line 45"/>
            <p:cNvSpPr>
              <a:spLocks noChangeShapeType="1"/>
            </p:cNvSpPr>
            <p:nvPr/>
          </p:nvSpPr>
          <p:spPr bwMode="auto">
            <a:xfrm flipV="1">
              <a:off x="7394575" y="2185145"/>
              <a:ext cx="481013" cy="390525"/>
            </a:xfrm>
            <a:prstGeom prst="line">
              <a:avLst/>
            </a:prstGeom>
            <a:noFill/>
            <a:ln w="12600">
              <a:solidFill>
                <a:srgbClr val="FFFF00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185382" name="Text Box 46"/>
            <p:cNvSpPr txBox="1">
              <a:spLocks noChangeArrowheads="1"/>
            </p:cNvSpPr>
            <p:nvPr/>
          </p:nvSpPr>
          <p:spPr bwMode="auto">
            <a:xfrm>
              <a:off x="6302375" y="1637458"/>
              <a:ext cx="403225" cy="30638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fr-FR" sz="1400" b="1">
                  <a:solidFill>
                    <a:srgbClr val="FFFFFF"/>
                  </a:solidFill>
                </a:rPr>
                <a:t>e</a:t>
              </a:r>
              <a:r>
                <a:rPr lang="fr-FR" sz="1400" b="1" baseline="30000">
                  <a:solidFill>
                    <a:srgbClr val="FFFFFF"/>
                  </a:solidFill>
                </a:rPr>
                <a:t>+</a:t>
              </a:r>
            </a:p>
          </p:txBody>
        </p:sp>
        <p:sp>
          <p:nvSpPr>
            <p:cNvPr id="185383" name="Text Box 47"/>
            <p:cNvSpPr txBox="1">
              <a:spLocks noChangeArrowheads="1"/>
            </p:cNvSpPr>
            <p:nvPr/>
          </p:nvSpPr>
          <p:spPr bwMode="auto">
            <a:xfrm>
              <a:off x="5365750" y="2369295"/>
              <a:ext cx="355600" cy="30638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fr-FR" sz="1400" b="1">
                  <a:solidFill>
                    <a:srgbClr val="FFFFFF"/>
                  </a:solidFill>
                </a:rPr>
                <a:t>e</a:t>
              </a:r>
              <a:r>
                <a:rPr lang="fr-FR" sz="1400" b="1" baseline="30000">
                  <a:solidFill>
                    <a:srgbClr val="FFFFFF"/>
                  </a:solidFill>
                </a:rPr>
                <a:t>-</a:t>
              </a:r>
            </a:p>
          </p:txBody>
        </p:sp>
        <p:sp>
          <p:nvSpPr>
            <p:cNvPr id="185384" name="Line 48"/>
            <p:cNvSpPr>
              <a:spLocks noChangeShapeType="1"/>
            </p:cNvSpPr>
            <p:nvPr/>
          </p:nvSpPr>
          <p:spPr bwMode="auto">
            <a:xfrm flipV="1">
              <a:off x="6119813" y="1680320"/>
              <a:ext cx="244475" cy="425450"/>
            </a:xfrm>
            <a:prstGeom prst="line">
              <a:avLst/>
            </a:prstGeom>
            <a:noFill/>
            <a:ln w="936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185385" name="Line 49"/>
            <p:cNvSpPr>
              <a:spLocks noChangeShapeType="1"/>
            </p:cNvSpPr>
            <p:nvPr/>
          </p:nvSpPr>
          <p:spPr bwMode="auto">
            <a:xfrm flipH="1">
              <a:off x="5386388" y="2121645"/>
              <a:ext cx="736600" cy="188913"/>
            </a:xfrm>
            <a:prstGeom prst="line">
              <a:avLst/>
            </a:prstGeom>
            <a:noFill/>
            <a:ln w="936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185386" name="AutoShape 50"/>
            <p:cNvSpPr>
              <a:spLocks noChangeArrowheads="1"/>
            </p:cNvSpPr>
            <p:nvPr/>
          </p:nvSpPr>
          <p:spPr bwMode="auto">
            <a:xfrm rot="18600000" flipH="1">
              <a:off x="6363494" y="1966864"/>
              <a:ext cx="79375" cy="763587"/>
            </a:xfrm>
            <a:custGeom>
              <a:avLst/>
              <a:gdLst>
                <a:gd name="T0" fmla="*/ 2147483647 w 77"/>
                <a:gd name="T1" fmla="*/ 2147483647 h 695"/>
                <a:gd name="T2" fmla="*/ 2147483647 w 77"/>
                <a:gd name="T3" fmla="*/ 2147483647 h 695"/>
                <a:gd name="T4" fmla="*/ 2147483647 w 77"/>
                <a:gd name="T5" fmla="*/ 2147483647 h 695"/>
                <a:gd name="T6" fmla="*/ 2147483647 w 77"/>
                <a:gd name="T7" fmla="*/ 2147483647 h 695"/>
                <a:gd name="T8" fmla="*/ 2147483647 w 77"/>
                <a:gd name="T9" fmla="*/ 2147483647 h 695"/>
                <a:gd name="T10" fmla="*/ 2147483647 w 77"/>
                <a:gd name="T11" fmla="*/ 2147483647 h 695"/>
                <a:gd name="T12" fmla="*/ 2147483647 w 77"/>
                <a:gd name="T13" fmla="*/ 2147483647 h 695"/>
                <a:gd name="T14" fmla="*/ 2147483647 w 77"/>
                <a:gd name="T15" fmla="*/ 2147483647 h 695"/>
                <a:gd name="T16" fmla="*/ 2147483647 w 77"/>
                <a:gd name="T17" fmla="*/ 2147483647 h 695"/>
                <a:gd name="T18" fmla="*/ 2147483647 w 77"/>
                <a:gd name="T19" fmla="*/ 2147483647 h 695"/>
                <a:gd name="T20" fmla="*/ 2147483647 w 77"/>
                <a:gd name="T21" fmla="*/ 2147483647 h 695"/>
                <a:gd name="T22" fmla="*/ 2147483647 w 77"/>
                <a:gd name="T23" fmla="*/ 2147483647 h 695"/>
                <a:gd name="T24" fmla="*/ 2147483647 w 77"/>
                <a:gd name="T25" fmla="*/ 2147483647 h 695"/>
                <a:gd name="T26" fmla="*/ 2147483647 w 77"/>
                <a:gd name="T27" fmla="*/ 2147483647 h 695"/>
                <a:gd name="T28" fmla="*/ 2147483647 w 77"/>
                <a:gd name="T29" fmla="*/ 2147483647 h 695"/>
                <a:gd name="T30" fmla="*/ 2147483647 w 77"/>
                <a:gd name="T31" fmla="*/ 2147483647 h 695"/>
                <a:gd name="T32" fmla="*/ 2147483647 w 77"/>
                <a:gd name="T33" fmla="*/ 2147483647 h 695"/>
                <a:gd name="T34" fmla="*/ 2147483647 w 77"/>
                <a:gd name="T35" fmla="*/ 2147483647 h 695"/>
                <a:gd name="T36" fmla="*/ 2147483647 w 77"/>
                <a:gd name="T37" fmla="*/ 2147483647 h 695"/>
                <a:gd name="T38" fmla="*/ 2147483647 w 77"/>
                <a:gd name="T39" fmla="*/ 2147483647 h 695"/>
                <a:gd name="T40" fmla="*/ 2147483647 w 77"/>
                <a:gd name="T41" fmla="*/ 2147483647 h 695"/>
                <a:gd name="T42" fmla="*/ 2147483647 w 77"/>
                <a:gd name="T43" fmla="*/ 2147483647 h 695"/>
                <a:gd name="T44" fmla="*/ 2147483647 w 77"/>
                <a:gd name="T45" fmla="*/ 2147483647 h 695"/>
                <a:gd name="T46" fmla="*/ 2147483647 w 77"/>
                <a:gd name="T47" fmla="*/ 2147483647 h 695"/>
                <a:gd name="T48" fmla="*/ 2147483647 w 77"/>
                <a:gd name="T49" fmla="*/ 2147483647 h 695"/>
                <a:gd name="T50" fmla="*/ 2147483647 w 77"/>
                <a:gd name="T51" fmla="*/ 2147483647 h 695"/>
                <a:gd name="T52" fmla="*/ 2147483647 w 77"/>
                <a:gd name="T53" fmla="*/ 2147483647 h 695"/>
                <a:gd name="T54" fmla="*/ 2147483647 w 77"/>
                <a:gd name="T55" fmla="*/ 2147483647 h 695"/>
                <a:gd name="T56" fmla="*/ 2147483647 w 77"/>
                <a:gd name="T57" fmla="*/ 2147483647 h 695"/>
                <a:gd name="T58" fmla="*/ 2147483647 w 77"/>
                <a:gd name="T59" fmla="*/ 2147483647 h 695"/>
                <a:gd name="T60" fmla="*/ 2147483647 w 77"/>
                <a:gd name="T61" fmla="*/ 2147483647 h 695"/>
                <a:gd name="T62" fmla="*/ 2147483647 w 77"/>
                <a:gd name="T63" fmla="*/ 2147483647 h 695"/>
                <a:gd name="T64" fmla="*/ 2147483647 w 77"/>
                <a:gd name="T65" fmla="*/ 2147483647 h 695"/>
                <a:gd name="T66" fmla="*/ 2147483647 w 77"/>
                <a:gd name="T67" fmla="*/ 2147483647 h 695"/>
                <a:gd name="T68" fmla="*/ 2147483647 w 77"/>
                <a:gd name="T69" fmla="*/ 2147483647 h 695"/>
                <a:gd name="T70" fmla="*/ 2147483647 w 77"/>
                <a:gd name="T71" fmla="*/ 2147483647 h 695"/>
                <a:gd name="T72" fmla="*/ 2147483647 w 77"/>
                <a:gd name="T73" fmla="*/ 2147483647 h 695"/>
                <a:gd name="T74" fmla="*/ 2147483647 w 77"/>
                <a:gd name="T75" fmla="*/ 2147483647 h 695"/>
                <a:gd name="T76" fmla="*/ 2147483647 w 77"/>
                <a:gd name="T77" fmla="*/ 2147483647 h 695"/>
                <a:gd name="T78" fmla="*/ 2147483647 w 77"/>
                <a:gd name="T79" fmla="*/ 2147483647 h 695"/>
                <a:gd name="T80" fmla="*/ 2147483647 w 77"/>
                <a:gd name="T81" fmla="*/ 2147483647 h 695"/>
                <a:gd name="T82" fmla="*/ 2147483647 w 77"/>
                <a:gd name="T83" fmla="*/ 2147483647 h 695"/>
                <a:gd name="T84" fmla="*/ 2147483647 w 77"/>
                <a:gd name="T85" fmla="*/ 2147483647 h 695"/>
                <a:gd name="T86" fmla="*/ 2147483647 w 77"/>
                <a:gd name="T87" fmla="*/ 2147483647 h 695"/>
                <a:gd name="T88" fmla="*/ 2147483647 w 77"/>
                <a:gd name="T89" fmla="*/ 2147483647 h 695"/>
                <a:gd name="T90" fmla="*/ 2147483647 w 77"/>
                <a:gd name="T91" fmla="*/ 2147483647 h 695"/>
                <a:gd name="T92" fmla="*/ 2147483647 w 77"/>
                <a:gd name="T93" fmla="*/ 2147483647 h 695"/>
                <a:gd name="T94" fmla="*/ 2147483647 w 77"/>
                <a:gd name="T95" fmla="*/ 2147483647 h 695"/>
                <a:gd name="T96" fmla="*/ 2147483647 w 77"/>
                <a:gd name="T97" fmla="*/ 2147483647 h 695"/>
                <a:gd name="T98" fmla="*/ 2147483647 w 77"/>
                <a:gd name="T99" fmla="*/ 2147483647 h 695"/>
                <a:gd name="T100" fmla="*/ 2147483647 w 77"/>
                <a:gd name="T101" fmla="*/ 2147483647 h 695"/>
                <a:gd name="T102" fmla="*/ 2147483647 w 77"/>
                <a:gd name="T103" fmla="*/ 2147483647 h 695"/>
                <a:gd name="T104" fmla="*/ 2147483647 w 77"/>
                <a:gd name="T105" fmla="*/ 2147483647 h 695"/>
                <a:gd name="T106" fmla="*/ 2147483647 w 77"/>
                <a:gd name="T107" fmla="*/ 2147483647 h 695"/>
                <a:gd name="T108" fmla="*/ 2147483647 w 77"/>
                <a:gd name="T109" fmla="*/ 2147483647 h 695"/>
                <a:gd name="T110" fmla="*/ 2147483647 w 77"/>
                <a:gd name="T111" fmla="*/ 2147483647 h 695"/>
                <a:gd name="T112" fmla="*/ 2147483647 w 77"/>
                <a:gd name="T113" fmla="*/ 2147483647 h 695"/>
                <a:gd name="T114" fmla="*/ 2147483647 w 77"/>
                <a:gd name="T115" fmla="*/ 2147483647 h 695"/>
                <a:gd name="T116" fmla="*/ 2147483647 w 77"/>
                <a:gd name="T117" fmla="*/ 2147483647 h 695"/>
                <a:gd name="T118" fmla="*/ 2147483647 w 77"/>
                <a:gd name="T119" fmla="*/ 2147483647 h 69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77"/>
                <a:gd name="T181" fmla="*/ 0 h 695"/>
                <a:gd name="T182" fmla="*/ 77 w 77"/>
                <a:gd name="T183" fmla="*/ 695 h 695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77" h="695">
                  <a:moveTo>
                    <a:pt x="39" y="0"/>
                  </a:moveTo>
                  <a:lnTo>
                    <a:pt x="39" y="62"/>
                  </a:lnTo>
                  <a:lnTo>
                    <a:pt x="34" y="64"/>
                  </a:lnTo>
                  <a:lnTo>
                    <a:pt x="27" y="66"/>
                  </a:lnTo>
                  <a:lnTo>
                    <a:pt x="22" y="67"/>
                  </a:lnTo>
                  <a:lnTo>
                    <a:pt x="17" y="69"/>
                  </a:lnTo>
                  <a:lnTo>
                    <a:pt x="12" y="72"/>
                  </a:lnTo>
                  <a:lnTo>
                    <a:pt x="8" y="74"/>
                  </a:lnTo>
                  <a:lnTo>
                    <a:pt x="5" y="76"/>
                  </a:lnTo>
                  <a:lnTo>
                    <a:pt x="3" y="77"/>
                  </a:lnTo>
                  <a:lnTo>
                    <a:pt x="2" y="79"/>
                  </a:lnTo>
                  <a:lnTo>
                    <a:pt x="0" y="81"/>
                  </a:lnTo>
                  <a:lnTo>
                    <a:pt x="2" y="82"/>
                  </a:lnTo>
                  <a:lnTo>
                    <a:pt x="3" y="84"/>
                  </a:lnTo>
                  <a:lnTo>
                    <a:pt x="5" y="87"/>
                  </a:lnTo>
                  <a:lnTo>
                    <a:pt x="8" y="89"/>
                  </a:lnTo>
                  <a:lnTo>
                    <a:pt x="12" y="91"/>
                  </a:lnTo>
                  <a:lnTo>
                    <a:pt x="17" y="92"/>
                  </a:lnTo>
                  <a:lnTo>
                    <a:pt x="22" y="94"/>
                  </a:lnTo>
                  <a:lnTo>
                    <a:pt x="27" y="96"/>
                  </a:lnTo>
                  <a:lnTo>
                    <a:pt x="34" y="97"/>
                  </a:lnTo>
                  <a:lnTo>
                    <a:pt x="39" y="101"/>
                  </a:lnTo>
                  <a:lnTo>
                    <a:pt x="45" y="102"/>
                  </a:lnTo>
                  <a:lnTo>
                    <a:pt x="50" y="104"/>
                  </a:lnTo>
                  <a:lnTo>
                    <a:pt x="55" y="106"/>
                  </a:lnTo>
                  <a:lnTo>
                    <a:pt x="61" y="108"/>
                  </a:lnTo>
                  <a:lnTo>
                    <a:pt x="66" y="109"/>
                  </a:lnTo>
                  <a:lnTo>
                    <a:pt x="69" y="111"/>
                  </a:lnTo>
                  <a:lnTo>
                    <a:pt x="72" y="113"/>
                  </a:lnTo>
                  <a:lnTo>
                    <a:pt x="76" y="116"/>
                  </a:lnTo>
                  <a:lnTo>
                    <a:pt x="76" y="118"/>
                  </a:lnTo>
                  <a:lnTo>
                    <a:pt x="77" y="119"/>
                  </a:lnTo>
                  <a:lnTo>
                    <a:pt x="76" y="121"/>
                  </a:lnTo>
                  <a:lnTo>
                    <a:pt x="76" y="123"/>
                  </a:lnTo>
                  <a:lnTo>
                    <a:pt x="72" y="124"/>
                  </a:lnTo>
                  <a:lnTo>
                    <a:pt x="69" y="126"/>
                  </a:lnTo>
                  <a:lnTo>
                    <a:pt x="66" y="129"/>
                  </a:lnTo>
                  <a:lnTo>
                    <a:pt x="61" y="131"/>
                  </a:lnTo>
                  <a:lnTo>
                    <a:pt x="55" y="133"/>
                  </a:lnTo>
                  <a:lnTo>
                    <a:pt x="50" y="134"/>
                  </a:lnTo>
                  <a:lnTo>
                    <a:pt x="45" y="136"/>
                  </a:lnTo>
                  <a:lnTo>
                    <a:pt x="39" y="138"/>
                  </a:lnTo>
                  <a:lnTo>
                    <a:pt x="34" y="139"/>
                  </a:lnTo>
                  <a:lnTo>
                    <a:pt x="27" y="141"/>
                  </a:lnTo>
                  <a:lnTo>
                    <a:pt x="22" y="144"/>
                  </a:lnTo>
                  <a:lnTo>
                    <a:pt x="17" y="146"/>
                  </a:lnTo>
                  <a:lnTo>
                    <a:pt x="12" y="148"/>
                  </a:lnTo>
                  <a:lnTo>
                    <a:pt x="8" y="149"/>
                  </a:lnTo>
                  <a:lnTo>
                    <a:pt x="5" y="151"/>
                  </a:lnTo>
                  <a:lnTo>
                    <a:pt x="3" y="153"/>
                  </a:lnTo>
                  <a:lnTo>
                    <a:pt x="2" y="155"/>
                  </a:lnTo>
                  <a:lnTo>
                    <a:pt x="0" y="158"/>
                  </a:lnTo>
                  <a:lnTo>
                    <a:pt x="2" y="160"/>
                  </a:lnTo>
                  <a:lnTo>
                    <a:pt x="3" y="161"/>
                  </a:lnTo>
                  <a:lnTo>
                    <a:pt x="5" y="163"/>
                  </a:lnTo>
                  <a:lnTo>
                    <a:pt x="8" y="165"/>
                  </a:lnTo>
                  <a:lnTo>
                    <a:pt x="12" y="166"/>
                  </a:lnTo>
                  <a:lnTo>
                    <a:pt x="17" y="168"/>
                  </a:lnTo>
                  <a:lnTo>
                    <a:pt x="22" y="170"/>
                  </a:lnTo>
                  <a:lnTo>
                    <a:pt x="27" y="173"/>
                  </a:lnTo>
                  <a:lnTo>
                    <a:pt x="34" y="175"/>
                  </a:lnTo>
                  <a:lnTo>
                    <a:pt x="39" y="176"/>
                  </a:lnTo>
                  <a:lnTo>
                    <a:pt x="45" y="178"/>
                  </a:lnTo>
                  <a:lnTo>
                    <a:pt x="50" y="180"/>
                  </a:lnTo>
                  <a:lnTo>
                    <a:pt x="55" y="181"/>
                  </a:lnTo>
                  <a:lnTo>
                    <a:pt x="61" y="183"/>
                  </a:lnTo>
                  <a:lnTo>
                    <a:pt x="66" y="186"/>
                  </a:lnTo>
                  <a:lnTo>
                    <a:pt x="69" y="188"/>
                  </a:lnTo>
                  <a:lnTo>
                    <a:pt x="72" y="190"/>
                  </a:lnTo>
                  <a:lnTo>
                    <a:pt x="76" y="191"/>
                  </a:lnTo>
                  <a:lnTo>
                    <a:pt x="76" y="193"/>
                  </a:lnTo>
                  <a:lnTo>
                    <a:pt x="77" y="195"/>
                  </a:lnTo>
                  <a:lnTo>
                    <a:pt x="76" y="197"/>
                  </a:lnTo>
                  <a:lnTo>
                    <a:pt x="76" y="198"/>
                  </a:lnTo>
                  <a:lnTo>
                    <a:pt x="72" y="202"/>
                  </a:lnTo>
                  <a:lnTo>
                    <a:pt x="69" y="203"/>
                  </a:lnTo>
                  <a:lnTo>
                    <a:pt x="66" y="205"/>
                  </a:lnTo>
                  <a:lnTo>
                    <a:pt x="61" y="207"/>
                  </a:lnTo>
                  <a:lnTo>
                    <a:pt x="55" y="208"/>
                  </a:lnTo>
                  <a:lnTo>
                    <a:pt x="50" y="210"/>
                  </a:lnTo>
                  <a:lnTo>
                    <a:pt x="45" y="212"/>
                  </a:lnTo>
                  <a:lnTo>
                    <a:pt x="39" y="215"/>
                  </a:lnTo>
                  <a:lnTo>
                    <a:pt x="34" y="217"/>
                  </a:lnTo>
                  <a:lnTo>
                    <a:pt x="27" y="218"/>
                  </a:lnTo>
                  <a:lnTo>
                    <a:pt x="22" y="220"/>
                  </a:lnTo>
                  <a:lnTo>
                    <a:pt x="17" y="222"/>
                  </a:lnTo>
                  <a:lnTo>
                    <a:pt x="12" y="223"/>
                  </a:lnTo>
                  <a:lnTo>
                    <a:pt x="8" y="225"/>
                  </a:lnTo>
                  <a:lnTo>
                    <a:pt x="5" y="227"/>
                  </a:lnTo>
                  <a:lnTo>
                    <a:pt x="3" y="230"/>
                  </a:lnTo>
                  <a:lnTo>
                    <a:pt x="2" y="232"/>
                  </a:lnTo>
                  <a:lnTo>
                    <a:pt x="0" y="233"/>
                  </a:lnTo>
                  <a:lnTo>
                    <a:pt x="2" y="235"/>
                  </a:lnTo>
                  <a:lnTo>
                    <a:pt x="3" y="237"/>
                  </a:lnTo>
                  <a:lnTo>
                    <a:pt x="5" y="239"/>
                  </a:lnTo>
                  <a:lnTo>
                    <a:pt x="8" y="240"/>
                  </a:lnTo>
                  <a:lnTo>
                    <a:pt x="12" y="244"/>
                  </a:lnTo>
                  <a:lnTo>
                    <a:pt x="17" y="245"/>
                  </a:lnTo>
                  <a:lnTo>
                    <a:pt x="22" y="247"/>
                  </a:lnTo>
                  <a:lnTo>
                    <a:pt x="27" y="249"/>
                  </a:lnTo>
                  <a:lnTo>
                    <a:pt x="34" y="250"/>
                  </a:lnTo>
                  <a:lnTo>
                    <a:pt x="39" y="252"/>
                  </a:lnTo>
                  <a:lnTo>
                    <a:pt x="45" y="254"/>
                  </a:lnTo>
                  <a:lnTo>
                    <a:pt x="50" y="255"/>
                  </a:lnTo>
                  <a:lnTo>
                    <a:pt x="55" y="259"/>
                  </a:lnTo>
                  <a:lnTo>
                    <a:pt x="61" y="260"/>
                  </a:lnTo>
                  <a:lnTo>
                    <a:pt x="66" y="262"/>
                  </a:lnTo>
                  <a:lnTo>
                    <a:pt x="69" y="264"/>
                  </a:lnTo>
                  <a:lnTo>
                    <a:pt x="72" y="265"/>
                  </a:lnTo>
                  <a:lnTo>
                    <a:pt x="76" y="267"/>
                  </a:lnTo>
                  <a:lnTo>
                    <a:pt x="76" y="269"/>
                  </a:lnTo>
                  <a:lnTo>
                    <a:pt x="77" y="272"/>
                  </a:lnTo>
                  <a:lnTo>
                    <a:pt x="76" y="274"/>
                  </a:lnTo>
                  <a:lnTo>
                    <a:pt x="76" y="275"/>
                  </a:lnTo>
                  <a:lnTo>
                    <a:pt x="72" y="277"/>
                  </a:lnTo>
                  <a:lnTo>
                    <a:pt x="69" y="279"/>
                  </a:lnTo>
                  <a:lnTo>
                    <a:pt x="66" y="280"/>
                  </a:lnTo>
                  <a:lnTo>
                    <a:pt x="61" y="282"/>
                  </a:lnTo>
                  <a:lnTo>
                    <a:pt x="55" y="284"/>
                  </a:lnTo>
                  <a:lnTo>
                    <a:pt x="50" y="287"/>
                  </a:lnTo>
                  <a:lnTo>
                    <a:pt x="45" y="289"/>
                  </a:lnTo>
                  <a:lnTo>
                    <a:pt x="39" y="291"/>
                  </a:lnTo>
                  <a:lnTo>
                    <a:pt x="34" y="292"/>
                  </a:lnTo>
                  <a:lnTo>
                    <a:pt x="27" y="294"/>
                  </a:lnTo>
                  <a:lnTo>
                    <a:pt x="22" y="296"/>
                  </a:lnTo>
                  <a:lnTo>
                    <a:pt x="17" y="297"/>
                  </a:lnTo>
                  <a:lnTo>
                    <a:pt x="12" y="301"/>
                  </a:lnTo>
                  <a:lnTo>
                    <a:pt x="8" y="302"/>
                  </a:lnTo>
                  <a:lnTo>
                    <a:pt x="5" y="304"/>
                  </a:lnTo>
                  <a:lnTo>
                    <a:pt x="3" y="306"/>
                  </a:lnTo>
                  <a:lnTo>
                    <a:pt x="2" y="307"/>
                  </a:lnTo>
                  <a:lnTo>
                    <a:pt x="0" y="309"/>
                  </a:lnTo>
                  <a:lnTo>
                    <a:pt x="2" y="311"/>
                  </a:lnTo>
                  <a:lnTo>
                    <a:pt x="3" y="314"/>
                  </a:lnTo>
                  <a:lnTo>
                    <a:pt x="5" y="316"/>
                  </a:lnTo>
                  <a:lnTo>
                    <a:pt x="8" y="317"/>
                  </a:lnTo>
                  <a:lnTo>
                    <a:pt x="12" y="319"/>
                  </a:lnTo>
                  <a:lnTo>
                    <a:pt x="17" y="321"/>
                  </a:lnTo>
                  <a:lnTo>
                    <a:pt x="22" y="322"/>
                  </a:lnTo>
                  <a:lnTo>
                    <a:pt x="27" y="324"/>
                  </a:lnTo>
                  <a:lnTo>
                    <a:pt x="34" y="326"/>
                  </a:lnTo>
                  <a:lnTo>
                    <a:pt x="39" y="329"/>
                  </a:lnTo>
                  <a:lnTo>
                    <a:pt x="45" y="331"/>
                  </a:lnTo>
                  <a:lnTo>
                    <a:pt x="50" y="333"/>
                  </a:lnTo>
                  <a:lnTo>
                    <a:pt x="55" y="334"/>
                  </a:lnTo>
                  <a:lnTo>
                    <a:pt x="61" y="336"/>
                  </a:lnTo>
                  <a:lnTo>
                    <a:pt x="66" y="338"/>
                  </a:lnTo>
                  <a:lnTo>
                    <a:pt x="69" y="339"/>
                  </a:lnTo>
                  <a:lnTo>
                    <a:pt x="72" y="343"/>
                  </a:lnTo>
                  <a:lnTo>
                    <a:pt x="76" y="344"/>
                  </a:lnTo>
                  <a:lnTo>
                    <a:pt x="76" y="346"/>
                  </a:lnTo>
                  <a:lnTo>
                    <a:pt x="77" y="348"/>
                  </a:lnTo>
                  <a:lnTo>
                    <a:pt x="76" y="349"/>
                  </a:lnTo>
                  <a:lnTo>
                    <a:pt x="76" y="351"/>
                  </a:lnTo>
                  <a:lnTo>
                    <a:pt x="72" y="353"/>
                  </a:lnTo>
                  <a:lnTo>
                    <a:pt x="69" y="354"/>
                  </a:lnTo>
                  <a:lnTo>
                    <a:pt x="66" y="358"/>
                  </a:lnTo>
                  <a:lnTo>
                    <a:pt x="61" y="359"/>
                  </a:lnTo>
                  <a:lnTo>
                    <a:pt x="55" y="361"/>
                  </a:lnTo>
                  <a:lnTo>
                    <a:pt x="50" y="363"/>
                  </a:lnTo>
                  <a:lnTo>
                    <a:pt x="45" y="364"/>
                  </a:lnTo>
                  <a:lnTo>
                    <a:pt x="39" y="366"/>
                  </a:lnTo>
                  <a:lnTo>
                    <a:pt x="34" y="368"/>
                  </a:lnTo>
                  <a:lnTo>
                    <a:pt x="27" y="371"/>
                  </a:lnTo>
                  <a:lnTo>
                    <a:pt x="22" y="373"/>
                  </a:lnTo>
                  <a:lnTo>
                    <a:pt x="17" y="375"/>
                  </a:lnTo>
                  <a:lnTo>
                    <a:pt x="12" y="376"/>
                  </a:lnTo>
                  <a:lnTo>
                    <a:pt x="8" y="378"/>
                  </a:lnTo>
                  <a:lnTo>
                    <a:pt x="5" y="380"/>
                  </a:lnTo>
                  <a:lnTo>
                    <a:pt x="3" y="381"/>
                  </a:lnTo>
                  <a:lnTo>
                    <a:pt x="2" y="383"/>
                  </a:lnTo>
                  <a:lnTo>
                    <a:pt x="0" y="386"/>
                  </a:lnTo>
                  <a:lnTo>
                    <a:pt x="2" y="388"/>
                  </a:lnTo>
                  <a:lnTo>
                    <a:pt x="3" y="390"/>
                  </a:lnTo>
                  <a:lnTo>
                    <a:pt x="5" y="391"/>
                  </a:lnTo>
                  <a:lnTo>
                    <a:pt x="8" y="393"/>
                  </a:lnTo>
                  <a:lnTo>
                    <a:pt x="12" y="395"/>
                  </a:lnTo>
                  <a:lnTo>
                    <a:pt x="17" y="396"/>
                  </a:lnTo>
                  <a:lnTo>
                    <a:pt x="22" y="400"/>
                  </a:lnTo>
                  <a:lnTo>
                    <a:pt x="27" y="401"/>
                  </a:lnTo>
                  <a:lnTo>
                    <a:pt x="34" y="403"/>
                  </a:lnTo>
                  <a:lnTo>
                    <a:pt x="39" y="405"/>
                  </a:lnTo>
                  <a:lnTo>
                    <a:pt x="45" y="406"/>
                  </a:lnTo>
                  <a:lnTo>
                    <a:pt x="50" y="408"/>
                  </a:lnTo>
                  <a:lnTo>
                    <a:pt x="55" y="410"/>
                  </a:lnTo>
                  <a:lnTo>
                    <a:pt x="61" y="412"/>
                  </a:lnTo>
                  <a:lnTo>
                    <a:pt x="66" y="415"/>
                  </a:lnTo>
                  <a:lnTo>
                    <a:pt x="69" y="417"/>
                  </a:lnTo>
                  <a:lnTo>
                    <a:pt x="72" y="418"/>
                  </a:lnTo>
                  <a:lnTo>
                    <a:pt x="76" y="420"/>
                  </a:lnTo>
                  <a:lnTo>
                    <a:pt x="76" y="422"/>
                  </a:lnTo>
                  <a:lnTo>
                    <a:pt x="77" y="423"/>
                  </a:lnTo>
                  <a:lnTo>
                    <a:pt x="76" y="425"/>
                  </a:lnTo>
                  <a:lnTo>
                    <a:pt x="76" y="428"/>
                  </a:lnTo>
                  <a:lnTo>
                    <a:pt x="72" y="430"/>
                  </a:lnTo>
                  <a:lnTo>
                    <a:pt x="69" y="432"/>
                  </a:lnTo>
                  <a:lnTo>
                    <a:pt x="66" y="433"/>
                  </a:lnTo>
                  <a:lnTo>
                    <a:pt x="61" y="435"/>
                  </a:lnTo>
                  <a:lnTo>
                    <a:pt x="55" y="437"/>
                  </a:lnTo>
                  <a:lnTo>
                    <a:pt x="50" y="438"/>
                  </a:lnTo>
                  <a:lnTo>
                    <a:pt x="45" y="440"/>
                  </a:lnTo>
                  <a:lnTo>
                    <a:pt x="39" y="443"/>
                  </a:lnTo>
                  <a:lnTo>
                    <a:pt x="34" y="445"/>
                  </a:lnTo>
                  <a:lnTo>
                    <a:pt x="27" y="447"/>
                  </a:lnTo>
                  <a:lnTo>
                    <a:pt x="22" y="448"/>
                  </a:lnTo>
                  <a:lnTo>
                    <a:pt x="17" y="450"/>
                  </a:lnTo>
                  <a:lnTo>
                    <a:pt x="12" y="452"/>
                  </a:lnTo>
                  <a:lnTo>
                    <a:pt x="8" y="453"/>
                  </a:lnTo>
                  <a:lnTo>
                    <a:pt x="5" y="457"/>
                  </a:lnTo>
                  <a:lnTo>
                    <a:pt x="3" y="459"/>
                  </a:lnTo>
                  <a:lnTo>
                    <a:pt x="2" y="460"/>
                  </a:lnTo>
                  <a:lnTo>
                    <a:pt x="0" y="462"/>
                  </a:lnTo>
                  <a:lnTo>
                    <a:pt x="2" y="464"/>
                  </a:lnTo>
                  <a:lnTo>
                    <a:pt x="3" y="465"/>
                  </a:lnTo>
                  <a:lnTo>
                    <a:pt x="5" y="467"/>
                  </a:lnTo>
                  <a:lnTo>
                    <a:pt x="8" y="469"/>
                  </a:lnTo>
                  <a:lnTo>
                    <a:pt x="12" y="472"/>
                  </a:lnTo>
                  <a:lnTo>
                    <a:pt x="17" y="474"/>
                  </a:lnTo>
                  <a:lnTo>
                    <a:pt x="22" y="475"/>
                  </a:lnTo>
                  <a:lnTo>
                    <a:pt x="27" y="477"/>
                  </a:lnTo>
                  <a:lnTo>
                    <a:pt x="34" y="479"/>
                  </a:lnTo>
                  <a:lnTo>
                    <a:pt x="39" y="480"/>
                  </a:lnTo>
                  <a:lnTo>
                    <a:pt x="45" y="482"/>
                  </a:lnTo>
                  <a:lnTo>
                    <a:pt x="50" y="485"/>
                  </a:lnTo>
                  <a:lnTo>
                    <a:pt x="55" y="487"/>
                  </a:lnTo>
                  <a:lnTo>
                    <a:pt x="61" y="489"/>
                  </a:lnTo>
                  <a:lnTo>
                    <a:pt x="66" y="490"/>
                  </a:lnTo>
                  <a:lnTo>
                    <a:pt x="69" y="492"/>
                  </a:lnTo>
                  <a:lnTo>
                    <a:pt x="72" y="494"/>
                  </a:lnTo>
                  <a:lnTo>
                    <a:pt x="76" y="495"/>
                  </a:lnTo>
                  <a:lnTo>
                    <a:pt x="76" y="497"/>
                  </a:lnTo>
                  <a:lnTo>
                    <a:pt x="77" y="501"/>
                  </a:lnTo>
                  <a:lnTo>
                    <a:pt x="76" y="502"/>
                  </a:lnTo>
                  <a:lnTo>
                    <a:pt x="76" y="504"/>
                  </a:lnTo>
                  <a:lnTo>
                    <a:pt x="72" y="506"/>
                  </a:lnTo>
                  <a:lnTo>
                    <a:pt x="69" y="507"/>
                  </a:lnTo>
                  <a:lnTo>
                    <a:pt x="66" y="509"/>
                  </a:lnTo>
                  <a:lnTo>
                    <a:pt x="61" y="511"/>
                  </a:lnTo>
                  <a:lnTo>
                    <a:pt x="55" y="514"/>
                  </a:lnTo>
                  <a:lnTo>
                    <a:pt x="50" y="516"/>
                  </a:lnTo>
                  <a:lnTo>
                    <a:pt x="45" y="517"/>
                  </a:lnTo>
                  <a:lnTo>
                    <a:pt x="39" y="519"/>
                  </a:lnTo>
                  <a:lnTo>
                    <a:pt x="34" y="521"/>
                  </a:lnTo>
                  <a:lnTo>
                    <a:pt x="27" y="522"/>
                  </a:lnTo>
                  <a:lnTo>
                    <a:pt x="22" y="524"/>
                  </a:lnTo>
                  <a:lnTo>
                    <a:pt x="17" y="526"/>
                  </a:lnTo>
                  <a:lnTo>
                    <a:pt x="12" y="529"/>
                  </a:lnTo>
                  <a:lnTo>
                    <a:pt x="8" y="531"/>
                  </a:lnTo>
                  <a:lnTo>
                    <a:pt x="5" y="532"/>
                  </a:lnTo>
                  <a:lnTo>
                    <a:pt x="3" y="534"/>
                  </a:lnTo>
                  <a:lnTo>
                    <a:pt x="2" y="536"/>
                  </a:lnTo>
                  <a:lnTo>
                    <a:pt x="0" y="537"/>
                  </a:lnTo>
                  <a:lnTo>
                    <a:pt x="2" y="539"/>
                  </a:lnTo>
                  <a:lnTo>
                    <a:pt x="3" y="543"/>
                  </a:lnTo>
                  <a:lnTo>
                    <a:pt x="5" y="544"/>
                  </a:lnTo>
                  <a:lnTo>
                    <a:pt x="8" y="546"/>
                  </a:lnTo>
                  <a:lnTo>
                    <a:pt x="12" y="548"/>
                  </a:lnTo>
                  <a:lnTo>
                    <a:pt x="17" y="549"/>
                  </a:lnTo>
                  <a:lnTo>
                    <a:pt x="22" y="551"/>
                  </a:lnTo>
                  <a:lnTo>
                    <a:pt x="27" y="553"/>
                  </a:lnTo>
                  <a:lnTo>
                    <a:pt x="34" y="556"/>
                  </a:lnTo>
                  <a:lnTo>
                    <a:pt x="39" y="558"/>
                  </a:lnTo>
                  <a:lnTo>
                    <a:pt x="45" y="559"/>
                  </a:lnTo>
                  <a:lnTo>
                    <a:pt x="50" y="561"/>
                  </a:lnTo>
                  <a:lnTo>
                    <a:pt x="55" y="563"/>
                  </a:lnTo>
                  <a:lnTo>
                    <a:pt x="61" y="564"/>
                  </a:lnTo>
                  <a:lnTo>
                    <a:pt x="66" y="566"/>
                  </a:lnTo>
                  <a:lnTo>
                    <a:pt x="69" y="568"/>
                  </a:lnTo>
                  <a:lnTo>
                    <a:pt x="72" y="571"/>
                  </a:lnTo>
                  <a:lnTo>
                    <a:pt x="76" y="573"/>
                  </a:lnTo>
                  <a:lnTo>
                    <a:pt x="76" y="574"/>
                  </a:lnTo>
                  <a:lnTo>
                    <a:pt x="77" y="576"/>
                  </a:lnTo>
                  <a:lnTo>
                    <a:pt x="76" y="578"/>
                  </a:lnTo>
                  <a:lnTo>
                    <a:pt x="76" y="579"/>
                  </a:lnTo>
                  <a:lnTo>
                    <a:pt x="72" y="581"/>
                  </a:lnTo>
                  <a:lnTo>
                    <a:pt x="69" y="584"/>
                  </a:lnTo>
                  <a:lnTo>
                    <a:pt x="66" y="586"/>
                  </a:lnTo>
                  <a:lnTo>
                    <a:pt x="61" y="588"/>
                  </a:lnTo>
                  <a:lnTo>
                    <a:pt x="55" y="590"/>
                  </a:lnTo>
                  <a:lnTo>
                    <a:pt x="50" y="591"/>
                  </a:lnTo>
                  <a:lnTo>
                    <a:pt x="45" y="593"/>
                  </a:lnTo>
                  <a:lnTo>
                    <a:pt x="39" y="595"/>
                  </a:lnTo>
                  <a:lnTo>
                    <a:pt x="34" y="596"/>
                  </a:lnTo>
                  <a:lnTo>
                    <a:pt x="27" y="600"/>
                  </a:lnTo>
                  <a:lnTo>
                    <a:pt x="22" y="601"/>
                  </a:lnTo>
                  <a:lnTo>
                    <a:pt x="17" y="603"/>
                  </a:lnTo>
                  <a:lnTo>
                    <a:pt x="12" y="605"/>
                  </a:lnTo>
                  <a:lnTo>
                    <a:pt x="8" y="606"/>
                  </a:lnTo>
                  <a:lnTo>
                    <a:pt x="5" y="608"/>
                  </a:lnTo>
                  <a:lnTo>
                    <a:pt x="3" y="610"/>
                  </a:lnTo>
                  <a:lnTo>
                    <a:pt x="2" y="613"/>
                  </a:lnTo>
                  <a:lnTo>
                    <a:pt x="0" y="615"/>
                  </a:lnTo>
                  <a:lnTo>
                    <a:pt x="2" y="616"/>
                  </a:lnTo>
                  <a:lnTo>
                    <a:pt x="3" y="618"/>
                  </a:lnTo>
                  <a:lnTo>
                    <a:pt x="5" y="620"/>
                  </a:lnTo>
                  <a:lnTo>
                    <a:pt x="8" y="621"/>
                  </a:lnTo>
                  <a:lnTo>
                    <a:pt x="12" y="623"/>
                  </a:lnTo>
                  <a:lnTo>
                    <a:pt x="17" y="625"/>
                  </a:lnTo>
                  <a:lnTo>
                    <a:pt x="22" y="628"/>
                  </a:lnTo>
                  <a:lnTo>
                    <a:pt x="27" y="630"/>
                  </a:lnTo>
                  <a:lnTo>
                    <a:pt x="34" y="632"/>
                  </a:lnTo>
                  <a:lnTo>
                    <a:pt x="39" y="633"/>
                  </a:lnTo>
                  <a:lnTo>
                    <a:pt x="39" y="695"/>
                  </a:lnTo>
                </a:path>
              </a:pathLst>
            </a:custGeom>
            <a:noFill/>
            <a:ln w="792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185387" name="Text Box 51"/>
            <p:cNvSpPr txBox="1">
              <a:spLocks noChangeArrowheads="1"/>
            </p:cNvSpPr>
            <p:nvPr/>
          </p:nvSpPr>
          <p:spPr bwMode="auto">
            <a:xfrm>
              <a:off x="5365750" y="2369295"/>
              <a:ext cx="355600" cy="30638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fr-FR" sz="1400" b="1">
                  <a:solidFill>
                    <a:srgbClr val="FFFFFF"/>
                  </a:solidFill>
                </a:rPr>
                <a:t>e</a:t>
              </a:r>
              <a:r>
                <a:rPr lang="fr-FR" sz="1400" b="1" baseline="30000">
                  <a:solidFill>
                    <a:srgbClr val="FFFFFF"/>
                  </a:solidFill>
                </a:rPr>
                <a:t>-</a:t>
              </a:r>
            </a:p>
          </p:txBody>
        </p:sp>
        <p:sp>
          <p:nvSpPr>
            <p:cNvPr id="185388" name="Text Box 52"/>
            <p:cNvSpPr txBox="1">
              <a:spLocks noChangeArrowheads="1"/>
            </p:cNvSpPr>
            <p:nvPr/>
          </p:nvSpPr>
          <p:spPr bwMode="auto">
            <a:xfrm>
              <a:off x="6307138" y="1994645"/>
              <a:ext cx="384175" cy="36830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fr-FR" b="1">
                  <a:solidFill>
                    <a:srgbClr val="FFFFFF"/>
                  </a:solidFill>
                  <a:latin typeface="Symbol" pitchFamily="18" charset="2"/>
                </a:rPr>
                <a:t></a:t>
              </a:r>
              <a:r>
                <a:rPr lang="fr-FR" b="1">
                  <a:solidFill>
                    <a:srgbClr val="FFFFFF"/>
                  </a:solidFill>
                </a:rPr>
                <a:t>*</a:t>
              </a:r>
            </a:p>
          </p:txBody>
        </p:sp>
        <p:sp>
          <p:nvSpPr>
            <p:cNvPr id="185389" name="Line 53"/>
            <p:cNvSpPr>
              <a:spLocks noChangeShapeType="1"/>
            </p:cNvSpPr>
            <p:nvPr/>
          </p:nvSpPr>
          <p:spPr bwMode="auto">
            <a:xfrm>
              <a:off x="7361238" y="2559795"/>
              <a:ext cx="784225" cy="379413"/>
            </a:xfrm>
            <a:prstGeom prst="line">
              <a:avLst/>
            </a:prstGeom>
            <a:noFill/>
            <a:ln w="936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185390" name="Text Box 54"/>
            <p:cNvSpPr txBox="1">
              <a:spLocks noChangeArrowheads="1"/>
            </p:cNvSpPr>
            <p:nvPr/>
          </p:nvSpPr>
          <p:spPr bwMode="auto">
            <a:xfrm>
              <a:off x="7962900" y="2562970"/>
              <a:ext cx="349250" cy="36830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fr-FR">
                  <a:solidFill>
                    <a:srgbClr val="FFFFFF"/>
                  </a:solidFill>
                  <a:latin typeface="Symbol" pitchFamily="18" charset="2"/>
                </a:rPr>
                <a:t></a:t>
              </a:r>
              <a:r>
                <a:rPr lang="fr-FR" baseline="30000">
                  <a:solidFill>
                    <a:srgbClr val="FFFFFF"/>
                  </a:solidFill>
                </a:rPr>
                <a:t>-</a:t>
              </a:r>
            </a:p>
          </p:txBody>
        </p:sp>
        <p:sp>
          <p:nvSpPr>
            <p:cNvPr id="185391" name="Text Box 55"/>
            <p:cNvSpPr txBox="1">
              <a:spLocks noChangeArrowheads="1"/>
            </p:cNvSpPr>
            <p:nvPr/>
          </p:nvSpPr>
          <p:spPr bwMode="auto">
            <a:xfrm>
              <a:off x="6864350" y="2118470"/>
              <a:ext cx="344488" cy="36830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fr-FR">
                  <a:solidFill>
                    <a:srgbClr val="FFFF00"/>
                  </a:solidFill>
                </a:rPr>
                <a:t>R</a:t>
              </a:r>
            </a:p>
          </p:txBody>
        </p:sp>
        <p:sp>
          <p:nvSpPr>
            <p:cNvPr id="185392" name="Line 56"/>
            <p:cNvSpPr>
              <a:spLocks noChangeShapeType="1"/>
            </p:cNvSpPr>
            <p:nvPr/>
          </p:nvSpPr>
          <p:spPr bwMode="auto">
            <a:xfrm flipH="1">
              <a:off x="5864225" y="2559795"/>
              <a:ext cx="857250" cy="441325"/>
            </a:xfrm>
            <a:prstGeom prst="line">
              <a:avLst/>
            </a:prstGeom>
            <a:noFill/>
            <a:ln w="936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185393" name="Text Box 57"/>
            <p:cNvSpPr txBox="1">
              <a:spLocks noChangeArrowheads="1"/>
            </p:cNvSpPr>
            <p:nvPr/>
          </p:nvSpPr>
          <p:spPr bwMode="auto">
            <a:xfrm>
              <a:off x="6059488" y="2893170"/>
              <a:ext cx="307975" cy="36830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fr-FR" dirty="0">
                  <a:solidFill>
                    <a:srgbClr val="FFFFFF"/>
                  </a:solidFill>
                </a:rPr>
                <a:t>p</a:t>
              </a:r>
            </a:p>
          </p:txBody>
        </p:sp>
        <p:sp>
          <p:nvSpPr>
            <p:cNvPr id="185394" name="Oval 58"/>
            <p:cNvSpPr>
              <a:spLocks noChangeArrowheads="1"/>
            </p:cNvSpPr>
            <p:nvPr/>
          </p:nvSpPr>
          <p:spPr bwMode="auto">
            <a:xfrm>
              <a:off x="6507163" y="2443908"/>
              <a:ext cx="427037" cy="381000"/>
            </a:xfrm>
            <a:prstGeom prst="ellipse">
              <a:avLst/>
            </a:prstGeom>
            <a:noFill/>
            <a:ln w="936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185395" name="Text Box 59"/>
            <p:cNvSpPr txBox="1">
              <a:spLocks noChangeArrowheads="1"/>
            </p:cNvSpPr>
            <p:nvPr/>
          </p:nvSpPr>
          <p:spPr bwMode="auto">
            <a:xfrm>
              <a:off x="4916488" y="1323133"/>
              <a:ext cx="3816350" cy="3365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fr-FR" sz="1600">
                  <a:solidFill>
                    <a:srgbClr val="FFFF00"/>
                  </a:solidFill>
                </a:rPr>
                <a:t>Space-Like electromagnetic form factors</a:t>
              </a:r>
            </a:p>
          </p:txBody>
        </p:sp>
        <p:sp>
          <p:nvSpPr>
            <p:cNvPr id="185396" name="Text Box 60"/>
            <p:cNvSpPr txBox="1">
              <a:spLocks noChangeArrowheads="1"/>
            </p:cNvSpPr>
            <p:nvPr/>
          </p:nvSpPr>
          <p:spPr bwMode="auto">
            <a:xfrm>
              <a:off x="6708775" y="1635870"/>
              <a:ext cx="1350963" cy="36830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fr-FR">
                  <a:solidFill>
                    <a:srgbClr val="FFFFFF"/>
                  </a:solidFill>
                </a:rPr>
                <a:t> q</a:t>
              </a:r>
              <a:r>
                <a:rPr lang="fr-FR" baseline="30000">
                  <a:solidFill>
                    <a:srgbClr val="FFFFFF"/>
                  </a:solidFill>
                </a:rPr>
                <a:t>2 </a:t>
              </a:r>
              <a:r>
                <a:rPr lang="fr-FR">
                  <a:solidFill>
                    <a:srgbClr val="FFFFFF"/>
                  </a:solidFill>
                </a:rPr>
                <a:t>&lt;0 fixed </a:t>
              </a:r>
            </a:p>
          </p:txBody>
        </p:sp>
        <p:sp>
          <p:nvSpPr>
            <p:cNvPr id="185397" name="Line 61"/>
            <p:cNvSpPr>
              <a:spLocks noChangeShapeType="1"/>
            </p:cNvSpPr>
            <p:nvPr/>
          </p:nvSpPr>
          <p:spPr bwMode="auto">
            <a:xfrm flipH="1">
              <a:off x="6575425" y="1935908"/>
              <a:ext cx="288925" cy="381000"/>
            </a:xfrm>
            <a:prstGeom prst="line">
              <a:avLst/>
            </a:prstGeom>
            <a:noFill/>
            <a:ln w="9360">
              <a:solidFill>
                <a:srgbClr val="FFFFFF"/>
              </a:solidFill>
              <a:miter lim="800000"/>
              <a:headEnd/>
              <a:tailEnd type="triangle" w="med" len="med"/>
            </a:ln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185398" name="Text Box 62"/>
            <p:cNvSpPr txBox="1">
              <a:spLocks noChangeArrowheads="1"/>
            </p:cNvSpPr>
            <p:nvPr/>
          </p:nvSpPr>
          <p:spPr bwMode="auto">
            <a:xfrm>
              <a:off x="6526213" y="2978895"/>
              <a:ext cx="2451100" cy="36830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fr-FR">
                  <a:solidFill>
                    <a:srgbClr val="FFFFFF"/>
                  </a:solidFill>
                </a:rPr>
                <a:t>studied  at JLab/CLAS</a:t>
              </a:r>
            </a:p>
          </p:txBody>
        </p:sp>
        <p:sp>
          <p:nvSpPr>
            <p:cNvPr id="185403" name="Rectangle 118"/>
            <p:cNvSpPr>
              <a:spLocks noChangeArrowheads="1"/>
            </p:cNvSpPr>
            <p:nvPr/>
          </p:nvSpPr>
          <p:spPr bwMode="auto">
            <a:xfrm>
              <a:off x="2484438" y="1751758"/>
              <a:ext cx="3252787" cy="3381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r>
                <a:rPr lang="fr-FR" sz="1600" b="1" dirty="0">
                  <a:solidFill>
                    <a:srgbClr val="FFFFFF"/>
                  </a:solidFill>
                </a:rPr>
                <a:t>Inverse pion </a:t>
              </a:r>
              <a:r>
                <a:rPr lang="fr-FR" sz="1600" b="1" dirty="0" err="1">
                  <a:solidFill>
                    <a:srgbClr val="FFFFFF"/>
                  </a:solidFill>
                </a:rPr>
                <a:t>electroproduction</a:t>
              </a:r>
              <a:r>
                <a:rPr lang="fr-FR" sz="1600" b="1" dirty="0">
                  <a:solidFill>
                    <a:srgbClr val="00CC99"/>
                  </a:solidFill>
                </a:rPr>
                <a:t> </a:t>
              </a:r>
            </a:p>
          </p:txBody>
        </p:sp>
        <p:sp>
          <p:nvSpPr>
            <p:cNvPr id="116" name="Flèche droite 115"/>
            <p:cNvSpPr/>
            <p:nvPr/>
          </p:nvSpPr>
          <p:spPr>
            <a:xfrm rot="10800000">
              <a:off x="3779838" y="2112120"/>
              <a:ext cx="1428750" cy="285750"/>
            </a:xfrm>
            <a:prstGeom prst="rightArrow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100" name="Text Box 57"/>
            <p:cNvSpPr txBox="1">
              <a:spLocks noChangeArrowheads="1"/>
            </p:cNvSpPr>
            <p:nvPr/>
          </p:nvSpPr>
          <p:spPr bwMode="auto">
            <a:xfrm>
              <a:off x="107504" y="2555107"/>
              <a:ext cx="307975" cy="36830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fr-FR" dirty="0">
                  <a:solidFill>
                    <a:srgbClr val="FFFFFF"/>
                  </a:solidFill>
                </a:rPr>
                <a:t>p</a:t>
              </a:r>
            </a:p>
          </p:txBody>
        </p:sp>
      </p:grpSp>
      <p:sp>
        <p:nvSpPr>
          <p:cNvPr id="98" name="ZoneTexte 97"/>
          <p:cNvSpPr txBox="1"/>
          <p:nvPr/>
        </p:nvSpPr>
        <p:spPr>
          <a:xfrm>
            <a:off x="352376" y="5385990"/>
            <a:ext cx="8024954" cy="92333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>
              <a:buClr>
                <a:schemeClr val="tx1"/>
              </a:buClr>
            </a:pPr>
            <a:r>
              <a:rPr lang="en-US" b="1" dirty="0" smtClean="0">
                <a:latin typeface="Arial" pitchFamily="34" charset="0"/>
                <a:cs typeface="Arial" pitchFamily="34" charset="0"/>
                <a:sym typeface="Symbol"/>
              </a:rPr>
              <a:t>     </a:t>
            </a:r>
            <a:r>
              <a:rPr lang="en-US" dirty="0" smtClean="0">
                <a:sym typeface="Symbol"/>
              </a:rPr>
              <a:t>u</a:t>
            </a:r>
            <a:r>
              <a:rPr lang="en-US" dirty="0" smtClean="0"/>
              <a:t>nique chance</a:t>
            </a:r>
          </a:p>
          <a:p>
            <a:pPr>
              <a:buClr>
                <a:schemeClr val="tx1"/>
              </a:buClr>
              <a:buFont typeface="Wingdings" pitchFamily="2" charset="2"/>
              <a:buChar char="ü"/>
            </a:pPr>
            <a:r>
              <a:rPr lang="en-US" dirty="0" smtClean="0"/>
              <a:t>  to study the Time-Like electromagnetic structure of  N*(1520)</a:t>
            </a:r>
          </a:p>
          <a:p>
            <a:pPr>
              <a:buClr>
                <a:schemeClr val="tx1"/>
              </a:buClr>
              <a:buFont typeface="Wingdings" pitchFamily="2" charset="2"/>
              <a:buChar char="ü"/>
            </a:pPr>
            <a:r>
              <a:rPr lang="en-US" dirty="0" smtClean="0"/>
              <a:t>  to constrain the in-medium modifications of 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the 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ρ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meson spectral function</a:t>
            </a: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9" name="ZoneTexte 98"/>
          <p:cNvSpPr txBox="1"/>
          <p:nvPr/>
        </p:nvSpPr>
        <p:spPr>
          <a:xfrm>
            <a:off x="682009" y="4901098"/>
            <a:ext cx="70583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Arial" pitchFamily="34" charset="0"/>
                <a:cs typeface="Arial" pitchFamily="34" charset="0"/>
                <a:sym typeface="Symbol"/>
              </a:rPr>
              <a:t></a:t>
            </a:r>
            <a:r>
              <a:rPr lang="en-US" sz="2000" b="1" baseline="30000" dirty="0" smtClean="0">
                <a:latin typeface="Arial" pitchFamily="34" charset="0"/>
                <a:cs typeface="Arial" pitchFamily="34" charset="0"/>
                <a:sym typeface="Symbol"/>
              </a:rPr>
              <a:t>-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  <a:sym typeface="Symbol"/>
              </a:rPr>
              <a:t>pne</a:t>
            </a:r>
            <a:r>
              <a:rPr lang="en-US" sz="2000" b="1" baseline="30000" dirty="0" err="1" smtClean="0">
                <a:latin typeface="Arial" pitchFamily="34" charset="0"/>
                <a:cs typeface="Arial" pitchFamily="34" charset="0"/>
                <a:sym typeface="Symbol"/>
              </a:rPr>
              <a:t>+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  <a:sym typeface="Symbol"/>
              </a:rPr>
              <a:t>e</a:t>
            </a:r>
            <a:r>
              <a:rPr lang="en-US" sz="2000" b="1" baseline="30000" dirty="0" smtClean="0">
                <a:latin typeface="Arial" pitchFamily="34" charset="0"/>
                <a:cs typeface="Arial" pitchFamily="34" charset="0"/>
                <a:sym typeface="Symbol"/>
              </a:rPr>
              <a:t>-</a:t>
            </a:r>
            <a:r>
              <a:rPr lang="en-US" sz="2000" b="1" dirty="0" smtClean="0">
                <a:latin typeface="Arial" pitchFamily="34" charset="0"/>
                <a:cs typeface="Arial" pitchFamily="34" charset="0"/>
                <a:sym typeface="Symbol"/>
              </a:rPr>
              <a:t>  </a:t>
            </a:r>
            <a:r>
              <a:rPr lang="en-US" b="1" dirty="0" smtClean="0">
                <a:latin typeface="Arial" pitchFamily="34" charset="0"/>
                <a:cs typeface="Arial" pitchFamily="34" charset="0"/>
                <a:sym typeface="Symbol"/>
              </a:rPr>
              <a:t>below </a:t>
            </a:r>
            <a:r>
              <a:rPr lang="el-GR" b="1" dirty="0" smtClean="0">
                <a:latin typeface="Arial" pitchFamily="34" charset="0"/>
                <a:cs typeface="Arial" pitchFamily="34" charset="0"/>
                <a:sym typeface="Symbol"/>
              </a:rPr>
              <a:t>ρ</a:t>
            </a:r>
            <a:r>
              <a:rPr lang="en-US" b="1" dirty="0" smtClean="0">
                <a:latin typeface="Arial" pitchFamily="34" charset="0"/>
                <a:cs typeface="Arial" pitchFamily="34" charset="0"/>
                <a:sym typeface="Symbol"/>
              </a:rPr>
              <a:t>/</a:t>
            </a:r>
            <a:r>
              <a:rPr lang="el-GR" b="1" dirty="0" smtClean="0">
                <a:latin typeface="Arial" pitchFamily="34" charset="0"/>
                <a:cs typeface="Arial" pitchFamily="34" charset="0"/>
                <a:sym typeface="Symbol"/>
              </a:rPr>
              <a:t>ω</a:t>
            </a:r>
            <a:r>
              <a:rPr lang="en-US" b="1" dirty="0" smtClean="0">
                <a:latin typeface="Arial" pitchFamily="34" charset="0"/>
                <a:cs typeface="Arial" pitchFamily="34" charset="0"/>
                <a:sym typeface="Symbol"/>
              </a:rPr>
              <a:t> production threshold at s=1.52 </a:t>
            </a:r>
            <a:r>
              <a:rPr lang="en-US" b="1" dirty="0" err="1" smtClean="0">
                <a:latin typeface="Arial" pitchFamily="34" charset="0"/>
                <a:cs typeface="Arial" pitchFamily="34" charset="0"/>
                <a:sym typeface="Symbol"/>
              </a:rPr>
              <a:t>GeV</a:t>
            </a:r>
            <a:r>
              <a:rPr lang="en-US" b="1" dirty="0" smtClean="0">
                <a:latin typeface="Arial" pitchFamily="34" charset="0"/>
                <a:cs typeface="Arial" pitchFamily="34" charset="0"/>
                <a:sym typeface="Symbol"/>
              </a:rPr>
              <a:t>/c</a:t>
            </a:r>
            <a:r>
              <a:rPr lang="en-US" b="1" baseline="30000" dirty="0" smtClean="0">
                <a:latin typeface="Arial" pitchFamily="34" charset="0"/>
                <a:cs typeface="Arial" pitchFamily="34" charset="0"/>
                <a:sym typeface="Symbol"/>
              </a:rPr>
              <a:t>2</a:t>
            </a:r>
            <a:endParaRPr lang="fr-FR" baseline="30000" dirty="0"/>
          </a:p>
        </p:txBody>
      </p:sp>
      <p:sp>
        <p:nvSpPr>
          <p:cNvPr id="101" name="ZoneTexte 100"/>
          <p:cNvSpPr txBox="1"/>
          <p:nvPr/>
        </p:nvSpPr>
        <p:spPr>
          <a:xfrm>
            <a:off x="2627784" y="620688"/>
            <a:ext cx="4464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sz="2800" dirty="0" smtClean="0">
                <a:solidFill>
                  <a:srgbClr val="FFFF00"/>
                </a:solidFill>
              </a:rPr>
              <a:t>“off-shell  </a:t>
            </a:r>
            <a:r>
              <a:rPr lang="el-GR" sz="2800" dirty="0" smtClean="0">
                <a:solidFill>
                  <a:srgbClr val="FFFF00"/>
                </a:solidFill>
                <a:cs typeface="Times New Roman"/>
              </a:rPr>
              <a:t>ρ</a:t>
            </a:r>
            <a:r>
              <a:rPr lang="en-US" sz="2800" dirty="0" smtClean="0">
                <a:solidFill>
                  <a:srgbClr val="FFFF00"/>
                </a:solidFill>
                <a:cs typeface="Times New Roman"/>
              </a:rPr>
              <a:t> production”</a:t>
            </a:r>
            <a:endParaRPr lang="fr-FR" sz="2800" dirty="0">
              <a:solidFill>
                <a:srgbClr val="FFFF00"/>
              </a:solidFill>
            </a:endParaRPr>
          </a:p>
        </p:txBody>
      </p:sp>
      <p:sp>
        <p:nvSpPr>
          <p:cNvPr id="9" name="Espace réservé de la date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MESON 2014</a:t>
            </a:r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B. Ramstein   </a:t>
            </a:r>
            <a:endParaRPr lang="fr-FR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3FD38E-F2C6-49E9-B7D4-4A2113E3781E}" type="slidenum">
              <a:rPr lang="fr-FR" smtClean="0"/>
              <a:pPr>
                <a:defRPr/>
              </a:pPr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107443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B. Ramstein   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7682D0-8A49-4888-BB08-3F07EF8133B7}" type="slidenum">
              <a:rPr lang="fr-FR" smtClean="0"/>
              <a:pPr>
                <a:defRPr/>
              </a:pPr>
              <a:t>31</a:t>
            </a:fld>
            <a:endParaRPr lang="fr-F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442" y="1269313"/>
            <a:ext cx="2711920" cy="2383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262039"/>
            <a:ext cx="5057478" cy="2047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7555" y="1268760"/>
            <a:ext cx="2610949" cy="2383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55561" y="1326622"/>
            <a:ext cx="3932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Analysis</a:t>
            </a:r>
            <a:r>
              <a:rPr lang="fr-FR" dirty="0" smtClean="0"/>
              <a:t> of </a:t>
            </a:r>
            <a:r>
              <a:rPr lang="fr-FR" dirty="0" err="1" smtClean="0"/>
              <a:t>events</a:t>
            </a:r>
            <a:r>
              <a:rPr lang="fr-FR" dirty="0" smtClean="0"/>
              <a:t> </a:t>
            </a:r>
            <a:r>
              <a:rPr lang="fr-FR" dirty="0" err="1" smtClean="0"/>
              <a:t>with</a:t>
            </a:r>
            <a:r>
              <a:rPr lang="fr-FR" dirty="0" smtClean="0"/>
              <a:t> </a:t>
            </a:r>
            <a:r>
              <a:rPr lang="fr-FR" b="1" dirty="0"/>
              <a:t>p, </a:t>
            </a:r>
            <a:r>
              <a:rPr lang="el-GR" b="1" dirty="0"/>
              <a:t>π</a:t>
            </a:r>
            <a:r>
              <a:rPr lang="el-GR" b="1" baseline="30000" dirty="0"/>
              <a:t>+</a:t>
            </a:r>
            <a:r>
              <a:rPr lang="el-GR" b="1" dirty="0"/>
              <a:t>, π</a:t>
            </a:r>
            <a:r>
              <a:rPr lang="el-GR" b="1" baseline="30000" dirty="0"/>
              <a:t>+</a:t>
            </a:r>
            <a:r>
              <a:rPr lang="el-GR" b="1" dirty="0"/>
              <a:t>, </a:t>
            </a:r>
            <a:r>
              <a:rPr lang="el-GR" b="1" dirty="0" smtClean="0"/>
              <a:t>π</a:t>
            </a:r>
            <a:r>
              <a:rPr lang="el-GR" b="1" baseline="30000" dirty="0" smtClean="0"/>
              <a:t>-</a:t>
            </a:r>
            <a:r>
              <a:rPr lang="fr-FR" b="1" dirty="0" smtClean="0"/>
              <a:t> </a:t>
            </a:r>
          </a:p>
        </p:txBody>
      </p:sp>
      <p:sp>
        <p:nvSpPr>
          <p:cNvPr id="10" name="Titre 1"/>
          <p:cNvSpPr txBox="1">
            <a:spLocks/>
          </p:cNvSpPr>
          <p:nvPr/>
        </p:nvSpPr>
        <p:spPr bwMode="auto">
          <a:xfrm>
            <a:off x="0" y="116632"/>
            <a:ext cx="889248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9pPr>
          </a:lstStyle>
          <a:p>
            <a:r>
              <a:rPr lang="fr-FR" sz="3600" dirty="0">
                <a:latin typeface="Comic Sans MS" panose="030F0702030302020204" pitchFamily="66" charset="0"/>
              </a:rPr>
              <a:t>exclusive </a:t>
            </a:r>
            <a:r>
              <a:rPr lang="fr-FR" sz="3600" dirty="0" smtClean="0">
                <a:latin typeface="Comic Sans MS" panose="030F0702030302020204" pitchFamily="66" charset="0"/>
              </a:rPr>
              <a:t>K</a:t>
            </a:r>
            <a:r>
              <a:rPr lang="fr-FR" sz="3600" baseline="30000" dirty="0" smtClean="0">
                <a:latin typeface="Comic Sans MS" panose="030F0702030302020204" pitchFamily="66" charset="0"/>
              </a:rPr>
              <a:t>0</a:t>
            </a:r>
            <a:r>
              <a:rPr lang="fr-FR" sz="3600" baseline="-25000" dirty="0" smtClean="0">
                <a:latin typeface="Comic Sans MS" panose="030F0702030302020204" pitchFamily="66" charset="0"/>
              </a:rPr>
              <a:t>S</a:t>
            </a:r>
            <a:r>
              <a:rPr lang="fr-FR" sz="3600" dirty="0" smtClean="0">
                <a:latin typeface="Comic Sans MS" panose="030F0702030302020204" pitchFamily="66" charset="0"/>
              </a:rPr>
              <a:t> production </a:t>
            </a:r>
            <a:r>
              <a:rPr lang="fr-FR" sz="3600" dirty="0" err="1" smtClean="0">
                <a:latin typeface="Comic Sans MS" panose="030F0702030302020204" pitchFamily="66" charset="0"/>
              </a:rPr>
              <a:t>channels</a:t>
            </a:r>
            <a:r>
              <a:rPr lang="fr-FR" sz="3600" dirty="0" smtClean="0">
                <a:latin typeface="Comic Sans MS" panose="030F0702030302020204" pitchFamily="66" charset="0"/>
              </a:rPr>
              <a:t> in pp E= 3.5 </a:t>
            </a:r>
            <a:r>
              <a:rPr lang="fr-FR" sz="3600" dirty="0" err="1" smtClean="0">
                <a:latin typeface="Comic Sans MS" panose="030F0702030302020204" pitchFamily="66" charset="0"/>
              </a:rPr>
              <a:t>GeV</a:t>
            </a:r>
            <a:endParaRPr lang="fr-FR" sz="3600" dirty="0">
              <a:latin typeface="Comic Sans MS" panose="030F0702030302020204" pitchFamily="66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111407" y="1916832"/>
            <a:ext cx="395704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 smtClean="0"/>
              <a:t>Simultaneous</a:t>
            </a:r>
            <a:r>
              <a:rPr lang="fr-FR" dirty="0" smtClean="0"/>
              <a:t> fit of  3 inv. masses </a:t>
            </a:r>
          </a:p>
          <a:p>
            <a:r>
              <a:rPr lang="fr-FR" dirty="0" smtClean="0"/>
              <a:t>and 2 </a:t>
            </a:r>
            <a:r>
              <a:rPr lang="fr-FR" dirty="0" err="1" smtClean="0"/>
              <a:t>missing</a:t>
            </a:r>
            <a:r>
              <a:rPr lang="fr-FR" dirty="0" smtClean="0"/>
              <a:t> masses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anisotropies of </a:t>
            </a:r>
            <a:r>
              <a:rPr lang="fr-FR" dirty="0" err="1" smtClean="0"/>
              <a:t>angular</a:t>
            </a:r>
            <a:r>
              <a:rPr lang="fr-FR" dirty="0" smtClean="0"/>
              <a:t> </a:t>
            </a:r>
          </a:p>
          <a:p>
            <a:r>
              <a:rPr lang="fr-FR" dirty="0" smtClean="0"/>
              <a:t> distributions </a:t>
            </a:r>
            <a:r>
              <a:rPr lang="fr-FR" dirty="0" err="1" smtClean="0"/>
              <a:t>taken</a:t>
            </a:r>
            <a:r>
              <a:rPr lang="fr-FR" dirty="0" smtClean="0"/>
              <a:t> </a:t>
            </a:r>
            <a:r>
              <a:rPr lang="fr-FR" dirty="0" err="1" smtClean="0"/>
              <a:t>into</a:t>
            </a:r>
            <a:r>
              <a:rPr lang="fr-FR" dirty="0" smtClean="0"/>
              <a:t> </a:t>
            </a:r>
            <a:r>
              <a:rPr lang="fr-FR" dirty="0" err="1" smtClean="0"/>
              <a:t>account</a:t>
            </a:r>
            <a:endParaRPr lang="fr-FR" dirty="0"/>
          </a:p>
          <a:p>
            <a:r>
              <a:rPr lang="fr-FR" dirty="0" smtClean="0"/>
              <a:t> </a:t>
            </a:r>
            <a:endParaRPr lang="fr-FR" dirty="0" smtClean="0">
              <a:sym typeface="Symbol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179512" y="4217020"/>
            <a:ext cx="3108543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>
                <a:sym typeface="Symbol"/>
              </a:rPr>
              <a:t>Cross sections </a:t>
            </a:r>
            <a:r>
              <a:rPr lang="fr-FR" dirty="0" err="1">
                <a:sym typeface="Symbol"/>
              </a:rPr>
              <a:t>extracted</a:t>
            </a:r>
            <a:r>
              <a:rPr lang="fr-FR" dirty="0">
                <a:sym typeface="Symbol"/>
              </a:rPr>
              <a:t> for </a:t>
            </a:r>
          </a:p>
          <a:p>
            <a:r>
              <a:rPr lang="fr-FR" dirty="0">
                <a:sym typeface="Symbol"/>
              </a:rPr>
              <a:t>  pp</a:t>
            </a:r>
            <a:r>
              <a:rPr lang="fr-FR" b="1" dirty="0">
                <a:sym typeface="Symbol"/>
              </a:rPr>
              <a:t> </a:t>
            </a:r>
            <a:r>
              <a:rPr lang="fr-FR" dirty="0">
                <a:sym typeface="Symbol"/>
              </a:rPr>
              <a:t></a:t>
            </a:r>
            <a:r>
              <a:rPr lang="fr-FR" baseline="30000" dirty="0">
                <a:sym typeface="Symbol"/>
              </a:rPr>
              <a:t>+</a:t>
            </a:r>
            <a:r>
              <a:rPr lang="fr-FR" dirty="0">
                <a:sym typeface="Symbol"/>
              </a:rPr>
              <a:t> + p + K</a:t>
            </a:r>
            <a:r>
              <a:rPr lang="fr-FR" baseline="30000" dirty="0">
                <a:sym typeface="Symbol"/>
              </a:rPr>
              <a:t>0</a:t>
            </a:r>
          </a:p>
          <a:p>
            <a:r>
              <a:rPr lang="fr-FR" dirty="0">
                <a:sym typeface="Symbol"/>
              </a:rPr>
              <a:t>          (1385)</a:t>
            </a:r>
            <a:r>
              <a:rPr lang="fr-FR" baseline="30000" dirty="0">
                <a:sym typeface="Symbol"/>
              </a:rPr>
              <a:t>+</a:t>
            </a:r>
            <a:r>
              <a:rPr lang="fr-FR" dirty="0">
                <a:sym typeface="Symbol"/>
              </a:rPr>
              <a:t>+ p + K</a:t>
            </a:r>
            <a:r>
              <a:rPr lang="fr-FR" baseline="30000" dirty="0">
                <a:sym typeface="Symbol"/>
              </a:rPr>
              <a:t>0</a:t>
            </a:r>
            <a:endParaRPr lang="fr-FR" dirty="0"/>
          </a:p>
          <a:p>
            <a:r>
              <a:rPr lang="fr-FR" b="1" dirty="0">
                <a:sym typeface="Symbol"/>
              </a:rPr>
              <a:t>          </a:t>
            </a:r>
            <a:r>
              <a:rPr lang="fr-FR" dirty="0">
                <a:sym typeface="Symbol"/>
              </a:rPr>
              <a:t> + p + </a:t>
            </a:r>
            <a:r>
              <a:rPr lang="fr-FR" baseline="30000" dirty="0">
                <a:sym typeface="Symbol"/>
              </a:rPr>
              <a:t>+</a:t>
            </a:r>
            <a:r>
              <a:rPr lang="fr-FR" dirty="0">
                <a:sym typeface="Symbol"/>
              </a:rPr>
              <a:t>+ K</a:t>
            </a:r>
            <a:r>
              <a:rPr lang="fr-FR" baseline="30000" dirty="0">
                <a:sym typeface="Symbol"/>
              </a:rPr>
              <a:t>0</a:t>
            </a:r>
          </a:p>
          <a:p>
            <a:r>
              <a:rPr lang="fr-FR" dirty="0">
                <a:sym typeface="Symbol"/>
              </a:rPr>
              <a:t>           + </a:t>
            </a:r>
            <a:r>
              <a:rPr lang="fr-FR" baseline="30000" dirty="0">
                <a:sym typeface="Symbol"/>
              </a:rPr>
              <a:t>++ </a:t>
            </a:r>
            <a:r>
              <a:rPr lang="fr-FR" dirty="0">
                <a:sym typeface="Symbol"/>
              </a:rPr>
              <a:t>+ K</a:t>
            </a:r>
            <a:r>
              <a:rPr lang="fr-FR" baseline="30000" dirty="0">
                <a:sym typeface="Symbol"/>
              </a:rPr>
              <a:t>0</a:t>
            </a:r>
          </a:p>
          <a:p>
            <a:r>
              <a:rPr lang="fr-FR" dirty="0">
                <a:sym typeface="Symbol"/>
              </a:rPr>
              <a:t>          </a:t>
            </a:r>
            <a:r>
              <a:rPr lang="fr-FR" baseline="30000" dirty="0">
                <a:sym typeface="Symbol"/>
              </a:rPr>
              <a:t>0</a:t>
            </a:r>
            <a:r>
              <a:rPr lang="fr-FR" dirty="0">
                <a:sym typeface="Symbol"/>
              </a:rPr>
              <a:t> + p + </a:t>
            </a:r>
            <a:r>
              <a:rPr lang="fr-FR" baseline="30000" dirty="0">
                <a:sym typeface="Symbol"/>
              </a:rPr>
              <a:t>+</a:t>
            </a:r>
            <a:r>
              <a:rPr lang="fr-FR" dirty="0">
                <a:sym typeface="Symbol"/>
              </a:rPr>
              <a:t>+ K</a:t>
            </a:r>
            <a:r>
              <a:rPr lang="fr-FR" baseline="30000" dirty="0">
                <a:sym typeface="Symbol"/>
              </a:rPr>
              <a:t>0 </a:t>
            </a:r>
          </a:p>
          <a:p>
            <a:r>
              <a:rPr lang="fr-FR" dirty="0">
                <a:sym typeface="Symbol"/>
              </a:rPr>
              <a:t>        </a:t>
            </a:r>
            <a:r>
              <a:rPr lang="fr-FR" dirty="0" smtClean="0">
                <a:sym typeface="Symbol"/>
              </a:rPr>
              <a:t>  </a:t>
            </a:r>
            <a:r>
              <a:rPr lang="fr-FR" dirty="0">
                <a:sym typeface="Symbol"/>
              </a:rPr>
              <a:t></a:t>
            </a:r>
            <a:r>
              <a:rPr lang="fr-FR" baseline="30000" dirty="0">
                <a:sym typeface="Symbol"/>
              </a:rPr>
              <a:t>0</a:t>
            </a:r>
            <a:r>
              <a:rPr lang="fr-FR" dirty="0">
                <a:sym typeface="Symbol"/>
              </a:rPr>
              <a:t> + </a:t>
            </a:r>
            <a:r>
              <a:rPr lang="fr-FR" baseline="30000" dirty="0">
                <a:sym typeface="Symbol"/>
              </a:rPr>
              <a:t>++ </a:t>
            </a:r>
            <a:r>
              <a:rPr lang="fr-FR" dirty="0">
                <a:sym typeface="Symbol"/>
              </a:rPr>
              <a:t>+K</a:t>
            </a:r>
            <a:r>
              <a:rPr lang="fr-FR" baseline="30000" dirty="0">
                <a:sym typeface="Symbol"/>
              </a:rPr>
              <a:t>0 </a:t>
            </a:r>
            <a:endParaRPr lang="fr-FR" baseline="30000" dirty="0"/>
          </a:p>
          <a:p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3491880" y="3645024"/>
            <a:ext cx="5616624" cy="64633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Symbol" pitchFamily="18" charset="2"/>
              <a:buChar char="®"/>
            </a:pPr>
            <a:r>
              <a:rPr lang="fr-FR" dirty="0" smtClean="0">
                <a:solidFill>
                  <a:srgbClr val="FFFF00"/>
                </a:solidFill>
              </a:rPr>
              <a:t>Large </a:t>
            </a:r>
            <a:r>
              <a:rPr lang="fr-FR" dirty="0">
                <a:solidFill>
                  <a:srgbClr val="FFFF00"/>
                </a:solidFill>
              </a:rPr>
              <a:t>contribution of </a:t>
            </a:r>
            <a:r>
              <a:rPr lang="fr-FR" dirty="0">
                <a:solidFill>
                  <a:srgbClr val="FFFF00"/>
                </a:solidFill>
                <a:sym typeface="Symbol"/>
              </a:rPr>
              <a:t></a:t>
            </a:r>
            <a:r>
              <a:rPr lang="fr-FR" baseline="30000" dirty="0">
                <a:solidFill>
                  <a:srgbClr val="FFFF00"/>
                </a:solidFill>
                <a:sym typeface="Symbol"/>
              </a:rPr>
              <a:t>++ </a:t>
            </a:r>
            <a:r>
              <a:rPr lang="fr-FR" dirty="0" smtClean="0">
                <a:sym typeface="Symbol"/>
              </a:rPr>
              <a:t> </a:t>
            </a:r>
            <a:r>
              <a:rPr lang="fr-FR" dirty="0">
                <a:sym typeface="Symbol"/>
              </a:rPr>
              <a:t>in   </a:t>
            </a:r>
            <a:endParaRPr lang="fr-FR" dirty="0" smtClean="0">
              <a:sym typeface="Symbol"/>
            </a:endParaRPr>
          </a:p>
          <a:p>
            <a:r>
              <a:rPr lang="fr-FR" dirty="0" smtClean="0">
                <a:sym typeface="Symbol"/>
              </a:rPr>
              <a:t>          </a:t>
            </a:r>
            <a:r>
              <a:rPr lang="fr-FR" b="1" dirty="0" smtClean="0"/>
              <a:t>pp</a:t>
            </a:r>
            <a:r>
              <a:rPr lang="fr-FR" b="1" dirty="0" smtClean="0">
                <a:sym typeface="Symbol"/>
              </a:rPr>
              <a:t> </a:t>
            </a:r>
            <a:r>
              <a:rPr lang="el-GR" b="1" dirty="0" smtClean="0">
                <a:latin typeface="Comic Sans MS"/>
                <a:sym typeface="Symbol"/>
              </a:rPr>
              <a:t>Λ</a:t>
            </a:r>
            <a:r>
              <a:rPr lang="fr-FR" b="1" dirty="0" smtClean="0">
                <a:latin typeface="Comic Sans MS"/>
                <a:sym typeface="Symbol"/>
              </a:rPr>
              <a:t>+</a:t>
            </a:r>
            <a:r>
              <a:rPr lang="fr-FR" b="1" dirty="0" smtClean="0">
                <a:sym typeface="Symbol"/>
              </a:rPr>
              <a:t>p </a:t>
            </a:r>
            <a:r>
              <a:rPr lang="fr-FR" b="1" dirty="0">
                <a:sym typeface="Symbol"/>
              </a:rPr>
              <a:t>+ </a:t>
            </a:r>
            <a:r>
              <a:rPr lang="fr-FR" b="1" baseline="30000" dirty="0">
                <a:sym typeface="Symbol"/>
              </a:rPr>
              <a:t>+</a:t>
            </a:r>
            <a:r>
              <a:rPr lang="fr-FR" b="1" dirty="0">
                <a:sym typeface="Symbol"/>
              </a:rPr>
              <a:t>+ K</a:t>
            </a:r>
            <a:r>
              <a:rPr lang="fr-FR" b="1" baseline="30000" dirty="0">
                <a:sym typeface="Symbol"/>
              </a:rPr>
              <a:t>0</a:t>
            </a:r>
            <a:r>
              <a:rPr lang="fr-FR" b="1" dirty="0">
                <a:sym typeface="Symbol"/>
              </a:rPr>
              <a:t> </a:t>
            </a:r>
            <a:r>
              <a:rPr lang="fr-FR" b="1" dirty="0" smtClean="0">
                <a:sym typeface="Symbol"/>
              </a:rPr>
              <a:t>   and     </a:t>
            </a:r>
            <a:r>
              <a:rPr lang="fr-FR" b="1" dirty="0" smtClean="0"/>
              <a:t>pp</a:t>
            </a:r>
            <a:r>
              <a:rPr lang="fr-FR" b="1" dirty="0">
                <a:sym typeface="Symbol"/>
              </a:rPr>
              <a:t> </a:t>
            </a:r>
            <a:r>
              <a:rPr lang="fr-FR" b="1" dirty="0" smtClean="0">
                <a:sym typeface="Symbol"/>
              </a:rPr>
              <a:t></a:t>
            </a:r>
            <a:r>
              <a:rPr lang="fr-FR" b="1" baseline="30000" dirty="0">
                <a:sym typeface="Symbol"/>
              </a:rPr>
              <a:t>+</a:t>
            </a:r>
            <a:r>
              <a:rPr lang="fr-FR" b="1" dirty="0">
                <a:sym typeface="Symbol"/>
              </a:rPr>
              <a:t>+ p </a:t>
            </a:r>
            <a:r>
              <a:rPr lang="fr-FR" b="1" dirty="0" smtClean="0">
                <a:sym typeface="Symbol"/>
              </a:rPr>
              <a:t>+ </a:t>
            </a:r>
            <a:r>
              <a:rPr lang="fr-FR" b="1" dirty="0">
                <a:sym typeface="Symbol"/>
              </a:rPr>
              <a:t>K</a:t>
            </a:r>
            <a:r>
              <a:rPr lang="fr-FR" b="1" baseline="30000" dirty="0">
                <a:sym typeface="Symbol"/>
              </a:rPr>
              <a:t>0</a:t>
            </a:r>
            <a:r>
              <a:rPr lang="fr-FR" b="1" dirty="0">
                <a:sym typeface="Symbol"/>
              </a:rPr>
              <a:t> </a:t>
            </a:r>
            <a:endParaRPr lang="fr-FR" baseline="30000" dirty="0"/>
          </a:p>
        </p:txBody>
      </p:sp>
      <p:sp>
        <p:nvSpPr>
          <p:cNvPr id="7" name="ZoneTexte 6"/>
          <p:cNvSpPr txBox="1"/>
          <p:nvPr/>
        </p:nvSpPr>
        <p:spPr>
          <a:xfrm>
            <a:off x="4551924" y="4489375"/>
            <a:ext cx="576064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fr-FR" sz="1200" b="1" dirty="0" smtClean="0">
                <a:solidFill>
                  <a:srgbClr val="000000"/>
                </a:solidFill>
                <a:sym typeface="Symbol"/>
              </a:rPr>
              <a:t></a:t>
            </a:r>
            <a:r>
              <a:rPr lang="fr-FR" sz="1400" dirty="0" smtClean="0">
                <a:solidFill>
                  <a:srgbClr val="000000"/>
                </a:solidFill>
                <a:sym typeface="Symbol"/>
              </a:rPr>
              <a:t> </a:t>
            </a:r>
            <a:endParaRPr lang="fr-FR" sz="1400" dirty="0">
              <a:solidFill>
                <a:srgbClr val="000000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7131589" y="4437112"/>
            <a:ext cx="588687" cy="27699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fr-FR" sz="1200" b="1" dirty="0" smtClean="0">
                <a:sym typeface="Symbol"/>
              </a:rPr>
              <a:t> </a:t>
            </a:r>
            <a:r>
              <a:rPr lang="fr-FR" sz="1200" b="1" dirty="0" smtClean="0">
                <a:solidFill>
                  <a:srgbClr val="000000"/>
                </a:solidFill>
                <a:sym typeface="Symbol"/>
              </a:rPr>
              <a:t></a:t>
            </a:r>
            <a:r>
              <a:rPr lang="fr-FR" sz="1200" b="1" baseline="30000" dirty="0" smtClean="0">
                <a:solidFill>
                  <a:srgbClr val="000000"/>
                </a:solidFill>
                <a:sym typeface="Symbol"/>
              </a:rPr>
              <a:t>+</a:t>
            </a:r>
            <a:r>
              <a:rPr lang="fr-FR" sz="1200" b="1" dirty="0" smtClean="0">
                <a:solidFill>
                  <a:srgbClr val="000000"/>
                </a:solidFill>
                <a:sym typeface="Symbol"/>
              </a:rPr>
              <a:t> </a:t>
            </a:r>
            <a:endParaRPr lang="fr-FR" sz="12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3083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FR" sz="12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Béatrice Ramstein</a:t>
            </a:r>
          </a:p>
        </p:txBody>
      </p:sp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fld id="{076DF45F-A81D-4624-AA92-16213B5B9EAE}" type="slidenum">
              <a:rPr lang="fr-FR" sz="12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pPr algn="r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t>32</a:t>
            </a:fld>
            <a:endParaRPr lang="fr-FR" sz="12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0" y="-23813"/>
            <a:ext cx="9144000" cy="11890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l-PL" sz="36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Hadronic channels: </a:t>
            </a:r>
            <a:r>
              <a:rPr lang="fr-FR" sz="36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fr-FR" sz="36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pl-PL" sz="36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pp</a:t>
            </a:r>
            <a:r>
              <a:rPr lang="pl-PL" sz="36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itchFamily="16" charset="2"/>
              </a:rPr>
              <a:t></a:t>
            </a:r>
            <a:r>
              <a:rPr lang="fr-FR" sz="36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(E=2.2 and 3.5 GeV), pp</a:t>
            </a:r>
            <a:r>
              <a:rPr lang="fr-FR" sz="36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itchFamily="16" charset="2"/>
              </a:rPr>
              <a:t></a:t>
            </a:r>
            <a:r>
              <a:rPr lang="fr-FR" sz="36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(3.5 GeV)</a:t>
            </a:r>
          </a:p>
        </p:txBody>
      </p:sp>
      <p:pic>
        <p:nvPicPr>
          <p:cNvPr id="209926" name="Picture 5"/>
          <p:cNvPicPr>
            <a:picLocks noChangeAspect="1" noChangeArrowheads="1"/>
          </p:cNvPicPr>
          <p:nvPr/>
        </p:nvPicPr>
        <p:blipFill>
          <a:blip r:embed="rId3" cstate="print"/>
          <a:srcRect t="8961" b="2560"/>
          <a:stretch>
            <a:fillRect/>
          </a:stretch>
        </p:blipFill>
        <p:spPr bwMode="auto">
          <a:xfrm>
            <a:off x="212725" y="2895600"/>
            <a:ext cx="4054475" cy="2514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09927" name="Text Box 6"/>
          <p:cNvSpPr txBox="1">
            <a:spLocks noChangeArrowheads="1"/>
          </p:cNvSpPr>
          <p:nvPr/>
        </p:nvSpPr>
        <p:spPr bwMode="auto">
          <a:xfrm>
            <a:off x="228600" y="5638800"/>
            <a:ext cx="3744913" cy="368300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>
                <a:solidFill>
                  <a:srgbClr val="000000"/>
                </a:solidFill>
                <a:ea typeface="DejaVu Sans" charset="0"/>
              </a:rPr>
              <a:t>K.Teil</a:t>
            </a:r>
            <a:r>
              <a:rPr lang="fr-FR">
                <a:solidFill>
                  <a:srgbClr val="000000"/>
                </a:solidFill>
                <a:ea typeface="DejaVu Sans" charset="0"/>
              </a:rPr>
              <a:t>a</a:t>
            </a:r>
            <a:r>
              <a:rPr lang="pl-PL">
                <a:solidFill>
                  <a:srgbClr val="000000"/>
                </a:solidFill>
                <a:ea typeface="DejaVu Sans" charset="0"/>
              </a:rPr>
              <a:t>b </a:t>
            </a:r>
            <a:r>
              <a:rPr lang="fr-FR">
                <a:solidFill>
                  <a:srgbClr val="000000"/>
                </a:solidFill>
                <a:ea typeface="DejaVu Sans" charset="0"/>
              </a:rPr>
              <a:t>P</a:t>
            </a:r>
            <a:r>
              <a:rPr lang="pl-PL">
                <a:solidFill>
                  <a:srgbClr val="000000"/>
                </a:solidFill>
                <a:ea typeface="DejaVu Sans" charset="0"/>
              </a:rPr>
              <a:t>h</a:t>
            </a:r>
            <a:r>
              <a:rPr lang="fr-FR">
                <a:solidFill>
                  <a:srgbClr val="000000"/>
                </a:solidFill>
                <a:ea typeface="DejaVu Sans" charset="0"/>
              </a:rPr>
              <a:t>D</a:t>
            </a:r>
            <a:r>
              <a:rPr lang="pl-PL">
                <a:solidFill>
                  <a:srgbClr val="000000"/>
                </a:solidFill>
                <a:ea typeface="DejaVu Sans" charset="0"/>
              </a:rPr>
              <a:t> (U.Frankfurt) </a:t>
            </a:r>
          </a:p>
        </p:txBody>
      </p:sp>
      <p:sp>
        <p:nvSpPr>
          <p:cNvPr id="209928" name="Text Box 7"/>
          <p:cNvSpPr txBox="1">
            <a:spLocks noChangeArrowheads="1"/>
          </p:cNvSpPr>
          <p:nvPr/>
        </p:nvSpPr>
        <p:spPr bwMode="auto">
          <a:xfrm>
            <a:off x="2903538" y="4300538"/>
            <a:ext cx="1049337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fr-FR">
                <a:solidFill>
                  <a:srgbClr val="FFFFFF"/>
                </a:solidFill>
                <a:ea typeface="DejaVu Sans" charset="0"/>
              </a:rPr>
              <a:t>pp</a:t>
            </a:r>
            <a:r>
              <a:rPr lang="fr-FR">
                <a:solidFill>
                  <a:srgbClr val="FFFFFF"/>
                </a:solidFill>
                <a:latin typeface="Symbol" pitchFamily="18" charset="2"/>
                <a:ea typeface="DejaVu Sans" charset="0"/>
              </a:rPr>
              <a:t></a:t>
            </a:r>
            <a:r>
              <a:rPr lang="fr-FR">
                <a:solidFill>
                  <a:srgbClr val="FFFFFF"/>
                </a:solidFill>
                <a:ea typeface="DejaVu Sans" charset="0"/>
              </a:rPr>
              <a:t>pp</a:t>
            </a:r>
            <a:r>
              <a:rPr lang="fr-FR">
                <a:solidFill>
                  <a:srgbClr val="FFFFFF"/>
                </a:solidFill>
                <a:latin typeface="Symbol" pitchFamily="18" charset="2"/>
                <a:ea typeface="DejaVu Sans" charset="0"/>
              </a:rPr>
              <a:t></a:t>
            </a:r>
          </a:p>
        </p:txBody>
      </p:sp>
      <p:sp>
        <p:nvSpPr>
          <p:cNvPr id="209929" name="Text Box 8"/>
          <p:cNvSpPr txBox="1">
            <a:spLocks noChangeArrowheads="1"/>
          </p:cNvSpPr>
          <p:nvPr/>
        </p:nvSpPr>
        <p:spPr bwMode="auto">
          <a:xfrm>
            <a:off x="1371600" y="3581400"/>
            <a:ext cx="2303463" cy="368300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>
                <a:solidFill>
                  <a:srgbClr val="000000"/>
                </a:solidFill>
                <a:ea typeface="DejaVu Sans" charset="0"/>
              </a:rPr>
              <a:t>pp</a:t>
            </a:r>
            <a:r>
              <a:rPr lang="pl-PL">
                <a:solidFill>
                  <a:srgbClr val="000000"/>
                </a:solidFill>
                <a:latin typeface="Symbol" pitchFamily="18" charset="2"/>
                <a:ea typeface="DejaVu Sans" charset="0"/>
              </a:rPr>
              <a:t></a:t>
            </a:r>
            <a:r>
              <a:rPr lang="pl-PL">
                <a:solidFill>
                  <a:srgbClr val="000000"/>
                </a:solidFill>
                <a:ea typeface="DejaVu Sans" charset="0"/>
              </a:rPr>
              <a:t>pp</a:t>
            </a:r>
            <a:r>
              <a:rPr lang="pl-PL">
                <a:solidFill>
                  <a:srgbClr val="000000"/>
                </a:solidFill>
                <a:latin typeface="Symbol" pitchFamily="18" charset="2"/>
                <a:ea typeface="DejaVu Sans" charset="0"/>
              </a:rPr>
              <a:t></a:t>
            </a:r>
            <a:r>
              <a:rPr lang="fr-FR">
                <a:solidFill>
                  <a:srgbClr val="000000"/>
                </a:solidFill>
                <a:ea typeface="DejaVu Sans" charset="0"/>
              </a:rPr>
              <a:t> </a:t>
            </a:r>
          </a:p>
        </p:txBody>
      </p:sp>
      <p:sp>
        <p:nvSpPr>
          <p:cNvPr id="209930" name="Text Box 9"/>
          <p:cNvSpPr txBox="1">
            <a:spLocks noChangeArrowheads="1"/>
          </p:cNvSpPr>
          <p:nvPr/>
        </p:nvSpPr>
        <p:spPr bwMode="auto">
          <a:xfrm>
            <a:off x="4791075" y="4800600"/>
            <a:ext cx="3733800" cy="368300"/>
          </a:xfrm>
          <a:prstGeom prst="rect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fr-FR" b="1">
                <a:solidFill>
                  <a:srgbClr val="000000"/>
                </a:solidFill>
                <a:ea typeface="DejaVu Sans" charset="0"/>
              </a:rPr>
              <a:t>role of N*(1535) in </a:t>
            </a:r>
            <a:r>
              <a:rPr lang="fr-FR" b="1">
                <a:solidFill>
                  <a:srgbClr val="000000"/>
                </a:solidFill>
                <a:latin typeface="Symbol" pitchFamily="18" charset="2"/>
                <a:ea typeface="DejaVu Sans" charset="0"/>
              </a:rPr>
              <a:t></a:t>
            </a:r>
            <a:r>
              <a:rPr lang="fr-FR" b="1">
                <a:solidFill>
                  <a:srgbClr val="000000"/>
                </a:solidFill>
                <a:ea typeface="DejaVu Sans" charset="0"/>
              </a:rPr>
              <a:t> production  </a:t>
            </a: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4708525" y="1309688"/>
            <a:ext cx="4052888" cy="3286125"/>
            <a:chOff x="2966" y="825"/>
            <a:chExt cx="2553" cy="2070"/>
          </a:xfrm>
        </p:grpSpPr>
        <p:pic>
          <p:nvPicPr>
            <p:cNvPr id="209941" name="Picture 1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66" y="1146"/>
              <a:ext cx="2554" cy="173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209942" name="Text Box 12"/>
            <p:cNvSpPr txBox="1">
              <a:spLocks noChangeArrowheads="1"/>
            </p:cNvSpPr>
            <p:nvPr/>
          </p:nvSpPr>
          <p:spPr bwMode="auto">
            <a:xfrm>
              <a:off x="3419" y="1886"/>
              <a:ext cx="317" cy="23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>
                  <a:solidFill>
                    <a:srgbClr val="FFFFFF"/>
                  </a:solidFill>
                  <a:latin typeface="Symbol" pitchFamily="18" charset="2"/>
                  <a:ea typeface="DejaVu Sans" charset="0"/>
                </a:rPr>
                <a:t></a:t>
              </a:r>
            </a:p>
          </p:txBody>
        </p:sp>
        <p:sp>
          <p:nvSpPr>
            <p:cNvPr id="209943" name="Text Box 13"/>
            <p:cNvSpPr txBox="1">
              <a:spLocks noChangeArrowheads="1"/>
            </p:cNvSpPr>
            <p:nvPr/>
          </p:nvSpPr>
          <p:spPr bwMode="auto">
            <a:xfrm>
              <a:off x="3918" y="1432"/>
              <a:ext cx="317" cy="23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l-PL">
                  <a:solidFill>
                    <a:srgbClr val="FFFFFF"/>
                  </a:solidFill>
                  <a:latin typeface="Symbol" pitchFamily="18" charset="2"/>
                  <a:ea typeface="DejaVu Sans" charset="0"/>
                </a:rPr>
                <a:t></a:t>
              </a:r>
            </a:p>
          </p:txBody>
        </p:sp>
        <p:sp>
          <p:nvSpPr>
            <p:cNvPr id="209944" name="Text Box 14"/>
            <p:cNvSpPr txBox="1">
              <a:spLocks noChangeArrowheads="1"/>
            </p:cNvSpPr>
            <p:nvPr/>
          </p:nvSpPr>
          <p:spPr bwMode="auto">
            <a:xfrm>
              <a:off x="3542" y="1833"/>
              <a:ext cx="200" cy="23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fr-FR">
                  <a:solidFill>
                    <a:srgbClr val="000000"/>
                  </a:solidFill>
                  <a:latin typeface="Symbol" pitchFamily="18" charset="2"/>
                  <a:ea typeface="DejaVu Sans" charset="0"/>
                </a:rPr>
                <a:t></a:t>
              </a:r>
            </a:p>
          </p:txBody>
        </p:sp>
        <p:sp>
          <p:nvSpPr>
            <p:cNvPr id="209945" name="Text Box 15"/>
            <p:cNvSpPr txBox="1">
              <a:spLocks noChangeArrowheads="1"/>
            </p:cNvSpPr>
            <p:nvPr/>
          </p:nvSpPr>
          <p:spPr bwMode="auto">
            <a:xfrm>
              <a:off x="4106" y="1497"/>
              <a:ext cx="213" cy="23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fr-FR">
                  <a:solidFill>
                    <a:srgbClr val="000000"/>
                  </a:solidFill>
                  <a:latin typeface="Symbol" pitchFamily="18" charset="2"/>
                  <a:ea typeface="DejaVu Sans" charset="0"/>
                </a:rPr>
                <a:t></a:t>
              </a:r>
            </a:p>
          </p:txBody>
        </p:sp>
        <p:sp>
          <p:nvSpPr>
            <p:cNvPr id="209946" name="Text Box 16"/>
            <p:cNvSpPr txBox="1">
              <a:spLocks noChangeArrowheads="1"/>
            </p:cNvSpPr>
            <p:nvPr/>
          </p:nvSpPr>
          <p:spPr bwMode="auto">
            <a:xfrm>
              <a:off x="3744" y="825"/>
              <a:ext cx="1451" cy="23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fr-FR">
                <a:solidFill>
                  <a:srgbClr val="FFFFFF"/>
                </a:solidFill>
                <a:ea typeface="DejaVu Sans" charset="0"/>
              </a:endParaRPr>
            </a:p>
          </p:txBody>
        </p:sp>
        <p:sp>
          <p:nvSpPr>
            <p:cNvPr id="209947" name="Rectangle 17"/>
            <p:cNvSpPr>
              <a:spLocks noChangeArrowheads="1"/>
            </p:cNvSpPr>
            <p:nvPr/>
          </p:nvSpPr>
          <p:spPr bwMode="auto">
            <a:xfrm>
              <a:off x="3695" y="830"/>
              <a:ext cx="154" cy="23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fr-FR">
                  <a:solidFill>
                    <a:srgbClr val="FFFFFF"/>
                  </a:solidFill>
                  <a:ea typeface="DejaVu Sans" charset="0"/>
                </a:rPr>
                <a:t> </a:t>
              </a:r>
            </a:p>
          </p:txBody>
        </p:sp>
        <p:sp>
          <p:nvSpPr>
            <p:cNvPr id="209948" name="Text Box 18"/>
            <p:cNvSpPr txBox="1">
              <a:spLocks noChangeArrowheads="1"/>
            </p:cNvSpPr>
            <p:nvPr/>
          </p:nvSpPr>
          <p:spPr bwMode="auto">
            <a:xfrm>
              <a:off x="4569" y="2640"/>
              <a:ext cx="888" cy="256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fr-FR" b="1">
                  <a:solidFill>
                    <a:srgbClr val="000000"/>
                  </a:solidFill>
                  <a:ea typeface="DejaVu Sans" charset="0"/>
                </a:rPr>
                <a:t>M</a:t>
              </a:r>
              <a:r>
                <a:rPr lang="fr-FR" b="1" baseline="-25000">
                  <a:solidFill>
                    <a:srgbClr val="000000"/>
                  </a:solidFill>
                  <a:ea typeface="DejaVu Sans" charset="0"/>
                </a:rPr>
                <a:t>X</a:t>
              </a:r>
              <a:r>
                <a:rPr lang="fr-FR" b="1">
                  <a:solidFill>
                    <a:srgbClr val="000000"/>
                  </a:solidFill>
                  <a:ea typeface="DejaVu Sans" charset="0"/>
                </a:rPr>
                <a:t> (MeV/c</a:t>
              </a:r>
              <a:r>
                <a:rPr lang="fr-FR" b="1" baseline="30000">
                  <a:solidFill>
                    <a:srgbClr val="000000"/>
                  </a:solidFill>
                  <a:ea typeface="DejaVu Sans" charset="0"/>
                </a:rPr>
                <a:t>2</a:t>
              </a:r>
              <a:r>
                <a:rPr lang="fr-FR" b="1">
                  <a:solidFill>
                    <a:srgbClr val="000000"/>
                  </a:solidFill>
                  <a:ea typeface="DejaVu Sans" charset="0"/>
                </a:rPr>
                <a:t>)</a:t>
              </a:r>
            </a:p>
          </p:txBody>
        </p:sp>
      </p:grpSp>
      <p:sp>
        <p:nvSpPr>
          <p:cNvPr id="209932" name="Text Box 19"/>
          <p:cNvSpPr txBox="1">
            <a:spLocks noChangeArrowheads="1"/>
          </p:cNvSpPr>
          <p:nvPr/>
        </p:nvSpPr>
        <p:spPr bwMode="auto">
          <a:xfrm>
            <a:off x="688975" y="5105400"/>
            <a:ext cx="2043113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fr-FR">
                <a:solidFill>
                  <a:srgbClr val="000000"/>
                </a:solidFill>
                <a:ea typeface="DejaVu Sans" charset="0"/>
              </a:rPr>
              <a:t>p</a:t>
            </a:r>
            <a:r>
              <a:rPr lang="fr-FR">
                <a:solidFill>
                  <a:srgbClr val="000000"/>
                </a:solidFill>
                <a:latin typeface="Symbol" pitchFamily="18" charset="2"/>
                <a:ea typeface="DejaVu Sans" charset="0"/>
              </a:rPr>
              <a:t></a:t>
            </a:r>
            <a:r>
              <a:rPr lang="fr-FR">
                <a:solidFill>
                  <a:srgbClr val="000000"/>
                </a:solidFill>
                <a:ea typeface="DejaVu Sans" charset="0"/>
              </a:rPr>
              <a:t> invariant mass</a:t>
            </a:r>
            <a:r>
              <a:rPr lang="fr-FR">
                <a:solidFill>
                  <a:srgbClr val="FFFFFF"/>
                </a:solidFill>
                <a:ea typeface="DejaVu Sans" charset="0"/>
              </a:rPr>
              <a:t> </a:t>
            </a:r>
          </a:p>
        </p:txBody>
      </p:sp>
      <p:sp>
        <p:nvSpPr>
          <p:cNvPr id="209933" name="Line 20"/>
          <p:cNvSpPr>
            <a:spLocks noChangeShapeType="1"/>
          </p:cNvSpPr>
          <p:nvPr/>
        </p:nvSpPr>
        <p:spPr bwMode="auto">
          <a:xfrm>
            <a:off x="0" y="1219200"/>
            <a:ext cx="9144000" cy="1588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fr-FR">
              <a:solidFill>
                <a:srgbClr val="FFFFFF"/>
              </a:solidFill>
              <a:ea typeface="DejaVu Sans" charset="0"/>
            </a:endParaRPr>
          </a:p>
        </p:txBody>
      </p:sp>
      <p:sp>
        <p:nvSpPr>
          <p:cNvPr id="209934" name="Text Box 21"/>
          <p:cNvSpPr txBox="1">
            <a:spLocks noChangeArrowheads="1"/>
          </p:cNvSpPr>
          <p:nvPr/>
        </p:nvSpPr>
        <p:spPr bwMode="auto">
          <a:xfrm>
            <a:off x="4800600" y="1371600"/>
            <a:ext cx="3733800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b="1">
                <a:solidFill>
                  <a:srgbClr val="FFFFFF"/>
                </a:solidFill>
                <a:ea typeface="DejaVu Sans" charset="0"/>
              </a:rPr>
              <a:t>pp</a:t>
            </a:r>
            <a:r>
              <a:rPr lang="pl-PL" b="1">
                <a:solidFill>
                  <a:srgbClr val="FFFFFF"/>
                </a:solidFill>
                <a:latin typeface="Symbol" pitchFamily="18" charset="2"/>
                <a:ea typeface="DejaVu Sans" charset="0"/>
              </a:rPr>
              <a:t></a:t>
            </a:r>
            <a:r>
              <a:rPr lang="pl-PL" b="1">
                <a:solidFill>
                  <a:srgbClr val="FFFFFF"/>
                </a:solidFill>
                <a:ea typeface="DejaVu Sans" charset="0"/>
              </a:rPr>
              <a:t>pp</a:t>
            </a:r>
            <a:r>
              <a:rPr lang="fr-FR" b="1">
                <a:solidFill>
                  <a:srgbClr val="FFFFFF"/>
                </a:solidFill>
                <a:ea typeface="DejaVu Sans" charset="0"/>
              </a:rPr>
              <a:t>X</a:t>
            </a:r>
            <a:r>
              <a:rPr lang="fr-FR" b="1">
                <a:solidFill>
                  <a:srgbClr val="FFFFFF"/>
                </a:solidFill>
                <a:latin typeface="Symbol" pitchFamily="18" charset="2"/>
                <a:ea typeface="DejaVu Sans" charset="0"/>
              </a:rPr>
              <a:t></a:t>
            </a:r>
            <a:r>
              <a:rPr lang="pl-PL" b="1">
                <a:solidFill>
                  <a:srgbClr val="FFFFFF"/>
                </a:solidFill>
                <a:ea typeface="DejaVu Sans" charset="0"/>
              </a:rPr>
              <a:t>pp</a:t>
            </a:r>
            <a:r>
              <a:rPr lang="pl-PL" b="1">
                <a:solidFill>
                  <a:srgbClr val="FFFFFF"/>
                </a:solidFill>
                <a:latin typeface="Symbol" pitchFamily="18" charset="2"/>
                <a:ea typeface="DejaVu Sans" charset="0"/>
              </a:rPr>
              <a:t></a:t>
            </a:r>
            <a:r>
              <a:rPr lang="pl-PL" b="1" baseline="30000">
                <a:solidFill>
                  <a:srgbClr val="FFFFFF"/>
                </a:solidFill>
                <a:ea typeface="DejaVu Sans" charset="0"/>
              </a:rPr>
              <a:t>+</a:t>
            </a:r>
            <a:r>
              <a:rPr lang="pl-PL" b="1">
                <a:solidFill>
                  <a:srgbClr val="FFFFFF"/>
                </a:solidFill>
                <a:latin typeface="Symbol" pitchFamily="18" charset="2"/>
                <a:ea typeface="DejaVu Sans" charset="0"/>
              </a:rPr>
              <a:t></a:t>
            </a:r>
            <a:r>
              <a:rPr lang="pl-PL" b="1" baseline="30000">
                <a:solidFill>
                  <a:srgbClr val="FFFFFF"/>
                </a:solidFill>
                <a:ea typeface="DejaVu Sans" charset="0"/>
              </a:rPr>
              <a:t>- </a:t>
            </a:r>
            <a:r>
              <a:rPr lang="fr-FR" b="1">
                <a:solidFill>
                  <a:srgbClr val="FFFFFF"/>
                </a:solidFill>
                <a:latin typeface="Symbol" pitchFamily="18" charset="2"/>
                <a:ea typeface="DejaVu Sans" charset="0"/>
              </a:rPr>
              <a:t></a:t>
            </a:r>
            <a:r>
              <a:rPr lang="fr-FR" b="1">
                <a:solidFill>
                  <a:srgbClr val="FFFFFF"/>
                </a:solidFill>
                <a:ea typeface="DejaVu Sans" charset="0"/>
              </a:rPr>
              <a:t>°</a:t>
            </a:r>
            <a:r>
              <a:rPr lang="fr-FR">
                <a:solidFill>
                  <a:srgbClr val="FFFFFF"/>
                </a:solidFill>
                <a:ea typeface="DejaVu Sans" charset="0"/>
              </a:rPr>
              <a:t>   </a:t>
            </a:r>
            <a:r>
              <a:rPr lang="fr-FR" b="1">
                <a:solidFill>
                  <a:srgbClr val="FFFFFF"/>
                </a:solidFill>
                <a:ea typeface="DejaVu Sans" charset="0"/>
              </a:rPr>
              <a:t>E=3.5 GeV</a:t>
            </a:r>
          </a:p>
        </p:txBody>
      </p:sp>
      <p:sp>
        <p:nvSpPr>
          <p:cNvPr id="209935" name="Text Box 22"/>
          <p:cNvSpPr txBox="1">
            <a:spLocks noChangeArrowheads="1"/>
          </p:cNvSpPr>
          <p:nvPr/>
        </p:nvSpPr>
        <p:spPr bwMode="auto">
          <a:xfrm>
            <a:off x="381000" y="1905000"/>
            <a:ext cx="3429000" cy="1190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fr-FR">
                <a:solidFill>
                  <a:srgbClr val="FFFFFF"/>
                </a:solidFill>
                <a:ea typeface="DejaVu Sans" charset="0"/>
              </a:rPr>
              <a:t>E=3.5 GeV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>
                <a:solidFill>
                  <a:srgbClr val="FFFFFF"/>
                </a:solidFill>
                <a:ea typeface="DejaVu Sans" charset="0"/>
              </a:rPr>
              <a:t>pp</a:t>
            </a:r>
            <a:r>
              <a:rPr lang="pl-PL">
                <a:solidFill>
                  <a:srgbClr val="FFFFFF"/>
                </a:solidFill>
                <a:latin typeface="Symbol" pitchFamily="18" charset="2"/>
                <a:ea typeface="DejaVu Sans" charset="0"/>
              </a:rPr>
              <a:t></a:t>
            </a:r>
            <a:r>
              <a:rPr lang="pl-PL">
                <a:solidFill>
                  <a:srgbClr val="FFFFFF"/>
                </a:solidFill>
                <a:ea typeface="DejaVu Sans" charset="0"/>
              </a:rPr>
              <a:t>pp</a:t>
            </a:r>
            <a:r>
              <a:rPr lang="pl-PL">
                <a:solidFill>
                  <a:srgbClr val="FFFFFF"/>
                </a:solidFill>
                <a:latin typeface="Symbol" pitchFamily="18" charset="2"/>
                <a:ea typeface="DejaVu Sans" charset="0"/>
              </a:rPr>
              <a:t></a:t>
            </a:r>
            <a:r>
              <a:rPr lang="fr-FR">
                <a:solidFill>
                  <a:srgbClr val="FFFFFF"/>
                </a:solidFill>
                <a:ea typeface="DejaVu Sans" charset="0"/>
              </a:rPr>
              <a:t>pp</a:t>
            </a:r>
            <a:r>
              <a:rPr lang="fr-FR">
                <a:solidFill>
                  <a:srgbClr val="FFFFFF"/>
                </a:solidFill>
                <a:latin typeface="Symbol" pitchFamily="18" charset="2"/>
                <a:ea typeface="DejaVu Sans" charset="0"/>
              </a:rPr>
              <a:t></a:t>
            </a:r>
            <a:r>
              <a:rPr lang="pl-PL" baseline="30000">
                <a:solidFill>
                  <a:srgbClr val="FFFFFF"/>
                </a:solidFill>
                <a:ea typeface="DejaVu Sans" charset="0"/>
              </a:rPr>
              <a:t>+</a:t>
            </a:r>
            <a:r>
              <a:rPr lang="pl-PL">
                <a:solidFill>
                  <a:srgbClr val="FFFFFF"/>
                </a:solidFill>
                <a:latin typeface="Symbol" pitchFamily="18" charset="2"/>
                <a:ea typeface="DejaVu Sans" charset="0"/>
              </a:rPr>
              <a:t></a:t>
            </a:r>
            <a:r>
              <a:rPr lang="pl-PL" baseline="30000">
                <a:solidFill>
                  <a:srgbClr val="FFFFFF"/>
                </a:solidFill>
                <a:ea typeface="DejaVu Sans" charset="0"/>
              </a:rPr>
              <a:t>- </a:t>
            </a:r>
            <a:r>
              <a:rPr lang="fr-FR">
                <a:solidFill>
                  <a:srgbClr val="FFFFFF"/>
                </a:solidFill>
                <a:latin typeface="Symbol" pitchFamily="18" charset="2"/>
                <a:ea typeface="DejaVu Sans" charset="0"/>
              </a:rPr>
              <a:t></a:t>
            </a:r>
            <a:r>
              <a:rPr lang="fr-FR">
                <a:solidFill>
                  <a:srgbClr val="FFFFFF"/>
                </a:solidFill>
                <a:ea typeface="DejaVu Sans" charset="0"/>
              </a:rPr>
              <a:t>° 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fr-FR">
              <a:solidFill>
                <a:srgbClr val="FFFFFF"/>
              </a:solidFill>
              <a:ea typeface="DejaVu Sans" charset="0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fr-FR">
              <a:solidFill>
                <a:srgbClr val="FFFFFF"/>
              </a:solidFill>
              <a:ea typeface="DejaVu Sans" charset="0"/>
            </a:endParaRPr>
          </a:p>
        </p:txBody>
      </p:sp>
      <p:pic>
        <p:nvPicPr>
          <p:cNvPr id="209936" name="Picture 2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143000" cy="685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09937" name="Text Box 24"/>
          <p:cNvSpPr txBox="1">
            <a:spLocks noChangeArrowheads="1"/>
          </p:cNvSpPr>
          <p:nvPr/>
        </p:nvSpPr>
        <p:spPr bwMode="auto">
          <a:xfrm>
            <a:off x="4821238" y="5638800"/>
            <a:ext cx="3579812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fr-FR">
                <a:solidFill>
                  <a:srgbClr val="FFFFFF"/>
                </a:solidFill>
                <a:ea typeface="DejaVu Sans" charset="0"/>
              </a:rPr>
              <a:t>Cross-check  of dilepton analysis </a:t>
            </a:r>
          </a:p>
        </p:txBody>
      </p:sp>
    </p:spTree>
    <p:extLst>
      <p:ext uri="{BB962C8B-B14F-4D97-AF65-F5344CB8AC3E}">
        <p14:creationId xmlns:p14="http://schemas.microsoft.com/office/powerpoint/2010/main" val="74463141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3610" y="203121"/>
            <a:ext cx="8229600" cy="1143000"/>
          </a:xfrm>
        </p:spPr>
        <p:txBody>
          <a:bodyPr/>
          <a:lstStyle/>
          <a:p>
            <a:r>
              <a:rPr lang="fr-FR" sz="3600" dirty="0" smtClean="0">
                <a:latin typeface="Comic Sans MS" panose="030F0702030302020204" pitchFamily="66" charset="0"/>
              </a:rPr>
              <a:t>Virtual photon  </a:t>
            </a:r>
            <a:r>
              <a:rPr lang="fr-FR" sz="3600" dirty="0" err="1" smtClean="0">
                <a:latin typeface="Comic Sans MS" panose="030F0702030302020204" pitchFamily="66" charset="0"/>
              </a:rPr>
              <a:t>emission</a:t>
            </a:r>
            <a:r>
              <a:rPr lang="fr-FR" sz="3600" dirty="0" smtClean="0">
                <a:latin typeface="Comic Sans MS" panose="030F0702030302020204" pitchFamily="66" charset="0"/>
              </a:rPr>
              <a:t> </a:t>
            </a:r>
            <a:r>
              <a:rPr lang="fr-FR" sz="3600" dirty="0" err="1" smtClean="0">
                <a:latin typeface="Comic Sans MS" panose="030F0702030302020204" pitchFamily="66" charset="0"/>
              </a:rPr>
              <a:t>from</a:t>
            </a:r>
            <a:r>
              <a:rPr lang="fr-FR" sz="3600" dirty="0" smtClean="0">
                <a:latin typeface="Comic Sans MS" panose="030F0702030302020204" pitchFamily="66" charset="0"/>
              </a:rPr>
              <a:t> hot and dense </a:t>
            </a:r>
            <a:r>
              <a:rPr lang="fr-FR" sz="3600" dirty="0" err="1" smtClean="0">
                <a:latin typeface="Comic Sans MS" panose="030F0702030302020204" pitchFamily="66" charset="0"/>
              </a:rPr>
              <a:t>matter</a:t>
            </a:r>
            <a:endParaRPr lang="fr-FR" sz="3600" dirty="0">
              <a:latin typeface="Comic Sans MS" panose="030F0702030302020204" pitchFamily="66" charset="0"/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MESON 2014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B. Ramstein   </a:t>
            </a:r>
            <a:endParaRPr lang="fr-FR"/>
          </a:p>
        </p:txBody>
      </p:sp>
      <p:pic>
        <p:nvPicPr>
          <p:cNvPr id="8" name="Picture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668" y="1392686"/>
            <a:ext cx="1346137" cy="1896398"/>
          </a:xfrm>
          <a:prstGeom prst="rect">
            <a:avLst/>
          </a:prstGeom>
          <a:effectLst/>
        </p:spPr>
      </p:pic>
      <p:pic>
        <p:nvPicPr>
          <p:cNvPr id="9" name="Picture 2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730" y="923363"/>
            <a:ext cx="695213" cy="469323"/>
          </a:xfrm>
          <a:prstGeom prst="rect">
            <a:avLst/>
          </a:prstGeom>
          <a:effectLst/>
        </p:spPr>
      </p:pic>
      <p:pic>
        <p:nvPicPr>
          <p:cNvPr id="10" name="Picture 23"/>
          <p:cNvPicPr preferRelativeResize="0">
            <a:picLocks/>
          </p:cNvPicPr>
          <p:nvPr/>
        </p:nvPicPr>
        <p:blipFill rotWithShape="1">
          <a:blip r:embed="rId4"/>
          <a:srcRect t="2" b="943"/>
          <a:stretch/>
        </p:blipFill>
        <p:spPr>
          <a:xfrm>
            <a:off x="1594805" y="2049357"/>
            <a:ext cx="1290350" cy="1732554"/>
          </a:xfrm>
          <a:prstGeom prst="rect">
            <a:avLst/>
          </a:prstGeom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85155" y="2681539"/>
            <a:ext cx="1886722" cy="1614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102" descr="na60_logo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47270" y="3092323"/>
            <a:ext cx="657454" cy="635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Bild 18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71877" y="3092323"/>
            <a:ext cx="1978556" cy="1896287"/>
          </a:xfrm>
          <a:prstGeom prst="rect">
            <a:avLst/>
          </a:prstGeom>
          <a:effectLst/>
        </p:spPr>
      </p:pic>
      <p:pic>
        <p:nvPicPr>
          <p:cNvPr id="14" name="Picture 6" descr="ceres_logo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61155" y="4109261"/>
            <a:ext cx="598220" cy="255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25" descr="plot_arkcl_excess_alaNa60.gif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0433" y="4170667"/>
            <a:ext cx="1920534" cy="2066645"/>
          </a:xfrm>
          <a:prstGeom prst="rect">
            <a:avLst/>
          </a:prstGeom>
          <a:effectLst/>
        </p:spPr>
      </p:pic>
      <p:pic>
        <p:nvPicPr>
          <p:cNvPr id="16" name="Bild 3" descr="hades_logo.jpg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8304" y="3727520"/>
            <a:ext cx="603846" cy="534439"/>
          </a:xfrm>
          <a:prstGeom prst="rect">
            <a:avLst/>
          </a:prstGeom>
        </p:spPr>
      </p:pic>
      <p:cxnSp>
        <p:nvCxnSpPr>
          <p:cNvPr id="18" name="Connecteur droit avec flèche 17"/>
          <p:cNvCxnSpPr/>
          <p:nvPr/>
        </p:nvCxnSpPr>
        <p:spPr>
          <a:xfrm flipV="1">
            <a:off x="179512" y="739849"/>
            <a:ext cx="0" cy="604867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/>
          <p:nvPr/>
        </p:nvCxnSpPr>
        <p:spPr>
          <a:xfrm>
            <a:off x="179512" y="6309320"/>
            <a:ext cx="8612199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/>
          <p:cNvSpPr txBox="1"/>
          <p:nvPr/>
        </p:nvSpPr>
        <p:spPr>
          <a:xfrm>
            <a:off x="179512" y="716059"/>
            <a:ext cx="372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T</a:t>
            </a:r>
            <a:endParaRPr lang="fr-FR" sz="2400" b="1" dirty="0"/>
          </a:p>
        </p:txBody>
      </p:sp>
      <p:pic>
        <p:nvPicPr>
          <p:cNvPr id="22" name="Picture 23"/>
          <p:cNvPicPr preferRelativeResize="0">
            <a:picLocks/>
          </p:cNvPicPr>
          <p:nvPr/>
        </p:nvPicPr>
        <p:blipFill rotWithShape="1">
          <a:blip r:embed="rId4"/>
          <a:srcRect l="18229" t="16030" r="56596" b="72067"/>
          <a:stretch/>
        </p:blipFill>
        <p:spPr>
          <a:xfrm>
            <a:off x="1865677" y="1581089"/>
            <a:ext cx="748606" cy="468268"/>
          </a:xfrm>
          <a:prstGeom prst="rect">
            <a:avLst/>
          </a:prstGeom>
          <a:effectLst/>
        </p:spPr>
      </p:pic>
      <p:pic>
        <p:nvPicPr>
          <p:cNvPr id="23" name="Picture 6" descr="ceres_logo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52731" y="2516259"/>
            <a:ext cx="1008112" cy="429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ZoneTexte 23"/>
          <p:cNvSpPr txBox="1"/>
          <p:nvPr/>
        </p:nvSpPr>
        <p:spPr>
          <a:xfrm>
            <a:off x="3419872" y="2331593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Na60</a:t>
            </a:r>
            <a:endParaRPr lang="fr-FR" dirty="0"/>
          </a:p>
        </p:txBody>
      </p:sp>
      <p:sp>
        <p:nvSpPr>
          <p:cNvPr id="25" name="ZoneTexte 24"/>
          <p:cNvSpPr txBox="1"/>
          <p:nvPr/>
        </p:nvSpPr>
        <p:spPr>
          <a:xfrm>
            <a:off x="8209093" y="6405351"/>
            <a:ext cx="582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µ </a:t>
            </a:r>
            <a:r>
              <a:rPr lang="fr-FR" b="1" baseline="-25000" dirty="0" smtClean="0"/>
              <a:t>B</a:t>
            </a:r>
            <a:endParaRPr lang="fr-FR" b="1" baseline="-25000" dirty="0"/>
          </a:p>
        </p:txBody>
      </p:sp>
    </p:spTree>
    <p:extLst>
      <p:ext uri="{BB962C8B-B14F-4D97-AF65-F5344CB8AC3E}">
        <p14:creationId xmlns:p14="http://schemas.microsoft.com/office/powerpoint/2010/main" val="1278218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247649" y="1096399"/>
            <a:ext cx="8610600" cy="4530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2900" indent="-341313" defTabSz="449263" fontAlgn="base">
              <a:spcBef>
                <a:spcPts val="600"/>
              </a:spcBef>
              <a:spcAft>
                <a:spcPct val="0"/>
              </a:spcAft>
              <a:buSzPct val="9000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lang="fr-FR" sz="24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1313" defTabSz="449263" fontAlgn="base">
              <a:spcBef>
                <a:spcPts val="700"/>
              </a:spcBef>
              <a:spcAft>
                <a:spcPct val="0"/>
              </a:spcAft>
              <a:buClr>
                <a:srgbClr val="86D1EC"/>
              </a:buClr>
              <a:buSzPct val="103000"/>
              <a:buFont typeface="Times New Roman" pitchFamily="16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lang="fr-FR" sz="28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1313" defTabSz="449263" fontAlgn="base">
              <a:spcBef>
                <a:spcPts val="700"/>
              </a:spcBef>
              <a:spcAft>
                <a:spcPct val="0"/>
              </a:spcAft>
              <a:buSzPct val="9000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lang="fr-FR" sz="28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1313" defTabSz="449263" fontAlgn="base">
              <a:spcBef>
                <a:spcPts val="700"/>
              </a:spcBef>
              <a:spcAft>
                <a:spcPct val="0"/>
              </a:spcAft>
              <a:buSzPct val="9000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lang="fr-FR" sz="28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1313" defTabSz="449263" fontAlgn="base">
              <a:spcBef>
                <a:spcPts val="700"/>
              </a:spcBef>
              <a:spcAft>
                <a:spcPct val="0"/>
              </a:spcAft>
              <a:buClr>
                <a:srgbClr val="86D1EC"/>
              </a:buClr>
              <a:buSzPct val="103000"/>
              <a:buFont typeface="Times New Roman" pitchFamily="16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lang="fr-FR" sz="28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1313" defTabSz="449263" fontAlgn="base">
              <a:spcBef>
                <a:spcPts val="700"/>
              </a:spcBef>
              <a:spcAft>
                <a:spcPct val="0"/>
              </a:spcAft>
              <a:buClr>
                <a:srgbClr val="86D1EC"/>
              </a:buClr>
              <a:buSzPct val="103000"/>
              <a:buFont typeface="Times New Roman" pitchFamily="16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lang="fr-FR" sz="28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57701" name="Text Box 5"/>
          <p:cNvSpPr txBox="1">
            <a:spLocks noChangeArrowheads="1"/>
          </p:cNvSpPr>
          <p:nvPr/>
        </p:nvSpPr>
        <p:spPr bwMode="auto">
          <a:xfrm>
            <a:off x="348357" y="908720"/>
            <a:ext cx="184150" cy="3667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fr-FR">
              <a:solidFill>
                <a:srgbClr val="FFFFFF"/>
              </a:solidFill>
            </a:endParaRPr>
          </a:p>
        </p:txBody>
      </p:sp>
      <p:sp>
        <p:nvSpPr>
          <p:cNvPr id="157702" name="Line 7"/>
          <p:cNvSpPr>
            <a:spLocks noChangeShapeType="1"/>
          </p:cNvSpPr>
          <p:nvPr/>
        </p:nvSpPr>
        <p:spPr bwMode="auto">
          <a:xfrm>
            <a:off x="0" y="981075"/>
            <a:ext cx="9144000" cy="1588"/>
          </a:xfrm>
          <a:prstGeom prst="line">
            <a:avLst/>
          </a:prstGeom>
          <a:noFill/>
          <a:ln w="38160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fr-FR">
              <a:solidFill>
                <a:srgbClr val="FFFFFF"/>
              </a:solidFill>
            </a:endParaRPr>
          </a:p>
        </p:txBody>
      </p:sp>
      <p:sp>
        <p:nvSpPr>
          <p:cNvPr id="12331" name="Text Box 43"/>
          <p:cNvSpPr txBox="1">
            <a:spLocks noChangeArrowheads="1"/>
          </p:cNvSpPr>
          <p:nvPr/>
        </p:nvSpPr>
        <p:spPr bwMode="auto">
          <a:xfrm>
            <a:off x="0" y="-304800"/>
            <a:ext cx="91440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FR" sz="24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Dileptons</a:t>
            </a:r>
            <a:r>
              <a:rPr lang="fr-F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a probe of in-medium </a:t>
            </a:r>
            <a:r>
              <a:rPr lang="fr-FR" sz="24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vector</a:t>
            </a:r>
            <a:r>
              <a:rPr lang="fr-F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fr-FR" sz="2400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meson</a:t>
            </a:r>
            <a:r>
              <a:rPr lang="fr-FR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modifications:</a:t>
            </a:r>
          </a:p>
        </p:txBody>
      </p:sp>
      <p:sp>
        <p:nvSpPr>
          <p:cNvPr id="157707" name="Text Box 44"/>
          <p:cNvSpPr txBox="1">
            <a:spLocks noChangeArrowheads="1"/>
          </p:cNvSpPr>
          <p:nvPr/>
        </p:nvSpPr>
        <p:spPr bwMode="auto">
          <a:xfrm>
            <a:off x="323850" y="568325"/>
            <a:ext cx="8583613" cy="339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fr-FR" sz="1600" b="1" i="1" dirty="0" err="1">
                <a:solidFill>
                  <a:srgbClr val="FFFFFF"/>
                </a:solidFill>
              </a:rPr>
              <a:t>see</a:t>
            </a:r>
            <a:r>
              <a:rPr lang="fr-FR" sz="1600" b="1" i="1" dirty="0">
                <a:solidFill>
                  <a:srgbClr val="FFFFFF"/>
                </a:solidFill>
              </a:rPr>
              <a:t> </a:t>
            </a:r>
            <a:r>
              <a:rPr lang="fr-FR" sz="1600" b="1" i="1" dirty="0" err="1">
                <a:solidFill>
                  <a:srgbClr val="FFFFFF"/>
                </a:solidFill>
              </a:rPr>
              <a:t>e.g</a:t>
            </a:r>
            <a:r>
              <a:rPr lang="fr-FR" sz="1600" b="1" i="1" dirty="0">
                <a:solidFill>
                  <a:srgbClr val="FFFFFF"/>
                </a:solidFill>
              </a:rPr>
              <a:t>.  </a:t>
            </a:r>
            <a:r>
              <a:rPr lang="fr-FR" sz="1600" b="1" i="1" dirty="0" err="1">
                <a:solidFill>
                  <a:srgbClr val="FFFFFF"/>
                </a:solidFill>
              </a:rPr>
              <a:t>Leupold</a:t>
            </a:r>
            <a:r>
              <a:rPr lang="fr-FR" sz="1600" b="1" i="1" dirty="0">
                <a:solidFill>
                  <a:srgbClr val="FFFFFF"/>
                </a:solidFill>
              </a:rPr>
              <a:t> ,</a:t>
            </a:r>
            <a:r>
              <a:rPr lang="fr-FR" sz="1600" b="1" i="1" dirty="0" err="1" smtClean="0">
                <a:solidFill>
                  <a:srgbClr val="FFFFFF"/>
                </a:solidFill>
              </a:rPr>
              <a:t>Metag,Mosel</a:t>
            </a:r>
            <a:r>
              <a:rPr lang="fr-FR" sz="1600" b="1" i="1" dirty="0" smtClean="0">
                <a:solidFill>
                  <a:srgbClr val="FFFFFF"/>
                </a:solidFill>
              </a:rPr>
              <a:t> </a:t>
            </a:r>
            <a:r>
              <a:rPr lang="fr-FR" sz="1600" b="1" i="1" dirty="0">
                <a:solidFill>
                  <a:srgbClr val="FFFFFF"/>
                </a:solidFill>
              </a:rPr>
              <a:t>Int. J. of </a:t>
            </a:r>
            <a:r>
              <a:rPr lang="fr-FR" sz="1600" b="1" i="1" dirty="0" err="1">
                <a:solidFill>
                  <a:srgbClr val="FFFFFF"/>
                </a:solidFill>
              </a:rPr>
              <a:t>Mod</a:t>
            </a:r>
            <a:r>
              <a:rPr lang="fr-FR" sz="1600" b="1" i="1" dirty="0">
                <a:solidFill>
                  <a:srgbClr val="FFFFFF"/>
                </a:solidFill>
              </a:rPr>
              <a:t>. Phys. E19 (2010) 147 for a </a:t>
            </a:r>
            <a:r>
              <a:rPr lang="fr-FR" sz="1600" b="1" i="1" dirty="0" err="1">
                <a:solidFill>
                  <a:srgbClr val="FFFFFF"/>
                </a:solidFill>
              </a:rPr>
              <a:t>recent</a:t>
            </a:r>
            <a:r>
              <a:rPr lang="fr-FR" sz="1600" b="1" i="1" dirty="0">
                <a:solidFill>
                  <a:srgbClr val="FFFFFF"/>
                </a:solidFill>
              </a:rPr>
              <a:t> </a:t>
            </a:r>
            <a:r>
              <a:rPr lang="fr-FR" sz="1600" b="1" i="1" dirty="0" err="1">
                <a:solidFill>
                  <a:srgbClr val="FFFFFF"/>
                </a:solidFill>
              </a:rPr>
              <a:t>review</a:t>
            </a:r>
            <a:endParaRPr lang="fr-FR" sz="1600" b="1" i="1" dirty="0">
              <a:solidFill>
                <a:srgbClr val="FFFFFF"/>
              </a:solidFill>
            </a:endParaRPr>
          </a:p>
        </p:txBody>
      </p:sp>
      <p:pic>
        <p:nvPicPr>
          <p:cNvPr id="157704" name="Picture 4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831479"/>
            <a:ext cx="3429000" cy="1905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57705" name="Text Box 42"/>
          <p:cNvSpPr txBox="1">
            <a:spLocks noChangeArrowheads="1"/>
          </p:cNvSpPr>
          <p:nvPr/>
        </p:nvSpPr>
        <p:spPr bwMode="auto">
          <a:xfrm>
            <a:off x="395536" y="3814663"/>
            <a:ext cx="4481513" cy="5254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fr-FR" sz="1400" b="1" dirty="0">
                <a:solidFill>
                  <a:srgbClr val="FFFFFF"/>
                </a:solidFill>
              </a:rPr>
              <a:t>Rapp and </a:t>
            </a:r>
            <a:r>
              <a:rPr lang="fr-FR" sz="1400" b="1" dirty="0" err="1">
                <a:solidFill>
                  <a:srgbClr val="FFFFFF"/>
                </a:solidFill>
              </a:rPr>
              <a:t>Wambach</a:t>
            </a:r>
            <a:r>
              <a:rPr lang="fr-FR" sz="1400" b="1" dirty="0">
                <a:solidFill>
                  <a:srgbClr val="FFFFFF"/>
                </a:solidFill>
              </a:rPr>
              <a:t> EPJA 6 (1999) 415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fr-FR" sz="1400" b="1" dirty="0">
                <a:solidFill>
                  <a:srgbClr val="FFFFFF"/>
                </a:solidFill>
              </a:rPr>
              <a:t>Rapp, </a:t>
            </a:r>
            <a:r>
              <a:rPr lang="fr-FR" sz="1400" b="1" dirty="0" err="1">
                <a:solidFill>
                  <a:srgbClr val="FFFFFF"/>
                </a:solidFill>
              </a:rPr>
              <a:t>Chanfray</a:t>
            </a:r>
            <a:r>
              <a:rPr lang="fr-FR" sz="1400" b="1" dirty="0">
                <a:solidFill>
                  <a:srgbClr val="FFFFFF"/>
                </a:solidFill>
              </a:rPr>
              <a:t> and </a:t>
            </a:r>
            <a:r>
              <a:rPr lang="fr-FR" sz="1400" b="1" dirty="0" err="1">
                <a:solidFill>
                  <a:srgbClr val="FFFFFF"/>
                </a:solidFill>
              </a:rPr>
              <a:t>Wambach</a:t>
            </a:r>
            <a:r>
              <a:rPr lang="fr-FR" sz="1400" b="1" dirty="0">
                <a:solidFill>
                  <a:srgbClr val="FFFFFF"/>
                </a:solidFill>
              </a:rPr>
              <a:t> NPA 617, (1997) 472</a:t>
            </a:r>
          </a:p>
        </p:txBody>
      </p:sp>
      <p:sp>
        <p:nvSpPr>
          <p:cNvPr id="12334" name="Text Box 46"/>
          <p:cNvSpPr txBox="1">
            <a:spLocks noChangeArrowheads="1"/>
          </p:cNvSpPr>
          <p:nvPr/>
        </p:nvSpPr>
        <p:spPr bwMode="auto">
          <a:xfrm>
            <a:off x="395536" y="1150317"/>
            <a:ext cx="3762375" cy="465138"/>
          </a:xfrm>
          <a:prstGeom prst="rect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FR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« in-medium </a:t>
            </a:r>
            <a:r>
              <a:rPr lang="fr-FR" sz="24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broadening</a:t>
            </a:r>
            <a:r>
              <a:rPr lang="fr-FR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 »</a:t>
            </a:r>
          </a:p>
        </p:txBody>
      </p:sp>
      <p:sp>
        <p:nvSpPr>
          <p:cNvPr id="55" name="Text Box 4"/>
          <p:cNvSpPr txBox="1">
            <a:spLocks noChangeArrowheads="1"/>
          </p:cNvSpPr>
          <p:nvPr/>
        </p:nvSpPr>
        <p:spPr bwMode="auto">
          <a:xfrm>
            <a:off x="-900113" y="8588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endParaRPr lang="fr-FR" kern="0">
              <a:solidFill>
                <a:sysClr val="windowText" lastClr="000000"/>
              </a:solidFill>
            </a:endParaRPr>
          </a:p>
        </p:txBody>
      </p:sp>
      <p:sp>
        <p:nvSpPr>
          <p:cNvPr id="57" name="Rectangle à coins arrondis 56"/>
          <p:cNvSpPr/>
          <p:nvPr/>
        </p:nvSpPr>
        <p:spPr bwMode="auto">
          <a:xfrm>
            <a:off x="5364088" y="3166591"/>
            <a:ext cx="3312368" cy="1440160"/>
          </a:xfrm>
          <a:prstGeom prst="roundRect">
            <a:avLst/>
          </a:prstGeom>
          <a:noFill/>
          <a:ln w="952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dirty="0" smtClean="0"/>
              <a:t>In-medium spectral function  depends on   </a:t>
            </a:r>
            <a:r>
              <a:rPr lang="fr-FR" dirty="0" smtClean="0">
                <a:solidFill>
                  <a:srgbClr val="FFFF00"/>
                </a:solidFill>
                <a:sym typeface="Symbol"/>
              </a:rPr>
              <a:t> NN*  </a:t>
            </a:r>
            <a:r>
              <a:rPr lang="fr-FR" dirty="0" err="1" smtClean="0">
                <a:solidFill>
                  <a:srgbClr val="FFFF00"/>
                </a:solidFill>
                <a:sym typeface="Symbol"/>
              </a:rPr>
              <a:t>coupling</a:t>
            </a:r>
            <a:endParaRPr lang="fr-FR" dirty="0" smtClean="0">
              <a:solidFill>
                <a:srgbClr val="FFFF00"/>
              </a:solidFill>
              <a:sym typeface="Symbol"/>
            </a:endParaRPr>
          </a:p>
          <a:p>
            <a:r>
              <a:rPr lang="en-US" dirty="0" smtClean="0">
                <a:sym typeface="Symbol"/>
              </a:rPr>
              <a:t>  main players: N(1520), N(1720),  (1910)</a:t>
            </a:r>
          </a:p>
          <a:p>
            <a:endParaRPr lang="fr-FR" dirty="0" smtClean="0">
              <a:sym typeface="Symbol"/>
            </a:endParaRPr>
          </a:p>
          <a:p>
            <a:endParaRPr lang="en-US" dirty="0" smtClean="0">
              <a:sym typeface="Symbol"/>
            </a:endParaRPr>
          </a:p>
          <a:p>
            <a:endParaRPr lang="fr-FR" dirty="0" smtClean="0">
              <a:sym typeface="Symbol"/>
            </a:endParaRPr>
          </a:p>
          <a:p>
            <a:endParaRPr lang="en-US" b="1" dirty="0" smtClean="0">
              <a:sym typeface="Symbol"/>
            </a:endParaRPr>
          </a:p>
          <a:p>
            <a:endParaRPr lang="fr-FR" b="1" dirty="0" smtClean="0"/>
          </a:p>
        </p:txBody>
      </p:sp>
      <p:grpSp>
        <p:nvGrpSpPr>
          <p:cNvPr id="64" name="Group 50"/>
          <p:cNvGrpSpPr>
            <a:grpSpLocks/>
          </p:cNvGrpSpPr>
          <p:nvPr/>
        </p:nvGrpSpPr>
        <p:grpSpPr bwMode="auto">
          <a:xfrm>
            <a:off x="4067174" y="1581695"/>
            <a:ext cx="4541838" cy="1512888"/>
            <a:chOff x="666" y="1870"/>
            <a:chExt cx="2861" cy="953"/>
          </a:xfrm>
        </p:grpSpPr>
        <p:sp>
          <p:nvSpPr>
            <p:cNvPr id="65" name="Oval 11"/>
            <p:cNvSpPr>
              <a:spLocks noChangeArrowheads="1"/>
            </p:cNvSpPr>
            <p:nvPr/>
          </p:nvSpPr>
          <p:spPr bwMode="auto">
            <a:xfrm>
              <a:off x="2626" y="2310"/>
              <a:ext cx="60" cy="46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</a:endParaRPr>
            </a:p>
          </p:txBody>
        </p:sp>
        <p:sp>
          <p:nvSpPr>
            <p:cNvPr id="66" name="Oval 12"/>
            <p:cNvSpPr>
              <a:spLocks noChangeArrowheads="1"/>
            </p:cNvSpPr>
            <p:nvPr/>
          </p:nvSpPr>
          <p:spPr bwMode="auto">
            <a:xfrm>
              <a:off x="3192" y="2317"/>
              <a:ext cx="59" cy="46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</a:endParaRPr>
            </a:p>
          </p:txBody>
        </p:sp>
        <p:sp>
          <p:nvSpPr>
            <p:cNvPr id="67" name="Text Box 13"/>
            <p:cNvSpPr txBox="1">
              <a:spLocks noChangeArrowheads="1"/>
            </p:cNvSpPr>
            <p:nvPr/>
          </p:nvSpPr>
          <p:spPr bwMode="auto">
            <a:xfrm>
              <a:off x="2104" y="2237"/>
              <a:ext cx="205" cy="25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1" i="0" u="none" strike="noStrike" kern="0" cap="none" spc="0" normalizeH="0" baseline="0" noProof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</a:rPr>
                <a:t>+</a:t>
              </a:r>
            </a:p>
          </p:txBody>
        </p:sp>
        <p:sp>
          <p:nvSpPr>
            <p:cNvPr id="68" name="Arc 14"/>
            <p:cNvSpPr>
              <a:spLocks/>
            </p:cNvSpPr>
            <p:nvPr/>
          </p:nvSpPr>
          <p:spPr bwMode="auto">
            <a:xfrm rot="5400000">
              <a:off x="2850" y="2218"/>
              <a:ext cx="189" cy="494"/>
            </a:xfrm>
            <a:custGeom>
              <a:avLst/>
              <a:gdLst>
                <a:gd name="T0" fmla="*/ 0 w 22499"/>
                <a:gd name="T1" fmla="*/ 0 h 43200"/>
                <a:gd name="T2" fmla="*/ 0 w 22499"/>
                <a:gd name="T3" fmla="*/ 0 h 43200"/>
                <a:gd name="T4" fmla="*/ 0 w 22499"/>
                <a:gd name="T5" fmla="*/ 0 h 43200"/>
                <a:gd name="T6" fmla="*/ 0 60000 65536"/>
                <a:gd name="T7" fmla="*/ 0 60000 65536"/>
                <a:gd name="T8" fmla="*/ 0 60000 65536"/>
                <a:gd name="T9" fmla="*/ 0 w 22499"/>
                <a:gd name="T10" fmla="*/ 0 h 43200"/>
                <a:gd name="T11" fmla="*/ 22499 w 22499"/>
                <a:gd name="T12" fmla="*/ 43200 h 43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499" h="43200" fill="none" extrusionOk="0">
                  <a:moveTo>
                    <a:pt x="898" y="0"/>
                  </a:moveTo>
                  <a:cubicBezTo>
                    <a:pt x="12828" y="0"/>
                    <a:pt x="22499" y="9670"/>
                    <a:pt x="22499" y="21600"/>
                  </a:cubicBezTo>
                  <a:cubicBezTo>
                    <a:pt x="22499" y="33529"/>
                    <a:pt x="12828" y="43200"/>
                    <a:pt x="899" y="43200"/>
                  </a:cubicBezTo>
                  <a:cubicBezTo>
                    <a:pt x="599" y="43200"/>
                    <a:pt x="299" y="43193"/>
                    <a:pt x="-1" y="43181"/>
                  </a:cubicBezTo>
                </a:path>
                <a:path w="22499" h="43200" stroke="0" extrusionOk="0">
                  <a:moveTo>
                    <a:pt x="898" y="0"/>
                  </a:moveTo>
                  <a:cubicBezTo>
                    <a:pt x="12828" y="0"/>
                    <a:pt x="22499" y="9670"/>
                    <a:pt x="22499" y="21600"/>
                  </a:cubicBezTo>
                  <a:cubicBezTo>
                    <a:pt x="22499" y="33529"/>
                    <a:pt x="12828" y="43200"/>
                    <a:pt x="899" y="43200"/>
                  </a:cubicBezTo>
                  <a:cubicBezTo>
                    <a:pt x="599" y="43200"/>
                    <a:pt x="299" y="43193"/>
                    <a:pt x="-1" y="43181"/>
                  </a:cubicBezTo>
                  <a:lnTo>
                    <a:pt x="899" y="21600"/>
                  </a:lnTo>
                  <a:close/>
                </a:path>
              </a:pathLst>
            </a:custGeom>
            <a:noFill/>
            <a:ln w="1905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</a:endParaRPr>
            </a:p>
          </p:txBody>
        </p:sp>
        <p:grpSp>
          <p:nvGrpSpPr>
            <p:cNvPr id="69" name="Group 15"/>
            <p:cNvGrpSpPr>
              <a:grpSpLocks/>
            </p:cNvGrpSpPr>
            <p:nvPr/>
          </p:nvGrpSpPr>
          <p:grpSpPr bwMode="auto">
            <a:xfrm>
              <a:off x="3199" y="2323"/>
              <a:ext cx="328" cy="39"/>
              <a:chOff x="1536" y="1344"/>
              <a:chExt cx="384" cy="48"/>
            </a:xfrm>
          </p:grpSpPr>
          <p:sp>
            <p:nvSpPr>
              <p:cNvPr id="95" name="Line 16"/>
              <p:cNvSpPr>
                <a:spLocks noChangeShapeType="1"/>
              </p:cNvSpPr>
              <p:nvPr/>
            </p:nvSpPr>
            <p:spPr bwMode="auto">
              <a:xfrm>
                <a:off x="1537" y="1344"/>
                <a:ext cx="383" cy="0"/>
              </a:xfrm>
              <a:prstGeom prst="line">
                <a:avLst/>
              </a:prstGeom>
              <a:noFill/>
              <a:ln w="190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effectLst/>
                  <a:uLnTx/>
                  <a:uFillTx/>
                </a:endParaRPr>
              </a:p>
            </p:txBody>
          </p:sp>
          <p:sp>
            <p:nvSpPr>
              <p:cNvPr id="96" name="Line 17"/>
              <p:cNvSpPr>
                <a:spLocks noChangeShapeType="1"/>
              </p:cNvSpPr>
              <p:nvPr/>
            </p:nvSpPr>
            <p:spPr bwMode="auto">
              <a:xfrm>
                <a:off x="1536" y="1392"/>
                <a:ext cx="383" cy="0"/>
              </a:xfrm>
              <a:prstGeom prst="line">
                <a:avLst/>
              </a:prstGeom>
              <a:noFill/>
              <a:ln w="190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effectLst/>
                  <a:uLnTx/>
                  <a:uFillTx/>
                </a:endParaRPr>
              </a:p>
            </p:txBody>
          </p:sp>
        </p:grpSp>
        <p:grpSp>
          <p:nvGrpSpPr>
            <p:cNvPr id="70" name="Group 18"/>
            <p:cNvGrpSpPr>
              <a:grpSpLocks/>
            </p:cNvGrpSpPr>
            <p:nvPr/>
          </p:nvGrpSpPr>
          <p:grpSpPr bwMode="auto">
            <a:xfrm>
              <a:off x="2362" y="2309"/>
              <a:ext cx="328" cy="38"/>
              <a:chOff x="1536" y="1344"/>
              <a:chExt cx="384" cy="48"/>
            </a:xfrm>
          </p:grpSpPr>
          <p:sp>
            <p:nvSpPr>
              <p:cNvPr id="93" name="Line 19"/>
              <p:cNvSpPr>
                <a:spLocks noChangeShapeType="1"/>
              </p:cNvSpPr>
              <p:nvPr/>
            </p:nvSpPr>
            <p:spPr bwMode="auto">
              <a:xfrm>
                <a:off x="1537" y="1344"/>
                <a:ext cx="383" cy="0"/>
              </a:xfrm>
              <a:prstGeom prst="line">
                <a:avLst/>
              </a:prstGeom>
              <a:noFill/>
              <a:ln w="190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effectLst/>
                  <a:uLnTx/>
                  <a:uFillTx/>
                </a:endParaRPr>
              </a:p>
            </p:txBody>
          </p:sp>
          <p:sp>
            <p:nvSpPr>
              <p:cNvPr id="94" name="Line 20"/>
              <p:cNvSpPr>
                <a:spLocks noChangeShapeType="1"/>
              </p:cNvSpPr>
              <p:nvPr/>
            </p:nvSpPr>
            <p:spPr bwMode="auto">
              <a:xfrm>
                <a:off x="1536" y="1392"/>
                <a:ext cx="383" cy="0"/>
              </a:xfrm>
              <a:prstGeom prst="line">
                <a:avLst/>
              </a:prstGeom>
              <a:noFill/>
              <a:ln w="190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effectLst/>
                  <a:uLnTx/>
                  <a:uFillTx/>
                </a:endParaRPr>
              </a:p>
            </p:txBody>
          </p:sp>
        </p:grpSp>
        <p:sp>
          <p:nvSpPr>
            <p:cNvPr id="71" name="Text Box 21"/>
            <p:cNvSpPr txBox="1">
              <a:spLocks noChangeArrowheads="1"/>
            </p:cNvSpPr>
            <p:nvPr/>
          </p:nvSpPr>
          <p:spPr bwMode="auto">
            <a:xfrm>
              <a:off x="2390" y="2007"/>
              <a:ext cx="206" cy="25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Symbol" pitchFamily="18" charset="2"/>
                </a:rPr>
                <a:t>r</a:t>
              </a:r>
            </a:p>
          </p:txBody>
        </p:sp>
        <p:sp>
          <p:nvSpPr>
            <p:cNvPr id="72" name="Text Box 22"/>
            <p:cNvSpPr txBox="1">
              <a:spLocks noChangeArrowheads="1"/>
            </p:cNvSpPr>
            <p:nvPr/>
          </p:nvSpPr>
          <p:spPr bwMode="auto">
            <a:xfrm>
              <a:off x="3297" y="2007"/>
              <a:ext cx="206" cy="25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Symbol" pitchFamily="18" charset="2"/>
                </a:rPr>
                <a:t>r</a:t>
              </a:r>
            </a:p>
          </p:txBody>
        </p:sp>
        <p:sp>
          <p:nvSpPr>
            <p:cNvPr id="73" name="AutoShape 23"/>
            <p:cNvSpPr>
              <a:spLocks noChangeArrowheads="1"/>
            </p:cNvSpPr>
            <p:nvPr/>
          </p:nvSpPr>
          <p:spPr bwMode="auto">
            <a:xfrm>
              <a:off x="2648" y="2089"/>
              <a:ext cx="574" cy="73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10327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75" y="7875"/>
                  </a:moveTo>
                  <a:cubicBezTo>
                    <a:pt x="2946" y="3908"/>
                    <a:pt x="6634" y="1217"/>
                    <a:pt x="10800" y="1218"/>
                  </a:cubicBezTo>
                  <a:cubicBezTo>
                    <a:pt x="14965" y="1218"/>
                    <a:pt x="18653" y="3908"/>
                    <a:pt x="19924" y="7875"/>
                  </a:cubicBezTo>
                  <a:lnTo>
                    <a:pt x="21084" y="7503"/>
                  </a:lnTo>
                  <a:cubicBezTo>
                    <a:pt x="19651" y="3032"/>
                    <a:pt x="15494" y="-1"/>
                    <a:pt x="10799" y="0"/>
                  </a:cubicBezTo>
                  <a:cubicBezTo>
                    <a:pt x="6105" y="0"/>
                    <a:pt x="1948" y="3032"/>
                    <a:pt x="515" y="7503"/>
                  </a:cubicBezTo>
                  <a:close/>
                </a:path>
              </a:pathLst>
            </a:custGeom>
            <a:noFill/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</a:endParaRPr>
            </a:p>
          </p:txBody>
        </p:sp>
        <p:sp>
          <p:nvSpPr>
            <p:cNvPr id="74" name="Text Box 24"/>
            <p:cNvSpPr txBox="1">
              <a:spLocks noChangeArrowheads="1"/>
            </p:cNvSpPr>
            <p:nvPr/>
          </p:nvSpPr>
          <p:spPr bwMode="auto">
            <a:xfrm>
              <a:off x="2855" y="2524"/>
              <a:ext cx="329" cy="231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800" b="1" i="0" u="none" strike="noStrike" kern="0" cap="none" spc="0" normalizeH="0" baseline="0" noProof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</a:rPr>
                <a:t>N</a:t>
              </a:r>
              <a:r>
                <a:rPr kumimoji="0" lang="de-DE" sz="1800" b="1" i="0" u="none" strike="noStrike" kern="0" cap="none" spc="0" normalizeH="0" baseline="30000" noProof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</a:rPr>
                <a:t>-1</a:t>
              </a:r>
            </a:p>
          </p:txBody>
        </p:sp>
        <p:sp>
          <p:nvSpPr>
            <p:cNvPr id="75" name="Text Box 25"/>
            <p:cNvSpPr txBox="1">
              <a:spLocks noChangeArrowheads="1"/>
            </p:cNvSpPr>
            <p:nvPr/>
          </p:nvSpPr>
          <p:spPr bwMode="auto">
            <a:xfrm>
              <a:off x="2626" y="1870"/>
              <a:ext cx="631" cy="231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80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</a:rPr>
                <a:t>N</a:t>
              </a:r>
            </a:p>
          </p:txBody>
        </p:sp>
        <p:sp>
          <p:nvSpPr>
            <p:cNvPr id="77" name="Oval 27"/>
            <p:cNvSpPr>
              <a:spLocks noChangeArrowheads="1"/>
            </p:cNvSpPr>
            <p:nvPr/>
          </p:nvSpPr>
          <p:spPr bwMode="auto">
            <a:xfrm>
              <a:off x="972" y="2277"/>
              <a:ext cx="60" cy="66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</a:endParaRPr>
            </a:p>
          </p:txBody>
        </p:sp>
        <p:sp>
          <p:nvSpPr>
            <p:cNvPr id="78" name="Oval 28"/>
            <p:cNvSpPr>
              <a:spLocks noChangeArrowheads="1"/>
            </p:cNvSpPr>
            <p:nvPr/>
          </p:nvSpPr>
          <p:spPr bwMode="auto">
            <a:xfrm>
              <a:off x="1625" y="2317"/>
              <a:ext cx="59" cy="46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</a:endParaRPr>
            </a:p>
          </p:txBody>
        </p:sp>
        <p:sp>
          <p:nvSpPr>
            <p:cNvPr id="79" name="Line 29"/>
            <p:cNvSpPr>
              <a:spLocks noChangeShapeType="1"/>
            </p:cNvSpPr>
            <p:nvPr/>
          </p:nvSpPr>
          <p:spPr bwMode="auto">
            <a:xfrm>
              <a:off x="1689" y="2347"/>
              <a:ext cx="327" cy="0"/>
            </a:xfrm>
            <a:prstGeom prst="line">
              <a:avLst/>
            </a:prstGeom>
            <a:noFill/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</a:endParaRPr>
            </a:p>
          </p:txBody>
        </p:sp>
        <p:sp>
          <p:nvSpPr>
            <p:cNvPr id="80" name="Text Box 30"/>
            <p:cNvSpPr txBox="1">
              <a:spLocks noChangeArrowheads="1"/>
            </p:cNvSpPr>
            <p:nvPr/>
          </p:nvSpPr>
          <p:spPr bwMode="auto">
            <a:xfrm>
              <a:off x="1017" y="2198"/>
              <a:ext cx="722" cy="231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80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Symbol" pitchFamily="18" charset="2"/>
                </a:rPr>
                <a:t>D</a:t>
              </a:r>
              <a:endParaRPr kumimoji="0" lang="de-DE" sz="18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</a:endParaRPr>
            </a:p>
          </p:txBody>
        </p:sp>
        <p:sp>
          <p:nvSpPr>
            <p:cNvPr id="81" name="Oval 31"/>
            <p:cNvSpPr>
              <a:spLocks noChangeArrowheads="1"/>
            </p:cNvSpPr>
            <p:nvPr/>
          </p:nvSpPr>
          <p:spPr bwMode="auto">
            <a:xfrm>
              <a:off x="993" y="2039"/>
              <a:ext cx="676" cy="507"/>
            </a:xfrm>
            <a:prstGeom prst="ellipse">
              <a:avLst/>
            </a:prstGeom>
            <a:noFill/>
            <a:ln w="19050">
              <a:solidFill>
                <a:srgbClr val="FFFFFF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</a:endParaRPr>
            </a:p>
          </p:txBody>
        </p:sp>
        <p:sp>
          <p:nvSpPr>
            <p:cNvPr id="82" name="Line 32"/>
            <p:cNvSpPr>
              <a:spLocks noChangeShapeType="1"/>
            </p:cNvSpPr>
            <p:nvPr/>
          </p:nvSpPr>
          <p:spPr bwMode="auto">
            <a:xfrm>
              <a:off x="1690" y="2317"/>
              <a:ext cx="327" cy="0"/>
            </a:xfrm>
            <a:prstGeom prst="line">
              <a:avLst/>
            </a:prstGeom>
            <a:noFill/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</a:endParaRPr>
            </a:p>
          </p:txBody>
        </p:sp>
        <p:grpSp>
          <p:nvGrpSpPr>
            <p:cNvPr id="83" name="Group 33"/>
            <p:cNvGrpSpPr>
              <a:grpSpLocks/>
            </p:cNvGrpSpPr>
            <p:nvPr/>
          </p:nvGrpSpPr>
          <p:grpSpPr bwMode="auto">
            <a:xfrm>
              <a:off x="668" y="2317"/>
              <a:ext cx="328" cy="30"/>
              <a:chOff x="1536" y="1344"/>
              <a:chExt cx="384" cy="48"/>
            </a:xfrm>
          </p:grpSpPr>
          <p:sp>
            <p:nvSpPr>
              <p:cNvPr id="91" name="Line 34"/>
              <p:cNvSpPr>
                <a:spLocks noChangeShapeType="1"/>
              </p:cNvSpPr>
              <p:nvPr/>
            </p:nvSpPr>
            <p:spPr bwMode="auto">
              <a:xfrm>
                <a:off x="1537" y="1344"/>
                <a:ext cx="383" cy="0"/>
              </a:xfrm>
              <a:prstGeom prst="line">
                <a:avLst/>
              </a:prstGeom>
              <a:noFill/>
              <a:ln w="190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effectLst/>
                  <a:uLnTx/>
                  <a:uFillTx/>
                </a:endParaRPr>
              </a:p>
            </p:txBody>
          </p:sp>
          <p:sp>
            <p:nvSpPr>
              <p:cNvPr id="92" name="Line 35"/>
              <p:cNvSpPr>
                <a:spLocks noChangeShapeType="1"/>
              </p:cNvSpPr>
              <p:nvPr/>
            </p:nvSpPr>
            <p:spPr bwMode="auto">
              <a:xfrm>
                <a:off x="1536" y="1392"/>
                <a:ext cx="383" cy="0"/>
              </a:xfrm>
              <a:prstGeom prst="line">
                <a:avLst/>
              </a:prstGeom>
              <a:noFill/>
              <a:ln w="190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effectLst/>
                  <a:uLnTx/>
                  <a:uFillTx/>
                </a:endParaRPr>
              </a:p>
            </p:txBody>
          </p:sp>
        </p:grpSp>
        <p:sp>
          <p:nvSpPr>
            <p:cNvPr id="84" name="Text Box 36"/>
            <p:cNvSpPr txBox="1">
              <a:spLocks noChangeArrowheads="1"/>
            </p:cNvSpPr>
            <p:nvPr/>
          </p:nvSpPr>
          <p:spPr bwMode="auto">
            <a:xfrm>
              <a:off x="666" y="2052"/>
              <a:ext cx="206" cy="25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Symbol" pitchFamily="18" charset="2"/>
                </a:rPr>
                <a:t>r</a:t>
              </a:r>
            </a:p>
          </p:txBody>
        </p:sp>
        <p:sp>
          <p:nvSpPr>
            <p:cNvPr id="85" name="Text Box 37"/>
            <p:cNvSpPr txBox="1">
              <a:spLocks noChangeArrowheads="1"/>
            </p:cNvSpPr>
            <p:nvPr/>
          </p:nvSpPr>
          <p:spPr bwMode="auto">
            <a:xfrm>
              <a:off x="1800" y="2007"/>
              <a:ext cx="206" cy="25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Symbol" pitchFamily="18" charset="2"/>
                </a:rPr>
                <a:t>r</a:t>
              </a:r>
            </a:p>
          </p:txBody>
        </p:sp>
        <p:grpSp>
          <p:nvGrpSpPr>
            <p:cNvPr id="86" name="Group 38"/>
            <p:cNvGrpSpPr>
              <a:grpSpLocks/>
            </p:cNvGrpSpPr>
            <p:nvPr/>
          </p:nvGrpSpPr>
          <p:grpSpPr bwMode="auto">
            <a:xfrm>
              <a:off x="1146" y="2396"/>
              <a:ext cx="369" cy="253"/>
              <a:chOff x="3552" y="1584"/>
              <a:chExt cx="432" cy="384"/>
            </a:xfrm>
          </p:grpSpPr>
          <p:sp>
            <p:nvSpPr>
              <p:cNvPr id="89" name="AutoShape 39"/>
              <p:cNvSpPr>
                <a:spLocks noChangeArrowheads="1"/>
              </p:cNvSpPr>
              <p:nvPr/>
            </p:nvSpPr>
            <p:spPr bwMode="auto">
              <a:xfrm>
                <a:off x="3552" y="1584"/>
                <a:ext cx="432" cy="3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7706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2100" y="10800"/>
                    </a:moveTo>
                    <a:cubicBezTo>
                      <a:pt x="2100" y="5995"/>
                      <a:pt x="5995" y="2100"/>
                      <a:pt x="10800" y="2100"/>
                    </a:cubicBezTo>
                    <a:cubicBezTo>
                      <a:pt x="15604" y="2099"/>
                      <a:pt x="19499" y="5995"/>
                      <a:pt x="19500" y="10799"/>
                    </a:cubicBezTo>
                    <a:lnTo>
                      <a:pt x="21600" y="10800"/>
                    </a:ln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close/>
                  </a:path>
                </a:pathLst>
              </a:custGeom>
              <a:noFill/>
              <a:ln w="19050">
                <a:solidFill>
                  <a:srgbClr val="FFFF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effectLst/>
                  <a:uLnTx/>
                  <a:uFillTx/>
                </a:endParaRPr>
              </a:p>
            </p:txBody>
          </p:sp>
          <p:sp>
            <p:nvSpPr>
              <p:cNvPr id="90" name="Arc 40"/>
              <p:cNvSpPr>
                <a:spLocks/>
              </p:cNvSpPr>
              <p:nvPr/>
            </p:nvSpPr>
            <p:spPr bwMode="auto">
              <a:xfrm rot="5400000">
                <a:off x="3695" y="1656"/>
                <a:ext cx="144" cy="384"/>
              </a:xfrm>
              <a:custGeom>
                <a:avLst/>
                <a:gdLst>
                  <a:gd name="T0" fmla="*/ 0 w 22499"/>
                  <a:gd name="T1" fmla="*/ 0 h 43200"/>
                  <a:gd name="T2" fmla="*/ 0 w 22499"/>
                  <a:gd name="T3" fmla="*/ 0 h 43200"/>
                  <a:gd name="T4" fmla="*/ 0 w 22499"/>
                  <a:gd name="T5" fmla="*/ 0 h 43200"/>
                  <a:gd name="T6" fmla="*/ 0 60000 65536"/>
                  <a:gd name="T7" fmla="*/ 0 60000 65536"/>
                  <a:gd name="T8" fmla="*/ 0 60000 65536"/>
                  <a:gd name="T9" fmla="*/ 0 w 22499"/>
                  <a:gd name="T10" fmla="*/ 0 h 43200"/>
                  <a:gd name="T11" fmla="*/ 22499 w 22499"/>
                  <a:gd name="T12" fmla="*/ 43200 h 432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2499" h="43200" fill="none" extrusionOk="0">
                    <a:moveTo>
                      <a:pt x="898" y="0"/>
                    </a:moveTo>
                    <a:cubicBezTo>
                      <a:pt x="12828" y="0"/>
                      <a:pt x="22499" y="9670"/>
                      <a:pt x="22499" y="21600"/>
                    </a:cubicBezTo>
                    <a:cubicBezTo>
                      <a:pt x="22499" y="33529"/>
                      <a:pt x="12828" y="43200"/>
                      <a:pt x="899" y="43200"/>
                    </a:cubicBezTo>
                    <a:cubicBezTo>
                      <a:pt x="599" y="43200"/>
                      <a:pt x="299" y="43193"/>
                      <a:pt x="-1" y="43181"/>
                    </a:cubicBezTo>
                  </a:path>
                  <a:path w="22499" h="43200" stroke="0" extrusionOk="0">
                    <a:moveTo>
                      <a:pt x="898" y="0"/>
                    </a:moveTo>
                    <a:cubicBezTo>
                      <a:pt x="12828" y="0"/>
                      <a:pt x="22499" y="9670"/>
                      <a:pt x="22499" y="21600"/>
                    </a:cubicBezTo>
                    <a:cubicBezTo>
                      <a:pt x="22499" y="33529"/>
                      <a:pt x="12828" y="43200"/>
                      <a:pt x="899" y="43200"/>
                    </a:cubicBezTo>
                    <a:cubicBezTo>
                      <a:pt x="599" y="43200"/>
                      <a:pt x="299" y="43193"/>
                      <a:pt x="-1" y="43181"/>
                    </a:cubicBezTo>
                    <a:lnTo>
                      <a:pt x="899" y="21600"/>
                    </a:lnTo>
                    <a:close/>
                  </a:path>
                </a:pathLst>
              </a:cu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smtClean="0">
                  <a:ln>
                    <a:noFill/>
                  </a:ln>
                  <a:effectLst/>
                  <a:uLnTx/>
                  <a:uFillTx/>
                </a:endParaRPr>
              </a:p>
            </p:txBody>
          </p:sp>
        </p:grpSp>
        <p:sp>
          <p:nvSpPr>
            <p:cNvPr id="87" name="Text Box 41"/>
            <p:cNvSpPr txBox="1">
              <a:spLocks noChangeArrowheads="1"/>
            </p:cNvSpPr>
            <p:nvPr/>
          </p:nvSpPr>
          <p:spPr bwMode="auto">
            <a:xfrm>
              <a:off x="1152" y="2592"/>
              <a:ext cx="327" cy="231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800" b="1" i="0" u="none" strike="noStrike" kern="0" cap="none" spc="0" normalizeH="0" baseline="0" noProof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</a:rPr>
                <a:t>N</a:t>
              </a:r>
              <a:r>
                <a:rPr kumimoji="0" lang="de-DE" sz="1800" b="1" i="0" u="none" strike="noStrike" kern="0" cap="none" spc="0" normalizeH="0" baseline="30000" noProof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</a:rPr>
                <a:t>-1</a:t>
              </a:r>
            </a:p>
          </p:txBody>
        </p:sp>
        <p:sp>
          <p:nvSpPr>
            <p:cNvPr id="88" name="Text Box 42"/>
            <p:cNvSpPr txBox="1">
              <a:spLocks noChangeArrowheads="1"/>
            </p:cNvSpPr>
            <p:nvPr/>
          </p:nvSpPr>
          <p:spPr bwMode="auto">
            <a:xfrm>
              <a:off x="984" y="1870"/>
              <a:ext cx="20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</a:t>
              </a:r>
              <a:endParaRPr kumimoji="0" lang="de-DE" sz="2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MESON 2014</a:t>
            </a:r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B. Ramstein   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3FD38E-F2C6-49E9-B7D4-4A2113E3781E}" type="slidenum">
              <a:rPr lang="fr-FR" smtClean="0"/>
              <a:pPr>
                <a:defRPr/>
              </a:pPr>
              <a:t>5</a:t>
            </a:fld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446201" y="5026959"/>
            <a:ext cx="4549643" cy="1200329"/>
          </a:xfrm>
          <a:prstGeom prst="rect">
            <a:avLst/>
          </a:prstGeom>
          <a:solidFill>
            <a:srgbClr val="FFFF99"/>
          </a:solidFill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Link to </a:t>
            </a:r>
            <a:r>
              <a:rPr 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electromagnetic structure of the </a:t>
            </a:r>
          </a:p>
          <a:p>
            <a:r>
              <a:rPr lang="en-US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baryonic transitions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can be studied </a:t>
            </a:r>
            <a:r>
              <a:rPr lang="en-US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 NN  and </a:t>
            </a:r>
            <a:r>
              <a:rPr lang="en-US" dirty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N 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collisions </a:t>
            </a:r>
          </a:p>
          <a:p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at 1-3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GeV</a:t>
            </a:r>
            <a:endParaRPr 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0" name="Groupe 49"/>
          <p:cNvGrpSpPr/>
          <p:nvPr/>
        </p:nvGrpSpPr>
        <p:grpSpPr>
          <a:xfrm>
            <a:off x="5940152" y="4725144"/>
            <a:ext cx="2961356" cy="1296884"/>
            <a:chOff x="5516766" y="2229669"/>
            <a:chExt cx="3273842" cy="1541462"/>
          </a:xfrm>
        </p:grpSpPr>
        <p:grpSp>
          <p:nvGrpSpPr>
            <p:cNvPr id="51" name="Group 80"/>
            <p:cNvGrpSpPr>
              <a:grpSpLocks/>
            </p:cNvGrpSpPr>
            <p:nvPr/>
          </p:nvGrpSpPr>
          <p:grpSpPr bwMode="auto">
            <a:xfrm>
              <a:off x="5545758" y="2229669"/>
              <a:ext cx="3244850" cy="1541462"/>
              <a:chOff x="3360" y="2298"/>
              <a:chExt cx="2044" cy="971"/>
            </a:xfrm>
          </p:grpSpPr>
          <p:sp>
            <p:nvSpPr>
              <p:cNvPr id="62" name="Line 60"/>
              <p:cNvSpPr>
                <a:spLocks noChangeShapeType="1"/>
              </p:cNvSpPr>
              <p:nvPr/>
            </p:nvSpPr>
            <p:spPr bwMode="auto">
              <a:xfrm>
                <a:off x="3360" y="2644"/>
                <a:ext cx="589" cy="1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fr-FR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3" name="Freeform 61"/>
              <p:cNvSpPr>
                <a:spLocks/>
              </p:cNvSpPr>
              <p:nvPr/>
            </p:nvSpPr>
            <p:spPr bwMode="auto">
              <a:xfrm>
                <a:off x="4434" y="2710"/>
                <a:ext cx="449" cy="154"/>
              </a:xfrm>
              <a:custGeom>
                <a:avLst/>
                <a:gdLst>
                  <a:gd name="T0" fmla="*/ 0 w 576"/>
                  <a:gd name="T1" fmla="*/ 112 h 224"/>
                  <a:gd name="T2" fmla="*/ 48 w 576"/>
                  <a:gd name="T3" fmla="*/ 208 h 224"/>
                  <a:gd name="T4" fmla="*/ 144 w 576"/>
                  <a:gd name="T5" fmla="*/ 16 h 224"/>
                  <a:gd name="T6" fmla="*/ 240 w 576"/>
                  <a:gd name="T7" fmla="*/ 208 h 224"/>
                  <a:gd name="T8" fmla="*/ 336 w 576"/>
                  <a:gd name="T9" fmla="*/ 16 h 224"/>
                  <a:gd name="T10" fmla="*/ 432 w 576"/>
                  <a:gd name="T11" fmla="*/ 208 h 224"/>
                  <a:gd name="T12" fmla="*/ 528 w 576"/>
                  <a:gd name="T13" fmla="*/ 16 h 224"/>
                  <a:gd name="T14" fmla="*/ 576 w 576"/>
                  <a:gd name="T15" fmla="*/ 112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76" h="224">
                    <a:moveTo>
                      <a:pt x="0" y="112"/>
                    </a:moveTo>
                    <a:cubicBezTo>
                      <a:pt x="12" y="168"/>
                      <a:pt x="24" y="224"/>
                      <a:pt x="48" y="208"/>
                    </a:cubicBezTo>
                    <a:cubicBezTo>
                      <a:pt x="72" y="192"/>
                      <a:pt x="112" y="16"/>
                      <a:pt x="144" y="16"/>
                    </a:cubicBezTo>
                    <a:cubicBezTo>
                      <a:pt x="176" y="16"/>
                      <a:pt x="208" y="208"/>
                      <a:pt x="240" y="208"/>
                    </a:cubicBezTo>
                    <a:cubicBezTo>
                      <a:pt x="272" y="208"/>
                      <a:pt x="304" y="16"/>
                      <a:pt x="336" y="16"/>
                    </a:cubicBezTo>
                    <a:cubicBezTo>
                      <a:pt x="368" y="16"/>
                      <a:pt x="400" y="208"/>
                      <a:pt x="432" y="208"/>
                    </a:cubicBezTo>
                    <a:cubicBezTo>
                      <a:pt x="464" y="208"/>
                      <a:pt x="504" y="32"/>
                      <a:pt x="528" y="16"/>
                    </a:cubicBezTo>
                    <a:cubicBezTo>
                      <a:pt x="552" y="0"/>
                      <a:pt x="564" y="56"/>
                      <a:pt x="576" y="112"/>
                    </a:cubicBezTo>
                  </a:path>
                </a:pathLst>
              </a:custGeom>
              <a:noFill/>
              <a:ln w="38100" cmpd="sng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fr-FR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76" name="Line 62"/>
              <p:cNvSpPr>
                <a:spLocks noChangeShapeType="1"/>
              </p:cNvSpPr>
              <p:nvPr/>
            </p:nvSpPr>
            <p:spPr bwMode="auto">
              <a:xfrm>
                <a:off x="3978" y="2806"/>
                <a:ext cx="340" cy="46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fr-FR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7" name="Line 63"/>
              <p:cNvSpPr>
                <a:spLocks noChangeShapeType="1"/>
              </p:cNvSpPr>
              <p:nvPr/>
            </p:nvSpPr>
            <p:spPr bwMode="auto">
              <a:xfrm>
                <a:off x="4890" y="2775"/>
                <a:ext cx="211" cy="26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fr-FR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8" name="Line 64"/>
              <p:cNvSpPr>
                <a:spLocks noChangeShapeType="1"/>
              </p:cNvSpPr>
              <p:nvPr/>
            </p:nvSpPr>
            <p:spPr bwMode="auto">
              <a:xfrm flipV="1">
                <a:off x="4883" y="2610"/>
                <a:ext cx="303" cy="1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fr-FR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9" name="Text Box 65"/>
              <p:cNvSpPr txBox="1">
                <a:spLocks noChangeArrowheads="1"/>
              </p:cNvSpPr>
              <p:nvPr/>
            </p:nvSpPr>
            <p:spPr bwMode="auto">
              <a:xfrm>
                <a:off x="4564" y="2298"/>
                <a:ext cx="284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800" b="1" smtClean="0">
                    <a:solidFill>
                      <a:srgbClr val="FFFF00"/>
                    </a:solidFill>
                    <a:latin typeface="Symbol" pitchFamily="18" charset="2"/>
                  </a:rPr>
                  <a:t>g</a:t>
                </a:r>
                <a:r>
                  <a:rPr lang="en-US" sz="2800" b="1" baseline="30000" smtClean="0">
                    <a:solidFill>
                      <a:srgbClr val="FFFF00"/>
                    </a:solidFill>
                    <a:latin typeface="Symbol" pitchFamily="18" charset="2"/>
                  </a:rPr>
                  <a:t>*</a:t>
                </a:r>
              </a:p>
            </p:txBody>
          </p:sp>
          <p:sp>
            <p:nvSpPr>
              <p:cNvPr id="100" name="Text Box 66"/>
              <p:cNvSpPr txBox="1">
                <a:spLocks noChangeArrowheads="1"/>
              </p:cNvSpPr>
              <p:nvPr/>
            </p:nvSpPr>
            <p:spPr bwMode="auto">
              <a:xfrm>
                <a:off x="5106" y="2442"/>
                <a:ext cx="29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400" dirty="0" smtClean="0">
                    <a:solidFill>
                      <a:srgbClr val="FFFFFF"/>
                    </a:solidFill>
                  </a:rPr>
                  <a:t>e</a:t>
                </a:r>
                <a:r>
                  <a:rPr lang="en-US" sz="2400" baseline="30000" dirty="0" smtClean="0">
                    <a:solidFill>
                      <a:srgbClr val="FFFFFF"/>
                    </a:solidFill>
                  </a:rPr>
                  <a:t>+</a:t>
                </a:r>
              </a:p>
            </p:txBody>
          </p:sp>
          <p:sp>
            <p:nvSpPr>
              <p:cNvPr id="101" name="Text Box 67"/>
              <p:cNvSpPr txBox="1">
                <a:spLocks noChangeArrowheads="1"/>
              </p:cNvSpPr>
              <p:nvPr/>
            </p:nvSpPr>
            <p:spPr bwMode="auto">
              <a:xfrm>
                <a:off x="5100" y="2901"/>
                <a:ext cx="26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400" smtClean="0">
                    <a:solidFill>
                      <a:srgbClr val="FFFFFF"/>
                    </a:solidFill>
                  </a:rPr>
                  <a:t>e</a:t>
                </a:r>
                <a:r>
                  <a:rPr lang="en-US" sz="2400" baseline="30000" smtClean="0">
                    <a:solidFill>
                      <a:srgbClr val="FFFFFF"/>
                    </a:solidFill>
                  </a:rPr>
                  <a:t>-</a:t>
                </a:r>
              </a:p>
            </p:txBody>
          </p:sp>
          <p:sp>
            <p:nvSpPr>
              <p:cNvPr id="102" name="Line 68"/>
              <p:cNvSpPr>
                <a:spLocks noChangeShapeType="1"/>
              </p:cNvSpPr>
              <p:nvPr/>
            </p:nvSpPr>
            <p:spPr bwMode="auto">
              <a:xfrm>
                <a:off x="3975" y="2794"/>
                <a:ext cx="455" cy="1"/>
              </a:xfrm>
              <a:prstGeom prst="line">
                <a:avLst/>
              </a:prstGeom>
              <a:noFill/>
              <a:ln w="25400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fr-FR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3" name="Line 69"/>
              <p:cNvSpPr>
                <a:spLocks noChangeShapeType="1"/>
              </p:cNvSpPr>
              <p:nvPr/>
            </p:nvSpPr>
            <p:spPr bwMode="auto">
              <a:xfrm>
                <a:off x="3989" y="2832"/>
                <a:ext cx="455" cy="1"/>
              </a:xfrm>
              <a:prstGeom prst="line">
                <a:avLst/>
              </a:prstGeom>
              <a:noFill/>
              <a:ln w="25400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fr-FR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" name="Text Box 70"/>
              <p:cNvSpPr txBox="1">
                <a:spLocks noChangeArrowheads="1"/>
              </p:cNvSpPr>
              <p:nvPr/>
            </p:nvSpPr>
            <p:spPr bwMode="auto">
              <a:xfrm>
                <a:off x="3741" y="2394"/>
                <a:ext cx="67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800" b="1" i="1" dirty="0" smtClean="0">
                    <a:solidFill>
                      <a:srgbClr val="FFFF00"/>
                    </a:solidFill>
                    <a:latin typeface="Symbol" pitchFamily="18" charset="2"/>
                  </a:rPr>
                  <a:t>r, w,</a:t>
                </a:r>
                <a:r>
                  <a:rPr lang="en-US" sz="2800" b="1" i="1" dirty="0" smtClean="0">
                    <a:solidFill>
                      <a:srgbClr val="FFFF00"/>
                    </a:solidFill>
                    <a:latin typeface="Symbol" pitchFamily="18" charset="2"/>
                    <a:sym typeface="Symbol" pitchFamily="18" charset="2"/>
                  </a:rPr>
                  <a:t></a:t>
                </a:r>
                <a:endParaRPr lang="en-US" sz="2800" b="1" i="1" baseline="30000" dirty="0" smtClean="0">
                  <a:solidFill>
                    <a:srgbClr val="FFFF00"/>
                  </a:solidFill>
                  <a:latin typeface="Symbol" pitchFamily="18" charset="2"/>
                  <a:sym typeface="Symbol" pitchFamily="18" charset="2"/>
                </a:endParaRPr>
              </a:p>
            </p:txBody>
          </p:sp>
        </p:grpSp>
        <p:sp>
          <p:nvSpPr>
            <p:cNvPr id="52" name="Oval 82"/>
            <p:cNvSpPr>
              <a:spLocks noChangeArrowheads="1"/>
            </p:cNvSpPr>
            <p:nvPr/>
          </p:nvSpPr>
          <p:spPr bwMode="auto">
            <a:xfrm>
              <a:off x="6439521" y="2924994"/>
              <a:ext cx="152400" cy="22860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r-FR" smtClean="0">
                <a:solidFill>
                  <a:srgbClr val="FFFFFF"/>
                </a:solidFill>
              </a:endParaRPr>
            </a:p>
          </p:txBody>
        </p:sp>
        <p:sp>
          <p:nvSpPr>
            <p:cNvPr id="54" name="Text Box 88"/>
            <p:cNvSpPr txBox="1">
              <a:spLocks noChangeArrowheads="1"/>
            </p:cNvSpPr>
            <p:nvPr/>
          </p:nvSpPr>
          <p:spPr bwMode="auto">
            <a:xfrm>
              <a:off x="5516766" y="2411596"/>
              <a:ext cx="487696" cy="4389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dirty="0" smtClean="0">
                  <a:solidFill>
                    <a:srgbClr val="FFFFFF"/>
                  </a:solidFill>
                </a:rPr>
                <a:t>N*</a:t>
              </a:r>
            </a:p>
          </p:txBody>
        </p:sp>
        <p:sp>
          <p:nvSpPr>
            <p:cNvPr id="56" name="Text Box 89"/>
            <p:cNvSpPr txBox="1">
              <a:spLocks noChangeArrowheads="1"/>
            </p:cNvSpPr>
            <p:nvPr/>
          </p:nvSpPr>
          <p:spPr bwMode="auto">
            <a:xfrm>
              <a:off x="6948264" y="3350320"/>
              <a:ext cx="361950" cy="366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dirty="0" smtClean="0">
                  <a:solidFill>
                    <a:srgbClr val="FFFFFF"/>
                  </a:solidFill>
                </a:rPr>
                <a:t>N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107505" y="671108"/>
            <a:ext cx="5256584" cy="30469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FF00"/>
                </a:solidFill>
              </a:rPr>
              <a:t>                </a:t>
            </a:r>
            <a:r>
              <a:rPr lang="fr-FR" dirty="0" err="1" smtClean="0">
                <a:solidFill>
                  <a:srgbClr val="FFFF00"/>
                </a:solidFill>
              </a:rPr>
              <a:t>highlights</a:t>
            </a:r>
            <a:r>
              <a:rPr lang="fr-FR" dirty="0" smtClean="0">
                <a:solidFill>
                  <a:srgbClr val="FFFF00"/>
                </a:solidFill>
              </a:rPr>
              <a:t> at </a:t>
            </a:r>
            <a:r>
              <a:rPr lang="fr-FR" dirty="0" err="1" smtClean="0">
                <a:solidFill>
                  <a:srgbClr val="FFFF00"/>
                </a:solidFill>
              </a:rPr>
              <a:t>low</a:t>
            </a:r>
            <a:r>
              <a:rPr lang="fr-FR" dirty="0" smtClean="0">
                <a:solidFill>
                  <a:srgbClr val="FFFF00"/>
                </a:solidFill>
              </a:rPr>
              <a:t> </a:t>
            </a:r>
            <a:r>
              <a:rPr lang="fr-FR" dirty="0" err="1" smtClean="0">
                <a:solidFill>
                  <a:srgbClr val="FFFF00"/>
                </a:solidFill>
              </a:rPr>
              <a:t>energy</a:t>
            </a:r>
            <a:r>
              <a:rPr lang="fr-FR" dirty="0" smtClean="0">
                <a:solidFill>
                  <a:srgbClr val="FFFF00"/>
                </a:solidFill>
              </a:rPr>
              <a:t> </a:t>
            </a:r>
          </a:p>
          <a:p>
            <a:endParaRPr lang="fr-FR" dirty="0" smtClean="0">
              <a:solidFill>
                <a:srgbClr val="FFFF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K</a:t>
            </a:r>
            <a:r>
              <a:rPr lang="fr-FR" baseline="30000" dirty="0" smtClean="0"/>
              <a:t>+</a:t>
            </a:r>
            <a:r>
              <a:rPr lang="fr-FR" dirty="0" smtClean="0"/>
              <a:t>/K</a:t>
            </a:r>
            <a:r>
              <a:rPr lang="fr-FR" baseline="30000" dirty="0" smtClean="0"/>
              <a:t>0</a:t>
            </a:r>
            <a:r>
              <a:rPr lang="fr-FR" dirty="0" smtClean="0"/>
              <a:t> </a:t>
            </a:r>
            <a:r>
              <a:rPr lang="fr-FR" dirty="0" err="1" smtClean="0"/>
              <a:t>sensitivity</a:t>
            </a:r>
            <a:r>
              <a:rPr lang="fr-FR" dirty="0" smtClean="0"/>
              <a:t> </a:t>
            </a:r>
            <a:r>
              <a:rPr lang="fr-FR" dirty="0" smtClean="0">
                <a:solidFill>
                  <a:srgbClr val="FFFF00"/>
                </a:solidFill>
              </a:rPr>
              <a:t>to in-medium </a:t>
            </a:r>
            <a:r>
              <a:rPr lang="fr-FR" dirty="0" err="1" smtClean="0">
                <a:solidFill>
                  <a:srgbClr val="FFFF00"/>
                </a:solidFill>
              </a:rPr>
              <a:t>potential</a:t>
            </a:r>
            <a:r>
              <a:rPr lang="fr-FR" dirty="0" smtClean="0">
                <a:solidFill>
                  <a:srgbClr val="FFFF00"/>
                </a:solidFill>
              </a:rPr>
              <a:t> </a:t>
            </a:r>
          </a:p>
          <a:p>
            <a:r>
              <a:rPr lang="fr-FR" dirty="0" smtClean="0"/>
              <a:t>(</a:t>
            </a:r>
            <a:r>
              <a:rPr lang="fr-FR" dirty="0" err="1" smtClean="0"/>
              <a:t>weak</a:t>
            </a:r>
            <a:r>
              <a:rPr lang="fr-FR" dirty="0" smtClean="0"/>
              <a:t> absorption) and EOS</a:t>
            </a:r>
          </a:p>
          <a:p>
            <a:endParaRPr lang="fr-F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K</a:t>
            </a:r>
            <a:r>
              <a:rPr lang="fr-FR" baseline="30000" dirty="0" smtClean="0"/>
              <a:t>-</a:t>
            </a:r>
            <a:r>
              <a:rPr lang="fr-FR" dirty="0" smtClean="0"/>
              <a:t>  </a:t>
            </a:r>
            <a:r>
              <a:rPr lang="fr-FR" dirty="0" err="1" smtClean="0"/>
              <a:t>coupling</a:t>
            </a:r>
            <a:r>
              <a:rPr lang="fr-FR" dirty="0" smtClean="0"/>
              <a:t> to </a:t>
            </a:r>
            <a:r>
              <a:rPr lang="fr-FR" dirty="0" err="1" smtClean="0"/>
              <a:t>resonances</a:t>
            </a:r>
            <a:endParaRPr lang="fr-F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baseline="30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Φ</a:t>
            </a:r>
            <a:r>
              <a:rPr lang="fr-FR" dirty="0" smtClean="0"/>
              <a:t> </a:t>
            </a:r>
            <a:r>
              <a:rPr lang="fr-FR" dirty="0"/>
              <a:t>: </a:t>
            </a:r>
            <a:r>
              <a:rPr lang="fr-FR" dirty="0" smtClean="0"/>
              <a:t> no </a:t>
            </a:r>
            <a:r>
              <a:rPr lang="fr-FR" dirty="0"/>
              <a:t>OZI suppression at </a:t>
            </a:r>
            <a:r>
              <a:rPr lang="fr-FR" dirty="0" err="1"/>
              <a:t>low</a:t>
            </a:r>
            <a:r>
              <a:rPr lang="fr-FR" dirty="0"/>
              <a:t> </a:t>
            </a:r>
            <a:r>
              <a:rPr lang="fr-FR" dirty="0" err="1" smtClean="0"/>
              <a:t>energies</a:t>
            </a:r>
            <a:endParaRPr lang="fr-F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Double </a:t>
            </a:r>
            <a:r>
              <a:rPr lang="fr-FR" dirty="0" err="1" smtClean="0"/>
              <a:t>strange</a:t>
            </a:r>
            <a:r>
              <a:rPr lang="fr-FR" dirty="0" smtClean="0"/>
              <a:t> </a:t>
            </a:r>
            <a:r>
              <a:rPr lang="el-GR" dirty="0" smtClean="0"/>
              <a:t>Ξ</a:t>
            </a:r>
            <a:r>
              <a:rPr lang="fr-FR" baseline="30000" dirty="0" smtClean="0"/>
              <a:t>-</a:t>
            </a:r>
          </a:p>
          <a:p>
            <a:r>
              <a:rPr lang="fr-FR" dirty="0" smtClean="0">
                <a:sym typeface="Symbol"/>
              </a:rPr>
              <a:t>     </a:t>
            </a:r>
            <a:r>
              <a:rPr lang="fr-FR" dirty="0" smtClean="0"/>
              <a:t>Production </a:t>
            </a:r>
            <a:r>
              <a:rPr lang="fr-FR" dirty="0"/>
              <a:t>far </a:t>
            </a:r>
            <a:r>
              <a:rPr lang="fr-FR" dirty="0" err="1"/>
              <a:t>below</a:t>
            </a:r>
            <a:r>
              <a:rPr lang="fr-FR" dirty="0"/>
              <a:t> </a:t>
            </a:r>
            <a:r>
              <a:rPr lang="fr-FR" dirty="0" err="1"/>
              <a:t>thresholds</a:t>
            </a:r>
            <a:r>
              <a:rPr lang="fr-FR" dirty="0"/>
              <a:t>:</a:t>
            </a:r>
          </a:p>
          <a:p>
            <a:r>
              <a:rPr lang="fr-FR" dirty="0"/>
              <a:t> </a:t>
            </a:r>
            <a:r>
              <a:rPr lang="fr-FR" dirty="0" smtClean="0"/>
              <a:t>             </a:t>
            </a:r>
            <a:r>
              <a:rPr lang="fr-FR" dirty="0" err="1" smtClean="0"/>
              <a:t>sensitivity</a:t>
            </a:r>
            <a:r>
              <a:rPr lang="fr-FR" dirty="0" smtClean="0"/>
              <a:t> </a:t>
            </a:r>
            <a:r>
              <a:rPr lang="fr-FR" dirty="0">
                <a:solidFill>
                  <a:srgbClr val="FFFF00"/>
                </a:solidFill>
              </a:rPr>
              <a:t>to production </a:t>
            </a:r>
            <a:r>
              <a:rPr lang="fr-FR" dirty="0" err="1" smtClean="0">
                <a:solidFill>
                  <a:srgbClr val="FFFF00"/>
                </a:solidFill>
              </a:rPr>
              <a:t>mechanisms</a:t>
            </a:r>
            <a:endParaRPr lang="fr-FR" dirty="0">
              <a:solidFill>
                <a:srgbClr val="FFFF00"/>
              </a:solidFill>
            </a:endParaRP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MESON 2014</a:t>
            </a:r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B. Ramstein   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D26BC9-DA1C-4C5D-BB72-448D4085D155}" type="slidenum">
              <a:rPr lang="fr-FR" smtClean="0"/>
              <a:pPr>
                <a:defRPr/>
              </a:pPr>
              <a:t>6</a:t>
            </a:fld>
            <a:endParaRPr lang="fr-FR"/>
          </a:p>
        </p:txBody>
      </p:sp>
      <p:sp>
        <p:nvSpPr>
          <p:cNvPr id="14" name="Titre 1"/>
          <p:cNvSpPr txBox="1">
            <a:spLocks/>
          </p:cNvSpPr>
          <p:nvPr/>
        </p:nvSpPr>
        <p:spPr>
          <a:xfrm>
            <a:off x="-1" y="-27384"/>
            <a:ext cx="9052167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9pPr>
          </a:lstStyle>
          <a:p>
            <a:r>
              <a:rPr lang="fr-FR" sz="3600" kern="0" dirty="0" err="1" smtClean="0"/>
              <a:t>Strange</a:t>
            </a:r>
            <a:r>
              <a:rPr lang="fr-FR" sz="3600" kern="0" dirty="0" smtClean="0"/>
              <a:t> </a:t>
            </a:r>
            <a:r>
              <a:rPr lang="fr-FR" sz="3600" kern="0" dirty="0" err="1" smtClean="0"/>
              <a:t>particles</a:t>
            </a:r>
            <a:r>
              <a:rPr lang="fr-FR" sz="3600" kern="0" dirty="0" smtClean="0"/>
              <a:t> in </a:t>
            </a:r>
            <a:r>
              <a:rPr lang="fr-FR" sz="3600" kern="0" dirty="0" err="1" smtClean="0"/>
              <a:t>nuclear</a:t>
            </a:r>
            <a:r>
              <a:rPr lang="fr-FR" sz="3600" kern="0" dirty="0" smtClean="0"/>
              <a:t> </a:t>
            </a:r>
            <a:r>
              <a:rPr lang="fr-FR" sz="3600" kern="0" dirty="0" err="1" smtClean="0"/>
              <a:t>matter</a:t>
            </a:r>
            <a:r>
              <a:rPr lang="fr-FR" sz="3600" kern="0" dirty="0" smtClean="0"/>
              <a:t> </a:t>
            </a:r>
            <a:endParaRPr lang="fr-FR" sz="3600" kern="0" dirty="0"/>
          </a:p>
        </p:txBody>
      </p:sp>
      <p:grpSp>
        <p:nvGrpSpPr>
          <p:cNvPr id="9" name="Groupe 8"/>
          <p:cNvGrpSpPr/>
          <p:nvPr/>
        </p:nvGrpSpPr>
        <p:grpSpPr>
          <a:xfrm>
            <a:off x="3563888" y="1412776"/>
            <a:ext cx="1826385" cy="1258555"/>
            <a:chOff x="5837076" y="4581128"/>
            <a:chExt cx="1826385" cy="1258555"/>
          </a:xfrm>
        </p:grpSpPr>
        <p:grpSp>
          <p:nvGrpSpPr>
            <p:cNvPr id="13" name="Group 6"/>
            <p:cNvGrpSpPr>
              <a:grpSpLocks/>
            </p:cNvGrpSpPr>
            <p:nvPr/>
          </p:nvGrpSpPr>
          <p:grpSpPr bwMode="auto">
            <a:xfrm>
              <a:off x="5837076" y="4861673"/>
              <a:ext cx="1826385" cy="978010"/>
              <a:chOff x="2778" y="1968"/>
              <a:chExt cx="1374" cy="576"/>
            </a:xfrm>
          </p:grpSpPr>
          <p:sp>
            <p:nvSpPr>
              <p:cNvPr id="15" name="Freeform 7"/>
              <p:cNvSpPr>
                <a:spLocks/>
              </p:cNvSpPr>
              <p:nvPr/>
            </p:nvSpPr>
            <p:spPr bwMode="auto">
              <a:xfrm>
                <a:off x="3024" y="2160"/>
                <a:ext cx="277" cy="8"/>
              </a:xfrm>
              <a:custGeom>
                <a:avLst/>
                <a:gdLst>
                  <a:gd name="T0" fmla="*/ 0 w 277"/>
                  <a:gd name="T1" fmla="*/ 8 h 8"/>
                  <a:gd name="T2" fmla="*/ 277 w 277"/>
                  <a:gd name="T3" fmla="*/ 0 h 8"/>
                  <a:gd name="T4" fmla="*/ 0 60000 65536"/>
                  <a:gd name="T5" fmla="*/ 0 60000 65536"/>
                  <a:gd name="T6" fmla="*/ 0 w 277"/>
                  <a:gd name="T7" fmla="*/ 0 h 8"/>
                  <a:gd name="T8" fmla="*/ 277 w 277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77" h="8">
                    <a:moveTo>
                      <a:pt x="0" y="8"/>
                    </a:moveTo>
                    <a:lnTo>
                      <a:pt x="277" y="0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" name="Freeform 8"/>
              <p:cNvSpPr>
                <a:spLocks/>
              </p:cNvSpPr>
              <p:nvPr/>
            </p:nvSpPr>
            <p:spPr bwMode="auto">
              <a:xfrm>
                <a:off x="3696" y="2160"/>
                <a:ext cx="295" cy="4"/>
              </a:xfrm>
              <a:custGeom>
                <a:avLst/>
                <a:gdLst>
                  <a:gd name="T0" fmla="*/ 0 w 295"/>
                  <a:gd name="T1" fmla="*/ 4 h 4"/>
                  <a:gd name="T2" fmla="*/ 295 w 295"/>
                  <a:gd name="T3" fmla="*/ 0 h 4"/>
                  <a:gd name="T4" fmla="*/ 0 60000 65536"/>
                  <a:gd name="T5" fmla="*/ 0 60000 65536"/>
                  <a:gd name="T6" fmla="*/ 0 w 295"/>
                  <a:gd name="T7" fmla="*/ 0 h 4"/>
                  <a:gd name="T8" fmla="*/ 295 w 295"/>
                  <a:gd name="T9" fmla="*/ 4 h 4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95" h="4">
                    <a:moveTo>
                      <a:pt x="0" y="4"/>
                    </a:moveTo>
                    <a:lnTo>
                      <a:pt x="295" y="0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" name="Oval 9"/>
              <p:cNvSpPr>
                <a:spLocks noChangeArrowheads="1"/>
              </p:cNvSpPr>
              <p:nvPr/>
            </p:nvSpPr>
            <p:spPr bwMode="auto">
              <a:xfrm>
                <a:off x="3312" y="2016"/>
                <a:ext cx="377" cy="288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>
                  <a:latin typeface="Calibri" pitchFamily="34" charset="0"/>
                </a:endParaRPr>
              </a:p>
            </p:txBody>
          </p:sp>
          <p:sp>
            <p:nvSpPr>
              <p:cNvPr id="19" name="Text Box 11"/>
              <p:cNvSpPr txBox="1">
                <a:spLocks noChangeArrowheads="1"/>
              </p:cNvSpPr>
              <p:nvPr/>
            </p:nvSpPr>
            <p:spPr bwMode="auto">
              <a:xfrm>
                <a:off x="2778" y="1968"/>
                <a:ext cx="342" cy="1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 i="1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1pPr>
                <a:lvl2pPr marL="742950" indent="-285750" eaLnBrk="0" hangingPunct="0">
                  <a:defRPr sz="2400" i="1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2pPr>
                <a:lvl3pPr marL="1143000" indent="-228600" eaLnBrk="0" hangingPunct="0">
                  <a:defRPr sz="2400" i="1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3pPr>
                <a:lvl4pPr marL="1600200" indent="-228600" eaLnBrk="0" hangingPunct="0">
                  <a:defRPr sz="2400" i="1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4pPr>
                <a:lvl5pPr marL="2057400" indent="-228600" eaLnBrk="0" hangingPunct="0">
                  <a:defRPr sz="2400" i="1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9pPr>
              </a:lstStyle>
              <a:p>
                <a:r>
                  <a:rPr lang="en-GB" sz="1400">
                    <a:latin typeface="Comic Sans MS" pitchFamily="66" charset="0"/>
                  </a:rPr>
                  <a:t>K</a:t>
                </a:r>
                <a:r>
                  <a:rPr lang="en-GB" sz="1400" baseline="30000">
                    <a:latin typeface="Comic Sans MS" pitchFamily="66" charset="0"/>
                  </a:rPr>
                  <a:t>-</a:t>
                </a:r>
                <a:endParaRPr lang="en-GB" sz="1400" baseline="30000">
                  <a:latin typeface="Calibri" pitchFamily="34" charset="0"/>
                </a:endParaRPr>
              </a:p>
            </p:txBody>
          </p:sp>
          <p:sp>
            <p:nvSpPr>
              <p:cNvPr id="20" name="Text Box 12"/>
              <p:cNvSpPr txBox="1">
                <a:spLocks noChangeArrowheads="1"/>
              </p:cNvSpPr>
              <p:nvPr/>
            </p:nvSpPr>
            <p:spPr bwMode="auto">
              <a:xfrm>
                <a:off x="3936" y="1968"/>
                <a:ext cx="216" cy="1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i="1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1pPr>
                <a:lvl2pPr marL="742950" indent="-285750" eaLnBrk="0" hangingPunct="0">
                  <a:defRPr sz="2400" i="1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2pPr>
                <a:lvl3pPr marL="1143000" indent="-228600" eaLnBrk="0" hangingPunct="0">
                  <a:defRPr sz="2400" i="1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3pPr>
                <a:lvl4pPr marL="1600200" indent="-228600" eaLnBrk="0" hangingPunct="0">
                  <a:defRPr sz="2400" i="1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4pPr>
                <a:lvl5pPr marL="2057400" indent="-228600" eaLnBrk="0" hangingPunct="0">
                  <a:defRPr sz="2400" i="1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9pPr>
              </a:lstStyle>
              <a:p>
                <a:r>
                  <a:rPr lang="en-GB" sz="1400">
                    <a:latin typeface="Comic Sans MS" pitchFamily="66" charset="0"/>
                  </a:rPr>
                  <a:t>K</a:t>
                </a:r>
                <a:r>
                  <a:rPr lang="en-GB" sz="1400" baseline="30000">
                    <a:latin typeface="Comic Sans MS" pitchFamily="66" charset="0"/>
                  </a:rPr>
                  <a:t>-</a:t>
                </a:r>
                <a:endParaRPr lang="en-GB" sz="1400" baseline="30000">
                  <a:latin typeface="Calibri" pitchFamily="34" charset="0"/>
                </a:endParaRPr>
              </a:p>
            </p:txBody>
          </p:sp>
          <p:sp>
            <p:nvSpPr>
              <p:cNvPr id="21" name="Text Box 13"/>
              <p:cNvSpPr txBox="1">
                <a:spLocks noChangeArrowheads="1"/>
              </p:cNvSpPr>
              <p:nvPr/>
            </p:nvSpPr>
            <p:spPr bwMode="auto">
              <a:xfrm>
                <a:off x="3392" y="2350"/>
                <a:ext cx="272" cy="1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i="1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1pPr>
                <a:lvl2pPr marL="742950" indent="-285750" eaLnBrk="0" hangingPunct="0">
                  <a:defRPr sz="2400" i="1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2pPr>
                <a:lvl3pPr marL="1143000" indent="-228600" eaLnBrk="0" hangingPunct="0">
                  <a:defRPr sz="2400" i="1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3pPr>
                <a:lvl4pPr marL="1600200" indent="-228600" eaLnBrk="0" hangingPunct="0">
                  <a:defRPr sz="2400" i="1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4pPr>
                <a:lvl5pPr marL="2057400" indent="-228600" eaLnBrk="0" hangingPunct="0">
                  <a:defRPr sz="2400" i="1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9pPr>
              </a:lstStyle>
              <a:p>
                <a:r>
                  <a:rPr lang="en-GB" sz="1400" dirty="0">
                    <a:latin typeface="Comic Sans MS" pitchFamily="66" charset="0"/>
                  </a:rPr>
                  <a:t>N</a:t>
                </a:r>
                <a:r>
                  <a:rPr lang="en-GB" sz="1400" baseline="30000" dirty="0">
                    <a:latin typeface="Comic Sans MS" pitchFamily="66" charset="0"/>
                  </a:rPr>
                  <a:t>-1</a:t>
                </a:r>
                <a:endParaRPr lang="en-GB" sz="1400" dirty="0">
                  <a:latin typeface="Calibri" pitchFamily="34" charset="0"/>
                </a:endParaRPr>
              </a:p>
            </p:txBody>
          </p:sp>
        </p:grpSp>
        <p:sp>
          <p:nvSpPr>
            <p:cNvPr id="22" name="Text Box 13"/>
            <p:cNvSpPr txBox="1">
              <a:spLocks noChangeArrowheads="1"/>
            </p:cNvSpPr>
            <p:nvPr/>
          </p:nvSpPr>
          <p:spPr bwMode="auto">
            <a:xfrm>
              <a:off x="6588224" y="4581128"/>
              <a:ext cx="952505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i="1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1pPr>
              <a:lvl2pPr marL="742950" indent="-285750" eaLnBrk="0" hangingPunct="0">
                <a:defRPr sz="2400" i="1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2pPr>
              <a:lvl3pPr marL="1143000" indent="-228600" eaLnBrk="0" hangingPunct="0">
                <a:defRPr sz="2400" i="1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3pPr>
              <a:lvl4pPr marL="1600200" indent="-228600" eaLnBrk="0" hangingPunct="0">
                <a:defRPr sz="2400" i="1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4pPr>
              <a:lvl5pPr marL="2057400" indent="-228600" eaLnBrk="0" hangingPunct="0">
                <a:defRPr sz="2400" i="1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9pPr>
            </a:lstStyle>
            <a:p>
              <a:r>
                <a:rPr lang="el-GR" sz="1400" dirty="0" smtClean="0">
                  <a:latin typeface="Comic Sans MS" pitchFamily="66" charset="0"/>
                </a:rPr>
                <a:t>Λ</a:t>
              </a:r>
              <a:r>
                <a:rPr lang="en-GB" sz="1400" dirty="0">
                  <a:latin typeface="Comic Sans MS" pitchFamily="66" charset="0"/>
                </a:rPr>
                <a:t> </a:t>
              </a:r>
              <a:r>
                <a:rPr lang="en-GB" sz="1400" dirty="0" smtClean="0">
                  <a:latin typeface="Comic Sans MS" pitchFamily="66" charset="0"/>
                </a:rPr>
                <a:t>(1405) </a:t>
              </a:r>
              <a:endParaRPr lang="en-GB" sz="1400" dirty="0">
                <a:latin typeface="Calibri" pitchFamily="34" charset="0"/>
              </a:endParaRPr>
            </a:p>
          </p:txBody>
        </p:sp>
      </p:grpSp>
      <p:sp>
        <p:nvSpPr>
          <p:cNvPr id="18" name="ZoneTexte 17"/>
          <p:cNvSpPr txBox="1"/>
          <p:nvPr/>
        </p:nvSpPr>
        <p:spPr>
          <a:xfrm>
            <a:off x="1952985" y="4221088"/>
            <a:ext cx="4923271" cy="2031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 err="1" smtClean="0"/>
              <a:t>Constraints</a:t>
            </a:r>
            <a:r>
              <a:rPr lang="fr-FR" dirty="0" smtClean="0"/>
              <a:t> to </a:t>
            </a:r>
            <a:r>
              <a:rPr lang="fr-FR" dirty="0" err="1" smtClean="0"/>
              <a:t>be</a:t>
            </a:r>
            <a:r>
              <a:rPr lang="fr-FR" dirty="0" smtClean="0"/>
              <a:t> </a:t>
            </a:r>
            <a:r>
              <a:rPr lang="fr-FR" dirty="0" err="1" smtClean="0"/>
              <a:t>obtained</a:t>
            </a:r>
            <a:r>
              <a:rPr lang="fr-FR" dirty="0" smtClean="0"/>
              <a:t> </a:t>
            </a:r>
            <a:r>
              <a:rPr lang="fr-FR" dirty="0" err="1" smtClean="0"/>
              <a:t>from</a:t>
            </a:r>
            <a:r>
              <a:rPr lang="fr-FR" dirty="0" smtClean="0"/>
              <a:t> NN </a:t>
            </a:r>
            <a:r>
              <a:rPr lang="fr-FR" dirty="0" err="1" smtClean="0"/>
              <a:t>reactions</a:t>
            </a:r>
            <a:endParaRPr lang="fr-FR" dirty="0" smtClean="0"/>
          </a:p>
          <a:p>
            <a:endParaRPr lang="fr-FR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 smtClean="0"/>
              <a:t>kaon </a:t>
            </a:r>
            <a:r>
              <a:rPr lang="fr-FR" dirty="0"/>
              <a:t>production </a:t>
            </a:r>
            <a:r>
              <a:rPr lang="fr-FR" dirty="0" err="1" smtClean="0"/>
              <a:t>mechanism</a:t>
            </a:r>
            <a:r>
              <a:rPr lang="fr-FR" dirty="0" smtClean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 </a:t>
            </a:r>
            <a:r>
              <a:rPr lang="fr-FR" dirty="0" smtClean="0"/>
              <a:t>exclusive </a:t>
            </a:r>
            <a:r>
              <a:rPr lang="fr-FR" dirty="0" err="1" smtClean="0"/>
              <a:t>channels</a:t>
            </a:r>
            <a:endParaRPr lang="fr-FR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 smtClean="0"/>
              <a:t> </a:t>
            </a:r>
            <a:r>
              <a:rPr lang="fr-FR" dirty="0" err="1" smtClean="0"/>
              <a:t>role</a:t>
            </a:r>
            <a:r>
              <a:rPr lang="fr-FR" dirty="0" smtClean="0"/>
              <a:t> of </a:t>
            </a:r>
            <a:r>
              <a:rPr lang="fr-FR" dirty="0" err="1" smtClean="0"/>
              <a:t>baryonic</a:t>
            </a:r>
            <a:r>
              <a:rPr lang="fr-FR" dirty="0" smtClean="0"/>
              <a:t> </a:t>
            </a:r>
            <a:r>
              <a:rPr lang="fr-FR" dirty="0" err="1" smtClean="0"/>
              <a:t>resonances</a:t>
            </a:r>
            <a:endParaRPr lang="fr-FR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 smtClean="0"/>
              <a:t>K</a:t>
            </a:r>
            <a:r>
              <a:rPr lang="fr-FR" baseline="30000" dirty="0" smtClean="0"/>
              <a:t>-</a:t>
            </a:r>
            <a:r>
              <a:rPr lang="fr-FR" dirty="0" smtClean="0"/>
              <a:t>N </a:t>
            </a:r>
            <a:r>
              <a:rPr lang="fr-FR" dirty="0" err="1" smtClean="0"/>
              <a:t>potential</a:t>
            </a:r>
            <a:r>
              <a:rPr lang="fr-FR" dirty="0" smtClean="0"/>
              <a:t>: Λ </a:t>
            </a:r>
            <a:r>
              <a:rPr lang="fr-FR" dirty="0"/>
              <a:t>(1405): </a:t>
            </a:r>
            <a:r>
              <a:rPr lang="fr-FR" dirty="0" err="1"/>
              <a:t>bound</a:t>
            </a:r>
            <a:r>
              <a:rPr lang="fr-FR" dirty="0"/>
              <a:t> K</a:t>
            </a:r>
            <a:r>
              <a:rPr lang="fr-FR" baseline="30000" dirty="0"/>
              <a:t>-</a:t>
            </a:r>
            <a:r>
              <a:rPr lang="fr-FR" dirty="0"/>
              <a:t>p system </a:t>
            </a:r>
            <a:r>
              <a:rPr lang="fr-FR" dirty="0" smtClean="0"/>
              <a:t>?</a:t>
            </a:r>
          </a:p>
          <a:p>
            <a:r>
              <a:rPr lang="fr-FR" dirty="0" smtClean="0"/>
              <a:t>         </a:t>
            </a:r>
            <a:r>
              <a:rPr lang="fr-FR" dirty="0" err="1" smtClean="0"/>
              <a:t>Search</a:t>
            </a:r>
            <a:r>
              <a:rPr lang="fr-FR" dirty="0" smtClean="0"/>
              <a:t> for  </a:t>
            </a:r>
            <a:r>
              <a:rPr lang="fr-FR" dirty="0" err="1" smtClean="0"/>
              <a:t>bound</a:t>
            </a:r>
            <a:r>
              <a:rPr lang="fr-FR" dirty="0" smtClean="0"/>
              <a:t> </a:t>
            </a:r>
            <a:r>
              <a:rPr lang="fr-FR" dirty="0" err="1" smtClean="0"/>
              <a:t>K</a:t>
            </a:r>
            <a:r>
              <a:rPr lang="fr-FR" baseline="30000" dirty="0" err="1" smtClean="0"/>
              <a:t>-</a:t>
            </a:r>
            <a:r>
              <a:rPr lang="fr-FR" dirty="0" err="1" smtClean="0"/>
              <a:t>pp</a:t>
            </a:r>
            <a:r>
              <a:rPr lang="fr-FR" dirty="0" smtClean="0"/>
              <a:t>  system</a:t>
            </a:r>
          </a:p>
        </p:txBody>
      </p:sp>
      <p:grpSp>
        <p:nvGrpSpPr>
          <p:cNvPr id="8" name="Groupe 7"/>
          <p:cNvGrpSpPr/>
          <p:nvPr/>
        </p:nvGrpSpPr>
        <p:grpSpPr>
          <a:xfrm>
            <a:off x="5824859" y="764704"/>
            <a:ext cx="2538412" cy="2300288"/>
            <a:chOff x="5824859" y="764704"/>
            <a:chExt cx="2538412" cy="2300288"/>
          </a:xfrm>
        </p:grpSpPr>
        <p:pic>
          <p:nvPicPr>
            <p:cNvPr id="23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53" t="8602" r="7599" b="28971"/>
            <a:stretch/>
          </p:blipFill>
          <p:spPr bwMode="auto">
            <a:xfrm>
              <a:off x="5824859" y="764704"/>
              <a:ext cx="2538412" cy="2300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Rectangle 4"/>
            <p:cNvSpPr/>
            <p:nvPr/>
          </p:nvSpPr>
          <p:spPr>
            <a:xfrm>
              <a:off x="7308304" y="1495901"/>
              <a:ext cx="792088" cy="24450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6" name="ZoneTexte 5"/>
          <p:cNvSpPr txBox="1"/>
          <p:nvPr/>
        </p:nvSpPr>
        <p:spPr>
          <a:xfrm>
            <a:off x="5590287" y="3140968"/>
            <a:ext cx="3007555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 smtClean="0"/>
              <a:t>G.E. Brown et al., NPA 567 (1994) 937</a:t>
            </a:r>
          </a:p>
          <a:p>
            <a:r>
              <a:rPr lang="fr-FR" sz="1100" dirty="0" smtClean="0"/>
              <a:t>T. Waas et al., Phys. </a:t>
            </a:r>
            <a:r>
              <a:rPr lang="fr-FR" sz="1100" dirty="0" err="1" smtClean="0"/>
              <a:t>Lett</a:t>
            </a:r>
            <a:r>
              <a:rPr lang="fr-FR" sz="1100" dirty="0" smtClean="0"/>
              <a:t>. B379 (1996) 34</a:t>
            </a:r>
          </a:p>
          <a:p>
            <a:r>
              <a:rPr lang="fr-FR" sz="1100" dirty="0" smtClean="0"/>
              <a:t>J. </a:t>
            </a:r>
            <a:r>
              <a:rPr lang="fr-FR" sz="1100" dirty="0" err="1" smtClean="0"/>
              <a:t>Schaffner_Bielich</a:t>
            </a:r>
            <a:r>
              <a:rPr lang="fr-FR" sz="1100" dirty="0" smtClean="0"/>
              <a:t> et al. NPA 625 (1997)</a:t>
            </a:r>
          </a:p>
          <a:p>
            <a:r>
              <a:rPr lang="fr-FR" sz="1100" dirty="0" smtClean="0"/>
              <a:t>C. Fuchs, </a:t>
            </a:r>
            <a:r>
              <a:rPr lang="fr-FR" sz="1100" dirty="0" err="1" smtClean="0"/>
              <a:t>Prog</a:t>
            </a:r>
            <a:r>
              <a:rPr lang="fr-FR" sz="1100" dirty="0" smtClean="0"/>
              <a:t>. Part. </a:t>
            </a:r>
            <a:r>
              <a:rPr lang="fr-FR" sz="1100" dirty="0" err="1" smtClean="0"/>
              <a:t>Nucl</a:t>
            </a:r>
            <a:r>
              <a:rPr lang="fr-FR" sz="1100" dirty="0" smtClean="0"/>
              <a:t>. Phys. 56 (2006) 1</a:t>
            </a:r>
          </a:p>
          <a:p>
            <a:r>
              <a:rPr lang="fr-FR" sz="1100" dirty="0" err="1" smtClean="0"/>
              <a:t>Zhi</a:t>
            </a:r>
            <a:r>
              <a:rPr lang="fr-FR" sz="1100" dirty="0" smtClean="0"/>
              <a:t>-Gang </a:t>
            </a:r>
            <a:r>
              <a:rPr lang="fr-FR" sz="1100" dirty="0" err="1" smtClean="0"/>
              <a:t>Xiao</a:t>
            </a:r>
            <a:r>
              <a:rPr lang="fr-FR" sz="1100" dirty="0" smtClean="0"/>
              <a:t> et al. arXiv.1312.5790v1.pdf</a:t>
            </a:r>
            <a:endParaRPr lang="fr-FR" sz="1100" dirty="0"/>
          </a:p>
        </p:txBody>
      </p:sp>
    </p:spTree>
    <p:extLst>
      <p:ext uri="{BB962C8B-B14F-4D97-AF65-F5344CB8AC3E}">
        <p14:creationId xmlns:p14="http://schemas.microsoft.com/office/powerpoint/2010/main" val="773240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251520" y="-228600"/>
            <a:ext cx="8784976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FR" sz="4400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Hades</a:t>
            </a:r>
            <a:r>
              <a:rPr lang="fr-FR" sz="44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« </a:t>
            </a:r>
            <a:r>
              <a:rPr lang="fr-FR" sz="4400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strategy</a:t>
            </a:r>
            <a:r>
              <a:rPr lang="fr-FR" sz="44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 </a:t>
            </a:r>
            <a:r>
              <a:rPr lang="fr-FR" sz="4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» : 2014 </a:t>
            </a:r>
            <a:r>
              <a:rPr lang="fr-FR" sz="44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status</a:t>
            </a:r>
            <a:r>
              <a:rPr lang="fr-FR" sz="4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endParaRPr lang="fr-FR" sz="440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216024" y="1052736"/>
            <a:ext cx="9756576" cy="47593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13" indent="-341313" defTabSz="449263" fontAlgn="base">
              <a:lnSpc>
                <a:spcPct val="80000"/>
              </a:lnSpc>
              <a:spcBef>
                <a:spcPts val="450"/>
              </a:spcBef>
              <a:spcAft>
                <a:spcPct val="0"/>
              </a:spcAft>
              <a:buClr>
                <a:srgbClr val="86D1EC"/>
              </a:buClr>
              <a:buSzPct val="90000"/>
              <a:buFont typeface="Wingdings" charset="2"/>
              <a:buChar char="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fr-FR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Study</a:t>
            </a:r>
            <a:r>
              <a:rPr lang="fr-FR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fr-FR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dilepton</a:t>
            </a:r>
            <a:r>
              <a:rPr lang="fr-FR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and </a:t>
            </a:r>
            <a:r>
              <a:rPr lang="fr-FR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strangeness</a:t>
            </a:r>
            <a:r>
              <a:rPr lang="fr-FR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fr-FR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emission</a:t>
            </a:r>
            <a:r>
              <a:rPr lang="fr-FR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in dense and hot </a:t>
            </a:r>
            <a:r>
              <a:rPr lang="fr-FR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matter</a:t>
            </a:r>
            <a:endParaRPr lang="fr-FR" b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1313" indent="-341313" defTabSz="449263" fontAlgn="base">
              <a:lnSpc>
                <a:spcPct val="80000"/>
              </a:lnSpc>
              <a:spcBef>
                <a:spcPts val="450"/>
              </a:spcBef>
              <a:spcAft>
                <a:spcPct val="0"/>
              </a:spcAft>
              <a:buClr>
                <a:srgbClr val="86D1EC"/>
              </a:buClr>
              <a:buSzPct val="90000"/>
              <a:buFont typeface="Wingdings" charset="2"/>
              <a:buChar char="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fr-FR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1313" indent="-341313" defTabSz="449263" fontAlgn="base">
              <a:lnSpc>
                <a:spcPct val="80000"/>
              </a:lnSpc>
              <a:spcBef>
                <a:spcPts val="450"/>
              </a:spcBef>
              <a:spcAft>
                <a:spcPct val="0"/>
              </a:spcAft>
              <a:buSzPct val="90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fr-FR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fr-FR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  C+C, </a:t>
            </a:r>
            <a:r>
              <a:rPr lang="fr-FR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Ar+KCl</a:t>
            </a:r>
            <a:r>
              <a:rPr lang="fr-FR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  (last </a:t>
            </a:r>
            <a:r>
              <a:rPr lang="fr-FR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Au+Au</a:t>
            </a:r>
            <a:r>
              <a:rPr lang="fr-FR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fr-FR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run</a:t>
            </a:r>
            <a:r>
              <a:rPr lang="fr-FR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in 2012)</a:t>
            </a:r>
          </a:p>
          <a:p>
            <a:pPr marL="341313" indent="-341313" defTabSz="449263" fontAlgn="base">
              <a:lnSpc>
                <a:spcPct val="80000"/>
              </a:lnSpc>
              <a:spcBef>
                <a:spcPts val="450"/>
              </a:spcBef>
              <a:spcAft>
                <a:spcPct val="0"/>
              </a:spcAft>
              <a:buSzPct val="90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fr-FR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   </a:t>
            </a:r>
          </a:p>
          <a:p>
            <a:pPr marL="341313" indent="-341313" defTabSz="449263" fontAlgn="base">
              <a:lnSpc>
                <a:spcPct val="80000"/>
              </a:lnSpc>
              <a:spcBef>
                <a:spcPts val="450"/>
              </a:spcBef>
              <a:spcAft>
                <a:spcPct val="0"/>
              </a:spcAft>
              <a:buSzPct val="90000"/>
              <a:buFont typeface="Wingdings" pitchFamily="2" charset="2"/>
              <a:buChar char="ü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fr-FR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cold </a:t>
            </a:r>
            <a:r>
              <a:rPr lang="fr-FR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matter</a:t>
            </a:r>
            <a:r>
              <a:rPr lang="fr-FR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at normal </a:t>
            </a:r>
            <a:r>
              <a:rPr lang="fr-FR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nuclear</a:t>
            </a:r>
            <a:r>
              <a:rPr lang="fr-FR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fr-FR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density</a:t>
            </a:r>
            <a:r>
              <a:rPr lang="fr-FR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p+Nb 3.5 </a:t>
            </a:r>
            <a:r>
              <a:rPr lang="fr-FR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GeV</a:t>
            </a:r>
            <a:r>
              <a:rPr lang="fr-FR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  <a:p>
            <a:pPr defTabSz="449263" fontAlgn="base">
              <a:lnSpc>
                <a:spcPct val="80000"/>
              </a:lnSpc>
              <a:spcBef>
                <a:spcPts val="450"/>
              </a:spcBef>
              <a:spcAft>
                <a:spcPct val="0"/>
              </a:spcAft>
              <a:buSzPct val="90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fr-FR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and </a:t>
            </a:r>
            <a:r>
              <a:rPr lang="fr-F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/>
              </a:rPr>
              <a:t></a:t>
            </a:r>
            <a:r>
              <a:rPr lang="fr-FR" b="1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/>
              </a:rPr>
              <a:t>-</a:t>
            </a:r>
            <a:r>
              <a:rPr lang="fr-F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/>
              </a:rPr>
              <a:t>A </a:t>
            </a:r>
            <a:r>
              <a:rPr lang="fr-F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/>
              </a:rPr>
              <a:t> in </a:t>
            </a:r>
            <a:r>
              <a:rPr lang="fr-FR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/>
              </a:rPr>
              <a:t>summer</a:t>
            </a:r>
            <a:r>
              <a:rPr lang="fr-F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/>
              </a:rPr>
              <a:t> 2014</a:t>
            </a:r>
          </a:p>
          <a:p>
            <a:pPr defTabSz="449263" fontAlgn="base">
              <a:lnSpc>
                <a:spcPct val="80000"/>
              </a:lnSpc>
              <a:spcBef>
                <a:spcPts val="450"/>
              </a:spcBef>
              <a:spcAft>
                <a:spcPct val="0"/>
              </a:spcAft>
              <a:buSzPct val="90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fr-FR" b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defTabSz="449263" fontAlgn="base">
              <a:lnSpc>
                <a:spcPct val="80000"/>
              </a:lnSpc>
              <a:spcBef>
                <a:spcPts val="450"/>
              </a:spcBef>
              <a:spcAft>
                <a:spcPct val="0"/>
              </a:spcAft>
              <a:buSzPct val="90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fr-FR" b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defTabSz="449263" fontAlgn="base">
              <a:lnSpc>
                <a:spcPct val="80000"/>
              </a:lnSpc>
              <a:spcBef>
                <a:spcPts val="450"/>
              </a:spcBef>
              <a:spcAft>
                <a:spcPct val="0"/>
              </a:spcAft>
              <a:buSzPct val="90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fr-FR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285750" indent="-285750" defTabSz="449263" fontAlgn="base">
              <a:lnSpc>
                <a:spcPct val="80000"/>
              </a:lnSpc>
              <a:spcBef>
                <a:spcPts val="450"/>
              </a:spcBef>
              <a:spcAft>
                <a:spcPct val="0"/>
              </a:spcAft>
              <a:buSzPct val="90000"/>
              <a:buFont typeface="Wingdings" panose="05000000000000000000" pitchFamily="2" charset="2"/>
              <a:buChar char="ü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fr-FR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285750" indent="-285750" defTabSz="449263" fontAlgn="base">
              <a:lnSpc>
                <a:spcPct val="80000"/>
              </a:lnSpc>
              <a:spcBef>
                <a:spcPts val="450"/>
              </a:spcBef>
              <a:spcAft>
                <a:spcPct val="0"/>
              </a:spcAft>
              <a:buSzPct val="90000"/>
              <a:buFont typeface="Wingdings" panose="05000000000000000000" pitchFamily="2" charset="2"/>
              <a:buChar char="ü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fr-FR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Elementary</a:t>
            </a:r>
            <a:r>
              <a:rPr lang="fr-F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collisions pp, </a:t>
            </a:r>
            <a:r>
              <a:rPr lang="fr-FR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dp</a:t>
            </a:r>
            <a:r>
              <a:rPr lang="fr-F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and </a:t>
            </a:r>
            <a:r>
              <a:rPr lang="fr-FR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soon</a:t>
            </a:r>
            <a:r>
              <a:rPr lang="fr-F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fr-F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/>
              </a:rPr>
              <a:t></a:t>
            </a:r>
            <a:r>
              <a:rPr lang="fr-FR" b="1" baseline="30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/>
              </a:rPr>
              <a:t>-</a:t>
            </a:r>
            <a:r>
              <a:rPr lang="fr-F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/>
              </a:rPr>
              <a:t>p  (</a:t>
            </a:r>
            <a:r>
              <a:rPr lang="fr-FR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/>
              </a:rPr>
              <a:t>summer</a:t>
            </a:r>
            <a:r>
              <a:rPr lang="fr-F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/>
              </a:rPr>
              <a:t> 2014)</a:t>
            </a:r>
            <a:endParaRPr lang="fr-FR" b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1313" indent="-341313" defTabSz="449263" fontAlgn="base">
              <a:lnSpc>
                <a:spcPct val="80000"/>
              </a:lnSpc>
              <a:spcBef>
                <a:spcPts val="400"/>
              </a:spcBef>
              <a:spcAft>
                <a:spcPct val="0"/>
              </a:spcAft>
              <a:buSzPct val="90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US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sym typeface="Symbol"/>
            </a:endParaRPr>
          </a:p>
          <a:p>
            <a:pPr marL="341313" indent="-341313" defTabSz="449263" fontAlgn="base">
              <a:lnSpc>
                <a:spcPct val="80000"/>
              </a:lnSpc>
              <a:spcBef>
                <a:spcPts val="400"/>
              </a:spcBef>
              <a:spcAft>
                <a:spcPct val="0"/>
              </a:spcAft>
              <a:buSzPct val="90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sym typeface="Symbol"/>
            </a:endParaRPr>
          </a:p>
          <a:p>
            <a:pPr marL="341313" indent="-341313" defTabSz="449263" fontAlgn="base">
              <a:lnSpc>
                <a:spcPct val="80000"/>
              </a:lnSpc>
              <a:spcBef>
                <a:spcPts val="450"/>
              </a:spcBef>
              <a:spcAft>
                <a:spcPct val="0"/>
              </a:spcAft>
              <a:buClr>
                <a:srgbClr val="86D1EC"/>
              </a:buClr>
              <a:buSzPct val="90000"/>
              <a:buFont typeface="Wingdings" pitchFamily="2" charset="2"/>
              <a:buChar char="ü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US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sym typeface="Symbol"/>
            </a:endParaRPr>
          </a:p>
          <a:p>
            <a:pPr marL="341313" indent="-341313" defTabSz="449263" fontAlgn="base">
              <a:lnSpc>
                <a:spcPct val="80000"/>
              </a:lnSpc>
              <a:spcBef>
                <a:spcPts val="450"/>
              </a:spcBef>
              <a:spcAft>
                <a:spcPct val="0"/>
              </a:spcAft>
              <a:buClr>
                <a:srgbClr val="86D1EC"/>
              </a:buClr>
              <a:buSzPct val="90000"/>
              <a:buFont typeface="Wingdings" pitchFamily="2" charset="2"/>
              <a:buChar char="ü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 b="1" dirty="0" smtClean="0">
                <a:effectLst>
                  <a:outerShdw blurRad="38100" dist="38100" dir="2700000" algn="tl">
                    <a:srgbClr val="000000"/>
                  </a:outerShdw>
                </a:effectLst>
                <a:sym typeface="Symbol"/>
              </a:rPr>
              <a:t>HADES@FAIR (2019): pp, </a:t>
            </a:r>
            <a:r>
              <a:rPr lang="en-US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sym typeface="Symbol"/>
              </a:rPr>
              <a:t>pA</a:t>
            </a:r>
            <a:r>
              <a:rPr lang="en-US" b="1" dirty="0" smtClean="0">
                <a:effectLst>
                  <a:outerShdw blurRad="38100" dist="38100" dir="2700000" algn="tl">
                    <a:srgbClr val="000000"/>
                  </a:outerShdw>
                </a:effectLst>
                <a:sym typeface="Symbol"/>
              </a:rPr>
              <a:t>, AA  E/A&lt;8 </a:t>
            </a:r>
            <a:r>
              <a:rPr lang="en-US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sym typeface="Symbol"/>
              </a:rPr>
              <a:t>AGeV</a:t>
            </a:r>
            <a:endParaRPr lang="fr-FR" b="1" dirty="0" smtClean="0">
              <a:effectLst>
                <a:outerShdw blurRad="38100" dist="38100" dir="2700000" algn="tl">
                  <a:srgbClr val="000000"/>
                </a:outerShdw>
              </a:effectLst>
              <a:sym typeface="Symbol"/>
            </a:endParaRPr>
          </a:p>
          <a:p>
            <a:pPr marL="341313" indent="-341313" defTabSz="449263" fontAlgn="base">
              <a:lnSpc>
                <a:spcPct val="80000"/>
              </a:lnSpc>
              <a:spcBef>
                <a:spcPts val="450"/>
              </a:spcBef>
              <a:spcAft>
                <a:spcPct val="0"/>
              </a:spcAft>
              <a:buClr>
                <a:srgbClr val="86D1EC"/>
              </a:buClr>
              <a:buSzPct val="90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US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sym typeface="Symbol"/>
            </a:endParaRPr>
          </a:p>
          <a:p>
            <a:pPr marL="341313" indent="-341313" defTabSz="449263" fontAlgn="base">
              <a:lnSpc>
                <a:spcPct val="80000"/>
              </a:lnSpc>
              <a:spcBef>
                <a:spcPts val="450"/>
              </a:spcBef>
              <a:spcAft>
                <a:spcPct val="0"/>
              </a:spcAft>
              <a:buClr>
                <a:srgbClr val="86D1EC"/>
              </a:buClr>
              <a:buSzPct val="90000"/>
              <a:buFont typeface="Wingdings" pitchFamily="2" charset="2"/>
              <a:buChar char="ü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fr-FR" b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1313" indent="-341313" defTabSz="449263" fontAlgn="base">
              <a:lnSpc>
                <a:spcPct val="80000"/>
              </a:lnSpc>
              <a:spcBef>
                <a:spcPts val="450"/>
              </a:spcBef>
              <a:spcAft>
                <a:spcPct val="0"/>
              </a:spcAft>
              <a:buClr>
                <a:srgbClr val="86D1EC"/>
              </a:buClr>
              <a:buSzPct val="90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fr-FR" b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1313" indent="-341313" defTabSz="449263" fontAlgn="base">
              <a:lnSpc>
                <a:spcPct val="80000"/>
              </a:lnSpc>
              <a:spcBef>
                <a:spcPts val="450"/>
              </a:spcBef>
              <a:spcAft>
                <a:spcPct val="0"/>
              </a:spcAft>
              <a:buClr>
                <a:srgbClr val="86D1EC"/>
              </a:buClr>
              <a:buSzPct val="90000"/>
              <a:buFont typeface="Wingdings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fr-FR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MESON 2014</a:t>
            </a:r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B. Ramstein   </a:t>
            </a:r>
            <a:endParaRPr lang="fr-FR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2"/>
          </p:nvPr>
        </p:nvSpPr>
        <p:spPr>
          <a:xfrm>
            <a:off x="6804248" y="6213748"/>
            <a:ext cx="2132013" cy="455612"/>
          </a:xfrm>
        </p:spPr>
        <p:txBody>
          <a:bodyPr/>
          <a:lstStyle/>
          <a:p>
            <a:pPr>
              <a:defRPr/>
            </a:pPr>
            <a:fld id="{B63FD38E-F2C6-49E9-B7D4-4A2113E3781E}" type="slidenum">
              <a:rPr lang="fr-FR" sz="1200" smtClean="0">
                <a:solidFill>
                  <a:schemeClr val="tx1"/>
                </a:solidFill>
              </a:rPr>
              <a:pPr>
                <a:defRPr/>
              </a:pPr>
              <a:t>7</a:t>
            </a:fld>
            <a:endParaRPr lang="fr-FR" sz="1200" dirty="0">
              <a:solidFill>
                <a:schemeClr val="tx1"/>
              </a:solidFill>
            </a:endParaRPr>
          </a:p>
        </p:txBody>
      </p:sp>
      <p:cxnSp>
        <p:nvCxnSpPr>
          <p:cNvPr id="9" name="Connecteur droit 8"/>
          <p:cNvCxnSpPr/>
          <p:nvPr/>
        </p:nvCxnSpPr>
        <p:spPr bwMode="auto">
          <a:xfrm>
            <a:off x="0" y="836712"/>
            <a:ext cx="9144000" cy="0"/>
          </a:xfrm>
          <a:prstGeom prst="line">
            <a:avLst/>
          </a:prstGeom>
          <a:solidFill>
            <a:srgbClr val="00B8FF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Bulle ronde 13"/>
          <p:cNvSpPr/>
          <p:nvPr/>
        </p:nvSpPr>
        <p:spPr>
          <a:xfrm>
            <a:off x="6300192" y="1772816"/>
            <a:ext cx="2843808" cy="2232248"/>
          </a:xfrm>
          <a:prstGeom prst="wedgeEllipseCallout">
            <a:avLst>
              <a:gd name="adj1" fmla="val -61860"/>
              <a:gd name="adj2" fmla="val -55703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49263" fontAlgn="base">
              <a:lnSpc>
                <a:spcPct val="80000"/>
              </a:lnSpc>
              <a:spcBef>
                <a:spcPts val="450"/>
              </a:spcBef>
              <a:spcAft>
                <a:spcPct val="0"/>
              </a:spcAft>
              <a:buSzPct val="90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fr-FR" b="1" dirty="0" err="1">
                <a:solidFill>
                  <a:schemeClr val="bg1"/>
                </a:solidFill>
              </a:rPr>
              <a:t>recent</a:t>
            </a:r>
            <a:r>
              <a:rPr lang="fr-FR" b="1" dirty="0">
                <a:solidFill>
                  <a:schemeClr val="bg1"/>
                </a:solidFill>
              </a:rPr>
              <a:t> </a:t>
            </a:r>
            <a:r>
              <a:rPr lang="fr-FR" b="1" dirty="0" err="1">
                <a:solidFill>
                  <a:schemeClr val="bg1"/>
                </a:solidFill>
              </a:rPr>
              <a:t>review</a:t>
            </a:r>
            <a:r>
              <a:rPr lang="fr-FR" b="1" dirty="0">
                <a:solidFill>
                  <a:schemeClr val="bg1"/>
                </a:solidFill>
              </a:rPr>
              <a:t> of </a:t>
            </a:r>
            <a:r>
              <a:rPr lang="fr-FR" b="1" dirty="0" smtClean="0">
                <a:solidFill>
                  <a:schemeClr val="bg1"/>
                </a:solidFill>
              </a:rPr>
              <a:t>HADES in-medium </a:t>
            </a:r>
            <a:r>
              <a:rPr lang="fr-FR" b="1" dirty="0" err="1" smtClean="0">
                <a:solidFill>
                  <a:schemeClr val="bg1"/>
                </a:solidFill>
              </a:rPr>
              <a:t>studies</a:t>
            </a:r>
            <a:r>
              <a:rPr lang="fr-FR" b="1" dirty="0" smtClean="0">
                <a:solidFill>
                  <a:schemeClr val="bg1"/>
                </a:solidFill>
              </a:rPr>
              <a:t> </a:t>
            </a:r>
          </a:p>
          <a:p>
            <a:pPr defTabSz="449263" fontAlgn="base">
              <a:lnSpc>
                <a:spcPct val="80000"/>
              </a:lnSpc>
              <a:spcBef>
                <a:spcPts val="450"/>
              </a:spcBef>
              <a:spcAft>
                <a:spcPct val="0"/>
              </a:spcAft>
              <a:buSzPct val="90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fr-FR" b="1" dirty="0" smtClean="0">
                <a:solidFill>
                  <a:schemeClr val="bg1"/>
                </a:solidFill>
              </a:rPr>
              <a:t>T</a:t>
            </a:r>
            <a:r>
              <a:rPr lang="fr-FR" b="1" dirty="0">
                <a:solidFill>
                  <a:schemeClr val="bg1"/>
                </a:solidFill>
              </a:rPr>
              <a:t>. </a:t>
            </a:r>
            <a:r>
              <a:rPr lang="fr-FR" b="1" dirty="0" err="1">
                <a:solidFill>
                  <a:schemeClr val="bg1"/>
                </a:solidFill>
              </a:rPr>
              <a:t>Galatyuk</a:t>
            </a:r>
            <a:r>
              <a:rPr lang="fr-FR" b="1" dirty="0">
                <a:solidFill>
                  <a:schemeClr val="bg1"/>
                </a:solidFill>
              </a:rPr>
              <a:t>, Quark </a:t>
            </a:r>
            <a:r>
              <a:rPr lang="fr-FR" b="1" dirty="0" err="1">
                <a:solidFill>
                  <a:schemeClr val="bg1"/>
                </a:solidFill>
              </a:rPr>
              <a:t>Matter</a:t>
            </a:r>
            <a:r>
              <a:rPr lang="fr-FR" b="1" dirty="0">
                <a:solidFill>
                  <a:schemeClr val="bg1"/>
                </a:solidFill>
              </a:rPr>
              <a:t> 2014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6409432" y="6284168"/>
            <a:ext cx="21336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fld id="{70EB23E7-1C76-4914-B670-14324F3FEBC8}" type="slidenum">
              <a:rPr lang="fr-FR" sz="12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t>8</a:t>
            </a:fld>
            <a:endParaRPr lang="fr-FR" sz="12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ea typeface="+mn-ea"/>
            </a:endParaRPr>
          </a:p>
        </p:txBody>
      </p:sp>
      <p:pic>
        <p:nvPicPr>
          <p:cNvPr id="162821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950168"/>
            <a:ext cx="8640762" cy="56880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457200" y="0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sz="4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</a:rPr>
              <a:t>The Collaboration</a:t>
            </a:r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6801545" y="4764930"/>
            <a:ext cx="579437" cy="276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ts val="7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de-DE" sz="12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</a:rPr>
              <a:t>GSI</a:t>
            </a:r>
          </a:p>
        </p:txBody>
      </p:sp>
      <p:sp>
        <p:nvSpPr>
          <p:cNvPr id="162824" name="Rectangle 7"/>
          <p:cNvSpPr>
            <a:spLocks noChangeArrowheads="1"/>
          </p:cNvSpPr>
          <p:nvPr/>
        </p:nvSpPr>
        <p:spPr bwMode="auto">
          <a:xfrm>
            <a:off x="286445" y="948852"/>
            <a:ext cx="8713787" cy="5761038"/>
          </a:xfrm>
          <a:prstGeom prst="rect">
            <a:avLst/>
          </a:prstGeom>
          <a:solidFill>
            <a:srgbClr val="FFFFFF">
              <a:alpha val="67842"/>
            </a:srgb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pic>
        <p:nvPicPr>
          <p:cNvPr id="162825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420" y="2821830"/>
            <a:ext cx="2447925" cy="18224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395982" y="5269755"/>
            <a:ext cx="2181225" cy="1217613"/>
            <a:chOff x="340" y="3294"/>
            <a:chExt cx="1374" cy="767"/>
          </a:xfrm>
        </p:grpSpPr>
        <p:pic>
          <p:nvPicPr>
            <p:cNvPr id="162834" name="Picture 10"/>
            <p:cNvPicPr>
              <a:picLocks noChangeAspect="1" noChangeArrowheads="1"/>
            </p:cNvPicPr>
            <p:nvPr/>
          </p:nvPicPr>
          <p:blipFill>
            <a:blip r:embed="rId5" cstate="print"/>
            <a:srcRect r="12900"/>
            <a:stretch>
              <a:fillRect/>
            </a:stretch>
          </p:blipFill>
          <p:spPr bwMode="auto">
            <a:xfrm>
              <a:off x="340" y="3294"/>
              <a:ext cx="1375" cy="76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3" name="Text Box 11"/>
            <p:cNvSpPr txBox="1">
              <a:spLocks noChangeArrowheads="1"/>
            </p:cNvSpPr>
            <p:nvPr/>
          </p:nvSpPr>
          <p:spPr bwMode="auto">
            <a:xfrm>
              <a:off x="1357" y="3326"/>
              <a:ext cx="284" cy="15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ctr">
                <a:spcBef>
                  <a:spcPts val="625"/>
                </a:spcBef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en-US" sz="1000" b="1">
                  <a:solidFill>
                    <a:srgbClr val="D0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+mn-ea"/>
                </a:rPr>
                <a:t>SIS</a:t>
              </a:r>
            </a:p>
          </p:txBody>
        </p:sp>
      </p:grpSp>
      <p:sp>
        <p:nvSpPr>
          <p:cNvPr id="162827" name="Rectangle 12"/>
          <p:cNvSpPr>
            <a:spLocks noChangeArrowheads="1"/>
          </p:cNvSpPr>
          <p:nvPr/>
        </p:nvSpPr>
        <p:spPr bwMode="auto">
          <a:xfrm>
            <a:off x="3707507" y="1237505"/>
            <a:ext cx="5256213" cy="48863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2160" tIns="46080" rIns="92160" bIns="46080"/>
          <a:lstStyle/>
          <a:p>
            <a:pPr marL="341313" indent="-341313">
              <a:lnSpc>
                <a:spcPct val="130000"/>
              </a:lnSpc>
              <a:spcBef>
                <a:spcPts val="350"/>
              </a:spcBef>
              <a:buClr>
                <a:srgbClr val="080808"/>
              </a:buClr>
              <a:buFont typeface="Wingdings" pitchFamily="2" charset="2"/>
              <a:buChar char="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de-DE" sz="1400" b="1" dirty="0">
                <a:solidFill>
                  <a:srgbClr val="080808"/>
                </a:solidFill>
              </a:rPr>
              <a:t>Catania  (INFN - LNS), </a:t>
            </a:r>
            <a:r>
              <a:rPr lang="de-DE" sz="1400" b="1" dirty="0" err="1">
                <a:solidFill>
                  <a:srgbClr val="080808"/>
                </a:solidFill>
              </a:rPr>
              <a:t>Italy</a:t>
            </a:r>
            <a:endParaRPr lang="de-DE" sz="1400" b="1" dirty="0">
              <a:solidFill>
                <a:srgbClr val="080808"/>
              </a:solidFill>
            </a:endParaRPr>
          </a:p>
          <a:p>
            <a:pPr marL="741363" lvl="1" indent="-284163">
              <a:lnSpc>
                <a:spcPct val="130000"/>
              </a:lnSpc>
              <a:spcBef>
                <a:spcPts val="350"/>
              </a:spcBef>
              <a:buClr>
                <a:srgbClr val="080808"/>
              </a:buClr>
              <a:buFont typeface="Wingdings" pitchFamily="2" charset="2"/>
              <a:buChar char="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de-DE" sz="1400" b="1" dirty="0" err="1">
                <a:solidFill>
                  <a:srgbClr val="080808"/>
                </a:solidFill>
              </a:rPr>
              <a:t>Cracow</a:t>
            </a:r>
            <a:r>
              <a:rPr lang="de-DE" sz="1400" b="1" dirty="0">
                <a:solidFill>
                  <a:srgbClr val="080808"/>
                </a:solidFill>
              </a:rPr>
              <a:t>  (Univ.), </a:t>
            </a:r>
            <a:r>
              <a:rPr lang="de-DE" sz="1400" b="1" dirty="0" err="1">
                <a:solidFill>
                  <a:srgbClr val="080808"/>
                </a:solidFill>
              </a:rPr>
              <a:t>Poland</a:t>
            </a:r>
            <a:endParaRPr lang="de-DE" sz="1400" b="1" dirty="0">
              <a:solidFill>
                <a:srgbClr val="080808"/>
              </a:solidFill>
            </a:endParaRPr>
          </a:p>
          <a:p>
            <a:pPr lvl="2">
              <a:lnSpc>
                <a:spcPct val="130000"/>
              </a:lnSpc>
              <a:spcBef>
                <a:spcPts val="350"/>
              </a:spcBef>
              <a:buClr>
                <a:srgbClr val="080808"/>
              </a:buClr>
              <a:buFont typeface="Wingdings" pitchFamily="2" charset="2"/>
              <a:buChar char="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de-DE" sz="1400" b="1" dirty="0">
                <a:solidFill>
                  <a:srgbClr val="080808"/>
                </a:solidFill>
              </a:rPr>
              <a:t>Darmstadt  (GSI), Germany</a:t>
            </a:r>
          </a:p>
          <a:p>
            <a:pPr lvl="3">
              <a:lnSpc>
                <a:spcPct val="130000"/>
              </a:lnSpc>
              <a:spcBef>
                <a:spcPts val="350"/>
              </a:spcBef>
              <a:buClr>
                <a:srgbClr val="080808"/>
              </a:buClr>
              <a:buFont typeface="Wingdings" pitchFamily="2" charset="2"/>
              <a:buChar char="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de-DE" sz="1400" b="1" dirty="0">
                <a:solidFill>
                  <a:srgbClr val="080808"/>
                </a:solidFill>
              </a:rPr>
              <a:t>Dresden (FZD), Germany</a:t>
            </a:r>
          </a:p>
          <a:p>
            <a:pPr lvl="4">
              <a:lnSpc>
                <a:spcPct val="130000"/>
              </a:lnSpc>
              <a:spcBef>
                <a:spcPts val="350"/>
              </a:spcBef>
              <a:buClr>
                <a:srgbClr val="080808"/>
              </a:buClr>
              <a:buFont typeface="Wingdings" pitchFamily="2" charset="2"/>
              <a:buChar char="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de-DE" sz="1400" b="1" dirty="0" err="1">
                <a:solidFill>
                  <a:srgbClr val="080808"/>
                </a:solidFill>
              </a:rPr>
              <a:t>Dubna</a:t>
            </a:r>
            <a:r>
              <a:rPr lang="de-DE" sz="1400" b="1" dirty="0">
                <a:solidFill>
                  <a:srgbClr val="080808"/>
                </a:solidFill>
              </a:rPr>
              <a:t>  (JINR), </a:t>
            </a:r>
            <a:r>
              <a:rPr lang="de-DE" sz="1400" b="1" dirty="0" err="1">
                <a:solidFill>
                  <a:srgbClr val="080808"/>
                </a:solidFill>
              </a:rPr>
              <a:t>Russia</a:t>
            </a:r>
            <a:endParaRPr lang="de-DE" sz="1400" b="1" dirty="0">
              <a:solidFill>
                <a:srgbClr val="080808"/>
              </a:solidFill>
            </a:endParaRPr>
          </a:p>
          <a:p>
            <a:pPr lvl="4">
              <a:lnSpc>
                <a:spcPct val="130000"/>
              </a:lnSpc>
              <a:spcBef>
                <a:spcPts val="350"/>
              </a:spcBef>
              <a:buClr>
                <a:srgbClr val="080808"/>
              </a:buClr>
              <a:buFont typeface="Wingdings" pitchFamily="2" charset="2"/>
              <a:buChar char="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de-DE" sz="1400" b="1" dirty="0">
                <a:solidFill>
                  <a:srgbClr val="080808"/>
                </a:solidFill>
              </a:rPr>
              <a:t>Frankfurt  (Univ.), Germany</a:t>
            </a:r>
          </a:p>
          <a:p>
            <a:pPr lvl="4">
              <a:lnSpc>
                <a:spcPct val="130000"/>
              </a:lnSpc>
              <a:spcBef>
                <a:spcPts val="350"/>
              </a:spcBef>
              <a:buClr>
                <a:srgbClr val="080808"/>
              </a:buClr>
              <a:buFont typeface="Wingdings" pitchFamily="2" charset="2"/>
              <a:buChar char="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de-DE" sz="1400" b="1" dirty="0" err="1">
                <a:solidFill>
                  <a:srgbClr val="080808"/>
                </a:solidFill>
              </a:rPr>
              <a:t>Giessen</a:t>
            </a:r>
            <a:r>
              <a:rPr lang="de-DE" sz="1400" b="1" dirty="0">
                <a:solidFill>
                  <a:srgbClr val="080808"/>
                </a:solidFill>
              </a:rPr>
              <a:t>  (Univ.), Germany</a:t>
            </a:r>
          </a:p>
          <a:p>
            <a:pPr lvl="4">
              <a:lnSpc>
                <a:spcPct val="130000"/>
              </a:lnSpc>
              <a:spcBef>
                <a:spcPts val="350"/>
              </a:spcBef>
              <a:buClr>
                <a:srgbClr val="080808"/>
              </a:buClr>
              <a:buFont typeface="Wingdings" pitchFamily="2" charset="2"/>
              <a:buChar char="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de-DE" sz="1400" b="1" dirty="0">
                <a:solidFill>
                  <a:srgbClr val="080808"/>
                </a:solidFill>
              </a:rPr>
              <a:t>Milano  (INFN, Univ.), </a:t>
            </a:r>
            <a:r>
              <a:rPr lang="de-DE" sz="1400" b="1" dirty="0" err="1">
                <a:solidFill>
                  <a:srgbClr val="080808"/>
                </a:solidFill>
              </a:rPr>
              <a:t>Italy</a:t>
            </a:r>
            <a:endParaRPr lang="de-DE" sz="1400" b="1" dirty="0">
              <a:solidFill>
                <a:srgbClr val="080808"/>
              </a:solidFill>
            </a:endParaRPr>
          </a:p>
          <a:p>
            <a:pPr lvl="4">
              <a:lnSpc>
                <a:spcPct val="130000"/>
              </a:lnSpc>
              <a:spcBef>
                <a:spcPts val="350"/>
              </a:spcBef>
              <a:buClr>
                <a:srgbClr val="080808"/>
              </a:buClr>
              <a:buFont typeface="Wingdings" pitchFamily="2" charset="2"/>
              <a:buChar char="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de-DE" sz="1400" b="1" dirty="0">
                <a:solidFill>
                  <a:srgbClr val="080808"/>
                </a:solidFill>
              </a:rPr>
              <a:t>München  (</a:t>
            </a:r>
            <a:r>
              <a:rPr lang="en-US" sz="1400" b="1" dirty="0">
                <a:solidFill>
                  <a:srgbClr val="080808"/>
                </a:solidFill>
              </a:rPr>
              <a:t>TUM</a:t>
            </a:r>
            <a:r>
              <a:rPr lang="de-DE" sz="1400" b="1" dirty="0">
                <a:solidFill>
                  <a:srgbClr val="080808"/>
                </a:solidFill>
              </a:rPr>
              <a:t>), Germany</a:t>
            </a:r>
          </a:p>
          <a:p>
            <a:pPr lvl="4">
              <a:lnSpc>
                <a:spcPct val="130000"/>
              </a:lnSpc>
              <a:spcBef>
                <a:spcPts val="350"/>
              </a:spcBef>
              <a:buClr>
                <a:srgbClr val="080808"/>
              </a:buClr>
              <a:buFont typeface="Wingdings" pitchFamily="2" charset="2"/>
              <a:buChar char="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de-DE" sz="1400" b="1" dirty="0" err="1">
                <a:solidFill>
                  <a:srgbClr val="080808"/>
                </a:solidFill>
              </a:rPr>
              <a:t>Moscow</a:t>
            </a:r>
            <a:r>
              <a:rPr lang="de-DE" sz="1400" b="1" dirty="0">
                <a:solidFill>
                  <a:srgbClr val="080808"/>
                </a:solidFill>
              </a:rPr>
              <a:t>  (</a:t>
            </a:r>
            <a:r>
              <a:rPr lang="de-DE" sz="1400" b="1" dirty="0" err="1">
                <a:solidFill>
                  <a:srgbClr val="080808"/>
                </a:solidFill>
              </a:rPr>
              <a:t>ITEP,MEPhI,RAS</a:t>
            </a:r>
            <a:r>
              <a:rPr lang="de-DE" sz="1400" b="1" dirty="0">
                <a:solidFill>
                  <a:srgbClr val="080808"/>
                </a:solidFill>
              </a:rPr>
              <a:t>), </a:t>
            </a:r>
            <a:r>
              <a:rPr lang="de-DE" sz="1400" b="1" dirty="0" err="1">
                <a:solidFill>
                  <a:srgbClr val="080808"/>
                </a:solidFill>
              </a:rPr>
              <a:t>Russia</a:t>
            </a:r>
            <a:endParaRPr lang="de-DE" sz="1400" b="1" dirty="0">
              <a:solidFill>
                <a:srgbClr val="080808"/>
              </a:solidFill>
            </a:endParaRPr>
          </a:p>
          <a:p>
            <a:pPr lvl="4">
              <a:lnSpc>
                <a:spcPct val="130000"/>
              </a:lnSpc>
              <a:spcBef>
                <a:spcPts val="350"/>
              </a:spcBef>
              <a:buClr>
                <a:srgbClr val="080808"/>
              </a:buClr>
              <a:buFont typeface="Wingdings" pitchFamily="2" charset="2"/>
              <a:buChar char="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de-DE" sz="1400" b="1" dirty="0">
                <a:solidFill>
                  <a:srgbClr val="080808"/>
                </a:solidFill>
              </a:rPr>
              <a:t>Nicosia  (Univ.), </a:t>
            </a:r>
            <a:r>
              <a:rPr lang="de-DE" sz="1400" b="1" dirty="0" err="1">
                <a:solidFill>
                  <a:srgbClr val="080808"/>
                </a:solidFill>
              </a:rPr>
              <a:t>Cyprus</a:t>
            </a:r>
            <a:endParaRPr lang="de-DE" sz="1400" b="1" dirty="0">
              <a:solidFill>
                <a:srgbClr val="080808"/>
              </a:solidFill>
            </a:endParaRPr>
          </a:p>
          <a:p>
            <a:pPr lvl="4">
              <a:lnSpc>
                <a:spcPct val="130000"/>
              </a:lnSpc>
              <a:spcBef>
                <a:spcPts val="350"/>
              </a:spcBef>
              <a:buClr>
                <a:srgbClr val="080808"/>
              </a:buClr>
              <a:buFont typeface="Wingdings" pitchFamily="2" charset="2"/>
              <a:buChar char="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de-DE" sz="1400" b="1" dirty="0" err="1">
                <a:solidFill>
                  <a:srgbClr val="080808"/>
                </a:solidFill>
              </a:rPr>
              <a:t>Orsay</a:t>
            </a:r>
            <a:r>
              <a:rPr lang="de-DE" sz="1400" b="1" dirty="0">
                <a:solidFill>
                  <a:srgbClr val="080808"/>
                </a:solidFill>
              </a:rPr>
              <a:t> (IPN), France</a:t>
            </a:r>
          </a:p>
          <a:p>
            <a:pPr lvl="3">
              <a:lnSpc>
                <a:spcPct val="130000"/>
              </a:lnSpc>
              <a:spcBef>
                <a:spcPts val="350"/>
              </a:spcBef>
              <a:buClr>
                <a:srgbClr val="080808"/>
              </a:buClr>
              <a:buFont typeface="Wingdings" pitchFamily="2" charset="2"/>
              <a:buChar char="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de-DE" sz="1400" b="1" dirty="0" err="1">
                <a:solidFill>
                  <a:srgbClr val="080808"/>
                </a:solidFill>
              </a:rPr>
              <a:t>Rez</a:t>
            </a:r>
            <a:r>
              <a:rPr lang="de-DE" sz="1400" b="1" dirty="0">
                <a:solidFill>
                  <a:srgbClr val="080808"/>
                </a:solidFill>
              </a:rPr>
              <a:t>  (CAS, NPI), Czech Rep.</a:t>
            </a:r>
          </a:p>
          <a:p>
            <a:pPr lvl="2">
              <a:lnSpc>
                <a:spcPct val="130000"/>
              </a:lnSpc>
              <a:spcBef>
                <a:spcPts val="350"/>
              </a:spcBef>
              <a:buClr>
                <a:srgbClr val="080808"/>
              </a:buClr>
              <a:buFont typeface="Wingdings" pitchFamily="2" charset="2"/>
              <a:buChar char="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de-DE" sz="1400" b="1" dirty="0" err="1">
                <a:solidFill>
                  <a:srgbClr val="080808"/>
                </a:solidFill>
              </a:rPr>
              <a:t>Sant</a:t>
            </a:r>
            <a:r>
              <a:rPr lang="de-DE" sz="1400" b="1" dirty="0">
                <a:solidFill>
                  <a:srgbClr val="080808"/>
                </a:solidFill>
              </a:rPr>
              <a:t>. de </a:t>
            </a:r>
            <a:r>
              <a:rPr lang="de-DE" sz="1400" b="1" dirty="0" err="1">
                <a:solidFill>
                  <a:srgbClr val="080808"/>
                </a:solidFill>
              </a:rPr>
              <a:t>Compostela</a:t>
            </a:r>
            <a:r>
              <a:rPr lang="de-DE" sz="1400" b="1" dirty="0">
                <a:solidFill>
                  <a:srgbClr val="080808"/>
                </a:solidFill>
              </a:rPr>
              <a:t>  (Univ.), Spain</a:t>
            </a:r>
          </a:p>
          <a:p>
            <a:pPr marL="741363" lvl="1" indent="-284163">
              <a:lnSpc>
                <a:spcPct val="130000"/>
              </a:lnSpc>
              <a:spcBef>
                <a:spcPts val="350"/>
              </a:spcBef>
              <a:buClr>
                <a:srgbClr val="080808"/>
              </a:buClr>
              <a:buFont typeface="Wingdings" pitchFamily="2" charset="2"/>
              <a:buChar char="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de-DE" sz="1400" b="1" dirty="0">
                <a:solidFill>
                  <a:srgbClr val="080808"/>
                </a:solidFill>
              </a:rPr>
              <a:t>Valencia  (Univ.), Spain</a:t>
            </a:r>
          </a:p>
          <a:p>
            <a:pPr marL="341313" indent="-341313">
              <a:lnSpc>
                <a:spcPct val="130000"/>
              </a:lnSpc>
              <a:spcBef>
                <a:spcPts val="350"/>
              </a:spcBef>
              <a:buClr>
                <a:srgbClr val="080808"/>
              </a:buClr>
              <a:buFont typeface="Wingdings" pitchFamily="2" charset="2"/>
              <a:buChar char="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de-DE" sz="1400" b="1" dirty="0" err="1">
                <a:solidFill>
                  <a:srgbClr val="080808"/>
                </a:solidFill>
              </a:rPr>
              <a:t>Coimbra</a:t>
            </a:r>
            <a:r>
              <a:rPr lang="de-DE" sz="1400" b="1" dirty="0">
                <a:solidFill>
                  <a:srgbClr val="080808"/>
                </a:solidFill>
              </a:rPr>
              <a:t> (Univ.), LIP, Portugal</a:t>
            </a:r>
          </a:p>
        </p:txBody>
      </p:sp>
      <p:pic>
        <p:nvPicPr>
          <p:cNvPr id="162828" name="Picture 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4545" y="1021605"/>
            <a:ext cx="2736850" cy="7858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62829" name="Picture 1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32832" y="2631330"/>
            <a:ext cx="2376488" cy="2376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62830" name="Picture 1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848600" y="0"/>
            <a:ext cx="1104900" cy="971550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</p:spPr>
      </p:pic>
      <p:sp>
        <p:nvSpPr>
          <p:cNvPr id="21" name="Espace réservé du numéro de diapositive 20"/>
          <p:cNvSpPr>
            <a:spLocks noGrp="1"/>
          </p:cNvSpPr>
          <p:nvPr>
            <p:ph type="sldNum" sz="quarter" idx="12"/>
          </p:nvPr>
        </p:nvSpPr>
        <p:spPr>
          <a:xfrm>
            <a:off x="8704683" y="6243638"/>
            <a:ext cx="2132013" cy="455612"/>
          </a:xfrm>
        </p:spPr>
        <p:txBody>
          <a:bodyPr/>
          <a:lstStyle/>
          <a:p>
            <a:pPr>
              <a:defRPr/>
            </a:pPr>
            <a:fld id="{B63FD38E-F2C6-49E9-B7D4-4A2113E3781E}" type="slidenum">
              <a:rPr lang="fr-FR" smtClean="0"/>
              <a:pPr>
                <a:defRPr/>
              </a:pPr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9753987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fld id="{C327F7D3-0089-403B-9829-C302E19AF1AF}" type="slidenum">
              <a:rPr lang="fr-FR" sz="12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t>9</a:t>
            </a:fld>
            <a:endParaRPr lang="fr-FR" sz="12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ea typeface="+mn-ea"/>
            </a:endParaRPr>
          </a:p>
        </p:txBody>
      </p:sp>
      <p:sp>
        <p:nvSpPr>
          <p:cNvPr id="163846" name="Rectangle 10"/>
          <p:cNvSpPr>
            <a:spLocks noChangeArrowheads="1"/>
          </p:cNvSpPr>
          <p:nvPr/>
        </p:nvSpPr>
        <p:spPr bwMode="auto">
          <a:xfrm>
            <a:off x="183094" y="289239"/>
            <a:ext cx="4953000" cy="3541612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1" dirty="0">
                <a:solidFill>
                  <a:srgbClr val="FFFF00"/>
                </a:solidFill>
              </a:rPr>
              <a:t>Acceptance</a:t>
            </a:r>
            <a:r>
              <a:rPr lang="en-GB" sz="1600" dirty="0">
                <a:solidFill>
                  <a:srgbClr val="FFFF00"/>
                </a:solidFill>
              </a:rPr>
              <a:t>:</a:t>
            </a:r>
            <a:r>
              <a:rPr lang="en-GB" sz="1600" dirty="0">
                <a:solidFill>
                  <a:srgbClr val="FFFFFF"/>
                </a:solidFill>
              </a:rPr>
              <a:t> </a:t>
            </a:r>
            <a:r>
              <a:rPr lang="en-GB" sz="1600" b="1" dirty="0">
                <a:solidFill>
                  <a:srgbClr val="FFFFFF"/>
                </a:solidFill>
              </a:rPr>
              <a:t>Full azimuth,  polar angles 18</a:t>
            </a:r>
            <a:r>
              <a:rPr lang="en-GB" sz="1600" b="1" baseline="30000" dirty="0">
                <a:solidFill>
                  <a:srgbClr val="FFFFFF"/>
                </a:solidFill>
              </a:rPr>
              <a:t>o</a:t>
            </a:r>
            <a:r>
              <a:rPr lang="en-GB" sz="1600" b="1" dirty="0">
                <a:solidFill>
                  <a:srgbClr val="FFFFFF"/>
                </a:solidFill>
              </a:rPr>
              <a:t> - 85</a:t>
            </a:r>
            <a:r>
              <a:rPr lang="en-GB" sz="1600" b="1" baseline="30000" dirty="0">
                <a:solidFill>
                  <a:srgbClr val="FFFFFF"/>
                </a:solidFill>
              </a:rPr>
              <a:t>o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1" dirty="0">
                <a:solidFill>
                  <a:srgbClr val="FFFFFF"/>
                </a:solidFill>
              </a:rPr>
              <a:t>       Pair acceptance </a:t>
            </a:r>
            <a:r>
              <a:rPr lang="en-GB" sz="1600" b="1" dirty="0">
                <a:solidFill>
                  <a:srgbClr val="FFFFFF"/>
                </a:solidFill>
                <a:latin typeface="Symbol" pitchFamily="18" charset="2"/>
              </a:rPr>
              <a:t></a:t>
            </a:r>
            <a:r>
              <a:rPr lang="en-GB" sz="1600" b="1" dirty="0">
                <a:solidFill>
                  <a:srgbClr val="FFFFFF"/>
                </a:solidFill>
              </a:rPr>
              <a:t> 0.35  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600" b="1" dirty="0">
              <a:solidFill>
                <a:srgbClr val="7B46D0"/>
              </a:solidFill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1" dirty="0">
                <a:solidFill>
                  <a:srgbClr val="FFFF00"/>
                </a:solidFill>
              </a:rPr>
              <a:t>Particle identification</a:t>
            </a:r>
            <a:r>
              <a:rPr lang="en-GB" sz="1600" dirty="0">
                <a:solidFill>
                  <a:srgbClr val="FFFF00"/>
                </a:solidFill>
              </a:rPr>
              <a:t>:</a:t>
            </a:r>
            <a:r>
              <a:rPr lang="en-GB" sz="1600" dirty="0">
                <a:solidFill>
                  <a:srgbClr val="FFFFFF"/>
                </a:solidFill>
              </a:rPr>
              <a:t>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1" dirty="0">
                <a:solidFill>
                  <a:srgbClr val="FFFFFF"/>
                </a:solidFill>
              </a:rPr>
              <a:t>       RICH,</a:t>
            </a:r>
            <a:r>
              <a:rPr lang="en-GB" sz="1600" dirty="0">
                <a:solidFill>
                  <a:srgbClr val="FFFFFF"/>
                </a:solidFill>
              </a:rPr>
              <a:t>  </a:t>
            </a:r>
            <a:r>
              <a:rPr lang="en-GB" sz="1600" b="1" dirty="0">
                <a:solidFill>
                  <a:srgbClr val="FFFFFF"/>
                </a:solidFill>
              </a:rPr>
              <a:t>Time Of Flight, Pre-Shower (pad chambers &amp; lead converter) ( also MDC (K</a:t>
            </a:r>
            <a:r>
              <a:rPr lang="en-GB" sz="1600" b="1" baseline="30000" dirty="0">
                <a:solidFill>
                  <a:srgbClr val="FFFFFF"/>
                </a:solidFill>
                <a:latin typeface="Symbol" pitchFamily="18" charset="2"/>
              </a:rPr>
              <a:t></a:t>
            </a:r>
            <a:r>
              <a:rPr lang="en-GB" sz="1600" b="1" dirty="0">
                <a:solidFill>
                  <a:srgbClr val="FFFFFF"/>
                </a:solidFill>
              </a:rPr>
              <a:t>))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600" b="1" dirty="0">
              <a:solidFill>
                <a:srgbClr val="FFFF00"/>
              </a:solidFill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1" dirty="0">
                <a:solidFill>
                  <a:srgbClr val="FFFF00"/>
                </a:solidFill>
              </a:rPr>
              <a:t>Trigger</a:t>
            </a:r>
            <a:r>
              <a:rPr lang="en-GB" sz="1600" b="1" dirty="0">
                <a:solidFill>
                  <a:srgbClr val="FFFFFF"/>
                </a:solidFill>
              </a:rPr>
              <a:t>: </a:t>
            </a:r>
            <a:endParaRPr lang="en-GB" sz="1600" b="1" dirty="0" smtClean="0">
              <a:solidFill>
                <a:srgbClr val="FFFFFF"/>
              </a:solidFill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1" dirty="0">
                <a:solidFill>
                  <a:srgbClr val="FFFFFF"/>
                </a:solidFill>
              </a:rPr>
              <a:t> </a:t>
            </a:r>
            <a:r>
              <a:rPr lang="en-GB" sz="1600" b="1" dirty="0" smtClean="0">
                <a:solidFill>
                  <a:srgbClr val="FFFFFF"/>
                </a:solidFill>
              </a:rPr>
              <a:t> ~ 50 kHz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600" dirty="0">
              <a:solidFill>
                <a:srgbClr val="FFFFFF"/>
              </a:solidFill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1" dirty="0">
                <a:solidFill>
                  <a:srgbClr val="FFFF00"/>
                </a:solidFill>
              </a:rPr>
              <a:t>Momentum measurement</a:t>
            </a:r>
          </a:p>
          <a:p>
            <a:pPr marL="457200" lvl="1" indent="0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1" dirty="0">
                <a:solidFill>
                  <a:srgbClr val="FFFFFF"/>
                </a:solidFill>
              </a:rPr>
              <a:t>Magnet: </a:t>
            </a:r>
            <a:r>
              <a:rPr lang="en-GB" sz="1600" dirty="0">
                <a:solidFill>
                  <a:srgbClr val="FFFFFF"/>
                </a:solidFill>
              </a:rPr>
              <a:t>  </a:t>
            </a:r>
            <a:r>
              <a:rPr lang="en-GB" sz="160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∫</a:t>
            </a:r>
            <a:r>
              <a:rPr lang="en-GB" sz="1600" b="1" dirty="0" err="1">
                <a:solidFill>
                  <a:srgbClr val="FFFFFF"/>
                </a:solidFill>
              </a:rPr>
              <a:t>Bdl</a:t>
            </a:r>
            <a:r>
              <a:rPr lang="en-GB" sz="1600" b="1" dirty="0">
                <a:solidFill>
                  <a:srgbClr val="FFFFFF"/>
                </a:solidFill>
              </a:rPr>
              <a:t> = 0.1- 0.34 Tm   </a:t>
            </a:r>
          </a:p>
          <a:p>
            <a:pPr marL="457200" lvl="1" indent="0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1" dirty="0">
                <a:solidFill>
                  <a:srgbClr val="FFFFFF"/>
                </a:solidFill>
              </a:rPr>
              <a:t>MDC: 24 Mini Drift Chambers</a:t>
            </a:r>
          </a:p>
          <a:p>
            <a:pPr marL="457200" lvl="1" indent="0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1" dirty="0">
                <a:solidFill>
                  <a:srgbClr val="FFFFFF"/>
                </a:solidFill>
              </a:rPr>
              <a:t>Leptons:  </a:t>
            </a:r>
            <a:r>
              <a:rPr lang="en-GB" sz="1600" b="1" dirty="0">
                <a:solidFill>
                  <a:srgbClr val="FFFFFF"/>
                </a:solidFill>
                <a:latin typeface="Symbol" pitchFamily="18" charset="2"/>
              </a:rPr>
              <a:t></a:t>
            </a:r>
            <a:r>
              <a:rPr lang="en-GB" sz="1600" b="1" dirty="0">
                <a:solidFill>
                  <a:srgbClr val="FFFFFF"/>
                </a:solidFill>
              </a:rPr>
              <a:t>x~ 140 </a:t>
            </a:r>
            <a:r>
              <a:rPr lang="en-GB" sz="1600" b="1" dirty="0">
                <a:solidFill>
                  <a:srgbClr val="FFFFFF"/>
                </a:solidFill>
                <a:latin typeface="Symbol" pitchFamily="18" charset="2"/>
              </a:rPr>
              <a:t></a:t>
            </a:r>
            <a:r>
              <a:rPr lang="en-GB" sz="1600" b="1" dirty="0">
                <a:solidFill>
                  <a:srgbClr val="FFFFFF"/>
                </a:solidFill>
              </a:rPr>
              <a:t> per cell, </a:t>
            </a:r>
            <a:r>
              <a:rPr lang="en-GB" sz="1600" b="1" dirty="0">
                <a:solidFill>
                  <a:srgbClr val="FFFFFF"/>
                </a:solidFill>
                <a:latin typeface="Symbol" pitchFamily="18" charset="2"/>
              </a:rPr>
              <a:t></a:t>
            </a:r>
            <a:r>
              <a:rPr lang="en-GB" sz="1600" b="1" dirty="0">
                <a:solidFill>
                  <a:srgbClr val="FFFFFF"/>
                </a:solidFill>
              </a:rPr>
              <a:t>p/p ~ 1-2 </a:t>
            </a:r>
            <a:r>
              <a:rPr lang="en-GB" sz="1600" b="1" dirty="0" smtClean="0">
                <a:solidFill>
                  <a:srgbClr val="FFFFFF"/>
                </a:solidFill>
              </a:rPr>
              <a:t>%</a:t>
            </a:r>
            <a:endParaRPr lang="en-GB" sz="1600" b="1" dirty="0">
              <a:solidFill>
                <a:srgbClr val="FFFFFF"/>
              </a:solidFill>
            </a:endParaRPr>
          </a:p>
        </p:txBody>
      </p: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5136094" y="1340768"/>
            <a:ext cx="3656013" cy="2225675"/>
            <a:chOff x="0" y="0"/>
            <a:chExt cx="2303" cy="1402"/>
          </a:xfrm>
        </p:grpSpPr>
        <p:pic>
          <p:nvPicPr>
            <p:cNvPr id="163852" name="Picture 1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2304" cy="140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63853" name="Text Box 13"/>
            <p:cNvSpPr txBox="1">
              <a:spLocks noChangeArrowheads="1"/>
            </p:cNvSpPr>
            <p:nvPr/>
          </p:nvSpPr>
          <p:spPr bwMode="auto">
            <a:xfrm>
              <a:off x="0" y="0"/>
              <a:ext cx="2304" cy="140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63848" name="Text Box 14"/>
          <p:cNvSpPr txBox="1">
            <a:spLocks noChangeArrowheads="1"/>
          </p:cNvSpPr>
          <p:nvPr/>
        </p:nvSpPr>
        <p:spPr bwMode="auto">
          <a:xfrm>
            <a:off x="5432425" y="0"/>
            <a:ext cx="3394075" cy="1166813"/>
          </a:xfrm>
          <a:prstGeom prst="rect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fr-FR" sz="3200">
                <a:solidFill>
                  <a:srgbClr val="FFFFFF"/>
                </a:solidFill>
                <a:latin typeface="Forte" pitchFamily="64" charset="0"/>
              </a:rPr>
              <a:t>     HADES</a:t>
            </a:r>
          </a:p>
          <a:p>
            <a:pPr>
              <a:lnSpc>
                <a:spcPct val="80000"/>
              </a:lnSpc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fr-FR" sz="2400">
                <a:solidFill>
                  <a:srgbClr val="FFFFFF"/>
                </a:solidFill>
              </a:rPr>
              <a:t> 2</a:t>
            </a:r>
            <a:r>
              <a:rPr lang="fr-FR" sz="2400" baseline="30000">
                <a:solidFill>
                  <a:srgbClr val="FFFFFF"/>
                </a:solidFill>
              </a:rPr>
              <a:t>nd</a:t>
            </a:r>
            <a:r>
              <a:rPr lang="fr-FR" sz="2400">
                <a:solidFill>
                  <a:srgbClr val="FFFFFF"/>
                </a:solidFill>
              </a:rPr>
              <a:t> generation dilepton </a:t>
            </a:r>
          </a:p>
          <a:p>
            <a:pPr>
              <a:lnSpc>
                <a:spcPct val="80000"/>
              </a:lnSpc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fr-FR" sz="2400">
                <a:solidFill>
                  <a:srgbClr val="FFFFFF"/>
                </a:solidFill>
              </a:rPr>
              <a:t>  spectrometer 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MESON 2014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B. Ramstein  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3FD38E-F2C6-49E9-B7D4-4A2113E3781E}" type="slidenum">
              <a:rPr lang="fr-FR" smtClean="0"/>
              <a:pPr>
                <a:defRPr/>
              </a:pPr>
              <a:t>9</a:t>
            </a:fld>
            <a:endParaRPr lang="fr-F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871699"/>
            <a:ext cx="2314798" cy="2335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oneTexte 6"/>
          <p:cNvSpPr txBox="1"/>
          <p:nvPr/>
        </p:nvSpPr>
        <p:spPr>
          <a:xfrm>
            <a:off x="3779911" y="4242574"/>
            <a:ext cx="2206053" cy="338554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none" rtlCol="0">
            <a:spAutoFit/>
          </a:bodyPr>
          <a:lstStyle/>
          <a:p>
            <a:pPr marL="0" lvl="1"/>
            <a:r>
              <a:rPr lang="en-GB" sz="1600" b="1" dirty="0">
                <a:solidFill>
                  <a:srgbClr val="FFFFFF"/>
                </a:solidFill>
                <a:latin typeface="Symbol" pitchFamily="18" charset="2"/>
              </a:rPr>
              <a:t></a:t>
            </a:r>
            <a:r>
              <a:rPr lang="en-GB" sz="1600" b="1" dirty="0">
                <a:solidFill>
                  <a:srgbClr val="FFFFFF"/>
                </a:solidFill>
              </a:rPr>
              <a:t>M/M ~ 2% at </a:t>
            </a:r>
            <a:r>
              <a:rPr lang="en-GB" sz="1600" b="1" dirty="0">
                <a:solidFill>
                  <a:srgbClr val="FFFFFF"/>
                </a:solidFill>
                <a:latin typeface="Symbol" pitchFamily="18" charset="2"/>
              </a:rPr>
              <a:t></a:t>
            </a:r>
            <a:r>
              <a:rPr lang="en-GB" sz="1600" b="1" dirty="0">
                <a:solidFill>
                  <a:srgbClr val="FFFFFF"/>
                </a:solidFill>
              </a:rPr>
              <a:t> </a:t>
            </a:r>
            <a:r>
              <a:rPr lang="en-GB" sz="1600" b="1" dirty="0" smtClean="0">
                <a:solidFill>
                  <a:srgbClr val="FFFFFF"/>
                </a:solidFill>
              </a:rPr>
              <a:t>peak</a:t>
            </a:r>
            <a:endParaRPr lang="en-GB" sz="1600" b="1" dirty="0">
              <a:solidFill>
                <a:srgbClr val="FFFFFF"/>
              </a:solidFill>
            </a:endParaRPr>
          </a:p>
        </p:txBody>
      </p:sp>
      <p:sp>
        <p:nvSpPr>
          <p:cNvPr id="24" name="Bulle ronde 23"/>
          <p:cNvSpPr/>
          <p:nvPr/>
        </p:nvSpPr>
        <p:spPr>
          <a:xfrm>
            <a:off x="755575" y="4414781"/>
            <a:ext cx="3600401" cy="1792384"/>
          </a:xfrm>
          <a:prstGeom prst="wedgeEllipseCallout">
            <a:avLst>
              <a:gd name="adj1" fmla="val -42995"/>
              <a:gd name="adj2" fmla="val -52203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600" b="1" dirty="0" err="1" smtClean="0">
                <a:solidFill>
                  <a:schemeClr val="bg1"/>
                </a:solidFill>
              </a:rPr>
              <a:t>Electromagnetic</a:t>
            </a:r>
            <a:r>
              <a:rPr lang="fr-FR" sz="1600" b="1" dirty="0" smtClean="0">
                <a:solidFill>
                  <a:schemeClr val="bg1"/>
                </a:solidFill>
              </a:rPr>
              <a:t>  </a:t>
            </a:r>
            <a:r>
              <a:rPr lang="fr-FR" sz="1600" b="1" dirty="0" err="1" smtClean="0">
                <a:solidFill>
                  <a:schemeClr val="bg1"/>
                </a:solidFill>
              </a:rPr>
              <a:t>Calorimeter</a:t>
            </a:r>
            <a:r>
              <a:rPr lang="fr-FR" sz="1600" b="1" dirty="0" smtClean="0">
                <a:solidFill>
                  <a:schemeClr val="bg1"/>
                </a:solidFill>
              </a:rPr>
              <a:t>  for </a:t>
            </a:r>
            <a:r>
              <a:rPr lang="fr-FR" sz="1600" b="1" dirty="0" err="1">
                <a:solidFill>
                  <a:schemeClr val="bg1"/>
                </a:solidFill>
              </a:rPr>
              <a:t>experiments</a:t>
            </a:r>
            <a:r>
              <a:rPr lang="fr-FR" sz="1600" b="1" dirty="0">
                <a:solidFill>
                  <a:schemeClr val="bg1"/>
                </a:solidFill>
              </a:rPr>
              <a:t> </a:t>
            </a:r>
          </a:p>
          <a:p>
            <a:r>
              <a:rPr lang="fr-FR" sz="1600" b="1" dirty="0" err="1">
                <a:solidFill>
                  <a:schemeClr val="bg1"/>
                </a:solidFill>
              </a:rPr>
              <a:t>with</a:t>
            </a:r>
            <a:r>
              <a:rPr lang="fr-FR" sz="1600" b="1" dirty="0">
                <a:solidFill>
                  <a:schemeClr val="bg1"/>
                </a:solidFill>
              </a:rPr>
              <a:t> SIS 100/FAIR </a:t>
            </a:r>
            <a:r>
              <a:rPr lang="fr-FR" sz="1600" b="1" dirty="0" err="1" smtClean="0">
                <a:solidFill>
                  <a:srgbClr val="FF0000"/>
                </a:solidFill>
                <a:sym typeface="Symbol"/>
              </a:rPr>
              <a:t>P.Ramos</a:t>
            </a:r>
            <a:r>
              <a:rPr lang="fr-FR" sz="1600" b="1" dirty="0" smtClean="0">
                <a:solidFill>
                  <a:srgbClr val="FF0000"/>
                </a:solidFill>
                <a:sym typeface="Symbol"/>
              </a:rPr>
              <a:t>, poster session</a:t>
            </a:r>
            <a:endParaRPr lang="fr-FR" sz="1600" b="1" dirty="0">
              <a:solidFill>
                <a:srgbClr val="FF0000"/>
              </a:solidFill>
              <a:sym typeface="Symbol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Rayon">
  <a:themeElements>
    <a:clrScheme name="Rayon 3">
      <a:dk1>
        <a:srgbClr val="3F4873"/>
      </a:dk1>
      <a:lt1>
        <a:srgbClr val="FFFFFF"/>
      </a:lt1>
      <a:dk2>
        <a:srgbClr val="4F598D"/>
      </a:dk2>
      <a:lt2>
        <a:srgbClr val="CCECFF"/>
      </a:lt2>
      <a:accent1>
        <a:srgbClr val="0099CC"/>
      </a:accent1>
      <a:accent2>
        <a:srgbClr val="4C8470"/>
      </a:accent2>
      <a:accent3>
        <a:srgbClr val="B2B5C5"/>
      </a:accent3>
      <a:accent4>
        <a:srgbClr val="DADADA"/>
      </a:accent4>
      <a:accent5>
        <a:srgbClr val="AACAE2"/>
      </a:accent5>
      <a:accent6>
        <a:srgbClr val="447765"/>
      </a:accent6>
      <a:hlink>
        <a:srgbClr val="99CC00"/>
      </a:hlink>
      <a:folHlink>
        <a:srgbClr val="96A4C8"/>
      </a:folHlink>
    </a:clrScheme>
    <a:fontScheme name="Ray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ayon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yon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yon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yon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yon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yon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yon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yon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yon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5_Capitaux">
  <a:themeElements>
    <a:clrScheme name="Urbai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apitaux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7_Capitaux">
  <a:themeElements>
    <a:clrScheme name="Urbai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apitaux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13925</TotalTime>
  <Words>2818</Words>
  <Application>Microsoft Office PowerPoint</Application>
  <PresentationFormat>Affichage à l'écran (4:3)</PresentationFormat>
  <Paragraphs>638</Paragraphs>
  <Slides>32</Slides>
  <Notes>11</Notes>
  <HiddenSlides>0</HiddenSlides>
  <MMClips>0</MMClips>
  <ScaleCrop>false</ScaleCrop>
  <HeadingPairs>
    <vt:vector size="4" baseType="variant">
      <vt:variant>
        <vt:lpstr>Thème</vt:lpstr>
      </vt:variant>
      <vt:variant>
        <vt:i4>6</vt:i4>
      </vt:variant>
      <vt:variant>
        <vt:lpstr>Titres des diapositives</vt:lpstr>
      </vt:variant>
      <vt:variant>
        <vt:i4>32</vt:i4>
      </vt:variant>
    </vt:vector>
  </HeadingPairs>
  <TitlesOfParts>
    <vt:vector size="38" baseType="lpstr">
      <vt:lpstr>Conception personnalisée</vt:lpstr>
      <vt:lpstr>1_Conception personnalisée</vt:lpstr>
      <vt:lpstr>2_Conception personnalisée</vt:lpstr>
      <vt:lpstr>4_Rayon</vt:lpstr>
      <vt:lpstr>5_Capitaux</vt:lpstr>
      <vt:lpstr>7_Capitaux</vt:lpstr>
      <vt:lpstr>Présentation PowerPoint</vt:lpstr>
      <vt:lpstr>Outline</vt:lpstr>
      <vt:lpstr>Motivations of the HADES experiment</vt:lpstr>
      <vt:lpstr>Virtual photon  emission from hot and dense matter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Exclusive analysis : ppppe+e- at 1.25 GeV </vt:lpstr>
      <vt:lpstr>ppe+e-X  E=2.2 GeV, 3.5 GeV</vt:lpstr>
      <vt:lpstr>Présentation PowerPoint</vt:lpstr>
      <vt:lpstr>Studying cold nuclear matter </vt:lpstr>
      <vt:lpstr>The « pn puzzle »:tentative explanations</vt:lpstr>
      <vt:lpstr>HADES « pn puzzle »:the  explanation ?  </vt:lpstr>
      <vt:lpstr>Searching for the U boson with HADES</vt:lpstr>
      <vt:lpstr>K0S inclusive production in pp E= 3.5 GeV</vt:lpstr>
      <vt:lpstr>Sensitivity to kaon nuclear potential</vt:lpstr>
      <vt:lpstr>More about strange channels with HADES</vt:lpstr>
      <vt:lpstr>                Pion beam experiments HADES </vt:lpstr>
      <vt:lpstr>Pion-nucleon reactions with HADES hadronic channels</vt:lpstr>
      <vt:lpstr>Pion-nucleon reactions with HADES dielectron channels</vt:lpstr>
      <vt:lpstr>Pion-nucleus reactions with HADES</vt:lpstr>
      <vt:lpstr>Conclusion</vt:lpstr>
      <vt:lpstr>dziękuję</vt:lpstr>
      <vt:lpstr>Présentation PowerPoint</vt:lpstr>
      <vt:lpstr>Hyperon production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user</dc:creator>
  <cp:lastModifiedBy>Béatrice Ramstein</cp:lastModifiedBy>
  <cp:revision>1341</cp:revision>
  <dcterms:created xsi:type="dcterms:W3CDTF">2012-11-10T14:04:00Z</dcterms:created>
  <dcterms:modified xsi:type="dcterms:W3CDTF">2014-06-04T07:22:39Z</dcterms:modified>
</cp:coreProperties>
</file>