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4" r:id="rId2"/>
    <p:sldId id="267" r:id="rId3"/>
    <p:sldId id="269" r:id="rId4"/>
    <p:sldId id="270" r:id="rId5"/>
    <p:sldId id="271" r:id="rId6"/>
    <p:sldId id="285" r:id="rId7"/>
    <p:sldId id="277" r:id="rId8"/>
    <p:sldId id="279" r:id="rId9"/>
    <p:sldId id="293" r:id="rId10"/>
    <p:sldId id="272" r:id="rId11"/>
    <p:sldId id="273" r:id="rId12"/>
    <p:sldId id="257" r:id="rId13"/>
    <p:sldId id="265" r:id="rId14"/>
    <p:sldId id="259" r:id="rId15"/>
    <p:sldId id="274" r:id="rId16"/>
    <p:sldId id="276" r:id="rId17"/>
    <p:sldId id="286" r:id="rId18"/>
    <p:sldId id="292" r:id="rId19"/>
    <p:sldId id="281" r:id="rId20"/>
    <p:sldId id="282" r:id="rId21"/>
    <p:sldId id="287" r:id="rId22"/>
    <p:sldId id="297" r:id="rId23"/>
    <p:sldId id="278" r:id="rId24"/>
    <p:sldId id="280" r:id="rId25"/>
    <p:sldId id="283" r:id="rId26"/>
    <p:sldId id="284" r:id="rId27"/>
    <p:sldId id="288" r:id="rId28"/>
    <p:sldId id="291" r:id="rId29"/>
    <p:sldId id="289" r:id="rId30"/>
    <p:sldId id="290" r:id="rId31"/>
    <p:sldId id="295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salabura" initials="ps" lastIdx="1" clrIdx="0">
    <p:extLst>
      <p:ext uri="{19B8F6BF-5375-455C-9EA6-DF929625EA0E}">
        <p15:presenceInfo xmlns:p15="http://schemas.microsoft.com/office/powerpoint/2012/main" userId="2784fc5cb914d0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7" autoAdjust="0"/>
    <p:restoredTop sz="95000" autoAdjust="0"/>
  </p:normalViewPr>
  <p:slideViewPr>
    <p:cSldViewPr snapToGrid="0">
      <p:cViewPr varScale="1">
        <p:scale>
          <a:sx n="86" d="100"/>
          <a:sy n="86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5-23T20:32:42.778" idx="1">
    <p:pos x="10" y="10"/>
    <p:text>naprawde egzotyczne stane to;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BB512-5548-4C64-9D0D-20AC09191789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45AF-EE40-467A-83C1-C26EDABED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6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5679A5-BBE5-4C2B-9BD8-3F98072BE450}" type="slidenum">
              <a:rPr lang="en-US" altLang="de-DE" sz="1300" smtClean="0">
                <a:latin typeface="Times New Roman" pitchFamily="18" charset="0"/>
              </a:rPr>
              <a:pPr/>
              <a:t>2</a:t>
            </a:fld>
            <a:endParaRPr lang="en-US" altLang="de-DE" sz="1300" dirty="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984250"/>
            <a:ext cx="6296025" cy="3541713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8550" y="4868863"/>
            <a:ext cx="4906963" cy="3932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160408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45AF-EE40-467A-83C1-C26EDABED74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33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45AF-EE40-467A-83C1-C26EDABED74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26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45AF-EE40-467A-83C1-C26EDABED74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51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45AF-EE40-467A-83C1-C26EDABED74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2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45AF-EE40-467A-83C1-C26EDABED74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1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45AF-EE40-467A-83C1-C26EDABED74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30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45AF-EE40-467A-83C1-C26EDABED74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1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Prel</a:t>
            </a:r>
            <a:r>
              <a:rPr lang="pl-PL" dirty="0" smtClean="0"/>
              <a:t>:</a:t>
            </a:r>
          </a:p>
          <a:p>
            <a:endParaRPr lang="pl-PL" dirty="0" smtClean="0"/>
          </a:p>
          <a:p>
            <a:r>
              <a:rPr lang="pl-PL" dirty="0" err="1" smtClean="0"/>
              <a:t>Naprawde</a:t>
            </a:r>
            <a:r>
              <a:rPr lang="pl-PL" baseline="0" dirty="0" smtClean="0"/>
              <a:t> egzotyczne stany: </a:t>
            </a:r>
          </a:p>
          <a:p>
            <a:r>
              <a:rPr lang="pl-PL" baseline="0" dirty="0" smtClean="0"/>
              <a:t>X(3872) –bardzo </a:t>
            </a:r>
            <a:r>
              <a:rPr lang="pl-PL" baseline="0" dirty="0" err="1" smtClean="0"/>
              <a:t>waski</a:t>
            </a:r>
            <a:r>
              <a:rPr lang="pl-PL" baseline="0" dirty="0" smtClean="0"/>
              <a:t> a powyżej progu na </a:t>
            </a:r>
            <a:r>
              <a:rPr lang="pl-PL" baseline="0" dirty="0" err="1" smtClean="0"/>
              <a:t>DD^bar</a:t>
            </a:r>
            <a:r>
              <a:rPr lang="pl-PL" baseline="0" dirty="0" smtClean="0"/>
              <a:t>(Gamma=2.3 </a:t>
            </a:r>
            <a:r>
              <a:rPr lang="pl-PL" baseline="0" dirty="0" err="1" smtClean="0"/>
              <a:t>MeV</a:t>
            </a:r>
            <a:r>
              <a:rPr lang="pl-PL" baseline="0" dirty="0" smtClean="0"/>
              <a:t>!) J^PC=1++ (preferowane)</a:t>
            </a:r>
          </a:p>
          <a:p>
            <a:r>
              <a:rPr lang="pl-PL" baseline="0" dirty="0" smtClean="0"/>
              <a:t>Co to może być? </a:t>
            </a:r>
            <a:r>
              <a:rPr lang="pl-PL" baseline="0" dirty="0" err="1" smtClean="0"/>
              <a:t>DD^bar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molekula</a:t>
            </a:r>
            <a:r>
              <a:rPr lang="pl-PL" baseline="0" dirty="0" smtClean="0"/>
              <a:t>- ale brak obserwacji </a:t>
            </a:r>
            <a:r>
              <a:rPr lang="pl-PL" baseline="0" dirty="0" err="1" smtClean="0"/>
              <a:t>partnerow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izospinowych</a:t>
            </a:r>
            <a:r>
              <a:rPr lang="pl-PL" baseline="0" dirty="0" smtClean="0"/>
              <a:t> X+</a:t>
            </a:r>
          </a:p>
          <a:p>
            <a:r>
              <a:rPr lang="pl-PL" baseline="0" dirty="0" smtClean="0"/>
              <a:t>Bardzo </a:t>
            </a:r>
            <a:r>
              <a:rPr lang="pl-PL" baseline="0" dirty="0" err="1" smtClean="0"/>
              <a:t>mala</a:t>
            </a:r>
            <a:r>
              <a:rPr lang="pl-PL" baseline="0" dirty="0" smtClean="0"/>
              <a:t> energia wiązania –około 0.16 </a:t>
            </a:r>
            <a:r>
              <a:rPr lang="pl-PL" baseline="0" dirty="0" err="1" smtClean="0"/>
              <a:t>MeV</a:t>
            </a:r>
            <a:r>
              <a:rPr lang="pl-PL" baseline="0" dirty="0" smtClean="0"/>
              <a:t> !</a:t>
            </a:r>
          </a:p>
          <a:p>
            <a:r>
              <a:rPr lang="pl-PL" baseline="0" dirty="0" smtClean="0"/>
              <a:t>D*</a:t>
            </a:r>
            <a:r>
              <a:rPr lang="pl-PL" baseline="0" dirty="0" err="1" smtClean="0"/>
              <a:t>D^bar</a:t>
            </a:r>
            <a:r>
              <a:rPr lang="pl-PL" baseline="0" dirty="0" smtClean="0"/>
              <a:t>? (problemy z </a:t>
            </a:r>
            <a:r>
              <a:rPr lang="pl-PL" baseline="0" dirty="0" err="1" smtClean="0"/>
              <a:t>wsp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Rozgałezienia</a:t>
            </a:r>
            <a:r>
              <a:rPr lang="pl-PL" baseline="0" dirty="0" smtClean="0"/>
              <a:t> )</a:t>
            </a:r>
          </a:p>
          <a:p>
            <a:r>
              <a:rPr lang="pl-PL" baseline="0" dirty="0" smtClean="0"/>
              <a:t>Może </a:t>
            </a:r>
            <a:r>
              <a:rPr lang="pl-PL" baseline="0" dirty="0" err="1" smtClean="0"/>
              <a:t>molekula</a:t>
            </a:r>
            <a:r>
              <a:rPr lang="pl-PL" baseline="0" dirty="0" smtClean="0"/>
              <a:t> z domieszka </a:t>
            </a:r>
            <a:r>
              <a:rPr lang="pl-PL" baseline="0" dirty="0" err="1" smtClean="0"/>
              <a:t>cc_bar</a:t>
            </a:r>
            <a:endParaRPr lang="pl-PL" baseline="0" dirty="0" smtClean="0"/>
          </a:p>
          <a:p>
            <a:r>
              <a:rPr lang="pl-PL" baseline="0" dirty="0" smtClean="0"/>
              <a:t>stan 4-kwarkowy?</a:t>
            </a:r>
          </a:p>
          <a:p>
            <a:r>
              <a:rPr lang="pl-PL" baseline="0" dirty="0" err="1" smtClean="0"/>
              <a:t>Ciagle</a:t>
            </a:r>
            <a:r>
              <a:rPr lang="pl-PL" baseline="0" dirty="0" smtClean="0"/>
              <a:t> kontrowersyjny</a:t>
            </a:r>
          </a:p>
          <a:p>
            <a:endParaRPr lang="pl-PL" baseline="0" dirty="0" smtClean="0"/>
          </a:p>
          <a:p>
            <a:r>
              <a:rPr lang="pl-PL" baseline="0" dirty="0" smtClean="0"/>
              <a:t>Y(4260) –rozpada się poprze </a:t>
            </a:r>
            <a:r>
              <a:rPr lang="pl-PL" baseline="0" dirty="0" err="1" smtClean="0"/>
              <a:t>Zc</a:t>
            </a:r>
            <a:r>
              <a:rPr lang="pl-PL" baseline="0" dirty="0" smtClean="0"/>
              <a:t>(3900?)</a:t>
            </a:r>
          </a:p>
          <a:p>
            <a:r>
              <a:rPr lang="pl-PL" baseline="0" dirty="0" smtClean="0"/>
              <a:t>Y(4350), Y(4660)? </a:t>
            </a:r>
          </a:p>
          <a:p>
            <a:r>
              <a:rPr lang="pl-PL" baseline="0" dirty="0" smtClean="0"/>
              <a:t>Nie obserwowane w R(</a:t>
            </a:r>
            <a:r>
              <a:rPr lang="pl-PL" baseline="0" dirty="0" err="1" smtClean="0"/>
              <a:t>e+e</a:t>
            </a:r>
            <a:r>
              <a:rPr lang="pl-PL" baseline="0" dirty="0" smtClean="0"/>
              <a:t>-)-&gt;</a:t>
            </a:r>
            <a:r>
              <a:rPr lang="pl-PL" baseline="0" dirty="0" err="1" smtClean="0"/>
              <a:t>hadrons</a:t>
            </a:r>
            <a:r>
              <a:rPr lang="pl-PL" baseline="0" dirty="0" smtClean="0"/>
              <a:t>/</a:t>
            </a:r>
            <a:r>
              <a:rPr lang="pl-PL" baseline="0" dirty="0" err="1" smtClean="0"/>
              <a:t>e+e</a:t>
            </a:r>
            <a:r>
              <a:rPr lang="pl-PL" baseline="0" dirty="0" smtClean="0"/>
              <a:t>--</a:t>
            </a:r>
            <a:r>
              <a:rPr lang="pl-PL" baseline="0" dirty="0" err="1" smtClean="0"/>
              <a:t>muons</a:t>
            </a:r>
            <a:r>
              <a:rPr lang="pl-PL" baseline="0" dirty="0" smtClean="0"/>
              <a:t> !</a:t>
            </a:r>
          </a:p>
          <a:p>
            <a:r>
              <a:rPr lang="pl-PL" baseline="0" dirty="0" smtClean="0"/>
              <a:t>Interferencja pomiędzy amplitudami rezonansu (</a:t>
            </a:r>
            <a:r>
              <a:rPr lang="pl-PL" baseline="0" dirty="0" err="1" smtClean="0"/>
              <a:t>ccbar</a:t>
            </a:r>
            <a:r>
              <a:rPr lang="pl-PL" baseline="0" dirty="0" smtClean="0"/>
              <a:t> np. psi ) i </a:t>
            </a:r>
            <a:r>
              <a:rPr lang="pl-PL" baseline="0" dirty="0" err="1" smtClean="0"/>
              <a:t>Ddbar</a:t>
            </a:r>
            <a:r>
              <a:rPr lang="pl-PL" baseline="0" dirty="0" smtClean="0"/>
              <a:t> kontinuum??</a:t>
            </a:r>
          </a:p>
          <a:p>
            <a:r>
              <a:rPr lang="pl-PL" baseline="0" dirty="0" err="1" smtClean="0"/>
              <a:t>Wiecej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stanow</a:t>
            </a:r>
            <a:r>
              <a:rPr lang="pl-PL" baseline="0" dirty="0" smtClean="0"/>
              <a:t> niż </a:t>
            </a:r>
            <a:r>
              <a:rPr lang="pl-PL" baseline="0" dirty="0" err="1" smtClean="0"/>
              <a:t>przewidywan</a:t>
            </a:r>
            <a:r>
              <a:rPr lang="pl-PL" baseline="0" dirty="0" smtClean="0"/>
              <a:t> z modelu potencjałowego!</a:t>
            </a:r>
          </a:p>
          <a:p>
            <a:endParaRPr lang="pl-PL" baseline="0" dirty="0" smtClean="0"/>
          </a:p>
          <a:p>
            <a:r>
              <a:rPr lang="pl-PL" baseline="0" dirty="0" err="1" smtClean="0"/>
              <a:t>Naladowane</a:t>
            </a:r>
            <a:r>
              <a:rPr lang="pl-PL" baseline="0" dirty="0" smtClean="0"/>
              <a:t> stany </a:t>
            </a:r>
            <a:r>
              <a:rPr lang="pl-PL" baseline="0" dirty="0" err="1" smtClean="0"/>
              <a:t>Z_z</a:t>
            </a:r>
            <a:r>
              <a:rPr lang="pl-PL" baseline="0" dirty="0" smtClean="0"/>
              <a:t>(4430)+(</a:t>
            </a:r>
            <a:r>
              <a:rPr lang="pl-PL" baseline="0" dirty="0" err="1" smtClean="0"/>
              <a:t>kanal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phsi</a:t>
            </a:r>
            <a:r>
              <a:rPr lang="pl-PL" baseline="0" dirty="0" smtClean="0"/>
              <a:t>(2s)pi+) – widziane przez </a:t>
            </a:r>
            <a:r>
              <a:rPr lang="pl-PL" baseline="0" dirty="0" err="1" smtClean="0"/>
              <a:t>Belle</a:t>
            </a:r>
            <a:r>
              <a:rPr lang="pl-PL" baseline="0" dirty="0" smtClean="0"/>
              <a:t> ale nie przez </a:t>
            </a:r>
            <a:r>
              <a:rPr lang="pl-PL" baseline="0" dirty="0" err="1" smtClean="0"/>
              <a:t>BarBar</a:t>
            </a:r>
            <a:endParaRPr lang="pl-PL" baseline="0" dirty="0" smtClean="0"/>
          </a:p>
          <a:p>
            <a:r>
              <a:rPr lang="pl-PL" baseline="0" dirty="0" err="1" smtClean="0"/>
              <a:t>Belle</a:t>
            </a:r>
            <a:r>
              <a:rPr lang="pl-PL" baseline="0" dirty="0" smtClean="0"/>
              <a:t> daje mu 1+ ale szerokość w drugim jest </a:t>
            </a:r>
            <a:r>
              <a:rPr lang="pl-PL" baseline="0" dirty="0" err="1" smtClean="0"/>
              <a:t>wieksza</a:t>
            </a:r>
            <a:r>
              <a:rPr lang="pl-PL" baseline="0" dirty="0" smtClean="0"/>
              <a:t> niż w pierwszym pomiarze</a:t>
            </a:r>
          </a:p>
          <a:p>
            <a:r>
              <a:rPr lang="pl-PL" baseline="0" dirty="0" smtClean="0"/>
              <a:t>Interpretacja 4 kwarki?</a:t>
            </a:r>
          </a:p>
          <a:p>
            <a:r>
              <a:rPr lang="pl-PL" baseline="0" dirty="0" err="1" smtClean="0"/>
              <a:t>Belle</a:t>
            </a:r>
            <a:r>
              <a:rPr lang="pl-PL" baseline="0" dirty="0" smtClean="0"/>
              <a:t> widzi jeszcze 2 stany Z1+(4050) i Z2+(4250) (</a:t>
            </a:r>
            <a:r>
              <a:rPr lang="pl-PL" baseline="0" dirty="0" err="1" smtClean="0"/>
              <a:t>kanal</a:t>
            </a:r>
            <a:r>
              <a:rPr lang="pl-PL" baseline="0" dirty="0" smtClean="0"/>
              <a:t> rozpadu B-&gt;(chic1pi+)</a:t>
            </a:r>
            <a:r>
              <a:rPr lang="pl-PL" baseline="0" dirty="0" err="1" smtClean="0"/>
              <a:t>Kaon</a:t>
            </a:r>
            <a:endParaRPr lang="pl-PL" baseline="0" dirty="0" smtClean="0"/>
          </a:p>
          <a:p>
            <a:r>
              <a:rPr lang="pl-PL" baseline="0" dirty="0" err="1" smtClean="0"/>
              <a:t>BarBar</a:t>
            </a:r>
            <a:r>
              <a:rPr lang="pl-PL" baseline="0" dirty="0" smtClean="0"/>
              <a:t> znowu nie potwierdza bo może </a:t>
            </a:r>
            <a:r>
              <a:rPr lang="pl-PL" baseline="0" dirty="0" err="1" smtClean="0"/>
              <a:t>opisac</a:t>
            </a:r>
            <a:r>
              <a:rPr lang="pl-PL" baseline="0" dirty="0" smtClean="0"/>
              <a:t> widma przez fale parcjalne w układzie </a:t>
            </a:r>
            <a:r>
              <a:rPr lang="pl-PL" baseline="0" dirty="0" err="1" smtClean="0"/>
              <a:t>Kaonpi</a:t>
            </a:r>
            <a:r>
              <a:rPr lang="pl-PL" baseline="0" dirty="0" smtClean="0"/>
              <a:t>+ </a:t>
            </a:r>
          </a:p>
          <a:p>
            <a:r>
              <a:rPr lang="pl-PL" baseline="0" dirty="0" smtClean="0"/>
              <a:t>Z1/Z2 wymagają potwierdzenia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45AF-EE40-467A-83C1-C26EDABED74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01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45AF-EE40-467A-83C1-C26EDABED74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06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45AF-EE40-467A-83C1-C26EDABED74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4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A741-BC2A-4219-BA65-F7BC2DBE8A46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3DD-EA78-4690-A7AD-BAF71D7E6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A741-BC2A-4219-BA65-F7BC2DBE8A46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3DD-EA78-4690-A7AD-BAF71D7E6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59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A741-BC2A-4219-BA65-F7BC2DBE8A46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3DD-EA78-4690-A7AD-BAF71D7E6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4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A741-BC2A-4219-BA65-F7BC2DBE8A46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3DD-EA78-4690-A7AD-BAF71D7E6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9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A741-BC2A-4219-BA65-F7BC2DBE8A46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3DD-EA78-4690-A7AD-BAF71D7E6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7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A741-BC2A-4219-BA65-F7BC2DBE8A46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3DD-EA78-4690-A7AD-BAF71D7E6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8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A741-BC2A-4219-BA65-F7BC2DBE8A46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3DD-EA78-4690-A7AD-BAF71D7E6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1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A741-BC2A-4219-BA65-F7BC2DBE8A46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3DD-EA78-4690-A7AD-BAF71D7E6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9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A741-BC2A-4219-BA65-F7BC2DBE8A46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3DD-EA78-4690-A7AD-BAF71D7E6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7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A741-BC2A-4219-BA65-F7BC2DBE8A46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3DD-EA78-4690-A7AD-BAF71D7E6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A741-BC2A-4219-BA65-F7BC2DBE8A46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3DD-EA78-4690-A7AD-BAF71D7E6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55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2A741-BC2A-4219-BA65-F7BC2DBE8A46}" type="datetimeFigureOut">
              <a:rPr lang="en-GB" smtClean="0"/>
              <a:t>04/06/2014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F3DD-EA78-4690-A7AD-BAF71D7E6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51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887" y="1688841"/>
            <a:ext cx="3870225" cy="1598333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r>
              <a:rPr lang="pl-PL" dirty="0" smtClean="0"/>
              <a:t> and Outlook</a:t>
            </a:r>
          </a:p>
          <a:p>
            <a:endParaRPr lang="pl-PL" dirty="0"/>
          </a:p>
          <a:p>
            <a:r>
              <a:rPr lang="pl-PL" dirty="0" smtClean="0"/>
              <a:t>Piotr Salabura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0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197647" y="153291"/>
            <a:ext cx="5517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Light</a:t>
            </a:r>
            <a:r>
              <a:rPr lang="pl-PL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pl-PL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Mesons</a:t>
            </a:r>
            <a:r>
              <a:rPr lang="pl-PL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8" name="Group 85"/>
          <p:cNvGrpSpPr/>
          <p:nvPr/>
        </p:nvGrpSpPr>
        <p:grpSpPr>
          <a:xfrm>
            <a:off x="1025310" y="5087446"/>
            <a:ext cx="3469231" cy="1200329"/>
            <a:chOff x="420729" y="2318974"/>
            <a:chExt cx="5058621" cy="2344930"/>
          </a:xfrm>
        </p:grpSpPr>
        <p:sp>
          <p:nvSpPr>
            <p:cNvPr id="9" name="TextBox 73"/>
            <p:cNvSpPr txBox="1"/>
            <p:nvPr/>
          </p:nvSpPr>
          <p:spPr>
            <a:xfrm>
              <a:off x="2325728" y="2318974"/>
              <a:ext cx="3153622" cy="23449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pl-PL" sz="2400" b="1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Quark</a:t>
              </a:r>
              <a:r>
                <a:rPr lang="pl-PL" sz="24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model</a:t>
              </a:r>
              <a:r>
                <a:rPr lang="pl-PL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:</a:t>
              </a:r>
              <a:endParaRPr lang="en-US" sz="24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  <a:p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P = - (-1)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L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C </a:t>
              </a:r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= (-1)</a:t>
              </a:r>
              <a:r>
                <a:rPr lang="en-US" sz="2400" baseline="30000" dirty="0">
                  <a:solidFill>
                    <a:srgbClr val="000000"/>
                  </a:solidFill>
                  <a:latin typeface="Comic Sans MS"/>
                  <a:cs typeface="Comic Sans MS"/>
                </a:rPr>
                <a:t>L+S</a:t>
              </a:r>
            </a:p>
          </p:txBody>
        </p:sp>
        <p:grpSp>
          <p:nvGrpSpPr>
            <p:cNvPr id="10" name="Group 74"/>
            <p:cNvGrpSpPr/>
            <p:nvPr/>
          </p:nvGrpSpPr>
          <p:grpSpPr>
            <a:xfrm>
              <a:off x="571500" y="2997200"/>
              <a:ext cx="1435100" cy="1118108"/>
              <a:chOff x="622300" y="3975100"/>
              <a:chExt cx="1435100" cy="1118108"/>
            </a:xfrm>
          </p:grpSpPr>
          <p:grpSp>
            <p:nvGrpSpPr>
              <p:cNvPr id="14" name="Group 77"/>
              <p:cNvGrpSpPr/>
              <p:nvPr/>
            </p:nvGrpSpPr>
            <p:grpSpPr>
              <a:xfrm>
                <a:off x="622300" y="4419600"/>
                <a:ext cx="254000" cy="673608"/>
                <a:chOff x="622300" y="4419600"/>
                <a:chExt cx="254000" cy="673608"/>
              </a:xfrm>
            </p:grpSpPr>
            <p:sp>
              <p:nvSpPr>
                <p:cNvPr id="19" name="Up Arrow 80"/>
                <p:cNvSpPr/>
                <p:nvPr/>
              </p:nvSpPr>
              <p:spPr bwMode="auto">
                <a:xfrm>
                  <a:off x="660400" y="4419600"/>
                  <a:ext cx="190500" cy="673608"/>
                </a:xfrm>
                <a:prstGeom prst="upArrow">
                  <a:avLst/>
                </a:prstGeom>
                <a:solidFill>
                  <a:srgbClr val="FFFF00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>
                    <a:latin typeface="Times New Roman" pitchFamily="-112" charset="0"/>
                  </a:endParaRPr>
                </a:p>
              </p:txBody>
            </p:sp>
            <p:sp>
              <p:nvSpPr>
                <p:cNvPr id="20" name="Oval 81"/>
                <p:cNvSpPr/>
                <p:nvPr/>
              </p:nvSpPr>
              <p:spPr bwMode="auto">
                <a:xfrm>
                  <a:off x="622300" y="4648200"/>
                  <a:ext cx="254000" cy="254000"/>
                </a:xfrm>
                <a:prstGeom prst="ellipse">
                  <a:avLst/>
                </a:prstGeom>
                <a:solidFill>
                  <a:srgbClr val="FF0000"/>
                </a:solidFill>
                <a:ln w="15875" cap="flat" cmpd="sng" algn="ctr">
                  <a:noFill/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15" name="Group 85"/>
              <p:cNvGrpSpPr/>
              <p:nvPr/>
            </p:nvGrpSpPr>
            <p:grpSpPr>
              <a:xfrm>
                <a:off x="1803400" y="3975100"/>
                <a:ext cx="254000" cy="673608"/>
                <a:chOff x="1803400" y="3975100"/>
                <a:chExt cx="254000" cy="673608"/>
              </a:xfrm>
            </p:grpSpPr>
            <p:sp>
              <p:nvSpPr>
                <p:cNvPr id="17" name="Up Arrow 78"/>
                <p:cNvSpPr/>
                <p:nvPr/>
              </p:nvSpPr>
              <p:spPr bwMode="auto">
                <a:xfrm>
                  <a:off x="1841500" y="3975100"/>
                  <a:ext cx="190500" cy="673608"/>
                </a:xfrm>
                <a:prstGeom prst="upArrow">
                  <a:avLst/>
                </a:prstGeom>
                <a:solidFill>
                  <a:srgbClr val="FFFF00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>
                    <a:latin typeface="Times New Roman" pitchFamily="-112" charset="0"/>
                  </a:endParaRPr>
                </a:p>
              </p:txBody>
            </p:sp>
            <p:sp>
              <p:nvSpPr>
                <p:cNvPr id="18" name="Oval 79"/>
                <p:cNvSpPr/>
                <p:nvPr/>
              </p:nvSpPr>
              <p:spPr bwMode="auto">
                <a:xfrm>
                  <a:off x="1803400" y="4203700"/>
                  <a:ext cx="254000" cy="254000"/>
                </a:xfrm>
                <a:prstGeom prst="ellipse">
                  <a:avLst/>
                </a:prstGeom>
                <a:solidFill>
                  <a:srgbClr val="0000FF"/>
                </a:solidFill>
                <a:ln w="15875" cap="flat" cmpd="sng" algn="ctr">
                  <a:noFill/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>
                    <a:latin typeface="Times New Roman" pitchFamily="-112" charset="0"/>
                  </a:endParaRPr>
                </a:p>
              </p:txBody>
            </p:sp>
          </p:grpSp>
          <p:cxnSp>
            <p:nvCxnSpPr>
              <p:cNvPr id="16" name="Straight Arrow Connector 77"/>
              <p:cNvCxnSpPr/>
              <p:nvPr/>
            </p:nvCxnSpPr>
            <p:spPr bwMode="auto">
              <a:xfrm flipV="1">
                <a:off x="1054100" y="4368800"/>
                <a:ext cx="647700" cy="3175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11" name="TextBox 82"/>
            <p:cNvSpPr txBox="1"/>
            <p:nvPr/>
          </p:nvSpPr>
          <p:spPr>
            <a:xfrm>
              <a:off x="420729" y="2866906"/>
              <a:ext cx="49244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S</a:t>
              </a:r>
              <a:r>
                <a:rPr lang="en-US" sz="2400" baseline="-25000" dirty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2400" baseline="30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2" name="TextBox 83"/>
            <p:cNvSpPr txBox="1"/>
            <p:nvPr/>
          </p:nvSpPr>
          <p:spPr>
            <a:xfrm>
              <a:off x="1690729" y="2422406"/>
              <a:ext cx="52330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S</a:t>
              </a:r>
              <a:r>
                <a:rPr lang="en-US" sz="2400" baseline="-25000" dirty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2400" baseline="30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3" name="TextBox 84"/>
            <p:cNvSpPr txBox="1"/>
            <p:nvPr/>
          </p:nvSpPr>
          <p:spPr>
            <a:xfrm>
              <a:off x="1144629" y="2981206"/>
              <a:ext cx="35418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L</a:t>
              </a:r>
              <a:endParaRPr lang="en-US" sz="2400" baseline="30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34" name="Group 10"/>
          <p:cNvGrpSpPr>
            <a:grpSpLocks/>
          </p:cNvGrpSpPr>
          <p:nvPr/>
        </p:nvGrpSpPr>
        <p:grpSpPr bwMode="auto">
          <a:xfrm>
            <a:off x="5059115" y="5293250"/>
            <a:ext cx="5030788" cy="461963"/>
            <a:chOff x="2256" y="3177"/>
            <a:chExt cx="3169" cy="291"/>
          </a:xfrm>
        </p:grpSpPr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2626" y="3177"/>
              <a:ext cx="27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Helvetica" charset="0"/>
                </a:rPr>
                <a:t>J</a:t>
              </a:r>
              <a:r>
                <a:rPr lang="en-US" sz="2400" b="1" baseline="30000" dirty="0">
                  <a:latin typeface="Helvetica" charset="0"/>
                </a:rPr>
                <a:t>PC</a:t>
              </a:r>
              <a:r>
                <a:rPr lang="en-US" sz="2400" b="1" dirty="0">
                  <a:latin typeface="Helvetica" charset="0"/>
                </a:rPr>
                <a:t> = 0</a:t>
              </a:r>
              <a:r>
                <a:rPr lang="en-US" sz="3200" b="1" baseline="30000" dirty="0">
                  <a:latin typeface="Helvetica" charset="0"/>
                </a:rPr>
                <a:t>– +</a:t>
              </a:r>
              <a:r>
                <a:rPr lang="en-US" sz="2400" b="1" baseline="30000" dirty="0">
                  <a:latin typeface="Helvetica" charset="0"/>
                </a:rPr>
                <a:t>   </a:t>
              </a:r>
              <a:r>
                <a:rPr lang="en-US" sz="2400" b="1" dirty="0">
                  <a:latin typeface="Helvetica" charset="0"/>
                </a:rPr>
                <a:t>0</a:t>
              </a:r>
              <a:r>
                <a:rPr lang="en-US" sz="3200" b="1" baseline="30000" dirty="0">
                  <a:latin typeface="Helvetica" charset="0"/>
                </a:rPr>
                <a:t>++</a:t>
              </a:r>
              <a:r>
                <a:rPr lang="en-US" sz="2400" b="1" baseline="30000" dirty="0">
                  <a:latin typeface="Helvetica" charset="0"/>
                </a:rPr>
                <a:t>  </a:t>
              </a:r>
              <a:r>
                <a:rPr lang="en-US" sz="2400" b="1" dirty="0">
                  <a:latin typeface="Helvetica" charset="0"/>
                </a:rPr>
                <a:t>1</a:t>
              </a:r>
              <a:r>
                <a:rPr lang="en-US" sz="3200" b="1" baseline="30000" dirty="0">
                  <a:latin typeface="Helvetica" charset="0"/>
                </a:rPr>
                <a:t>– – </a:t>
              </a:r>
              <a:r>
                <a:rPr lang="en-US" sz="2400" b="1" baseline="30000" dirty="0">
                  <a:latin typeface="Helvetica" charset="0"/>
                </a:rPr>
                <a:t> </a:t>
              </a:r>
              <a:r>
                <a:rPr lang="en-US" sz="2400" b="1" dirty="0">
                  <a:latin typeface="Helvetica" charset="0"/>
                </a:rPr>
                <a:t>1</a:t>
              </a:r>
              <a:r>
                <a:rPr lang="en-US" sz="3200" b="1" baseline="30000" dirty="0">
                  <a:latin typeface="Helvetica" charset="0"/>
                </a:rPr>
                <a:t>+ –</a:t>
              </a:r>
              <a:r>
                <a:rPr lang="en-US" sz="2400" b="1" baseline="30000" dirty="0">
                  <a:latin typeface="Helvetica" charset="0"/>
                </a:rPr>
                <a:t>  </a:t>
              </a:r>
              <a:r>
                <a:rPr lang="en-US" sz="2400" b="1" dirty="0">
                  <a:latin typeface="Helvetica" charset="0"/>
                </a:rPr>
                <a:t>2</a:t>
              </a:r>
              <a:r>
                <a:rPr lang="en-US" sz="3200" b="1" baseline="30000" dirty="0">
                  <a:latin typeface="Helvetica" charset="0"/>
                </a:rPr>
                <a:t>++</a:t>
              </a:r>
              <a:r>
                <a:rPr lang="en-US" sz="2400" b="1" baseline="30000" dirty="0">
                  <a:latin typeface="Helvetica" charset="0"/>
                </a:rPr>
                <a:t> …</a:t>
              </a:r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2256" y="3240"/>
              <a:ext cx="302" cy="150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5830823" y="5863175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E30917"/>
                </a:solidFill>
                <a:latin typeface="Helvetica" charset="0"/>
              </a:rPr>
              <a:t>J</a:t>
            </a:r>
            <a:r>
              <a:rPr lang="en-US" sz="2400" b="1" baseline="30000" dirty="0">
                <a:solidFill>
                  <a:srgbClr val="E30917"/>
                </a:solidFill>
                <a:latin typeface="Helvetica" charset="0"/>
              </a:rPr>
              <a:t>PC</a:t>
            </a:r>
            <a:r>
              <a:rPr lang="en-US" sz="2400" b="1" dirty="0">
                <a:solidFill>
                  <a:srgbClr val="E30917"/>
                </a:solidFill>
                <a:latin typeface="Helvetica" charset="0"/>
              </a:rPr>
              <a:t> = 0</a:t>
            </a:r>
            <a:r>
              <a:rPr lang="en-US" sz="3200" b="1" baseline="30000" dirty="0">
                <a:solidFill>
                  <a:srgbClr val="E30917"/>
                </a:solidFill>
                <a:latin typeface="Helvetica" charset="0"/>
              </a:rPr>
              <a:t>– –</a:t>
            </a:r>
            <a:r>
              <a:rPr lang="en-US" sz="2400" b="1" baseline="30000" dirty="0">
                <a:solidFill>
                  <a:srgbClr val="E30917"/>
                </a:solidFill>
                <a:latin typeface="Helvetica" charset="0"/>
              </a:rPr>
              <a:t>   </a:t>
            </a:r>
            <a:r>
              <a:rPr lang="en-US" sz="2400" b="1" dirty="0">
                <a:solidFill>
                  <a:srgbClr val="E30917"/>
                </a:solidFill>
                <a:latin typeface="Helvetica" charset="0"/>
              </a:rPr>
              <a:t>0</a:t>
            </a:r>
            <a:r>
              <a:rPr lang="en-US" sz="3200" b="1" baseline="30000" dirty="0">
                <a:solidFill>
                  <a:srgbClr val="E30917"/>
                </a:solidFill>
                <a:latin typeface="Helvetica" charset="0"/>
              </a:rPr>
              <a:t>+ –</a:t>
            </a:r>
            <a:r>
              <a:rPr lang="en-US" sz="2400" b="1" baseline="30000" dirty="0">
                <a:solidFill>
                  <a:srgbClr val="E30917"/>
                </a:solidFill>
                <a:latin typeface="Helvetica" charset="0"/>
              </a:rPr>
              <a:t>  </a:t>
            </a:r>
            <a:r>
              <a:rPr lang="en-US" sz="2400" b="1" dirty="0">
                <a:solidFill>
                  <a:srgbClr val="E30917"/>
                </a:solidFill>
                <a:latin typeface="Helvetica" charset="0"/>
              </a:rPr>
              <a:t>1</a:t>
            </a:r>
            <a:r>
              <a:rPr lang="en-US" sz="3200" b="1" baseline="30000" dirty="0">
                <a:solidFill>
                  <a:srgbClr val="E30917"/>
                </a:solidFill>
                <a:latin typeface="Helvetica" charset="0"/>
              </a:rPr>
              <a:t>– +</a:t>
            </a:r>
            <a:r>
              <a:rPr lang="en-US" sz="2400" b="1" baseline="30000" dirty="0">
                <a:solidFill>
                  <a:srgbClr val="E30917"/>
                </a:solidFill>
                <a:latin typeface="Helvetica" charset="0"/>
              </a:rPr>
              <a:t>  </a:t>
            </a:r>
            <a:r>
              <a:rPr lang="en-US" sz="2400" b="1" dirty="0">
                <a:solidFill>
                  <a:srgbClr val="E30917"/>
                </a:solidFill>
                <a:latin typeface="Helvetica" charset="0"/>
              </a:rPr>
              <a:t>2</a:t>
            </a:r>
            <a:r>
              <a:rPr lang="en-US" sz="3200" b="1" baseline="30000" dirty="0">
                <a:solidFill>
                  <a:srgbClr val="E30917"/>
                </a:solidFill>
                <a:latin typeface="Helvetica" charset="0"/>
              </a:rPr>
              <a:t>+ –</a:t>
            </a:r>
            <a:r>
              <a:rPr lang="en-US" sz="2400" b="1" baseline="30000" dirty="0">
                <a:solidFill>
                  <a:srgbClr val="E30917"/>
                </a:solidFill>
                <a:latin typeface="Helvetica" charset="0"/>
              </a:rPr>
              <a:t> …</a:t>
            </a:r>
          </a:p>
        </p:txBody>
      </p:sp>
      <p:sp>
        <p:nvSpPr>
          <p:cNvPr id="42" name="Strzałka w prawo 41"/>
          <p:cNvSpPr/>
          <p:nvPr/>
        </p:nvSpPr>
        <p:spPr>
          <a:xfrm>
            <a:off x="4998719" y="6006958"/>
            <a:ext cx="832104" cy="18466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ole tekstowe 42"/>
          <p:cNvSpPr txBox="1"/>
          <p:nvPr/>
        </p:nvSpPr>
        <p:spPr>
          <a:xfrm>
            <a:off x="10197853" y="5292818"/>
            <a:ext cx="138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00B050"/>
                </a:solidFill>
              </a:rPr>
              <a:t>allowed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10213093" y="5822292"/>
            <a:ext cx="1323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Not </a:t>
            </a:r>
            <a:r>
              <a:rPr lang="pl-PL" dirty="0" err="1" smtClean="0">
                <a:solidFill>
                  <a:srgbClr val="FF0000"/>
                </a:solidFill>
              </a:rPr>
              <a:t>allowed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040128" y="5830388"/>
            <a:ext cx="549475" cy="535782"/>
          </a:xfrm>
          <a:custGeom>
            <a:avLst/>
            <a:gdLst>
              <a:gd name="T0" fmla="*/ 3 w 21600"/>
              <a:gd name="T1" fmla="*/ 0 h 21600"/>
              <a:gd name="T2" fmla="*/ 1 w 21600"/>
              <a:gd name="T3" fmla="*/ 1 h 21600"/>
              <a:gd name="T4" fmla="*/ 0 w 21600"/>
              <a:gd name="T5" fmla="*/ 3 h 21600"/>
              <a:gd name="T6" fmla="*/ 1 w 21600"/>
              <a:gd name="T7" fmla="*/ 6 h 21600"/>
              <a:gd name="T8" fmla="*/ 3 w 21600"/>
              <a:gd name="T9" fmla="*/ 7 h 21600"/>
              <a:gd name="T10" fmla="*/ 6 w 21600"/>
              <a:gd name="T11" fmla="*/ 6 h 21600"/>
              <a:gd name="T12" fmla="*/ 7 w 21600"/>
              <a:gd name="T13" fmla="*/ 3 h 21600"/>
              <a:gd name="T14" fmla="*/ 6 w 21600"/>
              <a:gd name="T15" fmla="*/ 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0 w 21600"/>
              <a:gd name="T25" fmla="*/ 3150 h 21600"/>
              <a:gd name="T26" fmla="*/ 18450 w 21600"/>
              <a:gd name="T27" fmla="*/ 1845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E309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" name="Obraz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033" y="1512137"/>
            <a:ext cx="3457979" cy="2591194"/>
          </a:xfrm>
          <a:prstGeom prst="rect">
            <a:avLst/>
          </a:prstGeom>
        </p:spPr>
      </p:pic>
      <p:sp>
        <p:nvSpPr>
          <p:cNvPr id="47" name="pole tekstowe 46"/>
          <p:cNvSpPr txBox="1"/>
          <p:nvPr/>
        </p:nvSpPr>
        <p:spPr>
          <a:xfrm>
            <a:off x="8607552" y="1114452"/>
            <a:ext cx="185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F. Hass</a:t>
            </a:r>
            <a:endParaRPr lang="en-GB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10" y="991021"/>
            <a:ext cx="7107540" cy="357137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443892" y="4608497"/>
            <a:ext cx="524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Search</a:t>
            </a:r>
            <a:r>
              <a:rPr lang="pl-PL" dirty="0" smtClean="0"/>
              <a:t> for </a:t>
            </a:r>
            <a:r>
              <a:rPr lang="pl-PL" dirty="0" err="1" smtClean="0"/>
              <a:t>exotics</a:t>
            </a:r>
            <a:r>
              <a:rPr lang="pl-PL" dirty="0" smtClean="0"/>
              <a:t> : </a:t>
            </a:r>
            <a:r>
              <a:rPr lang="pl-PL" dirty="0" err="1" smtClean="0"/>
              <a:t>narrow</a:t>
            </a:r>
            <a:r>
              <a:rPr lang="pl-PL" dirty="0" smtClean="0"/>
              <a:t> </a:t>
            </a:r>
            <a:r>
              <a:rPr lang="pl-PL" dirty="0" err="1" smtClean="0"/>
              <a:t>states</a:t>
            </a:r>
            <a:r>
              <a:rPr lang="pl-PL" dirty="0" smtClean="0"/>
              <a:t>, „not </a:t>
            </a:r>
            <a:r>
              <a:rPr lang="pl-PL" dirty="0" err="1" smtClean="0"/>
              <a:t>allowed</a:t>
            </a:r>
            <a:r>
              <a:rPr lang="pl-PL" dirty="0" smtClean="0"/>
              <a:t>” QN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14843" y="174598"/>
            <a:ext cx="915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 smtClean="0">
                <a:solidFill>
                  <a:srgbClr val="0000FF"/>
                </a:solidFill>
              </a:rPr>
              <a:t>Meson</a:t>
            </a:r>
            <a:r>
              <a:rPr lang="pl-PL" sz="3600" b="1" dirty="0" smtClean="0">
                <a:solidFill>
                  <a:srgbClr val="0000FF"/>
                </a:solidFill>
              </a:rPr>
              <a:t> </a:t>
            </a:r>
            <a:r>
              <a:rPr lang="pl-PL" sz="3600" b="1" dirty="0" err="1" smtClean="0">
                <a:solidFill>
                  <a:srgbClr val="0000FF"/>
                </a:solidFill>
              </a:rPr>
              <a:t>spectroscopy</a:t>
            </a:r>
            <a:r>
              <a:rPr lang="pl-PL" sz="3600" b="1" dirty="0" smtClean="0">
                <a:solidFill>
                  <a:srgbClr val="0000FF"/>
                </a:solidFill>
              </a:rPr>
              <a:t> in </a:t>
            </a:r>
            <a:r>
              <a:rPr lang="pl-PL" sz="3600" b="1" dirty="0" err="1" smtClean="0">
                <a:solidFill>
                  <a:srgbClr val="0000FF"/>
                </a:solidFill>
              </a:rPr>
              <a:t>diffractive</a:t>
            </a:r>
            <a:r>
              <a:rPr lang="pl-PL" sz="3600" b="1" dirty="0" smtClean="0">
                <a:solidFill>
                  <a:srgbClr val="0000FF"/>
                </a:solidFill>
              </a:rPr>
              <a:t> </a:t>
            </a:r>
            <a:r>
              <a:rPr lang="pl-PL" sz="3600" b="1" dirty="0" err="1" smtClean="0">
                <a:solidFill>
                  <a:srgbClr val="0000FF"/>
                </a:solidFill>
              </a:rPr>
              <a:t>production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72721" y="851473"/>
            <a:ext cx="995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Working</a:t>
            </a:r>
            <a:r>
              <a:rPr lang="pl-PL" dirty="0" smtClean="0"/>
              <a:t> </a:t>
            </a:r>
            <a:r>
              <a:rPr lang="pl-PL" dirty="0" err="1" smtClean="0"/>
              <a:t>horses</a:t>
            </a:r>
            <a:r>
              <a:rPr lang="pl-PL" dirty="0" smtClean="0"/>
              <a:t>: COMPASS @CERN, STAR@RHIC, LHC (ALICE, ATLAS, </a:t>
            </a:r>
            <a:r>
              <a:rPr lang="pl-PL" dirty="0" err="1" smtClean="0"/>
              <a:t>LHCb</a:t>
            </a:r>
            <a:r>
              <a:rPr lang="pl-PL" dirty="0" smtClean="0"/>
              <a:t>..)        R. </a:t>
            </a:r>
            <a:r>
              <a:rPr lang="pl-PL" dirty="0" err="1" smtClean="0"/>
              <a:t>Schicker</a:t>
            </a:r>
            <a:r>
              <a:rPr lang="pl-PL" dirty="0" smtClean="0"/>
              <a:t>     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099" y="1220805"/>
            <a:ext cx="2821981" cy="15174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42575" y="1362595"/>
            <a:ext cx="286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COMPASS@ SPS  (</a:t>
            </a:r>
            <a:r>
              <a:rPr lang="pl-PL" dirty="0" err="1" smtClean="0"/>
              <a:t>F.Hass</a:t>
            </a:r>
            <a:r>
              <a:rPr lang="pl-PL" dirty="0" smtClean="0"/>
              <a:t>)</a:t>
            </a:r>
            <a:endParaRPr lang="en-GB" dirty="0"/>
          </a:p>
        </p:txBody>
      </p:sp>
      <p:pic>
        <p:nvPicPr>
          <p:cNvPr id="7" name="Picture 3" descr="Screen shot 2013-09-14 at 1.23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824" y="2591389"/>
            <a:ext cx="7831935" cy="419971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853131" y="3450232"/>
            <a:ext cx="303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Exotic</a:t>
            </a:r>
            <a:r>
              <a:rPr lang="pl-PL" b="1" dirty="0" smtClean="0"/>
              <a:t> 1</a:t>
            </a:r>
            <a:r>
              <a:rPr lang="pl-PL" b="1" baseline="30000" dirty="0" smtClean="0"/>
              <a:t>-+ </a:t>
            </a:r>
            <a:r>
              <a:rPr lang="pl-PL" b="1" dirty="0" err="1" smtClean="0"/>
              <a:t>wave</a:t>
            </a:r>
            <a:r>
              <a:rPr lang="pl-PL" b="1" dirty="0" smtClean="0"/>
              <a:t>; 1.7% of </a:t>
            </a:r>
            <a:r>
              <a:rPr lang="pl-PL" b="1" dirty="0" err="1" smtClean="0"/>
              <a:t>total</a:t>
            </a:r>
            <a:endParaRPr lang="en-GB" b="1" dirty="0"/>
          </a:p>
        </p:txBody>
      </p:sp>
      <p:grpSp>
        <p:nvGrpSpPr>
          <p:cNvPr id="13" name="Grupa 12"/>
          <p:cNvGrpSpPr/>
          <p:nvPr/>
        </p:nvGrpSpPr>
        <p:grpSpPr>
          <a:xfrm>
            <a:off x="3881575" y="2738297"/>
            <a:ext cx="4256188" cy="4207955"/>
            <a:chOff x="3861029" y="2591389"/>
            <a:chExt cx="4256188" cy="4207955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1029" y="2591389"/>
              <a:ext cx="4256188" cy="4207955"/>
            </a:xfrm>
            <a:prstGeom prst="rect">
              <a:avLst/>
            </a:prstGeom>
          </p:spPr>
        </p:pic>
        <p:sp>
          <p:nvSpPr>
            <p:cNvPr id="12" name="pole tekstowe 11"/>
            <p:cNvSpPr txBox="1"/>
            <p:nvPr/>
          </p:nvSpPr>
          <p:spPr>
            <a:xfrm rot="18917799">
              <a:off x="5339250" y="5049333"/>
              <a:ext cx="2220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Analysis in </a:t>
              </a:r>
              <a:r>
                <a:rPr lang="pl-PL" dirty="0" err="1" smtClean="0"/>
                <a:t>progress</a:t>
              </a:r>
              <a:endParaRPr lang="en-GB" dirty="0"/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4" y="2414785"/>
            <a:ext cx="3554181" cy="312447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13753" y="1945058"/>
            <a:ext cx="286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New </a:t>
            </a:r>
            <a:r>
              <a:rPr lang="pl-PL" dirty="0" err="1" smtClean="0"/>
              <a:t>narrow</a:t>
            </a:r>
            <a:r>
              <a:rPr lang="pl-PL" dirty="0" smtClean="0"/>
              <a:t> </a:t>
            </a:r>
            <a:r>
              <a:rPr lang="pl-PL" dirty="0" err="1" smtClean="0"/>
              <a:t>state</a:t>
            </a:r>
            <a:r>
              <a:rPr lang="pl-PL" dirty="0" smtClean="0"/>
              <a:t> a1(1420)</a:t>
            </a:r>
            <a:endParaRPr lang="en-US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44" y="5475500"/>
            <a:ext cx="3012750" cy="138250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656319" y="1345041"/>
            <a:ext cx="3108961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Factor</a:t>
            </a:r>
            <a:r>
              <a:rPr lang="pl-PL" dirty="0" smtClean="0"/>
              <a:t> 10 </a:t>
            </a:r>
            <a:r>
              <a:rPr lang="pl-PL" dirty="0" err="1" smtClean="0"/>
              <a:t>more</a:t>
            </a:r>
            <a:r>
              <a:rPr lang="pl-PL" dirty="0" smtClean="0"/>
              <a:t> data as </a:t>
            </a:r>
            <a:r>
              <a:rPr lang="pl-PL" dirty="0" err="1" smtClean="0"/>
              <a:t>compared</a:t>
            </a:r>
            <a:r>
              <a:rPr lang="pl-PL" dirty="0" smtClean="0"/>
              <a:t> to </a:t>
            </a:r>
            <a:r>
              <a:rPr lang="pl-PL" dirty="0" err="1" smtClean="0"/>
              <a:t>previous</a:t>
            </a:r>
            <a:r>
              <a:rPr lang="pl-PL" dirty="0" smtClean="0"/>
              <a:t> </a:t>
            </a:r>
            <a:r>
              <a:rPr lang="pl-PL" dirty="0" err="1" smtClean="0"/>
              <a:t>exp</a:t>
            </a:r>
            <a:r>
              <a:rPr lang="pl-PL" dirty="0" smtClean="0"/>
              <a:t>!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PWA </a:t>
            </a:r>
            <a:r>
              <a:rPr lang="pl-PL" dirty="0" err="1" smtClean="0"/>
              <a:t>decomposition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t="3787" b="4159"/>
          <a:stretch/>
        </p:blipFill>
        <p:spPr>
          <a:xfrm>
            <a:off x="176520" y="882000"/>
            <a:ext cx="10716767" cy="5976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22221" y="533192"/>
            <a:ext cx="4413504" cy="63248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Working horses: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BESIII,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Belle, Cleo, LHC, CDF,..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Charmonium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spectrum below open charm threshold is well understood and complete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Above 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threshold new states observed: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them have features not expected for pure cc 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Charged Z states decaying to cc (charged pion)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Vary narrow though above DD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3) More states than expected from potential model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5505" y="232169"/>
            <a:ext cx="1119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Charmonium </a:t>
            </a:r>
            <a:endParaRPr lang="en-GB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78601" y="9264"/>
            <a:ext cx="4485089" cy="1325563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X(3872</a:t>
            </a:r>
            <a:r>
              <a:rPr lang="pl-PL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) J</a:t>
            </a:r>
            <a:r>
              <a:rPr lang="pl-PL" sz="36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PC </a:t>
            </a:r>
            <a:r>
              <a:rPr lang="pl-PL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=1</a:t>
            </a:r>
            <a:r>
              <a:rPr lang="pl-PL" sz="36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++</a:t>
            </a:r>
            <a:r>
              <a:rPr lang="pl-PL" sz="3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lang="en-GB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7939"/>
            <a:ext cx="4195968" cy="350097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76196" y="1177639"/>
            <a:ext cx="44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Discover</a:t>
            </a:r>
            <a:r>
              <a:rPr lang="pl-PL" dirty="0" smtClean="0"/>
              <a:t>e</a:t>
            </a:r>
            <a:r>
              <a:rPr lang="en-US" dirty="0" smtClean="0"/>
              <a:t>d 10 years ago:   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en-US" dirty="0" smtClean="0"/>
              <a:t>by now precisely measured by many </a:t>
            </a:r>
            <a:r>
              <a:rPr lang="en-US" dirty="0" err="1" smtClean="0"/>
              <a:t>exp</a:t>
            </a:r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727774" y="1177640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Radiative decays important : important  bench mark to understand its nature</a:t>
            </a:r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958" y="2804083"/>
            <a:ext cx="3719001" cy="290431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0227749" y="2818885"/>
            <a:ext cx="17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: M. Kreps</a:t>
            </a:r>
            <a:endParaRPr lang="en-US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734" y="5744186"/>
            <a:ext cx="3615300" cy="83416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33" y="5297936"/>
            <a:ext cx="5399776" cy="8925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449" y="2068299"/>
            <a:ext cx="2641950" cy="70000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183299" y="2026701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BESIII: </a:t>
            </a:r>
            <a:r>
              <a:rPr lang="en-US" dirty="0" err="1" smtClean="0"/>
              <a:t>Y.Guo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161690"/>
            <a:ext cx="6357487" cy="299346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13610" y="1954889"/>
            <a:ext cx="1940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CMS (Kai Yi)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9697"/>
            <a:ext cx="6720751" cy="481833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781627" y="190190"/>
            <a:ext cx="551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Charged</a:t>
            </a:r>
            <a:r>
              <a:rPr lang="pl-PL" sz="3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36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charmonia</a:t>
            </a:r>
            <a:endParaRPr lang="en-GB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875203" y="5775440"/>
            <a:ext cx="9040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Charmonia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decaying into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pion (I=1) requires 4 quarks at least !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Strongly coupled to DD*bar , D*D*bar states !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73425" y="1098131"/>
            <a:ext cx="46384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Y.Guo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184400" y="1644565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J</a:t>
            </a:r>
            <a:r>
              <a:rPr lang="pl-PL" b="1" baseline="30000" dirty="0" smtClean="0"/>
              <a:t>P</a:t>
            </a:r>
            <a:r>
              <a:rPr lang="pl-PL" b="1" dirty="0" smtClean="0"/>
              <a:t>=1+</a:t>
            </a:r>
            <a:endParaRPr lang="en-GB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70114" y="5207363"/>
            <a:ext cx="51689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Neutral</a:t>
            </a:r>
            <a:r>
              <a:rPr lang="pl-PL" dirty="0" smtClean="0"/>
              <a:t> partner of Z(4020) </a:t>
            </a:r>
            <a:r>
              <a:rPr lang="pl-PL" dirty="0" err="1" smtClean="0"/>
              <a:t>identified</a:t>
            </a:r>
            <a:r>
              <a:rPr lang="pl-PL" dirty="0" smtClean="0"/>
              <a:t> by BESIII</a:t>
            </a:r>
          </a:p>
          <a:p>
            <a:endParaRPr lang="en-GB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151" y="2013897"/>
            <a:ext cx="3708000" cy="258416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151" y="4701887"/>
            <a:ext cx="5075326" cy="91583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7690010" y="1157348"/>
            <a:ext cx="292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rgbClr val="0000FF"/>
                </a:solidFill>
              </a:rPr>
              <a:t>LHCb</a:t>
            </a:r>
            <a:r>
              <a:rPr lang="pl-PL" dirty="0" smtClean="0"/>
              <a:t>: </a:t>
            </a:r>
            <a:r>
              <a:rPr lang="pl-PL" dirty="0" err="1" smtClean="0"/>
              <a:t>D.Milanes</a:t>
            </a:r>
            <a:r>
              <a:rPr lang="pl-PL" dirty="0" smtClean="0"/>
              <a:t>/</a:t>
            </a:r>
            <a:r>
              <a:rPr lang="pl-PL" dirty="0" err="1" smtClean="0"/>
              <a:t>M.Kreps</a:t>
            </a:r>
            <a:endParaRPr lang="en-GB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835900" y="1644565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Z(4430) </a:t>
            </a:r>
            <a:r>
              <a:rPr lang="pl-PL" b="1" dirty="0"/>
              <a:t>J</a:t>
            </a:r>
            <a:r>
              <a:rPr lang="pl-PL" b="1" baseline="30000" dirty="0"/>
              <a:t>P</a:t>
            </a:r>
            <a:r>
              <a:rPr lang="pl-PL" b="1" dirty="0"/>
              <a:t>=1+</a:t>
            </a:r>
            <a:endParaRPr lang="en-GB" b="1" dirty="0"/>
          </a:p>
          <a:p>
            <a:endParaRPr lang="en-GB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213" y="4407706"/>
            <a:ext cx="2543644" cy="6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48453" y="0"/>
            <a:ext cx="7708900" cy="1325563"/>
          </a:xfrm>
        </p:spPr>
        <p:txBody>
          <a:bodyPr>
            <a:normAutofit/>
          </a:bodyPr>
          <a:lstStyle/>
          <a:p>
            <a:r>
              <a:rPr lang="pl-PL" sz="3600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</a:t>
            </a:r>
            <a:r>
              <a:rPr lang="pl-PL" sz="36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3600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are</a:t>
            </a:r>
            <a:r>
              <a:rPr lang="pl-PL" sz="36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3600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these</a:t>
            </a:r>
            <a:r>
              <a:rPr lang="pl-PL" sz="36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Z </a:t>
            </a:r>
            <a:r>
              <a:rPr lang="pl-PL" sz="3600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states</a:t>
            </a:r>
            <a:r>
              <a:rPr lang="pl-PL" sz="3600" b="1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3600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100" y="2238867"/>
            <a:ext cx="4898766" cy="4095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584913" y="1325563"/>
            <a:ext cx="481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E.Oset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  DD*bar and D*D*bar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070" y="1115062"/>
            <a:ext cx="3939750" cy="401916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048017" y="5549382"/>
            <a:ext cx="414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widths</a:t>
            </a:r>
            <a:r>
              <a:rPr lang="pl-PL" dirty="0" smtClean="0"/>
              <a:t> of </a:t>
            </a:r>
            <a:r>
              <a:rPr lang="pl-PL" dirty="0" err="1" smtClean="0"/>
              <a:t>radiative</a:t>
            </a:r>
            <a:r>
              <a:rPr lang="pl-PL" dirty="0" smtClean="0"/>
              <a:t> </a:t>
            </a:r>
            <a:r>
              <a:rPr lang="pl-PL" dirty="0" err="1" smtClean="0"/>
              <a:t>decays</a:t>
            </a:r>
            <a:r>
              <a:rPr lang="pl-PL" dirty="0" smtClean="0"/>
              <a:t>?</a:t>
            </a: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" y="2611981"/>
            <a:ext cx="3986100" cy="372188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711736" y="275531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Z(4025) 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D*D*bar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125757" y="268928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Z(3875)  DD*bar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0400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Results</a:t>
            </a:r>
            <a:r>
              <a:rPr lang="pl-PL" sz="36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from </a:t>
            </a:r>
            <a:r>
              <a:rPr lang="pl-PL" sz="3600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Lattice</a:t>
            </a:r>
            <a:r>
              <a:rPr lang="pl-PL" sz="36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QCD </a:t>
            </a:r>
            <a:endParaRPr lang="en-GB" sz="3600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296994"/>
            <a:ext cx="4747608" cy="278193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61425" y="1423988"/>
            <a:ext cx="352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Explains</a:t>
            </a:r>
            <a:r>
              <a:rPr lang="pl-PL" dirty="0" smtClean="0"/>
              <a:t> </a:t>
            </a:r>
            <a:r>
              <a:rPr lang="pl-PL" dirty="0" err="1" smtClean="0"/>
              <a:t>charmonium</a:t>
            </a:r>
            <a:r>
              <a:rPr lang="pl-PL" dirty="0" smtClean="0"/>
              <a:t> spectrum</a:t>
            </a:r>
          </a:p>
          <a:p>
            <a:r>
              <a:rPr lang="pl-PL" dirty="0" err="1"/>
              <a:t>b</a:t>
            </a:r>
            <a:r>
              <a:rPr lang="pl-PL" dirty="0" err="1" smtClean="0"/>
              <a:t>elow</a:t>
            </a:r>
            <a:r>
              <a:rPr lang="pl-PL" dirty="0" smtClean="0"/>
              <a:t> DD </a:t>
            </a:r>
            <a:r>
              <a:rPr lang="pl-PL" dirty="0" err="1" smtClean="0"/>
              <a:t>threshold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well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908" y="1573079"/>
            <a:ext cx="4311106" cy="415435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800" y="1852913"/>
            <a:ext cx="3378200" cy="3173334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9945521" y="622300"/>
            <a:ext cx="18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S. </a:t>
            </a:r>
            <a:r>
              <a:rPr lang="pl-PL" dirty="0" err="1" smtClean="0"/>
              <a:t>Prelovsek</a:t>
            </a:r>
            <a:endParaRPr lang="en-GB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792297" y="1246773"/>
            <a:ext cx="489021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Evidence</a:t>
            </a:r>
            <a:r>
              <a:rPr lang="pl-PL" dirty="0" smtClean="0"/>
              <a:t> for 4 </a:t>
            </a:r>
            <a:r>
              <a:rPr lang="pl-PL" dirty="0" err="1" smtClean="0"/>
              <a:t>quark</a:t>
            </a:r>
            <a:r>
              <a:rPr lang="pl-PL" dirty="0" smtClean="0"/>
              <a:t> </a:t>
            </a:r>
            <a:r>
              <a:rPr lang="pl-PL" dirty="0" err="1" smtClean="0"/>
              <a:t>state</a:t>
            </a:r>
            <a:r>
              <a:rPr lang="pl-PL" dirty="0" smtClean="0"/>
              <a:t> Z(4020), J</a:t>
            </a:r>
            <a:r>
              <a:rPr lang="pl-PL" baseline="30000" dirty="0" smtClean="0"/>
              <a:t>PC</a:t>
            </a:r>
            <a:r>
              <a:rPr lang="pl-PL" dirty="0" smtClean="0"/>
              <a:t>=1</a:t>
            </a:r>
            <a:r>
              <a:rPr lang="pl-PL" baseline="30000" dirty="0" smtClean="0"/>
              <a:t>+-</a:t>
            </a:r>
            <a:endParaRPr lang="en-GB" baseline="30000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5855" y="5036373"/>
            <a:ext cx="3059100" cy="1341667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4861908" y="5707207"/>
            <a:ext cx="324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evidence</a:t>
            </a:r>
            <a:r>
              <a:rPr lang="pl-PL" dirty="0" smtClean="0"/>
              <a:t> for X(38272)</a:t>
            </a:r>
            <a:endParaRPr lang="en-GB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77072" y="5486400"/>
            <a:ext cx="382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First </a:t>
            </a:r>
            <a:r>
              <a:rPr lang="pl-PL" dirty="0" err="1" smtClean="0"/>
              <a:t>results</a:t>
            </a:r>
            <a:r>
              <a:rPr lang="pl-PL" dirty="0" smtClean="0"/>
              <a:t> on </a:t>
            </a:r>
            <a:r>
              <a:rPr lang="pl-PL" dirty="0" smtClean="0">
                <a:sym typeface="Symbol" panose="05050102010706020507" pitchFamily="18" charset="2"/>
              </a:rPr>
              <a:t> for </a:t>
            </a:r>
            <a:r>
              <a:rPr lang="pl-PL" dirty="0" err="1" smtClean="0">
                <a:sym typeface="Symbol" panose="05050102010706020507" pitchFamily="18" charset="2"/>
              </a:rPr>
              <a:t>strange</a:t>
            </a:r>
            <a:r>
              <a:rPr lang="pl-PL" dirty="0" smtClean="0">
                <a:sym typeface="Symbol" panose="05050102010706020507" pitchFamily="18" charset="2"/>
              </a:rPr>
              <a:t> and </a:t>
            </a:r>
            <a:r>
              <a:rPr lang="pl-PL" dirty="0" err="1" smtClean="0">
                <a:sym typeface="Symbol" panose="05050102010706020507" pitchFamily="18" charset="2"/>
              </a:rPr>
              <a:t>charmed</a:t>
            </a:r>
            <a:r>
              <a:rPr lang="pl-PL" dirty="0" smtClean="0">
                <a:sym typeface="Symbol" panose="05050102010706020507" pitchFamily="18" charset="2"/>
              </a:rPr>
              <a:t> </a:t>
            </a:r>
            <a:r>
              <a:rPr lang="pl-PL" dirty="0" err="1" smtClean="0">
                <a:sym typeface="Symbol" panose="05050102010706020507" pitchFamily="18" charset="2"/>
              </a:rPr>
              <a:t>resonances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6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5190" y="-54582"/>
            <a:ext cx="11454580" cy="1325563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Melting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of </a:t>
            </a:r>
            <a:r>
              <a:rPr lang="pl-PL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 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states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 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Quark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–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Gluon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3600" smtClean="0">
                <a:solidFill>
                  <a:srgbClr val="0000FF"/>
                </a:solidFill>
                <a:latin typeface="Comic Sans MS" panose="030F0702030302020204" pitchFamily="66" charset="0"/>
              </a:rPr>
              <a:t>Plasma</a:t>
            </a:r>
            <a:endParaRPr lang="en-GB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034" y="2879666"/>
            <a:ext cx="3661650" cy="3978334"/>
          </a:xfrm>
          <a:prstGeom prst="rect">
            <a:avLst/>
          </a:prstGeom>
        </p:spPr>
      </p:pic>
      <p:pic>
        <p:nvPicPr>
          <p:cNvPr id="6" name="Bild 5" descr="overlay5_masspeak_H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5" y="2681536"/>
            <a:ext cx="4351699" cy="417646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828548" y="1438412"/>
            <a:ext cx="260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</a:t>
            </a:r>
            <a:r>
              <a:rPr lang="pl-PL" dirty="0" smtClean="0"/>
              <a:t>. </a:t>
            </a:r>
            <a:r>
              <a:rPr lang="pl-PL" dirty="0" err="1" smtClean="0"/>
              <a:t>Wolschin</a:t>
            </a:r>
            <a:r>
              <a:rPr lang="pl-PL" dirty="0" smtClean="0"/>
              <a:t> 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69" y="1326056"/>
            <a:ext cx="2990970" cy="146387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8273846" y="2789933"/>
            <a:ext cx="39181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kern="0" dirty="0">
                <a:solidFill>
                  <a:srgbClr val="FF0000"/>
                </a:solidFill>
              </a:rPr>
              <a:t>Screening (potential model)</a:t>
            </a:r>
          </a:p>
          <a:p>
            <a:pPr lvl="0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Gluodissociation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</a:p>
          <a:p>
            <a:pPr lvl="0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pl-PL" kern="0" dirty="0" err="1" smtClean="0">
                <a:solidFill>
                  <a:srgbClr val="FF0000"/>
                </a:solidFill>
              </a:rPr>
              <a:t>Change</a:t>
            </a:r>
            <a:r>
              <a:rPr lang="pl-PL" kern="0" dirty="0" smtClean="0">
                <a:solidFill>
                  <a:srgbClr val="FF0000"/>
                </a:solidFill>
              </a:rPr>
              <a:t> of </a:t>
            </a:r>
            <a:r>
              <a:rPr lang="pl-PL" kern="0" dirty="0" err="1" smtClean="0">
                <a:solidFill>
                  <a:srgbClr val="FF0000"/>
                </a:solidFill>
              </a:rPr>
              <a:t>bbar</a:t>
            </a:r>
            <a:r>
              <a:rPr lang="pl-PL" kern="0" dirty="0" smtClean="0">
                <a:solidFill>
                  <a:srgbClr val="FF0000"/>
                </a:solidFill>
              </a:rPr>
              <a:t> </a:t>
            </a:r>
            <a:r>
              <a:rPr lang="pl-PL" kern="0" dirty="0" err="1" smtClean="0">
                <a:solidFill>
                  <a:srgbClr val="FF0000"/>
                </a:solidFill>
              </a:rPr>
              <a:t>potential</a:t>
            </a:r>
            <a:r>
              <a:rPr lang="pl-PL" kern="0" dirty="0" smtClean="0">
                <a:solidFill>
                  <a:srgbClr val="FF0000"/>
                </a:solidFill>
              </a:rPr>
              <a:t> </a:t>
            </a:r>
            <a:r>
              <a:rPr lang="en-US" kern="0" dirty="0" smtClean="0">
                <a:solidFill>
                  <a:srgbClr val="FF0000"/>
                </a:solidFill>
              </a:rPr>
              <a:t> </a:t>
            </a:r>
            <a:r>
              <a:rPr lang="en-US" kern="0" dirty="0">
                <a:solidFill>
                  <a:srgbClr val="FF0000"/>
                </a:solidFill>
              </a:rPr>
              <a:t>(imaginary part of potential)                           </a:t>
            </a:r>
          </a:p>
          <a:p>
            <a:pPr lvl="0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kern="0" dirty="0">
                <a:solidFill>
                  <a:srgbClr val="FF0000"/>
                </a:solidFill>
              </a:rPr>
              <a:t> Feed-down from excited </a:t>
            </a:r>
            <a:r>
              <a:rPr lang="en-US" kern="0" dirty="0" smtClean="0">
                <a:solidFill>
                  <a:srgbClr val="FF0000"/>
                </a:solidFill>
              </a:rPr>
              <a:t>states</a:t>
            </a:r>
            <a:endParaRPr lang="pl-PL" kern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pl-PL" kern="0" dirty="0" smtClean="0">
                <a:solidFill>
                  <a:srgbClr val="FF0000"/>
                </a:solidFill>
              </a:rPr>
              <a:t>+++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052128" y="2695000"/>
            <a:ext cx="267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NOT a </a:t>
            </a:r>
            <a:r>
              <a:rPr lang="pl-PL" dirty="0" err="1" smtClean="0"/>
              <a:t>cold</a:t>
            </a:r>
            <a:r>
              <a:rPr lang="pl-PL" dirty="0" smtClean="0"/>
              <a:t> </a:t>
            </a:r>
            <a:r>
              <a:rPr lang="pl-PL" dirty="0" err="1" smtClean="0"/>
              <a:t>matter</a:t>
            </a:r>
            <a:r>
              <a:rPr lang="pl-PL" dirty="0" smtClean="0"/>
              <a:t> </a:t>
            </a:r>
            <a:r>
              <a:rPr lang="pl-PL" dirty="0" err="1" smtClean="0"/>
              <a:t>effect</a:t>
            </a:r>
            <a:r>
              <a:rPr lang="pl-PL" dirty="0" smtClean="0"/>
              <a:t> !</a:t>
            </a:r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5"/>
          <a:srcRect l="-1246" t="1" r="7825" b="-4236"/>
          <a:stretch/>
        </p:blipFill>
        <p:spPr>
          <a:xfrm>
            <a:off x="4360394" y="912424"/>
            <a:ext cx="2027955" cy="17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Kaonic</a:t>
            </a:r>
            <a:r>
              <a:rPr lang="pl-PL" dirty="0" smtClean="0"/>
              <a:t> </a:t>
            </a:r>
            <a:r>
              <a:rPr lang="pl-PL" dirty="0" err="1" smtClean="0"/>
              <a:t>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2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3358" y="-79538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</a:t>
            </a:r>
            <a:r>
              <a:rPr lang="pl-PL" dirty="0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(1405) </a:t>
            </a:r>
            <a:r>
              <a:rPr lang="pl-PL" dirty="0" err="1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molecule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249" y="1559749"/>
            <a:ext cx="3383550" cy="387916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76693" y="1055802"/>
            <a:ext cx="189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W. </a:t>
            </a:r>
            <a:r>
              <a:rPr lang="pl-PL" dirty="0" err="1" smtClean="0"/>
              <a:t>Weise</a:t>
            </a:r>
            <a:r>
              <a:rPr lang="pl-PL" dirty="0" smtClean="0"/>
              <a:t>/ A. Gal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442" y="2494635"/>
            <a:ext cx="1807650" cy="29166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868158" y="2882402"/>
            <a:ext cx="64008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2 pole </a:t>
            </a:r>
            <a:r>
              <a:rPr lang="pl-PL" dirty="0" err="1" smtClean="0"/>
              <a:t>resonance</a:t>
            </a:r>
            <a:r>
              <a:rPr lang="pl-PL" dirty="0" smtClean="0"/>
              <a:t> (KN) (</a:t>
            </a:r>
            <a:r>
              <a:rPr lang="pl-PL" dirty="0" smtClean="0">
                <a:sym typeface="Symbol" panose="05050102010706020507" pitchFamily="18" charset="2"/>
              </a:rPr>
              <a:t>)  </a:t>
            </a:r>
            <a:r>
              <a:rPr lang="pl-PL" dirty="0" smtClean="0"/>
              <a:t>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KN quasi-bund (I=0) </a:t>
            </a:r>
            <a:r>
              <a:rPr lang="pl-PL" dirty="0" err="1" smtClean="0"/>
              <a:t>state</a:t>
            </a:r>
            <a:endParaRPr lang="pl-PL" dirty="0" smtClean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sym typeface="Symbol" panose="05050102010706020507" pitchFamily="18" charset="2"/>
              </a:rPr>
              <a:t>Constraints</a:t>
            </a:r>
            <a:r>
              <a:rPr lang="pl-PL" dirty="0" smtClean="0">
                <a:sym typeface="Symbol" panose="05050102010706020507" pitchFamily="18" charset="2"/>
              </a:rPr>
              <a:t> on KN </a:t>
            </a:r>
            <a:r>
              <a:rPr lang="pl-PL" dirty="0" err="1" smtClean="0">
                <a:sym typeface="Symbol" panose="05050102010706020507" pitchFamily="18" charset="2"/>
              </a:rPr>
              <a:t>potential</a:t>
            </a:r>
            <a:r>
              <a:rPr lang="pl-PL" dirty="0" smtClean="0">
                <a:sym typeface="Symbol" panose="05050102010706020507" pitchFamily="18" charset="2"/>
              </a:rPr>
              <a:t> </a:t>
            </a:r>
            <a:r>
              <a:rPr lang="pl-PL" dirty="0" err="1" smtClean="0">
                <a:sym typeface="Symbol" panose="05050102010706020507" pitchFamily="18" charset="2"/>
              </a:rPr>
              <a:t>close</a:t>
            </a:r>
            <a:r>
              <a:rPr lang="pl-PL" dirty="0" smtClean="0">
                <a:sym typeface="Symbol" panose="05050102010706020507" pitchFamily="18" charset="2"/>
              </a:rPr>
              <a:t> to </a:t>
            </a:r>
            <a:r>
              <a:rPr lang="pl-PL" dirty="0" err="1" smtClean="0">
                <a:sym typeface="Symbol" panose="05050102010706020507" pitchFamily="18" charset="2"/>
              </a:rPr>
              <a:t>threshold</a:t>
            </a:r>
            <a:r>
              <a:rPr lang="pl-PL" dirty="0" smtClean="0">
                <a:sym typeface="Symbol" panose="05050102010706020507" pitchFamily="18" charset="2"/>
              </a:rPr>
              <a:t> – </a:t>
            </a:r>
            <a:r>
              <a:rPr lang="pl-PL" dirty="0" err="1" smtClean="0">
                <a:sym typeface="Symbol" panose="05050102010706020507" pitchFamily="18" charset="2"/>
              </a:rPr>
              <a:t>kaonic</a:t>
            </a:r>
            <a:r>
              <a:rPr lang="pl-PL" dirty="0" smtClean="0">
                <a:sym typeface="Symbol" panose="05050102010706020507" pitchFamily="18" charset="2"/>
              </a:rPr>
              <a:t> </a:t>
            </a:r>
            <a:r>
              <a:rPr lang="pl-PL" dirty="0" err="1" smtClean="0">
                <a:sym typeface="Symbol" panose="05050102010706020507" pitchFamily="18" charset="2"/>
              </a:rPr>
              <a:t>atoms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158" y="4193499"/>
            <a:ext cx="5909626" cy="249083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138154" y="3875633"/>
            <a:ext cx="439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J. Marton : SIDDHARTA </a:t>
            </a:r>
            <a:r>
              <a:rPr lang="pl-PL" dirty="0" err="1" smtClean="0"/>
              <a:t>hydrogen</a:t>
            </a:r>
            <a:r>
              <a:rPr lang="pl-PL" dirty="0" smtClean="0"/>
              <a:t> K </a:t>
            </a:r>
            <a:r>
              <a:rPr lang="pl-PL" dirty="0" err="1" smtClean="0"/>
              <a:t>atoms</a:t>
            </a:r>
            <a:r>
              <a:rPr lang="pl-PL" dirty="0" smtClean="0"/>
              <a:t> 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408" y="1559749"/>
            <a:ext cx="6373126" cy="125416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264612" y="1055802"/>
            <a:ext cx="282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Chiral</a:t>
            </a:r>
            <a:r>
              <a:rPr lang="pl-PL" dirty="0" smtClean="0"/>
              <a:t> </a:t>
            </a:r>
            <a:r>
              <a:rPr lang="pl-PL" dirty="0" err="1" smtClean="0"/>
              <a:t>effective</a:t>
            </a:r>
            <a:r>
              <a:rPr lang="pl-PL" dirty="0" smtClean="0"/>
              <a:t> field </a:t>
            </a:r>
            <a:r>
              <a:rPr lang="pl-PL" dirty="0" err="1" smtClean="0"/>
              <a:t>theory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8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47" name="Text Box 15"/>
          <p:cNvSpPr txBox="1">
            <a:spLocks noChangeArrowheads="1"/>
          </p:cNvSpPr>
          <p:nvPr/>
        </p:nvSpPr>
        <p:spPr bwMode="auto">
          <a:xfrm>
            <a:off x="2367549" y="222670"/>
            <a:ext cx="775885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Nucleon</a:t>
            </a:r>
            <a:r>
              <a:rPr lang="pl-PL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resonance</a:t>
            </a:r>
            <a:r>
              <a:rPr lang="pl-PL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mass spectrum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3075" name="Picture 7" descr="All Reson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31" y="1763519"/>
            <a:ext cx="460851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nhaltsplatzhalter 5" descr="ResonanceSchem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9"/>
          <a:stretch>
            <a:fillRect/>
          </a:stretch>
        </p:blipFill>
        <p:spPr bwMode="auto">
          <a:xfrm>
            <a:off x="524309" y="2151874"/>
            <a:ext cx="4664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81236" y="1402576"/>
            <a:ext cx="41052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only 7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N*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5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 sz="1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endParaRPr lang="en-US" sz="1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established in the region  1400 MeV &lt; W &lt; 2000 MeV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384911" y="1002235"/>
            <a:ext cx="4073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600" dirty="0"/>
              <a:t>PDG 2010: </a:t>
            </a:r>
            <a:r>
              <a:rPr lang="en-US" altLang="de-DE" sz="1600" dirty="0">
                <a:solidFill>
                  <a:schemeClr val="accent2"/>
                </a:solidFill>
              </a:rPr>
              <a:t>Status on nucleon resonances</a:t>
            </a:r>
            <a:r>
              <a:rPr lang="en-US" altLang="de-DE" sz="1600" dirty="0"/>
              <a:t> </a:t>
            </a:r>
          </a:p>
        </p:txBody>
      </p:sp>
      <p:sp>
        <p:nvSpPr>
          <p:cNvPr id="3079" name="Text Box 24"/>
          <p:cNvSpPr txBox="1">
            <a:spLocks noChangeArrowheads="1"/>
          </p:cNvSpPr>
          <p:nvPr/>
        </p:nvSpPr>
        <p:spPr bwMode="auto">
          <a:xfrm>
            <a:off x="760524" y="5250442"/>
            <a:ext cx="4262579" cy="33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449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de-DE" sz="1600" dirty="0"/>
              <a:t>Energy pattern for the dominant states </a:t>
            </a:r>
            <a:endParaRPr lang="en-US" altLang="de-DE" sz="1600" baseline="-25000" dirty="0">
              <a:solidFill>
                <a:srgbClr val="FF0000"/>
              </a:solidFill>
            </a:endParaRPr>
          </a:p>
        </p:txBody>
      </p:sp>
      <p:sp>
        <p:nvSpPr>
          <p:cNvPr id="3080" name="Text Box 25"/>
          <p:cNvSpPr txBox="1">
            <a:spLocks noChangeArrowheads="1"/>
          </p:cNvSpPr>
          <p:nvPr/>
        </p:nvSpPr>
        <p:spPr bwMode="auto">
          <a:xfrm>
            <a:off x="878139" y="5702173"/>
            <a:ext cx="2472129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449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de-DE" sz="1400" dirty="0"/>
              <a:t>-  constituent Quark Models  </a:t>
            </a:r>
            <a:endParaRPr lang="en-US" altLang="de-DE" sz="1400" baseline="-25000" dirty="0">
              <a:solidFill>
                <a:srgbClr val="FF0000"/>
              </a:solidFill>
            </a:endParaRPr>
          </a:p>
        </p:txBody>
      </p:sp>
      <p:sp>
        <p:nvSpPr>
          <p:cNvPr id="3081" name="Text Box 26"/>
          <p:cNvSpPr txBox="1">
            <a:spLocks noChangeArrowheads="1"/>
          </p:cNvSpPr>
          <p:nvPr/>
        </p:nvSpPr>
        <p:spPr bwMode="auto">
          <a:xfrm>
            <a:off x="878139" y="6038745"/>
            <a:ext cx="1875812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449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de-DE" sz="1400" dirty="0"/>
              <a:t>-  dynamical Models  </a:t>
            </a:r>
            <a:endParaRPr lang="en-US" altLang="de-DE" sz="1400" baseline="-25000" dirty="0">
              <a:solidFill>
                <a:srgbClr val="FF0000"/>
              </a:solidFill>
            </a:endParaRPr>
          </a:p>
        </p:txBody>
      </p:sp>
      <p:sp>
        <p:nvSpPr>
          <p:cNvPr id="3082" name="Text Box 27"/>
          <p:cNvSpPr txBox="1">
            <a:spLocks noChangeArrowheads="1"/>
          </p:cNvSpPr>
          <p:nvPr/>
        </p:nvSpPr>
        <p:spPr bwMode="auto">
          <a:xfrm>
            <a:off x="878139" y="6332721"/>
            <a:ext cx="3716060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449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de-DE" sz="1400" dirty="0" smtClean="0"/>
              <a:t>-  Lattice QCD (confirms states from CQM !) </a:t>
            </a:r>
            <a:endParaRPr lang="en-US" altLang="de-DE" sz="1400" baseline="-25000" dirty="0">
              <a:solidFill>
                <a:srgbClr val="FF0000"/>
              </a:solidFill>
            </a:endParaRPr>
          </a:p>
        </p:txBody>
      </p:sp>
      <p:sp>
        <p:nvSpPr>
          <p:cNvPr id="3084" name="Text Box 29"/>
          <p:cNvSpPr txBox="1">
            <a:spLocks noChangeArrowheads="1"/>
          </p:cNvSpPr>
          <p:nvPr/>
        </p:nvSpPr>
        <p:spPr bwMode="auto">
          <a:xfrm>
            <a:off x="5962187" y="5385391"/>
            <a:ext cx="4778016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449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de-DE" sz="1600" dirty="0"/>
              <a:t>Various nucleon models predict many more states </a:t>
            </a:r>
            <a:endParaRPr lang="en-US" altLang="de-DE" sz="1600" baseline="-25000" dirty="0">
              <a:solidFill>
                <a:srgbClr val="FF0000"/>
              </a:solidFill>
            </a:endParaRPr>
          </a:p>
        </p:txBody>
      </p:sp>
      <p:sp>
        <p:nvSpPr>
          <p:cNvPr id="3086" name="Text Box 31"/>
          <p:cNvSpPr txBox="1">
            <a:spLocks noChangeArrowheads="1"/>
          </p:cNvSpPr>
          <p:nvPr/>
        </p:nvSpPr>
        <p:spPr bwMode="auto">
          <a:xfrm>
            <a:off x="6047984" y="5756761"/>
            <a:ext cx="2969060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449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de-DE" sz="1400" dirty="0" smtClean="0"/>
              <a:t>-   weak coupling to </a:t>
            </a:r>
            <a:r>
              <a:rPr lang="en-US" altLang="de-DE" sz="1400" dirty="0" smtClean="0">
                <a:latin typeface="Symbol" pitchFamily="18" charset="2"/>
              </a:rPr>
              <a:t>p</a:t>
            </a:r>
            <a:r>
              <a:rPr lang="en-US" altLang="de-DE" sz="1400" dirty="0" smtClean="0"/>
              <a:t>N</a:t>
            </a:r>
            <a:r>
              <a:rPr lang="en-US" altLang="de-DE" sz="1400" dirty="0" smtClean="0"/>
              <a:t> final state  </a:t>
            </a:r>
            <a:endParaRPr lang="en-US" altLang="de-DE" sz="1400" baseline="-25000" dirty="0">
              <a:solidFill>
                <a:srgbClr val="FF0000"/>
              </a:solidFill>
            </a:endParaRPr>
          </a:p>
        </p:txBody>
      </p:sp>
      <p:sp>
        <p:nvSpPr>
          <p:cNvPr id="3087" name="Text Box 32"/>
          <p:cNvSpPr txBox="1">
            <a:spLocks noChangeArrowheads="1"/>
          </p:cNvSpPr>
          <p:nvPr/>
        </p:nvSpPr>
        <p:spPr bwMode="auto">
          <a:xfrm>
            <a:off x="6047984" y="6084906"/>
            <a:ext cx="4628168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449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altLang="de-DE" sz="1400" dirty="0" smtClean="0"/>
              <a:t>insufficient data base </a:t>
            </a:r>
          </a:p>
          <a:p>
            <a:pPr marL="285750" indent="-285750">
              <a:buFontTx/>
              <a:buChar char="-"/>
            </a:pPr>
            <a:r>
              <a:rPr lang="en-US" altLang="de-DE" sz="1400" dirty="0" smtClean="0"/>
              <a:t>wrong degrees of freedom ? (di-quark systems) ?   </a:t>
            </a:r>
            <a:endParaRPr lang="en-US" altLang="de-DE" sz="1400" baseline="-25000" dirty="0">
              <a:solidFill>
                <a:srgbClr val="FF0000"/>
              </a:solidFill>
            </a:endParaRPr>
          </a:p>
        </p:txBody>
      </p:sp>
      <p:sp>
        <p:nvSpPr>
          <p:cNvPr id="3088" name="Text Box 33"/>
          <p:cNvSpPr txBox="1">
            <a:spLocks noChangeArrowheads="1"/>
          </p:cNvSpPr>
          <p:nvPr/>
        </p:nvSpPr>
        <p:spPr bwMode="auto">
          <a:xfrm>
            <a:off x="7627205" y="6356350"/>
            <a:ext cx="284030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449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de-DE" sz="1400" dirty="0"/>
              <a:t>  </a:t>
            </a:r>
            <a:endParaRPr lang="en-US" altLang="de-DE" sz="1400" baseline="-25000" dirty="0">
              <a:solidFill>
                <a:srgbClr val="FF0000"/>
              </a:solidFill>
            </a:endParaRPr>
          </a:p>
        </p:txBody>
      </p:sp>
      <p:sp>
        <p:nvSpPr>
          <p:cNvPr id="3089" name="Text Box 35"/>
          <p:cNvSpPr txBox="1">
            <a:spLocks noChangeArrowheads="1"/>
          </p:cNvSpPr>
          <p:nvPr/>
        </p:nvSpPr>
        <p:spPr bwMode="auto">
          <a:xfrm>
            <a:off x="8351195" y="1722945"/>
            <a:ext cx="826999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449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de-DE" sz="1200" dirty="0"/>
              <a:t>L. </a:t>
            </a:r>
            <a:r>
              <a:rPr lang="en-US" altLang="de-DE" sz="1200" dirty="0"/>
              <a:t>Tiator</a:t>
            </a:r>
            <a:r>
              <a:rPr lang="en-US" altLang="de-DE" sz="1200" dirty="0"/>
              <a:t>  </a:t>
            </a:r>
            <a:endParaRPr lang="en-US" altLang="de-DE" sz="1200" baseline="-25000" dirty="0">
              <a:solidFill>
                <a:srgbClr val="FF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814560" y="800423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R. Beck/</a:t>
            </a:r>
            <a:r>
              <a:rPr lang="pl-PL" dirty="0" smtClean="0"/>
              <a:t>I.Keshelashvili</a:t>
            </a:r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333518" y="1190042"/>
            <a:ext cx="367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Many expected states are missing !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Nawias klamrowy zamykający 3"/>
          <p:cNvSpPr/>
          <p:nvPr/>
        </p:nvSpPr>
        <p:spPr>
          <a:xfrm>
            <a:off x="10750990" y="2211807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11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-158610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Recent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results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on 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(1405) 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from 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experiments</a:t>
            </a:r>
            <a:endParaRPr lang="en-GB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-868" t="2871" r="870" b="-4479"/>
          <a:stretch/>
        </p:blipFill>
        <p:spPr>
          <a:xfrm>
            <a:off x="7584000" y="968056"/>
            <a:ext cx="4608000" cy="4860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750637" y="1166953"/>
            <a:ext cx="187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CLAS </a:t>
            </a:r>
            <a:r>
              <a:rPr lang="pl-PL" dirty="0" smtClean="0">
                <a:sym typeface="Symbol" panose="05050102010706020507" pitchFamily="18" charset="2"/>
              </a:rPr>
              <a:t>+p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822" y="1716256"/>
            <a:ext cx="3923647" cy="34518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0" y="1820263"/>
            <a:ext cx="3499712" cy="288375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2373" y="1266370"/>
            <a:ext cx="24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AMADEUS@KLOE   K- A </a:t>
            </a:r>
            <a:endParaRPr lang="en-GB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72705" y="5012663"/>
            <a:ext cx="3063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production</a:t>
            </a:r>
          </a:p>
          <a:p>
            <a:r>
              <a:rPr lang="en-US" dirty="0" smtClean="0"/>
              <a:t>Largest data sample</a:t>
            </a:r>
          </a:p>
          <a:p>
            <a:r>
              <a:rPr lang="en-US" dirty="0" smtClean="0"/>
              <a:t>Analysis in progress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653388" y="5751157"/>
            <a:ext cx="502408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line shape in various reactions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Challenge for theory !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320073" y="5168108"/>
            <a:ext cx="311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New data </a:t>
            </a:r>
            <a:r>
              <a:rPr lang="pl-PL" dirty="0" err="1" smtClean="0"/>
              <a:t>confirms</a:t>
            </a:r>
            <a:r>
              <a:rPr lang="pl-PL" dirty="0" smtClean="0"/>
              <a:t> J</a:t>
            </a:r>
            <a:r>
              <a:rPr lang="pl-PL" baseline="30000" dirty="0" smtClean="0"/>
              <a:t>P</a:t>
            </a:r>
            <a:r>
              <a:rPr lang="pl-PL" dirty="0" smtClean="0"/>
              <a:t>=1/2</a:t>
            </a:r>
            <a:r>
              <a:rPr lang="pl-PL" baseline="30000" dirty="0" smtClean="0"/>
              <a:t>-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41620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958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Kaonic</a:t>
            </a:r>
            <a:r>
              <a:rPr lang="pl-PL" sz="3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36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clusters</a:t>
            </a:r>
            <a:endParaRPr lang="en-GB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4" y="1340596"/>
            <a:ext cx="7855597" cy="307848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558212" y="1147665"/>
            <a:ext cx="2080727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A. Gal</a:t>
            </a:r>
            <a:endParaRPr lang="en-GB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341567" y="1273760"/>
            <a:ext cx="311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Various models predict such states that such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 in experiment on light system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242" y="2999394"/>
            <a:ext cx="3012750" cy="99166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9184733" y="2538080"/>
            <a:ext cx="153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00FF"/>
                </a:solidFill>
              </a:rPr>
              <a:t>(K-</a:t>
            </a:r>
            <a:r>
              <a:rPr lang="pl-PL" b="1" dirty="0" err="1" smtClean="0">
                <a:solidFill>
                  <a:srgbClr val="0000FF"/>
                </a:solidFill>
              </a:rPr>
              <a:t>pp</a:t>
            </a:r>
            <a:r>
              <a:rPr lang="pl-PL" b="1" dirty="0" smtClean="0">
                <a:solidFill>
                  <a:srgbClr val="0000FF"/>
                </a:solidFill>
              </a:rPr>
              <a:t>)</a:t>
            </a:r>
            <a:r>
              <a:rPr lang="pl-PL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p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017037" y="4603047"/>
            <a:ext cx="10039739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New experiments;  J-PARC E15 : K- </a:t>
            </a:r>
            <a:r>
              <a:rPr lang="en-US" dirty="0" err="1" smtClean="0"/>
              <a:t>He</a:t>
            </a:r>
            <a:r>
              <a:rPr lang="en-US" dirty="0" err="1" smtClean="0">
                <a:sym typeface="Symbol" panose="05050102010706020507" pitchFamily="18" charset="2"/>
              </a:rPr>
              <a:t>n</a:t>
            </a:r>
            <a:r>
              <a:rPr lang="en-US" dirty="0" smtClean="0">
                <a:sym typeface="Symbol" panose="05050102010706020507" pitchFamily="18" charset="2"/>
              </a:rPr>
              <a:t> X (T. </a:t>
            </a:r>
            <a:r>
              <a:rPr lang="en-US" dirty="0" err="1" smtClean="0">
                <a:sym typeface="Symbol" panose="05050102010706020507" pitchFamily="18" charset="2"/>
              </a:rPr>
              <a:t>Nagae</a:t>
            </a:r>
            <a:r>
              <a:rPr lang="en-US" dirty="0" smtClean="0">
                <a:sym typeface="Symbol" panose="05050102010706020507" pitchFamily="18" charset="2"/>
              </a:rPr>
              <a:t>) – measurement and analysis in progress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AMADEUS (</a:t>
            </a:r>
            <a:r>
              <a:rPr lang="en-US" dirty="0" err="1" smtClean="0">
                <a:sym typeface="Symbol" panose="05050102010706020507" pitchFamily="18" charset="2"/>
              </a:rPr>
              <a:t>K.Piscichia</a:t>
            </a:r>
            <a:r>
              <a:rPr lang="en-US" dirty="0" smtClean="0">
                <a:sym typeface="Symbol" panose="05050102010706020507" pitchFamily="18" charset="2"/>
              </a:rPr>
              <a:t>) – K- He  p no evidence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HADES (</a:t>
            </a:r>
            <a:r>
              <a:rPr lang="en-US" dirty="0" err="1" smtClean="0">
                <a:sym typeface="Symbol" panose="05050102010706020507" pitchFamily="18" charset="2"/>
              </a:rPr>
              <a:t>E.Epple</a:t>
            </a:r>
            <a:r>
              <a:rPr lang="en-US" dirty="0" smtClean="0">
                <a:sym typeface="Symbol" panose="05050102010706020507" pitchFamily="18" charset="2"/>
              </a:rPr>
              <a:t>) – </a:t>
            </a:r>
            <a:r>
              <a:rPr lang="en-US" dirty="0" err="1" smtClean="0">
                <a:sym typeface="Symbol" panose="05050102010706020507" pitchFamily="18" charset="2"/>
              </a:rPr>
              <a:t>p+p</a:t>
            </a:r>
            <a:r>
              <a:rPr lang="en-US" dirty="0" smtClean="0">
                <a:sym typeface="Symbol" panose="05050102010706020507" pitchFamily="18" charset="2"/>
              </a:rPr>
              <a:t> -&gt; </a:t>
            </a:r>
            <a:r>
              <a:rPr lang="en-US" dirty="0" err="1" smtClean="0">
                <a:sym typeface="Symbol" panose="05050102010706020507" pitchFamily="18" charset="2"/>
              </a:rPr>
              <a:t>pk</a:t>
            </a:r>
            <a:r>
              <a:rPr lang="en-US" dirty="0" smtClean="0">
                <a:sym typeface="Symbol" panose="05050102010706020507" pitchFamily="18" charset="2"/>
              </a:rPr>
              <a:t> no evidence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K- d system : constraints from </a:t>
            </a:r>
            <a:r>
              <a:rPr lang="en-US" dirty="0" err="1" smtClean="0">
                <a:sym typeface="Symbol" panose="05050102010706020507" pitchFamily="18" charset="2"/>
              </a:rPr>
              <a:t>kaonic</a:t>
            </a:r>
            <a:r>
              <a:rPr lang="en-US" dirty="0" smtClean="0">
                <a:sym typeface="Symbol" panose="05050102010706020507" pitchFamily="18" charset="2"/>
              </a:rPr>
              <a:t> atoms SIDDHARTA : eagerly expected</a:t>
            </a:r>
            <a:endParaRPr 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19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2845" y="150521"/>
            <a:ext cx="10515600" cy="1193087"/>
          </a:xfrm>
        </p:spPr>
        <p:txBody>
          <a:bodyPr>
            <a:normAutofit/>
          </a:bodyPr>
          <a:lstStyle/>
          <a:p>
            <a:r>
              <a:rPr lang="pl-PL" sz="3600" smtClean="0">
                <a:solidFill>
                  <a:srgbClr val="0000FF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Strangeness in hot dense baryonic matter</a:t>
            </a:r>
            <a:endParaRPr lang="en-GB" sz="3600" dirty="0">
              <a:solidFill>
                <a:srgbClr val="0000FF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1072" y="1366467"/>
            <a:ext cx="9350828" cy="172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smtClean="0"/>
              <a:t>Kaon, hyperon, and phi meson production in subthresold HI collisions </a:t>
            </a:r>
          </a:p>
          <a:p>
            <a:r>
              <a:rPr lang="pl-PL" sz="1800" smtClean="0"/>
              <a:t>Multistep production  </a:t>
            </a:r>
          </a:p>
          <a:p>
            <a:r>
              <a:rPr lang="pl-PL" sz="1800" smtClean="0"/>
              <a:t>strong enhancement of </a:t>
            </a:r>
            <a:r>
              <a:rPr lang="pl-PL" sz="1800" smtClean="0">
                <a:sym typeface="Symbol" panose="05050102010706020507" pitchFamily="18" charset="2"/>
              </a:rPr>
              <a:t> meson production </a:t>
            </a:r>
          </a:p>
          <a:p>
            <a:r>
              <a:rPr lang="pl-PL" sz="1800" smtClean="0">
                <a:sym typeface="Symbol" panose="05050102010706020507" pitchFamily="18" charset="2"/>
              </a:rPr>
              <a:t>Many evidences for repulsive k+/K0 in medium potential (pt, flow, particle yields)</a:t>
            </a:r>
            <a:endParaRPr lang="en-GB" sz="1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366309" y="377732"/>
            <a:ext cx="157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K. </a:t>
            </a:r>
            <a:r>
              <a:rPr lang="pl-PL" dirty="0" err="1" smtClean="0"/>
              <a:t>Pasecki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900" y="1443783"/>
            <a:ext cx="2526075" cy="20825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31" y="3444656"/>
            <a:ext cx="3317142" cy="304726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203649" y="3259990"/>
            <a:ext cx="236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Cold</a:t>
            </a:r>
            <a:r>
              <a:rPr lang="pl-PL" dirty="0" smtClean="0"/>
              <a:t> </a:t>
            </a:r>
            <a:r>
              <a:rPr lang="pl-PL" dirty="0" err="1" smtClean="0"/>
              <a:t>matter</a:t>
            </a:r>
            <a:r>
              <a:rPr lang="pl-PL" dirty="0" smtClean="0"/>
              <a:t> (FOPI)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73" y="3536595"/>
            <a:ext cx="3663907" cy="28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707403" y="3188139"/>
            <a:ext cx="13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HADES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890" y="3693706"/>
            <a:ext cx="3638475" cy="2549167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7884366" y="3345081"/>
            <a:ext cx="128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Flow</a:t>
            </a:r>
            <a:r>
              <a:rPr lang="pl-PL" dirty="0" smtClean="0"/>
              <a:t> (FOPI)</a:t>
            </a:r>
            <a:endParaRPr lang="en-GB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596744" y="6307258"/>
            <a:ext cx="554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Still</a:t>
            </a:r>
            <a:r>
              <a:rPr lang="pl-PL" dirty="0" smtClean="0"/>
              <a:t> to </a:t>
            </a:r>
            <a:r>
              <a:rPr lang="pl-PL" dirty="0" err="1" smtClean="0"/>
              <a:t>come</a:t>
            </a:r>
            <a:r>
              <a:rPr lang="pl-PL" dirty="0" smtClean="0"/>
              <a:t> : </a:t>
            </a:r>
            <a:r>
              <a:rPr lang="pl-PL" dirty="0" err="1" smtClean="0"/>
              <a:t>dedicated</a:t>
            </a:r>
            <a:r>
              <a:rPr lang="pl-PL" dirty="0" smtClean="0"/>
              <a:t> </a:t>
            </a:r>
            <a:r>
              <a:rPr lang="pl-PL" dirty="0" err="1" smtClean="0"/>
              <a:t>pion+A</a:t>
            </a:r>
            <a:r>
              <a:rPr lang="pl-PL" dirty="0" smtClean="0"/>
              <a:t> </a:t>
            </a:r>
            <a:r>
              <a:rPr lang="pl-PL" dirty="0" err="1" smtClean="0"/>
              <a:t>programme</a:t>
            </a:r>
            <a:r>
              <a:rPr lang="pl-PL" dirty="0" smtClean="0"/>
              <a:t> (HADES)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9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53950" y="1974915"/>
            <a:ext cx="6399245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Puzzles </a:t>
            </a:r>
          </a:p>
          <a:p>
            <a:pPr marL="0" indent="0">
              <a:buNone/>
            </a:pPr>
            <a:endParaRPr lang="pl-P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4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4506" y="-7133"/>
            <a:ext cx="10515600" cy="1325563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(g -2) puzzle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406"/>
            <a:ext cx="7871203" cy="485612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968261" y="1191780"/>
            <a:ext cx="3388977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New </a:t>
            </a:r>
            <a:r>
              <a:rPr lang="pl-PL" dirty="0" err="1" smtClean="0"/>
              <a:t>experiments</a:t>
            </a:r>
            <a:r>
              <a:rPr lang="pl-PL" dirty="0" smtClean="0"/>
              <a:t> (J-PARC, </a:t>
            </a:r>
            <a:r>
              <a:rPr lang="pl-PL" dirty="0" err="1" smtClean="0"/>
              <a:t>Fermilab</a:t>
            </a:r>
            <a:r>
              <a:rPr lang="pl-PL" dirty="0" smtClean="0"/>
              <a:t>) </a:t>
            </a:r>
            <a:r>
              <a:rPr lang="pl-PL" dirty="0" err="1" smtClean="0"/>
              <a:t>will</a:t>
            </a:r>
            <a:r>
              <a:rPr lang="pl-PL" dirty="0" smtClean="0"/>
              <a:t> </a:t>
            </a:r>
            <a:r>
              <a:rPr lang="pl-PL" dirty="0" err="1" smtClean="0"/>
              <a:t>improve</a:t>
            </a:r>
            <a:r>
              <a:rPr lang="pl-PL" dirty="0" smtClean="0"/>
              <a:t> </a:t>
            </a:r>
            <a:r>
              <a:rPr lang="pl-PL" dirty="0" err="1" smtClean="0"/>
              <a:t>experimental</a:t>
            </a:r>
            <a:r>
              <a:rPr lang="pl-PL" dirty="0" smtClean="0"/>
              <a:t> (g-2) </a:t>
            </a:r>
            <a:r>
              <a:rPr lang="pl-PL" dirty="0" err="1" smtClean="0"/>
              <a:t>prec</a:t>
            </a:r>
            <a:r>
              <a:rPr lang="pl-PL" dirty="0" smtClean="0"/>
              <a:t> by ~4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Error from </a:t>
            </a:r>
            <a:r>
              <a:rPr lang="pl-PL" dirty="0" err="1" smtClean="0"/>
              <a:t>theory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dominated</a:t>
            </a:r>
            <a:r>
              <a:rPr lang="pl-PL" dirty="0" smtClean="0"/>
              <a:t> by </a:t>
            </a:r>
            <a:r>
              <a:rPr lang="pl-PL" dirty="0" err="1" smtClean="0"/>
              <a:t>hadronic</a:t>
            </a:r>
            <a:r>
              <a:rPr lang="pl-PL" dirty="0" smtClean="0"/>
              <a:t> </a:t>
            </a:r>
            <a:r>
              <a:rPr lang="pl-PL" dirty="0" err="1" smtClean="0"/>
              <a:t>contributons</a:t>
            </a:r>
            <a:r>
              <a:rPr lang="pl-PL" dirty="0" smtClean="0"/>
              <a:t>! 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61" y="4091233"/>
            <a:ext cx="1966805" cy="203581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584" y="4201634"/>
            <a:ext cx="2350416" cy="175587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282360" y="3449041"/>
            <a:ext cx="13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Vacumm</a:t>
            </a:r>
            <a:r>
              <a:rPr lang="pl-PL" dirty="0" smtClean="0"/>
              <a:t> </a:t>
            </a:r>
            <a:r>
              <a:rPr lang="pl-PL" dirty="0" err="1" smtClean="0"/>
              <a:t>polarization</a:t>
            </a:r>
            <a:endParaRPr lang="en-GB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0104947" y="3497573"/>
            <a:ext cx="158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Light</a:t>
            </a:r>
            <a:r>
              <a:rPr lang="pl-PL" dirty="0" smtClean="0"/>
              <a:t>-by-</a:t>
            </a:r>
            <a:r>
              <a:rPr lang="pl-PL" dirty="0" err="1"/>
              <a:t>L</a:t>
            </a:r>
            <a:r>
              <a:rPr lang="pl-PL" dirty="0" err="1" smtClean="0"/>
              <a:t>ight</a:t>
            </a:r>
            <a:r>
              <a:rPr lang="pl-PL" dirty="0" smtClean="0"/>
              <a:t> </a:t>
            </a:r>
            <a:r>
              <a:rPr lang="pl-PL" dirty="0" err="1" smtClean="0"/>
              <a:t>corrections</a:t>
            </a:r>
            <a:endParaRPr lang="en-GB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700940" y="377072"/>
            <a:ext cx="254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F.Hafner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1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0749" y="-99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Hadronic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corrections</a:t>
            </a:r>
            <a:endParaRPr lang="en-GB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266" y="953222"/>
            <a:ext cx="3586608" cy="6867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11" y="1313609"/>
            <a:ext cx="4194675" cy="195416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22898" y="3459775"/>
            <a:ext cx="44728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precise</a:t>
            </a:r>
            <a:r>
              <a:rPr lang="pl-PL" dirty="0" smtClean="0"/>
              <a:t> </a:t>
            </a:r>
            <a:r>
              <a:rPr lang="pl-PL" dirty="0" err="1" smtClean="0"/>
              <a:t>measurement</a:t>
            </a:r>
            <a:r>
              <a:rPr lang="pl-PL" dirty="0" smtClean="0"/>
              <a:t> </a:t>
            </a:r>
            <a:r>
              <a:rPr lang="pl-PL" dirty="0" smtClean="0">
                <a:sym typeface="Symbol" panose="05050102010706020507" pitchFamily="18" charset="2"/>
              </a:rPr>
              <a:t>(</a:t>
            </a:r>
            <a:r>
              <a:rPr lang="pl-PL" dirty="0" err="1" smtClean="0">
                <a:sym typeface="Symbol" panose="05050102010706020507" pitchFamily="18" charset="2"/>
              </a:rPr>
              <a:t>e+e</a:t>
            </a:r>
            <a:r>
              <a:rPr lang="pl-PL" dirty="0" smtClean="0">
                <a:sym typeface="Symbol" panose="05050102010706020507" pitchFamily="18" charset="2"/>
              </a:rPr>
              <a:t>-</a:t>
            </a:r>
            <a:r>
              <a:rPr lang="pl-PL" dirty="0" err="1" smtClean="0">
                <a:sym typeface="Symbol" panose="05050102010706020507" pitchFamily="18" charset="2"/>
              </a:rPr>
              <a:t>hadrons</a:t>
            </a:r>
            <a:r>
              <a:rPr lang="pl-PL" dirty="0" smtClean="0">
                <a:sym typeface="Symbol" panose="05050102010706020507" pitchFamily="18" charset="2"/>
              </a:rPr>
              <a:t>)</a:t>
            </a:r>
          </a:p>
          <a:p>
            <a:r>
              <a:rPr lang="pl-PL" dirty="0" smtClean="0">
                <a:sym typeface="Symbol" panose="05050102010706020507" pitchFamily="18" charset="2"/>
              </a:rPr>
              <a:t> in 1-2 </a:t>
            </a:r>
            <a:r>
              <a:rPr lang="pl-PL" dirty="0" err="1" smtClean="0">
                <a:sym typeface="Symbol" panose="05050102010706020507" pitchFamily="18" charset="2"/>
              </a:rPr>
              <a:t>GeV</a:t>
            </a:r>
            <a:r>
              <a:rPr lang="pl-PL" dirty="0" smtClean="0">
                <a:sym typeface="Symbol" panose="05050102010706020507" pitchFamily="18" charset="2"/>
              </a:rPr>
              <a:t> </a:t>
            </a:r>
            <a:r>
              <a:rPr lang="pl-PL" dirty="0" err="1" smtClean="0">
                <a:sym typeface="Symbol" panose="05050102010706020507" pitchFamily="18" charset="2"/>
              </a:rPr>
              <a:t>range</a:t>
            </a:r>
            <a:endParaRPr lang="pl-PL" dirty="0" smtClean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Uncertainity</a:t>
            </a:r>
            <a:r>
              <a:rPr lang="pl-PL" dirty="0"/>
              <a:t> </a:t>
            </a:r>
            <a:r>
              <a:rPr lang="pl-PL" dirty="0" err="1"/>
              <a:t>driven</a:t>
            </a:r>
            <a:r>
              <a:rPr lang="pl-PL" dirty="0"/>
              <a:t> by </a:t>
            </a:r>
            <a:r>
              <a:rPr lang="pl-PL" dirty="0" err="1"/>
              <a:t>experimental</a:t>
            </a:r>
            <a:r>
              <a:rPr lang="pl-PL" dirty="0"/>
              <a:t> </a:t>
            </a:r>
            <a:r>
              <a:rPr lang="pl-PL" dirty="0" smtClean="0"/>
              <a:t>error</a:t>
            </a:r>
          </a:p>
          <a:p>
            <a:r>
              <a:rPr lang="pl-PL" dirty="0" smtClean="0"/>
              <a:t>(</a:t>
            </a:r>
            <a:r>
              <a:rPr lang="pl-PL" dirty="0" err="1" smtClean="0"/>
              <a:t>sys</a:t>
            </a:r>
            <a:r>
              <a:rPr lang="pl-PL" dirty="0" smtClean="0"/>
              <a:t> </a:t>
            </a:r>
            <a:r>
              <a:rPr lang="pl-PL" dirty="0" err="1" smtClean="0"/>
              <a:t>differences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experiments</a:t>
            </a:r>
            <a:r>
              <a:rPr lang="pl-PL" dirty="0" smtClean="0"/>
              <a:t>) 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 err="1" smtClean="0"/>
              <a:t>Beam</a:t>
            </a:r>
            <a:r>
              <a:rPr lang="pl-PL" dirty="0" smtClean="0"/>
              <a:t> </a:t>
            </a:r>
            <a:r>
              <a:rPr lang="pl-PL" dirty="0" err="1" smtClean="0"/>
              <a:t>energy</a:t>
            </a:r>
            <a:r>
              <a:rPr lang="pl-PL" dirty="0" smtClean="0"/>
              <a:t> </a:t>
            </a:r>
            <a:r>
              <a:rPr lang="pl-PL" dirty="0" err="1" smtClean="0"/>
              <a:t>scan</a:t>
            </a:r>
            <a:r>
              <a:rPr lang="pl-PL" dirty="0" smtClean="0"/>
              <a:t>: VEPP, BESI,II, BEPC</a:t>
            </a:r>
          </a:p>
          <a:p>
            <a:r>
              <a:rPr lang="pl-PL" dirty="0" smtClean="0"/>
              <a:t> </a:t>
            </a:r>
            <a:r>
              <a:rPr lang="pl-PL" dirty="0" err="1" smtClean="0"/>
              <a:t>Initial</a:t>
            </a:r>
            <a:r>
              <a:rPr lang="pl-PL" dirty="0" smtClean="0"/>
              <a:t> </a:t>
            </a:r>
            <a:r>
              <a:rPr lang="pl-PL" dirty="0" err="1" smtClean="0"/>
              <a:t>State</a:t>
            </a:r>
            <a:r>
              <a:rPr lang="pl-PL" dirty="0" smtClean="0"/>
              <a:t> </a:t>
            </a:r>
            <a:r>
              <a:rPr lang="pl-PL" dirty="0" err="1"/>
              <a:t>R</a:t>
            </a:r>
            <a:r>
              <a:rPr lang="pl-PL" dirty="0" err="1" smtClean="0"/>
              <a:t>adiation</a:t>
            </a:r>
            <a:r>
              <a:rPr lang="pl-PL" dirty="0" smtClean="0"/>
              <a:t> : KLOE, BESIII, </a:t>
            </a:r>
            <a:r>
              <a:rPr lang="pl-PL" dirty="0" err="1" smtClean="0"/>
              <a:t>BaBar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180" y="1570217"/>
            <a:ext cx="3638475" cy="175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54" y="3459775"/>
            <a:ext cx="5214376" cy="583333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966408" y="318277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Meson</a:t>
            </a:r>
            <a:r>
              <a:rPr lang="pl-PL" b="1" dirty="0" smtClean="0"/>
              <a:t> (</a:t>
            </a:r>
            <a:r>
              <a:rPr lang="pl-PL" b="1" dirty="0" smtClean="0">
                <a:sym typeface="Symbol" panose="05050102010706020507" pitchFamily="18" charset="2"/>
              </a:rPr>
              <a:t></a:t>
            </a:r>
            <a:r>
              <a:rPr lang="pl-PL" b="1" baseline="30000" dirty="0" smtClean="0">
                <a:sym typeface="Symbol" panose="05050102010706020507" pitchFamily="18" charset="2"/>
              </a:rPr>
              <a:t>0</a:t>
            </a:r>
            <a:r>
              <a:rPr lang="pl-PL" b="1" dirty="0" smtClean="0">
                <a:sym typeface="Symbol" panose="05050102010706020507" pitchFamily="18" charset="2"/>
              </a:rPr>
              <a:t>, ,..) </a:t>
            </a:r>
            <a:endParaRPr lang="en-GB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749" y="934051"/>
            <a:ext cx="3251390" cy="583555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6844754" y="4013772"/>
            <a:ext cx="473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Extraction from </a:t>
            </a:r>
            <a:r>
              <a:rPr lang="pl-PL" dirty="0" err="1" smtClean="0"/>
              <a:t>measured</a:t>
            </a:r>
            <a:r>
              <a:rPr lang="pl-PL" dirty="0" smtClean="0"/>
              <a:t> TFF to </a:t>
            </a:r>
            <a:r>
              <a:rPr lang="pl-PL" dirty="0" err="1" smtClean="0"/>
              <a:t>hadronic</a:t>
            </a:r>
            <a:r>
              <a:rPr lang="pl-PL" dirty="0" smtClean="0"/>
              <a:t> </a:t>
            </a:r>
            <a:r>
              <a:rPr lang="pl-PL" dirty="0" err="1" smtClean="0"/>
              <a:t>LbL</a:t>
            </a:r>
            <a:r>
              <a:rPr lang="pl-PL" dirty="0" smtClean="0"/>
              <a:t> -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difficult</a:t>
            </a:r>
            <a:r>
              <a:rPr lang="pl-PL" dirty="0" smtClean="0"/>
              <a:t> – </a:t>
            </a:r>
            <a:r>
              <a:rPr lang="pl-PL" dirty="0" err="1" smtClean="0"/>
              <a:t>theory</a:t>
            </a:r>
            <a:r>
              <a:rPr lang="pl-PL" dirty="0" smtClean="0"/>
              <a:t> </a:t>
            </a:r>
            <a:r>
              <a:rPr lang="pl-PL" dirty="0" err="1" smtClean="0"/>
              <a:t>models</a:t>
            </a:r>
            <a:r>
              <a:rPr lang="pl-PL" dirty="0" smtClean="0"/>
              <a:t>- error?</a:t>
            </a:r>
          </a:p>
          <a:p>
            <a:endParaRPr lang="pl-PL" dirty="0"/>
          </a:p>
          <a:p>
            <a:r>
              <a:rPr lang="pl-PL" dirty="0" smtClean="0"/>
              <a:t>ISR </a:t>
            </a:r>
            <a:r>
              <a:rPr lang="pl-PL" dirty="0" err="1" smtClean="0"/>
              <a:t>Belle</a:t>
            </a:r>
            <a:r>
              <a:rPr lang="pl-PL" dirty="0" smtClean="0"/>
              <a:t>, VEPP, BES, MAMI </a:t>
            </a: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911" y="4013772"/>
            <a:ext cx="4384642" cy="279158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005283" y="5258751"/>
            <a:ext cx="6053847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Big </a:t>
            </a:r>
            <a:r>
              <a:rPr lang="pl-PL" dirty="0" err="1" smtClean="0"/>
              <a:t>effort</a:t>
            </a:r>
            <a:r>
              <a:rPr lang="pl-PL" dirty="0" smtClean="0"/>
              <a:t> on </a:t>
            </a:r>
            <a:r>
              <a:rPr lang="pl-PL" dirty="0" err="1" smtClean="0"/>
              <a:t>experiment</a:t>
            </a:r>
            <a:r>
              <a:rPr lang="pl-PL" dirty="0" smtClean="0"/>
              <a:t> and </a:t>
            </a:r>
            <a:r>
              <a:rPr lang="pl-PL" dirty="0" err="1" smtClean="0"/>
              <a:t>theory</a:t>
            </a:r>
            <a:r>
              <a:rPr lang="pl-PL" dirty="0" smtClean="0"/>
              <a:t> </a:t>
            </a:r>
            <a:r>
              <a:rPr lang="pl-PL" dirty="0" err="1" smtClean="0"/>
              <a:t>side</a:t>
            </a:r>
            <a:r>
              <a:rPr lang="pl-PL" dirty="0" smtClean="0"/>
              <a:t> to </a:t>
            </a:r>
            <a:r>
              <a:rPr lang="pl-PL" dirty="0" err="1" smtClean="0"/>
              <a:t>reduce</a:t>
            </a:r>
            <a:r>
              <a:rPr lang="pl-PL" dirty="0" smtClean="0"/>
              <a:t> the </a:t>
            </a:r>
            <a:r>
              <a:rPr lang="pl-PL" dirty="0" err="1" smtClean="0"/>
              <a:t>hadronic</a:t>
            </a:r>
            <a:r>
              <a:rPr lang="pl-PL" dirty="0" smtClean="0"/>
              <a:t> error on g-2 </a:t>
            </a:r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Possible</a:t>
            </a:r>
            <a:r>
              <a:rPr lang="pl-PL" dirty="0" smtClean="0"/>
              <a:t> </a:t>
            </a:r>
            <a:r>
              <a:rPr lang="pl-PL" dirty="0" err="1" smtClean="0"/>
              <a:t>signal</a:t>
            </a:r>
            <a:r>
              <a:rPr lang="pl-PL" dirty="0" smtClean="0"/>
              <a:t> for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physics</a:t>
            </a:r>
            <a:r>
              <a:rPr lang="pl-PL" dirty="0" smtClean="0"/>
              <a:t> </a:t>
            </a:r>
            <a:r>
              <a:rPr lang="pl-PL" dirty="0" err="1" smtClean="0"/>
              <a:t>beyond</a:t>
            </a:r>
            <a:r>
              <a:rPr lang="pl-PL" dirty="0" smtClean="0"/>
              <a:t> SM?</a:t>
            </a:r>
          </a:p>
          <a:p>
            <a:r>
              <a:rPr lang="pl-PL" dirty="0" smtClean="0"/>
              <a:t>U(1) </a:t>
            </a:r>
            <a:r>
              <a:rPr lang="pl-PL" dirty="0" err="1" smtClean="0"/>
              <a:t>boson</a:t>
            </a:r>
            <a:r>
              <a:rPr lang="pl-PL" dirty="0" smtClean="0"/>
              <a:t> </a:t>
            </a:r>
            <a:r>
              <a:rPr lang="pl-PL" dirty="0" err="1" smtClean="0"/>
              <a:t>coupling</a:t>
            </a:r>
            <a:r>
              <a:rPr lang="pl-PL" dirty="0" smtClean="0"/>
              <a:t> to </a:t>
            </a:r>
            <a:r>
              <a:rPr lang="pl-PL" dirty="0" err="1" smtClean="0"/>
              <a:t>photon</a:t>
            </a:r>
            <a:r>
              <a:rPr lang="pl-PL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6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877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Proton radius puzzle</a:t>
            </a:r>
            <a:endParaRPr lang="en-GB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21" y="1053751"/>
            <a:ext cx="5645433" cy="339343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874" y="4497355"/>
            <a:ext cx="2873700" cy="74666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70586" y="4547522"/>
            <a:ext cx="314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Electron</a:t>
            </a:r>
            <a:r>
              <a:rPr lang="pl-PL" dirty="0" smtClean="0"/>
              <a:t> </a:t>
            </a:r>
            <a:r>
              <a:rPr lang="pl-PL" dirty="0" err="1" smtClean="0"/>
              <a:t>scattering</a:t>
            </a:r>
            <a:r>
              <a:rPr lang="pl-PL" dirty="0" smtClean="0"/>
              <a:t> and        e-</a:t>
            </a:r>
            <a:r>
              <a:rPr lang="pl-PL" dirty="0" err="1" smtClean="0"/>
              <a:t>Lamb</a:t>
            </a:r>
            <a:r>
              <a:rPr lang="pl-PL" dirty="0" smtClean="0"/>
              <a:t> </a:t>
            </a:r>
            <a:r>
              <a:rPr lang="pl-PL" dirty="0" err="1" smtClean="0"/>
              <a:t>shift</a:t>
            </a:r>
            <a:r>
              <a:rPr lang="pl-PL" dirty="0" smtClean="0"/>
              <a:t> </a:t>
            </a:r>
            <a:r>
              <a:rPr lang="pl-PL" dirty="0" err="1" smtClean="0"/>
              <a:t>measurements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874" y="5477684"/>
            <a:ext cx="2918036" cy="69918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73626" y="5355988"/>
            <a:ext cx="236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Symbol" panose="05050102010706020507" pitchFamily="18" charset="2"/>
              </a:rPr>
              <a:t></a:t>
            </a:r>
            <a:r>
              <a:rPr lang="pl-PL" dirty="0" smtClean="0">
                <a:sym typeface="Symbol" panose="05050102010706020507" pitchFamily="18" charset="2"/>
              </a:rPr>
              <a:t> -</a:t>
            </a:r>
            <a:r>
              <a:rPr lang="pl-PL" dirty="0" err="1" smtClean="0">
                <a:sym typeface="Symbol" panose="05050102010706020507" pitchFamily="18" charset="2"/>
              </a:rPr>
              <a:t>Lamb</a:t>
            </a:r>
            <a:r>
              <a:rPr lang="pl-PL" dirty="0" smtClean="0">
                <a:sym typeface="Symbol" panose="05050102010706020507" pitchFamily="18" charset="2"/>
              </a:rPr>
              <a:t> </a:t>
            </a:r>
            <a:r>
              <a:rPr lang="pl-PL" dirty="0" err="1" smtClean="0">
                <a:sym typeface="Symbol" panose="05050102010706020507" pitchFamily="18" charset="2"/>
              </a:rPr>
              <a:t>shift</a:t>
            </a:r>
            <a:r>
              <a:rPr lang="pl-PL" dirty="0" smtClean="0">
                <a:sym typeface="Symbol" panose="05050102010706020507" pitchFamily="18" charset="2"/>
              </a:rPr>
              <a:t> </a:t>
            </a:r>
            <a:r>
              <a:rPr lang="pl-PL" dirty="0" err="1" smtClean="0">
                <a:sym typeface="Symbol" panose="05050102010706020507" pitchFamily="18" charset="2"/>
              </a:rPr>
              <a:t>measurement</a:t>
            </a:r>
            <a:endParaRPr lang="en-GB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763485" y="703688"/>
            <a:ext cx="98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sym typeface="Symbol" panose="05050102010706020507" pitchFamily="18" charset="2"/>
              </a:rPr>
              <a:t>„</a:t>
            </a:r>
            <a:r>
              <a:rPr lang="pl-PL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r</a:t>
            </a:r>
            <a:r>
              <a:rPr lang="pl-PL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pl-PL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pl-PL" dirty="0" smtClean="0">
                <a:solidFill>
                  <a:srgbClr val="FF0000"/>
                </a:solidFill>
                <a:sym typeface="Symbol" panose="05050102010706020507" pitchFamily="18" charset="2"/>
              </a:rPr>
              <a:t>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541036" y="719138"/>
            <a:ext cx="98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00FF"/>
                </a:solidFill>
                <a:sym typeface="Symbol" panose="05050102010706020507" pitchFamily="18" charset="2"/>
              </a:rPr>
              <a:t>„</a:t>
            </a:r>
            <a:r>
              <a:rPr lang="pl-PL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r</a:t>
            </a:r>
            <a:r>
              <a:rPr lang="pl-PL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p</a:t>
            </a:r>
            <a:r>
              <a:rPr lang="pl-PL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pl-PL" dirty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lang="pl-PL" dirty="0" smtClean="0">
                <a:solidFill>
                  <a:srgbClr val="0000FF"/>
                </a:solidFill>
                <a:sym typeface="Symbol" panose="05050102010706020507" pitchFamily="18" charset="2"/>
              </a:rPr>
              <a:t>”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130910" y="4755823"/>
            <a:ext cx="5965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New </a:t>
            </a:r>
            <a:r>
              <a:rPr lang="pl-PL" dirty="0" err="1" smtClean="0"/>
              <a:t>scattering</a:t>
            </a:r>
            <a:r>
              <a:rPr lang="pl-PL" dirty="0" smtClean="0"/>
              <a:t> </a:t>
            </a:r>
            <a:r>
              <a:rPr lang="pl-PL" dirty="0" err="1" smtClean="0"/>
              <a:t>experiments</a:t>
            </a:r>
            <a:r>
              <a:rPr lang="pl-PL" dirty="0" smtClean="0"/>
              <a:t>: ISR (MAMI), MUSE (PSI), </a:t>
            </a:r>
            <a:r>
              <a:rPr lang="pl-PL" dirty="0" err="1" smtClean="0"/>
              <a:t>Prad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New </a:t>
            </a:r>
            <a:r>
              <a:rPr lang="pl-PL" dirty="0" err="1" smtClean="0"/>
              <a:t>atomic</a:t>
            </a:r>
            <a:r>
              <a:rPr lang="pl-PL" dirty="0" smtClean="0"/>
              <a:t> </a:t>
            </a:r>
            <a:r>
              <a:rPr lang="pl-PL" dirty="0" err="1" smtClean="0"/>
              <a:t>measurements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574" y="1689211"/>
            <a:ext cx="4727701" cy="1954167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6237534" y="3680856"/>
            <a:ext cx="415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e-</a:t>
            </a:r>
            <a:r>
              <a:rPr lang="pl-PL" dirty="0" err="1" smtClean="0"/>
              <a:t>muon</a:t>
            </a:r>
            <a:r>
              <a:rPr lang="pl-PL" dirty="0" smtClean="0"/>
              <a:t> </a:t>
            </a:r>
            <a:r>
              <a:rPr lang="pl-PL" dirty="0" err="1" smtClean="0"/>
              <a:t>universality</a:t>
            </a:r>
            <a:r>
              <a:rPr lang="pl-PL" dirty="0" smtClean="0"/>
              <a:t> </a:t>
            </a:r>
            <a:r>
              <a:rPr lang="pl-PL" dirty="0" err="1" smtClean="0"/>
              <a:t>broken</a:t>
            </a:r>
            <a:r>
              <a:rPr lang="pl-PL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 smtClean="0"/>
              <a:t>Light</a:t>
            </a:r>
            <a:r>
              <a:rPr lang="pl-PL" b="1" dirty="0" smtClean="0"/>
              <a:t> U(1) </a:t>
            </a:r>
            <a:r>
              <a:rPr lang="pl-PL" b="1" dirty="0" err="1" smtClean="0"/>
              <a:t>boson</a:t>
            </a:r>
            <a:r>
              <a:rPr lang="pl-PL" b="1" dirty="0" smtClean="0"/>
              <a:t> </a:t>
            </a:r>
            <a:r>
              <a:rPr lang="pl-PL" b="1" dirty="0" err="1" smtClean="0"/>
              <a:t>coupling</a:t>
            </a:r>
            <a:r>
              <a:rPr lang="pl-PL" b="1" dirty="0" smtClean="0"/>
              <a:t> to </a:t>
            </a:r>
            <a:r>
              <a:rPr lang="pl-PL" b="1" dirty="0" err="1" smtClean="0"/>
              <a:t>photon</a:t>
            </a:r>
            <a:r>
              <a:rPr lang="pl-PL" b="1" dirty="0" smtClean="0"/>
              <a:t>?</a:t>
            </a:r>
            <a:endParaRPr lang="en-GB" b="1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363" y="1038209"/>
            <a:ext cx="3082275" cy="600833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920759" y="454559"/>
            <a:ext cx="245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M.Mihovilovic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1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28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0000FF"/>
                </a:solidFill>
              </a:rPr>
              <a:t>U-</a:t>
            </a:r>
            <a:r>
              <a:rPr lang="pl-PL" sz="3600" b="1" dirty="0" err="1" smtClean="0">
                <a:solidFill>
                  <a:srgbClr val="0000FF"/>
                </a:solidFill>
              </a:rPr>
              <a:t>boson</a:t>
            </a:r>
            <a:r>
              <a:rPr lang="pl-PL" sz="3600" b="1" dirty="0" smtClean="0">
                <a:solidFill>
                  <a:srgbClr val="0000FF"/>
                </a:solidFill>
              </a:rPr>
              <a:t> </a:t>
            </a:r>
            <a:r>
              <a:rPr lang="pl-PL" sz="3600" b="1" dirty="0" err="1" smtClean="0">
                <a:solidFill>
                  <a:srgbClr val="0000FF"/>
                </a:solidFill>
              </a:rPr>
              <a:t>search</a:t>
            </a:r>
            <a:endParaRPr lang="en-GB" sz="3600" b="1" dirty="0">
              <a:solidFill>
                <a:srgbClr val="0000FF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0" y="1169571"/>
            <a:ext cx="6551940" cy="173833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63916" y="3247051"/>
            <a:ext cx="627639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Experiments</a:t>
            </a:r>
            <a:r>
              <a:rPr lang="pl-PL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search</a:t>
            </a:r>
            <a:r>
              <a:rPr lang="pl-PL" dirty="0" smtClean="0"/>
              <a:t> for </a:t>
            </a:r>
            <a:r>
              <a:rPr lang="pl-PL" dirty="0" err="1" smtClean="0"/>
              <a:t>sharp</a:t>
            </a:r>
            <a:r>
              <a:rPr lang="pl-PL" dirty="0" smtClean="0"/>
              <a:t> lines in </a:t>
            </a:r>
            <a:r>
              <a:rPr lang="pl-PL" dirty="0" err="1" smtClean="0"/>
              <a:t>e+e</a:t>
            </a:r>
            <a:r>
              <a:rPr lang="pl-PL" dirty="0" smtClean="0"/>
              <a:t>- </a:t>
            </a:r>
            <a:r>
              <a:rPr lang="pl-PL" dirty="0" err="1" smtClean="0"/>
              <a:t>inv</a:t>
            </a:r>
            <a:r>
              <a:rPr lang="pl-PL" dirty="0" smtClean="0"/>
              <a:t>. mass </a:t>
            </a:r>
            <a:r>
              <a:rPr lang="pl-PL" dirty="0" err="1" smtClean="0"/>
              <a:t>distributions</a:t>
            </a:r>
            <a:r>
              <a:rPr lang="pl-PL" dirty="0" smtClean="0"/>
              <a:t> of „standard” </a:t>
            </a:r>
            <a:r>
              <a:rPr lang="pl-PL" dirty="0" err="1" smtClean="0"/>
              <a:t>hadronic</a:t>
            </a:r>
            <a:r>
              <a:rPr lang="pl-PL" dirty="0" smtClean="0"/>
              <a:t> </a:t>
            </a:r>
            <a:r>
              <a:rPr lang="pl-PL" dirty="0" err="1" smtClean="0"/>
              <a:t>sources</a:t>
            </a:r>
            <a:r>
              <a:rPr lang="pl-PL" dirty="0" smtClean="0"/>
              <a:t> (</a:t>
            </a:r>
            <a:r>
              <a:rPr lang="pl-PL" dirty="0" err="1" smtClean="0"/>
              <a:t>Dalitz</a:t>
            </a:r>
            <a:r>
              <a:rPr lang="pl-PL" dirty="0" smtClean="0"/>
              <a:t> </a:t>
            </a:r>
            <a:r>
              <a:rPr lang="pl-PL" dirty="0" err="1" smtClean="0"/>
              <a:t>decays</a:t>
            </a:r>
            <a:r>
              <a:rPr lang="pl-PL" dirty="0" smtClean="0"/>
              <a:t>), </a:t>
            </a:r>
            <a:r>
              <a:rPr lang="pl-PL" dirty="0" err="1" smtClean="0"/>
              <a:t>e+e</a:t>
            </a:r>
            <a:r>
              <a:rPr lang="pl-PL" dirty="0" smtClean="0"/>
              <a:t>- </a:t>
            </a:r>
            <a:r>
              <a:rPr lang="pl-PL" dirty="0" err="1" smtClean="0"/>
              <a:t>anihhilation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KLOE-2, HADES, WASA, </a:t>
            </a:r>
            <a:r>
              <a:rPr lang="pl-PL" dirty="0" err="1" smtClean="0"/>
              <a:t>BaBar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 smtClean="0"/>
              <a:t>Beam</a:t>
            </a:r>
            <a:r>
              <a:rPr lang="pl-PL" dirty="0" smtClean="0"/>
              <a:t> </a:t>
            </a:r>
            <a:r>
              <a:rPr lang="pl-PL" dirty="0" err="1" smtClean="0"/>
              <a:t>dump</a:t>
            </a:r>
            <a:r>
              <a:rPr lang="pl-PL" dirty="0" smtClean="0"/>
              <a:t> </a:t>
            </a:r>
            <a:r>
              <a:rPr lang="pl-PL" dirty="0" err="1" smtClean="0"/>
              <a:t>experiments</a:t>
            </a:r>
            <a:r>
              <a:rPr lang="pl-PL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Missing </a:t>
            </a:r>
            <a:r>
              <a:rPr lang="pl-PL" dirty="0" err="1" smtClean="0"/>
              <a:t>energy</a:t>
            </a:r>
            <a:r>
              <a:rPr lang="pl-PL" dirty="0" smtClean="0"/>
              <a:t>..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460" y="2290646"/>
            <a:ext cx="4936276" cy="414166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997959" y="1484939"/>
            <a:ext cx="501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Upper </a:t>
            </a:r>
            <a:r>
              <a:rPr lang="pl-PL" dirty="0" err="1" smtClean="0"/>
              <a:t>limits</a:t>
            </a:r>
            <a:r>
              <a:rPr lang="pl-PL" dirty="0" smtClean="0"/>
              <a:t> 2014:</a:t>
            </a:r>
          </a:p>
          <a:p>
            <a:r>
              <a:rPr lang="pl-PL" dirty="0" err="1" smtClean="0"/>
              <a:t>Significantly</a:t>
            </a:r>
            <a:r>
              <a:rPr lang="pl-PL" dirty="0" smtClean="0"/>
              <a:t>  </a:t>
            </a:r>
            <a:r>
              <a:rPr lang="pl-PL" dirty="0" err="1" smtClean="0"/>
              <a:t>improved</a:t>
            </a:r>
            <a:r>
              <a:rPr lang="pl-PL" dirty="0" smtClean="0"/>
              <a:t> by A1 </a:t>
            </a:r>
            <a:r>
              <a:rPr lang="pl-PL" dirty="0" err="1" smtClean="0"/>
              <a:t>experiment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MAMI </a:t>
            </a:r>
            <a:endParaRPr lang="en-GB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714792" y="485192"/>
            <a:ext cx="235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Merkel</a:t>
            </a:r>
            <a:endParaRPr lang="en-GB" dirty="0"/>
          </a:p>
        </p:txBody>
      </p:sp>
      <p:grpSp>
        <p:nvGrpSpPr>
          <p:cNvPr id="3" name="Grupa 2"/>
          <p:cNvGrpSpPr/>
          <p:nvPr/>
        </p:nvGrpSpPr>
        <p:grpSpPr>
          <a:xfrm>
            <a:off x="-76455" y="2131270"/>
            <a:ext cx="7419646" cy="4587562"/>
            <a:chOff x="-76455" y="2131270"/>
            <a:chExt cx="7419646" cy="4587562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6455" y="2222093"/>
              <a:ext cx="7419646" cy="4496739"/>
            </a:xfrm>
            <a:prstGeom prst="rect">
              <a:avLst/>
            </a:prstGeom>
          </p:spPr>
        </p:pic>
        <p:sp>
          <p:nvSpPr>
            <p:cNvPr id="13" name="pole tekstowe 12"/>
            <p:cNvSpPr txBox="1"/>
            <p:nvPr/>
          </p:nvSpPr>
          <p:spPr>
            <a:xfrm>
              <a:off x="2463282" y="2131270"/>
              <a:ext cx="2258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err="1" smtClean="0"/>
                <a:t>Future</a:t>
              </a:r>
              <a:r>
                <a:rPr lang="pl-PL" dirty="0" smtClean="0"/>
                <a:t>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3853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 err="1" smtClean="0"/>
              <a:t>Symmetries</a:t>
            </a:r>
            <a:r>
              <a:rPr lang="pl-PL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4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4658" y="0"/>
            <a:ext cx="10515600" cy="1325563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CP (T) </a:t>
            </a:r>
            <a:r>
              <a:rPr lang="pl-PL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symmetry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3104" y="1176070"/>
            <a:ext cx="10515600" cy="4351338"/>
          </a:xfrm>
        </p:spPr>
        <p:txBody>
          <a:bodyPr>
            <a:normAutofit/>
          </a:bodyPr>
          <a:lstStyle/>
          <a:p>
            <a:r>
              <a:rPr lang="pl-PL" sz="1800" dirty="0" err="1" smtClean="0"/>
              <a:t>Low</a:t>
            </a:r>
            <a:r>
              <a:rPr lang="pl-PL" sz="1800" dirty="0" smtClean="0"/>
              <a:t> </a:t>
            </a:r>
            <a:r>
              <a:rPr lang="pl-PL" sz="1800" dirty="0" err="1" smtClean="0"/>
              <a:t>energy</a:t>
            </a:r>
            <a:r>
              <a:rPr lang="pl-PL" sz="1800" dirty="0" smtClean="0"/>
              <a:t> </a:t>
            </a:r>
            <a:r>
              <a:rPr lang="pl-PL" sz="1800" dirty="0" err="1" smtClean="0"/>
              <a:t>frontier</a:t>
            </a:r>
            <a:r>
              <a:rPr lang="pl-PL" sz="1800" dirty="0" smtClean="0"/>
              <a:t> </a:t>
            </a:r>
            <a:r>
              <a:rPr lang="pl-PL" sz="1800" dirty="0" err="1" smtClean="0"/>
              <a:t>Electric</a:t>
            </a:r>
            <a:r>
              <a:rPr lang="pl-PL" sz="1800" dirty="0" smtClean="0"/>
              <a:t> Dipol Moment</a:t>
            </a:r>
          </a:p>
          <a:p>
            <a:pPr marL="0" indent="0">
              <a:buNone/>
            </a:pPr>
            <a:r>
              <a:rPr lang="pl-PL" sz="1800" dirty="0" smtClean="0"/>
              <a:t>    Neutron EDM (P. </a:t>
            </a:r>
            <a:r>
              <a:rPr lang="pl-PL" sz="1800" dirty="0" err="1" smtClean="0"/>
              <a:t>Fierlinger</a:t>
            </a:r>
            <a:r>
              <a:rPr lang="pl-PL" sz="1800" dirty="0" smtClean="0"/>
              <a:t>)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71" y="1940766"/>
            <a:ext cx="6059324" cy="413346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497216" y="1176070"/>
            <a:ext cx="497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frontier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: CPV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Belle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 C.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Kiesling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83" y="2038468"/>
            <a:ext cx="3777525" cy="21175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24658" y="4298919"/>
            <a:ext cx="362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Proton EDM 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12" y="4668251"/>
            <a:ext cx="5756459" cy="165666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24658" y="6324918"/>
            <a:ext cx="326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Kaon</a:t>
            </a:r>
            <a:r>
              <a:rPr lang="pl-PL" dirty="0" smtClean="0"/>
              <a:t> </a:t>
            </a:r>
            <a:r>
              <a:rPr lang="pl-PL" dirty="0" err="1" smtClean="0"/>
              <a:t>systems</a:t>
            </a:r>
            <a:r>
              <a:rPr lang="pl-PL" dirty="0" smtClean="0"/>
              <a:t> (</a:t>
            </a:r>
            <a:r>
              <a:rPr lang="pl-PL" dirty="0" err="1" smtClean="0"/>
              <a:t>next</a:t>
            </a:r>
            <a:r>
              <a:rPr lang="pl-PL" dirty="0" smtClean="0"/>
              <a:t> </a:t>
            </a:r>
            <a:r>
              <a:rPr lang="pl-PL" dirty="0" err="1" smtClean="0"/>
              <a:t>slide</a:t>
            </a:r>
            <a:r>
              <a:rPr lang="pl-PL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70745" y="127085"/>
            <a:ext cx="5840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Polarization Experiments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6" r="-39316"/>
          <a:stretch/>
        </p:blipFill>
        <p:spPr bwMode="auto">
          <a:xfrm>
            <a:off x="5193791" y="773416"/>
            <a:ext cx="10848719" cy="60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9546"/>
            <a:ext cx="4603038" cy="249477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901184" y="3096768"/>
            <a:ext cx="865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9214" y="4093154"/>
            <a:ext cx="45800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acceptance to measure precisely angular distributions </a:t>
            </a:r>
            <a:r>
              <a:rPr lang="en-US" dirty="0" smtClean="0"/>
              <a:t>(sensitivity</a:t>
            </a:r>
            <a:r>
              <a:rPr lang="pl-PL" dirty="0" smtClean="0"/>
              <a:t> </a:t>
            </a:r>
            <a:r>
              <a:rPr lang="en-US" dirty="0" smtClean="0"/>
              <a:t>to large 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many final states as possible (</a:t>
            </a:r>
            <a:r>
              <a:rPr lang="en-US" dirty="0" smtClean="0">
                <a:sym typeface="Symbol" panose="05050102010706020507" pitchFamily="18" charset="2"/>
              </a:rPr>
              <a:t>, , K, ’, K*,  )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p AND neutron (d)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Various PWA analysis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93034" y="1078216"/>
            <a:ext cx="239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Projectile, target polarization: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8241" y="-62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Belle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: SM 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holds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EXTREMLY 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good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!</a:t>
            </a:r>
            <a:endParaRPr lang="en-GB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4" y="1862613"/>
            <a:ext cx="3972598" cy="415923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287624" y="1378382"/>
            <a:ext cx="223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CPV via </a:t>
            </a:r>
            <a:r>
              <a:rPr lang="pl-PL" dirty="0" err="1" smtClean="0"/>
              <a:t>mixing</a:t>
            </a: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840" y="1054359"/>
            <a:ext cx="7777522" cy="55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0247" y="0"/>
            <a:ext cx="10862389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KLOE : CPT 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invariance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with 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entangled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kaon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systems</a:t>
            </a:r>
            <a:endParaRPr lang="en-GB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15" y="1558129"/>
            <a:ext cx="5724226" cy="164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53" y="1973581"/>
            <a:ext cx="7086547" cy="453804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535886" y="1188797"/>
            <a:ext cx="167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K.Bloise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09" y="3622308"/>
            <a:ext cx="3163449" cy="314886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383811" y="3203129"/>
            <a:ext cx="258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Decay</a:t>
            </a:r>
            <a:r>
              <a:rPr lang="pl-PL" dirty="0" smtClean="0"/>
              <a:t> </a:t>
            </a:r>
            <a:r>
              <a:rPr lang="pl-PL" dirty="0" err="1" smtClean="0"/>
              <a:t>distance</a:t>
            </a:r>
            <a:r>
              <a:rPr lang="pl-PL" dirty="0" smtClean="0"/>
              <a:t> of 2 </a:t>
            </a:r>
            <a:r>
              <a:rPr lang="pl-PL" dirty="0" err="1" smtClean="0"/>
              <a:t>kaons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0127" y="2432115"/>
            <a:ext cx="10515600" cy="111351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           Lot of </a:t>
            </a:r>
            <a:r>
              <a:rPr lang="pl-PL" dirty="0" err="1" smtClean="0"/>
              <a:t>interesting</a:t>
            </a:r>
            <a:r>
              <a:rPr lang="pl-PL" dirty="0" smtClean="0"/>
              <a:t>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to be </a:t>
            </a:r>
            <a:r>
              <a:rPr lang="pl-PL" dirty="0" err="1" smtClean="0"/>
              <a:t>expected</a:t>
            </a:r>
            <a:r>
              <a:rPr lang="pl-PL" dirty="0" smtClean="0"/>
              <a:t> in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9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971115"/>
            <a:ext cx="5415524" cy="404090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92608" y="253628"/>
            <a:ext cx="1189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Extraction of </a:t>
            </a:r>
            <a:r>
              <a:rPr lang="en-US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resonance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properties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for high L </a:t>
            </a:r>
            <a:r>
              <a:rPr lang="en-US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states</a:t>
            </a:r>
            <a:endParaRPr lang="en-US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0282" y="1521906"/>
            <a:ext cx="4330032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Crystal Barrel at  ELSA ,</a:t>
            </a:r>
            <a:r>
              <a:rPr lang="en-US" altLang="de-DE" sz="1200" i="1" dirty="0" smtClean="0">
                <a:solidFill>
                  <a:srgbClr val="636363"/>
                </a:solidFill>
                <a:latin typeface="Droid Serif" pitchFamily="18" charset="0"/>
              </a:rPr>
              <a:t> J. Hartmann, submitted to PRL (2014)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31" y="4188214"/>
            <a:ext cx="6224833" cy="25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48" y="1317097"/>
            <a:ext cx="4419836" cy="283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520750" y="1532079"/>
            <a:ext cx="1297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L=1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L=2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L=3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L=4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321500" y="1088753"/>
            <a:ext cx="200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G-</a:t>
            </a:r>
            <a:r>
              <a:rPr lang="pl-PL" dirty="0" smtClean="0"/>
              <a:t> </a:t>
            </a:r>
            <a:r>
              <a:rPr lang="en-US" dirty="0" err="1" smtClean="0"/>
              <a:t>asy</a:t>
            </a:r>
            <a:r>
              <a:rPr lang="pl-PL" dirty="0" smtClean="0"/>
              <a:t>m</a:t>
            </a:r>
            <a:r>
              <a:rPr lang="en-US" dirty="0" smtClean="0"/>
              <a:t>m</a:t>
            </a:r>
            <a:r>
              <a:rPr lang="pl-PL" dirty="0" smtClean="0"/>
              <a:t>e</a:t>
            </a:r>
            <a:r>
              <a:rPr lang="en-US" dirty="0" smtClean="0"/>
              <a:t>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" y="527446"/>
            <a:ext cx="9017540" cy="603220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33463" y="323165"/>
            <a:ext cx="112159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ym typeface="Symbol" panose="05050102010706020507" pitchFamily="18" charset="2"/>
              </a:rPr>
              <a:t> </a:t>
            </a:r>
            <a:r>
              <a:rPr lang="en-GB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</a:t>
            </a:r>
            <a:r>
              <a:rPr lang="pl-PL" sz="3600" dirty="0">
                <a:solidFill>
                  <a:srgbClr val="0000FF"/>
                </a:solidFill>
                <a:sym typeface="Symbol" panose="05050102010706020507" pitchFamily="18" charset="2"/>
              </a:rPr>
              <a:t>n</a:t>
            </a:r>
            <a:r>
              <a:rPr lang="pl-PL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 : New </a:t>
            </a:r>
            <a:r>
              <a:rPr lang="en-US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resonance</a:t>
            </a:r>
            <a:r>
              <a:rPr lang="pl-PL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? </a:t>
            </a:r>
            <a:r>
              <a:rPr lang="en-US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Interference</a:t>
            </a:r>
            <a:r>
              <a:rPr lang="pl-PL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pl-PL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of </a:t>
            </a:r>
            <a:r>
              <a:rPr lang="en-US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known</a:t>
            </a:r>
            <a:r>
              <a:rPr lang="pl-PL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AU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resonances</a:t>
            </a:r>
            <a:r>
              <a:rPr lang="pl-PL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?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017297" y="129423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 smtClean="0"/>
              <a:t>I.Keshelashvili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5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2035" y="5623"/>
            <a:ext cx="562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e+e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 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decays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of </a:t>
            </a:r>
            <a:r>
              <a:rPr lang="pl-PL" sz="3600" dirty="0" err="1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aryons</a:t>
            </a:r>
            <a:endParaRPr lang="en-GB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01" y="909833"/>
            <a:ext cx="3745289" cy="367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8289" r="55624" b="13261"/>
          <a:stretch>
            <a:fillRect/>
          </a:stretch>
        </p:blipFill>
        <p:spPr bwMode="auto">
          <a:xfrm>
            <a:off x="9255125" y="1329009"/>
            <a:ext cx="2294922" cy="19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Elipsa 53"/>
          <p:cNvSpPr/>
          <p:nvPr/>
        </p:nvSpPr>
        <p:spPr>
          <a:xfrm>
            <a:off x="9934447" y="2486841"/>
            <a:ext cx="431800" cy="358775"/>
          </a:xfrm>
          <a:prstGeom prst="ellipse">
            <a:avLst/>
          </a:prstGeom>
          <a:solidFill>
            <a:schemeClr val="accent1">
              <a:lumMod val="90000"/>
              <a:alpha val="26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5" name="pole tekstowe 10"/>
          <p:cNvSpPr txBox="1">
            <a:spLocks noChangeArrowheads="1"/>
          </p:cNvSpPr>
          <p:nvPr/>
        </p:nvSpPr>
        <p:spPr bwMode="auto">
          <a:xfrm>
            <a:off x="9323245" y="814148"/>
            <a:ext cx="1886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en-US" sz="1200" b="1" dirty="0" err="1" smtClean="0"/>
              <a:t>eTFF</a:t>
            </a:r>
            <a:r>
              <a:rPr lang="pl-PL" altLang="en-US" sz="1200" b="1" dirty="0" smtClean="0"/>
              <a:t>-em</a:t>
            </a:r>
            <a:r>
              <a:rPr lang="pl-PL" altLang="en-US" sz="1200" b="1" dirty="0"/>
              <a:t>. </a:t>
            </a:r>
            <a:r>
              <a:rPr lang="pl-PL" altLang="en-US" sz="1200" b="1" dirty="0" err="1"/>
              <a:t>Transition</a:t>
            </a:r>
            <a:r>
              <a:rPr lang="pl-PL" altLang="en-US" sz="1200" b="1" dirty="0"/>
              <a:t> Form </a:t>
            </a:r>
            <a:r>
              <a:rPr lang="pl-PL" altLang="en-US" sz="1200" b="1" dirty="0" err="1"/>
              <a:t>Factors</a:t>
            </a:r>
            <a:endParaRPr lang="pl-PL" altLang="en-US" sz="1200" b="1" dirty="0"/>
          </a:p>
        </p:txBody>
      </p:sp>
      <p:cxnSp>
        <p:nvCxnSpPr>
          <p:cNvPr id="56" name="Łącznik prosty ze strzałką 55"/>
          <p:cNvCxnSpPr/>
          <p:nvPr/>
        </p:nvCxnSpPr>
        <p:spPr>
          <a:xfrm>
            <a:off x="9255125" y="1484313"/>
            <a:ext cx="457308" cy="8066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rostokąt 20"/>
          <p:cNvSpPr>
            <a:spLocks noChangeArrowheads="1"/>
          </p:cNvSpPr>
          <p:nvPr/>
        </p:nvSpPr>
        <p:spPr bwMode="auto">
          <a:xfrm>
            <a:off x="6045936" y="674084"/>
            <a:ext cx="25908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en-US" sz="1600" b="1" dirty="0" err="1">
                <a:sym typeface="Symbol" panose="05050102010706020507" pitchFamily="18" charset="2"/>
              </a:rPr>
              <a:t>pp</a:t>
            </a:r>
            <a:r>
              <a:rPr lang="pl-PL" altLang="en-US" sz="1600" b="1" dirty="0">
                <a:sym typeface="Symbol" panose="05050102010706020507" pitchFamily="18" charset="2"/>
              </a:rPr>
              <a:t>-&gt;</a:t>
            </a:r>
            <a:r>
              <a:rPr lang="pl-PL" altLang="en-US" sz="1600" b="1" dirty="0" err="1">
                <a:sym typeface="Symbol" panose="05050102010706020507" pitchFamily="18" charset="2"/>
              </a:rPr>
              <a:t>ppe+e</a:t>
            </a:r>
            <a:r>
              <a:rPr lang="pl-PL" altLang="en-US" sz="1600" b="1" dirty="0">
                <a:sym typeface="Symbol" panose="05050102010706020507" pitchFamily="18" charset="2"/>
              </a:rPr>
              <a:t>-  @3.5 </a:t>
            </a:r>
            <a:r>
              <a:rPr lang="pl-PL" altLang="en-US" sz="1600" b="1" dirty="0" err="1">
                <a:sym typeface="Symbol" panose="05050102010706020507" pitchFamily="18" charset="2"/>
              </a:rPr>
              <a:t>GeV</a:t>
            </a:r>
            <a:r>
              <a:rPr lang="pl-PL" altLang="en-US" sz="1600" b="1" dirty="0"/>
              <a:t> </a:t>
            </a:r>
          </a:p>
        </p:txBody>
      </p:sp>
      <p:sp>
        <p:nvSpPr>
          <p:cNvPr id="58" name="Prostokąt 39"/>
          <p:cNvSpPr>
            <a:spLocks noChangeArrowheads="1"/>
          </p:cNvSpPr>
          <p:nvPr/>
        </p:nvSpPr>
        <p:spPr bwMode="auto">
          <a:xfrm>
            <a:off x="1329861" y="709644"/>
            <a:ext cx="247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en-US" sz="1400" b="1" dirty="0">
                <a:sym typeface="Symbol" panose="05050102010706020507" pitchFamily="18" charset="2"/>
              </a:rPr>
              <a:t> </a:t>
            </a:r>
            <a:r>
              <a:rPr lang="pl-PL" altLang="en-US" sz="1400" b="1" dirty="0" err="1">
                <a:sym typeface="Symbol" panose="05050102010706020507" pitchFamily="18" charset="2"/>
              </a:rPr>
              <a:t>pp</a:t>
            </a:r>
            <a:r>
              <a:rPr lang="pl-PL" altLang="en-US" sz="1400" b="1" dirty="0">
                <a:sym typeface="Symbol" panose="05050102010706020507" pitchFamily="18" charset="2"/>
              </a:rPr>
              <a:t>-&gt;</a:t>
            </a:r>
            <a:r>
              <a:rPr lang="pl-PL" altLang="en-US" sz="1400" b="1" dirty="0" err="1">
                <a:sym typeface="Symbol" panose="05050102010706020507" pitchFamily="18" charset="2"/>
              </a:rPr>
              <a:t>ppe+e</a:t>
            </a:r>
            <a:r>
              <a:rPr lang="pl-PL" altLang="en-US" sz="1400" b="1" dirty="0">
                <a:sym typeface="Symbol" panose="05050102010706020507" pitchFamily="18" charset="2"/>
              </a:rPr>
              <a:t>-  @1.25 </a:t>
            </a:r>
            <a:r>
              <a:rPr lang="pl-PL" altLang="en-US" sz="1400" b="1" dirty="0" err="1">
                <a:sym typeface="Symbol" panose="05050102010706020507" pitchFamily="18" charset="2"/>
              </a:rPr>
              <a:t>GeV</a:t>
            </a:r>
            <a:r>
              <a:rPr lang="pl-PL" altLang="en-US" sz="1400" b="1" dirty="0"/>
              <a:t> </a:t>
            </a:r>
          </a:p>
        </p:txBody>
      </p:sp>
      <p:grpSp>
        <p:nvGrpSpPr>
          <p:cNvPr id="59" name="Group 21"/>
          <p:cNvGrpSpPr>
            <a:grpSpLocks/>
          </p:cNvGrpSpPr>
          <p:nvPr/>
        </p:nvGrpSpPr>
        <p:grpSpPr bwMode="auto">
          <a:xfrm>
            <a:off x="689487" y="954532"/>
            <a:ext cx="4253896" cy="3114969"/>
            <a:chOff x="6019800" y="1828800"/>
            <a:chExt cx="3319464" cy="2616686"/>
          </a:xfrm>
        </p:grpSpPr>
        <p:pic>
          <p:nvPicPr>
            <p:cNvPr id="6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6" r="3220"/>
            <a:stretch>
              <a:fillRect/>
            </a:stretch>
          </p:blipFill>
          <p:spPr bwMode="auto">
            <a:xfrm>
              <a:off x="6019800" y="1877262"/>
              <a:ext cx="2590800" cy="2568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516" y="2769394"/>
              <a:ext cx="696248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Prostokąt 39"/>
            <p:cNvSpPr>
              <a:spLocks noChangeArrowheads="1"/>
            </p:cNvSpPr>
            <p:nvPr/>
          </p:nvSpPr>
          <p:spPr bwMode="auto">
            <a:xfrm>
              <a:off x="6587038" y="1828800"/>
              <a:ext cx="2752226" cy="24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0"/>
            </a:p>
          </p:txBody>
        </p:sp>
      </p:grpSp>
      <p:sp>
        <p:nvSpPr>
          <p:cNvPr id="63" name="Prostokąt 83"/>
          <p:cNvSpPr>
            <a:spLocks noChangeArrowheads="1"/>
          </p:cNvSpPr>
          <p:nvPr/>
        </p:nvSpPr>
        <p:spPr bwMode="auto">
          <a:xfrm>
            <a:off x="5815072" y="4573643"/>
            <a:ext cx="4681537" cy="224676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en-US" sz="1600" dirty="0"/>
              <a:t> </a:t>
            </a:r>
            <a:r>
              <a:rPr lang="pl-PL" altLang="en-US" sz="1600" dirty="0">
                <a:sym typeface="Symbol" panose="05050102010706020507" pitchFamily="18" charset="2"/>
              </a:rPr>
              <a:t>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Dalitz</a:t>
            </a:r>
            <a:r>
              <a:rPr lang="pl-PL" altLang="en-US" sz="1600" dirty="0" smtClean="0">
                <a:sym typeface="Symbol" panose="05050102010706020507" pitchFamily="18" charset="2"/>
              </a:rPr>
              <a:t>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decays</a:t>
            </a:r>
            <a:r>
              <a:rPr lang="pl-PL" altLang="en-US" sz="1600" dirty="0" smtClean="0">
                <a:sym typeface="Symbol" panose="05050102010706020507" pitchFamily="18" charset="2"/>
              </a:rPr>
              <a:t> of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baryon</a:t>
            </a:r>
            <a:r>
              <a:rPr lang="pl-PL" altLang="en-US" sz="1600" dirty="0" smtClean="0">
                <a:sym typeface="Symbol" panose="05050102010706020507" pitchFamily="18" charset="2"/>
              </a:rPr>
              <a:t>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resonances</a:t>
            </a:r>
            <a:r>
              <a:rPr lang="pl-PL" altLang="en-US" sz="1600" dirty="0" smtClean="0">
                <a:sym typeface="Symbol" panose="05050102010706020507" pitchFamily="18" charset="2"/>
              </a:rPr>
              <a:t>:   (1232), D13(1520), P11(1720),..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en-US" sz="1200" b="1" i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l-PL" altLang="en-US" sz="1600" dirty="0" err="1" smtClean="0">
                <a:sym typeface="Symbol" panose="05050102010706020507" pitchFamily="18" charset="2"/>
              </a:rPr>
              <a:t>Low</a:t>
            </a:r>
            <a:r>
              <a:rPr lang="pl-PL" altLang="en-US" sz="1600" dirty="0" smtClean="0">
                <a:sym typeface="Symbol" panose="05050102010706020507" pitchFamily="18" charset="2"/>
              </a:rPr>
              <a:t>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energy</a:t>
            </a:r>
            <a:r>
              <a:rPr lang="pl-PL" altLang="en-US" sz="1600" dirty="0" smtClean="0">
                <a:sym typeface="Symbol" panose="05050102010706020507" pitchFamily="18" charset="2"/>
              </a:rPr>
              <a:t> 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dominates</a:t>
            </a:r>
            <a:endParaRPr lang="pl-PL" altLang="en-US" sz="1600" dirty="0" smtClean="0">
              <a:sym typeface="Symbol" panose="05050102010706020507" pitchFamily="18" charset="2"/>
            </a:endParaRPr>
          </a:p>
          <a:p>
            <a:pPr eaLnBrk="1" hangingPunct="1"/>
            <a:endParaRPr lang="pl-PL" altLang="en-US" sz="1600" dirty="0">
              <a:sym typeface="Symbol" panose="05050102010706020507" pitchFamily="18" charset="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l-PL" altLang="en-US" sz="1600" dirty="0" err="1" smtClean="0">
                <a:sym typeface="Symbol" panose="05050102010706020507" pitchFamily="18" charset="2"/>
              </a:rPr>
              <a:t>Higher</a:t>
            </a:r>
            <a:r>
              <a:rPr lang="pl-PL" altLang="en-US" sz="1600" dirty="0" smtClean="0">
                <a:sym typeface="Symbol" panose="05050102010706020507" pitchFamily="18" charset="2"/>
              </a:rPr>
              <a:t>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energy</a:t>
            </a:r>
            <a:r>
              <a:rPr lang="pl-PL" altLang="en-US" sz="1600" dirty="0" smtClean="0">
                <a:sym typeface="Symbol" panose="05050102010706020507" pitchFamily="18" charset="2"/>
              </a:rPr>
              <a:t> :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strong</a:t>
            </a:r>
            <a:r>
              <a:rPr lang="pl-PL" altLang="en-US" sz="1600" dirty="0" smtClean="0">
                <a:sym typeface="Symbol" panose="05050102010706020507" pitchFamily="18" charset="2"/>
              </a:rPr>
              <a:t>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effects</a:t>
            </a:r>
            <a:r>
              <a:rPr lang="pl-PL" altLang="en-US" sz="1600" dirty="0" smtClean="0">
                <a:sym typeface="Symbol" panose="05050102010706020507" pitchFamily="18" charset="2"/>
              </a:rPr>
              <a:t> of 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coupling</a:t>
            </a:r>
            <a:r>
              <a:rPr lang="pl-PL" altLang="en-US" sz="1600" dirty="0" smtClean="0">
                <a:sym typeface="Symbol" panose="05050102010706020507" pitchFamily="18" charset="2"/>
              </a:rPr>
              <a:t>  -       point-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like</a:t>
            </a:r>
            <a:r>
              <a:rPr lang="pl-PL" altLang="en-US" sz="1600" dirty="0" smtClean="0">
                <a:sym typeface="Symbol" panose="05050102010706020507" pitchFamily="18" charset="2"/>
              </a:rPr>
              <a:t> </a:t>
            </a:r>
            <a:r>
              <a:rPr lang="pl-PL" altLang="en-US" sz="1600" dirty="0">
                <a:sym typeface="Symbol" panose="05050102010706020507" pitchFamily="18" charset="2"/>
              </a:rPr>
              <a:t>RN*  </a:t>
            </a:r>
            <a:r>
              <a:rPr lang="pl-PL" altLang="en-US" sz="1600" dirty="0" err="1">
                <a:sym typeface="Symbol" panose="05050102010706020507" pitchFamily="18" charset="2"/>
              </a:rPr>
              <a:t>does</a:t>
            </a:r>
            <a:r>
              <a:rPr lang="pl-PL" altLang="en-US" sz="1600" dirty="0">
                <a:sym typeface="Symbol" panose="05050102010706020507" pitchFamily="18" charset="2"/>
              </a:rPr>
              <a:t> not </a:t>
            </a:r>
            <a:r>
              <a:rPr lang="pl-PL" altLang="en-US" sz="1600" dirty="0" err="1">
                <a:sym typeface="Symbol" panose="05050102010706020507" pitchFamily="18" charset="2"/>
              </a:rPr>
              <a:t>describe</a:t>
            </a:r>
            <a:r>
              <a:rPr lang="pl-PL" altLang="en-US" sz="1600" dirty="0">
                <a:sym typeface="Symbol" panose="05050102010706020507" pitchFamily="18" charset="2"/>
              </a:rPr>
              <a:t> data  </a:t>
            </a:r>
          </a:p>
          <a:p>
            <a:pPr eaLnBrk="1" hangingPunct="1"/>
            <a:endParaRPr lang="pl-PL" altLang="en-US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l-PL" altLang="en-US" sz="1600" dirty="0" smtClean="0">
                <a:sym typeface="Symbol" panose="05050102010706020507" pitchFamily="18" charset="2"/>
              </a:rPr>
              <a:t>NN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fusion</a:t>
            </a:r>
            <a:r>
              <a:rPr lang="pl-PL" altLang="en-US" sz="1600" dirty="0" smtClean="0">
                <a:sym typeface="Symbol" panose="05050102010706020507" pitchFamily="18" charset="2"/>
              </a:rPr>
              <a:t> (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H.Clement</a:t>
            </a:r>
            <a:r>
              <a:rPr lang="pl-PL" altLang="en-US" sz="1600" dirty="0" smtClean="0">
                <a:sym typeface="Symbol" panose="05050102010706020507" pitchFamily="18" charset="2"/>
              </a:rPr>
              <a:t>)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explains</a:t>
            </a:r>
            <a:r>
              <a:rPr lang="pl-PL" altLang="en-US" sz="1600" dirty="0" smtClean="0">
                <a:sym typeface="Symbol" panose="05050102010706020507" pitchFamily="18" charset="2"/>
              </a:rPr>
              <a:t> </a:t>
            </a:r>
            <a:r>
              <a:rPr lang="pl-PL" altLang="en-US" sz="1600" dirty="0" err="1" smtClean="0">
                <a:sym typeface="Symbol" panose="05050102010706020507" pitchFamily="18" charset="2"/>
              </a:rPr>
              <a:t>pn</a:t>
            </a:r>
            <a:endParaRPr lang="pl-PL" altLang="en-US" sz="1600" dirty="0"/>
          </a:p>
        </p:txBody>
      </p:sp>
      <p:cxnSp>
        <p:nvCxnSpPr>
          <p:cNvPr id="64" name="Łącznik prosty ze strzałką 63"/>
          <p:cNvCxnSpPr/>
          <p:nvPr/>
        </p:nvCxnSpPr>
        <p:spPr>
          <a:xfrm flipH="1">
            <a:off x="7312025" y="1453579"/>
            <a:ext cx="1943100" cy="13398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8920163" y="186813"/>
            <a:ext cx="199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HADES B. Ramstein</a:t>
            </a:r>
            <a:endParaRPr lang="en-GB" dirty="0"/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6" y="4068812"/>
            <a:ext cx="3992387" cy="281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Prostokąt 39"/>
          <p:cNvSpPr>
            <a:spLocks noChangeArrowheads="1"/>
          </p:cNvSpPr>
          <p:nvPr/>
        </p:nvSpPr>
        <p:spPr bwMode="auto">
          <a:xfrm>
            <a:off x="1475984" y="3973203"/>
            <a:ext cx="247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en-US" sz="1400" b="1" dirty="0">
                <a:sym typeface="Symbol" panose="05050102010706020507" pitchFamily="18" charset="2"/>
              </a:rPr>
              <a:t> </a:t>
            </a:r>
            <a:r>
              <a:rPr lang="pl-PL" altLang="en-US" sz="1400" b="1" dirty="0" err="1" smtClean="0">
                <a:sym typeface="Symbol" panose="05050102010706020507" pitchFamily="18" charset="2"/>
              </a:rPr>
              <a:t>pn</a:t>
            </a:r>
            <a:r>
              <a:rPr lang="pl-PL" altLang="en-US" sz="1400" b="1" dirty="0" smtClean="0">
                <a:sym typeface="Symbol" panose="05050102010706020507" pitchFamily="18" charset="2"/>
              </a:rPr>
              <a:t>-</a:t>
            </a:r>
            <a:r>
              <a:rPr lang="pl-PL" altLang="en-US" sz="1400" b="1" dirty="0">
                <a:sym typeface="Symbol" panose="05050102010706020507" pitchFamily="18" charset="2"/>
              </a:rPr>
              <a:t>&gt;</a:t>
            </a:r>
            <a:r>
              <a:rPr lang="pl-PL" altLang="en-US" sz="1400" b="1" dirty="0" err="1" smtClean="0">
                <a:sym typeface="Symbol" panose="05050102010706020507" pitchFamily="18" charset="2"/>
              </a:rPr>
              <a:t>pne+e</a:t>
            </a:r>
            <a:r>
              <a:rPr lang="pl-PL" altLang="en-US" sz="1400" b="1" dirty="0" smtClean="0">
                <a:sym typeface="Symbol" panose="05050102010706020507" pitchFamily="18" charset="2"/>
              </a:rPr>
              <a:t>-  </a:t>
            </a:r>
            <a:r>
              <a:rPr lang="pl-PL" altLang="en-US" sz="1400" b="1" dirty="0">
                <a:sym typeface="Symbol" panose="05050102010706020507" pitchFamily="18" charset="2"/>
              </a:rPr>
              <a:t>@1.25 </a:t>
            </a:r>
            <a:r>
              <a:rPr lang="pl-PL" altLang="en-US" sz="1400" b="1" dirty="0" err="1">
                <a:sym typeface="Symbol" panose="05050102010706020507" pitchFamily="18" charset="2"/>
              </a:rPr>
              <a:t>GeV</a:t>
            </a:r>
            <a:r>
              <a:rPr lang="pl-PL" alt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3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8785" y="-85822"/>
            <a:ext cx="9653833" cy="1140645"/>
          </a:xfrm>
        </p:spPr>
        <p:txBody>
          <a:bodyPr/>
          <a:lstStyle/>
          <a:p>
            <a:pPr algn="ctr"/>
            <a:r>
              <a:rPr lang="pl-PL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d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*</a:t>
            </a:r>
            <a:r>
              <a:rPr lang="pl-PL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Di-</a:t>
            </a:r>
            <a:r>
              <a:rPr lang="pl-PL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baryon</a:t>
            </a:r>
            <a:endParaRPr lang="en-GB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1862" y="954560"/>
            <a:ext cx="6774488" cy="531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ym typeface="Symbol" panose="05050102010706020507" pitchFamily="18" charset="2"/>
              </a:rPr>
              <a:t>d</a:t>
            </a:r>
            <a:r>
              <a:rPr lang="pl-PL" dirty="0" smtClean="0">
                <a:sym typeface="Symbol" panose="05050102010706020507" pitchFamily="18" charset="2"/>
              </a:rPr>
              <a:t>* () </a:t>
            </a:r>
            <a:r>
              <a:rPr lang="pl-PL" dirty="0" smtClean="0"/>
              <a:t>Di-</a:t>
            </a:r>
            <a:r>
              <a:rPr lang="pl-PL" dirty="0" err="1" smtClean="0"/>
              <a:t>baryon</a:t>
            </a:r>
            <a:r>
              <a:rPr lang="pl-PL" dirty="0" smtClean="0"/>
              <a:t> </a:t>
            </a:r>
            <a:r>
              <a:rPr lang="pl-PL" dirty="0" err="1" smtClean="0"/>
              <a:t>state</a:t>
            </a:r>
            <a:r>
              <a:rPr lang="pl-PL" dirty="0" smtClean="0"/>
              <a:t> I=0, J</a:t>
            </a:r>
            <a:r>
              <a:rPr lang="pl-PL" baseline="30000" dirty="0" smtClean="0"/>
              <a:t>P</a:t>
            </a:r>
            <a:r>
              <a:rPr lang="pl-PL" dirty="0" smtClean="0"/>
              <a:t>=3</a:t>
            </a:r>
            <a:r>
              <a:rPr lang="pl-PL" baseline="30000" dirty="0" smtClean="0"/>
              <a:t>+   </a:t>
            </a:r>
            <a:r>
              <a:rPr lang="pl-PL" dirty="0" smtClean="0"/>
              <a:t> </a:t>
            </a:r>
            <a:endParaRPr lang="en-GB" dirty="0"/>
          </a:p>
        </p:txBody>
      </p:sp>
      <p:pic>
        <p:nvPicPr>
          <p:cNvPr id="4" name="Picture 4" descr="title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9" y="1398065"/>
            <a:ext cx="540067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953159" y="1952313"/>
            <a:ext cx="1949287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en-US" sz="1600" b="1" dirty="0">
                <a:solidFill>
                  <a:srgbClr val="0000FF"/>
                </a:solidFill>
              </a:rPr>
              <a:t>M </a:t>
            </a:r>
            <a:r>
              <a:rPr lang="de-DE" altLang="en-US" sz="1600" b="1" dirty="0">
                <a:solidFill>
                  <a:srgbClr val="0000FF"/>
                </a:solidFill>
                <a:sym typeface="Symbol" panose="05050102010706020507" pitchFamily="18" charset="2"/>
              </a:rPr>
              <a:t></a:t>
            </a:r>
            <a:r>
              <a:rPr lang="de-DE" altLang="en-US" sz="1600" b="1" dirty="0">
                <a:solidFill>
                  <a:srgbClr val="0000FF"/>
                </a:solidFill>
              </a:rPr>
              <a:t> 2370 </a:t>
            </a:r>
            <a:r>
              <a:rPr lang="de-DE" altLang="en-US" sz="1600" b="1" dirty="0" err="1">
                <a:solidFill>
                  <a:srgbClr val="0000FF"/>
                </a:solidFill>
              </a:rPr>
              <a:t>MeV</a:t>
            </a:r>
            <a:endParaRPr lang="de-DE" altLang="en-US" sz="1600" b="1" dirty="0">
              <a:solidFill>
                <a:srgbClr val="0000FF"/>
              </a:solidFill>
            </a:endParaRPr>
          </a:p>
          <a:p>
            <a:r>
              <a:rPr lang="de-DE" altLang="en-US" sz="1600" b="1" dirty="0">
                <a:solidFill>
                  <a:srgbClr val="0000FF"/>
                </a:solidFill>
              </a:rPr>
              <a:t>    </a:t>
            </a:r>
            <a:r>
              <a:rPr lang="de-DE" altLang="en-US" sz="1600" b="1" dirty="0">
                <a:solidFill>
                  <a:srgbClr val="0000FF"/>
                </a:solidFill>
                <a:sym typeface="Symbol" panose="05050102010706020507" pitchFamily="18" charset="2"/>
              </a:rPr>
              <a:t></a:t>
            </a:r>
            <a:r>
              <a:rPr lang="de-DE" altLang="en-US" sz="1600" b="1" dirty="0">
                <a:solidFill>
                  <a:srgbClr val="0000FF"/>
                </a:solidFill>
              </a:rPr>
              <a:t> 2m</a:t>
            </a:r>
            <a:r>
              <a:rPr lang="de-DE" altLang="en-US" sz="1600" b="1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de-DE" altLang="en-US" sz="1600" b="1" dirty="0">
                <a:solidFill>
                  <a:srgbClr val="0000FF"/>
                </a:solidFill>
              </a:rPr>
              <a:t> – 90 </a:t>
            </a:r>
            <a:r>
              <a:rPr lang="de-DE" altLang="en-US" sz="1600" b="1" dirty="0" err="1">
                <a:solidFill>
                  <a:srgbClr val="0000FF"/>
                </a:solidFill>
              </a:rPr>
              <a:t>MeV</a:t>
            </a:r>
            <a:endParaRPr lang="de-DE" altLang="en-US" sz="1600" b="1" dirty="0">
              <a:solidFill>
                <a:srgbClr val="0000FF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239314" y="2422492"/>
            <a:ext cx="1476375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anose="05050102010706020507" pitchFamily="18" charset="2"/>
              <a:buChar char="G"/>
            </a:pPr>
            <a:r>
              <a:rPr lang="de-DE" altLang="en-US" sz="2000" b="1" dirty="0">
                <a:solidFill>
                  <a:srgbClr val="0000FF"/>
                </a:solidFill>
                <a:sym typeface="Symbol" panose="05050102010706020507" pitchFamily="18" charset="2"/>
              </a:rPr>
              <a:t></a:t>
            </a:r>
            <a:r>
              <a:rPr lang="de-DE" altLang="en-US" sz="2000" b="1" dirty="0">
                <a:solidFill>
                  <a:srgbClr val="0000FF"/>
                </a:solidFill>
              </a:rPr>
              <a:t> 70 </a:t>
            </a:r>
            <a:r>
              <a:rPr lang="de-DE" altLang="en-US" sz="2000" b="1" dirty="0" err="1">
                <a:solidFill>
                  <a:srgbClr val="0000FF"/>
                </a:solidFill>
              </a:rPr>
              <a:t>MeV</a:t>
            </a:r>
            <a:endParaRPr lang="de-DE" altLang="en-US" sz="2000" b="1" dirty="0">
              <a:solidFill>
                <a:srgbClr val="0000FF"/>
              </a:solidFill>
            </a:endParaRPr>
          </a:p>
          <a:p>
            <a:pPr>
              <a:buFont typeface="Symbol" panose="05050102010706020507" pitchFamily="18" charset="2"/>
              <a:buNone/>
            </a:pPr>
            <a:r>
              <a:rPr lang="de-DE" altLang="en-US" sz="2000" b="1" dirty="0">
                <a:solidFill>
                  <a:srgbClr val="0000FF"/>
                </a:solidFill>
                <a:latin typeface="Symbol" panose="05050102010706020507" pitchFamily="18" charset="2"/>
              </a:rPr>
              <a:t>  </a:t>
            </a:r>
            <a:r>
              <a:rPr lang="de-DE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de-DE" altLang="en-US" sz="2000" b="1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</a:t>
            </a:r>
            <a:r>
              <a:rPr lang="de-DE" altLang="en-US" sz="2000" b="1" dirty="0">
                <a:solidFill>
                  <a:srgbClr val="0000FF"/>
                </a:solidFill>
                <a:sym typeface="Symbol" panose="05050102010706020507" pitchFamily="18" charset="2"/>
              </a:rPr>
              <a:t>1/3  </a:t>
            </a:r>
            <a:r>
              <a:rPr lang="de-DE" altLang="en-US" sz="2000" b="1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lang="de-DE" altLang="en-US" sz="2000" b="1" baseline="-25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DD</a:t>
            </a:r>
            <a:r>
              <a:rPr lang="de-DE" altLang="en-US" sz="2000" b="1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865624" y="5063930"/>
            <a:ext cx="20345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2  s</a:t>
            </a:r>
            <a:r>
              <a:rPr lang="de-DE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</a:t>
            </a:r>
            <a:r>
              <a:rPr lang="de-DE" alt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pn</a:t>
            </a:r>
            <a:r>
              <a:rPr lang="de-DE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 d </a:t>
            </a:r>
            <a:r>
              <a:rPr lang="de-DE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de-DE" altLang="en-US" sz="20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0</a:t>
            </a:r>
            <a:r>
              <a:rPr lang="de-DE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de-DE" altLang="en-US" sz="20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0</a:t>
            </a:r>
            <a:r>
              <a:rPr lang="de-DE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875439" y="4357528"/>
            <a:ext cx="2100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½  </a:t>
            </a:r>
            <a:r>
              <a:rPr lang="de-DE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de-DE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(pp  d </a:t>
            </a:r>
            <a:r>
              <a:rPr lang="de-DE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de-DE" altLang="en-US" sz="20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+</a:t>
            </a:r>
            <a:r>
              <a:rPr lang="de-DE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de-DE" altLang="en-US" sz="20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0</a:t>
            </a:r>
            <a:r>
              <a:rPr lang="de-DE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)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986490" y="3406337"/>
            <a:ext cx="1797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de-DE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de-DE" alt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</a:t>
            </a:r>
            <a:r>
              <a:rPr lang="de-DE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 d </a:t>
            </a:r>
            <a:r>
              <a:rPr lang="de-DE" alt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de-DE" altLang="en-US" sz="2000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+</a:t>
            </a:r>
            <a:r>
              <a:rPr lang="de-DE" alt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de-DE" altLang="en-US" sz="2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-</a:t>
            </a:r>
            <a:r>
              <a:rPr lang="de-DE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10" name="Picture 5" descr="AK-B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46" y="1675877"/>
            <a:ext cx="1512887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9247734" y="1065550"/>
            <a:ext cx="2253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WASA: H. Clement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6182584" y="1753386"/>
            <a:ext cx="5893152" cy="4807229"/>
            <a:chOff x="6300667" y="2062467"/>
            <a:chExt cx="6453302" cy="4498148"/>
          </a:xfrm>
        </p:grpSpPr>
        <p:pic>
          <p:nvPicPr>
            <p:cNvPr id="13" name="Picture 31" descr="SAID_fig4_2_s_vb1_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667" y="2091662"/>
              <a:ext cx="6453302" cy="4468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4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480471"/>
                </p:ext>
              </p:extLst>
            </p:nvPr>
          </p:nvGraphicFramePr>
          <p:xfrm>
            <a:off x="9104987" y="2062467"/>
            <a:ext cx="2384097" cy="5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3" name="Формула" r:id="rId7" imgW="965160" imgH="203040" progId="Equation.3">
                    <p:embed/>
                  </p:oleObj>
                </mc:Choice>
                <mc:Fallback>
                  <p:oleObj name="Формула" r:id="rId7" imgW="965160" imgH="203040" progId="Equation.3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04987" y="2062467"/>
                          <a:ext cx="2384097" cy="51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7870714" y="5131219"/>
              <a:ext cx="597648" cy="30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/>
                <a:t>SAID</a:t>
              </a: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V="1">
              <a:off x="8468362" y="4890767"/>
              <a:ext cx="649618" cy="3852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9724167" y="5230094"/>
              <a:ext cx="1380438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>
                  <a:solidFill>
                    <a:srgbClr val="FF0000"/>
                  </a:solidFill>
                  <a:latin typeface="Garamond" panose="02020404030301010803" pitchFamily="18" charset="0"/>
                </a:rPr>
                <a:t>New SAID</a:t>
              </a:r>
              <a:br>
                <a:rPr lang="en-US" altLang="en-US" b="1" dirty="0">
                  <a:solidFill>
                    <a:srgbClr val="FF0000"/>
                  </a:solidFill>
                  <a:latin typeface="Garamond" panose="02020404030301010803" pitchFamily="18" charset="0"/>
                </a:rPr>
              </a:br>
              <a:r>
                <a:rPr lang="en-US" altLang="en-US" b="1" dirty="0">
                  <a:solidFill>
                    <a:srgbClr val="FF0000"/>
                  </a:solidFill>
                  <a:latin typeface="Garamond" panose="02020404030301010803" pitchFamily="18" charset="0"/>
                </a:rPr>
                <a:t>solutions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 flipV="1">
              <a:off x="10050831" y="4684855"/>
              <a:ext cx="0" cy="47691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Прямоугольник 21"/>
            <p:cNvSpPr/>
            <p:nvPr/>
          </p:nvSpPr>
          <p:spPr>
            <a:xfrm>
              <a:off x="9185540" y="2902056"/>
              <a:ext cx="471622" cy="3072738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>
              <a:off x="11161042" y="5023794"/>
              <a:ext cx="1082293" cy="529465"/>
            </a:xfrm>
            <a:prstGeom prst="wedgeRoundRectCallout">
              <a:avLst>
                <a:gd name="adj1" fmla="val -76667"/>
                <a:gd name="adj2" fmla="val 10417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 altLang="en-US" b="1" dirty="0"/>
            </a:p>
            <a:p>
              <a:pPr algn="ctr"/>
              <a:r>
                <a:rPr lang="de-DE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Ron </a:t>
              </a:r>
              <a:r>
                <a:rPr lang="de-DE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Workma</a:t>
              </a:r>
              <a:r>
                <a:rPr lang="pl-PL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de-DE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e-DE" altLang="en-US" dirty="0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10050831" y="4674227"/>
              <a:ext cx="176696" cy="47691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34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786607" y="44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altLang="en-US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Comparison</a:t>
            </a:r>
            <a:r>
              <a:rPr lang="de-DE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de-DE" altLang="en-US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to</a:t>
            </a:r>
            <a:r>
              <a:rPr lang="de-DE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de-DE" altLang="en-US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predictions</a:t>
            </a:r>
            <a:r>
              <a:rPr lang="de-DE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de-DE" altLang="en-US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from</a:t>
            </a:r>
            <a:r>
              <a:rPr lang="de-DE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Quark </a:t>
            </a:r>
            <a:r>
              <a:rPr lang="de-DE" altLang="en-US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and</a:t>
            </a:r>
            <a:r>
              <a:rPr lang="de-DE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de-DE" altLang="en-US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Hadron</a:t>
            </a:r>
            <a:r>
              <a:rPr lang="de-DE" altLang="en-US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de-DE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Models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41" y="1370014"/>
            <a:ext cx="7139206" cy="422085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044048" y="5590864"/>
            <a:ext cx="64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More</a:t>
            </a:r>
            <a:r>
              <a:rPr lang="pl-PL" dirty="0" smtClean="0"/>
              <a:t> di-</a:t>
            </a:r>
            <a:r>
              <a:rPr lang="pl-PL" dirty="0" err="1" smtClean="0"/>
              <a:t>baryons</a:t>
            </a:r>
            <a:r>
              <a:rPr lang="pl-PL" dirty="0" smtClean="0"/>
              <a:t>?  D(I=3)(J=0) in </a:t>
            </a:r>
            <a:r>
              <a:rPr lang="pl-PL" dirty="0" err="1" smtClean="0"/>
              <a:t>pp</a:t>
            </a:r>
            <a:r>
              <a:rPr lang="pl-PL" dirty="0" smtClean="0">
                <a:sym typeface="Symbol" panose="05050102010706020507" pitchFamily="18" charset="2"/>
              </a:rPr>
              <a:t>++  </a:t>
            </a:r>
            <a:r>
              <a:rPr lang="pl-PL" dirty="0" err="1" smtClean="0">
                <a:sym typeface="Symbol" panose="05050102010706020507" pitchFamily="18" charset="2"/>
              </a:rPr>
              <a:t>inv</a:t>
            </a:r>
            <a:r>
              <a:rPr lang="pl-PL" dirty="0" smtClean="0">
                <a:sym typeface="Symbol" panose="05050102010706020507" pitchFamily="18" charset="2"/>
              </a:rPr>
              <a:t>. mass</a:t>
            </a:r>
          </a:p>
          <a:p>
            <a:endParaRPr lang="pl-PL" dirty="0">
              <a:sym typeface="Symbol" panose="05050102010706020507" pitchFamily="18" charset="2"/>
            </a:endParaRPr>
          </a:p>
          <a:p>
            <a:r>
              <a:rPr lang="pl-PL" dirty="0" err="1" smtClean="0">
                <a:sym typeface="Symbol" panose="05050102010706020507" pitchFamily="18" charset="2"/>
              </a:rPr>
              <a:t>Strange</a:t>
            </a:r>
            <a:r>
              <a:rPr lang="pl-PL" dirty="0" smtClean="0">
                <a:sym typeface="Symbol" panose="05050102010706020507" pitchFamily="18" charset="2"/>
              </a:rPr>
              <a:t> </a:t>
            </a:r>
            <a:r>
              <a:rPr lang="pl-PL" dirty="0" err="1" smtClean="0">
                <a:sym typeface="Symbol" panose="05050102010706020507" pitchFamily="18" charset="2"/>
              </a:rPr>
              <a:t>dibaryon</a:t>
            </a:r>
            <a:r>
              <a:rPr lang="pl-PL" dirty="0" smtClean="0"/>
              <a:t> (</a:t>
            </a:r>
            <a:r>
              <a:rPr lang="pl-PL" dirty="0" err="1" smtClean="0"/>
              <a:t>A.Gal</a:t>
            </a:r>
            <a:r>
              <a:rPr lang="pl-PL" dirty="0" smtClean="0"/>
              <a:t>) :  </a:t>
            </a:r>
            <a:r>
              <a:rPr lang="pl-PL" dirty="0" err="1" smtClean="0"/>
              <a:t>p+p</a:t>
            </a:r>
            <a:r>
              <a:rPr lang="pl-PL" dirty="0" err="1" smtClean="0">
                <a:sym typeface="Symbol" panose="05050102010706020507" pitchFamily="18" charset="2"/>
              </a:rPr>
              <a:t>Y</a:t>
            </a:r>
            <a:r>
              <a:rPr lang="pl-PL" baseline="30000" dirty="0" smtClean="0">
                <a:sym typeface="Symbol" panose="05050102010706020507" pitchFamily="18" charset="2"/>
              </a:rPr>
              <a:t>++</a:t>
            </a:r>
            <a:r>
              <a:rPr lang="pl-PL" dirty="0" smtClean="0">
                <a:sym typeface="Symbol" panose="05050102010706020507" pitchFamily="18" charset="2"/>
              </a:rPr>
              <a:t> + K0</a:t>
            </a:r>
            <a:r>
              <a:rPr lang="pl-PL" dirty="0">
                <a:sym typeface="Symbol" panose="05050102010706020507" pitchFamily="18" charset="2"/>
              </a:rPr>
              <a:t> </a:t>
            </a:r>
            <a:r>
              <a:rPr lang="pl-PL" dirty="0" smtClean="0">
                <a:sym typeface="Symbol" panose="05050102010706020507" pitchFamily="18" charset="2"/>
              </a:rPr>
              <a:t></a:t>
            </a:r>
            <a:r>
              <a:rPr lang="pl-PL" baseline="30000" dirty="0" smtClean="0">
                <a:sym typeface="Symbol" panose="05050102010706020507" pitchFamily="18" charset="2"/>
              </a:rPr>
              <a:t>+ </a:t>
            </a:r>
            <a:r>
              <a:rPr lang="pl-PL" dirty="0" smtClean="0">
                <a:sym typeface="Symbol" panose="05050102010706020507" pitchFamily="18" charset="2"/>
              </a:rPr>
              <a:t>(1385) +p + K0</a:t>
            </a:r>
            <a:endParaRPr lang="en-GB" baseline="30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565502" y="5887616"/>
            <a:ext cx="217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HADES/J-PARC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Mesons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9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1457</Words>
  <Application>Microsoft Office PowerPoint</Application>
  <PresentationFormat>Panoramiczny</PresentationFormat>
  <Paragraphs>267</Paragraphs>
  <Slides>32</Slides>
  <Notes>11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5" baseType="lpstr">
      <vt:lpstr>Andalus</vt:lpstr>
      <vt:lpstr>Arial</vt:lpstr>
      <vt:lpstr>Calibri</vt:lpstr>
      <vt:lpstr>Calibri Light</vt:lpstr>
      <vt:lpstr>Comic Sans MS</vt:lpstr>
      <vt:lpstr>Droid Serif</vt:lpstr>
      <vt:lpstr>Garamond</vt:lpstr>
      <vt:lpstr>Helvetica</vt:lpstr>
      <vt:lpstr>Symbol</vt:lpstr>
      <vt:lpstr>Times New Roman</vt:lpstr>
      <vt:lpstr>Wingdings</vt:lpstr>
      <vt:lpstr>Motyw pakietu Office</vt:lpstr>
      <vt:lpstr>Формула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d* Di-baryon</vt:lpstr>
      <vt:lpstr>Comparison to predictions from Quark and Hadron Models</vt:lpstr>
      <vt:lpstr>Prezentacja programu PowerPoint</vt:lpstr>
      <vt:lpstr>Prezentacja programu PowerPoint</vt:lpstr>
      <vt:lpstr>Prezentacja programu PowerPoint</vt:lpstr>
      <vt:lpstr>Prezentacja programu PowerPoint</vt:lpstr>
      <vt:lpstr>X(3872) JPC =1++ </vt:lpstr>
      <vt:lpstr>Prezentacja programu PowerPoint</vt:lpstr>
      <vt:lpstr>What are these Z states?</vt:lpstr>
      <vt:lpstr>Results from Lattice QCD </vt:lpstr>
      <vt:lpstr>Melting of   states in Quark –Gluon Plasma</vt:lpstr>
      <vt:lpstr>Prezentacja programu PowerPoint</vt:lpstr>
      <vt:lpstr>(1405) molecule</vt:lpstr>
      <vt:lpstr>Recent results on (1405) from experiments</vt:lpstr>
      <vt:lpstr>Kaonic clusters</vt:lpstr>
      <vt:lpstr>Strangeness in hot dense baryonic matter</vt:lpstr>
      <vt:lpstr>Prezentacja programu PowerPoint</vt:lpstr>
      <vt:lpstr>(g -2) puzzle</vt:lpstr>
      <vt:lpstr>Hadronic corrections</vt:lpstr>
      <vt:lpstr>Proton radius puzzle</vt:lpstr>
      <vt:lpstr>U-boson search</vt:lpstr>
      <vt:lpstr>Prezentacja programu PowerPoint</vt:lpstr>
      <vt:lpstr>CP (T) symmetry</vt:lpstr>
      <vt:lpstr>Belle: SM holds EXTREMLY good !</vt:lpstr>
      <vt:lpstr>KLOE : CPT invariance with entangled kaon systems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salabura</dc:creator>
  <cp:lastModifiedBy>piotr salabura</cp:lastModifiedBy>
  <cp:revision>151</cp:revision>
  <dcterms:created xsi:type="dcterms:W3CDTF">2014-05-23T18:24:10Z</dcterms:created>
  <dcterms:modified xsi:type="dcterms:W3CDTF">2014-06-04T19:03:09Z</dcterms:modified>
</cp:coreProperties>
</file>