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493" r:id="rId2"/>
    <p:sldMasterId id="2147484501" r:id="rId3"/>
  </p:sldMasterIdLst>
  <p:notesMasterIdLst>
    <p:notesMasterId r:id="rId28"/>
  </p:notesMasterIdLst>
  <p:sldIdLst>
    <p:sldId id="634" r:id="rId4"/>
    <p:sldId id="616" r:id="rId5"/>
    <p:sldId id="615" r:id="rId6"/>
    <p:sldId id="636" r:id="rId7"/>
    <p:sldId id="654" r:id="rId8"/>
    <p:sldId id="635" r:id="rId9"/>
    <p:sldId id="618" r:id="rId10"/>
    <p:sldId id="594" r:id="rId11"/>
    <p:sldId id="619" r:id="rId12"/>
    <p:sldId id="637" r:id="rId13"/>
    <p:sldId id="649" r:id="rId14"/>
    <p:sldId id="639" r:id="rId15"/>
    <p:sldId id="640" r:id="rId16"/>
    <p:sldId id="642" r:id="rId17"/>
    <p:sldId id="643" r:id="rId18"/>
    <p:sldId id="644" r:id="rId19"/>
    <p:sldId id="645" r:id="rId20"/>
    <p:sldId id="646" r:id="rId21"/>
    <p:sldId id="650" r:id="rId22"/>
    <p:sldId id="651" r:id="rId23"/>
    <p:sldId id="652" r:id="rId24"/>
    <p:sldId id="653" r:id="rId25"/>
    <p:sldId id="572" r:id="rId26"/>
    <p:sldId id="629" r:id="rId2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b="1" kern="1200">
        <a:solidFill>
          <a:srgbClr val="0000CC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99"/>
    <a:srgbClr val="FF3300"/>
    <a:srgbClr val="FF6600"/>
    <a:srgbClr val="0000CC"/>
    <a:srgbClr val="FFCCCC"/>
    <a:srgbClr val="5AC214"/>
    <a:srgbClr val="0BC1A3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>
        <p:scale>
          <a:sx n="75" d="100"/>
          <a:sy n="75" d="100"/>
        </p:scale>
        <p:origin x="-136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4.wmf"/><Relationship Id="rId1" Type="http://schemas.openxmlformats.org/officeDocument/2006/relationships/image" Target="../media/image47.wmf"/><Relationship Id="rId5" Type="http://schemas.openxmlformats.org/officeDocument/2006/relationships/image" Target="../media/image49.wmf"/><Relationship Id="rId4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smtClean="0"/>
              <a:t>Klicken Sie, um die Formate des Vorlagentextes zu bearbeiten</a:t>
            </a:r>
          </a:p>
          <a:p>
            <a:pPr lvl="1"/>
            <a:r>
              <a:rPr lang="de-AT" noProof="0" smtClean="0"/>
              <a:t>Zweite Ebene</a:t>
            </a:r>
          </a:p>
          <a:p>
            <a:pPr lvl="2"/>
            <a:r>
              <a:rPr lang="de-AT" noProof="0" smtClean="0"/>
              <a:t>Dritte Ebene</a:t>
            </a:r>
          </a:p>
          <a:p>
            <a:pPr lvl="3"/>
            <a:r>
              <a:rPr lang="de-AT" noProof="0" smtClean="0"/>
              <a:t>Vierte Ebene</a:t>
            </a:r>
          </a:p>
          <a:p>
            <a:pPr lvl="4"/>
            <a:r>
              <a:rPr lang="de-AT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F5C0A306-50D5-4EFB-80C4-6D95CF4296B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803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6758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4A0DAB3-8C78-4605-AF52-7513E96D6D68}" type="slidenum">
              <a:rPr kumimoji="0" lang="en-GB" altLang="en-US">
                <a:solidFill>
                  <a:prstClr val="black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kumimoji="0" lang="en-GB" altLang="en-US">
              <a:solidFill>
                <a:prstClr val="black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lnSpc>
                <a:spcPct val="100000"/>
              </a:lnSpc>
              <a:defRPr/>
            </a:pPr>
            <a:fld id="{E6416255-9A97-4848-A7CF-ED87F5C39106}" type="slidenum">
              <a:rPr lang="en-GB" sz="1200" b="0" smtClean="0">
                <a:solidFill>
                  <a:prstClr val="black"/>
                </a:solidFill>
                <a:latin typeface="Verdana" pitchFamily="34" charset="0"/>
              </a:rPr>
              <a:pPr algn="r" eaLnBrk="1" hangingPunct="1">
                <a:lnSpc>
                  <a:spcPct val="100000"/>
                </a:lnSpc>
                <a:defRPr/>
              </a:pPr>
              <a:t>15</a:t>
            </a:fld>
            <a:endParaRPr lang="en-GB" sz="1200" b="0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lnSpc>
                <a:spcPct val="100000"/>
              </a:lnSpc>
              <a:defRPr/>
            </a:pPr>
            <a:fld id="{6A424CAA-F013-40BB-9549-974B2491247E}" type="slidenum">
              <a:rPr lang="en-GB" sz="1200" b="0" smtClean="0">
                <a:solidFill>
                  <a:prstClr val="black"/>
                </a:solidFill>
                <a:latin typeface="Verdana" pitchFamily="34" charset="0"/>
              </a:rPr>
              <a:pPr algn="r" eaLnBrk="1" hangingPunct="1">
                <a:lnSpc>
                  <a:spcPct val="100000"/>
                </a:lnSpc>
                <a:defRPr/>
              </a:pPr>
              <a:t>16</a:t>
            </a:fld>
            <a:endParaRPr lang="en-GB" sz="1200" b="0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11C1FF-9C6A-4D5C-8916-CACEB9BF2EB7}" type="slidenum">
              <a:rPr lang="en-GB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983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E80B0C0-028F-4127-9D77-C46FE2D6E3C7}" type="slidenum">
              <a:rPr kumimoji="0" lang="en-GB" altLang="de-DE" smtClean="0">
                <a:solidFill>
                  <a:prstClr val="black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kumimoji="0" lang="en-GB" altLang="de-DE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6827F58-C1F2-46C5-8D66-8FDA3580835E}" type="slidenum">
              <a:rPr kumimoji="0" lang="en-GB" altLang="de-DE" smtClean="0">
                <a:solidFill>
                  <a:prstClr val="black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</a:pPr>
              <a:t>20</a:t>
            </a:fld>
            <a:endParaRPr kumimoji="0" lang="en-GB" altLang="de-DE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smtClean="0">
                <a:latin typeface="Arial" pitchFamily="34" charset="0"/>
              </a:rPr>
              <a:t>Anolgies ?</a:t>
            </a:r>
            <a:endParaRPr lang="en-GB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6C8412C-B5FB-49C8-9D94-23949C76A155}" type="slidenum">
              <a:rPr kumimoji="0" lang="en-GB" altLang="de-DE" smtClean="0">
                <a:solidFill>
                  <a:prstClr val="black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kumimoji="0" lang="en-GB" altLang="de-DE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smtClean="0">
                <a:latin typeface="Arial" pitchFamily="34" charset="0"/>
              </a:rPr>
              <a:t>Anolgies ?</a:t>
            </a:r>
            <a:endParaRPr lang="en-GB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lnSpc>
                <a:spcPct val="100000"/>
              </a:lnSpc>
              <a:defRPr/>
            </a:pPr>
            <a:fld id="{5A7C233F-FF55-4DBD-B0EA-B2F790C3C9C2}" type="slidenum">
              <a:rPr lang="en-GB" sz="1200" b="0" smtClean="0">
                <a:solidFill>
                  <a:prstClr val="black"/>
                </a:solidFill>
                <a:latin typeface="Verdana" pitchFamily="34" charset="0"/>
              </a:rPr>
              <a:pPr algn="r" eaLnBrk="1" hangingPunct="1">
                <a:lnSpc>
                  <a:spcPct val="100000"/>
                </a:lnSpc>
                <a:defRPr/>
              </a:pPr>
              <a:t>22</a:t>
            </a:fld>
            <a:endParaRPr lang="en-GB" sz="1200" b="0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de-DE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de-DE" smtClean="0">
              <a:latin typeface="Arial" pitchFamily="34" charset="0"/>
            </a:endParaRPr>
          </a:p>
        </p:txBody>
      </p:sp>
      <p:sp>
        <p:nvSpPr>
          <p:cNvPr id="57348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lnSpc>
                <a:spcPct val="100000"/>
              </a:lnSpc>
              <a:defRPr/>
            </a:pPr>
            <a:fld id="{C76E83F5-D3DC-4382-BA88-CD92F144091E}" type="slidenum">
              <a:rPr lang="en-GB" sz="1200" b="0" smtClean="0">
                <a:solidFill>
                  <a:schemeClr val="tx1"/>
                </a:solidFill>
                <a:latin typeface="Verdana" pitchFamily="34" charset="0"/>
              </a:rPr>
              <a:pPr algn="r" eaLnBrk="1" hangingPunct="1">
                <a:lnSpc>
                  <a:spcPct val="100000"/>
                </a:lnSpc>
                <a:defRPr/>
              </a:pPr>
              <a:t>23</a:t>
            </a:fld>
            <a:endParaRPr lang="en-GB" sz="1200" b="0" smtClean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de-DE" smtClean="0">
              <a:latin typeface="Arial" pitchFamily="34" charset="0"/>
            </a:endParaRPr>
          </a:p>
        </p:txBody>
      </p:sp>
      <p:sp>
        <p:nvSpPr>
          <p:cNvPr id="4608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lnSpc>
                <a:spcPct val="100000"/>
              </a:lnSpc>
              <a:defRPr/>
            </a:pPr>
            <a:fld id="{88A7CDDF-719B-47BC-91FB-44AC64A381C4}" type="slidenum">
              <a:rPr lang="en-GB" sz="1200" b="0" smtClean="0">
                <a:solidFill>
                  <a:schemeClr val="tx1"/>
                </a:solidFill>
                <a:latin typeface="Verdana" pitchFamily="34" charset="0"/>
              </a:rPr>
              <a:pPr algn="r" eaLnBrk="1" hangingPunct="1">
                <a:lnSpc>
                  <a:spcPct val="100000"/>
                </a:lnSpc>
                <a:defRPr/>
              </a:pPr>
              <a:t>2</a:t>
            </a:fld>
            <a:endParaRPr lang="en-GB" sz="1200" b="0" smtClean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de-DE" smtClean="0">
              <a:latin typeface="Arial" pitchFamily="34" charset="0"/>
            </a:endParaRPr>
          </a:p>
        </p:txBody>
      </p:sp>
      <p:sp>
        <p:nvSpPr>
          <p:cNvPr id="4608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lnSpc>
                <a:spcPct val="100000"/>
              </a:lnSpc>
              <a:defRPr/>
            </a:pPr>
            <a:fld id="{932F702C-08F9-4873-A76F-9597A09EE8D7}" type="slidenum">
              <a:rPr lang="en-GB" sz="1200" b="0" smtClean="0">
                <a:solidFill>
                  <a:schemeClr val="tx1"/>
                </a:solidFill>
                <a:latin typeface="Verdana" pitchFamily="34" charset="0"/>
              </a:rPr>
              <a:pPr algn="r" eaLnBrk="1" hangingPunct="1">
                <a:lnSpc>
                  <a:spcPct val="100000"/>
                </a:lnSpc>
                <a:defRPr/>
              </a:pPr>
              <a:t>3</a:t>
            </a:fld>
            <a:endParaRPr lang="en-GB" sz="1200" b="0" smtClean="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136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D7E979F-DBB0-4A3A-A192-B6FA3D591E80}" type="slidenum">
              <a:rPr lang="en-GB" altLang="en-US" sz="1200" b="0" smtClean="0">
                <a:solidFill>
                  <a:prstClr val="black"/>
                </a:solidFill>
                <a:latin typeface="Verdana" pitchFamily="34" charset="0"/>
              </a:rPr>
              <a:pPr eaLnBrk="1" hangingPunct="1"/>
              <a:t>4</a:t>
            </a:fld>
            <a:endParaRPr lang="en-GB" altLang="en-US" sz="1200" b="0" smtClean="0">
              <a:solidFill>
                <a:prstClr val="black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98BBF51-14FB-4352-BB45-B98307ABEDBC}" type="slidenum">
              <a:rPr lang="en-GB" altLang="en-US" sz="1200" b="0">
                <a:solidFill>
                  <a:prstClr val="black"/>
                </a:solidFill>
                <a:latin typeface="Verdana" pitchFamily="34" charset="0"/>
              </a:rPr>
              <a:pPr eaLnBrk="1" hangingPunct="1"/>
              <a:t>10</a:t>
            </a:fld>
            <a:endParaRPr lang="en-GB" altLang="en-US" sz="1200" b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en-US" smtClean="0"/>
              <a:t>Anolgies ?</a:t>
            </a:r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48DD792-9D9A-4587-B483-E43232138519}" type="slidenum">
              <a:rPr kumimoji="0" lang="en-GB" altLang="en-US">
                <a:solidFill>
                  <a:prstClr val="black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kumimoji="0" lang="en-GB" altLang="en-US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en-US" smtClean="0">
                <a:latin typeface="Arial" pitchFamily="34" charset="0"/>
              </a:rPr>
              <a:t>Anolgies ?</a:t>
            </a:r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7D4B08C-52DF-4719-AF82-76334C2D343B}" type="slidenum">
              <a:rPr lang="en-GB" altLang="en-US" sz="1200" b="0">
                <a:solidFill>
                  <a:prstClr val="black"/>
                </a:solidFill>
                <a:latin typeface="Verdana" pitchFamily="34" charset="0"/>
              </a:rPr>
              <a:pPr eaLnBrk="1" hangingPunct="1"/>
              <a:t>12</a:t>
            </a:fld>
            <a:endParaRPr lang="en-GB" altLang="en-US" sz="1200" b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en-US" smtClean="0"/>
              <a:t>Anolgies ?</a:t>
            </a:r>
            <a:endParaRPr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EAD1A96-161B-4E68-8DB4-A406F502D786}" type="slidenum">
              <a:rPr lang="en-GB" altLang="en-US" sz="1200" b="0" smtClean="0">
                <a:solidFill>
                  <a:schemeClr val="tx1"/>
                </a:solidFill>
                <a:latin typeface="Verdana" pitchFamily="34" charset="0"/>
              </a:rPr>
              <a:pPr eaLnBrk="1" hangingPunct="1"/>
              <a:t>13</a:t>
            </a:fld>
            <a:endParaRPr lang="en-GB" altLang="en-US" sz="1200" b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en-US" smtClean="0"/>
              <a:t>Anolgies ?</a:t>
            </a:r>
            <a:endParaRPr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algn="ctr" eaLnBrk="0" hangingPunct="0">
              <a:lnSpc>
                <a:spcPct val="90000"/>
              </a:lnSpc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lnSpc>
                <a:spcPct val="100000"/>
              </a:lnSpc>
              <a:defRPr/>
            </a:pPr>
            <a:fld id="{79A6A8AE-4389-4AEB-B0D3-B5DEE5A48773}" type="slidenum">
              <a:rPr lang="en-GB" sz="1200" b="0" smtClean="0">
                <a:solidFill>
                  <a:prstClr val="black"/>
                </a:solidFill>
                <a:latin typeface="Verdana" pitchFamily="34" charset="0"/>
              </a:rPr>
              <a:pPr algn="r" eaLnBrk="1" hangingPunct="1">
                <a:lnSpc>
                  <a:spcPct val="100000"/>
                </a:lnSpc>
                <a:defRPr/>
              </a:pPr>
              <a:t>14</a:t>
            </a:fld>
            <a:endParaRPr lang="en-GB" sz="1200" b="0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smtClean="0">
                <a:latin typeface="Arial" pitchFamily="34" charset="0"/>
              </a:rPr>
              <a:t>QFT concept of entanglement, pre-resultat</a:t>
            </a:r>
            <a:endParaRPr lang="en-GB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11188" y="1125538"/>
            <a:ext cx="7056437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de-DE" sz="2400" b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Klicken Sie, um das Format des Untertitelmasters zu bearbeiten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1115616" y="1722438"/>
            <a:ext cx="7556376" cy="1143000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dirty="0" smtClean="0"/>
              <a:t>Klicken Sie, um das Titelformat zu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5195888" y="6553200"/>
            <a:ext cx="3279775" cy="304800"/>
          </a:xfrm>
          <a:prstGeom prst="rect">
            <a:avLst/>
          </a:prstGeom>
        </p:spPr>
        <p:txBody>
          <a:bodyPr/>
          <a:lstStyle>
            <a:lvl1pPr algn="r">
              <a:lnSpc>
                <a:spcPct val="90000"/>
              </a:lnSpc>
              <a:defRPr sz="14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9525" y="5168900"/>
            <a:ext cx="587375" cy="16795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defRPr sz="2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DAB0A8-5736-47B2-9976-F87AB90939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373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084888" y="-26988"/>
            <a:ext cx="3563937" cy="2460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003366"/>
                </a:solidFill>
              </a:rPr>
              <a:t>Univ. of Vienna 2011, Beatrix C. Hiesmayr</a:t>
            </a:r>
            <a:endParaRPr lang="de-DE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9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6084888" y="-26988"/>
            <a:ext cx="3563937" cy="246063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003366"/>
                </a:solidFill>
              </a:rPr>
              <a:t>Univ. of Vienna 2011, Beatrix C. Hiesmayr</a:t>
            </a:r>
            <a:endParaRPr lang="de-DE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34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991100" y="2362200"/>
            <a:ext cx="3924300" cy="17907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991100" y="4305300"/>
            <a:ext cx="3924300" cy="17907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084888" y="-26988"/>
            <a:ext cx="3563937" cy="2460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003366"/>
                </a:solidFill>
              </a:rPr>
              <a:t>Univ. of Vienna 2011, Beatrix C. Hiesmayr</a:t>
            </a:r>
            <a:endParaRPr lang="de-DE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167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650" y="333375"/>
            <a:ext cx="8001000" cy="5032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761038" y="0"/>
            <a:ext cx="3924300" cy="304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>
                <a:cs typeface="+mn-cs"/>
              </a:defRPr>
            </a:lvl1pPr>
          </a:lstStyle>
          <a:p>
            <a:pPr>
              <a:defRPr/>
            </a:pPr>
            <a:r>
              <a:rPr lang="de-DE">
                <a:latin typeface="Comic Sans MS"/>
              </a:rPr>
              <a:t>Bratislava 2010, Beatrix C. </a:t>
            </a:r>
            <a:r>
              <a:rPr lang="de-DE" err="1">
                <a:latin typeface="Comic Sans MS"/>
              </a:rPr>
              <a:t>Hiesmayr</a:t>
            </a:r>
            <a:endParaRPr lang="de-DE">
              <a:latin typeface="Comic Sans M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4138" y="5946775"/>
            <a:ext cx="587375" cy="8858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>
                <a:cs typeface="+mn-cs"/>
              </a:defRPr>
            </a:lvl1pPr>
          </a:lstStyle>
          <a:p>
            <a:pPr>
              <a:defRPr/>
            </a:pPr>
            <a:fld id="{44C72319-CDEF-4F33-A758-4AC7AD2560BD}" type="slidenum">
              <a:rPr lang="de-DE">
                <a:latin typeface="Comic Sans MS"/>
              </a:rPr>
              <a:pPr>
                <a:defRPr/>
              </a:pPr>
              <a:t>‹Nr.›</a:t>
            </a:fld>
            <a:endParaRPr lang="de-DE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61810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defRPr b="1">
                <a:latin typeface="Comic Sans MS" pitchFamily="66" charset="0"/>
              </a:defRPr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932363" y="0"/>
            <a:ext cx="4752975" cy="304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spcBef>
                <a:spcPct val="50000"/>
              </a:spcBef>
              <a:defRPr b="1"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r>
              <a:rPr lang="de-DE"/>
              <a:t>Innovative Lectures Brno 2010, B.C.Hiesmayr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138" y="5946775"/>
            <a:ext cx="587375" cy="8858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spcBef>
                <a:spcPct val="50000"/>
              </a:spcBef>
              <a:defRPr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fld id="{F02D88F0-FE02-4880-96BC-0CB3DC5C374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762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11188" y="1125538"/>
            <a:ext cx="7056437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Klicken Sie, um das Format des Untertitelmasters zu bearbeiten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1115616" y="1722438"/>
            <a:ext cx="7556376" cy="1143000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dirty="0" smtClean="0"/>
              <a:t>Klicken Sie, um das Titelformat zu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5195888" y="6553200"/>
            <a:ext cx="3279775" cy="304800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pPr>
              <a:lnSpc>
                <a:spcPct val="90000"/>
              </a:lnSpc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9525" y="5168900"/>
            <a:ext cx="587375" cy="1679575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defRPr sz="26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6C61653-9134-4F47-8EEC-0033AA3DBCBA}" type="slidenum">
              <a:rPr lang="de-DE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46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6084888" y="-26988"/>
            <a:ext cx="3563937" cy="24606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de-DE">
                <a:solidFill>
                  <a:srgbClr val="003366"/>
                </a:solidFill>
              </a:rPr>
              <a:t>Univ. </a:t>
            </a:r>
            <a:r>
              <a:rPr lang="de-DE" err="1">
                <a:solidFill>
                  <a:srgbClr val="003366"/>
                </a:solidFill>
              </a:rPr>
              <a:t>of</a:t>
            </a:r>
            <a:r>
              <a:rPr lang="de-DE">
                <a:solidFill>
                  <a:srgbClr val="003366"/>
                </a:solidFill>
              </a:rPr>
              <a:t> Vienna 2011, Beatrix C. </a:t>
            </a:r>
            <a:r>
              <a:rPr lang="de-DE" err="1">
                <a:solidFill>
                  <a:srgbClr val="003366"/>
                </a:solidFill>
              </a:rPr>
              <a:t>Hiesmayr</a:t>
            </a:r>
            <a:endParaRPr lang="de-DE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070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084888" y="-26988"/>
            <a:ext cx="3563937" cy="246063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de-DE">
                <a:solidFill>
                  <a:srgbClr val="003366"/>
                </a:solidFill>
              </a:rPr>
              <a:t>Univ. of Vienna 2011, Beatrix C. Hiesmayr</a:t>
            </a:r>
            <a:endParaRPr lang="de-DE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99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6084888" y="-26988"/>
            <a:ext cx="3563937" cy="24606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de-DE">
                <a:solidFill>
                  <a:srgbClr val="003366"/>
                </a:solidFill>
              </a:rPr>
              <a:t>Univ. of Vienna 2011, Beatrix C. Hiesmayr</a:t>
            </a:r>
            <a:endParaRPr lang="de-DE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370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991100" y="2362200"/>
            <a:ext cx="3924300" cy="17907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991100" y="4305300"/>
            <a:ext cx="3924300" cy="17907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084888" y="-26988"/>
            <a:ext cx="3563937" cy="246063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de-DE">
                <a:solidFill>
                  <a:srgbClr val="003366"/>
                </a:solidFill>
              </a:rPr>
              <a:t>Univ. of Vienna 2011, Beatrix C. Hiesmayr</a:t>
            </a:r>
            <a:endParaRPr lang="de-DE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5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chemeClr val="tx1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6084888" y="-26988"/>
            <a:ext cx="3563937" cy="246063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/>
              <a:t>Univ. </a:t>
            </a:r>
            <a:r>
              <a:rPr lang="de-DE" err="1"/>
              <a:t>of</a:t>
            </a:r>
            <a:r>
              <a:rPr lang="de-DE"/>
              <a:t> Vienna 2011, Beatrix C. </a:t>
            </a:r>
            <a:r>
              <a:rPr lang="de-DE" err="1"/>
              <a:t>Hiesmayr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449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650" y="333375"/>
            <a:ext cx="8001000" cy="5032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761038" y="0"/>
            <a:ext cx="39243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90000"/>
              </a:lnSpc>
              <a:defRPr/>
            </a:pPr>
            <a:r>
              <a:rPr lang="de-DE"/>
              <a:t>Bratislava 2010, Beatrix C. </a:t>
            </a:r>
            <a:r>
              <a:rPr lang="de-DE" err="1"/>
              <a:t>Hiesmayr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4138" y="5946775"/>
            <a:ext cx="587375" cy="8858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>
              <a:lnSpc>
                <a:spcPct val="90000"/>
              </a:lnSpc>
              <a:defRPr/>
            </a:pPr>
            <a:fld id="{D41FD81D-69F3-4A41-9B15-E129B643DA72}" type="slidenum">
              <a:rPr lang="de-DE"/>
              <a:pPr algn="ctr">
                <a:lnSpc>
                  <a:spcPct val="90000"/>
                </a:lnSpc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56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chemeClr val="tx1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084888" y="-26988"/>
            <a:ext cx="3563937" cy="2460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/>
              <a:t>Univ. of Vienna 2011, Beatrix C. Hiesmayr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146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chemeClr val="tx1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6084888" y="-26988"/>
            <a:ext cx="3563937" cy="246063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/>
              <a:t>Univ. of Vienna 2011, Beatrix C. Hiesmayr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901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chemeClr val="tx1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991100" y="2362200"/>
            <a:ext cx="3924300" cy="17907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991100" y="4305300"/>
            <a:ext cx="3924300" cy="17907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6084888" y="-26988"/>
            <a:ext cx="3563937" cy="2460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/>
              <a:t>Univ. of Vienna 2011, Beatrix C. Hiesmayr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2744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650" y="333375"/>
            <a:ext cx="8001000" cy="5032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761038" y="0"/>
            <a:ext cx="3924300" cy="304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>
                <a:cs typeface="+mn-cs"/>
              </a:defRPr>
            </a:lvl1pPr>
          </a:lstStyle>
          <a:p>
            <a:pPr>
              <a:defRPr/>
            </a:pPr>
            <a:r>
              <a:rPr lang="de-DE"/>
              <a:t>Bratislava 2010, Beatrix C. </a:t>
            </a:r>
            <a:r>
              <a:rPr lang="de-DE" err="1"/>
              <a:t>Hiesmayr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4138" y="5946775"/>
            <a:ext cx="587375" cy="8858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>
                <a:cs typeface="+mn-cs"/>
              </a:defRPr>
            </a:lvl1pPr>
          </a:lstStyle>
          <a:p>
            <a:pPr>
              <a:defRPr/>
            </a:pPr>
            <a:fld id="{2A5FDDB8-8631-4F15-8651-24A18BA949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7840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defRPr b="1">
                <a:latin typeface="Comic Sans MS" pitchFamily="66" charset="0"/>
              </a:defRPr>
            </a:lvl1pPr>
          </a:lstStyle>
          <a:p>
            <a:pPr>
              <a:defRPr/>
            </a:pPr>
            <a:endParaRPr lang="de-DE">
              <a:solidFill>
                <a:srgbClr val="003366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932363" y="0"/>
            <a:ext cx="4752975" cy="304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spcBef>
                <a:spcPct val="50000"/>
              </a:spcBef>
              <a:defRPr b="1">
                <a:latin typeface="Comic Sans MS" pitchFamily="66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de-DE" sz="3200">
                <a:solidFill>
                  <a:srgbClr val="0000CC"/>
                </a:solidFill>
              </a:rPr>
              <a:t>Innovative Lectures Brno 2010, B.C.Hiesmayr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138" y="5946775"/>
            <a:ext cx="587375" cy="8858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spcBef>
                <a:spcPct val="50000"/>
              </a:spcBef>
              <a:defRPr>
                <a:latin typeface="Comic Sans MS" pitchFamily="66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02D88F0-FE02-4880-96BC-0CB3DC5C374F}" type="slidenum">
              <a:rPr lang="de-DE" sz="3200" b="1">
                <a:solidFill>
                  <a:srgbClr val="0000CC"/>
                </a:solidFill>
              </a:rPr>
              <a:pPr fontAlgn="base">
                <a:spcAft>
                  <a:spcPct val="0"/>
                </a:spcAft>
                <a:defRPr/>
              </a:pPr>
              <a:t>‹Nr.›</a:t>
            </a:fld>
            <a:endParaRPr lang="de-DE" sz="3200" b="1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4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11188" y="1125538"/>
            <a:ext cx="7056437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Klicken Sie, um das Format des Untertitelmasters zu bearbeiten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1115616" y="1722438"/>
            <a:ext cx="7556376" cy="1143000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dirty="0" smtClean="0"/>
              <a:t>Klicken Sie, um das Titelformat zu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5195888" y="6553200"/>
            <a:ext cx="3279775" cy="304800"/>
          </a:xfrm>
          <a:prstGeom prst="rect">
            <a:avLst/>
          </a:prstGeom>
        </p:spPr>
        <p:txBody>
          <a:bodyPr/>
          <a:lstStyle>
            <a:lvl1pPr algn="r">
              <a:lnSpc>
                <a:spcPct val="90000"/>
              </a:lnSpc>
              <a:defRPr sz="1400">
                <a:cs typeface="+mn-cs"/>
              </a:defRPr>
            </a:lvl1pPr>
          </a:lstStyle>
          <a:p>
            <a:pPr>
              <a:defRPr/>
            </a:pPr>
            <a:endParaRPr lang="de-DE">
              <a:latin typeface="Comic Sans MS"/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9525" y="5168900"/>
            <a:ext cx="587375" cy="16795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defRPr sz="2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A3329D-DABC-4F89-8E72-60B9F8EFA185}" type="slidenum">
              <a:rPr lang="de-DE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98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 userDrawn="1"/>
        </p:nvSpPr>
        <p:spPr bwMode="auto">
          <a:xfrm>
            <a:off x="738188" y="388938"/>
            <a:ext cx="7921625" cy="59213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9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 b="0">
              <a:solidFill>
                <a:srgbClr val="003366"/>
              </a:solidFill>
              <a:latin typeface="Verdana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04665"/>
            <a:ext cx="7560840" cy="5040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itchFamily="18" charset="0"/>
              </a:defRPr>
            </a:lvl1pPr>
          </a:lstStyle>
          <a:p>
            <a:r>
              <a:rPr lang="de-DE" dirty="0" smtClean="0"/>
              <a:t>Titelmasterformat durch Klicken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6084888" y="-26988"/>
            <a:ext cx="3563937" cy="246063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>
                <a:solidFill>
                  <a:srgbClr val="003366"/>
                </a:solidFill>
              </a:rPr>
              <a:t>Univ. </a:t>
            </a:r>
            <a:r>
              <a:rPr lang="de-DE" err="1">
                <a:solidFill>
                  <a:srgbClr val="003366"/>
                </a:solidFill>
              </a:rPr>
              <a:t>of</a:t>
            </a:r>
            <a:r>
              <a:rPr lang="de-DE">
                <a:solidFill>
                  <a:srgbClr val="003366"/>
                </a:solidFill>
              </a:rPr>
              <a:t> Vienna 2011, Beatrix C. </a:t>
            </a:r>
            <a:r>
              <a:rPr lang="de-DE" err="1">
                <a:solidFill>
                  <a:srgbClr val="003366"/>
                </a:solidFill>
              </a:rPr>
              <a:t>Hiesmayr</a:t>
            </a:r>
            <a:endParaRPr lang="de-DE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06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15000"/>
            <a:lum/>
          </a:blip>
          <a:srcRect/>
          <a:stretch>
            <a:fillRect l="-65000" t="-80000" r="-7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76825" y="-26988"/>
            <a:ext cx="4137025" cy="30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Univ. </a:t>
            </a:r>
            <a:r>
              <a:rPr lang="de-DE" err="1"/>
              <a:t>of</a:t>
            </a:r>
            <a:r>
              <a:rPr lang="de-DE"/>
              <a:t> Vienna 2011, Beatrix C. </a:t>
            </a:r>
            <a:r>
              <a:rPr lang="de-DE" err="1"/>
              <a:t>Hiesmayr</a:t>
            </a:r>
            <a:endParaRPr lang="de-DE"/>
          </a:p>
        </p:txBody>
      </p:sp>
      <p:pic>
        <p:nvPicPr>
          <p:cNvPr id="102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6524625"/>
            <a:ext cx="3090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80" r:id="rId1"/>
    <p:sldLayoutId id="2147484481" r:id="rId2"/>
    <p:sldLayoutId id="2147484482" r:id="rId3"/>
    <p:sldLayoutId id="2147484483" r:id="rId4"/>
    <p:sldLayoutId id="2147484484" r:id="rId5"/>
    <p:sldLayoutId id="2147484485" r:id="rId6"/>
    <p:sldLayoutId id="2147484508" r:id="rId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15000"/>
            <a:lum/>
          </a:blip>
          <a:srcRect/>
          <a:stretch>
            <a:fillRect l="-65000" t="-80000" r="-7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Klicken Sie, um die Formate des Vorlagentextes zu bearbeiten</a:t>
            </a:r>
          </a:p>
          <a:p>
            <a:pPr lvl="1"/>
            <a:r>
              <a:rPr lang="de-DE" altLang="en-US" smtClean="0"/>
              <a:t>Zweite Ebene</a:t>
            </a:r>
          </a:p>
          <a:p>
            <a:pPr lvl="2"/>
            <a:r>
              <a:rPr lang="de-DE" altLang="en-US" smtClean="0"/>
              <a:t>Dritte Ebene</a:t>
            </a:r>
          </a:p>
          <a:p>
            <a:pPr lvl="3"/>
            <a:r>
              <a:rPr lang="de-DE" altLang="en-US" smtClean="0"/>
              <a:t>Vierte Ebene</a:t>
            </a:r>
          </a:p>
          <a:p>
            <a:pPr lvl="4"/>
            <a:r>
              <a:rPr lang="de-DE" altLang="en-US" smtClean="0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76825" y="-26988"/>
            <a:ext cx="4137025" cy="30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>
                <a:solidFill>
                  <a:srgbClr val="003366"/>
                </a:solidFill>
              </a:rPr>
              <a:t>Univ. </a:t>
            </a:r>
            <a:r>
              <a:rPr lang="de-DE" err="1">
                <a:solidFill>
                  <a:srgbClr val="003366"/>
                </a:solidFill>
              </a:rPr>
              <a:t>of</a:t>
            </a:r>
            <a:r>
              <a:rPr lang="de-DE">
                <a:solidFill>
                  <a:srgbClr val="003366"/>
                </a:solidFill>
              </a:rPr>
              <a:t> Vienna 2011, Beatrix C. </a:t>
            </a:r>
            <a:r>
              <a:rPr lang="de-DE" err="1">
                <a:solidFill>
                  <a:srgbClr val="003366"/>
                </a:solidFill>
              </a:rPr>
              <a:t>Hiesmayr</a:t>
            </a:r>
            <a:endParaRPr lang="de-DE">
              <a:solidFill>
                <a:srgbClr val="003366"/>
              </a:solidFill>
            </a:endParaRPr>
          </a:p>
        </p:txBody>
      </p:sp>
      <p:pic>
        <p:nvPicPr>
          <p:cNvPr id="102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6524625"/>
            <a:ext cx="3090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13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4" r:id="rId1"/>
    <p:sldLayoutId id="2147484495" r:id="rId2"/>
    <p:sldLayoutId id="2147484496" r:id="rId3"/>
    <p:sldLayoutId id="2147484497" r:id="rId4"/>
    <p:sldLayoutId id="2147484498" r:id="rId5"/>
    <p:sldLayoutId id="2147484499" r:id="rId6"/>
    <p:sldLayoutId id="2147484500" r:id="rId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alphaModFix amt="15000"/>
            <a:lum/>
          </a:blip>
          <a:srcRect/>
          <a:stretch>
            <a:fillRect l="-65000" t="-80000" r="-7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76825" y="-26988"/>
            <a:ext cx="4137025" cy="30797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>
                <a:solidFill>
                  <a:srgbClr val="003366"/>
                </a:solidFill>
              </a:rPr>
              <a:t>Univ. </a:t>
            </a:r>
            <a:r>
              <a:rPr lang="de-DE" err="1">
                <a:solidFill>
                  <a:srgbClr val="003366"/>
                </a:solidFill>
              </a:rPr>
              <a:t>of</a:t>
            </a:r>
            <a:r>
              <a:rPr lang="de-DE">
                <a:solidFill>
                  <a:srgbClr val="003366"/>
                </a:solidFill>
              </a:rPr>
              <a:t> Vienna 2011, Beatrix C. </a:t>
            </a:r>
            <a:r>
              <a:rPr lang="de-DE" err="1">
                <a:solidFill>
                  <a:srgbClr val="003366"/>
                </a:solidFill>
              </a:rPr>
              <a:t>Hiesmayr</a:t>
            </a:r>
            <a:endParaRPr lang="de-DE">
              <a:solidFill>
                <a:srgbClr val="003366"/>
              </a:solidFill>
            </a:endParaRPr>
          </a:p>
        </p:txBody>
      </p:sp>
      <p:pic>
        <p:nvPicPr>
          <p:cNvPr id="102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6524625"/>
            <a:ext cx="3090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94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40.wmf"/><Relationship Id="rId5" Type="http://schemas.openxmlformats.org/officeDocument/2006/relationships/image" Target="../media/image37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45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5" Type="http://schemas.openxmlformats.org/officeDocument/2006/relationships/image" Target="../media/image46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2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49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46.wmf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48.wmf"/><Relationship Id="rId1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53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52.wmf"/><Relationship Id="rId5" Type="http://schemas.openxmlformats.org/officeDocument/2006/relationships/image" Target="../media/image50.wmf"/><Relationship Id="rId15" Type="http://schemas.openxmlformats.org/officeDocument/2006/relationships/image" Target="../media/image54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3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wmf"/><Relationship Id="rId5" Type="http://schemas.openxmlformats.org/officeDocument/2006/relationships/image" Target="../media/image20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65.wmf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link.springer.com/article/10.1007/s10701-013-9720-x" TargetMode="External"/><Relationship Id="rId3" Type="http://schemas.openxmlformats.org/officeDocument/2006/relationships/notesSlide" Target="../notesSlides/notesSlide13.xml"/><Relationship Id="rId7" Type="http://schemas.openxmlformats.org/officeDocument/2006/relationships/hyperlink" Target="http://www.nature.com/srep/2013/130606/srep01952/full/srep01952.html" TargetMode="Externa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wmf"/><Relationship Id="rId11" Type="http://schemas.openxmlformats.org/officeDocument/2006/relationships/image" Target="../media/image20.png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9.png"/><Relationship Id="rId4" Type="http://schemas.openxmlformats.org/officeDocument/2006/relationships/image" Target="../media/image70.jpeg"/><Relationship Id="rId9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72.wmf"/><Relationship Id="rId4" Type="http://schemas.openxmlformats.org/officeDocument/2006/relationships/oleObject" Target="../embeddings/oleObject38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78.wmf"/><Relationship Id="rId18" Type="http://schemas.openxmlformats.org/officeDocument/2006/relationships/image" Target="../media/image81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75.wmf"/><Relationship Id="rId12" Type="http://schemas.openxmlformats.org/officeDocument/2006/relationships/oleObject" Target="../embeddings/oleObject44.bin"/><Relationship Id="rId17" Type="http://schemas.openxmlformats.org/officeDocument/2006/relationships/image" Target="../media/image80.wmf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46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77.wmf"/><Relationship Id="rId5" Type="http://schemas.openxmlformats.org/officeDocument/2006/relationships/image" Target="../media/image74.wmf"/><Relationship Id="rId15" Type="http://schemas.openxmlformats.org/officeDocument/2006/relationships/image" Target="../media/image79.wmf"/><Relationship Id="rId10" Type="http://schemas.openxmlformats.org/officeDocument/2006/relationships/oleObject" Target="../embeddings/oleObject43.bin"/><Relationship Id="rId19" Type="http://schemas.openxmlformats.org/officeDocument/2006/relationships/image" Target="../media/image20.png"/><Relationship Id="rId4" Type="http://schemas.openxmlformats.org/officeDocument/2006/relationships/oleObject" Target="../embeddings/oleObject40.bin"/><Relationship Id="rId9" Type="http://schemas.openxmlformats.org/officeDocument/2006/relationships/image" Target="../media/image76.wmf"/><Relationship Id="rId14" Type="http://schemas.openxmlformats.org/officeDocument/2006/relationships/oleObject" Target="../embeddings/oleObject4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4.wmf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7.bin"/><Relationship Id="rId25" Type="http://schemas.openxmlformats.org/officeDocument/2006/relationships/image" Target="../media/image17.wmf"/><Relationship Id="rId2" Type="http://schemas.openxmlformats.org/officeDocument/2006/relationships/video" Target="eprfinal.avi" TargetMode="External"/><Relationship Id="rId16" Type="http://schemas.openxmlformats.org/officeDocument/2006/relationships/oleObject" Target="../embeddings/oleObject6.bin"/><Relationship Id="rId20" Type="http://schemas.openxmlformats.org/officeDocument/2006/relationships/image" Target="../media/image15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11" Type="http://schemas.openxmlformats.org/officeDocument/2006/relationships/oleObject" Target="../embeddings/oleObject3.bin"/><Relationship Id="rId24" Type="http://schemas.openxmlformats.org/officeDocument/2006/relationships/oleObject" Target="../embeddings/oleObject11.bin"/><Relationship Id="rId5" Type="http://schemas.openxmlformats.org/officeDocument/2006/relationships/image" Target="../media/image18.png"/><Relationship Id="rId15" Type="http://schemas.openxmlformats.org/officeDocument/2006/relationships/image" Target="../media/image13.wmf"/><Relationship Id="rId23" Type="http://schemas.openxmlformats.org/officeDocument/2006/relationships/oleObject" Target="../embeddings/oleObject10.bin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8.bin"/><Relationship Id="rId4" Type="http://schemas.openxmlformats.org/officeDocument/2006/relationships/notesSlide" Target="../notesSlides/notesSlide3.xml"/><Relationship Id="rId9" Type="http://schemas.openxmlformats.org/officeDocument/2006/relationships/oleObject" Target="../embeddings/oleObject2.bin"/><Relationship Id="rId14" Type="http://schemas.openxmlformats.org/officeDocument/2006/relationships/oleObject" Target="../embeddings/oleObject5.bin"/><Relationship Id="rId22" Type="http://schemas.openxmlformats.org/officeDocument/2006/relationships/image" Target="../media/image1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slideLayout" Target="../slideLayouts/slideLayout18.xml"/><Relationship Id="rId7" Type="http://schemas.openxmlformats.org/officeDocument/2006/relationships/oleObject" Target="../embeddings/oleObject12.bin"/><Relationship Id="rId2" Type="http://schemas.openxmlformats.org/officeDocument/2006/relationships/video" Target="eprfinal.avi" TargetMode="Externa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30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pookyka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-242888"/>
            <a:ext cx="3422650" cy="446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916238" y="-26988"/>
            <a:ext cx="2376487" cy="422276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1200" dirty="0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/>
              </a:rPr>
              <a:t>Spooky action at distance also for neutral </a:t>
            </a:r>
            <a:r>
              <a:rPr lang="en-GB" sz="1200" dirty="0" err="1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/>
              </a:rPr>
              <a:t>kaons</a:t>
            </a:r>
            <a:r>
              <a:rPr lang="en-GB" sz="1200" dirty="0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/>
              </a:rPr>
              <a:t>?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434013" y="3686175"/>
            <a:ext cx="2814637" cy="103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de-DE" sz="1400" dirty="0" err="1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by</a:t>
            </a:r>
            <a:endParaRPr lang="de-DE" sz="1400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de-DE" sz="1800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Beatrix C. </a:t>
            </a:r>
            <a:r>
              <a:rPr lang="de-DE" sz="1800" dirty="0" err="1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Hiesmayr</a:t>
            </a:r>
            <a:endParaRPr lang="de-DE" sz="1800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de-DE" sz="1800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de-DE" sz="1800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University </a:t>
            </a:r>
            <a:r>
              <a:rPr lang="de-DE" sz="1800" dirty="0" err="1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of</a:t>
            </a:r>
            <a:r>
              <a:rPr lang="de-DE" sz="1800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Vienna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67545" y="1630239"/>
            <a:ext cx="8321650" cy="15827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en-GB" sz="3200" dirty="0" smtClean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ea typeface="Calibri"/>
                <a:cs typeface="Times New Roman"/>
              </a:rPr>
              <a:t>Can strong correlations be revealed for K-mesons experimentally?</a:t>
            </a:r>
            <a:endParaRPr lang="en-GB" sz="1200" dirty="0">
              <a:ea typeface="Calibri"/>
              <a:cs typeface="Times New Roman"/>
            </a:endParaRP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794" y="5998865"/>
            <a:ext cx="1906588" cy="59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4105128" cy="3995539"/>
          </a:xfrm>
          <a:prstGeom prst="rect">
            <a:avLst/>
          </a:prstGeom>
          <a:noFill/>
          <a:ln>
            <a:noFill/>
          </a:ln>
          <a:effectLst>
            <a:outerShdw dist="117088" dir="7836078" algn="ctr" rotWithShape="0">
              <a:srgbClr val="EEECE1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389" y="4850705"/>
            <a:ext cx="22907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7596113" y="5951021"/>
            <a:ext cx="2160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1000" dirty="0">
                <a:solidFill>
                  <a:srgbClr val="CAE2CA">
                    <a:lumMod val="10000"/>
                  </a:srgbClr>
                </a:solidFill>
                <a:latin typeface="Comic Sans MS"/>
              </a:rPr>
              <a:t>Projects: 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rgbClr val="CAE2CA">
                    <a:lumMod val="10000"/>
                  </a:srgbClr>
                </a:solidFill>
                <a:latin typeface="Comic Sans MS"/>
              </a:rPr>
              <a:t>FWF-P21947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rgbClr val="CAE2CA">
                    <a:lumMod val="10000"/>
                  </a:srgbClr>
                </a:solidFill>
                <a:latin typeface="Comic Sans MS"/>
              </a:rPr>
              <a:t>FWF-P23627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srgbClr val="000000"/>
                </a:solidFill>
                <a:latin typeface="Comic Sans MS"/>
              </a:rPr>
              <a:t>FWF-P26783</a:t>
            </a:r>
          </a:p>
        </p:txBody>
      </p:sp>
      <p:sp>
        <p:nvSpPr>
          <p:cNvPr id="3" name="Textfeld 2"/>
          <p:cNvSpPr txBox="1"/>
          <p:nvPr/>
        </p:nvSpPr>
        <p:spPr bwMode="auto">
          <a:xfrm>
            <a:off x="5010018" y="5450061"/>
            <a:ext cx="33361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n-GB" sz="1400" dirty="0">
                <a:solidFill>
                  <a:srgbClr val="0033CC"/>
                </a:solidFill>
              </a:rPr>
              <a:t>Fundamental Problems in </a:t>
            </a:r>
            <a:r>
              <a:rPr lang="en-GB" sz="1400" dirty="0" err="1">
                <a:solidFill>
                  <a:srgbClr val="0033CC"/>
                </a:solidFill>
              </a:rPr>
              <a:t>Qu.Theory</a:t>
            </a:r>
            <a:endParaRPr lang="en-GB" sz="14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9438" y="379413"/>
            <a:ext cx="8162925" cy="639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sz="2800" smtClean="0"/>
              <a:t>Generalized Bell inequality for kaons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90525" y="5164138"/>
            <a:ext cx="3024188" cy="1336675"/>
          </a:xfrm>
          <a:prstGeom prst="rect">
            <a:avLst/>
          </a:prstGeom>
          <a:noFill/>
          <a:ln w="25400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000" smtClean="0">
                <a:solidFill>
                  <a:srgbClr val="0033CC"/>
                </a:solidFill>
              </a:rPr>
              <a:t> vary in times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000" smtClean="0">
                <a:solidFill>
                  <a:srgbClr val="0033CC"/>
                </a:solidFill>
              </a:rPr>
              <a:t> vary in quasi-spin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000" smtClean="0">
                <a:solidFill>
                  <a:srgbClr val="0033CC"/>
                </a:solidFill>
              </a:rPr>
              <a:t> or both</a:t>
            </a:r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5702300" y="5949950"/>
          <a:ext cx="218281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10" name="Formel" r:id="rId4" imgW="1218671" imgH="215806" progId="Equation.3">
                  <p:embed/>
                </p:oleObj>
              </mc:Choice>
              <mc:Fallback>
                <p:oleObj name="Formel" r:id="rId4" imgW="121867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300" y="5949950"/>
                        <a:ext cx="2182813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651500" y="5532438"/>
            <a:ext cx="15128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000" smtClean="0">
                <a:solidFill>
                  <a:srgbClr val="CC00CC"/>
                </a:solidFill>
              </a:rPr>
              <a:t>QM: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633788" y="5092700"/>
            <a:ext cx="21605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1400" smtClean="0">
                <a:solidFill>
                  <a:srgbClr val="003366"/>
                </a:solidFill>
                <a:latin typeface="Times New Roman" pitchFamily="18" charset="0"/>
              </a:rPr>
              <a:t>local realistic theories</a:t>
            </a: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5497513" y="5481638"/>
            <a:ext cx="2627312" cy="12223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mtClean="0"/>
          </a:p>
        </p:txBody>
      </p:sp>
      <p:sp>
        <p:nvSpPr>
          <p:cNvPr id="33800" name="Oval 10"/>
          <p:cNvSpPr>
            <a:spLocks noChangeArrowheads="1"/>
          </p:cNvSpPr>
          <p:nvPr/>
        </p:nvSpPr>
        <p:spPr bwMode="auto">
          <a:xfrm>
            <a:off x="1619250" y="2420938"/>
            <a:ext cx="288925" cy="288925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mtClean="0"/>
          </a:p>
        </p:txBody>
      </p:sp>
      <p:sp>
        <p:nvSpPr>
          <p:cNvPr id="33801" name="Line 11"/>
          <p:cNvSpPr>
            <a:spLocks noChangeShapeType="1"/>
          </p:cNvSpPr>
          <p:nvPr/>
        </p:nvSpPr>
        <p:spPr bwMode="auto">
          <a:xfrm>
            <a:off x="1763713" y="2565400"/>
            <a:ext cx="1728787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200" b="1" smtClean="0">
              <a:solidFill>
                <a:srgbClr val="0000CC"/>
              </a:solidFill>
            </a:endParaRPr>
          </a:p>
        </p:txBody>
      </p:sp>
      <p:sp>
        <p:nvSpPr>
          <p:cNvPr id="33802" name="Rectangle 12"/>
          <p:cNvSpPr>
            <a:spLocks noChangeArrowheads="1"/>
          </p:cNvSpPr>
          <p:nvPr/>
        </p:nvSpPr>
        <p:spPr bwMode="auto">
          <a:xfrm>
            <a:off x="3492500" y="2205038"/>
            <a:ext cx="576263" cy="647700"/>
          </a:xfrm>
          <a:prstGeom prst="rect">
            <a:avLst/>
          </a:prstGeom>
          <a:solidFill>
            <a:srgbClr val="CCFFFF"/>
          </a:solidFill>
          <a:ln w="25400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mtClean="0"/>
          </a:p>
        </p:txBody>
      </p:sp>
      <p:sp>
        <p:nvSpPr>
          <p:cNvPr id="33803" name="Text Box 13"/>
          <p:cNvSpPr txBox="1">
            <a:spLocks noChangeArrowheads="1"/>
          </p:cNvSpPr>
          <p:nvPr/>
        </p:nvSpPr>
        <p:spPr bwMode="auto">
          <a:xfrm>
            <a:off x="2987675" y="1846263"/>
            <a:ext cx="172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1400" b="0" smtClean="0">
                <a:solidFill>
                  <a:srgbClr val="003366"/>
                </a:solidFill>
                <a:latin typeface="Times New Roman" pitchFamily="18" charset="0"/>
              </a:rPr>
              <a:t>measurement device</a:t>
            </a:r>
          </a:p>
        </p:txBody>
      </p:sp>
      <p:sp>
        <p:nvSpPr>
          <p:cNvPr id="33804" name="AutoShape 14"/>
          <p:cNvSpPr>
            <a:spLocks noChangeArrowheads="1"/>
          </p:cNvSpPr>
          <p:nvPr/>
        </p:nvSpPr>
        <p:spPr bwMode="auto">
          <a:xfrm>
            <a:off x="4714875" y="1773238"/>
            <a:ext cx="3960813" cy="936625"/>
          </a:xfrm>
          <a:prstGeom prst="wedgeRoundRectCallout">
            <a:avLst>
              <a:gd name="adj1" fmla="val -77361"/>
              <a:gd name="adj2" fmla="val 37458"/>
              <a:gd name="adj3" fmla="val 16667"/>
            </a:avLst>
          </a:prstGeom>
          <a:noFill/>
          <a:ln w="25400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000" smtClean="0">
                <a:solidFill>
                  <a:srgbClr val="0033CC"/>
                </a:solidFill>
              </a:rPr>
              <a:t>Are you in a certain quasispin </a:t>
            </a:r>
            <a:r>
              <a:rPr lang="en-GB" altLang="en-US" sz="2000" smtClean="0">
                <a:solidFill>
                  <a:srgbClr val="FF3300"/>
                </a:solidFill>
              </a:rPr>
              <a:t>k</a:t>
            </a:r>
            <a:r>
              <a:rPr lang="en-GB" altLang="en-US" sz="2000" baseline="-25000" smtClean="0">
                <a:solidFill>
                  <a:srgbClr val="FF3300"/>
                </a:solidFill>
              </a:rPr>
              <a:t>n</a:t>
            </a:r>
            <a:r>
              <a:rPr lang="en-GB" altLang="en-US" sz="2000" smtClean="0">
                <a:solidFill>
                  <a:srgbClr val="0033CC"/>
                </a:solidFill>
              </a:rPr>
              <a:t> or not at time </a:t>
            </a:r>
            <a:r>
              <a:rPr lang="en-GB" altLang="en-US" sz="2000" smtClean="0">
                <a:solidFill>
                  <a:srgbClr val="FF3300"/>
                </a:solidFill>
              </a:rPr>
              <a:t>t</a:t>
            </a:r>
            <a:r>
              <a:rPr lang="en-GB" altLang="en-US" sz="2000" baseline="-25000" smtClean="0">
                <a:solidFill>
                  <a:srgbClr val="FF3300"/>
                </a:solidFill>
              </a:rPr>
              <a:t>a</a:t>
            </a:r>
            <a:r>
              <a:rPr lang="en-GB" altLang="en-US" sz="2000" smtClean="0">
                <a:solidFill>
                  <a:srgbClr val="0033CC"/>
                </a:solidFill>
              </a:rPr>
              <a:t>?</a:t>
            </a:r>
          </a:p>
        </p:txBody>
      </p:sp>
      <p:sp>
        <p:nvSpPr>
          <p:cNvPr id="33805" name="AutoShape 15"/>
          <p:cNvSpPr>
            <a:spLocks/>
          </p:cNvSpPr>
          <p:nvPr/>
        </p:nvSpPr>
        <p:spPr bwMode="auto">
          <a:xfrm rot="-5400000">
            <a:off x="2447925" y="1881188"/>
            <a:ext cx="360363" cy="1728787"/>
          </a:xfrm>
          <a:prstGeom prst="leftBrace">
            <a:avLst>
              <a:gd name="adj1" fmla="val 39978"/>
              <a:gd name="adj2" fmla="val 50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mtClean="0"/>
          </a:p>
        </p:txBody>
      </p:sp>
      <p:sp>
        <p:nvSpPr>
          <p:cNvPr id="33806" name="Text Box 16"/>
          <p:cNvSpPr txBox="1">
            <a:spLocks noChangeArrowheads="1"/>
          </p:cNvSpPr>
          <p:nvPr/>
        </p:nvSpPr>
        <p:spPr bwMode="auto">
          <a:xfrm>
            <a:off x="2052638" y="2755900"/>
            <a:ext cx="1150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400" b="0" smtClean="0">
                <a:solidFill>
                  <a:srgbClr val="003366"/>
                </a:solidFill>
                <a:latin typeface="Times New Roman" pitchFamily="18" charset="0"/>
              </a:rPr>
              <a:t>t</a:t>
            </a:r>
            <a:r>
              <a:rPr lang="en-GB" altLang="en-US" sz="3600" b="0" baseline="-25000" smtClean="0">
                <a:solidFill>
                  <a:srgbClr val="003366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33807" name="Text Box 17"/>
          <p:cNvSpPr txBox="1">
            <a:spLocks noChangeArrowheads="1"/>
          </p:cNvSpPr>
          <p:nvPr/>
        </p:nvSpPr>
        <p:spPr bwMode="auto">
          <a:xfrm>
            <a:off x="1116013" y="1268413"/>
            <a:ext cx="62642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000" dirty="0" smtClean="0">
                <a:solidFill>
                  <a:srgbClr val="FF3300"/>
                </a:solidFill>
              </a:rPr>
              <a:t>What can the experimenters measure?</a:t>
            </a:r>
          </a:p>
        </p:txBody>
      </p:sp>
      <p:graphicFrame>
        <p:nvGraphicFramePr>
          <p:cNvPr id="33808" name="Object 18"/>
          <p:cNvGraphicFramePr>
            <a:graphicFrameLocks noChangeAspect="1"/>
          </p:cNvGraphicFramePr>
          <p:nvPr/>
        </p:nvGraphicFramePr>
        <p:xfrm>
          <a:off x="4572000" y="2851150"/>
          <a:ext cx="424815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11" name="Formel" r:id="rId6" imgW="2895600" imgH="393700" progId="Equation.DSMT4">
                  <p:embed/>
                </p:oleObj>
              </mc:Choice>
              <mc:Fallback>
                <p:oleObj name="Formel" r:id="rId6" imgW="28956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51150"/>
                        <a:ext cx="4248150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9" name="Text Box 19"/>
          <p:cNvSpPr txBox="1">
            <a:spLocks noChangeArrowheads="1"/>
          </p:cNvSpPr>
          <p:nvPr/>
        </p:nvSpPr>
        <p:spPr bwMode="auto">
          <a:xfrm>
            <a:off x="2627313" y="984250"/>
            <a:ext cx="3529012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altLang="en-US" sz="1400" smtClean="0">
                <a:solidFill>
                  <a:srgbClr val="000000"/>
                </a:solidFill>
                <a:latin typeface="Arial Unicode MS" pitchFamily="34" charset="-128"/>
              </a:rPr>
              <a:t>Bertlmann, Hiesmayr, PRA 63 (2001)</a:t>
            </a:r>
          </a:p>
        </p:txBody>
      </p:sp>
      <p:sp>
        <p:nvSpPr>
          <p:cNvPr id="33810" name="Text Box 21"/>
          <p:cNvSpPr txBox="1">
            <a:spLocks noChangeArrowheads="1"/>
          </p:cNvSpPr>
          <p:nvPr/>
        </p:nvSpPr>
        <p:spPr bwMode="auto">
          <a:xfrm>
            <a:off x="3014663" y="3165475"/>
            <a:ext cx="111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2000" smtClean="0"/>
              <a:t>O(</a:t>
            </a:r>
            <a:r>
              <a:rPr lang="en-GB" altLang="en-US" sz="2000" smtClean="0">
                <a:solidFill>
                  <a:srgbClr val="FF3300"/>
                </a:solidFill>
              </a:rPr>
              <a:t>k</a:t>
            </a:r>
            <a:r>
              <a:rPr lang="en-GB" altLang="en-US" sz="2000" baseline="-25000" smtClean="0">
                <a:solidFill>
                  <a:srgbClr val="FF3300"/>
                </a:solidFill>
              </a:rPr>
              <a:t>n</a:t>
            </a:r>
            <a:r>
              <a:rPr lang="en-GB" altLang="en-US" sz="2000" smtClean="0"/>
              <a:t>,</a:t>
            </a:r>
            <a:r>
              <a:rPr lang="en-GB" altLang="en-US" sz="2000" smtClean="0">
                <a:solidFill>
                  <a:srgbClr val="FF3300"/>
                </a:solidFill>
              </a:rPr>
              <a:t>t</a:t>
            </a:r>
            <a:r>
              <a:rPr lang="en-GB" altLang="en-US" sz="2000" baseline="-25000" smtClean="0">
                <a:solidFill>
                  <a:srgbClr val="FF3300"/>
                </a:solidFill>
              </a:rPr>
              <a:t>a</a:t>
            </a:r>
            <a:r>
              <a:rPr lang="en-GB" altLang="en-US" sz="2000" smtClean="0"/>
              <a:t>)</a:t>
            </a:r>
          </a:p>
        </p:txBody>
      </p:sp>
      <p:graphicFrame>
        <p:nvGraphicFramePr>
          <p:cNvPr id="34837" name="Objekt 1"/>
          <p:cNvGraphicFramePr>
            <a:graphicFrameLocks noChangeAspect="1"/>
          </p:cNvGraphicFramePr>
          <p:nvPr/>
        </p:nvGraphicFramePr>
        <p:xfrm>
          <a:off x="3019425" y="4365625"/>
          <a:ext cx="32797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12" name="Formel" r:id="rId8" imgW="1739900" imgH="228600" progId="Equation.3">
                  <p:embed/>
                </p:oleObj>
              </mc:Choice>
              <mc:Fallback>
                <p:oleObj name="Formel" r:id="rId8" imgW="1739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425" y="4365625"/>
                        <a:ext cx="3279775" cy="431800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8" name="Objekt 2"/>
          <p:cNvGraphicFramePr>
            <a:graphicFrameLocks noChangeAspect="1"/>
          </p:cNvGraphicFramePr>
          <p:nvPr/>
        </p:nvGraphicFramePr>
        <p:xfrm>
          <a:off x="530225" y="3789363"/>
          <a:ext cx="8145463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13" name="Formel" r:id="rId10" imgW="6057720" imgH="228600" progId="Equation.3">
                  <p:embed/>
                </p:oleObj>
              </mc:Choice>
              <mc:Fallback>
                <p:oleObj name="Formel" r:id="rId10" imgW="6057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3789363"/>
                        <a:ext cx="8145463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Line 7"/>
          <p:cNvSpPr>
            <a:spLocks noChangeShapeType="1"/>
          </p:cNvSpPr>
          <p:nvPr/>
        </p:nvSpPr>
        <p:spPr bwMode="auto">
          <a:xfrm flipV="1">
            <a:off x="5219700" y="4752975"/>
            <a:ext cx="746125" cy="328613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200" b="1" smtClean="0">
              <a:solidFill>
                <a:srgbClr val="0000CC"/>
              </a:solidFill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H="1" flipV="1">
            <a:off x="3573463" y="4752975"/>
            <a:ext cx="628650" cy="357188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200" b="1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69469"/>
      </p:ext>
    </p:extLst>
  </p:cSld>
  <p:clrMapOvr>
    <a:masterClrMapping/>
  </p:clrMapOvr>
  <p:transition spd="slow" advTm="147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11270" grpId="0"/>
      <p:bldP spid="11272" grpId="0"/>
      <p:bldP spid="11273" grpId="0" animBg="1"/>
      <p:bldP spid="1127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485775"/>
            <a:ext cx="8162925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sz="2800" smtClean="0"/>
              <a:t>Generalized Bell inequality for kaons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827088" y="2060575"/>
            <a:ext cx="3673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b="1">
                <a:solidFill>
                  <a:srgbClr val="0000FF"/>
                </a:solidFill>
                <a:latin typeface="Comic Sans MS" pitchFamily="66" charset="0"/>
              </a:rPr>
              <a:t>I. Vary in time: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1331913" y="1225550"/>
          <a:ext cx="76327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72" name="Formel" r:id="rId4" imgW="4813300" imgH="482600" progId="Equation.DSMT4">
                  <p:embed/>
                </p:oleObj>
              </mc:Choice>
              <mc:Fallback>
                <p:oleObj name="Formel" r:id="rId4" imgW="4813300" imgH="482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225550"/>
                        <a:ext cx="76327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algn="ctr">
                            <a:solidFill>
                              <a:srgbClr val="3333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278636"/>
              </p:ext>
            </p:extLst>
          </p:nvPr>
        </p:nvGraphicFramePr>
        <p:xfrm>
          <a:off x="1123950" y="2636912"/>
          <a:ext cx="1158875" cy="646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73" name="Formel" r:id="rId6" imgW="914400" imgH="508000" progId="Equation.3">
                  <p:embed/>
                </p:oleObj>
              </mc:Choice>
              <mc:Fallback>
                <p:oleObj name="Formel" r:id="rId6" imgW="9144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50" y="2636912"/>
                        <a:ext cx="1158875" cy="6467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2974975" y="2600325"/>
          <a:ext cx="415925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74" name="Formel" r:id="rId8" imgW="2781300" imgH="292100" progId="Equation.DSMT4">
                  <p:embed/>
                </p:oleObj>
              </mc:Choice>
              <mc:Fallback>
                <p:oleObj name="Formel" r:id="rId8" imgW="27813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5" y="2600325"/>
                        <a:ext cx="4159250" cy="436563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25400" algn="ctr">
                            <a:solidFill>
                              <a:srgbClr val="3333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1416050" y="3487738"/>
          <a:ext cx="21478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75" name="Formel" r:id="rId10" imgW="1218671" imgH="215806" progId="Equation.3">
                  <p:embed/>
                </p:oleObj>
              </mc:Choice>
              <mc:Fallback>
                <p:oleObj name="Formel" r:id="rId10" imgW="121867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050" y="3487738"/>
                        <a:ext cx="2147888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2051050" y="4292600"/>
          <a:ext cx="221932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76" name="Formel" r:id="rId12" imgW="1346200" imgH="241300" progId="Equation.3">
                  <p:embed/>
                </p:oleObj>
              </mc:Choice>
              <mc:Fallback>
                <p:oleObj name="Formel" r:id="rId12" imgW="13462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292600"/>
                        <a:ext cx="2219325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3563938" y="3500438"/>
            <a:ext cx="2016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2000" b="1">
                <a:solidFill>
                  <a:srgbClr val="CC00CC"/>
                </a:solidFill>
                <a:latin typeface="Comic Sans MS" pitchFamily="66" charset="0"/>
              </a:rPr>
              <a:t>Violation!</a:t>
            </a:r>
            <a:endParaRPr lang="en-GB" altLang="en-US" sz="2000" b="1">
              <a:solidFill>
                <a:srgbClr val="CC00CC"/>
              </a:solidFill>
              <a:latin typeface="Comic Sans MS" pitchFamily="66" charset="0"/>
            </a:endParaRPr>
          </a:p>
        </p:txBody>
      </p:sp>
      <p:graphicFrame>
        <p:nvGraphicFramePr>
          <p:cNvPr id="13322" name="Object 10"/>
          <p:cNvGraphicFramePr>
            <a:graphicFrameLocks noChangeAspect="1"/>
          </p:cNvGraphicFramePr>
          <p:nvPr/>
        </p:nvGraphicFramePr>
        <p:xfrm>
          <a:off x="1692275" y="5373688"/>
          <a:ext cx="24701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77" name="Formel" r:id="rId14" imgW="1231366" imgH="444307" progId="Equation.3">
                  <p:embed/>
                </p:oleObj>
              </mc:Choice>
              <mc:Fallback>
                <p:oleObj name="Formel" r:id="rId14" imgW="123136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5373688"/>
                        <a:ext cx="2470150" cy="5397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900113" y="4868863"/>
            <a:ext cx="4895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2000" b="1">
                <a:solidFill>
                  <a:srgbClr val="003366"/>
                </a:solidFill>
                <a:latin typeface="Comic Sans MS" pitchFamily="66" charset="0"/>
              </a:rPr>
              <a:t>Strangeness oscillation/decay:</a:t>
            </a:r>
            <a:endParaRPr lang="en-GB" altLang="en-US" sz="2000" b="1">
              <a:solidFill>
                <a:srgbClr val="003366"/>
              </a:solidFill>
              <a:latin typeface="Comic Sans MS" pitchFamily="66" charset="0"/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076825" y="4797152"/>
            <a:ext cx="410368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2000" b="1" dirty="0" smtClean="0">
                <a:solidFill>
                  <a:srgbClr val="FF3300"/>
                </a:solidFill>
                <a:latin typeface="Times New Roman" pitchFamily="18" charset="0"/>
              </a:rPr>
              <a:t>PROPOSITION:</a:t>
            </a:r>
            <a:br>
              <a:rPr lang="de-DE" altLang="en-US" sz="2000" b="1" dirty="0" smtClean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de-DE" altLang="en-US" sz="1800" b="1" dirty="0" smtClean="0">
                <a:solidFill>
                  <a:srgbClr val="0000CC"/>
                </a:solidFill>
                <a:latin typeface="Times New Roman" pitchFamily="18" charset="0"/>
              </a:rPr>
              <a:t>The 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CHSH-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inequality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is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violated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iff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x&gt;2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for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kaons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or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for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other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de-DE" altLang="en-US" sz="1800" b="1" dirty="0" err="1">
                <a:solidFill>
                  <a:srgbClr val="0000CC"/>
                </a:solidFill>
                <a:latin typeface="Times New Roman" pitchFamily="18" charset="0"/>
              </a:rPr>
              <a:t>mesons</a:t>
            </a:r>
            <a:r>
              <a:rPr lang="de-DE" altLang="en-US" sz="1800" b="1" dirty="0">
                <a:solidFill>
                  <a:srgbClr val="0000CC"/>
                </a:solidFill>
                <a:latin typeface="Times New Roman" pitchFamily="18" charset="0"/>
              </a:rPr>
              <a:t> x&gt;2.6.</a:t>
            </a:r>
            <a:endParaRPr lang="en-GB" altLang="en-US" sz="1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5543550" y="3487738"/>
            <a:ext cx="33845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GB" altLang="en-US" sz="1200" b="1">
                <a:solidFill>
                  <a:srgbClr val="000000"/>
                </a:solidFill>
                <a:latin typeface="Arial Unicode MS" pitchFamily="34" charset="-128"/>
              </a:rPr>
              <a:t>Bertlmann, Bramon, Garbarino, H., Phys. Lett. A (2004)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GB" altLang="en-US" sz="1200" b="1">
                <a:solidFill>
                  <a:srgbClr val="000000"/>
                </a:solidFill>
                <a:latin typeface="Arial Unicode MS" pitchFamily="34" charset="-128"/>
              </a:rPr>
              <a:t>Bertlmann, H.,Phys. Rev. A (2001)</a:t>
            </a:r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4322763" y="4292600"/>
            <a:ext cx="1760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2000" b="1">
                <a:solidFill>
                  <a:srgbClr val="FF3300"/>
                </a:solidFill>
                <a:latin typeface="Comic Sans MS" pitchFamily="66" charset="0"/>
              </a:rPr>
              <a:t>NO </a:t>
            </a:r>
            <a:r>
              <a:rPr lang="de-DE" altLang="en-US" sz="2000" b="1">
                <a:solidFill>
                  <a:srgbClr val="CC00CC"/>
                </a:solidFill>
                <a:latin typeface="Comic Sans MS" pitchFamily="66" charset="0"/>
              </a:rPr>
              <a:t>violation!</a:t>
            </a:r>
            <a:endParaRPr lang="en-GB" altLang="en-US" sz="2000" b="1">
              <a:solidFill>
                <a:srgbClr val="CC00CC"/>
              </a:solidFill>
              <a:latin typeface="Comic Sans MS" pitchFamily="66" charset="0"/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900113" y="4005263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b="1">
                <a:solidFill>
                  <a:srgbClr val="FF3300"/>
                </a:solidFill>
                <a:latin typeface="Comic Sans MS" pitchFamily="66" charset="0"/>
              </a:rPr>
              <a:t>Kaons?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7597775" y="5732463"/>
            <a:ext cx="2519363" cy="705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400" b="1" dirty="0">
                <a:solidFill>
                  <a:srgbClr val="000000"/>
                </a:solidFill>
                <a:latin typeface="Times New Roman" pitchFamily="18" charset="0"/>
              </a:rPr>
              <a:t>B-mesons: x=0.77</a:t>
            </a:r>
          </a:p>
          <a:p>
            <a:pPr eaLnBrk="1" fontAlgn="base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400" b="1" dirty="0">
                <a:solidFill>
                  <a:srgbClr val="000000"/>
                </a:solidFill>
                <a:latin typeface="Times New Roman" pitchFamily="18" charset="0"/>
              </a:rPr>
              <a:t>D-meson: </a:t>
            </a:r>
            <a:r>
              <a:rPr lang="de-DE" altLang="en-US" sz="1400" b="1" dirty="0" smtClean="0">
                <a:solidFill>
                  <a:srgbClr val="000000"/>
                </a:solidFill>
                <a:latin typeface="Times New Roman" pitchFamily="18" charset="0"/>
              </a:rPr>
              <a:t>x=0.01</a:t>
            </a:r>
            <a:endParaRPr lang="de-DE" altLang="en-US" sz="1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fontAlgn="base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400" b="1" dirty="0" err="1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de-DE" altLang="en-US" sz="1400" b="1" baseline="-25000" dirty="0" err="1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de-DE" altLang="en-US" sz="1400" b="1" dirty="0">
                <a:solidFill>
                  <a:srgbClr val="000000"/>
                </a:solidFill>
                <a:latin typeface="Times New Roman" pitchFamily="18" charset="0"/>
              </a:rPr>
              <a:t>-mesons: </a:t>
            </a:r>
            <a:r>
              <a:rPr lang="de-DE" altLang="en-US" sz="1400" b="1" dirty="0" smtClean="0">
                <a:solidFill>
                  <a:srgbClr val="000000"/>
                </a:solidFill>
                <a:latin typeface="Times New Roman" pitchFamily="18" charset="0"/>
              </a:rPr>
              <a:t>x=26.2</a:t>
            </a:r>
            <a:endParaRPr lang="en-GB" altLang="en-US" sz="1400" b="1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8604250" y="1412875"/>
            <a:ext cx="0" cy="21590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>
              <a:solidFill>
                <a:srgbClr val="0000CC"/>
              </a:solidFill>
              <a:cs typeface="Arial" pitchFamily="34" charset="0"/>
            </a:endParaRP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7235825" y="1125538"/>
            <a:ext cx="21605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400" b="1">
                <a:solidFill>
                  <a:srgbClr val="003366"/>
                </a:solidFill>
                <a:latin typeface="Times New Roman" pitchFamily="18" charset="0"/>
              </a:rPr>
              <a:t>local realistic theories</a:t>
            </a:r>
          </a:p>
        </p:txBody>
      </p:sp>
      <p:pic>
        <p:nvPicPr>
          <p:cNvPr id="21" name="Picture 20" descr="kao3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966350"/>
      </p:ext>
    </p:extLst>
  </p:cSld>
  <p:clrMapOvr>
    <a:masterClrMapping/>
  </p:clrMapOvr>
  <p:transition spd="slow" advTm="147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  <p:bldP spid="13324" grpId="0" autoUpdateAnimBg="0"/>
      <p:bldP spid="13325" grpId="0"/>
      <p:bldP spid="13326" grpId="0"/>
      <p:bldP spid="13328" grpId="0" autoUpdateAnimBg="0"/>
      <p:bldP spid="1332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ußzeilenplatzhalt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de-DE" altLang="en-US" sz="1000" b="0" smtClean="0">
                <a:solidFill>
                  <a:srgbClr val="003366"/>
                </a:solidFill>
                <a:latin typeface="Arial" charset="0"/>
                <a:cs typeface="Arial" charset="0"/>
              </a:rPr>
              <a:t>Växjö 2010, Beatrix C. Hiesmayr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7588" y="260350"/>
            <a:ext cx="8162925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smtClean="0"/>
              <a:t>Bell-CHSH type inequality for kaons</a:t>
            </a: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2700338" y="841375"/>
            <a:ext cx="3529012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altLang="en-US" sz="1400" smtClean="0">
                <a:solidFill>
                  <a:srgbClr val="000000"/>
                </a:solidFill>
                <a:latin typeface="Arial Unicode MS" pitchFamily="34" charset="-128"/>
              </a:rPr>
              <a:t>Bertlmann, Hiesmayr, PRA 63 (2001)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1017588" y="260350"/>
            <a:ext cx="81629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mtClean="0">
                <a:solidFill>
                  <a:srgbClr val="008000"/>
                </a:solidFill>
                <a:latin typeface="Verdana" pitchFamily="34" charset="0"/>
              </a:rPr>
              <a:t>Bell-CHSH type inequality for kaons</a:t>
            </a:r>
          </a:p>
        </p:txBody>
      </p:sp>
      <p:graphicFrame>
        <p:nvGraphicFramePr>
          <p:cNvPr id="35846" name="Object 5"/>
          <p:cNvGraphicFramePr>
            <a:graphicFrameLocks noChangeAspect="1"/>
          </p:cNvGraphicFramePr>
          <p:nvPr/>
        </p:nvGraphicFramePr>
        <p:xfrm>
          <a:off x="1301750" y="1217613"/>
          <a:ext cx="7446963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1" name="Formel" r:id="rId4" imgW="4978400" imgH="660400" progId="Equation.DSMT4">
                  <p:embed/>
                </p:oleObj>
              </mc:Choice>
              <mc:Fallback>
                <p:oleObj name="Formel" r:id="rId4" imgW="4978400" imgH="660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1217613"/>
                        <a:ext cx="7446963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algn="ctr">
                            <a:solidFill>
                              <a:srgbClr val="3333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6"/>
          <p:cNvGraphicFramePr>
            <a:graphicFrameLocks noChangeAspect="1"/>
          </p:cNvGraphicFramePr>
          <p:nvPr/>
        </p:nvGraphicFramePr>
        <p:xfrm>
          <a:off x="1331913" y="3571875"/>
          <a:ext cx="214788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2" name="Formel" r:id="rId6" imgW="1218671" imgH="215806" progId="Equation.3">
                  <p:embed/>
                </p:oleObj>
              </mc:Choice>
              <mc:Fallback>
                <p:oleObj name="Formel" r:id="rId6" imgW="121867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571875"/>
                        <a:ext cx="2147887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7"/>
          <p:cNvGraphicFramePr>
            <a:graphicFrameLocks noChangeAspect="1"/>
          </p:cNvGraphicFramePr>
          <p:nvPr/>
        </p:nvGraphicFramePr>
        <p:xfrm>
          <a:off x="1979613" y="4508500"/>
          <a:ext cx="221932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3" name="Formel" r:id="rId8" imgW="1346200" imgH="241300" progId="Equation.3">
                  <p:embed/>
                </p:oleObj>
              </mc:Choice>
              <mc:Fallback>
                <p:oleObj name="Formel" r:id="rId8" imgW="13462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508500"/>
                        <a:ext cx="2219325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9" name="Text Box 8"/>
          <p:cNvSpPr txBox="1">
            <a:spLocks noChangeArrowheads="1"/>
          </p:cNvSpPr>
          <p:nvPr/>
        </p:nvSpPr>
        <p:spPr bwMode="auto">
          <a:xfrm>
            <a:off x="3492500" y="3608388"/>
            <a:ext cx="2016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 sz="2000" smtClean="0">
                <a:solidFill>
                  <a:srgbClr val="CC00CC"/>
                </a:solidFill>
              </a:rPr>
              <a:t>Violation!</a:t>
            </a:r>
            <a:endParaRPr lang="en-GB" altLang="en-US" sz="2000" smtClean="0">
              <a:solidFill>
                <a:srgbClr val="CC00CC"/>
              </a:solidFill>
            </a:endParaRPr>
          </a:p>
        </p:txBody>
      </p:sp>
      <p:graphicFrame>
        <p:nvGraphicFramePr>
          <p:cNvPr id="35850" name="Object 9"/>
          <p:cNvGraphicFramePr>
            <a:graphicFrameLocks noChangeAspect="1"/>
          </p:cNvGraphicFramePr>
          <p:nvPr/>
        </p:nvGraphicFramePr>
        <p:xfrm>
          <a:off x="1741488" y="5805488"/>
          <a:ext cx="24701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4" name="Formel" r:id="rId10" imgW="1231366" imgH="444307" progId="Equation.3">
                  <p:embed/>
                </p:oleObj>
              </mc:Choice>
              <mc:Fallback>
                <p:oleObj name="Formel" r:id="rId10" imgW="123136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488" y="5805488"/>
                        <a:ext cx="2470150" cy="5397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Text Box 10"/>
          <p:cNvSpPr txBox="1">
            <a:spLocks noChangeArrowheads="1"/>
          </p:cNvSpPr>
          <p:nvPr/>
        </p:nvSpPr>
        <p:spPr bwMode="auto">
          <a:xfrm>
            <a:off x="936625" y="5157788"/>
            <a:ext cx="4895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de-DE" altLang="en-US" sz="2000" smtClean="0">
                <a:solidFill>
                  <a:srgbClr val="003366"/>
                </a:solidFill>
              </a:rPr>
              <a:t>Strangeness oscillation/decay:</a:t>
            </a:r>
            <a:endParaRPr lang="en-GB" altLang="en-US" sz="2000" smtClean="0">
              <a:solidFill>
                <a:srgbClr val="003366"/>
              </a:solidFill>
            </a:endParaRPr>
          </a:p>
        </p:txBody>
      </p:sp>
      <p:sp>
        <p:nvSpPr>
          <p:cNvPr id="35852" name="Text Box 11"/>
          <p:cNvSpPr txBox="1">
            <a:spLocks noChangeArrowheads="1"/>
          </p:cNvSpPr>
          <p:nvPr/>
        </p:nvSpPr>
        <p:spPr bwMode="auto">
          <a:xfrm>
            <a:off x="5076825" y="5084763"/>
            <a:ext cx="4103688" cy="108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de-DE" altLang="en-US" sz="2000" smtClean="0">
                <a:solidFill>
                  <a:srgbClr val="FF3300"/>
                </a:solidFill>
                <a:latin typeface="Times New Roman" pitchFamily="18" charset="0"/>
              </a:rPr>
              <a:t>PROPOSITION: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de-DE" altLang="en-US" sz="1800" smtClean="0">
                <a:latin typeface="Times New Roman" pitchFamily="18" charset="0"/>
              </a:rPr>
              <a:t>The CHSH-inequality is violated iff x&gt;2 for kaons or for other mesons x&gt;2.6.</a:t>
            </a:r>
            <a:endParaRPr lang="en-GB" altLang="en-US" sz="1800" smtClean="0">
              <a:latin typeface="Times New Roman" pitchFamily="18" charset="0"/>
            </a:endParaRPr>
          </a:p>
        </p:txBody>
      </p:sp>
      <p:graphicFrame>
        <p:nvGraphicFramePr>
          <p:cNvPr id="35853" name="Object 12"/>
          <p:cNvGraphicFramePr>
            <a:graphicFrameLocks noChangeAspect="1"/>
          </p:cNvGraphicFramePr>
          <p:nvPr/>
        </p:nvGraphicFramePr>
        <p:xfrm>
          <a:off x="1087438" y="2420938"/>
          <a:ext cx="398938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5" name="Formel" r:id="rId12" imgW="2667000" imgH="292100" progId="Equation.DSMT4">
                  <p:embed/>
                </p:oleObj>
              </mc:Choice>
              <mc:Fallback>
                <p:oleObj name="Formel" r:id="rId12" imgW="26670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7438" y="2420938"/>
                        <a:ext cx="3989387" cy="436562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25400" algn="ctr">
                            <a:solidFill>
                              <a:srgbClr val="3333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4" name="Text Box 13"/>
          <p:cNvSpPr txBox="1">
            <a:spLocks noChangeArrowheads="1"/>
          </p:cNvSpPr>
          <p:nvPr/>
        </p:nvSpPr>
        <p:spPr bwMode="auto">
          <a:xfrm>
            <a:off x="6588125" y="4535488"/>
            <a:ext cx="273526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1000" smtClean="0">
                <a:solidFill>
                  <a:srgbClr val="000000"/>
                </a:solidFill>
                <a:latin typeface="Times New Roman" pitchFamily="18" charset="0"/>
              </a:rPr>
              <a:t>Bertlmann, Bramon, Garbarino, Hiesmayr, Phys. Lett. A (2004)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altLang="en-US" sz="1000" smtClean="0">
                <a:solidFill>
                  <a:srgbClr val="000000"/>
                </a:solidFill>
                <a:latin typeface="Times New Roman" pitchFamily="18" charset="0"/>
              </a:rPr>
              <a:t>Bertlmann, Hiesmayr, Phys. Rev. A (2001)</a:t>
            </a:r>
          </a:p>
        </p:txBody>
      </p:sp>
      <p:sp>
        <p:nvSpPr>
          <p:cNvPr id="35855" name="Text Box 14"/>
          <p:cNvSpPr txBox="1">
            <a:spLocks noChangeArrowheads="1"/>
          </p:cNvSpPr>
          <p:nvPr/>
        </p:nvSpPr>
        <p:spPr bwMode="auto">
          <a:xfrm>
            <a:off x="611188" y="3284538"/>
            <a:ext cx="19446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000" smtClean="0">
                <a:solidFill>
                  <a:srgbClr val="003366"/>
                </a:solidFill>
              </a:rPr>
              <a:t>Photons:</a:t>
            </a:r>
          </a:p>
        </p:txBody>
      </p:sp>
      <p:sp>
        <p:nvSpPr>
          <p:cNvPr id="35856" name="Rectangle 15"/>
          <p:cNvSpPr>
            <a:spLocks noChangeArrowheads="1"/>
          </p:cNvSpPr>
          <p:nvPr/>
        </p:nvSpPr>
        <p:spPr bwMode="auto">
          <a:xfrm>
            <a:off x="4251325" y="4508500"/>
            <a:ext cx="1760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en-US" sz="2000" smtClean="0">
                <a:solidFill>
                  <a:srgbClr val="FF3300"/>
                </a:solidFill>
              </a:rPr>
              <a:t>NO </a:t>
            </a:r>
            <a:r>
              <a:rPr lang="de-DE" altLang="en-US" sz="2000" smtClean="0">
                <a:solidFill>
                  <a:srgbClr val="CC00CC"/>
                </a:solidFill>
              </a:rPr>
              <a:t>violation!</a:t>
            </a:r>
            <a:endParaRPr lang="en-GB" altLang="en-US" sz="2000" smtClean="0">
              <a:solidFill>
                <a:srgbClr val="CC00CC"/>
              </a:solidFill>
            </a:endParaRPr>
          </a:p>
        </p:txBody>
      </p:sp>
      <p:sp>
        <p:nvSpPr>
          <p:cNvPr id="35857" name="Text Box 16"/>
          <p:cNvSpPr txBox="1">
            <a:spLocks noChangeArrowheads="1"/>
          </p:cNvSpPr>
          <p:nvPr/>
        </p:nvSpPr>
        <p:spPr bwMode="auto">
          <a:xfrm>
            <a:off x="828675" y="4221163"/>
            <a:ext cx="1296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000" smtClean="0">
                <a:solidFill>
                  <a:srgbClr val="FF3300"/>
                </a:solidFill>
              </a:rPr>
              <a:t>Kaons?</a:t>
            </a:r>
          </a:p>
        </p:txBody>
      </p:sp>
      <p:sp>
        <p:nvSpPr>
          <p:cNvPr id="35858" name="Text Box 17"/>
          <p:cNvSpPr txBox="1">
            <a:spLocks noChangeArrowheads="1"/>
          </p:cNvSpPr>
          <p:nvPr/>
        </p:nvSpPr>
        <p:spPr bwMode="auto">
          <a:xfrm>
            <a:off x="6156325" y="6199188"/>
            <a:ext cx="251936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en-US" sz="1400" smtClean="0">
                <a:solidFill>
                  <a:srgbClr val="000000"/>
                </a:solidFill>
                <a:latin typeface="Times New Roman" pitchFamily="18" charset="0"/>
              </a:rPr>
              <a:t>B-mesons: x=0.77</a:t>
            </a:r>
          </a:p>
          <a:p>
            <a:pPr eaLnBrk="1" fontAlgn="base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en-US" sz="1400" smtClean="0">
                <a:solidFill>
                  <a:srgbClr val="000000"/>
                </a:solidFill>
                <a:latin typeface="Times New Roman" pitchFamily="18" charset="0"/>
              </a:rPr>
              <a:t>D-meson: x&lt;0.03</a:t>
            </a:r>
          </a:p>
          <a:p>
            <a:pPr eaLnBrk="1" fontAlgn="base" hangingPunct="1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en-US" sz="140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de-DE" altLang="en-US" sz="1400" baseline="-25000" smtClean="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de-DE" altLang="en-US" sz="1400" smtClean="0">
                <a:solidFill>
                  <a:srgbClr val="000000"/>
                </a:solidFill>
                <a:latin typeface="Times New Roman" pitchFamily="18" charset="0"/>
              </a:rPr>
              <a:t>-mesons: x&gt;20.6</a:t>
            </a:r>
            <a:endParaRPr lang="en-GB" altLang="en-US" sz="1400" smtClean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0" y="0"/>
            <a:ext cx="9396413" cy="7909858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32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there really no </a:t>
            </a:r>
            <a:r>
              <a:rPr lang="en-GB" sz="32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possibility to </a:t>
            </a:r>
            <a:r>
              <a:rPr lang="en-GB" sz="32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test for correlations stronger than those for classical </a:t>
            </a:r>
            <a:r>
              <a:rPr lang="en-GB" sz="32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systems </a:t>
            </a:r>
            <a:r>
              <a:rPr lang="en-GB" sz="32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the neutral </a:t>
            </a:r>
            <a:r>
              <a:rPr lang="en-GB" sz="3200" b="1" dirty="0" err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kaon</a:t>
            </a:r>
            <a:r>
              <a:rPr lang="en-GB" sz="32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system?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32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b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35861" name="AutoShape 20"/>
          <p:cNvSpPr>
            <a:spLocks noChangeArrowheads="1"/>
          </p:cNvSpPr>
          <p:nvPr/>
        </p:nvSpPr>
        <p:spPr bwMode="auto">
          <a:xfrm>
            <a:off x="5003800" y="4005263"/>
            <a:ext cx="2951163" cy="1008062"/>
          </a:xfrm>
          <a:prstGeom prst="wedgeEllipseCallout">
            <a:avLst>
              <a:gd name="adj1" fmla="val -52153"/>
              <a:gd name="adj2" fmla="val 871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400" b="0" smtClean="0">
                <a:solidFill>
                  <a:srgbClr val="003366"/>
                </a:solidFill>
                <a:latin typeface="Times New Roman" pitchFamily="18" charset="0"/>
              </a:rPr>
              <a:t>You have to be more tricky!</a:t>
            </a:r>
          </a:p>
        </p:txBody>
      </p:sp>
      <p:pic>
        <p:nvPicPr>
          <p:cNvPr id="23" name="Picture 24" descr="Akaonkl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644" y="4700361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046063"/>
      </p:ext>
    </p:extLst>
  </p:cSld>
  <p:clrMapOvr>
    <a:masterClrMapping/>
  </p:clrMapOvr>
  <p:transition spd="slow" advTm="147148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476250"/>
            <a:ext cx="7559675" cy="503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en-US" sz="2000" smtClean="0"/>
              <a:t>What has a symmetry violation to do with nonlocality?</a:t>
            </a: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2987675" y="3306763"/>
          <a:ext cx="1512888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8" name="Formel" r:id="rId4" imgW="494870" imgH="203024" progId="Equation.3">
                  <p:embed/>
                </p:oleObj>
              </mc:Choice>
              <mc:Fallback>
                <p:oleObj name="Formel" r:id="rId4" imgW="494870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3306763"/>
                        <a:ext cx="1512888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900113" y="2384425"/>
            <a:ext cx="3673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GB" altLang="en-US" sz="2000">
                <a:solidFill>
                  <a:srgbClr val="0000FF"/>
                </a:solidFill>
              </a:rPr>
              <a:t>II. Vary in quasi-spin:</a:t>
            </a:r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2843213" y="5772150"/>
          <a:ext cx="60134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9" name="Formel" r:id="rId6" imgW="3670300" imgH="457200" progId="Equation.3">
                  <p:embed/>
                </p:oleObj>
              </mc:Choice>
              <mc:Fallback>
                <p:oleObj name="Formel" r:id="rId6" imgW="3670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5772150"/>
                        <a:ext cx="6013450" cy="752475"/>
                      </a:xfrm>
                      <a:prstGeom prst="rect">
                        <a:avLst/>
                      </a:prstGeom>
                      <a:solidFill>
                        <a:srgbClr val="FFFF00">
                          <a:alpha val="50195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971550" y="5367338"/>
            <a:ext cx="33131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lnSpc>
                <a:spcPct val="100000"/>
              </a:lnSpc>
            </a:pPr>
            <a:r>
              <a:rPr lang="de-DE" altLang="en-US" sz="1800"/>
              <a:t>Leptonic charge asymmetry:</a:t>
            </a:r>
            <a:endParaRPr lang="en-GB" altLang="en-US" sz="1800"/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076825" y="2492375"/>
            <a:ext cx="33845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GB" altLang="en-US" sz="2400">
                <a:solidFill>
                  <a:srgbClr val="FF3300"/>
                </a:solidFill>
              </a:rPr>
              <a:t>?! CP violation related to nonlocality !?</a:t>
            </a:r>
          </a:p>
        </p:txBody>
      </p:sp>
      <p:graphicFrame>
        <p:nvGraphicFramePr>
          <p:cNvPr id="39944" name="Object 8"/>
          <p:cNvGraphicFramePr>
            <a:graphicFrameLocks noChangeAspect="1"/>
          </p:cNvGraphicFramePr>
          <p:nvPr/>
        </p:nvGraphicFramePr>
        <p:xfrm>
          <a:off x="1331913" y="1225550"/>
          <a:ext cx="76327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10" name="Formel" r:id="rId8" imgW="4813300" imgH="482600" progId="Equation.DSMT4">
                  <p:embed/>
                </p:oleObj>
              </mc:Choice>
              <mc:Fallback>
                <p:oleObj name="Formel" r:id="rId8" imgW="4813300" imgH="482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225550"/>
                        <a:ext cx="76327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algn="ctr">
                            <a:solidFill>
                              <a:srgbClr val="3333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783400"/>
              </p:ext>
            </p:extLst>
          </p:nvPr>
        </p:nvGraphicFramePr>
        <p:xfrm>
          <a:off x="1000685" y="2852936"/>
          <a:ext cx="1401539" cy="638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11" name="Formel" r:id="rId10" imgW="1117600" imgH="508000" progId="Equation.3">
                  <p:embed/>
                </p:oleObj>
              </mc:Choice>
              <mc:Fallback>
                <p:oleObj name="Formel" r:id="rId10" imgW="1117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685" y="2852936"/>
                        <a:ext cx="1401539" cy="6388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6443663" y="3644900"/>
            <a:ext cx="31686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1000">
                <a:solidFill>
                  <a:srgbClr val="000000"/>
                </a:solidFill>
                <a:latin typeface="Arial Unicode MS" pitchFamily="34" charset="-128"/>
              </a:rPr>
              <a:t>Bertlmann, Grimus, Hiesmayr,PRA (2001)</a:t>
            </a: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1000">
                <a:solidFill>
                  <a:srgbClr val="000000"/>
                </a:solidFill>
                <a:latin typeface="Arial Unicode MS" pitchFamily="34" charset="-128"/>
              </a:rPr>
              <a:t>Hiesmayr, Found. of Phys. Lett (2001)</a:t>
            </a:r>
          </a:p>
        </p:txBody>
      </p:sp>
      <p:graphicFrame>
        <p:nvGraphicFramePr>
          <p:cNvPr id="39947" name="Object 11"/>
          <p:cNvGraphicFramePr>
            <a:graphicFrameLocks noChangeAspect="1"/>
          </p:cNvGraphicFramePr>
          <p:nvPr/>
        </p:nvGraphicFramePr>
        <p:xfrm>
          <a:off x="3727450" y="4149725"/>
          <a:ext cx="2284413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12" name="Formel" r:id="rId12" imgW="1002865" imgH="469696" progId="Equation.3">
                  <p:embed/>
                </p:oleObj>
              </mc:Choice>
              <mc:Fallback>
                <p:oleObj name="Formel" r:id="rId12" imgW="1002865" imgH="46969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4149725"/>
                        <a:ext cx="2284413" cy="1069975"/>
                      </a:xfrm>
                      <a:prstGeom prst="rect">
                        <a:avLst/>
                      </a:prstGeom>
                      <a:solidFill>
                        <a:srgbClr val="FF0000">
                          <a:alpha val="50195"/>
                        </a:srgb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8" name="Text Box 13"/>
          <p:cNvSpPr txBox="1">
            <a:spLocks noChangeArrowheads="1"/>
          </p:cNvSpPr>
          <p:nvPr/>
        </p:nvSpPr>
        <p:spPr bwMode="auto">
          <a:xfrm>
            <a:off x="7019925" y="4840288"/>
            <a:ext cx="194468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single kaon experiment</a:t>
            </a:r>
          </a:p>
        </p:txBody>
      </p:sp>
      <p:sp>
        <p:nvSpPr>
          <p:cNvPr id="39949" name="AutoShape 14"/>
          <p:cNvSpPr>
            <a:spLocks noChangeArrowheads="1"/>
          </p:cNvSpPr>
          <p:nvPr/>
        </p:nvSpPr>
        <p:spPr bwMode="auto">
          <a:xfrm>
            <a:off x="7848600" y="5373688"/>
            <a:ext cx="215900" cy="503237"/>
          </a:xfrm>
          <a:prstGeom prst="downArrow">
            <a:avLst>
              <a:gd name="adj1" fmla="val 50000"/>
              <a:gd name="adj2" fmla="val 4169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9950" name="Objekt 1"/>
          <p:cNvGraphicFramePr>
            <a:graphicFrameLocks noChangeAspect="1"/>
          </p:cNvGraphicFramePr>
          <p:nvPr/>
        </p:nvGraphicFramePr>
        <p:xfrm>
          <a:off x="2411413" y="4694238"/>
          <a:ext cx="9525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13" name="Formel" r:id="rId14" imgW="558558" imgH="241195" progId="Equation.3">
                  <p:embed/>
                </p:oleObj>
              </mc:Choice>
              <mc:Fallback>
                <p:oleObj name="Formel" r:id="rId14" imgW="558558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694238"/>
                        <a:ext cx="9525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951" name="Gerade Verbindung mit Pfeil 4"/>
          <p:cNvCxnSpPr>
            <a:cxnSpLocks noChangeShapeType="1"/>
          </p:cNvCxnSpPr>
          <p:nvPr/>
        </p:nvCxnSpPr>
        <p:spPr bwMode="auto">
          <a:xfrm>
            <a:off x="3419475" y="4941888"/>
            <a:ext cx="288925" cy="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8" name="Picture 20" descr="kao3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07950" y="-26988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798344"/>
      </p:ext>
    </p:extLst>
  </p:cSld>
  <p:clrMapOvr>
    <a:masterClrMapping/>
  </p:clrMapOvr>
  <p:transition spd="slow" advTm="147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404813"/>
            <a:ext cx="7920038" cy="639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de-DE" sz="3600" dirty="0" smtClean="0"/>
              <a:t>Summarizing…</a:t>
            </a:r>
          </a:p>
        </p:txBody>
      </p:sp>
      <p:sp>
        <p:nvSpPr>
          <p:cNvPr id="26628" name="Textfeld 2"/>
          <p:cNvSpPr txBox="1">
            <a:spLocks noChangeArrowheads="1"/>
          </p:cNvSpPr>
          <p:nvPr/>
        </p:nvSpPr>
        <p:spPr bwMode="auto">
          <a:xfrm>
            <a:off x="1340922" y="1482724"/>
            <a:ext cx="583247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8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If we believe in QM, then there is “</a:t>
            </a:r>
            <a:r>
              <a:rPr lang="en-GB" altLang="de-DE" sz="1800" b="1" i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spooky action at distance</a:t>
            </a:r>
            <a:r>
              <a:rPr lang="en-GB" altLang="de-DE" sz="18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” also for this system at different energy scale, but there exists NO CONCLUSIVE EXPERIMENT so far.</a:t>
            </a:r>
          </a:p>
        </p:txBody>
      </p:sp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2092325" y="2925564"/>
            <a:ext cx="41767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400" b="1" dirty="0" err="1">
                <a:solidFill>
                  <a:srgbClr val="003366"/>
                </a:solidFill>
                <a:latin typeface="Arial Unicode MS" pitchFamily="34" charset="-128"/>
                <a:cs typeface="Arial" pitchFamily="34" charset="0"/>
              </a:rPr>
              <a:t>Hiesmayr</a:t>
            </a:r>
            <a:r>
              <a:rPr lang="en-GB" altLang="de-DE" sz="1400" b="1" dirty="0">
                <a:solidFill>
                  <a:srgbClr val="003366"/>
                </a:solidFill>
                <a:latin typeface="Arial Unicode MS" pitchFamily="34" charset="-128"/>
                <a:cs typeface="Arial" pitchFamily="34" charset="0"/>
              </a:rPr>
              <a:t>, Eur. Phys. J. C (2007)</a:t>
            </a:r>
          </a:p>
        </p:txBody>
      </p:sp>
      <p:sp>
        <p:nvSpPr>
          <p:cNvPr id="38918" name="Textfeld 6"/>
          <p:cNvSpPr txBox="1">
            <a:spLocks noChangeArrowheads="1"/>
          </p:cNvSpPr>
          <p:nvPr/>
        </p:nvSpPr>
        <p:spPr bwMode="auto">
          <a:xfrm>
            <a:off x="1449388" y="3284538"/>
            <a:ext cx="5472112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800" b="1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A violation for observables that can be </a:t>
            </a:r>
            <a:r>
              <a:rPr lang="en-GB" altLang="de-DE" sz="1800" b="1" i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actively</a:t>
            </a:r>
            <a:r>
              <a:rPr lang="en-GB" altLang="de-DE" sz="1800" b="1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 measured can be found, but for an initial non-maximally entangled state.</a:t>
            </a:r>
          </a:p>
        </p:txBody>
      </p:sp>
      <p:sp>
        <p:nvSpPr>
          <p:cNvPr id="38919" name="Textfeld 3"/>
          <p:cNvSpPr txBox="1">
            <a:spLocks noChangeArrowheads="1"/>
          </p:cNvSpPr>
          <p:nvPr/>
        </p:nvSpPr>
        <p:spPr bwMode="auto">
          <a:xfrm>
            <a:off x="2267743" y="4557991"/>
            <a:ext cx="7705725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400" b="1" dirty="0" err="1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Hiesmayr</a:t>
            </a:r>
            <a:r>
              <a:rPr lang="en-GB" altLang="de-DE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GB" altLang="de-DE" sz="1400" b="1" dirty="0" err="1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Domenico</a:t>
            </a:r>
            <a:r>
              <a:rPr lang="en-GB" altLang="de-DE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GB" altLang="de-DE" sz="1400" b="1" dirty="0" err="1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Curceanu</a:t>
            </a:r>
            <a:r>
              <a:rPr lang="en-GB" altLang="de-DE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GB" altLang="de-DE" sz="1400" b="1" dirty="0">
                <a:solidFill>
                  <a:srgbClr val="00B0F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Gabriel, Huber</a:t>
            </a:r>
            <a:r>
              <a:rPr lang="en-GB" altLang="de-DE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Larsson, </a:t>
            </a:r>
            <a:r>
              <a:rPr lang="en-GB" altLang="de-DE" sz="1400" b="1" dirty="0" err="1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Moskal</a:t>
            </a:r>
            <a:r>
              <a:rPr lang="en-GB" altLang="de-DE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GB" altLang="de-DE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GB" altLang="de-DE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GB" altLang="de-DE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Eur</a:t>
            </a:r>
            <a:r>
              <a:rPr lang="en-GB" altLang="de-DE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Phys. J. C (2012)</a:t>
            </a:r>
          </a:p>
        </p:txBody>
      </p:sp>
      <p:sp>
        <p:nvSpPr>
          <p:cNvPr id="38920" name="Textfeld 4"/>
          <p:cNvSpPr txBox="1">
            <a:spLocks noChangeArrowheads="1"/>
          </p:cNvSpPr>
          <p:nvPr/>
        </p:nvSpPr>
        <p:spPr bwMode="auto">
          <a:xfrm>
            <a:off x="2267743" y="5145088"/>
            <a:ext cx="6835775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800" b="1" dirty="0">
                <a:solidFill>
                  <a:srgbClr val="CC0099"/>
                </a:solidFill>
                <a:latin typeface="Comic Sans MS" pitchFamily="66" charset="0"/>
                <a:cs typeface="Arial" pitchFamily="34" charset="0"/>
              </a:rPr>
              <a:t>New Bell inequality for unstable systems that is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800" b="1" dirty="0">
                <a:solidFill>
                  <a:srgbClr val="CC0099"/>
                </a:solidFill>
                <a:latin typeface="Comic Sans MS" pitchFamily="66" charset="0"/>
                <a:cs typeface="Arial" pitchFamily="34" charset="0"/>
              </a:rPr>
              <a:t>experimentally feasible </a:t>
            </a:r>
            <a:r>
              <a:rPr lang="en-GB" altLang="de-DE" sz="1800" b="1" dirty="0" smtClean="0">
                <a:solidFill>
                  <a:srgbClr val="CC0099"/>
                </a:solidFill>
                <a:latin typeface="Comic Sans MS" pitchFamily="66" charset="0"/>
                <a:cs typeface="Arial" pitchFamily="34" charset="0"/>
              </a:rPr>
              <a:t>&amp; </a:t>
            </a:r>
            <a:r>
              <a:rPr lang="en-GB" altLang="de-DE" sz="1800" b="1" dirty="0">
                <a:solidFill>
                  <a:srgbClr val="CC0099"/>
                </a:solidFill>
                <a:latin typeface="Comic Sans MS" pitchFamily="66" charset="0"/>
                <a:cs typeface="Arial" pitchFamily="34" charset="0"/>
              </a:rPr>
              <a:t>can be performed with current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800" b="1" dirty="0">
                <a:solidFill>
                  <a:srgbClr val="CC0099"/>
                </a:solidFill>
                <a:latin typeface="Comic Sans MS" pitchFamily="66" charset="0"/>
                <a:cs typeface="Arial" pitchFamily="34" charset="0"/>
              </a:rPr>
              <a:t>technology! </a:t>
            </a:r>
          </a:p>
        </p:txBody>
      </p:sp>
      <p:pic>
        <p:nvPicPr>
          <p:cNvPr id="2663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4" y="2462014"/>
            <a:ext cx="2447925" cy="1543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6634" name="Textfeld 7"/>
          <p:cNvSpPr txBox="1">
            <a:spLocks noChangeArrowheads="1"/>
          </p:cNvSpPr>
          <p:nvPr/>
        </p:nvSpPr>
        <p:spPr bwMode="auto">
          <a:xfrm>
            <a:off x="7007225" y="4143375"/>
            <a:ext cx="18478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800" b="1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Frascati, Italy</a:t>
            </a:r>
          </a:p>
        </p:txBody>
      </p:sp>
      <p:pic>
        <p:nvPicPr>
          <p:cNvPr id="12" name="Picture 24" descr="Akaonk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" y="4058199"/>
            <a:ext cx="2086602" cy="27735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</p:spTree>
    <p:extLst>
      <p:ext uri="{BB962C8B-B14F-4D97-AF65-F5344CB8AC3E}">
        <p14:creationId xmlns:p14="http://schemas.microsoft.com/office/powerpoint/2010/main" val="1925204297"/>
      </p:ext>
    </p:extLst>
  </p:cSld>
  <p:clrMapOvr>
    <a:masterClrMapping/>
  </p:clrMapOvr>
  <p:transition spd="slow" advTm="147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918" grpId="0"/>
      <p:bldP spid="38919" grpId="0"/>
      <p:bldP spid="389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404813"/>
            <a:ext cx="7920038" cy="639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de-DE" sz="3600" dirty="0" smtClean="0"/>
              <a:t>Conclusive test for </a:t>
            </a:r>
            <a:r>
              <a:rPr lang="en-GB" altLang="de-DE" sz="3600" dirty="0" err="1" smtClean="0"/>
              <a:t>kaons</a:t>
            </a:r>
            <a:endParaRPr lang="en-GB" altLang="de-DE" sz="3600" dirty="0" smtClean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9" y="1929054"/>
            <a:ext cx="5645889" cy="31612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96595"/>
            <a:ext cx="6226592" cy="33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feld 1"/>
          <p:cNvSpPr txBox="1">
            <a:spLocks noChangeArrowheads="1"/>
          </p:cNvSpPr>
          <p:nvPr/>
        </p:nvSpPr>
        <p:spPr bwMode="auto">
          <a:xfrm>
            <a:off x="4358401" y="3025891"/>
            <a:ext cx="21605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Bell inequality</a:t>
            </a:r>
          </a:p>
        </p:txBody>
      </p:sp>
      <p:cxnSp>
        <p:nvCxnSpPr>
          <p:cNvPr id="31750" name="Gerade Verbindung mit Pfeil 3"/>
          <p:cNvCxnSpPr>
            <a:cxnSpLocks noChangeShapeType="1"/>
          </p:cNvCxnSpPr>
          <p:nvPr/>
        </p:nvCxnSpPr>
        <p:spPr bwMode="auto">
          <a:xfrm flipH="1">
            <a:off x="4282201" y="3257666"/>
            <a:ext cx="144462" cy="341313"/>
          </a:xfrm>
          <a:prstGeom prst="straightConnector1">
            <a:avLst/>
          </a:prstGeom>
          <a:noFill/>
          <a:ln w="25400" algn="ctr">
            <a:solidFill>
              <a:srgbClr val="FF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51" name="Gerade Verbindung mit Pfeil 5"/>
          <p:cNvCxnSpPr>
            <a:cxnSpLocks noChangeShapeType="1"/>
          </p:cNvCxnSpPr>
          <p:nvPr/>
        </p:nvCxnSpPr>
        <p:spPr bwMode="auto">
          <a:xfrm flipH="1">
            <a:off x="4569538" y="3937116"/>
            <a:ext cx="144463" cy="2159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52" name="Textfeld 6"/>
          <p:cNvSpPr txBox="1">
            <a:spLocks noChangeArrowheads="1"/>
          </p:cNvSpPr>
          <p:nvPr/>
        </p:nvSpPr>
        <p:spPr bwMode="auto">
          <a:xfrm>
            <a:off x="4714001" y="3721216"/>
            <a:ext cx="143986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Bound</a:t>
            </a:r>
          </a:p>
        </p:txBody>
      </p:sp>
      <p:pic>
        <p:nvPicPr>
          <p:cNvPr id="12" name="Picture 20" descr="kao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07950" y="-26988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 bwMode="auto">
          <a:xfrm>
            <a:off x="7092280" y="2208915"/>
            <a:ext cx="1728192" cy="1785104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DE" sz="2000" b="1" dirty="0">
                <a:solidFill>
                  <a:srgbClr val="0033CC"/>
                </a:solidFill>
              </a:rPr>
              <a:t>Future: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DE" sz="2000" b="1" dirty="0" smtClean="0">
                <a:solidFill>
                  <a:srgbClr val="0033CC"/>
                </a:solidFill>
              </a:rPr>
              <a:t>DAPHNE ?</a:t>
            </a:r>
            <a:endParaRPr lang="de-DE" sz="2000" b="1" dirty="0">
              <a:solidFill>
                <a:srgbClr val="0033CC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DE" sz="2000" b="1" dirty="0" smtClean="0">
                <a:solidFill>
                  <a:srgbClr val="0033CC"/>
                </a:solidFill>
              </a:rPr>
              <a:t>FAIR 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0033CC"/>
                </a:solidFill>
              </a:rPr>
              <a:t>CERN ?</a:t>
            </a:r>
            <a:endParaRPr lang="de-DE" sz="2000" b="1" dirty="0">
              <a:solidFill>
                <a:srgbClr val="0033CC"/>
              </a:solidFill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152" y="4313403"/>
            <a:ext cx="2455157" cy="22365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677"/>
      </p:ext>
    </p:extLst>
  </p:cSld>
  <p:clrMapOvr>
    <a:masterClrMapping/>
  </p:clrMapOvr>
  <p:transition spd="slow" advTm="147148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6425" y="384254"/>
            <a:ext cx="7920038" cy="639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de-DE" sz="3600" dirty="0" smtClean="0"/>
              <a:t>Conclusive test for </a:t>
            </a:r>
            <a:r>
              <a:rPr lang="en-GB" altLang="de-DE" sz="3600" dirty="0" err="1" smtClean="0"/>
              <a:t>kaons</a:t>
            </a:r>
            <a:endParaRPr lang="en-GB" altLang="de-DE" sz="3600" dirty="0" smtClean="0"/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64" y="2694483"/>
            <a:ext cx="5688880" cy="30188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1139825" y="1889125"/>
            <a:ext cx="523716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b="1">
                <a:solidFill>
                  <a:srgbClr val="FF0000"/>
                </a:solidFill>
                <a:latin typeface="Comic Sans MS" pitchFamily="66" charset="0"/>
                <a:cs typeface="Arial" pitchFamily="34" charset="0"/>
                <a:sym typeface="Wingdings" pitchFamily="2" charset="2"/>
              </a:rPr>
              <a:t> sensitive to CP violation !!!</a:t>
            </a:r>
            <a:endParaRPr lang="en-GB" altLang="de-DE" b="1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38" y="5945188"/>
            <a:ext cx="2470150" cy="24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4" name="Textfeld 6"/>
          <p:cNvSpPr txBox="1">
            <a:spLocks noChangeArrowheads="1"/>
          </p:cNvSpPr>
          <p:nvPr/>
        </p:nvSpPr>
        <p:spPr bwMode="auto">
          <a:xfrm>
            <a:off x="6808788" y="3035300"/>
            <a:ext cx="21605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Bell inequality</a:t>
            </a:r>
          </a:p>
        </p:txBody>
      </p:sp>
      <p:cxnSp>
        <p:nvCxnSpPr>
          <p:cNvPr id="32775" name="Gerade Verbindung mit Pfeil 7"/>
          <p:cNvCxnSpPr>
            <a:cxnSpLocks noChangeShapeType="1"/>
          </p:cNvCxnSpPr>
          <p:nvPr/>
        </p:nvCxnSpPr>
        <p:spPr bwMode="auto">
          <a:xfrm flipH="1">
            <a:off x="6731000" y="3267075"/>
            <a:ext cx="144463" cy="341313"/>
          </a:xfrm>
          <a:prstGeom prst="straightConnector1">
            <a:avLst/>
          </a:prstGeom>
          <a:noFill/>
          <a:ln w="25400" algn="ctr">
            <a:solidFill>
              <a:srgbClr val="FF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76" name="Gerade Verbindung mit Pfeil 8"/>
          <p:cNvCxnSpPr>
            <a:cxnSpLocks noChangeShapeType="1"/>
          </p:cNvCxnSpPr>
          <p:nvPr/>
        </p:nvCxnSpPr>
        <p:spPr bwMode="auto">
          <a:xfrm flipH="1">
            <a:off x="7019925" y="3946525"/>
            <a:ext cx="142875" cy="2159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77" name="Textfeld 9"/>
          <p:cNvSpPr txBox="1">
            <a:spLocks noChangeArrowheads="1"/>
          </p:cNvSpPr>
          <p:nvPr/>
        </p:nvSpPr>
        <p:spPr bwMode="auto">
          <a:xfrm>
            <a:off x="7162800" y="3730625"/>
            <a:ext cx="14398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Bound</a:t>
            </a:r>
          </a:p>
        </p:txBody>
      </p:sp>
      <p:sp>
        <p:nvSpPr>
          <p:cNvPr id="32778" name="Textfeld 10"/>
          <p:cNvSpPr txBox="1">
            <a:spLocks noChangeArrowheads="1"/>
          </p:cNvSpPr>
          <p:nvPr/>
        </p:nvSpPr>
        <p:spPr bwMode="auto">
          <a:xfrm>
            <a:off x="250825" y="4171950"/>
            <a:ext cx="21605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Bell inequality</a:t>
            </a:r>
          </a:p>
        </p:txBody>
      </p:sp>
      <p:cxnSp>
        <p:nvCxnSpPr>
          <p:cNvPr id="32779" name="Gerade Verbindung mit Pfeil 11"/>
          <p:cNvCxnSpPr>
            <a:cxnSpLocks noChangeShapeType="1"/>
          </p:cNvCxnSpPr>
          <p:nvPr/>
        </p:nvCxnSpPr>
        <p:spPr bwMode="auto">
          <a:xfrm>
            <a:off x="2112963" y="4356100"/>
            <a:ext cx="576262" cy="0"/>
          </a:xfrm>
          <a:prstGeom prst="straightConnector1">
            <a:avLst/>
          </a:prstGeom>
          <a:noFill/>
          <a:ln w="25400" algn="ctr">
            <a:solidFill>
              <a:srgbClr val="FF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80" name="Gerade Verbindung mit Pfeil 12"/>
          <p:cNvCxnSpPr>
            <a:cxnSpLocks noChangeShapeType="1"/>
          </p:cNvCxnSpPr>
          <p:nvPr/>
        </p:nvCxnSpPr>
        <p:spPr bwMode="auto">
          <a:xfrm>
            <a:off x="1670050" y="5087938"/>
            <a:ext cx="1143000" cy="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81" name="Textfeld 13"/>
          <p:cNvSpPr txBox="1">
            <a:spLocks noChangeArrowheads="1"/>
          </p:cNvSpPr>
          <p:nvPr/>
        </p:nvSpPr>
        <p:spPr bwMode="auto">
          <a:xfrm>
            <a:off x="606425" y="4867275"/>
            <a:ext cx="14398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Bound</a:t>
            </a:r>
          </a:p>
        </p:txBody>
      </p:sp>
      <p:pic>
        <p:nvPicPr>
          <p:cNvPr id="3278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0" y="1136650"/>
            <a:ext cx="22479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4" descr="Akaonkl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Grafi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790" y="4898040"/>
            <a:ext cx="1528935" cy="2032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94441142"/>
      </p:ext>
    </p:extLst>
  </p:cSld>
  <p:clrMapOvr>
    <a:masterClrMapping/>
  </p:clrMapOvr>
  <p:transition spd="slow" advTm="147148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559675" cy="503237"/>
          </a:xfrm>
        </p:spPr>
        <p:txBody>
          <a:bodyPr/>
          <a:lstStyle/>
          <a:p>
            <a:pPr eaLnBrk="1" hangingPunct="1">
              <a:defRPr/>
            </a:pPr>
            <a:r>
              <a:rPr lang="de-DE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 little history…</a:t>
            </a:r>
            <a:endParaRPr lang="en-GB" smtClean="0"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1987" name="Picture 3" descr="Bertlman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16113"/>
            <a:ext cx="36576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 descr="SpookyFarb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29797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5257800" y="6186488"/>
            <a:ext cx="3505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600" b="1">
                <a:solidFill>
                  <a:srgbClr val="000000"/>
                </a:solidFill>
                <a:latin typeface="Arial" pitchFamily="34" charset="0"/>
              </a:rPr>
              <a:t>Drawn by R.A. Bertlmann to the 60th birthday of John Bell</a:t>
            </a:r>
            <a:r>
              <a:rPr lang="de-DE" altLang="en-US" sz="1600" b="1">
                <a:solidFill>
                  <a:srgbClr val="CC00CC"/>
                </a:solidFill>
                <a:latin typeface="Arial" pitchFamily="34" charset="0"/>
              </a:rPr>
              <a:t> </a:t>
            </a:r>
            <a:endParaRPr lang="en-GB" altLang="en-US" sz="1600" b="1">
              <a:solidFill>
                <a:srgbClr val="CC00CC"/>
              </a:solidFill>
              <a:latin typeface="Arial" pitchFamily="34" charset="0"/>
            </a:endParaRPr>
          </a:p>
        </p:txBody>
      </p:sp>
      <p:pic>
        <p:nvPicPr>
          <p:cNvPr id="44038" name="Picture 6" descr="bertlm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628775"/>
            <a:ext cx="20256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" descr="spookyka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77838"/>
            <a:ext cx="4535487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 descr="kao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69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61696"/>
            <a:ext cx="4664349" cy="327385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4" descr="Akaonk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3177" y="-47601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feld 1"/>
          <p:cNvSpPr txBox="1">
            <a:spLocks noChangeArrowheads="1"/>
          </p:cNvSpPr>
          <p:nvPr/>
        </p:nvSpPr>
        <p:spPr bwMode="auto">
          <a:xfrm>
            <a:off x="971600" y="1484784"/>
            <a:ext cx="8280920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00050" indent="-40005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0" indent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GB" altLang="en-US" sz="3200" b="1" dirty="0" smtClean="0">
                <a:solidFill>
                  <a:srgbClr val="FF3300"/>
                </a:solidFill>
                <a:latin typeface="Comic Sans MS" pitchFamily="66" charset="0"/>
              </a:rPr>
              <a:t>II. Part</a:t>
            </a:r>
            <a:r>
              <a:rPr lang="en-GB" altLang="en-US" sz="3200" b="1" dirty="0">
                <a:solidFill>
                  <a:srgbClr val="FF3300"/>
                </a:solidFill>
                <a:latin typeface="Comic Sans MS" pitchFamily="66" charset="0"/>
              </a:rPr>
              <a:t>: </a:t>
            </a:r>
            <a:r>
              <a:rPr lang="en-GB" altLang="en-US" sz="3200" dirty="0" smtClean="0">
                <a:solidFill>
                  <a:srgbClr val="0033CC"/>
                </a:solidFill>
                <a:latin typeface="Comic Sans MS" pitchFamily="66" charset="0"/>
              </a:rPr>
              <a:t>Does the superposition principle hold at all scales?</a:t>
            </a:r>
            <a:endParaRPr lang="en-GB" altLang="en-US" sz="3200" b="1" dirty="0" smtClean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5" name="Picture 9" descr="Matter Wav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5" b="46051"/>
          <a:stretch/>
        </p:blipFill>
        <p:spPr bwMode="auto">
          <a:xfrm>
            <a:off x="1763688" y="5450801"/>
            <a:ext cx="3528888" cy="1290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6" t="19960" r="39934" b="35915"/>
          <a:stretch/>
        </p:blipFill>
        <p:spPr bwMode="auto">
          <a:xfrm>
            <a:off x="84819" y="4653136"/>
            <a:ext cx="1512369" cy="234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 bwMode="auto">
          <a:xfrm>
            <a:off x="1558964" y="4973106"/>
            <a:ext cx="36295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dirty="0">
                <a:solidFill>
                  <a:srgbClr val="0033CC"/>
                </a:solidFill>
              </a:rPr>
              <a:t>Arndt </a:t>
            </a:r>
            <a:r>
              <a:rPr lang="de-DE" sz="2000" b="1" dirty="0" err="1" smtClean="0">
                <a:solidFill>
                  <a:srgbClr val="0033CC"/>
                </a:solidFill>
              </a:rPr>
              <a:t>group</a:t>
            </a:r>
            <a:r>
              <a:rPr lang="de-DE" sz="2000" b="1" dirty="0" smtClean="0">
                <a:solidFill>
                  <a:srgbClr val="0033CC"/>
                </a:solidFill>
              </a:rPr>
              <a:t> (Univ. Vienna):</a:t>
            </a:r>
            <a:endParaRPr lang="en-GB" sz="2000" b="1" dirty="0">
              <a:solidFill>
                <a:srgbClr val="0033CC"/>
              </a:solidFill>
            </a:endParaRPr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5724128" y="5177924"/>
            <a:ext cx="3240360" cy="1323439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 smtClean="0">
                <a:solidFill>
                  <a:srgbClr val="0033CC"/>
                </a:solidFill>
                <a:latin typeface="Comic Sans MS" pitchFamily="66" charset="0"/>
              </a:rPr>
              <a:t>Collapse models: breakdown 10</a:t>
            </a:r>
            <a:r>
              <a:rPr lang="en-GB" altLang="de-DE" sz="2000" baseline="30000" dirty="0" smtClean="0">
                <a:solidFill>
                  <a:srgbClr val="0033CC"/>
                </a:solidFill>
                <a:latin typeface="Comic Sans MS" pitchFamily="66" charset="0"/>
              </a:rPr>
              <a:t>6</a:t>
            </a:r>
            <a:r>
              <a:rPr lang="en-GB" altLang="de-DE" sz="2000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</a:rPr>
              <a:t>to 10</a:t>
            </a:r>
            <a:r>
              <a:rPr lang="en-GB" altLang="de-DE" sz="2000" baseline="30000" dirty="0">
                <a:solidFill>
                  <a:srgbClr val="0033CC"/>
                </a:solidFill>
                <a:latin typeface="Comic Sans MS" pitchFamily="66" charset="0"/>
              </a:rPr>
              <a:t>9</a:t>
            </a: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en-GB" altLang="de-DE" sz="2000" dirty="0" err="1">
                <a:solidFill>
                  <a:srgbClr val="0033CC"/>
                </a:solidFill>
                <a:latin typeface="Comic Sans MS" pitchFamily="66" charset="0"/>
              </a:rPr>
              <a:t>amu</a:t>
            </a: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sym typeface="Wingdings" pitchFamily="2" charset="2"/>
              </a:rPr>
              <a:t> </a:t>
            </a:r>
            <a:r>
              <a:rPr lang="en-GB" altLang="de-DE" sz="2000" dirty="0" smtClean="0">
                <a:solidFill>
                  <a:srgbClr val="0033CC"/>
                </a:solidFill>
                <a:latin typeface="Comic Sans MS" pitchFamily="66" charset="0"/>
                <a:sym typeface="Wingdings" pitchFamily="2" charset="2"/>
              </a:rPr>
              <a:t>current </a:t>
            </a: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sym typeface="Wingdings" pitchFamily="2" charset="2"/>
              </a:rPr>
              <a:t>record </a:t>
            </a:r>
            <a:r>
              <a:rPr lang="en-GB" altLang="de-DE" sz="2000" dirty="0" smtClean="0">
                <a:solidFill>
                  <a:srgbClr val="0033CC"/>
                </a:solidFill>
                <a:latin typeface="Comic Sans MS" pitchFamily="66" charset="0"/>
              </a:rPr>
              <a:t>10</a:t>
            </a:r>
            <a:r>
              <a:rPr lang="en-GB" altLang="de-DE" sz="2000" baseline="30000" dirty="0" smtClean="0">
                <a:solidFill>
                  <a:srgbClr val="0033CC"/>
                </a:solidFill>
                <a:latin typeface="Comic Sans MS" pitchFamily="66" charset="0"/>
              </a:rPr>
              <a:t>4</a:t>
            </a:r>
            <a:r>
              <a:rPr lang="en-GB" altLang="de-DE" sz="2000" dirty="0" smtClean="0">
                <a:solidFill>
                  <a:srgbClr val="0033CC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en-GB" altLang="de-DE" sz="2000" dirty="0" err="1" smtClean="0">
                <a:solidFill>
                  <a:srgbClr val="0033CC"/>
                </a:solidFill>
                <a:latin typeface="Comic Sans MS" pitchFamily="66" charset="0"/>
                <a:sym typeface="Wingdings" pitchFamily="2" charset="2"/>
              </a:rPr>
              <a:t>amu</a:t>
            </a:r>
            <a:endParaRPr lang="en-GB" altLang="de-DE" sz="2000" dirty="0">
              <a:solidFill>
                <a:srgbClr val="0033CC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14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3" descr="https://encrypted-tbn3.gstatic.com/images?q=tbn:ANd9GcSdjJZMeaY5Px8_d6yK1_YvfUhvlbg58IC5TjI9xNglpArFtvh_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514600"/>
            <a:ext cx="167163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485775"/>
            <a:ext cx="8162925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de-DE" sz="2400" smtClean="0"/>
              <a:t>Are Collapse Models testable in High Energy Physics?</a:t>
            </a:r>
            <a:endParaRPr lang="en-GB" altLang="de-DE" sz="1600" smtClean="0">
              <a:solidFill>
                <a:srgbClr val="FF0000"/>
              </a:solidFill>
            </a:endParaRPr>
          </a:p>
        </p:txBody>
      </p:sp>
      <p:graphicFrame>
        <p:nvGraphicFramePr>
          <p:cNvPr id="26640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592303"/>
              </p:ext>
            </p:extLst>
          </p:nvPr>
        </p:nvGraphicFramePr>
        <p:xfrm>
          <a:off x="6659563" y="1209676"/>
          <a:ext cx="2592388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7" name="Formel" r:id="rId5" imgW="1447800" imgH="279400" progId="Equation.DSMT4">
                  <p:embed/>
                </p:oleObj>
              </mc:Choice>
              <mc:Fallback>
                <p:oleObj name="Formel" r:id="rId5" imgW="14478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1209676"/>
                        <a:ext cx="2592388" cy="50006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feld 3"/>
          <p:cNvSpPr txBox="1">
            <a:spLocks noChangeArrowheads="1"/>
          </p:cNvSpPr>
          <p:nvPr/>
        </p:nvSpPr>
        <p:spPr bwMode="auto">
          <a:xfrm>
            <a:off x="1187450" y="1196975"/>
            <a:ext cx="55451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</a:rPr>
              <a:t>Naturally oscillating systems (no setup needed to get interference!): </a:t>
            </a:r>
          </a:p>
        </p:txBody>
      </p:sp>
      <p:sp>
        <p:nvSpPr>
          <p:cNvPr id="24582" name="Textfeld 7"/>
          <p:cNvSpPr txBox="1">
            <a:spLocks noChangeArrowheads="1"/>
          </p:cNvSpPr>
          <p:nvPr/>
        </p:nvSpPr>
        <p:spPr bwMode="auto">
          <a:xfrm>
            <a:off x="1087438" y="2133600"/>
            <a:ext cx="417671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/>
            </a:pPr>
            <a:r>
              <a:rPr lang="en-GB" altLang="de-DE" sz="2000" b="1">
                <a:solidFill>
                  <a:srgbClr val="FF66CC"/>
                </a:solidFill>
                <a:latin typeface="Comic Sans MS" pitchFamily="66" charset="0"/>
              </a:rPr>
              <a:t>Flavour oscillating neutral meson systems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/>
            </a:pPr>
            <a:r>
              <a:rPr lang="en-GB" altLang="de-DE" sz="2000" b="1">
                <a:solidFill>
                  <a:srgbClr val="FF66CC"/>
                </a:solidFill>
                <a:latin typeface="Comic Sans MS" pitchFamily="66" charset="0"/>
              </a:rPr>
              <a:t>Flavour oscillating neutrinos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/>
            </a:pPr>
            <a:r>
              <a:rPr lang="en-GB" altLang="de-DE" sz="2000" b="1">
                <a:solidFill>
                  <a:srgbClr val="FF66CC"/>
                </a:solidFill>
                <a:latin typeface="Comic Sans MS" pitchFamily="66" charset="0"/>
              </a:rPr>
              <a:t>Chiral molecules</a:t>
            </a:r>
          </a:p>
        </p:txBody>
      </p:sp>
      <p:sp>
        <p:nvSpPr>
          <p:cNvPr id="24583" name="Textfeld 11"/>
          <p:cNvSpPr txBox="1">
            <a:spLocks noChangeArrowheads="1"/>
          </p:cNvSpPr>
          <p:nvPr/>
        </p:nvSpPr>
        <p:spPr bwMode="auto">
          <a:xfrm>
            <a:off x="1450975" y="4740275"/>
            <a:ext cx="611981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1450" indent="-1714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"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Testing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Collapse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Models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with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Neutrinos, Mesons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and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Chiral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Molecules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"</a:t>
            </a:r>
            <a:b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</a:b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M.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Bahrami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, S.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Donaldi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, L.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Ferialdi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, A. Bassi, C.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Curceanu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, A. Di Domenico </a:t>
            </a:r>
            <a:b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</a:b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and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 B. C.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Hiesmayr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b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</a:b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  <a:hlinkClick r:id="rId7"/>
              </a:rPr>
              <a:t>Nature: Scientific Reports 3, 1952 (2013)</a:t>
            </a:r>
            <a:endParaRPr lang="de-DE" altLang="de-DE" sz="1200" b="1" dirty="0">
              <a:solidFill>
                <a:srgbClr val="0000CC"/>
              </a:solidFill>
              <a:latin typeface="Comic Sans MS" pitchFamily="66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"Are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Collapse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Models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Testable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via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Flavor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de-DE" altLang="de-DE" sz="1200" b="1" i="1" dirty="0" err="1">
                <a:solidFill>
                  <a:srgbClr val="0000CC"/>
                </a:solidFill>
                <a:latin typeface="Comic Sans MS" pitchFamily="66" charset="0"/>
              </a:rPr>
              <a:t>Oscillations</a:t>
            </a:r>
            <a:r>
              <a:rPr lang="de-DE" altLang="de-DE" sz="1200" b="1" i="1" dirty="0">
                <a:solidFill>
                  <a:srgbClr val="0000CC"/>
                </a:solidFill>
                <a:latin typeface="Comic Sans MS" pitchFamily="66" charset="0"/>
              </a:rPr>
              <a:t>?"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/>
            </a:r>
            <a:b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</a:br>
            <a:r>
              <a:rPr lang="de-DE" altLang="de-DE" sz="1200" b="1" dirty="0" smtClean="0">
                <a:solidFill>
                  <a:srgbClr val="0000CC"/>
                </a:solidFill>
                <a:latin typeface="Comic Sans MS" pitchFamily="66" charset="0"/>
              </a:rPr>
              <a:t>S.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Donadi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, </a:t>
            </a:r>
            <a:r>
              <a:rPr lang="de-DE" altLang="de-DE" sz="1200" b="1" dirty="0" smtClean="0">
                <a:solidFill>
                  <a:srgbClr val="0000CC"/>
                </a:solidFill>
                <a:latin typeface="Comic Sans MS" pitchFamily="66" charset="0"/>
              </a:rPr>
              <a:t>A. 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Bassi, </a:t>
            </a:r>
            <a:r>
              <a:rPr lang="de-DE" altLang="de-DE" sz="1200" b="1" dirty="0" smtClean="0">
                <a:solidFill>
                  <a:srgbClr val="0000CC"/>
                </a:solidFill>
                <a:latin typeface="Comic Sans MS" pitchFamily="66" charset="0"/>
              </a:rPr>
              <a:t>C.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Curceanu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, </a:t>
            </a:r>
            <a:r>
              <a:rPr lang="de-DE" altLang="de-DE" sz="1200" b="1" dirty="0" smtClean="0">
                <a:solidFill>
                  <a:srgbClr val="0000CC"/>
                </a:solidFill>
                <a:latin typeface="Comic Sans MS" pitchFamily="66" charset="0"/>
              </a:rPr>
              <a:t>A. 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Di Domenico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and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de-DE" altLang="de-DE" sz="1200" b="1" dirty="0" smtClean="0">
                <a:solidFill>
                  <a:srgbClr val="0000CC"/>
                </a:solidFill>
                <a:latin typeface="Comic Sans MS" pitchFamily="66" charset="0"/>
              </a:rPr>
              <a:t>B. 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C.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</a:rPr>
              <a:t>Hiesmayr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/>
            </a:r>
            <a:b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</a:b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  <a:hlinkClick r:id="rId8"/>
              </a:rPr>
              <a:t>Foundations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  <a:hlinkClick r:id="rId8"/>
              </a:rPr>
              <a:t>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  <a:hlinkClick r:id="rId8"/>
              </a:rPr>
              <a:t>of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  <a:hlinkClick r:id="rId8"/>
              </a:rPr>
              <a:t>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  <a:hlinkClick r:id="rId8"/>
              </a:rPr>
              <a:t>Physics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  <a:hlinkClick r:id="rId8"/>
              </a:rPr>
              <a:t>: Volume 43, </a:t>
            </a:r>
            <a:r>
              <a:rPr lang="de-DE" altLang="de-DE" sz="1200" b="1" dirty="0" err="1">
                <a:solidFill>
                  <a:srgbClr val="0000CC"/>
                </a:solidFill>
                <a:latin typeface="Comic Sans MS" pitchFamily="66" charset="0"/>
                <a:hlinkClick r:id="rId8"/>
              </a:rPr>
              <a:t>Issue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  <a:hlinkClick r:id="rId8"/>
              </a:rPr>
              <a:t> 7 (2013)</a:t>
            </a:r>
            <a:r>
              <a:rPr lang="de-DE" altLang="de-DE" sz="1200" b="1" dirty="0">
                <a:solidFill>
                  <a:srgbClr val="0000CC"/>
                </a:solidFill>
                <a:latin typeface="Comic Sans MS" pitchFamily="66" charset="0"/>
              </a:rPr>
              <a:t>, Page 813-844</a:t>
            </a:r>
            <a:endParaRPr lang="en-GB" altLang="de-DE" sz="1200" b="1" dirty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24584" name="Picture 11" descr="http://upload.wikimedia.org/wikipedia/commons/2/2d/Nitrogen-inversion-3D-ball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3" y="3175000"/>
            <a:ext cx="3811587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85" name="Gruppieren 3"/>
          <p:cNvGrpSpPr>
            <a:grpSpLocks/>
          </p:cNvGrpSpPr>
          <p:nvPr/>
        </p:nvGrpSpPr>
        <p:grpSpPr bwMode="auto">
          <a:xfrm>
            <a:off x="5264150" y="1700213"/>
            <a:ext cx="1395413" cy="901700"/>
            <a:chOff x="5264150" y="1700808"/>
            <a:chExt cx="1396082" cy="901625"/>
          </a:xfrm>
        </p:grpSpPr>
        <p:pic>
          <p:nvPicPr>
            <p:cNvPr id="12" name="Picture 24" descr="Akaonkl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55104" y="1700808"/>
              <a:ext cx="605128" cy="9016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7" name="Pfeil nach links und rechts 2"/>
            <p:cNvSpPr>
              <a:spLocks noChangeArrowheads="1"/>
            </p:cNvSpPr>
            <p:nvPr/>
          </p:nvSpPr>
          <p:spPr bwMode="auto">
            <a:xfrm>
              <a:off x="5796163" y="2058226"/>
              <a:ext cx="259571" cy="166682"/>
            </a:xfrm>
            <a:prstGeom prst="leftRightArrow">
              <a:avLst>
                <a:gd name="adj1" fmla="val 50000"/>
                <a:gd name="adj2" fmla="val 49999"/>
              </a:avLst>
            </a:prstGeom>
            <a:solidFill>
              <a:srgbClr val="CC66FF"/>
            </a:solidFill>
            <a:ln w="25400" algn="ctr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de-DE" altLang="en-US">
                <a:cs typeface="Arial" pitchFamily="34" charset="0"/>
              </a:endParaRPr>
            </a:p>
          </p:txBody>
        </p:sp>
        <p:pic>
          <p:nvPicPr>
            <p:cNvPr id="14" name="Picture 20" descr="kao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5264150" y="1710332"/>
              <a:ext cx="513009" cy="8047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Picture 20" descr="kao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421506"/>
      </p:ext>
    </p:extLst>
  </p:cSld>
  <p:clrMapOvr>
    <a:masterClrMapping/>
  </p:clrMapOvr>
  <p:transition spd="slow" advTm="14714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 bwMode="auto">
          <a:xfrm>
            <a:off x="900113" y="476250"/>
            <a:ext cx="755967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dirty="0" smtClean="0"/>
              <a:t>50 YEARS since…</a:t>
            </a:r>
          </a:p>
        </p:txBody>
      </p:sp>
      <p:pic>
        <p:nvPicPr>
          <p:cNvPr id="18437" name="Picture 15" descr="be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985" y="2676327"/>
            <a:ext cx="1541463" cy="2165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-1128317" y="4932313"/>
            <a:ext cx="4818063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de-DE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1964: John </a:t>
            </a:r>
            <a:r>
              <a:rPr lang="de-DE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St. </a:t>
            </a:r>
            <a:r>
              <a:rPr lang="de-DE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Bell</a:t>
            </a:r>
            <a:endParaRPr lang="de-DE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de-DE" sz="1600" b="0" dirty="0">
              <a:solidFill>
                <a:schemeClr val="tx1"/>
              </a:solidFill>
              <a:latin typeface="Arial" charset="0"/>
              <a:cs typeface="+mn-cs"/>
            </a:endParaRPr>
          </a:p>
        </p:txBody>
      </p:sp>
      <p:sp>
        <p:nvSpPr>
          <p:cNvPr id="18438" name="Ovale Legende 2"/>
          <p:cNvSpPr>
            <a:spLocks noChangeArrowheads="1"/>
          </p:cNvSpPr>
          <p:nvPr/>
        </p:nvSpPr>
        <p:spPr bwMode="auto">
          <a:xfrm>
            <a:off x="2195736" y="2420888"/>
            <a:ext cx="2664296" cy="1338114"/>
          </a:xfrm>
          <a:prstGeom prst="wedgeEllipseCallout">
            <a:avLst>
              <a:gd name="adj1" fmla="val -69644"/>
              <a:gd name="adj2" fmla="val 61028"/>
            </a:avLst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Hobby: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Foundations of QM</a:t>
            </a:r>
          </a:p>
        </p:txBody>
      </p:sp>
      <p:sp>
        <p:nvSpPr>
          <p:cNvPr id="2" name="Textfeld 1"/>
          <p:cNvSpPr txBox="1"/>
          <p:nvPr/>
        </p:nvSpPr>
        <p:spPr bwMode="auto">
          <a:xfrm>
            <a:off x="2375756" y="3855104"/>
            <a:ext cx="23042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000" b="1" dirty="0" smtClean="0">
                <a:solidFill>
                  <a:srgbClr val="FF0000"/>
                </a:solidFill>
                <a:latin typeface="Comic Sans MS" pitchFamily="66" charset="0"/>
              </a:rPr>
              <a:t>Bell’s Theorem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993903" y="2420888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de-DE" altLang="en-US" sz="2400" dirty="0">
                <a:latin typeface="Times New Roman" pitchFamily="18" charset="0"/>
              </a:rPr>
              <a:t>CP </a:t>
            </a:r>
            <a:r>
              <a:rPr lang="de-DE" altLang="en-US" sz="2400" dirty="0" err="1">
                <a:latin typeface="Times New Roman" pitchFamily="18" charset="0"/>
              </a:rPr>
              <a:t>violation</a:t>
            </a:r>
            <a:endParaRPr lang="en-GB" altLang="en-US" sz="2400" dirty="0">
              <a:latin typeface="Times New Roman" pitchFamily="18" charset="0"/>
            </a:endParaRPr>
          </a:p>
        </p:txBody>
      </p:sp>
      <p:pic>
        <p:nvPicPr>
          <p:cNvPr id="10" name="Picture 7" descr="12_quarks_antiquar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16" y="3443238"/>
            <a:ext cx="23622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703391" y="3030488"/>
            <a:ext cx="114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de-DE" altLang="en-US" sz="1800">
                <a:solidFill>
                  <a:srgbClr val="CC00CC"/>
                </a:solidFill>
                <a:latin typeface="Arial" pitchFamily="34" charset="0"/>
              </a:rPr>
              <a:t>world</a:t>
            </a:r>
            <a:endParaRPr lang="de-AT" altLang="en-US" sz="1800">
              <a:solidFill>
                <a:srgbClr val="CC00CC"/>
              </a:solidFill>
              <a:latin typeface="Arial" pitchFamily="34" charset="0"/>
            </a:endParaRPr>
          </a:p>
        </p:txBody>
      </p:sp>
      <p:cxnSp>
        <p:nvCxnSpPr>
          <p:cNvPr id="4" name="Gerade Verbindung 3"/>
          <p:cNvCxnSpPr/>
          <p:nvPr/>
        </p:nvCxnSpPr>
        <p:spPr bwMode="auto">
          <a:xfrm>
            <a:off x="5220072" y="2204864"/>
            <a:ext cx="0" cy="3528392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Pfeil nach links und rechts 4"/>
          <p:cNvSpPr/>
          <p:nvPr/>
        </p:nvSpPr>
        <p:spPr bwMode="auto">
          <a:xfrm>
            <a:off x="4703923" y="3855104"/>
            <a:ext cx="999468" cy="400110"/>
          </a:xfrm>
          <a:prstGeom prst="leftRightArrow">
            <a:avLst/>
          </a:prstGeom>
          <a:pattFill prst="wdDnDiag">
            <a:fgClr>
              <a:srgbClr val="FFFF00"/>
            </a:fgClr>
            <a:bgClr>
              <a:srgbClr val="FFC000"/>
            </a:bgClr>
          </a:patt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200" b="1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Comic Sans MS" pitchFamily="66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7071319" y="2996952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de-DE" altLang="en-US" sz="1800" dirty="0">
                <a:solidFill>
                  <a:srgbClr val="CC00CC"/>
                </a:solidFill>
                <a:latin typeface="Arial" pitchFamily="34" charset="0"/>
              </a:rPr>
              <a:t>anti-</a:t>
            </a:r>
            <a:r>
              <a:rPr lang="de-DE" altLang="en-US" sz="1800" dirty="0" err="1">
                <a:solidFill>
                  <a:srgbClr val="CC00CC"/>
                </a:solidFill>
                <a:latin typeface="Arial" pitchFamily="34" charset="0"/>
              </a:rPr>
              <a:t>world</a:t>
            </a:r>
            <a:endParaRPr lang="de-AT" altLang="en-US" sz="1800" dirty="0">
              <a:solidFill>
                <a:srgbClr val="CC00CC"/>
              </a:solidFill>
              <a:latin typeface="Arial" pitchFamily="34" charset="0"/>
            </a:endParaRPr>
          </a:p>
        </p:txBody>
      </p:sp>
      <p:sp>
        <p:nvSpPr>
          <p:cNvPr id="6" name="Textfeld 5"/>
          <p:cNvSpPr txBox="1"/>
          <p:nvPr/>
        </p:nvSpPr>
        <p:spPr bwMode="auto">
          <a:xfrm>
            <a:off x="1115616" y="1536670"/>
            <a:ext cx="78412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Are Bell inequalities violated for neutral K-mesons ?</a:t>
            </a:r>
          </a:p>
        </p:txBody>
      </p:sp>
      <p:pic>
        <p:nvPicPr>
          <p:cNvPr id="15" name="Picture 24" descr="Akaonkl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5291435" y="4526309"/>
            <a:ext cx="432693" cy="35801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de-AT" altLang="en-US">
              <a:cs typeface="Arial" pitchFamily="34" charset="0"/>
            </a:endParaRPr>
          </a:p>
        </p:txBody>
      </p:sp>
      <p:sp>
        <p:nvSpPr>
          <p:cNvPr id="27650" name="Rectangle 5"/>
          <p:cNvSpPr>
            <a:spLocks noChangeArrowheads="1"/>
          </p:cNvSpPr>
          <p:nvPr/>
        </p:nvSpPr>
        <p:spPr bwMode="auto">
          <a:xfrm>
            <a:off x="4067424" y="3819872"/>
            <a:ext cx="1079500" cy="5540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AT" altLang="de-DE" sz="3200" b="1">
              <a:solidFill>
                <a:srgbClr val="0000CC"/>
              </a:solidFill>
              <a:latin typeface="Comic Sans MS" pitchFamily="66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66788" y="484188"/>
            <a:ext cx="8162925" cy="641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de-DE" sz="2400" smtClean="0"/>
              <a:t>Can the collapse be measured for flavor oscillations?</a:t>
            </a:r>
            <a:endParaRPr lang="en-GB" altLang="de-DE" sz="1600" smtClean="0">
              <a:solidFill>
                <a:srgbClr val="FF0000"/>
              </a:solidFill>
            </a:endParaRPr>
          </a:p>
        </p:txBody>
      </p:sp>
      <p:graphicFrame>
        <p:nvGraphicFramePr>
          <p:cNvPr id="27652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241174"/>
              </p:ext>
            </p:extLst>
          </p:nvPr>
        </p:nvGraphicFramePr>
        <p:xfrm>
          <a:off x="4067424" y="4461906"/>
          <a:ext cx="3438525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4" name="Formel" r:id="rId4" imgW="2019240" imgH="482400" progId="Equation.3">
                  <p:embed/>
                </p:oleObj>
              </mc:Choice>
              <mc:Fallback>
                <p:oleObj name="Formel" r:id="rId4" imgW="20192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424" y="4461906"/>
                        <a:ext cx="3438525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feld 28"/>
          <p:cNvSpPr txBox="1">
            <a:spLocks noChangeArrowheads="1"/>
          </p:cNvSpPr>
          <p:nvPr/>
        </p:nvSpPr>
        <p:spPr bwMode="auto">
          <a:xfrm>
            <a:off x="395536" y="3048347"/>
            <a:ext cx="77041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</a:rPr>
              <a:t>For entangled mesons:</a:t>
            </a:r>
          </a:p>
        </p:txBody>
      </p:sp>
      <p:sp>
        <p:nvSpPr>
          <p:cNvPr id="27654" name="Rechteck 16"/>
          <p:cNvSpPr>
            <a:spLocks noChangeArrowheads="1"/>
          </p:cNvSpPr>
          <p:nvPr/>
        </p:nvSpPr>
        <p:spPr bwMode="auto">
          <a:xfrm>
            <a:off x="5868144" y="4293096"/>
            <a:ext cx="2808288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600" b="1" dirty="0">
                <a:solidFill>
                  <a:srgbClr val="FF0000"/>
                </a:solidFill>
                <a:latin typeface="Comic Sans MS" pitchFamily="66" charset="0"/>
              </a:rPr>
              <a:t>strength of the collapse</a:t>
            </a:r>
          </a:p>
        </p:txBody>
      </p:sp>
      <p:cxnSp>
        <p:nvCxnSpPr>
          <p:cNvPr id="27655" name="Gerade Verbindung mit Pfeil 17"/>
          <p:cNvCxnSpPr>
            <a:cxnSpLocks noChangeShapeType="1"/>
            <a:stCxn id="27658" idx="0"/>
          </p:cNvCxnSpPr>
          <p:nvPr/>
        </p:nvCxnSpPr>
        <p:spPr bwMode="auto">
          <a:xfrm flipV="1">
            <a:off x="5066085" y="4443573"/>
            <a:ext cx="998165" cy="6554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56" name="Rechteck 21"/>
          <p:cNvSpPr>
            <a:spLocks noChangeArrowheads="1"/>
          </p:cNvSpPr>
          <p:nvPr/>
        </p:nvSpPr>
        <p:spPr bwMode="auto">
          <a:xfrm>
            <a:off x="6084193" y="5191472"/>
            <a:ext cx="280828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600" b="1" dirty="0">
                <a:solidFill>
                  <a:srgbClr val="FF0000"/>
                </a:solidFill>
                <a:latin typeface="Comic Sans MS" pitchFamily="66" charset="0"/>
              </a:rPr>
              <a:t>correlation length</a:t>
            </a:r>
          </a:p>
        </p:txBody>
      </p:sp>
      <p:sp>
        <p:nvSpPr>
          <p:cNvPr id="27657" name="Pfeil nach unten 4"/>
          <p:cNvSpPr>
            <a:spLocks noChangeArrowheads="1"/>
          </p:cNvSpPr>
          <p:nvPr/>
        </p:nvSpPr>
        <p:spPr bwMode="auto">
          <a:xfrm>
            <a:off x="4275386" y="4353272"/>
            <a:ext cx="781050" cy="346075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de-DE" sz="3200" b="1">
              <a:solidFill>
                <a:srgbClr val="0000CC"/>
              </a:solidFill>
              <a:latin typeface="Comic Sans MS" pitchFamily="66" charset="0"/>
            </a:endParaRPr>
          </a:p>
        </p:txBody>
      </p:sp>
      <p:sp>
        <p:nvSpPr>
          <p:cNvPr id="27658" name="Ellipse 5"/>
          <p:cNvSpPr>
            <a:spLocks noChangeArrowheads="1"/>
          </p:cNvSpPr>
          <p:nvPr/>
        </p:nvSpPr>
        <p:spPr bwMode="auto">
          <a:xfrm>
            <a:off x="4912097" y="4509120"/>
            <a:ext cx="307975" cy="4191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de-DE" sz="3200" b="1">
              <a:solidFill>
                <a:srgbClr val="0000CC"/>
              </a:solidFill>
              <a:latin typeface="Comic Sans MS" pitchFamily="66" charset="0"/>
            </a:endParaRPr>
          </a:p>
        </p:txBody>
      </p:sp>
      <p:sp>
        <p:nvSpPr>
          <p:cNvPr id="27659" name="Ellipse 25"/>
          <p:cNvSpPr>
            <a:spLocks noChangeArrowheads="1"/>
          </p:cNvSpPr>
          <p:nvPr/>
        </p:nvSpPr>
        <p:spPr bwMode="auto">
          <a:xfrm>
            <a:off x="5364411" y="4889847"/>
            <a:ext cx="287338" cy="42068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de-DE" sz="3200" b="1">
              <a:solidFill>
                <a:srgbClr val="0000CC"/>
              </a:solidFill>
              <a:latin typeface="Comic Sans MS" pitchFamily="66" charset="0"/>
            </a:endParaRPr>
          </a:p>
        </p:txBody>
      </p:sp>
      <p:graphicFrame>
        <p:nvGraphicFramePr>
          <p:cNvPr id="27660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959720"/>
              </p:ext>
            </p:extLst>
          </p:nvPr>
        </p:nvGraphicFramePr>
        <p:xfrm>
          <a:off x="1294780" y="3422997"/>
          <a:ext cx="6805612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5" name="Formel" r:id="rId6" imgW="4000500" imgH="558800" progId="Equation.3">
                  <p:embed/>
                </p:oleObj>
              </mc:Choice>
              <mc:Fallback>
                <p:oleObj name="Formel" r:id="rId6" imgW="40005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4780" y="3422997"/>
                        <a:ext cx="6805612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1" name="Textfeld 7"/>
          <p:cNvSpPr txBox="1">
            <a:spLocks noChangeArrowheads="1"/>
          </p:cNvSpPr>
          <p:nvPr/>
        </p:nvSpPr>
        <p:spPr bwMode="auto">
          <a:xfrm>
            <a:off x="1043236" y="5507385"/>
            <a:ext cx="23304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</a:rPr>
              <a:t>Experiments ?</a:t>
            </a:r>
          </a:p>
        </p:txBody>
      </p:sp>
      <p:cxnSp>
        <p:nvCxnSpPr>
          <p:cNvPr id="27662" name="Gerade Verbindung mit Pfeil 40"/>
          <p:cNvCxnSpPr>
            <a:cxnSpLocks noChangeShapeType="1"/>
          </p:cNvCxnSpPr>
          <p:nvPr/>
        </p:nvCxnSpPr>
        <p:spPr bwMode="auto">
          <a:xfrm>
            <a:off x="5508153" y="5381972"/>
            <a:ext cx="1008063" cy="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feld 1"/>
          <p:cNvSpPr txBox="1"/>
          <p:nvPr/>
        </p:nvSpPr>
        <p:spPr bwMode="auto">
          <a:xfrm>
            <a:off x="1331268" y="1300661"/>
            <a:ext cx="532923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CSL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model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(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mass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depending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):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connect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the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spatiotemporal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collapse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with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the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2-dim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flavour</a:t>
            </a:r>
            <a:r>
              <a:rPr lang="de-AT" sz="2000" b="1" dirty="0">
                <a:solidFill>
                  <a:srgbClr val="0033CC"/>
                </a:solidFill>
                <a:cs typeface="Arial" pitchFamily="34" charset="0"/>
              </a:rPr>
              <a:t> </a:t>
            </a:r>
            <a:r>
              <a:rPr lang="de-AT" sz="2000" b="1" dirty="0" err="1">
                <a:solidFill>
                  <a:srgbClr val="0033CC"/>
                </a:solidFill>
                <a:cs typeface="Arial" pitchFamily="34" charset="0"/>
              </a:rPr>
              <a:t>oscilation</a:t>
            </a:r>
            <a:endParaRPr lang="de-DE" sz="2000" b="1" dirty="0">
              <a:solidFill>
                <a:srgbClr val="0033CC"/>
              </a:solidFill>
              <a:cs typeface="Arial" pitchFamily="34" charset="0"/>
            </a:endParaRPr>
          </a:p>
        </p:txBody>
      </p:sp>
      <p:sp>
        <p:nvSpPr>
          <p:cNvPr id="3" name="Textfeld 2"/>
          <p:cNvSpPr txBox="1"/>
          <p:nvPr/>
        </p:nvSpPr>
        <p:spPr bwMode="auto">
          <a:xfrm>
            <a:off x="561975" y="2420888"/>
            <a:ext cx="508977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AT" sz="1400" b="1" dirty="0">
                <a:solidFill>
                  <a:srgbClr val="0033CC"/>
                </a:solidFill>
                <a:cs typeface="Arial" pitchFamily="34" charset="0"/>
              </a:rPr>
              <a:t>Notorious </a:t>
            </a:r>
            <a:r>
              <a:rPr lang="de-AT" sz="1400" b="1" dirty="0" err="1" smtClean="0">
                <a:solidFill>
                  <a:srgbClr val="0033CC"/>
                </a:solidFill>
                <a:cs typeface="Arial" pitchFamily="34" charset="0"/>
              </a:rPr>
              <a:t>cumbersome</a:t>
            </a:r>
            <a:endParaRPr lang="de-DE" sz="1400" b="1" dirty="0">
              <a:solidFill>
                <a:srgbClr val="0033CC"/>
              </a:solidFill>
              <a:cs typeface="Arial" pitchFamily="34" charset="0"/>
            </a:endParaRPr>
          </a:p>
        </p:txBody>
      </p:sp>
      <p:pic>
        <p:nvPicPr>
          <p:cNvPr id="20" name="Picture 24" descr="Akaonkl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429583"/>
      </p:ext>
    </p:extLst>
  </p:cSld>
  <p:clrMapOvr>
    <a:masterClrMapping/>
  </p:clrMapOvr>
  <p:transition spd="slow" advTm="147148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ChangeArrowheads="1"/>
          </p:cNvSpPr>
          <p:nvPr/>
        </p:nvSpPr>
        <p:spPr bwMode="auto">
          <a:xfrm>
            <a:off x="3154363" y="2413000"/>
            <a:ext cx="1352550" cy="4905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AT" altLang="de-DE" sz="3200" b="1">
              <a:solidFill>
                <a:srgbClr val="0000CC"/>
              </a:solidFill>
              <a:latin typeface="Comic Sans MS" pitchFamily="66" charset="0"/>
            </a:endParaRP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4932363" y="2420938"/>
            <a:ext cx="1079500" cy="4921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AT" altLang="de-DE" sz="3200" b="1">
              <a:solidFill>
                <a:srgbClr val="0000CC"/>
              </a:solidFill>
              <a:latin typeface="Comic Sans MS" pitchFamily="66" charset="0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485775"/>
            <a:ext cx="8162925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de-DE" sz="2400" smtClean="0"/>
              <a:t>Can the collapse be measured for flavor oscillations?</a:t>
            </a:r>
            <a:endParaRPr lang="en-GB" altLang="de-DE" sz="1600" smtClean="0">
              <a:solidFill>
                <a:srgbClr val="FF0000"/>
              </a:solidFill>
            </a:endParaRPr>
          </a:p>
        </p:txBody>
      </p:sp>
      <p:graphicFrame>
        <p:nvGraphicFramePr>
          <p:cNvPr id="33797" name="Object 26"/>
          <p:cNvGraphicFramePr>
            <a:graphicFrameLocks noChangeAspect="1"/>
          </p:cNvGraphicFramePr>
          <p:nvPr/>
        </p:nvGraphicFramePr>
        <p:xfrm>
          <a:off x="755650" y="3652838"/>
          <a:ext cx="3455988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0" name="Formel" r:id="rId4" imgW="2133600" imgH="254000" progId="Equation.DSMT4">
                  <p:embed/>
                </p:oleObj>
              </mc:Choice>
              <mc:Fallback>
                <p:oleObj name="Formel" r:id="rId4" imgW="21336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652838"/>
                        <a:ext cx="3455988" cy="423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feld 1"/>
          <p:cNvSpPr txBox="1">
            <a:spLocks noChangeArrowheads="1"/>
          </p:cNvSpPr>
          <p:nvPr/>
        </p:nvSpPr>
        <p:spPr bwMode="auto">
          <a:xfrm>
            <a:off x="479425" y="4030663"/>
            <a:ext cx="43211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 dirty="0">
                <a:solidFill>
                  <a:srgbClr val="FF0000"/>
                </a:solidFill>
                <a:latin typeface="Comic Sans MS" pitchFamily="66" charset="0"/>
              </a:rPr>
              <a:t>Different observable!</a:t>
            </a:r>
          </a:p>
        </p:txBody>
      </p:sp>
      <p:graphicFrame>
        <p:nvGraphicFramePr>
          <p:cNvPr id="33799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3240944"/>
              </p:ext>
            </p:extLst>
          </p:nvPr>
        </p:nvGraphicFramePr>
        <p:xfrm>
          <a:off x="5768602" y="4652963"/>
          <a:ext cx="2763838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1" name="Formel" r:id="rId6" imgW="1155199" imgH="304668" progId="Equation.3">
                  <p:embed/>
                </p:oleObj>
              </mc:Choice>
              <mc:Fallback>
                <p:oleObj name="Formel" r:id="rId6" imgW="1155199" imgH="3046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8602" y="4652963"/>
                        <a:ext cx="2763838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0" name="Textfeld 6"/>
          <p:cNvSpPr txBox="1">
            <a:spLocks noChangeArrowheads="1"/>
          </p:cNvSpPr>
          <p:nvPr/>
        </p:nvSpPr>
        <p:spPr bwMode="auto">
          <a:xfrm>
            <a:off x="5667002" y="4076700"/>
            <a:ext cx="237648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 dirty="0">
                <a:solidFill>
                  <a:srgbClr val="0033CC"/>
                </a:solidFill>
                <a:latin typeface="Comic Sans MS" pitchFamily="66" charset="0"/>
              </a:rPr>
              <a:t>No one-to-one correspondence:</a:t>
            </a:r>
          </a:p>
        </p:txBody>
      </p:sp>
      <p:sp>
        <p:nvSpPr>
          <p:cNvPr id="33801" name="Textfeld 7"/>
          <p:cNvSpPr txBox="1">
            <a:spLocks noChangeArrowheads="1"/>
          </p:cNvSpPr>
          <p:nvPr/>
        </p:nvSpPr>
        <p:spPr bwMode="auto">
          <a:xfrm>
            <a:off x="225424" y="3206750"/>
            <a:ext cx="32664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 dirty="0" smtClean="0">
                <a:solidFill>
                  <a:srgbClr val="0033CC"/>
                </a:solidFill>
                <a:latin typeface="Comic Sans MS" pitchFamily="66" charset="0"/>
              </a:rPr>
              <a:t>Experiments (KLOE):</a:t>
            </a:r>
            <a:endParaRPr lang="en-GB" altLang="de-DE" sz="2000" b="1" dirty="0">
              <a:solidFill>
                <a:srgbClr val="0033CC"/>
              </a:solidFill>
              <a:latin typeface="Comic Sans MS" pitchFamily="66" charset="0"/>
            </a:endParaRPr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655043"/>
              </p:ext>
            </p:extLst>
          </p:nvPr>
        </p:nvGraphicFramePr>
        <p:xfrm>
          <a:off x="6275015" y="5445125"/>
          <a:ext cx="2097087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2" name="Formel" r:id="rId8" imgW="1231366" imgH="482391" progId="Equation.3">
                  <p:embed/>
                </p:oleObj>
              </mc:Choice>
              <mc:Fallback>
                <p:oleObj name="Formel" r:id="rId8" imgW="1231366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5015" y="5445125"/>
                        <a:ext cx="2097087" cy="819150"/>
                      </a:xfrm>
                      <a:prstGeom prst="rect">
                        <a:avLst/>
                      </a:prstGeom>
                      <a:solidFill>
                        <a:srgbClr val="FF0000">
                          <a:alpha val="69019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3" name="Objekt 1"/>
          <p:cNvGraphicFramePr>
            <a:graphicFrameLocks noChangeAspect="1"/>
          </p:cNvGraphicFramePr>
          <p:nvPr/>
        </p:nvGraphicFramePr>
        <p:xfrm>
          <a:off x="1798638" y="1173163"/>
          <a:ext cx="615791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3" name="Formel" r:id="rId10" imgW="3619500" imgH="558800" progId="Equation.3">
                  <p:embed/>
                </p:oleObj>
              </mc:Choice>
              <mc:Fallback>
                <p:oleObj name="Formel" r:id="rId10" imgW="36195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638" y="1173163"/>
                        <a:ext cx="6157912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4" name="Objekt 2"/>
          <p:cNvGraphicFramePr>
            <a:graphicFrameLocks noChangeAspect="1"/>
          </p:cNvGraphicFramePr>
          <p:nvPr/>
        </p:nvGraphicFramePr>
        <p:xfrm>
          <a:off x="3208338" y="2395538"/>
          <a:ext cx="12985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4" name="Formel" r:id="rId12" imgW="647419" imgH="215806" progId="Equation.3">
                  <p:embed/>
                </p:oleObj>
              </mc:Choice>
              <mc:Fallback>
                <p:oleObj name="Formel" r:id="rId12" imgW="647419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8" y="2395538"/>
                        <a:ext cx="129857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5" name="Objekt 3"/>
          <p:cNvGraphicFramePr>
            <a:graphicFrameLocks noChangeAspect="1"/>
          </p:cNvGraphicFramePr>
          <p:nvPr/>
        </p:nvGraphicFramePr>
        <p:xfrm>
          <a:off x="4954588" y="2466975"/>
          <a:ext cx="10572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5" name="Formel" r:id="rId14" imgW="583947" imgH="241195" progId="Equation.3">
                  <p:embed/>
                </p:oleObj>
              </mc:Choice>
              <mc:Fallback>
                <p:oleObj name="Formel" r:id="rId14" imgW="583947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2466975"/>
                        <a:ext cx="1057275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806" name="Gerade Verbindung mit Pfeil 7"/>
          <p:cNvCxnSpPr>
            <a:cxnSpLocks noChangeShapeType="1"/>
          </p:cNvCxnSpPr>
          <p:nvPr/>
        </p:nvCxnSpPr>
        <p:spPr bwMode="auto">
          <a:xfrm>
            <a:off x="4881563" y="2044700"/>
            <a:ext cx="457200" cy="4572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807" name="Gerade Verbindung mit Pfeil 34"/>
          <p:cNvCxnSpPr>
            <a:cxnSpLocks noChangeShapeType="1"/>
          </p:cNvCxnSpPr>
          <p:nvPr/>
        </p:nvCxnSpPr>
        <p:spPr bwMode="auto">
          <a:xfrm flipH="1">
            <a:off x="4211638" y="2044700"/>
            <a:ext cx="588962" cy="37623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08" name="Textfeld 41"/>
          <p:cNvSpPr txBox="1">
            <a:spLocks noChangeArrowheads="1"/>
          </p:cNvSpPr>
          <p:nvPr/>
        </p:nvSpPr>
        <p:spPr bwMode="auto">
          <a:xfrm>
            <a:off x="1835150" y="2470150"/>
            <a:ext cx="237648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</a:rPr>
              <a:t>Collapse:</a:t>
            </a:r>
          </a:p>
        </p:txBody>
      </p:sp>
      <p:sp>
        <p:nvSpPr>
          <p:cNvPr id="33809" name="Textfeld 41"/>
          <p:cNvSpPr txBox="1">
            <a:spLocks noChangeArrowheads="1"/>
          </p:cNvSpPr>
          <p:nvPr/>
        </p:nvSpPr>
        <p:spPr bwMode="auto">
          <a:xfrm>
            <a:off x="6156325" y="2492375"/>
            <a:ext cx="237648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Comic Sans MS" pitchFamily="66" charset="0"/>
              </a:rPr>
              <a:t>“Decoherence”</a:t>
            </a:r>
          </a:p>
        </p:txBody>
      </p:sp>
      <p:graphicFrame>
        <p:nvGraphicFramePr>
          <p:cNvPr id="33810" name="Objekt 2"/>
          <p:cNvGraphicFramePr>
            <a:graphicFrameLocks noChangeAspect="1"/>
          </p:cNvGraphicFramePr>
          <p:nvPr/>
        </p:nvGraphicFramePr>
        <p:xfrm>
          <a:off x="4881563" y="3098800"/>
          <a:ext cx="1471612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6" name="Formel" r:id="rId16" imgW="812447" imgH="215806" progId="Equation.3">
                  <p:embed/>
                </p:oleObj>
              </mc:Choice>
              <mc:Fallback>
                <p:oleObj name="Formel" r:id="rId16" imgW="812447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1563" y="3098800"/>
                        <a:ext cx="1471612" cy="3889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1" name="Textfeld 1"/>
          <p:cNvSpPr txBox="1">
            <a:spLocks noChangeArrowheads="1"/>
          </p:cNvSpPr>
          <p:nvPr/>
        </p:nvSpPr>
        <p:spPr bwMode="auto">
          <a:xfrm>
            <a:off x="6362700" y="3149600"/>
            <a:ext cx="25297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200" b="1" dirty="0" err="1">
                <a:solidFill>
                  <a:srgbClr val="002060"/>
                </a:solidFill>
                <a:latin typeface="Comic Sans MS" pitchFamily="66" charset="0"/>
              </a:rPr>
              <a:t>Hiesmayr</a:t>
            </a:r>
            <a:r>
              <a:rPr lang="en-GB" altLang="de-DE" sz="1200" b="1" dirty="0">
                <a:solidFill>
                  <a:srgbClr val="002060"/>
                </a:solidFill>
                <a:latin typeface="Comic Sans MS" pitchFamily="66" charset="0"/>
              </a:rPr>
              <a:t> et al, PRA </a:t>
            </a:r>
            <a:r>
              <a:rPr lang="de-DE" altLang="de-DE" sz="1200" b="1" dirty="0">
                <a:solidFill>
                  <a:srgbClr val="002060"/>
                </a:solidFill>
                <a:latin typeface="Comic Sans MS" pitchFamily="66" charset="0"/>
              </a:rPr>
              <a:t>68 (2003) 012111 </a:t>
            </a:r>
            <a:endParaRPr lang="en-GB" altLang="de-DE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2" name="Textfeld 1"/>
          <p:cNvSpPr txBox="1">
            <a:spLocks noChangeArrowheads="1"/>
          </p:cNvSpPr>
          <p:nvPr/>
        </p:nvSpPr>
        <p:spPr bwMode="auto">
          <a:xfrm>
            <a:off x="6335712" y="2787526"/>
            <a:ext cx="26287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200" b="1" dirty="0" err="1" smtClean="0">
                <a:solidFill>
                  <a:srgbClr val="002060"/>
                </a:solidFill>
                <a:latin typeface="Comic Sans MS" pitchFamily="66" charset="0"/>
              </a:rPr>
              <a:t>Hiesmayr</a:t>
            </a:r>
            <a:r>
              <a:rPr lang="en-GB" altLang="de-DE" sz="1200" b="1" dirty="0" smtClean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de-AT" altLang="de-DE" sz="1200" b="1" dirty="0" err="1" smtClean="0">
                <a:solidFill>
                  <a:srgbClr val="002060"/>
                </a:solidFill>
                <a:latin typeface="Comic Sans MS" pitchFamily="66" charset="0"/>
              </a:rPr>
              <a:t>Diploma</a:t>
            </a:r>
            <a:r>
              <a:rPr lang="de-AT" altLang="de-DE" sz="1200" b="1" dirty="0" smtClean="0">
                <a:solidFill>
                  <a:srgbClr val="002060"/>
                </a:solidFill>
                <a:latin typeface="Comic Sans MS" pitchFamily="66" charset="0"/>
              </a:rPr>
              <a:t> Thesis </a:t>
            </a:r>
            <a:r>
              <a:rPr lang="de-DE" altLang="de-DE" sz="1200" b="1" dirty="0" smtClean="0">
                <a:solidFill>
                  <a:srgbClr val="002060"/>
                </a:solidFill>
                <a:latin typeface="Comic Sans MS" pitchFamily="66" charset="0"/>
              </a:rPr>
              <a:t>(1999)</a:t>
            </a:r>
            <a:endParaRPr lang="en-GB" altLang="de-DE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3" y="4725144"/>
            <a:ext cx="1924187" cy="12129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4" name="Textfeld 23"/>
          <p:cNvSpPr txBox="1">
            <a:spLocks noChangeArrowheads="1"/>
          </p:cNvSpPr>
          <p:nvPr/>
        </p:nvSpPr>
        <p:spPr bwMode="auto">
          <a:xfrm>
            <a:off x="539552" y="6194477"/>
            <a:ext cx="2519363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400" b="1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DAPHNE, </a:t>
            </a:r>
            <a:r>
              <a:rPr lang="en-GB" altLang="de-DE" sz="1400" b="1" dirty="0" err="1" smtClean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Frascati</a:t>
            </a:r>
            <a:r>
              <a:rPr lang="en-GB" altLang="de-DE" sz="1400" b="1" dirty="0" smtClean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 (Italy)</a:t>
            </a:r>
            <a:endParaRPr lang="en-GB" altLang="de-DE" sz="1400" b="1" dirty="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25" name="Picture 20" descr="kao3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949846"/>
      </p:ext>
    </p:extLst>
  </p:cSld>
  <p:clrMapOvr>
    <a:masterClrMapping/>
  </p:clrMapOvr>
  <p:transition spd="slow" advTm="147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33800" grpId="0"/>
      <p:bldP spid="33801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476250"/>
            <a:ext cx="7920037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GB" altLang="de-DE" sz="2400" i="1" smtClean="0"/>
              <a:t>Tests possible with kaons, neutrinos and molecules???</a:t>
            </a:r>
            <a:endParaRPr lang="en-GB" altLang="de-DE" sz="2400" smtClean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17"/>
          <a:stretch/>
        </p:blipFill>
        <p:spPr bwMode="auto">
          <a:xfrm>
            <a:off x="-36512" y="2007348"/>
            <a:ext cx="6912768" cy="46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feld 1"/>
          <p:cNvSpPr txBox="1">
            <a:spLocks noChangeArrowheads="1"/>
          </p:cNvSpPr>
          <p:nvPr/>
        </p:nvSpPr>
        <p:spPr bwMode="auto">
          <a:xfrm>
            <a:off x="1381125" y="1047750"/>
            <a:ext cx="6840538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M. </a:t>
            </a:r>
            <a:r>
              <a:rPr lang="en-GB" altLang="de-DE" sz="1400" b="1" dirty="0" err="1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Bahrami</a:t>
            </a: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, S. </a:t>
            </a:r>
            <a:r>
              <a:rPr lang="en-GB" altLang="de-DE" sz="1400" b="1" dirty="0" err="1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Donaldi</a:t>
            </a: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, L. </a:t>
            </a:r>
            <a:r>
              <a:rPr lang="en-GB" altLang="de-DE" sz="1400" b="1" dirty="0" err="1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Ferialdi</a:t>
            </a: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, A. </a:t>
            </a:r>
            <a:r>
              <a:rPr lang="en-GB" altLang="de-DE" sz="1400" b="1" dirty="0" err="1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Bassi</a:t>
            </a: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, C. </a:t>
            </a:r>
            <a:r>
              <a:rPr lang="en-GB" altLang="de-DE" sz="1400" b="1" dirty="0" err="1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Curceanu</a:t>
            </a: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, A. Di </a:t>
            </a:r>
            <a:r>
              <a:rPr lang="en-GB" altLang="de-DE" sz="1400" b="1" dirty="0" err="1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Domenico</a:t>
            </a: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 and B. C. </a:t>
            </a:r>
            <a:r>
              <a:rPr lang="en-GB" altLang="de-DE" sz="1400" b="1" dirty="0" err="1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Hiesmayr</a:t>
            </a:r>
            <a:r>
              <a:rPr lang="en-GB" altLang="de-DE" sz="1400" b="1" dirty="0">
                <a:solidFill>
                  <a:srgbClr val="00206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GB" altLang="de-DE" sz="1400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/>
            </a:r>
            <a:br>
              <a:rPr lang="en-GB" altLang="de-DE" sz="1400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</a:br>
            <a:r>
              <a:rPr lang="en-GB" altLang="de-DE" sz="1600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Nature: Scientific Reports 3, 1952 (2013)</a:t>
            </a:r>
          </a:p>
        </p:txBody>
      </p:sp>
      <p:grpSp>
        <p:nvGrpSpPr>
          <p:cNvPr id="6" name="Gruppieren 13"/>
          <p:cNvGrpSpPr>
            <a:grpSpLocks/>
          </p:cNvGrpSpPr>
          <p:nvPr/>
        </p:nvGrpSpPr>
        <p:grpSpPr bwMode="auto">
          <a:xfrm>
            <a:off x="7042890" y="3895452"/>
            <a:ext cx="1395412" cy="901700"/>
            <a:chOff x="5264150" y="1700808"/>
            <a:chExt cx="1396082" cy="901625"/>
          </a:xfrm>
        </p:grpSpPr>
        <p:pic>
          <p:nvPicPr>
            <p:cNvPr id="7" name="Picture 24" descr="Akaonkl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55105" y="1700808"/>
              <a:ext cx="605127" cy="9016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Pfeil nach links und rechts 15"/>
            <p:cNvSpPr>
              <a:spLocks noChangeArrowheads="1"/>
            </p:cNvSpPr>
            <p:nvPr/>
          </p:nvSpPr>
          <p:spPr bwMode="auto">
            <a:xfrm>
              <a:off x="5796163" y="2058226"/>
              <a:ext cx="259571" cy="166682"/>
            </a:xfrm>
            <a:prstGeom prst="leftRightArrow">
              <a:avLst>
                <a:gd name="adj1" fmla="val 50000"/>
                <a:gd name="adj2" fmla="val 49999"/>
              </a:avLst>
            </a:prstGeom>
            <a:solidFill>
              <a:srgbClr val="CC66FF"/>
            </a:solidFill>
            <a:ln w="25400" algn="ctr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00CC"/>
                  </a:solidFill>
                  <a:latin typeface="Comic Sans MS" pitchFamily="66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de-DE" altLang="de-DE">
                <a:cs typeface="Arial" pitchFamily="34" charset="0"/>
              </a:endParaRPr>
            </a:p>
          </p:txBody>
        </p:sp>
        <p:pic>
          <p:nvPicPr>
            <p:cNvPr id="9" name="Picture 20" descr="kao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5264150" y="1710332"/>
              <a:ext cx="513008" cy="8047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3" descr="https://encrypted-tbn3.gstatic.com/images?q=tbn:ANd9GcSdjJZMeaY5Px8_d6yK1_YvfUhvlbg58IC5TjI9xNglpArFtvh_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676" y="2111797"/>
            <a:ext cx="1383389" cy="11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ttp://upload.wikimedia.org/wikipedia/commons/2/2d/Nitrogen-inversion-3D-ball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42" y="5277815"/>
            <a:ext cx="2359154" cy="95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4" descr="Akaonk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064935"/>
      </p:ext>
    </p:extLst>
  </p:cSld>
  <p:clrMapOvr>
    <a:masterClrMapping/>
  </p:clrMapOvr>
  <p:transition spd="slow" advTm="147148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el 1"/>
          <p:cNvSpPr>
            <a:spLocks noGrp="1"/>
          </p:cNvSpPr>
          <p:nvPr>
            <p:ph type="title"/>
          </p:nvPr>
        </p:nvSpPr>
        <p:spPr bwMode="auto">
          <a:xfrm>
            <a:off x="900113" y="476250"/>
            <a:ext cx="755967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AT" altLang="de-DE" dirty="0" smtClean="0"/>
              <a:t>Summary</a:t>
            </a:r>
            <a:endParaRPr lang="en-GB" altLang="de-DE" dirty="0" smtClean="0"/>
          </a:p>
        </p:txBody>
      </p:sp>
      <p:sp>
        <p:nvSpPr>
          <p:cNvPr id="38915" name="Textfeld 23"/>
          <p:cNvSpPr txBox="1">
            <a:spLocks noChangeArrowheads="1"/>
          </p:cNvSpPr>
          <p:nvPr/>
        </p:nvSpPr>
        <p:spPr bwMode="auto">
          <a:xfrm>
            <a:off x="2411413" y="5070475"/>
            <a:ext cx="673258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… experiments ? KLOE, ELENA, </a:t>
            </a:r>
            <a:r>
              <a:rPr lang="en-GB" altLang="de-DE" sz="2000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FLAIR, …</a:t>
            </a:r>
            <a:endParaRPr lang="en-GB" altLang="de-DE" sz="2000" dirty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source, design, detectors !?!</a:t>
            </a:r>
          </a:p>
        </p:txBody>
      </p:sp>
      <p:sp>
        <p:nvSpPr>
          <p:cNvPr id="38916" name="Textfeld 22"/>
          <p:cNvSpPr txBox="1">
            <a:spLocks noChangeArrowheads="1"/>
          </p:cNvSpPr>
          <p:nvPr/>
        </p:nvSpPr>
        <p:spPr bwMode="auto">
          <a:xfrm>
            <a:off x="1187450" y="1565275"/>
            <a:ext cx="734536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Testing Foundations of QM at all energy scales has just started!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Higher energy regimes reveal different aspects and new physics!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To obtain a full picture of entanglement and to reveal its role in our universe all systems have to be considered!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Accelerator experiments can add to our understanding of quantum foundations!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GB" altLang="de-DE" sz="2000" dirty="0">
              <a:solidFill>
                <a:srgbClr val="0033CC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88" y="4720631"/>
            <a:ext cx="2346326" cy="21373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4" descr="Akaonk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kao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42152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hteck 3"/>
          <p:cNvSpPr>
            <a:spLocks noChangeArrowheads="1"/>
          </p:cNvSpPr>
          <p:nvPr/>
        </p:nvSpPr>
        <p:spPr bwMode="auto">
          <a:xfrm>
            <a:off x="1981200" y="1050925"/>
            <a:ext cx="5040313" cy="1225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de-DE" sz="320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39939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773238"/>
            <a:ext cx="5245100" cy="471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0" name="WordArt 9"/>
          <p:cNvSpPr>
            <a:spLocks noChangeArrowheads="1" noChangeShapeType="1" noTextEdit="1"/>
          </p:cNvSpPr>
          <p:nvPr/>
        </p:nvSpPr>
        <p:spPr bwMode="auto">
          <a:xfrm>
            <a:off x="2339975" y="1244600"/>
            <a:ext cx="4410075" cy="4191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en-GB" sz="2400" kern="10">
                <a:ln w="254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Arial Black"/>
              </a:rPr>
              <a:t>The Quantum-Particle Group</a:t>
            </a:r>
          </a:p>
        </p:txBody>
      </p:sp>
      <p:sp>
        <p:nvSpPr>
          <p:cNvPr id="39941" name="Titel 1"/>
          <p:cNvSpPr>
            <a:spLocks noGrp="1"/>
          </p:cNvSpPr>
          <p:nvPr>
            <p:ph type="title"/>
          </p:nvPr>
        </p:nvSpPr>
        <p:spPr bwMode="auto">
          <a:xfrm>
            <a:off x="900113" y="404813"/>
            <a:ext cx="7559675" cy="503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AT" altLang="de-DE" smtClean="0"/>
              <a:t>Thank you for Your attention!</a:t>
            </a:r>
            <a:endParaRPr lang="en-GB" altLang="de-DE" smtClean="0"/>
          </a:p>
        </p:txBody>
      </p:sp>
      <p:sp>
        <p:nvSpPr>
          <p:cNvPr id="39942" name="Textfeld 1"/>
          <p:cNvSpPr txBox="1">
            <a:spLocks noChangeArrowheads="1"/>
          </p:cNvSpPr>
          <p:nvPr/>
        </p:nvSpPr>
        <p:spPr bwMode="auto">
          <a:xfrm>
            <a:off x="2773363" y="1619250"/>
            <a:ext cx="41036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www.quantumparticlegroup.at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 bwMode="auto">
          <a:xfrm>
            <a:off x="900113" y="476250"/>
            <a:ext cx="755967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mtClean="0"/>
              <a:t>Very short history…</a:t>
            </a:r>
          </a:p>
        </p:txBody>
      </p:sp>
      <p:pic>
        <p:nvPicPr>
          <p:cNvPr id="11" name="eprfinal.avi"/>
          <p:cNvPicPr>
            <a:picLocks noRot="1" noChangeAspect="1" noChangeArrowheads="1"/>
          </p:cNvPicPr>
          <p:nvPr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601913"/>
            <a:ext cx="41751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⇸∀`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BFE"/>
              </a:clrFrom>
              <a:clrTo>
                <a:srgbClr val="FEFB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1438"/>
            <a:ext cx="31686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140200" y="1052513"/>
            <a:ext cx="4816475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de-DE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1935: Einstein-Podolsky-Rosen-PARADOX</a:t>
            </a:r>
            <a:endParaRPr lang="de-DE" sz="1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de-DE" sz="1600" b="0" dirty="0">
              <a:solidFill>
                <a:schemeClr val="tx1"/>
              </a:solidFill>
              <a:latin typeface="Arial" charset="0"/>
              <a:cs typeface="+mn-cs"/>
            </a:endParaRPr>
          </a:p>
        </p:txBody>
      </p:sp>
      <p:sp>
        <p:nvSpPr>
          <p:cNvPr id="17415" name="Oval 18"/>
          <p:cNvSpPr>
            <a:spLocks noChangeArrowheads="1"/>
          </p:cNvSpPr>
          <p:nvPr/>
        </p:nvSpPr>
        <p:spPr bwMode="auto">
          <a:xfrm>
            <a:off x="2482850" y="3306763"/>
            <a:ext cx="265113" cy="266700"/>
          </a:xfrm>
          <a:prstGeom prst="ellipse">
            <a:avLst/>
          </a:prstGeom>
          <a:gradFill rotWithShape="1">
            <a:gsLst>
              <a:gs pos="0">
                <a:srgbClr val="009999"/>
              </a:gs>
              <a:gs pos="100000">
                <a:srgbClr val="001414"/>
              </a:gs>
            </a:gsLst>
            <a:lin ang="2700000" scaled="1"/>
          </a:gra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de-DE" sz="320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7416" name="Oval 18"/>
          <p:cNvSpPr>
            <a:spLocks noChangeArrowheads="1"/>
          </p:cNvSpPr>
          <p:nvPr/>
        </p:nvSpPr>
        <p:spPr bwMode="auto">
          <a:xfrm>
            <a:off x="3708400" y="3306763"/>
            <a:ext cx="265113" cy="266700"/>
          </a:xfrm>
          <a:prstGeom prst="ellipse">
            <a:avLst/>
          </a:prstGeom>
          <a:gradFill rotWithShape="1">
            <a:gsLst>
              <a:gs pos="0">
                <a:srgbClr val="009999"/>
              </a:gs>
              <a:gs pos="100000">
                <a:srgbClr val="001414"/>
              </a:gs>
            </a:gsLst>
            <a:lin ang="2700000" scaled="1"/>
          </a:gra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de-DE" sz="320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graphicFrame>
        <p:nvGraphicFramePr>
          <p:cNvPr id="17" name="Object 15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1477963" y="4437063"/>
          <a:ext cx="2524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0" name="Formel" r:id="rId7" imgW="126725" imgH="177415" progId="Equation.DSMT4">
                  <p:embed/>
                </p:oleObj>
              </mc:Choice>
              <mc:Fallback>
                <p:oleObj name="Formel" r:id="rId7" imgW="126725" imgH="177415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4437063"/>
                        <a:ext cx="252412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1117600" y="4149725"/>
            <a:ext cx="1152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000">
                <a:solidFill>
                  <a:srgbClr val="FF0000"/>
                </a:solidFill>
                <a:latin typeface="Rockwell Extra Bold" pitchFamily="18" charset="0"/>
                <a:cs typeface="Arial" pitchFamily="34" charset="0"/>
              </a:rPr>
              <a:t>ALICE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557463" y="4149725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000">
                <a:solidFill>
                  <a:srgbClr val="0033CC"/>
                </a:solidFill>
                <a:latin typeface="Rockwell Extra Bold" pitchFamily="18" charset="0"/>
                <a:cs typeface="Arial" pitchFamily="34" charset="0"/>
              </a:rPr>
              <a:t>BOB</a:t>
            </a:r>
          </a:p>
        </p:txBody>
      </p:sp>
      <p:graphicFrame>
        <p:nvGraphicFramePr>
          <p:cNvPr id="20" name="Object 17"/>
          <p:cNvGraphicFramePr>
            <a:graphicFrameLocks noChangeAspect="1"/>
          </p:cNvGraphicFramePr>
          <p:nvPr/>
        </p:nvGraphicFramePr>
        <p:xfrm>
          <a:off x="1477963" y="4868863"/>
          <a:ext cx="29527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1" name="Formel" r:id="rId9" imgW="228600" imgH="279400" progId="Equation.DSMT4">
                  <p:embed/>
                </p:oleObj>
              </mc:Choice>
              <mc:Fallback>
                <p:oleObj name="Formel" r:id="rId9" imgW="228600" imgH="279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4868863"/>
                        <a:ext cx="295275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8"/>
          <p:cNvGraphicFramePr>
            <a:graphicFrameLocks noChangeAspect="1"/>
          </p:cNvGraphicFramePr>
          <p:nvPr/>
        </p:nvGraphicFramePr>
        <p:xfrm>
          <a:off x="1476375" y="5734050"/>
          <a:ext cx="2952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2" name="Formel" r:id="rId11" imgW="228600" imgH="279400" progId="Equation.DSMT4">
                  <p:embed/>
                </p:oleObj>
              </mc:Choice>
              <mc:Fallback>
                <p:oleObj name="Formel" r:id="rId11" imgW="228600" imgH="2794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734050"/>
                        <a:ext cx="2952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9"/>
          <p:cNvGraphicFramePr>
            <a:graphicFrameLocks noChangeAspect="1"/>
          </p:cNvGraphicFramePr>
          <p:nvPr/>
        </p:nvGraphicFramePr>
        <p:xfrm>
          <a:off x="1476375" y="5300663"/>
          <a:ext cx="29527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3" name="Formel" r:id="rId13" imgW="228600" imgH="279400" progId="Equation.DSMT4">
                  <p:embed/>
                </p:oleObj>
              </mc:Choice>
              <mc:Fallback>
                <p:oleObj name="Formel" r:id="rId13" imgW="228600" imgH="279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300663"/>
                        <a:ext cx="295275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0"/>
          <p:cNvGraphicFramePr>
            <a:graphicFrameLocks noChangeAspect="1"/>
          </p:cNvGraphicFramePr>
          <p:nvPr/>
        </p:nvGraphicFramePr>
        <p:xfrm>
          <a:off x="2844800" y="4868863"/>
          <a:ext cx="29527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4" name="Formel" r:id="rId14" imgW="228600" imgH="279400" progId="Equation.DSMT4">
                  <p:embed/>
                </p:oleObj>
              </mc:Choice>
              <mc:Fallback>
                <p:oleObj name="Formel" r:id="rId14" imgW="228600" imgH="279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4868863"/>
                        <a:ext cx="295275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3"/>
          <p:cNvGraphicFramePr>
            <a:graphicFrameLocks noChangeAspect="1"/>
          </p:cNvGraphicFramePr>
          <p:nvPr/>
        </p:nvGraphicFramePr>
        <p:xfrm>
          <a:off x="2844800" y="6165850"/>
          <a:ext cx="2952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5" name="Formel" r:id="rId16" imgW="228600" imgH="279400" progId="Equation.DSMT4">
                  <p:embed/>
                </p:oleObj>
              </mc:Choice>
              <mc:Fallback>
                <p:oleObj name="Formel" r:id="rId16" imgW="228600" imgH="2794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6165850"/>
                        <a:ext cx="2952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4"/>
          <p:cNvGraphicFramePr>
            <a:graphicFrameLocks noChangeAspect="1"/>
          </p:cNvGraphicFramePr>
          <p:nvPr/>
        </p:nvGraphicFramePr>
        <p:xfrm>
          <a:off x="2844800" y="5300663"/>
          <a:ext cx="29527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6" name="Formel" r:id="rId17" imgW="228600" imgH="279400" progId="Equation.DSMT4">
                  <p:embed/>
                </p:oleObj>
              </mc:Choice>
              <mc:Fallback>
                <p:oleObj name="Formel" r:id="rId17" imgW="228600" imgH="2794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5300663"/>
                        <a:ext cx="295275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5"/>
          <p:cNvGraphicFramePr>
            <a:graphicFrameLocks noChangeAspect="1"/>
          </p:cNvGraphicFramePr>
          <p:nvPr/>
        </p:nvGraphicFramePr>
        <p:xfrm>
          <a:off x="2844800" y="5734050"/>
          <a:ext cx="2952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7" name="Formel" r:id="rId19" imgW="228600" imgH="279400" progId="Equation.DSMT4">
                  <p:embed/>
                </p:oleObj>
              </mc:Choice>
              <mc:Fallback>
                <p:oleObj name="Formel" r:id="rId19" imgW="228600" imgH="2794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5734050"/>
                        <a:ext cx="2952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6"/>
          <p:cNvGraphicFramePr>
            <a:graphicFrameLocks noChangeAspect="1"/>
          </p:cNvGraphicFramePr>
          <p:nvPr/>
        </p:nvGraphicFramePr>
        <p:xfrm>
          <a:off x="2844800" y="4437063"/>
          <a:ext cx="26670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8" name="Formel" r:id="rId21" imgW="126725" imgH="177415" progId="Equation.DSMT4">
                  <p:embed/>
                </p:oleObj>
              </mc:Choice>
              <mc:Fallback>
                <p:oleObj name="Formel" r:id="rId21" imgW="126725" imgH="177415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4437063"/>
                        <a:ext cx="266700" cy="37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29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1476375" y="6165850"/>
          <a:ext cx="2952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9" name="Formel" r:id="rId23" imgW="228600" imgH="279400" progId="Equation.DSMT4">
                  <p:embed/>
                </p:oleObj>
              </mc:Choice>
              <mc:Fallback>
                <p:oleObj name="Formel" r:id="rId23" imgW="228600" imgH="2794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6165850"/>
                        <a:ext cx="2952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Line 31"/>
          <p:cNvSpPr>
            <a:spLocks noChangeShapeType="1"/>
          </p:cNvSpPr>
          <p:nvPr/>
        </p:nvSpPr>
        <p:spPr bwMode="auto">
          <a:xfrm>
            <a:off x="901700" y="4797425"/>
            <a:ext cx="3024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Line 32"/>
          <p:cNvSpPr>
            <a:spLocks noChangeShapeType="1"/>
          </p:cNvSpPr>
          <p:nvPr/>
        </p:nvSpPr>
        <p:spPr bwMode="auto">
          <a:xfrm>
            <a:off x="901700" y="5229225"/>
            <a:ext cx="3024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Line 33"/>
          <p:cNvSpPr>
            <a:spLocks noChangeShapeType="1"/>
          </p:cNvSpPr>
          <p:nvPr/>
        </p:nvSpPr>
        <p:spPr bwMode="auto">
          <a:xfrm>
            <a:off x="901700" y="5661025"/>
            <a:ext cx="3024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Line 34"/>
          <p:cNvSpPr>
            <a:spLocks noChangeShapeType="1"/>
          </p:cNvSpPr>
          <p:nvPr/>
        </p:nvSpPr>
        <p:spPr bwMode="auto">
          <a:xfrm>
            <a:off x="901700" y="6092825"/>
            <a:ext cx="3024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" name="Line 35"/>
          <p:cNvSpPr>
            <a:spLocks noChangeShapeType="1"/>
          </p:cNvSpPr>
          <p:nvPr/>
        </p:nvSpPr>
        <p:spPr bwMode="auto">
          <a:xfrm>
            <a:off x="1116013" y="4797425"/>
            <a:ext cx="0" cy="206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" name="Line 36"/>
          <p:cNvSpPr>
            <a:spLocks noChangeShapeType="1"/>
          </p:cNvSpPr>
          <p:nvPr/>
        </p:nvSpPr>
        <p:spPr bwMode="auto">
          <a:xfrm>
            <a:off x="2341563" y="4797425"/>
            <a:ext cx="0" cy="206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Line 37"/>
          <p:cNvSpPr>
            <a:spLocks noChangeShapeType="1"/>
          </p:cNvSpPr>
          <p:nvPr/>
        </p:nvSpPr>
        <p:spPr bwMode="auto">
          <a:xfrm>
            <a:off x="900113" y="6524625"/>
            <a:ext cx="3024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" name="Text Box 42"/>
          <p:cNvSpPr txBox="1">
            <a:spLocks noChangeArrowheads="1"/>
          </p:cNvSpPr>
          <p:nvPr/>
        </p:nvSpPr>
        <p:spPr bwMode="auto">
          <a:xfrm>
            <a:off x="1404938" y="6461125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000"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58" name="Text Box 62"/>
          <p:cNvSpPr txBox="1">
            <a:spLocks noChangeArrowheads="1"/>
          </p:cNvSpPr>
          <p:nvPr/>
        </p:nvSpPr>
        <p:spPr bwMode="auto">
          <a:xfrm>
            <a:off x="250825" y="4868863"/>
            <a:ext cx="936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800">
                <a:latin typeface="Arial" pitchFamily="34" charset="0"/>
                <a:cs typeface="Arial" pitchFamily="34" charset="0"/>
              </a:rPr>
              <a:t>1. pair</a:t>
            </a:r>
          </a:p>
        </p:txBody>
      </p:sp>
      <p:sp>
        <p:nvSpPr>
          <p:cNvPr id="17438" name="Text Box 11"/>
          <p:cNvSpPr txBox="1">
            <a:spLocks noChangeArrowheads="1"/>
          </p:cNvSpPr>
          <p:nvPr/>
        </p:nvSpPr>
        <p:spPr bwMode="auto">
          <a:xfrm>
            <a:off x="971550" y="2527300"/>
            <a:ext cx="1152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000">
                <a:solidFill>
                  <a:srgbClr val="FF0000"/>
                </a:solidFill>
                <a:latin typeface="Rockwell Extra Bold" pitchFamily="18" charset="0"/>
                <a:cs typeface="Arial" pitchFamily="34" charset="0"/>
              </a:rPr>
              <a:t>ALICE</a:t>
            </a:r>
          </a:p>
        </p:txBody>
      </p:sp>
      <p:sp>
        <p:nvSpPr>
          <p:cNvPr id="17439" name="Text Box 12"/>
          <p:cNvSpPr txBox="1">
            <a:spLocks noChangeArrowheads="1"/>
          </p:cNvSpPr>
          <p:nvPr/>
        </p:nvSpPr>
        <p:spPr bwMode="auto">
          <a:xfrm>
            <a:off x="4427538" y="2527300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2000">
                <a:solidFill>
                  <a:srgbClr val="0033CC"/>
                </a:solidFill>
                <a:latin typeface="Rockwell Extra Bold" pitchFamily="18" charset="0"/>
                <a:cs typeface="Arial" pitchFamily="34" charset="0"/>
              </a:rPr>
              <a:t>BOB</a:t>
            </a:r>
          </a:p>
        </p:txBody>
      </p:sp>
      <p:sp>
        <p:nvSpPr>
          <p:cNvPr id="67" name="Text Box 62"/>
          <p:cNvSpPr txBox="1">
            <a:spLocks noChangeArrowheads="1"/>
          </p:cNvSpPr>
          <p:nvPr/>
        </p:nvSpPr>
        <p:spPr bwMode="auto">
          <a:xfrm>
            <a:off x="250825" y="522922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800">
                <a:latin typeface="Arial" pitchFamily="34" charset="0"/>
                <a:cs typeface="Arial" pitchFamily="34" charset="0"/>
              </a:rPr>
              <a:t>2. pair</a:t>
            </a:r>
          </a:p>
        </p:txBody>
      </p:sp>
      <p:sp>
        <p:nvSpPr>
          <p:cNvPr id="68" name="Text Box 62"/>
          <p:cNvSpPr txBox="1">
            <a:spLocks noChangeArrowheads="1"/>
          </p:cNvSpPr>
          <p:nvPr/>
        </p:nvSpPr>
        <p:spPr bwMode="auto">
          <a:xfrm>
            <a:off x="250825" y="565467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800">
                <a:latin typeface="Arial" pitchFamily="34" charset="0"/>
                <a:cs typeface="Arial" pitchFamily="34" charset="0"/>
              </a:rPr>
              <a:t>3. pair</a:t>
            </a:r>
          </a:p>
        </p:txBody>
      </p:sp>
      <p:sp>
        <p:nvSpPr>
          <p:cNvPr id="69" name="Text Box 62"/>
          <p:cNvSpPr txBox="1">
            <a:spLocks noChangeArrowheads="1"/>
          </p:cNvSpPr>
          <p:nvPr/>
        </p:nvSpPr>
        <p:spPr bwMode="auto">
          <a:xfrm>
            <a:off x="250825" y="6092825"/>
            <a:ext cx="936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800">
                <a:latin typeface="Arial" pitchFamily="34" charset="0"/>
                <a:cs typeface="Arial" pitchFamily="34" charset="0"/>
              </a:rPr>
              <a:t>4. pair</a:t>
            </a:r>
          </a:p>
        </p:txBody>
      </p:sp>
      <p:graphicFrame>
        <p:nvGraphicFramePr>
          <p:cNvPr id="17443" name="Objekt 1"/>
          <p:cNvGraphicFramePr>
            <a:graphicFrameLocks noChangeAspect="1"/>
          </p:cNvGraphicFramePr>
          <p:nvPr/>
        </p:nvGraphicFramePr>
        <p:xfrm>
          <a:off x="2124075" y="2403475"/>
          <a:ext cx="2376488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0" name="Formel" r:id="rId24" imgW="1701800" imgH="292100" progId="Equation.DSMT4">
                  <p:embed/>
                </p:oleObj>
              </mc:Choice>
              <mc:Fallback>
                <p:oleObj name="Formel" r:id="rId24" imgW="1701800" imgH="292100" progId="Equation.DSMT4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2403475"/>
                        <a:ext cx="2376488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444" name="Gerade Verbindung mit Pfeil 3"/>
          <p:cNvCxnSpPr>
            <a:cxnSpLocks noChangeShapeType="1"/>
          </p:cNvCxnSpPr>
          <p:nvPr/>
        </p:nvCxnSpPr>
        <p:spPr bwMode="auto">
          <a:xfrm flipV="1">
            <a:off x="3275013" y="2924175"/>
            <a:ext cx="0" cy="45085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0" name="Text Box 7"/>
          <p:cNvSpPr txBox="1">
            <a:spLocks noChangeArrowheads="1"/>
          </p:cNvSpPr>
          <p:nvPr/>
        </p:nvSpPr>
        <p:spPr bwMode="auto">
          <a:xfrm>
            <a:off x="4881563" y="3933825"/>
            <a:ext cx="39592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1600">
                <a:solidFill>
                  <a:srgbClr val="FF0000"/>
                </a:solidFill>
                <a:latin typeface="Arial" pitchFamily="34" charset="0"/>
                <a:cs typeface="Times New Roman" pitchFamily="18" charset="0"/>
              </a:rPr>
              <a:t>The EPR reality criterion:</a:t>
            </a:r>
            <a:r>
              <a:rPr lang="en-GB" altLang="de-DE" sz="1600">
                <a:latin typeface="Arial" pitchFamily="34" charset="0"/>
                <a:cs typeface="Times New Roman" pitchFamily="18" charset="0"/>
              </a:rPr>
              <a:t> “If without in any way disturbing a system, one can predict with certainty (i.e. with the probability equal to one) the value of a physical quantity, then there exists an element of physical reality corresponding to this physical quantity.”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de-DE" sz="1600">
                <a:latin typeface="Arial" pitchFamily="34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GB" altLang="de-DE" sz="1600">
                <a:solidFill>
                  <a:srgbClr val="FF0000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rPr>
              <a:t>Quantum Theory is not complete!</a:t>
            </a:r>
            <a:endParaRPr lang="en-GB" altLang="de-DE" sz="16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20" descr="kao3"/>
          <p:cNvPicPr>
            <a:picLocks noChangeAspect="1" noChangeArrowheads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404813"/>
            <a:ext cx="8162925" cy="54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de-DE" altLang="en-US" smtClean="0"/>
              <a:t>The EPR scenario</a:t>
            </a:r>
            <a:endParaRPr lang="en-GB" altLang="en-US" sz="1400" smtClean="0"/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5651500" y="2582863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... spin 1/2</a:t>
            </a:r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5508625" y="2997200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... qubit</a:t>
            </a:r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5651500" y="3429000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... photon</a:t>
            </a:r>
          </a:p>
        </p:txBody>
      </p:sp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5651500" y="5373688"/>
            <a:ext cx="27384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... kaons (K-mesons)</a:t>
            </a:r>
          </a:p>
        </p:txBody>
      </p:sp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5724525" y="5949950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... B-meson</a:t>
            </a:r>
          </a:p>
        </p:txBody>
      </p:sp>
      <p:sp>
        <p:nvSpPr>
          <p:cNvPr id="33800" name="Text Box 9"/>
          <p:cNvSpPr txBox="1">
            <a:spLocks noChangeArrowheads="1"/>
          </p:cNvSpPr>
          <p:nvPr/>
        </p:nvSpPr>
        <p:spPr bwMode="auto">
          <a:xfrm>
            <a:off x="4788024" y="4775200"/>
            <a:ext cx="47529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dirty="0">
                <a:latin typeface="Times New Roman" pitchFamily="18" charset="0"/>
              </a:rPr>
              <a:t>... single neutron in  interferometer</a:t>
            </a:r>
          </a:p>
        </p:txBody>
      </p:sp>
      <p:pic>
        <p:nvPicPr>
          <p:cNvPr id="7181" name="eprfinal.avi"/>
          <p:cNvPicPr>
            <a:picLocks noRot="1" noChangeAspect="1" noChangeArrowheads="1"/>
          </p:cNvPicPr>
          <p:nvPr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17588"/>
            <a:ext cx="41751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4" descr="⇸∀`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BFE"/>
              </a:clrFrom>
              <a:clrTo>
                <a:srgbClr val="FEFB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75" y="1341438"/>
            <a:ext cx="27400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5943600" y="1125538"/>
            <a:ext cx="2519363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de-DE" sz="9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1935: Einstein-Podolsky-Rosen-PARADOX</a:t>
            </a:r>
            <a:endParaRPr lang="de-DE" sz="90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de-DE" sz="1800" b="0" dirty="0">
              <a:solidFill>
                <a:srgbClr val="003366"/>
              </a:solidFill>
              <a:latin typeface="Arial" charset="0"/>
            </a:endParaRPr>
          </a:p>
        </p:txBody>
      </p:sp>
      <p:graphicFrame>
        <p:nvGraphicFramePr>
          <p:cNvPr id="33804" name="Objekt 1"/>
          <p:cNvGraphicFramePr>
            <a:graphicFrameLocks noChangeAspect="1"/>
          </p:cNvGraphicFramePr>
          <p:nvPr/>
        </p:nvGraphicFramePr>
        <p:xfrm>
          <a:off x="1868488" y="2620963"/>
          <a:ext cx="4359275" cy="412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9" name="Formel" r:id="rId7" imgW="2959100" imgH="2781300" progId="Equation.3">
                  <p:embed/>
                </p:oleObj>
              </mc:Choice>
              <mc:Fallback>
                <p:oleObj name="Formel" r:id="rId7" imgW="2959100" imgH="278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8488" y="2620963"/>
                        <a:ext cx="4359275" cy="412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5" name="Text Box 10"/>
          <p:cNvSpPr txBox="1">
            <a:spLocks noChangeArrowheads="1"/>
          </p:cNvSpPr>
          <p:nvPr/>
        </p:nvSpPr>
        <p:spPr bwMode="auto">
          <a:xfrm>
            <a:off x="-468313" y="2349500"/>
            <a:ext cx="352742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Bell state:</a:t>
            </a:r>
          </a:p>
        </p:txBody>
      </p:sp>
      <p:sp>
        <p:nvSpPr>
          <p:cNvPr id="33806" name="Text Box 7"/>
          <p:cNvSpPr txBox="1">
            <a:spLocks noChangeArrowheads="1"/>
          </p:cNvSpPr>
          <p:nvPr/>
        </p:nvSpPr>
        <p:spPr bwMode="auto">
          <a:xfrm>
            <a:off x="6227763" y="3824288"/>
            <a:ext cx="1584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latin typeface="Times New Roman" pitchFamily="18" charset="0"/>
              </a:rPr>
              <a:t>... molecules</a:t>
            </a:r>
          </a:p>
        </p:txBody>
      </p:sp>
      <p:sp>
        <p:nvSpPr>
          <p:cNvPr id="33807" name="Text Box 7"/>
          <p:cNvSpPr txBox="1">
            <a:spLocks noChangeArrowheads="1"/>
          </p:cNvSpPr>
          <p:nvPr/>
        </p:nvSpPr>
        <p:spPr bwMode="auto">
          <a:xfrm>
            <a:off x="5724128" y="4365104"/>
            <a:ext cx="30241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dirty="0">
                <a:latin typeface="Times New Roman" pitchFamily="18" charset="0"/>
              </a:rPr>
              <a:t>... (single) trapped ion</a:t>
            </a:r>
          </a:p>
        </p:txBody>
      </p:sp>
      <p:sp>
        <p:nvSpPr>
          <p:cNvPr id="33808" name="Ellipse 3"/>
          <p:cNvSpPr>
            <a:spLocks noChangeArrowheads="1"/>
          </p:cNvSpPr>
          <p:nvPr/>
        </p:nvSpPr>
        <p:spPr bwMode="auto">
          <a:xfrm>
            <a:off x="1763713" y="5192713"/>
            <a:ext cx="4321175" cy="682625"/>
          </a:xfrm>
          <a:prstGeom prst="ellips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33809" name="Ellipse 23"/>
          <p:cNvSpPr>
            <a:spLocks noChangeArrowheads="1"/>
          </p:cNvSpPr>
          <p:nvPr/>
        </p:nvSpPr>
        <p:spPr bwMode="auto">
          <a:xfrm>
            <a:off x="1763713" y="5842000"/>
            <a:ext cx="4321175" cy="682625"/>
          </a:xfrm>
          <a:prstGeom prst="ellips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33810" name="Textfeld 4"/>
          <p:cNvSpPr txBox="1">
            <a:spLocks noChangeArrowheads="1"/>
          </p:cNvSpPr>
          <p:nvPr/>
        </p:nvSpPr>
        <p:spPr bwMode="auto">
          <a:xfrm>
            <a:off x="179388" y="5373688"/>
            <a:ext cx="15367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AT" altLang="en-US" sz="1800">
                <a:solidFill>
                  <a:srgbClr val="00B050"/>
                </a:solidFill>
                <a:cs typeface="Arial" charset="0"/>
              </a:rPr>
              <a:t>High Energy</a:t>
            </a:r>
          </a:p>
          <a:p>
            <a:pPr algn="ctr" eaLnBrk="1" hangingPunct="1">
              <a:lnSpc>
                <a:spcPct val="90000"/>
              </a:lnSpc>
            </a:pPr>
            <a:r>
              <a:rPr lang="de-AT" altLang="en-US" sz="1800">
                <a:solidFill>
                  <a:srgbClr val="00B050"/>
                </a:solidFill>
                <a:cs typeface="Arial" charset="0"/>
              </a:rPr>
              <a:t>Physics</a:t>
            </a:r>
            <a:endParaRPr lang="en-GB" altLang="en-US" sz="1800">
              <a:solidFill>
                <a:srgbClr val="00B050"/>
              </a:solidFill>
              <a:cs typeface="Arial" charset="0"/>
            </a:endParaRPr>
          </a:p>
        </p:txBody>
      </p:sp>
      <p:sp>
        <p:nvSpPr>
          <p:cNvPr id="33811" name="Oval 18"/>
          <p:cNvSpPr>
            <a:spLocks noChangeArrowheads="1"/>
          </p:cNvSpPr>
          <p:nvPr/>
        </p:nvSpPr>
        <p:spPr bwMode="auto">
          <a:xfrm>
            <a:off x="2482850" y="1722438"/>
            <a:ext cx="265113" cy="266700"/>
          </a:xfrm>
          <a:prstGeom prst="ellipse">
            <a:avLst/>
          </a:prstGeom>
          <a:gradFill rotWithShape="1">
            <a:gsLst>
              <a:gs pos="0">
                <a:srgbClr val="009999"/>
              </a:gs>
              <a:gs pos="100000">
                <a:srgbClr val="001414"/>
              </a:gs>
            </a:gsLst>
            <a:lin ang="2700000" scaled="1"/>
          </a:gra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33812" name="Oval 18"/>
          <p:cNvSpPr>
            <a:spLocks noChangeArrowheads="1"/>
          </p:cNvSpPr>
          <p:nvPr/>
        </p:nvSpPr>
        <p:spPr bwMode="auto">
          <a:xfrm>
            <a:off x="3708400" y="1722438"/>
            <a:ext cx="265113" cy="266700"/>
          </a:xfrm>
          <a:prstGeom prst="ellipse">
            <a:avLst/>
          </a:prstGeom>
          <a:gradFill rotWithShape="1">
            <a:gsLst>
              <a:gs pos="0">
                <a:srgbClr val="009999"/>
              </a:gs>
              <a:gs pos="100000">
                <a:srgbClr val="001414"/>
              </a:gs>
            </a:gsLst>
            <a:lin ang="2700000" scaled="1"/>
          </a:gra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 b="1">
                <a:solidFill>
                  <a:srgbClr val="0000CC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CC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en-US" altLang="en-US"/>
          </a:p>
        </p:txBody>
      </p:sp>
      <p:pic>
        <p:nvPicPr>
          <p:cNvPr id="21" name="Picture 24" descr="Akaonkl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82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18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76250"/>
            <a:ext cx="8001000" cy="423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en-US" dirty="0" err="1"/>
              <a:t>E</a:t>
            </a:r>
            <a:r>
              <a:rPr lang="de-DE" altLang="en-US" dirty="0" err="1" smtClean="0"/>
              <a:t>ntanglement</a:t>
            </a:r>
            <a:r>
              <a:rPr lang="de-DE" altLang="en-US" dirty="0" smtClean="0"/>
              <a:t> in </a:t>
            </a:r>
            <a:r>
              <a:rPr lang="de-DE" altLang="en-US" dirty="0" err="1" smtClean="0"/>
              <a:t>biological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systems</a:t>
            </a:r>
            <a:endParaRPr lang="de-DE" altLang="en-US" dirty="0" smtClean="0"/>
          </a:p>
        </p:txBody>
      </p:sp>
      <p:pic>
        <p:nvPicPr>
          <p:cNvPr id="1536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19" y="2846108"/>
            <a:ext cx="3533802" cy="217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242309"/>
            <a:ext cx="2485156" cy="1380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08657"/>
            <a:ext cx="19050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6" name="Rechteck 1"/>
          <p:cNvSpPr>
            <a:spLocks noChangeArrowheads="1"/>
          </p:cNvSpPr>
          <p:nvPr/>
        </p:nvSpPr>
        <p:spPr bwMode="auto">
          <a:xfrm>
            <a:off x="1248395" y="1193798"/>
            <a:ext cx="2355850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400" b="1" dirty="0">
                <a:solidFill>
                  <a:srgbClr val="0000CC"/>
                </a:solidFill>
                <a:latin typeface="Comic Sans MS" pitchFamily="66" charset="0"/>
              </a:rPr>
              <a:t>photosynthesis</a:t>
            </a:r>
          </a:p>
        </p:txBody>
      </p:sp>
      <p:pic>
        <p:nvPicPr>
          <p:cNvPr id="1536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1691878"/>
            <a:ext cx="2085975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8" name="Rechteck 10"/>
          <p:cNvSpPr>
            <a:spLocks noChangeArrowheads="1"/>
          </p:cNvSpPr>
          <p:nvPr/>
        </p:nvSpPr>
        <p:spPr bwMode="auto">
          <a:xfrm>
            <a:off x="5452813" y="1199356"/>
            <a:ext cx="2570163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400" b="1" dirty="0">
                <a:solidFill>
                  <a:srgbClr val="0000CC"/>
                </a:solidFill>
                <a:latin typeface="Comic Sans MS" pitchFamily="66" charset="0"/>
              </a:rPr>
              <a:t>avian navigation</a:t>
            </a:r>
          </a:p>
        </p:txBody>
      </p:sp>
      <p:sp>
        <p:nvSpPr>
          <p:cNvPr id="2" name="Textfeld 1"/>
          <p:cNvSpPr txBox="1"/>
          <p:nvPr/>
        </p:nvSpPr>
        <p:spPr bwMode="auto">
          <a:xfrm>
            <a:off x="6114764" y="3030934"/>
            <a:ext cx="381642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33CC"/>
                </a:solidFill>
                <a:latin typeface="Calibri" panose="020F0502020204030204" pitchFamily="34" charset="0"/>
                <a:cs typeface="Arial" pitchFamily="34" charset="0"/>
              </a:rPr>
              <a:t>European robin</a:t>
            </a:r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320" y="5104259"/>
            <a:ext cx="3280172" cy="175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4009742" y="4834259"/>
            <a:ext cx="155683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400" b="1" dirty="0">
                <a:solidFill>
                  <a:srgbClr val="0000CC"/>
                </a:solidFill>
                <a:latin typeface="Comic Sans MS" pitchFamily="66" charset="0"/>
              </a:rPr>
              <a:t>Olfaction</a:t>
            </a:r>
          </a:p>
        </p:txBody>
      </p:sp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239" y="4822799"/>
            <a:ext cx="988655" cy="140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 descr="kao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02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58" name="Gerade Verbindung 10"/>
          <p:cNvCxnSpPr>
            <a:cxnSpLocks noChangeShapeType="1"/>
          </p:cNvCxnSpPr>
          <p:nvPr/>
        </p:nvCxnSpPr>
        <p:spPr bwMode="auto">
          <a:xfrm>
            <a:off x="5219700" y="3644900"/>
            <a:ext cx="0" cy="208915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1093788" y="366713"/>
            <a:ext cx="8001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3200" b="1">
                <a:solidFill>
                  <a:srgbClr val="CC00CC"/>
                </a:solidFill>
                <a:latin typeface="Comic Sans MS" pitchFamily="66" charset="0"/>
                <a:cs typeface="Arial" pitchFamily="34" charset="0"/>
              </a:rPr>
              <a:t>What are Bell inequalities?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1979613" y="1984375"/>
            <a:ext cx="2304355" cy="102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600" b="1" dirty="0">
                <a:solidFill>
                  <a:srgbClr val="0066FF"/>
                </a:solidFill>
                <a:latin typeface="Verdana" pitchFamily="34" charset="0"/>
                <a:cs typeface="Arial" pitchFamily="34" charset="0"/>
              </a:rPr>
              <a:t>realism </a:t>
            </a:r>
          </a:p>
          <a:p>
            <a:pPr eaLnBrk="1" fontAlgn="base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600" b="1" dirty="0">
                <a:solidFill>
                  <a:srgbClr val="0066FF"/>
                </a:solidFill>
                <a:latin typeface="Verdana" pitchFamily="34" charset="0"/>
                <a:cs typeface="Arial" pitchFamily="34" charset="0"/>
              </a:rPr>
              <a:t>locality </a:t>
            </a:r>
          </a:p>
          <a:p>
            <a:pPr eaLnBrk="1" fontAlgn="base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600" b="1" dirty="0" smtClean="0">
                <a:solidFill>
                  <a:srgbClr val="0066FF"/>
                </a:solidFill>
                <a:latin typeface="Verdana" pitchFamily="34" charset="0"/>
                <a:cs typeface="Arial" pitchFamily="34" charset="0"/>
              </a:rPr>
              <a:t>freedom of choice*</a:t>
            </a:r>
            <a:endParaRPr lang="en-GB" altLang="de-DE" sz="1600" b="1" dirty="0">
              <a:solidFill>
                <a:srgbClr val="0066FF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9461" name="Text Box 4"/>
          <p:cNvSpPr txBox="1">
            <a:spLocks noChangeArrowheads="1"/>
          </p:cNvSpPr>
          <p:nvPr/>
        </p:nvSpPr>
        <p:spPr bwMode="auto">
          <a:xfrm>
            <a:off x="684212" y="3644900"/>
            <a:ext cx="496790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400" dirty="0">
                <a:solidFill>
                  <a:srgbClr val="003366"/>
                </a:solidFill>
                <a:latin typeface="Verdana" pitchFamily="34" charset="0"/>
                <a:cs typeface="Arial" pitchFamily="34" charset="0"/>
              </a:rPr>
              <a:t>Local realistic theories:</a:t>
            </a:r>
          </a:p>
        </p:txBody>
      </p:sp>
      <p:sp>
        <p:nvSpPr>
          <p:cNvPr id="19462" name="Text Box 5"/>
          <p:cNvSpPr txBox="1">
            <a:spLocks noChangeArrowheads="1"/>
          </p:cNvSpPr>
          <p:nvPr/>
        </p:nvSpPr>
        <p:spPr bwMode="auto">
          <a:xfrm>
            <a:off x="452438" y="5395913"/>
            <a:ext cx="4464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Verdana" pitchFamily="34" charset="0"/>
                <a:cs typeface="Arial" pitchFamily="34" charset="0"/>
              </a:rPr>
              <a:t>inequalities for probabilities </a:t>
            </a:r>
            <a:r>
              <a:rPr lang="en-GB" altLang="de-DE" sz="2000" b="1">
                <a:solidFill>
                  <a:srgbClr val="0033CC"/>
                </a:solidFill>
                <a:latin typeface="Verdana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GB" altLang="de-DE" sz="2000" b="1">
                <a:solidFill>
                  <a:srgbClr val="0033CC"/>
                </a:solidFill>
                <a:latin typeface="Verdana" pitchFamily="34" charset="0"/>
                <a:cs typeface="Arial" pitchFamily="34" charset="0"/>
              </a:rPr>
              <a:t> </a:t>
            </a:r>
            <a:r>
              <a:rPr lang="en-GB" altLang="de-DE" sz="2000" b="1" i="1">
                <a:solidFill>
                  <a:srgbClr val="FF3300"/>
                </a:solidFill>
                <a:latin typeface="Verdana" pitchFamily="34" charset="0"/>
                <a:cs typeface="Arial" pitchFamily="34" charset="0"/>
              </a:rPr>
              <a:t>always</a:t>
            </a:r>
            <a:r>
              <a:rPr lang="en-GB" altLang="de-DE" sz="2000" b="1">
                <a:solidFill>
                  <a:srgbClr val="0033CC"/>
                </a:solidFill>
                <a:latin typeface="Verdana" pitchFamily="34" charset="0"/>
                <a:cs typeface="Arial" pitchFamily="34" charset="0"/>
              </a:rPr>
              <a:t> satisfied!</a:t>
            </a:r>
          </a:p>
        </p:txBody>
      </p:sp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5176838" y="5313363"/>
            <a:ext cx="399573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 b="1">
                <a:solidFill>
                  <a:srgbClr val="0033CC"/>
                </a:solidFill>
                <a:latin typeface="Verdana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en-GB" altLang="de-DE" sz="2000" b="1">
                <a:solidFill>
                  <a:srgbClr val="0033CC"/>
                </a:solidFill>
                <a:latin typeface="Verdana" pitchFamily="34" charset="0"/>
                <a:cs typeface="Arial" pitchFamily="34" charset="0"/>
              </a:rPr>
              <a:t>QM probabilities may violate the inequalities!</a:t>
            </a:r>
          </a:p>
        </p:txBody>
      </p:sp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5219700" y="3644900"/>
            <a:ext cx="4176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400">
                <a:solidFill>
                  <a:srgbClr val="003366"/>
                </a:solidFill>
                <a:latin typeface="Verdana" pitchFamily="34" charset="0"/>
                <a:cs typeface="Arial" pitchFamily="34" charset="0"/>
              </a:rPr>
              <a:t>Quantum Mechanics:</a:t>
            </a:r>
          </a:p>
        </p:txBody>
      </p:sp>
      <p:sp>
        <p:nvSpPr>
          <p:cNvPr id="19465" name="Oval 8"/>
          <p:cNvSpPr>
            <a:spLocks noChangeArrowheads="1"/>
          </p:cNvSpPr>
          <p:nvPr/>
        </p:nvSpPr>
        <p:spPr bwMode="auto">
          <a:xfrm>
            <a:off x="1692275" y="1768475"/>
            <a:ext cx="2087563" cy="1295400"/>
          </a:xfrm>
          <a:prstGeom prst="ellipse">
            <a:avLst/>
          </a:prstGeom>
          <a:noFill/>
          <a:ln w="25400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AT" altLang="de-DE" sz="3200" b="1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9466" name="AutoShape 9"/>
          <p:cNvSpPr>
            <a:spLocks noChangeArrowheads="1"/>
          </p:cNvSpPr>
          <p:nvPr/>
        </p:nvSpPr>
        <p:spPr bwMode="auto">
          <a:xfrm>
            <a:off x="2339975" y="3135313"/>
            <a:ext cx="792163" cy="360362"/>
          </a:xfrm>
          <a:prstGeom prst="downArrow">
            <a:avLst>
              <a:gd name="adj1" fmla="val 50000"/>
              <a:gd name="adj2" fmla="val 25000"/>
            </a:avLst>
          </a:prstGeom>
          <a:noFill/>
          <a:ln w="25400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AT" altLang="de-DE" sz="3200" b="1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9467" name="Picture 10" descr="SpookyFarb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2713" y="1057275"/>
            <a:ext cx="1873250" cy="258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8" name="AutoShape 11"/>
          <p:cNvSpPr>
            <a:spLocks noChangeArrowheads="1"/>
          </p:cNvSpPr>
          <p:nvPr/>
        </p:nvSpPr>
        <p:spPr bwMode="auto">
          <a:xfrm>
            <a:off x="6083300" y="1695450"/>
            <a:ext cx="2592388" cy="863600"/>
          </a:xfrm>
          <a:prstGeom prst="wedgeRoundRectCallout">
            <a:avLst>
              <a:gd name="adj1" fmla="val -89866"/>
              <a:gd name="adj2" fmla="val 82171"/>
              <a:gd name="adj3" fmla="val 16667"/>
            </a:avLst>
          </a:prstGeom>
          <a:solidFill>
            <a:srgbClr val="99CCFF"/>
          </a:solidFill>
          <a:ln w="25400" algn="ctr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000">
                <a:solidFill>
                  <a:srgbClr val="003366"/>
                </a:solidFill>
                <a:latin typeface="Comic Sans MS" pitchFamily="66" charset="0"/>
                <a:cs typeface="Arial" pitchFamily="34" charset="0"/>
              </a:rPr>
              <a:t>No spooky action at distance!</a:t>
            </a:r>
          </a:p>
        </p:txBody>
      </p:sp>
      <p:sp>
        <p:nvSpPr>
          <p:cNvPr id="19470" name="Text Box 13"/>
          <p:cNvSpPr txBox="1">
            <a:spLocks noChangeArrowheads="1"/>
          </p:cNvSpPr>
          <p:nvPr/>
        </p:nvSpPr>
        <p:spPr bwMode="auto">
          <a:xfrm>
            <a:off x="2555875" y="6092825"/>
            <a:ext cx="4176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2400" b="1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Experiment has to decide!</a:t>
            </a:r>
          </a:p>
        </p:txBody>
      </p:sp>
      <p:pic>
        <p:nvPicPr>
          <p:cNvPr id="19471" name="Picture 15" descr="be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697038"/>
            <a:ext cx="1254125" cy="176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472" name="Object 14"/>
          <p:cNvGraphicFramePr>
            <a:graphicFrameLocks noChangeAspect="1"/>
          </p:cNvGraphicFramePr>
          <p:nvPr/>
        </p:nvGraphicFramePr>
        <p:xfrm>
          <a:off x="3827463" y="4221163"/>
          <a:ext cx="26162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36" name="Formel" r:id="rId5" imgW="1625600" imgH="203200" progId="Equation.3">
                  <p:embed/>
                </p:oleObj>
              </mc:Choice>
              <mc:Fallback>
                <p:oleObj name="Formel" r:id="rId5" imgW="16256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463" y="4221163"/>
                        <a:ext cx="2616200" cy="3270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3" name="Objekt 1"/>
          <p:cNvGraphicFramePr>
            <a:graphicFrameLocks noChangeAspect="1"/>
          </p:cNvGraphicFramePr>
          <p:nvPr/>
        </p:nvGraphicFramePr>
        <p:xfrm>
          <a:off x="684213" y="4687888"/>
          <a:ext cx="30734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37" name="Formel" r:id="rId7" imgW="2336800" imgH="584200" progId="Equation.3">
                  <p:embed/>
                </p:oleObj>
              </mc:Choice>
              <mc:Fallback>
                <p:oleObj name="Formel" r:id="rId7" imgW="23368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687888"/>
                        <a:ext cx="3073400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1692274" y="4362450"/>
            <a:ext cx="259169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0033CC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rgbClr val="0033CC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rgbClr val="0033CC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rgbClr val="0033CC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rgbClr val="0033CC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dirty="0" smtClean="0">
                <a:solidFill>
                  <a:srgbClr val="CC0099"/>
                </a:solidFill>
                <a:latin typeface="Comic Sans MS"/>
                <a:cs typeface="Times New Roman" pitchFamily="18" charset="0"/>
              </a:rPr>
              <a:t>Bell’s locality hypothesis</a:t>
            </a:r>
            <a:r>
              <a:rPr lang="en-GB" sz="1400" dirty="0" smtClean="0">
                <a:solidFill>
                  <a:srgbClr val="CC0099"/>
                </a:solidFill>
                <a:latin typeface="Comic Sans MS"/>
              </a:rPr>
              <a:t> </a:t>
            </a:r>
          </a:p>
        </p:txBody>
      </p:sp>
      <p:sp>
        <p:nvSpPr>
          <p:cNvPr id="19475" name="AutoShape 16"/>
          <p:cNvSpPr>
            <a:spLocks noChangeArrowheads="1"/>
          </p:cNvSpPr>
          <p:nvPr/>
        </p:nvSpPr>
        <p:spPr bwMode="auto">
          <a:xfrm rot="10800000" flipH="1" flipV="1">
            <a:off x="2932113" y="4605338"/>
            <a:ext cx="100012" cy="104775"/>
          </a:xfrm>
          <a:prstGeom prst="downArrow">
            <a:avLst>
              <a:gd name="adj1" fmla="val 50000"/>
              <a:gd name="adj2" fmla="val 52381"/>
            </a:avLst>
          </a:prstGeom>
          <a:solidFill>
            <a:srgbClr val="FF00FF">
              <a:alpha val="52940"/>
            </a:srgbClr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AT" altLang="de-DE" sz="3200" b="1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9476" name="Text Box 3"/>
          <p:cNvSpPr txBox="1">
            <a:spLocks noChangeArrowheads="1"/>
          </p:cNvSpPr>
          <p:nvPr/>
        </p:nvSpPr>
        <p:spPr bwMode="auto">
          <a:xfrm>
            <a:off x="6227763" y="2976563"/>
            <a:ext cx="2944812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base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de-DE" sz="1100" b="1" dirty="0">
                <a:solidFill>
                  <a:srgbClr val="0066FF"/>
                </a:solidFill>
                <a:latin typeface="Verdana" pitchFamily="34" charset="0"/>
                <a:cs typeface="Arial" pitchFamily="34" charset="0"/>
              </a:rPr>
              <a:t>*exerting the independence of both experimenters; sharing </a:t>
            </a:r>
            <a:r>
              <a:rPr lang="en-GB" altLang="de-DE" sz="1100" b="1" dirty="0" smtClean="0">
                <a:solidFill>
                  <a:srgbClr val="0066FF"/>
                </a:solidFill>
                <a:latin typeface="Verdana" pitchFamily="34" charset="0"/>
                <a:cs typeface="Arial" pitchFamily="34" charset="0"/>
              </a:rPr>
              <a:t>randomness; free will</a:t>
            </a:r>
            <a:endParaRPr lang="en-GB" altLang="de-DE" sz="1100" b="1" dirty="0">
              <a:solidFill>
                <a:srgbClr val="0066FF"/>
              </a:solidFill>
              <a:latin typeface="Verdana" pitchFamily="34" charset="0"/>
              <a:cs typeface="Arial" pitchFamily="34" charset="0"/>
            </a:endParaRPr>
          </a:p>
        </p:txBody>
      </p:sp>
      <p:pic>
        <p:nvPicPr>
          <p:cNvPr id="22" name="Picture 24" descr="Akaonkl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5234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476250"/>
            <a:ext cx="7559675" cy="503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de-DE" altLang="de-DE" sz="2400" dirty="0" err="1" smtClean="0"/>
              <a:t>Current</a:t>
            </a:r>
            <a:r>
              <a:rPr lang="de-DE" altLang="de-DE" sz="2400" dirty="0" smtClean="0"/>
              <a:t> e</a:t>
            </a:r>
            <a:r>
              <a:rPr lang="de-DE" altLang="de-DE" sz="2400" dirty="0" smtClean="0"/>
              <a:t>xperimental </a:t>
            </a:r>
            <a:r>
              <a:rPr lang="de-DE" altLang="de-DE" sz="2400" dirty="0" err="1" smtClean="0"/>
              <a:t>status</a:t>
            </a:r>
            <a:r>
              <a:rPr lang="de-DE" altLang="de-DE" sz="2400" dirty="0" smtClean="0"/>
              <a:t>:</a:t>
            </a:r>
            <a:endParaRPr lang="en-GB" altLang="de-DE" sz="2400" dirty="0" smtClean="0"/>
          </a:p>
        </p:txBody>
      </p:sp>
      <p:sp>
        <p:nvSpPr>
          <p:cNvPr id="20483" name="Textfeld 1"/>
          <p:cNvSpPr txBox="1">
            <a:spLocks noChangeArrowheads="1"/>
          </p:cNvSpPr>
          <p:nvPr/>
        </p:nvSpPr>
        <p:spPr bwMode="auto">
          <a:xfrm>
            <a:off x="585887" y="3292436"/>
            <a:ext cx="8234585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Photons: many experiments, show violations but still loopholes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Various ordinary matter systems: show violations but still loopholes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!</a:t>
            </a:r>
            <a:r>
              <a:rPr lang="en-GB" altLang="de-DE" sz="2000" i="1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Single</a:t>
            </a:r>
            <a:r>
              <a:rPr lang="en-GB" altLang="de-DE" sz="2000" dirty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! neutrons: show violations but tests different </a:t>
            </a:r>
            <a:r>
              <a:rPr lang="en-GB" altLang="de-DE" sz="2000" dirty="0" smtClean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aspects (</a:t>
            </a:r>
            <a:r>
              <a:rPr lang="en-GB" altLang="de-DE" sz="2000" dirty="0" err="1" smtClean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contextuality</a:t>
            </a:r>
            <a:r>
              <a:rPr lang="en-GB" altLang="de-DE" sz="2000" dirty="0" smtClean="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)</a:t>
            </a:r>
            <a:endParaRPr lang="en-GB" altLang="de-DE" sz="2000" dirty="0">
              <a:solidFill>
                <a:srgbClr val="0033CC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2048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565" y="1160462"/>
            <a:ext cx="4284563" cy="2131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157192"/>
            <a:ext cx="2585492" cy="17947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04" y="5397286"/>
            <a:ext cx="3597488" cy="1442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 descr="kao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 bwMode="auto">
          <a:xfrm>
            <a:off x="900113" y="404813"/>
            <a:ext cx="7559675" cy="503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mtClean="0"/>
              <a:t>What are Bell inequalities good for?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04838" y="2693988"/>
            <a:ext cx="7681912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3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GB" altLang="de-DE" sz="2000">
                <a:solidFill>
                  <a:srgbClr val="0066FF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GB" altLang="de-DE" sz="180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Has been proven: quantum cryptography protocols are save if a Bell inequality is violated!</a:t>
            </a:r>
            <a:br>
              <a:rPr lang="en-GB" altLang="de-DE" sz="180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</a:br>
            <a:endParaRPr lang="en-GB" altLang="de-DE" sz="1800">
              <a:solidFill>
                <a:srgbClr val="0033CC"/>
              </a:solidFill>
              <a:latin typeface="Comic Sans MS" pitchFamily="66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GB" altLang="de-DE" sz="180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 Quantum Computers/</a:t>
            </a:r>
            <a:r>
              <a:rPr lang="en-GB" altLang="de-DE" sz="1800" i="1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Quantum Communication Complexity</a:t>
            </a:r>
            <a:r>
              <a:rPr lang="en-GB" altLang="de-DE" sz="1800">
                <a:solidFill>
                  <a:srgbClr val="0033CC"/>
                </a:solidFill>
                <a:latin typeface="Comic Sans MS" pitchFamily="66" charset="0"/>
                <a:cs typeface="Arial" pitchFamily="34" charset="0"/>
              </a:rPr>
              <a:t>: Bell inequalities are necessary and sufficient conditions for quantum protocols to beat the classical ones! </a:t>
            </a:r>
          </a:p>
        </p:txBody>
      </p:sp>
      <p:pic>
        <p:nvPicPr>
          <p:cNvPr id="22532" name="Picture 4" descr="AliceBobTelAnni"/>
          <p:cNvPicPr>
            <a:picLocks noChangeAspect="1" noChangeArrowheads="1" noCrop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341438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840288"/>
            <a:ext cx="2592388" cy="190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4" descr="Akaonk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3038"/>
            <a:ext cx="112395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404813"/>
            <a:ext cx="7559675" cy="503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mtClean="0">
                <a:solidFill>
                  <a:srgbClr val="CC00CC"/>
                </a:solidFill>
              </a:rPr>
              <a:t>Requirements for tests LRT versus QM </a:t>
            </a:r>
            <a:endParaRPr lang="en-GB" altLang="de-DE" sz="1600" smtClean="0">
              <a:solidFill>
                <a:schemeClr val="tx1"/>
              </a:solidFill>
            </a:endParaRP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1187450" y="1676401"/>
            <a:ext cx="7272338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de-DE" sz="2000" dirty="0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Requirements</a:t>
            </a: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GB" altLang="de-DE" sz="14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for a </a:t>
            </a:r>
            <a:r>
              <a:rPr lang="en-GB" altLang="de-DE" sz="1400" i="1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conclusive</a:t>
            </a:r>
            <a:r>
              <a:rPr lang="en-GB" altLang="de-DE" sz="14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 proof of the existence of correlation stronger than those explainable by </a:t>
            </a:r>
            <a:r>
              <a:rPr lang="en-GB" altLang="de-DE" sz="1400" i="1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locality</a:t>
            </a:r>
            <a:r>
              <a:rPr lang="en-GB" altLang="de-DE" sz="14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 and </a:t>
            </a:r>
            <a:r>
              <a:rPr lang="en-GB" altLang="de-DE" sz="1400" i="1" dirty="0" smtClean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realism</a:t>
            </a:r>
            <a:r>
              <a:rPr lang="en-GB" altLang="de-DE" sz="1400" dirty="0" smtClean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:</a:t>
            </a:r>
            <a:endParaRPr lang="en-GB" altLang="de-DE" sz="1400" dirty="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GB" altLang="de-DE" sz="1400" dirty="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arenBoth"/>
            </a:pP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“</a:t>
            </a:r>
            <a:r>
              <a:rPr lang="en-GB" altLang="de-DE" sz="2000" i="1" dirty="0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Active</a:t>
            </a:r>
            <a:r>
              <a:rPr lang="en-GB" altLang="de-DE" sz="2000" i="1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” measurements (opening the possibility for Alice and Bob to choose among alternative setups-&gt; free choice)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arenBoth"/>
            </a:pPr>
            <a:endParaRPr lang="en-GB" altLang="de-DE" sz="2000" dirty="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arenBoth"/>
            </a:pP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“</a:t>
            </a:r>
            <a:r>
              <a:rPr lang="en-GB" altLang="de-DE" sz="2000" i="1" dirty="0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Use all information</a:t>
            </a: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” (</a:t>
            </a: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  <a:sym typeface="Wingdings" pitchFamily="2" charset="2"/>
              </a:rPr>
              <a:t>test the </a:t>
            </a:r>
            <a:r>
              <a:rPr lang="en-GB" altLang="de-DE" sz="2000" i="1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  <a:sym typeface="Wingdings" pitchFamily="2" charset="2"/>
              </a:rPr>
              <a:t>whole</a:t>
            </a: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  <a:sym typeface="Wingdings" pitchFamily="2" charset="2"/>
              </a:rPr>
              <a:t> ensemble</a:t>
            </a: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; decay product states are included</a:t>
            </a:r>
            <a:r>
              <a:rPr lang="en-GB" altLang="de-DE" sz="2000" dirty="0">
                <a:solidFill>
                  <a:srgbClr val="0000CC"/>
                </a:solidFill>
                <a:latin typeface="Comic Sans MS" pitchFamily="66" charset="0"/>
                <a:cs typeface="Arial" pitchFamily="34" charset="0"/>
                <a:sym typeface="Wingdings" pitchFamily="2" charset="2"/>
              </a:rPr>
              <a:t> this “additional” information cannot be ignored)         	</a:t>
            </a:r>
            <a:endParaRPr lang="en-GB" altLang="de-DE" sz="2000" dirty="0">
              <a:solidFill>
                <a:srgbClr val="339933"/>
              </a:solidFill>
              <a:latin typeface="Comic Sans MS" pitchFamily="66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231429" name="Text Box 5"/>
          <p:cNvSpPr txBox="1">
            <a:spLocks noChangeArrowheads="1"/>
          </p:cNvSpPr>
          <p:nvPr/>
        </p:nvSpPr>
        <p:spPr bwMode="auto">
          <a:xfrm>
            <a:off x="3563938" y="5918200"/>
            <a:ext cx="4103687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are not “</a:t>
            </a:r>
            <a:r>
              <a:rPr lang="en-GB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only”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loopholes</a:t>
            </a: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!</a:t>
            </a:r>
          </a:p>
        </p:txBody>
      </p:sp>
      <p:sp>
        <p:nvSpPr>
          <p:cNvPr id="24581" name="AutoShape 6"/>
          <p:cNvSpPr>
            <a:spLocks noChangeArrowheads="1"/>
          </p:cNvSpPr>
          <p:nvPr/>
        </p:nvSpPr>
        <p:spPr bwMode="auto">
          <a:xfrm>
            <a:off x="1908175" y="5989638"/>
            <a:ext cx="1584325" cy="360362"/>
          </a:xfrm>
          <a:prstGeom prst="rightArrow">
            <a:avLst>
              <a:gd name="adj1" fmla="val 50000"/>
              <a:gd name="adj2" fmla="val 109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de-DE" sz="3200">
              <a:solidFill>
                <a:srgbClr val="0000CC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7" name="WordArt 11"/>
          <p:cNvSpPr>
            <a:spLocks noChangeArrowheads="1" noChangeShapeType="1" noTextEdit="1"/>
          </p:cNvSpPr>
          <p:nvPr/>
        </p:nvSpPr>
        <p:spPr bwMode="auto">
          <a:xfrm>
            <a:off x="3419475" y="3573463"/>
            <a:ext cx="4681538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en-GB" sz="2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Only for kaons  &amp; strangeness measurements!!</a:t>
            </a:r>
          </a:p>
        </p:txBody>
      </p:sp>
      <p:sp>
        <p:nvSpPr>
          <p:cNvPr id="8" name="WordArt 11"/>
          <p:cNvSpPr>
            <a:spLocks noChangeArrowheads="1" noChangeShapeType="1" noTextEdit="1"/>
          </p:cNvSpPr>
          <p:nvPr/>
        </p:nvSpPr>
        <p:spPr bwMode="auto">
          <a:xfrm>
            <a:off x="3405188" y="5013325"/>
            <a:ext cx="46799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en-GB" sz="2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was/is overlooked by many researchers !! </a:t>
            </a:r>
          </a:p>
        </p:txBody>
      </p:sp>
      <p:pic>
        <p:nvPicPr>
          <p:cNvPr id="9" name="Picture 20" descr="kao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329" y="0"/>
            <a:ext cx="1068388" cy="167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537038"/>
              </p:ext>
            </p:extLst>
          </p:nvPr>
        </p:nvGraphicFramePr>
        <p:xfrm>
          <a:off x="2784475" y="966788"/>
          <a:ext cx="407828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0" name="Formel" r:id="rId4" imgW="2768400" imgH="406080" progId="Equation.3">
                  <p:embed/>
                </p:oleObj>
              </mc:Choice>
              <mc:Fallback>
                <p:oleObj name="Formel" r:id="rId4" imgW="2768400" imgH="406080" progId="Equation.3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5" y="966788"/>
                        <a:ext cx="4078287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Kapseln">
  <a:themeElements>
    <a:clrScheme name="Kapseln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libri-Comic">
      <a:majorFont>
        <a:latin typeface="Calibri"/>
        <a:ea typeface=""/>
        <a:cs typeface=""/>
      </a:majorFont>
      <a:minorFont>
        <a:latin typeface="Comic Sans MS"/>
        <a:ea typeface=""/>
        <a:cs typeface="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32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Comic Sans MS" pitchFamily="66" charset="0"/>
          </a:defRPr>
        </a:defPPr>
      </a:lstStyle>
    </a:spDef>
    <a:ln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algn="ctr">
              <a:solidFill>
                <a:srgbClr val="333399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 algn="l">
          <a:spcBef>
            <a:spcPct val="50000"/>
          </a:spcBef>
          <a:defRPr sz="2000" b="1" dirty="0" smtClean="0">
            <a:solidFill>
              <a:srgbClr val="0033CC"/>
            </a:solidFill>
            <a:latin typeface="Comic Sans MS" pitchFamily="66" charset="0"/>
          </a:defRPr>
        </a:defPPr>
      </a:lstStyle>
    </a:txDef>
  </a:objectDefaults>
  <a:extraClrSchemeLst>
    <a:extraClrScheme>
      <a:clrScheme name="Kapseln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eln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eln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eln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Kapseln">
  <a:themeElements>
    <a:clrScheme name="Kapseln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libri-Comic">
      <a:majorFont>
        <a:latin typeface="Calibri"/>
        <a:ea typeface=""/>
        <a:cs typeface=""/>
      </a:majorFont>
      <a:minorFont>
        <a:latin typeface="Comic Sans MS"/>
        <a:ea typeface=""/>
        <a:cs typeface="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tlCol="0" anchor="ctr"/>
      <a:lstStyle>
        <a:defPPr algn="ctr">
          <a:defRPr/>
        </a:defPPr>
      </a:lstStyle>
    </a:spDef>
    <a:ln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algn="ctr">
              <a:solidFill>
                <a:srgbClr val="333399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 algn="l">
          <a:spcBef>
            <a:spcPct val="50000"/>
          </a:spcBef>
          <a:defRPr sz="2000" b="1" dirty="0" smtClean="0">
            <a:solidFill>
              <a:srgbClr val="0033CC"/>
            </a:solidFill>
            <a:latin typeface="Comic Sans MS" pitchFamily="66" charset="0"/>
          </a:defRPr>
        </a:defPPr>
      </a:lstStyle>
    </a:txDef>
  </a:objectDefaults>
  <a:extraClrSchemeLst>
    <a:extraClrScheme>
      <a:clrScheme name="Kapseln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eln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eln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eln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Kapseln">
  <a:themeElements>
    <a:clrScheme name="Kapseln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libri-Comic">
      <a:majorFont>
        <a:latin typeface="Calibri"/>
        <a:ea typeface=""/>
        <a:cs typeface=""/>
      </a:majorFont>
      <a:minorFont>
        <a:latin typeface="Comic Sans MS"/>
        <a:ea typeface=""/>
        <a:cs typeface="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32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Comic Sans MS" pitchFamily="66" charset="0"/>
          </a:defRPr>
        </a:defPPr>
      </a:lstStyle>
    </a:spDef>
    <a:ln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algn="ctr">
              <a:solidFill>
                <a:srgbClr val="333399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 algn="l">
          <a:spcBef>
            <a:spcPct val="50000"/>
          </a:spcBef>
          <a:defRPr sz="2000" b="1" dirty="0" smtClean="0">
            <a:solidFill>
              <a:srgbClr val="0033CC"/>
            </a:solidFill>
            <a:latin typeface="Comic Sans MS" pitchFamily="66" charset="0"/>
          </a:defRPr>
        </a:defPPr>
      </a:lstStyle>
    </a:txDef>
  </a:objectDefaults>
  <a:extraClrSchemeLst>
    <a:extraClrScheme>
      <a:clrScheme name="Kapseln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eln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eln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eln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1162</Words>
  <Application>Microsoft Office PowerPoint</Application>
  <PresentationFormat>Bildschirmpräsentation (4:3)</PresentationFormat>
  <Paragraphs>224</Paragraphs>
  <Slides>24</Slides>
  <Notes>17</Notes>
  <HiddenSlides>0</HiddenSlides>
  <MMClips>2</MMClips>
  <ScaleCrop>false</ScaleCrop>
  <HeadingPairs>
    <vt:vector size="6" baseType="variant">
      <vt:variant>
        <vt:lpstr>Design</vt:lpstr>
      </vt:variant>
      <vt:variant>
        <vt:i4>3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Kapseln</vt:lpstr>
      <vt:lpstr>2_Kapseln</vt:lpstr>
      <vt:lpstr>3_Kapseln</vt:lpstr>
      <vt:lpstr>Formel</vt:lpstr>
      <vt:lpstr>Microsoft Formel-Editor 3.0</vt:lpstr>
      <vt:lpstr>Can strong correlations be revealed for K-mesons experimentally?</vt:lpstr>
      <vt:lpstr>50 YEARS since…</vt:lpstr>
      <vt:lpstr>Very short history…</vt:lpstr>
      <vt:lpstr>The EPR scenario</vt:lpstr>
      <vt:lpstr>Entanglement in biological systems</vt:lpstr>
      <vt:lpstr>PowerPoint-Präsentation</vt:lpstr>
      <vt:lpstr>Current experimental status:</vt:lpstr>
      <vt:lpstr>What are Bell inequalities good for?</vt:lpstr>
      <vt:lpstr>Requirements for tests LRT versus QM </vt:lpstr>
      <vt:lpstr>Generalized Bell inequality for kaons</vt:lpstr>
      <vt:lpstr>Generalized Bell inequality for kaons</vt:lpstr>
      <vt:lpstr>Bell-CHSH type inequality for kaons</vt:lpstr>
      <vt:lpstr>What has a symmetry violation to do with nonlocality?</vt:lpstr>
      <vt:lpstr>Summarizing…</vt:lpstr>
      <vt:lpstr>Conclusive test for kaons</vt:lpstr>
      <vt:lpstr>Conclusive test for kaons</vt:lpstr>
      <vt:lpstr> A little history…</vt:lpstr>
      <vt:lpstr>PowerPoint-Präsentation</vt:lpstr>
      <vt:lpstr>Are Collapse Models testable in High Energy Physics?</vt:lpstr>
      <vt:lpstr>Can the collapse be measured for flavor oscillations?</vt:lpstr>
      <vt:lpstr>Can the collapse be measured for flavor oscillations?</vt:lpstr>
      <vt:lpstr>Tests possible with kaons, neutrinos and molecules???</vt:lpstr>
      <vt:lpstr>Summary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Puzzling Story of the Neutral Kaon System or what we can learn from entanglement</dc:title>
  <dc:creator>Hiesmayr Beatrix</dc:creator>
  <cp:lastModifiedBy>Trixi</cp:lastModifiedBy>
  <cp:revision>451</cp:revision>
  <dcterms:created xsi:type="dcterms:W3CDTF">2010-06-16T23:49:55Z</dcterms:created>
  <dcterms:modified xsi:type="dcterms:W3CDTF">2014-05-31T06:18:06Z</dcterms:modified>
</cp:coreProperties>
</file>