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93" r:id="rId2"/>
    <p:sldMasterId id="2147484501" r:id="rId3"/>
  </p:sldMasterIdLst>
  <p:notesMasterIdLst>
    <p:notesMasterId r:id="rId28"/>
  </p:notesMasterIdLst>
  <p:sldIdLst>
    <p:sldId id="634" r:id="rId4"/>
    <p:sldId id="616" r:id="rId5"/>
    <p:sldId id="615" r:id="rId6"/>
    <p:sldId id="636" r:id="rId7"/>
    <p:sldId id="654" r:id="rId8"/>
    <p:sldId id="635" r:id="rId9"/>
    <p:sldId id="618" r:id="rId10"/>
    <p:sldId id="594" r:id="rId11"/>
    <p:sldId id="619" r:id="rId12"/>
    <p:sldId id="637" r:id="rId13"/>
    <p:sldId id="649" r:id="rId14"/>
    <p:sldId id="639" r:id="rId15"/>
    <p:sldId id="640" r:id="rId16"/>
    <p:sldId id="642" r:id="rId17"/>
    <p:sldId id="643" r:id="rId18"/>
    <p:sldId id="644" r:id="rId19"/>
    <p:sldId id="645" r:id="rId20"/>
    <p:sldId id="646" r:id="rId21"/>
    <p:sldId id="650" r:id="rId22"/>
    <p:sldId id="651" r:id="rId23"/>
    <p:sldId id="652" r:id="rId24"/>
    <p:sldId id="653" r:id="rId25"/>
    <p:sldId id="572" r:id="rId26"/>
    <p:sldId id="629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rgbClr val="0000CC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3300"/>
    <a:srgbClr val="FF6600"/>
    <a:srgbClr val="0000CC"/>
    <a:srgbClr val="FFCCCC"/>
    <a:srgbClr val="5AC214"/>
    <a:srgbClr val="0BC1A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7.wmf"/><Relationship Id="rId5" Type="http://schemas.openxmlformats.org/officeDocument/2006/relationships/image" Target="../media/image49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F5C0A306-50D5-4EFB-80C4-6D95CF4296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A0DAB3-8C78-4605-AF52-7513E96D6D68}" type="slidenum">
              <a:rPr kumimoji="0" lang="en-GB" altLang="en-US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GB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E6416255-9A97-4848-A7CF-ED87F5C39106}" type="slidenum">
              <a:rPr lang="en-GB" sz="1200" b="0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15</a:t>
            </a:fld>
            <a:endParaRPr lang="en-GB" sz="1200" b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6A424CAA-F013-40BB-9549-974B2491247E}" type="slidenum">
              <a:rPr lang="en-GB" sz="1200" b="0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16</a:t>
            </a:fld>
            <a:endParaRPr lang="en-GB" sz="1200" b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1C1FF-9C6A-4D5C-8916-CACEB9BF2EB7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8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80B0C0-028F-4127-9D77-C46FE2D6E3C7}" type="slidenum">
              <a:rPr kumimoji="0" lang="en-GB" altLang="de-DE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GB" altLang="de-DE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827F58-C1F2-46C5-8D66-8FDA3580835E}" type="slidenum">
              <a:rPr kumimoji="0" lang="en-GB" altLang="de-DE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en-GB" altLang="de-DE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itchFamily="34" charset="0"/>
              </a:rPr>
              <a:t>Anolgies ?</a:t>
            </a:r>
            <a:endParaRPr lang="en-GB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8412C-B5FB-49C8-9D94-23949C76A155}" type="slidenum">
              <a:rPr kumimoji="0" lang="en-GB" altLang="de-DE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en-GB" altLang="de-DE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itchFamily="34" charset="0"/>
              </a:rPr>
              <a:t>Anolgies ?</a:t>
            </a:r>
            <a:endParaRPr lang="en-GB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5A7C233F-FF55-4DBD-B0EA-B2F790C3C9C2}" type="slidenum">
              <a:rPr lang="en-GB" sz="1200" b="0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22</a:t>
            </a:fld>
            <a:endParaRPr lang="en-GB" sz="1200" b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>
              <a:latin typeface="Arial" pitchFamily="34" charset="0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C76E83F5-D3DC-4382-BA88-CD92F144091E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23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>
              <a:latin typeface="Arial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88A7CDDF-719B-47BC-91FB-44AC64A381C4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2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>
              <a:latin typeface="Arial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932F702C-08F9-4873-A76F-9597A09EE8D7}" type="slidenum">
              <a:rPr lang="en-GB" sz="1200" b="0" smtClean="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3</a:t>
            </a:fld>
            <a:endParaRPr lang="en-GB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D7E979F-DBB0-4A3A-A192-B6FA3D591E80}" type="slidenum">
              <a:rPr lang="en-GB" altLang="en-US" sz="1200" b="0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4</a:t>
            </a:fld>
            <a:endParaRPr lang="en-GB" altLang="en-US" sz="1200" b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98BBF51-14FB-4352-BB45-B98307ABEDBC}" type="slidenum">
              <a:rPr lang="en-GB" altLang="en-US" sz="1200" b="0">
                <a:solidFill>
                  <a:prstClr val="black"/>
                </a:solidFill>
                <a:latin typeface="Verdana" pitchFamily="34" charset="0"/>
              </a:rPr>
              <a:pPr eaLnBrk="1" hangingPunct="1"/>
              <a:t>10</a:t>
            </a:fld>
            <a:endParaRPr lang="en-GB" altLang="en-US" sz="12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smtClean="0"/>
              <a:t>Anolgies ?</a:t>
            </a:r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DD792-9D9A-4587-B483-E43232138519}" type="slidenum">
              <a:rPr kumimoji="0" lang="en-GB" altLang="en-US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kumimoji="0" lang="en-GB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smtClean="0">
                <a:latin typeface="Arial" pitchFamily="34" charset="0"/>
              </a:rPr>
              <a:t>Anolgies ?</a:t>
            </a:r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7D4B08C-52DF-4719-AF82-76334C2D343B}" type="slidenum">
              <a:rPr lang="en-GB" altLang="en-US" sz="1200" b="0">
                <a:solidFill>
                  <a:prstClr val="black"/>
                </a:solidFill>
                <a:latin typeface="Verdana" pitchFamily="34" charset="0"/>
              </a:rPr>
              <a:pPr eaLnBrk="1" hangingPunct="1"/>
              <a:t>12</a:t>
            </a:fld>
            <a:endParaRPr lang="en-GB" altLang="en-US" sz="1200" b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smtClean="0"/>
              <a:t>Anolgies ?</a:t>
            </a:r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EAD1A96-161B-4E68-8DB4-A406F502D786}" type="slidenum">
              <a:rPr lang="en-GB" altLang="en-US" sz="1200" b="0" smtClean="0">
                <a:solidFill>
                  <a:schemeClr val="tx1"/>
                </a:solidFill>
                <a:latin typeface="Verdana" pitchFamily="34" charset="0"/>
              </a:rPr>
              <a:pPr eaLnBrk="1" hangingPunct="1"/>
              <a:t>13</a:t>
            </a:fld>
            <a:endParaRPr lang="en-GB" altLang="en-US" sz="12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smtClean="0"/>
              <a:t>Anolgies ?</a:t>
            </a:r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lnSpc>
                <a:spcPct val="90000"/>
              </a:lnSpc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79A6A8AE-4389-4AEB-B0D3-B5DEE5A48773}" type="slidenum">
              <a:rPr lang="en-GB" sz="1200" b="0" smtClean="0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lnSpc>
                  <a:spcPct val="100000"/>
                </a:lnSpc>
                <a:defRPr/>
              </a:pPr>
              <a:t>14</a:t>
            </a:fld>
            <a:endParaRPr lang="en-GB" sz="1200" b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itchFamily="34" charset="0"/>
              </a:rPr>
              <a:t>QFT concept of entanglement, pre-resultat</a:t>
            </a:r>
            <a:endParaRPr lang="en-GB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11188" y="1125538"/>
            <a:ext cx="7056437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de-DE" sz="2400" b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115616" y="1722438"/>
            <a:ext cx="7556376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Klicken Sie, um das Titelformat zu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25" y="5168900"/>
            <a:ext cx="587375" cy="1679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2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AB0A8-5736-47B2-9976-F87AB90939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7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9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67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001000" cy="5032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61038" y="0"/>
            <a:ext cx="39243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>
                <a:cs typeface="+mn-cs"/>
              </a:defRPr>
            </a:lvl1pPr>
          </a:lstStyle>
          <a:p>
            <a:pPr>
              <a:defRPr/>
            </a:pPr>
            <a:r>
              <a:rPr lang="de-DE">
                <a:latin typeface="Comic Sans MS"/>
              </a:rPr>
              <a:t>Bratislava 2010, Beatrix C. </a:t>
            </a:r>
            <a:r>
              <a:rPr lang="de-DE" err="1">
                <a:latin typeface="Comic Sans MS"/>
              </a:rPr>
              <a:t>Hiesmayr</a:t>
            </a:r>
            <a:endParaRPr lang="de-DE">
              <a:latin typeface="Comic Sans M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>
                <a:cs typeface="+mn-cs"/>
              </a:defRPr>
            </a:lvl1pPr>
          </a:lstStyle>
          <a:p>
            <a:pPr>
              <a:defRPr/>
            </a:pPr>
            <a:fld id="{44C72319-CDEF-4F33-A758-4AC7AD2560BD}" type="slidenum">
              <a:rPr lang="de-DE">
                <a:latin typeface="Comic Sans MS"/>
              </a:rPr>
              <a:pPr>
                <a:defRPr/>
              </a:pPr>
              <a:t>‹Nr.›</a:t>
            </a:fld>
            <a:endParaRPr lang="de-DE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181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defRPr b="1">
                <a:latin typeface="Comic Sans MS" pitchFamily="66" charset="0"/>
              </a:defRPr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0"/>
            <a:ext cx="4752975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 b="1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Innovative Lectures Brno 2010, B.C.Hiesmayr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F02D88F0-FE02-4880-96BC-0CB3DC5C37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7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11188" y="1125538"/>
            <a:ext cx="7056437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115616" y="1722438"/>
            <a:ext cx="7556376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Klicken Sie, um das Titelformat zu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lnSpc>
                <a:spcPct val="90000"/>
              </a:lnSpc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25" y="5168900"/>
            <a:ext cx="587375" cy="16795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2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6C61653-9134-4F47-8EEC-0033AA3DBCBA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6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de-DE">
                <a:solidFill>
                  <a:srgbClr val="003366"/>
                </a:solidFill>
              </a:rPr>
              <a:t>Univ. </a:t>
            </a:r>
            <a:r>
              <a:rPr lang="de-DE" err="1">
                <a:solidFill>
                  <a:srgbClr val="003366"/>
                </a:solidFill>
              </a:rPr>
              <a:t>of</a:t>
            </a:r>
            <a:r>
              <a:rPr lang="de-DE">
                <a:solidFill>
                  <a:srgbClr val="003366"/>
                </a:solidFill>
              </a:rPr>
              <a:t> Vienna 2011, Beatrix C. </a:t>
            </a:r>
            <a:r>
              <a:rPr lang="de-DE" err="1">
                <a:solidFill>
                  <a:srgbClr val="003366"/>
                </a:solidFill>
              </a:rPr>
              <a:t>Hiesmayr</a:t>
            </a:r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9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7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de-DE">
                <a:solidFill>
                  <a:srgbClr val="003366"/>
                </a:solidFill>
              </a:rPr>
              <a:t>Univ. of Vienna 2011, Beatrix C. Hiesmayr</a:t>
            </a:r>
            <a:endParaRPr lang="de-D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chemeClr val="tx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Univ. </a:t>
            </a:r>
            <a:r>
              <a:rPr lang="de-DE" err="1"/>
              <a:t>of</a:t>
            </a:r>
            <a:r>
              <a:rPr lang="de-DE"/>
              <a:t> Vienna 2011, Beatrix C. </a:t>
            </a:r>
            <a:r>
              <a:rPr lang="de-DE" err="1"/>
              <a:t>Hiesmayr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44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001000" cy="5032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61038" y="0"/>
            <a:ext cx="39243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defRPr/>
            </a:pPr>
            <a:r>
              <a:rPr lang="de-DE"/>
              <a:t>Bratislava 2010, Beatrix C. </a:t>
            </a:r>
            <a:r>
              <a:rPr lang="de-DE" err="1"/>
              <a:t>Hiesmayr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defRPr/>
            </a:pPr>
            <a:fld id="{D41FD81D-69F3-4A41-9B15-E129B643DA72}" type="slidenum">
              <a:rPr lang="de-DE"/>
              <a:pPr algn="ctr">
                <a:lnSpc>
                  <a:spcPct val="90000"/>
                </a:lnSpc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6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chemeClr val="tx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Univ. of Vienna 2011, Beatrix C. Hiesmayr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46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chemeClr val="tx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Univ. of Vienna 2011, Beatrix C. Hiesmayr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0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chemeClr val="tx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888" y="-26988"/>
            <a:ext cx="3563937" cy="246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Univ. of Vienna 2011, Beatrix C. Hiesmayr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74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001000" cy="5032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61038" y="0"/>
            <a:ext cx="39243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Bratislava 2010, Beatrix C. </a:t>
            </a:r>
            <a:r>
              <a:rPr lang="de-DE" err="1"/>
              <a:t>Hiesmayr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>
                <a:cs typeface="+mn-cs"/>
              </a:defRPr>
            </a:lvl1pPr>
          </a:lstStyle>
          <a:p>
            <a:pPr>
              <a:defRPr/>
            </a:pPr>
            <a:fld id="{2A5FDDB8-8631-4F15-8651-24A18BA949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84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defRPr b="1">
                <a:latin typeface="Comic Sans MS" pitchFamily="66" charset="0"/>
              </a:defRPr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0"/>
            <a:ext cx="4752975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 b="1">
                <a:latin typeface="Comic Sans MS" pitchFamily="66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sz="3200">
                <a:solidFill>
                  <a:srgbClr val="0000CC"/>
                </a:solidFill>
              </a:rPr>
              <a:t>Innovative Lectures Brno 2010, B.C.Hiesmayr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>
                <a:latin typeface="Comic Sans MS" pitchFamily="66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02D88F0-FE02-4880-96BC-0CB3DC5C374F}" type="slidenum">
              <a:rPr lang="de-DE" sz="3200" b="1">
                <a:solidFill>
                  <a:srgbClr val="0000CC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 sz="32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11188" y="1125538"/>
            <a:ext cx="7056437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115616" y="1722438"/>
            <a:ext cx="7556376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Klicken Sie, um das Titelformat zu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de-DE">
              <a:latin typeface="Comic Sans M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25" y="5168900"/>
            <a:ext cx="587375" cy="1679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2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3329D-DABC-4F89-8E72-60B9F8EFA185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738188" y="388938"/>
            <a:ext cx="7921625" cy="592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9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5"/>
            <a:ext cx="7560840" cy="50405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6084888" y="-26988"/>
            <a:ext cx="3563937" cy="2460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</a:t>
            </a:r>
            <a:r>
              <a:rPr lang="de-DE" err="1">
                <a:solidFill>
                  <a:srgbClr val="003366"/>
                </a:solidFill>
              </a:rPr>
              <a:t>of</a:t>
            </a:r>
            <a:r>
              <a:rPr lang="de-DE">
                <a:solidFill>
                  <a:srgbClr val="003366"/>
                </a:solidFill>
              </a:rPr>
              <a:t> Vienna 2011, Beatrix C. </a:t>
            </a:r>
            <a:r>
              <a:rPr lang="de-DE" err="1">
                <a:solidFill>
                  <a:srgbClr val="003366"/>
                </a:solidFill>
              </a:rPr>
              <a:t>Hiesmayr</a:t>
            </a:r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5000"/>
            <a:lum/>
          </a:blip>
          <a:srcRect/>
          <a:stretch>
            <a:fillRect l="-65000" t="-80000" r="-7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6825" y="-26988"/>
            <a:ext cx="4137025" cy="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Univ. </a:t>
            </a:r>
            <a:r>
              <a:rPr lang="de-DE" err="1"/>
              <a:t>of</a:t>
            </a:r>
            <a:r>
              <a:rPr lang="de-DE"/>
              <a:t> Vienna 2011, Beatrix C. </a:t>
            </a:r>
            <a:r>
              <a:rPr lang="de-DE" err="1"/>
              <a:t>Hiesmayr</a:t>
            </a:r>
            <a:endParaRPr lang="de-DE"/>
          </a:p>
        </p:txBody>
      </p:sp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6524625"/>
            <a:ext cx="309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50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5000"/>
            <a:lum/>
          </a:blip>
          <a:srcRect/>
          <a:stretch>
            <a:fillRect l="-65000" t="-80000" r="-7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6825" y="-26988"/>
            <a:ext cx="4137025" cy="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</a:t>
            </a:r>
            <a:r>
              <a:rPr lang="de-DE" err="1">
                <a:solidFill>
                  <a:srgbClr val="003366"/>
                </a:solidFill>
              </a:rPr>
              <a:t>of</a:t>
            </a:r>
            <a:r>
              <a:rPr lang="de-DE">
                <a:solidFill>
                  <a:srgbClr val="003366"/>
                </a:solidFill>
              </a:rPr>
              <a:t> Vienna 2011, Beatrix C. </a:t>
            </a:r>
            <a:r>
              <a:rPr lang="de-DE" err="1">
                <a:solidFill>
                  <a:srgbClr val="003366"/>
                </a:solidFill>
              </a:rPr>
              <a:t>Hiesmayr</a:t>
            </a:r>
            <a:endParaRPr lang="de-DE">
              <a:solidFill>
                <a:srgbClr val="003366"/>
              </a:solidFill>
            </a:endParaRPr>
          </a:p>
        </p:txBody>
      </p:sp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6524625"/>
            <a:ext cx="309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15000"/>
            <a:lum/>
          </a:blip>
          <a:srcRect/>
          <a:stretch>
            <a:fillRect l="-65000" t="-80000" r="-7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6825" y="-26988"/>
            <a:ext cx="4137025" cy="307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3366"/>
                </a:solidFill>
              </a:rPr>
              <a:t>Univ. </a:t>
            </a:r>
            <a:r>
              <a:rPr lang="de-DE" err="1">
                <a:solidFill>
                  <a:srgbClr val="003366"/>
                </a:solidFill>
              </a:rPr>
              <a:t>of</a:t>
            </a:r>
            <a:r>
              <a:rPr lang="de-DE">
                <a:solidFill>
                  <a:srgbClr val="003366"/>
                </a:solidFill>
              </a:rPr>
              <a:t> Vienna 2011, Beatrix C. </a:t>
            </a:r>
            <a:r>
              <a:rPr lang="de-DE" err="1">
                <a:solidFill>
                  <a:srgbClr val="003366"/>
                </a:solidFill>
              </a:rPr>
              <a:t>Hiesmayr</a:t>
            </a:r>
            <a:endParaRPr lang="de-DE">
              <a:solidFill>
                <a:srgbClr val="003366"/>
              </a:solidFill>
            </a:endParaRPr>
          </a:p>
        </p:txBody>
      </p:sp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6524625"/>
            <a:ext cx="309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wmf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wmf"/><Relationship Id="rId5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65.wmf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10701-013-9720-x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nature.com/srep/2013/130606/srep01952/full/srep01952.html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9.png"/><Relationship Id="rId4" Type="http://schemas.openxmlformats.org/officeDocument/2006/relationships/image" Target="../media/image70.jpe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8.wmf"/><Relationship Id="rId18" Type="http://schemas.openxmlformats.org/officeDocument/2006/relationships/image" Target="../media/image8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4.wmf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17.wmf"/><Relationship Id="rId2" Type="http://schemas.openxmlformats.org/officeDocument/2006/relationships/video" Target="eprfinal.avi" TargetMode="Externa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18.png"/><Relationship Id="rId15" Type="http://schemas.openxmlformats.org/officeDocument/2006/relationships/image" Target="../media/image13.wmf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2.bin"/><Relationship Id="rId2" Type="http://schemas.openxmlformats.org/officeDocument/2006/relationships/video" Target="eprfinal.avi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ookyka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242888"/>
            <a:ext cx="34226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16238" y="-26988"/>
            <a:ext cx="2376487" cy="422276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Spooky action at distance also for neutral </a:t>
            </a:r>
            <a:r>
              <a:rPr lang="en-GB" sz="1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kaons</a:t>
            </a:r>
            <a:r>
              <a:rPr lang="en-GB" sz="12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</a:rPr>
              <a:t>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34013" y="3686175"/>
            <a:ext cx="28146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1400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by</a:t>
            </a:r>
            <a:endParaRPr lang="de-DE" sz="14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de-DE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Beatrix C. </a:t>
            </a:r>
            <a:r>
              <a:rPr lang="de-DE" sz="1800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Hiesmayr</a:t>
            </a:r>
            <a:endParaRPr lang="de-DE" sz="18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de-DE" sz="18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de-DE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University </a:t>
            </a:r>
            <a:r>
              <a:rPr lang="de-DE" sz="1800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</a:t>
            </a:r>
            <a:r>
              <a:rPr lang="de-DE" sz="1800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Vienna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67545" y="1630239"/>
            <a:ext cx="8321650" cy="158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3200" dirty="0" smtClean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Can strong correlations be revealed for K-mesons experimentally?</a:t>
            </a:r>
            <a:endParaRPr lang="en-GB" sz="1200" dirty="0">
              <a:ea typeface="Calibri"/>
              <a:cs typeface="Times New Roman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4" y="5998865"/>
            <a:ext cx="19065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105128" cy="3995539"/>
          </a:xfrm>
          <a:prstGeom prst="rect">
            <a:avLst/>
          </a:prstGeom>
          <a:noFill/>
          <a:ln>
            <a:noFill/>
          </a:ln>
          <a:effectLst>
            <a:outerShdw dist="117088" dir="7836078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89" y="4850705"/>
            <a:ext cx="22907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96113" y="5951021"/>
            <a:ext cx="2160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dirty="0">
                <a:solidFill>
                  <a:srgbClr val="CAE2CA">
                    <a:lumMod val="10000"/>
                  </a:srgbClr>
                </a:solidFill>
                <a:latin typeface="Comic Sans MS"/>
              </a:rPr>
              <a:t>Projects: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CAE2CA">
                    <a:lumMod val="10000"/>
                  </a:srgbClr>
                </a:solidFill>
                <a:latin typeface="Comic Sans MS"/>
              </a:rPr>
              <a:t>FWF-P21947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CAE2CA">
                    <a:lumMod val="10000"/>
                  </a:srgbClr>
                </a:solidFill>
                <a:latin typeface="Comic Sans MS"/>
              </a:rPr>
              <a:t>FWF-P23627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latin typeface="Comic Sans MS"/>
              </a:rPr>
              <a:t>FWF-P26783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5010018" y="5450061"/>
            <a:ext cx="3336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1400" dirty="0">
                <a:solidFill>
                  <a:srgbClr val="0033CC"/>
                </a:solidFill>
              </a:rPr>
              <a:t>Fundamental Problems in </a:t>
            </a:r>
            <a:r>
              <a:rPr lang="en-GB" sz="1400" dirty="0" err="1">
                <a:solidFill>
                  <a:srgbClr val="0033CC"/>
                </a:solidFill>
              </a:rPr>
              <a:t>Qu.Theory</a:t>
            </a:r>
            <a:endParaRPr lang="en-GB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79413"/>
            <a:ext cx="816292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2800" smtClean="0"/>
              <a:t>Generalized Bell inequality for kaons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0525" y="5164138"/>
            <a:ext cx="3024188" cy="133667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smtClean="0">
                <a:solidFill>
                  <a:srgbClr val="0033CC"/>
                </a:solidFill>
              </a:rPr>
              <a:t> vary in times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smtClean="0">
                <a:solidFill>
                  <a:srgbClr val="0033CC"/>
                </a:solidFill>
              </a:rPr>
              <a:t> vary in quasi-spin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smtClean="0">
                <a:solidFill>
                  <a:srgbClr val="0033CC"/>
                </a:solidFill>
              </a:rPr>
              <a:t> or both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702300" y="5949950"/>
          <a:ext cx="2182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Formel" r:id="rId4" imgW="1218671" imgH="215806" progId="Equation.3">
                  <p:embed/>
                </p:oleObj>
              </mc:Choice>
              <mc:Fallback>
                <p:oleObj name="Formel" r:id="rId4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5949950"/>
                        <a:ext cx="21828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51500" y="553243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CC00CC"/>
                </a:solidFill>
              </a:rPr>
              <a:t>QM: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633788" y="5092700"/>
            <a:ext cx="2160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3366"/>
                </a:solidFill>
                <a:latin typeface="Times New Roman" pitchFamily="18" charset="0"/>
              </a:rPr>
              <a:t>local realistic theories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497513" y="5481638"/>
            <a:ext cx="2627312" cy="1222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>
            <a:off x="1619250" y="2420938"/>
            <a:ext cx="288925" cy="2889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763713" y="2565400"/>
            <a:ext cx="1728787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smtClean="0">
              <a:solidFill>
                <a:srgbClr val="0000CC"/>
              </a:solidFill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3492500" y="2205038"/>
            <a:ext cx="576263" cy="647700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2987675" y="1846263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b="0" smtClean="0">
                <a:solidFill>
                  <a:srgbClr val="003366"/>
                </a:solidFill>
                <a:latin typeface="Times New Roman" pitchFamily="18" charset="0"/>
              </a:rPr>
              <a:t>measurement device</a:t>
            </a:r>
          </a:p>
        </p:txBody>
      </p:sp>
      <p:sp>
        <p:nvSpPr>
          <p:cNvPr id="33804" name="AutoShape 14"/>
          <p:cNvSpPr>
            <a:spLocks noChangeArrowheads="1"/>
          </p:cNvSpPr>
          <p:nvPr/>
        </p:nvSpPr>
        <p:spPr bwMode="auto">
          <a:xfrm>
            <a:off x="4714875" y="1773238"/>
            <a:ext cx="3960813" cy="936625"/>
          </a:xfrm>
          <a:prstGeom prst="wedgeRoundRectCallout">
            <a:avLst>
              <a:gd name="adj1" fmla="val -77361"/>
              <a:gd name="adj2" fmla="val 37458"/>
              <a:gd name="adj3" fmla="val 16667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33CC"/>
                </a:solidFill>
              </a:rPr>
              <a:t>Are you in a certain quasispin </a:t>
            </a:r>
            <a:r>
              <a:rPr lang="en-GB" altLang="en-US" sz="2000" smtClean="0">
                <a:solidFill>
                  <a:srgbClr val="FF3300"/>
                </a:solidFill>
              </a:rPr>
              <a:t>k</a:t>
            </a:r>
            <a:r>
              <a:rPr lang="en-GB" altLang="en-US" sz="2000" baseline="-25000" smtClean="0">
                <a:solidFill>
                  <a:srgbClr val="FF3300"/>
                </a:solidFill>
              </a:rPr>
              <a:t>n</a:t>
            </a:r>
            <a:r>
              <a:rPr lang="en-GB" altLang="en-US" sz="2000" smtClean="0">
                <a:solidFill>
                  <a:srgbClr val="0033CC"/>
                </a:solidFill>
              </a:rPr>
              <a:t> or not at time </a:t>
            </a:r>
            <a:r>
              <a:rPr lang="en-GB" altLang="en-US" sz="2000" smtClean="0">
                <a:solidFill>
                  <a:srgbClr val="FF3300"/>
                </a:solidFill>
              </a:rPr>
              <a:t>t</a:t>
            </a:r>
            <a:r>
              <a:rPr lang="en-GB" altLang="en-US" sz="2000" baseline="-25000" smtClean="0">
                <a:solidFill>
                  <a:srgbClr val="FF3300"/>
                </a:solidFill>
              </a:rPr>
              <a:t>a</a:t>
            </a:r>
            <a:r>
              <a:rPr lang="en-GB" altLang="en-US" sz="2000" smtClean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33805" name="AutoShape 15"/>
          <p:cNvSpPr>
            <a:spLocks/>
          </p:cNvSpPr>
          <p:nvPr/>
        </p:nvSpPr>
        <p:spPr bwMode="auto">
          <a:xfrm rot="-5400000">
            <a:off x="2447925" y="1881188"/>
            <a:ext cx="360363" cy="1728787"/>
          </a:xfrm>
          <a:prstGeom prst="leftBrace">
            <a:avLst>
              <a:gd name="adj1" fmla="val 3997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2052638" y="2755900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0" smtClean="0">
                <a:solidFill>
                  <a:srgbClr val="003366"/>
                </a:solidFill>
                <a:latin typeface="Times New Roman" pitchFamily="18" charset="0"/>
              </a:rPr>
              <a:t>t</a:t>
            </a:r>
            <a:r>
              <a:rPr lang="en-GB" altLang="en-US" sz="3600" b="0" baseline="-25000" smtClean="0">
                <a:solidFill>
                  <a:srgbClr val="003366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1116013" y="1268413"/>
            <a:ext cx="6264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FF3300"/>
                </a:solidFill>
              </a:rPr>
              <a:t>What can the experimenters measure?</a:t>
            </a:r>
          </a:p>
        </p:txBody>
      </p:sp>
      <p:graphicFrame>
        <p:nvGraphicFramePr>
          <p:cNvPr id="33808" name="Object 18"/>
          <p:cNvGraphicFramePr>
            <a:graphicFrameLocks noChangeAspect="1"/>
          </p:cNvGraphicFramePr>
          <p:nvPr/>
        </p:nvGraphicFramePr>
        <p:xfrm>
          <a:off x="4572000" y="2851150"/>
          <a:ext cx="42481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1" name="Formel" r:id="rId6" imgW="2895600" imgH="393700" progId="Equation.DSMT4">
                  <p:embed/>
                </p:oleObj>
              </mc:Choice>
              <mc:Fallback>
                <p:oleObj name="Formel" r:id="rId6" imgW="289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1150"/>
                        <a:ext cx="42481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2627313" y="984250"/>
            <a:ext cx="3529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  <a:latin typeface="Arial Unicode MS" pitchFamily="34" charset="-128"/>
              </a:rPr>
              <a:t>Bertlmann, Hiesmayr, PRA 63 (2001)</a:t>
            </a:r>
          </a:p>
        </p:txBody>
      </p:sp>
      <p:sp>
        <p:nvSpPr>
          <p:cNvPr id="33810" name="Text Box 21"/>
          <p:cNvSpPr txBox="1">
            <a:spLocks noChangeArrowheads="1"/>
          </p:cNvSpPr>
          <p:nvPr/>
        </p:nvSpPr>
        <p:spPr bwMode="auto">
          <a:xfrm>
            <a:off x="3014663" y="3165475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/>
              <a:t>O(</a:t>
            </a:r>
            <a:r>
              <a:rPr lang="en-GB" altLang="en-US" sz="2000" smtClean="0">
                <a:solidFill>
                  <a:srgbClr val="FF3300"/>
                </a:solidFill>
              </a:rPr>
              <a:t>k</a:t>
            </a:r>
            <a:r>
              <a:rPr lang="en-GB" altLang="en-US" sz="2000" baseline="-25000" smtClean="0">
                <a:solidFill>
                  <a:srgbClr val="FF3300"/>
                </a:solidFill>
              </a:rPr>
              <a:t>n</a:t>
            </a:r>
            <a:r>
              <a:rPr lang="en-GB" altLang="en-US" sz="2000" smtClean="0"/>
              <a:t>,</a:t>
            </a:r>
            <a:r>
              <a:rPr lang="en-GB" altLang="en-US" sz="2000" smtClean="0">
                <a:solidFill>
                  <a:srgbClr val="FF3300"/>
                </a:solidFill>
              </a:rPr>
              <a:t>t</a:t>
            </a:r>
            <a:r>
              <a:rPr lang="en-GB" altLang="en-US" sz="2000" baseline="-25000" smtClean="0">
                <a:solidFill>
                  <a:srgbClr val="FF3300"/>
                </a:solidFill>
              </a:rPr>
              <a:t>a</a:t>
            </a:r>
            <a:r>
              <a:rPr lang="en-GB" altLang="en-US" sz="2000" smtClean="0"/>
              <a:t>)</a:t>
            </a:r>
          </a:p>
        </p:txBody>
      </p:sp>
      <p:graphicFrame>
        <p:nvGraphicFramePr>
          <p:cNvPr id="34837" name="Objekt 1"/>
          <p:cNvGraphicFramePr>
            <a:graphicFrameLocks noChangeAspect="1"/>
          </p:cNvGraphicFramePr>
          <p:nvPr/>
        </p:nvGraphicFramePr>
        <p:xfrm>
          <a:off x="3019425" y="4365625"/>
          <a:ext cx="3279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2" name="Formel" r:id="rId8" imgW="1739900" imgH="228600" progId="Equation.3">
                  <p:embed/>
                </p:oleObj>
              </mc:Choice>
              <mc:Fallback>
                <p:oleObj name="Formel" r:id="rId8" imgW="173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365625"/>
                        <a:ext cx="3279775" cy="431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kt 2"/>
          <p:cNvGraphicFramePr>
            <a:graphicFrameLocks noChangeAspect="1"/>
          </p:cNvGraphicFramePr>
          <p:nvPr/>
        </p:nvGraphicFramePr>
        <p:xfrm>
          <a:off x="530225" y="3789363"/>
          <a:ext cx="81454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3" name="Formel" r:id="rId10" imgW="6057720" imgH="228600" progId="Equation.3">
                  <p:embed/>
                </p:oleObj>
              </mc:Choice>
              <mc:Fallback>
                <p:oleObj name="Formel" r:id="rId10" imgW="6057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789363"/>
                        <a:ext cx="81454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219700" y="4752975"/>
            <a:ext cx="746125" cy="328613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smtClean="0">
              <a:solidFill>
                <a:srgbClr val="0000CC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 flipV="1">
            <a:off x="3573463" y="4752975"/>
            <a:ext cx="628650" cy="357188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9469"/>
      </p:ext>
    </p:extLst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/>
      <p:bldP spid="11272" grpId="0"/>
      <p:bldP spid="11273" grpId="0" animBg="1"/>
      <p:bldP spid="1127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85775"/>
            <a:ext cx="8162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2800" smtClean="0"/>
              <a:t>Generalized Bell inequality for kaons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00FF"/>
                </a:solidFill>
                <a:latin typeface="Comic Sans MS" pitchFamily="66" charset="0"/>
              </a:rPr>
              <a:t>I. Vary in time: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31913" y="1225550"/>
          <a:ext cx="763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2" name="Formel" r:id="rId4" imgW="4813300" imgH="482600" progId="Equation.DSMT4">
                  <p:embed/>
                </p:oleObj>
              </mc:Choice>
              <mc:Fallback>
                <p:oleObj name="Formel" r:id="rId4" imgW="4813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25550"/>
                        <a:ext cx="76327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78636"/>
              </p:ext>
            </p:extLst>
          </p:nvPr>
        </p:nvGraphicFramePr>
        <p:xfrm>
          <a:off x="1123950" y="2636912"/>
          <a:ext cx="1158875" cy="64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3" name="Formel" r:id="rId6" imgW="914400" imgH="508000" progId="Equation.3">
                  <p:embed/>
                </p:oleObj>
              </mc:Choice>
              <mc:Fallback>
                <p:oleObj name="Formel" r:id="rId6" imgW="91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636912"/>
                        <a:ext cx="1158875" cy="64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2974975" y="2600325"/>
          <a:ext cx="41592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4" name="Formel" r:id="rId8" imgW="2781300" imgH="292100" progId="Equation.DSMT4">
                  <p:embed/>
                </p:oleObj>
              </mc:Choice>
              <mc:Fallback>
                <p:oleObj name="Formel" r:id="rId8" imgW="2781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600325"/>
                        <a:ext cx="4159250" cy="4365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16050" y="3487738"/>
          <a:ext cx="21478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5" name="Formel" r:id="rId10" imgW="1218671" imgH="215806" progId="Equation.3">
                  <p:embed/>
                </p:oleObj>
              </mc:Choice>
              <mc:Fallback>
                <p:oleObj name="Formel" r:id="rId10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487738"/>
                        <a:ext cx="21478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051050" y="4292600"/>
          <a:ext cx="2219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6" name="Formel" r:id="rId12" imgW="1346200" imgH="241300" progId="Equation.3">
                  <p:embed/>
                </p:oleObj>
              </mc:Choice>
              <mc:Fallback>
                <p:oleObj name="Formel" r:id="rId12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292600"/>
                        <a:ext cx="22193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63938" y="350043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2000" b="1">
                <a:solidFill>
                  <a:srgbClr val="CC00CC"/>
                </a:solidFill>
                <a:latin typeface="Comic Sans MS" pitchFamily="66" charset="0"/>
              </a:rPr>
              <a:t>Violation!</a:t>
            </a:r>
            <a:endParaRPr lang="en-GB" altLang="en-US" sz="2000" b="1">
              <a:solidFill>
                <a:srgbClr val="CC00CC"/>
              </a:solidFill>
              <a:latin typeface="Comic Sans MS" pitchFamily="66" charset="0"/>
            </a:endParaRPr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1692275" y="5373688"/>
          <a:ext cx="2470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7" name="Formel" r:id="rId14" imgW="1231366" imgH="444307" progId="Equation.3">
                  <p:embed/>
                </p:oleObj>
              </mc:Choice>
              <mc:Fallback>
                <p:oleObj name="Formel" r:id="rId14" imgW="12313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373688"/>
                        <a:ext cx="2470150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900113" y="4868863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2000" b="1">
                <a:solidFill>
                  <a:srgbClr val="003366"/>
                </a:solidFill>
                <a:latin typeface="Comic Sans MS" pitchFamily="66" charset="0"/>
              </a:rPr>
              <a:t>Strangeness oscillation/decay:</a:t>
            </a:r>
            <a:endParaRPr lang="en-GB" altLang="en-US" sz="2000" b="1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076825" y="4797152"/>
            <a:ext cx="41036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PROPOSITION:</a:t>
            </a:r>
            <a:br>
              <a:rPr lang="de-DE" altLang="en-US" sz="20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de-DE" altLang="en-US" sz="1800" b="1" dirty="0" smtClean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CHSH-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inequality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violated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iff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x&gt;2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for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kaons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or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for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other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en-US" sz="1800" b="1" dirty="0" err="1">
                <a:solidFill>
                  <a:srgbClr val="0000CC"/>
                </a:solidFill>
                <a:latin typeface="Times New Roman" pitchFamily="18" charset="0"/>
              </a:rPr>
              <a:t>mesons</a:t>
            </a:r>
            <a:r>
              <a:rPr lang="de-DE" altLang="en-US" sz="1800" b="1" dirty="0">
                <a:solidFill>
                  <a:srgbClr val="0000CC"/>
                </a:solidFill>
                <a:latin typeface="Times New Roman" pitchFamily="18" charset="0"/>
              </a:rPr>
              <a:t> x&gt;2.6.</a:t>
            </a:r>
            <a:endParaRPr lang="en-GB" altLang="en-US" sz="1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543550" y="3487738"/>
            <a:ext cx="33845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1200" b="1">
                <a:solidFill>
                  <a:srgbClr val="000000"/>
                </a:solidFill>
                <a:latin typeface="Arial Unicode MS" pitchFamily="34" charset="-128"/>
              </a:rPr>
              <a:t>Bertlmann, Bramon, Garbarino, H., Phys. Lett. A (2004)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1200" b="1">
                <a:solidFill>
                  <a:srgbClr val="000000"/>
                </a:solidFill>
                <a:latin typeface="Arial Unicode MS" pitchFamily="34" charset="-128"/>
              </a:rPr>
              <a:t>Bertlmann, H.,Phys. Rev. A (2001)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322763" y="4292600"/>
            <a:ext cx="176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2000" b="1">
                <a:solidFill>
                  <a:srgbClr val="FF3300"/>
                </a:solidFill>
                <a:latin typeface="Comic Sans MS" pitchFamily="66" charset="0"/>
              </a:rPr>
              <a:t>NO </a:t>
            </a:r>
            <a:r>
              <a:rPr lang="de-DE" altLang="en-US" sz="2000" b="1">
                <a:solidFill>
                  <a:srgbClr val="CC00CC"/>
                </a:solidFill>
                <a:latin typeface="Comic Sans MS" pitchFamily="66" charset="0"/>
              </a:rPr>
              <a:t>violation!</a:t>
            </a:r>
            <a:endParaRPr lang="en-GB" altLang="en-US" sz="2000" b="1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900113" y="4005263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1">
                <a:solidFill>
                  <a:srgbClr val="FF3300"/>
                </a:solidFill>
                <a:latin typeface="Comic Sans MS" pitchFamily="66" charset="0"/>
              </a:rPr>
              <a:t>Kaons?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597775" y="5732463"/>
            <a:ext cx="2519363" cy="7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b="1" dirty="0">
                <a:solidFill>
                  <a:srgbClr val="000000"/>
                </a:solidFill>
                <a:latin typeface="Times New Roman" pitchFamily="18" charset="0"/>
              </a:rPr>
              <a:t>B-mesons: x=0.77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b="1" dirty="0">
                <a:solidFill>
                  <a:srgbClr val="000000"/>
                </a:solidFill>
                <a:latin typeface="Times New Roman" pitchFamily="18" charset="0"/>
              </a:rPr>
              <a:t>D-meson: </a:t>
            </a:r>
            <a:r>
              <a:rPr lang="de-DE" alt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x=0.01</a:t>
            </a:r>
            <a:endParaRPr lang="de-DE" altLang="en-US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b="1" dirty="0" err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de-DE" altLang="en-US" sz="1400" b="1" baseline="-250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de-DE" altLang="en-US" sz="1400" b="1" dirty="0">
                <a:solidFill>
                  <a:srgbClr val="000000"/>
                </a:solidFill>
                <a:latin typeface="Times New Roman" pitchFamily="18" charset="0"/>
              </a:rPr>
              <a:t>-mesons: </a:t>
            </a:r>
            <a:r>
              <a:rPr lang="de-DE" alt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x=26.2</a:t>
            </a:r>
            <a:endParaRPr lang="en-GB" altLang="en-US" sz="14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8604250" y="1412875"/>
            <a:ext cx="0" cy="2159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235825" y="1125538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 b="1">
                <a:solidFill>
                  <a:srgbClr val="003366"/>
                </a:solidFill>
                <a:latin typeface="Times New Roman" pitchFamily="18" charset="0"/>
              </a:rPr>
              <a:t>local realistic theories</a:t>
            </a:r>
          </a:p>
        </p:txBody>
      </p:sp>
      <p:pic>
        <p:nvPicPr>
          <p:cNvPr id="21" name="Picture 20" descr="kao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66350"/>
      </p:ext>
    </p:extLst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 autoUpdateAnimBg="0"/>
      <p:bldP spid="13325" grpId="0"/>
      <p:bldP spid="13326" grpId="0"/>
      <p:bldP spid="13328" grpId="0" autoUpdateAnimBg="0"/>
      <p:bldP spid="133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altLang="en-US" sz="1000" b="0" smtClean="0">
                <a:solidFill>
                  <a:srgbClr val="003366"/>
                </a:solidFill>
                <a:latin typeface="Arial" charset="0"/>
                <a:cs typeface="Arial" charset="0"/>
              </a:rPr>
              <a:t>Växjö 2010, Beatrix C. Hiesmayr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7588" y="260350"/>
            <a:ext cx="8162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mtClean="0"/>
              <a:t>Bell-CHSH type inequality for kaons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700338" y="841375"/>
            <a:ext cx="3529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  <a:latin typeface="Arial Unicode MS" pitchFamily="34" charset="-128"/>
              </a:rPr>
              <a:t>Bertlmann, Hiesmayr, PRA 63 (2001)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017588" y="260350"/>
            <a:ext cx="8162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8000"/>
                </a:solidFill>
                <a:latin typeface="Verdana" pitchFamily="34" charset="0"/>
              </a:rPr>
              <a:t>Bell-CHSH type inequality for kaons</a:t>
            </a:r>
          </a:p>
        </p:txBody>
      </p:sp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1301750" y="1217613"/>
          <a:ext cx="74469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1" name="Formel" r:id="rId4" imgW="4978400" imgH="660400" progId="Equation.DSMT4">
                  <p:embed/>
                </p:oleObj>
              </mc:Choice>
              <mc:Fallback>
                <p:oleObj name="Formel" r:id="rId4" imgW="4978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217613"/>
                        <a:ext cx="744696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1331913" y="3571875"/>
          <a:ext cx="2147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2" name="Formel" r:id="rId6" imgW="1218671" imgH="215806" progId="Equation.3">
                  <p:embed/>
                </p:oleObj>
              </mc:Choice>
              <mc:Fallback>
                <p:oleObj name="Formel" r:id="rId6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71875"/>
                        <a:ext cx="21478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1979613" y="4508500"/>
          <a:ext cx="2219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Formel" r:id="rId8" imgW="1346200" imgH="241300" progId="Equation.3">
                  <p:embed/>
                </p:oleObj>
              </mc:Choice>
              <mc:Fallback>
                <p:oleObj name="Formel" r:id="rId8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08500"/>
                        <a:ext cx="22193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3492500" y="36083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2000" smtClean="0">
                <a:solidFill>
                  <a:srgbClr val="CC00CC"/>
                </a:solidFill>
              </a:rPr>
              <a:t>Violation!</a:t>
            </a:r>
            <a:endParaRPr lang="en-GB" altLang="en-US" sz="2000" smtClean="0">
              <a:solidFill>
                <a:srgbClr val="CC00CC"/>
              </a:solidFill>
            </a:endParaRPr>
          </a:p>
        </p:txBody>
      </p:sp>
      <p:graphicFrame>
        <p:nvGraphicFramePr>
          <p:cNvPr id="35850" name="Object 9"/>
          <p:cNvGraphicFramePr>
            <a:graphicFrameLocks noChangeAspect="1"/>
          </p:cNvGraphicFramePr>
          <p:nvPr/>
        </p:nvGraphicFramePr>
        <p:xfrm>
          <a:off x="1741488" y="5805488"/>
          <a:ext cx="2470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4" name="Formel" r:id="rId10" imgW="1231366" imgH="444307" progId="Equation.3">
                  <p:embed/>
                </p:oleObj>
              </mc:Choice>
              <mc:Fallback>
                <p:oleObj name="Formel" r:id="rId10" imgW="12313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805488"/>
                        <a:ext cx="2470150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936625" y="5157788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en-US" sz="2000" smtClean="0">
                <a:solidFill>
                  <a:srgbClr val="003366"/>
                </a:solidFill>
              </a:rPr>
              <a:t>Strangeness oscillation/decay:</a:t>
            </a:r>
            <a:endParaRPr lang="en-GB" altLang="en-US" sz="2000" smtClean="0">
              <a:solidFill>
                <a:srgbClr val="003366"/>
              </a:solidFill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5076825" y="5084763"/>
            <a:ext cx="4103688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en-US" sz="2000" smtClean="0">
                <a:solidFill>
                  <a:srgbClr val="FF3300"/>
                </a:solidFill>
                <a:latin typeface="Times New Roman" pitchFamily="18" charset="0"/>
              </a:rPr>
              <a:t>PROPOSITION: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en-US" sz="1800" smtClean="0">
                <a:latin typeface="Times New Roman" pitchFamily="18" charset="0"/>
              </a:rPr>
              <a:t>The CHSH-inequality is violated iff x&gt;2 for kaons or for other mesons x&gt;2.6.</a:t>
            </a:r>
            <a:endParaRPr lang="en-GB" altLang="en-US" sz="1800" smtClean="0">
              <a:latin typeface="Times New Roman" pitchFamily="18" charset="0"/>
            </a:endParaRPr>
          </a:p>
        </p:txBody>
      </p:sp>
      <p:graphicFrame>
        <p:nvGraphicFramePr>
          <p:cNvPr id="35853" name="Object 12"/>
          <p:cNvGraphicFramePr>
            <a:graphicFrameLocks noChangeAspect="1"/>
          </p:cNvGraphicFramePr>
          <p:nvPr/>
        </p:nvGraphicFramePr>
        <p:xfrm>
          <a:off x="1087438" y="2420938"/>
          <a:ext cx="39893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5" name="Formel" r:id="rId12" imgW="2667000" imgH="292100" progId="Equation.DSMT4">
                  <p:embed/>
                </p:oleObj>
              </mc:Choice>
              <mc:Fallback>
                <p:oleObj name="Formel" r:id="rId12" imgW="266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420938"/>
                        <a:ext cx="3989387" cy="43656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6588125" y="4535488"/>
            <a:ext cx="2735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000" smtClean="0">
                <a:solidFill>
                  <a:srgbClr val="000000"/>
                </a:solidFill>
                <a:latin typeface="Times New Roman" pitchFamily="18" charset="0"/>
              </a:rPr>
              <a:t>Bertlmann, Bramon, Garbarino, Hiesmayr, Phys. Lett. A (2004)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000" smtClean="0">
                <a:solidFill>
                  <a:srgbClr val="000000"/>
                </a:solidFill>
                <a:latin typeface="Times New Roman" pitchFamily="18" charset="0"/>
              </a:rPr>
              <a:t>Bertlmann, Hiesmayr, Phys. Rev. A (2001)</a:t>
            </a:r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611188" y="3284538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3366"/>
                </a:solidFill>
              </a:rPr>
              <a:t>Photons: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4251325" y="4508500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2000" smtClean="0">
                <a:solidFill>
                  <a:srgbClr val="FF3300"/>
                </a:solidFill>
              </a:rPr>
              <a:t>NO </a:t>
            </a:r>
            <a:r>
              <a:rPr lang="de-DE" altLang="en-US" sz="2000" smtClean="0">
                <a:solidFill>
                  <a:srgbClr val="CC00CC"/>
                </a:solidFill>
              </a:rPr>
              <a:t>violation!</a:t>
            </a:r>
            <a:endParaRPr lang="en-GB" altLang="en-US" sz="2000" smtClean="0">
              <a:solidFill>
                <a:srgbClr val="CC00CC"/>
              </a:solidFill>
            </a:endParaRPr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828675" y="4221163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FF3300"/>
                </a:solidFill>
              </a:rPr>
              <a:t>Kaons?</a:t>
            </a:r>
          </a:p>
        </p:txBody>
      </p:sp>
      <p:sp>
        <p:nvSpPr>
          <p:cNvPr id="35858" name="Text Box 17"/>
          <p:cNvSpPr txBox="1">
            <a:spLocks noChangeArrowheads="1"/>
          </p:cNvSpPr>
          <p:nvPr/>
        </p:nvSpPr>
        <p:spPr bwMode="auto">
          <a:xfrm>
            <a:off x="6156325" y="6199188"/>
            <a:ext cx="25193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Times New Roman" pitchFamily="18" charset="0"/>
              </a:rPr>
              <a:t>B-mesons: x=0.77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Times New Roman" pitchFamily="18" charset="0"/>
              </a:rPr>
              <a:t>D-meson: x&lt;0.03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de-DE" altLang="en-US" sz="1400" baseline="-2500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de-DE" altLang="en-US" sz="1400" smtClean="0">
                <a:solidFill>
                  <a:srgbClr val="000000"/>
                </a:solidFill>
                <a:latin typeface="Times New Roman" pitchFamily="18" charset="0"/>
              </a:rPr>
              <a:t>-mesons: x&gt;20.6</a:t>
            </a:r>
            <a:endParaRPr lang="en-GB" altLang="en-US" sz="1400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0" y="0"/>
            <a:ext cx="9396413" cy="790985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there really no </a:t>
            </a:r>
            <a:r>
              <a:rPr lang="en-GB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possibility to </a:t>
            </a:r>
            <a:r>
              <a:rPr lang="en-GB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for correlations stronger than those for classical </a:t>
            </a:r>
            <a:r>
              <a:rPr lang="en-GB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</a:t>
            </a:r>
            <a:r>
              <a:rPr lang="en-GB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neutral </a:t>
            </a:r>
            <a:r>
              <a:rPr lang="en-GB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kaon</a:t>
            </a:r>
            <a:r>
              <a:rPr lang="en-GB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system?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5861" name="AutoShape 20"/>
          <p:cNvSpPr>
            <a:spLocks noChangeArrowheads="1"/>
          </p:cNvSpPr>
          <p:nvPr/>
        </p:nvSpPr>
        <p:spPr bwMode="auto">
          <a:xfrm>
            <a:off x="5003800" y="4005263"/>
            <a:ext cx="2951163" cy="1008062"/>
          </a:xfrm>
          <a:prstGeom prst="wedgeEllipseCallout">
            <a:avLst>
              <a:gd name="adj1" fmla="val -52153"/>
              <a:gd name="adj2" fmla="val 871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0" smtClean="0">
                <a:solidFill>
                  <a:srgbClr val="003366"/>
                </a:solidFill>
                <a:latin typeface="Times New Roman" pitchFamily="18" charset="0"/>
              </a:rPr>
              <a:t>You have to be more tricky!</a:t>
            </a:r>
          </a:p>
        </p:txBody>
      </p:sp>
      <p:pic>
        <p:nvPicPr>
          <p:cNvPr id="23" name="Picture 24" descr="Akaonk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7644" y="4700361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46063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5596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2000" smtClean="0"/>
              <a:t>What has a symmetry violation to do with nonlocality?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987675" y="3306763"/>
          <a:ext cx="15128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8" name="Formel" r:id="rId4" imgW="494870" imgH="203024" progId="Equation.3">
                  <p:embed/>
                </p:oleObj>
              </mc:Choice>
              <mc:Fallback>
                <p:oleObj name="Formel" r:id="rId4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06763"/>
                        <a:ext cx="15128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00113" y="238442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en-US" sz="2000">
                <a:solidFill>
                  <a:srgbClr val="0000FF"/>
                </a:solidFill>
              </a:rPr>
              <a:t>II. Vary in quasi-spin: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843213" y="5772150"/>
          <a:ext cx="6013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9" name="Formel" r:id="rId6" imgW="3670300" imgH="457200" progId="Equation.3">
                  <p:embed/>
                </p:oleObj>
              </mc:Choice>
              <mc:Fallback>
                <p:oleObj name="Formel" r:id="rId6" imgW="367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772150"/>
                        <a:ext cx="6013450" cy="7524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536733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en-US" sz="1800"/>
              <a:t>Leptonic charge asymmetry:</a:t>
            </a:r>
            <a:endParaRPr lang="en-GB" altLang="en-US" sz="18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76825" y="2492375"/>
            <a:ext cx="3384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FF3300"/>
                </a:solidFill>
              </a:rPr>
              <a:t>?! CP violation related to nonlocality !?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1331913" y="1225550"/>
          <a:ext cx="763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Formel" r:id="rId8" imgW="4813300" imgH="482600" progId="Equation.DSMT4">
                  <p:embed/>
                </p:oleObj>
              </mc:Choice>
              <mc:Fallback>
                <p:oleObj name="Formel" r:id="rId8" imgW="4813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25550"/>
                        <a:ext cx="76327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83400"/>
              </p:ext>
            </p:extLst>
          </p:nvPr>
        </p:nvGraphicFramePr>
        <p:xfrm>
          <a:off x="1000685" y="2852936"/>
          <a:ext cx="1401539" cy="63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Formel" r:id="rId10" imgW="1117600" imgH="508000" progId="Equation.3">
                  <p:embed/>
                </p:oleObj>
              </mc:Choice>
              <mc:Fallback>
                <p:oleObj name="Formel" r:id="rId10" imgW="1117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85" y="2852936"/>
                        <a:ext cx="1401539" cy="63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31686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1000">
                <a:solidFill>
                  <a:srgbClr val="000000"/>
                </a:solidFill>
                <a:latin typeface="Arial Unicode MS" pitchFamily="34" charset="-128"/>
              </a:rPr>
              <a:t>Bertlmann, Grimus, Hiesmayr,PRA (2001)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1000">
                <a:solidFill>
                  <a:srgbClr val="000000"/>
                </a:solidFill>
                <a:latin typeface="Arial Unicode MS" pitchFamily="34" charset="-128"/>
              </a:rPr>
              <a:t>Hiesmayr, Found. of Phys. Lett (2001)</a:t>
            </a: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3727450" y="4149725"/>
          <a:ext cx="22844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Formel" r:id="rId12" imgW="1002865" imgH="469696" progId="Equation.3">
                  <p:embed/>
                </p:oleObj>
              </mc:Choice>
              <mc:Fallback>
                <p:oleObj name="Formel" r:id="rId12" imgW="1002865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4149725"/>
                        <a:ext cx="2284413" cy="106997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7019925" y="4840288"/>
            <a:ext cx="19446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/>
              <a:t>single kaon experiment</a:t>
            </a:r>
          </a:p>
        </p:txBody>
      </p:sp>
      <p:sp>
        <p:nvSpPr>
          <p:cNvPr id="39949" name="AutoShape 14"/>
          <p:cNvSpPr>
            <a:spLocks noChangeArrowheads="1"/>
          </p:cNvSpPr>
          <p:nvPr/>
        </p:nvSpPr>
        <p:spPr bwMode="auto">
          <a:xfrm>
            <a:off x="7848600" y="5373688"/>
            <a:ext cx="215900" cy="503237"/>
          </a:xfrm>
          <a:prstGeom prst="downArrow">
            <a:avLst>
              <a:gd name="adj1" fmla="val 50000"/>
              <a:gd name="adj2" fmla="val 416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9950" name="Objekt 1"/>
          <p:cNvGraphicFramePr>
            <a:graphicFrameLocks noChangeAspect="1"/>
          </p:cNvGraphicFramePr>
          <p:nvPr/>
        </p:nvGraphicFramePr>
        <p:xfrm>
          <a:off x="2411413" y="4694238"/>
          <a:ext cx="952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Formel" r:id="rId14" imgW="558558" imgH="241195" progId="Equation.3">
                  <p:embed/>
                </p:oleObj>
              </mc:Choice>
              <mc:Fallback>
                <p:oleObj name="Formel" r:id="rId14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94238"/>
                        <a:ext cx="9525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51" name="Gerade Verbindung mit Pfeil 4"/>
          <p:cNvCxnSpPr>
            <a:cxnSpLocks noChangeShapeType="1"/>
          </p:cNvCxnSpPr>
          <p:nvPr/>
        </p:nvCxnSpPr>
        <p:spPr bwMode="auto">
          <a:xfrm>
            <a:off x="3419475" y="4941888"/>
            <a:ext cx="2889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20" descr="kao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-26988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98344"/>
      </p:ext>
    </p:extLst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04813"/>
            <a:ext cx="792003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 smtClean="0"/>
              <a:t>Summarizing…</a:t>
            </a:r>
          </a:p>
        </p:txBody>
      </p:sp>
      <p:sp>
        <p:nvSpPr>
          <p:cNvPr id="26628" name="Textfeld 2"/>
          <p:cNvSpPr txBox="1">
            <a:spLocks noChangeArrowheads="1"/>
          </p:cNvSpPr>
          <p:nvPr/>
        </p:nvSpPr>
        <p:spPr bwMode="auto">
          <a:xfrm>
            <a:off x="1340922" y="1482724"/>
            <a:ext cx="5832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If we believe in QM, then there is “</a:t>
            </a:r>
            <a:r>
              <a:rPr lang="en-GB" altLang="de-DE" sz="1800" b="1" i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spooky action at distance</a:t>
            </a:r>
            <a:r>
              <a:rPr lang="en-GB" altLang="de-DE" sz="18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” also for this system at different energy scale, but there exists NO CONCLUSIVE EXPERIMENT so far.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92325" y="2925564"/>
            <a:ext cx="41767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400" b="1" dirty="0" err="1">
                <a:solidFill>
                  <a:srgbClr val="003366"/>
                </a:solidFill>
                <a:latin typeface="Arial Unicode MS" pitchFamily="34" charset="-128"/>
                <a:cs typeface="Arial" pitchFamily="34" charset="0"/>
              </a:rPr>
              <a:t>Hiesmayr</a:t>
            </a:r>
            <a:r>
              <a:rPr lang="en-GB" altLang="de-DE" sz="1400" b="1" dirty="0">
                <a:solidFill>
                  <a:srgbClr val="003366"/>
                </a:solidFill>
                <a:latin typeface="Arial Unicode MS" pitchFamily="34" charset="-128"/>
                <a:cs typeface="Arial" pitchFamily="34" charset="0"/>
              </a:rPr>
              <a:t>, Eur. Phys. J. C (2007)</a:t>
            </a:r>
          </a:p>
        </p:txBody>
      </p:sp>
      <p:sp>
        <p:nvSpPr>
          <p:cNvPr id="38918" name="Textfeld 6"/>
          <p:cNvSpPr txBox="1">
            <a:spLocks noChangeArrowheads="1"/>
          </p:cNvSpPr>
          <p:nvPr/>
        </p:nvSpPr>
        <p:spPr bwMode="auto">
          <a:xfrm>
            <a:off x="1449388" y="3284538"/>
            <a:ext cx="54721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A violation for observables that can be </a:t>
            </a:r>
            <a:r>
              <a:rPr lang="en-GB" altLang="de-DE" sz="1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actively</a:t>
            </a:r>
            <a:r>
              <a:rPr lang="en-GB" altLang="de-DE" sz="1800" b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measured can be found, but for an initial non-maximally entangled state.</a:t>
            </a:r>
          </a:p>
        </p:txBody>
      </p:sp>
      <p:sp>
        <p:nvSpPr>
          <p:cNvPr id="38919" name="Textfeld 3"/>
          <p:cNvSpPr txBox="1">
            <a:spLocks noChangeArrowheads="1"/>
          </p:cNvSpPr>
          <p:nvPr/>
        </p:nvSpPr>
        <p:spPr bwMode="auto">
          <a:xfrm>
            <a:off x="2267743" y="4557991"/>
            <a:ext cx="77057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4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Hiesmayr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altLang="de-DE" sz="14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Domenico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altLang="de-DE" sz="14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Curceanu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altLang="de-DE" sz="14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Gabriel, Huber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Larsson, </a:t>
            </a:r>
            <a:r>
              <a:rPr lang="en-GB" altLang="de-DE" sz="1400" b="1" dirty="0" err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Moskal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altLang="de-DE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altLang="de-DE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altLang="de-DE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</a:t>
            </a:r>
            <a:r>
              <a:rPr lang="en-GB" altLang="de-DE" sz="1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Phys. J. C (2012)</a:t>
            </a:r>
          </a:p>
        </p:txBody>
      </p:sp>
      <p:sp>
        <p:nvSpPr>
          <p:cNvPr id="38920" name="Textfeld 4"/>
          <p:cNvSpPr txBox="1">
            <a:spLocks noChangeArrowheads="1"/>
          </p:cNvSpPr>
          <p:nvPr/>
        </p:nvSpPr>
        <p:spPr bwMode="auto">
          <a:xfrm>
            <a:off x="2267743" y="5145088"/>
            <a:ext cx="68357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New Bell inequality for unstable systems that is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experimentally feasible </a:t>
            </a:r>
            <a:r>
              <a:rPr lang="en-GB" altLang="de-DE" sz="18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&amp; </a:t>
            </a:r>
            <a:r>
              <a:rPr lang="en-GB" altLang="de-DE" sz="1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can be performed with current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 dirty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technology! </a:t>
            </a: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2462014"/>
            <a:ext cx="244792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6634" name="Textfeld 7"/>
          <p:cNvSpPr txBox="1">
            <a:spLocks noChangeArrowheads="1"/>
          </p:cNvSpPr>
          <p:nvPr/>
        </p:nvSpPr>
        <p:spPr bwMode="auto">
          <a:xfrm>
            <a:off x="7007225" y="4143375"/>
            <a:ext cx="1847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800" b="1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Frascati, Italy</a:t>
            </a:r>
          </a:p>
        </p:txBody>
      </p:sp>
      <p:pic>
        <p:nvPicPr>
          <p:cNvPr id="12" name="Picture 24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" y="4058199"/>
            <a:ext cx="2086602" cy="2773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1925204297"/>
      </p:ext>
    </p:extLst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8" grpId="0"/>
      <p:bldP spid="38919" grpId="0"/>
      <p:bldP spid="389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04813"/>
            <a:ext cx="792003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 smtClean="0"/>
              <a:t>Conclusive test for </a:t>
            </a:r>
            <a:r>
              <a:rPr lang="en-GB" altLang="de-DE" sz="3600" dirty="0" err="1" smtClean="0"/>
              <a:t>kaons</a:t>
            </a:r>
            <a:endParaRPr lang="en-GB" altLang="de-DE" sz="3600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9" y="1929054"/>
            <a:ext cx="5645889" cy="3161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6595"/>
            <a:ext cx="6226592" cy="3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feld 1"/>
          <p:cNvSpPr txBox="1">
            <a:spLocks noChangeArrowheads="1"/>
          </p:cNvSpPr>
          <p:nvPr/>
        </p:nvSpPr>
        <p:spPr bwMode="auto">
          <a:xfrm>
            <a:off x="4358401" y="3025891"/>
            <a:ext cx="2160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Bell inequality</a:t>
            </a:r>
          </a:p>
        </p:txBody>
      </p:sp>
      <p:cxnSp>
        <p:nvCxnSpPr>
          <p:cNvPr id="31750" name="Gerade Verbindung mit Pfeil 3"/>
          <p:cNvCxnSpPr>
            <a:cxnSpLocks noChangeShapeType="1"/>
          </p:cNvCxnSpPr>
          <p:nvPr/>
        </p:nvCxnSpPr>
        <p:spPr bwMode="auto">
          <a:xfrm flipH="1">
            <a:off x="4282201" y="3257666"/>
            <a:ext cx="144462" cy="341313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Gerade Verbindung mit Pfeil 5"/>
          <p:cNvCxnSpPr>
            <a:cxnSpLocks noChangeShapeType="1"/>
          </p:cNvCxnSpPr>
          <p:nvPr/>
        </p:nvCxnSpPr>
        <p:spPr bwMode="auto">
          <a:xfrm flipH="1">
            <a:off x="4569538" y="3937116"/>
            <a:ext cx="144463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Textfeld 6"/>
          <p:cNvSpPr txBox="1">
            <a:spLocks noChangeArrowheads="1"/>
          </p:cNvSpPr>
          <p:nvPr/>
        </p:nvSpPr>
        <p:spPr bwMode="auto">
          <a:xfrm>
            <a:off x="4714001" y="3721216"/>
            <a:ext cx="14398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Bound</a:t>
            </a:r>
          </a:p>
        </p:txBody>
      </p:sp>
      <p:pic>
        <p:nvPicPr>
          <p:cNvPr id="12" name="Picture 20" descr="kao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-26988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7092280" y="2208915"/>
            <a:ext cx="1728192" cy="178510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33CC"/>
                </a:solidFill>
              </a:rPr>
              <a:t>Future: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0033CC"/>
                </a:solidFill>
              </a:rPr>
              <a:t>DAPHNE ?</a:t>
            </a:r>
            <a:endParaRPr lang="de-DE" sz="2000" b="1" dirty="0">
              <a:solidFill>
                <a:srgbClr val="0033CC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0033CC"/>
                </a:solidFill>
              </a:rPr>
              <a:t>FAIR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33CC"/>
                </a:solidFill>
              </a:rPr>
              <a:t>CERN ?</a:t>
            </a:r>
            <a:endParaRPr lang="de-DE" sz="2000" b="1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52" y="4313403"/>
            <a:ext cx="2455157" cy="2236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77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384254"/>
            <a:ext cx="792003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 smtClean="0"/>
              <a:t>Conclusive test for </a:t>
            </a:r>
            <a:r>
              <a:rPr lang="en-GB" altLang="de-DE" sz="3600" dirty="0" err="1" smtClean="0"/>
              <a:t>kaons</a:t>
            </a:r>
            <a:endParaRPr lang="en-GB" altLang="de-DE" sz="3600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64" y="2694483"/>
            <a:ext cx="5688880" cy="3018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139825" y="1889125"/>
            <a:ext cx="52371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b="1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sensitive to CP violation !!!</a:t>
            </a:r>
            <a:endParaRPr lang="en-GB" altLang="de-DE" b="1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945188"/>
            <a:ext cx="2470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feld 6"/>
          <p:cNvSpPr txBox="1">
            <a:spLocks noChangeArrowheads="1"/>
          </p:cNvSpPr>
          <p:nvPr/>
        </p:nvSpPr>
        <p:spPr bwMode="auto">
          <a:xfrm>
            <a:off x="6808788" y="3035300"/>
            <a:ext cx="2160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Bell inequality</a:t>
            </a:r>
          </a:p>
        </p:txBody>
      </p:sp>
      <p:cxnSp>
        <p:nvCxnSpPr>
          <p:cNvPr id="32775" name="Gerade Verbindung mit Pfeil 7"/>
          <p:cNvCxnSpPr>
            <a:cxnSpLocks noChangeShapeType="1"/>
          </p:cNvCxnSpPr>
          <p:nvPr/>
        </p:nvCxnSpPr>
        <p:spPr bwMode="auto">
          <a:xfrm flipH="1">
            <a:off x="6731000" y="3267075"/>
            <a:ext cx="144463" cy="341313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6" name="Gerade Verbindung mit Pfeil 8"/>
          <p:cNvCxnSpPr>
            <a:cxnSpLocks noChangeShapeType="1"/>
          </p:cNvCxnSpPr>
          <p:nvPr/>
        </p:nvCxnSpPr>
        <p:spPr bwMode="auto">
          <a:xfrm flipH="1">
            <a:off x="7019925" y="3946525"/>
            <a:ext cx="142875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7" name="Textfeld 9"/>
          <p:cNvSpPr txBox="1">
            <a:spLocks noChangeArrowheads="1"/>
          </p:cNvSpPr>
          <p:nvPr/>
        </p:nvSpPr>
        <p:spPr bwMode="auto">
          <a:xfrm>
            <a:off x="7162800" y="3730625"/>
            <a:ext cx="1439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Bound</a:t>
            </a:r>
          </a:p>
        </p:txBody>
      </p:sp>
      <p:sp>
        <p:nvSpPr>
          <p:cNvPr id="32778" name="Textfeld 10"/>
          <p:cNvSpPr txBox="1">
            <a:spLocks noChangeArrowheads="1"/>
          </p:cNvSpPr>
          <p:nvPr/>
        </p:nvSpPr>
        <p:spPr bwMode="auto">
          <a:xfrm>
            <a:off x="250825" y="4171950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Bell inequality</a:t>
            </a:r>
          </a:p>
        </p:txBody>
      </p:sp>
      <p:cxnSp>
        <p:nvCxnSpPr>
          <p:cNvPr id="32779" name="Gerade Verbindung mit Pfeil 11"/>
          <p:cNvCxnSpPr>
            <a:cxnSpLocks noChangeShapeType="1"/>
          </p:cNvCxnSpPr>
          <p:nvPr/>
        </p:nvCxnSpPr>
        <p:spPr bwMode="auto">
          <a:xfrm>
            <a:off x="2112963" y="4356100"/>
            <a:ext cx="576262" cy="0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0" name="Gerade Verbindung mit Pfeil 12"/>
          <p:cNvCxnSpPr>
            <a:cxnSpLocks noChangeShapeType="1"/>
          </p:cNvCxnSpPr>
          <p:nvPr/>
        </p:nvCxnSpPr>
        <p:spPr bwMode="auto">
          <a:xfrm>
            <a:off x="1670050" y="5087938"/>
            <a:ext cx="1143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1" name="Textfeld 13"/>
          <p:cNvSpPr txBox="1">
            <a:spLocks noChangeArrowheads="1"/>
          </p:cNvSpPr>
          <p:nvPr/>
        </p:nvSpPr>
        <p:spPr bwMode="auto">
          <a:xfrm>
            <a:off x="606425" y="4867275"/>
            <a:ext cx="1439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Bound</a:t>
            </a:r>
          </a:p>
        </p:txBody>
      </p:sp>
      <p:pic>
        <p:nvPicPr>
          <p:cNvPr id="327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136650"/>
            <a:ext cx="2247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 descr="Akaonk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90" y="4898040"/>
            <a:ext cx="1528935" cy="2032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4441142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59675" cy="503237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little history…</a:t>
            </a:r>
            <a:endParaRPr lang="en-GB" smtClean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 descr="Bertl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657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SpookyFarb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797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257800" y="6186488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600" b="1">
                <a:solidFill>
                  <a:srgbClr val="000000"/>
                </a:solidFill>
                <a:latin typeface="Arial" pitchFamily="34" charset="0"/>
              </a:rPr>
              <a:t>Drawn by R.A. Bertlmann to the 60th birthday of John Bell</a:t>
            </a:r>
            <a:r>
              <a:rPr lang="de-DE" altLang="en-US" sz="1600" b="1">
                <a:solidFill>
                  <a:srgbClr val="CC00CC"/>
                </a:solidFill>
                <a:latin typeface="Arial" pitchFamily="34" charset="0"/>
              </a:rPr>
              <a:t> </a:t>
            </a:r>
            <a:endParaRPr lang="en-GB" altLang="en-US" sz="1600" b="1">
              <a:solidFill>
                <a:srgbClr val="CC00CC"/>
              </a:solidFill>
              <a:latin typeface="Arial" pitchFamily="34" charset="0"/>
            </a:endParaRPr>
          </a:p>
        </p:txBody>
      </p:sp>
      <p:pic>
        <p:nvPicPr>
          <p:cNvPr id="44038" name="Picture 6" descr="bertl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025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pookyka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7838"/>
            <a:ext cx="45354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kao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1696"/>
            <a:ext cx="4664349" cy="32738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177" y="-47601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1"/>
          <p:cNvSpPr txBox="1">
            <a:spLocks noChangeArrowheads="1"/>
          </p:cNvSpPr>
          <p:nvPr/>
        </p:nvSpPr>
        <p:spPr bwMode="auto">
          <a:xfrm>
            <a:off x="971600" y="1484784"/>
            <a:ext cx="828092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0" indent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3200" b="1" dirty="0" smtClean="0">
                <a:solidFill>
                  <a:srgbClr val="FF3300"/>
                </a:solidFill>
                <a:latin typeface="Comic Sans MS" pitchFamily="66" charset="0"/>
              </a:rPr>
              <a:t>II. Part</a:t>
            </a:r>
            <a:r>
              <a:rPr lang="en-GB" altLang="en-US" sz="3200" b="1" dirty="0">
                <a:solidFill>
                  <a:srgbClr val="FF3300"/>
                </a:solidFill>
                <a:latin typeface="Comic Sans MS" pitchFamily="66" charset="0"/>
              </a:rPr>
              <a:t>: </a:t>
            </a:r>
            <a:r>
              <a:rPr lang="en-GB" altLang="en-US" sz="3200" dirty="0" smtClean="0">
                <a:solidFill>
                  <a:srgbClr val="0033CC"/>
                </a:solidFill>
                <a:latin typeface="Comic Sans MS" pitchFamily="66" charset="0"/>
              </a:rPr>
              <a:t>Does the superposition principle hold at all scales?</a:t>
            </a:r>
            <a:endParaRPr lang="en-GB" altLang="en-US" sz="3200" b="1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5" name="Picture 9" descr="Matter W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46051"/>
          <a:stretch/>
        </p:blipFill>
        <p:spPr bwMode="auto">
          <a:xfrm>
            <a:off x="1763688" y="5450801"/>
            <a:ext cx="3528888" cy="12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6" t="19960" r="39934" b="35915"/>
          <a:stretch/>
        </p:blipFill>
        <p:spPr bwMode="auto">
          <a:xfrm>
            <a:off x="84819" y="4653136"/>
            <a:ext cx="1512369" cy="23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1558964" y="4973106"/>
            <a:ext cx="3629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0033CC"/>
                </a:solidFill>
              </a:rPr>
              <a:t>Arndt </a:t>
            </a:r>
            <a:r>
              <a:rPr lang="de-DE" sz="2000" b="1" dirty="0" err="1" smtClean="0">
                <a:solidFill>
                  <a:srgbClr val="0033CC"/>
                </a:solidFill>
              </a:rPr>
              <a:t>group</a:t>
            </a:r>
            <a:r>
              <a:rPr lang="de-DE" sz="2000" b="1" dirty="0" smtClean="0">
                <a:solidFill>
                  <a:srgbClr val="0033CC"/>
                </a:solidFill>
              </a:rPr>
              <a:t> (Univ. Vienna):</a:t>
            </a:r>
            <a:endParaRPr lang="en-GB" sz="2000" b="1" dirty="0">
              <a:solidFill>
                <a:srgbClr val="0033CC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724128" y="5177924"/>
            <a:ext cx="3240360" cy="132343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</a:rPr>
              <a:t>Collapse models: breakdown 10</a:t>
            </a:r>
            <a:r>
              <a:rPr lang="en-GB" altLang="de-DE" sz="2000" baseline="30000" dirty="0" smtClean="0">
                <a:solidFill>
                  <a:srgbClr val="0033CC"/>
                </a:solidFill>
                <a:latin typeface="Comic Sans MS" pitchFamily="66" charset="0"/>
              </a:rPr>
              <a:t>6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</a:rPr>
              <a:t>to 10</a:t>
            </a:r>
            <a:r>
              <a:rPr lang="en-GB" altLang="de-DE" sz="2000" baseline="30000" dirty="0">
                <a:solidFill>
                  <a:srgbClr val="0033CC"/>
                </a:solidFill>
                <a:latin typeface="Comic Sans MS" pitchFamily="66" charset="0"/>
              </a:rPr>
              <a:t>9</a:t>
            </a: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de-DE" sz="2000" dirty="0" err="1">
                <a:solidFill>
                  <a:srgbClr val="0033CC"/>
                </a:solidFill>
                <a:latin typeface="Comic Sans MS" pitchFamily="66" charset="0"/>
              </a:rPr>
              <a:t>amu</a:t>
            </a: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current </a:t>
            </a: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record 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</a:rPr>
              <a:t>10</a:t>
            </a:r>
            <a:r>
              <a:rPr lang="en-GB" altLang="de-DE" sz="2000" baseline="30000" dirty="0" smtClean="0">
                <a:solidFill>
                  <a:srgbClr val="0033CC"/>
                </a:solidFill>
                <a:latin typeface="Comic Sans MS" pitchFamily="66" charset="0"/>
              </a:rPr>
              <a:t>4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altLang="de-DE" sz="2000" dirty="0" err="1" smtClean="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amu</a:t>
            </a:r>
            <a:endParaRPr lang="en-GB" altLang="de-DE" sz="20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https://encrypted-tbn3.gstatic.com/images?q=tbn:ANd9GcSdjJZMeaY5Px8_d6yK1_YvfUhvlbg58IC5TjI9xNglpArFtvh_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14600"/>
            <a:ext cx="16716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85775"/>
            <a:ext cx="8162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sz="2400" smtClean="0"/>
              <a:t>Are Collapse Models testable in High Energy Physics?</a:t>
            </a:r>
            <a:endParaRPr lang="en-GB" altLang="de-DE" sz="1600" smtClean="0">
              <a:solidFill>
                <a:srgbClr val="FF0000"/>
              </a:solidFill>
            </a:endParaRPr>
          </a:p>
        </p:txBody>
      </p:sp>
      <p:graphicFrame>
        <p:nvGraphicFramePr>
          <p:cNvPr id="26640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92303"/>
              </p:ext>
            </p:extLst>
          </p:nvPr>
        </p:nvGraphicFramePr>
        <p:xfrm>
          <a:off x="6659563" y="1209676"/>
          <a:ext cx="25923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Formel" r:id="rId5" imgW="1447800" imgH="279400" progId="Equation.DSMT4">
                  <p:embed/>
                </p:oleObj>
              </mc:Choice>
              <mc:Fallback>
                <p:oleObj name="Formel" r:id="rId5" imgW="1447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209676"/>
                        <a:ext cx="2592388" cy="5000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feld 3"/>
          <p:cNvSpPr txBox="1">
            <a:spLocks noChangeArrowheads="1"/>
          </p:cNvSpPr>
          <p:nvPr/>
        </p:nvSpPr>
        <p:spPr bwMode="auto">
          <a:xfrm>
            <a:off x="1187450" y="1196975"/>
            <a:ext cx="55451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</a:rPr>
              <a:t>Naturally oscillating systems (no setup needed to get interference!): </a:t>
            </a:r>
          </a:p>
        </p:txBody>
      </p:sp>
      <p:sp>
        <p:nvSpPr>
          <p:cNvPr id="24582" name="Textfeld 7"/>
          <p:cNvSpPr txBox="1">
            <a:spLocks noChangeArrowheads="1"/>
          </p:cNvSpPr>
          <p:nvPr/>
        </p:nvSpPr>
        <p:spPr bwMode="auto">
          <a:xfrm>
            <a:off x="1087438" y="2133600"/>
            <a:ext cx="41767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en-GB" altLang="de-DE" sz="2000" b="1">
                <a:solidFill>
                  <a:srgbClr val="FF66CC"/>
                </a:solidFill>
                <a:latin typeface="Comic Sans MS" pitchFamily="66" charset="0"/>
              </a:rPr>
              <a:t>Flavour oscillating neutral meson systems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en-GB" altLang="de-DE" sz="2000" b="1">
                <a:solidFill>
                  <a:srgbClr val="FF66CC"/>
                </a:solidFill>
                <a:latin typeface="Comic Sans MS" pitchFamily="66" charset="0"/>
              </a:rPr>
              <a:t>Flavour oscillating neutrinos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en-GB" altLang="de-DE" sz="2000" b="1">
                <a:solidFill>
                  <a:srgbClr val="FF66CC"/>
                </a:solidFill>
                <a:latin typeface="Comic Sans MS" pitchFamily="66" charset="0"/>
              </a:rPr>
              <a:t>Chiral molecules</a:t>
            </a:r>
          </a:p>
        </p:txBody>
      </p:sp>
      <p:sp>
        <p:nvSpPr>
          <p:cNvPr id="24583" name="Textfeld 11"/>
          <p:cNvSpPr txBox="1">
            <a:spLocks noChangeArrowheads="1"/>
          </p:cNvSpPr>
          <p:nvPr/>
        </p:nvSpPr>
        <p:spPr bwMode="auto">
          <a:xfrm>
            <a:off x="1450975" y="4740275"/>
            <a:ext cx="61198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"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Testing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Collapse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Models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with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Neutrinos, Mesons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and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Chiral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Molecules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"</a:t>
            </a:r>
            <a:b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M.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Bahrami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S.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Donaldi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L.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Ferialdi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A. Bassi, C.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Curceanu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A. Di Domenico </a:t>
            </a:r>
            <a:b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and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 B. C.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Hiesmayr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b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  <a:hlinkClick r:id="rId7"/>
              </a:rPr>
              <a:t>Nature: Scientific Reports 3, 1952 (2013)</a:t>
            </a:r>
            <a:endParaRPr lang="de-DE" altLang="de-DE" sz="1200" b="1" dirty="0">
              <a:solidFill>
                <a:srgbClr val="0000CC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"Are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Collapse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Models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Testable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via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Flavor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de-DE" altLang="de-DE" sz="1200" b="1" i="1" dirty="0" err="1">
                <a:solidFill>
                  <a:srgbClr val="0000CC"/>
                </a:solidFill>
                <a:latin typeface="Comic Sans MS" pitchFamily="66" charset="0"/>
              </a:rPr>
              <a:t>Oscillations</a:t>
            </a:r>
            <a:r>
              <a:rPr lang="de-DE" altLang="de-DE" sz="1200" b="1" i="1" dirty="0">
                <a:solidFill>
                  <a:srgbClr val="0000CC"/>
                </a:solidFill>
                <a:latin typeface="Comic Sans MS" pitchFamily="66" charset="0"/>
              </a:rPr>
              <a:t>?"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e-DE" altLang="de-DE" sz="1200" b="1" dirty="0" smtClean="0">
                <a:solidFill>
                  <a:srgbClr val="0000CC"/>
                </a:solidFill>
                <a:latin typeface="Comic Sans MS" pitchFamily="66" charset="0"/>
              </a:rPr>
              <a:t>S.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Donadi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de-DE" altLang="de-DE" sz="1200" b="1" dirty="0" smtClean="0">
                <a:solidFill>
                  <a:srgbClr val="0000CC"/>
                </a:solidFill>
                <a:latin typeface="Comic Sans MS" pitchFamily="66" charset="0"/>
              </a:rPr>
              <a:t>A. 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Bassi, </a:t>
            </a:r>
            <a:r>
              <a:rPr lang="de-DE" altLang="de-DE" sz="1200" b="1" dirty="0" smtClean="0">
                <a:solidFill>
                  <a:srgbClr val="0000CC"/>
                </a:solidFill>
                <a:latin typeface="Comic Sans MS" pitchFamily="66" charset="0"/>
              </a:rPr>
              <a:t>C.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Curceanu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</a:t>
            </a:r>
            <a:r>
              <a:rPr lang="de-DE" altLang="de-DE" sz="1200" b="1" dirty="0" smtClean="0">
                <a:solidFill>
                  <a:srgbClr val="0000CC"/>
                </a:solidFill>
                <a:latin typeface="Comic Sans MS" pitchFamily="66" charset="0"/>
              </a:rPr>
              <a:t>A. 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Di Domenico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and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de-DE" altLang="de-DE" sz="1200" b="1" dirty="0" smtClean="0">
                <a:solidFill>
                  <a:srgbClr val="0000CC"/>
                </a:solidFill>
                <a:latin typeface="Comic Sans MS" pitchFamily="66" charset="0"/>
              </a:rPr>
              <a:t>B. 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C.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</a:rPr>
              <a:t>Hiesmayr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  <a:hlinkClick r:id="rId8"/>
              </a:rPr>
              <a:t>Foundations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  <a:hlinkClick r:id="rId8"/>
              </a:rPr>
              <a:t>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  <a:hlinkClick r:id="rId8"/>
              </a:rPr>
              <a:t>of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  <a:hlinkClick r:id="rId8"/>
              </a:rPr>
              <a:t>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  <a:hlinkClick r:id="rId8"/>
              </a:rPr>
              <a:t>Physics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  <a:hlinkClick r:id="rId8"/>
              </a:rPr>
              <a:t>: Volume 43, </a:t>
            </a:r>
            <a:r>
              <a:rPr lang="de-DE" altLang="de-DE" sz="1200" b="1" dirty="0" err="1">
                <a:solidFill>
                  <a:srgbClr val="0000CC"/>
                </a:solidFill>
                <a:latin typeface="Comic Sans MS" pitchFamily="66" charset="0"/>
                <a:hlinkClick r:id="rId8"/>
              </a:rPr>
              <a:t>Issue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  <a:hlinkClick r:id="rId8"/>
              </a:rPr>
              <a:t> 7 (2013)</a:t>
            </a:r>
            <a:r>
              <a:rPr lang="de-DE" altLang="de-DE" sz="1200" b="1" dirty="0">
                <a:solidFill>
                  <a:srgbClr val="0000CC"/>
                </a:solidFill>
                <a:latin typeface="Comic Sans MS" pitchFamily="66" charset="0"/>
              </a:rPr>
              <a:t>, Page 813-844</a:t>
            </a:r>
            <a:endParaRPr lang="en-GB" altLang="de-DE" sz="1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4584" name="Picture 11" descr="http://upload.wikimedia.org/wikipedia/commons/2/2d/Nitrogen-inversion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175000"/>
            <a:ext cx="38115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uppieren 3"/>
          <p:cNvGrpSpPr>
            <a:grpSpLocks/>
          </p:cNvGrpSpPr>
          <p:nvPr/>
        </p:nvGrpSpPr>
        <p:grpSpPr bwMode="auto">
          <a:xfrm>
            <a:off x="5264150" y="1700213"/>
            <a:ext cx="1395413" cy="901700"/>
            <a:chOff x="5264150" y="1700808"/>
            <a:chExt cx="1396082" cy="901625"/>
          </a:xfrm>
        </p:grpSpPr>
        <p:pic>
          <p:nvPicPr>
            <p:cNvPr id="12" name="Picture 24" descr="Akaonkl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5104" y="1700808"/>
              <a:ext cx="605128" cy="901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Pfeil nach links und rechts 2"/>
            <p:cNvSpPr>
              <a:spLocks noChangeArrowheads="1"/>
            </p:cNvSpPr>
            <p:nvPr/>
          </p:nvSpPr>
          <p:spPr bwMode="auto">
            <a:xfrm>
              <a:off x="5796163" y="2058226"/>
              <a:ext cx="259571" cy="166682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CC66FF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altLang="en-US">
                <a:cs typeface="Arial" pitchFamily="34" charset="0"/>
              </a:endParaRPr>
            </a:p>
          </p:txBody>
        </p:sp>
        <p:pic>
          <p:nvPicPr>
            <p:cNvPr id="14" name="Picture 20" descr="kao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264150" y="1710332"/>
              <a:ext cx="513009" cy="804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0" descr="kao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21506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55967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/>
              <a:t>50 YEARS since…</a:t>
            </a:r>
          </a:p>
        </p:txBody>
      </p:sp>
      <p:pic>
        <p:nvPicPr>
          <p:cNvPr id="18437" name="Picture 15" descr="b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85" y="2676327"/>
            <a:ext cx="1541463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-1128317" y="4932313"/>
            <a:ext cx="48180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1964: John </a:t>
            </a: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St. </a:t>
            </a:r>
            <a:r>
              <a:rPr lang="de-DE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Bell</a:t>
            </a:r>
            <a:endParaRPr lang="de-DE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de-DE" sz="1600" b="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8438" name="Ovale Legende 2"/>
          <p:cNvSpPr>
            <a:spLocks noChangeArrowheads="1"/>
          </p:cNvSpPr>
          <p:nvPr/>
        </p:nvSpPr>
        <p:spPr bwMode="auto">
          <a:xfrm>
            <a:off x="2195736" y="2420888"/>
            <a:ext cx="2664296" cy="1338114"/>
          </a:xfrm>
          <a:prstGeom prst="wedgeEllipseCallout">
            <a:avLst>
              <a:gd name="adj1" fmla="val -69644"/>
              <a:gd name="adj2" fmla="val 6102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Hobby: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Foundations of QM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2375756" y="3855104"/>
            <a:ext cx="2304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Bell’s Theorem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93903" y="242088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2400" dirty="0">
                <a:latin typeface="Times New Roman" pitchFamily="18" charset="0"/>
              </a:rPr>
              <a:t>CP </a:t>
            </a:r>
            <a:r>
              <a:rPr lang="de-DE" altLang="en-US" sz="2400" dirty="0" err="1">
                <a:latin typeface="Times New Roman" pitchFamily="18" charset="0"/>
              </a:rPr>
              <a:t>violation</a:t>
            </a:r>
            <a:endParaRPr lang="en-GB" altLang="en-US" sz="2400" dirty="0">
              <a:latin typeface="Times New Roman" pitchFamily="18" charset="0"/>
            </a:endParaRPr>
          </a:p>
        </p:txBody>
      </p:sp>
      <p:pic>
        <p:nvPicPr>
          <p:cNvPr id="10" name="Picture 7" descr="12_quarks_antiqu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16" y="3443238"/>
            <a:ext cx="2362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03391" y="303048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1800">
                <a:solidFill>
                  <a:srgbClr val="CC00CC"/>
                </a:solidFill>
                <a:latin typeface="Arial" pitchFamily="34" charset="0"/>
              </a:rPr>
              <a:t>world</a:t>
            </a:r>
            <a:endParaRPr lang="de-AT" altLang="en-US" sz="1800">
              <a:solidFill>
                <a:srgbClr val="CC00CC"/>
              </a:solidFill>
              <a:latin typeface="Arial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220072" y="2204864"/>
            <a:ext cx="0" cy="352839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Pfeil nach links und rechts 4"/>
          <p:cNvSpPr/>
          <p:nvPr/>
        </p:nvSpPr>
        <p:spPr bwMode="auto">
          <a:xfrm>
            <a:off x="4703923" y="3855104"/>
            <a:ext cx="999468" cy="400110"/>
          </a:xfrm>
          <a:prstGeom prst="leftRightArrow">
            <a:avLst/>
          </a:prstGeom>
          <a:pattFill prst="wdDnDiag">
            <a:fgClr>
              <a:srgbClr val="FFFF00"/>
            </a:fgClr>
            <a:bgClr>
              <a:srgbClr val="FFC000"/>
            </a:bgClr>
          </a:patt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071319" y="2996952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1800" dirty="0">
                <a:solidFill>
                  <a:srgbClr val="CC00CC"/>
                </a:solidFill>
                <a:latin typeface="Arial" pitchFamily="34" charset="0"/>
              </a:rPr>
              <a:t>anti-</a:t>
            </a:r>
            <a:r>
              <a:rPr lang="de-DE" altLang="en-US" sz="1800" dirty="0" err="1">
                <a:solidFill>
                  <a:srgbClr val="CC00CC"/>
                </a:solidFill>
                <a:latin typeface="Arial" pitchFamily="34" charset="0"/>
              </a:rPr>
              <a:t>world</a:t>
            </a:r>
            <a:endParaRPr lang="de-AT" altLang="en-US" sz="1800" dirty="0">
              <a:solidFill>
                <a:srgbClr val="CC00CC"/>
              </a:solidFill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1115616" y="1536670"/>
            <a:ext cx="7841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Bell inequalities violated for neutral K-mesons ?</a:t>
            </a:r>
          </a:p>
        </p:txBody>
      </p:sp>
      <p:pic>
        <p:nvPicPr>
          <p:cNvPr id="15" name="Picture 24" descr="Akaonk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91435" y="4526309"/>
            <a:ext cx="432693" cy="3580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AT" altLang="en-US">
              <a:cs typeface="Arial" pitchFamily="34" charset="0"/>
            </a:endParaRP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067424" y="3819872"/>
            <a:ext cx="1079500" cy="554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484188"/>
            <a:ext cx="8162925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sz="2400" smtClean="0"/>
              <a:t>Can the collapse be measured for flavor oscillations?</a:t>
            </a:r>
            <a:endParaRPr lang="en-GB" altLang="de-DE" sz="1600" smtClean="0">
              <a:solidFill>
                <a:srgbClr val="FF0000"/>
              </a:solidFill>
            </a:endParaRPr>
          </a:p>
        </p:txBody>
      </p:sp>
      <p:graphicFrame>
        <p:nvGraphicFramePr>
          <p:cNvPr id="27652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41174"/>
              </p:ext>
            </p:extLst>
          </p:nvPr>
        </p:nvGraphicFramePr>
        <p:xfrm>
          <a:off x="4067424" y="4461906"/>
          <a:ext cx="34385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Formel" r:id="rId4" imgW="2019240" imgH="482400" progId="Equation.3">
                  <p:embed/>
                </p:oleObj>
              </mc:Choice>
              <mc:Fallback>
                <p:oleObj name="Formel" r:id="rId4" imgW="2019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424" y="4461906"/>
                        <a:ext cx="343852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feld 28"/>
          <p:cNvSpPr txBox="1">
            <a:spLocks noChangeArrowheads="1"/>
          </p:cNvSpPr>
          <p:nvPr/>
        </p:nvSpPr>
        <p:spPr bwMode="auto">
          <a:xfrm>
            <a:off x="395536" y="3048347"/>
            <a:ext cx="7704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</a:rPr>
              <a:t>For entangled mesons:</a:t>
            </a:r>
          </a:p>
        </p:txBody>
      </p:sp>
      <p:sp>
        <p:nvSpPr>
          <p:cNvPr id="27654" name="Rechteck 16"/>
          <p:cNvSpPr>
            <a:spLocks noChangeArrowheads="1"/>
          </p:cNvSpPr>
          <p:nvPr/>
        </p:nvSpPr>
        <p:spPr bwMode="auto">
          <a:xfrm>
            <a:off x="5868144" y="4293096"/>
            <a:ext cx="28082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FF0000"/>
                </a:solidFill>
                <a:latin typeface="Comic Sans MS" pitchFamily="66" charset="0"/>
              </a:rPr>
              <a:t>strength of the collapse</a:t>
            </a:r>
          </a:p>
        </p:txBody>
      </p:sp>
      <p:cxnSp>
        <p:nvCxnSpPr>
          <p:cNvPr id="27655" name="Gerade Verbindung mit Pfeil 17"/>
          <p:cNvCxnSpPr>
            <a:cxnSpLocks noChangeShapeType="1"/>
            <a:stCxn id="27658" idx="0"/>
          </p:cNvCxnSpPr>
          <p:nvPr/>
        </p:nvCxnSpPr>
        <p:spPr bwMode="auto">
          <a:xfrm flipV="1">
            <a:off x="5066085" y="4443573"/>
            <a:ext cx="998165" cy="6554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6" name="Rechteck 21"/>
          <p:cNvSpPr>
            <a:spLocks noChangeArrowheads="1"/>
          </p:cNvSpPr>
          <p:nvPr/>
        </p:nvSpPr>
        <p:spPr bwMode="auto">
          <a:xfrm>
            <a:off x="6084193" y="5191472"/>
            <a:ext cx="2808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FF0000"/>
                </a:solidFill>
                <a:latin typeface="Comic Sans MS" pitchFamily="66" charset="0"/>
              </a:rPr>
              <a:t>correlation length</a:t>
            </a:r>
          </a:p>
        </p:txBody>
      </p:sp>
      <p:sp>
        <p:nvSpPr>
          <p:cNvPr id="27657" name="Pfeil nach unten 4"/>
          <p:cNvSpPr>
            <a:spLocks noChangeArrowheads="1"/>
          </p:cNvSpPr>
          <p:nvPr/>
        </p:nvSpPr>
        <p:spPr bwMode="auto">
          <a:xfrm>
            <a:off x="4275386" y="4353272"/>
            <a:ext cx="781050" cy="346075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658" name="Ellipse 5"/>
          <p:cNvSpPr>
            <a:spLocks noChangeArrowheads="1"/>
          </p:cNvSpPr>
          <p:nvPr/>
        </p:nvSpPr>
        <p:spPr bwMode="auto">
          <a:xfrm>
            <a:off x="4912097" y="4509120"/>
            <a:ext cx="307975" cy="419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659" name="Ellipse 25"/>
          <p:cNvSpPr>
            <a:spLocks noChangeArrowheads="1"/>
          </p:cNvSpPr>
          <p:nvPr/>
        </p:nvSpPr>
        <p:spPr bwMode="auto">
          <a:xfrm>
            <a:off x="5364411" y="4889847"/>
            <a:ext cx="287338" cy="4206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2766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59720"/>
              </p:ext>
            </p:extLst>
          </p:nvPr>
        </p:nvGraphicFramePr>
        <p:xfrm>
          <a:off x="1294780" y="3422997"/>
          <a:ext cx="680561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Formel" r:id="rId6" imgW="4000500" imgH="558800" progId="Equation.3">
                  <p:embed/>
                </p:oleObj>
              </mc:Choice>
              <mc:Fallback>
                <p:oleObj name="Formel" r:id="rId6" imgW="4000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80" y="3422997"/>
                        <a:ext cx="6805612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feld 7"/>
          <p:cNvSpPr txBox="1">
            <a:spLocks noChangeArrowheads="1"/>
          </p:cNvSpPr>
          <p:nvPr/>
        </p:nvSpPr>
        <p:spPr bwMode="auto">
          <a:xfrm>
            <a:off x="1043236" y="5507385"/>
            <a:ext cx="2330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</a:rPr>
              <a:t>Experiments ?</a:t>
            </a:r>
          </a:p>
        </p:txBody>
      </p:sp>
      <p:cxnSp>
        <p:nvCxnSpPr>
          <p:cNvPr id="27662" name="Gerade Verbindung mit Pfeil 40"/>
          <p:cNvCxnSpPr>
            <a:cxnSpLocks noChangeShapeType="1"/>
          </p:cNvCxnSpPr>
          <p:nvPr/>
        </p:nvCxnSpPr>
        <p:spPr bwMode="auto">
          <a:xfrm>
            <a:off x="5508153" y="5381972"/>
            <a:ext cx="100806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 bwMode="auto">
          <a:xfrm>
            <a:off x="1331268" y="1300661"/>
            <a:ext cx="53292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CSL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model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(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mass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depending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):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connect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the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spatiotemporal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collapse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with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the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2-dim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flavour</a:t>
            </a:r>
            <a:r>
              <a:rPr lang="de-AT" sz="2000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AT" sz="2000" b="1" dirty="0" err="1">
                <a:solidFill>
                  <a:srgbClr val="0033CC"/>
                </a:solidFill>
                <a:cs typeface="Arial" pitchFamily="34" charset="0"/>
              </a:rPr>
              <a:t>oscilation</a:t>
            </a:r>
            <a:endParaRPr lang="de-DE" sz="2000" b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561975" y="2420888"/>
            <a:ext cx="50897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0033CC"/>
                </a:solidFill>
                <a:cs typeface="Arial" pitchFamily="34" charset="0"/>
              </a:rPr>
              <a:t>Notorious </a:t>
            </a:r>
            <a:r>
              <a:rPr lang="de-AT" sz="1400" b="1" dirty="0" err="1" smtClean="0">
                <a:solidFill>
                  <a:srgbClr val="0033CC"/>
                </a:solidFill>
                <a:cs typeface="Arial" pitchFamily="34" charset="0"/>
              </a:rPr>
              <a:t>cumbersome</a:t>
            </a:r>
            <a:endParaRPr lang="de-DE" sz="1400" b="1" dirty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20" name="Picture 24" descr="Akaonk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29583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3154363" y="2413000"/>
            <a:ext cx="1352550" cy="4905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4932363" y="2420938"/>
            <a:ext cx="1079500" cy="492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85775"/>
            <a:ext cx="8162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sz="2400" smtClean="0"/>
              <a:t>Can the collapse be measured for flavor oscillations?</a:t>
            </a:r>
            <a:endParaRPr lang="en-GB" altLang="de-DE" sz="1600" smtClean="0">
              <a:solidFill>
                <a:srgbClr val="FF0000"/>
              </a:solidFill>
            </a:endParaRPr>
          </a:p>
        </p:txBody>
      </p:sp>
      <p:graphicFrame>
        <p:nvGraphicFramePr>
          <p:cNvPr id="33797" name="Object 26"/>
          <p:cNvGraphicFramePr>
            <a:graphicFrameLocks noChangeAspect="1"/>
          </p:cNvGraphicFramePr>
          <p:nvPr/>
        </p:nvGraphicFramePr>
        <p:xfrm>
          <a:off x="755650" y="3652838"/>
          <a:ext cx="34559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0" name="Formel" r:id="rId4" imgW="2133600" imgH="254000" progId="Equation.DSMT4">
                  <p:embed/>
                </p:oleObj>
              </mc:Choice>
              <mc:Fallback>
                <p:oleObj name="Formel" r:id="rId4" imgW="2133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52838"/>
                        <a:ext cx="34559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feld 1"/>
          <p:cNvSpPr txBox="1">
            <a:spLocks noChangeArrowheads="1"/>
          </p:cNvSpPr>
          <p:nvPr/>
        </p:nvSpPr>
        <p:spPr bwMode="auto">
          <a:xfrm>
            <a:off x="479425" y="4030663"/>
            <a:ext cx="4321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 dirty="0">
                <a:solidFill>
                  <a:srgbClr val="FF0000"/>
                </a:solidFill>
                <a:latin typeface="Comic Sans MS" pitchFamily="66" charset="0"/>
              </a:rPr>
              <a:t>Different observable!</a:t>
            </a:r>
          </a:p>
        </p:txBody>
      </p:sp>
      <p:graphicFrame>
        <p:nvGraphicFramePr>
          <p:cNvPr id="33799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40944"/>
              </p:ext>
            </p:extLst>
          </p:nvPr>
        </p:nvGraphicFramePr>
        <p:xfrm>
          <a:off x="5768602" y="4652963"/>
          <a:ext cx="2763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1" name="Formel" r:id="rId6" imgW="1155199" imgH="304668" progId="Equation.3">
                  <p:embed/>
                </p:oleObj>
              </mc:Choice>
              <mc:Fallback>
                <p:oleObj name="Formel" r:id="rId6" imgW="115519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602" y="4652963"/>
                        <a:ext cx="27638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feld 6"/>
          <p:cNvSpPr txBox="1">
            <a:spLocks noChangeArrowheads="1"/>
          </p:cNvSpPr>
          <p:nvPr/>
        </p:nvSpPr>
        <p:spPr bwMode="auto">
          <a:xfrm>
            <a:off x="5667002" y="4076700"/>
            <a:ext cx="23764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 dirty="0">
                <a:solidFill>
                  <a:srgbClr val="0033CC"/>
                </a:solidFill>
                <a:latin typeface="Comic Sans MS" pitchFamily="66" charset="0"/>
              </a:rPr>
              <a:t>No one-to-one correspondence:</a:t>
            </a:r>
          </a:p>
        </p:txBody>
      </p:sp>
      <p:sp>
        <p:nvSpPr>
          <p:cNvPr id="33801" name="Textfeld 7"/>
          <p:cNvSpPr txBox="1">
            <a:spLocks noChangeArrowheads="1"/>
          </p:cNvSpPr>
          <p:nvPr/>
        </p:nvSpPr>
        <p:spPr bwMode="auto">
          <a:xfrm>
            <a:off x="225424" y="3206750"/>
            <a:ext cx="3266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 dirty="0" smtClean="0">
                <a:solidFill>
                  <a:srgbClr val="0033CC"/>
                </a:solidFill>
                <a:latin typeface="Comic Sans MS" pitchFamily="66" charset="0"/>
              </a:rPr>
              <a:t>Experiments (KLOE):</a:t>
            </a:r>
            <a:endParaRPr lang="en-GB" altLang="de-DE" sz="2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55043"/>
              </p:ext>
            </p:extLst>
          </p:nvPr>
        </p:nvGraphicFramePr>
        <p:xfrm>
          <a:off x="6275015" y="5445125"/>
          <a:ext cx="20970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2" name="Formel" r:id="rId8" imgW="1231366" imgH="482391" progId="Equation.3">
                  <p:embed/>
                </p:oleObj>
              </mc:Choice>
              <mc:Fallback>
                <p:oleObj name="Formel" r:id="rId8" imgW="1231366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015" y="5445125"/>
                        <a:ext cx="2097087" cy="81915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6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kt 1"/>
          <p:cNvGraphicFramePr>
            <a:graphicFrameLocks noChangeAspect="1"/>
          </p:cNvGraphicFramePr>
          <p:nvPr/>
        </p:nvGraphicFramePr>
        <p:xfrm>
          <a:off x="1798638" y="1173163"/>
          <a:ext cx="61579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" name="Formel" r:id="rId10" imgW="3619500" imgH="558800" progId="Equation.3">
                  <p:embed/>
                </p:oleObj>
              </mc:Choice>
              <mc:Fallback>
                <p:oleObj name="Formel" r:id="rId10" imgW="3619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1173163"/>
                        <a:ext cx="615791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kt 2"/>
          <p:cNvGraphicFramePr>
            <a:graphicFrameLocks noChangeAspect="1"/>
          </p:cNvGraphicFramePr>
          <p:nvPr/>
        </p:nvGraphicFramePr>
        <p:xfrm>
          <a:off x="3208338" y="2395538"/>
          <a:ext cx="129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4" name="Formel" r:id="rId12" imgW="647419" imgH="215806" progId="Equation.3">
                  <p:embed/>
                </p:oleObj>
              </mc:Choice>
              <mc:Fallback>
                <p:oleObj name="Formel" r:id="rId12" imgW="64741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395538"/>
                        <a:ext cx="12985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kt 3"/>
          <p:cNvGraphicFramePr>
            <a:graphicFrameLocks noChangeAspect="1"/>
          </p:cNvGraphicFramePr>
          <p:nvPr/>
        </p:nvGraphicFramePr>
        <p:xfrm>
          <a:off x="4954588" y="2466975"/>
          <a:ext cx="10572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5" name="Formel" r:id="rId14" imgW="583947" imgH="241195" progId="Equation.3">
                  <p:embed/>
                </p:oleObj>
              </mc:Choice>
              <mc:Fallback>
                <p:oleObj name="Formel" r:id="rId14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466975"/>
                        <a:ext cx="10572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806" name="Gerade Verbindung mit Pfeil 7"/>
          <p:cNvCxnSpPr>
            <a:cxnSpLocks noChangeShapeType="1"/>
          </p:cNvCxnSpPr>
          <p:nvPr/>
        </p:nvCxnSpPr>
        <p:spPr bwMode="auto">
          <a:xfrm>
            <a:off x="4881563" y="2044700"/>
            <a:ext cx="4572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Gerade Verbindung mit Pfeil 34"/>
          <p:cNvCxnSpPr>
            <a:cxnSpLocks noChangeShapeType="1"/>
          </p:cNvCxnSpPr>
          <p:nvPr/>
        </p:nvCxnSpPr>
        <p:spPr bwMode="auto">
          <a:xfrm flipH="1">
            <a:off x="4211638" y="2044700"/>
            <a:ext cx="588962" cy="3762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8" name="Textfeld 41"/>
          <p:cNvSpPr txBox="1">
            <a:spLocks noChangeArrowheads="1"/>
          </p:cNvSpPr>
          <p:nvPr/>
        </p:nvSpPr>
        <p:spPr bwMode="auto">
          <a:xfrm>
            <a:off x="1835150" y="2470150"/>
            <a:ext cx="2376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</a:rPr>
              <a:t>Collapse:</a:t>
            </a:r>
          </a:p>
        </p:txBody>
      </p:sp>
      <p:sp>
        <p:nvSpPr>
          <p:cNvPr id="33809" name="Textfeld 41"/>
          <p:cNvSpPr txBox="1">
            <a:spLocks noChangeArrowheads="1"/>
          </p:cNvSpPr>
          <p:nvPr/>
        </p:nvSpPr>
        <p:spPr bwMode="auto">
          <a:xfrm>
            <a:off x="6156325" y="2492375"/>
            <a:ext cx="2376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Comic Sans MS" pitchFamily="66" charset="0"/>
              </a:rPr>
              <a:t>“Decoherence”</a:t>
            </a:r>
          </a:p>
        </p:txBody>
      </p:sp>
      <p:graphicFrame>
        <p:nvGraphicFramePr>
          <p:cNvPr id="33810" name="Objekt 2"/>
          <p:cNvGraphicFramePr>
            <a:graphicFrameLocks noChangeAspect="1"/>
          </p:cNvGraphicFramePr>
          <p:nvPr/>
        </p:nvGraphicFramePr>
        <p:xfrm>
          <a:off x="4881563" y="3098800"/>
          <a:ext cx="14716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6" name="Formel" r:id="rId16" imgW="812447" imgH="215806" progId="Equation.3">
                  <p:embed/>
                </p:oleObj>
              </mc:Choice>
              <mc:Fallback>
                <p:oleObj name="Formel" r:id="rId16" imgW="81244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3098800"/>
                        <a:ext cx="1471612" cy="388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1" name="Textfeld 1"/>
          <p:cNvSpPr txBox="1">
            <a:spLocks noChangeArrowheads="1"/>
          </p:cNvSpPr>
          <p:nvPr/>
        </p:nvSpPr>
        <p:spPr bwMode="auto">
          <a:xfrm>
            <a:off x="6362700" y="3149600"/>
            <a:ext cx="2529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200" b="1" dirty="0" err="1">
                <a:solidFill>
                  <a:srgbClr val="002060"/>
                </a:solidFill>
                <a:latin typeface="Comic Sans MS" pitchFamily="66" charset="0"/>
              </a:rPr>
              <a:t>Hiesmayr</a:t>
            </a:r>
            <a:r>
              <a:rPr lang="en-GB" altLang="de-DE" sz="1200" b="1" dirty="0">
                <a:solidFill>
                  <a:srgbClr val="002060"/>
                </a:solidFill>
                <a:latin typeface="Comic Sans MS" pitchFamily="66" charset="0"/>
              </a:rPr>
              <a:t> et al, PRA </a:t>
            </a:r>
            <a:r>
              <a:rPr lang="de-DE" altLang="de-DE" sz="1200" b="1" dirty="0">
                <a:solidFill>
                  <a:srgbClr val="002060"/>
                </a:solidFill>
                <a:latin typeface="Comic Sans MS" pitchFamily="66" charset="0"/>
              </a:rPr>
              <a:t>68 (2003) 012111 </a:t>
            </a:r>
            <a:endParaRPr lang="en-GB" altLang="de-DE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6335712" y="2787526"/>
            <a:ext cx="2628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200" b="1" dirty="0" err="1" smtClean="0">
                <a:solidFill>
                  <a:srgbClr val="002060"/>
                </a:solidFill>
                <a:latin typeface="Comic Sans MS" pitchFamily="66" charset="0"/>
              </a:rPr>
              <a:t>Hiesmayr</a:t>
            </a:r>
            <a:r>
              <a:rPr lang="en-GB" altLang="de-DE" sz="12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de-AT" altLang="de-DE" sz="1200" b="1" dirty="0" err="1" smtClean="0">
                <a:solidFill>
                  <a:srgbClr val="002060"/>
                </a:solidFill>
                <a:latin typeface="Comic Sans MS" pitchFamily="66" charset="0"/>
              </a:rPr>
              <a:t>Diploma</a:t>
            </a:r>
            <a:r>
              <a:rPr lang="de-AT" altLang="de-DE" sz="1200" b="1" dirty="0" smtClean="0">
                <a:solidFill>
                  <a:srgbClr val="002060"/>
                </a:solidFill>
                <a:latin typeface="Comic Sans MS" pitchFamily="66" charset="0"/>
              </a:rPr>
              <a:t> Thesis </a:t>
            </a:r>
            <a:r>
              <a:rPr lang="de-DE" altLang="de-DE" sz="1200" b="1" dirty="0" smtClean="0">
                <a:solidFill>
                  <a:srgbClr val="002060"/>
                </a:solidFill>
                <a:latin typeface="Comic Sans MS" pitchFamily="66" charset="0"/>
              </a:rPr>
              <a:t>(1999)</a:t>
            </a:r>
            <a:endParaRPr lang="en-GB" altLang="de-DE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3" y="4725144"/>
            <a:ext cx="1924187" cy="1212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539552" y="6194477"/>
            <a:ext cx="251936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400" b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DAPHNE, </a:t>
            </a:r>
            <a:r>
              <a:rPr lang="en-GB" altLang="de-DE" sz="1400" b="1" dirty="0" err="1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Frascati</a:t>
            </a:r>
            <a:r>
              <a:rPr lang="en-GB" altLang="de-DE" sz="1400" b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(Italy)</a:t>
            </a:r>
            <a:endParaRPr lang="en-GB" altLang="de-DE" sz="1400" b="1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5" name="Picture 20" descr="kao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949846"/>
      </p:ext>
    </p:extLst>
  </p:cSld>
  <p:clrMapOvr>
    <a:masterClrMapping/>
  </p:clrMapOvr>
  <p:transition spd="slow" advTm="147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476250"/>
            <a:ext cx="7920037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2400" i="1" smtClean="0"/>
              <a:t>Tests possible with kaons, neutrinos and molecules???</a:t>
            </a:r>
            <a:endParaRPr lang="en-GB" altLang="de-DE" sz="240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/>
        </p:blipFill>
        <p:spPr bwMode="auto">
          <a:xfrm>
            <a:off x="-36512" y="2007348"/>
            <a:ext cx="6912768" cy="46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1"/>
          <p:cNvSpPr txBox="1">
            <a:spLocks noChangeArrowheads="1"/>
          </p:cNvSpPr>
          <p:nvPr/>
        </p:nvSpPr>
        <p:spPr bwMode="auto">
          <a:xfrm>
            <a:off x="1381125" y="1047750"/>
            <a:ext cx="684053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M.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Bahrami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, S.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Donaldi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, L.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Ferialdi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, A.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Bassi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, C.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Curceanu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, A. Di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Domenico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and B. C. </a:t>
            </a:r>
            <a:r>
              <a:rPr lang="en-GB" altLang="de-DE" sz="1400" b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Hiesmayr</a:t>
            </a:r>
            <a:r>
              <a:rPr lang="en-GB" altLang="de-DE" sz="14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altLang="de-DE" sz="1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en-GB" altLang="de-DE" sz="1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</a:br>
            <a:r>
              <a:rPr lang="en-GB" altLang="de-DE" sz="16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Nature: Scientific Reports 3, 1952 (2013)</a:t>
            </a:r>
          </a:p>
        </p:txBody>
      </p:sp>
      <p:grpSp>
        <p:nvGrpSpPr>
          <p:cNvPr id="6" name="Gruppieren 13"/>
          <p:cNvGrpSpPr>
            <a:grpSpLocks/>
          </p:cNvGrpSpPr>
          <p:nvPr/>
        </p:nvGrpSpPr>
        <p:grpSpPr bwMode="auto">
          <a:xfrm>
            <a:off x="7042890" y="3895452"/>
            <a:ext cx="1395412" cy="901700"/>
            <a:chOff x="5264150" y="1700808"/>
            <a:chExt cx="1396082" cy="901625"/>
          </a:xfrm>
        </p:grpSpPr>
        <p:pic>
          <p:nvPicPr>
            <p:cNvPr id="7" name="Picture 24" descr="Akaonk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5105" y="1700808"/>
              <a:ext cx="605127" cy="901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feil nach links und rechts 15"/>
            <p:cNvSpPr>
              <a:spLocks noChangeArrowheads="1"/>
            </p:cNvSpPr>
            <p:nvPr/>
          </p:nvSpPr>
          <p:spPr bwMode="auto">
            <a:xfrm>
              <a:off x="5796163" y="2058226"/>
              <a:ext cx="259571" cy="166682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CC66FF"/>
            </a:solidFill>
            <a:ln w="25400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00CC"/>
                  </a:solidFill>
                  <a:latin typeface="Comic Sans MS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cs typeface="Arial" pitchFamily="34" charset="0"/>
              </a:endParaRPr>
            </a:p>
          </p:txBody>
        </p:sp>
        <p:pic>
          <p:nvPicPr>
            <p:cNvPr id="9" name="Picture 20" descr="kao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264150" y="1710332"/>
              <a:ext cx="513008" cy="804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3" descr="https://encrypted-tbn3.gstatic.com/images?q=tbn:ANd9GcSdjJZMeaY5Px8_d6yK1_YvfUhvlbg58IC5TjI9xNglpArFtvh_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76" y="2111797"/>
            <a:ext cx="1383389" cy="11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upload.wikimedia.org/wikipedia/commons/2/2d/Nitrogen-inversio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42" y="5277815"/>
            <a:ext cx="2359154" cy="95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64935"/>
      </p:ext>
    </p:extLst>
  </p:cSld>
  <p:clrMapOvr>
    <a:masterClrMapping/>
  </p:clrMapOvr>
  <p:transition spd="slow" advTm="14714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55967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AT" altLang="de-DE" dirty="0" smtClean="0"/>
              <a:t>Summary</a:t>
            </a:r>
            <a:endParaRPr lang="en-GB" altLang="de-DE" dirty="0" smtClean="0"/>
          </a:p>
        </p:txBody>
      </p:sp>
      <p:sp>
        <p:nvSpPr>
          <p:cNvPr id="38915" name="Textfeld 23"/>
          <p:cNvSpPr txBox="1">
            <a:spLocks noChangeArrowheads="1"/>
          </p:cNvSpPr>
          <p:nvPr/>
        </p:nvSpPr>
        <p:spPr bwMode="auto">
          <a:xfrm>
            <a:off x="2411413" y="5070475"/>
            <a:ext cx="673258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… experiments ? KLOE, ELENA, </a:t>
            </a:r>
            <a:r>
              <a:rPr lang="en-GB" altLang="de-DE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FLAIR, …</a:t>
            </a:r>
            <a:endParaRPr lang="en-GB" altLang="de-DE" sz="2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source, design, detectors !?!</a:t>
            </a:r>
          </a:p>
        </p:txBody>
      </p:sp>
      <p:sp>
        <p:nvSpPr>
          <p:cNvPr id="38916" name="Textfeld 22"/>
          <p:cNvSpPr txBox="1">
            <a:spLocks noChangeArrowheads="1"/>
          </p:cNvSpPr>
          <p:nvPr/>
        </p:nvSpPr>
        <p:spPr bwMode="auto">
          <a:xfrm>
            <a:off x="1187450" y="1565275"/>
            <a:ext cx="734536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Testing Foundations of QM at all energy scales has just started!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Higher energy regimes reveal different aspects and new physics!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To obtain a full picture of entanglement and to reveal its role in our universe all systems have to be considered!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Accelerator experiments can add to our understanding of quantum foundations!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de-DE" sz="2000" dirty="0">
              <a:solidFill>
                <a:srgbClr val="0033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4720631"/>
            <a:ext cx="2346326" cy="2137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kao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42152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3"/>
          <p:cNvSpPr>
            <a:spLocks noChangeArrowheads="1"/>
          </p:cNvSpPr>
          <p:nvPr/>
        </p:nvSpPr>
        <p:spPr bwMode="auto">
          <a:xfrm>
            <a:off x="1981200" y="1050925"/>
            <a:ext cx="5040313" cy="1225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320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993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73238"/>
            <a:ext cx="5245100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WordArt 9"/>
          <p:cNvSpPr>
            <a:spLocks noChangeArrowheads="1" noChangeShapeType="1" noTextEdit="1"/>
          </p:cNvSpPr>
          <p:nvPr/>
        </p:nvSpPr>
        <p:spPr bwMode="auto">
          <a:xfrm>
            <a:off x="2339975" y="1244600"/>
            <a:ext cx="4410075" cy="419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GB" sz="24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The Quantum-Particle Group</a:t>
            </a:r>
          </a:p>
        </p:txBody>
      </p:sp>
      <p:sp>
        <p:nvSpPr>
          <p:cNvPr id="39941" name="Titel 1"/>
          <p:cNvSpPr>
            <a:spLocks noGrp="1"/>
          </p:cNvSpPr>
          <p:nvPr>
            <p:ph type="title"/>
          </p:nvPr>
        </p:nvSpPr>
        <p:spPr bwMode="auto">
          <a:xfrm>
            <a:off x="900113" y="404813"/>
            <a:ext cx="7559675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 smtClean="0"/>
              <a:t>Thank you for Your attention!</a:t>
            </a:r>
            <a:endParaRPr lang="en-GB" altLang="de-DE" smtClean="0"/>
          </a:p>
        </p:txBody>
      </p:sp>
      <p:sp>
        <p:nvSpPr>
          <p:cNvPr id="39942" name="Textfeld 1"/>
          <p:cNvSpPr txBox="1">
            <a:spLocks noChangeArrowheads="1"/>
          </p:cNvSpPr>
          <p:nvPr/>
        </p:nvSpPr>
        <p:spPr bwMode="auto">
          <a:xfrm>
            <a:off x="2773363" y="1619250"/>
            <a:ext cx="41036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www.quantumparticlegroup.at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55967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mtClean="0"/>
              <a:t>Very short history…</a:t>
            </a:r>
          </a:p>
        </p:txBody>
      </p:sp>
      <p:pic>
        <p:nvPicPr>
          <p:cNvPr id="11" name="eprfinal.avi"/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1913"/>
            <a:ext cx="41751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⇸∀`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BFE"/>
              </a:clrFrom>
              <a:clrTo>
                <a:srgbClr val="FE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168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40200" y="1052513"/>
            <a:ext cx="48164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1935: Einstein-Podolsky-Rosen-PARADOX</a:t>
            </a:r>
            <a:endParaRPr lang="de-DE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de-DE" sz="1600" b="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415" name="Oval 18"/>
          <p:cNvSpPr>
            <a:spLocks noChangeArrowheads="1"/>
          </p:cNvSpPr>
          <p:nvPr/>
        </p:nvSpPr>
        <p:spPr bwMode="auto">
          <a:xfrm>
            <a:off x="2482850" y="3306763"/>
            <a:ext cx="265113" cy="266700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1414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320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416" name="Oval 18"/>
          <p:cNvSpPr>
            <a:spLocks noChangeArrowheads="1"/>
          </p:cNvSpPr>
          <p:nvPr/>
        </p:nvSpPr>
        <p:spPr bwMode="auto">
          <a:xfrm>
            <a:off x="3708400" y="3306763"/>
            <a:ext cx="265113" cy="266700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1414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320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17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77963" y="4437063"/>
          <a:ext cx="2524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Formel" r:id="rId7" imgW="126725" imgH="177415" progId="Equation.DSMT4">
                  <p:embed/>
                </p:oleObj>
              </mc:Choice>
              <mc:Fallback>
                <p:oleObj name="Formel" r:id="rId7" imgW="126725" imgH="17741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4437063"/>
                        <a:ext cx="2524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7600" y="41497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Rockwell Extra Bold" pitchFamily="18" charset="0"/>
                <a:cs typeface="Arial" pitchFamily="34" charset="0"/>
              </a:rPr>
              <a:t>ALICE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57463" y="4149725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33CC"/>
                </a:solidFill>
                <a:latin typeface="Rockwell Extra Bold" pitchFamily="18" charset="0"/>
                <a:cs typeface="Arial" pitchFamily="34" charset="0"/>
              </a:rPr>
              <a:t>BOB</a:t>
            </a: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1477963" y="4868863"/>
          <a:ext cx="295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" name="Formel" r:id="rId9" imgW="228600" imgH="279400" progId="Equation.DSMT4">
                  <p:embed/>
                </p:oleObj>
              </mc:Choice>
              <mc:Fallback>
                <p:oleObj name="Formel" r:id="rId9" imgW="2286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4868863"/>
                        <a:ext cx="2952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/>
        </p:nvGraphicFramePr>
        <p:xfrm>
          <a:off x="1476375" y="5734050"/>
          <a:ext cx="295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2" name="Formel" r:id="rId11" imgW="228600" imgH="279400" progId="Equation.DSMT4">
                  <p:embed/>
                </p:oleObj>
              </mc:Choice>
              <mc:Fallback>
                <p:oleObj name="Formel" r:id="rId11" imgW="2286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734050"/>
                        <a:ext cx="295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1476375" y="5300663"/>
          <a:ext cx="295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3" name="Formel" r:id="rId13" imgW="228600" imgH="279400" progId="Equation.DSMT4">
                  <p:embed/>
                </p:oleObj>
              </mc:Choice>
              <mc:Fallback>
                <p:oleObj name="Formel" r:id="rId13" imgW="2286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300663"/>
                        <a:ext cx="2952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/>
        </p:nvGraphicFramePr>
        <p:xfrm>
          <a:off x="2844800" y="4868863"/>
          <a:ext cx="295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4" name="Formel" r:id="rId14" imgW="228600" imgH="279400" progId="Equation.DSMT4">
                  <p:embed/>
                </p:oleObj>
              </mc:Choice>
              <mc:Fallback>
                <p:oleObj name="Formel" r:id="rId14" imgW="2286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868863"/>
                        <a:ext cx="2952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/>
          <p:cNvGraphicFramePr>
            <a:graphicFrameLocks noChangeAspect="1"/>
          </p:cNvGraphicFramePr>
          <p:nvPr/>
        </p:nvGraphicFramePr>
        <p:xfrm>
          <a:off x="2844800" y="6165850"/>
          <a:ext cx="295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5" name="Formel" r:id="rId16" imgW="228600" imgH="279400" progId="Equation.DSMT4">
                  <p:embed/>
                </p:oleObj>
              </mc:Choice>
              <mc:Fallback>
                <p:oleObj name="Formel" r:id="rId16" imgW="228600" imgH="279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6165850"/>
                        <a:ext cx="295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2844800" y="5300663"/>
          <a:ext cx="295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6" name="Formel" r:id="rId17" imgW="228600" imgH="279400" progId="Equation.DSMT4">
                  <p:embed/>
                </p:oleObj>
              </mc:Choice>
              <mc:Fallback>
                <p:oleObj name="Formel" r:id="rId17" imgW="228600" imgH="279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300663"/>
                        <a:ext cx="2952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5"/>
          <p:cNvGraphicFramePr>
            <a:graphicFrameLocks noChangeAspect="1"/>
          </p:cNvGraphicFramePr>
          <p:nvPr/>
        </p:nvGraphicFramePr>
        <p:xfrm>
          <a:off x="2844800" y="5734050"/>
          <a:ext cx="295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" name="Formel" r:id="rId19" imgW="228600" imgH="279400" progId="Equation.DSMT4">
                  <p:embed/>
                </p:oleObj>
              </mc:Choice>
              <mc:Fallback>
                <p:oleObj name="Formel" r:id="rId19" imgW="228600" imgH="279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734050"/>
                        <a:ext cx="295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6"/>
          <p:cNvGraphicFramePr>
            <a:graphicFrameLocks noChangeAspect="1"/>
          </p:cNvGraphicFramePr>
          <p:nvPr/>
        </p:nvGraphicFramePr>
        <p:xfrm>
          <a:off x="2844800" y="4437063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Formel" r:id="rId21" imgW="126725" imgH="177415" progId="Equation.DSMT4">
                  <p:embed/>
                </p:oleObj>
              </mc:Choice>
              <mc:Fallback>
                <p:oleObj name="Formel" r:id="rId21" imgW="126725" imgH="17741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37063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76375" y="6165850"/>
          <a:ext cx="295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Formel" r:id="rId23" imgW="228600" imgH="279400" progId="Equation.DSMT4">
                  <p:embed/>
                </p:oleObj>
              </mc:Choice>
              <mc:Fallback>
                <p:oleObj name="Formel" r:id="rId23" imgW="228600" imgH="279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165850"/>
                        <a:ext cx="295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901700" y="47974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901700" y="52292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901700" y="56610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901700" y="60928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1116013" y="4797425"/>
            <a:ext cx="0" cy="206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341563" y="4797425"/>
            <a:ext cx="0" cy="206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900113" y="652462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404938" y="646112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8" name="Text Box 62"/>
          <p:cNvSpPr txBox="1">
            <a:spLocks noChangeArrowheads="1"/>
          </p:cNvSpPr>
          <p:nvPr/>
        </p:nvSpPr>
        <p:spPr bwMode="auto">
          <a:xfrm>
            <a:off x="250825" y="48688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  <a:cs typeface="Arial" pitchFamily="34" charset="0"/>
              </a:rPr>
              <a:t>1. pair</a:t>
            </a:r>
          </a:p>
        </p:txBody>
      </p:sp>
      <p:sp>
        <p:nvSpPr>
          <p:cNvPr id="17438" name="Text Box 11"/>
          <p:cNvSpPr txBox="1">
            <a:spLocks noChangeArrowheads="1"/>
          </p:cNvSpPr>
          <p:nvPr/>
        </p:nvSpPr>
        <p:spPr bwMode="auto">
          <a:xfrm>
            <a:off x="971550" y="25273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Rockwell Extra Bold" pitchFamily="18" charset="0"/>
                <a:cs typeface="Arial" pitchFamily="34" charset="0"/>
              </a:rPr>
              <a:t>ALICE</a:t>
            </a:r>
          </a:p>
        </p:txBody>
      </p:sp>
      <p:sp>
        <p:nvSpPr>
          <p:cNvPr id="17439" name="Text Box 12"/>
          <p:cNvSpPr txBox="1">
            <a:spLocks noChangeArrowheads="1"/>
          </p:cNvSpPr>
          <p:nvPr/>
        </p:nvSpPr>
        <p:spPr bwMode="auto">
          <a:xfrm>
            <a:off x="4427538" y="2527300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33CC"/>
                </a:solidFill>
                <a:latin typeface="Rockwell Extra Bold" pitchFamily="18" charset="0"/>
                <a:cs typeface="Arial" pitchFamily="34" charset="0"/>
              </a:rPr>
              <a:t>BOB</a:t>
            </a:r>
          </a:p>
        </p:txBody>
      </p:sp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250825" y="52292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  <a:cs typeface="Arial" pitchFamily="34" charset="0"/>
              </a:rPr>
              <a:t>2. pair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250825" y="56546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  <a:cs typeface="Arial" pitchFamily="34" charset="0"/>
              </a:rPr>
              <a:t>3. pair</a:t>
            </a: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250825" y="60928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  <a:cs typeface="Arial" pitchFamily="34" charset="0"/>
              </a:rPr>
              <a:t>4. pair</a:t>
            </a:r>
          </a:p>
        </p:txBody>
      </p:sp>
      <p:graphicFrame>
        <p:nvGraphicFramePr>
          <p:cNvPr id="17443" name="Objekt 1"/>
          <p:cNvGraphicFramePr>
            <a:graphicFrameLocks noChangeAspect="1"/>
          </p:cNvGraphicFramePr>
          <p:nvPr/>
        </p:nvGraphicFramePr>
        <p:xfrm>
          <a:off x="2124075" y="2403475"/>
          <a:ext cx="23764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Formel" r:id="rId24" imgW="1701800" imgH="292100" progId="Equation.DSMT4">
                  <p:embed/>
                </p:oleObj>
              </mc:Choice>
              <mc:Fallback>
                <p:oleObj name="Formel" r:id="rId24" imgW="1701800" imgH="2921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403475"/>
                        <a:ext cx="23764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44" name="Gerade Verbindung mit Pfeil 3"/>
          <p:cNvCxnSpPr>
            <a:cxnSpLocks noChangeShapeType="1"/>
          </p:cNvCxnSpPr>
          <p:nvPr/>
        </p:nvCxnSpPr>
        <p:spPr bwMode="auto">
          <a:xfrm flipV="1">
            <a:off x="3275013" y="2924175"/>
            <a:ext cx="0" cy="450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881563" y="3933825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The EPR reality criterion:</a:t>
            </a:r>
            <a:r>
              <a:rPr lang="en-GB" altLang="de-DE" sz="1600">
                <a:latin typeface="Arial" pitchFamily="34" charset="0"/>
                <a:cs typeface="Times New Roman" pitchFamily="18" charset="0"/>
              </a:rPr>
              <a:t> “If without in any way disturbing a system, one can predict with certainty (i.e. with the probability equal to one) the value of a physical quantity, then there exists an element of physical reality corresponding to this physical quantity.”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latin typeface="Arial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altLang="de-DE" sz="1600">
                <a:solidFill>
                  <a:srgbClr val="FF00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Quantum Theory is not complete!</a:t>
            </a:r>
            <a:endParaRPr lang="en-GB" altLang="de-DE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0" descr="kao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8162925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en-US" smtClean="0"/>
              <a:t>The EPR scenario</a:t>
            </a:r>
            <a:endParaRPr lang="en-GB" altLang="en-US" sz="1400"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651500" y="25828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spin 1/2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508625" y="29972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qubit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651500" y="34290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photon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651500" y="5373688"/>
            <a:ext cx="2738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kaons (K-mesons)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5724525" y="594995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B-meson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788024" y="4775200"/>
            <a:ext cx="4752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Times New Roman" pitchFamily="18" charset="0"/>
              </a:rPr>
              <a:t>... single neutron in  interferometer</a:t>
            </a:r>
          </a:p>
        </p:txBody>
      </p:sp>
      <p:pic>
        <p:nvPicPr>
          <p:cNvPr id="7181" name="eprfinal.avi"/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17588"/>
            <a:ext cx="41751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" descr="⇸∀`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BFE"/>
              </a:clrFrom>
              <a:clrTo>
                <a:srgbClr val="FE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341438"/>
            <a:ext cx="2740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943600" y="1125538"/>
            <a:ext cx="25193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9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1935: Einstein-Podolsky-Rosen-PARADOX</a:t>
            </a:r>
            <a:endParaRPr lang="de-DE" sz="9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de-DE" sz="1800" b="0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33804" name="Objekt 1"/>
          <p:cNvGraphicFramePr>
            <a:graphicFrameLocks noChangeAspect="1"/>
          </p:cNvGraphicFramePr>
          <p:nvPr/>
        </p:nvGraphicFramePr>
        <p:xfrm>
          <a:off x="1868488" y="2620963"/>
          <a:ext cx="435927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Formel" r:id="rId7" imgW="2959100" imgH="2781300" progId="Equation.3">
                  <p:embed/>
                </p:oleObj>
              </mc:Choice>
              <mc:Fallback>
                <p:oleObj name="Formel" r:id="rId7" imgW="2959100" imgH="278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2620963"/>
                        <a:ext cx="435927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 Box 10"/>
          <p:cNvSpPr txBox="1">
            <a:spLocks noChangeArrowheads="1"/>
          </p:cNvSpPr>
          <p:nvPr/>
        </p:nvSpPr>
        <p:spPr bwMode="auto">
          <a:xfrm>
            <a:off x="-468313" y="2349500"/>
            <a:ext cx="35274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Bell state:</a:t>
            </a:r>
          </a:p>
        </p:txBody>
      </p:sp>
      <p:sp>
        <p:nvSpPr>
          <p:cNvPr id="33806" name="Text Box 7"/>
          <p:cNvSpPr txBox="1">
            <a:spLocks noChangeArrowheads="1"/>
          </p:cNvSpPr>
          <p:nvPr/>
        </p:nvSpPr>
        <p:spPr bwMode="auto">
          <a:xfrm>
            <a:off x="6227763" y="38242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... molecules</a:t>
            </a:r>
          </a:p>
        </p:txBody>
      </p:sp>
      <p:sp>
        <p:nvSpPr>
          <p:cNvPr id="33807" name="Text Box 7"/>
          <p:cNvSpPr txBox="1">
            <a:spLocks noChangeArrowheads="1"/>
          </p:cNvSpPr>
          <p:nvPr/>
        </p:nvSpPr>
        <p:spPr bwMode="auto">
          <a:xfrm>
            <a:off x="5724128" y="4365104"/>
            <a:ext cx="3024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Times New Roman" pitchFamily="18" charset="0"/>
              </a:rPr>
              <a:t>... (single) trapped ion</a:t>
            </a:r>
          </a:p>
        </p:txBody>
      </p:sp>
      <p:sp>
        <p:nvSpPr>
          <p:cNvPr id="33808" name="Ellipse 3"/>
          <p:cNvSpPr>
            <a:spLocks noChangeArrowheads="1"/>
          </p:cNvSpPr>
          <p:nvPr/>
        </p:nvSpPr>
        <p:spPr bwMode="auto">
          <a:xfrm>
            <a:off x="1763713" y="5192713"/>
            <a:ext cx="4321175" cy="682625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33809" name="Ellipse 23"/>
          <p:cNvSpPr>
            <a:spLocks noChangeArrowheads="1"/>
          </p:cNvSpPr>
          <p:nvPr/>
        </p:nvSpPr>
        <p:spPr bwMode="auto">
          <a:xfrm>
            <a:off x="1763713" y="5842000"/>
            <a:ext cx="4321175" cy="682625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33810" name="Textfeld 4"/>
          <p:cNvSpPr txBox="1">
            <a:spLocks noChangeArrowheads="1"/>
          </p:cNvSpPr>
          <p:nvPr/>
        </p:nvSpPr>
        <p:spPr bwMode="auto">
          <a:xfrm>
            <a:off x="179388" y="5373688"/>
            <a:ext cx="1536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de-AT" altLang="en-US" sz="1800">
                <a:solidFill>
                  <a:srgbClr val="00B050"/>
                </a:solidFill>
                <a:cs typeface="Arial" charset="0"/>
              </a:rPr>
              <a:t>High Energy</a:t>
            </a:r>
          </a:p>
          <a:p>
            <a:pPr algn="ctr" eaLnBrk="1" hangingPunct="1">
              <a:lnSpc>
                <a:spcPct val="90000"/>
              </a:lnSpc>
            </a:pPr>
            <a:r>
              <a:rPr lang="de-AT" altLang="en-US" sz="1800">
                <a:solidFill>
                  <a:srgbClr val="00B050"/>
                </a:solidFill>
                <a:cs typeface="Arial" charset="0"/>
              </a:rPr>
              <a:t>Physics</a:t>
            </a:r>
            <a:endParaRPr lang="en-GB" altLang="en-US" sz="18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2482850" y="1722438"/>
            <a:ext cx="265113" cy="266700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1414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33812" name="Oval 18"/>
          <p:cNvSpPr>
            <a:spLocks noChangeArrowheads="1"/>
          </p:cNvSpPr>
          <p:nvPr/>
        </p:nvSpPr>
        <p:spPr bwMode="auto">
          <a:xfrm>
            <a:off x="3708400" y="1722438"/>
            <a:ext cx="265113" cy="266700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1414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21" name="Picture 24" descr="Akaonk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76250"/>
            <a:ext cx="80010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err="1"/>
              <a:t>E</a:t>
            </a:r>
            <a:r>
              <a:rPr lang="de-DE" altLang="en-US" dirty="0" err="1" smtClean="0"/>
              <a:t>ntanglement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biological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systems</a:t>
            </a:r>
            <a:endParaRPr lang="de-DE" altLang="en-US" dirty="0" smtClean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9" y="2846108"/>
            <a:ext cx="3533802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242309"/>
            <a:ext cx="2485156" cy="13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8657"/>
            <a:ext cx="19050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hteck 1"/>
          <p:cNvSpPr>
            <a:spLocks noChangeArrowheads="1"/>
          </p:cNvSpPr>
          <p:nvPr/>
        </p:nvSpPr>
        <p:spPr bwMode="auto">
          <a:xfrm>
            <a:off x="1248395" y="1193798"/>
            <a:ext cx="23558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00CC"/>
                </a:solidFill>
                <a:latin typeface="Comic Sans MS" pitchFamily="66" charset="0"/>
              </a:rPr>
              <a:t>photosynthesis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691878"/>
            <a:ext cx="208597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Rechteck 10"/>
          <p:cNvSpPr>
            <a:spLocks noChangeArrowheads="1"/>
          </p:cNvSpPr>
          <p:nvPr/>
        </p:nvSpPr>
        <p:spPr bwMode="auto">
          <a:xfrm>
            <a:off x="5452813" y="1199356"/>
            <a:ext cx="25701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00CC"/>
                </a:solidFill>
                <a:latin typeface="Comic Sans MS" pitchFamily="66" charset="0"/>
              </a:rPr>
              <a:t>avian navigation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6114764" y="3030934"/>
            <a:ext cx="38164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33CC"/>
                </a:solidFill>
                <a:latin typeface="Calibri" panose="020F0502020204030204" pitchFamily="34" charset="0"/>
                <a:cs typeface="Arial" pitchFamily="34" charset="0"/>
              </a:rPr>
              <a:t>European robin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0" y="5104259"/>
            <a:ext cx="3280172" cy="175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4009742" y="4834259"/>
            <a:ext cx="15568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00CC"/>
                </a:solidFill>
                <a:latin typeface="Comic Sans MS" pitchFamily="66" charset="0"/>
              </a:rPr>
              <a:t>Olfaction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39" y="4822799"/>
            <a:ext cx="988655" cy="14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kao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Gerade Verbindung 10"/>
          <p:cNvCxnSpPr>
            <a:cxnSpLocks noChangeShapeType="1"/>
          </p:cNvCxnSpPr>
          <p:nvPr/>
        </p:nvCxnSpPr>
        <p:spPr bwMode="auto">
          <a:xfrm>
            <a:off x="5219700" y="3644900"/>
            <a:ext cx="0" cy="20891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093788" y="366713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3200" b="1">
                <a:solidFill>
                  <a:srgbClr val="CC00CC"/>
                </a:solidFill>
                <a:latin typeface="Comic Sans MS" pitchFamily="66" charset="0"/>
                <a:cs typeface="Arial" pitchFamily="34" charset="0"/>
              </a:rPr>
              <a:t>What are Bell inequalities?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979613" y="1984375"/>
            <a:ext cx="2304355" cy="102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realism 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locality 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600" b="1" dirty="0" smtClean="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freedom of choice*</a:t>
            </a:r>
            <a:endParaRPr lang="en-GB" altLang="de-DE" sz="1600" b="1" dirty="0">
              <a:solidFill>
                <a:srgbClr val="0066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84212" y="3644900"/>
            <a:ext cx="49679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dirty="0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Local realistic theories: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52438" y="5395913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inequalities for probabilities </a:t>
            </a: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GB" altLang="de-DE" sz="2000" b="1" i="1">
                <a:solidFill>
                  <a:srgbClr val="FF3300"/>
                </a:solidFill>
                <a:latin typeface="Verdana" pitchFamily="34" charset="0"/>
                <a:cs typeface="Arial" pitchFamily="34" charset="0"/>
              </a:rPr>
              <a:t>always</a:t>
            </a: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 satisfied!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76838" y="5313363"/>
            <a:ext cx="39957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de-DE" sz="2000" b="1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QM probabilities may violate the inequalities!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219700" y="3644900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Quantum Mechanics: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1692275" y="1768475"/>
            <a:ext cx="2087563" cy="1295400"/>
          </a:xfrm>
          <a:prstGeom prst="ellipse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2339975" y="3135313"/>
            <a:ext cx="792163" cy="360362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67" name="Picture 10" descr="SpookyFarb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2713" y="1057275"/>
            <a:ext cx="1873250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AutoShape 11"/>
          <p:cNvSpPr>
            <a:spLocks noChangeArrowheads="1"/>
          </p:cNvSpPr>
          <p:nvPr/>
        </p:nvSpPr>
        <p:spPr bwMode="auto">
          <a:xfrm>
            <a:off x="6083300" y="1695450"/>
            <a:ext cx="2592388" cy="863600"/>
          </a:xfrm>
          <a:prstGeom prst="wedgeRoundRectCallout">
            <a:avLst>
              <a:gd name="adj1" fmla="val -89866"/>
              <a:gd name="adj2" fmla="val 82171"/>
              <a:gd name="adj3" fmla="val 16667"/>
            </a:avLst>
          </a:prstGeom>
          <a:solidFill>
            <a:srgbClr val="99CCFF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000">
                <a:solidFill>
                  <a:srgbClr val="003366"/>
                </a:solidFill>
                <a:latin typeface="Comic Sans MS" pitchFamily="66" charset="0"/>
                <a:cs typeface="Arial" pitchFamily="34" charset="0"/>
              </a:rPr>
              <a:t>No spooky action at distance!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2555875" y="6092825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Experiment has to decide!</a:t>
            </a:r>
          </a:p>
        </p:txBody>
      </p:sp>
      <p:pic>
        <p:nvPicPr>
          <p:cNvPr id="19471" name="Picture 15" descr="be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97038"/>
            <a:ext cx="1254125" cy="176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72" name="Object 14"/>
          <p:cNvGraphicFramePr>
            <a:graphicFrameLocks noChangeAspect="1"/>
          </p:cNvGraphicFramePr>
          <p:nvPr/>
        </p:nvGraphicFramePr>
        <p:xfrm>
          <a:off x="3827463" y="4221163"/>
          <a:ext cx="2616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6" name="Formel" r:id="rId5" imgW="1625600" imgH="203200" progId="Equation.3">
                  <p:embed/>
                </p:oleObj>
              </mc:Choice>
              <mc:Fallback>
                <p:oleObj name="Formel" r:id="rId5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4221163"/>
                        <a:ext cx="2616200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kt 1"/>
          <p:cNvGraphicFramePr>
            <a:graphicFrameLocks noChangeAspect="1"/>
          </p:cNvGraphicFramePr>
          <p:nvPr/>
        </p:nvGraphicFramePr>
        <p:xfrm>
          <a:off x="684213" y="4687888"/>
          <a:ext cx="3073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Formel" r:id="rId7" imgW="2336800" imgH="584200" progId="Equation.3">
                  <p:embed/>
                </p:oleObj>
              </mc:Choice>
              <mc:Fallback>
                <p:oleObj name="Formel" r:id="rId7" imgW="2336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87888"/>
                        <a:ext cx="3073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692274" y="4362450"/>
            <a:ext cx="25916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 smtClean="0">
                <a:solidFill>
                  <a:srgbClr val="CC0099"/>
                </a:solidFill>
                <a:latin typeface="Comic Sans MS"/>
                <a:cs typeface="Times New Roman" pitchFamily="18" charset="0"/>
              </a:rPr>
              <a:t>Bell’s locality hypothesis</a:t>
            </a:r>
            <a:r>
              <a:rPr lang="en-GB" sz="1400" dirty="0" smtClean="0">
                <a:solidFill>
                  <a:srgbClr val="CC0099"/>
                </a:solidFill>
                <a:latin typeface="Comic Sans MS"/>
              </a:rPr>
              <a:t> </a:t>
            </a:r>
          </a:p>
        </p:txBody>
      </p:sp>
      <p:sp>
        <p:nvSpPr>
          <p:cNvPr id="19475" name="AutoShape 16"/>
          <p:cNvSpPr>
            <a:spLocks noChangeArrowheads="1"/>
          </p:cNvSpPr>
          <p:nvPr/>
        </p:nvSpPr>
        <p:spPr bwMode="auto">
          <a:xfrm rot="10800000" flipH="1" flipV="1">
            <a:off x="2932113" y="4605338"/>
            <a:ext cx="100012" cy="104775"/>
          </a:xfrm>
          <a:prstGeom prst="downArrow">
            <a:avLst>
              <a:gd name="adj1" fmla="val 50000"/>
              <a:gd name="adj2" fmla="val 52381"/>
            </a:avLst>
          </a:prstGeom>
          <a:solidFill>
            <a:srgbClr val="FF00FF">
              <a:alpha val="5294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3200" b="1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76" name="Text Box 3"/>
          <p:cNvSpPr txBox="1">
            <a:spLocks noChangeArrowheads="1"/>
          </p:cNvSpPr>
          <p:nvPr/>
        </p:nvSpPr>
        <p:spPr bwMode="auto">
          <a:xfrm>
            <a:off x="6227763" y="2976563"/>
            <a:ext cx="29448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1100" b="1" dirty="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*exerting the independence of both experimenters; sharing </a:t>
            </a:r>
            <a:r>
              <a:rPr lang="en-GB" altLang="de-DE" sz="1100" b="1" dirty="0" smtClean="0">
                <a:solidFill>
                  <a:srgbClr val="0066FF"/>
                </a:solidFill>
                <a:latin typeface="Verdana" pitchFamily="34" charset="0"/>
                <a:cs typeface="Arial" pitchFamily="34" charset="0"/>
              </a:rPr>
              <a:t>randomness; free will</a:t>
            </a:r>
            <a:endParaRPr lang="en-GB" altLang="de-DE" sz="1100" b="1" dirty="0">
              <a:solidFill>
                <a:srgbClr val="0066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2" name="Picture 24" descr="Akaonk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2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5596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400" dirty="0" err="1" smtClean="0"/>
              <a:t>Current</a:t>
            </a:r>
            <a:r>
              <a:rPr lang="de-DE" altLang="de-DE" sz="2400" dirty="0" smtClean="0"/>
              <a:t> e</a:t>
            </a:r>
            <a:r>
              <a:rPr lang="de-DE" altLang="de-DE" sz="2400" dirty="0" smtClean="0"/>
              <a:t>xperimental </a:t>
            </a:r>
            <a:r>
              <a:rPr lang="de-DE" altLang="de-DE" sz="2400" dirty="0" err="1" smtClean="0"/>
              <a:t>status</a:t>
            </a:r>
            <a:r>
              <a:rPr lang="de-DE" altLang="de-DE" sz="2400" dirty="0" smtClean="0"/>
              <a:t>:</a:t>
            </a:r>
            <a:endParaRPr lang="en-GB" altLang="de-DE" sz="2400" dirty="0" smtClean="0"/>
          </a:p>
        </p:txBody>
      </p:sp>
      <p:sp>
        <p:nvSpPr>
          <p:cNvPr id="20483" name="Textfeld 1"/>
          <p:cNvSpPr txBox="1">
            <a:spLocks noChangeArrowheads="1"/>
          </p:cNvSpPr>
          <p:nvPr/>
        </p:nvSpPr>
        <p:spPr bwMode="auto">
          <a:xfrm>
            <a:off x="585887" y="3292436"/>
            <a:ext cx="823458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Photons: many experiments, show violations but still loopholes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Various ordinary matter systems: show violations but still loopholes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!</a:t>
            </a:r>
            <a:r>
              <a:rPr lang="en-GB" altLang="de-DE" sz="2000" i="1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Single</a:t>
            </a:r>
            <a:r>
              <a:rPr lang="en-GB" altLang="de-DE" sz="2000" dirty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! neutrons: show violations but tests different 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aspects (</a:t>
            </a:r>
            <a:r>
              <a:rPr lang="en-GB" altLang="de-DE" sz="2000" dirty="0" err="1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contextuality</a:t>
            </a:r>
            <a:r>
              <a:rPr lang="en-GB" altLang="de-DE" sz="2000" dirty="0" smtClean="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en-GB" altLang="de-DE" sz="2000" dirty="0">
              <a:solidFill>
                <a:srgbClr val="0033CC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65" y="1160462"/>
            <a:ext cx="4284563" cy="2131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2585492" cy="1794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04" y="5397286"/>
            <a:ext cx="3597488" cy="144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kao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900113" y="404813"/>
            <a:ext cx="7559675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mtClean="0"/>
              <a:t>What are Bell inequalities good for?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4838" y="2693988"/>
            <a:ext cx="7681912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de-DE" sz="2000">
                <a:solidFill>
                  <a:srgbClr val="0066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altLang="de-DE" sz="180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Has been proven: quantum cryptography protocols are save if a Bell inequality is violated!</a:t>
            </a:r>
            <a:br>
              <a:rPr lang="en-GB" altLang="de-DE" sz="180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</a:br>
            <a:endParaRPr lang="en-GB" altLang="de-DE" sz="1800">
              <a:solidFill>
                <a:srgbClr val="0033CC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de-DE" sz="180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 Quantum Computers/</a:t>
            </a:r>
            <a:r>
              <a:rPr lang="en-GB" altLang="de-DE" sz="1800" i="1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Quantum Communication Complexity</a:t>
            </a:r>
            <a:r>
              <a:rPr lang="en-GB" altLang="de-DE" sz="1800">
                <a:solidFill>
                  <a:srgbClr val="0033CC"/>
                </a:solidFill>
                <a:latin typeface="Comic Sans MS" pitchFamily="66" charset="0"/>
                <a:cs typeface="Arial" pitchFamily="34" charset="0"/>
              </a:rPr>
              <a:t>: Bell inequalities are necessary and sufficient conditions for quantum protocols to beat the classical ones! </a:t>
            </a:r>
          </a:p>
        </p:txBody>
      </p:sp>
      <p:pic>
        <p:nvPicPr>
          <p:cNvPr id="22532" name="Picture 4" descr="AliceBobTelAnni"/>
          <p:cNvPicPr>
            <a:picLocks noChangeAspect="1" noChangeArrowheads="1" noCrop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18002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40288"/>
            <a:ext cx="2592388" cy="19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 descr="Akaonk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38"/>
            <a:ext cx="11239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04813"/>
            <a:ext cx="7559675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mtClean="0">
                <a:solidFill>
                  <a:srgbClr val="CC00CC"/>
                </a:solidFill>
              </a:rPr>
              <a:t>Requirements for tests LRT versus QM </a:t>
            </a:r>
            <a:endParaRPr lang="en-GB" altLang="de-DE" sz="1600" smtClean="0">
              <a:solidFill>
                <a:schemeClr val="tx1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187450" y="1676401"/>
            <a:ext cx="727233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2000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Requirements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altLang="de-DE" sz="14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for a </a:t>
            </a:r>
            <a:r>
              <a:rPr lang="en-GB" altLang="de-DE" sz="1400" i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conclusive</a:t>
            </a:r>
            <a:r>
              <a:rPr lang="en-GB" altLang="de-DE" sz="14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proof of the existence of correlation stronger than those explainable by </a:t>
            </a:r>
            <a:r>
              <a:rPr lang="en-GB" altLang="de-DE" sz="1400" i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locality</a:t>
            </a:r>
            <a:r>
              <a:rPr lang="en-GB" altLang="de-DE" sz="14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and </a:t>
            </a:r>
            <a:r>
              <a:rPr lang="en-GB" altLang="de-DE" sz="1400" i="1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realism</a:t>
            </a:r>
            <a:r>
              <a:rPr lang="en-GB" altLang="de-DE" sz="1400" dirty="0" smtClean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:</a:t>
            </a:r>
            <a:endParaRPr lang="en-GB" altLang="de-DE" sz="1400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de-DE" sz="1400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arenBoth"/>
            </a:pP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n-GB" altLang="de-DE" sz="2000" i="1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Active</a:t>
            </a:r>
            <a:r>
              <a:rPr lang="en-GB" altLang="de-DE" sz="2000" i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” measurements (opening the possibility for Alice and Bob to choose among alternative setups-&gt; free choice)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arenBoth"/>
            </a:pPr>
            <a:endParaRPr lang="en-GB" altLang="de-DE" sz="2000" dirty="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arenBoth"/>
            </a:pP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n-GB" altLang="de-DE" sz="2000" i="1" dirty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Use all information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” (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test the </a:t>
            </a:r>
            <a:r>
              <a:rPr lang="en-GB" altLang="de-DE" sz="2000" i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whole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 ensemble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; decay product states are included</a:t>
            </a:r>
            <a:r>
              <a:rPr lang="en-GB" altLang="de-DE" sz="2000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this “additional” information cannot be ignored)         	</a:t>
            </a:r>
            <a:endParaRPr lang="en-GB" altLang="de-DE" sz="2000" dirty="0">
              <a:solidFill>
                <a:srgbClr val="339933"/>
              </a:solidFill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563938" y="5918200"/>
            <a:ext cx="41036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not “</a:t>
            </a:r>
            <a:r>
              <a:rPr lang="en-GB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only”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loopholes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1908175" y="5989638"/>
            <a:ext cx="1584325" cy="360362"/>
          </a:xfrm>
          <a:prstGeom prst="rightArrow">
            <a:avLst>
              <a:gd name="adj1" fmla="val 50000"/>
              <a:gd name="adj2" fmla="val 10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3200">
              <a:solidFill>
                <a:srgbClr val="0000C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419475" y="3573463"/>
            <a:ext cx="46815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GB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Only for kaons  &amp; strangeness measurements!!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3405188" y="5013325"/>
            <a:ext cx="46799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GB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was/is overlooked by many researchers !! </a:t>
            </a:r>
          </a:p>
        </p:txBody>
      </p:sp>
      <p:pic>
        <p:nvPicPr>
          <p:cNvPr id="9" name="Picture 20" descr="kao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29" y="0"/>
            <a:ext cx="1068388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537038"/>
              </p:ext>
            </p:extLst>
          </p:nvPr>
        </p:nvGraphicFramePr>
        <p:xfrm>
          <a:off x="2784475" y="966788"/>
          <a:ext cx="40782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Formel" r:id="rId4" imgW="2768400" imgH="406080" progId="Equation.3">
                  <p:embed/>
                </p:oleObj>
              </mc:Choice>
              <mc:Fallback>
                <p:oleObj name="Formel" r:id="rId4" imgW="2768400" imgH="40608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966788"/>
                        <a:ext cx="40782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apseln">
  <a:themeElements>
    <a:clrScheme name="Kapsel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libri-Comic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algn="ctr">
              <a:solidFill>
                <a:srgbClr val="333399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l">
          <a:spcBef>
            <a:spcPct val="50000"/>
          </a:spcBef>
          <a:defRPr sz="2000" b="1" dirty="0" smtClean="0">
            <a:solidFill>
              <a:srgbClr val="0033CC"/>
            </a:solidFill>
            <a:latin typeface="Comic Sans MS" pitchFamily="66" charset="0"/>
          </a:defRPr>
        </a:defPPr>
      </a:lstStyle>
    </a:txDef>
  </a:objectDefaults>
  <a:extraClrSchemeLst>
    <a:extraClrScheme>
      <a:clrScheme name="Kapsel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apseln">
  <a:themeElements>
    <a:clrScheme name="Kapsel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libri-Comic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algn="ctr">
              <a:solidFill>
                <a:srgbClr val="333399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l">
          <a:spcBef>
            <a:spcPct val="50000"/>
          </a:spcBef>
          <a:defRPr sz="2000" b="1" dirty="0" smtClean="0">
            <a:solidFill>
              <a:srgbClr val="0033CC"/>
            </a:solidFill>
            <a:latin typeface="Comic Sans MS" pitchFamily="66" charset="0"/>
          </a:defRPr>
        </a:defPPr>
      </a:lstStyle>
    </a:txDef>
  </a:objectDefaults>
  <a:extraClrSchemeLst>
    <a:extraClrScheme>
      <a:clrScheme name="Kapsel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Kapseln">
  <a:themeElements>
    <a:clrScheme name="Kapsel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libri-Comic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algn="ctr">
              <a:solidFill>
                <a:srgbClr val="333399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l">
          <a:spcBef>
            <a:spcPct val="50000"/>
          </a:spcBef>
          <a:defRPr sz="2000" b="1" dirty="0" smtClean="0">
            <a:solidFill>
              <a:srgbClr val="0033CC"/>
            </a:solidFill>
            <a:latin typeface="Comic Sans MS" pitchFamily="66" charset="0"/>
          </a:defRPr>
        </a:defPPr>
      </a:lstStyle>
    </a:txDef>
  </a:objectDefaults>
  <a:extraClrSchemeLst>
    <a:extraClrScheme>
      <a:clrScheme name="Kapsel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Bildschirmpräsentation (4:3)</PresentationFormat>
  <Paragraphs>224</Paragraphs>
  <Slides>24</Slides>
  <Notes>17</Notes>
  <HiddenSlides>0</HiddenSlides>
  <MMClips>2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Kapseln</vt:lpstr>
      <vt:lpstr>2_Kapseln</vt:lpstr>
      <vt:lpstr>3_Kapseln</vt:lpstr>
      <vt:lpstr>Formel</vt:lpstr>
      <vt:lpstr>Microsoft Formel-Editor 3.0</vt:lpstr>
      <vt:lpstr>Can strong correlations be revealed for K-mesons experimentally?</vt:lpstr>
      <vt:lpstr>50 YEARS since…</vt:lpstr>
      <vt:lpstr>Very short history…</vt:lpstr>
      <vt:lpstr>The EPR scenario</vt:lpstr>
      <vt:lpstr>Entanglement in biological systems</vt:lpstr>
      <vt:lpstr>PowerPoint-Präsentation</vt:lpstr>
      <vt:lpstr>Current experimental status:</vt:lpstr>
      <vt:lpstr>What are Bell inequalities good for?</vt:lpstr>
      <vt:lpstr>Requirements for tests LRT versus QM </vt:lpstr>
      <vt:lpstr>Generalized Bell inequality for kaons</vt:lpstr>
      <vt:lpstr>Generalized Bell inequality for kaons</vt:lpstr>
      <vt:lpstr>Bell-CHSH type inequality for kaons</vt:lpstr>
      <vt:lpstr>What has a symmetry violation to do with nonlocality?</vt:lpstr>
      <vt:lpstr>Summarizing…</vt:lpstr>
      <vt:lpstr>Conclusive test for kaons</vt:lpstr>
      <vt:lpstr>Conclusive test for kaons</vt:lpstr>
      <vt:lpstr> A little history…</vt:lpstr>
      <vt:lpstr>PowerPoint-Präsentation</vt:lpstr>
      <vt:lpstr>Are Collapse Models testable in High Energy Physics?</vt:lpstr>
      <vt:lpstr>Can the collapse be measured for flavor oscillations?</vt:lpstr>
      <vt:lpstr>Can the collapse be measured for flavor oscillations?</vt:lpstr>
      <vt:lpstr>Tests possible with kaons, neutrinos and molecules???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Puzzling Story of the Neutral Kaon System or what we can learn from entanglement</dc:title>
  <dc:creator>Hiesmayr Beatrix</dc:creator>
  <cp:lastModifiedBy>Trixi</cp:lastModifiedBy>
  <cp:revision>451</cp:revision>
  <dcterms:created xsi:type="dcterms:W3CDTF">2010-06-16T23:49:55Z</dcterms:created>
  <dcterms:modified xsi:type="dcterms:W3CDTF">2014-05-31T06:18:06Z</dcterms:modified>
</cp:coreProperties>
</file>