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338" r:id="rId2"/>
    <p:sldId id="495" r:id="rId3"/>
    <p:sldId id="496" r:id="rId4"/>
    <p:sldId id="497" r:id="rId5"/>
    <p:sldId id="405" r:id="rId6"/>
    <p:sldId id="359" r:id="rId7"/>
    <p:sldId id="346" r:id="rId8"/>
    <p:sldId id="343" r:id="rId9"/>
    <p:sldId id="345" r:id="rId10"/>
    <p:sldId id="400" r:id="rId11"/>
    <p:sldId id="434" r:id="rId12"/>
    <p:sldId id="436" r:id="rId13"/>
    <p:sldId id="484" r:id="rId14"/>
    <p:sldId id="446" r:id="rId15"/>
    <p:sldId id="362" r:id="rId16"/>
    <p:sldId id="468" r:id="rId17"/>
    <p:sldId id="396" r:id="rId18"/>
    <p:sldId id="414" r:id="rId19"/>
    <p:sldId id="365" r:id="rId20"/>
    <p:sldId id="492" r:id="rId21"/>
    <p:sldId id="486" r:id="rId22"/>
    <p:sldId id="493" r:id="rId23"/>
    <p:sldId id="485" r:id="rId24"/>
    <p:sldId id="494" r:id="rId25"/>
    <p:sldId id="498" r:id="rId26"/>
    <p:sldId id="499" r:id="rId27"/>
    <p:sldId id="465" r:id="rId28"/>
    <p:sldId id="501" r:id="rId29"/>
    <p:sldId id="500" r:id="rId30"/>
    <p:sldId id="516" r:id="rId31"/>
    <p:sldId id="513" r:id="rId32"/>
    <p:sldId id="515" r:id="rId33"/>
    <p:sldId id="472" r:id="rId34"/>
    <p:sldId id="503" r:id="rId35"/>
    <p:sldId id="505" r:id="rId36"/>
    <p:sldId id="430" r:id="rId37"/>
    <p:sldId id="511" r:id="rId38"/>
    <p:sldId id="419" r:id="rId39"/>
    <p:sldId id="422" r:id="rId40"/>
    <p:sldId id="425" r:id="rId41"/>
    <p:sldId id="439" r:id="rId42"/>
    <p:sldId id="506" r:id="rId43"/>
    <p:sldId id="507" r:id="rId44"/>
    <p:sldId id="508" r:id="rId45"/>
    <p:sldId id="509" r:id="rId46"/>
    <p:sldId id="510" r:id="rId47"/>
  </p:sldIdLst>
  <p:sldSz cx="9906000" cy="6858000" type="A4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4694" autoAdjust="0"/>
  </p:normalViewPr>
  <p:slideViewPr>
    <p:cSldViewPr>
      <p:cViewPr>
        <p:scale>
          <a:sx n="130" d="100"/>
          <a:sy n="130" d="100"/>
        </p:scale>
        <p:origin x="-732" y="-10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36.xml"/><Relationship Id="rId2" Type="http://schemas.openxmlformats.org/officeDocument/2006/relationships/slide" Target="slides/slide33.xml"/><Relationship Id="rId1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image" Target="../media/image7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1365CD8-1A3C-45DD-B2A5-A146B9213FD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A24238A-A3F7-49E7-ACE3-BCA6F17B72CF}" type="datetimeFigureOut">
              <a:rPr lang="en-US"/>
              <a:pPr>
                <a:defRPr/>
              </a:pPr>
              <a:t>5/31/2016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0B42604-49E7-4CC5-8316-0AC9DC0C545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B13B98E-ED06-420A-8ACB-F507A4BA9ED9}" type="slidenum">
              <a:rPr lang="en-US" smtClean="0"/>
              <a:pPr>
                <a:defRPr/>
              </a:pPr>
              <a:t>32</a:t>
            </a:fld>
            <a:endParaRPr lang="en-US" smtClean="0"/>
          </a:p>
        </p:txBody>
      </p:sp>
      <p:sp>
        <p:nvSpPr>
          <p:cNvPr id="952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900238" y="542925"/>
            <a:ext cx="3876675" cy="2684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6763" y="3400425"/>
            <a:ext cx="6142037" cy="32242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E7A4FB3-6DEF-4BF6-9563-F9E5B387ECB8}" type="slidenum">
              <a:rPr lang="en-US" smtClean="0"/>
              <a:pPr>
                <a:defRPr/>
              </a:pPr>
              <a:t>38</a:t>
            </a:fld>
            <a:endParaRPr lang="en-US" smtClean="0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900238" y="542925"/>
            <a:ext cx="3876675" cy="2684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6763" y="3400425"/>
            <a:ext cx="6142037" cy="32242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9313B07-FB18-472D-902B-C824B226AB79}" type="slidenum">
              <a:rPr lang="en-US" smtClean="0"/>
              <a:pPr>
                <a:defRPr/>
              </a:pPr>
              <a:t>39</a:t>
            </a:fld>
            <a:endParaRPr lang="en-US" smtClean="0"/>
          </a:p>
        </p:txBody>
      </p:sp>
      <p:sp>
        <p:nvSpPr>
          <p:cNvPr id="911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900238" y="542925"/>
            <a:ext cx="3876675" cy="2684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6763" y="3400425"/>
            <a:ext cx="6142037" cy="32242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62F7307-1F23-455E-BABE-910F92529F23}" type="slidenum">
              <a:rPr lang="en-US" smtClean="0"/>
              <a:pPr>
                <a:defRPr/>
              </a:pPr>
              <a:t>40</a:t>
            </a:fld>
            <a:endParaRPr lang="en-US" smtClean="0"/>
          </a:p>
        </p:txBody>
      </p:sp>
      <p:sp>
        <p:nvSpPr>
          <p:cNvPr id="921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900238" y="542925"/>
            <a:ext cx="3876675" cy="26844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6763" y="3400425"/>
            <a:ext cx="6142037" cy="3224213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2950" y="2130463"/>
            <a:ext cx="84201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20FDAF-67D6-43D6-8A58-A24652A779D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FA7774-0862-44C2-90F8-7F88F568E33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742971" y="609600"/>
            <a:ext cx="6162675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5CA1B-85B4-4F83-AD04-4C1503BF794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95300" y="1600203"/>
            <a:ext cx="4375150" cy="45259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035550" y="1600203"/>
            <a:ext cx="4375150" cy="45259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June 16th, 2009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Henry G. Ortega Spina                              A2-Collaboration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BBBD0-F513-463B-A639-D2946F61BF1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638" y="4406938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1AC244-DBA4-4272-97B3-D8C42782769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42953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29199" y="1981200"/>
            <a:ext cx="4133851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4309F-9659-4084-9901-B62BDAAE161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032396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032396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2993CE-94C7-4A8C-8AF8-207DFD41EA1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AD336-E205-440D-AD19-5C367E49873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0CC491-1782-4809-8111-F89739A624E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73499" y="273088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9C88A-0A1D-4A2D-A3DF-4276F5FBBC1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0BB0E-AC49-452C-BF3B-B17863EF33E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295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712E1F83-0244-457D-81D5-C34CD08ECA9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11.bin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5.bin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18.bin"/><Relationship Id="rId4" Type="http://schemas.openxmlformats.org/officeDocument/2006/relationships/oleObject" Target="../embeddings/oleObject1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1.bin"/><Relationship Id="rId5" Type="http://schemas.openxmlformats.org/officeDocument/2006/relationships/oleObject" Target="../embeddings/oleObject20.bin"/><Relationship Id="rId4" Type="http://schemas.openxmlformats.org/officeDocument/2006/relationships/oleObject" Target="../embeddings/oleObject19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oleObject" Target="../embeddings/oleObject22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22.jpe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1.bin"/><Relationship Id="rId10" Type="http://schemas.openxmlformats.org/officeDocument/2006/relationships/oleObject" Target="../embeddings/oleObject6.bin"/><Relationship Id="rId4" Type="http://schemas.openxmlformats.org/officeDocument/2006/relationships/image" Target="../media/image23.png"/><Relationship Id="rId9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0.bin"/><Relationship Id="rId5" Type="http://schemas.openxmlformats.org/officeDocument/2006/relationships/oleObject" Target="../embeddings/oleObject9.bin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2132857"/>
            <a:ext cx="99060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sz="2000" dirty="0">
                <a:solidFill>
                  <a:srgbClr val="3333FF"/>
                </a:solidFill>
              </a:rPr>
              <a:t>1.-Introduction: 			Why do we need </a:t>
            </a:r>
            <a:r>
              <a:rPr lang="en-US" sz="2000" dirty="0" err="1">
                <a:solidFill>
                  <a:srgbClr val="3333FF"/>
                </a:solidFill>
              </a:rPr>
              <a:t>polarisation</a:t>
            </a:r>
            <a:r>
              <a:rPr lang="en-US" sz="2000" dirty="0">
                <a:solidFill>
                  <a:srgbClr val="3333FF"/>
                </a:solidFill>
              </a:rPr>
              <a:t> to investigate structures 				and </a:t>
            </a:r>
            <a:r>
              <a:rPr lang="en-US" sz="2000" dirty="0" smtClean="0">
                <a:solidFill>
                  <a:srgbClr val="3333FF"/>
                </a:solidFill>
              </a:rPr>
              <a:t>interactions of hadrons?</a:t>
            </a:r>
            <a:endParaRPr lang="en-US" sz="2000" dirty="0">
              <a:solidFill>
                <a:srgbClr val="3333FF"/>
              </a:solidFill>
            </a:endParaRPr>
          </a:p>
          <a:p>
            <a:pPr eaLnBrk="0" hangingPunct="0">
              <a:spcBef>
                <a:spcPct val="30000"/>
              </a:spcBef>
            </a:pPr>
            <a:r>
              <a:rPr lang="en-US" sz="2000" dirty="0">
                <a:solidFill>
                  <a:srgbClr val="3333FF"/>
                </a:solidFill>
              </a:rPr>
              <a:t>2.-Experimental setup   I:      	Tagger + </a:t>
            </a:r>
            <a:r>
              <a:rPr lang="en-US" sz="2000" dirty="0" err="1">
                <a:solidFill>
                  <a:srgbClr val="3333FF"/>
                </a:solidFill>
              </a:rPr>
              <a:t>CBall@MAMI</a:t>
            </a:r>
            <a:endParaRPr lang="en-US" sz="2000" dirty="0">
              <a:solidFill>
                <a:srgbClr val="3333FF"/>
              </a:solidFill>
            </a:endParaRPr>
          </a:p>
          <a:p>
            <a:pPr eaLnBrk="0" hangingPunct="0">
              <a:spcBef>
                <a:spcPct val="30000"/>
              </a:spcBef>
            </a:pPr>
            <a:r>
              <a:rPr lang="en-US" sz="2000" dirty="0">
                <a:solidFill>
                  <a:srgbClr val="3333FF"/>
                </a:solidFill>
              </a:rPr>
              <a:t>3.-Experimental setup  II:      	Frozen Spin Target</a:t>
            </a:r>
          </a:p>
          <a:p>
            <a:pPr eaLnBrk="0" hangingPunct="0">
              <a:spcBef>
                <a:spcPct val="30000"/>
              </a:spcBef>
            </a:pPr>
            <a:r>
              <a:rPr lang="en-US" sz="2000" dirty="0">
                <a:solidFill>
                  <a:srgbClr val="3333FF"/>
                </a:solidFill>
              </a:rPr>
              <a:t>4.-Double </a:t>
            </a:r>
            <a:r>
              <a:rPr lang="en-US" sz="2000" dirty="0" err="1">
                <a:solidFill>
                  <a:srgbClr val="3333FF"/>
                </a:solidFill>
              </a:rPr>
              <a:t>Polarised</a:t>
            </a:r>
            <a:r>
              <a:rPr lang="en-US" sz="2000" dirty="0">
                <a:solidFill>
                  <a:srgbClr val="3333FF"/>
                </a:solidFill>
              </a:rPr>
              <a:t> Experiments :	Precision measurements of the Nucleons Excitations 					Determination of Fundamental  Properties</a:t>
            </a:r>
          </a:p>
          <a:p>
            <a:pPr eaLnBrk="0" hangingPunct="0">
              <a:spcBef>
                <a:spcPct val="30000"/>
              </a:spcBef>
            </a:pPr>
            <a:r>
              <a:rPr lang="en-US" sz="2000" dirty="0">
                <a:solidFill>
                  <a:srgbClr val="3333FF"/>
                </a:solidFill>
              </a:rPr>
              <a:t>				</a:t>
            </a:r>
          </a:p>
        </p:txBody>
      </p:sp>
      <p:pic>
        <p:nvPicPr>
          <p:cNvPr id="22531" name="Picture 3" descr="unikop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9527" y="0"/>
            <a:ext cx="4816475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Line 6"/>
          <p:cNvSpPr>
            <a:spLocks noChangeShapeType="1"/>
          </p:cNvSpPr>
          <p:nvPr/>
        </p:nvSpPr>
        <p:spPr bwMode="auto">
          <a:xfrm>
            <a:off x="0" y="4941168"/>
            <a:ext cx="9906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22533" name="Picture 7" descr="kop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0"/>
            <a:ext cx="4186238" cy="101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5365752" y="223839"/>
            <a:ext cx="17129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de-DE" sz="1800" b="1">
                <a:solidFill>
                  <a:srgbClr val="CCECFF"/>
                </a:solidFill>
              </a:rPr>
              <a:t>      </a:t>
            </a:r>
            <a:r>
              <a:rPr lang="en-GB" sz="1800" b="1">
                <a:solidFill>
                  <a:srgbClr val="CCECFF"/>
                </a:solidFill>
              </a:rPr>
              <a:t>Institut </a:t>
            </a:r>
            <a:endParaRPr lang="de-DE" sz="1800" b="1">
              <a:solidFill>
                <a:srgbClr val="CCECFF"/>
              </a:solidFill>
            </a:endParaRPr>
          </a:p>
          <a:p>
            <a:pPr eaLnBrk="0" hangingPunct="0"/>
            <a:r>
              <a:rPr lang="en-GB" sz="1800" b="1">
                <a:solidFill>
                  <a:srgbClr val="CCECFF"/>
                </a:solidFill>
              </a:rPr>
              <a:t>für Kernphysik</a:t>
            </a:r>
          </a:p>
        </p:txBody>
      </p:sp>
      <p:pic>
        <p:nvPicPr>
          <p:cNvPr id="22536" name="Picture 10" descr="mamilogo-transp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85200" y="0"/>
            <a:ext cx="13208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7" name="Group 22"/>
          <p:cNvGrpSpPr>
            <a:grpSpLocks/>
          </p:cNvGrpSpPr>
          <p:nvPr/>
        </p:nvGrpSpPr>
        <p:grpSpPr bwMode="auto">
          <a:xfrm>
            <a:off x="0" y="0"/>
            <a:ext cx="1588" cy="461963"/>
            <a:chOff x="0" y="0"/>
            <a:chExt cx="810" cy="461665"/>
          </a:xfrm>
        </p:grpSpPr>
        <p:sp>
          <p:nvSpPr>
            <p:cNvPr id="22540" name="Rectangle 17"/>
            <p:cNvSpPr>
              <a:spLocks noChangeArrowheads="1"/>
            </p:cNvSpPr>
            <p:nvPr/>
          </p:nvSpPr>
          <p:spPr bwMode="auto">
            <a:xfrm>
              <a:off x="0" y="0"/>
              <a:ext cx="81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22541" name="Group 21"/>
            <p:cNvGrpSpPr>
              <a:grpSpLocks/>
            </p:cNvGrpSpPr>
            <p:nvPr/>
          </p:nvGrpSpPr>
          <p:grpSpPr bwMode="auto">
            <a:xfrm>
              <a:off x="0" y="0"/>
              <a:ext cx="810" cy="461665"/>
              <a:chOff x="0" y="0"/>
              <a:chExt cx="810" cy="461665"/>
            </a:xfrm>
          </p:grpSpPr>
          <p:sp>
            <p:nvSpPr>
              <p:cNvPr id="22542" name="Rectangle 2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10" cy="0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3" name="Rectangle 1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810" cy="461665"/>
              </a:xfrm>
              <a:prstGeom prst="rect">
                <a:avLst/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22538" name="Text Box 2"/>
          <p:cNvSpPr txBox="1">
            <a:spLocks noChangeArrowheads="1"/>
          </p:cNvSpPr>
          <p:nvPr/>
        </p:nvSpPr>
        <p:spPr bwMode="auto">
          <a:xfrm>
            <a:off x="1" y="5373216"/>
            <a:ext cx="9906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800" b="1" dirty="0" smtClean="0"/>
              <a:t>Meson 2016</a:t>
            </a:r>
            <a:endParaRPr lang="de-DE" sz="2000" dirty="0"/>
          </a:p>
          <a:p>
            <a:pPr algn="ctr"/>
            <a:r>
              <a:rPr lang="de-DE" sz="2000" dirty="0" smtClean="0">
                <a:latin typeface="CMBX12"/>
              </a:rPr>
              <a:t>Krakau, June 3</a:t>
            </a:r>
            <a:r>
              <a:rPr lang="de-DE" sz="2000" baseline="30000" dirty="0" smtClean="0">
                <a:latin typeface="CMBX12"/>
              </a:rPr>
              <a:t>rd</a:t>
            </a:r>
            <a:r>
              <a:rPr lang="de-DE" sz="2000" dirty="0" smtClean="0">
                <a:latin typeface="CMBX12"/>
              </a:rPr>
              <a:t> , 2016</a:t>
            </a:r>
            <a:endParaRPr lang="de-DE" sz="2000" dirty="0"/>
          </a:p>
          <a:p>
            <a:pPr algn="ctr"/>
            <a:r>
              <a:rPr lang="de-DE" sz="2000" dirty="0"/>
              <a:t>Andreas </a:t>
            </a:r>
            <a:r>
              <a:rPr lang="de-DE" sz="2000" dirty="0" smtClean="0"/>
              <a:t>Thomas</a:t>
            </a:r>
          </a:p>
          <a:p>
            <a:pPr algn="ctr"/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A2 </a:t>
            </a:r>
            <a:r>
              <a:rPr lang="de-DE" sz="2000" dirty="0" err="1" smtClean="0"/>
              <a:t>Collaboration</a:t>
            </a:r>
            <a:endParaRPr lang="de-DE" sz="2000" dirty="0"/>
          </a:p>
        </p:txBody>
      </p:sp>
      <p:sp>
        <p:nvSpPr>
          <p:cNvPr id="22539" name="Rectangle 3"/>
          <p:cNvSpPr>
            <a:spLocks noChangeArrowheads="1"/>
          </p:cNvSpPr>
          <p:nvPr/>
        </p:nvSpPr>
        <p:spPr bwMode="auto">
          <a:xfrm>
            <a:off x="47625" y="1214440"/>
            <a:ext cx="9858375" cy="582211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de-DE" sz="3200" b="1" dirty="0" err="1" smtClean="0">
                <a:solidFill>
                  <a:srgbClr val="0000FF"/>
                </a:solidFill>
              </a:rPr>
              <a:t>Recent</a:t>
            </a:r>
            <a:r>
              <a:rPr lang="de-DE" sz="3200" b="1" dirty="0" smtClean="0">
                <a:solidFill>
                  <a:srgbClr val="0000FF"/>
                </a:solidFill>
              </a:rPr>
              <a:t> </a:t>
            </a:r>
            <a:r>
              <a:rPr lang="de-DE" sz="3200" b="1" dirty="0" err="1" smtClean="0">
                <a:solidFill>
                  <a:srgbClr val="0000FF"/>
                </a:solidFill>
              </a:rPr>
              <a:t>Results</a:t>
            </a:r>
            <a:r>
              <a:rPr lang="de-DE" sz="3200" b="1" dirty="0" smtClean="0">
                <a:solidFill>
                  <a:srgbClr val="0000FF"/>
                </a:solidFill>
              </a:rPr>
              <a:t> </a:t>
            </a:r>
            <a:r>
              <a:rPr lang="de-DE" sz="3200" b="1" dirty="0" err="1" smtClean="0">
                <a:solidFill>
                  <a:srgbClr val="0000FF"/>
                </a:solidFill>
              </a:rPr>
              <a:t>from</a:t>
            </a:r>
            <a:r>
              <a:rPr lang="de-DE" sz="3200" b="1" dirty="0" smtClean="0">
                <a:solidFill>
                  <a:srgbClr val="0000FF"/>
                </a:solidFill>
              </a:rPr>
              <a:t> </a:t>
            </a:r>
            <a:r>
              <a:rPr lang="de-DE" sz="3200" b="1" dirty="0" err="1" smtClean="0">
                <a:solidFill>
                  <a:srgbClr val="0000FF"/>
                </a:solidFill>
              </a:rPr>
              <a:t>the</a:t>
            </a:r>
            <a:r>
              <a:rPr lang="de-DE" sz="3200" b="1" dirty="0" smtClean="0">
                <a:solidFill>
                  <a:srgbClr val="0000FF"/>
                </a:solidFill>
              </a:rPr>
              <a:t> A2 </a:t>
            </a:r>
            <a:r>
              <a:rPr lang="de-DE" sz="3200" b="1" dirty="0" err="1" smtClean="0">
                <a:solidFill>
                  <a:srgbClr val="0000FF"/>
                </a:solidFill>
              </a:rPr>
              <a:t>Collaboration</a:t>
            </a:r>
            <a:r>
              <a:rPr lang="de-DE" sz="3200" b="1" dirty="0" smtClean="0">
                <a:solidFill>
                  <a:srgbClr val="0000FF"/>
                </a:solidFill>
              </a:rPr>
              <a:t> </a:t>
            </a:r>
            <a:r>
              <a:rPr lang="de-DE" sz="3200" b="1" dirty="0" err="1" smtClean="0">
                <a:solidFill>
                  <a:srgbClr val="0000FF"/>
                </a:solidFill>
              </a:rPr>
              <a:t>at</a:t>
            </a:r>
            <a:r>
              <a:rPr lang="de-DE" sz="3200" b="1" dirty="0" smtClean="0">
                <a:solidFill>
                  <a:srgbClr val="0000FF"/>
                </a:solidFill>
              </a:rPr>
              <a:t> MAMI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150354"/>
            <a:ext cx="2178174" cy="1707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Cryostat_mainz 0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28762" y="5210539"/>
            <a:ext cx="2677238" cy="1647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a2logo light mi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0"/>
            <a:ext cx="1496615" cy="98277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B_sche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4201" y="1314450"/>
            <a:ext cx="66040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32" name="AutoShape 20"/>
          <p:cNvSpPr>
            <a:spLocks noChangeArrowheads="1"/>
          </p:cNvSpPr>
          <p:nvPr/>
        </p:nvSpPr>
        <p:spPr bwMode="auto">
          <a:xfrm>
            <a:off x="4795838" y="3068638"/>
            <a:ext cx="625476" cy="576262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1" y="6019802"/>
            <a:ext cx="1847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/>
          </a:p>
        </p:txBody>
      </p:sp>
      <p:sp>
        <p:nvSpPr>
          <p:cNvPr id="29701" name="Text Box 3"/>
          <p:cNvSpPr txBox="1">
            <a:spLocks noChangeArrowheads="1"/>
          </p:cNvSpPr>
          <p:nvPr/>
        </p:nvSpPr>
        <p:spPr bwMode="auto">
          <a:xfrm>
            <a:off x="1987550" y="260350"/>
            <a:ext cx="5540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u="sng">
                <a:solidFill>
                  <a:srgbClr val="FF0000"/>
                </a:solidFill>
              </a:rPr>
              <a:t>4</a:t>
            </a:r>
            <a:r>
              <a:rPr lang="de-DE" u="sng">
                <a:solidFill>
                  <a:srgbClr val="FF0000"/>
                </a:solidFill>
                <a:latin typeface="Symbol" pitchFamily="18" charset="2"/>
              </a:rPr>
              <a:t>p</a:t>
            </a:r>
            <a:r>
              <a:rPr lang="de-DE" u="sng">
                <a:solidFill>
                  <a:srgbClr val="FF0000"/>
                </a:solidFill>
              </a:rPr>
              <a:t> photon Spectrometer @ MAMI</a:t>
            </a:r>
          </a:p>
        </p:txBody>
      </p:sp>
      <p:sp>
        <p:nvSpPr>
          <p:cNvPr id="29702" name="Text Box 4"/>
          <p:cNvSpPr txBox="1">
            <a:spLocks noChangeArrowheads="1"/>
          </p:cNvSpPr>
          <p:nvPr/>
        </p:nvSpPr>
        <p:spPr bwMode="auto">
          <a:xfrm>
            <a:off x="2" y="981077"/>
            <a:ext cx="3325813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="1" u="sng"/>
              <a:t>TAPS:</a:t>
            </a:r>
          </a:p>
          <a:p>
            <a:r>
              <a:rPr lang="de-DE"/>
              <a:t>366 BaF</a:t>
            </a:r>
            <a:r>
              <a:rPr lang="de-DE" baseline="-25000"/>
              <a:t>2</a:t>
            </a:r>
            <a:r>
              <a:rPr lang="de-DE"/>
              <a:t> detectors</a:t>
            </a:r>
          </a:p>
          <a:p>
            <a:r>
              <a:rPr lang="de-DE"/>
              <a:t>72 PbWO</a:t>
            </a:r>
            <a:r>
              <a:rPr lang="de-DE" baseline="-25000"/>
              <a:t>4</a:t>
            </a:r>
            <a:r>
              <a:rPr lang="de-DE"/>
              <a:t> detectors</a:t>
            </a:r>
          </a:p>
          <a:p>
            <a:r>
              <a:rPr lang="de-DE"/>
              <a:t>Max. kin. energy:</a:t>
            </a:r>
          </a:p>
          <a:p>
            <a:r>
              <a:rPr lang="en-GB">
                <a:latin typeface="Symbol" pitchFamily="18" charset="2"/>
              </a:rPr>
              <a:t>p</a:t>
            </a:r>
            <a:r>
              <a:rPr lang="en-GB" baseline="30000"/>
              <a:t>+-</a:t>
            </a:r>
            <a:r>
              <a:rPr lang="en-GB"/>
              <a:t> : 180 MeV</a:t>
            </a:r>
          </a:p>
          <a:p>
            <a:r>
              <a:rPr lang="en-GB"/>
              <a:t>K</a:t>
            </a:r>
            <a:r>
              <a:rPr lang="en-GB" baseline="30000"/>
              <a:t>+-</a:t>
            </a:r>
            <a:r>
              <a:rPr lang="en-GB"/>
              <a:t> : 280 MeV</a:t>
            </a:r>
          </a:p>
          <a:p>
            <a:r>
              <a:rPr lang="en-GB"/>
              <a:t>P :   360 MeV</a:t>
            </a:r>
          </a:p>
        </p:txBody>
      </p:sp>
      <p:sp>
        <p:nvSpPr>
          <p:cNvPr id="29703" name="Text Box 5"/>
          <p:cNvSpPr txBox="1">
            <a:spLocks noChangeArrowheads="1"/>
          </p:cNvSpPr>
          <p:nvPr/>
        </p:nvSpPr>
        <p:spPr bwMode="auto">
          <a:xfrm>
            <a:off x="7321550" y="1052513"/>
            <a:ext cx="2584450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="1" u="sng"/>
              <a:t>Crystal Ball:</a:t>
            </a:r>
          </a:p>
          <a:p>
            <a:r>
              <a:rPr lang="de-DE"/>
              <a:t>672 NaJ detectors</a:t>
            </a:r>
          </a:p>
          <a:p>
            <a:r>
              <a:rPr lang="de-DE"/>
              <a:t>Max. kin. energy:</a:t>
            </a:r>
          </a:p>
          <a:p>
            <a:r>
              <a:rPr lang="en-GB">
                <a:latin typeface="Symbol" pitchFamily="18" charset="2"/>
              </a:rPr>
              <a:t>m</a:t>
            </a:r>
            <a:r>
              <a:rPr lang="en-GB" baseline="30000"/>
              <a:t>+- </a:t>
            </a:r>
            <a:r>
              <a:rPr lang="en-GB"/>
              <a:t> : 233MeV</a:t>
            </a:r>
          </a:p>
          <a:p>
            <a:r>
              <a:rPr lang="en-GB">
                <a:latin typeface="Symbol" pitchFamily="18" charset="2"/>
              </a:rPr>
              <a:t>p</a:t>
            </a:r>
            <a:r>
              <a:rPr lang="en-GB" baseline="30000"/>
              <a:t>+-</a:t>
            </a:r>
            <a:r>
              <a:rPr lang="en-GB"/>
              <a:t> :  240 MeV</a:t>
            </a:r>
          </a:p>
          <a:p>
            <a:r>
              <a:rPr lang="en-GB"/>
              <a:t>K</a:t>
            </a:r>
            <a:r>
              <a:rPr lang="en-GB" baseline="30000"/>
              <a:t>+-</a:t>
            </a:r>
            <a:r>
              <a:rPr lang="en-GB"/>
              <a:t> : 341 MeV</a:t>
            </a:r>
          </a:p>
          <a:p>
            <a:r>
              <a:rPr lang="en-GB"/>
              <a:t>P :   425 MeV</a:t>
            </a:r>
          </a:p>
        </p:txBody>
      </p:sp>
      <p:grpSp>
        <p:nvGrpSpPr>
          <p:cNvPr id="2" name="Group 38"/>
          <p:cNvGrpSpPr>
            <a:grpSpLocks/>
          </p:cNvGrpSpPr>
          <p:nvPr/>
        </p:nvGrpSpPr>
        <p:grpSpPr bwMode="auto">
          <a:xfrm>
            <a:off x="6980239" y="4076702"/>
            <a:ext cx="2925762" cy="2670175"/>
            <a:chOff x="4059" y="2568"/>
            <a:chExt cx="1701" cy="1682"/>
          </a:xfrm>
        </p:grpSpPr>
        <p:sp>
          <p:nvSpPr>
            <p:cNvPr id="29732" name="Text Box 6"/>
            <p:cNvSpPr txBox="1">
              <a:spLocks noChangeArrowheads="1"/>
            </p:cNvSpPr>
            <p:nvPr/>
          </p:nvSpPr>
          <p:spPr bwMode="auto">
            <a:xfrm>
              <a:off x="4059" y="2568"/>
              <a:ext cx="1701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b="1" u="sng"/>
                <a:t>Vertex detector:</a:t>
              </a:r>
            </a:p>
            <a:p>
              <a:r>
                <a:rPr lang="de-DE"/>
                <a:t>2 Cylindr. MWPCs</a:t>
              </a:r>
            </a:p>
            <a:p>
              <a:r>
                <a:rPr lang="de-DE"/>
                <a:t>480 wires, 320stripes</a:t>
              </a:r>
              <a:endParaRPr lang="en-GB"/>
            </a:p>
          </p:txBody>
        </p:sp>
        <p:sp>
          <p:nvSpPr>
            <p:cNvPr id="29733" name="Text Box 7"/>
            <p:cNvSpPr txBox="1">
              <a:spLocks noChangeArrowheads="1"/>
            </p:cNvSpPr>
            <p:nvPr/>
          </p:nvSpPr>
          <p:spPr bwMode="auto">
            <a:xfrm>
              <a:off x="4059" y="3494"/>
              <a:ext cx="1701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b="1" u="sng"/>
                <a:t>PID detector:</a:t>
              </a:r>
            </a:p>
            <a:p>
              <a:r>
                <a:rPr lang="en-GB"/>
                <a:t>24 thin plastic detectors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 rot="8564933">
            <a:off x="6591300" y="1773238"/>
            <a:ext cx="1560514" cy="144462"/>
            <a:chOff x="4315" y="3696"/>
            <a:chExt cx="885" cy="144"/>
          </a:xfrm>
        </p:grpSpPr>
        <p:sp>
          <p:nvSpPr>
            <p:cNvPr id="29730" name="Freeform 9"/>
            <p:cNvSpPr>
              <a:spLocks/>
            </p:cNvSpPr>
            <p:nvPr/>
          </p:nvSpPr>
          <p:spPr bwMode="auto">
            <a:xfrm>
              <a:off x="4315" y="3696"/>
              <a:ext cx="752" cy="144"/>
            </a:xfrm>
            <a:custGeom>
              <a:avLst/>
              <a:gdLst>
                <a:gd name="T0" fmla="*/ 0 w 544"/>
                <a:gd name="T1" fmla="*/ 133 h 114"/>
                <a:gd name="T2" fmla="*/ 100 w 544"/>
                <a:gd name="T3" fmla="*/ 1 h 114"/>
                <a:gd name="T4" fmla="*/ 199 w 544"/>
                <a:gd name="T5" fmla="*/ 143 h 114"/>
                <a:gd name="T6" fmla="*/ 282 w 544"/>
                <a:gd name="T7" fmla="*/ 6 h 114"/>
                <a:gd name="T8" fmla="*/ 393 w 544"/>
                <a:gd name="T9" fmla="*/ 133 h 114"/>
                <a:gd name="T10" fmla="*/ 476 w 544"/>
                <a:gd name="T11" fmla="*/ 11 h 114"/>
                <a:gd name="T12" fmla="*/ 564 w 544"/>
                <a:gd name="T13" fmla="*/ 133 h 114"/>
                <a:gd name="T14" fmla="*/ 647 w 544"/>
                <a:gd name="T15" fmla="*/ 11 h 114"/>
                <a:gd name="T16" fmla="*/ 752 w 544"/>
                <a:gd name="T17" fmla="*/ 67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44"/>
                <a:gd name="T28" fmla="*/ 0 h 114"/>
                <a:gd name="T29" fmla="*/ 544 w 544"/>
                <a:gd name="T30" fmla="*/ 114 h 1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44" h="114">
                  <a:moveTo>
                    <a:pt x="0" y="105"/>
                  </a:moveTo>
                  <a:cubicBezTo>
                    <a:pt x="24" y="52"/>
                    <a:pt x="48" y="0"/>
                    <a:pt x="72" y="1"/>
                  </a:cubicBezTo>
                  <a:cubicBezTo>
                    <a:pt x="96" y="2"/>
                    <a:pt x="122" y="112"/>
                    <a:pt x="144" y="113"/>
                  </a:cubicBezTo>
                  <a:cubicBezTo>
                    <a:pt x="166" y="114"/>
                    <a:pt x="181" y="6"/>
                    <a:pt x="204" y="5"/>
                  </a:cubicBezTo>
                  <a:cubicBezTo>
                    <a:pt x="227" y="4"/>
                    <a:pt x="261" y="104"/>
                    <a:pt x="284" y="105"/>
                  </a:cubicBezTo>
                  <a:cubicBezTo>
                    <a:pt x="307" y="106"/>
                    <a:pt x="323" y="9"/>
                    <a:pt x="344" y="9"/>
                  </a:cubicBezTo>
                  <a:cubicBezTo>
                    <a:pt x="365" y="9"/>
                    <a:pt x="387" y="105"/>
                    <a:pt x="408" y="105"/>
                  </a:cubicBezTo>
                  <a:cubicBezTo>
                    <a:pt x="429" y="105"/>
                    <a:pt x="445" y="18"/>
                    <a:pt x="468" y="9"/>
                  </a:cubicBezTo>
                  <a:cubicBezTo>
                    <a:pt x="491" y="0"/>
                    <a:pt x="531" y="48"/>
                    <a:pt x="544" y="53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9731" name="Line 10"/>
            <p:cNvSpPr>
              <a:spLocks noChangeShapeType="1"/>
            </p:cNvSpPr>
            <p:nvPr/>
          </p:nvSpPr>
          <p:spPr bwMode="auto">
            <a:xfrm>
              <a:off x="5062" y="3773"/>
              <a:ext cx="138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66923" name="Oval 11"/>
          <p:cNvSpPr>
            <a:spLocks noChangeArrowheads="1"/>
          </p:cNvSpPr>
          <p:nvPr/>
        </p:nvSpPr>
        <p:spPr bwMode="auto">
          <a:xfrm>
            <a:off x="5040313" y="3265488"/>
            <a:ext cx="157162" cy="1444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4641850" y="5949950"/>
            <a:ext cx="4524375" cy="973138"/>
            <a:chOff x="2699" y="3748"/>
            <a:chExt cx="2631" cy="613"/>
          </a:xfrm>
        </p:grpSpPr>
        <p:grpSp>
          <p:nvGrpSpPr>
            <p:cNvPr id="29724" name="Group 16"/>
            <p:cNvGrpSpPr>
              <a:grpSpLocks/>
            </p:cNvGrpSpPr>
            <p:nvPr/>
          </p:nvGrpSpPr>
          <p:grpSpPr bwMode="auto">
            <a:xfrm>
              <a:off x="2699" y="3748"/>
              <a:ext cx="2631" cy="408"/>
              <a:chOff x="2699" y="3748"/>
              <a:chExt cx="2631" cy="408"/>
            </a:xfrm>
          </p:grpSpPr>
          <p:sp>
            <p:nvSpPr>
              <p:cNvPr id="29727" name="Text Box 12"/>
              <p:cNvSpPr txBox="1">
                <a:spLocks noChangeArrowheads="1"/>
              </p:cNvSpPr>
              <p:nvPr/>
            </p:nvSpPr>
            <p:spPr bwMode="auto">
              <a:xfrm>
                <a:off x="2699" y="3748"/>
                <a:ext cx="263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de-DE">
                    <a:latin typeface="Symbol" pitchFamily="18" charset="2"/>
                  </a:rPr>
                  <a:t>g</a:t>
                </a:r>
                <a:r>
                  <a:rPr lang="de-DE"/>
                  <a:t>p</a:t>
                </a:r>
                <a:r>
                  <a:rPr lang="de-DE">
                    <a:latin typeface="Symbol" pitchFamily="18" charset="2"/>
                  </a:rPr>
                  <a:t> </a:t>
                </a:r>
                <a:r>
                  <a:rPr lang="de-DE">
                    <a:latin typeface="Symbol" pitchFamily="18" charset="2"/>
                    <a:sym typeface="Wingdings" pitchFamily="2" charset="2"/>
                  </a:rPr>
                  <a:t> </a:t>
                </a:r>
                <a:r>
                  <a:rPr lang="de-DE">
                    <a:sym typeface="Wingdings" pitchFamily="2" charset="2"/>
                  </a:rPr>
                  <a:t>S</a:t>
                </a:r>
                <a:r>
                  <a:rPr lang="de-DE">
                    <a:latin typeface="Symbol" pitchFamily="18" charset="2"/>
                    <a:sym typeface="Wingdings" pitchFamily="2" charset="2"/>
                  </a:rPr>
                  <a:t>11  </a:t>
                </a:r>
                <a:r>
                  <a:rPr lang="de-DE">
                    <a:sym typeface="Wingdings" pitchFamily="2" charset="2"/>
                  </a:rPr>
                  <a:t>p</a:t>
                </a:r>
                <a:r>
                  <a:rPr lang="de-DE">
                    <a:latin typeface="Symbol" pitchFamily="18" charset="2"/>
                    <a:sym typeface="Wingdings" pitchFamily="2" charset="2"/>
                  </a:rPr>
                  <a:t>h </a:t>
                </a:r>
                <a:endParaRPr lang="de-DE">
                  <a:latin typeface="Symbol" pitchFamily="18" charset="2"/>
                </a:endParaRPr>
              </a:p>
            </p:txBody>
          </p:sp>
          <p:sp>
            <p:nvSpPr>
              <p:cNvPr id="29728" name="Line 14"/>
              <p:cNvSpPr>
                <a:spLocks noChangeShapeType="1"/>
              </p:cNvSpPr>
              <p:nvPr/>
            </p:nvSpPr>
            <p:spPr bwMode="auto">
              <a:xfrm>
                <a:off x="3787" y="4020"/>
                <a:ext cx="2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729" name="Line 15"/>
              <p:cNvSpPr>
                <a:spLocks noChangeShapeType="1"/>
              </p:cNvSpPr>
              <p:nvPr/>
            </p:nvSpPr>
            <p:spPr bwMode="auto">
              <a:xfrm>
                <a:off x="4150" y="4156"/>
                <a:ext cx="22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9725" name="Text Box 17"/>
            <p:cNvSpPr txBox="1">
              <a:spLocks noChangeArrowheads="1"/>
            </p:cNvSpPr>
            <p:nvPr/>
          </p:nvSpPr>
          <p:spPr bwMode="auto">
            <a:xfrm>
              <a:off x="4059" y="3884"/>
              <a:ext cx="95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>
                  <a:latin typeface="Symbol" pitchFamily="18" charset="2"/>
                </a:rPr>
                <a:t>p</a:t>
              </a:r>
              <a:r>
                <a:rPr lang="de-DE" baseline="30000">
                  <a:latin typeface="Symbol" pitchFamily="18" charset="2"/>
                </a:rPr>
                <a:t>0</a:t>
              </a:r>
              <a:r>
                <a:rPr lang="de-DE">
                  <a:latin typeface="Symbol" pitchFamily="18" charset="2"/>
                </a:rPr>
                <a:t>p</a:t>
              </a:r>
              <a:r>
                <a:rPr lang="de-DE" baseline="30000">
                  <a:latin typeface="Symbol" pitchFamily="18" charset="2"/>
                </a:rPr>
                <a:t>0</a:t>
              </a:r>
              <a:r>
                <a:rPr lang="de-DE">
                  <a:latin typeface="Symbol" pitchFamily="18" charset="2"/>
                </a:rPr>
                <a:t>p</a:t>
              </a:r>
              <a:r>
                <a:rPr lang="de-DE" baseline="30000">
                  <a:latin typeface="Symbol" pitchFamily="18" charset="2"/>
                </a:rPr>
                <a:t>0</a:t>
              </a:r>
            </a:p>
          </p:txBody>
        </p:sp>
        <p:sp>
          <p:nvSpPr>
            <p:cNvPr id="29726" name="Text Box 18"/>
            <p:cNvSpPr txBox="1">
              <a:spLocks noChangeArrowheads="1"/>
            </p:cNvSpPr>
            <p:nvPr/>
          </p:nvSpPr>
          <p:spPr bwMode="auto">
            <a:xfrm>
              <a:off x="4377" y="4070"/>
              <a:ext cx="90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>
                  <a:latin typeface="Symbol" pitchFamily="18" charset="2"/>
                </a:rPr>
                <a:t>gggggg</a:t>
              </a:r>
            </a:p>
          </p:txBody>
        </p:sp>
      </p:grpSp>
      <p:sp>
        <p:nvSpPr>
          <p:cNvPr id="29708" name="Line 27"/>
          <p:cNvSpPr>
            <a:spLocks noChangeShapeType="1"/>
          </p:cNvSpPr>
          <p:nvPr/>
        </p:nvSpPr>
        <p:spPr bwMode="auto">
          <a:xfrm flipV="1">
            <a:off x="6356350" y="4005263"/>
            <a:ext cx="157164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2457450" y="1557339"/>
            <a:ext cx="4446588" cy="4103687"/>
            <a:chOff x="1429" y="981"/>
            <a:chExt cx="2585" cy="2585"/>
          </a:xfrm>
        </p:grpSpPr>
        <p:grpSp>
          <p:nvGrpSpPr>
            <p:cNvPr id="29710" name="Group 29"/>
            <p:cNvGrpSpPr>
              <a:grpSpLocks/>
            </p:cNvGrpSpPr>
            <p:nvPr/>
          </p:nvGrpSpPr>
          <p:grpSpPr bwMode="auto">
            <a:xfrm>
              <a:off x="1429" y="981"/>
              <a:ext cx="2585" cy="2585"/>
              <a:chOff x="1429" y="981"/>
              <a:chExt cx="2585" cy="2585"/>
            </a:xfrm>
          </p:grpSpPr>
          <p:sp>
            <p:nvSpPr>
              <p:cNvPr id="29717" name="Freeform 21"/>
              <p:cNvSpPr>
                <a:spLocks/>
              </p:cNvSpPr>
              <p:nvPr/>
            </p:nvSpPr>
            <p:spPr bwMode="auto">
              <a:xfrm>
                <a:off x="1429" y="2341"/>
                <a:ext cx="317" cy="273"/>
              </a:xfrm>
              <a:custGeom>
                <a:avLst/>
                <a:gdLst>
                  <a:gd name="T0" fmla="*/ 45 w 317"/>
                  <a:gd name="T1" fmla="*/ 137 h 273"/>
                  <a:gd name="T2" fmla="*/ 0 w 317"/>
                  <a:gd name="T3" fmla="*/ 182 h 273"/>
                  <a:gd name="T4" fmla="*/ 45 w 317"/>
                  <a:gd name="T5" fmla="*/ 273 h 273"/>
                  <a:gd name="T6" fmla="*/ 90 w 317"/>
                  <a:gd name="T7" fmla="*/ 273 h 273"/>
                  <a:gd name="T8" fmla="*/ 317 w 317"/>
                  <a:gd name="T9" fmla="*/ 137 h 273"/>
                  <a:gd name="T10" fmla="*/ 317 w 317"/>
                  <a:gd name="T11" fmla="*/ 0 h 273"/>
                  <a:gd name="T12" fmla="*/ 45 w 317"/>
                  <a:gd name="T13" fmla="*/ 137 h 2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17"/>
                  <a:gd name="T22" fmla="*/ 0 h 273"/>
                  <a:gd name="T23" fmla="*/ 317 w 317"/>
                  <a:gd name="T24" fmla="*/ 273 h 27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17" h="273">
                    <a:moveTo>
                      <a:pt x="45" y="137"/>
                    </a:moveTo>
                    <a:lnTo>
                      <a:pt x="0" y="182"/>
                    </a:lnTo>
                    <a:lnTo>
                      <a:pt x="45" y="273"/>
                    </a:lnTo>
                    <a:lnTo>
                      <a:pt x="90" y="273"/>
                    </a:lnTo>
                    <a:lnTo>
                      <a:pt x="317" y="137"/>
                    </a:lnTo>
                    <a:lnTo>
                      <a:pt x="317" y="0"/>
                    </a:lnTo>
                    <a:lnTo>
                      <a:pt x="45" y="137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718" name="Freeform 22"/>
              <p:cNvSpPr>
                <a:spLocks/>
              </p:cNvSpPr>
              <p:nvPr/>
            </p:nvSpPr>
            <p:spPr bwMode="auto">
              <a:xfrm>
                <a:off x="2336" y="1616"/>
                <a:ext cx="499" cy="317"/>
              </a:xfrm>
              <a:custGeom>
                <a:avLst/>
                <a:gdLst>
                  <a:gd name="T0" fmla="*/ 136 w 499"/>
                  <a:gd name="T1" fmla="*/ 226 h 317"/>
                  <a:gd name="T2" fmla="*/ 499 w 499"/>
                  <a:gd name="T3" fmla="*/ 317 h 317"/>
                  <a:gd name="T4" fmla="*/ 499 w 499"/>
                  <a:gd name="T5" fmla="*/ 272 h 317"/>
                  <a:gd name="T6" fmla="*/ 181 w 499"/>
                  <a:gd name="T7" fmla="*/ 0 h 317"/>
                  <a:gd name="T8" fmla="*/ 0 w 499"/>
                  <a:gd name="T9" fmla="*/ 136 h 317"/>
                  <a:gd name="T10" fmla="*/ 136 w 499"/>
                  <a:gd name="T11" fmla="*/ 226 h 3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99"/>
                  <a:gd name="T19" fmla="*/ 0 h 317"/>
                  <a:gd name="T20" fmla="*/ 499 w 499"/>
                  <a:gd name="T21" fmla="*/ 317 h 3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99" h="317">
                    <a:moveTo>
                      <a:pt x="136" y="226"/>
                    </a:moveTo>
                    <a:lnTo>
                      <a:pt x="499" y="317"/>
                    </a:lnTo>
                    <a:lnTo>
                      <a:pt x="499" y="272"/>
                    </a:lnTo>
                    <a:lnTo>
                      <a:pt x="181" y="0"/>
                    </a:lnTo>
                    <a:lnTo>
                      <a:pt x="0" y="136"/>
                    </a:lnTo>
                    <a:lnTo>
                      <a:pt x="136" y="226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719" name="Freeform 23"/>
              <p:cNvSpPr>
                <a:spLocks/>
              </p:cNvSpPr>
              <p:nvPr/>
            </p:nvSpPr>
            <p:spPr bwMode="auto">
              <a:xfrm>
                <a:off x="2971" y="981"/>
                <a:ext cx="227" cy="680"/>
              </a:xfrm>
              <a:custGeom>
                <a:avLst/>
                <a:gdLst>
                  <a:gd name="T0" fmla="*/ 45 w 227"/>
                  <a:gd name="T1" fmla="*/ 635 h 680"/>
                  <a:gd name="T2" fmla="*/ 0 w 227"/>
                  <a:gd name="T3" fmla="*/ 45 h 680"/>
                  <a:gd name="T4" fmla="*/ 136 w 227"/>
                  <a:gd name="T5" fmla="*/ 0 h 680"/>
                  <a:gd name="T6" fmla="*/ 227 w 227"/>
                  <a:gd name="T7" fmla="*/ 45 h 680"/>
                  <a:gd name="T8" fmla="*/ 136 w 227"/>
                  <a:gd name="T9" fmla="*/ 680 h 680"/>
                  <a:gd name="T10" fmla="*/ 45 w 227"/>
                  <a:gd name="T11" fmla="*/ 635 h 68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7"/>
                  <a:gd name="T19" fmla="*/ 0 h 680"/>
                  <a:gd name="T20" fmla="*/ 227 w 227"/>
                  <a:gd name="T21" fmla="*/ 680 h 68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7" h="680">
                    <a:moveTo>
                      <a:pt x="45" y="635"/>
                    </a:moveTo>
                    <a:lnTo>
                      <a:pt x="0" y="45"/>
                    </a:lnTo>
                    <a:lnTo>
                      <a:pt x="136" y="0"/>
                    </a:lnTo>
                    <a:lnTo>
                      <a:pt x="227" y="45"/>
                    </a:lnTo>
                    <a:lnTo>
                      <a:pt x="136" y="680"/>
                    </a:lnTo>
                    <a:lnTo>
                      <a:pt x="45" y="63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720" name="Freeform 24"/>
              <p:cNvSpPr>
                <a:spLocks/>
              </p:cNvSpPr>
              <p:nvPr/>
            </p:nvSpPr>
            <p:spPr bwMode="auto">
              <a:xfrm>
                <a:off x="2971" y="1752"/>
                <a:ext cx="45" cy="45"/>
              </a:xfrm>
              <a:custGeom>
                <a:avLst/>
                <a:gdLst>
                  <a:gd name="T0" fmla="*/ 0 w 45"/>
                  <a:gd name="T1" fmla="*/ 45 h 45"/>
                  <a:gd name="T2" fmla="*/ 0 w 45"/>
                  <a:gd name="T3" fmla="*/ 0 h 45"/>
                  <a:gd name="T4" fmla="*/ 45 w 45"/>
                  <a:gd name="T5" fmla="*/ 0 h 45"/>
                  <a:gd name="T6" fmla="*/ 0 w 45"/>
                  <a:gd name="T7" fmla="*/ 45 h 4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5"/>
                  <a:gd name="T13" fmla="*/ 0 h 45"/>
                  <a:gd name="T14" fmla="*/ 45 w 45"/>
                  <a:gd name="T15" fmla="*/ 45 h 4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5" h="45">
                    <a:moveTo>
                      <a:pt x="0" y="45"/>
                    </a:moveTo>
                    <a:lnTo>
                      <a:pt x="0" y="0"/>
                    </a:lnTo>
                    <a:lnTo>
                      <a:pt x="45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721" name="Freeform 25"/>
              <p:cNvSpPr>
                <a:spLocks/>
              </p:cNvSpPr>
              <p:nvPr/>
            </p:nvSpPr>
            <p:spPr bwMode="auto">
              <a:xfrm>
                <a:off x="3379" y="1706"/>
                <a:ext cx="635" cy="273"/>
              </a:xfrm>
              <a:custGeom>
                <a:avLst/>
                <a:gdLst>
                  <a:gd name="T0" fmla="*/ 0 w 635"/>
                  <a:gd name="T1" fmla="*/ 273 h 273"/>
                  <a:gd name="T2" fmla="*/ 45 w 635"/>
                  <a:gd name="T3" fmla="*/ 182 h 273"/>
                  <a:gd name="T4" fmla="*/ 544 w 635"/>
                  <a:gd name="T5" fmla="*/ 0 h 273"/>
                  <a:gd name="T6" fmla="*/ 635 w 635"/>
                  <a:gd name="T7" fmla="*/ 91 h 273"/>
                  <a:gd name="T8" fmla="*/ 544 w 635"/>
                  <a:gd name="T9" fmla="*/ 227 h 273"/>
                  <a:gd name="T10" fmla="*/ 0 w 635"/>
                  <a:gd name="T11" fmla="*/ 273 h 2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35"/>
                  <a:gd name="T19" fmla="*/ 0 h 273"/>
                  <a:gd name="T20" fmla="*/ 635 w 635"/>
                  <a:gd name="T21" fmla="*/ 273 h 27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35" h="273">
                    <a:moveTo>
                      <a:pt x="0" y="273"/>
                    </a:moveTo>
                    <a:lnTo>
                      <a:pt x="45" y="182"/>
                    </a:lnTo>
                    <a:lnTo>
                      <a:pt x="544" y="0"/>
                    </a:lnTo>
                    <a:lnTo>
                      <a:pt x="635" y="91"/>
                    </a:lnTo>
                    <a:lnTo>
                      <a:pt x="544" y="227"/>
                    </a:lnTo>
                    <a:lnTo>
                      <a:pt x="0" y="273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722" name="Freeform 26"/>
              <p:cNvSpPr>
                <a:spLocks/>
              </p:cNvSpPr>
              <p:nvPr/>
            </p:nvSpPr>
            <p:spPr bwMode="auto">
              <a:xfrm>
                <a:off x="2925" y="2750"/>
                <a:ext cx="182" cy="136"/>
              </a:xfrm>
              <a:custGeom>
                <a:avLst/>
                <a:gdLst>
                  <a:gd name="T0" fmla="*/ 0 w 182"/>
                  <a:gd name="T1" fmla="*/ 45 h 136"/>
                  <a:gd name="T2" fmla="*/ 91 w 182"/>
                  <a:gd name="T3" fmla="*/ 136 h 136"/>
                  <a:gd name="T4" fmla="*/ 182 w 182"/>
                  <a:gd name="T5" fmla="*/ 0 h 136"/>
                  <a:gd name="T6" fmla="*/ 0 w 182"/>
                  <a:gd name="T7" fmla="*/ 45 h 13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2"/>
                  <a:gd name="T13" fmla="*/ 0 h 136"/>
                  <a:gd name="T14" fmla="*/ 182 w 182"/>
                  <a:gd name="T15" fmla="*/ 136 h 1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2" h="136">
                    <a:moveTo>
                      <a:pt x="0" y="45"/>
                    </a:moveTo>
                    <a:lnTo>
                      <a:pt x="91" y="136"/>
                    </a:lnTo>
                    <a:lnTo>
                      <a:pt x="182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29723" name="Freeform 28"/>
              <p:cNvSpPr>
                <a:spLocks/>
              </p:cNvSpPr>
              <p:nvPr/>
            </p:nvSpPr>
            <p:spPr bwMode="auto">
              <a:xfrm>
                <a:off x="1927" y="3385"/>
                <a:ext cx="91" cy="181"/>
              </a:xfrm>
              <a:custGeom>
                <a:avLst/>
                <a:gdLst>
                  <a:gd name="T0" fmla="*/ 0 w 91"/>
                  <a:gd name="T1" fmla="*/ 45 h 181"/>
                  <a:gd name="T2" fmla="*/ 0 w 91"/>
                  <a:gd name="T3" fmla="*/ 136 h 181"/>
                  <a:gd name="T4" fmla="*/ 46 w 91"/>
                  <a:gd name="T5" fmla="*/ 181 h 181"/>
                  <a:gd name="T6" fmla="*/ 91 w 91"/>
                  <a:gd name="T7" fmla="*/ 136 h 181"/>
                  <a:gd name="T8" fmla="*/ 91 w 91"/>
                  <a:gd name="T9" fmla="*/ 45 h 181"/>
                  <a:gd name="T10" fmla="*/ 46 w 91"/>
                  <a:gd name="T11" fmla="*/ 0 h 181"/>
                  <a:gd name="T12" fmla="*/ 0 w 91"/>
                  <a:gd name="T13" fmla="*/ 45 h 1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1"/>
                  <a:gd name="T22" fmla="*/ 0 h 181"/>
                  <a:gd name="T23" fmla="*/ 91 w 91"/>
                  <a:gd name="T24" fmla="*/ 181 h 18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1" h="181">
                    <a:moveTo>
                      <a:pt x="0" y="45"/>
                    </a:moveTo>
                    <a:lnTo>
                      <a:pt x="0" y="136"/>
                    </a:lnTo>
                    <a:lnTo>
                      <a:pt x="46" y="181"/>
                    </a:lnTo>
                    <a:lnTo>
                      <a:pt x="91" y="136"/>
                    </a:lnTo>
                    <a:lnTo>
                      <a:pt x="91" y="45"/>
                    </a:lnTo>
                    <a:lnTo>
                      <a:pt x="46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29711" name="Line 31"/>
            <p:cNvSpPr>
              <a:spLocks noChangeShapeType="1"/>
            </p:cNvSpPr>
            <p:nvPr/>
          </p:nvSpPr>
          <p:spPr bwMode="auto">
            <a:xfrm flipH="1">
              <a:off x="1973" y="2115"/>
              <a:ext cx="998" cy="13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712" name="Line 32"/>
            <p:cNvSpPr>
              <a:spLocks noChangeShapeType="1"/>
            </p:cNvSpPr>
            <p:nvPr/>
          </p:nvSpPr>
          <p:spPr bwMode="auto">
            <a:xfrm flipH="1" flipV="1">
              <a:off x="2789" y="1888"/>
              <a:ext cx="182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713" name="Line 33"/>
            <p:cNvSpPr>
              <a:spLocks noChangeShapeType="1"/>
            </p:cNvSpPr>
            <p:nvPr/>
          </p:nvSpPr>
          <p:spPr bwMode="auto">
            <a:xfrm flipV="1">
              <a:off x="2971" y="1752"/>
              <a:ext cx="0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714" name="Line 34"/>
            <p:cNvSpPr>
              <a:spLocks noChangeShapeType="1"/>
            </p:cNvSpPr>
            <p:nvPr/>
          </p:nvSpPr>
          <p:spPr bwMode="auto">
            <a:xfrm flipV="1">
              <a:off x="2971" y="1570"/>
              <a:ext cx="90" cy="5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715" name="Line 35"/>
            <p:cNvSpPr>
              <a:spLocks noChangeShapeType="1"/>
            </p:cNvSpPr>
            <p:nvPr/>
          </p:nvSpPr>
          <p:spPr bwMode="auto">
            <a:xfrm flipV="1">
              <a:off x="2971" y="1888"/>
              <a:ext cx="544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716" name="Line 36"/>
            <p:cNvSpPr>
              <a:spLocks noChangeShapeType="1"/>
            </p:cNvSpPr>
            <p:nvPr/>
          </p:nvSpPr>
          <p:spPr bwMode="auto">
            <a:xfrm>
              <a:off x="2971" y="2115"/>
              <a:ext cx="45" cy="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02 0.06296 L -0.22049 0.20996 " pathEditMode="relative" ptsTypes="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600"/>
                                        <p:tgtEl>
                                          <p:spTgt spid="166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669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94444E-6 7.40741E-7 L -0.2599 0.09445 " pathEditMode="relative" ptsTypes="AA">
                                      <p:cBhvr>
                                        <p:cTn id="29" dur="2000" fill="hold"/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1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32" grpId="0" animBg="1"/>
      <p:bldP spid="166932" grpId="1" animBg="1"/>
      <p:bldP spid="1669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053"/>
          <p:cNvSpPr>
            <a:spLocks noChangeArrowheads="1"/>
          </p:cNvSpPr>
          <p:nvPr/>
        </p:nvSpPr>
        <p:spPr bwMode="auto">
          <a:xfrm>
            <a:off x="2995192" y="2"/>
            <a:ext cx="3067892" cy="582211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de-DE" sz="3200" b="1">
                <a:solidFill>
                  <a:srgbClr val="00279F"/>
                </a:solidFill>
              </a:rPr>
              <a:t>Polarised Target</a:t>
            </a:r>
          </a:p>
        </p:txBody>
      </p:sp>
      <p:sp>
        <p:nvSpPr>
          <p:cNvPr id="5124" name="Textfeld 2"/>
          <p:cNvSpPr txBox="1">
            <a:spLocks noChangeArrowheads="1"/>
          </p:cNvSpPr>
          <p:nvPr/>
        </p:nvSpPr>
        <p:spPr bwMode="auto">
          <a:xfrm>
            <a:off x="881063" y="620689"/>
            <a:ext cx="68451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Polarisation = Orientation </a:t>
            </a:r>
            <a:r>
              <a:rPr lang="de-DE" dirty="0" err="1"/>
              <a:t>of</a:t>
            </a:r>
            <a:r>
              <a:rPr lang="de-DE" dirty="0"/>
              <a:t> Spins in a 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field</a:t>
            </a:r>
            <a:endParaRPr lang="en-US" dirty="0"/>
          </a:p>
        </p:txBody>
      </p:sp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1052736"/>
            <a:ext cx="226850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5167" y="1196754"/>
            <a:ext cx="3274915" cy="2608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3224809" y="1916832"/>
          <a:ext cx="2736304" cy="1072924"/>
        </p:xfrm>
        <a:graphic>
          <a:graphicData uri="http://schemas.openxmlformats.org/presentationml/2006/ole">
            <p:oleObj spid="_x0000_s5122" name="Formel" r:id="rId5" imgW="647640" imgH="253800" progId="Equation.3">
              <p:embed/>
            </p:oleObj>
          </a:graphicData>
        </a:graphic>
      </p:graphicFrame>
      <p:sp>
        <p:nvSpPr>
          <p:cNvPr id="5127" name="Textfeld 7"/>
          <p:cNvSpPr txBox="1">
            <a:spLocks noChangeArrowheads="1"/>
          </p:cNvSpPr>
          <p:nvPr/>
        </p:nvSpPr>
        <p:spPr bwMode="auto">
          <a:xfrm>
            <a:off x="2504728" y="3140969"/>
            <a:ext cx="46965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dirty="0" err="1"/>
              <a:t>Ideally</a:t>
            </a:r>
            <a:r>
              <a:rPr lang="de-DE" dirty="0"/>
              <a:t>: All </a:t>
            </a:r>
            <a:r>
              <a:rPr lang="de-DE" dirty="0" err="1"/>
              <a:t>spins</a:t>
            </a:r>
            <a:r>
              <a:rPr lang="de-DE" dirty="0"/>
              <a:t> in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direction</a:t>
            </a:r>
            <a:endParaRPr lang="de-DE" dirty="0"/>
          </a:p>
          <a:p>
            <a:pPr algn="ctr"/>
            <a:r>
              <a:rPr lang="de-DE" dirty="0"/>
              <a:t>P=100% </a:t>
            </a:r>
            <a:endParaRPr lang="en-US" dirty="0"/>
          </a:p>
        </p:txBody>
      </p:sp>
      <p:sp>
        <p:nvSpPr>
          <p:cNvPr id="8" name="Textfeld 1"/>
          <p:cNvSpPr txBox="1">
            <a:spLocks noChangeArrowheads="1"/>
          </p:cNvSpPr>
          <p:nvPr/>
        </p:nvSpPr>
        <p:spPr bwMode="auto">
          <a:xfrm>
            <a:off x="1424609" y="4293096"/>
            <a:ext cx="780373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	</a:t>
            </a:r>
            <a:r>
              <a:rPr lang="de-DE" dirty="0" err="1"/>
              <a:t>Complicated</a:t>
            </a:r>
            <a:r>
              <a:rPr lang="de-DE" dirty="0"/>
              <a:t> </a:t>
            </a:r>
            <a:r>
              <a:rPr lang="de-DE" dirty="0" err="1"/>
              <a:t>interplay</a:t>
            </a:r>
            <a:r>
              <a:rPr lang="de-DE" dirty="0"/>
              <a:t> </a:t>
            </a:r>
            <a:r>
              <a:rPr lang="de-DE" dirty="0" err="1" smtClean="0"/>
              <a:t>between</a:t>
            </a:r>
            <a:endParaRPr lang="de-DE" dirty="0" smtClean="0"/>
          </a:p>
          <a:p>
            <a:endParaRPr lang="de-DE" dirty="0"/>
          </a:p>
          <a:p>
            <a:r>
              <a:rPr lang="de-DE" dirty="0" err="1"/>
              <a:t>Polarising</a:t>
            </a:r>
            <a:r>
              <a:rPr lang="de-DE" dirty="0"/>
              <a:t> </a:t>
            </a:r>
            <a:r>
              <a:rPr lang="de-DE" dirty="0" err="1"/>
              <a:t>force</a:t>
            </a:r>
            <a:r>
              <a:rPr lang="de-DE" dirty="0"/>
              <a:t>	~	</a:t>
            </a:r>
            <a:r>
              <a:rPr lang="de-DE" dirty="0" err="1"/>
              <a:t>magnetic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B</a:t>
            </a:r>
          </a:p>
          <a:p>
            <a:r>
              <a:rPr lang="de-DE" dirty="0"/>
              <a:t>	</a:t>
            </a:r>
            <a:r>
              <a:rPr lang="de-DE" dirty="0" err="1"/>
              <a:t>and</a:t>
            </a:r>
            <a:endParaRPr lang="de-DE" dirty="0"/>
          </a:p>
          <a:p>
            <a:r>
              <a:rPr lang="de-DE" dirty="0" err="1"/>
              <a:t>Depolarising</a:t>
            </a:r>
            <a:r>
              <a:rPr lang="de-DE" dirty="0"/>
              <a:t> </a:t>
            </a:r>
            <a:r>
              <a:rPr lang="de-DE" dirty="0" err="1"/>
              <a:t>force</a:t>
            </a:r>
            <a:r>
              <a:rPr lang="de-DE" dirty="0"/>
              <a:t>	~	thermal </a:t>
            </a:r>
            <a:r>
              <a:rPr lang="de-DE" dirty="0" err="1"/>
              <a:t>motion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spin</a:t>
            </a:r>
            <a:r>
              <a:rPr lang="de-DE" dirty="0"/>
              <a:t> </a:t>
            </a:r>
            <a:r>
              <a:rPr lang="de-DE" dirty="0" err="1"/>
              <a:t>particles</a:t>
            </a:r>
            <a:endParaRPr lang="de-DE" dirty="0"/>
          </a:p>
          <a:p>
            <a:r>
              <a:rPr lang="de-DE" dirty="0"/>
              <a:t>				(</a:t>
            </a:r>
            <a:r>
              <a:rPr lang="de-DE" dirty="0" err="1"/>
              <a:t>temperature</a:t>
            </a:r>
            <a:r>
              <a:rPr lang="de-DE" dirty="0"/>
              <a:t> T – </a:t>
            </a:r>
            <a:r>
              <a:rPr lang="de-DE" dirty="0" err="1"/>
              <a:t>relaxation</a:t>
            </a:r>
            <a:r>
              <a:rPr lang="de-DE" dirty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Text Box 3"/>
          <p:cNvSpPr txBox="1">
            <a:spLocks noChangeArrowheads="1"/>
          </p:cNvSpPr>
          <p:nvPr/>
        </p:nvSpPr>
        <p:spPr bwMode="auto">
          <a:xfrm>
            <a:off x="1" y="3582880"/>
            <a:ext cx="2486578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de-DE" sz="1800" b="1"/>
              <a:t>Thermal equilibrium</a:t>
            </a:r>
          </a:p>
          <a:p>
            <a:pPr eaLnBrk="0" hangingPunct="0"/>
            <a:r>
              <a:rPr lang="de-DE" sz="1800" b="1"/>
              <a:t>Boltzmann distribution</a:t>
            </a:r>
          </a:p>
        </p:txBody>
      </p:sp>
      <p:graphicFrame>
        <p:nvGraphicFramePr>
          <p:cNvPr id="6146" name="Object 5"/>
          <p:cNvGraphicFramePr>
            <a:graphicFrameLocks noChangeAspect="1"/>
          </p:cNvGraphicFramePr>
          <p:nvPr/>
        </p:nvGraphicFramePr>
        <p:xfrm>
          <a:off x="309563" y="4643438"/>
          <a:ext cx="4632325" cy="1238250"/>
        </p:xfrm>
        <a:graphic>
          <a:graphicData uri="http://schemas.openxmlformats.org/presentationml/2006/ole">
            <p:oleObj spid="_x0000_s6146" name="Equation" r:id="rId3" imgW="1485720" imgH="431640" progId="Equation.3">
              <p:embed/>
            </p:oleObj>
          </a:graphicData>
        </a:graphic>
      </p:graphicFrame>
      <p:graphicFrame>
        <p:nvGraphicFramePr>
          <p:cNvPr id="6147" name="Object 6"/>
          <p:cNvGraphicFramePr>
            <a:graphicFrameLocks noChangeAspect="1"/>
          </p:cNvGraphicFramePr>
          <p:nvPr/>
        </p:nvGraphicFramePr>
        <p:xfrm>
          <a:off x="2452689" y="3500438"/>
          <a:ext cx="2686050" cy="1128712"/>
        </p:xfrm>
        <a:graphic>
          <a:graphicData uri="http://schemas.openxmlformats.org/presentationml/2006/ole">
            <p:oleObj spid="_x0000_s6147" name="Formel" r:id="rId4" imgW="863280" imgH="393480" progId="Equation.3">
              <p:embed/>
            </p:oleObj>
          </a:graphicData>
        </a:graphic>
      </p:graphicFrame>
      <p:sp>
        <p:nvSpPr>
          <p:cNvPr id="6152" name="Text Box 10"/>
          <p:cNvSpPr txBox="1">
            <a:spLocks noChangeArrowheads="1"/>
          </p:cNvSpPr>
          <p:nvPr/>
        </p:nvSpPr>
        <p:spPr bwMode="auto">
          <a:xfrm>
            <a:off x="0" y="6027372"/>
            <a:ext cx="8315097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de-DE"/>
              <a:t>Trick: Transfer of the high electron polarization to the nucleon via</a:t>
            </a:r>
          </a:p>
          <a:p>
            <a:pPr eaLnBrk="0" hangingPunct="0"/>
            <a:r>
              <a:rPr lang="de-DE"/>
              <a:t>           </a:t>
            </a:r>
            <a:r>
              <a:rPr lang="de-DE">
                <a:latin typeface="Symbol" pitchFamily="18" charset="2"/>
              </a:rPr>
              <a:t>m</a:t>
            </a:r>
            <a:r>
              <a:rPr lang="de-DE"/>
              <a:t>-wave irradiation (DNP)</a:t>
            </a:r>
          </a:p>
        </p:txBody>
      </p:sp>
      <p:sp>
        <p:nvSpPr>
          <p:cNvPr id="6153" name="Line 11"/>
          <p:cNvSpPr>
            <a:spLocks noChangeShapeType="1"/>
          </p:cNvSpPr>
          <p:nvPr/>
        </p:nvSpPr>
        <p:spPr bwMode="auto">
          <a:xfrm>
            <a:off x="65088" y="3413127"/>
            <a:ext cx="9840912" cy="15875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154" name="Line 12"/>
          <p:cNvSpPr>
            <a:spLocks noChangeShapeType="1"/>
          </p:cNvSpPr>
          <p:nvPr/>
        </p:nvSpPr>
        <p:spPr bwMode="auto">
          <a:xfrm>
            <a:off x="1044575" y="6848475"/>
            <a:ext cx="7429500" cy="158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155" name="Text Box 14"/>
          <p:cNvSpPr txBox="1">
            <a:spLocks noChangeArrowheads="1"/>
          </p:cNvSpPr>
          <p:nvPr/>
        </p:nvSpPr>
        <p:spPr bwMode="auto">
          <a:xfrm>
            <a:off x="1677558" y="2862541"/>
            <a:ext cx="97558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800" b="1"/>
              <a:t>electron</a:t>
            </a:r>
          </a:p>
        </p:txBody>
      </p:sp>
      <p:sp>
        <p:nvSpPr>
          <p:cNvPr id="6156" name="Text Box 15"/>
          <p:cNvSpPr txBox="1">
            <a:spLocks noChangeArrowheads="1"/>
          </p:cNvSpPr>
          <p:nvPr/>
        </p:nvSpPr>
        <p:spPr bwMode="auto">
          <a:xfrm>
            <a:off x="5648514" y="2862541"/>
            <a:ext cx="84734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800" b="1"/>
              <a:t>proton</a:t>
            </a:r>
          </a:p>
        </p:txBody>
      </p:sp>
      <p:sp>
        <p:nvSpPr>
          <p:cNvPr id="6157" name="Text Box 19"/>
          <p:cNvSpPr txBox="1">
            <a:spLocks noChangeArrowheads="1"/>
          </p:cNvSpPr>
          <p:nvPr/>
        </p:nvSpPr>
        <p:spPr bwMode="auto">
          <a:xfrm>
            <a:off x="1266826" y="470178"/>
            <a:ext cx="3749744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de-DE" sz="1800" b="1"/>
              <a:t>Magnetic moment in magnetic field:</a:t>
            </a:r>
          </a:p>
        </p:txBody>
      </p:sp>
      <p:graphicFrame>
        <p:nvGraphicFramePr>
          <p:cNvPr id="6148" name="Object 2"/>
          <p:cNvGraphicFramePr>
            <a:graphicFrameLocks noChangeAspect="1"/>
          </p:cNvGraphicFramePr>
          <p:nvPr/>
        </p:nvGraphicFramePr>
        <p:xfrm>
          <a:off x="5338764" y="387352"/>
          <a:ext cx="2932112" cy="549275"/>
        </p:xfrm>
        <a:graphic>
          <a:graphicData uri="http://schemas.openxmlformats.org/presentationml/2006/ole">
            <p:oleObj spid="_x0000_s6148" name="Formel" r:id="rId5" imgW="939600" imgH="190440" progId="Equation.3">
              <p:embed/>
            </p:oleObj>
          </a:graphicData>
        </a:graphic>
      </p:graphicFrame>
      <p:grpSp>
        <p:nvGrpSpPr>
          <p:cNvPr id="6158" name="Group 21"/>
          <p:cNvGrpSpPr>
            <a:grpSpLocks/>
          </p:cNvGrpSpPr>
          <p:nvPr/>
        </p:nvGrpSpPr>
        <p:grpSpPr bwMode="auto">
          <a:xfrm>
            <a:off x="1457326" y="1211263"/>
            <a:ext cx="1609725" cy="920750"/>
            <a:chOff x="240" y="1660"/>
            <a:chExt cx="828" cy="260"/>
          </a:xfrm>
        </p:grpSpPr>
        <p:sp>
          <p:nvSpPr>
            <p:cNvPr id="6217" name="Line 22"/>
            <p:cNvSpPr>
              <a:spLocks noChangeShapeType="1"/>
            </p:cNvSpPr>
            <p:nvPr/>
          </p:nvSpPr>
          <p:spPr bwMode="auto">
            <a:xfrm>
              <a:off x="240" y="1788"/>
              <a:ext cx="3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18" name="Line 23"/>
            <p:cNvSpPr>
              <a:spLocks noChangeShapeType="1"/>
            </p:cNvSpPr>
            <p:nvPr/>
          </p:nvSpPr>
          <p:spPr bwMode="auto">
            <a:xfrm>
              <a:off x="720" y="1920"/>
              <a:ext cx="3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19" name="Line 24"/>
            <p:cNvSpPr>
              <a:spLocks noChangeShapeType="1"/>
            </p:cNvSpPr>
            <p:nvPr/>
          </p:nvSpPr>
          <p:spPr bwMode="auto">
            <a:xfrm>
              <a:off x="720" y="1662"/>
              <a:ext cx="3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20" name="Line 25"/>
            <p:cNvSpPr>
              <a:spLocks noChangeShapeType="1"/>
            </p:cNvSpPr>
            <p:nvPr/>
          </p:nvSpPr>
          <p:spPr bwMode="auto">
            <a:xfrm flipV="1">
              <a:off x="588" y="1660"/>
              <a:ext cx="136" cy="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21" name="Line 26"/>
            <p:cNvSpPr>
              <a:spLocks noChangeShapeType="1"/>
            </p:cNvSpPr>
            <p:nvPr/>
          </p:nvSpPr>
          <p:spPr bwMode="auto">
            <a:xfrm>
              <a:off x="588" y="1792"/>
              <a:ext cx="132" cy="1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6159" name="Group 27"/>
          <p:cNvGrpSpPr>
            <a:grpSpLocks/>
          </p:cNvGrpSpPr>
          <p:nvPr/>
        </p:nvGrpSpPr>
        <p:grpSpPr bwMode="auto">
          <a:xfrm>
            <a:off x="5322888" y="1452563"/>
            <a:ext cx="1423988" cy="412750"/>
            <a:chOff x="240" y="1660"/>
            <a:chExt cx="828" cy="260"/>
          </a:xfrm>
        </p:grpSpPr>
        <p:sp>
          <p:nvSpPr>
            <p:cNvPr id="6212" name="Line 28"/>
            <p:cNvSpPr>
              <a:spLocks noChangeShapeType="1"/>
            </p:cNvSpPr>
            <p:nvPr/>
          </p:nvSpPr>
          <p:spPr bwMode="auto">
            <a:xfrm>
              <a:off x="240" y="1788"/>
              <a:ext cx="3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13" name="Line 29"/>
            <p:cNvSpPr>
              <a:spLocks noChangeShapeType="1"/>
            </p:cNvSpPr>
            <p:nvPr/>
          </p:nvSpPr>
          <p:spPr bwMode="auto">
            <a:xfrm>
              <a:off x="720" y="1920"/>
              <a:ext cx="3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14" name="Line 30"/>
            <p:cNvSpPr>
              <a:spLocks noChangeShapeType="1"/>
            </p:cNvSpPr>
            <p:nvPr/>
          </p:nvSpPr>
          <p:spPr bwMode="auto">
            <a:xfrm>
              <a:off x="720" y="1662"/>
              <a:ext cx="3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15" name="Line 31"/>
            <p:cNvSpPr>
              <a:spLocks noChangeShapeType="1"/>
            </p:cNvSpPr>
            <p:nvPr/>
          </p:nvSpPr>
          <p:spPr bwMode="auto">
            <a:xfrm flipV="1">
              <a:off x="588" y="1660"/>
              <a:ext cx="136" cy="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6216" name="Line 32"/>
            <p:cNvSpPr>
              <a:spLocks noChangeShapeType="1"/>
            </p:cNvSpPr>
            <p:nvPr/>
          </p:nvSpPr>
          <p:spPr bwMode="auto">
            <a:xfrm>
              <a:off x="588" y="1792"/>
              <a:ext cx="132" cy="1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6160" name="Text Box 33"/>
          <p:cNvSpPr txBox="1">
            <a:spLocks noChangeArrowheads="1"/>
          </p:cNvSpPr>
          <p:nvPr/>
        </p:nvSpPr>
        <p:spPr bwMode="auto">
          <a:xfrm>
            <a:off x="1334530" y="2437091"/>
            <a:ext cx="73930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800" b="1"/>
              <a:t>B=0T</a:t>
            </a:r>
          </a:p>
        </p:txBody>
      </p:sp>
      <p:sp>
        <p:nvSpPr>
          <p:cNvPr id="6161" name="Text Box 34"/>
          <p:cNvSpPr txBox="1">
            <a:spLocks noChangeArrowheads="1"/>
          </p:cNvSpPr>
          <p:nvPr/>
        </p:nvSpPr>
        <p:spPr bwMode="auto">
          <a:xfrm>
            <a:off x="5310424" y="2437091"/>
            <a:ext cx="739305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800" b="1"/>
              <a:t>B=0T</a:t>
            </a:r>
          </a:p>
        </p:txBody>
      </p:sp>
      <p:sp>
        <p:nvSpPr>
          <p:cNvPr id="6162" name="Text Box 35"/>
          <p:cNvSpPr txBox="1">
            <a:spLocks noChangeArrowheads="1"/>
          </p:cNvSpPr>
          <p:nvPr/>
        </p:nvSpPr>
        <p:spPr bwMode="auto">
          <a:xfrm>
            <a:off x="6084287" y="2437091"/>
            <a:ext cx="91242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800" b="1"/>
              <a:t>B=2.5T</a:t>
            </a:r>
          </a:p>
        </p:txBody>
      </p:sp>
      <p:sp>
        <p:nvSpPr>
          <p:cNvPr id="6163" name="Text Box 36"/>
          <p:cNvSpPr txBox="1">
            <a:spLocks noChangeArrowheads="1"/>
          </p:cNvSpPr>
          <p:nvPr/>
        </p:nvSpPr>
        <p:spPr bwMode="auto">
          <a:xfrm>
            <a:off x="2314768" y="2437091"/>
            <a:ext cx="912429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800" b="1"/>
              <a:t>B=2.5T</a:t>
            </a:r>
          </a:p>
        </p:txBody>
      </p:sp>
      <p:sp>
        <p:nvSpPr>
          <p:cNvPr id="6164" name="Text Box 37"/>
          <p:cNvSpPr txBox="1">
            <a:spLocks noChangeArrowheads="1"/>
          </p:cNvSpPr>
          <p:nvPr/>
        </p:nvSpPr>
        <p:spPr bwMode="auto">
          <a:xfrm>
            <a:off x="2606579" y="1452841"/>
            <a:ext cx="47961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800" b="1">
                <a:latin typeface="Symbol" pitchFamily="18" charset="2"/>
              </a:rPr>
              <a:t>D</a:t>
            </a:r>
            <a:r>
              <a:rPr lang="de-DE" sz="1800" b="1"/>
              <a:t>E</a:t>
            </a:r>
          </a:p>
        </p:txBody>
      </p:sp>
      <p:graphicFrame>
        <p:nvGraphicFramePr>
          <p:cNvPr id="6149" name="Object 3"/>
          <p:cNvGraphicFramePr>
            <a:graphicFrameLocks noChangeAspect="1"/>
          </p:cNvGraphicFramePr>
          <p:nvPr/>
        </p:nvGraphicFramePr>
        <p:xfrm>
          <a:off x="3152775" y="1331913"/>
          <a:ext cx="2047875" cy="647700"/>
        </p:xfrm>
        <a:graphic>
          <a:graphicData uri="http://schemas.openxmlformats.org/presentationml/2006/ole">
            <p:oleObj spid="_x0000_s6149" name="Equation" r:id="rId6" imgW="1143000" imgH="393480" progId="Equation.3">
              <p:embed/>
            </p:oleObj>
          </a:graphicData>
        </a:graphic>
      </p:graphicFrame>
      <p:graphicFrame>
        <p:nvGraphicFramePr>
          <p:cNvPr id="6150" name="Object 4"/>
          <p:cNvGraphicFramePr>
            <a:graphicFrameLocks noChangeAspect="1"/>
          </p:cNvGraphicFramePr>
          <p:nvPr/>
        </p:nvGraphicFramePr>
        <p:xfrm>
          <a:off x="6907213" y="1493840"/>
          <a:ext cx="1566862" cy="396875"/>
        </p:xfrm>
        <a:graphic>
          <a:graphicData uri="http://schemas.openxmlformats.org/presentationml/2006/ole">
            <p:oleObj spid="_x0000_s6150" name="Equation" r:id="rId7" imgW="876240" imgH="241200" progId="Equation.3">
              <p:embed/>
            </p:oleObj>
          </a:graphicData>
        </a:graphic>
      </p:graphicFrame>
      <p:sp>
        <p:nvSpPr>
          <p:cNvPr id="6165" name="Line 40"/>
          <p:cNvSpPr>
            <a:spLocks noChangeShapeType="1"/>
          </p:cNvSpPr>
          <p:nvPr/>
        </p:nvSpPr>
        <p:spPr bwMode="auto">
          <a:xfrm flipH="1" flipV="1">
            <a:off x="2840037" y="1223963"/>
            <a:ext cx="6351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166" name="Line 41"/>
          <p:cNvSpPr>
            <a:spLocks noChangeShapeType="1"/>
          </p:cNvSpPr>
          <p:nvPr/>
        </p:nvSpPr>
        <p:spPr bwMode="auto">
          <a:xfrm flipH="1">
            <a:off x="2840037" y="1795463"/>
            <a:ext cx="6351" cy="317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167" name="Line 42"/>
          <p:cNvSpPr>
            <a:spLocks noChangeShapeType="1"/>
          </p:cNvSpPr>
          <p:nvPr/>
        </p:nvSpPr>
        <p:spPr bwMode="auto">
          <a:xfrm flipV="1">
            <a:off x="6608764" y="1465263"/>
            <a:ext cx="1587" cy="393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168" name="AutoShape 43"/>
          <p:cNvSpPr>
            <a:spLocks noChangeArrowheads="1"/>
          </p:cNvSpPr>
          <p:nvPr/>
        </p:nvSpPr>
        <p:spPr bwMode="auto">
          <a:xfrm flipV="1">
            <a:off x="3195639" y="1946275"/>
            <a:ext cx="274637" cy="381000"/>
          </a:xfrm>
          <a:prstGeom prst="upArrow">
            <a:avLst>
              <a:gd name="adj1" fmla="val 50000"/>
              <a:gd name="adj2" fmla="val 37572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9" name="AutoShape 44"/>
          <p:cNvSpPr>
            <a:spLocks noChangeArrowheads="1"/>
          </p:cNvSpPr>
          <p:nvPr/>
        </p:nvSpPr>
        <p:spPr bwMode="auto">
          <a:xfrm>
            <a:off x="3189289" y="1044575"/>
            <a:ext cx="274637" cy="381000"/>
          </a:xfrm>
          <a:prstGeom prst="upArrow">
            <a:avLst>
              <a:gd name="adj1" fmla="val 50000"/>
              <a:gd name="adj2" fmla="val 37572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70" name="Line 45"/>
          <p:cNvSpPr>
            <a:spLocks noChangeShapeType="1"/>
          </p:cNvSpPr>
          <p:nvPr/>
        </p:nvSpPr>
        <p:spPr bwMode="auto">
          <a:xfrm flipV="1">
            <a:off x="6991350" y="1814513"/>
            <a:ext cx="1588" cy="279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171" name="Line 46"/>
          <p:cNvSpPr>
            <a:spLocks noChangeShapeType="1"/>
          </p:cNvSpPr>
          <p:nvPr/>
        </p:nvSpPr>
        <p:spPr bwMode="auto">
          <a:xfrm>
            <a:off x="6991350" y="1231900"/>
            <a:ext cx="1588" cy="2794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172" name="Line 47"/>
          <p:cNvSpPr>
            <a:spLocks noChangeShapeType="1"/>
          </p:cNvSpPr>
          <p:nvPr/>
        </p:nvSpPr>
        <p:spPr bwMode="auto">
          <a:xfrm flipV="1">
            <a:off x="3136900" y="2473327"/>
            <a:ext cx="1588" cy="3032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6173" name="Line 48"/>
          <p:cNvSpPr>
            <a:spLocks noChangeShapeType="1"/>
          </p:cNvSpPr>
          <p:nvPr/>
        </p:nvSpPr>
        <p:spPr bwMode="auto">
          <a:xfrm flipV="1">
            <a:off x="6961189" y="2438402"/>
            <a:ext cx="1587" cy="3032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49" name="Group 4"/>
          <p:cNvGraphicFramePr>
            <a:graphicFrameLocks noGrp="1"/>
          </p:cNvGraphicFramePr>
          <p:nvPr/>
        </p:nvGraphicFramePr>
        <p:xfrm>
          <a:off x="5310189" y="3857625"/>
          <a:ext cx="4429157" cy="2103120"/>
        </p:xfrm>
        <a:graphic>
          <a:graphicData uri="http://schemas.openxmlformats.org/drawingml/2006/table">
            <a:tbl>
              <a:tblPr/>
              <a:tblGrid>
                <a:gridCol w="886237"/>
                <a:gridCol w="886237"/>
                <a:gridCol w="884209"/>
                <a:gridCol w="886237"/>
                <a:gridCol w="886237"/>
              </a:tblGrid>
              <a:tr h="5870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 [Tesla]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 [mK]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</a:t>
                      </a:r>
                      <a:r>
                        <a:rPr kumimoji="0" lang="de-DE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[%]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 [%]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 [%]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4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2,5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4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93,3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4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5,0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1,05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4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1,28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5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0,11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050" descr="cryostat_Plot3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0" y="666750"/>
            <a:ext cx="8585200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5169" y="-819472"/>
            <a:ext cx="430607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pieren 12"/>
          <p:cNvGrpSpPr>
            <a:grpSpLocks/>
          </p:cNvGrpSpPr>
          <p:nvPr/>
        </p:nvGrpSpPr>
        <p:grpSpPr bwMode="auto">
          <a:xfrm>
            <a:off x="6604000" y="1524000"/>
            <a:ext cx="2063750" cy="4421188"/>
            <a:chOff x="6604000" y="1524000"/>
            <a:chExt cx="2063750" cy="4421188"/>
          </a:xfrm>
        </p:grpSpPr>
        <p:sp>
          <p:nvSpPr>
            <p:cNvPr id="36877" name="Text Box 2051"/>
            <p:cNvSpPr txBox="1">
              <a:spLocks noChangeArrowheads="1"/>
            </p:cNvSpPr>
            <p:nvPr/>
          </p:nvSpPr>
          <p:spPr bwMode="auto">
            <a:xfrm>
              <a:off x="6604000" y="2667000"/>
              <a:ext cx="2063750" cy="3278188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3333F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de-DE" sz="1800" b="1" dirty="0"/>
                <a:t>Transverse </a:t>
              </a:r>
            </a:p>
            <a:p>
              <a:pPr algn="ctr">
                <a:spcBef>
                  <a:spcPct val="50000"/>
                </a:spcBef>
              </a:pPr>
              <a:r>
                <a:rPr lang="de-DE" sz="1800" b="1" dirty="0" err="1"/>
                <a:t>And</a:t>
              </a:r>
              <a:endParaRPr lang="de-DE" sz="1800" b="1" dirty="0"/>
            </a:p>
            <a:p>
              <a:pPr algn="ctr">
                <a:spcBef>
                  <a:spcPct val="50000"/>
                </a:spcBef>
              </a:pPr>
              <a:r>
                <a:rPr lang="de-DE" sz="1800" b="1" dirty="0"/>
                <a:t>Longitudinal</a:t>
              </a:r>
            </a:p>
            <a:p>
              <a:pPr algn="ctr">
                <a:spcBef>
                  <a:spcPct val="50000"/>
                </a:spcBef>
              </a:pPr>
              <a:r>
                <a:rPr lang="de-DE" sz="1800" b="1" dirty="0"/>
                <a:t>Internal </a:t>
              </a:r>
            </a:p>
            <a:p>
              <a:pPr algn="ctr">
                <a:spcBef>
                  <a:spcPct val="50000"/>
                </a:spcBef>
              </a:pPr>
              <a:r>
                <a:rPr lang="de-DE" sz="1800" b="1" dirty="0"/>
                <a:t>Holding </a:t>
              </a:r>
              <a:r>
                <a:rPr lang="de-DE" sz="1800" b="1" dirty="0" err="1"/>
                <a:t>coil</a:t>
              </a:r>
              <a:endParaRPr lang="de-DE" sz="1800" b="1" dirty="0"/>
            </a:p>
            <a:p>
              <a:pPr algn="ctr">
                <a:spcBef>
                  <a:spcPct val="50000"/>
                </a:spcBef>
              </a:pPr>
              <a:r>
                <a:rPr lang="de-DE" sz="1800" b="1" dirty="0" smtClean="0"/>
                <a:t>1.2 </a:t>
              </a:r>
              <a:r>
                <a:rPr lang="de-DE" sz="1800" b="1" dirty="0"/>
                <a:t>Kelvin</a:t>
              </a:r>
            </a:p>
            <a:p>
              <a:pPr algn="ctr">
                <a:spcBef>
                  <a:spcPct val="50000"/>
                </a:spcBef>
              </a:pPr>
              <a:r>
                <a:rPr lang="de-DE" sz="1800" b="1" dirty="0">
                  <a:solidFill>
                    <a:srgbClr val="FF0000"/>
                  </a:solidFill>
                </a:rPr>
                <a:t>1Tesla </a:t>
              </a:r>
              <a:r>
                <a:rPr lang="de-DE" sz="1800" b="1" dirty="0" err="1">
                  <a:solidFill>
                    <a:srgbClr val="FF0000"/>
                  </a:solidFill>
                </a:rPr>
                <a:t>at</a:t>
              </a:r>
              <a:r>
                <a:rPr lang="de-DE" sz="1800" b="1" dirty="0">
                  <a:solidFill>
                    <a:srgbClr val="FF0000"/>
                  </a:solidFill>
                </a:rPr>
                <a:t> 46A</a:t>
              </a:r>
            </a:p>
            <a:p>
              <a:pPr algn="ctr">
                <a:spcBef>
                  <a:spcPct val="50000"/>
                </a:spcBef>
              </a:pPr>
              <a:r>
                <a:rPr lang="de-DE" sz="1800" b="1" dirty="0" err="1">
                  <a:solidFill>
                    <a:srgbClr val="FF0000"/>
                  </a:solidFill>
                </a:rPr>
                <a:t>achieved</a:t>
              </a:r>
              <a:endParaRPr lang="de-DE" sz="1800" b="1" dirty="0">
                <a:solidFill>
                  <a:srgbClr val="FF0000"/>
                </a:solidFill>
              </a:endParaRPr>
            </a:p>
          </p:txBody>
        </p:sp>
        <p:sp>
          <p:nvSpPr>
            <p:cNvPr id="36878" name="Line 2052"/>
            <p:cNvSpPr>
              <a:spLocks noChangeShapeType="1"/>
            </p:cNvSpPr>
            <p:nvPr/>
          </p:nvSpPr>
          <p:spPr bwMode="auto">
            <a:xfrm flipV="1">
              <a:off x="8089900" y="1524000"/>
              <a:ext cx="165100" cy="1066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6868" name="Rectangle 2053"/>
          <p:cNvSpPr>
            <a:spLocks noChangeArrowheads="1"/>
          </p:cNvSpPr>
          <p:nvPr/>
        </p:nvSpPr>
        <p:spPr bwMode="auto">
          <a:xfrm>
            <a:off x="1364521" y="2"/>
            <a:ext cx="6329233" cy="582211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de-DE" sz="3200" b="1">
                <a:solidFill>
                  <a:srgbClr val="00279F"/>
                </a:solidFill>
              </a:rPr>
              <a:t>Mainz/Dubna Dilution refrigerator</a:t>
            </a:r>
          </a:p>
        </p:txBody>
      </p:sp>
      <p:sp>
        <p:nvSpPr>
          <p:cNvPr id="36869" name="Rechteck 13"/>
          <p:cNvSpPr>
            <a:spLocks noChangeArrowheads="1"/>
          </p:cNvSpPr>
          <p:nvPr/>
        </p:nvSpPr>
        <p:spPr bwMode="auto">
          <a:xfrm>
            <a:off x="452438" y="2357440"/>
            <a:ext cx="2786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800" b="1">
                <a:solidFill>
                  <a:srgbClr val="000000"/>
                </a:solidFill>
              </a:rPr>
              <a:t>Separator (4.2Kelvin)</a:t>
            </a:r>
          </a:p>
        </p:txBody>
      </p:sp>
      <p:sp>
        <p:nvSpPr>
          <p:cNvPr id="36870" name="Rechteck 14"/>
          <p:cNvSpPr>
            <a:spLocks noChangeArrowheads="1"/>
          </p:cNvSpPr>
          <p:nvPr/>
        </p:nvSpPr>
        <p:spPr bwMode="auto">
          <a:xfrm>
            <a:off x="2166937" y="1643065"/>
            <a:ext cx="2786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800" b="1">
                <a:solidFill>
                  <a:srgbClr val="000000"/>
                </a:solidFill>
              </a:rPr>
              <a:t>Evaporator  (1.5Kelvin)</a:t>
            </a:r>
          </a:p>
        </p:txBody>
      </p:sp>
      <p:cxnSp>
        <p:nvCxnSpPr>
          <p:cNvPr id="17" name="Gerade Verbindung mit Pfeil 16"/>
          <p:cNvCxnSpPr/>
          <p:nvPr/>
        </p:nvCxnSpPr>
        <p:spPr>
          <a:xfrm>
            <a:off x="2309814" y="2714625"/>
            <a:ext cx="2000250" cy="357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/>
          <p:nvPr/>
        </p:nvCxnSpPr>
        <p:spPr>
          <a:xfrm>
            <a:off x="3881438" y="2000250"/>
            <a:ext cx="1500187" cy="571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3" name="Rechteck 20"/>
          <p:cNvSpPr>
            <a:spLocks noChangeArrowheads="1"/>
          </p:cNvSpPr>
          <p:nvPr/>
        </p:nvSpPr>
        <p:spPr bwMode="auto">
          <a:xfrm>
            <a:off x="5024439" y="785815"/>
            <a:ext cx="2643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de-DE" sz="1800" b="1">
                <a:solidFill>
                  <a:srgbClr val="000000"/>
                </a:solidFill>
              </a:rPr>
              <a:t>Mixing chamber(25mK)</a:t>
            </a:r>
          </a:p>
        </p:txBody>
      </p:sp>
      <p:cxnSp>
        <p:nvCxnSpPr>
          <p:cNvPr id="23" name="Gerade Verbindung mit Pfeil 22"/>
          <p:cNvCxnSpPr/>
          <p:nvPr/>
        </p:nvCxnSpPr>
        <p:spPr>
          <a:xfrm>
            <a:off x="7739063" y="1000127"/>
            <a:ext cx="571500" cy="730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5" name="Textfeld 23"/>
          <p:cNvSpPr txBox="1">
            <a:spLocks noChangeArrowheads="1"/>
          </p:cNvSpPr>
          <p:nvPr/>
        </p:nvSpPr>
        <p:spPr bwMode="auto">
          <a:xfrm>
            <a:off x="5024438" y="1357314"/>
            <a:ext cx="12618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 b="1"/>
              <a:t>Still (0.7K)</a:t>
            </a:r>
          </a:p>
        </p:txBody>
      </p:sp>
      <p:cxnSp>
        <p:nvCxnSpPr>
          <p:cNvPr id="26" name="Gerade Verbindung mit Pfeil 25"/>
          <p:cNvCxnSpPr/>
          <p:nvPr/>
        </p:nvCxnSpPr>
        <p:spPr>
          <a:xfrm rot="5400000">
            <a:off x="5243513" y="1995488"/>
            <a:ext cx="928688" cy="3667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8"/>
          <p:cNvGrpSpPr>
            <a:grpSpLocks/>
          </p:cNvGrpSpPr>
          <p:nvPr/>
        </p:nvGrpSpPr>
        <p:grpSpPr bwMode="auto">
          <a:xfrm rot="-1699009">
            <a:off x="-42863" y="5538788"/>
            <a:ext cx="1560514" cy="144462"/>
            <a:chOff x="4315" y="3696"/>
            <a:chExt cx="885" cy="144"/>
          </a:xfrm>
        </p:grpSpPr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4315" y="3696"/>
              <a:ext cx="752" cy="144"/>
            </a:xfrm>
            <a:custGeom>
              <a:avLst/>
              <a:gdLst>
                <a:gd name="T0" fmla="*/ 0 w 544"/>
                <a:gd name="T1" fmla="*/ 133 h 114"/>
                <a:gd name="T2" fmla="*/ 100 w 544"/>
                <a:gd name="T3" fmla="*/ 1 h 114"/>
                <a:gd name="T4" fmla="*/ 199 w 544"/>
                <a:gd name="T5" fmla="*/ 143 h 114"/>
                <a:gd name="T6" fmla="*/ 282 w 544"/>
                <a:gd name="T7" fmla="*/ 6 h 114"/>
                <a:gd name="T8" fmla="*/ 393 w 544"/>
                <a:gd name="T9" fmla="*/ 133 h 114"/>
                <a:gd name="T10" fmla="*/ 476 w 544"/>
                <a:gd name="T11" fmla="*/ 11 h 114"/>
                <a:gd name="T12" fmla="*/ 564 w 544"/>
                <a:gd name="T13" fmla="*/ 133 h 114"/>
                <a:gd name="T14" fmla="*/ 647 w 544"/>
                <a:gd name="T15" fmla="*/ 11 h 114"/>
                <a:gd name="T16" fmla="*/ 752 w 544"/>
                <a:gd name="T17" fmla="*/ 67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44"/>
                <a:gd name="T28" fmla="*/ 0 h 114"/>
                <a:gd name="T29" fmla="*/ 544 w 544"/>
                <a:gd name="T30" fmla="*/ 114 h 1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44" h="114">
                  <a:moveTo>
                    <a:pt x="0" y="105"/>
                  </a:moveTo>
                  <a:cubicBezTo>
                    <a:pt x="24" y="52"/>
                    <a:pt x="48" y="0"/>
                    <a:pt x="72" y="1"/>
                  </a:cubicBezTo>
                  <a:cubicBezTo>
                    <a:pt x="96" y="2"/>
                    <a:pt x="122" y="112"/>
                    <a:pt x="144" y="113"/>
                  </a:cubicBezTo>
                  <a:cubicBezTo>
                    <a:pt x="166" y="114"/>
                    <a:pt x="181" y="6"/>
                    <a:pt x="204" y="5"/>
                  </a:cubicBezTo>
                  <a:cubicBezTo>
                    <a:pt x="227" y="4"/>
                    <a:pt x="261" y="104"/>
                    <a:pt x="284" y="105"/>
                  </a:cubicBezTo>
                  <a:cubicBezTo>
                    <a:pt x="307" y="106"/>
                    <a:pt x="323" y="9"/>
                    <a:pt x="344" y="9"/>
                  </a:cubicBezTo>
                  <a:cubicBezTo>
                    <a:pt x="365" y="9"/>
                    <a:pt x="387" y="105"/>
                    <a:pt x="408" y="105"/>
                  </a:cubicBezTo>
                  <a:cubicBezTo>
                    <a:pt x="429" y="105"/>
                    <a:pt x="445" y="18"/>
                    <a:pt x="468" y="9"/>
                  </a:cubicBezTo>
                  <a:cubicBezTo>
                    <a:pt x="491" y="0"/>
                    <a:pt x="531" y="48"/>
                    <a:pt x="544" y="53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8" name="Line 10"/>
            <p:cNvSpPr>
              <a:spLocks noChangeShapeType="1"/>
            </p:cNvSpPr>
            <p:nvPr/>
          </p:nvSpPr>
          <p:spPr bwMode="auto">
            <a:xfrm>
              <a:off x="5062" y="3773"/>
              <a:ext cx="138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 rot="1431183">
            <a:off x="8399605" y="1244013"/>
            <a:ext cx="979477" cy="158512"/>
            <a:chOff x="4315" y="3696"/>
            <a:chExt cx="885" cy="144"/>
          </a:xfrm>
        </p:grpSpPr>
        <p:sp>
          <p:nvSpPr>
            <p:cNvPr id="22" name="Freeform 9"/>
            <p:cNvSpPr>
              <a:spLocks/>
            </p:cNvSpPr>
            <p:nvPr/>
          </p:nvSpPr>
          <p:spPr bwMode="auto">
            <a:xfrm>
              <a:off x="4315" y="3696"/>
              <a:ext cx="752" cy="144"/>
            </a:xfrm>
            <a:custGeom>
              <a:avLst/>
              <a:gdLst>
                <a:gd name="T0" fmla="*/ 0 w 544"/>
                <a:gd name="T1" fmla="*/ 133 h 114"/>
                <a:gd name="T2" fmla="*/ 100 w 544"/>
                <a:gd name="T3" fmla="*/ 1 h 114"/>
                <a:gd name="T4" fmla="*/ 199 w 544"/>
                <a:gd name="T5" fmla="*/ 143 h 114"/>
                <a:gd name="T6" fmla="*/ 282 w 544"/>
                <a:gd name="T7" fmla="*/ 6 h 114"/>
                <a:gd name="T8" fmla="*/ 393 w 544"/>
                <a:gd name="T9" fmla="*/ 133 h 114"/>
                <a:gd name="T10" fmla="*/ 476 w 544"/>
                <a:gd name="T11" fmla="*/ 11 h 114"/>
                <a:gd name="T12" fmla="*/ 564 w 544"/>
                <a:gd name="T13" fmla="*/ 133 h 114"/>
                <a:gd name="T14" fmla="*/ 647 w 544"/>
                <a:gd name="T15" fmla="*/ 11 h 114"/>
                <a:gd name="T16" fmla="*/ 752 w 544"/>
                <a:gd name="T17" fmla="*/ 67 h 1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44"/>
                <a:gd name="T28" fmla="*/ 0 h 114"/>
                <a:gd name="T29" fmla="*/ 544 w 544"/>
                <a:gd name="T30" fmla="*/ 114 h 11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44" h="114">
                  <a:moveTo>
                    <a:pt x="0" y="105"/>
                  </a:moveTo>
                  <a:cubicBezTo>
                    <a:pt x="24" y="52"/>
                    <a:pt x="48" y="0"/>
                    <a:pt x="72" y="1"/>
                  </a:cubicBezTo>
                  <a:cubicBezTo>
                    <a:pt x="96" y="2"/>
                    <a:pt x="122" y="112"/>
                    <a:pt x="144" y="113"/>
                  </a:cubicBezTo>
                  <a:cubicBezTo>
                    <a:pt x="166" y="114"/>
                    <a:pt x="181" y="6"/>
                    <a:pt x="204" y="5"/>
                  </a:cubicBezTo>
                  <a:cubicBezTo>
                    <a:pt x="227" y="4"/>
                    <a:pt x="261" y="104"/>
                    <a:pt x="284" y="105"/>
                  </a:cubicBezTo>
                  <a:cubicBezTo>
                    <a:pt x="307" y="106"/>
                    <a:pt x="323" y="9"/>
                    <a:pt x="344" y="9"/>
                  </a:cubicBezTo>
                  <a:cubicBezTo>
                    <a:pt x="365" y="9"/>
                    <a:pt x="387" y="105"/>
                    <a:pt x="408" y="105"/>
                  </a:cubicBezTo>
                  <a:cubicBezTo>
                    <a:pt x="429" y="105"/>
                    <a:pt x="445" y="18"/>
                    <a:pt x="468" y="9"/>
                  </a:cubicBezTo>
                  <a:cubicBezTo>
                    <a:pt x="491" y="0"/>
                    <a:pt x="531" y="48"/>
                    <a:pt x="544" y="53"/>
                  </a:cubicBezTo>
                </a:path>
              </a:pathLst>
            </a:custGeom>
            <a:noFill/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4" name="Line 10"/>
            <p:cNvSpPr>
              <a:spLocks noChangeShapeType="1"/>
            </p:cNvSpPr>
            <p:nvPr/>
          </p:nvSpPr>
          <p:spPr bwMode="auto">
            <a:xfrm>
              <a:off x="5062" y="3773"/>
              <a:ext cx="138" cy="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9" name="AutoShape 20"/>
          <p:cNvSpPr>
            <a:spLocks noChangeArrowheads="1"/>
          </p:cNvSpPr>
          <p:nvPr/>
        </p:nvSpPr>
        <p:spPr bwMode="auto">
          <a:xfrm>
            <a:off x="8310564" y="928690"/>
            <a:ext cx="357187" cy="357187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93 -0.01179 C 0.01793 -0.01179 0.40368 -0.33526 0.78943 -0.6585 " pathEditMode="relative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8"/>
          <p:cNvSpPr>
            <a:spLocks noGrp="1" noChangeArrowheads="1"/>
          </p:cNvSpPr>
          <p:nvPr>
            <p:ph type="body" sz="half" idx="2"/>
          </p:nvPr>
        </p:nvSpPr>
        <p:spPr>
          <a:xfrm>
            <a:off x="4622800" y="1447802"/>
            <a:ext cx="47879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GB" sz="2800" smtClean="0">
              <a:latin typeface="Georgia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sz="2800" smtClean="0">
                <a:latin typeface="Georgia" pitchFamily="18" charset="0"/>
              </a:rPr>
              <a:t>Copper/scandium wire with </a:t>
            </a:r>
            <a:r>
              <a:rPr lang="en-GB" sz="2800" smtClean="0"/>
              <a:t>54</a:t>
            </a:r>
            <a:r>
              <a:rPr lang="en-GB" sz="2800" smtClean="0">
                <a:latin typeface="Georgia" pitchFamily="18" charset="0"/>
              </a:rPr>
              <a:t> Nb-Ti filaments embedded in it</a:t>
            </a:r>
            <a:r>
              <a:rPr lang="es-ES" sz="2800" smtClean="0">
                <a:latin typeface="Georgia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s-ES" sz="2800" smtClean="0">
                <a:latin typeface="Georgia" pitchFamily="18" charset="0"/>
              </a:rPr>
              <a:t>Cu:Sc=</a:t>
            </a:r>
            <a:r>
              <a:rPr lang="es-ES" sz="2800" smtClean="0"/>
              <a:t>1.35</a:t>
            </a:r>
            <a:r>
              <a:rPr lang="es-ES" sz="2800" smtClean="0">
                <a:latin typeface="Georgia" pitchFamily="18" charset="0"/>
              </a:rPr>
              <a:t>:</a:t>
            </a:r>
            <a:r>
              <a:rPr lang="es-ES" sz="2800" smtClean="0"/>
              <a:t>1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smtClean="0">
                <a:latin typeface="Georgia" pitchFamily="18" charset="0"/>
              </a:rPr>
              <a:t>Alloy composition: Nb</a:t>
            </a:r>
            <a:r>
              <a:rPr lang="en-GB" sz="2800" smtClean="0"/>
              <a:t>47</a:t>
            </a:r>
            <a:r>
              <a:rPr lang="en-GB" sz="2800" smtClean="0">
                <a:latin typeface="Georgia" pitchFamily="18" charset="0"/>
              </a:rPr>
              <a:t>wt.%Ti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smtClean="0">
                <a:latin typeface="Georgia" pitchFamily="18" charset="0"/>
              </a:rPr>
              <a:t>Diameter=</a:t>
            </a:r>
            <a:r>
              <a:rPr lang="en-GB" sz="2800" smtClean="0"/>
              <a:t>0.222</a:t>
            </a:r>
            <a:r>
              <a:rPr lang="en-GB" sz="2800" smtClean="0">
                <a:latin typeface="Georgia" pitchFamily="18" charset="0"/>
              </a:rPr>
              <a:t>mm</a:t>
            </a:r>
          </a:p>
          <a:p>
            <a:pPr eaLnBrk="1" hangingPunct="1">
              <a:lnSpc>
                <a:spcPct val="90000"/>
              </a:lnSpc>
            </a:pPr>
            <a:r>
              <a:rPr lang="en-GB" sz="2800" smtClean="0">
                <a:latin typeface="Georgia" pitchFamily="18" charset="0"/>
              </a:rPr>
              <a:t>It achieves currents up to </a:t>
            </a:r>
            <a:r>
              <a:rPr lang="en-GB" sz="2800" smtClean="0"/>
              <a:t>50</a:t>
            </a:r>
            <a:r>
              <a:rPr lang="en-GB" sz="2800" smtClean="0">
                <a:latin typeface="Georgia" pitchFamily="18" charset="0"/>
              </a:rPr>
              <a:t>A at </a:t>
            </a:r>
            <a:r>
              <a:rPr lang="en-GB" sz="2800" smtClean="0"/>
              <a:t>4.2</a:t>
            </a:r>
            <a:r>
              <a:rPr lang="en-GB" sz="2800" smtClean="0">
                <a:latin typeface="Georgia" pitchFamily="18" charset="0"/>
              </a:rPr>
              <a:t>K and </a:t>
            </a:r>
            <a:r>
              <a:rPr lang="en-GB" sz="2800" smtClean="0"/>
              <a:t>1</a:t>
            </a:r>
            <a:r>
              <a:rPr lang="en-GB" sz="2800" smtClean="0">
                <a:latin typeface="Georgia" pitchFamily="18" charset="0"/>
              </a:rPr>
              <a:t>T.</a:t>
            </a:r>
            <a:endParaRPr lang="en-US" sz="2800" smtClean="0">
              <a:latin typeface="Georgia" pitchFamily="18" charset="0"/>
            </a:endParaRPr>
          </a:p>
        </p:txBody>
      </p:sp>
      <p:pic>
        <p:nvPicPr>
          <p:cNvPr id="39939" name="Picture 19" descr="nbti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66775" y="2238377"/>
            <a:ext cx="3632200" cy="3248025"/>
          </a:xfrm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992188" y="188913"/>
            <a:ext cx="7345362" cy="646112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600" b="1"/>
              <a:t>Internal transverse holding coil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coil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428625"/>
            <a:ext cx="8229600" cy="2597150"/>
          </a:xfrm>
        </p:spPr>
      </p:pic>
      <p:pic>
        <p:nvPicPr>
          <p:cNvPr id="50179" name="Grafik 5" descr="P101038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8015"/>
            <a:ext cx="5357814" cy="370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8026" y="4143377"/>
            <a:ext cx="41179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Gerade Verbindung mit Pfeil 6"/>
          <p:cNvCxnSpPr/>
          <p:nvPr/>
        </p:nvCxnSpPr>
        <p:spPr>
          <a:xfrm>
            <a:off x="6238876" y="6000750"/>
            <a:ext cx="3357563" cy="1588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82" name="Textfeld 8"/>
          <p:cNvSpPr txBox="1">
            <a:spLocks noChangeArrowheads="1"/>
          </p:cNvSpPr>
          <p:nvPr/>
        </p:nvSpPr>
        <p:spPr bwMode="auto">
          <a:xfrm>
            <a:off x="7381875" y="6072188"/>
            <a:ext cx="1285876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150mm</a:t>
            </a:r>
            <a:endParaRPr lang="en-US"/>
          </a:p>
        </p:txBody>
      </p:sp>
      <p:sp>
        <p:nvSpPr>
          <p:cNvPr id="50183" name="Text Box 12"/>
          <p:cNvSpPr txBox="1">
            <a:spLocks noChangeArrowheads="1"/>
          </p:cNvSpPr>
          <p:nvPr/>
        </p:nvSpPr>
        <p:spPr bwMode="auto">
          <a:xfrm>
            <a:off x="8035926" y="2643189"/>
            <a:ext cx="1870075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sz="2000">
                <a:latin typeface="Arial" pitchFamily="34" charset="0"/>
              </a:rPr>
              <a:t>4</a:t>
            </a:r>
            <a:r>
              <a:rPr lang="es-ES" sz="2000">
                <a:latin typeface="Georgia" pitchFamily="18" charset="0"/>
              </a:rPr>
              <a:t>-layer dipole:</a:t>
            </a:r>
          </a:p>
          <a:p>
            <a:pPr>
              <a:spcBef>
                <a:spcPct val="50000"/>
              </a:spcBef>
            </a:pPr>
            <a:r>
              <a:rPr lang="es-ES" sz="2000">
                <a:latin typeface="Georgia" pitchFamily="18" charset="0"/>
              </a:rPr>
              <a:t>N1=N2=</a:t>
            </a:r>
            <a:r>
              <a:rPr lang="es-ES" sz="2000">
                <a:latin typeface="Arial" pitchFamily="34" charset="0"/>
              </a:rPr>
              <a:t>138</a:t>
            </a:r>
          </a:p>
          <a:p>
            <a:pPr>
              <a:spcBef>
                <a:spcPct val="50000"/>
              </a:spcBef>
            </a:pPr>
            <a:r>
              <a:rPr lang="es-ES" sz="2000">
                <a:latin typeface="Georgia" pitchFamily="18" charset="0"/>
              </a:rPr>
              <a:t>N3=N4=</a:t>
            </a:r>
            <a:r>
              <a:rPr lang="es-ES" sz="2000">
                <a:latin typeface="Arial" pitchFamily="34" charset="0"/>
              </a:rPr>
              <a:t>78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ryostat_Plot3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201" y="571500"/>
            <a:ext cx="8716963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 Box 4"/>
          <p:cNvSpPr txBox="1">
            <a:spLocks noChangeArrowheads="1"/>
          </p:cNvSpPr>
          <p:nvPr/>
        </p:nvSpPr>
        <p:spPr bwMode="auto">
          <a:xfrm>
            <a:off x="6500813" y="2482850"/>
            <a:ext cx="3405188" cy="4108450"/>
          </a:xfrm>
          <a:prstGeom prst="rect">
            <a:avLst/>
          </a:prstGeom>
          <a:solidFill>
            <a:schemeClr val="bg1"/>
          </a:solidFill>
          <a:ln w="57150">
            <a:solidFill>
              <a:srgbClr val="3333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800" b="1"/>
              <a:t>Transverse (Saddle coil) </a:t>
            </a:r>
          </a:p>
          <a:p>
            <a:pPr algn="ctr">
              <a:spcBef>
                <a:spcPct val="50000"/>
              </a:spcBef>
            </a:pPr>
            <a:endParaRPr lang="de-DE" sz="1800" b="1"/>
          </a:p>
          <a:p>
            <a:pPr algn="ctr">
              <a:spcBef>
                <a:spcPct val="50000"/>
              </a:spcBef>
            </a:pPr>
            <a:endParaRPr lang="de-DE" sz="1800" b="1"/>
          </a:p>
          <a:p>
            <a:pPr algn="ctr">
              <a:spcBef>
                <a:spcPct val="50000"/>
              </a:spcBef>
            </a:pPr>
            <a:r>
              <a:rPr lang="de-DE" sz="1800" b="1"/>
              <a:t>and</a:t>
            </a:r>
          </a:p>
          <a:p>
            <a:pPr algn="ctr">
              <a:spcBef>
                <a:spcPct val="50000"/>
              </a:spcBef>
            </a:pPr>
            <a:r>
              <a:rPr lang="de-DE" sz="1800" b="1"/>
              <a:t>Longitudinal (Solenoid)</a:t>
            </a:r>
          </a:p>
          <a:p>
            <a:pPr algn="ctr">
              <a:spcBef>
                <a:spcPct val="50000"/>
              </a:spcBef>
            </a:pPr>
            <a:endParaRPr lang="de-DE" sz="1800" b="1"/>
          </a:p>
          <a:p>
            <a:pPr algn="ctr">
              <a:spcBef>
                <a:spcPct val="50000"/>
              </a:spcBef>
            </a:pPr>
            <a:endParaRPr lang="de-DE" sz="1800" b="1"/>
          </a:p>
          <a:p>
            <a:pPr algn="ctr">
              <a:spcBef>
                <a:spcPct val="50000"/>
              </a:spcBef>
            </a:pPr>
            <a:endParaRPr lang="de-DE" sz="1800" b="1"/>
          </a:p>
          <a:p>
            <a:pPr algn="ctr">
              <a:spcBef>
                <a:spcPct val="50000"/>
              </a:spcBef>
            </a:pPr>
            <a:r>
              <a:rPr lang="de-DE" sz="1800" b="1"/>
              <a:t>Internal </a:t>
            </a:r>
          </a:p>
          <a:p>
            <a:pPr algn="ctr">
              <a:spcBef>
                <a:spcPct val="50000"/>
              </a:spcBef>
            </a:pPr>
            <a:r>
              <a:rPr lang="de-DE" sz="1800" b="1"/>
              <a:t>Holding Field (1.2K, 0.6T)</a:t>
            </a:r>
          </a:p>
        </p:txBody>
      </p:sp>
      <p:sp>
        <p:nvSpPr>
          <p:cNvPr id="52228" name="Line 6"/>
          <p:cNvSpPr>
            <a:spLocks noChangeShapeType="1"/>
          </p:cNvSpPr>
          <p:nvPr/>
        </p:nvSpPr>
        <p:spPr bwMode="auto">
          <a:xfrm flipV="1">
            <a:off x="7970839" y="1524002"/>
            <a:ext cx="284162" cy="904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2927461" y="2"/>
            <a:ext cx="3614516" cy="582211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de-DE" sz="3200" b="1" dirty="0">
                <a:solidFill>
                  <a:schemeClr val="accent6"/>
                </a:solidFill>
                <a:cs typeface="+mn-cs"/>
              </a:rPr>
              <a:t>Magnet Technology</a:t>
            </a:r>
          </a:p>
        </p:txBody>
      </p:sp>
      <p:sp>
        <p:nvSpPr>
          <p:cNvPr id="52230" name="Text Box 11"/>
          <p:cNvSpPr txBox="1">
            <a:spLocks noChangeArrowheads="1"/>
          </p:cNvSpPr>
          <p:nvPr/>
        </p:nvSpPr>
        <p:spPr bwMode="auto">
          <a:xfrm>
            <a:off x="415925" y="692062"/>
            <a:ext cx="5120056" cy="12003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de-DE" sz="1800" b="1"/>
              <a:t>DNP at 200mK and 2.5T with 70GHz microwaves.</a:t>
            </a:r>
          </a:p>
          <a:p>
            <a:pPr eaLnBrk="0" hangingPunct="0"/>
            <a:r>
              <a:rPr lang="de-DE" sz="1800" b="1"/>
              <a:t>Frozen spin target  (25mKelvin, 0.6T).</a:t>
            </a:r>
          </a:p>
          <a:p>
            <a:pPr eaLnBrk="0" hangingPunct="0"/>
            <a:r>
              <a:rPr lang="de-DE" sz="1800" b="1"/>
              <a:t>Secondary particles punch through holding coil.</a:t>
            </a:r>
          </a:p>
          <a:p>
            <a:pPr eaLnBrk="0" hangingPunct="0"/>
            <a:r>
              <a:rPr lang="de-DE" sz="1800" b="1"/>
              <a:t>All directions of polarization.</a:t>
            </a:r>
          </a:p>
        </p:txBody>
      </p:sp>
      <p:pic>
        <p:nvPicPr>
          <p:cNvPr id="52231" name="Picture 2"/>
          <p:cNvPicPr>
            <a:picLocks noChangeAspect="1" noChangeArrowheads="1"/>
          </p:cNvPicPr>
          <p:nvPr/>
        </p:nvPicPr>
        <p:blipFill>
          <a:blip r:embed="rId3" cstate="print"/>
          <a:srcRect t="14648" b="12109"/>
          <a:stretch>
            <a:fillRect/>
          </a:stretch>
        </p:blipFill>
        <p:spPr bwMode="auto">
          <a:xfrm>
            <a:off x="7119938" y="2786063"/>
            <a:ext cx="2112962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4" descr="D:\Backup_oldHD\Dokumente und Einstellungen\Andreas Thomas\Eigene Dateien\Eigene Bilder\2006-03-24, Holdingcoil\Holdingcoil.jpg"/>
          <p:cNvPicPr>
            <a:picLocks noChangeAspect="1" noChangeArrowheads="1"/>
          </p:cNvPicPr>
          <p:nvPr/>
        </p:nvPicPr>
        <p:blipFill>
          <a:blip r:embed="rId4" cstate="print"/>
          <a:srcRect l="38313" t="36273" r="13385" b="17554"/>
          <a:stretch>
            <a:fillRect/>
          </a:stretch>
        </p:blipFill>
        <p:spPr bwMode="auto">
          <a:xfrm>
            <a:off x="7197726" y="4500565"/>
            <a:ext cx="2109788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0" y="1643064"/>
            <a:ext cx="9906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  <a:tabLst>
                <a:tab pos="536575" algn="l"/>
              </a:tabLst>
            </a:pPr>
            <a:r>
              <a:rPr lang="en-US" sz="2000" b="1" dirty="0">
                <a:solidFill>
                  <a:srgbClr val="3333FF"/>
                </a:solidFill>
              </a:rPr>
              <a:t>1.-	Longitudinal PT:	a) </a:t>
            </a:r>
            <a:r>
              <a:rPr lang="en-US" sz="2000" b="1" dirty="0" smtClean="0">
                <a:solidFill>
                  <a:srgbClr val="3333FF"/>
                </a:solidFill>
              </a:rPr>
              <a:t>E and G of </a:t>
            </a:r>
            <a:r>
              <a:rPr lang="en-US" sz="2000" b="1" dirty="0">
                <a:solidFill>
                  <a:srgbClr val="3333FF"/>
                </a:solidFill>
              </a:rPr>
              <a:t>Meson </a:t>
            </a:r>
            <a:r>
              <a:rPr lang="en-US" sz="2000" b="1" dirty="0" err="1" smtClean="0">
                <a:solidFill>
                  <a:srgbClr val="3333FF"/>
                </a:solidFill>
              </a:rPr>
              <a:t>Photoproduction</a:t>
            </a:r>
            <a:r>
              <a:rPr lang="en-US" sz="2000" b="1" dirty="0" smtClean="0">
                <a:solidFill>
                  <a:srgbClr val="3333FF"/>
                </a:solidFill>
              </a:rPr>
              <a:t> off protons </a:t>
            </a:r>
            <a:r>
              <a:rPr lang="en-US" sz="2000" b="1" dirty="0">
                <a:solidFill>
                  <a:srgbClr val="3333FF"/>
                </a:solidFill>
              </a:rPr>
              <a:t>				</a:t>
            </a:r>
            <a:r>
              <a:rPr lang="en-US" sz="2000" b="1" dirty="0" smtClean="0">
                <a:solidFill>
                  <a:srgbClr val="3333FF"/>
                </a:solidFill>
              </a:rPr>
              <a:t>		b</a:t>
            </a:r>
            <a:r>
              <a:rPr lang="en-US" sz="2000" b="1" dirty="0">
                <a:solidFill>
                  <a:srgbClr val="3333FF"/>
                </a:solidFill>
              </a:rPr>
              <a:t>) </a:t>
            </a:r>
            <a:r>
              <a:rPr lang="en-US" sz="2000" b="1" dirty="0" smtClean="0">
                <a:solidFill>
                  <a:srgbClr val="3333FF"/>
                </a:solidFill>
              </a:rPr>
              <a:t>E and </a:t>
            </a:r>
            <a:r>
              <a:rPr lang="en-US" sz="2000" b="1" dirty="0">
                <a:solidFill>
                  <a:srgbClr val="3333FF"/>
                </a:solidFill>
              </a:rPr>
              <a:t>G </a:t>
            </a:r>
            <a:r>
              <a:rPr lang="en-US" sz="2000" b="1" dirty="0" smtClean="0">
                <a:solidFill>
                  <a:srgbClr val="3333FF"/>
                </a:solidFill>
              </a:rPr>
              <a:t>of Meson </a:t>
            </a:r>
            <a:r>
              <a:rPr lang="en-US" sz="2000" b="1" dirty="0" err="1" smtClean="0">
                <a:solidFill>
                  <a:srgbClr val="3333FF"/>
                </a:solidFill>
              </a:rPr>
              <a:t>Photoproduction</a:t>
            </a:r>
            <a:r>
              <a:rPr lang="en-US" sz="2000" b="1" dirty="0" smtClean="0">
                <a:solidFill>
                  <a:srgbClr val="3333FF"/>
                </a:solidFill>
              </a:rPr>
              <a:t> off neutrons </a:t>
            </a:r>
            <a:endParaRPr lang="en-US" sz="2000" b="1" dirty="0">
              <a:solidFill>
                <a:srgbClr val="3333FF"/>
              </a:solidFill>
            </a:endParaRPr>
          </a:p>
          <a:p>
            <a:pPr>
              <a:tabLst>
                <a:tab pos="536575" algn="l"/>
              </a:tabLst>
            </a:pPr>
            <a:endParaRPr lang="en-US" sz="2000" b="1" dirty="0">
              <a:solidFill>
                <a:srgbClr val="3333FF"/>
              </a:solidFill>
            </a:endParaRPr>
          </a:p>
          <a:p>
            <a:pPr>
              <a:tabLst>
                <a:tab pos="536575" algn="l"/>
              </a:tabLst>
            </a:pPr>
            <a:r>
              <a:rPr lang="en-US" sz="2000" b="1" dirty="0">
                <a:solidFill>
                  <a:srgbClr val="3333FF"/>
                </a:solidFill>
              </a:rPr>
              <a:t>2.-	Transverse PT: 	</a:t>
            </a:r>
            <a:r>
              <a:rPr lang="en-US" sz="2000" b="1" dirty="0" smtClean="0">
                <a:solidFill>
                  <a:srgbClr val="3333FF"/>
                </a:solidFill>
              </a:rPr>
              <a:t>a</a:t>
            </a:r>
            <a:r>
              <a:rPr lang="en-US" sz="2000" b="1" dirty="0">
                <a:solidFill>
                  <a:srgbClr val="3333FF"/>
                </a:solidFill>
              </a:rPr>
              <a:t>) </a:t>
            </a:r>
            <a:r>
              <a:rPr lang="en-US" sz="2000" b="1" dirty="0" smtClean="0">
                <a:solidFill>
                  <a:srgbClr val="3333FF"/>
                </a:solidFill>
              </a:rPr>
              <a:t>T </a:t>
            </a:r>
            <a:r>
              <a:rPr lang="en-US" sz="2000" b="1" dirty="0">
                <a:solidFill>
                  <a:srgbClr val="3333FF"/>
                </a:solidFill>
              </a:rPr>
              <a:t>and F </a:t>
            </a:r>
            <a:r>
              <a:rPr lang="en-US" sz="2000" b="1" dirty="0" smtClean="0">
                <a:solidFill>
                  <a:srgbClr val="3333FF"/>
                </a:solidFill>
              </a:rPr>
              <a:t> of Meson </a:t>
            </a:r>
            <a:r>
              <a:rPr lang="en-US" sz="2000" b="1" dirty="0" err="1" smtClean="0">
                <a:solidFill>
                  <a:srgbClr val="3333FF"/>
                </a:solidFill>
              </a:rPr>
              <a:t>Photoproduction</a:t>
            </a:r>
            <a:r>
              <a:rPr lang="en-US" sz="2000" b="1" dirty="0" smtClean="0">
                <a:solidFill>
                  <a:srgbClr val="3333FF"/>
                </a:solidFill>
              </a:rPr>
              <a:t> off protons 						b) T and F of Meson </a:t>
            </a:r>
            <a:r>
              <a:rPr lang="en-US" sz="2000" b="1" dirty="0" err="1" smtClean="0">
                <a:solidFill>
                  <a:srgbClr val="3333FF"/>
                </a:solidFill>
              </a:rPr>
              <a:t>Photoproduction</a:t>
            </a:r>
            <a:r>
              <a:rPr lang="en-US" sz="2000" b="1" dirty="0" smtClean="0">
                <a:solidFill>
                  <a:srgbClr val="3333FF"/>
                </a:solidFill>
              </a:rPr>
              <a:t> off neutrons </a:t>
            </a:r>
          </a:p>
        </p:txBody>
      </p:sp>
      <p:sp>
        <p:nvSpPr>
          <p:cNvPr id="60419" name="Rectangle 3"/>
          <p:cNvSpPr>
            <a:spLocks noChangeArrowheads="1"/>
          </p:cNvSpPr>
          <p:nvPr/>
        </p:nvSpPr>
        <p:spPr bwMode="auto">
          <a:xfrm>
            <a:off x="47625" y="214313"/>
            <a:ext cx="9858375" cy="582612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de-DE" sz="3200" b="1" dirty="0" smtClean="0">
                <a:solidFill>
                  <a:srgbClr val="0000FF"/>
                </a:solidFill>
              </a:rPr>
              <a:t>Single </a:t>
            </a:r>
            <a:r>
              <a:rPr lang="de-DE" sz="3200" b="1" dirty="0" err="1" smtClean="0">
                <a:solidFill>
                  <a:srgbClr val="0000FF"/>
                </a:solidFill>
              </a:rPr>
              <a:t>and</a:t>
            </a:r>
            <a:r>
              <a:rPr lang="de-DE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>
                <a:solidFill>
                  <a:srgbClr val="0000FF"/>
                </a:solidFill>
              </a:rPr>
              <a:t>Double </a:t>
            </a:r>
            <a:r>
              <a:rPr lang="en-US" sz="3200" b="1" dirty="0" err="1">
                <a:solidFill>
                  <a:srgbClr val="0000FF"/>
                </a:solidFill>
              </a:rPr>
              <a:t>Polarised</a:t>
            </a:r>
            <a:r>
              <a:rPr lang="en-US" sz="3200" b="1" dirty="0">
                <a:solidFill>
                  <a:srgbClr val="0000FF"/>
                </a:solidFill>
              </a:rPr>
              <a:t> Experiments</a:t>
            </a:r>
          </a:p>
        </p:txBody>
      </p:sp>
      <p:sp>
        <p:nvSpPr>
          <p:cNvPr id="60420" name="Rechteck 3"/>
          <p:cNvSpPr>
            <a:spLocks noChangeArrowheads="1"/>
          </p:cNvSpPr>
          <p:nvPr/>
        </p:nvSpPr>
        <p:spPr bwMode="auto">
          <a:xfrm>
            <a:off x="1952627" y="1000127"/>
            <a:ext cx="29706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Excitation Spectrum </a:t>
            </a:r>
            <a:endParaRPr lang="de-DE" b="1"/>
          </a:p>
        </p:txBody>
      </p:sp>
      <p:sp>
        <p:nvSpPr>
          <p:cNvPr id="60421" name="Rechteck 4"/>
          <p:cNvSpPr>
            <a:spLocks noChangeArrowheads="1"/>
          </p:cNvSpPr>
          <p:nvPr/>
        </p:nvSpPr>
        <p:spPr bwMode="auto">
          <a:xfrm>
            <a:off x="1280592" y="4941170"/>
            <a:ext cx="73116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Additional measurements on Fundamental </a:t>
            </a:r>
            <a:r>
              <a:rPr lang="en-US" b="1" dirty="0">
                <a:solidFill>
                  <a:srgbClr val="0000FF"/>
                </a:solidFill>
              </a:rPr>
              <a:t>Properties </a:t>
            </a:r>
            <a:endParaRPr lang="de-DE" b="1" dirty="0"/>
          </a:p>
        </p:txBody>
      </p:sp>
      <p:cxnSp>
        <p:nvCxnSpPr>
          <p:cNvPr id="7" name="Gerade Verbindung 6"/>
          <p:cNvCxnSpPr/>
          <p:nvPr/>
        </p:nvCxnSpPr>
        <p:spPr>
          <a:xfrm>
            <a:off x="0" y="4221088"/>
            <a:ext cx="9906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3" name="Rectangle 2"/>
          <p:cNvSpPr>
            <a:spLocks noChangeArrowheads="1"/>
          </p:cNvSpPr>
          <p:nvPr/>
        </p:nvSpPr>
        <p:spPr bwMode="auto">
          <a:xfrm>
            <a:off x="0" y="5534026"/>
            <a:ext cx="9906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30000"/>
              </a:spcBef>
              <a:tabLst>
                <a:tab pos="536575" algn="l"/>
              </a:tabLst>
            </a:pPr>
            <a:r>
              <a:rPr lang="en-US" sz="2000" b="1" dirty="0">
                <a:solidFill>
                  <a:srgbClr val="3333FF"/>
                </a:solidFill>
              </a:rPr>
              <a:t>1.-	Long. and trans. PT:  Spin </a:t>
            </a:r>
            <a:r>
              <a:rPr lang="en-US" sz="2000" b="1" dirty="0" err="1" smtClean="0">
                <a:solidFill>
                  <a:srgbClr val="3333FF"/>
                </a:solidFill>
              </a:rPr>
              <a:t>Polarisabilities</a:t>
            </a:r>
            <a:r>
              <a:rPr lang="en-US" sz="2000" b="1" dirty="0" smtClean="0">
                <a:solidFill>
                  <a:srgbClr val="3333FF"/>
                </a:solidFill>
              </a:rPr>
              <a:t> and </a:t>
            </a:r>
            <a:r>
              <a:rPr lang="en-US" sz="2000" b="1" dirty="0" err="1" smtClean="0">
                <a:solidFill>
                  <a:srgbClr val="3333FF"/>
                </a:solidFill>
              </a:rPr>
              <a:t>P</a:t>
            </a:r>
            <a:r>
              <a:rPr lang="en-US" sz="2000" b="1" dirty="0" err="1" smtClean="0">
                <a:solidFill>
                  <a:srgbClr val="3333FF"/>
                </a:solidFill>
              </a:rPr>
              <a:t>olarisibilities</a:t>
            </a:r>
            <a:r>
              <a:rPr lang="en-US" sz="2000" b="1" dirty="0" smtClean="0">
                <a:solidFill>
                  <a:srgbClr val="3333FF"/>
                </a:solidFill>
              </a:rPr>
              <a:t> </a:t>
            </a:r>
            <a:r>
              <a:rPr lang="en-US" sz="2000" b="1" dirty="0" smtClean="0">
                <a:solidFill>
                  <a:srgbClr val="3333FF"/>
                </a:solidFill>
              </a:rPr>
              <a:t>in Compton process</a:t>
            </a:r>
            <a:endParaRPr lang="en-US" sz="2000" b="1" dirty="0">
              <a:solidFill>
                <a:srgbClr val="3333FF"/>
              </a:solidFill>
            </a:endParaRPr>
          </a:p>
          <a:p>
            <a:pPr>
              <a:tabLst>
                <a:tab pos="536575" algn="l"/>
              </a:tabLst>
            </a:pPr>
            <a:endParaRPr lang="en-US" sz="2000" b="1" dirty="0">
              <a:solidFill>
                <a:srgbClr val="3333FF"/>
              </a:solidFill>
            </a:endParaRPr>
          </a:p>
          <a:p>
            <a:pPr>
              <a:tabLst>
                <a:tab pos="536575" algn="l"/>
              </a:tabLst>
            </a:pPr>
            <a:r>
              <a:rPr lang="en-US" sz="2000" b="1" dirty="0">
                <a:solidFill>
                  <a:srgbClr val="3333FF"/>
                </a:solidFill>
              </a:rPr>
              <a:t>2.-	Transverse PT: 	</a:t>
            </a:r>
            <a:r>
              <a:rPr lang="en-US" sz="2000" b="1" dirty="0" smtClean="0">
                <a:solidFill>
                  <a:srgbClr val="3333FF"/>
                </a:solidFill>
              </a:rPr>
              <a:t>Transverse </a:t>
            </a:r>
            <a:r>
              <a:rPr lang="en-US" sz="2000" b="1" dirty="0">
                <a:solidFill>
                  <a:srgbClr val="3333FF"/>
                </a:solidFill>
              </a:rPr>
              <a:t>asymmetries T and F in </a:t>
            </a:r>
            <a:r>
              <a:rPr lang="en-US" sz="2000" b="1" dirty="0">
                <a:solidFill>
                  <a:srgbClr val="3333FF"/>
                </a:solidFill>
                <a:latin typeface="Symbol" pitchFamily="18" charset="2"/>
              </a:rPr>
              <a:t>p-</a:t>
            </a:r>
            <a:r>
              <a:rPr lang="en-US" sz="2000" b="1" dirty="0" err="1">
                <a:solidFill>
                  <a:srgbClr val="3333FF"/>
                </a:solidFill>
              </a:rPr>
              <a:t>photoproduction</a:t>
            </a:r>
            <a:r>
              <a:rPr lang="en-US" sz="2000" b="1" dirty="0">
                <a:solidFill>
                  <a:srgbClr val="3333FF"/>
                </a:solidFill>
              </a:rPr>
              <a:t>  			  </a:t>
            </a:r>
            <a:r>
              <a:rPr lang="en-US" sz="2000" b="1" dirty="0" smtClean="0">
                <a:solidFill>
                  <a:srgbClr val="3333FF"/>
                </a:solidFill>
              </a:rPr>
              <a:t>		in </a:t>
            </a:r>
            <a:r>
              <a:rPr lang="en-US" sz="2000" b="1" dirty="0">
                <a:solidFill>
                  <a:srgbClr val="3333FF"/>
                </a:solidFill>
              </a:rPr>
              <a:t>the threshold region </a:t>
            </a:r>
            <a:r>
              <a:rPr lang="en-US" sz="2000" b="1" dirty="0">
                <a:solidFill>
                  <a:srgbClr val="3333FF"/>
                </a:solidFill>
                <a:sym typeface="Wingdings" pitchFamily="2" charset="2"/>
              </a:rPr>
              <a:t> m</a:t>
            </a:r>
            <a:r>
              <a:rPr lang="en-US" sz="2000" b="1" baseline="-25000" dirty="0">
                <a:solidFill>
                  <a:srgbClr val="3333FF"/>
                </a:solidFill>
                <a:sym typeface="Wingdings" pitchFamily="2" charset="2"/>
              </a:rPr>
              <a:t>u</a:t>
            </a:r>
            <a:r>
              <a:rPr lang="en-US" sz="2000" b="1" dirty="0">
                <a:solidFill>
                  <a:srgbClr val="3333FF"/>
                </a:solidFill>
                <a:sym typeface="Wingdings" pitchFamily="2" charset="2"/>
              </a:rPr>
              <a:t> - </a:t>
            </a:r>
            <a:r>
              <a:rPr lang="en-US" sz="2000" b="1" dirty="0" err="1">
                <a:solidFill>
                  <a:srgbClr val="3333FF"/>
                </a:solidFill>
                <a:sym typeface="Wingdings" pitchFamily="2" charset="2"/>
              </a:rPr>
              <a:t>m</a:t>
            </a:r>
            <a:r>
              <a:rPr lang="en-US" sz="2000" b="1" baseline="-25000" dirty="0" err="1">
                <a:solidFill>
                  <a:srgbClr val="3333FF"/>
                </a:solidFill>
                <a:sym typeface="Wingdings" pitchFamily="2" charset="2"/>
              </a:rPr>
              <a:t>d</a:t>
            </a:r>
            <a:r>
              <a:rPr lang="en-US" sz="2000" b="1" baseline="-25000" dirty="0">
                <a:solidFill>
                  <a:srgbClr val="3333FF"/>
                </a:solidFill>
                <a:sym typeface="Wingdings" pitchFamily="2" charset="2"/>
              </a:rPr>
              <a:t> </a:t>
            </a:r>
            <a:endParaRPr lang="en-US" sz="2000" b="1" dirty="0">
              <a:solidFill>
                <a:srgbClr val="3333FF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440832" y="3356992"/>
            <a:ext cx="4953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 smtClean="0">
                <a:solidFill>
                  <a:srgbClr val="3333FF"/>
                </a:solidFill>
              </a:rPr>
              <a:t>A2-talk neutron (D-</a:t>
            </a:r>
            <a:r>
              <a:rPr lang="en-US" sz="2000" b="1" dirty="0" err="1" smtClean="0">
                <a:solidFill>
                  <a:srgbClr val="3333FF"/>
                </a:solidFill>
              </a:rPr>
              <a:t>Butanol</a:t>
            </a:r>
            <a:r>
              <a:rPr lang="en-US" sz="2000" b="1" dirty="0" smtClean="0">
                <a:solidFill>
                  <a:srgbClr val="3333FF"/>
                </a:solidFill>
              </a:rPr>
              <a:t>) </a:t>
            </a:r>
            <a:r>
              <a:rPr lang="en-US" sz="2000" b="1" dirty="0" smtClean="0">
                <a:solidFill>
                  <a:srgbClr val="3333FF"/>
                </a:solidFill>
                <a:sym typeface="Wingdings" pitchFamily="2" charset="2"/>
              </a:rPr>
              <a:t> </a:t>
            </a:r>
            <a:r>
              <a:rPr lang="en-US" sz="2000" b="1" dirty="0" err="1" smtClean="0">
                <a:solidFill>
                  <a:srgbClr val="3333FF"/>
                </a:solidFill>
                <a:sym typeface="Wingdings" pitchFamily="2" charset="2"/>
              </a:rPr>
              <a:t>N.Walford</a:t>
            </a:r>
            <a:r>
              <a:rPr lang="en-US" sz="2000" b="1" dirty="0" smtClean="0">
                <a:solidFill>
                  <a:srgbClr val="3333FF"/>
                </a:solidFill>
                <a:sym typeface="Wingdings" pitchFamily="2" charset="2"/>
              </a:rPr>
              <a:t>, 16:00</a:t>
            </a:r>
            <a:r>
              <a:rPr lang="en-US" sz="2000" b="1" dirty="0" smtClean="0">
                <a:solidFill>
                  <a:srgbClr val="3333FF"/>
                </a:solidFill>
              </a:rPr>
              <a:t>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nresonanzen"/>
          <p:cNvPicPr>
            <a:picLocks noChangeAspect="1" noChangeArrowheads="1"/>
          </p:cNvPicPr>
          <p:nvPr/>
        </p:nvPicPr>
        <p:blipFill>
          <a:blip r:embed="rId2" cstate="print"/>
          <a:srcRect l="2307" t="16721" r="35565" b="22624"/>
          <a:stretch>
            <a:fillRect/>
          </a:stretch>
        </p:blipFill>
        <p:spPr bwMode="auto">
          <a:xfrm>
            <a:off x="738188" y="332658"/>
            <a:ext cx="8832850" cy="509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6"/>
          <p:cNvSpPr txBox="1">
            <a:spLocks noChangeArrowheads="1"/>
          </p:cNvSpPr>
          <p:nvPr/>
        </p:nvSpPr>
        <p:spPr bwMode="auto">
          <a:xfrm>
            <a:off x="2309814" y="44624"/>
            <a:ext cx="18421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 err="1"/>
              <a:t>Pion</a:t>
            </a:r>
            <a:r>
              <a:rPr lang="en-GB" sz="2000" dirty="0"/>
              <a:t> Production</a:t>
            </a:r>
          </a:p>
        </p:txBody>
      </p:sp>
      <p:sp>
        <p:nvSpPr>
          <p:cNvPr id="61444" name="Text Box 7"/>
          <p:cNvSpPr txBox="1">
            <a:spLocks noChangeArrowheads="1"/>
          </p:cNvSpPr>
          <p:nvPr/>
        </p:nvSpPr>
        <p:spPr bwMode="auto">
          <a:xfrm>
            <a:off x="6381750" y="44624"/>
            <a:ext cx="17139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000" dirty="0"/>
              <a:t>Eta Production</a:t>
            </a:r>
          </a:p>
        </p:txBody>
      </p:sp>
      <p:sp>
        <p:nvSpPr>
          <p:cNvPr id="61445" name="Text Box 12"/>
          <p:cNvSpPr txBox="1">
            <a:spLocks noChangeArrowheads="1"/>
          </p:cNvSpPr>
          <p:nvPr/>
        </p:nvSpPr>
        <p:spPr bwMode="auto">
          <a:xfrm>
            <a:off x="776536" y="5373218"/>
            <a:ext cx="869744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 smtClean="0"/>
              <a:t>Experiment: </a:t>
            </a:r>
            <a:r>
              <a:rPr lang="de-DE" dirty="0" err="1" smtClean="0"/>
              <a:t>polarisation</a:t>
            </a:r>
            <a:r>
              <a:rPr lang="de-DE" dirty="0" smtClean="0"/>
              <a:t> </a:t>
            </a:r>
            <a:r>
              <a:rPr lang="de-DE" dirty="0"/>
              <a:t>observables </a:t>
            </a:r>
            <a:r>
              <a:rPr lang="de-DE" dirty="0" err="1"/>
              <a:t>and</a:t>
            </a:r>
            <a:r>
              <a:rPr lang="de-DE" dirty="0"/>
              <a:t> different </a:t>
            </a:r>
            <a:r>
              <a:rPr lang="de-DE" dirty="0" err="1" smtClean="0"/>
              <a:t>channels</a:t>
            </a:r>
            <a:r>
              <a:rPr lang="de-DE" dirty="0" smtClean="0"/>
              <a:t> essential</a:t>
            </a:r>
          </a:p>
          <a:p>
            <a:r>
              <a:rPr lang="de-DE" dirty="0" smtClean="0"/>
              <a:t>		(Mainz, Bonn, JLAB ….)</a:t>
            </a:r>
            <a:endParaRPr lang="de-DE" dirty="0"/>
          </a:p>
        </p:txBody>
      </p:sp>
      <p:sp>
        <p:nvSpPr>
          <p:cNvPr id="61446" name="AutoShape 13"/>
          <p:cNvSpPr>
            <a:spLocks noChangeArrowheads="1"/>
          </p:cNvSpPr>
          <p:nvPr/>
        </p:nvSpPr>
        <p:spPr bwMode="auto">
          <a:xfrm>
            <a:off x="272482" y="5485606"/>
            <a:ext cx="411163" cy="247650"/>
          </a:xfrm>
          <a:prstGeom prst="rightArrow">
            <a:avLst>
              <a:gd name="adj1" fmla="val 41833"/>
              <a:gd name="adj2" fmla="val 84596"/>
            </a:avLst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272482" y="6309320"/>
            <a:ext cx="411163" cy="247650"/>
          </a:xfrm>
          <a:prstGeom prst="rightArrow">
            <a:avLst>
              <a:gd name="adj1" fmla="val 41833"/>
              <a:gd name="adj2" fmla="val 84596"/>
            </a:avLst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32520" y="6165306"/>
            <a:ext cx="94710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 err="1" smtClean="0"/>
              <a:t>Theory</a:t>
            </a:r>
            <a:r>
              <a:rPr lang="de-DE" dirty="0" smtClean="0"/>
              <a:t>:  </a:t>
            </a:r>
            <a:r>
              <a:rPr lang="de-DE" dirty="0" err="1" smtClean="0"/>
              <a:t>several</a:t>
            </a:r>
            <a:r>
              <a:rPr lang="de-DE" dirty="0" smtClean="0"/>
              <a:t> </a:t>
            </a:r>
            <a:r>
              <a:rPr lang="de-DE" dirty="0" err="1" smtClean="0"/>
              <a:t>models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PWA </a:t>
            </a:r>
            <a:r>
              <a:rPr lang="de-DE" dirty="0" err="1" smtClean="0"/>
              <a:t>groups</a:t>
            </a:r>
            <a:r>
              <a:rPr lang="de-DE" dirty="0" smtClean="0"/>
              <a:t> (MAID, BNGA, SAID, </a:t>
            </a:r>
            <a:r>
              <a:rPr lang="de-DE" dirty="0" err="1" smtClean="0"/>
              <a:t>JuBo</a:t>
            </a:r>
            <a:r>
              <a:rPr lang="de-DE" dirty="0" smtClean="0"/>
              <a:t>…)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hteck 1"/>
          <p:cNvSpPr>
            <a:spLocks noChangeArrowheads="1"/>
          </p:cNvSpPr>
          <p:nvPr/>
        </p:nvSpPr>
        <p:spPr bwMode="auto">
          <a:xfrm>
            <a:off x="0" y="2"/>
            <a:ext cx="990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 smtClean="0">
                <a:solidFill>
                  <a:srgbClr val="3333FF"/>
                </a:solidFill>
              </a:rPr>
              <a:t>Helicity</a:t>
            </a:r>
            <a:r>
              <a:rPr lang="en-US" dirty="0" smtClean="0">
                <a:solidFill>
                  <a:srgbClr val="3333FF"/>
                </a:solidFill>
              </a:rPr>
              <a:t> </a:t>
            </a:r>
            <a:r>
              <a:rPr lang="en-US" dirty="0">
                <a:solidFill>
                  <a:srgbClr val="3333FF"/>
                </a:solidFill>
              </a:rPr>
              <a:t>Dependence E of Meson </a:t>
            </a:r>
            <a:r>
              <a:rPr lang="en-US" dirty="0" err="1">
                <a:solidFill>
                  <a:srgbClr val="3333FF"/>
                </a:solidFill>
              </a:rPr>
              <a:t>Photoproduction</a:t>
            </a:r>
            <a:r>
              <a:rPr lang="en-US" dirty="0">
                <a:solidFill>
                  <a:srgbClr val="3333FF"/>
                </a:solidFill>
              </a:rPr>
              <a:t> on the </a:t>
            </a:r>
            <a:r>
              <a:rPr lang="en-US" dirty="0" smtClean="0">
                <a:solidFill>
                  <a:srgbClr val="3333FF"/>
                </a:solidFill>
              </a:rPr>
              <a:t>Proton and Neutron</a:t>
            </a:r>
            <a:endParaRPr lang="en-US" dirty="0">
              <a:solidFill>
                <a:srgbClr val="3333FF"/>
              </a:solidFill>
            </a:endParaRP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552" y="404664"/>
            <a:ext cx="7113240" cy="3825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314" name="Object 3"/>
          <p:cNvGraphicFramePr>
            <a:graphicFrameLocks noChangeAspect="1"/>
          </p:cNvGraphicFramePr>
          <p:nvPr/>
        </p:nvGraphicFramePr>
        <p:xfrm>
          <a:off x="5584827" y="3929065"/>
          <a:ext cx="4321175" cy="2928937"/>
        </p:xfrm>
        <a:graphic>
          <a:graphicData uri="http://schemas.openxmlformats.org/presentationml/2006/ole">
            <p:oleObj spid="_x0000_s13314" name="Graph" r:id="rId4" imgW="3797280" imgH="3032640" progId="Origin50.Graph">
              <p:embed/>
            </p:oleObj>
          </a:graphicData>
        </a:graphic>
      </p:graphicFrame>
      <p:sp>
        <p:nvSpPr>
          <p:cNvPr id="6" name="Text Box 1040"/>
          <p:cNvSpPr txBox="1">
            <a:spLocks noChangeArrowheads="1"/>
          </p:cNvSpPr>
          <p:nvPr/>
        </p:nvSpPr>
        <p:spPr bwMode="auto">
          <a:xfrm>
            <a:off x="431184" y="4002833"/>
            <a:ext cx="551869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dirty="0" err="1">
                <a:solidFill>
                  <a:srgbClr val="009900"/>
                </a:solidFill>
              </a:rPr>
              <a:t>G</a:t>
            </a:r>
            <a:r>
              <a:rPr lang="de-DE" b="1" dirty="0" err="1"/>
              <a:t>erasimov</a:t>
            </a:r>
            <a:r>
              <a:rPr lang="de-DE" b="1" dirty="0"/>
              <a:t>-</a:t>
            </a:r>
            <a:r>
              <a:rPr lang="de-DE" b="1" dirty="0" err="1">
                <a:solidFill>
                  <a:srgbClr val="009900"/>
                </a:solidFill>
              </a:rPr>
              <a:t>D</a:t>
            </a:r>
            <a:r>
              <a:rPr lang="de-DE" b="1" dirty="0" err="1"/>
              <a:t>rell</a:t>
            </a:r>
            <a:r>
              <a:rPr lang="de-DE" b="1" dirty="0"/>
              <a:t>-</a:t>
            </a:r>
            <a:r>
              <a:rPr lang="de-DE" b="1" dirty="0">
                <a:solidFill>
                  <a:srgbClr val="009900"/>
                </a:solidFill>
              </a:rPr>
              <a:t>H</a:t>
            </a:r>
            <a:r>
              <a:rPr lang="de-DE" b="1" dirty="0"/>
              <a:t>earn </a:t>
            </a:r>
            <a:r>
              <a:rPr lang="de-DE" b="1" dirty="0" err="1"/>
              <a:t>sum</a:t>
            </a:r>
            <a:r>
              <a:rPr lang="de-DE" b="1" dirty="0"/>
              <a:t> </a:t>
            </a:r>
            <a:r>
              <a:rPr lang="de-DE" b="1" dirty="0" err="1"/>
              <a:t>rule</a:t>
            </a:r>
            <a:r>
              <a:rPr lang="de-DE" b="1" dirty="0"/>
              <a:t> (GDH)</a:t>
            </a:r>
            <a:endParaRPr lang="de-DE" dirty="0"/>
          </a:p>
        </p:txBody>
      </p:sp>
      <p:sp>
        <p:nvSpPr>
          <p:cNvPr id="8" name="AutoShape 1042"/>
          <p:cNvSpPr>
            <a:spLocks noChangeArrowheads="1"/>
          </p:cNvSpPr>
          <p:nvPr/>
        </p:nvSpPr>
        <p:spPr bwMode="auto">
          <a:xfrm>
            <a:off x="200472" y="4653136"/>
            <a:ext cx="5867401" cy="114300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CC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feld 9"/>
          <p:cNvSpPr txBox="1">
            <a:spLocks noChangeArrowheads="1"/>
          </p:cNvSpPr>
          <p:nvPr/>
        </p:nvSpPr>
        <p:spPr bwMode="auto">
          <a:xfrm>
            <a:off x="7041232" y="1052736"/>
            <a:ext cx="1331070" cy="2308324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dirty="0" smtClean="0"/>
              <a:t>1998-</a:t>
            </a:r>
          </a:p>
          <a:p>
            <a:pPr algn="ctr"/>
            <a:r>
              <a:rPr lang="de-DE" dirty="0" smtClean="0"/>
              <a:t>2003</a:t>
            </a:r>
            <a:endParaRPr lang="de-DE" dirty="0"/>
          </a:p>
          <a:p>
            <a:pPr algn="ctr"/>
            <a:r>
              <a:rPr lang="de-DE" dirty="0" smtClean="0"/>
              <a:t> Mainz </a:t>
            </a:r>
            <a:r>
              <a:rPr lang="de-DE" dirty="0" err="1" smtClean="0"/>
              <a:t>and</a:t>
            </a:r>
            <a:r>
              <a:rPr lang="de-DE" dirty="0" smtClean="0"/>
              <a:t> Bonn</a:t>
            </a:r>
            <a:endParaRPr lang="de-DE" dirty="0"/>
          </a:p>
          <a:p>
            <a:pPr algn="ctr"/>
            <a:endParaRPr lang="de-DE" dirty="0"/>
          </a:p>
        </p:txBody>
      </p:sp>
      <p:graphicFrame>
        <p:nvGraphicFramePr>
          <p:cNvPr id="7" name="Object 1024"/>
          <p:cNvGraphicFramePr>
            <a:graphicFrameLocks noChangeAspect="1"/>
          </p:cNvGraphicFramePr>
          <p:nvPr/>
        </p:nvGraphicFramePr>
        <p:xfrm>
          <a:off x="688977" y="4653136"/>
          <a:ext cx="5437188" cy="1162050"/>
        </p:xfrm>
        <a:graphic>
          <a:graphicData uri="http://schemas.openxmlformats.org/presentationml/2006/ole">
            <p:oleObj spid="_x0000_s13315" name="Equation" r:id="rId5" imgW="2006280" imgH="482400" progId="Equation.3">
              <p:embed/>
            </p:oleObj>
          </a:graphicData>
        </a:graphic>
      </p:graphicFrame>
      <p:grpSp>
        <p:nvGrpSpPr>
          <p:cNvPr id="14" name="Gruppieren 13"/>
          <p:cNvGrpSpPr/>
          <p:nvPr/>
        </p:nvGrpSpPr>
        <p:grpSpPr>
          <a:xfrm>
            <a:off x="200472" y="1111384"/>
            <a:ext cx="9577064" cy="5443579"/>
            <a:chOff x="200472" y="1111384"/>
            <a:chExt cx="9577064" cy="5443579"/>
          </a:xfrm>
        </p:grpSpPr>
        <p:sp>
          <p:nvSpPr>
            <p:cNvPr id="11" name="Textfeld 9"/>
            <p:cNvSpPr txBox="1">
              <a:spLocks noChangeArrowheads="1"/>
            </p:cNvSpPr>
            <p:nvPr/>
          </p:nvSpPr>
          <p:spPr bwMode="auto">
            <a:xfrm>
              <a:off x="8446466" y="1111384"/>
              <a:ext cx="1331070" cy="267765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de-DE" dirty="0" smtClean="0"/>
                <a:t>2010-</a:t>
              </a:r>
              <a:endParaRPr lang="de-DE" dirty="0" smtClean="0"/>
            </a:p>
            <a:p>
              <a:pPr algn="ctr"/>
              <a:r>
                <a:rPr lang="de-DE" dirty="0" smtClean="0"/>
                <a:t>2016</a:t>
              </a:r>
              <a:endParaRPr lang="de-DE" dirty="0"/>
            </a:p>
            <a:p>
              <a:pPr algn="ctr"/>
              <a:r>
                <a:rPr lang="de-DE" dirty="0" smtClean="0"/>
                <a:t>New</a:t>
              </a:r>
            </a:p>
            <a:p>
              <a:pPr algn="ctr"/>
              <a:r>
                <a:rPr lang="de-DE" dirty="0" smtClean="0"/>
                <a:t> Mainz</a:t>
              </a:r>
              <a:endParaRPr lang="de-DE" dirty="0"/>
            </a:p>
            <a:p>
              <a:pPr algn="ctr"/>
              <a:r>
                <a:rPr lang="de-DE" dirty="0" err="1" smtClean="0"/>
                <a:t>Exp</a:t>
              </a:r>
              <a:r>
                <a:rPr lang="de-DE" dirty="0" smtClean="0"/>
                <a:t>.</a:t>
              </a:r>
            </a:p>
            <a:p>
              <a:pPr algn="ctr"/>
              <a:r>
                <a:rPr lang="de-DE" dirty="0" err="1" smtClean="0"/>
                <a:t>with</a:t>
              </a:r>
              <a:r>
                <a:rPr lang="de-DE" dirty="0" smtClean="0"/>
                <a:t> </a:t>
              </a:r>
              <a:r>
                <a:rPr lang="de-DE" dirty="0" err="1" smtClean="0"/>
                <a:t>CBall</a:t>
              </a:r>
              <a:endParaRPr lang="de-DE" dirty="0"/>
            </a:p>
          </p:txBody>
        </p:sp>
        <p:sp>
          <p:nvSpPr>
            <p:cNvPr id="13" name="Rechteck 1"/>
            <p:cNvSpPr>
              <a:spLocks noChangeArrowheads="1"/>
            </p:cNvSpPr>
            <p:nvPr/>
          </p:nvSpPr>
          <p:spPr bwMode="auto">
            <a:xfrm>
              <a:off x="200472" y="6093298"/>
              <a:ext cx="552906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solidFill>
                    <a:srgbClr val="3333FF"/>
                  </a:solidFill>
                </a:rPr>
                <a:t>Simultaneous measurement of E and G</a:t>
              </a:r>
              <a:endParaRPr lang="en-US" dirty="0">
                <a:solidFill>
                  <a:srgbClr val="3333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6"/>
            <a:ext cx="4292600" cy="5110163"/>
            <a:chOff x="0" y="0"/>
            <a:chExt cx="2496" cy="3219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0" y="0"/>
              <a:ext cx="2261" cy="1044"/>
              <a:chOff x="0" y="0"/>
              <a:chExt cx="2261" cy="1044"/>
            </a:xfrm>
          </p:grpSpPr>
          <p:sp>
            <p:nvSpPr>
              <p:cNvPr id="338948" name="Rectangle 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632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solidFill>
                      <a:srgbClr val="0000FF"/>
                    </a:solidFill>
                  </a:rPr>
                  <a:t>Introduction Physics:</a:t>
                </a:r>
                <a:endParaRPr lang="en-GB" sz="2400">
                  <a:solidFill>
                    <a:srgbClr val="0000FF"/>
                  </a:solidFill>
                </a:endParaRPr>
              </a:p>
            </p:txBody>
          </p:sp>
          <p:sp>
            <p:nvSpPr>
              <p:cNvPr id="338949" name="Text Box 5"/>
              <p:cNvSpPr txBox="1">
                <a:spLocks noChangeArrowheads="1"/>
              </p:cNvSpPr>
              <p:nvPr/>
            </p:nvSpPr>
            <p:spPr bwMode="auto">
              <a:xfrm>
                <a:off x="336" y="288"/>
                <a:ext cx="1925" cy="7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2400"/>
                  <a:t>Quark Model</a:t>
                </a:r>
              </a:p>
              <a:p>
                <a:r>
                  <a:rPr lang="de-DE" sz="2400"/>
                  <a:t>Classification of Baryons</a:t>
                </a:r>
              </a:p>
              <a:p>
                <a:r>
                  <a:rPr lang="de-DE" sz="2400"/>
                  <a:t>qqq; only uds</a:t>
                </a:r>
                <a:endParaRPr lang="en-GB" sz="2400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96" y="1104"/>
              <a:ext cx="2400" cy="2115"/>
              <a:chOff x="96" y="1104"/>
              <a:chExt cx="2400" cy="2115"/>
            </a:xfrm>
          </p:grpSpPr>
          <p:pic>
            <p:nvPicPr>
              <p:cNvPr id="338951" name="Picture 7" descr="Oktett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96" y="1104"/>
                <a:ext cx="2400" cy="1728"/>
              </a:xfrm>
              <a:prstGeom prst="rect">
                <a:avLst/>
              </a:prstGeom>
              <a:noFill/>
            </p:spPr>
          </p:pic>
          <p:sp>
            <p:nvSpPr>
              <p:cNvPr id="338952" name="Text Box 8"/>
              <p:cNvSpPr txBox="1">
                <a:spLocks noChangeArrowheads="1"/>
              </p:cNvSpPr>
              <p:nvPr/>
            </p:nvSpPr>
            <p:spPr bwMode="auto">
              <a:xfrm>
                <a:off x="720" y="2928"/>
                <a:ext cx="55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de-DE" sz="2400"/>
                  <a:t>Oktett</a:t>
                </a:r>
                <a:endParaRPr lang="en-GB" sz="2400"/>
              </a:p>
            </p:txBody>
          </p:sp>
        </p:grpSp>
      </p:grpSp>
      <p:grpSp>
        <p:nvGrpSpPr>
          <p:cNvPr id="5" name="Group 9"/>
          <p:cNvGrpSpPr>
            <a:grpSpLocks/>
          </p:cNvGrpSpPr>
          <p:nvPr/>
        </p:nvGrpSpPr>
        <p:grpSpPr bwMode="auto">
          <a:xfrm>
            <a:off x="4870450" y="1828801"/>
            <a:ext cx="3879850" cy="3281363"/>
            <a:chOff x="2832" y="1152"/>
            <a:chExt cx="2256" cy="2067"/>
          </a:xfrm>
        </p:grpSpPr>
        <p:pic>
          <p:nvPicPr>
            <p:cNvPr id="338954" name="Picture 10" descr="Dekuplet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32" y="1152"/>
              <a:ext cx="2256" cy="1673"/>
            </a:xfrm>
            <a:prstGeom prst="rect">
              <a:avLst/>
            </a:prstGeom>
            <a:noFill/>
          </p:spPr>
        </p:pic>
        <p:sp>
          <p:nvSpPr>
            <p:cNvPr id="338955" name="Text Box 11"/>
            <p:cNvSpPr txBox="1">
              <a:spLocks noChangeArrowheads="1"/>
            </p:cNvSpPr>
            <p:nvPr/>
          </p:nvSpPr>
          <p:spPr bwMode="auto">
            <a:xfrm>
              <a:off x="3312" y="2928"/>
              <a:ext cx="81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de-DE" sz="2400"/>
                <a:t>Dekuplett</a:t>
              </a:r>
              <a:endParaRPr lang="en-GB" sz="2400"/>
            </a:p>
          </p:txBody>
        </p:sp>
      </p:grpSp>
      <p:cxnSp>
        <p:nvCxnSpPr>
          <p:cNvPr id="338956" name="AutoShape 12">
            <a:hlinkClick r:id="" action="ppaction://noaction" highlightClick="1"/>
          </p:cNvPr>
          <p:cNvCxnSpPr>
            <a:cxnSpLocks noChangeShapeType="1"/>
          </p:cNvCxnSpPr>
          <p:nvPr/>
        </p:nvCxnSpPr>
        <p:spPr bwMode="auto">
          <a:xfrm rot="5400000" flipV="1">
            <a:off x="4811713" y="-500063"/>
            <a:ext cx="76200" cy="4581525"/>
          </a:xfrm>
          <a:prstGeom prst="curvedConnector3">
            <a:avLst>
              <a:gd name="adj1" fmla="val -318755"/>
            </a:avLst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grpSp>
        <p:nvGrpSpPr>
          <p:cNvPr id="6" name="Group 13"/>
          <p:cNvGrpSpPr>
            <a:grpSpLocks/>
          </p:cNvGrpSpPr>
          <p:nvPr/>
        </p:nvGrpSpPr>
        <p:grpSpPr bwMode="auto">
          <a:xfrm>
            <a:off x="-2" y="5256215"/>
            <a:ext cx="9906003" cy="1360488"/>
            <a:chOff x="0" y="3311"/>
            <a:chExt cx="5760" cy="857"/>
          </a:xfrm>
        </p:grpSpPr>
        <p:sp>
          <p:nvSpPr>
            <p:cNvPr id="338958" name="Text Box 14"/>
            <p:cNvSpPr txBox="1">
              <a:spLocks noChangeArrowheads="1"/>
            </p:cNvSpPr>
            <p:nvPr/>
          </p:nvSpPr>
          <p:spPr bwMode="auto">
            <a:xfrm>
              <a:off x="92" y="3311"/>
              <a:ext cx="2524" cy="29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de-DE" sz="2400"/>
                <a:t>Simple Constituent quark picture:</a:t>
              </a:r>
            </a:p>
          </p:txBody>
        </p:sp>
        <p:sp>
          <p:nvSpPr>
            <p:cNvPr id="338959" name="Text Box 15"/>
            <p:cNvSpPr txBox="1">
              <a:spLocks noChangeArrowheads="1"/>
            </p:cNvSpPr>
            <p:nvPr/>
          </p:nvSpPr>
          <p:spPr bwMode="auto">
            <a:xfrm>
              <a:off x="288" y="3645"/>
              <a:ext cx="3785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de-DE" sz="2400"/>
                <a:t>Proton p(938):		|uud&gt; ~ |</a:t>
              </a:r>
              <a:r>
                <a:rPr lang="de-DE" sz="2400">
                  <a:latin typeface="Wingdings 3" pitchFamily="18" charset="2"/>
                </a:rPr>
                <a:t>hhi</a:t>
              </a:r>
              <a:r>
                <a:rPr lang="de-DE" sz="2400"/>
                <a:t>&gt;  Spin 1/2</a:t>
              </a:r>
            </a:p>
            <a:p>
              <a:pPr algn="ctr" eaLnBrk="0" hangingPunct="0"/>
              <a:r>
                <a:rPr lang="de-DE" sz="2400"/>
                <a:t>Delta </a:t>
              </a:r>
              <a:r>
                <a:rPr lang="de-DE" sz="2400">
                  <a:latin typeface="Symbol" pitchFamily="18" charset="2"/>
                </a:rPr>
                <a:t>D</a:t>
              </a:r>
              <a:r>
                <a:rPr lang="de-DE" sz="2400"/>
                <a:t>(1232):		|uud&gt; ~ |</a:t>
              </a:r>
              <a:r>
                <a:rPr lang="de-DE" sz="2400">
                  <a:latin typeface="Wingdings 3" pitchFamily="18" charset="2"/>
                </a:rPr>
                <a:t>hhh</a:t>
              </a:r>
              <a:r>
                <a:rPr lang="de-DE" sz="2400"/>
                <a:t>&gt; Spin 3/2</a:t>
              </a:r>
            </a:p>
          </p:txBody>
        </p:sp>
        <p:sp>
          <p:nvSpPr>
            <p:cNvPr id="338960" name="Line 16"/>
            <p:cNvSpPr>
              <a:spLocks noChangeShapeType="1"/>
            </p:cNvSpPr>
            <p:nvPr/>
          </p:nvSpPr>
          <p:spPr bwMode="auto">
            <a:xfrm>
              <a:off x="0" y="3312"/>
              <a:ext cx="57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338961" name="Text Box 17"/>
          <p:cNvSpPr txBox="1">
            <a:spLocks noChangeArrowheads="1"/>
          </p:cNvSpPr>
          <p:nvPr/>
        </p:nvSpPr>
        <p:spPr bwMode="auto">
          <a:xfrm>
            <a:off x="7512050" y="5867401"/>
            <a:ext cx="224292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/>
              <a:t>M1-Transition</a:t>
            </a:r>
          </a:p>
          <a:p>
            <a:r>
              <a:rPr lang="de-DE"/>
              <a:t>(Small 2.5% E2)</a:t>
            </a:r>
            <a:endParaRPr lang="en-GB"/>
          </a:p>
        </p:txBody>
      </p:sp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0" y="333375"/>
            <a:ext cx="9906000" cy="4032250"/>
            <a:chOff x="0" y="210"/>
            <a:chExt cx="5760" cy="2540"/>
          </a:xfrm>
        </p:grpSpPr>
        <p:pic>
          <p:nvPicPr>
            <p:cNvPr id="338963" name="Picture 19"/>
            <p:cNvPicPr>
              <a:picLocks noChangeAspect="1" noChangeArrowheads="1"/>
            </p:cNvPicPr>
            <p:nvPr/>
          </p:nvPicPr>
          <p:blipFill>
            <a:blip r:embed="rId4" cstate="print"/>
            <a:srcRect l="6924" r="11473" b="56944"/>
            <a:stretch>
              <a:fillRect/>
            </a:stretch>
          </p:blipFill>
          <p:spPr bwMode="auto">
            <a:xfrm>
              <a:off x="0" y="890"/>
              <a:ext cx="2404" cy="1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38964" name="Picture 20"/>
            <p:cNvPicPr>
              <a:picLocks noChangeAspect="1" noChangeArrowheads="1"/>
            </p:cNvPicPr>
            <p:nvPr/>
          </p:nvPicPr>
          <p:blipFill>
            <a:blip r:embed="rId5" cstate="print"/>
            <a:srcRect t="42639"/>
            <a:stretch>
              <a:fillRect/>
            </a:stretch>
          </p:blipFill>
          <p:spPr bwMode="auto">
            <a:xfrm>
              <a:off x="2814" y="210"/>
              <a:ext cx="2946" cy="2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cxnSp>
        <p:nvCxnSpPr>
          <p:cNvPr id="338965" name="AutoShape 21">
            <a:hlinkClick r:id="" action="ppaction://noaction" highlightClick="1"/>
          </p:cNvPr>
          <p:cNvCxnSpPr>
            <a:cxnSpLocks noChangeShapeType="1"/>
          </p:cNvCxnSpPr>
          <p:nvPr/>
        </p:nvCxnSpPr>
        <p:spPr bwMode="auto">
          <a:xfrm flipV="1">
            <a:off x="2846259" y="2997207"/>
            <a:ext cx="4915165" cy="360363"/>
          </a:xfrm>
          <a:prstGeom prst="curvedConnector3">
            <a:avLst>
              <a:gd name="adj1" fmla="val 50000"/>
            </a:avLst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pic>
        <p:nvPicPr>
          <p:cNvPr id="22" name="Picture 3" descr="quarkstruktur"/>
          <p:cNvPicPr>
            <a:picLocks noChangeAspect="1" noChangeArrowheads="1"/>
          </p:cNvPicPr>
          <p:nvPr/>
        </p:nvPicPr>
        <p:blipFill>
          <a:blip r:embed="rId6" cstate="print"/>
          <a:srcRect l="33820" r="32609"/>
          <a:stretch>
            <a:fillRect/>
          </a:stretch>
        </p:blipFill>
        <p:spPr bwMode="auto">
          <a:xfrm>
            <a:off x="7905736" y="3501008"/>
            <a:ext cx="2000264" cy="242598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8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8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8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8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8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8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961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hteck 1"/>
          <p:cNvSpPr>
            <a:spLocks noChangeArrowheads="1"/>
          </p:cNvSpPr>
          <p:nvPr/>
        </p:nvSpPr>
        <p:spPr bwMode="auto">
          <a:xfrm>
            <a:off x="0" y="2"/>
            <a:ext cx="9906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Simultaneous measurement of G and E for </a:t>
            </a:r>
            <a:r>
              <a:rPr lang="en-US" dirty="0" smtClean="0">
                <a:solidFill>
                  <a:srgbClr val="3333FF"/>
                </a:solidFill>
                <a:latin typeface="Symbol" pitchFamily="18" charset="2"/>
              </a:rPr>
              <a:t>p</a:t>
            </a:r>
            <a:r>
              <a:rPr lang="en-US" baseline="30000" dirty="0" smtClean="0">
                <a:solidFill>
                  <a:srgbClr val="3333FF"/>
                </a:solidFill>
              </a:rPr>
              <a:t>0</a:t>
            </a:r>
            <a:r>
              <a:rPr lang="en-US" dirty="0" smtClean="0">
                <a:solidFill>
                  <a:srgbClr val="3333FF"/>
                </a:solidFill>
              </a:rPr>
              <a:t> production (</a:t>
            </a:r>
            <a:r>
              <a:rPr lang="en-US" dirty="0" err="1" smtClean="0">
                <a:solidFill>
                  <a:srgbClr val="3333FF"/>
                </a:solidFill>
              </a:rPr>
              <a:t>F.Afzal</a:t>
            </a:r>
            <a:r>
              <a:rPr lang="en-US" dirty="0" smtClean="0">
                <a:solidFill>
                  <a:srgbClr val="3333FF"/>
                </a:solidFill>
              </a:rPr>
              <a:t>, </a:t>
            </a:r>
            <a:r>
              <a:rPr lang="en-US" dirty="0" err="1" smtClean="0">
                <a:solidFill>
                  <a:srgbClr val="3333FF"/>
                </a:solidFill>
              </a:rPr>
              <a:t>K.Spieker</a:t>
            </a:r>
            <a:r>
              <a:rPr lang="en-US" dirty="0" smtClean="0">
                <a:solidFill>
                  <a:srgbClr val="3333FF"/>
                </a:solidFill>
              </a:rPr>
              <a:t>)</a:t>
            </a:r>
            <a:endParaRPr lang="en-US" dirty="0">
              <a:solidFill>
                <a:srgbClr val="3333FF"/>
              </a:solidFill>
            </a:endParaRPr>
          </a:p>
        </p:txBody>
      </p:sp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2" cstate="print"/>
          <a:srcRect l="3897"/>
          <a:stretch>
            <a:fillRect/>
          </a:stretch>
        </p:blipFill>
        <p:spPr bwMode="auto">
          <a:xfrm>
            <a:off x="200473" y="476672"/>
            <a:ext cx="4943185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278" y="564259"/>
            <a:ext cx="4841722" cy="3133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480" y="3717032"/>
            <a:ext cx="4744617" cy="2877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1" y="3742380"/>
            <a:ext cx="4880992" cy="2926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feld 14"/>
          <p:cNvSpPr txBox="1"/>
          <p:nvPr/>
        </p:nvSpPr>
        <p:spPr>
          <a:xfrm>
            <a:off x="0" y="386105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</a:t>
            </a:r>
            <a:endParaRPr lang="de-DE" dirty="0"/>
          </a:p>
        </p:txBody>
      </p:sp>
      <p:sp>
        <p:nvSpPr>
          <p:cNvPr id="16" name="Textfeld 15"/>
          <p:cNvSpPr txBox="1"/>
          <p:nvPr/>
        </p:nvSpPr>
        <p:spPr>
          <a:xfrm>
            <a:off x="0" y="476674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G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7626" y="44626"/>
            <a:ext cx="6849591" cy="582211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eaLnBrk="0" hangingPunct="0"/>
            <a:r>
              <a:rPr lang="de-DE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3333FF"/>
                </a:solidFill>
              </a:rPr>
              <a:t>T in </a:t>
            </a:r>
            <a:r>
              <a:rPr lang="en-US" sz="3200" b="1" dirty="0" smtClean="0">
                <a:solidFill>
                  <a:srgbClr val="3333FF"/>
                </a:solidFill>
                <a:latin typeface="Symbol" pitchFamily="18" charset="2"/>
              </a:rPr>
              <a:t>p</a:t>
            </a:r>
            <a:r>
              <a:rPr lang="en-US" sz="3200" b="1" baseline="30000" dirty="0" smtClean="0">
                <a:solidFill>
                  <a:srgbClr val="3333FF"/>
                </a:solidFill>
                <a:latin typeface="Symbol" pitchFamily="18" charset="2"/>
              </a:rPr>
              <a:t>0</a:t>
            </a:r>
            <a:r>
              <a:rPr lang="en-US" sz="3200" b="1" dirty="0" smtClean="0">
                <a:solidFill>
                  <a:srgbClr val="3333FF"/>
                </a:solidFill>
                <a:latin typeface="Symbol" pitchFamily="18" charset="2"/>
              </a:rPr>
              <a:t>-</a:t>
            </a:r>
            <a:r>
              <a:rPr lang="en-US" sz="3200" b="1" dirty="0" smtClean="0">
                <a:solidFill>
                  <a:srgbClr val="3333FF"/>
                </a:solidFill>
              </a:rPr>
              <a:t>photoproduction</a:t>
            </a:r>
            <a:endParaRPr lang="de-DE" sz="3200" dirty="0" smtClean="0"/>
          </a:p>
        </p:txBody>
      </p:sp>
      <p:sp>
        <p:nvSpPr>
          <p:cNvPr id="9" name="Rechteck 8"/>
          <p:cNvSpPr/>
          <p:nvPr/>
        </p:nvSpPr>
        <p:spPr>
          <a:xfrm>
            <a:off x="6897217" y="-27384"/>
            <a:ext cx="3008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dirty="0" err="1" smtClean="0">
                <a:solidFill>
                  <a:srgbClr val="FF0000"/>
                </a:solidFill>
              </a:rPr>
              <a:t>Red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line</a:t>
            </a:r>
            <a:r>
              <a:rPr lang="de-DE" sz="1800" dirty="0" smtClean="0">
                <a:solidFill>
                  <a:srgbClr val="FF0000"/>
                </a:solidFill>
              </a:rPr>
              <a:t>: MAID 2007 </a:t>
            </a:r>
          </a:p>
          <a:p>
            <a:r>
              <a:rPr lang="de-DE" sz="1800" dirty="0" err="1" smtClean="0">
                <a:solidFill>
                  <a:srgbClr val="3333FF"/>
                </a:solidFill>
              </a:rPr>
              <a:t>blue</a:t>
            </a:r>
            <a:r>
              <a:rPr lang="de-DE" sz="1800" dirty="0" smtClean="0">
                <a:solidFill>
                  <a:srgbClr val="3333FF"/>
                </a:solidFill>
              </a:rPr>
              <a:t> </a:t>
            </a:r>
            <a:r>
              <a:rPr lang="de-DE" sz="1800" dirty="0" err="1" smtClean="0">
                <a:solidFill>
                  <a:srgbClr val="3333FF"/>
                </a:solidFill>
              </a:rPr>
              <a:t>line</a:t>
            </a:r>
            <a:r>
              <a:rPr lang="de-DE" sz="1800" dirty="0" smtClean="0">
                <a:solidFill>
                  <a:srgbClr val="3333FF"/>
                </a:solidFill>
              </a:rPr>
              <a:t>: SAID PR15</a:t>
            </a:r>
          </a:p>
          <a:p>
            <a:r>
              <a:rPr lang="de-DE" sz="1800" dirty="0" err="1" smtClean="0">
                <a:solidFill>
                  <a:srgbClr val="00B050"/>
                </a:solidFill>
              </a:rPr>
              <a:t>green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line</a:t>
            </a:r>
            <a:r>
              <a:rPr lang="de-DE" sz="1800" dirty="0" smtClean="0">
                <a:solidFill>
                  <a:srgbClr val="00B050"/>
                </a:solidFill>
              </a:rPr>
              <a:t>: JUBo2015-B</a:t>
            </a:r>
          </a:p>
          <a:p>
            <a:r>
              <a:rPr lang="de-DE" sz="1800" dirty="0" err="1" smtClean="0"/>
              <a:t>black</a:t>
            </a:r>
            <a:r>
              <a:rPr lang="de-DE" sz="1800" dirty="0" smtClean="0"/>
              <a:t> </a:t>
            </a:r>
            <a:r>
              <a:rPr lang="de-DE" sz="1800" dirty="0" err="1" smtClean="0"/>
              <a:t>line</a:t>
            </a:r>
            <a:r>
              <a:rPr lang="de-DE" sz="1800" dirty="0" smtClean="0"/>
              <a:t>: BG2014-2</a:t>
            </a:r>
            <a:endParaRPr lang="de-DE" sz="1800" dirty="0"/>
          </a:p>
        </p:txBody>
      </p:sp>
      <p:sp>
        <p:nvSpPr>
          <p:cNvPr id="10" name="Rechteck 9"/>
          <p:cNvSpPr/>
          <p:nvPr/>
        </p:nvSpPr>
        <p:spPr>
          <a:xfrm>
            <a:off x="-15551" y="6444044"/>
            <a:ext cx="9353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 smtClean="0"/>
              <a:t>Black </a:t>
            </a:r>
            <a:r>
              <a:rPr lang="de-DE" sz="1800" dirty="0" err="1" smtClean="0"/>
              <a:t>Circles</a:t>
            </a:r>
            <a:r>
              <a:rPr lang="de-DE" sz="1800" dirty="0" smtClean="0"/>
              <a:t> – </a:t>
            </a:r>
            <a:r>
              <a:rPr lang="de-DE" sz="1800" dirty="0" err="1" smtClean="0"/>
              <a:t>new</a:t>
            </a:r>
            <a:r>
              <a:rPr lang="de-DE" sz="1800" dirty="0" smtClean="0"/>
              <a:t> MAMI Measurement, </a:t>
            </a:r>
            <a:r>
              <a:rPr lang="de-DE" sz="1800" dirty="0" err="1" smtClean="0"/>
              <a:t>red</a:t>
            </a:r>
            <a:r>
              <a:rPr lang="de-DE" sz="1800" dirty="0" smtClean="0"/>
              <a:t> </a:t>
            </a:r>
            <a:r>
              <a:rPr lang="de-DE" sz="1800" dirty="0" err="1" smtClean="0"/>
              <a:t>triangles</a:t>
            </a:r>
            <a:r>
              <a:rPr lang="de-DE" sz="1800" dirty="0" smtClean="0"/>
              <a:t> Bonn CBELSA, </a:t>
            </a:r>
            <a:r>
              <a:rPr lang="de-DE" sz="1800" dirty="0" err="1" smtClean="0"/>
              <a:t>green</a:t>
            </a:r>
            <a:r>
              <a:rPr lang="de-DE" sz="1800" dirty="0" smtClean="0"/>
              <a:t> </a:t>
            </a:r>
            <a:r>
              <a:rPr lang="de-DE" sz="1800" dirty="0" err="1" smtClean="0"/>
              <a:t>triangles</a:t>
            </a:r>
            <a:r>
              <a:rPr lang="de-DE" sz="1800" dirty="0" smtClean="0"/>
              <a:t> </a:t>
            </a:r>
            <a:r>
              <a:rPr lang="de-DE" sz="1800" dirty="0" err="1" smtClean="0"/>
              <a:t>older</a:t>
            </a:r>
            <a:r>
              <a:rPr lang="de-DE" sz="1800" dirty="0" smtClean="0"/>
              <a:t> </a:t>
            </a:r>
            <a:r>
              <a:rPr lang="de-DE" sz="1800" dirty="0" err="1" smtClean="0"/>
              <a:t>data</a:t>
            </a:r>
            <a:r>
              <a:rPr lang="de-DE" sz="1800" dirty="0" smtClean="0"/>
              <a:t>.</a:t>
            </a:r>
          </a:p>
        </p:txBody>
      </p:sp>
      <p:pic>
        <p:nvPicPr>
          <p:cNvPr id="1136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73800"/>
            <a:ext cx="7844558" cy="5279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6" name="Rectangle 2"/>
          <p:cNvSpPr>
            <a:spLocks noChangeArrowheads="1"/>
          </p:cNvSpPr>
          <p:nvPr/>
        </p:nvSpPr>
        <p:spPr bwMode="auto">
          <a:xfrm>
            <a:off x="7802216" y="3717032"/>
            <a:ext cx="21037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 smtClean="0"/>
              <a:t>J</a:t>
            </a:r>
            <a:r>
              <a:rPr lang="en-US" sz="1600" b="1" dirty="0" smtClean="0"/>
              <a:t>. </a:t>
            </a:r>
            <a:r>
              <a:rPr lang="en-US" sz="1600" b="1" dirty="0" smtClean="0"/>
              <a:t>R.M</a:t>
            </a:r>
            <a:r>
              <a:rPr lang="en-US" sz="1600" b="1" dirty="0" smtClean="0"/>
              <a:t>. </a:t>
            </a:r>
            <a:r>
              <a:rPr lang="en-US" sz="1600" b="1" dirty="0" err="1" smtClean="0"/>
              <a:t>Annand</a:t>
            </a:r>
            <a:r>
              <a:rPr lang="en-US" sz="1600" b="1" dirty="0" smtClean="0"/>
              <a:t> </a:t>
            </a:r>
            <a:r>
              <a:rPr lang="en-US" sz="1600" b="1" i="1" dirty="0" smtClean="0"/>
              <a:t>et al</a:t>
            </a:r>
            <a:r>
              <a:rPr lang="en-US" sz="1600" b="1" i="1" dirty="0" smtClean="0"/>
              <a:t>.</a:t>
            </a:r>
            <a:endParaRPr lang="en-US" sz="1600" b="1" dirty="0" smtClean="0"/>
          </a:p>
          <a:p>
            <a:r>
              <a:rPr lang="en-US" sz="1600" b="1" dirty="0" smtClean="0"/>
              <a:t>Phys. Rev. C 93, 055209 – </a:t>
            </a:r>
            <a:endParaRPr lang="en-US" sz="1600" b="1" dirty="0" smtClean="0"/>
          </a:p>
          <a:p>
            <a:r>
              <a:rPr lang="en-US" sz="1600" b="1" dirty="0" smtClean="0"/>
              <a:t>Published </a:t>
            </a:r>
            <a:r>
              <a:rPr lang="en-US" sz="1600" b="1" dirty="0" smtClean="0"/>
              <a:t>31 May 2016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7626" y="254503"/>
            <a:ext cx="6849591" cy="582211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eaLnBrk="0" hangingPunct="0"/>
            <a:r>
              <a:rPr lang="de-DE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3333FF"/>
                </a:solidFill>
              </a:rPr>
              <a:t>T in </a:t>
            </a:r>
            <a:r>
              <a:rPr lang="en-US" sz="3200" b="1" dirty="0" smtClean="0">
                <a:solidFill>
                  <a:srgbClr val="3333FF"/>
                </a:solidFill>
                <a:latin typeface="Symbol" pitchFamily="18" charset="2"/>
              </a:rPr>
              <a:t>p</a:t>
            </a:r>
            <a:r>
              <a:rPr lang="en-US" sz="3200" b="1" baseline="30000" dirty="0" smtClean="0">
                <a:solidFill>
                  <a:srgbClr val="3333FF"/>
                </a:solidFill>
                <a:latin typeface="Symbol" pitchFamily="18" charset="2"/>
              </a:rPr>
              <a:t>0</a:t>
            </a:r>
            <a:r>
              <a:rPr lang="en-US" sz="3200" b="1" dirty="0" smtClean="0">
                <a:solidFill>
                  <a:srgbClr val="3333FF"/>
                </a:solidFill>
                <a:latin typeface="Symbol" pitchFamily="18" charset="2"/>
              </a:rPr>
              <a:t>-</a:t>
            </a:r>
            <a:r>
              <a:rPr lang="en-US" sz="3200" b="1" dirty="0" smtClean="0">
                <a:solidFill>
                  <a:srgbClr val="3333FF"/>
                </a:solidFill>
              </a:rPr>
              <a:t>photoproduction</a:t>
            </a:r>
            <a:endParaRPr lang="de-DE" sz="3200" dirty="0" smtClean="0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789" y="1400217"/>
            <a:ext cx="8996684" cy="498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-15551" y="6300028"/>
            <a:ext cx="93538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 smtClean="0"/>
              <a:t>Black </a:t>
            </a:r>
            <a:r>
              <a:rPr lang="de-DE" sz="1800" dirty="0" err="1" smtClean="0"/>
              <a:t>Circles</a:t>
            </a:r>
            <a:r>
              <a:rPr lang="de-DE" sz="1800" dirty="0" smtClean="0"/>
              <a:t> – </a:t>
            </a:r>
            <a:r>
              <a:rPr lang="de-DE" sz="1800" dirty="0" err="1" smtClean="0"/>
              <a:t>new</a:t>
            </a:r>
            <a:r>
              <a:rPr lang="de-DE" sz="1800" dirty="0" smtClean="0"/>
              <a:t> MAMI Measurement, </a:t>
            </a:r>
            <a:r>
              <a:rPr lang="de-DE" sz="1800" dirty="0" err="1" smtClean="0"/>
              <a:t>red</a:t>
            </a:r>
            <a:r>
              <a:rPr lang="de-DE" sz="1800" dirty="0" smtClean="0"/>
              <a:t> </a:t>
            </a:r>
            <a:r>
              <a:rPr lang="de-DE" sz="1800" dirty="0" err="1" smtClean="0"/>
              <a:t>triangles</a:t>
            </a:r>
            <a:r>
              <a:rPr lang="de-DE" sz="1800" dirty="0" smtClean="0"/>
              <a:t> Bonn CBELSA, </a:t>
            </a:r>
            <a:r>
              <a:rPr lang="de-DE" sz="1800" dirty="0" err="1" smtClean="0"/>
              <a:t>green</a:t>
            </a:r>
            <a:r>
              <a:rPr lang="de-DE" sz="1800" dirty="0" smtClean="0"/>
              <a:t> </a:t>
            </a:r>
            <a:r>
              <a:rPr lang="de-DE" sz="1800" dirty="0" err="1" smtClean="0"/>
              <a:t>triangles</a:t>
            </a:r>
            <a:r>
              <a:rPr lang="de-DE" sz="1800" dirty="0" smtClean="0"/>
              <a:t> </a:t>
            </a:r>
            <a:r>
              <a:rPr lang="de-DE" sz="1800" dirty="0" err="1" smtClean="0"/>
              <a:t>older</a:t>
            </a:r>
            <a:r>
              <a:rPr lang="de-DE" sz="1800" dirty="0" smtClean="0"/>
              <a:t> </a:t>
            </a:r>
            <a:r>
              <a:rPr lang="de-DE" sz="1800" dirty="0" err="1" smtClean="0"/>
              <a:t>data</a:t>
            </a:r>
            <a:r>
              <a:rPr lang="de-DE" sz="1800" dirty="0" smtClean="0"/>
              <a:t>.</a:t>
            </a:r>
          </a:p>
        </p:txBody>
      </p:sp>
      <p:sp>
        <p:nvSpPr>
          <p:cNvPr id="8" name="Rechteck 7"/>
          <p:cNvSpPr/>
          <p:nvPr/>
        </p:nvSpPr>
        <p:spPr>
          <a:xfrm>
            <a:off x="7041232" y="-27384"/>
            <a:ext cx="2808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dirty="0" err="1" smtClean="0">
                <a:solidFill>
                  <a:srgbClr val="FF0000"/>
                </a:solidFill>
              </a:rPr>
              <a:t>Red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line</a:t>
            </a:r>
            <a:r>
              <a:rPr lang="de-DE" sz="1800" dirty="0" smtClean="0">
                <a:solidFill>
                  <a:srgbClr val="FF0000"/>
                </a:solidFill>
              </a:rPr>
              <a:t>: MAID 2007 </a:t>
            </a:r>
          </a:p>
          <a:p>
            <a:r>
              <a:rPr lang="de-DE" sz="1800" dirty="0" err="1" smtClean="0">
                <a:solidFill>
                  <a:srgbClr val="3333FF"/>
                </a:solidFill>
              </a:rPr>
              <a:t>blue</a:t>
            </a:r>
            <a:r>
              <a:rPr lang="de-DE" sz="1800" dirty="0" smtClean="0">
                <a:solidFill>
                  <a:srgbClr val="3333FF"/>
                </a:solidFill>
              </a:rPr>
              <a:t> </a:t>
            </a:r>
            <a:r>
              <a:rPr lang="de-DE" sz="1800" dirty="0" err="1" smtClean="0">
                <a:solidFill>
                  <a:srgbClr val="3333FF"/>
                </a:solidFill>
              </a:rPr>
              <a:t>line</a:t>
            </a:r>
            <a:r>
              <a:rPr lang="de-DE" sz="1800" dirty="0" smtClean="0">
                <a:solidFill>
                  <a:srgbClr val="3333FF"/>
                </a:solidFill>
              </a:rPr>
              <a:t>: SAID PR15</a:t>
            </a:r>
          </a:p>
          <a:p>
            <a:r>
              <a:rPr lang="de-DE" sz="1800" dirty="0" err="1" smtClean="0">
                <a:solidFill>
                  <a:srgbClr val="00B050"/>
                </a:solidFill>
              </a:rPr>
              <a:t>green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line</a:t>
            </a:r>
            <a:r>
              <a:rPr lang="de-DE" sz="1800" dirty="0" smtClean="0">
                <a:solidFill>
                  <a:srgbClr val="00B050"/>
                </a:solidFill>
              </a:rPr>
              <a:t>: JUBo2015-B</a:t>
            </a:r>
          </a:p>
          <a:p>
            <a:r>
              <a:rPr lang="de-DE" sz="1800" dirty="0" err="1" smtClean="0"/>
              <a:t>black</a:t>
            </a:r>
            <a:r>
              <a:rPr lang="de-DE" sz="1800" dirty="0" smtClean="0"/>
              <a:t> </a:t>
            </a:r>
            <a:r>
              <a:rPr lang="de-DE" sz="1800" dirty="0" err="1" smtClean="0"/>
              <a:t>line</a:t>
            </a:r>
            <a:r>
              <a:rPr lang="de-DE" sz="1800" dirty="0" smtClean="0"/>
              <a:t>: BG2014-2</a:t>
            </a:r>
            <a:endParaRPr lang="de-DE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7626" y="44626"/>
            <a:ext cx="4689351" cy="582211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eaLnBrk="0" hangingPunct="0"/>
            <a:r>
              <a:rPr lang="de-DE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3333FF"/>
                </a:solidFill>
              </a:rPr>
              <a:t>F in </a:t>
            </a:r>
            <a:r>
              <a:rPr lang="en-US" sz="3200" b="1" dirty="0" smtClean="0">
                <a:solidFill>
                  <a:srgbClr val="3333FF"/>
                </a:solidFill>
                <a:latin typeface="Symbol" pitchFamily="18" charset="2"/>
              </a:rPr>
              <a:t>p</a:t>
            </a:r>
            <a:r>
              <a:rPr lang="en-US" sz="3200" b="1" baseline="30000" dirty="0" smtClean="0">
                <a:solidFill>
                  <a:srgbClr val="3333FF"/>
                </a:solidFill>
                <a:latin typeface="Symbol" pitchFamily="18" charset="2"/>
              </a:rPr>
              <a:t>0</a:t>
            </a:r>
            <a:r>
              <a:rPr lang="en-US" sz="3200" b="1" dirty="0" smtClean="0">
                <a:solidFill>
                  <a:srgbClr val="3333FF"/>
                </a:solidFill>
                <a:latin typeface="Symbol" pitchFamily="18" charset="2"/>
              </a:rPr>
              <a:t>-</a:t>
            </a:r>
            <a:r>
              <a:rPr lang="en-US" sz="3200" b="1" dirty="0" smtClean="0">
                <a:solidFill>
                  <a:srgbClr val="3333FF"/>
                </a:solidFill>
              </a:rPr>
              <a:t>photoproduction</a:t>
            </a:r>
            <a:endParaRPr lang="de-DE" sz="3200" dirty="0" smtClean="0"/>
          </a:p>
        </p:txBody>
      </p:sp>
      <p:sp>
        <p:nvSpPr>
          <p:cNvPr id="7" name="Rechteck 6"/>
          <p:cNvSpPr/>
          <p:nvPr/>
        </p:nvSpPr>
        <p:spPr>
          <a:xfrm>
            <a:off x="4953002" y="2"/>
            <a:ext cx="19784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3333FF"/>
                </a:solidFill>
                <a:latin typeface="Symbol" pitchFamily="18" charset="2"/>
                <a:cs typeface="+mn-cs"/>
              </a:rPr>
              <a:t>g</a:t>
            </a:r>
            <a:r>
              <a:rPr lang="en-US" sz="3600" b="1" dirty="0" err="1">
                <a:solidFill>
                  <a:srgbClr val="3333FF"/>
                </a:solidFill>
                <a:latin typeface="+mn-lt"/>
                <a:cs typeface="+mn-cs"/>
              </a:rPr>
              <a:t>p</a:t>
            </a:r>
            <a:r>
              <a:rPr lang="en-US" sz="3600" b="1" dirty="0">
                <a:solidFill>
                  <a:srgbClr val="3333FF"/>
                </a:solidFill>
                <a:latin typeface="+mn-lt"/>
                <a:cs typeface="+mn-cs"/>
              </a:rPr>
              <a:t> </a:t>
            </a:r>
            <a:r>
              <a:rPr lang="en-US" sz="3600" b="1" dirty="0">
                <a:solidFill>
                  <a:srgbClr val="3333FF"/>
                </a:solidFill>
                <a:latin typeface="Symbol" pitchFamily="18" charset="2"/>
                <a:cs typeface="+mn-cs"/>
                <a:sym typeface="Wingdings" pitchFamily="2" charset="2"/>
              </a:rPr>
              <a:t></a:t>
            </a:r>
            <a:r>
              <a:rPr lang="en-US" sz="3600" b="1" dirty="0">
                <a:solidFill>
                  <a:srgbClr val="3333FF"/>
                </a:solidFill>
                <a:latin typeface="Symbol" pitchFamily="18" charset="2"/>
                <a:cs typeface="+mn-cs"/>
              </a:rPr>
              <a:t> </a:t>
            </a:r>
            <a:r>
              <a:rPr lang="en-US" sz="3600" b="1" dirty="0" smtClean="0">
                <a:solidFill>
                  <a:srgbClr val="3333FF"/>
                </a:solidFill>
                <a:cs typeface="+mn-cs"/>
              </a:rPr>
              <a:t>p</a:t>
            </a:r>
            <a:r>
              <a:rPr lang="en-US" sz="3600" b="1" dirty="0" smtClean="0">
                <a:solidFill>
                  <a:srgbClr val="3333FF"/>
                </a:solidFill>
                <a:latin typeface="Symbol" pitchFamily="18" charset="2"/>
                <a:cs typeface="+mn-cs"/>
              </a:rPr>
              <a:t>p</a:t>
            </a:r>
            <a:r>
              <a:rPr lang="en-US" sz="3600" b="1" baseline="30000" dirty="0" smtClean="0">
                <a:solidFill>
                  <a:srgbClr val="3333FF"/>
                </a:solidFill>
                <a:latin typeface="Symbol" pitchFamily="18" charset="2"/>
                <a:cs typeface="+mn-cs"/>
              </a:rPr>
              <a:t>0</a:t>
            </a:r>
            <a:endParaRPr lang="en-US" sz="3600" b="1" dirty="0">
              <a:cs typeface="+mn-cs"/>
            </a:endParaRPr>
          </a:p>
        </p:txBody>
      </p:sp>
      <p:pic>
        <p:nvPicPr>
          <p:cNvPr id="1146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480" y="1196753"/>
            <a:ext cx="773908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hteck 10"/>
          <p:cNvSpPr/>
          <p:nvPr/>
        </p:nvSpPr>
        <p:spPr>
          <a:xfrm>
            <a:off x="992561" y="6488668"/>
            <a:ext cx="4134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 smtClean="0"/>
              <a:t>Black </a:t>
            </a:r>
            <a:r>
              <a:rPr lang="de-DE" sz="1800" dirty="0" err="1" smtClean="0"/>
              <a:t>Circles</a:t>
            </a:r>
            <a:r>
              <a:rPr lang="de-DE" sz="1800" dirty="0" smtClean="0"/>
              <a:t> – </a:t>
            </a:r>
            <a:r>
              <a:rPr lang="de-DE" sz="1800" dirty="0" err="1" smtClean="0"/>
              <a:t>new</a:t>
            </a:r>
            <a:r>
              <a:rPr lang="de-DE" sz="1800" dirty="0" smtClean="0"/>
              <a:t> MAMI Measurement.</a:t>
            </a:r>
          </a:p>
        </p:txBody>
      </p:sp>
      <p:sp>
        <p:nvSpPr>
          <p:cNvPr id="12" name="Rechteck 11"/>
          <p:cNvSpPr/>
          <p:nvPr/>
        </p:nvSpPr>
        <p:spPr>
          <a:xfrm>
            <a:off x="6897217" y="-27384"/>
            <a:ext cx="3008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dirty="0" err="1" smtClean="0">
                <a:solidFill>
                  <a:srgbClr val="FF0000"/>
                </a:solidFill>
              </a:rPr>
              <a:t>Red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line</a:t>
            </a:r>
            <a:r>
              <a:rPr lang="de-DE" sz="1800" dirty="0" smtClean="0">
                <a:solidFill>
                  <a:srgbClr val="FF0000"/>
                </a:solidFill>
              </a:rPr>
              <a:t>: MAID 2007 </a:t>
            </a:r>
          </a:p>
          <a:p>
            <a:r>
              <a:rPr lang="de-DE" sz="1800" dirty="0" err="1" smtClean="0">
                <a:solidFill>
                  <a:srgbClr val="3333FF"/>
                </a:solidFill>
              </a:rPr>
              <a:t>blue</a:t>
            </a:r>
            <a:r>
              <a:rPr lang="de-DE" sz="1800" dirty="0" smtClean="0">
                <a:solidFill>
                  <a:srgbClr val="3333FF"/>
                </a:solidFill>
              </a:rPr>
              <a:t> </a:t>
            </a:r>
            <a:r>
              <a:rPr lang="de-DE" sz="1800" dirty="0" err="1" smtClean="0">
                <a:solidFill>
                  <a:srgbClr val="3333FF"/>
                </a:solidFill>
              </a:rPr>
              <a:t>line</a:t>
            </a:r>
            <a:r>
              <a:rPr lang="de-DE" sz="1800" dirty="0" smtClean="0">
                <a:solidFill>
                  <a:srgbClr val="3333FF"/>
                </a:solidFill>
              </a:rPr>
              <a:t>: SAID PR15</a:t>
            </a:r>
          </a:p>
          <a:p>
            <a:r>
              <a:rPr lang="de-DE" sz="1800" dirty="0" err="1" smtClean="0">
                <a:solidFill>
                  <a:srgbClr val="00B050"/>
                </a:solidFill>
              </a:rPr>
              <a:t>green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line</a:t>
            </a:r>
            <a:r>
              <a:rPr lang="de-DE" sz="1800" dirty="0" smtClean="0">
                <a:solidFill>
                  <a:srgbClr val="00B050"/>
                </a:solidFill>
              </a:rPr>
              <a:t>: JUBo2015-B</a:t>
            </a:r>
          </a:p>
          <a:p>
            <a:r>
              <a:rPr lang="de-DE" sz="1800" dirty="0" err="1" smtClean="0"/>
              <a:t>black</a:t>
            </a:r>
            <a:r>
              <a:rPr lang="de-DE" sz="1800" dirty="0" smtClean="0"/>
              <a:t> </a:t>
            </a:r>
            <a:r>
              <a:rPr lang="de-DE" sz="1800" dirty="0" err="1" smtClean="0"/>
              <a:t>line</a:t>
            </a:r>
            <a:r>
              <a:rPr lang="de-DE" sz="1800" dirty="0" smtClean="0"/>
              <a:t>: BG2014-2</a:t>
            </a:r>
            <a:endParaRPr lang="de-DE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7626" y="44626"/>
            <a:ext cx="4689351" cy="582211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eaLnBrk="0" hangingPunct="0"/>
            <a:r>
              <a:rPr lang="de-DE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3333FF"/>
                </a:solidFill>
              </a:rPr>
              <a:t>F in </a:t>
            </a:r>
            <a:r>
              <a:rPr lang="en-US" sz="3200" b="1" dirty="0" smtClean="0">
                <a:solidFill>
                  <a:srgbClr val="3333FF"/>
                </a:solidFill>
                <a:latin typeface="Symbol" pitchFamily="18" charset="2"/>
              </a:rPr>
              <a:t>p</a:t>
            </a:r>
            <a:r>
              <a:rPr lang="en-US" sz="3200" b="1" baseline="30000" dirty="0" smtClean="0">
                <a:solidFill>
                  <a:srgbClr val="3333FF"/>
                </a:solidFill>
                <a:latin typeface="Symbol" pitchFamily="18" charset="2"/>
              </a:rPr>
              <a:t>0</a:t>
            </a:r>
            <a:r>
              <a:rPr lang="en-US" sz="3200" b="1" dirty="0" smtClean="0">
                <a:solidFill>
                  <a:srgbClr val="3333FF"/>
                </a:solidFill>
                <a:latin typeface="Symbol" pitchFamily="18" charset="2"/>
              </a:rPr>
              <a:t>-</a:t>
            </a:r>
            <a:r>
              <a:rPr lang="en-US" sz="3200" b="1" dirty="0" smtClean="0">
                <a:solidFill>
                  <a:srgbClr val="3333FF"/>
                </a:solidFill>
              </a:rPr>
              <a:t>photoproduction</a:t>
            </a:r>
            <a:endParaRPr lang="de-DE" sz="3200" dirty="0" smtClean="0"/>
          </a:p>
        </p:txBody>
      </p:sp>
      <p:sp>
        <p:nvSpPr>
          <p:cNvPr id="7" name="Rechteck 6"/>
          <p:cNvSpPr/>
          <p:nvPr/>
        </p:nvSpPr>
        <p:spPr>
          <a:xfrm>
            <a:off x="4953002" y="2"/>
            <a:ext cx="19784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3333FF"/>
                </a:solidFill>
                <a:latin typeface="Symbol" pitchFamily="18" charset="2"/>
                <a:cs typeface="+mn-cs"/>
              </a:rPr>
              <a:t>g</a:t>
            </a:r>
            <a:r>
              <a:rPr lang="en-US" sz="3600" b="1" dirty="0" err="1">
                <a:solidFill>
                  <a:srgbClr val="3333FF"/>
                </a:solidFill>
                <a:latin typeface="+mn-lt"/>
                <a:cs typeface="+mn-cs"/>
              </a:rPr>
              <a:t>p</a:t>
            </a:r>
            <a:r>
              <a:rPr lang="en-US" sz="3600" b="1" dirty="0">
                <a:solidFill>
                  <a:srgbClr val="3333FF"/>
                </a:solidFill>
                <a:latin typeface="+mn-lt"/>
                <a:cs typeface="+mn-cs"/>
              </a:rPr>
              <a:t> </a:t>
            </a:r>
            <a:r>
              <a:rPr lang="en-US" sz="3600" b="1" dirty="0">
                <a:solidFill>
                  <a:srgbClr val="3333FF"/>
                </a:solidFill>
                <a:latin typeface="Symbol" pitchFamily="18" charset="2"/>
                <a:cs typeface="+mn-cs"/>
                <a:sym typeface="Wingdings" pitchFamily="2" charset="2"/>
              </a:rPr>
              <a:t></a:t>
            </a:r>
            <a:r>
              <a:rPr lang="en-US" sz="3600" b="1" dirty="0">
                <a:solidFill>
                  <a:srgbClr val="3333FF"/>
                </a:solidFill>
                <a:latin typeface="Symbol" pitchFamily="18" charset="2"/>
                <a:cs typeface="+mn-cs"/>
              </a:rPr>
              <a:t> </a:t>
            </a:r>
            <a:r>
              <a:rPr lang="en-US" sz="3600" b="1" dirty="0" smtClean="0">
                <a:solidFill>
                  <a:srgbClr val="3333FF"/>
                </a:solidFill>
                <a:cs typeface="+mn-cs"/>
              </a:rPr>
              <a:t>p</a:t>
            </a:r>
            <a:r>
              <a:rPr lang="en-US" sz="3600" b="1" dirty="0" smtClean="0">
                <a:solidFill>
                  <a:srgbClr val="3333FF"/>
                </a:solidFill>
                <a:latin typeface="Symbol" pitchFamily="18" charset="2"/>
                <a:cs typeface="+mn-cs"/>
              </a:rPr>
              <a:t>p</a:t>
            </a:r>
            <a:r>
              <a:rPr lang="en-US" sz="3600" b="1" baseline="30000" dirty="0" smtClean="0">
                <a:solidFill>
                  <a:srgbClr val="3333FF"/>
                </a:solidFill>
                <a:latin typeface="Symbol" pitchFamily="18" charset="2"/>
                <a:cs typeface="+mn-cs"/>
              </a:rPr>
              <a:t>0</a:t>
            </a:r>
            <a:endParaRPr lang="en-US" sz="3600" b="1" dirty="0">
              <a:cs typeface="+mn-cs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992561" y="6488668"/>
            <a:ext cx="4134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 smtClean="0"/>
              <a:t>Black </a:t>
            </a:r>
            <a:r>
              <a:rPr lang="de-DE" sz="1800" dirty="0" err="1" smtClean="0"/>
              <a:t>Circles</a:t>
            </a:r>
            <a:r>
              <a:rPr lang="de-DE" sz="1800" dirty="0" smtClean="0"/>
              <a:t> – </a:t>
            </a:r>
            <a:r>
              <a:rPr lang="de-DE" sz="1800" dirty="0" err="1" smtClean="0"/>
              <a:t>new</a:t>
            </a:r>
            <a:r>
              <a:rPr lang="de-DE" sz="1800" dirty="0" smtClean="0"/>
              <a:t> MAMI Measurement.</a:t>
            </a:r>
          </a:p>
        </p:txBody>
      </p:sp>
      <p:sp>
        <p:nvSpPr>
          <p:cNvPr id="12" name="Rechteck 11"/>
          <p:cNvSpPr/>
          <p:nvPr/>
        </p:nvSpPr>
        <p:spPr>
          <a:xfrm>
            <a:off x="7401273" y="0"/>
            <a:ext cx="25202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800" dirty="0" err="1" smtClean="0">
                <a:solidFill>
                  <a:srgbClr val="FF0000"/>
                </a:solidFill>
              </a:rPr>
              <a:t>Red</a:t>
            </a:r>
            <a:r>
              <a:rPr lang="de-DE" sz="1800" dirty="0" smtClean="0">
                <a:solidFill>
                  <a:srgbClr val="FF0000"/>
                </a:solidFill>
              </a:rPr>
              <a:t> </a:t>
            </a:r>
            <a:r>
              <a:rPr lang="de-DE" sz="1800" dirty="0" err="1" smtClean="0">
                <a:solidFill>
                  <a:srgbClr val="FF0000"/>
                </a:solidFill>
              </a:rPr>
              <a:t>line</a:t>
            </a:r>
            <a:r>
              <a:rPr lang="de-DE" sz="1800" dirty="0" smtClean="0">
                <a:solidFill>
                  <a:srgbClr val="FF0000"/>
                </a:solidFill>
              </a:rPr>
              <a:t>: MAID 2007 </a:t>
            </a:r>
          </a:p>
          <a:p>
            <a:r>
              <a:rPr lang="de-DE" sz="1800" dirty="0" err="1" smtClean="0">
                <a:solidFill>
                  <a:srgbClr val="3333FF"/>
                </a:solidFill>
              </a:rPr>
              <a:t>blue</a:t>
            </a:r>
            <a:r>
              <a:rPr lang="de-DE" sz="1800" dirty="0" smtClean="0">
                <a:solidFill>
                  <a:srgbClr val="3333FF"/>
                </a:solidFill>
              </a:rPr>
              <a:t> </a:t>
            </a:r>
            <a:r>
              <a:rPr lang="de-DE" sz="1800" dirty="0" err="1" smtClean="0">
                <a:solidFill>
                  <a:srgbClr val="3333FF"/>
                </a:solidFill>
              </a:rPr>
              <a:t>line</a:t>
            </a:r>
            <a:r>
              <a:rPr lang="de-DE" sz="1800" dirty="0" smtClean="0">
                <a:solidFill>
                  <a:srgbClr val="3333FF"/>
                </a:solidFill>
              </a:rPr>
              <a:t>: SAID PR15</a:t>
            </a:r>
          </a:p>
          <a:p>
            <a:r>
              <a:rPr lang="de-DE" sz="1800" dirty="0" err="1" smtClean="0">
                <a:solidFill>
                  <a:srgbClr val="00B050"/>
                </a:solidFill>
              </a:rPr>
              <a:t>green</a:t>
            </a:r>
            <a:r>
              <a:rPr lang="de-DE" sz="1800" dirty="0" smtClean="0">
                <a:solidFill>
                  <a:srgbClr val="00B050"/>
                </a:solidFill>
              </a:rPr>
              <a:t> </a:t>
            </a:r>
            <a:r>
              <a:rPr lang="de-DE" sz="1800" dirty="0" err="1" smtClean="0">
                <a:solidFill>
                  <a:srgbClr val="00B050"/>
                </a:solidFill>
              </a:rPr>
              <a:t>line</a:t>
            </a:r>
            <a:r>
              <a:rPr lang="de-DE" sz="1800" dirty="0" smtClean="0">
                <a:solidFill>
                  <a:srgbClr val="00B050"/>
                </a:solidFill>
              </a:rPr>
              <a:t>: JUBo2015-B</a:t>
            </a:r>
          </a:p>
          <a:p>
            <a:r>
              <a:rPr lang="de-DE" sz="1800" dirty="0" err="1" smtClean="0"/>
              <a:t>black</a:t>
            </a:r>
            <a:r>
              <a:rPr lang="de-DE" sz="1800" dirty="0" smtClean="0"/>
              <a:t> </a:t>
            </a:r>
            <a:r>
              <a:rPr lang="de-DE" sz="1800" dirty="0" err="1" smtClean="0"/>
              <a:t>line</a:t>
            </a:r>
            <a:r>
              <a:rPr lang="de-DE" sz="1800" dirty="0" smtClean="0"/>
              <a:t>: BG2014-2</a:t>
            </a:r>
          </a:p>
          <a:p>
            <a:r>
              <a:rPr lang="de-DE" sz="1800" dirty="0" err="1" smtClean="0"/>
              <a:t>Dashed</a:t>
            </a:r>
            <a:r>
              <a:rPr lang="de-DE" sz="1800" dirty="0" smtClean="0"/>
              <a:t> </a:t>
            </a:r>
            <a:r>
              <a:rPr lang="de-DE" sz="1800" dirty="0" err="1" smtClean="0"/>
              <a:t>li</a:t>
            </a:r>
            <a:r>
              <a:rPr lang="de-DE" sz="1800" dirty="0" smtClean="0"/>
              <a:t>: BG2011-2</a:t>
            </a:r>
            <a:endParaRPr lang="de-DE" sz="1800" dirty="0"/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24746"/>
            <a:ext cx="7816721" cy="5380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/>
          <p:cNvSpPr/>
          <p:nvPr/>
        </p:nvSpPr>
        <p:spPr>
          <a:xfrm>
            <a:off x="6537176" y="5085184"/>
            <a:ext cx="3144835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 smtClean="0">
                <a:solidFill>
                  <a:srgbClr val="000000"/>
                </a:solidFill>
              </a:rPr>
              <a:t>In BG2014-2 </a:t>
            </a:r>
            <a:r>
              <a:rPr lang="de-DE" sz="1800" dirty="0" err="1" smtClean="0">
                <a:solidFill>
                  <a:srgbClr val="000000"/>
                </a:solidFill>
              </a:rPr>
              <a:t>new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data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de-DE" sz="1800" dirty="0" err="1" smtClean="0">
                <a:solidFill>
                  <a:srgbClr val="000000"/>
                </a:solidFill>
              </a:rPr>
              <a:t>for</a:t>
            </a:r>
            <a:r>
              <a:rPr lang="de-DE" sz="1800" dirty="0" smtClean="0">
                <a:solidFill>
                  <a:srgbClr val="000000"/>
                </a:solidFill>
              </a:rPr>
              <a:t> T, P  </a:t>
            </a:r>
            <a:r>
              <a:rPr lang="de-DE" sz="1800" dirty="0" err="1" smtClean="0">
                <a:solidFill>
                  <a:srgbClr val="000000"/>
                </a:solidFill>
              </a:rPr>
              <a:t>and</a:t>
            </a:r>
            <a:r>
              <a:rPr lang="de-DE" sz="1800" dirty="0" smtClean="0">
                <a:solidFill>
                  <a:srgbClr val="000000"/>
                </a:solidFill>
              </a:rPr>
              <a:t> H </a:t>
            </a:r>
            <a:r>
              <a:rPr lang="de-DE" sz="1800" dirty="0" err="1" smtClean="0">
                <a:solidFill>
                  <a:srgbClr val="000000"/>
                </a:solidFill>
              </a:rPr>
              <a:t>were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included</a:t>
            </a:r>
            <a:endParaRPr lang="de-DE" sz="1800" dirty="0" smtClean="0">
              <a:solidFill>
                <a:srgbClr val="000000"/>
              </a:solidFill>
            </a:endParaRPr>
          </a:p>
          <a:p>
            <a:r>
              <a:rPr lang="de-DE" sz="1800" dirty="0" err="1" smtClean="0">
                <a:solidFill>
                  <a:srgbClr val="000000"/>
                </a:solidFill>
              </a:rPr>
              <a:t>as</a:t>
            </a:r>
            <a:r>
              <a:rPr lang="de-DE" sz="1800" dirty="0" smtClean="0">
                <a:solidFill>
                  <a:srgbClr val="000000"/>
                </a:solidFill>
              </a:rPr>
              <a:t> well </a:t>
            </a:r>
            <a:r>
              <a:rPr lang="de-DE" sz="1800" dirty="0" err="1" smtClean="0">
                <a:solidFill>
                  <a:srgbClr val="000000"/>
                </a:solidFill>
              </a:rPr>
              <a:t>as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our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new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precise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de-DE" sz="1800" dirty="0" err="1" smtClean="0">
                <a:solidFill>
                  <a:srgbClr val="000000"/>
                </a:solidFill>
              </a:rPr>
              <a:t>cross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section</a:t>
            </a:r>
            <a:r>
              <a:rPr lang="de-DE" sz="1800" dirty="0" smtClean="0">
                <a:solidFill>
                  <a:srgbClr val="000000"/>
                </a:solidFill>
              </a:rPr>
              <a:t> </a:t>
            </a:r>
            <a:r>
              <a:rPr lang="de-DE" sz="1800" dirty="0" err="1" smtClean="0">
                <a:solidFill>
                  <a:srgbClr val="000000"/>
                </a:solidFill>
              </a:rPr>
              <a:t>data</a:t>
            </a:r>
            <a:r>
              <a:rPr lang="de-DE" sz="1800" dirty="0" smtClean="0">
                <a:solidFill>
                  <a:srgbClr val="000000"/>
                </a:solidFill>
              </a:rPr>
              <a:t>.</a:t>
            </a:r>
          </a:p>
          <a:p>
            <a:r>
              <a:rPr lang="de-DE" sz="1800" dirty="0" err="1" smtClean="0">
                <a:solidFill>
                  <a:srgbClr val="000000"/>
                </a:solidFill>
              </a:rPr>
              <a:t>Adlarson</a:t>
            </a:r>
            <a:r>
              <a:rPr lang="de-DE" sz="1800" dirty="0" smtClean="0">
                <a:solidFill>
                  <a:srgbClr val="000000"/>
                </a:solidFill>
              </a:rPr>
              <a:t> et al., </a:t>
            </a:r>
          </a:p>
          <a:p>
            <a:r>
              <a:rPr lang="de-DE" sz="1800" dirty="0" smtClean="0">
                <a:solidFill>
                  <a:srgbClr val="000000"/>
                </a:solidFill>
              </a:rPr>
              <a:t>Phys. </a:t>
            </a:r>
            <a:r>
              <a:rPr lang="de-DE" sz="1800" dirty="0" err="1" smtClean="0">
                <a:solidFill>
                  <a:srgbClr val="000000"/>
                </a:solidFill>
              </a:rPr>
              <a:t>Rev</a:t>
            </a:r>
            <a:r>
              <a:rPr lang="de-DE" sz="1800" dirty="0" smtClean="0">
                <a:solidFill>
                  <a:srgbClr val="000000"/>
                </a:solidFill>
              </a:rPr>
              <a:t>. C 92, 024617 (2015)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670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726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hteck 2"/>
          <p:cNvSpPr/>
          <p:nvPr/>
        </p:nvSpPr>
        <p:spPr>
          <a:xfrm>
            <a:off x="0" y="2852936"/>
            <a:ext cx="97775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We find that the new data force the </a:t>
            </a:r>
            <a:r>
              <a:rPr lang="en-US" sz="2000" dirty="0" err="1" smtClean="0"/>
              <a:t>multipoles</a:t>
            </a:r>
            <a:r>
              <a:rPr lang="en-US" sz="2000" dirty="0" smtClean="0"/>
              <a:t> to get closer to each other, the variance is reduced by about a factor of two.</a:t>
            </a:r>
          </a:p>
          <a:p>
            <a:r>
              <a:rPr lang="en-US" sz="2000" dirty="0" smtClean="0"/>
              <a:t>Even more important seems to be that the </a:t>
            </a:r>
            <a:r>
              <a:rPr lang="en-US" sz="2000" dirty="0" err="1" smtClean="0"/>
              <a:t>multipoles</a:t>
            </a:r>
            <a:r>
              <a:rPr lang="en-US" sz="2000" dirty="0" smtClean="0"/>
              <a:t> converge to similar values in the region of leading resonances while the “background" and the contribution of higher-mass resonances remain less constrained by the new data. Clearly, the aim is to get very similar answers</a:t>
            </a:r>
          </a:p>
          <a:p>
            <a:r>
              <a:rPr lang="en-US" sz="2000" dirty="0" smtClean="0"/>
              <a:t>also in the mass range which contains higher-mass resonances. This task will require more precise data, in particular more precise data on polarization observables</a:t>
            </a:r>
            <a:r>
              <a:rPr lang="en-US" dirty="0" smtClean="0"/>
              <a:t>.</a:t>
            </a:r>
          </a:p>
        </p:txBody>
      </p:sp>
      <p:sp>
        <p:nvSpPr>
          <p:cNvPr id="4" name="Rechteck 3"/>
          <p:cNvSpPr/>
          <p:nvPr/>
        </p:nvSpPr>
        <p:spPr>
          <a:xfrm>
            <a:off x="0" y="1988840"/>
            <a:ext cx="2577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/>
              <a:t> arXiv:1604.05704</a:t>
            </a:r>
            <a:endParaRPr lang="de-DE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3"/>
          <p:cNvSpPr>
            <a:spLocks noChangeArrowheads="1"/>
          </p:cNvSpPr>
          <p:nvPr/>
        </p:nvSpPr>
        <p:spPr bwMode="auto">
          <a:xfrm>
            <a:off x="1496616" y="116632"/>
            <a:ext cx="5881688" cy="582211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de-DE" sz="3200" b="1">
                <a:solidFill>
                  <a:srgbClr val="3333FF"/>
                </a:solidFill>
              </a:rPr>
              <a:t> </a:t>
            </a:r>
            <a:r>
              <a:rPr lang="en-US" sz="2200">
                <a:solidFill>
                  <a:srgbClr val="3333FF"/>
                </a:solidFill>
              </a:rPr>
              <a:t>Asymmetries T and F in </a:t>
            </a:r>
            <a:r>
              <a:rPr lang="en-US" sz="2200">
                <a:solidFill>
                  <a:srgbClr val="3333FF"/>
                </a:solidFill>
                <a:latin typeface="Symbol" pitchFamily="18" charset="2"/>
              </a:rPr>
              <a:t>g</a:t>
            </a:r>
            <a:r>
              <a:rPr lang="en-US" sz="2200">
                <a:solidFill>
                  <a:srgbClr val="3333FF"/>
                </a:solidFill>
              </a:rPr>
              <a:t>p </a:t>
            </a:r>
            <a:r>
              <a:rPr lang="en-US" sz="2200">
                <a:solidFill>
                  <a:srgbClr val="3333FF"/>
                </a:solidFill>
                <a:sym typeface="Wingdings" pitchFamily="2" charset="2"/>
              </a:rPr>
              <a:t> p</a:t>
            </a:r>
            <a:r>
              <a:rPr lang="en-US" sz="2200">
                <a:solidFill>
                  <a:srgbClr val="3333FF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lang="en-US" sz="2200" baseline="30000">
                <a:solidFill>
                  <a:srgbClr val="3333FF"/>
                </a:solidFill>
                <a:sym typeface="Wingdings" pitchFamily="2" charset="2"/>
              </a:rPr>
              <a:t>0</a:t>
            </a:r>
            <a:r>
              <a:rPr lang="en-US" sz="2200">
                <a:solidFill>
                  <a:srgbClr val="3333FF"/>
                </a:solidFill>
              </a:rPr>
              <a:t> at threshold</a:t>
            </a:r>
            <a:endParaRPr lang="en-US" sz="2200" b="1">
              <a:solidFill>
                <a:srgbClr val="3333FF"/>
              </a:solidFill>
            </a:endParaRPr>
          </a:p>
        </p:txBody>
      </p:sp>
      <p:sp>
        <p:nvSpPr>
          <p:cNvPr id="18438" name="Rechteck 6"/>
          <p:cNvSpPr>
            <a:spLocks noChangeArrowheads="1"/>
          </p:cNvSpPr>
          <p:nvPr/>
        </p:nvSpPr>
        <p:spPr bwMode="auto">
          <a:xfrm>
            <a:off x="500063" y="747715"/>
            <a:ext cx="5143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Study of the dynamic consequences of </a:t>
            </a:r>
            <a:r>
              <a:rPr lang="en-US" sz="1800" dirty="0" err="1"/>
              <a:t>m</a:t>
            </a:r>
            <a:r>
              <a:rPr lang="en-US" sz="1800" baseline="-25000" dirty="0" err="1"/>
              <a:t>d</a:t>
            </a:r>
            <a:r>
              <a:rPr lang="en-US" sz="1800" dirty="0"/>
              <a:t> − m</a:t>
            </a:r>
            <a:r>
              <a:rPr lang="en-US" sz="1800" baseline="-25000" dirty="0"/>
              <a:t>u</a:t>
            </a:r>
            <a:r>
              <a:rPr lang="en-US" sz="1800" dirty="0"/>
              <a:t> &gt; 0.</a:t>
            </a:r>
            <a:endParaRPr lang="de-DE" sz="1800" dirty="0"/>
          </a:p>
        </p:txBody>
      </p:sp>
      <p:pic>
        <p:nvPicPr>
          <p:cNvPr id="184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8704" y="2132856"/>
            <a:ext cx="4878388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Textfeld 8"/>
          <p:cNvSpPr txBox="1">
            <a:spLocks noChangeArrowheads="1"/>
          </p:cNvSpPr>
          <p:nvPr/>
        </p:nvSpPr>
        <p:spPr bwMode="auto">
          <a:xfrm>
            <a:off x="2669705" y="4061670"/>
            <a:ext cx="39869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800"/>
              <a:t>Rescattering </a:t>
            </a:r>
            <a:r>
              <a:rPr lang="en-US" sz="1800"/>
              <a:t>diagram responsible for the </a:t>
            </a:r>
          </a:p>
          <a:p>
            <a:r>
              <a:rPr lang="en-US" sz="1800"/>
              <a:t>unitary cusp observed in E0+(</a:t>
            </a:r>
            <a:r>
              <a:rPr lang="en-US" sz="1800">
                <a:latin typeface="Symbol" pitchFamily="18" charset="2"/>
              </a:rPr>
              <a:t>g</a:t>
            </a:r>
            <a:r>
              <a:rPr lang="en-US" sz="1800"/>
              <a:t>p </a:t>
            </a:r>
            <a:r>
              <a:rPr lang="en-US" sz="1800">
                <a:sym typeface="Wingdings" pitchFamily="2" charset="2"/>
              </a:rPr>
              <a:t> p</a:t>
            </a:r>
            <a:r>
              <a:rPr lang="en-US" sz="1800">
                <a:latin typeface="Symbol" pitchFamily="18" charset="2"/>
                <a:sym typeface="Wingdings" pitchFamily="2" charset="2"/>
              </a:rPr>
              <a:t>p</a:t>
            </a:r>
            <a:r>
              <a:rPr lang="en-US" sz="1800" baseline="30000">
                <a:sym typeface="Wingdings" pitchFamily="2" charset="2"/>
              </a:rPr>
              <a:t>0</a:t>
            </a:r>
            <a:r>
              <a:rPr lang="en-US" sz="1800">
                <a:sym typeface="Wingdings" pitchFamily="2" charset="2"/>
              </a:rPr>
              <a:t> )</a:t>
            </a:r>
            <a:endParaRPr lang="de-DE" sz="1800"/>
          </a:p>
        </p:txBody>
      </p:sp>
      <p:sp>
        <p:nvSpPr>
          <p:cNvPr id="18443" name="Rechteck 12"/>
          <p:cNvSpPr>
            <a:spLocks noChangeArrowheads="1"/>
          </p:cNvSpPr>
          <p:nvPr/>
        </p:nvSpPr>
        <p:spPr bwMode="auto">
          <a:xfrm>
            <a:off x="2526829" y="1847108"/>
            <a:ext cx="21980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</a:t>
            </a:r>
            <a:r>
              <a:rPr lang="en-US" baseline="-25000">
                <a:latin typeface="Symbol" pitchFamily="18" charset="2"/>
              </a:rPr>
              <a:t>p</a:t>
            </a:r>
            <a:r>
              <a:rPr lang="en-US" sz="1200"/>
              <a:t>+</a:t>
            </a:r>
            <a:r>
              <a:rPr lang="en-US"/>
              <a:t>=139.6 MeV</a:t>
            </a:r>
            <a:endParaRPr lang="de-DE"/>
          </a:p>
        </p:txBody>
      </p:sp>
      <p:sp>
        <p:nvSpPr>
          <p:cNvPr id="18444" name="Rechteck 13"/>
          <p:cNvSpPr>
            <a:spLocks noChangeArrowheads="1"/>
          </p:cNvSpPr>
          <p:nvPr/>
        </p:nvSpPr>
        <p:spPr bwMode="auto">
          <a:xfrm>
            <a:off x="2598267" y="1204170"/>
            <a:ext cx="20730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m</a:t>
            </a:r>
            <a:r>
              <a:rPr lang="en-US" baseline="-25000" dirty="0">
                <a:latin typeface="Symbol" pitchFamily="18" charset="2"/>
              </a:rPr>
              <a:t>p</a:t>
            </a:r>
            <a:r>
              <a:rPr lang="en-US" sz="1200" dirty="0"/>
              <a:t>0</a:t>
            </a:r>
            <a:r>
              <a:rPr lang="en-US" sz="1200" dirty="0">
                <a:latin typeface="Symbol" pitchFamily="18" charset="2"/>
              </a:rPr>
              <a:t> </a:t>
            </a:r>
            <a:r>
              <a:rPr lang="en-US" dirty="0"/>
              <a:t>=135 </a:t>
            </a:r>
            <a:r>
              <a:rPr lang="en-US" dirty="0" err="1"/>
              <a:t>MeV</a:t>
            </a:r>
            <a:endParaRPr lang="de-DE" dirty="0"/>
          </a:p>
        </p:txBody>
      </p:sp>
      <p:graphicFrame>
        <p:nvGraphicFramePr>
          <p:cNvPr id="18434" name="Object 4"/>
          <p:cNvGraphicFramePr>
            <a:graphicFrameLocks noChangeAspect="1"/>
          </p:cNvGraphicFramePr>
          <p:nvPr/>
        </p:nvGraphicFramePr>
        <p:xfrm>
          <a:off x="7184554" y="3166319"/>
          <a:ext cx="114300" cy="215900"/>
        </p:xfrm>
        <a:graphic>
          <a:graphicData uri="http://schemas.openxmlformats.org/presentationml/2006/ole">
            <p:oleObj spid="_x0000_s18434" name="Formel" r:id="rId4" imgW="114120" imgH="215640" progId="Equation.3">
              <p:embed/>
            </p:oleObj>
          </a:graphicData>
        </a:graphic>
      </p:graphicFrame>
      <p:graphicFrame>
        <p:nvGraphicFramePr>
          <p:cNvPr id="18435" name="Object 5"/>
          <p:cNvGraphicFramePr>
            <a:graphicFrameLocks noChangeAspect="1"/>
          </p:cNvGraphicFramePr>
          <p:nvPr/>
        </p:nvGraphicFramePr>
        <p:xfrm>
          <a:off x="4884267" y="1204169"/>
          <a:ext cx="2159000" cy="571500"/>
        </p:xfrm>
        <a:graphic>
          <a:graphicData uri="http://schemas.openxmlformats.org/presentationml/2006/ole">
            <p:oleObj spid="_x0000_s18435" name="Formel" r:id="rId5" imgW="1295280" imgH="342720" progId="Equation.3">
              <p:embed/>
            </p:oleObj>
          </a:graphicData>
        </a:graphic>
      </p:graphicFrame>
      <p:graphicFrame>
        <p:nvGraphicFramePr>
          <p:cNvPr id="18436" name="Object 6"/>
          <p:cNvGraphicFramePr>
            <a:graphicFrameLocks noChangeAspect="1"/>
          </p:cNvGraphicFramePr>
          <p:nvPr/>
        </p:nvGraphicFramePr>
        <p:xfrm>
          <a:off x="5881217" y="1807419"/>
          <a:ext cx="592137" cy="508000"/>
        </p:xfrm>
        <a:graphic>
          <a:graphicData uri="http://schemas.openxmlformats.org/presentationml/2006/ole">
            <p:oleObj spid="_x0000_s18436" name="Formel" r:id="rId6" imgW="355320" imgH="304560" progId="Equation.3">
              <p:embed/>
            </p:oleObj>
          </a:graphicData>
        </a:graphic>
      </p:graphicFrame>
      <p:sp>
        <p:nvSpPr>
          <p:cNvPr id="18445" name="AutoShape 9"/>
          <p:cNvSpPr>
            <a:spLocks noChangeArrowheads="1"/>
          </p:cNvSpPr>
          <p:nvPr/>
        </p:nvSpPr>
        <p:spPr bwMode="auto">
          <a:xfrm>
            <a:off x="2" y="857250"/>
            <a:ext cx="411163" cy="247650"/>
          </a:xfrm>
          <a:prstGeom prst="rightArrow">
            <a:avLst>
              <a:gd name="adj1" fmla="val 41833"/>
              <a:gd name="adj2" fmla="val 84596"/>
            </a:avLst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AutoShape 9"/>
          <p:cNvSpPr>
            <a:spLocks noChangeArrowheads="1"/>
          </p:cNvSpPr>
          <p:nvPr/>
        </p:nvSpPr>
        <p:spPr bwMode="auto">
          <a:xfrm>
            <a:off x="2" y="4783614"/>
            <a:ext cx="411163" cy="247650"/>
          </a:xfrm>
          <a:prstGeom prst="rightArrow">
            <a:avLst>
              <a:gd name="adj1" fmla="val 41833"/>
              <a:gd name="adj2" fmla="val 84596"/>
            </a:avLst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7" name="Rechteck 19"/>
          <p:cNvSpPr>
            <a:spLocks noChangeArrowheads="1"/>
          </p:cNvSpPr>
          <p:nvPr/>
        </p:nvSpPr>
        <p:spPr bwMode="auto">
          <a:xfrm>
            <a:off x="381000" y="4869160"/>
            <a:ext cx="9525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err="1"/>
              <a:t>Precission</a:t>
            </a:r>
            <a:r>
              <a:rPr lang="en-US" sz="1800" dirty="0"/>
              <a:t> experiment to test the </a:t>
            </a:r>
            <a:r>
              <a:rPr lang="en-US" sz="1800" b="1" dirty="0"/>
              <a:t>unitary</a:t>
            </a:r>
            <a:r>
              <a:rPr lang="en-US" sz="1800" dirty="0"/>
              <a:t> </a:t>
            </a:r>
            <a:r>
              <a:rPr lang="en-US" sz="1800" b="1" dirty="0" smtClean="0"/>
              <a:t>calculations</a:t>
            </a:r>
            <a:r>
              <a:rPr lang="en-US" sz="1800" dirty="0"/>
              <a:t> </a:t>
            </a:r>
            <a:r>
              <a:rPr lang="en-US" sz="1800" dirty="0" smtClean="0"/>
              <a:t>[Bernstein </a:t>
            </a:r>
            <a:r>
              <a:rPr lang="en-US" sz="1800" dirty="0"/>
              <a:t>et al. </a:t>
            </a:r>
            <a:r>
              <a:rPr lang="de-DE" sz="1800" dirty="0"/>
              <a:t>arXiv:0902.3412 [</a:t>
            </a:r>
            <a:r>
              <a:rPr lang="de-DE" sz="1800" dirty="0" err="1"/>
              <a:t>nucl-th</a:t>
            </a:r>
            <a:r>
              <a:rPr lang="de-DE" sz="1800" dirty="0" smtClean="0"/>
              <a:t>]</a:t>
            </a:r>
            <a:endParaRPr lang="de-DE" sz="1800" dirty="0"/>
          </a:p>
          <a:p>
            <a:r>
              <a:rPr lang="en-US" sz="1800" dirty="0"/>
              <a:t>and </a:t>
            </a:r>
            <a:r>
              <a:rPr lang="en-US" sz="1800" b="1" dirty="0" err="1"/>
              <a:t>ChPT</a:t>
            </a:r>
            <a:r>
              <a:rPr lang="en-US" sz="1800" b="1" dirty="0"/>
              <a:t> calculations </a:t>
            </a:r>
            <a:r>
              <a:rPr lang="en-US" sz="1800" dirty="0" smtClean="0"/>
              <a:t>[</a:t>
            </a:r>
            <a:r>
              <a:rPr lang="de-DE" sz="1800" dirty="0" err="1"/>
              <a:t>V.Bernard</a:t>
            </a:r>
            <a:r>
              <a:rPr lang="de-DE" sz="1800" dirty="0"/>
              <a:t>, </a:t>
            </a:r>
            <a:r>
              <a:rPr lang="de-DE" sz="1800" dirty="0" err="1"/>
              <a:t>N.Kaiser</a:t>
            </a:r>
            <a:r>
              <a:rPr lang="de-DE" sz="1800" dirty="0"/>
              <a:t>,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U.G.Meissner</a:t>
            </a:r>
            <a:r>
              <a:rPr lang="de-DE" sz="1800" dirty="0"/>
              <a:t>, </a:t>
            </a:r>
            <a:r>
              <a:rPr lang="de-DE" sz="1800" dirty="0" smtClean="0"/>
              <a:t>Eur</a:t>
            </a:r>
            <a:r>
              <a:rPr lang="de-DE" sz="1800" dirty="0"/>
              <a:t>. Phys. J. A11, 209 (2001)] </a:t>
            </a:r>
            <a:r>
              <a:rPr lang="en-US" sz="1800" dirty="0"/>
              <a:t>of ImE0+.</a:t>
            </a:r>
            <a:endParaRPr lang="de-DE" sz="1800" dirty="0"/>
          </a:p>
        </p:txBody>
      </p:sp>
      <p:sp>
        <p:nvSpPr>
          <p:cNvPr id="17" name="Rechteck 16"/>
          <p:cNvSpPr/>
          <p:nvPr/>
        </p:nvSpPr>
        <p:spPr>
          <a:xfrm>
            <a:off x="0" y="6150114"/>
            <a:ext cx="990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/>
              <a:t>Threshold </a:t>
            </a:r>
            <a:r>
              <a:rPr lang="en-US" sz="2000" i="1" dirty="0" smtClean="0"/>
              <a:t>π</a:t>
            </a:r>
            <a:r>
              <a:rPr lang="en-US" sz="2000" i="1" baseline="30000" dirty="0" smtClean="0"/>
              <a:t>0</a:t>
            </a:r>
            <a:r>
              <a:rPr lang="en-US" sz="2000" i="1" dirty="0" smtClean="0"/>
              <a:t> </a:t>
            </a:r>
            <a:r>
              <a:rPr lang="en-US" sz="2000" dirty="0" err="1" smtClean="0"/>
              <a:t>photoproduction</a:t>
            </a:r>
            <a:r>
              <a:rPr lang="en-US" sz="2000" dirty="0" smtClean="0"/>
              <a:t> on transverse </a:t>
            </a:r>
            <a:r>
              <a:rPr lang="en-US" sz="2000" dirty="0" err="1" smtClean="0"/>
              <a:t>polarised</a:t>
            </a:r>
            <a:r>
              <a:rPr lang="en-US" sz="2000" dirty="0" smtClean="0"/>
              <a:t> protons at </a:t>
            </a:r>
            <a:r>
              <a:rPr lang="de-DE" sz="2000" dirty="0" smtClean="0"/>
              <a:t>MAMI, </a:t>
            </a:r>
            <a:r>
              <a:rPr lang="de-DE" sz="2000" dirty="0" err="1" smtClean="0"/>
              <a:t>S.Schumann</a:t>
            </a:r>
            <a:r>
              <a:rPr lang="de-DE" sz="2000" dirty="0" smtClean="0"/>
              <a:t> et al., </a:t>
            </a:r>
          </a:p>
          <a:p>
            <a:pPr lvl="0"/>
            <a:r>
              <a:rPr lang="de-DE" sz="2000" b="1" dirty="0" smtClean="0">
                <a:solidFill>
                  <a:srgbClr val="000000"/>
                </a:solidFill>
                <a:latin typeface="Times New Roman"/>
              </a:rPr>
              <a:t>PLB 750 (2015) 252- 258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464" y="5949280"/>
            <a:ext cx="5115213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81192" y="5966168"/>
            <a:ext cx="3224808" cy="891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8624" y="692696"/>
            <a:ext cx="7893927" cy="5301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10"/>
          <p:cNvSpPr>
            <a:spLocks noChangeArrowheads="1"/>
          </p:cNvSpPr>
          <p:nvPr/>
        </p:nvSpPr>
        <p:spPr bwMode="auto">
          <a:xfrm>
            <a:off x="56456" y="692696"/>
            <a:ext cx="1422184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Symbol" pitchFamily="18" charset="2"/>
              </a:rPr>
              <a:t>g</a:t>
            </a:r>
            <a:r>
              <a:rPr lang="en-US" dirty="0" err="1"/>
              <a:t>p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smtClean="0">
                <a:sym typeface="Wingdings" pitchFamily="2" charset="2"/>
              </a:rPr>
              <a:t>p</a:t>
            </a:r>
            <a:r>
              <a:rPr lang="en-US" dirty="0" smtClean="0">
                <a:latin typeface="Symbol" pitchFamily="18" charset="2"/>
                <a:sym typeface="Wingdings" pitchFamily="2" charset="2"/>
              </a:rPr>
              <a:t>p</a:t>
            </a:r>
            <a:r>
              <a:rPr lang="en-US" baseline="30000" dirty="0" smtClean="0">
                <a:sym typeface="Wingdings" pitchFamily="2" charset="2"/>
              </a:rPr>
              <a:t>0</a:t>
            </a:r>
            <a:r>
              <a:rPr lang="en-US" dirty="0" smtClean="0">
                <a:sym typeface="Wingdings" pitchFamily="2" charset="2"/>
              </a:rPr>
              <a:t> </a:t>
            </a:r>
            <a:endParaRPr lang="en-US" dirty="0">
              <a:sym typeface="Wingdings" pitchFamily="2" charset="2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0" y="0"/>
            <a:ext cx="990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e-DE" sz="2000" b="1" dirty="0" smtClean="0">
                <a:solidFill>
                  <a:srgbClr val="000000"/>
                </a:solidFill>
                <a:latin typeface="Times New Roman"/>
              </a:rPr>
              <a:t>PLB </a:t>
            </a:r>
            <a:r>
              <a:rPr lang="de-DE" sz="2000" b="1" dirty="0" smtClean="0">
                <a:solidFill>
                  <a:srgbClr val="000000"/>
                </a:solidFill>
                <a:latin typeface="Times New Roman"/>
              </a:rPr>
              <a:t>750 (2015) 252- 258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0662"/>
            <a:ext cx="6753200" cy="59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5"/>
          <p:cNvGrpSpPr/>
          <p:nvPr/>
        </p:nvGrpSpPr>
        <p:grpSpPr>
          <a:xfrm>
            <a:off x="1595414" y="285736"/>
            <a:ext cx="8143932" cy="5248269"/>
            <a:chOff x="238092" y="785794"/>
            <a:chExt cx="7500990" cy="4533913"/>
          </a:xfrm>
        </p:grpSpPr>
        <p:pic>
          <p:nvPicPr>
            <p:cNvPr id="9625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r="68533"/>
            <a:stretch>
              <a:fillRect/>
            </a:stretch>
          </p:blipFill>
          <p:spPr bwMode="auto">
            <a:xfrm>
              <a:off x="238092" y="804844"/>
              <a:ext cx="2286016" cy="4514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4084" r="24282"/>
            <a:stretch>
              <a:fillRect/>
            </a:stretch>
          </p:blipFill>
          <p:spPr bwMode="auto">
            <a:xfrm>
              <a:off x="2595546" y="804844"/>
              <a:ext cx="1571636" cy="4514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25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8090" r="68650"/>
            <a:stretch>
              <a:fillRect/>
            </a:stretch>
          </p:blipFill>
          <p:spPr bwMode="auto">
            <a:xfrm>
              <a:off x="4452934" y="785794"/>
              <a:ext cx="1643074" cy="4533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3598" r="23143"/>
            <a:stretch>
              <a:fillRect/>
            </a:stretch>
          </p:blipFill>
          <p:spPr bwMode="auto">
            <a:xfrm>
              <a:off x="6096008" y="785794"/>
              <a:ext cx="1643074" cy="4533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chteck 6"/>
          <p:cNvSpPr/>
          <p:nvPr/>
        </p:nvSpPr>
        <p:spPr>
          <a:xfrm>
            <a:off x="4452938" y="5929338"/>
            <a:ext cx="52865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err="1" smtClean="0"/>
              <a:t>Löhrig</a:t>
            </a:r>
            <a:r>
              <a:rPr lang="en-US" sz="1800" dirty="0" smtClean="0"/>
              <a:t>, </a:t>
            </a:r>
            <a:r>
              <a:rPr lang="en-US" sz="1800" dirty="0" err="1" smtClean="0"/>
              <a:t>Metsch</a:t>
            </a:r>
            <a:r>
              <a:rPr lang="en-US" sz="1800" dirty="0" smtClean="0"/>
              <a:t>, </a:t>
            </a:r>
            <a:r>
              <a:rPr lang="en-US" sz="1800" dirty="0" err="1" smtClean="0"/>
              <a:t>Petry</a:t>
            </a:r>
            <a:r>
              <a:rPr lang="en-US" sz="1800" dirty="0" smtClean="0"/>
              <a:t>, </a:t>
            </a:r>
            <a:r>
              <a:rPr lang="en-US" sz="1800" dirty="0" err="1" smtClean="0"/>
              <a:t>Eur.Phys.J</a:t>
            </a:r>
            <a:r>
              <a:rPr lang="en-US" sz="1800" dirty="0" smtClean="0"/>
              <a:t>. A10 (2001) 395-446</a:t>
            </a:r>
          </a:p>
          <a:p>
            <a:endParaRPr lang="en-US" sz="1800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738422" y="2"/>
            <a:ext cx="62872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Introduction: Excitation Spectrum of the Nucleon</a:t>
            </a:r>
            <a:endParaRPr lang="en-GB" sz="2400" dirty="0">
              <a:solidFill>
                <a:srgbClr val="0000FF"/>
              </a:solidFill>
            </a:endParaRPr>
          </a:p>
        </p:txBody>
      </p:sp>
      <p:pic>
        <p:nvPicPr>
          <p:cNvPr id="9" name="Grafik 8" descr="Visible_spectrum_of_hydroge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2309846" y="2833666"/>
            <a:ext cx="4929222" cy="30953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0" y="5643579"/>
            <a:ext cx="407484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de-DE" dirty="0" smtClean="0"/>
              <a:t>H</a:t>
            </a:r>
            <a:endParaRPr lang="en-US" dirty="0"/>
          </a:p>
        </p:txBody>
      </p:sp>
      <p:sp>
        <p:nvSpPr>
          <p:cNvPr id="11" name="Rechteck 10"/>
          <p:cNvSpPr/>
          <p:nvPr/>
        </p:nvSpPr>
        <p:spPr>
          <a:xfrm>
            <a:off x="4452938" y="6211673"/>
            <a:ext cx="54530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The light baryon spectrum in a relativistic quark model</a:t>
            </a:r>
            <a:endParaRPr lang="en-US" sz="1800" dirty="0"/>
          </a:p>
        </p:txBody>
      </p:sp>
      <p:pic>
        <p:nvPicPr>
          <p:cNvPr id="12" name="Grafik 11" descr="Visible_spectrum_of_heliu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-1809780" y="2833670"/>
            <a:ext cx="4953000" cy="285752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380968" y="5643579"/>
            <a:ext cx="543739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de-DE" dirty="0" smtClean="0"/>
              <a:t>He</a:t>
            </a:r>
            <a:endParaRPr lang="en-US" dirty="0"/>
          </a:p>
        </p:txBody>
      </p:sp>
      <p:sp>
        <p:nvSpPr>
          <p:cNvPr id="15" name="Textfeld 14"/>
          <p:cNvSpPr txBox="1"/>
          <p:nvPr/>
        </p:nvSpPr>
        <p:spPr>
          <a:xfrm>
            <a:off x="952476" y="5643579"/>
            <a:ext cx="561372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de-DE" dirty="0" err="1" smtClean="0"/>
              <a:t>Hg</a:t>
            </a:r>
            <a:endParaRPr lang="en-US" dirty="0"/>
          </a:p>
        </p:txBody>
      </p:sp>
      <p:pic>
        <p:nvPicPr>
          <p:cNvPr id="16" name="Grafik 15" descr="Visible_spectrum_of_mercur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-1273994" y="2797954"/>
            <a:ext cx="4953000" cy="357191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238097" y="6143645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Atom</a:t>
            </a:r>
            <a:endParaRPr lang="en-US" dirty="0"/>
          </a:p>
        </p:txBody>
      </p:sp>
      <p:sp>
        <p:nvSpPr>
          <p:cNvPr id="18" name="Textfeld 17"/>
          <p:cNvSpPr txBox="1"/>
          <p:nvPr/>
        </p:nvSpPr>
        <p:spPr>
          <a:xfrm>
            <a:off x="2452670" y="6143645"/>
            <a:ext cx="1226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Nucleon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PIC00006"/>
          <p:cNvPicPr>
            <a:picLocks noChangeAspect="1" noChangeArrowheads="1"/>
          </p:cNvPicPr>
          <p:nvPr/>
        </p:nvPicPr>
        <p:blipFill>
          <a:blip r:embed="rId3" cstate="print"/>
          <a:srcRect l="29016" t="4088" r="8174" b="26703"/>
          <a:stretch>
            <a:fillRect/>
          </a:stretch>
        </p:blipFill>
        <p:spPr bwMode="auto">
          <a:xfrm>
            <a:off x="165102" y="152400"/>
            <a:ext cx="4229100" cy="3225800"/>
          </a:xfrm>
          <a:prstGeom prst="rect">
            <a:avLst/>
          </a:prstGeom>
          <a:noFill/>
        </p:spPr>
      </p:pic>
      <p:sp>
        <p:nvSpPr>
          <p:cNvPr id="123907" name="Line 3"/>
          <p:cNvSpPr>
            <a:spLocks noChangeShapeType="1"/>
          </p:cNvSpPr>
          <p:nvPr/>
        </p:nvSpPr>
        <p:spPr bwMode="auto">
          <a:xfrm>
            <a:off x="2311401" y="2209800"/>
            <a:ext cx="6715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2335135" y="2284385"/>
            <a:ext cx="63991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2000" b="1"/>
              <a:t>2cm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613400" y="762000"/>
            <a:ext cx="3219450" cy="1371600"/>
            <a:chOff x="548" y="1160"/>
            <a:chExt cx="1574" cy="629"/>
          </a:xfrm>
        </p:grpSpPr>
        <p:graphicFrame>
          <p:nvGraphicFramePr>
            <p:cNvPr id="167936" name="Object 2048"/>
            <p:cNvGraphicFramePr>
              <a:graphicFrameLocks noChangeAspect="1"/>
            </p:cNvGraphicFramePr>
            <p:nvPr/>
          </p:nvGraphicFramePr>
          <p:xfrm>
            <a:off x="548" y="1160"/>
            <a:ext cx="1574" cy="629"/>
          </p:xfrm>
          <a:graphic>
            <a:graphicData uri="http://schemas.openxmlformats.org/presentationml/2006/ole">
              <p:oleObj spid="_x0000_s62466" name="Formel" r:id="rId4" imgW="1650960" imgH="660240" progId="">
                <p:embed/>
              </p:oleObj>
            </a:graphicData>
          </a:graphic>
        </p:graphicFrame>
        <p:sp>
          <p:nvSpPr>
            <p:cNvPr id="123911" name="Line 7"/>
            <p:cNvSpPr>
              <a:spLocks noChangeShapeType="1"/>
            </p:cNvSpPr>
            <p:nvPr/>
          </p:nvSpPr>
          <p:spPr bwMode="auto">
            <a:xfrm>
              <a:off x="872" y="1320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12" name="Line 8"/>
            <p:cNvSpPr>
              <a:spLocks noChangeShapeType="1"/>
            </p:cNvSpPr>
            <p:nvPr/>
          </p:nvSpPr>
          <p:spPr bwMode="auto">
            <a:xfrm>
              <a:off x="1112" y="1320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13" name="Line 9"/>
            <p:cNvSpPr>
              <a:spLocks noChangeShapeType="1"/>
            </p:cNvSpPr>
            <p:nvPr/>
          </p:nvSpPr>
          <p:spPr bwMode="auto">
            <a:xfrm>
              <a:off x="1336" y="1320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14" name="Line 10"/>
            <p:cNvSpPr>
              <a:spLocks noChangeShapeType="1"/>
            </p:cNvSpPr>
            <p:nvPr/>
          </p:nvSpPr>
          <p:spPr bwMode="auto">
            <a:xfrm>
              <a:off x="892" y="1545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15" name="Line 11"/>
            <p:cNvSpPr>
              <a:spLocks noChangeShapeType="1"/>
            </p:cNvSpPr>
            <p:nvPr/>
          </p:nvSpPr>
          <p:spPr bwMode="auto">
            <a:xfrm>
              <a:off x="1558" y="1320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16" name="Line 12"/>
            <p:cNvSpPr>
              <a:spLocks noChangeShapeType="1"/>
            </p:cNvSpPr>
            <p:nvPr/>
          </p:nvSpPr>
          <p:spPr bwMode="auto">
            <a:xfrm>
              <a:off x="1110" y="1545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17" name="Line 13"/>
            <p:cNvSpPr>
              <a:spLocks noChangeShapeType="1"/>
            </p:cNvSpPr>
            <p:nvPr/>
          </p:nvSpPr>
          <p:spPr bwMode="auto">
            <a:xfrm>
              <a:off x="1330" y="1545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918" name="Line 14"/>
            <p:cNvSpPr>
              <a:spLocks noChangeShapeType="1"/>
            </p:cNvSpPr>
            <p:nvPr/>
          </p:nvSpPr>
          <p:spPr bwMode="auto">
            <a:xfrm>
              <a:off x="1552" y="1545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3919" name="Text Box 15"/>
          <p:cNvSpPr txBox="1">
            <a:spLocks noChangeArrowheads="1"/>
          </p:cNvSpPr>
          <p:nvPr/>
        </p:nvSpPr>
        <p:spPr bwMode="auto">
          <a:xfrm>
            <a:off x="8622297" y="1598584"/>
            <a:ext cx="995785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2000"/>
              <a:t>Butanol</a:t>
            </a:r>
            <a:endParaRPr lang="de-DE" sz="1600"/>
          </a:p>
        </p:txBody>
      </p:sp>
      <p:pic>
        <p:nvPicPr>
          <p:cNvPr id="23" name="Grafik 22" descr="dsc03065.jpg"/>
          <p:cNvPicPr>
            <a:picLocks noChangeAspect="1"/>
          </p:cNvPicPr>
          <p:nvPr/>
        </p:nvPicPr>
        <p:blipFill>
          <a:blip r:embed="rId5" cstate="print"/>
          <a:srcRect t="3125" b="9375"/>
          <a:stretch>
            <a:fillRect/>
          </a:stretch>
        </p:blipFill>
        <p:spPr>
          <a:xfrm>
            <a:off x="3405174" y="2591807"/>
            <a:ext cx="6500826" cy="4266197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488" y="3573016"/>
            <a:ext cx="233217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feld 19"/>
          <p:cNvSpPr txBox="1"/>
          <p:nvPr/>
        </p:nvSpPr>
        <p:spPr>
          <a:xfrm>
            <a:off x="416496" y="5877272"/>
            <a:ext cx="20143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b="1" dirty="0" smtClean="0"/>
              <a:t>X-</a:t>
            </a:r>
            <a:r>
              <a:rPr lang="de-DE" sz="1800" b="1" dirty="0" err="1" smtClean="0"/>
              <a:t>ray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picture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with</a:t>
            </a:r>
            <a:endParaRPr lang="de-DE" sz="1800" b="1" dirty="0" smtClean="0"/>
          </a:p>
          <a:p>
            <a:r>
              <a:rPr lang="de-DE" sz="1800" b="1" dirty="0" err="1" smtClean="0"/>
              <a:t>Beamspot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and</a:t>
            </a:r>
            <a:endParaRPr lang="de-DE" sz="1800" b="1" dirty="0" smtClean="0"/>
          </a:p>
          <a:p>
            <a:r>
              <a:rPr lang="de-DE" sz="1800" b="1" dirty="0" smtClean="0"/>
              <a:t>NMR </a:t>
            </a:r>
            <a:r>
              <a:rPr lang="de-DE" sz="1800" b="1" dirty="0" err="1" smtClean="0"/>
              <a:t>coil</a:t>
            </a:r>
            <a:endParaRPr lang="de-DE" sz="1800" dirty="0" smtClean="0"/>
          </a:p>
        </p:txBody>
      </p:sp>
      <p:sp>
        <p:nvSpPr>
          <p:cNvPr id="21" name="Rectangle 2053"/>
          <p:cNvSpPr>
            <a:spLocks noChangeArrowheads="1"/>
          </p:cNvSpPr>
          <p:nvPr/>
        </p:nvSpPr>
        <p:spPr bwMode="auto">
          <a:xfrm>
            <a:off x="5147024" y="151135"/>
            <a:ext cx="4084261" cy="397545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de-DE" sz="2000" b="1" dirty="0" smtClean="0">
                <a:solidFill>
                  <a:srgbClr val="00279F"/>
                </a:solidFill>
              </a:rPr>
              <a:t>Target Material </a:t>
            </a:r>
            <a:r>
              <a:rPr lang="de-DE" sz="2000" b="1" dirty="0" err="1" smtClean="0">
                <a:solidFill>
                  <a:srgbClr val="00279F"/>
                </a:solidFill>
              </a:rPr>
              <a:t>Frozen</a:t>
            </a:r>
            <a:r>
              <a:rPr lang="de-DE" sz="2000" b="1" dirty="0" smtClean="0">
                <a:solidFill>
                  <a:srgbClr val="00279F"/>
                </a:solidFill>
              </a:rPr>
              <a:t> Spin Target</a:t>
            </a:r>
            <a:endParaRPr lang="de-DE" sz="2000" b="1" dirty="0">
              <a:solidFill>
                <a:srgbClr val="00279F"/>
              </a:solidFill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2" cstate="print"/>
          <a:srcRect r="67446"/>
          <a:stretch>
            <a:fillRect/>
          </a:stretch>
        </p:blipFill>
        <p:spPr bwMode="auto">
          <a:xfrm>
            <a:off x="2792760" y="548680"/>
            <a:ext cx="3224809" cy="4013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hteck 6"/>
          <p:cNvSpPr/>
          <p:nvPr/>
        </p:nvSpPr>
        <p:spPr>
          <a:xfrm>
            <a:off x="0" y="116632"/>
            <a:ext cx="9417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Challenges for the analysis of experiments with Frozen Spin Target </a:t>
            </a:r>
            <a:r>
              <a:rPr lang="en-US" sz="1800" dirty="0" smtClean="0">
                <a:sym typeface="Wingdings" pitchFamily="2" charset="2"/>
              </a:rPr>
              <a:t> </a:t>
            </a:r>
            <a:r>
              <a:rPr lang="en-US" sz="1800" dirty="0" smtClean="0"/>
              <a:t>Dilution Factor.</a:t>
            </a:r>
            <a:endParaRPr lang="en-US" sz="1800" dirty="0" smtClean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552" y="4509120"/>
            <a:ext cx="4681727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3040" y="4629638"/>
            <a:ext cx="4392488" cy="189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hteck 9"/>
          <p:cNvSpPr/>
          <p:nvPr/>
        </p:nvSpPr>
        <p:spPr>
          <a:xfrm>
            <a:off x="3656856" y="6519446"/>
            <a:ext cx="8563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80"/>
                </a:solidFill>
                <a:latin typeface="Arial" pitchFamily="34" charset="0"/>
              </a:rPr>
              <a:t>Carbon</a:t>
            </a:r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7041232" y="6519446"/>
            <a:ext cx="1072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80"/>
                </a:solidFill>
                <a:latin typeface="Arial" pitchFamily="34" charset="0"/>
              </a:rPr>
              <a:t>Hydrogen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0" y="6519446"/>
            <a:ext cx="8787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>
                <a:solidFill>
                  <a:srgbClr val="000080"/>
                </a:solidFill>
                <a:latin typeface="Arial" pitchFamily="34" charset="0"/>
              </a:rPr>
              <a:t>Butanol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Text Box 6"/>
          <p:cNvSpPr txBox="1">
            <a:spLocks noChangeArrowheads="1"/>
          </p:cNvSpPr>
          <p:nvPr/>
        </p:nvSpPr>
        <p:spPr bwMode="auto">
          <a:xfrm>
            <a:off x="19659600" y="12946063"/>
            <a:ext cx="3022600" cy="4919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5527" tIns="59527" rIns="85527" bIns="42764"/>
          <a:lstStyle/>
          <a:p>
            <a:pPr algn="ctr">
              <a:spcBef>
                <a:spcPts val="1363"/>
              </a:spcBef>
              <a:tabLst>
                <a:tab pos="682625" algn="l"/>
                <a:tab pos="687388" algn="l"/>
                <a:tab pos="1374775" algn="l"/>
                <a:tab pos="2063750" algn="l"/>
                <a:tab pos="2751138" algn="l"/>
              </a:tabLst>
            </a:pPr>
            <a:r>
              <a:rPr lang="en-US" sz="1900">
                <a:solidFill>
                  <a:srgbClr val="000080"/>
                </a:solidFill>
                <a:ea typeface="Standard Symbols"/>
                <a:cs typeface="Standard Symbols"/>
              </a:rPr>
              <a:t> </a:t>
            </a:r>
            <a:r>
              <a:rPr lang="en-US" sz="1900">
                <a:solidFill>
                  <a:srgbClr val="000080"/>
                </a:solidFill>
                <a:latin typeface="Arial" pitchFamily="34" charset="0"/>
              </a:rPr>
              <a:t>Σ</a:t>
            </a:r>
            <a:r>
              <a:rPr lang="en-US" sz="1900" baseline="-33000">
                <a:solidFill>
                  <a:srgbClr val="000080"/>
                </a:solidFill>
              </a:rPr>
              <a:t>2x</a:t>
            </a:r>
            <a:r>
              <a:rPr lang="en-US" sz="1900">
                <a:solidFill>
                  <a:srgbClr val="000080"/>
                </a:solidFill>
              </a:rPr>
              <a:t> </a:t>
            </a:r>
            <a:r>
              <a:rPr lang="en-US" sz="1900">
                <a:solidFill>
                  <a:srgbClr val="000080"/>
                </a:solidFill>
                <a:ea typeface="Standard Symbols"/>
                <a:cs typeface="Standard Symbols"/>
              </a:rPr>
              <a:t>300 hours measurement</a:t>
            </a:r>
          </a:p>
          <a:p>
            <a:pPr algn="ctr">
              <a:spcBef>
                <a:spcPts val="1363"/>
              </a:spcBef>
              <a:buClr>
                <a:srgbClr val="FF0000"/>
              </a:buClr>
              <a:buSzPct val="80000"/>
              <a:buFont typeface="Wingdings" pitchFamily="2" charset="2"/>
              <a:buChar char=""/>
              <a:tabLst>
                <a:tab pos="682625" algn="l"/>
                <a:tab pos="687388" algn="l"/>
                <a:tab pos="1374775" algn="l"/>
                <a:tab pos="2063750" algn="l"/>
                <a:tab pos="2751138" algn="l"/>
              </a:tabLst>
            </a:pPr>
            <a:endParaRPr lang="en-US" sz="1900">
              <a:solidFill>
                <a:srgbClr val="000080"/>
              </a:solidFill>
              <a:ea typeface="Standard Symbols"/>
              <a:cs typeface="Standard Symbols"/>
            </a:endParaRPr>
          </a:p>
          <a:p>
            <a:pPr algn="ctr">
              <a:spcBef>
                <a:spcPts val="1363"/>
              </a:spcBef>
              <a:buClr>
                <a:srgbClr val="FF0000"/>
              </a:buClr>
              <a:buSzPct val="80000"/>
              <a:buFont typeface="Wingdings" pitchFamily="2" charset="2"/>
              <a:buChar char=""/>
              <a:tabLst>
                <a:tab pos="682625" algn="l"/>
                <a:tab pos="687388" algn="l"/>
                <a:tab pos="1374775" algn="l"/>
                <a:tab pos="2063750" algn="l"/>
                <a:tab pos="2751138" algn="l"/>
              </a:tabLst>
            </a:pPr>
            <a:r>
              <a:rPr lang="en-US" sz="1900">
                <a:solidFill>
                  <a:srgbClr val="000080"/>
                </a:solidFill>
                <a:ea typeface="Standard Symbols"/>
                <a:cs typeface="Standard Symbols"/>
              </a:rPr>
              <a:t> </a:t>
            </a:r>
            <a:r>
              <a:rPr lang="en-US" sz="1900">
                <a:solidFill>
                  <a:srgbClr val="000080"/>
                </a:solidFill>
                <a:latin typeface="Arial" pitchFamily="34" charset="0"/>
              </a:rPr>
              <a:t>Σ</a:t>
            </a:r>
            <a:r>
              <a:rPr lang="en-US" sz="1900" baseline="-33000">
                <a:solidFill>
                  <a:srgbClr val="000080"/>
                </a:solidFill>
              </a:rPr>
              <a:t>2x</a:t>
            </a:r>
            <a:r>
              <a:rPr lang="en-US" sz="1900">
                <a:solidFill>
                  <a:srgbClr val="000080"/>
                </a:solidFill>
              </a:rPr>
              <a:t> </a:t>
            </a:r>
            <a:r>
              <a:rPr lang="en-US" sz="1900">
                <a:solidFill>
                  <a:srgbClr val="000080"/>
                </a:solidFill>
                <a:ea typeface="Standard Symbols"/>
                <a:cs typeface="Standard Symbols"/>
              </a:rPr>
              <a:t>300 hours measurement</a:t>
            </a:r>
          </a:p>
          <a:p>
            <a:pPr algn="ctr">
              <a:spcBef>
                <a:spcPts val="1363"/>
              </a:spcBef>
              <a:buClr>
                <a:srgbClr val="FF0000"/>
              </a:buClr>
              <a:buSzPct val="80000"/>
              <a:buFont typeface="Wingdings" pitchFamily="2" charset="2"/>
              <a:buChar char=""/>
              <a:tabLst>
                <a:tab pos="682625" algn="l"/>
                <a:tab pos="687388" algn="l"/>
                <a:tab pos="1374775" algn="l"/>
                <a:tab pos="2063750" algn="l"/>
                <a:tab pos="2751138" algn="l"/>
              </a:tabLst>
            </a:pPr>
            <a:r>
              <a:rPr lang="en-US" sz="1900">
                <a:solidFill>
                  <a:srgbClr val="000080"/>
                </a:solidFill>
                <a:ea typeface="Standard Symbols"/>
                <a:cs typeface="Standard Symbols"/>
              </a:rPr>
              <a:t> Curves from:-</a:t>
            </a:r>
          </a:p>
          <a:p>
            <a:pPr algn="ctr">
              <a:spcBef>
                <a:spcPts val="1363"/>
              </a:spcBef>
              <a:tabLst>
                <a:tab pos="682625" algn="l"/>
                <a:tab pos="687388" algn="l"/>
                <a:tab pos="1374775" algn="l"/>
                <a:tab pos="2063750" algn="l"/>
                <a:tab pos="2751138" algn="l"/>
              </a:tabLst>
            </a:pPr>
            <a:r>
              <a:rPr lang="en-US" sz="1900">
                <a:solidFill>
                  <a:srgbClr val="000080"/>
                </a:solidFill>
                <a:ea typeface="Standard Symbols"/>
                <a:cs typeface="Standard Symbols"/>
              </a:rPr>
              <a:t> B. Pasquini, D. Drechsel, M. Vanderhaeghen, </a:t>
            </a:r>
          </a:p>
          <a:p>
            <a:pPr algn="ctr">
              <a:tabLst>
                <a:tab pos="682625" algn="l"/>
                <a:tab pos="687388" algn="l"/>
                <a:tab pos="1374775" algn="l"/>
                <a:tab pos="2063750" algn="l"/>
                <a:tab pos="2751138" algn="l"/>
              </a:tabLst>
            </a:pPr>
            <a:r>
              <a:rPr lang="en-US" sz="1900">
                <a:solidFill>
                  <a:srgbClr val="000080"/>
                </a:solidFill>
                <a:ea typeface="Standard Symbols"/>
                <a:cs typeface="Standard Symbols"/>
              </a:rPr>
              <a:t>Phys. Rev. C </a:t>
            </a:r>
            <a:r>
              <a:rPr lang="en-US" sz="1900" b="1">
                <a:solidFill>
                  <a:srgbClr val="000080"/>
                </a:solidFill>
                <a:ea typeface="Standard Symbols"/>
                <a:cs typeface="Standard Symbols"/>
              </a:rPr>
              <a:t>76</a:t>
            </a:r>
            <a:r>
              <a:rPr lang="en-US" sz="1900">
                <a:solidFill>
                  <a:srgbClr val="000080"/>
                </a:solidFill>
                <a:ea typeface="Standard Symbols"/>
                <a:cs typeface="Standard Symbols"/>
              </a:rPr>
              <a:t> 015203 (2007)</a:t>
            </a:r>
          </a:p>
          <a:p>
            <a:pPr algn="ctr">
              <a:spcBef>
                <a:spcPts val="1363"/>
              </a:spcBef>
              <a:tabLst>
                <a:tab pos="682625" algn="l"/>
                <a:tab pos="687388" algn="l"/>
                <a:tab pos="1374775" algn="l"/>
                <a:tab pos="2063750" algn="l"/>
                <a:tab pos="2751138" algn="l"/>
              </a:tabLst>
            </a:pPr>
            <a:r>
              <a:rPr lang="en-US" sz="1900">
                <a:solidFill>
                  <a:srgbClr val="000080"/>
                </a:solidFill>
                <a:ea typeface="Standard Symbols"/>
                <a:cs typeface="Standard Symbols"/>
              </a:rPr>
              <a:t>B. Pasquini, D. Drechsel, M. Vanderhaeghen, </a:t>
            </a:r>
          </a:p>
          <a:p>
            <a:pPr algn="ctr">
              <a:tabLst>
                <a:tab pos="682625" algn="l"/>
                <a:tab pos="687388" algn="l"/>
                <a:tab pos="1374775" algn="l"/>
                <a:tab pos="2063750" algn="l"/>
                <a:tab pos="2751138" algn="l"/>
              </a:tabLst>
            </a:pPr>
            <a:r>
              <a:rPr lang="en-US" sz="1900">
                <a:solidFill>
                  <a:srgbClr val="000080"/>
                </a:solidFill>
                <a:ea typeface="Standard Symbols"/>
                <a:cs typeface="Standard Symbols"/>
              </a:rPr>
              <a:t>Phys. Rept.  </a:t>
            </a:r>
            <a:r>
              <a:rPr lang="en-US" sz="1900" b="1">
                <a:solidFill>
                  <a:srgbClr val="000080"/>
                </a:solidFill>
                <a:ea typeface="Standard Symbols"/>
                <a:cs typeface="Standard Symbols"/>
              </a:rPr>
              <a:t>378</a:t>
            </a:r>
            <a:r>
              <a:rPr lang="en-US" sz="1900">
                <a:solidFill>
                  <a:srgbClr val="000080"/>
                </a:solidFill>
                <a:ea typeface="Standard Symbols"/>
                <a:cs typeface="Standard Symbols"/>
              </a:rPr>
              <a:t> 99 (2003)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553" y="-27384"/>
            <a:ext cx="5400601" cy="360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4880992" y="432048"/>
            <a:ext cx="5025008" cy="220486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5527" tIns="59527" rIns="85527" bIns="42764"/>
          <a:lstStyle/>
          <a:p>
            <a:pPr algn="ctr">
              <a:spcBef>
                <a:spcPts val="1363"/>
              </a:spcBef>
              <a:tabLst>
                <a:tab pos="682625" algn="l"/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2000" dirty="0" err="1" smtClean="0">
                <a:latin typeface="+mj-lt"/>
              </a:rPr>
              <a:t>Pion</a:t>
            </a:r>
            <a:r>
              <a:rPr lang="en-US" sz="2000" dirty="0" smtClean="0">
                <a:latin typeface="+mj-lt"/>
              </a:rPr>
              <a:t> </a:t>
            </a:r>
            <a:r>
              <a:rPr lang="en-US" sz="2000" dirty="0" err="1" smtClean="0">
                <a:latin typeface="+mj-lt"/>
              </a:rPr>
              <a:t>photoproduction</a:t>
            </a:r>
            <a:r>
              <a:rPr lang="en-US" sz="2000" dirty="0" smtClean="0">
                <a:latin typeface="+mj-lt"/>
              </a:rPr>
              <a:t> off of a proton is 75-100 times more likely than Compton (in the 240-280 </a:t>
            </a:r>
            <a:r>
              <a:rPr lang="en-US" sz="2000" dirty="0" err="1" smtClean="0">
                <a:latin typeface="+mj-lt"/>
              </a:rPr>
              <a:t>MeV</a:t>
            </a:r>
            <a:r>
              <a:rPr lang="en-US" sz="2000" dirty="0" smtClean="0">
                <a:latin typeface="+mj-lt"/>
              </a:rPr>
              <a:t> range) </a:t>
            </a:r>
            <a:r>
              <a:rPr lang="en-US" sz="2000" dirty="0" smtClean="0">
                <a:latin typeface="+mj-lt"/>
                <a:sym typeface="Wingdings" pitchFamily="2" charset="2"/>
              </a:rPr>
              <a:t></a:t>
            </a:r>
          </a:p>
          <a:p>
            <a:pPr algn="ctr">
              <a:spcBef>
                <a:spcPts val="1363"/>
              </a:spcBef>
              <a:tabLst>
                <a:tab pos="682625" algn="l"/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2000" dirty="0" smtClean="0">
                <a:latin typeface="+mj-lt"/>
              </a:rPr>
              <a:t>Kinematic </a:t>
            </a:r>
            <a:r>
              <a:rPr lang="en-US" sz="2000" dirty="0" err="1" smtClean="0">
                <a:latin typeface="+mj-lt"/>
              </a:rPr>
              <a:t>overdetermination</a:t>
            </a:r>
            <a:r>
              <a:rPr lang="en-US" sz="2000" dirty="0" smtClean="0">
                <a:latin typeface="+mj-lt"/>
              </a:rPr>
              <a:t> used for cuts (missing mass, proton angle, …). </a:t>
            </a:r>
          </a:p>
          <a:p>
            <a:pPr algn="ctr">
              <a:spcBef>
                <a:spcPts val="1363"/>
              </a:spcBef>
              <a:tabLst>
                <a:tab pos="682625" algn="l"/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2000" dirty="0" smtClean="0">
                <a:latin typeface="+mj-lt"/>
              </a:rPr>
              <a:t>Test with ‘</a:t>
            </a:r>
            <a:r>
              <a:rPr lang="en-US" sz="2000" dirty="0" err="1" smtClean="0">
                <a:latin typeface="+mj-lt"/>
              </a:rPr>
              <a:t>substraction</a:t>
            </a:r>
            <a:r>
              <a:rPr lang="en-US" sz="2000" dirty="0" smtClean="0">
                <a:latin typeface="+mj-lt"/>
              </a:rPr>
              <a:t> target’.</a:t>
            </a:r>
          </a:p>
          <a:p>
            <a:pPr algn="ctr">
              <a:spcBef>
                <a:spcPts val="1363"/>
              </a:spcBef>
              <a:tabLst>
                <a:tab pos="682625" algn="l"/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endParaRPr lang="en-US" sz="1600" dirty="0" smtClean="0">
              <a:solidFill>
                <a:srgbClr val="000080"/>
              </a:solidFill>
              <a:latin typeface="Arial" pitchFamily="34" charset="0"/>
            </a:endParaRPr>
          </a:p>
          <a:p>
            <a:pPr algn="ctr">
              <a:spcBef>
                <a:spcPts val="1363"/>
              </a:spcBef>
              <a:tabLst>
                <a:tab pos="682625" algn="l"/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endParaRPr lang="en-US" sz="1600" dirty="0">
              <a:solidFill>
                <a:srgbClr val="000080"/>
              </a:solidFill>
              <a:latin typeface="Arial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0" y="5445224"/>
            <a:ext cx="9906000" cy="101566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de-DE" sz="2000" dirty="0" smtClean="0"/>
              <a:t>Main </a:t>
            </a:r>
            <a:r>
              <a:rPr lang="de-DE" sz="2000" dirty="0" err="1" smtClean="0"/>
              <a:t>problems</a:t>
            </a:r>
            <a:r>
              <a:rPr lang="de-DE" sz="2000" dirty="0" smtClean="0"/>
              <a:t>:</a:t>
            </a:r>
            <a:endParaRPr lang="de-DE" sz="2000" dirty="0" smtClean="0"/>
          </a:p>
          <a:p>
            <a:pPr>
              <a:buFont typeface="Arial" pitchFamily="34" charset="0"/>
              <a:buChar char="•"/>
            </a:pPr>
            <a:r>
              <a:rPr lang="de-DE" sz="2000" dirty="0" smtClean="0"/>
              <a:t>Low </a:t>
            </a:r>
            <a:r>
              <a:rPr lang="de-DE" sz="2000" dirty="0" err="1" smtClean="0"/>
              <a:t>energetic</a:t>
            </a:r>
            <a:r>
              <a:rPr lang="de-DE" sz="2000" dirty="0" smtClean="0"/>
              <a:t> </a:t>
            </a:r>
            <a:r>
              <a:rPr lang="de-DE" sz="2000" dirty="0" err="1" smtClean="0"/>
              <a:t>recoil</a:t>
            </a:r>
            <a:r>
              <a:rPr lang="de-DE" sz="2000" dirty="0" smtClean="0"/>
              <a:t> </a:t>
            </a:r>
            <a:r>
              <a:rPr lang="de-DE" sz="2000" dirty="0" err="1" smtClean="0"/>
              <a:t>protons</a:t>
            </a:r>
            <a:r>
              <a:rPr lang="de-DE" sz="2000" dirty="0" smtClean="0"/>
              <a:t> </a:t>
            </a:r>
            <a:r>
              <a:rPr lang="de-DE" sz="2000" dirty="0" smtClean="0"/>
              <a:t>do </a:t>
            </a:r>
            <a:r>
              <a:rPr lang="de-DE" sz="2000" dirty="0" smtClean="0"/>
              <a:t>not </a:t>
            </a:r>
            <a:r>
              <a:rPr lang="de-DE" sz="2000" dirty="0" err="1" smtClean="0"/>
              <a:t>escape</a:t>
            </a:r>
            <a:r>
              <a:rPr lang="de-DE" sz="2000" dirty="0" smtClean="0"/>
              <a:t> </a:t>
            </a:r>
            <a:r>
              <a:rPr lang="de-DE" sz="2000" dirty="0" err="1" smtClean="0"/>
              <a:t>from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target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smtClean="0"/>
              <a:t>do </a:t>
            </a:r>
            <a:r>
              <a:rPr lang="de-DE" sz="2000" dirty="0" smtClean="0"/>
              <a:t>not </a:t>
            </a:r>
            <a:r>
              <a:rPr lang="de-DE" sz="2000" dirty="0" err="1" smtClean="0"/>
              <a:t>reach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detector</a:t>
            </a:r>
            <a:r>
              <a:rPr lang="de-DE" sz="200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de-DE" sz="2000" dirty="0" smtClean="0"/>
              <a:t>E</a:t>
            </a:r>
            <a:r>
              <a:rPr lang="de-DE" sz="2000" dirty="0" smtClean="0"/>
              <a:t>vents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produced</a:t>
            </a:r>
            <a:r>
              <a:rPr lang="de-DE" sz="2000" dirty="0" smtClean="0"/>
              <a:t> on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background</a:t>
            </a:r>
            <a:r>
              <a:rPr lang="de-DE" sz="2000" dirty="0" smtClean="0"/>
              <a:t> </a:t>
            </a:r>
            <a:r>
              <a:rPr lang="de-DE" sz="2000" dirty="0" err="1" smtClean="0"/>
              <a:t>nuclei</a:t>
            </a:r>
            <a:r>
              <a:rPr lang="de-DE" sz="2000" dirty="0" smtClean="0"/>
              <a:t> (</a:t>
            </a:r>
            <a:r>
              <a:rPr lang="de-DE" sz="2000" dirty="0" err="1" smtClean="0"/>
              <a:t>Carbon</a:t>
            </a:r>
            <a:r>
              <a:rPr lang="de-DE" sz="2000" dirty="0" smtClean="0"/>
              <a:t>, </a:t>
            </a:r>
            <a:r>
              <a:rPr lang="de-DE" sz="2000" dirty="0" err="1" smtClean="0"/>
              <a:t>coherent</a:t>
            </a:r>
            <a:r>
              <a:rPr lang="de-DE" sz="2000" dirty="0" smtClean="0"/>
              <a:t>, </a:t>
            </a:r>
            <a:r>
              <a:rPr lang="de-DE" sz="2000" dirty="0" err="1" smtClean="0"/>
              <a:t>incoherent</a:t>
            </a:r>
            <a:r>
              <a:rPr lang="de-DE" sz="2000" dirty="0" smtClean="0"/>
              <a:t>, </a:t>
            </a:r>
            <a:r>
              <a:rPr lang="de-DE" sz="2000" dirty="0" smtClean="0">
                <a:latin typeface="Symbol" pitchFamily="18" charset="2"/>
              </a:rPr>
              <a:t>k</a:t>
            </a:r>
            <a:r>
              <a:rPr lang="de-DE" sz="2000" dirty="0" smtClean="0"/>
              <a:t>~13%). ). </a:t>
            </a:r>
            <a:endParaRPr lang="de-DE" sz="2000" dirty="0"/>
          </a:p>
        </p:txBody>
      </p:sp>
      <p:sp>
        <p:nvSpPr>
          <p:cNvPr id="9" name="Rechteck 8"/>
          <p:cNvSpPr/>
          <p:nvPr/>
        </p:nvSpPr>
        <p:spPr>
          <a:xfrm>
            <a:off x="0" y="4077072"/>
            <a:ext cx="990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/>
              <a:t>Measurements of the Proton Spin-</a:t>
            </a:r>
            <a:r>
              <a:rPr lang="en-US" sz="1800" b="1" dirty="0" err="1" smtClean="0"/>
              <a:t>Polarizabilities</a:t>
            </a:r>
            <a:r>
              <a:rPr lang="en-US" sz="1800" b="1" dirty="0" smtClean="0"/>
              <a:t> with Double-Polarized Compton Scattering</a:t>
            </a:r>
            <a:endParaRPr lang="en-US" sz="1800" dirty="0" smtClean="0"/>
          </a:p>
          <a:p>
            <a:r>
              <a:rPr lang="en-US" sz="1800" dirty="0" err="1" smtClean="0"/>
              <a:t>P.P.Martel</a:t>
            </a:r>
            <a:r>
              <a:rPr lang="en-US" sz="1800" dirty="0" smtClean="0"/>
              <a:t> et al.,</a:t>
            </a:r>
            <a:r>
              <a:rPr lang="de-DE" sz="1800" dirty="0" smtClean="0"/>
              <a:t> </a:t>
            </a:r>
            <a:r>
              <a:rPr lang="de-DE" sz="1800" b="1" dirty="0" smtClean="0"/>
              <a:t>PRL </a:t>
            </a:r>
            <a:r>
              <a:rPr lang="de-DE" sz="1800" b="1" dirty="0" smtClean="0"/>
              <a:t>114 (2015) 112501</a:t>
            </a:r>
            <a:endParaRPr lang="de-DE" sz="1800" dirty="0" smtClean="0"/>
          </a:p>
          <a:p>
            <a:endParaRPr lang="en-US" sz="18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C:\Documents and Settings\Thomas\My Documents\target_no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2102"/>
            <a:ext cx="9906000" cy="578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Text Box 4"/>
          <p:cNvSpPr txBox="1">
            <a:spLocks noChangeArrowheads="1"/>
          </p:cNvSpPr>
          <p:nvPr/>
        </p:nvSpPr>
        <p:spPr bwMode="auto">
          <a:xfrm>
            <a:off x="990601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</p:txBody>
      </p:sp>
      <p:grpSp>
        <p:nvGrpSpPr>
          <p:cNvPr id="78852" name="Group 18"/>
          <p:cNvGrpSpPr>
            <a:grpSpLocks/>
          </p:cNvGrpSpPr>
          <p:nvPr/>
        </p:nvGrpSpPr>
        <p:grpSpPr bwMode="auto">
          <a:xfrm>
            <a:off x="1600201" y="4267200"/>
            <a:ext cx="5486400" cy="2438400"/>
            <a:chOff x="1008" y="2688"/>
            <a:chExt cx="3456" cy="1536"/>
          </a:xfrm>
        </p:grpSpPr>
        <p:sp>
          <p:nvSpPr>
            <p:cNvPr id="78859" name="Text Box 5"/>
            <p:cNvSpPr txBox="1">
              <a:spLocks noChangeArrowheads="1"/>
            </p:cNvSpPr>
            <p:nvPr/>
          </p:nvSpPr>
          <p:spPr bwMode="auto">
            <a:xfrm>
              <a:off x="1008" y="3936"/>
              <a:ext cx="115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/>
                <a:t>Vacuum</a:t>
              </a:r>
            </a:p>
          </p:txBody>
        </p:sp>
        <p:sp>
          <p:nvSpPr>
            <p:cNvPr id="78860" name="Line 6"/>
            <p:cNvSpPr>
              <a:spLocks noChangeShapeType="1"/>
            </p:cNvSpPr>
            <p:nvPr/>
          </p:nvSpPr>
          <p:spPr bwMode="auto">
            <a:xfrm flipV="1">
              <a:off x="1344" y="2688"/>
              <a:ext cx="432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8861" name="Line 7"/>
            <p:cNvSpPr>
              <a:spLocks noChangeShapeType="1"/>
            </p:cNvSpPr>
            <p:nvPr/>
          </p:nvSpPr>
          <p:spPr bwMode="auto">
            <a:xfrm flipV="1">
              <a:off x="1344" y="2688"/>
              <a:ext cx="312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78853" name="Group 24"/>
          <p:cNvGrpSpPr>
            <a:grpSpLocks/>
          </p:cNvGrpSpPr>
          <p:nvPr/>
        </p:nvGrpSpPr>
        <p:grpSpPr bwMode="auto">
          <a:xfrm>
            <a:off x="1066800" y="3581402"/>
            <a:ext cx="5105400" cy="3128963"/>
            <a:chOff x="672" y="2256"/>
            <a:chExt cx="3216" cy="1971"/>
          </a:xfrm>
        </p:grpSpPr>
        <p:sp>
          <p:nvSpPr>
            <p:cNvPr id="78856" name="Text Box 8"/>
            <p:cNvSpPr txBox="1">
              <a:spLocks noChangeArrowheads="1"/>
            </p:cNvSpPr>
            <p:nvPr/>
          </p:nvSpPr>
          <p:spPr bwMode="auto">
            <a:xfrm>
              <a:off x="2400" y="3936"/>
              <a:ext cx="126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/>
                <a:t>3He/4He – 6%</a:t>
              </a:r>
            </a:p>
          </p:txBody>
        </p:sp>
        <p:sp>
          <p:nvSpPr>
            <p:cNvPr id="78857" name="Line 9"/>
            <p:cNvSpPr>
              <a:spLocks noChangeShapeType="1"/>
            </p:cNvSpPr>
            <p:nvPr/>
          </p:nvSpPr>
          <p:spPr bwMode="auto">
            <a:xfrm flipV="1">
              <a:off x="2928" y="2928"/>
              <a:ext cx="624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8858" name="Freeform 23"/>
            <p:cNvSpPr>
              <a:spLocks/>
            </p:cNvSpPr>
            <p:nvPr/>
          </p:nvSpPr>
          <p:spPr bwMode="auto">
            <a:xfrm>
              <a:off x="672" y="2256"/>
              <a:ext cx="3216" cy="768"/>
            </a:xfrm>
            <a:custGeom>
              <a:avLst/>
              <a:gdLst>
                <a:gd name="T0" fmla="*/ 0 w 3216"/>
                <a:gd name="T1" fmla="*/ 624 h 768"/>
                <a:gd name="T2" fmla="*/ 0 w 3216"/>
                <a:gd name="T3" fmla="*/ 768 h 768"/>
                <a:gd name="T4" fmla="*/ 3072 w 3216"/>
                <a:gd name="T5" fmla="*/ 768 h 768"/>
                <a:gd name="T6" fmla="*/ 3216 w 3216"/>
                <a:gd name="T7" fmla="*/ 624 h 768"/>
                <a:gd name="T8" fmla="*/ 3216 w 3216"/>
                <a:gd name="T9" fmla="*/ 144 h 768"/>
                <a:gd name="T10" fmla="*/ 2976 w 3216"/>
                <a:gd name="T11" fmla="*/ 0 h 768"/>
                <a:gd name="T12" fmla="*/ 48 w 3216"/>
                <a:gd name="T13" fmla="*/ 0 h 768"/>
                <a:gd name="T14" fmla="*/ 48 w 3216"/>
                <a:gd name="T15" fmla="*/ 144 h 768"/>
                <a:gd name="T16" fmla="*/ 2784 w 3216"/>
                <a:gd name="T17" fmla="*/ 144 h 768"/>
                <a:gd name="T18" fmla="*/ 2784 w 3216"/>
                <a:gd name="T19" fmla="*/ 192 h 768"/>
                <a:gd name="T20" fmla="*/ 3120 w 3216"/>
                <a:gd name="T21" fmla="*/ 192 h 768"/>
                <a:gd name="T22" fmla="*/ 3120 w 3216"/>
                <a:gd name="T23" fmla="*/ 576 h 768"/>
                <a:gd name="T24" fmla="*/ 2784 w 3216"/>
                <a:gd name="T25" fmla="*/ 576 h 768"/>
                <a:gd name="T26" fmla="*/ 2784 w 3216"/>
                <a:gd name="T27" fmla="*/ 624 h 768"/>
                <a:gd name="T28" fmla="*/ 0 w 3216"/>
                <a:gd name="T29" fmla="*/ 624 h 76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216"/>
                <a:gd name="T46" fmla="*/ 0 h 768"/>
                <a:gd name="T47" fmla="*/ 3216 w 3216"/>
                <a:gd name="T48" fmla="*/ 768 h 76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216" h="768">
                  <a:moveTo>
                    <a:pt x="0" y="624"/>
                  </a:moveTo>
                  <a:lnTo>
                    <a:pt x="0" y="768"/>
                  </a:lnTo>
                  <a:lnTo>
                    <a:pt x="3072" y="768"/>
                  </a:lnTo>
                  <a:lnTo>
                    <a:pt x="3216" y="624"/>
                  </a:lnTo>
                  <a:lnTo>
                    <a:pt x="3216" y="144"/>
                  </a:lnTo>
                  <a:lnTo>
                    <a:pt x="2976" y="0"/>
                  </a:lnTo>
                  <a:lnTo>
                    <a:pt x="48" y="0"/>
                  </a:lnTo>
                  <a:lnTo>
                    <a:pt x="48" y="144"/>
                  </a:lnTo>
                  <a:lnTo>
                    <a:pt x="2784" y="144"/>
                  </a:lnTo>
                  <a:lnTo>
                    <a:pt x="2784" y="192"/>
                  </a:lnTo>
                  <a:lnTo>
                    <a:pt x="3120" y="192"/>
                  </a:lnTo>
                  <a:lnTo>
                    <a:pt x="3120" y="576"/>
                  </a:lnTo>
                  <a:lnTo>
                    <a:pt x="2784" y="576"/>
                  </a:lnTo>
                  <a:lnTo>
                    <a:pt x="2784" y="624"/>
                  </a:lnTo>
                  <a:lnTo>
                    <a:pt x="0" y="624"/>
                  </a:lnTo>
                  <a:close/>
                </a:path>
              </a:pathLst>
            </a:custGeom>
            <a:solidFill>
              <a:srgbClr val="FF99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227330" name="Picture 2" descr="C:\Users\thomas\Desktop\activ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0346833">
            <a:off x="5830888" y="696913"/>
            <a:ext cx="3900488" cy="311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1399094" y="2"/>
            <a:ext cx="6671251" cy="582211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de-DE" sz="3200" b="1" dirty="0" err="1">
                <a:solidFill>
                  <a:schemeClr val="accent6"/>
                </a:solidFill>
                <a:cs typeface="+mn-cs"/>
              </a:rPr>
              <a:t>Perspectives</a:t>
            </a:r>
            <a:r>
              <a:rPr lang="de-DE" sz="3200" b="1" dirty="0">
                <a:solidFill>
                  <a:schemeClr val="accent6"/>
                </a:solidFill>
                <a:cs typeface="+mn-cs"/>
              </a:rPr>
              <a:t>: </a:t>
            </a:r>
            <a:r>
              <a:rPr lang="de-DE" sz="3200" b="1" dirty="0" err="1">
                <a:solidFill>
                  <a:schemeClr val="accent6"/>
                </a:solidFill>
                <a:cs typeface="+mn-cs"/>
              </a:rPr>
              <a:t>Active</a:t>
            </a:r>
            <a:r>
              <a:rPr lang="de-DE" sz="3200" b="1" dirty="0">
                <a:solidFill>
                  <a:schemeClr val="accent6"/>
                </a:solidFill>
                <a:cs typeface="+mn-cs"/>
              </a:rPr>
              <a:t> </a:t>
            </a:r>
            <a:r>
              <a:rPr lang="de-DE" sz="3200" b="1" dirty="0" err="1">
                <a:solidFill>
                  <a:schemeClr val="accent6"/>
                </a:solidFill>
                <a:cs typeface="+mn-cs"/>
              </a:rPr>
              <a:t>Polarised</a:t>
            </a:r>
            <a:r>
              <a:rPr lang="de-DE" sz="3200" b="1" dirty="0">
                <a:solidFill>
                  <a:schemeClr val="accent6"/>
                </a:solidFill>
                <a:cs typeface="+mn-cs"/>
              </a:rPr>
              <a:t> Target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7041232" y="6237312"/>
            <a:ext cx="2307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!!! T=25mKelvin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27330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584 -0.0585 L -0.22834 0.287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7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3703981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00354"/>
            <a:ext cx="9290273" cy="2557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4968" y="476672"/>
            <a:ext cx="4950628" cy="368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800872" y="0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Insert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smtClean="0"/>
              <a:t>May </a:t>
            </a:r>
            <a:r>
              <a:rPr lang="de-DE" dirty="0" smtClean="0"/>
              <a:t>2016 </a:t>
            </a:r>
            <a:r>
              <a:rPr lang="de-DE" dirty="0" err="1" smtClean="0"/>
              <a:t>Beamtime</a:t>
            </a:r>
            <a:r>
              <a:rPr lang="de-DE" dirty="0" smtClean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3016"/>
            <a:ext cx="4348297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4065" name="Picture 1"/>
          <p:cNvPicPr>
            <a:picLocks noChangeAspect="1" noChangeArrowheads="1"/>
          </p:cNvPicPr>
          <p:nvPr/>
        </p:nvPicPr>
        <p:blipFill>
          <a:blip r:embed="rId3" cstate="print"/>
          <a:srcRect l="54253"/>
          <a:stretch>
            <a:fillRect/>
          </a:stretch>
        </p:blipFill>
        <p:spPr bwMode="auto">
          <a:xfrm>
            <a:off x="0" y="0"/>
            <a:ext cx="3521646" cy="353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8968" y="260648"/>
            <a:ext cx="4047031" cy="3195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872880" y="2420888"/>
            <a:ext cx="19111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ADC </a:t>
            </a:r>
            <a:r>
              <a:rPr lang="de-DE" dirty="0" err="1" smtClean="0"/>
              <a:t>Spectra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at</a:t>
            </a:r>
            <a:r>
              <a:rPr lang="de-DE" dirty="0" smtClean="0"/>
              <a:t> 150Kelvin </a:t>
            </a:r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1165" y="3645024"/>
            <a:ext cx="4094835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/>
          <p:cNvSpPr/>
          <p:nvPr/>
        </p:nvSpPr>
        <p:spPr>
          <a:xfrm>
            <a:off x="3872880" y="6027003"/>
            <a:ext cx="1911101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de-DE" dirty="0" smtClean="0"/>
              <a:t>ADC </a:t>
            </a:r>
            <a:r>
              <a:rPr lang="de-DE" dirty="0" err="1" smtClean="0"/>
              <a:t>Spectra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at</a:t>
            </a:r>
            <a:r>
              <a:rPr lang="de-DE" dirty="0" smtClean="0"/>
              <a:t> 300Kelvin 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AutoShape 6"/>
          <p:cNvSpPr>
            <a:spLocks noChangeArrowheads="1"/>
          </p:cNvSpPr>
          <p:nvPr/>
        </p:nvSpPr>
        <p:spPr bwMode="auto">
          <a:xfrm>
            <a:off x="2" y="1412776"/>
            <a:ext cx="411163" cy="247650"/>
          </a:xfrm>
          <a:prstGeom prst="rightArrow">
            <a:avLst>
              <a:gd name="adj1" fmla="val 41833"/>
              <a:gd name="adj2" fmla="val 84596"/>
            </a:avLst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75" name="AutoShape 9"/>
          <p:cNvSpPr>
            <a:spLocks noChangeArrowheads="1"/>
          </p:cNvSpPr>
          <p:nvPr/>
        </p:nvSpPr>
        <p:spPr bwMode="auto">
          <a:xfrm>
            <a:off x="2" y="836712"/>
            <a:ext cx="411163" cy="247650"/>
          </a:xfrm>
          <a:prstGeom prst="rightArrow">
            <a:avLst>
              <a:gd name="adj1" fmla="val 41833"/>
              <a:gd name="adj2" fmla="val 84596"/>
            </a:avLst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76" name="Text Box 11"/>
          <p:cNvSpPr txBox="1">
            <a:spLocks noChangeArrowheads="1"/>
          </p:cNvSpPr>
          <p:nvPr/>
        </p:nvSpPr>
        <p:spPr bwMode="auto">
          <a:xfrm>
            <a:off x="412750" y="764854"/>
            <a:ext cx="94932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Symbol" pitchFamily="18" charset="2"/>
              <a:buNone/>
            </a:pPr>
            <a:r>
              <a:rPr lang="de-DE" b="1" dirty="0"/>
              <a:t>New </a:t>
            </a:r>
            <a:r>
              <a:rPr lang="de-DE" b="1" dirty="0" err="1"/>
              <a:t>Frozen</a:t>
            </a:r>
            <a:r>
              <a:rPr lang="de-DE" b="1" dirty="0"/>
              <a:t> Spin </a:t>
            </a:r>
            <a:r>
              <a:rPr lang="de-DE" b="1" dirty="0" smtClean="0"/>
              <a:t>Target in a </a:t>
            </a:r>
            <a:r>
              <a:rPr lang="de-DE" b="1" dirty="0" err="1" smtClean="0"/>
              <a:t>collaboration</a:t>
            </a:r>
            <a:r>
              <a:rPr lang="de-DE" b="1" dirty="0" smtClean="0"/>
              <a:t>  KPH Mainz-JINR </a:t>
            </a:r>
            <a:r>
              <a:rPr lang="de-DE" b="1" dirty="0" err="1" smtClean="0"/>
              <a:t>Dubna</a:t>
            </a:r>
            <a:r>
              <a:rPr lang="de-DE" b="1" dirty="0" smtClean="0"/>
              <a:t>.</a:t>
            </a:r>
            <a:endParaRPr lang="de-DE" b="1" dirty="0"/>
          </a:p>
        </p:txBody>
      </p:sp>
      <p:sp>
        <p:nvSpPr>
          <p:cNvPr id="79877" name="Text Box 11"/>
          <p:cNvSpPr txBox="1">
            <a:spLocks noChangeArrowheads="1"/>
          </p:cNvSpPr>
          <p:nvPr/>
        </p:nvSpPr>
        <p:spPr bwMode="auto">
          <a:xfrm>
            <a:off x="412750" y="1315671"/>
            <a:ext cx="949325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Symbol" pitchFamily="18" charset="2"/>
              <a:buNone/>
            </a:pPr>
            <a:r>
              <a:rPr lang="de-DE" dirty="0"/>
              <a:t> Data </a:t>
            </a:r>
            <a:r>
              <a:rPr lang="de-DE" dirty="0" err="1"/>
              <a:t>taking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b="1" dirty="0" err="1"/>
              <a:t>CBall</a:t>
            </a:r>
            <a:r>
              <a:rPr lang="de-DE" b="1" dirty="0"/>
              <a:t> TAPS </a:t>
            </a:r>
            <a:r>
              <a:rPr lang="de-DE" b="1" dirty="0" err="1"/>
              <a:t>detector</a:t>
            </a:r>
            <a:r>
              <a:rPr lang="de-DE" b="1" dirty="0"/>
              <a:t> </a:t>
            </a:r>
            <a:r>
              <a:rPr lang="de-DE" b="1" dirty="0" err="1"/>
              <a:t>system</a:t>
            </a:r>
            <a:r>
              <a:rPr lang="de-DE" b="1" dirty="0"/>
              <a:t> </a:t>
            </a:r>
            <a:r>
              <a:rPr lang="de-DE" b="1" dirty="0" err="1"/>
              <a:t>started</a:t>
            </a:r>
            <a:r>
              <a:rPr lang="de-DE" dirty="0"/>
              <a:t> </a:t>
            </a:r>
            <a:r>
              <a:rPr lang="de-DE" b="1" dirty="0" smtClean="0"/>
              <a:t>2010 </a:t>
            </a:r>
            <a:r>
              <a:rPr lang="de-DE" b="1" dirty="0" err="1" smtClean="0"/>
              <a:t>at</a:t>
            </a:r>
            <a:r>
              <a:rPr lang="de-DE" b="1" dirty="0" smtClean="0"/>
              <a:t> MAMI C.</a:t>
            </a:r>
          </a:p>
          <a:p>
            <a:pPr eaLnBrk="0" hangingPunct="0">
              <a:buFont typeface="Symbol" pitchFamily="18" charset="2"/>
              <a:buNone/>
            </a:pPr>
            <a:r>
              <a:rPr lang="de-DE" dirty="0" smtClean="0"/>
              <a:t>All </a:t>
            </a:r>
            <a:r>
              <a:rPr lang="de-DE" dirty="0" err="1" smtClean="0"/>
              <a:t>directions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polarization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79878" name="Text Box 11"/>
          <p:cNvSpPr txBox="1">
            <a:spLocks noChangeArrowheads="1"/>
          </p:cNvSpPr>
          <p:nvPr/>
        </p:nvSpPr>
        <p:spPr bwMode="auto">
          <a:xfrm>
            <a:off x="412750" y="2142760"/>
            <a:ext cx="949325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Symbol" pitchFamily="18" charset="2"/>
              <a:buNone/>
            </a:pPr>
            <a:r>
              <a:rPr lang="de-DE" b="1" dirty="0" err="1" smtClean="0"/>
              <a:t>With</a:t>
            </a:r>
            <a:r>
              <a:rPr lang="de-DE" b="1" dirty="0" smtClean="0"/>
              <a:t> a </a:t>
            </a:r>
            <a:r>
              <a:rPr lang="de-DE" b="1" dirty="0" err="1" smtClean="0"/>
              <a:t>variety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new</a:t>
            </a:r>
            <a:r>
              <a:rPr lang="de-DE" b="1" dirty="0" smtClean="0"/>
              <a:t> </a:t>
            </a:r>
            <a:r>
              <a:rPr lang="de-DE" b="1" dirty="0" err="1" smtClean="0"/>
              <a:t>measurements</a:t>
            </a:r>
            <a:r>
              <a:rPr lang="de-DE" b="1" dirty="0" smtClean="0"/>
              <a:t> </a:t>
            </a:r>
            <a:r>
              <a:rPr lang="de-DE" b="1" dirty="0" err="1" smtClean="0"/>
              <a:t>of</a:t>
            </a:r>
            <a:r>
              <a:rPr lang="de-DE" b="1" dirty="0" smtClean="0"/>
              <a:t> </a:t>
            </a:r>
            <a:r>
              <a:rPr lang="de-DE" b="1" dirty="0" err="1" smtClean="0"/>
              <a:t>s</a:t>
            </a:r>
            <a:r>
              <a:rPr lang="de-DE" b="1" dirty="0" err="1" smtClean="0"/>
              <a:t>pin</a:t>
            </a:r>
            <a:r>
              <a:rPr lang="de-DE" b="1" dirty="0" smtClean="0"/>
              <a:t> observables </a:t>
            </a:r>
            <a:r>
              <a:rPr lang="en-US" dirty="0" smtClean="0"/>
              <a:t>it comes</a:t>
            </a:r>
            <a:r>
              <a:rPr lang="en-US" dirty="0" smtClean="0"/>
              <a:t> to a convergence of the </a:t>
            </a:r>
            <a:r>
              <a:rPr lang="en-US" dirty="0" err="1" smtClean="0"/>
              <a:t>multipoles</a:t>
            </a:r>
            <a:r>
              <a:rPr lang="en-US" dirty="0" smtClean="0"/>
              <a:t> in </a:t>
            </a:r>
            <a:r>
              <a:rPr lang="en-US" dirty="0" smtClean="0"/>
              <a:t>the region of leading </a:t>
            </a:r>
            <a:r>
              <a:rPr lang="en-US" dirty="0" smtClean="0"/>
              <a:t>resonances. </a:t>
            </a:r>
            <a:r>
              <a:rPr lang="de-DE" b="1" dirty="0" smtClean="0"/>
              <a:t> </a:t>
            </a:r>
            <a:endParaRPr lang="de-DE" dirty="0"/>
          </a:p>
        </p:txBody>
      </p:sp>
      <p:sp>
        <p:nvSpPr>
          <p:cNvPr id="79879" name="AutoShape 6"/>
          <p:cNvSpPr>
            <a:spLocks noChangeArrowheads="1"/>
          </p:cNvSpPr>
          <p:nvPr/>
        </p:nvSpPr>
        <p:spPr bwMode="auto">
          <a:xfrm>
            <a:off x="2" y="2286000"/>
            <a:ext cx="411163" cy="247650"/>
          </a:xfrm>
          <a:prstGeom prst="rightArrow">
            <a:avLst>
              <a:gd name="adj1" fmla="val 41833"/>
              <a:gd name="adj2" fmla="val 84596"/>
            </a:avLst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80" name="Text Box 11"/>
          <p:cNvSpPr txBox="1">
            <a:spLocks noChangeArrowheads="1"/>
          </p:cNvSpPr>
          <p:nvPr/>
        </p:nvSpPr>
        <p:spPr bwMode="auto">
          <a:xfrm>
            <a:off x="412748" y="5733256"/>
            <a:ext cx="949325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Symbol" pitchFamily="18" charset="2"/>
              <a:buNone/>
            </a:pPr>
            <a:r>
              <a:rPr lang="de-DE" b="1" dirty="0" smtClean="0"/>
              <a:t>Measurement </a:t>
            </a:r>
            <a:r>
              <a:rPr lang="de-DE" b="1" dirty="0" err="1"/>
              <a:t>of</a:t>
            </a:r>
            <a:r>
              <a:rPr lang="de-DE" b="1" dirty="0"/>
              <a:t> 4 </a:t>
            </a:r>
            <a:r>
              <a:rPr lang="de-DE" b="1" dirty="0" err="1"/>
              <a:t>Vector</a:t>
            </a:r>
            <a:r>
              <a:rPr lang="de-DE" b="1" dirty="0"/>
              <a:t> Spin </a:t>
            </a:r>
            <a:r>
              <a:rPr lang="de-DE" b="1" dirty="0" err="1"/>
              <a:t>Polarisabilities</a:t>
            </a:r>
            <a:r>
              <a:rPr lang="de-DE" b="1" dirty="0"/>
              <a:t> </a:t>
            </a:r>
            <a:r>
              <a:rPr lang="de-DE" b="1" dirty="0" smtClean="0"/>
              <a:t> in Compton </a:t>
            </a:r>
            <a:r>
              <a:rPr lang="de-DE" b="1" dirty="0" err="1" smtClean="0"/>
              <a:t>process</a:t>
            </a:r>
            <a:r>
              <a:rPr lang="de-DE" b="1" dirty="0" smtClean="0"/>
              <a:t>.</a:t>
            </a:r>
            <a:endParaRPr lang="de-DE" dirty="0"/>
          </a:p>
        </p:txBody>
      </p:sp>
      <p:sp>
        <p:nvSpPr>
          <p:cNvPr id="79881" name="AutoShape 9"/>
          <p:cNvSpPr>
            <a:spLocks noChangeArrowheads="1"/>
          </p:cNvSpPr>
          <p:nvPr/>
        </p:nvSpPr>
        <p:spPr bwMode="auto">
          <a:xfrm>
            <a:off x="0" y="5805262"/>
            <a:ext cx="411163" cy="247650"/>
          </a:xfrm>
          <a:prstGeom prst="rightArrow">
            <a:avLst>
              <a:gd name="adj1" fmla="val 41833"/>
              <a:gd name="adj2" fmla="val 84596"/>
            </a:avLst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82" name="Rectangle 2053"/>
          <p:cNvSpPr>
            <a:spLocks noChangeArrowheads="1"/>
          </p:cNvSpPr>
          <p:nvPr/>
        </p:nvSpPr>
        <p:spPr bwMode="auto">
          <a:xfrm>
            <a:off x="3809974" y="2"/>
            <a:ext cx="2303516" cy="582211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de-DE" sz="3200" b="1">
                <a:solidFill>
                  <a:srgbClr val="00279F"/>
                </a:solidFill>
              </a:rPr>
              <a:t>Conclusions</a:t>
            </a:r>
          </a:p>
        </p:txBody>
      </p:sp>
      <p:sp>
        <p:nvSpPr>
          <p:cNvPr id="79883" name="Rectangle 2053"/>
          <p:cNvSpPr>
            <a:spLocks noChangeArrowheads="1"/>
          </p:cNvSpPr>
          <p:nvPr/>
        </p:nvSpPr>
        <p:spPr bwMode="auto">
          <a:xfrm>
            <a:off x="3440832" y="3933056"/>
            <a:ext cx="1617430" cy="582211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de-DE" sz="3200" b="1" dirty="0">
                <a:solidFill>
                  <a:srgbClr val="00279F"/>
                </a:solidFill>
              </a:rPr>
              <a:t>Outlook</a:t>
            </a:r>
          </a:p>
        </p:txBody>
      </p:sp>
      <p:sp>
        <p:nvSpPr>
          <p:cNvPr id="79886" name="AutoShape 9"/>
          <p:cNvSpPr>
            <a:spLocks noChangeArrowheads="1"/>
          </p:cNvSpPr>
          <p:nvPr/>
        </p:nvSpPr>
        <p:spPr bwMode="auto">
          <a:xfrm>
            <a:off x="-15552" y="4797152"/>
            <a:ext cx="411163" cy="247650"/>
          </a:xfrm>
          <a:prstGeom prst="rightArrow">
            <a:avLst>
              <a:gd name="adj1" fmla="val 41833"/>
              <a:gd name="adj2" fmla="val 84596"/>
            </a:avLst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9887" name="Text Box 11"/>
          <p:cNvSpPr txBox="1">
            <a:spLocks noChangeArrowheads="1"/>
          </p:cNvSpPr>
          <p:nvPr/>
        </p:nvSpPr>
        <p:spPr bwMode="auto">
          <a:xfrm>
            <a:off x="560512" y="4725144"/>
            <a:ext cx="9493250" cy="83099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Symbol" pitchFamily="18" charset="2"/>
              <a:buNone/>
            </a:pPr>
            <a:r>
              <a:rPr lang="de-DE" b="1" dirty="0"/>
              <a:t>R&amp;D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polarised</a:t>
            </a:r>
            <a:r>
              <a:rPr lang="de-DE" b="1" dirty="0"/>
              <a:t> </a:t>
            </a:r>
            <a:r>
              <a:rPr lang="de-DE" b="1" dirty="0" err="1"/>
              <a:t>active</a:t>
            </a:r>
            <a:r>
              <a:rPr lang="de-DE" b="1" dirty="0"/>
              <a:t> </a:t>
            </a:r>
            <a:r>
              <a:rPr lang="de-DE" b="1" dirty="0" err="1"/>
              <a:t>szintillator</a:t>
            </a:r>
            <a:r>
              <a:rPr lang="de-DE" b="1" dirty="0"/>
              <a:t> </a:t>
            </a:r>
            <a:r>
              <a:rPr lang="de-DE" b="1" dirty="0" err="1"/>
              <a:t>target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threshold</a:t>
            </a:r>
            <a:r>
              <a:rPr lang="de-DE" b="1" dirty="0"/>
              <a:t> </a:t>
            </a:r>
            <a:r>
              <a:rPr lang="de-DE" b="1" dirty="0" err="1" smtClean="0"/>
              <a:t>production</a:t>
            </a:r>
            <a:r>
              <a:rPr lang="de-DE" b="1" dirty="0" smtClean="0"/>
              <a:t> </a:t>
            </a:r>
            <a:r>
              <a:rPr lang="de-DE" b="1" dirty="0" err="1" smtClean="0"/>
              <a:t>and</a:t>
            </a:r>
            <a:r>
              <a:rPr lang="de-DE" b="1" dirty="0" smtClean="0"/>
              <a:t> Compton.</a:t>
            </a:r>
            <a:endParaRPr lang="de-DE" dirty="0"/>
          </a:p>
        </p:txBody>
      </p:sp>
      <p:sp>
        <p:nvSpPr>
          <p:cNvPr id="18" name="AutoShape 9"/>
          <p:cNvSpPr>
            <a:spLocks noChangeArrowheads="1"/>
          </p:cNvSpPr>
          <p:nvPr/>
        </p:nvSpPr>
        <p:spPr bwMode="auto">
          <a:xfrm>
            <a:off x="0" y="6309318"/>
            <a:ext cx="411163" cy="247650"/>
          </a:xfrm>
          <a:prstGeom prst="rightArrow">
            <a:avLst>
              <a:gd name="adj1" fmla="val 41833"/>
              <a:gd name="adj2" fmla="val 84596"/>
            </a:avLst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hteck 18"/>
          <p:cNvSpPr/>
          <p:nvPr/>
        </p:nvSpPr>
        <p:spPr>
          <a:xfrm>
            <a:off x="488502" y="6237312"/>
            <a:ext cx="55043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/>
              <a:t>Measurement </a:t>
            </a:r>
            <a:r>
              <a:rPr lang="de-DE" b="1" dirty="0" err="1" smtClean="0"/>
              <a:t>of</a:t>
            </a:r>
            <a:r>
              <a:rPr lang="de-DE" b="1" dirty="0" smtClean="0"/>
              <a:t> T in </a:t>
            </a:r>
            <a:r>
              <a:rPr lang="de-DE" b="1" dirty="0" smtClean="0">
                <a:latin typeface="Symbol" pitchFamily="18" charset="2"/>
              </a:rPr>
              <a:t>p</a:t>
            </a:r>
            <a:r>
              <a:rPr lang="de-DE" b="1" dirty="0" smtClean="0"/>
              <a:t>-</a:t>
            </a:r>
            <a:r>
              <a:rPr lang="de-DE" b="1" dirty="0" err="1" smtClean="0"/>
              <a:t>threshold</a:t>
            </a:r>
            <a:r>
              <a:rPr lang="de-DE" b="1" dirty="0" smtClean="0"/>
              <a:t> </a:t>
            </a:r>
            <a:r>
              <a:rPr lang="de-DE" b="1" dirty="0" err="1" smtClean="0"/>
              <a:t>region</a:t>
            </a:r>
            <a:r>
              <a:rPr lang="de-DE" b="1" dirty="0" smtClean="0"/>
              <a:t>.</a:t>
            </a:r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72" y="0"/>
            <a:ext cx="3672632" cy="713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464" y="1196752"/>
            <a:ext cx="4814548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0993" y="1296144"/>
            <a:ext cx="4680519" cy="2638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2072680" y="69269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7329264" y="620688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F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4808984" y="764704"/>
            <a:ext cx="72008" cy="6093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5" cstate="print"/>
          <a:srcRect b="47666"/>
          <a:stretch>
            <a:fillRect/>
          </a:stretch>
        </p:blipFill>
        <p:spPr bwMode="auto">
          <a:xfrm>
            <a:off x="0" y="4293096"/>
            <a:ext cx="4736976" cy="234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5" cstate="print"/>
          <a:srcRect t="52333"/>
          <a:stretch>
            <a:fillRect/>
          </a:stretch>
        </p:blipFill>
        <p:spPr bwMode="auto">
          <a:xfrm>
            <a:off x="4953001" y="4293096"/>
            <a:ext cx="4896840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0" y="714375"/>
            <a:ext cx="9906000" cy="1500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5527" tIns="59527" rIns="85527" bIns="42764"/>
          <a:lstStyle/>
          <a:p>
            <a:pPr algn="just">
              <a:spcBef>
                <a:spcPts val="1363"/>
              </a:spcBef>
              <a:buClr>
                <a:srgbClr val="FF0000"/>
              </a:buClr>
              <a:buSzPct val="80000"/>
              <a:buFont typeface="Arial" pitchFamily="34" charset="0"/>
              <a:buChar char="•"/>
              <a:tabLst>
                <a:tab pos="682625" algn="l"/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2000">
                <a:solidFill>
                  <a:srgbClr val="000080"/>
                </a:solidFill>
                <a:ea typeface="Standard Symbols"/>
                <a:cs typeface="Standard Symbols"/>
              </a:rPr>
              <a:t> Polarisabilities are fundamental structure constants of the nucleon</a:t>
            </a:r>
          </a:p>
          <a:p>
            <a:pPr algn="just">
              <a:spcBef>
                <a:spcPts val="1363"/>
              </a:spcBef>
              <a:buClr>
                <a:srgbClr val="FF0000"/>
              </a:buClr>
              <a:buSzPct val="80000"/>
              <a:buFont typeface="Arial" pitchFamily="34" charset="0"/>
              <a:buChar char="•"/>
              <a:tabLst>
                <a:tab pos="682625" algn="l"/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2000">
                <a:solidFill>
                  <a:srgbClr val="000080"/>
                </a:solidFill>
                <a:ea typeface="Standard Symbols"/>
                <a:cs typeface="Standard Symbols"/>
              </a:rPr>
              <a:t> Scalar polarisabilities (</a:t>
            </a:r>
            <a:r>
              <a:rPr lang="en-US" sz="2000">
                <a:solidFill>
                  <a:srgbClr val="000080"/>
                </a:solidFill>
                <a:ea typeface="DejaVu Sans"/>
                <a:cs typeface="DejaVu Sans"/>
              </a:rPr>
              <a:t>α, β) describe spin response to static EM field</a:t>
            </a:r>
            <a:endParaRPr lang="en-US" sz="2000">
              <a:solidFill>
                <a:srgbClr val="000080"/>
              </a:solidFill>
              <a:ea typeface="Standard Symbols"/>
              <a:cs typeface="Standard Symbols"/>
            </a:endParaRPr>
          </a:p>
          <a:p>
            <a:pPr algn="just">
              <a:lnSpc>
                <a:spcPct val="97000"/>
              </a:lnSpc>
              <a:spcBef>
                <a:spcPts val="1363"/>
              </a:spcBef>
              <a:buClr>
                <a:srgbClr val="FF0000"/>
              </a:buClr>
              <a:buSzPct val="80000"/>
              <a:buFont typeface="Arial" pitchFamily="34" charset="0"/>
              <a:buChar char="•"/>
              <a:tabLst>
                <a:tab pos="682625" algn="l"/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2000">
                <a:solidFill>
                  <a:srgbClr val="000080"/>
                </a:solidFill>
                <a:ea typeface="Standard Symbols"/>
                <a:cs typeface="Standard Symbols"/>
              </a:rPr>
              <a:t> Scalar polarisabilities</a:t>
            </a:r>
            <a:r>
              <a:rPr lang="en-US" sz="2000">
                <a:solidFill>
                  <a:srgbClr val="000080"/>
                </a:solidFill>
                <a:ea typeface="DejaVu Sans"/>
                <a:cs typeface="DejaVu Sans"/>
              </a:rPr>
              <a:t> measured in real Compton Scattering  for the proton			</a:t>
            </a:r>
            <a:r>
              <a:rPr lang="en-US" sz="1800">
                <a:cs typeface="Times New Roman" pitchFamily="18" charset="0"/>
              </a:rPr>
              <a:t>[M.Schumacher, Prog.Part. and Nucl.Phys.55, 567 (2005).] </a:t>
            </a:r>
            <a:r>
              <a:rPr lang="en-US" sz="2000">
                <a:solidFill>
                  <a:srgbClr val="000080"/>
                </a:solidFill>
                <a:cs typeface="Times New Roman" pitchFamily="18" charset="0"/>
              </a:rPr>
              <a:t>:</a:t>
            </a:r>
            <a:endParaRPr lang="de-DE" sz="1800">
              <a:cs typeface="Times New Roman" pitchFamily="18" charset="0"/>
            </a:endParaRPr>
          </a:p>
        </p:txBody>
      </p:sp>
      <p:grpSp>
        <p:nvGrpSpPr>
          <p:cNvPr id="14340" name="Group 7"/>
          <p:cNvGrpSpPr>
            <a:grpSpLocks/>
          </p:cNvGrpSpPr>
          <p:nvPr/>
        </p:nvGrpSpPr>
        <p:grpSpPr bwMode="auto">
          <a:xfrm>
            <a:off x="117475" y="4000500"/>
            <a:ext cx="9550400" cy="977900"/>
            <a:chOff x="113" y="2313"/>
            <a:chExt cx="6122" cy="679"/>
          </a:xfrm>
        </p:grpSpPr>
        <p:sp>
          <p:nvSpPr>
            <p:cNvPr id="14349" name="Rectangle 8"/>
            <p:cNvSpPr>
              <a:spLocks noChangeArrowheads="1"/>
            </p:cNvSpPr>
            <p:nvPr/>
          </p:nvSpPr>
          <p:spPr bwMode="auto">
            <a:xfrm>
              <a:off x="113" y="2313"/>
              <a:ext cx="6123" cy="680"/>
            </a:xfrm>
            <a:prstGeom prst="rect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4350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7" y="2332"/>
              <a:ext cx="5924" cy="32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14351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7" y="2656"/>
              <a:ext cx="5924" cy="2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14341" name="Rectangle 3"/>
          <p:cNvSpPr>
            <a:spLocks noChangeArrowheads="1"/>
          </p:cNvSpPr>
          <p:nvPr/>
        </p:nvSpPr>
        <p:spPr bwMode="auto">
          <a:xfrm>
            <a:off x="1452564" y="2"/>
            <a:ext cx="6572250" cy="582613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de-DE" sz="3200" b="1">
                <a:solidFill>
                  <a:srgbClr val="0000FF"/>
                </a:solidFill>
              </a:rPr>
              <a:t> </a:t>
            </a:r>
            <a:r>
              <a:rPr lang="en-US" sz="3200" b="1">
                <a:solidFill>
                  <a:srgbClr val="0000FF"/>
                </a:solidFill>
              </a:rPr>
              <a:t>Polarisabilities</a:t>
            </a:r>
          </a:p>
        </p:txBody>
      </p:sp>
      <p:graphicFrame>
        <p:nvGraphicFramePr>
          <p:cNvPr id="14338" name="Object 1"/>
          <p:cNvGraphicFramePr>
            <a:graphicFrameLocks noChangeAspect="1"/>
          </p:cNvGraphicFramePr>
          <p:nvPr/>
        </p:nvGraphicFramePr>
        <p:xfrm>
          <a:off x="309564" y="2428875"/>
          <a:ext cx="9153525" cy="928688"/>
        </p:xfrm>
        <a:graphic>
          <a:graphicData uri="http://schemas.openxmlformats.org/presentationml/2006/ole">
            <p:oleObj spid="_x0000_s14338" name="Equation" r:id="rId6" imgW="4127400" imgH="419040" progId="Equation.3">
              <p:embed/>
            </p:oleObj>
          </a:graphicData>
        </a:graphic>
      </p:graphicFrame>
      <p:sp>
        <p:nvSpPr>
          <p:cNvPr id="14342" name="Rectangle 24"/>
          <p:cNvSpPr>
            <a:spLocks noChangeArrowheads="1"/>
          </p:cNvSpPr>
          <p:nvPr/>
        </p:nvSpPr>
        <p:spPr bwMode="auto">
          <a:xfrm>
            <a:off x="639764" y="5495926"/>
            <a:ext cx="82678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Real compton scattering with polarized beam and polarized target</a:t>
            </a:r>
          </a:p>
        </p:txBody>
      </p:sp>
      <p:sp>
        <p:nvSpPr>
          <p:cNvPr id="14343" name="Rectangle 29"/>
          <p:cNvSpPr>
            <a:spLocks noChangeArrowheads="1"/>
          </p:cNvSpPr>
          <p:nvPr/>
        </p:nvSpPr>
        <p:spPr bwMode="auto">
          <a:xfrm>
            <a:off x="639764" y="5495925"/>
            <a:ext cx="8208962" cy="431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4344" name="Rectangle 30"/>
          <p:cNvSpPr>
            <a:spLocks noChangeArrowheads="1"/>
          </p:cNvSpPr>
          <p:nvPr/>
        </p:nvSpPr>
        <p:spPr bwMode="auto">
          <a:xfrm>
            <a:off x="4095749" y="6072189"/>
            <a:ext cx="5111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Dispersion relation, </a:t>
            </a:r>
            <a:r>
              <a:rPr lang="de-DE">
                <a:latin typeface="Symbol" pitchFamily="18" charset="2"/>
              </a:rPr>
              <a:t>c</a:t>
            </a:r>
            <a:r>
              <a:rPr lang="de-DE"/>
              <a:t>PT, lattice QCD..?</a:t>
            </a:r>
          </a:p>
        </p:txBody>
      </p:sp>
      <p:sp>
        <p:nvSpPr>
          <p:cNvPr id="14345" name="Rectangle 32"/>
          <p:cNvSpPr>
            <a:spLocks noChangeArrowheads="1"/>
          </p:cNvSpPr>
          <p:nvPr/>
        </p:nvSpPr>
        <p:spPr bwMode="auto">
          <a:xfrm>
            <a:off x="855664" y="5999163"/>
            <a:ext cx="1984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>
                <a:latin typeface="Symbol" pitchFamily="18" charset="2"/>
              </a:rPr>
              <a:t>a,b,g</a:t>
            </a:r>
            <a:r>
              <a:rPr lang="de-DE" baseline="-25000">
                <a:latin typeface="Symbol" pitchFamily="18" charset="2"/>
              </a:rPr>
              <a:t>1</a:t>
            </a:r>
            <a:r>
              <a:rPr lang="de-DE">
                <a:latin typeface="Symbol" pitchFamily="18" charset="2"/>
              </a:rPr>
              <a:t>,g</a:t>
            </a:r>
            <a:r>
              <a:rPr lang="de-DE" baseline="-25000">
                <a:latin typeface="Symbol" pitchFamily="18" charset="2"/>
              </a:rPr>
              <a:t>2</a:t>
            </a:r>
            <a:r>
              <a:rPr lang="de-DE">
                <a:latin typeface="Symbol" pitchFamily="18" charset="2"/>
              </a:rPr>
              <a:t>,g</a:t>
            </a:r>
            <a:r>
              <a:rPr lang="de-DE" baseline="-25000">
                <a:latin typeface="Symbol" pitchFamily="18" charset="2"/>
              </a:rPr>
              <a:t>3</a:t>
            </a:r>
            <a:r>
              <a:rPr lang="de-DE">
                <a:latin typeface="Symbol" pitchFamily="18" charset="2"/>
              </a:rPr>
              <a:t>,g</a:t>
            </a:r>
            <a:r>
              <a:rPr lang="de-DE" baseline="-25000">
                <a:latin typeface="Symbol" pitchFamily="18" charset="2"/>
              </a:rPr>
              <a:t>4</a:t>
            </a:r>
          </a:p>
        </p:txBody>
      </p:sp>
      <p:sp>
        <p:nvSpPr>
          <p:cNvPr id="14346" name="Rectangle 33"/>
          <p:cNvSpPr>
            <a:spLocks noChangeArrowheads="1"/>
          </p:cNvSpPr>
          <p:nvPr/>
        </p:nvSpPr>
        <p:spPr bwMode="auto">
          <a:xfrm>
            <a:off x="4095751" y="6072188"/>
            <a:ext cx="5111750" cy="431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4347" name="Rectangle 34"/>
          <p:cNvSpPr>
            <a:spLocks noChangeArrowheads="1"/>
          </p:cNvSpPr>
          <p:nvPr/>
        </p:nvSpPr>
        <p:spPr bwMode="auto">
          <a:xfrm>
            <a:off x="639763" y="6072188"/>
            <a:ext cx="2376487" cy="431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4348" name="AutoShape 35"/>
          <p:cNvSpPr>
            <a:spLocks noChangeArrowheads="1"/>
          </p:cNvSpPr>
          <p:nvPr/>
        </p:nvSpPr>
        <p:spPr bwMode="auto">
          <a:xfrm>
            <a:off x="3303589" y="6143625"/>
            <a:ext cx="647700" cy="217488"/>
          </a:xfrm>
          <a:prstGeom prst="leftRightArrow">
            <a:avLst>
              <a:gd name="adj1" fmla="val 50000"/>
              <a:gd name="adj2" fmla="val 5956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19051" y="719138"/>
            <a:ext cx="9867900" cy="15668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5527" tIns="59527" rIns="85527" bIns="42764"/>
          <a:lstStyle/>
          <a:p>
            <a:pPr>
              <a:spcBef>
                <a:spcPts val="1363"/>
              </a:spcBef>
              <a:buClr>
                <a:srgbClr val="FF0000"/>
              </a:buClr>
              <a:buSzPct val="80000"/>
              <a:buFont typeface="Arial" pitchFamily="34" charset="0"/>
              <a:buChar char="•"/>
              <a:tabLst>
                <a:tab pos="682625" algn="l"/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2000">
                <a:ea typeface="DejaVu Sans"/>
                <a:cs typeface="DejaVu Sans"/>
              </a:rPr>
              <a:t>Spin Vector polarizabilities describe spin response to an incident photon</a:t>
            </a:r>
          </a:p>
          <a:p>
            <a:pPr>
              <a:spcBef>
                <a:spcPts val="1363"/>
              </a:spcBef>
              <a:buClr>
                <a:srgbClr val="FF0000"/>
              </a:buClr>
              <a:buSzPct val="80000"/>
              <a:buFont typeface="Arial" pitchFamily="34" charset="0"/>
              <a:buChar char="•"/>
              <a:tabLst>
                <a:tab pos="682625" algn="l"/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2000">
                <a:solidFill>
                  <a:srgbClr val="000080"/>
                </a:solidFill>
                <a:ea typeface="DejaVu Sans"/>
                <a:cs typeface="DejaVu Sans"/>
              </a:rPr>
              <a:t> </a:t>
            </a:r>
            <a:r>
              <a:rPr lang="en-US" sz="2000">
                <a:ea typeface="DejaVu Sans"/>
                <a:cs typeface="DejaVu Sans"/>
              </a:rPr>
              <a:t>Four vector pol. (</a:t>
            </a:r>
            <a:r>
              <a:rPr lang="en-US" sz="2000"/>
              <a:t>γ</a:t>
            </a:r>
            <a:r>
              <a:rPr lang="en-US" sz="2000" baseline="-33000"/>
              <a:t>E1E1</a:t>
            </a:r>
            <a:r>
              <a:rPr lang="en-US" sz="2000"/>
              <a:t> γ</a:t>
            </a:r>
            <a:r>
              <a:rPr lang="en-US" sz="2000" baseline="-33000"/>
              <a:t>M1M1</a:t>
            </a:r>
            <a:r>
              <a:rPr lang="en-US" sz="2000"/>
              <a:t> γ</a:t>
            </a:r>
            <a:r>
              <a:rPr lang="en-US" sz="2000" baseline="-33000"/>
              <a:t>E1M2</a:t>
            </a:r>
            <a:r>
              <a:rPr lang="en-US" sz="2000"/>
              <a:t> γ</a:t>
            </a:r>
            <a:r>
              <a:rPr lang="en-US" sz="2000" baseline="-33000"/>
              <a:t>M1E2</a:t>
            </a:r>
            <a:r>
              <a:rPr lang="en-US" sz="2000"/>
              <a:t>) appear at 3</a:t>
            </a:r>
            <a:r>
              <a:rPr lang="en-US" sz="2000" baseline="33000"/>
              <a:t>rd</a:t>
            </a:r>
            <a:r>
              <a:rPr lang="en-US" sz="2000"/>
              <a:t> order in eff. Hamiltonian</a:t>
            </a:r>
          </a:p>
          <a:p>
            <a:pPr>
              <a:spcBef>
                <a:spcPts val="1363"/>
              </a:spcBef>
              <a:buClr>
                <a:srgbClr val="FF0000"/>
              </a:buClr>
              <a:buSzPct val="80000"/>
              <a:tabLst>
                <a:tab pos="682625" algn="l"/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endParaRPr lang="en-US" sz="1900">
              <a:solidFill>
                <a:srgbClr val="000080"/>
              </a:solidFill>
              <a:latin typeface="DejaVu Sans"/>
              <a:ea typeface="Standard Symbols"/>
              <a:cs typeface="Standard Symbols"/>
            </a:endParaRPr>
          </a:p>
          <a:p>
            <a:pPr>
              <a:lnSpc>
                <a:spcPct val="97000"/>
              </a:lnSpc>
              <a:spcBef>
                <a:spcPts val="1363"/>
              </a:spcBef>
              <a:buClr>
                <a:srgbClr val="FF0000"/>
              </a:buClr>
              <a:buSzPct val="80000"/>
              <a:buFont typeface="Arial" pitchFamily="34" charset="0"/>
              <a:buChar char="•"/>
              <a:tabLst>
                <a:tab pos="682625" algn="l"/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2000">
                <a:solidFill>
                  <a:srgbClr val="000080"/>
                </a:solidFill>
                <a:ea typeface="DejaVu Sans"/>
                <a:cs typeface="DejaVu Sans"/>
              </a:rPr>
              <a:t> </a:t>
            </a:r>
            <a:r>
              <a:rPr lang="en-US" sz="2000">
                <a:ea typeface="DejaVu Sans"/>
                <a:cs typeface="DejaVu Sans"/>
              </a:rPr>
              <a:t>Only two linear combinations of vector polarizabilities measured:</a:t>
            </a:r>
          </a:p>
          <a:p>
            <a:pPr algn="ctr">
              <a:lnSpc>
                <a:spcPct val="97000"/>
              </a:lnSpc>
              <a:spcBef>
                <a:spcPts val="1363"/>
              </a:spcBef>
              <a:tabLst>
                <a:tab pos="682625" algn="l"/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endParaRPr lang="en-US" sz="1900">
              <a:solidFill>
                <a:srgbClr val="000080"/>
              </a:solidFill>
              <a:latin typeface="DejaVu Sans"/>
              <a:ea typeface="DejaVu Sans"/>
              <a:cs typeface="DejaVu Sans"/>
            </a:endParaRPr>
          </a:p>
        </p:txBody>
      </p:sp>
      <p:grpSp>
        <p:nvGrpSpPr>
          <p:cNvPr id="17413" name="Group 11"/>
          <p:cNvGrpSpPr>
            <a:grpSpLocks/>
          </p:cNvGrpSpPr>
          <p:nvPr/>
        </p:nvGrpSpPr>
        <p:grpSpPr bwMode="auto">
          <a:xfrm>
            <a:off x="166688" y="2643190"/>
            <a:ext cx="9648825" cy="815975"/>
            <a:chOff x="-60" y="3356"/>
            <a:chExt cx="6293" cy="567"/>
          </a:xfrm>
        </p:grpSpPr>
        <p:grpSp>
          <p:nvGrpSpPr>
            <p:cNvPr id="17417" name="Group 12"/>
            <p:cNvGrpSpPr>
              <a:grpSpLocks/>
            </p:cNvGrpSpPr>
            <p:nvPr/>
          </p:nvGrpSpPr>
          <p:grpSpPr bwMode="auto">
            <a:xfrm>
              <a:off x="115" y="3387"/>
              <a:ext cx="6118" cy="512"/>
              <a:chOff x="115" y="3387"/>
              <a:chExt cx="6118" cy="512"/>
            </a:xfrm>
          </p:grpSpPr>
          <p:pic>
            <p:nvPicPr>
              <p:cNvPr id="17419" name="Picture 1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15" y="3387"/>
                <a:ext cx="6119" cy="23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17420" name="Picture 1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5" y="3631"/>
                <a:ext cx="6119" cy="26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</p:grpSp>
        <p:sp>
          <p:nvSpPr>
            <p:cNvPr id="17418" name="Rectangle 15"/>
            <p:cNvSpPr>
              <a:spLocks noChangeArrowheads="1"/>
            </p:cNvSpPr>
            <p:nvPr/>
          </p:nvSpPr>
          <p:spPr bwMode="auto">
            <a:xfrm>
              <a:off x="-60" y="3356"/>
              <a:ext cx="6236" cy="567"/>
            </a:xfrm>
            <a:prstGeom prst="rect">
              <a:avLst/>
            </a:prstGeom>
            <a:noFill/>
            <a:ln w="3672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14" name="Rectangle 3"/>
          <p:cNvSpPr>
            <a:spLocks noChangeArrowheads="1"/>
          </p:cNvSpPr>
          <p:nvPr/>
        </p:nvSpPr>
        <p:spPr bwMode="auto">
          <a:xfrm>
            <a:off x="1" y="2"/>
            <a:ext cx="9858375" cy="582613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de-DE" sz="3200" b="1">
                <a:solidFill>
                  <a:srgbClr val="0000FF"/>
                </a:solidFill>
              </a:rPr>
              <a:t> Spin </a:t>
            </a:r>
            <a:r>
              <a:rPr lang="en-US" sz="3200" b="1">
                <a:solidFill>
                  <a:srgbClr val="0000FF"/>
                </a:solidFill>
              </a:rPr>
              <a:t>Polarizabilities</a:t>
            </a:r>
          </a:p>
        </p:txBody>
      </p:sp>
      <p:graphicFrame>
        <p:nvGraphicFramePr>
          <p:cNvPr id="17410" name="Object 3"/>
          <p:cNvGraphicFramePr>
            <a:graphicFrameLocks noChangeAspect="1"/>
          </p:cNvGraphicFramePr>
          <p:nvPr/>
        </p:nvGraphicFramePr>
        <p:xfrm>
          <a:off x="452439" y="1643065"/>
          <a:ext cx="8686800" cy="731837"/>
        </p:xfrm>
        <a:graphic>
          <a:graphicData uri="http://schemas.openxmlformats.org/presentationml/2006/ole">
            <p:oleObj spid="_x0000_s17410" name="Equation" r:id="rId6" imgW="4394160" imgH="368280" progId="Equation.3">
              <p:embed/>
            </p:oleObj>
          </a:graphicData>
        </a:graphic>
      </p:graphicFrame>
      <p:sp>
        <p:nvSpPr>
          <p:cNvPr id="17415" name="Rechteck 10"/>
          <p:cNvSpPr>
            <a:spLocks noChangeArrowheads="1"/>
          </p:cNvSpPr>
          <p:nvPr/>
        </p:nvSpPr>
        <p:spPr bwMode="auto">
          <a:xfrm>
            <a:off x="238126" y="3714750"/>
            <a:ext cx="9429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/>
              <a:t>The Forward S.P. </a:t>
            </a:r>
            <a:r>
              <a:rPr lang="en-US" sz="2000" b="1">
                <a:latin typeface="Symbol" pitchFamily="18" charset="2"/>
              </a:rPr>
              <a:t>g</a:t>
            </a:r>
            <a:r>
              <a:rPr lang="en-US" sz="2000" b="1" baseline="-25000">
                <a:latin typeface="Symbol" pitchFamily="18" charset="2"/>
              </a:rPr>
              <a:t>0</a:t>
            </a:r>
            <a:r>
              <a:rPr lang="en-US" sz="2000" b="1"/>
              <a:t> </a:t>
            </a:r>
            <a:r>
              <a:rPr lang="en-US" sz="2000"/>
              <a:t>was determined  in </a:t>
            </a:r>
            <a:r>
              <a:rPr lang="de-DE" sz="2000"/>
              <a:t>GDH-Experiment at ELSA and MAMI (DAPHNE)</a:t>
            </a:r>
            <a:r>
              <a:rPr lang="en-US" sz="2000" b="1"/>
              <a:t> :</a:t>
            </a:r>
            <a:endParaRPr lang="en-US" sz="2000"/>
          </a:p>
        </p:txBody>
      </p:sp>
      <p:graphicFrame>
        <p:nvGraphicFramePr>
          <p:cNvPr id="17411" name="Object 11"/>
          <p:cNvGraphicFramePr>
            <a:graphicFrameLocks noChangeAspect="1"/>
          </p:cNvGraphicFramePr>
          <p:nvPr/>
        </p:nvGraphicFramePr>
        <p:xfrm>
          <a:off x="2095500" y="4214813"/>
          <a:ext cx="6853238" cy="1092200"/>
        </p:xfrm>
        <a:graphic>
          <a:graphicData uri="http://schemas.openxmlformats.org/presentationml/2006/ole">
            <p:oleObj spid="_x0000_s17411" name="Formel" r:id="rId7" imgW="2019240" imgH="507960" progId="Equation.3">
              <p:embed/>
            </p:oleObj>
          </a:graphicData>
        </a:graphic>
      </p:graphicFrame>
      <p:sp>
        <p:nvSpPr>
          <p:cNvPr id="17416" name="Rechteck 13"/>
          <p:cNvSpPr>
            <a:spLocks noChangeArrowheads="1"/>
          </p:cNvSpPr>
          <p:nvPr/>
        </p:nvSpPr>
        <p:spPr bwMode="auto">
          <a:xfrm>
            <a:off x="238126" y="5380038"/>
            <a:ext cx="8929688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/>
              <a:t>The Backward S.P.  </a:t>
            </a:r>
            <a:r>
              <a:rPr lang="en-US" sz="2000" b="1">
                <a:latin typeface="Symbol" pitchFamily="18" charset="2"/>
              </a:rPr>
              <a:t>g</a:t>
            </a:r>
            <a:r>
              <a:rPr lang="en-US" sz="2000" b="1" baseline="-25000">
                <a:latin typeface="Symbol" pitchFamily="18" charset="2"/>
              </a:rPr>
              <a:t>p</a:t>
            </a:r>
            <a:r>
              <a:rPr lang="en-US" sz="2000" b="1"/>
              <a:t> </a:t>
            </a:r>
            <a:r>
              <a:rPr lang="en-US" sz="2000"/>
              <a:t>was determined from dispersive analysis of backward angle Compton scattering. </a:t>
            </a:r>
            <a:r>
              <a:rPr lang="en-US" sz="2000" b="1"/>
              <a:t>[</a:t>
            </a:r>
            <a:r>
              <a:rPr lang="en-US" sz="2000"/>
              <a:t>B. Pasquini </a:t>
            </a:r>
            <a:r>
              <a:rPr lang="en-US" sz="2000" i="1"/>
              <a:t>et al</a:t>
            </a:r>
            <a:r>
              <a:rPr lang="en-US" sz="2000"/>
              <a:t>., Proton Spin Polarizabilities from Polarized Compton Scattering (2007)</a:t>
            </a:r>
            <a:r>
              <a:rPr lang="de-DE" sz="2000"/>
              <a:t>.]</a:t>
            </a:r>
            <a:endParaRPr lang="en-US" sz="2000" baseline="-250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642926"/>
            <a:ext cx="4881561" cy="4286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/>
          <p:nvPr/>
        </p:nvSpPr>
        <p:spPr>
          <a:xfrm>
            <a:off x="3809996" y="1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E[eV]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8810655" y="-24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E[</a:t>
            </a:r>
            <a:r>
              <a:rPr lang="de-DE" dirty="0" err="1" smtClean="0"/>
              <a:t>GeV</a:t>
            </a:r>
            <a:r>
              <a:rPr lang="de-DE" dirty="0" smtClean="0"/>
              <a:t>]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064568" y="5288340"/>
            <a:ext cx="2184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Hydrogen</a:t>
            </a:r>
          </a:p>
          <a:p>
            <a:r>
              <a:rPr lang="de-DE" dirty="0" smtClean="0">
                <a:latin typeface="GreekC" pitchFamily="2" charset="0"/>
                <a:cs typeface="GreekC" pitchFamily="2" charset="0"/>
              </a:rPr>
              <a:t>t</a:t>
            </a:r>
            <a:r>
              <a:rPr lang="de-DE" dirty="0" smtClean="0"/>
              <a:t> ~ 10</a:t>
            </a:r>
            <a:r>
              <a:rPr lang="de-DE" baseline="30000" dirty="0" smtClean="0"/>
              <a:t>-8</a:t>
            </a:r>
            <a:r>
              <a:rPr lang="de-DE" dirty="0" smtClean="0"/>
              <a:t> s</a:t>
            </a:r>
          </a:p>
          <a:p>
            <a:r>
              <a:rPr lang="de-DE" dirty="0" smtClean="0">
                <a:latin typeface="Symbol" pitchFamily="18" charset="2"/>
                <a:cs typeface="GreekC" pitchFamily="2" charset="0"/>
              </a:rPr>
              <a:t>D</a:t>
            </a:r>
            <a:r>
              <a:rPr lang="de-DE" dirty="0" smtClean="0"/>
              <a:t>E ~ 10</a:t>
            </a:r>
            <a:r>
              <a:rPr lang="de-DE" baseline="30000" dirty="0" smtClean="0"/>
              <a:t>-6</a:t>
            </a:r>
            <a:r>
              <a:rPr lang="de-DE" dirty="0" smtClean="0"/>
              <a:t> eV</a:t>
            </a:r>
          </a:p>
          <a:p>
            <a:r>
              <a:rPr lang="de-DE" dirty="0" err="1" smtClean="0"/>
              <a:t>Scale</a:t>
            </a:r>
            <a:r>
              <a:rPr lang="de-DE" dirty="0" smtClean="0"/>
              <a:t> ~ 10</a:t>
            </a:r>
            <a:r>
              <a:rPr lang="de-DE" baseline="30000" dirty="0" smtClean="0"/>
              <a:t>-10</a:t>
            </a:r>
            <a:r>
              <a:rPr lang="de-DE" dirty="0" smtClean="0"/>
              <a:t> m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6981225" y="5373219"/>
            <a:ext cx="20681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Nucleon</a:t>
            </a:r>
            <a:endParaRPr lang="de-DE" dirty="0" smtClean="0"/>
          </a:p>
          <a:p>
            <a:r>
              <a:rPr lang="de-DE" dirty="0" smtClean="0">
                <a:latin typeface="GreekC" pitchFamily="2" charset="0"/>
                <a:cs typeface="GreekC" pitchFamily="2" charset="0"/>
              </a:rPr>
              <a:t>t</a:t>
            </a:r>
            <a:r>
              <a:rPr lang="de-DE" dirty="0" smtClean="0"/>
              <a:t> ~ 10</a:t>
            </a:r>
            <a:r>
              <a:rPr lang="de-DE" baseline="30000" dirty="0" smtClean="0"/>
              <a:t>-23</a:t>
            </a:r>
            <a:r>
              <a:rPr lang="de-DE" dirty="0" smtClean="0"/>
              <a:t> s</a:t>
            </a:r>
          </a:p>
          <a:p>
            <a:r>
              <a:rPr lang="de-DE" dirty="0" smtClean="0">
                <a:latin typeface="Symbol" pitchFamily="18" charset="2"/>
                <a:cs typeface="GreekC" pitchFamily="2" charset="0"/>
              </a:rPr>
              <a:t>D</a:t>
            </a:r>
            <a:r>
              <a:rPr lang="de-DE" dirty="0" smtClean="0"/>
              <a:t>E ~ 200 </a:t>
            </a:r>
            <a:r>
              <a:rPr lang="de-DE" dirty="0" err="1" smtClean="0"/>
              <a:t>MeV</a:t>
            </a:r>
            <a:endParaRPr lang="de-DE" dirty="0" smtClean="0"/>
          </a:p>
          <a:p>
            <a:r>
              <a:rPr lang="de-DE" dirty="0" err="1" smtClean="0"/>
              <a:t>Scale</a:t>
            </a:r>
            <a:r>
              <a:rPr lang="de-DE" dirty="0" smtClean="0"/>
              <a:t> ~ 10</a:t>
            </a:r>
            <a:r>
              <a:rPr lang="de-DE" baseline="30000" dirty="0" smtClean="0"/>
              <a:t>-15</a:t>
            </a:r>
            <a:r>
              <a:rPr lang="de-DE" dirty="0" smtClean="0"/>
              <a:t> m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t="5448"/>
          <a:stretch>
            <a:fillRect/>
          </a:stretch>
        </p:blipFill>
        <p:spPr bwMode="auto">
          <a:xfrm rot="16200000">
            <a:off x="4937527" y="729841"/>
            <a:ext cx="5024437" cy="442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/>
          <p:nvPr/>
        </p:nvSpPr>
        <p:spPr>
          <a:xfrm>
            <a:off x="7596210" y="2643182"/>
            <a:ext cx="107664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1800" dirty="0" smtClean="0"/>
              <a:t>S</a:t>
            </a:r>
            <a:r>
              <a:rPr lang="de-DE" sz="1800" baseline="-25000" dirty="0" smtClean="0"/>
              <a:t>11</a:t>
            </a:r>
            <a:r>
              <a:rPr lang="de-DE" sz="1800" dirty="0" smtClean="0"/>
              <a:t>(1535)</a:t>
            </a:r>
            <a:endParaRPr lang="en-US" sz="1800" dirty="0"/>
          </a:p>
        </p:txBody>
      </p:sp>
      <p:sp>
        <p:nvSpPr>
          <p:cNvPr id="9" name="Textfeld 8"/>
          <p:cNvSpPr txBox="1"/>
          <p:nvPr/>
        </p:nvSpPr>
        <p:spPr>
          <a:xfrm>
            <a:off x="6596074" y="3714752"/>
            <a:ext cx="108234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1800" dirty="0" smtClean="0"/>
              <a:t>P</a:t>
            </a:r>
            <a:r>
              <a:rPr lang="de-DE" sz="1800" baseline="-25000" dirty="0" smtClean="0"/>
              <a:t>33</a:t>
            </a:r>
            <a:r>
              <a:rPr lang="de-DE" sz="1800" dirty="0" smtClean="0"/>
              <a:t>(1232)</a:t>
            </a:r>
            <a:endParaRPr lang="en-US" sz="1800" dirty="0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624523" y="0"/>
            <a:ext cx="960200" cy="520655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de-DE" sz="2800" b="1" dirty="0" smtClean="0">
                <a:solidFill>
                  <a:schemeClr val="accent6"/>
                </a:solidFill>
              </a:rPr>
              <a:t>QED</a:t>
            </a:r>
            <a:endParaRPr lang="de-DE" sz="2800" b="1" dirty="0" smtClean="0">
              <a:solidFill>
                <a:schemeClr val="accent6"/>
              </a:solidFill>
              <a:cs typeface="+mn-cs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773965" y="0"/>
            <a:ext cx="981039" cy="520655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de-DE" sz="2800" b="1" dirty="0" smtClean="0">
                <a:solidFill>
                  <a:schemeClr val="accent6"/>
                </a:solidFill>
              </a:rPr>
              <a:t>QCD</a:t>
            </a:r>
            <a:endParaRPr lang="de-DE" sz="2800" b="1" dirty="0" smtClean="0">
              <a:solidFill>
                <a:schemeClr val="accent6"/>
              </a:solidFill>
              <a:cs typeface="+mn-cs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944888" y="6381328"/>
            <a:ext cx="2232248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10</a:t>
            </a:r>
            <a:r>
              <a:rPr lang="de-DE" sz="2000" baseline="30000" dirty="0" smtClean="0"/>
              <a:t>15</a:t>
            </a:r>
            <a:r>
              <a:rPr lang="de-DE" sz="2000" dirty="0" smtClean="0"/>
              <a:t> s ~ 3* 10</a:t>
            </a:r>
            <a:r>
              <a:rPr lang="de-DE" sz="2000" baseline="30000" dirty="0" smtClean="0"/>
              <a:t>8</a:t>
            </a:r>
            <a:r>
              <a:rPr lang="de-DE" sz="2000" dirty="0" smtClean="0"/>
              <a:t>a</a:t>
            </a:r>
            <a:endParaRPr lang="de-DE" sz="2000" baseline="30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5"/>
          <p:cNvSpPr txBox="1">
            <a:spLocks noChangeArrowheads="1"/>
          </p:cNvSpPr>
          <p:nvPr/>
        </p:nvSpPr>
        <p:spPr bwMode="auto">
          <a:xfrm>
            <a:off x="1009651" y="-33338"/>
            <a:ext cx="7886700" cy="3905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5527" tIns="62879" rIns="85527" bIns="42764"/>
          <a:lstStyle/>
          <a:p>
            <a:pPr algn="ctr">
              <a:tabLst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</a:tabLst>
            </a:pPr>
            <a:r>
              <a:rPr lang="en-US" sz="2300" b="1">
                <a:solidFill>
                  <a:srgbClr val="000080"/>
                </a:solidFill>
                <a:ea typeface="msgothic"/>
                <a:cs typeface="msgothic"/>
              </a:rPr>
              <a:t>Theory: Nucleon Vector Spin Polarisibilities</a:t>
            </a:r>
          </a:p>
        </p:txBody>
      </p:sp>
      <p:pic>
        <p:nvPicPr>
          <p:cNvPr id="7168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0" y="1071563"/>
            <a:ext cx="9612313" cy="1630362"/>
          </a:xfrm>
          <a:prstGeom prst="rect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</p:spPr>
      </p:pic>
      <p:sp>
        <p:nvSpPr>
          <p:cNvPr id="71684" name="Text Box 8"/>
          <p:cNvSpPr txBox="1">
            <a:spLocks noChangeArrowheads="1"/>
          </p:cNvSpPr>
          <p:nvPr/>
        </p:nvSpPr>
        <p:spPr bwMode="auto">
          <a:xfrm>
            <a:off x="95252" y="3143252"/>
            <a:ext cx="9739313" cy="2403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5527" tIns="54497" rIns="85527" bIns="42764"/>
          <a:lstStyle/>
          <a:p>
            <a:pPr algn="ctr">
              <a:buClr>
                <a:srgbClr val="000080"/>
              </a:buClr>
              <a:buFont typeface="Times New Roman" pitchFamily="18" charset="0"/>
              <a:buAutoNum type="arabicPeriod"/>
              <a:tabLst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1800">
                <a:solidFill>
                  <a:srgbClr val="000080"/>
                </a:solidFill>
                <a:ea typeface="msgothic"/>
                <a:cs typeface="msgothic"/>
              </a:rPr>
              <a:t> G. Gellas, T. Hemmert, and Ulf-G. Meißner, Phys. Rev. Lett. 85, 14 (2000).</a:t>
            </a:r>
          </a:p>
          <a:p>
            <a:pPr algn="ctr">
              <a:buClr>
                <a:srgbClr val="000080"/>
              </a:buClr>
              <a:buFont typeface="Times New Roman" pitchFamily="18" charset="0"/>
              <a:buAutoNum type="arabicPeriod"/>
              <a:tabLst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1800">
                <a:solidFill>
                  <a:srgbClr val="000080"/>
                </a:solidFill>
                <a:ea typeface="msgothic"/>
                <a:cs typeface="msgothic"/>
              </a:rPr>
              <a:t> K.B. Vijaya Kumar, J.A. McGovern, M.C. Birse, Phys. Lett. B 479, 167 (2000).</a:t>
            </a:r>
          </a:p>
          <a:p>
            <a:pPr algn="ctr">
              <a:buClr>
                <a:srgbClr val="000080"/>
              </a:buClr>
              <a:buFont typeface="Times New Roman" pitchFamily="18" charset="0"/>
              <a:buAutoNum type="arabicPeriod"/>
              <a:tabLst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1800">
                <a:solidFill>
                  <a:srgbClr val="000080"/>
                </a:solidFill>
                <a:ea typeface="msgothic"/>
                <a:cs typeface="msgothic"/>
              </a:rPr>
              <a:t> D. Djukanovic, Ph.D. Thesis, University of Mainz, 2008.</a:t>
            </a:r>
          </a:p>
          <a:p>
            <a:pPr algn="ctr">
              <a:buClr>
                <a:srgbClr val="000080"/>
              </a:buClr>
              <a:buFont typeface="Times New Roman" pitchFamily="18" charset="0"/>
              <a:buAutoNum type="arabicPeriod"/>
              <a:tabLst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1800">
                <a:solidFill>
                  <a:srgbClr val="000080"/>
                </a:solidFill>
                <a:ea typeface="msgothic"/>
                <a:cs typeface="msgothic"/>
              </a:rPr>
              <a:t> R.P. Hildebrant et al., Eur. Phys. J. A 20, 293 (2004).</a:t>
            </a:r>
          </a:p>
          <a:p>
            <a:pPr algn="ctr">
              <a:buClr>
                <a:srgbClr val="000080"/>
              </a:buClr>
              <a:buFont typeface="Times New Roman" pitchFamily="18" charset="0"/>
              <a:buAutoNum type="arabicPeriod"/>
              <a:tabLst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1800">
                <a:solidFill>
                  <a:srgbClr val="000080"/>
                </a:solidFill>
                <a:ea typeface="msgothic"/>
                <a:cs typeface="msgothic"/>
              </a:rPr>
              <a:t> D. Babusci et al., Phys. Rev. C 58, 1013 (1998).</a:t>
            </a:r>
          </a:p>
          <a:p>
            <a:pPr algn="ctr">
              <a:buClr>
                <a:srgbClr val="000080"/>
              </a:buClr>
              <a:buFont typeface="Times New Roman" pitchFamily="18" charset="0"/>
              <a:buAutoNum type="arabicPeriod"/>
              <a:tabLst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1800">
                <a:solidFill>
                  <a:srgbClr val="000080"/>
                </a:solidFill>
                <a:ea typeface="msgothic"/>
                <a:cs typeface="msgothic"/>
              </a:rPr>
              <a:t> B. Holstein, D. Drechsel, B. Pasquini, and M. Vanderhaeghen, Phys. Rev. C 61, 034316 (2000).</a:t>
            </a:r>
          </a:p>
          <a:p>
            <a:pPr algn="ctr">
              <a:buClr>
                <a:srgbClr val="000080"/>
              </a:buClr>
              <a:buFont typeface="Times New Roman" pitchFamily="18" charset="0"/>
              <a:buAutoNum type="arabicPeriod"/>
              <a:tabLst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1800">
                <a:solidFill>
                  <a:srgbClr val="000080"/>
                </a:solidFill>
                <a:ea typeface="msgothic"/>
                <a:cs typeface="msgothic"/>
              </a:rPr>
              <a:t> S. Kondratyuk and O. Scholten, Phys. Rev. C 64, 024005 (2001).</a:t>
            </a:r>
          </a:p>
          <a:p>
            <a:pPr algn="ctr">
              <a:buClr>
                <a:srgbClr val="000080"/>
              </a:buClr>
              <a:buFont typeface="Times New Roman" pitchFamily="18" charset="0"/>
              <a:buAutoNum type="arabicPeriod"/>
              <a:tabLst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1800">
                <a:solidFill>
                  <a:srgbClr val="000080"/>
                </a:solidFill>
                <a:ea typeface="msgothic"/>
                <a:cs typeface="msgothic"/>
              </a:rPr>
              <a:t> B. Pasquini, D. Drechsel, and M. Vanderhaeghen, Phys. Rev. C 76, 015203 (2007).</a:t>
            </a:r>
          </a:p>
          <a:p>
            <a:pPr algn="ctr">
              <a:buClr>
                <a:srgbClr val="000080"/>
              </a:buClr>
              <a:buFont typeface="Times New Roman" pitchFamily="18" charset="0"/>
              <a:buAutoNum type="arabicPeriod"/>
              <a:tabLst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1800">
                <a:solidFill>
                  <a:srgbClr val="000080"/>
                </a:solidFill>
                <a:ea typeface="msgothic"/>
                <a:cs typeface="msgothic"/>
              </a:rPr>
              <a:t> J. Ahrens et al., Phys. Rev. Lett. 87, 022003 (2001).</a:t>
            </a:r>
          </a:p>
          <a:p>
            <a:pPr algn="ctr">
              <a:buClr>
                <a:srgbClr val="000080"/>
              </a:buClr>
              <a:buFont typeface="Times New Roman" pitchFamily="18" charset="0"/>
              <a:buAutoNum type="arabicPeriod"/>
              <a:tabLst>
                <a:tab pos="687388" algn="l"/>
                <a:tab pos="1374775" algn="l"/>
                <a:tab pos="2063750" algn="l"/>
                <a:tab pos="2751138" algn="l"/>
                <a:tab pos="3438525" algn="l"/>
                <a:tab pos="4127500" algn="l"/>
                <a:tab pos="4814888" algn="l"/>
                <a:tab pos="5502275" algn="l"/>
                <a:tab pos="6191250" algn="l"/>
                <a:tab pos="6878638" algn="l"/>
                <a:tab pos="7566025" algn="l"/>
                <a:tab pos="8255000" algn="l"/>
                <a:tab pos="8942388" algn="l"/>
              </a:tabLst>
            </a:pPr>
            <a:r>
              <a:rPr lang="en-US" sz="1800">
                <a:solidFill>
                  <a:srgbClr val="000080"/>
                </a:solidFill>
                <a:ea typeface="msgothic"/>
                <a:cs typeface="msgothic"/>
              </a:rPr>
              <a:t> M. Schumacher, Prog. Part. Nucl. Phys. 55, 567 (2005).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4" name="Group 1026"/>
          <p:cNvGrpSpPr>
            <a:grpSpLocks/>
          </p:cNvGrpSpPr>
          <p:nvPr/>
        </p:nvGrpSpPr>
        <p:grpSpPr bwMode="auto">
          <a:xfrm>
            <a:off x="1166813" y="569917"/>
            <a:ext cx="7430025" cy="1454151"/>
            <a:chOff x="607" y="4315"/>
            <a:chExt cx="4320" cy="916"/>
          </a:xfrm>
        </p:grpSpPr>
        <p:graphicFrame>
          <p:nvGraphicFramePr>
            <p:cNvPr id="10243" name="Object 3"/>
            <p:cNvGraphicFramePr>
              <a:graphicFrameLocks noChangeAspect="1"/>
            </p:cNvGraphicFramePr>
            <p:nvPr/>
          </p:nvGraphicFramePr>
          <p:xfrm>
            <a:off x="3943" y="4823"/>
            <a:ext cx="984" cy="408"/>
          </p:xfrm>
          <a:graphic>
            <a:graphicData uri="http://schemas.openxmlformats.org/presentationml/2006/ole">
              <p:oleObj spid="_x0000_s10243" name="Formel" r:id="rId3" imgW="761760" imgH="317160" progId="Equation.3">
                <p:embed/>
              </p:oleObj>
            </a:graphicData>
          </a:graphic>
        </p:graphicFrame>
        <p:sp>
          <p:nvSpPr>
            <p:cNvPr id="10298" name="Text Box 1028"/>
            <p:cNvSpPr txBox="1">
              <a:spLocks noChangeArrowheads="1"/>
            </p:cNvSpPr>
            <p:nvPr/>
          </p:nvSpPr>
          <p:spPr bwMode="auto">
            <a:xfrm>
              <a:off x="607" y="4547"/>
              <a:ext cx="945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de-DE" sz="1800" b="1"/>
                <a:t>Free electrons </a:t>
              </a:r>
            </a:p>
          </p:txBody>
        </p:sp>
        <p:sp>
          <p:nvSpPr>
            <p:cNvPr id="10299" name="Text Box 1029"/>
            <p:cNvSpPr txBox="1">
              <a:spLocks noChangeArrowheads="1"/>
            </p:cNvSpPr>
            <p:nvPr/>
          </p:nvSpPr>
          <p:spPr bwMode="auto">
            <a:xfrm>
              <a:off x="1971" y="4546"/>
              <a:ext cx="1487" cy="58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de-DE" sz="1800" b="1"/>
                <a:t>Radicals in material by</a:t>
              </a:r>
            </a:p>
            <a:p>
              <a:pPr eaLnBrk="0" hangingPunct="0"/>
              <a:r>
                <a:rPr lang="de-DE" sz="1800" b="1"/>
                <a:t>            chemical or</a:t>
              </a:r>
            </a:p>
            <a:p>
              <a:pPr eaLnBrk="0" hangingPunct="0"/>
              <a:r>
                <a:rPr lang="de-DE" sz="1800" b="1"/>
                <a:t>            radiative doping </a:t>
              </a:r>
            </a:p>
          </p:txBody>
        </p:sp>
        <p:sp>
          <p:nvSpPr>
            <p:cNvPr id="10300" name="AutoShape 1030"/>
            <p:cNvSpPr>
              <a:spLocks noChangeArrowheads="1"/>
            </p:cNvSpPr>
            <p:nvPr/>
          </p:nvSpPr>
          <p:spPr bwMode="auto">
            <a:xfrm>
              <a:off x="1640" y="4595"/>
              <a:ext cx="284" cy="168"/>
            </a:xfrm>
            <a:prstGeom prst="rightArrow">
              <a:avLst>
                <a:gd name="adj1" fmla="val 50000"/>
                <a:gd name="adj2" fmla="val 42262"/>
              </a:avLst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01" name="Text Box 1031"/>
            <p:cNvSpPr txBox="1">
              <a:spLocks noChangeArrowheads="1"/>
            </p:cNvSpPr>
            <p:nvPr/>
          </p:nvSpPr>
          <p:spPr bwMode="auto">
            <a:xfrm>
              <a:off x="607" y="4315"/>
              <a:ext cx="4053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de-DE" sz="1800" b="1"/>
                <a:t>Saturated electrons of target material not polarized (Pauli principle) </a:t>
              </a:r>
            </a:p>
          </p:txBody>
        </p:sp>
      </p:grpSp>
      <p:pic>
        <p:nvPicPr>
          <p:cNvPr id="10245" name="Picture 1032" descr="ammon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9851" y="1919290"/>
            <a:ext cx="2330450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1033" descr="butanol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0026" y="1919290"/>
            <a:ext cx="2330450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1034" descr="li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34126" y="1919288"/>
            <a:ext cx="2314575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8" name="Text Box 1035"/>
          <p:cNvSpPr txBox="1">
            <a:spLocks noChangeArrowheads="1"/>
          </p:cNvSpPr>
          <p:nvPr/>
        </p:nvSpPr>
        <p:spPr bwMode="auto">
          <a:xfrm>
            <a:off x="1863279" y="4367798"/>
            <a:ext cx="880369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600" b="1"/>
              <a:t>Butanol</a:t>
            </a:r>
          </a:p>
        </p:txBody>
      </p:sp>
      <p:sp>
        <p:nvSpPr>
          <p:cNvPr id="10249" name="Text Box 1036"/>
          <p:cNvSpPr txBox="1">
            <a:spLocks noChangeArrowheads="1"/>
          </p:cNvSpPr>
          <p:nvPr/>
        </p:nvSpPr>
        <p:spPr bwMode="auto">
          <a:xfrm>
            <a:off x="4496905" y="4280486"/>
            <a:ext cx="105189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600" b="1"/>
              <a:t>Ammonia</a:t>
            </a:r>
          </a:p>
        </p:txBody>
      </p:sp>
      <p:sp>
        <p:nvSpPr>
          <p:cNvPr id="10250" name="Text Box 1037"/>
          <p:cNvSpPr txBox="1">
            <a:spLocks noChangeArrowheads="1"/>
          </p:cNvSpPr>
          <p:nvPr/>
        </p:nvSpPr>
        <p:spPr bwMode="auto">
          <a:xfrm>
            <a:off x="7196610" y="4367798"/>
            <a:ext cx="526105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600" b="1"/>
              <a:t>LiD</a:t>
            </a:r>
          </a:p>
        </p:txBody>
      </p:sp>
      <p:sp>
        <p:nvSpPr>
          <p:cNvPr id="10251" name="Line 1038"/>
          <p:cNvSpPr>
            <a:spLocks noChangeShapeType="1"/>
          </p:cNvSpPr>
          <p:nvPr/>
        </p:nvSpPr>
        <p:spPr bwMode="auto">
          <a:xfrm>
            <a:off x="4254500" y="3990975"/>
            <a:ext cx="15478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252" name="Text Box 1039"/>
          <p:cNvSpPr txBox="1">
            <a:spLocks noChangeArrowheads="1"/>
          </p:cNvSpPr>
          <p:nvPr/>
        </p:nvSpPr>
        <p:spPr bwMode="auto">
          <a:xfrm>
            <a:off x="4670691" y="4078873"/>
            <a:ext cx="732893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600" b="1"/>
              <a:t>30mm</a:t>
            </a:r>
          </a:p>
        </p:txBody>
      </p:sp>
      <p:grpSp>
        <p:nvGrpSpPr>
          <p:cNvPr id="10253" name="Group 1040"/>
          <p:cNvGrpSpPr>
            <a:grpSpLocks/>
          </p:cNvGrpSpPr>
          <p:nvPr/>
        </p:nvGrpSpPr>
        <p:grpSpPr bwMode="auto">
          <a:xfrm>
            <a:off x="825501" y="4738688"/>
            <a:ext cx="2578100" cy="920750"/>
            <a:chOff x="548" y="1160"/>
            <a:chExt cx="1574" cy="629"/>
          </a:xfrm>
        </p:grpSpPr>
        <p:graphicFrame>
          <p:nvGraphicFramePr>
            <p:cNvPr id="10242" name="Object 2"/>
            <p:cNvGraphicFramePr>
              <a:graphicFrameLocks noChangeAspect="1"/>
            </p:cNvGraphicFramePr>
            <p:nvPr/>
          </p:nvGraphicFramePr>
          <p:xfrm>
            <a:off x="548" y="1160"/>
            <a:ext cx="1574" cy="629"/>
          </p:xfrm>
          <a:graphic>
            <a:graphicData uri="http://schemas.openxmlformats.org/presentationml/2006/ole">
              <p:oleObj spid="_x0000_s10242" name="Formel" r:id="rId7" imgW="1650960" imgH="660240" progId="">
                <p:embed/>
              </p:oleObj>
            </a:graphicData>
          </a:graphic>
        </p:graphicFrame>
        <p:sp>
          <p:nvSpPr>
            <p:cNvPr id="10290" name="Line 1042"/>
            <p:cNvSpPr>
              <a:spLocks noChangeShapeType="1"/>
            </p:cNvSpPr>
            <p:nvPr/>
          </p:nvSpPr>
          <p:spPr bwMode="auto">
            <a:xfrm>
              <a:off x="872" y="1320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91" name="Line 1043"/>
            <p:cNvSpPr>
              <a:spLocks noChangeShapeType="1"/>
            </p:cNvSpPr>
            <p:nvPr/>
          </p:nvSpPr>
          <p:spPr bwMode="auto">
            <a:xfrm>
              <a:off x="1112" y="1320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92" name="Line 1044"/>
            <p:cNvSpPr>
              <a:spLocks noChangeShapeType="1"/>
            </p:cNvSpPr>
            <p:nvPr/>
          </p:nvSpPr>
          <p:spPr bwMode="auto">
            <a:xfrm>
              <a:off x="1336" y="1320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93" name="Line 1045"/>
            <p:cNvSpPr>
              <a:spLocks noChangeShapeType="1"/>
            </p:cNvSpPr>
            <p:nvPr/>
          </p:nvSpPr>
          <p:spPr bwMode="auto">
            <a:xfrm>
              <a:off x="892" y="1545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94" name="Line 1046"/>
            <p:cNvSpPr>
              <a:spLocks noChangeShapeType="1"/>
            </p:cNvSpPr>
            <p:nvPr/>
          </p:nvSpPr>
          <p:spPr bwMode="auto">
            <a:xfrm>
              <a:off x="1558" y="1320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95" name="Line 1047"/>
            <p:cNvSpPr>
              <a:spLocks noChangeShapeType="1"/>
            </p:cNvSpPr>
            <p:nvPr/>
          </p:nvSpPr>
          <p:spPr bwMode="auto">
            <a:xfrm>
              <a:off x="1110" y="1545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96" name="Line 1048"/>
            <p:cNvSpPr>
              <a:spLocks noChangeShapeType="1"/>
            </p:cNvSpPr>
            <p:nvPr/>
          </p:nvSpPr>
          <p:spPr bwMode="auto">
            <a:xfrm>
              <a:off x="1330" y="1545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97" name="Line 1049"/>
            <p:cNvSpPr>
              <a:spLocks noChangeShapeType="1"/>
            </p:cNvSpPr>
            <p:nvPr/>
          </p:nvSpPr>
          <p:spPr bwMode="auto">
            <a:xfrm>
              <a:off x="1552" y="1545"/>
              <a:ext cx="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0254" name="Oval 1050"/>
          <p:cNvSpPr>
            <a:spLocks noChangeArrowheads="1"/>
          </p:cNvSpPr>
          <p:nvPr/>
        </p:nvSpPr>
        <p:spPr bwMode="auto">
          <a:xfrm>
            <a:off x="4813300" y="4808538"/>
            <a:ext cx="439738" cy="430212"/>
          </a:xfrm>
          <a:prstGeom prst="ellipse">
            <a:avLst/>
          </a:prstGeom>
          <a:solidFill>
            <a:srgbClr val="FF6600">
              <a:alpha val="50195"/>
            </a:srgb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Oval 1051"/>
          <p:cNvSpPr>
            <a:spLocks noChangeArrowheads="1"/>
          </p:cNvSpPr>
          <p:nvPr/>
        </p:nvSpPr>
        <p:spPr bwMode="auto">
          <a:xfrm>
            <a:off x="4079876" y="5716588"/>
            <a:ext cx="265113" cy="258762"/>
          </a:xfrm>
          <a:prstGeom prst="ellipse">
            <a:avLst/>
          </a:prstGeom>
          <a:solidFill>
            <a:schemeClr val="hlink">
              <a:alpha val="50195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6" name="Oval 1052"/>
          <p:cNvSpPr>
            <a:spLocks noChangeArrowheads="1"/>
          </p:cNvSpPr>
          <p:nvPr/>
        </p:nvSpPr>
        <p:spPr bwMode="auto">
          <a:xfrm>
            <a:off x="5038725" y="6211888"/>
            <a:ext cx="265113" cy="260350"/>
          </a:xfrm>
          <a:prstGeom prst="ellipse">
            <a:avLst/>
          </a:prstGeom>
          <a:solidFill>
            <a:schemeClr val="hlink">
              <a:alpha val="50195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7" name="Oval 1053"/>
          <p:cNvSpPr>
            <a:spLocks noChangeArrowheads="1"/>
          </p:cNvSpPr>
          <p:nvPr/>
        </p:nvSpPr>
        <p:spPr bwMode="auto">
          <a:xfrm>
            <a:off x="5784851" y="5786440"/>
            <a:ext cx="265113" cy="261937"/>
          </a:xfrm>
          <a:prstGeom prst="ellipse">
            <a:avLst/>
          </a:prstGeom>
          <a:solidFill>
            <a:schemeClr val="hlink">
              <a:alpha val="50195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58" name="Text Box 1054"/>
          <p:cNvSpPr txBox="1">
            <a:spLocks noChangeArrowheads="1"/>
          </p:cNvSpPr>
          <p:nvPr/>
        </p:nvSpPr>
        <p:spPr bwMode="auto">
          <a:xfrm>
            <a:off x="4457700" y="4814888"/>
            <a:ext cx="3937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de-DE" sz="1800" b="1"/>
              <a:t>N</a:t>
            </a:r>
          </a:p>
        </p:txBody>
      </p:sp>
      <p:sp>
        <p:nvSpPr>
          <p:cNvPr id="10259" name="Line 1055"/>
          <p:cNvSpPr>
            <a:spLocks noChangeShapeType="1"/>
          </p:cNvSpPr>
          <p:nvPr/>
        </p:nvSpPr>
        <p:spPr bwMode="auto">
          <a:xfrm flipV="1">
            <a:off x="4283074" y="5035552"/>
            <a:ext cx="749301" cy="7223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260" name="Line 1056"/>
          <p:cNvSpPr>
            <a:spLocks noChangeShapeType="1"/>
          </p:cNvSpPr>
          <p:nvPr/>
        </p:nvSpPr>
        <p:spPr bwMode="auto">
          <a:xfrm>
            <a:off x="5032375" y="5035550"/>
            <a:ext cx="844550" cy="8524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261" name="Line 1057"/>
          <p:cNvSpPr>
            <a:spLocks noChangeShapeType="1"/>
          </p:cNvSpPr>
          <p:nvPr/>
        </p:nvSpPr>
        <p:spPr bwMode="auto">
          <a:xfrm>
            <a:off x="5035550" y="5043488"/>
            <a:ext cx="134938" cy="1238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262" name="Line 1058"/>
          <p:cNvSpPr>
            <a:spLocks noChangeShapeType="1"/>
          </p:cNvSpPr>
          <p:nvPr/>
        </p:nvSpPr>
        <p:spPr bwMode="auto">
          <a:xfrm>
            <a:off x="4230688" y="5856288"/>
            <a:ext cx="1589088" cy="365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263" name="Line 1059"/>
          <p:cNvSpPr>
            <a:spLocks noChangeShapeType="1"/>
          </p:cNvSpPr>
          <p:nvPr/>
        </p:nvSpPr>
        <p:spPr bwMode="auto">
          <a:xfrm>
            <a:off x="4221163" y="5864227"/>
            <a:ext cx="938212" cy="4746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264" name="Line 1060"/>
          <p:cNvSpPr>
            <a:spLocks noChangeShapeType="1"/>
          </p:cNvSpPr>
          <p:nvPr/>
        </p:nvSpPr>
        <p:spPr bwMode="auto">
          <a:xfrm flipV="1">
            <a:off x="5149850" y="5930900"/>
            <a:ext cx="722313" cy="420688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265" name="Line 1061"/>
          <p:cNvSpPr>
            <a:spLocks noChangeShapeType="1"/>
          </p:cNvSpPr>
          <p:nvPr/>
        </p:nvSpPr>
        <p:spPr bwMode="auto">
          <a:xfrm>
            <a:off x="5046663" y="5056188"/>
            <a:ext cx="0" cy="950912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0266" name="Text Box 1062"/>
          <p:cNvSpPr txBox="1">
            <a:spLocks noChangeArrowheads="1"/>
          </p:cNvSpPr>
          <p:nvPr/>
        </p:nvSpPr>
        <p:spPr bwMode="auto">
          <a:xfrm>
            <a:off x="3852531" y="5985153"/>
            <a:ext cx="36420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800" b="1"/>
              <a:t>H</a:t>
            </a:r>
          </a:p>
        </p:txBody>
      </p:sp>
      <p:sp>
        <p:nvSpPr>
          <p:cNvPr id="10267" name="Text Box 1063"/>
          <p:cNvSpPr txBox="1">
            <a:spLocks noChangeArrowheads="1"/>
          </p:cNvSpPr>
          <p:nvPr/>
        </p:nvSpPr>
        <p:spPr bwMode="auto">
          <a:xfrm>
            <a:off x="4978068" y="6489978"/>
            <a:ext cx="36420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800" b="1"/>
              <a:t>H</a:t>
            </a:r>
          </a:p>
        </p:txBody>
      </p:sp>
      <p:sp>
        <p:nvSpPr>
          <p:cNvPr id="10268" name="Text Box 1064"/>
          <p:cNvSpPr txBox="1">
            <a:spLocks noChangeArrowheads="1"/>
          </p:cNvSpPr>
          <p:nvPr/>
        </p:nvSpPr>
        <p:spPr bwMode="auto">
          <a:xfrm>
            <a:off x="5978192" y="6061353"/>
            <a:ext cx="364202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800" b="1"/>
              <a:t>H</a:t>
            </a:r>
          </a:p>
        </p:txBody>
      </p:sp>
      <p:grpSp>
        <p:nvGrpSpPr>
          <p:cNvPr id="10269" name="Group 1065"/>
          <p:cNvGrpSpPr>
            <a:grpSpLocks/>
          </p:cNvGrpSpPr>
          <p:nvPr/>
        </p:nvGrpSpPr>
        <p:grpSpPr bwMode="auto">
          <a:xfrm>
            <a:off x="675975" y="5729290"/>
            <a:ext cx="1422849" cy="909637"/>
            <a:chOff x="3311" y="2146"/>
            <a:chExt cx="822" cy="573"/>
          </a:xfrm>
        </p:grpSpPr>
        <p:sp>
          <p:nvSpPr>
            <p:cNvPr id="10273" name="Line 1066"/>
            <p:cNvSpPr>
              <a:spLocks noChangeShapeType="1"/>
            </p:cNvSpPr>
            <p:nvPr/>
          </p:nvSpPr>
          <p:spPr bwMode="auto">
            <a:xfrm>
              <a:off x="3721" y="2146"/>
              <a:ext cx="119" cy="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74" name="Line 1067"/>
            <p:cNvSpPr>
              <a:spLocks noChangeShapeType="1"/>
            </p:cNvSpPr>
            <p:nvPr/>
          </p:nvSpPr>
          <p:spPr bwMode="auto">
            <a:xfrm flipH="1">
              <a:off x="3600" y="2146"/>
              <a:ext cx="121" cy="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75" name="Line 1068"/>
            <p:cNvSpPr>
              <a:spLocks noChangeShapeType="1"/>
            </p:cNvSpPr>
            <p:nvPr/>
          </p:nvSpPr>
          <p:spPr bwMode="auto">
            <a:xfrm>
              <a:off x="3600" y="2208"/>
              <a:ext cx="0" cy="1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76" name="Line 1069"/>
            <p:cNvSpPr>
              <a:spLocks noChangeShapeType="1"/>
            </p:cNvSpPr>
            <p:nvPr/>
          </p:nvSpPr>
          <p:spPr bwMode="auto">
            <a:xfrm>
              <a:off x="3840" y="2208"/>
              <a:ext cx="0" cy="1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77" name="Line 1070"/>
            <p:cNvSpPr>
              <a:spLocks noChangeShapeType="1"/>
            </p:cNvSpPr>
            <p:nvPr/>
          </p:nvSpPr>
          <p:spPr bwMode="auto">
            <a:xfrm>
              <a:off x="3600" y="2356"/>
              <a:ext cx="85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78" name="Line 1071"/>
            <p:cNvSpPr>
              <a:spLocks noChangeShapeType="1"/>
            </p:cNvSpPr>
            <p:nvPr/>
          </p:nvSpPr>
          <p:spPr bwMode="auto">
            <a:xfrm flipH="1">
              <a:off x="3755" y="2356"/>
              <a:ext cx="85" cy="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79" name="Text Box 1072"/>
            <p:cNvSpPr txBox="1">
              <a:spLocks noChangeArrowheads="1"/>
            </p:cNvSpPr>
            <p:nvPr/>
          </p:nvSpPr>
          <p:spPr bwMode="auto">
            <a:xfrm>
              <a:off x="3642" y="2383"/>
              <a:ext cx="160" cy="1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de-DE" sz="1000"/>
                <a:t>N</a:t>
              </a:r>
              <a:endParaRPr lang="de-DE" sz="1600"/>
            </a:p>
          </p:txBody>
        </p:sp>
        <p:sp>
          <p:nvSpPr>
            <p:cNvPr id="10280" name="Line 1073"/>
            <p:cNvSpPr>
              <a:spLocks noChangeShapeType="1"/>
            </p:cNvSpPr>
            <p:nvPr/>
          </p:nvSpPr>
          <p:spPr bwMode="auto">
            <a:xfrm>
              <a:off x="3719" y="2522"/>
              <a:ext cx="0" cy="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81" name="Text Box 1074"/>
            <p:cNvSpPr txBox="1">
              <a:spLocks noChangeArrowheads="1"/>
            </p:cNvSpPr>
            <p:nvPr/>
          </p:nvSpPr>
          <p:spPr bwMode="auto">
            <a:xfrm>
              <a:off x="3636" y="2564"/>
              <a:ext cx="160" cy="1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de-DE" sz="1000"/>
                <a:t>O</a:t>
              </a:r>
            </a:p>
          </p:txBody>
        </p:sp>
        <p:sp>
          <p:nvSpPr>
            <p:cNvPr id="10282" name="Line 1075"/>
            <p:cNvSpPr>
              <a:spLocks noChangeShapeType="1"/>
            </p:cNvSpPr>
            <p:nvPr/>
          </p:nvSpPr>
          <p:spPr bwMode="auto">
            <a:xfrm>
              <a:off x="3840" y="2356"/>
              <a:ext cx="89" cy="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83" name="Line 1076"/>
            <p:cNvSpPr>
              <a:spLocks noChangeShapeType="1"/>
            </p:cNvSpPr>
            <p:nvPr/>
          </p:nvSpPr>
          <p:spPr bwMode="auto">
            <a:xfrm flipH="1">
              <a:off x="3511" y="2356"/>
              <a:ext cx="89" cy="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84" name="Line 1077"/>
            <p:cNvSpPr>
              <a:spLocks noChangeShapeType="1"/>
            </p:cNvSpPr>
            <p:nvPr/>
          </p:nvSpPr>
          <p:spPr bwMode="auto">
            <a:xfrm flipH="1" flipV="1">
              <a:off x="3511" y="2292"/>
              <a:ext cx="89" cy="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85" name="Line 1078"/>
            <p:cNvSpPr>
              <a:spLocks noChangeShapeType="1"/>
            </p:cNvSpPr>
            <p:nvPr/>
          </p:nvSpPr>
          <p:spPr bwMode="auto">
            <a:xfrm flipV="1">
              <a:off x="3840" y="2292"/>
              <a:ext cx="89" cy="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286" name="Text Box 1079"/>
            <p:cNvSpPr txBox="1">
              <a:spLocks noChangeArrowheads="1"/>
            </p:cNvSpPr>
            <p:nvPr/>
          </p:nvSpPr>
          <p:spPr bwMode="auto">
            <a:xfrm>
              <a:off x="3899" y="2382"/>
              <a:ext cx="234" cy="1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de-DE" sz="1000"/>
                <a:t>CH</a:t>
              </a:r>
              <a:r>
                <a:rPr lang="de-DE" sz="1000" baseline="-25000"/>
                <a:t>3</a:t>
              </a:r>
              <a:endParaRPr lang="de-DE" sz="1000"/>
            </a:p>
          </p:txBody>
        </p:sp>
        <p:sp>
          <p:nvSpPr>
            <p:cNvPr id="10287" name="Text Box 1080"/>
            <p:cNvSpPr txBox="1">
              <a:spLocks noChangeArrowheads="1"/>
            </p:cNvSpPr>
            <p:nvPr/>
          </p:nvSpPr>
          <p:spPr bwMode="auto">
            <a:xfrm>
              <a:off x="3899" y="2181"/>
              <a:ext cx="234" cy="1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de-DE" sz="1000"/>
                <a:t>CH</a:t>
              </a:r>
              <a:r>
                <a:rPr lang="de-DE" sz="1000" baseline="-25000"/>
                <a:t>3</a:t>
              </a:r>
              <a:endParaRPr lang="de-DE" sz="1000"/>
            </a:p>
          </p:txBody>
        </p:sp>
        <p:sp>
          <p:nvSpPr>
            <p:cNvPr id="10288" name="Text Box 1081"/>
            <p:cNvSpPr txBox="1">
              <a:spLocks noChangeArrowheads="1"/>
            </p:cNvSpPr>
            <p:nvPr/>
          </p:nvSpPr>
          <p:spPr bwMode="auto">
            <a:xfrm>
              <a:off x="3311" y="2181"/>
              <a:ext cx="234" cy="1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de-DE" sz="1000"/>
                <a:t>CH</a:t>
              </a:r>
              <a:r>
                <a:rPr lang="de-DE" sz="1000" baseline="-25000"/>
                <a:t>3</a:t>
              </a:r>
              <a:endParaRPr lang="de-DE" sz="1000"/>
            </a:p>
          </p:txBody>
        </p:sp>
        <p:sp>
          <p:nvSpPr>
            <p:cNvPr id="10289" name="Text Box 1082"/>
            <p:cNvSpPr txBox="1">
              <a:spLocks noChangeArrowheads="1"/>
            </p:cNvSpPr>
            <p:nvPr/>
          </p:nvSpPr>
          <p:spPr bwMode="auto">
            <a:xfrm>
              <a:off x="3329" y="2382"/>
              <a:ext cx="234" cy="15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de-DE" sz="1000"/>
                <a:t>CH</a:t>
              </a:r>
              <a:r>
                <a:rPr lang="de-DE" sz="1000" baseline="-25000"/>
                <a:t>3</a:t>
              </a:r>
              <a:endParaRPr lang="de-DE" sz="1000"/>
            </a:p>
          </p:txBody>
        </p:sp>
      </p:grpSp>
      <p:sp>
        <p:nvSpPr>
          <p:cNvPr id="10270" name="Text Box 1083"/>
          <p:cNvSpPr txBox="1">
            <a:spLocks noChangeArrowheads="1"/>
          </p:cNvSpPr>
          <p:nvPr/>
        </p:nvSpPr>
        <p:spPr bwMode="auto">
          <a:xfrm>
            <a:off x="2182130" y="5880686"/>
            <a:ext cx="752257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1600"/>
              <a:t>Tempo</a:t>
            </a:r>
            <a:endParaRPr lang="de-DE" sz="1000"/>
          </a:p>
        </p:txBody>
      </p:sp>
      <p:sp>
        <p:nvSpPr>
          <p:cNvPr id="10271" name="Rectangle 2053"/>
          <p:cNvSpPr>
            <a:spLocks noChangeArrowheads="1"/>
          </p:cNvSpPr>
          <p:nvPr/>
        </p:nvSpPr>
        <p:spPr bwMode="auto">
          <a:xfrm>
            <a:off x="3208942" y="2"/>
            <a:ext cx="2915030" cy="582211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de-DE" sz="3200" b="1">
                <a:solidFill>
                  <a:srgbClr val="00279F"/>
                </a:solidFill>
              </a:rPr>
              <a:t>Target material</a:t>
            </a:r>
          </a:p>
        </p:txBody>
      </p:sp>
      <p:sp>
        <p:nvSpPr>
          <p:cNvPr id="10272" name="Text Box 22"/>
          <p:cNvSpPr txBox="1">
            <a:spLocks noChangeArrowheads="1"/>
          </p:cNvSpPr>
          <p:nvPr/>
        </p:nvSpPr>
        <p:spPr bwMode="auto">
          <a:xfrm>
            <a:off x="5860191" y="4854647"/>
            <a:ext cx="3900619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2000"/>
              <a:t>Dilution factor (e.g. f</a:t>
            </a:r>
            <a:r>
              <a:rPr lang="de-DE" sz="2000" baseline="-25000"/>
              <a:t>Butanol</a:t>
            </a:r>
            <a:r>
              <a:rPr lang="de-DE" sz="2000"/>
              <a:t>=10/74)</a:t>
            </a:r>
          </a:p>
          <a:p>
            <a:pPr algn="ctr" eaLnBrk="0" hangingPunct="0"/>
            <a:r>
              <a:rPr lang="de-DE" sz="2000"/>
              <a:t>determines quality of target material</a:t>
            </a:r>
            <a:endParaRPr lang="de-DE" sz="160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417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First </a:t>
            </a:r>
            <a:r>
              <a:rPr lang="de-DE" dirty="0" err="1" smtClean="0"/>
              <a:t>onle</a:t>
            </a:r>
            <a:r>
              <a:rPr lang="de-DE" dirty="0" smtClean="0"/>
              <a:t> </a:t>
            </a:r>
            <a:r>
              <a:rPr lang="de-DE" dirty="0" err="1" smtClean="0"/>
              <a:t>results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last </a:t>
            </a:r>
            <a:r>
              <a:rPr lang="de-DE" dirty="0" err="1" smtClean="0"/>
              <a:t>Thursday</a:t>
            </a:r>
            <a:r>
              <a:rPr lang="de-DE" dirty="0" smtClean="0"/>
              <a:t> </a:t>
            </a:r>
            <a:r>
              <a:rPr lang="de-DE" dirty="0" err="1" smtClean="0"/>
              <a:t>night</a:t>
            </a:r>
            <a:r>
              <a:rPr lang="de-DE" dirty="0" smtClean="0"/>
              <a:t>: ADC </a:t>
            </a:r>
            <a:r>
              <a:rPr lang="de-DE" dirty="0" err="1" smtClean="0"/>
              <a:t>Spectra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300Kelvin 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571" y="476672"/>
            <a:ext cx="8132797" cy="6381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0" y="0"/>
            <a:ext cx="990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First </a:t>
            </a:r>
            <a:r>
              <a:rPr lang="de-DE" dirty="0" err="1" smtClean="0"/>
              <a:t>results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last </a:t>
            </a:r>
            <a:r>
              <a:rPr lang="de-DE" dirty="0" err="1" smtClean="0"/>
              <a:t>Thursday</a:t>
            </a:r>
            <a:r>
              <a:rPr lang="de-DE" dirty="0" smtClean="0"/>
              <a:t> </a:t>
            </a:r>
            <a:r>
              <a:rPr lang="de-DE" dirty="0" err="1" smtClean="0"/>
              <a:t>night</a:t>
            </a:r>
            <a:r>
              <a:rPr lang="de-DE" dirty="0" smtClean="0"/>
              <a:t>: TDC </a:t>
            </a:r>
            <a:r>
              <a:rPr lang="de-DE" dirty="0" err="1" smtClean="0"/>
              <a:t>Spectra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300Kelvin, </a:t>
            </a:r>
            <a:r>
              <a:rPr lang="de-DE" dirty="0" err="1" smtClean="0"/>
              <a:t>Cball</a:t>
            </a:r>
            <a:r>
              <a:rPr lang="de-DE" dirty="0" smtClean="0"/>
              <a:t> </a:t>
            </a:r>
            <a:r>
              <a:rPr lang="de-DE" dirty="0" err="1" smtClean="0"/>
              <a:t>trigger</a:t>
            </a:r>
            <a:r>
              <a:rPr lang="de-DE" dirty="0" smtClean="0"/>
              <a:t> 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464" y="476672"/>
            <a:ext cx="8064896" cy="640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0"/>
            <a:ext cx="94174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First </a:t>
            </a:r>
            <a:r>
              <a:rPr lang="de-DE" dirty="0" err="1" smtClean="0"/>
              <a:t>results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last </a:t>
            </a:r>
            <a:r>
              <a:rPr lang="de-DE" dirty="0" err="1" smtClean="0"/>
              <a:t>Friday</a:t>
            </a:r>
            <a:r>
              <a:rPr lang="de-DE" dirty="0" smtClean="0"/>
              <a:t> </a:t>
            </a:r>
            <a:r>
              <a:rPr lang="de-DE" dirty="0" err="1" smtClean="0"/>
              <a:t>night</a:t>
            </a:r>
            <a:r>
              <a:rPr lang="de-DE" dirty="0" smtClean="0"/>
              <a:t>: ADC </a:t>
            </a:r>
            <a:r>
              <a:rPr lang="de-DE" dirty="0" err="1" smtClean="0"/>
              <a:t>Spectra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150Kelvin </a:t>
            </a:r>
          </a:p>
        </p:txBody>
      </p:sp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464" y="476672"/>
            <a:ext cx="8071051" cy="6373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238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6537176" cy="4345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8861" y="0"/>
            <a:ext cx="3367139" cy="363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3" descr="tot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03327"/>
            <a:ext cx="6273800" cy="565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Text Box 4"/>
          <p:cNvSpPr txBox="1">
            <a:spLocks noChangeArrowheads="1"/>
          </p:cNvSpPr>
          <p:nvPr/>
        </p:nvSpPr>
        <p:spPr bwMode="auto">
          <a:xfrm>
            <a:off x="6048375" y="4653136"/>
            <a:ext cx="3857625" cy="1555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buFont typeface="Symbol" pitchFamily="18" charset="2"/>
              <a:buNone/>
            </a:pPr>
            <a:r>
              <a:rPr lang="de-DE" dirty="0"/>
              <a:t>  </a:t>
            </a:r>
            <a:r>
              <a:rPr lang="de-DE" sz="1800" dirty="0"/>
              <a:t>Phys. </a:t>
            </a:r>
            <a:r>
              <a:rPr lang="de-DE" sz="1800" dirty="0" err="1"/>
              <a:t>Rev</a:t>
            </a:r>
            <a:r>
              <a:rPr lang="de-DE" sz="1800" dirty="0"/>
              <a:t>. </a:t>
            </a:r>
            <a:r>
              <a:rPr lang="de-DE" sz="1800" dirty="0" err="1"/>
              <a:t>Lett</a:t>
            </a:r>
            <a:r>
              <a:rPr lang="de-DE" sz="1800" dirty="0"/>
              <a:t>. 87, 022003 (2001)</a:t>
            </a:r>
          </a:p>
          <a:p>
            <a:pPr eaLnBrk="0" hangingPunct="0">
              <a:buFont typeface="Symbol" pitchFamily="18" charset="2"/>
              <a:buNone/>
            </a:pPr>
            <a:r>
              <a:rPr lang="de-DE" sz="1800" dirty="0"/>
              <a:t>  Phys. </a:t>
            </a:r>
            <a:r>
              <a:rPr lang="de-DE" sz="1800" dirty="0" err="1"/>
              <a:t>Rev</a:t>
            </a:r>
            <a:r>
              <a:rPr lang="de-DE" sz="1800" dirty="0"/>
              <a:t>. </a:t>
            </a:r>
            <a:r>
              <a:rPr lang="de-DE" sz="1800" dirty="0" err="1"/>
              <a:t>Lett</a:t>
            </a:r>
            <a:r>
              <a:rPr lang="de-DE" sz="1800" dirty="0"/>
              <a:t>. 84, 5950 (2000)</a:t>
            </a:r>
          </a:p>
          <a:p>
            <a:pPr eaLnBrk="0" hangingPunct="0">
              <a:buFont typeface="Symbol" pitchFamily="18" charset="2"/>
              <a:buNone/>
            </a:pPr>
            <a:r>
              <a:rPr lang="de-DE" sz="1800" dirty="0"/>
              <a:t>  </a:t>
            </a:r>
            <a:r>
              <a:rPr lang="de-DE" sz="1800" dirty="0" err="1"/>
              <a:t>Nucl</a:t>
            </a:r>
            <a:r>
              <a:rPr lang="de-DE" sz="1800" dirty="0"/>
              <a:t>. Phys. A642, 561 (1998)</a:t>
            </a:r>
          </a:p>
          <a:p>
            <a:pPr eaLnBrk="0" hangingPunct="0">
              <a:buFont typeface="Symbol" pitchFamily="18" charset="2"/>
              <a:buNone/>
            </a:pPr>
            <a:r>
              <a:rPr lang="de-DE" sz="1800" dirty="0"/>
              <a:t>  Phys. </a:t>
            </a:r>
            <a:r>
              <a:rPr lang="de-DE" sz="1800" dirty="0" err="1"/>
              <a:t>Rev</a:t>
            </a:r>
            <a:r>
              <a:rPr lang="de-DE" sz="1800" dirty="0"/>
              <a:t>. C 53, 430 (1996); SP01</a:t>
            </a:r>
          </a:p>
          <a:p>
            <a:pPr eaLnBrk="0" hangingPunct="0">
              <a:buFont typeface="Symbol" pitchFamily="18" charset="2"/>
              <a:buNone/>
            </a:pPr>
            <a:r>
              <a:rPr lang="de-DE" sz="1800" dirty="0"/>
              <a:t>  </a:t>
            </a:r>
            <a:r>
              <a:rPr lang="de-DE" sz="1800" dirty="0" err="1"/>
              <a:t>Nucl</a:t>
            </a:r>
            <a:r>
              <a:rPr lang="de-DE" sz="1800" dirty="0"/>
              <a:t>. Phys. A645, 145 (1999)</a:t>
            </a:r>
          </a:p>
        </p:txBody>
      </p:sp>
      <p:pic>
        <p:nvPicPr>
          <p:cNvPr id="1032" name="Picture 5" descr="legende"/>
          <p:cNvPicPr>
            <a:picLocks noChangeAspect="1" noChangeArrowheads="1"/>
          </p:cNvPicPr>
          <p:nvPr/>
        </p:nvPicPr>
        <p:blipFill>
          <a:blip r:embed="rId3" cstate="print"/>
          <a:srcRect t="46588"/>
          <a:stretch>
            <a:fillRect/>
          </a:stretch>
        </p:blipFill>
        <p:spPr bwMode="auto">
          <a:xfrm>
            <a:off x="5881689" y="2786063"/>
            <a:ext cx="34131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Text Box 2"/>
          <p:cNvSpPr txBox="1">
            <a:spLocks noChangeArrowheads="1"/>
          </p:cNvSpPr>
          <p:nvPr/>
        </p:nvSpPr>
        <p:spPr bwMode="auto">
          <a:xfrm>
            <a:off x="166621" y="928352"/>
            <a:ext cx="5916748" cy="430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de-DE" sz="2200" b="1"/>
              <a:t>Unpolarised total photoabsorption cross section</a:t>
            </a:r>
            <a:endParaRPr lang="de-DE"/>
          </a:p>
        </p:txBody>
      </p:sp>
      <p:sp>
        <p:nvSpPr>
          <p:cNvPr id="1035" name="Rectangle 4"/>
          <p:cNvSpPr>
            <a:spLocks noChangeArrowheads="1"/>
          </p:cNvSpPr>
          <p:nvPr/>
        </p:nvSpPr>
        <p:spPr bwMode="auto">
          <a:xfrm>
            <a:off x="1" y="1"/>
            <a:ext cx="1016793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What is the nature of the Nucleon Resonances?</a:t>
            </a:r>
          </a:p>
          <a:p>
            <a:r>
              <a:rPr lang="en-US">
                <a:solidFill>
                  <a:srgbClr val="0000FF"/>
                </a:solidFill>
              </a:rPr>
              <a:t>						-Excitation inner deg. of freedom</a:t>
            </a:r>
          </a:p>
          <a:p>
            <a:r>
              <a:rPr lang="en-US">
                <a:solidFill>
                  <a:srgbClr val="0000FF"/>
                </a:solidFill>
              </a:rPr>
              <a:t>							-Molecule</a:t>
            </a:r>
          </a:p>
          <a:p>
            <a:r>
              <a:rPr lang="en-US">
                <a:solidFill>
                  <a:srgbClr val="0000FF"/>
                </a:solidFill>
              </a:rPr>
              <a:t>							-Quark – Diquark Structure</a:t>
            </a:r>
          </a:p>
          <a:p>
            <a:r>
              <a:rPr lang="en-US">
                <a:solidFill>
                  <a:srgbClr val="0000FF"/>
                </a:solidFill>
              </a:rPr>
              <a:t>							-Dynamical Generation</a:t>
            </a:r>
          </a:p>
          <a:p>
            <a:r>
              <a:rPr lang="en-US">
                <a:solidFill>
                  <a:srgbClr val="0000FF"/>
                </a:solidFill>
              </a:rPr>
              <a:t>							- …….?</a:t>
            </a:r>
            <a:endParaRPr lang="en-GB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4" descr="complete"/>
          <p:cNvPicPr>
            <a:picLocks noChangeAspect="1" noChangeArrowheads="1"/>
          </p:cNvPicPr>
          <p:nvPr/>
        </p:nvPicPr>
        <p:blipFill>
          <a:blip r:embed="rId3" cstate="print"/>
          <a:srcRect r="55702" b="87889"/>
          <a:stretch>
            <a:fillRect/>
          </a:stretch>
        </p:blipFill>
        <p:spPr bwMode="auto">
          <a:xfrm>
            <a:off x="2408238" y="1284290"/>
            <a:ext cx="4329112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5" descr="complete"/>
          <p:cNvPicPr>
            <a:picLocks noChangeAspect="1" noChangeArrowheads="1"/>
          </p:cNvPicPr>
          <p:nvPr/>
        </p:nvPicPr>
        <p:blipFill>
          <a:blip r:embed="rId3" cstate="print"/>
          <a:srcRect t="12111" r="30728"/>
          <a:stretch>
            <a:fillRect/>
          </a:stretch>
        </p:blipFill>
        <p:spPr bwMode="auto">
          <a:xfrm>
            <a:off x="0" y="2071688"/>
            <a:ext cx="9906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6" descr="complete"/>
          <p:cNvPicPr>
            <a:picLocks noChangeAspect="1" noChangeArrowheads="1"/>
          </p:cNvPicPr>
          <p:nvPr/>
        </p:nvPicPr>
        <p:blipFill>
          <a:blip r:embed="rId3" cstate="print"/>
          <a:srcRect l="44527" t="-2466" b="90300"/>
          <a:stretch>
            <a:fillRect/>
          </a:stretch>
        </p:blipFill>
        <p:spPr bwMode="auto">
          <a:xfrm>
            <a:off x="2095501" y="1571626"/>
            <a:ext cx="542131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0" name="Rectangle 3"/>
          <p:cNvSpPr>
            <a:spLocks noChangeArrowheads="1"/>
          </p:cNvSpPr>
          <p:nvPr/>
        </p:nvSpPr>
        <p:spPr bwMode="auto">
          <a:xfrm>
            <a:off x="47625" y="2"/>
            <a:ext cx="9858375" cy="582613"/>
          </a:xfrm>
          <a:prstGeom prst="rect">
            <a:avLst/>
          </a:prstGeom>
          <a:noFill/>
          <a:ln w="57150" cmpd="thickThin">
            <a:solidFill>
              <a:srgbClr val="00279F"/>
            </a:solidFill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de-DE" sz="3200" b="1">
                <a:solidFill>
                  <a:srgbClr val="0000FF"/>
                </a:solidFill>
              </a:rPr>
              <a:t>Nature and Properties of nucleon resonances</a:t>
            </a:r>
            <a:endParaRPr lang="en-US" sz="3200" b="1">
              <a:solidFill>
                <a:srgbClr val="0000FF"/>
              </a:solidFill>
            </a:endParaRPr>
          </a:p>
        </p:txBody>
      </p:sp>
      <p:sp>
        <p:nvSpPr>
          <p:cNvPr id="2061" name="Text Box 12"/>
          <p:cNvSpPr txBox="1">
            <a:spLocks noChangeArrowheads="1"/>
          </p:cNvSpPr>
          <p:nvPr/>
        </p:nvSpPr>
        <p:spPr bwMode="auto">
          <a:xfrm>
            <a:off x="911225" y="661988"/>
            <a:ext cx="80201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/>
              <a:t>Polarisation observables  used to disentangle broad, overlapping resonances.</a:t>
            </a:r>
          </a:p>
        </p:txBody>
      </p:sp>
      <p:sp>
        <p:nvSpPr>
          <p:cNvPr id="2062" name="AutoShape 13"/>
          <p:cNvSpPr>
            <a:spLocks noChangeArrowheads="1"/>
          </p:cNvSpPr>
          <p:nvPr/>
        </p:nvSpPr>
        <p:spPr bwMode="auto">
          <a:xfrm>
            <a:off x="452438" y="714375"/>
            <a:ext cx="411162" cy="247650"/>
          </a:xfrm>
          <a:prstGeom prst="rightArrow">
            <a:avLst>
              <a:gd name="adj1" fmla="val 41833"/>
              <a:gd name="adj2" fmla="val 84596"/>
            </a:avLst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uppieren 143"/>
          <p:cNvGrpSpPr>
            <a:grpSpLocks/>
          </p:cNvGrpSpPr>
          <p:nvPr/>
        </p:nvGrpSpPr>
        <p:grpSpPr bwMode="auto">
          <a:xfrm>
            <a:off x="0" y="3071815"/>
            <a:ext cx="9906000" cy="3786187"/>
            <a:chOff x="0" y="3071810"/>
            <a:chExt cx="9906000" cy="3785652"/>
          </a:xfrm>
        </p:grpSpPr>
        <p:sp>
          <p:nvSpPr>
            <p:cNvPr id="2064" name="Textfeld 4"/>
            <p:cNvSpPr txBox="1">
              <a:spLocks noChangeArrowheads="1"/>
            </p:cNvSpPr>
            <p:nvPr/>
          </p:nvSpPr>
          <p:spPr bwMode="auto">
            <a:xfrm>
              <a:off x="0" y="3071810"/>
              <a:ext cx="9906000" cy="37856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279F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de-DE" sz="2000"/>
            </a:p>
            <a:p>
              <a:endParaRPr lang="de-DE" sz="2000"/>
            </a:p>
            <a:p>
              <a:endParaRPr lang="de-DE" sz="2000"/>
            </a:p>
            <a:p>
              <a:endParaRPr lang="de-DE" sz="2000"/>
            </a:p>
            <a:p>
              <a:endParaRPr lang="de-DE" sz="2000"/>
            </a:p>
            <a:p>
              <a:endParaRPr lang="de-DE" sz="2000"/>
            </a:p>
            <a:p>
              <a:endParaRPr lang="de-DE" sz="2000"/>
            </a:p>
            <a:p>
              <a:endParaRPr lang="de-DE" sz="2000"/>
            </a:p>
            <a:p>
              <a:endParaRPr lang="de-DE" sz="2000"/>
            </a:p>
            <a:p>
              <a:endParaRPr lang="de-DE" sz="2000"/>
            </a:p>
            <a:p>
              <a:endParaRPr lang="de-DE" sz="2000"/>
            </a:p>
            <a:p>
              <a:r>
                <a:rPr lang="de-DE" sz="2000"/>
                <a:t>	</a:t>
              </a:r>
            </a:p>
          </p:txBody>
        </p:sp>
        <p:grpSp>
          <p:nvGrpSpPr>
            <p:cNvPr id="2065" name="Gruppieren 11"/>
            <p:cNvGrpSpPr>
              <a:grpSpLocks/>
            </p:cNvGrpSpPr>
            <p:nvPr/>
          </p:nvGrpSpPr>
          <p:grpSpPr bwMode="auto">
            <a:xfrm>
              <a:off x="0" y="3357562"/>
              <a:ext cx="5187498" cy="2390491"/>
              <a:chOff x="0" y="3357562"/>
              <a:chExt cx="5187498" cy="2390491"/>
            </a:xfrm>
          </p:grpSpPr>
          <p:pic>
            <p:nvPicPr>
              <p:cNvPr id="2188" name="Picture 9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3357562"/>
                <a:ext cx="5187498" cy="2286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89" name="Textfeld 9"/>
              <p:cNvSpPr txBox="1">
                <a:spLocks noChangeArrowheads="1"/>
              </p:cNvSpPr>
              <p:nvPr/>
            </p:nvSpPr>
            <p:spPr bwMode="auto">
              <a:xfrm>
                <a:off x="238092" y="5072074"/>
                <a:ext cx="928694" cy="4616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>
                    <a:solidFill>
                      <a:srgbClr val="3333FF"/>
                    </a:solidFill>
                  </a:rPr>
                  <a:t>Beam</a:t>
                </a: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2190" name="Textfeld 10"/>
              <p:cNvSpPr txBox="1">
                <a:spLocks noChangeArrowheads="1"/>
              </p:cNvSpPr>
              <p:nvPr/>
            </p:nvSpPr>
            <p:spPr bwMode="auto">
              <a:xfrm>
                <a:off x="2881298" y="5286388"/>
                <a:ext cx="1285884" cy="46166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de-DE">
                    <a:solidFill>
                      <a:schemeClr val="accent1"/>
                    </a:solidFill>
                  </a:rPr>
                  <a:t>Target</a:t>
                </a:r>
                <a:endParaRPr lang="en-US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2066" name="Rectangle 21"/>
            <p:cNvSpPr>
              <a:spLocks noChangeArrowheads="1"/>
            </p:cNvSpPr>
            <p:nvPr/>
          </p:nvSpPr>
          <p:spPr bwMode="auto">
            <a:xfrm>
              <a:off x="5461347" y="5605463"/>
              <a:ext cx="206339" cy="276225"/>
            </a:xfrm>
            <a:prstGeom prst="rect">
              <a:avLst/>
            </a:prstGeom>
            <a:solidFill>
              <a:srgbClr val="00CCFF">
                <a:alpha val="50195"/>
              </a:srgbClr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7" name="Rectangle 22"/>
            <p:cNvSpPr>
              <a:spLocks noChangeArrowheads="1"/>
            </p:cNvSpPr>
            <p:nvPr/>
          </p:nvSpPr>
          <p:spPr bwMode="auto">
            <a:xfrm>
              <a:off x="5451030" y="5310188"/>
              <a:ext cx="216656" cy="276225"/>
            </a:xfrm>
            <a:prstGeom prst="rect">
              <a:avLst/>
            </a:prstGeom>
            <a:solidFill>
              <a:srgbClr val="00CCFF">
                <a:alpha val="50195"/>
              </a:srgbClr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8" name="Rectangle 23"/>
            <p:cNvSpPr>
              <a:spLocks noChangeArrowheads="1"/>
            </p:cNvSpPr>
            <p:nvPr/>
          </p:nvSpPr>
          <p:spPr bwMode="auto">
            <a:xfrm>
              <a:off x="5440713" y="5014913"/>
              <a:ext cx="216656" cy="276225"/>
            </a:xfrm>
            <a:prstGeom prst="rect">
              <a:avLst/>
            </a:prstGeom>
            <a:solidFill>
              <a:srgbClr val="00CCFF">
                <a:alpha val="50195"/>
              </a:srgbClr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9" name="Rectangle 24"/>
            <p:cNvSpPr>
              <a:spLocks noChangeArrowheads="1"/>
            </p:cNvSpPr>
            <p:nvPr/>
          </p:nvSpPr>
          <p:spPr bwMode="auto">
            <a:xfrm>
              <a:off x="9010372" y="3638551"/>
              <a:ext cx="392043" cy="276225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0" name="Rectangle 25"/>
            <p:cNvSpPr>
              <a:spLocks noChangeArrowheads="1"/>
            </p:cNvSpPr>
            <p:nvPr/>
          </p:nvSpPr>
          <p:spPr bwMode="auto">
            <a:xfrm>
              <a:off x="8148908" y="3629026"/>
              <a:ext cx="314666" cy="276225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1" name="Rectangle 26"/>
            <p:cNvSpPr>
              <a:spLocks noChangeArrowheads="1"/>
            </p:cNvSpPr>
            <p:nvPr/>
          </p:nvSpPr>
          <p:spPr bwMode="auto">
            <a:xfrm>
              <a:off x="7282285" y="3619501"/>
              <a:ext cx="314666" cy="276225"/>
            </a:xfrm>
            <a:prstGeom prst="rect">
              <a:avLst/>
            </a:prstGeom>
            <a:solidFill>
              <a:srgbClr val="FF9900">
                <a:alpha val="50195"/>
              </a:srgbClr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2" name="Line 27"/>
            <p:cNvSpPr>
              <a:spLocks noChangeShapeType="1"/>
            </p:cNvSpPr>
            <p:nvPr/>
          </p:nvSpPr>
          <p:spPr bwMode="auto">
            <a:xfrm>
              <a:off x="7474868" y="4197351"/>
              <a:ext cx="147876" cy="158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73" name="Line 28"/>
            <p:cNvSpPr>
              <a:spLocks noChangeShapeType="1"/>
            </p:cNvSpPr>
            <p:nvPr/>
          </p:nvSpPr>
          <p:spPr bwMode="auto">
            <a:xfrm>
              <a:off x="8166103" y="4197351"/>
              <a:ext cx="147876" cy="158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74" name="Line 29"/>
            <p:cNvSpPr>
              <a:spLocks noChangeShapeType="1"/>
            </p:cNvSpPr>
            <p:nvPr/>
          </p:nvSpPr>
          <p:spPr bwMode="auto">
            <a:xfrm>
              <a:off x="8534073" y="4197351"/>
              <a:ext cx="147876" cy="158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75" name="Line 30"/>
            <p:cNvSpPr>
              <a:spLocks noChangeShapeType="1"/>
            </p:cNvSpPr>
            <p:nvPr/>
          </p:nvSpPr>
          <p:spPr bwMode="auto">
            <a:xfrm>
              <a:off x="6652952" y="4751388"/>
              <a:ext cx="281996" cy="1588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76" name="Rectangle 31"/>
            <p:cNvSpPr>
              <a:spLocks noChangeArrowheads="1"/>
            </p:cNvSpPr>
            <p:nvPr/>
          </p:nvSpPr>
          <p:spPr bwMode="auto">
            <a:xfrm>
              <a:off x="6769878" y="4506913"/>
              <a:ext cx="115416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  <a:latin typeface="Symbol" pitchFamily="18" charset="2"/>
                </a:rPr>
                <a:t>s</a:t>
              </a:r>
              <a:endParaRPr lang="de-DE"/>
            </a:p>
          </p:txBody>
        </p:sp>
        <p:sp>
          <p:nvSpPr>
            <p:cNvPr id="2077" name="Rectangle 32"/>
            <p:cNvSpPr>
              <a:spLocks noChangeArrowheads="1"/>
            </p:cNvSpPr>
            <p:nvPr/>
          </p:nvSpPr>
          <p:spPr bwMode="auto">
            <a:xfrm>
              <a:off x="8547829" y="3952876"/>
              <a:ext cx="10579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endParaRPr lang="de-DE"/>
            </a:p>
          </p:txBody>
        </p:sp>
        <p:sp>
          <p:nvSpPr>
            <p:cNvPr id="2078" name="Rectangle 33"/>
            <p:cNvSpPr>
              <a:spLocks noChangeArrowheads="1"/>
            </p:cNvSpPr>
            <p:nvPr/>
          </p:nvSpPr>
          <p:spPr bwMode="auto">
            <a:xfrm>
              <a:off x="8179859" y="3952876"/>
              <a:ext cx="10579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endParaRPr lang="de-DE"/>
            </a:p>
          </p:txBody>
        </p:sp>
        <p:sp>
          <p:nvSpPr>
            <p:cNvPr id="2079" name="Rectangle 34"/>
            <p:cNvSpPr>
              <a:spLocks noChangeArrowheads="1"/>
            </p:cNvSpPr>
            <p:nvPr/>
          </p:nvSpPr>
          <p:spPr bwMode="auto">
            <a:xfrm>
              <a:off x="7488624" y="3952876"/>
              <a:ext cx="10579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  <a:latin typeface="Symbol" pitchFamily="18" charset="2"/>
                </a:rPr>
                <a:t>p</a:t>
              </a:r>
              <a:endParaRPr lang="de-DE"/>
            </a:p>
          </p:txBody>
        </p:sp>
        <p:sp>
          <p:nvSpPr>
            <p:cNvPr id="2080" name="Rectangle 35"/>
            <p:cNvSpPr>
              <a:spLocks noChangeArrowheads="1"/>
            </p:cNvSpPr>
            <p:nvPr/>
          </p:nvSpPr>
          <p:spPr bwMode="auto">
            <a:xfrm>
              <a:off x="6637477" y="3633788"/>
              <a:ext cx="7854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  <a:latin typeface="Symbol" pitchFamily="18" charset="2"/>
                </a:rPr>
                <a:t>g</a:t>
              </a:r>
              <a:endParaRPr lang="de-DE"/>
            </a:p>
          </p:txBody>
        </p:sp>
        <p:sp>
          <p:nvSpPr>
            <p:cNvPr id="2081" name="Rectangle 36"/>
            <p:cNvSpPr>
              <a:spLocks noChangeArrowheads="1"/>
            </p:cNvSpPr>
            <p:nvPr/>
          </p:nvSpPr>
          <p:spPr bwMode="auto">
            <a:xfrm>
              <a:off x="9122139" y="3741738"/>
              <a:ext cx="48090" cy="138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 i="1">
                  <a:solidFill>
                    <a:srgbClr val="000000"/>
                  </a:solidFill>
                  <a:latin typeface="Symbol" pitchFamily="18" charset="2"/>
                </a:rPr>
                <a:t>g</a:t>
              </a:r>
              <a:endParaRPr lang="de-DE"/>
            </a:p>
          </p:txBody>
        </p:sp>
        <p:sp>
          <p:nvSpPr>
            <p:cNvPr id="2082" name="Rectangle 37"/>
            <p:cNvSpPr>
              <a:spLocks noChangeArrowheads="1"/>
            </p:cNvSpPr>
            <p:nvPr/>
          </p:nvSpPr>
          <p:spPr bwMode="auto">
            <a:xfrm>
              <a:off x="8264114" y="3741738"/>
              <a:ext cx="48090" cy="138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 i="1">
                  <a:solidFill>
                    <a:srgbClr val="000000"/>
                  </a:solidFill>
                  <a:latin typeface="Symbol" pitchFamily="18" charset="2"/>
                </a:rPr>
                <a:t>g</a:t>
              </a:r>
              <a:endParaRPr lang="de-DE"/>
            </a:p>
          </p:txBody>
        </p:sp>
        <p:sp>
          <p:nvSpPr>
            <p:cNvPr id="2083" name="Rectangle 38"/>
            <p:cNvSpPr>
              <a:spLocks noChangeArrowheads="1"/>
            </p:cNvSpPr>
            <p:nvPr/>
          </p:nvSpPr>
          <p:spPr bwMode="auto">
            <a:xfrm>
              <a:off x="7399211" y="3741738"/>
              <a:ext cx="48090" cy="138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 i="1">
                  <a:solidFill>
                    <a:srgbClr val="000000"/>
                  </a:solidFill>
                  <a:latin typeface="Symbol" pitchFamily="18" charset="2"/>
                </a:rPr>
                <a:t>g</a:t>
              </a:r>
              <a:endParaRPr lang="de-DE"/>
            </a:p>
          </p:txBody>
        </p:sp>
        <p:sp>
          <p:nvSpPr>
            <p:cNvPr id="2084" name="Rectangle 39"/>
            <p:cNvSpPr>
              <a:spLocks noChangeArrowheads="1"/>
            </p:cNvSpPr>
            <p:nvPr/>
          </p:nvSpPr>
          <p:spPr bwMode="auto">
            <a:xfrm>
              <a:off x="9056798" y="5646738"/>
              <a:ext cx="1170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</a:rPr>
                <a:t>E</a:t>
              </a:r>
              <a:endParaRPr lang="de-DE"/>
            </a:p>
          </p:txBody>
        </p:sp>
        <p:sp>
          <p:nvSpPr>
            <p:cNvPr id="2085" name="Rectangle 40"/>
            <p:cNvSpPr>
              <a:spLocks noChangeArrowheads="1"/>
            </p:cNvSpPr>
            <p:nvPr/>
          </p:nvSpPr>
          <p:spPr bwMode="auto">
            <a:xfrm>
              <a:off x="8160944" y="5646738"/>
              <a:ext cx="139462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</a:rPr>
                <a:t>G</a:t>
              </a:r>
              <a:endParaRPr lang="de-DE"/>
            </a:p>
          </p:txBody>
        </p:sp>
        <p:sp>
          <p:nvSpPr>
            <p:cNvPr id="2086" name="Rectangle 41"/>
            <p:cNvSpPr>
              <a:spLocks noChangeArrowheads="1"/>
            </p:cNvSpPr>
            <p:nvPr/>
          </p:nvSpPr>
          <p:spPr bwMode="auto">
            <a:xfrm>
              <a:off x="5469944" y="5646738"/>
              <a:ext cx="1170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</a:rPr>
                <a:t>P</a:t>
              </a:r>
              <a:endParaRPr lang="de-DE"/>
            </a:p>
          </p:txBody>
        </p:sp>
        <p:sp>
          <p:nvSpPr>
            <p:cNvPr id="2087" name="Rectangle 42"/>
            <p:cNvSpPr>
              <a:spLocks noChangeArrowheads="1"/>
            </p:cNvSpPr>
            <p:nvPr/>
          </p:nvSpPr>
          <p:spPr bwMode="auto">
            <a:xfrm>
              <a:off x="7265091" y="5338763"/>
              <a:ext cx="1170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</a:rPr>
                <a:t>P</a:t>
              </a:r>
              <a:endParaRPr lang="de-DE"/>
            </a:p>
          </p:txBody>
        </p:sp>
        <p:sp>
          <p:nvSpPr>
            <p:cNvPr id="2088" name="Rectangle 43"/>
            <p:cNvSpPr>
              <a:spLocks noChangeArrowheads="1"/>
            </p:cNvSpPr>
            <p:nvPr/>
          </p:nvSpPr>
          <p:spPr bwMode="auto">
            <a:xfrm>
              <a:off x="6589331" y="5338763"/>
              <a:ext cx="107402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</a:rPr>
                <a:t>T</a:t>
              </a:r>
              <a:endParaRPr lang="de-DE"/>
            </a:p>
          </p:txBody>
        </p:sp>
        <p:sp>
          <p:nvSpPr>
            <p:cNvPr id="2089" name="Rectangle 44"/>
            <p:cNvSpPr>
              <a:spLocks noChangeArrowheads="1"/>
            </p:cNvSpPr>
            <p:nvPr/>
          </p:nvSpPr>
          <p:spPr bwMode="auto">
            <a:xfrm>
              <a:off x="5469944" y="5338763"/>
              <a:ext cx="1170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</a:rPr>
                <a:t>P</a:t>
              </a:r>
              <a:endParaRPr lang="de-DE"/>
            </a:p>
          </p:txBody>
        </p:sp>
        <p:sp>
          <p:nvSpPr>
            <p:cNvPr id="2090" name="Rectangle 45"/>
            <p:cNvSpPr>
              <a:spLocks noChangeArrowheads="1"/>
            </p:cNvSpPr>
            <p:nvPr/>
          </p:nvSpPr>
          <p:spPr bwMode="auto">
            <a:xfrm>
              <a:off x="9041323" y="5051426"/>
              <a:ext cx="1170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</a:rPr>
                <a:t>F</a:t>
              </a:r>
              <a:endParaRPr lang="de-DE"/>
            </a:p>
          </p:txBody>
        </p:sp>
        <p:sp>
          <p:nvSpPr>
            <p:cNvPr id="2091" name="Rectangle 46"/>
            <p:cNvSpPr>
              <a:spLocks noChangeArrowheads="1"/>
            </p:cNvSpPr>
            <p:nvPr/>
          </p:nvSpPr>
          <p:spPr bwMode="auto">
            <a:xfrm>
              <a:off x="8178139" y="5051426"/>
              <a:ext cx="139462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</a:rPr>
                <a:t>H</a:t>
              </a:r>
              <a:endParaRPr lang="de-DE"/>
            </a:p>
          </p:txBody>
        </p:sp>
        <p:sp>
          <p:nvSpPr>
            <p:cNvPr id="2092" name="Rectangle 47"/>
            <p:cNvSpPr>
              <a:spLocks noChangeArrowheads="1"/>
            </p:cNvSpPr>
            <p:nvPr/>
          </p:nvSpPr>
          <p:spPr bwMode="auto">
            <a:xfrm>
              <a:off x="5469944" y="5051426"/>
              <a:ext cx="1170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</a:rPr>
                <a:t>P</a:t>
              </a:r>
              <a:endParaRPr lang="de-DE"/>
            </a:p>
          </p:txBody>
        </p:sp>
        <p:sp>
          <p:nvSpPr>
            <p:cNvPr id="2093" name="Rectangle 48"/>
            <p:cNvSpPr>
              <a:spLocks noChangeArrowheads="1"/>
            </p:cNvSpPr>
            <p:nvPr/>
          </p:nvSpPr>
          <p:spPr bwMode="auto">
            <a:xfrm>
              <a:off x="6661550" y="4776788"/>
              <a:ext cx="9618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</a:rPr>
                <a:t>d</a:t>
              </a:r>
              <a:endParaRPr lang="de-DE"/>
            </a:p>
          </p:txBody>
        </p:sp>
        <p:sp>
          <p:nvSpPr>
            <p:cNvPr id="2094" name="Rectangle 49"/>
            <p:cNvSpPr>
              <a:spLocks noChangeArrowheads="1"/>
            </p:cNvSpPr>
            <p:nvPr/>
          </p:nvSpPr>
          <p:spPr bwMode="auto">
            <a:xfrm>
              <a:off x="6683903" y="4514851"/>
              <a:ext cx="9618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</a:rPr>
                <a:t>d</a:t>
              </a:r>
              <a:endParaRPr lang="de-DE"/>
            </a:p>
          </p:txBody>
        </p:sp>
        <p:sp>
          <p:nvSpPr>
            <p:cNvPr id="2095" name="Rectangle 50"/>
            <p:cNvSpPr>
              <a:spLocks noChangeArrowheads="1"/>
            </p:cNvSpPr>
            <p:nvPr/>
          </p:nvSpPr>
          <p:spPr bwMode="auto">
            <a:xfrm>
              <a:off x="5469944" y="4630738"/>
              <a:ext cx="1170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</a:rPr>
                <a:t>P</a:t>
              </a:r>
              <a:endParaRPr lang="de-DE"/>
            </a:p>
          </p:txBody>
        </p:sp>
        <p:sp>
          <p:nvSpPr>
            <p:cNvPr id="2096" name="Rectangle 51"/>
            <p:cNvSpPr>
              <a:spLocks noChangeArrowheads="1"/>
            </p:cNvSpPr>
            <p:nvPr/>
          </p:nvSpPr>
          <p:spPr bwMode="auto">
            <a:xfrm>
              <a:off x="9037884" y="3636963"/>
              <a:ext cx="1170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</a:rPr>
                <a:t>P</a:t>
              </a:r>
              <a:endParaRPr lang="de-DE"/>
            </a:p>
          </p:txBody>
        </p:sp>
        <p:sp>
          <p:nvSpPr>
            <p:cNvPr id="2097" name="Rectangle 52"/>
            <p:cNvSpPr>
              <a:spLocks noChangeArrowheads="1"/>
            </p:cNvSpPr>
            <p:nvPr/>
          </p:nvSpPr>
          <p:spPr bwMode="auto">
            <a:xfrm>
              <a:off x="8179859" y="3636963"/>
              <a:ext cx="1170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</a:rPr>
                <a:t>P</a:t>
              </a:r>
              <a:endParaRPr lang="de-DE"/>
            </a:p>
          </p:txBody>
        </p:sp>
        <p:sp>
          <p:nvSpPr>
            <p:cNvPr id="2098" name="Rectangle 53"/>
            <p:cNvSpPr>
              <a:spLocks noChangeArrowheads="1"/>
            </p:cNvSpPr>
            <p:nvPr/>
          </p:nvSpPr>
          <p:spPr bwMode="auto">
            <a:xfrm>
              <a:off x="7314956" y="3636963"/>
              <a:ext cx="1170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 i="1">
                  <a:solidFill>
                    <a:srgbClr val="000000"/>
                  </a:solidFill>
                </a:rPr>
                <a:t>P</a:t>
              </a:r>
              <a:endParaRPr lang="de-DE"/>
            </a:p>
          </p:txBody>
        </p:sp>
        <p:sp>
          <p:nvSpPr>
            <p:cNvPr id="2099" name="Rectangle 54"/>
            <p:cNvSpPr>
              <a:spLocks noChangeArrowheads="1"/>
            </p:cNvSpPr>
            <p:nvPr/>
          </p:nvSpPr>
          <p:spPr bwMode="auto">
            <a:xfrm>
              <a:off x="5566235" y="5762626"/>
              <a:ext cx="44884" cy="138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 i="1">
                  <a:solidFill>
                    <a:srgbClr val="000000"/>
                  </a:solidFill>
                </a:rPr>
                <a:t>z</a:t>
              </a:r>
              <a:endParaRPr lang="de-DE"/>
            </a:p>
          </p:txBody>
        </p:sp>
        <p:sp>
          <p:nvSpPr>
            <p:cNvPr id="2100" name="Rectangle 55"/>
            <p:cNvSpPr>
              <a:spLocks noChangeArrowheads="1"/>
            </p:cNvSpPr>
            <p:nvPr/>
          </p:nvSpPr>
          <p:spPr bwMode="auto">
            <a:xfrm>
              <a:off x="5571394" y="5453063"/>
              <a:ext cx="51296" cy="138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 i="1">
                  <a:solidFill>
                    <a:srgbClr val="000000"/>
                  </a:solidFill>
                </a:rPr>
                <a:t>y</a:t>
              </a:r>
              <a:endParaRPr lang="de-DE"/>
            </a:p>
          </p:txBody>
        </p:sp>
        <p:sp>
          <p:nvSpPr>
            <p:cNvPr id="2101" name="Rectangle 56"/>
            <p:cNvSpPr>
              <a:spLocks noChangeArrowheads="1"/>
            </p:cNvSpPr>
            <p:nvPr/>
          </p:nvSpPr>
          <p:spPr bwMode="auto">
            <a:xfrm>
              <a:off x="5566235" y="5167313"/>
              <a:ext cx="51296" cy="138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 i="1">
                  <a:solidFill>
                    <a:srgbClr val="000000"/>
                  </a:solidFill>
                </a:rPr>
                <a:t>x</a:t>
              </a:r>
              <a:endParaRPr lang="de-DE"/>
            </a:p>
          </p:txBody>
        </p:sp>
        <p:sp>
          <p:nvSpPr>
            <p:cNvPr id="2102" name="Rectangle 57"/>
            <p:cNvSpPr>
              <a:spLocks noChangeArrowheads="1"/>
            </p:cNvSpPr>
            <p:nvPr/>
          </p:nvSpPr>
          <p:spPr bwMode="auto">
            <a:xfrm>
              <a:off x="5557638" y="4746626"/>
              <a:ext cx="262892" cy="138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 i="1">
                  <a:solidFill>
                    <a:srgbClr val="000000"/>
                  </a:solidFill>
                </a:rPr>
                <a:t>unpol</a:t>
              </a:r>
              <a:endParaRPr lang="de-DE"/>
            </a:p>
          </p:txBody>
        </p:sp>
        <p:sp>
          <p:nvSpPr>
            <p:cNvPr id="2103" name="Rectangle 58"/>
            <p:cNvSpPr>
              <a:spLocks noChangeArrowheads="1"/>
            </p:cNvSpPr>
            <p:nvPr/>
          </p:nvSpPr>
          <p:spPr bwMode="auto">
            <a:xfrm>
              <a:off x="9185760" y="3621088"/>
              <a:ext cx="179536" cy="138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 i="1">
                  <a:solidFill>
                    <a:srgbClr val="000000"/>
                  </a:solidFill>
                </a:rPr>
                <a:t>circ</a:t>
              </a:r>
              <a:endParaRPr lang="de-DE"/>
            </a:p>
          </p:txBody>
        </p:sp>
        <p:sp>
          <p:nvSpPr>
            <p:cNvPr id="2104" name="Rectangle 59"/>
            <p:cNvSpPr>
              <a:spLocks noChangeArrowheads="1"/>
            </p:cNvSpPr>
            <p:nvPr/>
          </p:nvSpPr>
          <p:spPr bwMode="auto">
            <a:xfrm>
              <a:off x="8310540" y="3621088"/>
              <a:ext cx="121828" cy="138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 i="1">
                  <a:solidFill>
                    <a:srgbClr val="000000"/>
                  </a:solidFill>
                </a:rPr>
                <a:t>lin</a:t>
              </a:r>
              <a:endParaRPr lang="de-DE"/>
            </a:p>
          </p:txBody>
        </p:sp>
        <p:sp>
          <p:nvSpPr>
            <p:cNvPr id="2105" name="Rectangle 60"/>
            <p:cNvSpPr>
              <a:spLocks noChangeArrowheads="1"/>
            </p:cNvSpPr>
            <p:nvPr/>
          </p:nvSpPr>
          <p:spPr bwMode="auto">
            <a:xfrm>
              <a:off x="7445637" y="3621088"/>
              <a:ext cx="121828" cy="138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 i="1">
                  <a:solidFill>
                    <a:srgbClr val="000000"/>
                  </a:solidFill>
                </a:rPr>
                <a:t>lin</a:t>
              </a:r>
              <a:endParaRPr lang="de-DE"/>
            </a:p>
          </p:txBody>
        </p:sp>
        <p:sp>
          <p:nvSpPr>
            <p:cNvPr id="2106" name="Rectangle 61"/>
            <p:cNvSpPr>
              <a:spLocks noChangeArrowheads="1"/>
            </p:cNvSpPr>
            <p:nvPr/>
          </p:nvSpPr>
          <p:spPr bwMode="auto">
            <a:xfrm>
              <a:off x="6733768" y="3752851"/>
              <a:ext cx="262892" cy="138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900" i="1">
                  <a:solidFill>
                    <a:srgbClr val="000000"/>
                  </a:solidFill>
                </a:rPr>
                <a:t>unpol</a:t>
              </a:r>
              <a:endParaRPr lang="de-DE"/>
            </a:p>
          </p:txBody>
        </p:sp>
        <p:sp>
          <p:nvSpPr>
            <p:cNvPr id="2107" name="Rectangle 62"/>
            <p:cNvSpPr>
              <a:spLocks noChangeArrowheads="1"/>
            </p:cNvSpPr>
            <p:nvPr/>
          </p:nvSpPr>
          <p:spPr bwMode="auto">
            <a:xfrm>
              <a:off x="8544390" y="5646738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08" name="Rectangle 63"/>
            <p:cNvSpPr>
              <a:spLocks noChangeArrowheads="1"/>
            </p:cNvSpPr>
            <p:nvPr/>
          </p:nvSpPr>
          <p:spPr bwMode="auto">
            <a:xfrm>
              <a:off x="8018227" y="5646738"/>
              <a:ext cx="14427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</a:t>
              </a:r>
              <a:endParaRPr lang="de-DE"/>
            </a:p>
          </p:txBody>
        </p:sp>
        <p:sp>
          <p:nvSpPr>
            <p:cNvPr id="2109" name="Rectangle 64"/>
            <p:cNvSpPr>
              <a:spLocks noChangeArrowheads="1"/>
            </p:cNvSpPr>
            <p:nvPr/>
          </p:nvSpPr>
          <p:spPr bwMode="auto">
            <a:xfrm>
              <a:off x="7509258" y="5646738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10" name="Rectangle 65"/>
            <p:cNvSpPr>
              <a:spLocks noChangeArrowheads="1"/>
            </p:cNvSpPr>
            <p:nvPr/>
          </p:nvSpPr>
          <p:spPr bwMode="auto">
            <a:xfrm>
              <a:off x="7452515" y="5646738"/>
              <a:ext cx="641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-</a:t>
              </a:r>
              <a:endParaRPr lang="de-DE"/>
            </a:p>
          </p:txBody>
        </p:sp>
        <p:sp>
          <p:nvSpPr>
            <p:cNvPr id="2111" name="Rectangle 66"/>
            <p:cNvSpPr>
              <a:spLocks noChangeArrowheads="1"/>
            </p:cNvSpPr>
            <p:nvPr/>
          </p:nvSpPr>
          <p:spPr bwMode="auto">
            <a:xfrm>
              <a:off x="7357943" y="5646738"/>
              <a:ext cx="9618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</a:t>
              </a:r>
              <a:endParaRPr lang="de-DE"/>
            </a:p>
          </p:txBody>
        </p:sp>
        <p:sp>
          <p:nvSpPr>
            <p:cNvPr id="2112" name="Rectangle 67"/>
            <p:cNvSpPr>
              <a:spLocks noChangeArrowheads="1"/>
            </p:cNvSpPr>
            <p:nvPr/>
          </p:nvSpPr>
          <p:spPr bwMode="auto">
            <a:xfrm>
              <a:off x="6848974" y="5646738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13" name="Rectangle 68"/>
            <p:cNvSpPr>
              <a:spLocks noChangeArrowheads="1"/>
            </p:cNvSpPr>
            <p:nvPr/>
          </p:nvSpPr>
          <p:spPr bwMode="auto">
            <a:xfrm>
              <a:off x="6792231" y="5646738"/>
              <a:ext cx="641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-</a:t>
              </a:r>
              <a:endParaRPr lang="de-DE"/>
            </a:p>
          </p:txBody>
        </p:sp>
        <p:sp>
          <p:nvSpPr>
            <p:cNvPr id="2114" name="Rectangle 69"/>
            <p:cNvSpPr>
              <a:spLocks noChangeArrowheads="1"/>
            </p:cNvSpPr>
            <p:nvPr/>
          </p:nvSpPr>
          <p:spPr bwMode="auto">
            <a:xfrm>
              <a:off x="6646075" y="5646738"/>
              <a:ext cx="14427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</a:t>
              </a:r>
              <a:endParaRPr lang="de-DE"/>
            </a:p>
          </p:txBody>
        </p:sp>
        <p:sp>
          <p:nvSpPr>
            <p:cNvPr id="2115" name="Rectangle 70"/>
            <p:cNvSpPr>
              <a:spLocks noChangeArrowheads="1"/>
            </p:cNvSpPr>
            <p:nvPr/>
          </p:nvSpPr>
          <p:spPr bwMode="auto">
            <a:xfrm>
              <a:off x="6137106" y="5646738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16" name="Rectangle 71"/>
            <p:cNvSpPr>
              <a:spLocks noChangeArrowheads="1"/>
            </p:cNvSpPr>
            <p:nvPr/>
          </p:nvSpPr>
          <p:spPr bwMode="auto">
            <a:xfrm>
              <a:off x="5628137" y="5646738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17" name="Rectangle 72"/>
            <p:cNvSpPr>
              <a:spLocks noChangeArrowheads="1"/>
            </p:cNvSpPr>
            <p:nvPr/>
          </p:nvSpPr>
          <p:spPr bwMode="auto">
            <a:xfrm>
              <a:off x="9141053" y="5338763"/>
              <a:ext cx="641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-</a:t>
              </a:r>
              <a:endParaRPr lang="de-DE"/>
            </a:p>
          </p:txBody>
        </p:sp>
        <p:sp>
          <p:nvSpPr>
            <p:cNvPr id="2118" name="Rectangle 73"/>
            <p:cNvSpPr>
              <a:spLocks noChangeArrowheads="1"/>
            </p:cNvSpPr>
            <p:nvPr/>
          </p:nvSpPr>
          <p:spPr bwMode="auto">
            <a:xfrm>
              <a:off x="8843582" y="5338763"/>
              <a:ext cx="28854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</a:t>
              </a:r>
              <a:endParaRPr lang="de-DE"/>
            </a:p>
          </p:txBody>
        </p:sp>
        <p:sp>
          <p:nvSpPr>
            <p:cNvPr id="2119" name="Rectangle 74"/>
            <p:cNvSpPr>
              <a:spLocks noChangeArrowheads="1"/>
            </p:cNvSpPr>
            <p:nvPr/>
          </p:nvSpPr>
          <p:spPr bwMode="auto">
            <a:xfrm>
              <a:off x="8334613" y="5338763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20" name="Rectangle 75"/>
            <p:cNvSpPr>
              <a:spLocks noChangeArrowheads="1"/>
            </p:cNvSpPr>
            <p:nvPr/>
          </p:nvSpPr>
          <p:spPr bwMode="auto">
            <a:xfrm>
              <a:off x="8277869" y="5338763"/>
              <a:ext cx="641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-</a:t>
              </a:r>
              <a:endParaRPr lang="de-DE"/>
            </a:p>
          </p:txBody>
        </p:sp>
        <p:sp>
          <p:nvSpPr>
            <p:cNvPr id="2121" name="Rectangle 76"/>
            <p:cNvSpPr>
              <a:spLocks noChangeArrowheads="1"/>
            </p:cNvSpPr>
            <p:nvPr/>
          </p:nvSpPr>
          <p:spPr bwMode="auto">
            <a:xfrm>
              <a:off x="8131713" y="5338763"/>
              <a:ext cx="14427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</a:t>
              </a:r>
              <a:endParaRPr lang="de-DE"/>
            </a:p>
          </p:txBody>
        </p:sp>
        <p:sp>
          <p:nvSpPr>
            <p:cNvPr id="2122" name="Rectangle 77"/>
            <p:cNvSpPr>
              <a:spLocks noChangeArrowheads="1"/>
            </p:cNvSpPr>
            <p:nvPr/>
          </p:nvSpPr>
          <p:spPr bwMode="auto">
            <a:xfrm>
              <a:off x="7622744" y="5338763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23" name="Rectangle 78"/>
            <p:cNvSpPr>
              <a:spLocks noChangeArrowheads="1"/>
            </p:cNvSpPr>
            <p:nvPr/>
          </p:nvSpPr>
          <p:spPr bwMode="auto">
            <a:xfrm>
              <a:off x="6957302" y="5338763"/>
              <a:ext cx="28854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</a:t>
              </a:r>
              <a:endParaRPr lang="de-DE"/>
            </a:p>
          </p:txBody>
        </p:sp>
        <p:sp>
          <p:nvSpPr>
            <p:cNvPr id="2124" name="Rectangle 79"/>
            <p:cNvSpPr>
              <a:spLocks noChangeArrowheads="1"/>
            </p:cNvSpPr>
            <p:nvPr/>
          </p:nvSpPr>
          <p:spPr bwMode="auto">
            <a:xfrm>
              <a:off x="6147423" y="5338763"/>
              <a:ext cx="43281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</a:t>
              </a:r>
              <a:endParaRPr lang="de-DE"/>
            </a:p>
          </p:txBody>
        </p:sp>
        <p:sp>
          <p:nvSpPr>
            <p:cNvPr id="2125" name="Rectangle 80"/>
            <p:cNvSpPr>
              <a:spLocks noChangeArrowheads="1"/>
            </p:cNvSpPr>
            <p:nvPr/>
          </p:nvSpPr>
          <p:spPr bwMode="auto">
            <a:xfrm>
              <a:off x="5640173" y="5338763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26" name="Rectangle 81"/>
            <p:cNvSpPr>
              <a:spLocks noChangeArrowheads="1"/>
            </p:cNvSpPr>
            <p:nvPr/>
          </p:nvSpPr>
          <p:spPr bwMode="auto">
            <a:xfrm>
              <a:off x="8580501" y="5051426"/>
              <a:ext cx="43281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</a:t>
              </a:r>
              <a:endParaRPr lang="de-DE"/>
            </a:p>
          </p:txBody>
        </p:sp>
        <p:sp>
          <p:nvSpPr>
            <p:cNvPr id="2127" name="Rectangle 82"/>
            <p:cNvSpPr>
              <a:spLocks noChangeArrowheads="1"/>
            </p:cNvSpPr>
            <p:nvPr/>
          </p:nvSpPr>
          <p:spPr bwMode="auto">
            <a:xfrm>
              <a:off x="8021666" y="5051426"/>
              <a:ext cx="14427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</a:t>
              </a:r>
              <a:endParaRPr lang="de-DE"/>
            </a:p>
          </p:txBody>
        </p:sp>
        <p:sp>
          <p:nvSpPr>
            <p:cNvPr id="2128" name="Rectangle 83"/>
            <p:cNvSpPr>
              <a:spLocks noChangeArrowheads="1"/>
            </p:cNvSpPr>
            <p:nvPr/>
          </p:nvSpPr>
          <p:spPr bwMode="auto">
            <a:xfrm>
              <a:off x="7514416" y="5051426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29" name="Rectangle 84"/>
            <p:cNvSpPr>
              <a:spLocks noChangeArrowheads="1"/>
            </p:cNvSpPr>
            <p:nvPr/>
          </p:nvSpPr>
          <p:spPr bwMode="auto">
            <a:xfrm>
              <a:off x="7455954" y="5051426"/>
              <a:ext cx="641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-</a:t>
              </a:r>
              <a:endParaRPr lang="de-DE"/>
            </a:p>
          </p:txBody>
        </p:sp>
        <p:sp>
          <p:nvSpPr>
            <p:cNvPr id="2130" name="Rectangle 85"/>
            <p:cNvSpPr>
              <a:spLocks noChangeArrowheads="1"/>
            </p:cNvSpPr>
            <p:nvPr/>
          </p:nvSpPr>
          <p:spPr bwMode="auto">
            <a:xfrm>
              <a:off x="7361382" y="5051426"/>
              <a:ext cx="9618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</a:t>
              </a:r>
              <a:endParaRPr lang="de-DE"/>
            </a:p>
          </p:txBody>
        </p:sp>
        <p:sp>
          <p:nvSpPr>
            <p:cNvPr id="2131" name="Rectangle 86"/>
            <p:cNvSpPr>
              <a:spLocks noChangeArrowheads="1"/>
            </p:cNvSpPr>
            <p:nvPr/>
          </p:nvSpPr>
          <p:spPr bwMode="auto">
            <a:xfrm>
              <a:off x="6852413" y="5051426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32" name="Rectangle 87"/>
            <p:cNvSpPr>
              <a:spLocks noChangeArrowheads="1"/>
            </p:cNvSpPr>
            <p:nvPr/>
          </p:nvSpPr>
          <p:spPr bwMode="auto">
            <a:xfrm>
              <a:off x="6795670" y="5051426"/>
              <a:ext cx="641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-</a:t>
              </a:r>
              <a:endParaRPr lang="de-DE"/>
            </a:p>
          </p:txBody>
        </p:sp>
        <p:sp>
          <p:nvSpPr>
            <p:cNvPr id="2133" name="Rectangle 88"/>
            <p:cNvSpPr>
              <a:spLocks noChangeArrowheads="1"/>
            </p:cNvSpPr>
            <p:nvPr/>
          </p:nvSpPr>
          <p:spPr bwMode="auto">
            <a:xfrm>
              <a:off x="6649513" y="5051426"/>
              <a:ext cx="14427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</a:t>
              </a:r>
              <a:endParaRPr lang="de-DE"/>
            </a:p>
          </p:txBody>
        </p:sp>
        <p:sp>
          <p:nvSpPr>
            <p:cNvPr id="2134" name="Rectangle 89"/>
            <p:cNvSpPr>
              <a:spLocks noChangeArrowheads="1"/>
            </p:cNvSpPr>
            <p:nvPr/>
          </p:nvSpPr>
          <p:spPr bwMode="auto">
            <a:xfrm>
              <a:off x="6140545" y="5051426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35" name="Rectangle 90"/>
            <p:cNvSpPr>
              <a:spLocks noChangeArrowheads="1"/>
            </p:cNvSpPr>
            <p:nvPr/>
          </p:nvSpPr>
          <p:spPr bwMode="auto">
            <a:xfrm>
              <a:off x="5631576" y="5051426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36" name="Rectangle 91"/>
            <p:cNvSpPr>
              <a:spLocks noChangeArrowheads="1"/>
            </p:cNvSpPr>
            <p:nvPr/>
          </p:nvSpPr>
          <p:spPr bwMode="auto">
            <a:xfrm>
              <a:off x="9154809" y="4630738"/>
              <a:ext cx="641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-</a:t>
              </a:r>
              <a:endParaRPr lang="de-DE"/>
            </a:p>
          </p:txBody>
        </p:sp>
        <p:sp>
          <p:nvSpPr>
            <p:cNvPr id="2137" name="Rectangle 92"/>
            <p:cNvSpPr>
              <a:spLocks noChangeArrowheads="1"/>
            </p:cNvSpPr>
            <p:nvPr/>
          </p:nvSpPr>
          <p:spPr bwMode="auto">
            <a:xfrm>
              <a:off x="8907202" y="4630738"/>
              <a:ext cx="24045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</a:t>
              </a:r>
              <a:endParaRPr lang="de-DE"/>
            </a:p>
          </p:txBody>
        </p:sp>
        <p:sp>
          <p:nvSpPr>
            <p:cNvPr id="2138" name="Rectangle 93"/>
            <p:cNvSpPr>
              <a:spLocks noChangeArrowheads="1"/>
            </p:cNvSpPr>
            <p:nvPr/>
          </p:nvSpPr>
          <p:spPr bwMode="auto">
            <a:xfrm>
              <a:off x="8398234" y="4630738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39" name="Rectangle 94"/>
            <p:cNvSpPr>
              <a:spLocks noChangeArrowheads="1"/>
            </p:cNvSpPr>
            <p:nvPr/>
          </p:nvSpPr>
          <p:spPr bwMode="auto">
            <a:xfrm>
              <a:off x="8341491" y="4630738"/>
              <a:ext cx="6412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-</a:t>
              </a:r>
              <a:endParaRPr lang="de-DE"/>
            </a:p>
          </p:txBody>
        </p:sp>
        <p:sp>
          <p:nvSpPr>
            <p:cNvPr id="2140" name="Rectangle 95"/>
            <p:cNvSpPr>
              <a:spLocks noChangeArrowheads="1"/>
            </p:cNvSpPr>
            <p:nvPr/>
          </p:nvSpPr>
          <p:spPr bwMode="auto">
            <a:xfrm>
              <a:off x="8143749" y="4630738"/>
              <a:ext cx="19236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</a:t>
              </a:r>
              <a:endParaRPr lang="de-DE"/>
            </a:p>
          </p:txBody>
        </p:sp>
        <p:sp>
          <p:nvSpPr>
            <p:cNvPr id="2141" name="Rectangle 96"/>
            <p:cNvSpPr>
              <a:spLocks noChangeArrowheads="1"/>
            </p:cNvSpPr>
            <p:nvPr/>
          </p:nvSpPr>
          <p:spPr bwMode="auto">
            <a:xfrm>
              <a:off x="7029521" y="4630738"/>
              <a:ext cx="4809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</a:t>
              </a:r>
              <a:endParaRPr lang="de-DE"/>
            </a:p>
          </p:txBody>
        </p:sp>
        <p:sp>
          <p:nvSpPr>
            <p:cNvPr id="2142" name="Rectangle 97"/>
            <p:cNvSpPr>
              <a:spLocks noChangeArrowheads="1"/>
            </p:cNvSpPr>
            <p:nvPr/>
          </p:nvSpPr>
          <p:spPr bwMode="auto">
            <a:xfrm>
              <a:off x="6353761" y="4630738"/>
              <a:ext cx="19236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</a:t>
              </a:r>
              <a:endParaRPr lang="de-DE"/>
            </a:p>
          </p:txBody>
        </p:sp>
        <p:sp>
          <p:nvSpPr>
            <p:cNvPr id="2143" name="Rectangle 98"/>
            <p:cNvSpPr>
              <a:spLocks noChangeArrowheads="1"/>
            </p:cNvSpPr>
            <p:nvPr/>
          </p:nvSpPr>
          <p:spPr bwMode="auto">
            <a:xfrm>
              <a:off x="5846512" y="4630738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44" name="Rectangle 99"/>
            <p:cNvSpPr>
              <a:spLocks noChangeArrowheads="1"/>
            </p:cNvSpPr>
            <p:nvPr/>
          </p:nvSpPr>
          <p:spPr bwMode="auto">
            <a:xfrm>
              <a:off x="8559866" y="4224338"/>
              <a:ext cx="9618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4</a:t>
              </a:r>
              <a:endParaRPr lang="de-DE"/>
            </a:p>
          </p:txBody>
        </p:sp>
        <p:sp>
          <p:nvSpPr>
            <p:cNvPr id="2145" name="Rectangle 100"/>
            <p:cNvSpPr>
              <a:spLocks noChangeArrowheads="1"/>
            </p:cNvSpPr>
            <p:nvPr/>
          </p:nvSpPr>
          <p:spPr bwMode="auto">
            <a:xfrm>
              <a:off x="8339771" y="4078288"/>
              <a:ext cx="4809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,</a:t>
              </a:r>
              <a:endParaRPr lang="de-DE"/>
            </a:p>
          </p:txBody>
        </p:sp>
        <p:sp>
          <p:nvSpPr>
            <p:cNvPr id="2146" name="Rectangle 101"/>
            <p:cNvSpPr>
              <a:spLocks noChangeArrowheads="1"/>
            </p:cNvSpPr>
            <p:nvPr/>
          </p:nvSpPr>
          <p:spPr bwMode="auto">
            <a:xfrm>
              <a:off x="8191895" y="4224338"/>
              <a:ext cx="9618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4</a:t>
              </a:r>
              <a:endParaRPr lang="de-DE"/>
            </a:p>
          </p:txBody>
        </p:sp>
        <p:sp>
          <p:nvSpPr>
            <p:cNvPr id="2147" name="Rectangle 102"/>
            <p:cNvSpPr>
              <a:spLocks noChangeArrowheads="1"/>
            </p:cNvSpPr>
            <p:nvPr/>
          </p:nvSpPr>
          <p:spPr bwMode="auto">
            <a:xfrm>
              <a:off x="7717316" y="4078288"/>
              <a:ext cx="19236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</a:t>
              </a:r>
              <a:endParaRPr lang="de-DE"/>
            </a:p>
          </p:txBody>
        </p:sp>
        <p:sp>
          <p:nvSpPr>
            <p:cNvPr id="2148" name="Rectangle 103"/>
            <p:cNvSpPr>
              <a:spLocks noChangeArrowheads="1"/>
            </p:cNvSpPr>
            <p:nvPr/>
          </p:nvSpPr>
          <p:spPr bwMode="auto">
            <a:xfrm>
              <a:off x="7500660" y="4224338"/>
              <a:ext cx="9618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2</a:t>
              </a:r>
              <a:endParaRPr lang="de-DE"/>
            </a:p>
          </p:txBody>
        </p:sp>
        <p:sp>
          <p:nvSpPr>
            <p:cNvPr id="2149" name="Rectangle 104"/>
            <p:cNvSpPr>
              <a:spLocks noChangeArrowheads="1"/>
            </p:cNvSpPr>
            <p:nvPr/>
          </p:nvSpPr>
          <p:spPr bwMode="auto">
            <a:xfrm>
              <a:off x="7397491" y="4078288"/>
              <a:ext cx="4809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,</a:t>
              </a:r>
              <a:endParaRPr lang="de-DE"/>
            </a:p>
          </p:txBody>
        </p:sp>
        <p:sp>
          <p:nvSpPr>
            <p:cNvPr id="2150" name="Rectangle 105"/>
            <p:cNvSpPr>
              <a:spLocks noChangeArrowheads="1"/>
            </p:cNvSpPr>
            <p:nvPr/>
          </p:nvSpPr>
          <p:spPr bwMode="auto">
            <a:xfrm>
              <a:off x="7299480" y="4078288"/>
              <a:ext cx="96180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0</a:t>
              </a:r>
              <a:endParaRPr lang="de-DE"/>
            </a:p>
          </p:txBody>
        </p:sp>
        <p:sp>
          <p:nvSpPr>
            <p:cNvPr id="2151" name="Rectangle 106"/>
            <p:cNvSpPr>
              <a:spLocks noChangeArrowheads="1"/>
            </p:cNvSpPr>
            <p:nvPr/>
          </p:nvSpPr>
          <p:spPr bwMode="auto">
            <a:xfrm>
              <a:off x="6702818" y="4078288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52" name="Rectangle 107"/>
            <p:cNvSpPr>
              <a:spLocks noChangeArrowheads="1"/>
            </p:cNvSpPr>
            <p:nvPr/>
          </p:nvSpPr>
          <p:spPr bwMode="auto">
            <a:xfrm>
              <a:off x="6193849" y="4078288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53" name="Rectangle 108"/>
            <p:cNvSpPr>
              <a:spLocks noChangeArrowheads="1"/>
            </p:cNvSpPr>
            <p:nvPr/>
          </p:nvSpPr>
          <p:spPr bwMode="auto">
            <a:xfrm>
              <a:off x="5459627" y="4078288"/>
              <a:ext cx="675634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Target    </a:t>
              </a:r>
              <a:endParaRPr lang="de-DE"/>
            </a:p>
          </p:txBody>
        </p:sp>
        <p:sp>
          <p:nvSpPr>
            <p:cNvPr id="2154" name="Rectangle 109"/>
            <p:cNvSpPr>
              <a:spLocks noChangeArrowheads="1"/>
            </p:cNvSpPr>
            <p:nvPr/>
          </p:nvSpPr>
          <p:spPr bwMode="auto">
            <a:xfrm>
              <a:off x="8494525" y="3636963"/>
              <a:ext cx="48090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  </a:t>
              </a:r>
              <a:endParaRPr lang="de-DE"/>
            </a:p>
          </p:txBody>
        </p:sp>
        <p:sp>
          <p:nvSpPr>
            <p:cNvPr id="2155" name="Rectangle 110"/>
            <p:cNvSpPr>
              <a:spLocks noChangeArrowheads="1"/>
            </p:cNvSpPr>
            <p:nvPr/>
          </p:nvSpPr>
          <p:spPr bwMode="auto">
            <a:xfrm>
              <a:off x="8004470" y="3636963"/>
              <a:ext cx="28854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</a:t>
              </a:r>
              <a:endParaRPr lang="de-DE"/>
            </a:p>
          </p:txBody>
        </p:sp>
        <p:sp>
          <p:nvSpPr>
            <p:cNvPr id="2156" name="Rectangle 111"/>
            <p:cNvSpPr>
              <a:spLocks noChangeArrowheads="1"/>
            </p:cNvSpPr>
            <p:nvPr/>
          </p:nvSpPr>
          <p:spPr bwMode="auto">
            <a:xfrm>
              <a:off x="7022643" y="3636963"/>
              <a:ext cx="33663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</a:t>
              </a:r>
              <a:endParaRPr lang="de-DE"/>
            </a:p>
          </p:txBody>
        </p:sp>
        <p:sp>
          <p:nvSpPr>
            <p:cNvPr id="2157" name="Rectangle 112"/>
            <p:cNvSpPr>
              <a:spLocks noChangeArrowheads="1"/>
            </p:cNvSpPr>
            <p:nvPr/>
          </p:nvSpPr>
          <p:spPr bwMode="auto">
            <a:xfrm>
              <a:off x="6333128" y="3636963"/>
              <a:ext cx="28854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</a:t>
              </a:r>
              <a:endParaRPr lang="de-DE"/>
            </a:p>
          </p:txBody>
        </p:sp>
        <p:sp>
          <p:nvSpPr>
            <p:cNvPr id="2158" name="Rectangle 113"/>
            <p:cNvSpPr>
              <a:spLocks noChangeArrowheads="1"/>
            </p:cNvSpPr>
            <p:nvPr/>
          </p:nvSpPr>
          <p:spPr bwMode="auto">
            <a:xfrm>
              <a:off x="5868865" y="3636963"/>
              <a:ext cx="4472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Beam</a:t>
              </a:r>
              <a:endParaRPr lang="de-DE"/>
            </a:p>
          </p:txBody>
        </p:sp>
        <p:sp>
          <p:nvSpPr>
            <p:cNvPr id="2159" name="Rectangle 114"/>
            <p:cNvSpPr>
              <a:spLocks noChangeArrowheads="1"/>
            </p:cNvSpPr>
            <p:nvPr/>
          </p:nvSpPr>
          <p:spPr bwMode="auto">
            <a:xfrm>
              <a:off x="5466505" y="3636963"/>
              <a:ext cx="384721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</a:rPr>
                <a:t>        </a:t>
              </a:r>
              <a:endParaRPr lang="de-DE"/>
            </a:p>
          </p:txBody>
        </p:sp>
        <p:sp>
          <p:nvSpPr>
            <p:cNvPr id="2160" name="Rectangle 115"/>
            <p:cNvSpPr>
              <a:spLocks noChangeArrowheads="1"/>
            </p:cNvSpPr>
            <p:nvPr/>
          </p:nvSpPr>
          <p:spPr bwMode="auto">
            <a:xfrm>
              <a:off x="7284005" y="4608513"/>
              <a:ext cx="113814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S</a:t>
              </a:r>
              <a:endParaRPr lang="de-DE"/>
            </a:p>
          </p:txBody>
        </p:sp>
        <p:sp>
          <p:nvSpPr>
            <p:cNvPr id="2161" name="Rectangle 116"/>
            <p:cNvSpPr>
              <a:spLocks noChangeArrowheads="1"/>
            </p:cNvSpPr>
            <p:nvPr/>
          </p:nvSpPr>
          <p:spPr bwMode="auto">
            <a:xfrm>
              <a:off x="6960741" y="4625976"/>
              <a:ext cx="10579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÷</a:t>
              </a:r>
              <a:endParaRPr lang="de-DE"/>
            </a:p>
          </p:txBody>
        </p:sp>
        <p:sp>
          <p:nvSpPr>
            <p:cNvPr id="2162" name="Rectangle 117"/>
            <p:cNvSpPr>
              <a:spLocks noChangeArrowheads="1"/>
            </p:cNvSpPr>
            <p:nvPr/>
          </p:nvSpPr>
          <p:spPr bwMode="auto">
            <a:xfrm>
              <a:off x="6960741" y="4776788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ø</a:t>
              </a:r>
              <a:endParaRPr lang="de-DE"/>
            </a:p>
          </p:txBody>
        </p:sp>
        <p:sp>
          <p:nvSpPr>
            <p:cNvPr id="2163" name="Rectangle 118"/>
            <p:cNvSpPr>
              <a:spLocks noChangeArrowheads="1"/>
            </p:cNvSpPr>
            <p:nvPr/>
          </p:nvSpPr>
          <p:spPr bwMode="auto">
            <a:xfrm>
              <a:off x="6960741" y="4505326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ö</a:t>
              </a:r>
              <a:endParaRPr lang="de-DE"/>
            </a:p>
          </p:txBody>
        </p:sp>
        <p:sp>
          <p:nvSpPr>
            <p:cNvPr id="2164" name="Rectangle 119"/>
            <p:cNvSpPr>
              <a:spLocks noChangeArrowheads="1"/>
            </p:cNvSpPr>
            <p:nvPr/>
          </p:nvSpPr>
          <p:spPr bwMode="auto">
            <a:xfrm>
              <a:off x="6548064" y="4625976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ç</a:t>
              </a:r>
              <a:endParaRPr lang="de-DE"/>
            </a:p>
          </p:txBody>
        </p:sp>
        <p:sp>
          <p:nvSpPr>
            <p:cNvPr id="2165" name="Rectangle 120"/>
            <p:cNvSpPr>
              <a:spLocks noChangeArrowheads="1"/>
            </p:cNvSpPr>
            <p:nvPr/>
          </p:nvSpPr>
          <p:spPr bwMode="auto">
            <a:xfrm>
              <a:off x="6548064" y="4776788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è</a:t>
              </a:r>
              <a:endParaRPr lang="de-DE"/>
            </a:p>
          </p:txBody>
        </p:sp>
        <p:sp>
          <p:nvSpPr>
            <p:cNvPr id="2166" name="Rectangle 121"/>
            <p:cNvSpPr>
              <a:spLocks noChangeArrowheads="1"/>
            </p:cNvSpPr>
            <p:nvPr/>
          </p:nvSpPr>
          <p:spPr bwMode="auto">
            <a:xfrm>
              <a:off x="6548064" y="4505326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æ</a:t>
              </a:r>
              <a:endParaRPr lang="de-DE"/>
            </a:p>
          </p:txBody>
        </p:sp>
        <p:sp>
          <p:nvSpPr>
            <p:cNvPr id="2167" name="Rectangle 122"/>
            <p:cNvSpPr>
              <a:spLocks noChangeArrowheads="1"/>
            </p:cNvSpPr>
            <p:nvPr/>
          </p:nvSpPr>
          <p:spPr bwMode="auto">
            <a:xfrm>
              <a:off x="6773317" y="4768851"/>
              <a:ext cx="147476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W</a:t>
              </a:r>
              <a:endParaRPr lang="de-DE"/>
            </a:p>
          </p:txBody>
        </p:sp>
        <p:sp>
          <p:nvSpPr>
            <p:cNvPr id="2168" name="Rectangle 123"/>
            <p:cNvSpPr>
              <a:spLocks noChangeArrowheads="1"/>
            </p:cNvSpPr>
            <p:nvPr/>
          </p:nvSpPr>
          <p:spPr bwMode="auto">
            <a:xfrm>
              <a:off x="8707742" y="4073526"/>
              <a:ext cx="10579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÷</a:t>
              </a:r>
              <a:endParaRPr lang="de-DE"/>
            </a:p>
          </p:txBody>
        </p:sp>
        <p:sp>
          <p:nvSpPr>
            <p:cNvPr id="2169" name="Rectangle 124"/>
            <p:cNvSpPr>
              <a:spLocks noChangeArrowheads="1"/>
            </p:cNvSpPr>
            <p:nvPr/>
          </p:nvSpPr>
          <p:spPr bwMode="auto">
            <a:xfrm>
              <a:off x="8707742" y="4224338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ø</a:t>
              </a:r>
              <a:endParaRPr lang="de-DE"/>
            </a:p>
          </p:txBody>
        </p:sp>
        <p:sp>
          <p:nvSpPr>
            <p:cNvPr id="2170" name="Rectangle 125"/>
            <p:cNvSpPr>
              <a:spLocks noChangeArrowheads="1"/>
            </p:cNvSpPr>
            <p:nvPr/>
          </p:nvSpPr>
          <p:spPr bwMode="auto">
            <a:xfrm>
              <a:off x="8707742" y="3952876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ö</a:t>
              </a:r>
              <a:endParaRPr lang="de-DE"/>
            </a:p>
          </p:txBody>
        </p:sp>
        <p:sp>
          <p:nvSpPr>
            <p:cNvPr id="2171" name="Rectangle 126"/>
            <p:cNvSpPr>
              <a:spLocks noChangeArrowheads="1"/>
            </p:cNvSpPr>
            <p:nvPr/>
          </p:nvSpPr>
          <p:spPr bwMode="auto">
            <a:xfrm>
              <a:off x="7911618" y="4073526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ç</a:t>
              </a:r>
              <a:endParaRPr lang="de-DE"/>
            </a:p>
          </p:txBody>
        </p:sp>
        <p:sp>
          <p:nvSpPr>
            <p:cNvPr id="2172" name="Rectangle 127"/>
            <p:cNvSpPr>
              <a:spLocks noChangeArrowheads="1"/>
            </p:cNvSpPr>
            <p:nvPr/>
          </p:nvSpPr>
          <p:spPr bwMode="auto">
            <a:xfrm>
              <a:off x="7911618" y="4224338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è</a:t>
              </a:r>
              <a:endParaRPr lang="de-DE"/>
            </a:p>
          </p:txBody>
        </p:sp>
        <p:sp>
          <p:nvSpPr>
            <p:cNvPr id="2173" name="Rectangle 128"/>
            <p:cNvSpPr>
              <a:spLocks noChangeArrowheads="1"/>
            </p:cNvSpPr>
            <p:nvPr/>
          </p:nvSpPr>
          <p:spPr bwMode="auto">
            <a:xfrm>
              <a:off x="7911618" y="3952876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æ</a:t>
              </a:r>
              <a:endParaRPr lang="de-DE"/>
            </a:p>
          </p:txBody>
        </p:sp>
        <p:sp>
          <p:nvSpPr>
            <p:cNvPr id="2174" name="Rectangle 129"/>
            <p:cNvSpPr>
              <a:spLocks noChangeArrowheads="1"/>
            </p:cNvSpPr>
            <p:nvPr/>
          </p:nvSpPr>
          <p:spPr bwMode="auto">
            <a:xfrm>
              <a:off x="8374161" y="4060826"/>
              <a:ext cx="10579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-</a:t>
              </a:r>
              <a:endParaRPr lang="de-DE"/>
            </a:p>
          </p:txBody>
        </p:sp>
        <p:sp>
          <p:nvSpPr>
            <p:cNvPr id="2175" name="Rectangle 130"/>
            <p:cNvSpPr>
              <a:spLocks noChangeArrowheads="1"/>
            </p:cNvSpPr>
            <p:nvPr/>
          </p:nvSpPr>
          <p:spPr bwMode="auto">
            <a:xfrm>
              <a:off x="7992434" y="4060826"/>
              <a:ext cx="10579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de-DE"/>
            </a:p>
          </p:txBody>
        </p:sp>
        <p:sp>
          <p:nvSpPr>
            <p:cNvPr id="2176" name="Rectangle 131"/>
            <p:cNvSpPr>
              <a:spLocks noChangeArrowheads="1"/>
            </p:cNvSpPr>
            <p:nvPr/>
          </p:nvSpPr>
          <p:spPr bwMode="auto">
            <a:xfrm>
              <a:off x="7648537" y="4073526"/>
              <a:ext cx="10579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÷</a:t>
              </a:r>
              <a:endParaRPr lang="de-DE"/>
            </a:p>
          </p:txBody>
        </p:sp>
        <p:sp>
          <p:nvSpPr>
            <p:cNvPr id="2177" name="Rectangle 132"/>
            <p:cNvSpPr>
              <a:spLocks noChangeArrowheads="1"/>
            </p:cNvSpPr>
            <p:nvPr/>
          </p:nvSpPr>
          <p:spPr bwMode="auto">
            <a:xfrm>
              <a:off x="7648537" y="4224338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ø</a:t>
              </a:r>
              <a:endParaRPr lang="de-DE"/>
            </a:p>
          </p:txBody>
        </p:sp>
        <p:sp>
          <p:nvSpPr>
            <p:cNvPr id="2178" name="Rectangle 133"/>
            <p:cNvSpPr>
              <a:spLocks noChangeArrowheads="1"/>
            </p:cNvSpPr>
            <p:nvPr/>
          </p:nvSpPr>
          <p:spPr bwMode="auto">
            <a:xfrm>
              <a:off x="7648537" y="3952876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ö</a:t>
              </a:r>
              <a:endParaRPr lang="de-DE"/>
            </a:p>
          </p:txBody>
        </p:sp>
        <p:sp>
          <p:nvSpPr>
            <p:cNvPr id="2179" name="Rectangle 134"/>
            <p:cNvSpPr>
              <a:spLocks noChangeArrowheads="1"/>
            </p:cNvSpPr>
            <p:nvPr/>
          </p:nvSpPr>
          <p:spPr bwMode="auto">
            <a:xfrm>
              <a:off x="7201469" y="4073526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ç</a:t>
              </a:r>
              <a:endParaRPr lang="de-DE"/>
            </a:p>
          </p:txBody>
        </p:sp>
        <p:sp>
          <p:nvSpPr>
            <p:cNvPr id="2180" name="Rectangle 135"/>
            <p:cNvSpPr>
              <a:spLocks noChangeArrowheads="1"/>
            </p:cNvSpPr>
            <p:nvPr/>
          </p:nvSpPr>
          <p:spPr bwMode="auto">
            <a:xfrm>
              <a:off x="7201469" y="4224338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è</a:t>
              </a:r>
              <a:endParaRPr lang="de-DE"/>
            </a:p>
          </p:txBody>
        </p:sp>
        <p:sp>
          <p:nvSpPr>
            <p:cNvPr id="2181" name="Rectangle 136"/>
            <p:cNvSpPr>
              <a:spLocks noChangeArrowheads="1"/>
            </p:cNvSpPr>
            <p:nvPr/>
          </p:nvSpPr>
          <p:spPr bwMode="auto">
            <a:xfrm>
              <a:off x="7201469" y="3952876"/>
              <a:ext cx="73738" cy="230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de-DE" sz="1500">
                  <a:solidFill>
                    <a:srgbClr val="000000"/>
                  </a:solidFill>
                  <a:latin typeface="Symbol" pitchFamily="18" charset="2"/>
                </a:rPr>
                <a:t>æ</a:t>
              </a:r>
              <a:endParaRPr lang="de-DE"/>
            </a:p>
          </p:txBody>
        </p:sp>
        <p:sp>
          <p:nvSpPr>
            <p:cNvPr id="2182" name="Line 137"/>
            <p:cNvSpPr>
              <a:spLocks noChangeShapeType="1"/>
            </p:cNvSpPr>
            <p:nvPr/>
          </p:nvSpPr>
          <p:spPr bwMode="auto">
            <a:xfrm flipH="1">
              <a:off x="5353019" y="4481513"/>
              <a:ext cx="41061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3" name="Line 138"/>
            <p:cNvSpPr>
              <a:spLocks noChangeShapeType="1"/>
            </p:cNvSpPr>
            <p:nvPr/>
          </p:nvSpPr>
          <p:spPr bwMode="auto">
            <a:xfrm>
              <a:off x="6456931" y="3571876"/>
              <a:ext cx="0" cy="23145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4" name="Line 139"/>
            <p:cNvSpPr>
              <a:spLocks noChangeShapeType="1"/>
            </p:cNvSpPr>
            <p:nvPr/>
          </p:nvSpPr>
          <p:spPr bwMode="auto">
            <a:xfrm>
              <a:off x="7124092" y="3571876"/>
              <a:ext cx="0" cy="23145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5" name="Line 140"/>
            <p:cNvSpPr>
              <a:spLocks noChangeShapeType="1"/>
            </p:cNvSpPr>
            <p:nvPr/>
          </p:nvSpPr>
          <p:spPr bwMode="auto">
            <a:xfrm>
              <a:off x="7794693" y="3571876"/>
              <a:ext cx="0" cy="23145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6" name="Line 141"/>
            <p:cNvSpPr>
              <a:spLocks noChangeShapeType="1"/>
            </p:cNvSpPr>
            <p:nvPr/>
          </p:nvSpPr>
          <p:spPr bwMode="auto">
            <a:xfrm>
              <a:off x="8857337" y="3571876"/>
              <a:ext cx="0" cy="23145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2187" name="AutoShape 143"/>
            <p:cNvSpPr>
              <a:spLocks noChangeArrowheads="1"/>
            </p:cNvSpPr>
            <p:nvPr/>
          </p:nvSpPr>
          <p:spPr bwMode="auto">
            <a:xfrm>
              <a:off x="5167314" y="3500438"/>
              <a:ext cx="4508500" cy="2524125"/>
            </a:xfrm>
            <a:prstGeom prst="roundRect">
              <a:avLst>
                <a:gd name="adj" fmla="val 9875"/>
              </a:avLst>
            </a:prstGeom>
            <a:noFill/>
            <a:ln w="254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050" name="Object 2"/>
            <p:cNvGraphicFramePr>
              <a:graphicFrameLocks noChangeAspect="1"/>
            </p:cNvGraphicFramePr>
            <p:nvPr/>
          </p:nvGraphicFramePr>
          <p:xfrm>
            <a:off x="9175443" y="5668963"/>
            <a:ext cx="247606" cy="214313"/>
          </p:xfrm>
          <a:graphic>
            <a:graphicData uri="http://schemas.openxmlformats.org/presentationml/2006/ole">
              <p:oleObj spid="_x0000_s2050" name="Formel" r:id="rId5" imgW="228600" imgH="215640" progId="Equation.3">
                <p:embed/>
              </p:oleObj>
            </a:graphicData>
          </a:graphic>
        </p:graphicFrame>
        <p:graphicFrame>
          <p:nvGraphicFramePr>
            <p:cNvPr id="2051" name="Object 3"/>
            <p:cNvGraphicFramePr>
              <a:graphicFrameLocks noChangeAspect="1"/>
            </p:cNvGraphicFramePr>
            <p:nvPr/>
          </p:nvGraphicFramePr>
          <p:xfrm>
            <a:off x="7395772" y="4625976"/>
            <a:ext cx="247606" cy="214313"/>
          </p:xfrm>
          <a:graphic>
            <a:graphicData uri="http://schemas.openxmlformats.org/presentationml/2006/ole">
              <p:oleObj spid="_x0000_s2051" name="Formel" r:id="rId6" imgW="228600" imgH="215640" progId="Equation.3">
                <p:embed/>
              </p:oleObj>
            </a:graphicData>
          </a:graphic>
        </p:graphicFrame>
        <p:graphicFrame>
          <p:nvGraphicFramePr>
            <p:cNvPr id="2052" name="Object 4"/>
            <p:cNvGraphicFramePr>
              <a:graphicFrameLocks noChangeAspect="1"/>
            </p:cNvGraphicFramePr>
            <p:nvPr/>
          </p:nvGraphicFramePr>
          <p:xfrm>
            <a:off x="7385455" y="5354638"/>
            <a:ext cx="247606" cy="214313"/>
          </p:xfrm>
          <a:graphic>
            <a:graphicData uri="http://schemas.openxmlformats.org/presentationml/2006/ole">
              <p:oleObj spid="_x0000_s2052" name="Formel" r:id="rId7" imgW="228600" imgH="215640" progId="Equation.3">
                <p:embed/>
              </p:oleObj>
            </a:graphicData>
          </a:graphic>
        </p:graphicFrame>
        <p:graphicFrame>
          <p:nvGraphicFramePr>
            <p:cNvPr id="2053" name="Object 5"/>
            <p:cNvGraphicFramePr>
              <a:graphicFrameLocks noChangeAspect="1"/>
            </p:cNvGraphicFramePr>
            <p:nvPr/>
          </p:nvGraphicFramePr>
          <p:xfrm>
            <a:off x="8329454" y="5073651"/>
            <a:ext cx="247606" cy="214313"/>
          </p:xfrm>
          <a:graphic>
            <a:graphicData uri="http://schemas.openxmlformats.org/presentationml/2006/ole">
              <p:oleObj spid="_x0000_s2053" name="Formel" r:id="rId8" imgW="228600" imgH="215640" progId="Equation.3">
                <p:embed/>
              </p:oleObj>
            </a:graphicData>
          </a:graphic>
        </p:graphicFrame>
        <p:graphicFrame>
          <p:nvGraphicFramePr>
            <p:cNvPr id="2054" name="Object 6"/>
            <p:cNvGraphicFramePr>
              <a:graphicFrameLocks noChangeAspect="1"/>
            </p:cNvGraphicFramePr>
            <p:nvPr/>
          </p:nvGraphicFramePr>
          <p:xfrm>
            <a:off x="9165126" y="5068888"/>
            <a:ext cx="247606" cy="214313"/>
          </p:xfrm>
          <a:graphic>
            <a:graphicData uri="http://schemas.openxmlformats.org/presentationml/2006/ole">
              <p:oleObj spid="_x0000_s2054" name="Formel" r:id="rId9" imgW="228600" imgH="215640" progId="Equation.3">
                <p:embed/>
              </p:oleObj>
            </a:graphicData>
          </a:graphic>
        </p:graphicFrame>
        <p:graphicFrame>
          <p:nvGraphicFramePr>
            <p:cNvPr id="2055" name="Object 7"/>
            <p:cNvGraphicFramePr>
              <a:graphicFrameLocks noChangeAspect="1"/>
            </p:cNvGraphicFramePr>
            <p:nvPr/>
          </p:nvGraphicFramePr>
          <p:xfrm>
            <a:off x="8308820" y="5668963"/>
            <a:ext cx="247606" cy="214313"/>
          </p:xfrm>
          <a:graphic>
            <a:graphicData uri="http://schemas.openxmlformats.org/presentationml/2006/ole">
              <p:oleObj spid="_x0000_s2055" name="Formel" r:id="rId10" imgW="228600" imgH="215640" progId="Equation.3">
                <p:embed/>
              </p:oleObj>
            </a:graphicData>
          </a:graphic>
        </p:graphicFrame>
        <p:graphicFrame>
          <p:nvGraphicFramePr>
            <p:cNvPr id="2056" name="Object 8"/>
            <p:cNvGraphicFramePr>
              <a:graphicFrameLocks noChangeAspect="1"/>
            </p:cNvGraphicFramePr>
            <p:nvPr/>
          </p:nvGraphicFramePr>
          <p:xfrm>
            <a:off x="6720013" y="5359401"/>
            <a:ext cx="247606" cy="214313"/>
          </p:xfrm>
          <a:graphic>
            <a:graphicData uri="http://schemas.openxmlformats.org/presentationml/2006/ole">
              <p:oleObj spid="_x0000_s2056" name="Formel" r:id="rId11" imgW="228600" imgH="215640" progId="Equation.3">
                <p:embed/>
              </p:oleObj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MAMIC-Floorpl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988" y="620715"/>
            <a:ext cx="8518525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Line 3"/>
          <p:cNvSpPr>
            <a:spLocks noChangeShapeType="1"/>
          </p:cNvSpPr>
          <p:nvPr/>
        </p:nvSpPr>
        <p:spPr bwMode="auto">
          <a:xfrm flipV="1">
            <a:off x="1200150" y="3684588"/>
            <a:ext cx="0" cy="93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pic>
        <p:nvPicPr>
          <p:cNvPr id="28676" name="Picture 4" descr="BD212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7550" y="4437065"/>
            <a:ext cx="13493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BD212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7550" y="4437065"/>
            <a:ext cx="13493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 descr="BD212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7550" y="4437065"/>
            <a:ext cx="13493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7" descr="BD212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7550" y="4437065"/>
            <a:ext cx="13493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8" descr="BD212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7550" y="4437065"/>
            <a:ext cx="13493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9" descr="BD212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7550" y="4437065"/>
            <a:ext cx="13493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11" descr="BD21294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7550" y="4437065"/>
            <a:ext cx="13493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3" name="Text Box 7"/>
          <p:cNvSpPr txBox="1">
            <a:spLocks noChangeArrowheads="1"/>
          </p:cNvSpPr>
          <p:nvPr/>
        </p:nvSpPr>
        <p:spPr bwMode="auto">
          <a:xfrm>
            <a:off x="1166813" y="214315"/>
            <a:ext cx="285046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851275"/>
            <a:r>
              <a:rPr lang="en-GB" sz="1600">
                <a:solidFill>
                  <a:schemeClr val="accent2"/>
                </a:solidFill>
                <a:latin typeface="Comic Sans MS" pitchFamily="66" charset="0"/>
              </a:rPr>
              <a:t> Parameter</a:t>
            </a:r>
          </a:p>
          <a:p>
            <a:pPr defTabSz="3851275" eaLnBrk="0" hangingPunct="0">
              <a:buFontTx/>
              <a:buChar char="•"/>
            </a:pPr>
            <a:r>
              <a:rPr lang="en-US" sz="1600">
                <a:latin typeface="Comic Sans MS" pitchFamily="66" charset="0"/>
              </a:rPr>
              <a:t> </a:t>
            </a:r>
            <a:r>
              <a:rPr lang="en-US" sz="1600">
                <a:solidFill>
                  <a:schemeClr val="accent2"/>
                </a:solidFill>
                <a:latin typeface="Comic Sans MS" pitchFamily="66" charset="0"/>
              </a:rPr>
              <a:t>1604MeV, </a:t>
            </a:r>
            <a:r>
              <a:rPr lang="en-US" sz="1600">
                <a:solidFill>
                  <a:schemeClr val="accent2"/>
                </a:solidFill>
                <a:latin typeface="Symbol" pitchFamily="18" charset="2"/>
              </a:rPr>
              <a:t>s</a:t>
            </a:r>
            <a:r>
              <a:rPr lang="en-US" sz="1600" baseline="-25000">
                <a:solidFill>
                  <a:schemeClr val="accent2"/>
                </a:solidFill>
                <a:latin typeface="Comic Sans MS" pitchFamily="66" charset="0"/>
              </a:rPr>
              <a:t>E</a:t>
            </a:r>
            <a:r>
              <a:rPr lang="en-US" sz="1600">
                <a:solidFill>
                  <a:schemeClr val="accent2"/>
                </a:solidFill>
                <a:latin typeface="Comic Sans MS" pitchFamily="66" charset="0"/>
              </a:rPr>
              <a:t>=0.100MeV</a:t>
            </a:r>
          </a:p>
          <a:p>
            <a:pPr defTabSz="3851275" eaLnBrk="0" hangingPunct="0">
              <a:buFontTx/>
              <a:buChar char="•"/>
            </a:pPr>
            <a:r>
              <a:rPr lang="en-US" sz="1600">
                <a:solidFill>
                  <a:schemeClr val="accent2"/>
                </a:solidFill>
                <a:latin typeface="Comic Sans MS" pitchFamily="66" charset="0"/>
              </a:rPr>
              <a:t> max. 40</a:t>
            </a:r>
            <a:r>
              <a:rPr lang="en-US" sz="1600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US" sz="1600">
                <a:solidFill>
                  <a:schemeClr val="accent2"/>
                </a:solidFill>
                <a:latin typeface="Comic Sans MS" pitchFamily="66" charset="0"/>
              </a:rPr>
              <a:t>A polarised</a:t>
            </a:r>
          </a:p>
          <a:p>
            <a:pPr defTabSz="3851275" eaLnBrk="0" hangingPunct="0">
              <a:buFontTx/>
              <a:buChar char="•"/>
            </a:pPr>
            <a:r>
              <a:rPr lang="en-US" sz="160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1600">
                <a:solidFill>
                  <a:schemeClr val="accent2"/>
                </a:solidFill>
                <a:latin typeface="Symbol" pitchFamily="18" charset="2"/>
              </a:rPr>
              <a:t>e</a:t>
            </a:r>
            <a:r>
              <a:rPr lang="en-US" sz="1600" baseline="-25000">
                <a:solidFill>
                  <a:schemeClr val="accent2"/>
                </a:solidFill>
                <a:latin typeface="Comic Sans MS" pitchFamily="66" charset="0"/>
              </a:rPr>
              <a:t>h</a:t>
            </a:r>
            <a:r>
              <a:rPr lang="en-US" sz="1600">
                <a:solidFill>
                  <a:schemeClr val="accent2"/>
                </a:solidFill>
                <a:latin typeface="Comic Sans MS" pitchFamily="66" charset="0"/>
              </a:rPr>
              <a:t>=9 nm rad, </a:t>
            </a:r>
            <a:r>
              <a:rPr lang="en-US" sz="1600">
                <a:solidFill>
                  <a:schemeClr val="accent2"/>
                </a:solidFill>
                <a:latin typeface="Symbol" pitchFamily="18" charset="2"/>
              </a:rPr>
              <a:t>e</a:t>
            </a:r>
            <a:r>
              <a:rPr lang="en-US" sz="1600" baseline="-25000">
                <a:solidFill>
                  <a:schemeClr val="accent2"/>
                </a:solidFill>
                <a:latin typeface="Comic Sans MS" pitchFamily="66" charset="0"/>
              </a:rPr>
              <a:t>v</a:t>
            </a:r>
            <a:r>
              <a:rPr lang="en-US" sz="1600">
                <a:solidFill>
                  <a:schemeClr val="accent2"/>
                </a:solidFill>
                <a:latin typeface="Comic Sans MS" pitchFamily="66" charset="0"/>
              </a:rPr>
              <a:t>=0.5 nm rad</a:t>
            </a:r>
          </a:p>
          <a:p>
            <a:pPr defTabSz="3851275" eaLnBrk="0" hangingPunct="0">
              <a:buFontTx/>
              <a:buChar char="•"/>
            </a:pPr>
            <a:r>
              <a:rPr lang="en-US" sz="1600">
                <a:solidFill>
                  <a:schemeClr val="accent2"/>
                </a:solidFill>
                <a:latin typeface="Comic Sans MS" pitchFamily="66" charset="0"/>
              </a:rPr>
              <a:t> ~6500h/year as MAMI B !</a:t>
            </a:r>
            <a:endParaRPr lang="en-GB" sz="1600">
              <a:solidFill>
                <a:schemeClr val="accent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881063" y="6100765"/>
          <a:ext cx="3556001" cy="757237"/>
        </p:xfrm>
        <a:graphic>
          <a:graphicData uri="http://schemas.openxmlformats.org/presentationml/2006/ole">
            <p:oleObj spid="_x0000_s3074" name="Formel" r:id="rId3" imgW="1815840" imgH="419040" progId="Equation.3">
              <p:embed/>
            </p:oleObj>
          </a:graphicData>
        </a:graphic>
      </p:graphicFrame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495300" y="4857751"/>
            <a:ext cx="585128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/>
              <a:t>Determination of the degree of polarization of</a:t>
            </a:r>
          </a:p>
          <a:p>
            <a:pPr eaLnBrk="0" hangingPunct="0"/>
            <a:r>
              <a:rPr lang="en-GB"/>
              <a:t>the electron beam (Moeller Polarimeter).</a:t>
            </a:r>
          </a:p>
          <a:p>
            <a:pPr eaLnBrk="0" hangingPunct="0"/>
            <a:r>
              <a:rPr lang="en-GB"/>
              <a:t>Circularly pol. photons.</a:t>
            </a:r>
          </a:p>
        </p:txBody>
      </p:sp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214" y="4857901"/>
            <a:ext cx="41549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GB" b="1"/>
              <a:t>2.</a:t>
            </a:r>
            <a:endParaRPr lang="en-GB" sz="1400" b="1"/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7016964" y="4919812"/>
            <a:ext cx="41549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GB" b="1"/>
              <a:t>3.</a:t>
            </a:r>
            <a:endParaRPr lang="en-GB" sz="1400" b="1"/>
          </a:p>
        </p:txBody>
      </p:sp>
      <p:sp>
        <p:nvSpPr>
          <p:cNvPr id="3078" name="Rectangle 8"/>
          <p:cNvSpPr>
            <a:spLocks noChangeArrowheads="1"/>
          </p:cNvSpPr>
          <p:nvPr/>
        </p:nvSpPr>
        <p:spPr bwMode="auto">
          <a:xfrm>
            <a:off x="7429500" y="4919664"/>
            <a:ext cx="24765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/>
              <a:t>Coherent production of linearly polarized</a:t>
            </a:r>
          </a:p>
          <a:p>
            <a:pPr eaLnBrk="0" hangingPunct="0"/>
            <a:r>
              <a:rPr lang="en-GB"/>
              <a:t>photons on a diamond radiator</a:t>
            </a:r>
          </a:p>
        </p:txBody>
      </p:sp>
      <p:sp>
        <p:nvSpPr>
          <p:cNvPr id="3079" name="Text Box 328"/>
          <p:cNvSpPr txBox="1">
            <a:spLocks noChangeArrowheads="1"/>
          </p:cNvSpPr>
          <p:nvPr/>
        </p:nvSpPr>
        <p:spPr bwMode="auto">
          <a:xfrm>
            <a:off x="742951" y="457202"/>
            <a:ext cx="861729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/>
              <a:t>Production and energy measurement of the Bremsstrahlung photons.</a:t>
            </a:r>
          </a:p>
        </p:txBody>
      </p:sp>
      <p:sp>
        <p:nvSpPr>
          <p:cNvPr id="3080" name="Text Box 329"/>
          <p:cNvSpPr txBox="1">
            <a:spLocks noChangeArrowheads="1"/>
          </p:cNvSpPr>
          <p:nvPr/>
        </p:nvSpPr>
        <p:spPr bwMode="auto">
          <a:xfrm>
            <a:off x="1738314" y="0"/>
            <a:ext cx="58006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 dirty="0">
                <a:solidFill>
                  <a:srgbClr val="CC3300"/>
                </a:solidFill>
              </a:rPr>
              <a:t> </a:t>
            </a:r>
            <a:r>
              <a:rPr lang="en-GB" sz="2800" dirty="0" smtClean="0">
                <a:solidFill>
                  <a:srgbClr val="CC3300"/>
                </a:solidFill>
              </a:rPr>
              <a:t> </a:t>
            </a:r>
            <a:r>
              <a:rPr lang="en-GB" sz="2800" dirty="0">
                <a:solidFill>
                  <a:srgbClr val="CC3300"/>
                </a:solidFill>
              </a:rPr>
              <a:t>A2 Tagging system (Glasgow, Mainz)</a:t>
            </a:r>
            <a:endParaRPr lang="en-GB" dirty="0"/>
          </a:p>
        </p:txBody>
      </p:sp>
      <p:sp>
        <p:nvSpPr>
          <p:cNvPr id="3081" name="Text Box 330"/>
          <p:cNvSpPr txBox="1">
            <a:spLocks noChangeArrowheads="1"/>
          </p:cNvSpPr>
          <p:nvPr/>
        </p:nvSpPr>
        <p:spPr bwMode="auto">
          <a:xfrm>
            <a:off x="247864" y="457351"/>
            <a:ext cx="415498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GB" b="1"/>
              <a:t>1.</a:t>
            </a:r>
            <a:endParaRPr lang="en-GB" sz="1400" b="1"/>
          </a:p>
        </p:txBody>
      </p:sp>
      <p:pic>
        <p:nvPicPr>
          <p:cNvPr id="3082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1" y="857252"/>
            <a:ext cx="3833813" cy="287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083" name="Text Box 15"/>
          <p:cNvSpPr txBox="1">
            <a:spLocks noChangeArrowheads="1"/>
          </p:cNvSpPr>
          <p:nvPr/>
        </p:nvSpPr>
        <p:spPr bwMode="auto">
          <a:xfrm>
            <a:off x="255588" y="3989388"/>
            <a:ext cx="4265612" cy="1079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de-DE" sz="2200">
                <a:solidFill>
                  <a:srgbClr val="000000"/>
                </a:solidFill>
                <a:ea typeface="msgothic"/>
                <a:cs typeface="msgothic"/>
              </a:rPr>
              <a:t>Glasgow  Tagging  Spectrometer</a:t>
            </a:r>
          </a:p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de-DE">
                <a:solidFill>
                  <a:srgbClr val="000000"/>
                </a:solidFill>
                <a:ea typeface="msgothic"/>
                <a:cs typeface="msgothic"/>
              </a:rPr>
              <a:t>EPJ A 37, 129 (2008) </a:t>
            </a:r>
          </a:p>
        </p:txBody>
      </p:sp>
      <p:pic>
        <p:nvPicPr>
          <p:cNvPr id="3084" name="Picture 34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4439" y="928688"/>
            <a:ext cx="4667250" cy="393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2222501" y="0"/>
            <a:ext cx="55387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u="sng">
                <a:solidFill>
                  <a:srgbClr val="FF0000"/>
                </a:solidFill>
              </a:rPr>
              <a:t>Polarised Photons @ MAMI C</a:t>
            </a: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5810250" y="4000500"/>
            <a:ext cx="3714750" cy="1200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E</a:t>
            </a:r>
            <a:r>
              <a:rPr lang="de-DE" baseline="-25000">
                <a:latin typeface="Symbol" pitchFamily="18" charset="2"/>
              </a:rPr>
              <a:t>g</a:t>
            </a:r>
            <a:r>
              <a:rPr lang="de-DE"/>
              <a:t>	=  75 ... 1480 MeV</a:t>
            </a:r>
          </a:p>
          <a:p>
            <a:r>
              <a:rPr lang="de-DE">
                <a:latin typeface="Symbol" pitchFamily="18" charset="2"/>
              </a:rPr>
              <a:t>D</a:t>
            </a:r>
            <a:r>
              <a:rPr lang="de-DE"/>
              <a:t>E</a:t>
            </a:r>
            <a:r>
              <a:rPr lang="de-DE" baseline="-25000">
                <a:latin typeface="Symbol" pitchFamily="18" charset="2"/>
              </a:rPr>
              <a:t>g</a:t>
            </a:r>
            <a:r>
              <a:rPr lang="de-DE"/>
              <a:t>	=  4 MeV</a:t>
            </a:r>
          </a:p>
          <a:p>
            <a:r>
              <a:rPr lang="de-DE"/>
              <a:t>N</a:t>
            </a:r>
            <a:r>
              <a:rPr lang="de-DE" baseline="-25000">
                <a:latin typeface="Symbol" pitchFamily="18" charset="2"/>
              </a:rPr>
              <a:t>g</a:t>
            </a:r>
            <a:r>
              <a:rPr lang="de-DE"/>
              <a:t>	=  2 </a:t>
            </a:r>
            <a:r>
              <a:rPr lang="de-DE" baseline="30000"/>
              <a:t>.</a:t>
            </a:r>
            <a:r>
              <a:rPr lang="de-DE"/>
              <a:t> 10</a:t>
            </a:r>
            <a:r>
              <a:rPr lang="de-DE" baseline="30000"/>
              <a:t>5</a:t>
            </a:r>
            <a:r>
              <a:rPr lang="de-DE"/>
              <a:t> s</a:t>
            </a:r>
            <a:r>
              <a:rPr lang="de-DE" baseline="30000"/>
              <a:t>-1</a:t>
            </a:r>
            <a:r>
              <a:rPr lang="de-DE"/>
              <a:t> MeV</a:t>
            </a:r>
            <a:r>
              <a:rPr lang="de-DE" baseline="30000"/>
              <a:t>-1</a:t>
            </a: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357188"/>
            <a:ext cx="98536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724277"/>
            <a:ext cx="4848225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4" name="Textfeld 8"/>
          <p:cNvSpPr txBox="1">
            <a:spLocks noChangeArrowheads="1"/>
          </p:cNvSpPr>
          <p:nvPr/>
        </p:nvSpPr>
        <p:spPr bwMode="auto">
          <a:xfrm>
            <a:off x="2952751" y="4929188"/>
            <a:ext cx="1714500" cy="12003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DE"/>
              <a:t>Circular </a:t>
            </a:r>
          </a:p>
          <a:p>
            <a:pPr algn="r"/>
            <a:r>
              <a:rPr lang="de-DE"/>
              <a:t>Polarisation</a:t>
            </a:r>
          </a:p>
          <a:p>
            <a:pPr algn="r"/>
            <a:r>
              <a:rPr lang="de-DE"/>
              <a:t>Transfer</a:t>
            </a:r>
            <a:endParaRPr lang="en-US"/>
          </a:p>
        </p:txBody>
      </p:sp>
      <p:sp>
        <p:nvSpPr>
          <p:cNvPr id="4105" name="Textfeld 9"/>
          <p:cNvSpPr txBox="1">
            <a:spLocks noChangeArrowheads="1"/>
          </p:cNvSpPr>
          <p:nvPr/>
        </p:nvSpPr>
        <p:spPr bwMode="auto">
          <a:xfrm>
            <a:off x="7881938" y="571500"/>
            <a:ext cx="1714500" cy="156966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de-DE" dirty="0"/>
              <a:t>Linear</a:t>
            </a:r>
          </a:p>
          <a:p>
            <a:pPr algn="r"/>
            <a:r>
              <a:rPr lang="de-DE" dirty="0"/>
              <a:t>Polarisation</a:t>
            </a:r>
          </a:p>
          <a:p>
            <a:pPr algn="r"/>
            <a:endParaRPr lang="de-DE" dirty="0"/>
          </a:p>
          <a:p>
            <a:pPr algn="r"/>
            <a:endParaRPr lang="de-DE" dirty="0"/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666751" y="3786190"/>
          <a:ext cx="3000375" cy="515937"/>
        </p:xfrm>
        <a:graphic>
          <a:graphicData uri="http://schemas.openxmlformats.org/presentationml/2006/ole">
            <p:oleObj spid="_x0000_s4098" name="Formel" r:id="rId5" imgW="1574640" imgH="253800" progId="Equation.3">
              <p:embed/>
            </p:oleObj>
          </a:graphicData>
        </a:graphic>
      </p:graphicFrame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7953376" y="1428752"/>
          <a:ext cx="1581150" cy="530225"/>
        </p:xfrm>
        <a:graphic>
          <a:graphicData uri="http://schemas.openxmlformats.org/presentationml/2006/ole">
            <p:oleObj spid="_x0000_s4099" name="Formel" r:id="rId6" imgW="698400" imgH="253800" progId="Equation.3">
              <p:embed/>
            </p:oleObj>
          </a:graphicData>
        </a:graphic>
      </p:graphicFrame>
      <p:sp>
        <p:nvSpPr>
          <p:cNvPr id="15" name="AutoShape 6"/>
          <p:cNvSpPr>
            <a:spLocks noChangeArrowheads="1"/>
          </p:cNvSpPr>
          <p:nvPr/>
        </p:nvSpPr>
        <p:spPr bwMode="auto">
          <a:xfrm>
            <a:off x="5881689" y="5572125"/>
            <a:ext cx="411162" cy="247650"/>
          </a:xfrm>
          <a:prstGeom prst="rightArrow">
            <a:avLst>
              <a:gd name="adj1" fmla="val 41833"/>
              <a:gd name="adj2" fmla="val 84596"/>
            </a:avLst>
          </a:prstGeom>
          <a:solidFill>
            <a:srgbClr val="0066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feld 15"/>
          <p:cNvSpPr txBox="1">
            <a:spLocks noChangeArrowheads="1"/>
          </p:cNvSpPr>
          <p:nvPr/>
        </p:nvSpPr>
        <p:spPr bwMode="auto">
          <a:xfrm>
            <a:off x="6381750" y="5500688"/>
            <a:ext cx="3143251" cy="8302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High Polarisation</a:t>
            </a:r>
          </a:p>
          <a:p>
            <a:r>
              <a:rPr lang="de-DE"/>
              <a:t>High Photon Flux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2011</Words>
  <Application>Microsoft Office PowerPoint</Application>
  <PresentationFormat>A4-Papier (210x297 mm)</PresentationFormat>
  <Paragraphs>498</Paragraphs>
  <Slides>46</Slides>
  <Notes>4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46</vt:i4>
      </vt:variant>
    </vt:vector>
  </HeadingPairs>
  <TitlesOfParts>
    <vt:vector size="50" baseType="lpstr">
      <vt:lpstr>Standarddesign</vt:lpstr>
      <vt:lpstr>Formel</vt:lpstr>
      <vt:lpstr>Equation</vt:lpstr>
      <vt:lpstr>Graph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Folie 36</vt:lpstr>
      <vt:lpstr>Folie 37</vt:lpstr>
      <vt:lpstr>Folie 38</vt:lpstr>
      <vt:lpstr>Folie 39</vt:lpstr>
      <vt:lpstr>Folie 40</vt:lpstr>
      <vt:lpstr>Folie 41</vt:lpstr>
      <vt:lpstr>Folie 42</vt:lpstr>
      <vt:lpstr>Folie 43</vt:lpstr>
      <vt:lpstr>Folie 44</vt:lpstr>
      <vt:lpstr>Folie 45</vt:lpstr>
      <vt:lpstr>Folie 46</vt:lpstr>
    </vt:vector>
  </TitlesOfParts>
  <Company>Kernphysik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Andreas Thomas</dc:creator>
  <cp:lastModifiedBy>Inst. f. Kernphysik</cp:lastModifiedBy>
  <cp:revision>645</cp:revision>
  <dcterms:created xsi:type="dcterms:W3CDTF">2004-03-04T19:24:57Z</dcterms:created>
  <dcterms:modified xsi:type="dcterms:W3CDTF">2016-05-31T17:09:57Z</dcterms:modified>
</cp:coreProperties>
</file>