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872" r:id="rId2"/>
    <p:sldMasterId id="2147483886" r:id="rId3"/>
    <p:sldMasterId id="2147483901" r:id="rId4"/>
    <p:sldMasterId id="2147483965" r:id="rId5"/>
    <p:sldMasterId id="2147483979" r:id="rId6"/>
    <p:sldMasterId id="2147483995" r:id="rId7"/>
    <p:sldMasterId id="2147484033" r:id="rId8"/>
    <p:sldMasterId id="2147484047" r:id="rId9"/>
    <p:sldMasterId id="2147484059" r:id="rId10"/>
    <p:sldMasterId id="2147484073" r:id="rId11"/>
  </p:sldMasterIdLst>
  <p:notesMasterIdLst>
    <p:notesMasterId r:id="rId70"/>
  </p:notesMasterIdLst>
  <p:handoutMasterIdLst>
    <p:handoutMasterId r:id="rId71"/>
  </p:handoutMasterIdLst>
  <p:sldIdLst>
    <p:sldId id="1759" r:id="rId12"/>
    <p:sldId id="2290" r:id="rId13"/>
    <p:sldId id="2200" r:id="rId14"/>
    <p:sldId id="2302" r:id="rId15"/>
    <p:sldId id="2248" r:id="rId16"/>
    <p:sldId id="2225" r:id="rId17"/>
    <p:sldId id="2224" r:id="rId18"/>
    <p:sldId id="2185" r:id="rId19"/>
    <p:sldId id="2256" r:id="rId20"/>
    <p:sldId id="2215" r:id="rId21"/>
    <p:sldId id="2216" r:id="rId22"/>
    <p:sldId id="2217" r:id="rId23"/>
    <p:sldId id="2313" r:id="rId24"/>
    <p:sldId id="2314" r:id="rId25"/>
    <p:sldId id="2315" r:id="rId26"/>
    <p:sldId id="2208" r:id="rId27"/>
    <p:sldId id="2227" r:id="rId28"/>
    <p:sldId id="2272" r:id="rId29"/>
    <p:sldId id="2273" r:id="rId30"/>
    <p:sldId id="2233" r:id="rId31"/>
    <p:sldId id="2267" r:id="rId32"/>
    <p:sldId id="2284" r:id="rId33"/>
    <p:sldId id="2276" r:id="rId34"/>
    <p:sldId id="2277" r:id="rId35"/>
    <p:sldId id="2278" r:id="rId36"/>
    <p:sldId id="2310" r:id="rId37"/>
    <p:sldId id="2344" r:id="rId38"/>
    <p:sldId id="2280" r:id="rId39"/>
    <p:sldId id="2325" r:id="rId40"/>
    <p:sldId id="2234" r:id="rId41"/>
    <p:sldId id="2286" r:id="rId42"/>
    <p:sldId id="2287" r:id="rId43"/>
    <p:sldId id="2303" r:id="rId44"/>
    <p:sldId id="2343" r:id="rId45"/>
    <p:sldId id="2341" r:id="rId46"/>
    <p:sldId id="2342" r:id="rId47"/>
    <p:sldId id="2334" r:id="rId48"/>
    <p:sldId id="2304" r:id="rId49"/>
    <p:sldId id="2301" r:id="rId50"/>
    <p:sldId id="2300" r:id="rId51"/>
    <p:sldId id="2299" r:id="rId52"/>
    <p:sldId id="2142" r:id="rId53"/>
    <p:sldId id="2294" r:id="rId54"/>
    <p:sldId id="2305" r:id="rId55"/>
    <p:sldId id="2245" r:id="rId56"/>
    <p:sldId id="2242" r:id="rId57"/>
    <p:sldId id="2243" r:id="rId58"/>
    <p:sldId id="2263" r:id="rId59"/>
    <p:sldId id="2328" r:id="rId60"/>
    <p:sldId id="2329" r:id="rId61"/>
    <p:sldId id="2330" r:id="rId62"/>
    <p:sldId id="2336" r:id="rId63"/>
    <p:sldId id="2337" r:id="rId64"/>
    <p:sldId id="2338" r:id="rId65"/>
    <p:sldId id="2339" r:id="rId66"/>
    <p:sldId id="2340" r:id="rId67"/>
    <p:sldId id="2327" r:id="rId68"/>
    <p:sldId id="2291" r:id="rId69"/>
  </p:sldIdLst>
  <p:sldSz cx="9144000" cy="6858000" type="screen4x3"/>
  <p:notesSz cx="6997700" cy="9271000"/>
  <p:embeddedFontLst>
    <p:embeddedFont>
      <p:font typeface="MS PGothic" panose="020B0600070205080204" pitchFamily="34" charset="-128"/>
      <p:regular r:id="rId72"/>
    </p:embeddedFont>
    <p:embeddedFont>
      <p:font typeface="Helvetica" panose="020B0604020202020204" pitchFamily="3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Comic Sans MS" panose="030F0702030302020204" pitchFamily="66" charset="0"/>
      <p:regular r:id="rId81"/>
      <p:bold r:id="rId82"/>
    </p:embeddedFont>
    <p:embeddedFont>
      <p:font typeface="Times" panose="02020603050405020304" pitchFamily="18" charset="0"/>
      <p:regular r:id="rId83"/>
      <p:bold r:id="rId84"/>
      <p:italic r:id="rId85"/>
      <p:boldItalic r:id="rId86"/>
    </p:embeddedFont>
    <p:embeddedFont>
      <p:font typeface="Book Antiqua" panose="02040602050305030304" pitchFamily="18" charset="0"/>
      <p:regular r:id="rId87"/>
      <p:bold r:id="rId88"/>
      <p:italic r:id="rId89"/>
      <p:boldItalic r:id="rId90"/>
    </p:embeddedFont>
  </p:embeddedFontLst>
  <p:custDataLst>
    <p:tags r:id="rId91"/>
  </p:custDataLst>
  <p:defaultTextStyle>
    <a:defPPr>
      <a:defRPr lang="en-US"/>
    </a:defPPr>
    <a:lvl1pPr algn="ctr" rtl="0" eaLnBrk="0" fontAlgn="base" hangingPunct="0">
      <a:spcBef>
        <a:spcPct val="0"/>
      </a:spcBef>
      <a:spcAft>
        <a:spcPct val="0"/>
      </a:spcAft>
      <a:defRPr sz="2800" kern="1200">
        <a:solidFill>
          <a:srgbClr val="FF3300"/>
        </a:solidFill>
        <a:latin typeface="Arial" pitchFamily="34" charset="0"/>
        <a:ea typeface="+mn-ea"/>
        <a:cs typeface="+mn-cs"/>
      </a:defRPr>
    </a:lvl1pPr>
    <a:lvl2pPr marL="457200" algn="ctr" rtl="0" eaLnBrk="0" fontAlgn="base" hangingPunct="0">
      <a:spcBef>
        <a:spcPct val="0"/>
      </a:spcBef>
      <a:spcAft>
        <a:spcPct val="0"/>
      </a:spcAft>
      <a:defRPr sz="2800" kern="1200">
        <a:solidFill>
          <a:srgbClr val="FF3300"/>
        </a:solidFill>
        <a:latin typeface="Arial" pitchFamily="34" charset="0"/>
        <a:ea typeface="+mn-ea"/>
        <a:cs typeface="+mn-cs"/>
      </a:defRPr>
    </a:lvl2pPr>
    <a:lvl3pPr marL="914400" algn="ctr" rtl="0" eaLnBrk="0" fontAlgn="base" hangingPunct="0">
      <a:spcBef>
        <a:spcPct val="0"/>
      </a:spcBef>
      <a:spcAft>
        <a:spcPct val="0"/>
      </a:spcAft>
      <a:defRPr sz="2800" kern="1200">
        <a:solidFill>
          <a:srgbClr val="FF3300"/>
        </a:solidFill>
        <a:latin typeface="Arial" pitchFamily="34" charset="0"/>
        <a:ea typeface="+mn-ea"/>
        <a:cs typeface="+mn-cs"/>
      </a:defRPr>
    </a:lvl3pPr>
    <a:lvl4pPr marL="1371600" algn="ctr" rtl="0" eaLnBrk="0" fontAlgn="base" hangingPunct="0">
      <a:spcBef>
        <a:spcPct val="0"/>
      </a:spcBef>
      <a:spcAft>
        <a:spcPct val="0"/>
      </a:spcAft>
      <a:defRPr sz="2800" kern="1200">
        <a:solidFill>
          <a:srgbClr val="FF3300"/>
        </a:solidFill>
        <a:latin typeface="Arial" pitchFamily="34" charset="0"/>
        <a:ea typeface="+mn-ea"/>
        <a:cs typeface="+mn-cs"/>
      </a:defRPr>
    </a:lvl4pPr>
    <a:lvl5pPr marL="1828800" algn="ctr" rtl="0" eaLnBrk="0" fontAlgn="base" hangingPunct="0">
      <a:spcBef>
        <a:spcPct val="0"/>
      </a:spcBef>
      <a:spcAft>
        <a:spcPct val="0"/>
      </a:spcAft>
      <a:defRPr sz="2800" kern="1200">
        <a:solidFill>
          <a:srgbClr val="FF3300"/>
        </a:solidFill>
        <a:latin typeface="Arial" pitchFamily="34" charset="0"/>
        <a:ea typeface="+mn-ea"/>
        <a:cs typeface="+mn-cs"/>
      </a:defRPr>
    </a:lvl5pPr>
    <a:lvl6pPr marL="2286000" algn="l" defTabSz="914400" rtl="0" eaLnBrk="1" latinLnBrk="0" hangingPunct="1">
      <a:defRPr sz="2800" kern="1200">
        <a:solidFill>
          <a:srgbClr val="FF3300"/>
        </a:solidFill>
        <a:latin typeface="Arial" pitchFamily="34" charset="0"/>
        <a:ea typeface="+mn-ea"/>
        <a:cs typeface="+mn-cs"/>
      </a:defRPr>
    </a:lvl6pPr>
    <a:lvl7pPr marL="2743200" algn="l" defTabSz="914400" rtl="0" eaLnBrk="1" latinLnBrk="0" hangingPunct="1">
      <a:defRPr sz="2800" kern="1200">
        <a:solidFill>
          <a:srgbClr val="FF3300"/>
        </a:solidFill>
        <a:latin typeface="Arial" pitchFamily="34" charset="0"/>
        <a:ea typeface="+mn-ea"/>
        <a:cs typeface="+mn-cs"/>
      </a:defRPr>
    </a:lvl7pPr>
    <a:lvl8pPr marL="3200400" algn="l" defTabSz="914400" rtl="0" eaLnBrk="1" latinLnBrk="0" hangingPunct="1">
      <a:defRPr sz="2800" kern="1200">
        <a:solidFill>
          <a:srgbClr val="FF3300"/>
        </a:solidFill>
        <a:latin typeface="Arial" pitchFamily="34" charset="0"/>
        <a:ea typeface="+mn-ea"/>
        <a:cs typeface="+mn-cs"/>
      </a:defRPr>
    </a:lvl8pPr>
    <a:lvl9pPr marL="3657600" algn="l" defTabSz="914400" rtl="0" eaLnBrk="1" latinLnBrk="0" hangingPunct="1">
      <a:defRPr sz="2800" kern="1200">
        <a:solidFill>
          <a:srgbClr val="FF33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33CCFF"/>
    <a:srgbClr val="FF0000"/>
    <a:srgbClr val="022F9E"/>
    <a:srgbClr val="FF00FF"/>
    <a:srgbClr val="730BBB"/>
    <a:srgbClr val="022B92"/>
    <a:srgbClr val="011035"/>
    <a:srgbClr val="99CCFF"/>
    <a:srgbClr val="165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21" autoAdjust="0"/>
    <p:restoredTop sz="99897" autoAdjust="0"/>
  </p:normalViewPr>
  <p:slideViewPr>
    <p:cSldViewPr showGuides="1">
      <p:cViewPr varScale="1">
        <p:scale>
          <a:sx n="57" d="100"/>
          <a:sy n="57" d="100"/>
        </p:scale>
        <p:origin x="-141"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128"/>
    </p:cViewPr>
  </p:sorterViewPr>
  <p:notesViewPr>
    <p:cSldViewPr showGuides="1">
      <p:cViewPr varScale="1">
        <p:scale>
          <a:sx n="54" d="100"/>
          <a:sy n="54" d="100"/>
        </p:scale>
        <p:origin x="-1650" y="-8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font" Target="fonts/font5.fntdata"/><Relationship Id="rId84" Type="http://schemas.openxmlformats.org/officeDocument/2006/relationships/font" Target="fonts/font13.fntdata"/><Relationship Id="rId89"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font" Target="fonts/font11.fntdata"/><Relationship Id="rId90" Type="http://schemas.openxmlformats.org/officeDocument/2006/relationships/font" Target="fonts/font19.fntdata"/><Relationship Id="rId95"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55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402138"/>
            <a:ext cx="5133975" cy="4171950"/>
          </a:xfrm>
          <a:prstGeom prst="rect">
            <a:avLst/>
          </a:prstGeom>
          <a:noFill/>
          <a:ln w="12700">
            <a:noFill/>
            <a:miter lim="800000"/>
            <a:headEnd/>
            <a:tailEnd/>
          </a:ln>
          <a:effectLst/>
        </p:spPr>
        <p:txBody>
          <a:bodyPr vert="horz" wrap="square" lIns="90393" tIns="45196" rIns="90393" bIns="451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5" name="Rectangle 3"/>
          <p:cNvSpPr>
            <a:spLocks noGrp="1" noRot="1" noChangeAspect="1" noChangeArrowheads="1" noTextEdit="1"/>
          </p:cNvSpPr>
          <p:nvPr>
            <p:ph type="sldImg" idx="2"/>
          </p:nvPr>
        </p:nvSpPr>
        <p:spPr bwMode="auto">
          <a:xfrm>
            <a:off x="1192213" y="701675"/>
            <a:ext cx="4618037" cy="34639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7583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93800" y="701675"/>
            <a:ext cx="4618038" cy="3463925"/>
          </a:xfrm>
          <a:ln/>
        </p:spPr>
      </p:sp>
      <p:sp>
        <p:nvSpPr>
          <p:cNvPr id="13824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status of states with masses below 2.4</a:t>
            </a:r>
            <a:r>
              <a:rPr lang="en-US" baseline="0" dirty="0" smtClean="0"/>
              <a:t> </a:t>
            </a:r>
            <a:r>
              <a:rPr lang="en-US" baseline="0" dirty="0" err="1" smtClean="0"/>
              <a:t>GeV</a:t>
            </a:r>
            <a:r>
              <a:rPr lang="en-US" baseline="0" dirty="0" smtClean="0"/>
              <a:t> and minimum of 2* rating. The newly observed states, or states that have been upgraded due to the new data are shown with the green frames.  Out of the 8 new N* states 5 fall within a narrow mass range, that may indicate a mass degenerate spin </a:t>
            </a:r>
            <a:r>
              <a:rPr lang="en-US" baseline="0" dirty="0" err="1" smtClean="0"/>
              <a:t>multiplet</a:t>
            </a:r>
            <a:r>
              <a:rPr lang="en-US" baseline="0" dirty="0" smtClean="0"/>
              <a:t> at 1.9 </a:t>
            </a:r>
            <a:r>
              <a:rPr lang="en-US" baseline="0" dirty="0" err="1" smtClean="0"/>
              <a:t>GeV</a:t>
            </a:r>
            <a:r>
              <a:rPr lang="en-US" baseline="0" dirty="0" smtClean="0"/>
              <a:t> that nearly repeats a similar set of states at 1.7GeV, and a set of now 7 Delta states, also near 1.9 </a:t>
            </a:r>
            <a:r>
              <a:rPr lang="en-US" baseline="0" dirty="0" err="1" smtClean="0"/>
              <a:t>GeV</a:t>
            </a:r>
            <a:r>
              <a:rPr lang="en-US" baseline="0" dirty="0" smtClean="0"/>
              <a:t>.  The mechanism for such </a:t>
            </a:r>
            <a:r>
              <a:rPr lang="en-US" baseline="0" dirty="0" err="1" smtClean="0"/>
              <a:t>multiplets</a:t>
            </a:r>
            <a:r>
              <a:rPr lang="en-US" baseline="0" dirty="0" smtClean="0"/>
              <a:t> is not understood and is not predicted within the quark model. Channel coupling might have something to do with it, but no quantitative evaluation has been done.   </a:t>
            </a:r>
          </a:p>
          <a:p>
            <a:r>
              <a:rPr lang="en-US" baseline="0" dirty="0" smtClean="0"/>
              <a:t>The other important question is if these new states fit within the symmetry underlying the constituent quark model. </a:t>
            </a:r>
            <a:endParaRPr lang="en-US" dirty="0"/>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5D13E564-DB54-9B44-B6B0-B17C03A40BB6}" type="slidenum">
              <a:rPr lang="en-US" smtClean="0"/>
              <a:pPr/>
              <a:t>23</a:t>
            </a:fld>
            <a:endParaRPr lang="en-US"/>
          </a:p>
        </p:txBody>
      </p:sp>
    </p:spTree>
    <p:extLst>
      <p:ext uri="{BB962C8B-B14F-4D97-AF65-F5344CB8AC3E}">
        <p14:creationId xmlns:p14="http://schemas.microsoft.com/office/powerpoint/2010/main" val="54764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This shows the 2010 status of baryon states that have been associated with quark model states shown in this SU(6)</a:t>
            </a:r>
            <a:r>
              <a:rPr lang="en-US" sz="1100" dirty="0" err="1"/>
              <a:t>xO</a:t>
            </a:r>
            <a:r>
              <a:rPr lang="en-US" sz="1100" dirty="0"/>
              <a:t>(3) symmetry scheme. The color code indicating the confidence level in their existence. Clearly there are many open boxes where states are predicted but have not observed.   </a:t>
            </a:r>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B465146C-2381-E845-AEC8-0B41B4187267}" type="slidenum">
              <a:rPr lang="en-US" smtClean="0"/>
              <a:pPr/>
              <a:t>24</a:t>
            </a:fld>
            <a:endParaRPr lang="en-US"/>
          </a:p>
        </p:txBody>
      </p:sp>
      <p:sp>
        <p:nvSpPr>
          <p:cNvPr id="5" name="Date Placeholder 4"/>
          <p:cNvSpPr>
            <a:spLocks noGrp="1"/>
          </p:cNvSpPr>
          <p:nvPr>
            <p:ph type="dt" idx="11"/>
          </p:nvPr>
        </p:nvSpPr>
        <p:spPr>
          <a:xfrm>
            <a:off x="3963744" y="0"/>
            <a:ext cx="3032337" cy="463550"/>
          </a:xfrm>
          <a:prstGeom prst="rect">
            <a:avLst/>
          </a:prstGeom>
        </p:spPr>
        <p:txBody>
          <a:bodyPr lIns="92958" tIns="46479" rIns="92958" bIns="46479"/>
          <a:lstStyle/>
          <a:p>
            <a:fld id="{3B3B49F8-1BDB-D842-B27D-9D18EBE5BCD1}" type="datetime1">
              <a:rPr lang="en-US" smtClean="0"/>
              <a:pPr/>
              <a:t>6/6/2016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This shows the status of 2016 with 8 additional states included that fit into the open boxes. One of them is upgraded to 4-stars. </a:t>
            </a:r>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B465146C-2381-E845-AEC8-0B41B4187267}" type="slidenum">
              <a:rPr lang="en-US" smtClean="0"/>
              <a:pPr/>
              <a:t>25</a:t>
            </a:fld>
            <a:endParaRPr lang="en-US"/>
          </a:p>
        </p:txBody>
      </p:sp>
      <p:sp>
        <p:nvSpPr>
          <p:cNvPr id="5" name="Date Placeholder 4"/>
          <p:cNvSpPr>
            <a:spLocks noGrp="1"/>
          </p:cNvSpPr>
          <p:nvPr>
            <p:ph type="dt" idx="11"/>
          </p:nvPr>
        </p:nvSpPr>
        <p:spPr>
          <a:xfrm>
            <a:off x="3963744" y="0"/>
            <a:ext cx="3032337" cy="463550"/>
          </a:xfrm>
          <a:prstGeom prst="rect">
            <a:avLst/>
          </a:prstGeom>
        </p:spPr>
        <p:txBody>
          <a:bodyPr lIns="92958" tIns="46479" rIns="92958" bIns="46479"/>
          <a:lstStyle/>
          <a:p>
            <a:fld id="{3B3B49F8-1BDB-D842-B27D-9D18EBE5BCD1}" type="datetime1">
              <a:rPr lang="en-US" smtClean="0"/>
              <a:pPr/>
              <a:t>6/6/2016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It is clear that the new states are incompatible with the naïve quark-</a:t>
            </a:r>
            <a:r>
              <a:rPr lang="en-US" sz="1100" dirty="0" err="1"/>
              <a:t>diquark</a:t>
            </a:r>
            <a:r>
              <a:rPr lang="en-US" sz="1100" dirty="0"/>
              <a:t> model predictions with a frozen, </a:t>
            </a:r>
            <a:r>
              <a:rPr lang="en-US" sz="1100" dirty="0" err="1"/>
              <a:t>pointlike</a:t>
            </a:r>
            <a:r>
              <a:rPr lang="en-US" sz="1100" dirty="0"/>
              <a:t> di-quark.  Note, that this does not eliminate models with dynamical di-quarks such as predicted in the DSE approach.   </a:t>
            </a:r>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B465146C-2381-E845-AEC8-0B41B4187267}" type="slidenum">
              <a:rPr lang="en-US" smtClean="0"/>
              <a:pPr/>
              <a:t>26</a:t>
            </a:fld>
            <a:endParaRPr lang="en-US"/>
          </a:p>
        </p:txBody>
      </p:sp>
      <p:sp>
        <p:nvSpPr>
          <p:cNvPr id="5" name="Date Placeholder 4"/>
          <p:cNvSpPr>
            <a:spLocks noGrp="1"/>
          </p:cNvSpPr>
          <p:nvPr>
            <p:ph type="dt" idx="11"/>
          </p:nvPr>
        </p:nvSpPr>
        <p:spPr>
          <a:xfrm>
            <a:off x="3963744" y="0"/>
            <a:ext cx="3032337" cy="463550"/>
          </a:xfrm>
          <a:prstGeom prst="rect">
            <a:avLst/>
          </a:prstGeom>
        </p:spPr>
        <p:txBody>
          <a:bodyPr lIns="92958" tIns="46479" rIns="92958" bIns="46479"/>
          <a:lstStyle/>
          <a:p>
            <a:fld id="{3B3B49F8-1BDB-D842-B27D-9D18EBE5BCD1}" type="datetime1">
              <a:rPr lang="en-US" smtClean="0"/>
              <a:pPr/>
              <a:t>6/6/2016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This shows the status of 2016 with 8 additional states included that fit into the open boxes. One of them is upgraded to 4-stars. </a:t>
            </a:r>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B465146C-2381-E845-AEC8-0B41B4187267}" type="slidenum">
              <a:rPr lang="en-US" smtClean="0"/>
              <a:pPr/>
              <a:t>27</a:t>
            </a:fld>
            <a:endParaRPr lang="en-US"/>
          </a:p>
        </p:txBody>
      </p:sp>
      <p:sp>
        <p:nvSpPr>
          <p:cNvPr id="5" name="Date Placeholder 4"/>
          <p:cNvSpPr>
            <a:spLocks noGrp="1"/>
          </p:cNvSpPr>
          <p:nvPr>
            <p:ph type="dt" idx="11"/>
          </p:nvPr>
        </p:nvSpPr>
        <p:spPr>
          <a:xfrm>
            <a:off x="3963744" y="0"/>
            <a:ext cx="3032337" cy="463550"/>
          </a:xfrm>
          <a:prstGeom prst="rect">
            <a:avLst/>
          </a:prstGeom>
        </p:spPr>
        <p:txBody>
          <a:bodyPr lIns="92958" tIns="46479" rIns="92958" bIns="46479"/>
          <a:lstStyle/>
          <a:p>
            <a:fld id="{3B3B49F8-1BDB-D842-B27D-9D18EBE5BCD1}" type="datetime1">
              <a:rPr lang="en-US" smtClean="0"/>
              <a:pPr/>
              <a:t>6/6/2016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790" eaLnBrk="1" fontAlgn="auto" hangingPunct="1">
              <a:spcBef>
                <a:spcPts val="0"/>
              </a:spcBef>
              <a:spcAft>
                <a:spcPts val="0"/>
              </a:spcAft>
              <a:defRPr/>
            </a:pPr>
            <a:r>
              <a:rPr lang="en-US" baseline="0" dirty="0" smtClean="0"/>
              <a:t>We can also ask if the new states can be accommodated within LQCD. </a:t>
            </a:r>
            <a:r>
              <a:rPr lang="en-US" dirty="0" smtClean="0"/>
              <a:t>For orientation I highlight some of the well known negative parity states. Ignoring the mass assignments, it is not</a:t>
            </a:r>
            <a:r>
              <a:rPr lang="en-US" baseline="0" dirty="0" smtClean="0"/>
              <a:t> difficult</a:t>
            </a:r>
            <a:r>
              <a:rPr lang="en-US" dirty="0" smtClean="0"/>
              <a:t> to find Lattice states with the correct spin-parity to accommodate the newly found candidate states. But as a warning, the masses of all lattice states are too high,</a:t>
            </a:r>
            <a:r>
              <a:rPr lang="en-US" baseline="0" dirty="0" smtClean="0"/>
              <a:t> especially for positive parity states. The Roper mass is 700MeV too high.</a:t>
            </a:r>
            <a:r>
              <a:rPr lang="en-US" dirty="0" smtClean="0"/>
              <a:t> </a:t>
            </a:r>
            <a:r>
              <a:rPr lang="en-US" baseline="0" dirty="0" smtClean="0"/>
              <a:t>Coupling to open channels is suppressed due to the large </a:t>
            </a:r>
            <a:r>
              <a:rPr lang="en-US" baseline="0" dirty="0" err="1" smtClean="0"/>
              <a:t>pion</a:t>
            </a:r>
            <a:r>
              <a:rPr lang="en-US" baseline="0" dirty="0" smtClean="0"/>
              <a:t> mass of 400MeV.</a:t>
            </a:r>
          </a:p>
          <a:p>
            <a:pPr defTabSz="464790" eaLnBrk="1" fontAlgn="auto" hangingPunct="1">
              <a:spcBef>
                <a:spcPts val="0"/>
              </a:spcBef>
              <a:spcAft>
                <a:spcPts val="0"/>
              </a:spcAft>
              <a:defRPr/>
            </a:pPr>
            <a:r>
              <a:rPr lang="en-US" baseline="0" dirty="0" smtClean="0"/>
              <a:t> </a:t>
            </a:r>
            <a:r>
              <a:rPr lang="en-US" b="1" baseline="0" dirty="0" smtClean="0"/>
              <a:t>We may see the effect of coupling to open inelastic channels from a dynamically coupled channel calculations ……  </a:t>
            </a:r>
            <a:endParaRPr lang="en-US" b="1" dirty="0"/>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5D13E564-DB54-9B44-B6B0-B17C03A40BB6}"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0000FF"/>
                </a:solidFill>
              </a:rPr>
              <a:t>In 2015</a:t>
            </a:r>
            <a:r>
              <a:rPr lang="en-US" b="1" baseline="0" dirty="0" smtClean="0">
                <a:solidFill>
                  <a:srgbClr val="0000FF"/>
                </a:solidFill>
              </a:rPr>
              <a:t> we now have a more quantitative understanding of the high Q2 behavior in QCD incorporating the running quark mass in DSE/QCD and LF RQM approaches so that this statement is valid.</a:t>
            </a:r>
            <a:r>
              <a:rPr lang="en-US" baseline="0" dirty="0" smtClean="0"/>
              <a:t> However, a fully consistent treatment of both the low and the high Q2 region is still lacking.  </a:t>
            </a:r>
            <a:endParaRPr lang="en-US" dirty="0"/>
          </a:p>
        </p:txBody>
      </p:sp>
      <p:sp>
        <p:nvSpPr>
          <p:cNvPr id="4" name="Date Placeholder 3"/>
          <p:cNvSpPr>
            <a:spLocks noGrp="1"/>
          </p:cNvSpPr>
          <p:nvPr>
            <p:ph type="dt" idx="10"/>
          </p:nvPr>
        </p:nvSpPr>
        <p:spPr>
          <a:xfrm>
            <a:off x="3963744" y="0"/>
            <a:ext cx="3032337" cy="463550"/>
          </a:xfrm>
          <a:prstGeom prst="rect">
            <a:avLst/>
          </a:prstGeom>
        </p:spPr>
        <p:txBody>
          <a:bodyPr lIns="92958" tIns="46479" rIns="92958" bIns="46479"/>
          <a:lstStyle/>
          <a:p>
            <a:fld id="{81782BD5-0F13-3642-8178-50E0DE81145B}" type="datetime1">
              <a:rPr lang="en-US" smtClean="0"/>
              <a:pPr/>
              <a:t>6/6/2016</a:t>
            </a:fld>
            <a:endParaRPr lang="en-US"/>
          </a:p>
        </p:txBody>
      </p:sp>
      <p:sp>
        <p:nvSpPr>
          <p:cNvPr id="5" name="Slide Number Placeholder 4"/>
          <p:cNvSpPr>
            <a:spLocks noGrp="1"/>
          </p:cNvSpPr>
          <p:nvPr>
            <p:ph type="sldNum" sz="quarter" idx="11"/>
          </p:nvPr>
        </p:nvSpPr>
        <p:spPr>
          <a:xfrm>
            <a:off x="3963744" y="8805841"/>
            <a:ext cx="3032337" cy="463550"/>
          </a:xfrm>
          <a:prstGeom prst="rect">
            <a:avLst/>
          </a:prstGeom>
        </p:spPr>
        <p:txBody>
          <a:bodyPr lIns="92958" tIns="46479" rIns="92958" bIns="46479"/>
          <a:lstStyle/>
          <a:p>
            <a:fld id="{B465146C-2381-E845-AEC8-0B41B4187267}"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938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93800" y="701675"/>
            <a:ext cx="4618038" cy="3463925"/>
          </a:xfrm>
          <a:ln/>
        </p:spPr>
      </p:sp>
      <p:sp>
        <p:nvSpPr>
          <p:cNvPr id="13824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63146" y="8805550"/>
            <a:ext cx="3032971" cy="463867"/>
          </a:xfrm>
          <a:prstGeom prst="rect">
            <a:avLst/>
          </a:prstGeom>
        </p:spPr>
        <p:txBody>
          <a:bodyPr lIns="91221" tIns="45610" rIns="91221" bIns="45610"/>
          <a:lstStyle/>
          <a:p>
            <a:pPr>
              <a:defRPr/>
            </a:pPr>
            <a:fld id="{4A33C095-DDA7-4E3D-A315-D52B12D5B78E}" type="slidenum">
              <a:rPr lang="en-US" smtClean="0"/>
              <a:pPr>
                <a:defRPr/>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964191" y="8806493"/>
            <a:ext cx="3031910" cy="462912"/>
          </a:xfrm>
          <a:prstGeom prst="rect">
            <a:avLst/>
          </a:prstGeom>
          <a:noFill/>
        </p:spPr>
        <p:txBody>
          <a:bodyPr lIns="92934" tIns="46466" rIns="92934" bIns="46466"/>
          <a:lstStyle/>
          <a:p>
            <a:fld id="{153475F3-F791-4368-A279-8ADF878F5FE2}" type="slidenum">
              <a:rPr lang="en-US" smtClean="0">
                <a:solidFill>
                  <a:srgbClr val="000000"/>
                </a:solidFill>
              </a:rPr>
              <a:pPr/>
              <a:t>56</a:t>
            </a:fld>
            <a:endParaRPr lang="en-US" smtClean="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64191" y="8806493"/>
            <a:ext cx="3031910" cy="462912"/>
          </a:xfrm>
          <a:prstGeom prst="rect">
            <a:avLst/>
          </a:prstGeom>
          <a:noFill/>
        </p:spPr>
        <p:txBody>
          <a:bodyPr lIns="92007" tIns="46003" rIns="92007" bIns="46003"/>
          <a:lstStyle/>
          <a:p>
            <a:fld id="{B2ACD818-C2F6-454D-8BBE-781E69C7152F}" type="slidenum">
              <a:rPr lang="en-US" smtClean="0">
                <a:solidFill>
                  <a:prstClr val="black"/>
                </a:solidFill>
                <a:latin typeface="Arial" pitchFamily="34" charset="0"/>
              </a:rPr>
              <a:pPr/>
              <a:t>8</a:t>
            </a:fld>
            <a:endParaRPr lang="en-US" smtClean="0">
              <a:solidFill>
                <a:prstClr val="black"/>
              </a:solidFill>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pPr>
              <a:buFontTx/>
              <a:buChar char="•"/>
            </a:pPr>
            <a:r>
              <a:rPr lang="en-US" dirty="0" smtClean="0"/>
              <a:t>It will occur earliest in the simplest systems</a:t>
            </a:r>
          </a:p>
          <a:p>
            <a:pPr lvl="1"/>
            <a:r>
              <a:rPr lang="en-US" dirty="0" smtClean="0">
                <a:sym typeface="Wingdings" pitchFamily="2" charset="2"/>
              </a:rPr>
              <a:t> </a:t>
            </a:r>
            <a:r>
              <a:rPr lang="en-US" dirty="0" smtClean="0"/>
              <a:t>the pion form factor </a:t>
            </a:r>
            <a:r>
              <a:rPr lang="en-US" dirty="0" smtClean="0">
                <a:solidFill>
                  <a:schemeClr val="accent2"/>
                </a:solidFill>
              </a:rPr>
              <a:t>F</a:t>
            </a:r>
            <a:r>
              <a:rPr lang="en-US" baseline="-25000" dirty="0" smtClean="0">
                <a:solidFill>
                  <a:schemeClr val="accent2"/>
                </a:solidFill>
                <a:sym typeface="Symbol"/>
              </a:rPr>
              <a:t></a:t>
            </a:r>
            <a:r>
              <a:rPr lang="en-US" dirty="0" smtClean="0">
                <a:solidFill>
                  <a:schemeClr val="accent2"/>
                </a:solidFill>
              </a:rPr>
              <a:t>(Q</a:t>
            </a:r>
            <a:r>
              <a:rPr lang="en-US" baseline="30000" dirty="0" smtClean="0">
                <a:solidFill>
                  <a:schemeClr val="accent2"/>
                </a:solidFill>
              </a:rPr>
              <a:t>2</a:t>
            </a:r>
            <a:r>
              <a:rPr lang="en-US" dirty="0" smtClean="0">
                <a:solidFill>
                  <a:schemeClr val="accent2"/>
                </a:solidFill>
              </a:rPr>
              <a:t>)</a:t>
            </a:r>
            <a:r>
              <a:rPr lang="en-US" dirty="0" smtClean="0"/>
              <a:t> provides our best chance to</a:t>
            </a:r>
          </a:p>
          <a:p>
            <a:pPr lvl="1"/>
            <a:r>
              <a:rPr lang="en-US" dirty="0" smtClean="0"/>
              <a:t>    determine the relevant distance scale experimentally</a:t>
            </a:r>
          </a:p>
          <a:p>
            <a:endParaRPr lang="en-US" dirty="0"/>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5313" y="0"/>
            <a:ext cx="4860926" cy="36464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63887" y="8806186"/>
            <a:ext cx="3032232" cy="463234"/>
          </a:xfrm>
          <a:prstGeom prst="rect">
            <a:avLst/>
          </a:prstGeom>
        </p:spPr>
        <p:txBody>
          <a:bodyPr lIns="91066" tIns="45533" rIns="91066" bIns="45533"/>
          <a:lstStyle/>
          <a:p>
            <a:fld id="{48FB24F2-74F6-4D0F-928B-7797E557AF2F}"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81100" y="695325"/>
            <a:ext cx="4635500" cy="3476625"/>
          </a:xfrm>
          <a:ln/>
        </p:spPr>
      </p:sp>
      <p:sp>
        <p:nvSpPr>
          <p:cNvPr id="125955" name="Rectangle 3"/>
          <p:cNvSpPr>
            <a:spLocks noGrp="1" noChangeArrowheads="1"/>
          </p:cNvSpPr>
          <p:nvPr>
            <p:ph type="body" idx="1"/>
          </p:nvPr>
        </p:nvSpPr>
        <p:spPr>
          <a:xfrm>
            <a:off x="931863" y="4405313"/>
            <a:ext cx="5133975" cy="4170362"/>
          </a:xfrm>
          <a:noFill/>
          <a:ln w="9525"/>
        </p:spPr>
        <p:txBody>
          <a:bodyPr/>
          <a:lstStyle/>
          <a:p>
            <a:r>
              <a:rPr lang="en-US" smtClean="0">
                <a:latin typeface="Arial" pitchFamily="34" charset="0"/>
              </a:rPr>
              <a:t>CLAS measures a broad range of Q**2 and W simultaneously (left figure)</a:t>
            </a:r>
          </a:p>
          <a:p>
            <a:r>
              <a:rPr lang="en-US" smtClean="0">
                <a:latin typeface="Arial" pitchFamily="34" charset="0"/>
              </a:rPr>
              <a:t>And</a:t>
            </a:r>
          </a:p>
          <a:p>
            <a:r>
              <a:rPr lang="en-US" smtClean="0">
                <a:latin typeface="Arial" pitchFamily="34" charset="0"/>
              </a:rPr>
              <a:t>CLAS can simultaneously (via coincidence) see decay of state excited at known W</a:t>
            </a:r>
          </a:p>
          <a:p>
            <a:r>
              <a:rPr lang="en-US" smtClean="0">
                <a:latin typeface="Arial" pitchFamily="34" charset="0"/>
              </a:rPr>
              <a:t>Note, for example, missing stat region has omega decay – not seen (not surprisingly) in pion excitation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slides shows</a:t>
            </a:r>
            <a:r>
              <a:rPr lang="en-US" baseline="0" dirty="0" smtClean="0"/>
              <a:t> a summary of the results</a:t>
            </a:r>
            <a:r>
              <a:rPr lang="en-US" dirty="0" smtClean="0"/>
              <a:t> </a:t>
            </a:r>
            <a:r>
              <a:rPr lang="en-US" baseline="0" dirty="0" smtClean="0"/>
              <a:t>in this analysis. The green column shows the rating by the PDG. The two columns show the importance of the strangeness channel in this results.   </a:t>
            </a:r>
            <a:endParaRPr lang="en-US" dirty="0"/>
          </a:p>
        </p:txBody>
      </p:sp>
      <p:sp>
        <p:nvSpPr>
          <p:cNvPr id="4" name="Slide Number Placeholder 3"/>
          <p:cNvSpPr>
            <a:spLocks noGrp="1"/>
          </p:cNvSpPr>
          <p:nvPr>
            <p:ph type="sldNum" sz="quarter" idx="10"/>
          </p:nvPr>
        </p:nvSpPr>
        <p:spPr>
          <a:xfrm>
            <a:off x="3963744" y="8805841"/>
            <a:ext cx="3032337" cy="463550"/>
          </a:xfrm>
          <a:prstGeom prst="rect">
            <a:avLst/>
          </a:prstGeom>
        </p:spPr>
        <p:txBody>
          <a:bodyPr lIns="92958" tIns="46479" rIns="92958" bIns="46479"/>
          <a:lstStyle/>
          <a:p>
            <a:fld id="{5D13E564-DB54-9B44-B6B0-B17C03A40BB6}" type="slidenum">
              <a:rPr lang="en-US" smtClean="0">
                <a:solidFill>
                  <a:prstClr val="black"/>
                </a:solidFill>
              </a:rPr>
              <a:pPr/>
              <a:t>22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33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150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188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6337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752089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40339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55309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307272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44303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15933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483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496408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524781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39147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294375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716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0602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E8D17-30A0-405E-9E38-9DBAE3E205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220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D5D7-76BB-4800-9D56-B0C4971F0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617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81FA1B-6081-49C7-B319-91F22E368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327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BE81BE-FAD5-4F5C-867C-E3CD958896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39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E77D21-764F-46C6-BF39-C42621835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427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8B464C-EACE-4205-BB8A-9CFF744FD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8871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87717A-C348-4F33-A0A4-FAB6171C99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911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51DD1-E868-49C3-A59E-E78189254B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04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EA5F7C-0F3E-4966-8212-81D25F2C5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0402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DA7694-6A4F-4891-AE07-B8E15398B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202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E0573-1745-4305-96D7-499778808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2103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224E235-93B1-40A7-9A64-83D596B32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571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73568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761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976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777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863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890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4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30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03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529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848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43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dirty="0"/>
          </a:p>
        </p:txBody>
      </p:sp>
    </p:spTree>
    <p:extLst>
      <p:ext uri="{BB962C8B-B14F-4D97-AF65-F5344CB8AC3E}">
        <p14:creationId xmlns:p14="http://schemas.microsoft.com/office/powerpoint/2010/main" val="969663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7981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389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889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76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797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562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225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4740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0060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635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1671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351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a:p>
        </p:txBody>
      </p:sp>
    </p:spTree>
    <p:extLst>
      <p:ext uri="{BB962C8B-B14F-4D97-AF65-F5344CB8AC3E}">
        <p14:creationId xmlns:p14="http://schemas.microsoft.com/office/powerpoint/2010/main" val="230562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8893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949506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18812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402027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26731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3470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43023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3637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91233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7512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428195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6905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pPr lvl="0"/>
            <a:endParaRPr lang="en-US" noProof="0" smtClean="0"/>
          </a:p>
        </p:txBody>
      </p:sp>
    </p:spTree>
    <p:extLst>
      <p:ext uri="{BB962C8B-B14F-4D97-AF65-F5344CB8AC3E}">
        <p14:creationId xmlns:p14="http://schemas.microsoft.com/office/powerpoint/2010/main" val="19453072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718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562039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85562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500023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3047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14984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19120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73051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48159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306576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84797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505844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38719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val="790829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744221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72494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4666408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18424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968207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162967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30876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012033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607997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8062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22667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71538" y="17463"/>
            <a:ext cx="7434262" cy="736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29522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38250"/>
            <a:ext cx="8305800" cy="4933950"/>
          </a:xfrm>
        </p:spPr>
        <p:txBody>
          <a:bodyPr/>
          <a:lstStyle/>
          <a:p>
            <a:endParaRPr lang="en-US"/>
          </a:p>
        </p:txBody>
      </p:sp>
    </p:spTree>
    <p:extLst>
      <p:ext uri="{BB962C8B-B14F-4D97-AF65-F5344CB8AC3E}">
        <p14:creationId xmlns:p14="http://schemas.microsoft.com/office/powerpoint/2010/main" val="13790228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7187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120821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041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837551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198475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209138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9776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889662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534540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53690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513367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994199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525845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266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27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1120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958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794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2252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C4F25-FCE8-40CE-BC77-879A2F1D8CF4}" type="datetimeFigureOut">
              <a:rPr lang="en-US" smtClean="0">
                <a:solidFill>
                  <a:prstClr val="black">
                    <a:tint val="75000"/>
                  </a:prstClr>
                </a:solidFill>
              </a:rPr>
              <a:pPr/>
              <a:t>6/6/2016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FFA5A5-7883-4BE3-9A45-21DA0718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462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5363"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pitchFamily="50" charset="0"/>
              <a:buNone/>
              <a:defRPr/>
            </a:pPr>
            <a:endParaRPr lang="en-US" sz="2400" b="1">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27651"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pitchFamily="50" charset="0"/>
              <a:buNone/>
              <a:defRPr/>
            </a:pPr>
            <a:endParaRPr lang="en-US" sz="2400" b="1">
              <a:solidFill>
                <a:srgbClr val="000000"/>
              </a:solidFill>
              <a:latin typeface="Arial"/>
            </a:endParaRPr>
          </a:p>
        </p:txBody>
      </p:sp>
    </p:spTree>
    <p:extLst>
      <p:ext uri="{BB962C8B-B14F-4D97-AF65-F5344CB8AC3E}">
        <p14:creationId xmlns:p14="http://schemas.microsoft.com/office/powerpoint/2010/main" val="202573987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Lst>
  <p:transition/>
  <p:hf sldNum="0"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18"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3BD72125-791C-47D1-9BD4-4D96105495F6}" type="slidenum">
              <a:rPr lang="en-US">
                <a:solidFill>
                  <a:srgbClr val="000000"/>
                </a:solidFill>
                <a:latin typeface="Arial"/>
              </a:rPr>
              <a:pPr eaLnBrk="1" hangingPunct="1">
                <a:defRPr/>
              </a:pPr>
              <a:t>‹#›</a:t>
            </a:fld>
            <a:endParaRPr lang="en-US">
              <a:solidFill>
                <a:srgbClr val="000000"/>
              </a:solidFill>
              <a:latin typeface="Arial"/>
            </a:endParaRPr>
          </a:p>
        </p:txBody>
      </p:sp>
    </p:spTree>
    <p:extLst>
      <p:ext uri="{BB962C8B-B14F-4D97-AF65-F5344CB8AC3E}">
        <p14:creationId xmlns:p14="http://schemas.microsoft.com/office/powerpoint/2010/main" val="103045420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defRPr/>
            </a:pPr>
            <a:endParaRPr lang="en-US" sz="3200" b="1" dirty="0">
              <a:solidFill>
                <a:srgbClr val="000000"/>
              </a:solidFill>
              <a:latin typeface="Times New Roman" pitchFamily="18" charset="0"/>
            </a:endParaRPr>
          </a:p>
        </p:txBody>
      </p:sp>
      <p:sp>
        <p:nvSpPr>
          <p:cNvPr id="792582" name="Line 6"/>
          <p:cNvSpPr>
            <a:spLocks noChangeShapeType="1"/>
          </p:cNvSpPr>
          <p:nvPr/>
        </p:nvSpPr>
        <p:spPr bwMode="auto">
          <a:xfrm>
            <a:off x="0" y="6500813"/>
            <a:ext cx="9140825" cy="0"/>
          </a:xfrm>
          <a:prstGeom prst="line">
            <a:avLst/>
          </a:prstGeom>
          <a:noFill/>
          <a:ln w="92075">
            <a:solidFill>
              <a:srgbClr val="00279F"/>
            </a:solidFill>
            <a:round/>
            <a:headEnd/>
            <a:tailEnd/>
          </a:ln>
          <a:effectLst/>
        </p:spPr>
        <p:txBody>
          <a:bodyPr wrap="none" anchor="ctr"/>
          <a:lstStyle/>
          <a:p>
            <a:pPr>
              <a:defRPr/>
            </a:pPr>
            <a:endParaRPr lang="en-US" sz="3200" b="1" dirty="0">
              <a:solidFill>
                <a:srgbClr val="000000"/>
              </a:solidFill>
              <a:latin typeface="Times New Roman" pitchFamily="18" charset="0"/>
            </a:endParaRPr>
          </a:p>
        </p:txBody>
      </p:sp>
      <p:sp>
        <p:nvSpPr>
          <p:cNvPr id="792584" name="Rectangle 8"/>
          <p:cNvSpPr>
            <a:spLocks noChangeArrowheads="1"/>
          </p:cNvSpPr>
          <p:nvPr/>
        </p:nvSpPr>
        <p:spPr bwMode="auto">
          <a:xfrm>
            <a:off x="3033713" y="6405563"/>
            <a:ext cx="3584575" cy="176212"/>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400" b="1" dirty="0">
                <a:solidFill>
                  <a:srgbClr val="339966"/>
                </a:solidFill>
                <a:latin typeface="Arial"/>
              </a:rPr>
              <a:t> </a:t>
            </a:r>
            <a:r>
              <a:rPr lang="en-US" sz="1200" b="1" dirty="0">
                <a:solidFill>
                  <a:srgbClr val="339966"/>
                </a:solidFill>
                <a:latin typeface="Arial"/>
              </a:rPr>
              <a:t>Thomas Jefferson National Accelerator Facility</a:t>
            </a:r>
          </a:p>
        </p:txBody>
      </p:sp>
      <p:pic>
        <p:nvPicPr>
          <p:cNvPr id="14343" name="Picture 9"/>
          <p:cNvPicPr>
            <a:picLocks noChangeAspect="1" noChangeArrowheads="1"/>
          </p:cNvPicPr>
          <p:nvPr/>
        </p:nvPicPr>
        <p:blipFill>
          <a:blip r:embed="rId15" cstate="print"/>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p:nvSpPr>
        <p:spPr bwMode="auto">
          <a:xfrm>
            <a:off x="2752725" y="6605588"/>
            <a:ext cx="681038" cy="246062"/>
          </a:xfrm>
          <a:prstGeom prst="rect">
            <a:avLst/>
          </a:prstGeom>
          <a:noFill/>
          <a:ln w="9525">
            <a:noFill/>
            <a:miter lim="800000"/>
            <a:headEnd/>
            <a:tailEnd/>
          </a:ln>
          <a:effectLst/>
        </p:spPr>
        <p:txBody>
          <a:bodyPr wrap="none">
            <a:spAutoFit/>
          </a:bodyPr>
          <a:lstStyle/>
          <a:p>
            <a:pPr>
              <a:defRPr/>
            </a:pPr>
            <a:r>
              <a:rPr lang="en-US" altLang="en-US" sz="1000" b="1" dirty="0">
                <a:solidFill>
                  <a:srgbClr val="000000"/>
                </a:solidFill>
                <a:latin typeface="Arial"/>
              </a:rPr>
              <a:t>Page </a:t>
            </a:r>
            <a:fld id="{8E33D194-02E8-4FD7-9EC1-F01D77B3019B}" type="slidenum">
              <a:rPr lang="en-US" altLang="en-US" sz="1000" b="1">
                <a:solidFill>
                  <a:srgbClr val="000000"/>
                </a:solidFill>
                <a:latin typeface="Arial"/>
              </a:rPr>
              <a:pPr>
                <a:defRPr/>
              </a:pPr>
              <a:t>‹#›</a:t>
            </a:fld>
            <a:endParaRPr lang="en-US" sz="1000" b="1" dirty="0">
              <a:solidFill>
                <a:srgbClr val="000000"/>
              </a:solidFill>
              <a:latin typeface="Arial"/>
            </a:endParaRPr>
          </a:p>
        </p:txBody>
      </p:sp>
      <p:sp>
        <p:nvSpPr>
          <p:cNvPr id="792587" name="Rectangle 11"/>
          <p:cNvSpPr>
            <a:spLocks noChangeArrowheads="1"/>
          </p:cNvSpPr>
          <p:nvPr/>
        </p:nvSpPr>
        <p:spPr bwMode="auto">
          <a:xfrm>
            <a:off x="5551488" y="6659563"/>
            <a:ext cx="1781175" cy="123825"/>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000" b="1" dirty="0">
                <a:solidFill>
                  <a:srgbClr val="000000"/>
                </a:solidFill>
                <a:latin typeface="Arial"/>
              </a:rPr>
              <a:t>OSTP Mar 27, 2012</a:t>
            </a:r>
          </a:p>
        </p:txBody>
      </p:sp>
      <p:pic>
        <p:nvPicPr>
          <p:cNvPr id="14346" name="Picture 12" descr="NP-logo-Nl copy"/>
          <p:cNvPicPr>
            <a:picLocks noChangeAspect="1" noChangeArrowheads="1"/>
          </p:cNvPicPr>
          <p:nvPr/>
        </p:nvPicPr>
        <p:blipFill>
          <a:blip r:embed="rId16" cstate="print"/>
          <a:srcRect/>
          <a:stretch>
            <a:fillRect/>
          </a:stretch>
        </p:blipFill>
        <p:spPr bwMode="auto">
          <a:xfrm>
            <a:off x="228600" y="6172200"/>
            <a:ext cx="1219200" cy="636588"/>
          </a:xfrm>
          <a:prstGeom prst="rect">
            <a:avLst/>
          </a:prstGeom>
          <a:noFill/>
          <a:ln w="9525">
            <a:noFill/>
            <a:miter lim="800000"/>
            <a:headEnd/>
            <a:tailEnd/>
          </a:ln>
        </p:spPr>
      </p:pic>
      <p:pic>
        <p:nvPicPr>
          <p:cNvPr id="14347" name="Picture 13"/>
          <p:cNvPicPr>
            <a:picLocks noChangeAspect="1" noChangeArrowheads="1"/>
          </p:cNvPicPr>
          <p:nvPr/>
        </p:nvPicPr>
        <p:blipFill>
          <a:blip r:embed="rId17" cstate="print"/>
          <a:srcRect/>
          <a:stretch>
            <a:fillRect/>
          </a:stretch>
        </p:blipFill>
        <p:spPr bwMode="auto">
          <a:xfrm>
            <a:off x="1614488" y="6205538"/>
            <a:ext cx="976312" cy="652462"/>
          </a:xfrm>
          <a:prstGeom prst="rect">
            <a:avLst/>
          </a:prstGeom>
          <a:noFill/>
          <a:ln w="9525">
            <a:noFill/>
            <a:miter lim="800000"/>
            <a:headEnd/>
            <a:tailEnd/>
          </a:ln>
        </p:spPr>
      </p:pic>
    </p:spTree>
    <p:extLst>
      <p:ext uri="{BB962C8B-B14F-4D97-AF65-F5344CB8AC3E}">
        <p14:creationId xmlns:p14="http://schemas.microsoft.com/office/powerpoint/2010/main" val="156454160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dt="0"/>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defRPr/>
            </a:pPr>
            <a:endParaRPr lang="en-US" sz="3200" b="1">
              <a:solidFill>
                <a:srgbClr val="000000"/>
              </a:solidFill>
              <a:latin typeface="Times New Roman" pitchFamily="18" charset="0"/>
            </a:endParaRPr>
          </a:p>
        </p:txBody>
      </p:sp>
      <p:sp>
        <p:nvSpPr>
          <p:cNvPr id="792582" name="Line 6"/>
          <p:cNvSpPr>
            <a:spLocks noChangeShapeType="1"/>
          </p:cNvSpPr>
          <p:nvPr userDrawn="1"/>
        </p:nvSpPr>
        <p:spPr bwMode="auto">
          <a:xfrm>
            <a:off x="0" y="6500813"/>
            <a:ext cx="9140825" cy="0"/>
          </a:xfrm>
          <a:prstGeom prst="line">
            <a:avLst/>
          </a:prstGeom>
          <a:noFill/>
          <a:ln w="92075">
            <a:solidFill>
              <a:srgbClr val="00279F"/>
            </a:solidFill>
            <a:round/>
            <a:headEnd/>
            <a:tailEnd/>
          </a:ln>
          <a:effectLst/>
        </p:spPr>
        <p:txBody>
          <a:bodyPr wrap="none" anchor="ctr"/>
          <a:lstStyle/>
          <a:p>
            <a:pPr>
              <a:defRPr/>
            </a:pPr>
            <a:endParaRPr lang="en-US" sz="3200" b="1">
              <a:solidFill>
                <a:srgbClr val="000000"/>
              </a:solidFill>
              <a:latin typeface="Times New Roman" pitchFamily="18" charset="0"/>
            </a:endParaRPr>
          </a:p>
        </p:txBody>
      </p:sp>
      <p:sp>
        <p:nvSpPr>
          <p:cNvPr id="792584" name="Rectangle 8"/>
          <p:cNvSpPr>
            <a:spLocks noChangeArrowheads="1"/>
          </p:cNvSpPr>
          <p:nvPr userDrawn="1"/>
        </p:nvSpPr>
        <p:spPr bwMode="auto">
          <a:xfrm>
            <a:off x="3162300" y="6426200"/>
            <a:ext cx="3478213" cy="147638"/>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200" b="1" dirty="0">
                <a:solidFill>
                  <a:srgbClr val="339966"/>
                </a:solidFill>
                <a:latin typeface="Arial"/>
                <a:cs typeface="Arial" pitchFamily="34" charset="0"/>
              </a:rPr>
              <a:t> Thomas Jefferson National Accelerator Facility</a:t>
            </a:r>
          </a:p>
        </p:txBody>
      </p:sp>
      <p:pic>
        <p:nvPicPr>
          <p:cNvPr id="1031" name="Picture 9"/>
          <p:cNvPicPr>
            <a:picLocks noChangeAspect="1" noChangeArrowheads="1"/>
          </p:cNvPicPr>
          <p:nvPr userDrawn="1"/>
        </p:nvPicPr>
        <p:blipFill>
          <a:blip r:embed="rId16" cstate="print"/>
          <a:srcRect/>
          <a:stretch>
            <a:fillRect/>
          </a:stretch>
        </p:blipFill>
        <p:spPr bwMode="auto">
          <a:xfrm>
            <a:off x="7339013" y="6249988"/>
            <a:ext cx="1612900" cy="536575"/>
          </a:xfrm>
          <a:prstGeom prst="rect">
            <a:avLst/>
          </a:prstGeom>
          <a:noFill/>
          <a:ln w="9525">
            <a:noFill/>
            <a:miter lim="800000"/>
            <a:headEnd/>
            <a:tailEnd/>
          </a:ln>
        </p:spPr>
      </p:pic>
      <p:sp>
        <p:nvSpPr>
          <p:cNvPr id="792587" name="Rectangle 11"/>
          <p:cNvSpPr>
            <a:spLocks noChangeArrowheads="1"/>
          </p:cNvSpPr>
          <p:nvPr userDrawn="1"/>
        </p:nvSpPr>
        <p:spPr bwMode="auto">
          <a:xfrm>
            <a:off x="6069013" y="6672263"/>
            <a:ext cx="1406525" cy="123825"/>
          </a:xfrm>
          <a:prstGeom prst="rect">
            <a:avLst/>
          </a:prstGeom>
          <a:solidFill>
            <a:schemeClr val="bg1"/>
          </a:solidFill>
          <a:ln w="9525">
            <a:noFill/>
            <a:miter lim="800000"/>
            <a:headEnd/>
            <a:tailEnd/>
          </a:ln>
        </p:spPr>
        <p:txBody>
          <a:bodyPr lIns="0" tIns="0" rIns="0" bIns="0">
            <a:spAutoFit/>
          </a:bodyPr>
          <a:lstStyle/>
          <a:p>
            <a:pPr algn="l">
              <a:lnSpc>
                <a:spcPct val="80000"/>
              </a:lnSpc>
              <a:defRPr/>
            </a:pPr>
            <a:r>
              <a:rPr lang="en-US" sz="1000" b="1" dirty="0">
                <a:solidFill>
                  <a:srgbClr val="000000"/>
                </a:solidFill>
                <a:latin typeface="Arial"/>
              </a:rPr>
              <a:t>OSTP Mar 27, 2012</a:t>
            </a:r>
          </a:p>
        </p:txBody>
      </p:sp>
      <p:pic>
        <p:nvPicPr>
          <p:cNvPr id="1033" name="Picture 12" descr="NP-logo-Nl copy"/>
          <p:cNvPicPr>
            <a:picLocks noChangeAspect="1" noChangeArrowheads="1"/>
          </p:cNvPicPr>
          <p:nvPr userDrawn="1"/>
        </p:nvPicPr>
        <p:blipFill>
          <a:blip r:embed="rId17" cstate="print"/>
          <a:srcRect/>
          <a:stretch>
            <a:fillRect/>
          </a:stretch>
        </p:blipFill>
        <p:spPr bwMode="auto">
          <a:xfrm>
            <a:off x="228600" y="6172200"/>
            <a:ext cx="1219200" cy="636588"/>
          </a:xfrm>
          <a:prstGeom prst="rect">
            <a:avLst/>
          </a:prstGeom>
          <a:noFill/>
          <a:ln w="9525">
            <a:noFill/>
            <a:miter lim="800000"/>
            <a:headEnd/>
            <a:tailEnd/>
          </a:ln>
        </p:spPr>
      </p:pic>
      <p:pic>
        <p:nvPicPr>
          <p:cNvPr id="1034" name="Picture 13"/>
          <p:cNvPicPr>
            <a:picLocks noChangeAspect="1" noChangeArrowheads="1"/>
          </p:cNvPicPr>
          <p:nvPr userDrawn="1"/>
        </p:nvPicPr>
        <p:blipFill>
          <a:blip r:embed="rId18" cstate="print"/>
          <a:srcRect/>
          <a:stretch>
            <a:fillRect/>
          </a:stretch>
        </p:blipFill>
        <p:spPr bwMode="auto">
          <a:xfrm>
            <a:off x="1614488" y="6205538"/>
            <a:ext cx="976312" cy="652462"/>
          </a:xfrm>
          <a:prstGeom prst="rect">
            <a:avLst/>
          </a:prstGeom>
          <a:noFill/>
          <a:ln w="9525">
            <a:noFill/>
            <a:miter lim="800000"/>
            <a:headEnd/>
            <a:tailEnd/>
          </a:ln>
        </p:spPr>
      </p:pic>
      <p:sp>
        <p:nvSpPr>
          <p:cNvPr id="13" name="Rectangle 10"/>
          <p:cNvSpPr>
            <a:spLocks noChangeArrowheads="1"/>
          </p:cNvSpPr>
          <p:nvPr userDrawn="1"/>
        </p:nvSpPr>
        <p:spPr bwMode="auto">
          <a:xfrm>
            <a:off x="2946400" y="6572250"/>
            <a:ext cx="782638" cy="276225"/>
          </a:xfrm>
          <a:prstGeom prst="rect">
            <a:avLst/>
          </a:prstGeom>
          <a:noFill/>
          <a:ln w="9525">
            <a:noFill/>
            <a:miter lim="800000"/>
            <a:headEnd/>
            <a:tailEnd/>
          </a:ln>
          <a:effectLst/>
        </p:spPr>
        <p:txBody>
          <a:bodyPr wrap="none">
            <a:spAutoFit/>
          </a:bodyPr>
          <a:lstStyle/>
          <a:p>
            <a:pPr>
              <a:defRPr/>
            </a:pPr>
            <a:r>
              <a:rPr lang="en-US" altLang="en-US" sz="1200" b="1" dirty="0">
                <a:solidFill>
                  <a:srgbClr val="000000"/>
                </a:solidFill>
                <a:latin typeface="Arial"/>
              </a:rPr>
              <a:t>Page </a:t>
            </a:r>
            <a:fld id="{A2B89C64-5073-43A2-9013-4EDA86B31B92}" type="slidenum">
              <a:rPr lang="en-US" altLang="en-US" sz="1200" b="1">
                <a:solidFill>
                  <a:srgbClr val="000000"/>
                </a:solidFill>
                <a:latin typeface="Arial"/>
              </a:rPr>
              <a:pPr>
                <a:defRPr/>
              </a:pPr>
              <a:t>‹#›</a:t>
            </a:fld>
            <a:endParaRPr lang="en-US" sz="1200" b="1" dirty="0">
              <a:solidFill>
                <a:srgbClr val="000000"/>
              </a:solidFill>
              <a:latin typeface="Arial"/>
            </a:endParaRPr>
          </a:p>
        </p:txBody>
      </p:sp>
    </p:spTree>
    <p:extLst>
      <p:ext uri="{BB962C8B-B14F-4D97-AF65-F5344CB8AC3E}">
        <p14:creationId xmlns:p14="http://schemas.microsoft.com/office/powerpoint/2010/main" val="81641458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hf sldNum="0" hdr="0" dt="0"/>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71538" y="17463"/>
            <a:ext cx="7434262"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38250"/>
            <a:ext cx="8305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Text Box 4"/>
          <p:cNvSpPr txBox="1">
            <a:spLocks noChangeArrowheads="1"/>
          </p:cNvSpPr>
          <p:nvPr/>
        </p:nvSpPr>
        <p:spPr bwMode="auto">
          <a:xfrm>
            <a:off x="533400" y="6238875"/>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50000"/>
              </a:spcBef>
              <a:buFont typeface="Times" pitchFamily="18" charset="0"/>
              <a:buNone/>
              <a:defRPr/>
            </a:pPr>
            <a:endParaRPr lang="en-US" b="1" smtClean="0">
              <a:solidFill>
                <a:srgbClr val="000000"/>
              </a:solidFill>
            </a:endParaRPr>
          </a:p>
        </p:txBody>
      </p:sp>
    </p:spTree>
    <p:extLst>
      <p:ext uri="{BB962C8B-B14F-4D97-AF65-F5344CB8AC3E}">
        <p14:creationId xmlns:p14="http://schemas.microsoft.com/office/powerpoint/2010/main" val="250305626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ransition/>
  <p:hf sldNum="0"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pitchFamily="34" charset="0"/>
          <a:cs typeface="Arial" pitchFamily="34" charset="0"/>
        </a:defRPr>
      </a:lvl2pPr>
      <a:lvl3pPr algn="ctr" rtl="0" eaLnBrk="0" fontAlgn="base" hangingPunct="0">
        <a:spcBef>
          <a:spcPct val="0"/>
        </a:spcBef>
        <a:spcAft>
          <a:spcPct val="0"/>
        </a:spcAft>
        <a:defRPr sz="3200" b="1">
          <a:solidFill>
            <a:schemeClr val="hlink"/>
          </a:solidFill>
          <a:latin typeface="Arial" pitchFamily="34" charset="0"/>
          <a:cs typeface="Arial" pitchFamily="34" charset="0"/>
        </a:defRPr>
      </a:lvl3pPr>
      <a:lvl4pPr algn="ctr" rtl="0" eaLnBrk="0" fontAlgn="base" hangingPunct="0">
        <a:spcBef>
          <a:spcPct val="0"/>
        </a:spcBef>
        <a:spcAft>
          <a:spcPct val="0"/>
        </a:spcAft>
        <a:defRPr sz="3200" b="1">
          <a:solidFill>
            <a:schemeClr val="hlink"/>
          </a:solidFill>
          <a:latin typeface="Arial" pitchFamily="34" charset="0"/>
          <a:cs typeface="Arial" pitchFamily="34" charset="0"/>
        </a:defRPr>
      </a:lvl4pPr>
      <a:lvl5pPr algn="ctr" rtl="0" eaLnBrk="0" fontAlgn="base" hangingPunct="0">
        <a:spcBef>
          <a:spcPct val="0"/>
        </a:spcBef>
        <a:spcAft>
          <a:spcPct val="0"/>
        </a:spcAft>
        <a:defRPr sz="3200" b="1">
          <a:solidFill>
            <a:schemeClr val="hlink"/>
          </a:solidFill>
          <a:latin typeface="Arial" pitchFamily="34" charset="0"/>
          <a:cs typeface="Arial" pitchFamily="34" charset="0"/>
        </a:defRPr>
      </a:lvl5pPr>
      <a:lvl6pPr marL="457200" algn="ctr" rtl="0" fontAlgn="base">
        <a:spcBef>
          <a:spcPct val="0"/>
        </a:spcBef>
        <a:spcAft>
          <a:spcPct val="0"/>
        </a:spcAft>
        <a:defRPr sz="3200" b="1">
          <a:solidFill>
            <a:schemeClr val="hlink"/>
          </a:solidFill>
          <a:latin typeface="Arial" pitchFamily="34" charset="0"/>
          <a:cs typeface="Arial" pitchFamily="34" charset="0"/>
        </a:defRPr>
      </a:lvl6pPr>
      <a:lvl7pPr marL="914400" algn="ctr" rtl="0" fontAlgn="base">
        <a:spcBef>
          <a:spcPct val="0"/>
        </a:spcBef>
        <a:spcAft>
          <a:spcPct val="0"/>
        </a:spcAft>
        <a:defRPr sz="3200" b="1">
          <a:solidFill>
            <a:schemeClr val="hlink"/>
          </a:solidFill>
          <a:latin typeface="Arial" pitchFamily="34" charset="0"/>
          <a:cs typeface="Arial" pitchFamily="34" charset="0"/>
        </a:defRPr>
      </a:lvl7pPr>
      <a:lvl8pPr marL="1371600" algn="ctr" rtl="0" fontAlgn="base">
        <a:spcBef>
          <a:spcPct val="0"/>
        </a:spcBef>
        <a:spcAft>
          <a:spcPct val="0"/>
        </a:spcAft>
        <a:defRPr sz="3200" b="1">
          <a:solidFill>
            <a:schemeClr val="hlink"/>
          </a:solidFill>
          <a:latin typeface="Arial" pitchFamily="34" charset="0"/>
          <a:cs typeface="Arial" pitchFamily="34" charset="0"/>
        </a:defRPr>
      </a:lvl8pPr>
      <a:lvl9pPr marL="1828800" algn="ctr" rtl="0" fontAlgn="base">
        <a:spcBef>
          <a:spcPct val="0"/>
        </a:spcBef>
        <a:spcAft>
          <a:spcPct val="0"/>
        </a:spcAft>
        <a:defRPr sz="3200" b="1">
          <a:solidFill>
            <a:schemeClr val="hlink"/>
          </a:solidFill>
          <a:latin typeface="Arial" pitchFamily="34" charset="0"/>
          <a:cs typeface="Arial" pitchFamily="34" charset="0"/>
        </a:defRPr>
      </a:lvl9pPr>
    </p:titleStyle>
    <p:bodyStyle>
      <a:lvl1pPr marL="228600" indent="-228600" algn="l" rtl="0" eaLnBrk="0" fontAlgn="base" hangingPunct="0">
        <a:spcBef>
          <a:spcPct val="20000"/>
        </a:spcBef>
        <a:spcAft>
          <a:spcPct val="0"/>
        </a:spcAft>
        <a:buFont typeface="Times" pitchFamily="18"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pitchFamily="18" charset="0"/>
          <a:cs typeface="+mn-cs"/>
        </a:defRPr>
      </a:lvl5pPr>
      <a:lvl6pPr marL="2514600" indent="-228600" algn="l" rtl="0" fontAlgn="base">
        <a:spcBef>
          <a:spcPct val="20000"/>
        </a:spcBef>
        <a:spcAft>
          <a:spcPct val="0"/>
        </a:spcAft>
        <a:buSzPct val="150000"/>
        <a:buChar char="."/>
        <a:defRPr>
          <a:solidFill>
            <a:schemeClr val="tx1"/>
          </a:solidFill>
          <a:latin typeface="Times" pitchFamily="18" charset="0"/>
          <a:cs typeface="+mn-cs"/>
        </a:defRPr>
      </a:lvl6pPr>
      <a:lvl7pPr marL="2971800" indent="-228600" algn="l" rtl="0" fontAlgn="base">
        <a:spcBef>
          <a:spcPct val="20000"/>
        </a:spcBef>
        <a:spcAft>
          <a:spcPct val="0"/>
        </a:spcAft>
        <a:buSzPct val="150000"/>
        <a:buChar char="."/>
        <a:defRPr>
          <a:solidFill>
            <a:schemeClr val="tx1"/>
          </a:solidFill>
          <a:latin typeface="Times" pitchFamily="18" charset="0"/>
          <a:cs typeface="+mn-cs"/>
        </a:defRPr>
      </a:lvl7pPr>
      <a:lvl8pPr marL="3429000" indent="-228600" algn="l" rtl="0" fontAlgn="base">
        <a:spcBef>
          <a:spcPct val="20000"/>
        </a:spcBef>
        <a:spcAft>
          <a:spcPct val="0"/>
        </a:spcAft>
        <a:buSzPct val="150000"/>
        <a:buChar char="."/>
        <a:defRPr>
          <a:solidFill>
            <a:schemeClr val="tx1"/>
          </a:solidFill>
          <a:latin typeface="Times" pitchFamily="18" charset="0"/>
          <a:cs typeface="+mn-cs"/>
        </a:defRPr>
      </a:lvl8pPr>
      <a:lvl9pPr marL="3886200" indent="-228600" algn="l" rtl="0" fontAlgn="base">
        <a:spcBef>
          <a:spcPct val="20000"/>
        </a:spcBef>
        <a:spcAft>
          <a:spcPct val="0"/>
        </a:spcAft>
        <a:buSzPct val="150000"/>
        <a:buChar char="."/>
        <a:defRPr>
          <a:solidFill>
            <a:schemeClr val="tx1"/>
          </a:solidFill>
          <a:latin typeface="Times"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65572" name="Text Box 4"/>
          <p:cNvSpPr txBox="1">
            <a:spLocks noChangeArrowheads="1"/>
          </p:cNvSpPr>
          <p:nvPr userDrawn="1"/>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New Roman" pitchFamily="18" charset="0"/>
              <a:buNone/>
              <a:defRPr/>
            </a:pPr>
            <a:endParaRPr lang="en-US" sz="2400" b="1">
              <a:solidFill>
                <a:srgbClr val="000000"/>
              </a:solidFill>
              <a:latin typeface="Arial" charset="0"/>
            </a:endParaRPr>
          </a:p>
        </p:txBody>
      </p:sp>
    </p:spTree>
    <p:extLst>
      <p:ext uri="{BB962C8B-B14F-4D97-AF65-F5344CB8AC3E}">
        <p14:creationId xmlns:p14="http://schemas.microsoft.com/office/powerpoint/2010/main" val="341804821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ransition/>
  <p:hf sldNum="0"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cs typeface="Arial" charset="0"/>
        </a:defRPr>
      </a:lvl2pPr>
      <a:lvl3pPr algn="ctr" rtl="0" eaLnBrk="0" fontAlgn="base" hangingPunct="0">
        <a:spcBef>
          <a:spcPct val="0"/>
        </a:spcBef>
        <a:spcAft>
          <a:spcPct val="0"/>
        </a:spcAft>
        <a:defRPr sz="3200" b="1">
          <a:solidFill>
            <a:schemeClr val="hlink"/>
          </a:solidFill>
          <a:latin typeface="Arial" charset="0"/>
          <a:cs typeface="Arial" charset="0"/>
        </a:defRPr>
      </a:lvl3pPr>
      <a:lvl4pPr algn="ctr" rtl="0" eaLnBrk="0" fontAlgn="base" hangingPunct="0">
        <a:spcBef>
          <a:spcPct val="0"/>
        </a:spcBef>
        <a:spcAft>
          <a:spcPct val="0"/>
        </a:spcAft>
        <a:defRPr sz="3200" b="1">
          <a:solidFill>
            <a:schemeClr val="hlink"/>
          </a:solidFill>
          <a:latin typeface="Arial" charset="0"/>
          <a:cs typeface="Arial" charset="0"/>
        </a:defRPr>
      </a:lvl4pPr>
      <a:lvl5pPr algn="ctr" rtl="0" eaLnBrk="0" fontAlgn="base" hangingPunct="0">
        <a:spcBef>
          <a:spcPct val="0"/>
        </a:spcBef>
        <a:spcAft>
          <a:spcPct val="0"/>
        </a:spcAft>
        <a:defRPr sz="3200" b="1">
          <a:solidFill>
            <a:schemeClr val="hlink"/>
          </a:solidFill>
          <a:latin typeface="Arial" charset="0"/>
          <a:cs typeface="Arial" charset="0"/>
        </a:defRPr>
      </a:lvl5pPr>
      <a:lvl6pPr marL="457200" algn="ctr" rtl="0" fontAlgn="base">
        <a:spcBef>
          <a:spcPct val="0"/>
        </a:spcBef>
        <a:spcAft>
          <a:spcPct val="0"/>
        </a:spcAft>
        <a:defRPr sz="3200" b="1">
          <a:solidFill>
            <a:schemeClr val="hlink"/>
          </a:solidFill>
          <a:latin typeface="Arial" charset="0"/>
          <a:cs typeface="Arial" charset="0"/>
        </a:defRPr>
      </a:lvl6pPr>
      <a:lvl7pPr marL="914400" algn="ctr" rtl="0" fontAlgn="base">
        <a:spcBef>
          <a:spcPct val="0"/>
        </a:spcBef>
        <a:spcAft>
          <a:spcPct val="0"/>
        </a:spcAft>
        <a:defRPr sz="3200" b="1">
          <a:solidFill>
            <a:schemeClr val="hlink"/>
          </a:solidFill>
          <a:latin typeface="Arial" charset="0"/>
          <a:cs typeface="Arial" charset="0"/>
        </a:defRPr>
      </a:lvl7pPr>
      <a:lvl8pPr marL="1371600" algn="ctr" rtl="0" fontAlgn="base">
        <a:spcBef>
          <a:spcPct val="0"/>
        </a:spcBef>
        <a:spcAft>
          <a:spcPct val="0"/>
        </a:spcAft>
        <a:defRPr sz="3200" b="1">
          <a:solidFill>
            <a:schemeClr val="hlink"/>
          </a:solidFill>
          <a:latin typeface="Arial" charset="0"/>
          <a:cs typeface="Arial" charset="0"/>
        </a:defRPr>
      </a:lvl8pPr>
      <a:lvl9pPr marL="1828800" algn="ctr" rtl="0" fontAlgn="base">
        <a:spcBef>
          <a:spcPct val="0"/>
        </a:spcBef>
        <a:spcAft>
          <a:spcPct val="0"/>
        </a:spcAft>
        <a:defRPr sz="3200" b="1">
          <a:solidFill>
            <a:schemeClr val="hlink"/>
          </a:solidFill>
          <a:latin typeface="Arial" charset="0"/>
          <a:cs typeface="Arial" charset="0"/>
        </a:defRPr>
      </a:lvl9pPr>
    </p:titleStyle>
    <p:bodyStyle>
      <a:lvl1pPr marL="228600" indent="-228600" algn="l" rtl="0" eaLnBrk="0" fontAlgn="base" hangingPunct="0">
        <a:spcBef>
          <a:spcPct val="20000"/>
        </a:spcBef>
        <a:spcAft>
          <a:spcPct val="0"/>
        </a:spcAft>
        <a:buFont typeface="Times New Roman" pitchFamily="18" charset="0"/>
        <a:buChar char="•"/>
        <a:defRPr sz="22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New Roman" pitchFamily="18" charset="0"/>
        <a:buChar char="­"/>
        <a:defRPr sz="2000">
          <a:solidFill>
            <a:schemeClr val="tx1"/>
          </a:solidFill>
          <a:latin typeface="+mn-lt"/>
          <a:cs typeface="+mn-cs"/>
        </a:defRPr>
      </a:lvl2pPr>
      <a:lvl3pPr marL="914400" indent="-228600" algn="l" rtl="0" eaLnBrk="0" fontAlgn="base" hangingPunct="0">
        <a:spcBef>
          <a:spcPct val="20000"/>
        </a:spcBef>
        <a:spcAft>
          <a:spcPct val="0"/>
        </a:spcAft>
        <a:buSzPct val="150000"/>
        <a:defRPr>
          <a:solidFill>
            <a:schemeClr val="tx1"/>
          </a:solidFill>
          <a:latin typeface="+mn-lt"/>
          <a:cs typeface="+mn-cs"/>
        </a:defRPr>
      </a:lvl3pPr>
      <a:lvl4pPr marL="12573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4pPr>
      <a:lvl5pPr marL="2057400" indent="-228600" algn="l" rtl="0" eaLnBrk="0" fontAlgn="base" hangingPunct="0">
        <a:spcBef>
          <a:spcPct val="20000"/>
        </a:spcBef>
        <a:spcAft>
          <a:spcPct val="0"/>
        </a:spcAft>
        <a:buSzPct val="150000"/>
        <a:buChar char="."/>
        <a:defRPr>
          <a:solidFill>
            <a:schemeClr val="tx1"/>
          </a:solidFill>
          <a:latin typeface="Times New Roman" pitchFamily="18" charset="0"/>
          <a:cs typeface="+mn-cs"/>
        </a:defRPr>
      </a:lvl5pPr>
      <a:lvl6pPr marL="2514600" indent="-228600" algn="l" rtl="0" fontAlgn="base">
        <a:spcBef>
          <a:spcPct val="20000"/>
        </a:spcBef>
        <a:spcAft>
          <a:spcPct val="0"/>
        </a:spcAft>
        <a:buSzPct val="150000"/>
        <a:buChar char="."/>
        <a:defRPr>
          <a:solidFill>
            <a:schemeClr val="tx1"/>
          </a:solidFill>
          <a:latin typeface="Times New Roman" pitchFamily="18" charset="0"/>
          <a:cs typeface="+mn-cs"/>
        </a:defRPr>
      </a:lvl6pPr>
      <a:lvl7pPr marL="2971800" indent="-228600" algn="l" rtl="0" fontAlgn="base">
        <a:spcBef>
          <a:spcPct val="20000"/>
        </a:spcBef>
        <a:spcAft>
          <a:spcPct val="0"/>
        </a:spcAft>
        <a:buSzPct val="150000"/>
        <a:buChar char="."/>
        <a:defRPr>
          <a:solidFill>
            <a:schemeClr val="tx1"/>
          </a:solidFill>
          <a:latin typeface="Times New Roman" pitchFamily="18" charset="0"/>
          <a:cs typeface="+mn-cs"/>
        </a:defRPr>
      </a:lvl7pPr>
      <a:lvl8pPr marL="3429000" indent="-228600" algn="l" rtl="0" fontAlgn="base">
        <a:spcBef>
          <a:spcPct val="20000"/>
        </a:spcBef>
        <a:spcAft>
          <a:spcPct val="0"/>
        </a:spcAft>
        <a:buSzPct val="150000"/>
        <a:buChar char="."/>
        <a:defRPr>
          <a:solidFill>
            <a:schemeClr val="tx1"/>
          </a:solidFill>
          <a:latin typeface="Times New Roman" pitchFamily="18" charset="0"/>
          <a:cs typeface="+mn-cs"/>
        </a:defRPr>
      </a:lvl8pPr>
      <a:lvl9pPr marL="3886200" indent="-228600" algn="l" rtl="0" fontAlgn="base">
        <a:spcBef>
          <a:spcPct val="20000"/>
        </a:spcBef>
        <a:spcAft>
          <a:spcPct val="0"/>
        </a:spcAft>
        <a:buSzPct val="150000"/>
        <a:buChar char="."/>
        <a:defRPr>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871538" y="17463"/>
            <a:ext cx="7434262"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38" name="Rectangle 14"/>
          <p:cNvSpPr>
            <a:spLocks noGrp="1" noChangeArrowheads="1"/>
          </p:cNvSpPr>
          <p:nvPr>
            <p:ph type="body" idx="1"/>
          </p:nvPr>
        </p:nvSpPr>
        <p:spPr bwMode="auto">
          <a:xfrm>
            <a:off x="457200" y="1238250"/>
            <a:ext cx="8305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lnSpc>
                <a:spcPct val="80000"/>
              </a:lnSpc>
              <a:spcBef>
                <a:spcPct val="50000"/>
              </a:spcBef>
              <a:buFont typeface="Times" pitchFamily="50" charset="0"/>
              <a:buNone/>
            </a:pPr>
            <a:endParaRPr lang="en-US" sz="2400" b="1" smtClean="0">
              <a:solidFill>
                <a:srgbClr val="000000"/>
              </a:solidFill>
            </a:endParaRPr>
          </a:p>
        </p:txBody>
      </p:sp>
    </p:spTree>
    <p:extLst>
      <p:ext uri="{BB962C8B-B14F-4D97-AF65-F5344CB8AC3E}">
        <p14:creationId xmlns:p14="http://schemas.microsoft.com/office/powerpoint/2010/main" val="174385454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Lst>
  <p:transition/>
  <p:hf sldNum="0" hdr="0" dt="0"/>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pitchFamily="34" charset="0"/>
        </a:defRPr>
      </a:lvl2pPr>
      <a:lvl3pPr algn="ctr" rtl="0" eaLnBrk="0" fontAlgn="base" hangingPunct="0">
        <a:spcBef>
          <a:spcPct val="0"/>
        </a:spcBef>
        <a:spcAft>
          <a:spcPct val="0"/>
        </a:spcAft>
        <a:defRPr sz="3200" b="1">
          <a:solidFill>
            <a:schemeClr val="hlink"/>
          </a:solidFill>
          <a:latin typeface="Arial" pitchFamily="34" charset="0"/>
        </a:defRPr>
      </a:lvl3pPr>
      <a:lvl4pPr algn="ctr" rtl="0" eaLnBrk="0" fontAlgn="base" hangingPunct="0">
        <a:spcBef>
          <a:spcPct val="0"/>
        </a:spcBef>
        <a:spcAft>
          <a:spcPct val="0"/>
        </a:spcAft>
        <a:defRPr sz="3200" b="1">
          <a:solidFill>
            <a:schemeClr val="hlink"/>
          </a:solidFill>
          <a:latin typeface="Arial" pitchFamily="34" charset="0"/>
        </a:defRPr>
      </a:lvl4pPr>
      <a:lvl5pPr algn="ctr" rtl="0" eaLnBrk="0" fontAlgn="base" hangingPunct="0">
        <a:spcBef>
          <a:spcPct val="0"/>
        </a:spcBef>
        <a:spcAft>
          <a:spcPct val="0"/>
        </a:spcAft>
        <a:defRPr sz="3200" b="1">
          <a:solidFill>
            <a:schemeClr val="hlink"/>
          </a:solidFill>
          <a:latin typeface="Arial" pitchFamily="34" charset="0"/>
        </a:defRPr>
      </a:lvl5pPr>
      <a:lvl6pPr marL="457200" algn="ctr" rtl="0" eaLnBrk="0" fontAlgn="base" hangingPunct="0">
        <a:spcBef>
          <a:spcPct val="0"/>
        </a:spcBef>
        <a:spcAft>
          <a:spcPct val="0"/>
        </a:spcAft>
        <a:defRPr sz="3200" b="1">
          <a:solidFill>
            <a:schemeClr val="hlink"/>
          </a:solidFill>
          <a:latin typeface="Arial" pitchFamily="34" charset="0"/>
        </a:defRPr>
      </a:lvl6pPr>
      <a:lvl7pPr marL="914400" algn="ctr" rtl="0" eaLnBrk="0" fontAlgn="base" hangingPunct="0">
        <a:spcBef>
          <a:spcPct val="0"/>
        </a:spcBef>
        <a:spcAft>
          <a:spcPct val="0"/>
        </a:spcAft>
        <a:defRPr sz="3200" b="1">
          <a:solidFill>
            <a:schemeClr val="hlink"/>
          </a:solidFill>
          <a:latin typeface="Arial" pitchFamily="34" charset="0"/>
        </a:defRPr>
      </a:lvl7pPr>
      <a:lvl8pPr marL="1371600" algn="ctr" rtl="0" eaLnBrk="0" fontAlgn="base" hangingPunct="0">
        <a:spcBef>
          <a:spcPct val="0"/>
        </a:spcBef>
        <a:spcAft>
          <a:spcPct val="0"/>
        </a:spcAft>
        <a:defRPr sz="3200" b="1">
          <a:solidFill>
            <a:schemeClr val="hlink"/>
          </a:solidFill>
          <a:latin typeface="Arial" pitchFamily="34" charset="0"/>
        </a:defRPr>
      </a:lvl8pPr>
      <a:lvl9pPr marL="1828800" algn="ctr" rtl="0" eaLnBrk="0" fontAlgn="base" hangingPunct="0">
        <a:spcBef>
          <a:spcPct val="0"/>
        </a:spcBef>
        <a:spcAft>
          <a:spcPct val="0"/>
        </a:spcAft>
        <a:defRPr sz="3200" b="1">
          <a:solidFill>
            <a:schemeClr val="hlink"/>
          </a:solidFill>
          <a:latin typeface="Arial" pitchFamily="34"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levelFifth level</a:t>
            </a:r>
          </a:p>
          <a:p>
            <a:pPr lvl="3"/>
            <a:endParaRPr lang="en-US" smtClean="0"/>
          </a:p>
        </p:txBody>
      </p:sp>
      <p:sp>
        <p:nvSpPr>
          <p:cNvPr id="140292" name="Rectangle 4"/>
          <p:cNvSpPr>
            <a:spLocks noGrp="1" noChangeArrowheads="1"/>
          </p:cNvSpPr>
          <p:nvPr>
            <p:ph type="dt" sz="half" idx="2"/>
          </p:nvPr>
        </p:nvSpPr>
        <p:spPr bwMode="auto">
          <a:xfrm>
            <a:off x="457200" y="6245225"/>
            <a:ext cx="16573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CC0000"/>
                </a:solidFill>
                <a:latin typeface="Comic Sans MS" pitchFamily="-110" charset="0"/>
                <a:ea typeface="ＭＳ Ｐゴシック" pitchFamily="-110" charset="-128"/>
                <a:cs typeface="+mn-cs"/>
              </a:defRPr>
            </a:lvl1pPr>
          </a:lstStyle>
          <a:p>
            <a:pPr algn="l" eaLnBrk="1" hangingPunct="1">
              <a:defRPr/>
            </a:pPr>
            <a:endParaRPr lang="en-US"/>
          </a:p>
        </p:txBody>
      </p:sp>
      <p:sp>
        <p:nvSpPr>
          <p:cNvPr id="140293" name="Rectangle 5"/>
          <p:cNvSpPr>
            <a:spLocks noGrp="1" noChangeArrowheads="1"/>
          </p:cNvSpPr>
          <p:nvPr>
            <p:ph type="ftr" sz="quarter" idx="3"/>
          </p:nvPr>
        </p:nvSpPr>
        <p:spPr bwMode="auto">
          <a:xfrm>
            <a:off x="4881563" y="6245225"/>
            <a:ext cx="4262437"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CC0000"/>
                </a:solidFill>
                <a:latin typeface="Comic Sans MS" pitchFamily="66" charset="0"/>
              </a:defRPr>
            </a:lvl1pPr>
          </a:lstStyle>
          <a:p>
            <a:pPr algn="l" eaLnBrk="1" hangingPunct="1">
              <a:defRPr/>
            </a:pPr>
            <a:endParaRPr lang="en-US">
              <a:ea typeface="ＭＳ Ｐゴシック" pitchFamily="34" charset="-128"/>
            </a:endParaRPr>
          </a:p>
        </p:txBody>
      </p:sp>
    </p:spTree>
    <p:extLst>
      <p:ext uri="{BB962C8B-B14F-4D97-AF65-F5344CB8AC3E}">
        <p14:creationId xmlns:p14="http://schemas.microsoft.com/office/powerpoint/2010/main" val="48434554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hf sldNum="0" hdr="0" dt="0"/>
  <p:txStyles>
    <p:titleStyle>
      <a:lvl1pPr algn="ctr" rtl="0" eaLnBrk="0" fontAlgn="base" hangingPunct="0">
        <a:spcBef>
          <a:spcPct val="0"/>
        </a:spcBef>
        <a:spcAft>
          <a:spcPct val="0"/>
        </a:spcAft>
        <a:defRPr sz="4000">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accent2"/>
          </a:solidFill>
          <a:latin typeface="Comic Sans MS" pitchFamily="-108" charset="0"/>
          <a:ea typeface="ＭＳ Ｐゴシック" pitchFamily="-108" charset="-128"/>
          <a:cs typeface="ＭＳ Ｐゴシック" pitchFamily="-108" charset="-128"/>
        </a:defRPr>
      </a:lvl5pPr>
      <a:lvl6pPr marL="457200" algn="ctr" rtl="0" fontAlgn="base">
        <a:spcBef>
          <a:spcPct val="0"/>
        </a:spcBef>
        <a:spcAft>
          <a:spcPct val="0"/>
        </a:spcAft>
        <a:defRPr sz="4000">
          <a:solidFill>
            <a:schemeClr val="accent2"/>
          </a:solidFill>
          <a:latin typeface="Comic Sans MS" pitchFamily="-108" charset="0"/>
        </a:defRPr>
      </a:lvl6pPr>
      <a:lvl7pPr marL="914400" algn="ctr" rtl="0" fontAlgn="base">
        <a:spcBef>
          <a:spcPct val="0"/>
        </a:spcBef>
        <a:spcAft>
          <a:spcPct val="0"/>
        </a:spcAft>
        <a:defRPr sz="4000">
          <a:solidFill>
            <a:schemeClr val="accent2"/>
          </a:solidFill>
          <a:latin typeface="Comic Sans MS" pitchFamily="-108" charset="0"/>
        </a:defRPr>
      </a:lvl7pPr>
      <a:lvl8pPr marL="1371600" algn="ctr" rtl="0" fontAlgn="base">
        <a:spcBef>
          <a:spcPct val="0"/>
        </a:spcBef>
        <a:spcAft>
          <a:spcPct val="0"/>
        </a:spcAft>
        <a:defRPr sz="4000">
          <a:solidFill>
            <a:schemeClr val="accent2"/>
          </a:solidFill>
          <a:latin typeface="Comic Sans MS" pitchFamily="-108" charset="0"/>
        </a:defRPr>
      </a:lvl8pPr>
      <a:lvl9pPr marL="1828800" algn="ctr" rtl="0" fontAlgn="base">
        <a:spcBef>
          <a:spcPct val="0"/>
        </a:spcBef>
        <a:spcAft>
          <a:spcPct val="0"/>
        </a:spcAft>
        <a:defRPr sz="4000">
          <a:solidFill>
            <a:schemeClr val="accent2"/>
          </a:solidFill>
          <a:latin typeface="Comic Sans M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4D4D4D"/>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4D4D4D"/>
          </a:solidFill>
          <a:latin typeface="+mn-lt"/>
          <a:ea typeface="ＭＳ Ｐゴシック" pitchFamily="-108" charset="-128"/>
        </a:defRPr>
      </a:lvl6pPr>
      <a:lvl7pPr marL="2971800" indent="-228600" algn="l" rtl="0" fontAlgn="base">
        <a:spcBef>
          <a:spcPct val="20000"/>
        </a:spcBef>
        <a:spcAft>
          <a:spcPct val="0"/>
        </a:spcAft>
        <a:buChar char="»"/>
        <a:defRPr sz="2000">
          <a:solidFill>
            <a:srgbClr val="4D4D4D"/>
          </a:solidFill>
          <a:latin typeface="+mn-lt"/>
          <a:ea typeface="ＭＳ Ｐゴシック" pitchFamily="-108" charset="-128"/>
        </a:defRPr>
      </a:lvl7pPr>
      <a:lvl8pPr marL="3429000" indent="-228600" algn="l" rtl="0" fontAlgn="base">
        <a:spcBef>
          <a:spcPct val="20000"/>
        </a:spcBef>
        <a:spcAft>
          <a:spcPct val="0"/>
        </a:spcAft>
        <a:buChar char="»"/>
        <a:defRPr sz="2000">
          <a:solidFill>
            <a:srgbClr val="4D4D4D"/>
          </a:solidFill>
          <a:latin typeface="+mn-lt"/>
          <a:ea typeface="ＭＳ Ｐゴシック" pitchFamily="-108" charset="-128"/>
        </a:defRPr>
      </a:lvl8pPr>
      <a:lvl9pPr marL="3886200" indent="-228600" algn="l" rtl="0" fontAlgn="base">
        <a:spcBef>
          <a:spcPct val="20000"/>
        </a:spcBef>
        <a:spcAft>
          <a:spcPct val="0"/>
        </a:spcAft>
        <a:buChar char="»"/>
        <a:defRPr sz="2000">
          <a:solidFill>
            <a:srgbClr val="4D4D4D"/>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367462"/>
            <a:ext cx="9144000" cy="493713"/>
          </a:xfrm>
          <a:prstGeom prst="rect">
            <a:avLst/>
          </a:prstGeom>
          <a:blipFill rotWithShape="1">
            <a:blip r:embed="rId2"/>
            <a:tile tx="0" ty="0" sx="100000" sy="100000" flip="none" algn="tl"/>
          </a:blipFill>
          <a:effectLst>
            <a:outerShdw blurRad="50800" dist="38100" dir="17100000">
              <a:schemeClr val="tx2">
                <a:lumMod val="20000"/>
                <a:lumOff val="80000"/>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457200" y="-30162"/>
            <a:ext cx="8229600" cy="8445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445250"/>
            <a:ext cx="2133600" cy="365125"/>
          </a:xfrm>
          <a:prstGeom prst="rect">
            <a:avLst/>
          </a:prstGeom>
        </p:spPr>
        <p:txBody>
          <a:bodyPr vert="horz" lIns="91440" tIns="45720" rIns="91440" bIns="45720" rtlCol="0" anchor="ctr"/>
          <a:lstStyle>
            <a:lvl1pPr algn="l">
              <a:defRPr sz="1200">
                <a:solidFill>
                  <a:srgbClr val="000090"/>
                </a:solidFill>
              </a:defRPr>
            </a:lvl1pPr>
          </a:lstStyle>
          <a:p>
            <a:pPr defTabSz="457200" eaLnBrk="1" fontAlgn="auto" hangingPunct="1">
              <a:spcBef>
                <a:spcPts val="0"/>
              </a:spcBef>
              <a:spcAft>
                <a:spcPts val="0"/>
              </a:spcAft>
            </a:pPr>
            <a:fld id="{8A004E52-3705-8244-A596-10991557F139}" type="datetime1">
              <a:rPr lang="en-US" smtClean="0">
                <a:latin typeface="Calibri"/>
              </a:rPr>
              <a:pPr defTabSz="457200" eaLnBrk="1" fontAlgn="auto" hangingPunct="1">
                <a:spcBef>
                  <a:spcPts val="0"/>
                </a:spcBef>
                <a:spcAft>
                  <a:spcPts val="0"/>
                </a:spcAft>
              </a:pPr>
              <a:t>6/6/2016</a:t>
            </a:fld>
            <a:endParaRPr lang="en-US" dirty="0">
              <a:latin typeface="Calibri"/>
            </a:endParaRPr>
          </a:p>
        </p:txBody>
      </p:sp>
      <p:sp>
        <p:nvSpPr>
          <p:cNvPr id="5" name="Footer Placeholder 4"/>
          <p:cNvSpPr>
            <a:spLocks noGrp="1"/>
          </p:cNvSpPr>
          <p:nvPr>
            <p:ph type="ftr" sz="quarter" idx="3"/>
          </p:nvPr>
        </p:nvSpPr>
        <p:spPr>
          <a:xfrm>
            <a:off x="2590800" y="6445250"/>
            <a:ext cx="3962400" cy="365125"/>
          </a:xfrm>
          <a:prstGeom prst="rect">
            <a:avLst/>
          </a:prstGeom>
        </p:spPr>
        <p:txBody>
          <a:bodyPr vert="horz" lIns="91440" tIns="45720" rIns="91440" bIns="45720" rtlCol="0" anchor="ctr"/>
          <a:lstStyle>
            <a:lvl1pPr algn="ctr">
              <a:defRPr sz="1200">
                <a:solidFill>
                  <a:srgbClr val="000090"/>
                </a:solidFill>
              </a:defRPr>
            </a:lvl1pPr>
          </a:lstStyle>
          <a:p>
            <a:pPr defTabSz="457200" eaLnBrk="1" fontAlgn="auto" hangingPunct="1">
              <a:spcBef>
                <a:spcPts val="0"/>
              </a:spcBef>
              <a:spcAft>
                <a:spcPts val="0"/>
              </a:spcAft>
            </a:pPr>
            <a:r>
              <a:rPr lang="en-US" smtClean="0">
                <a:latin typeface="Calibri"/>
              </a:rPr>
              <a:t>V. Burkert  Baryons 2016, Tallahassee, May 16-20, 2016</a:t>
            </a:r>
            <a:endParaRPr lang="en-US" dirty="0">
              <a:latin typeface="Calibri"/>
            </a:endParaRPr>
          </a:p>
        </p:txBody>
      </p:sp>
      <p:sp>
        <p:nvSpPr>
          <p:cNvPr id="6" name="Slide Number Placeholder 5"/>
          <p:cNvSpPr>
            <a:spLocks noGrp="1"/>
          </p:cNvSpPr>
          <p:nvPr>
            <p:ph type="sldNum" sz="quarter" idx="4"/>
          </p:nvPr>
        </p:nvSpPr>
        <p:spPr>
          <a:xfrm>
            <a:off x="6553200" y="6445250"/>
            <a:ext cx="2133600" cy="365125"/>
          </a:xfrm>
          <a:prstGeom prst="rect">
            <a:avLst/>
          </a:prstGeom>
        </p:spPr>
        <p:txBody>
          <a:bodyPr vert="horz" lIns="91440" tIns="45720" rIns="91440" bIns="45720" rtlCol="0" anchor="ctr"/>
          <a:lstStyle>
            <a:lvl1pPr algn="r">
              <a:defRPr sz="1200">
                <a:solidFill>
                  <a:srgbClr val="000090"/>
                </a:solidFill>
              </a:defRPr>
            </a:lvl1pPr>
          </a:lstStyle>
          <a:p>
            <a:pPr defTabSz="457200" eaLnBrk="1" fontAlgn="auto" hangingPunct="1">
              <a:spcBef>
                <a:spcPts val="0"/>
              </a:spcBef>
              <a:spcAft>
                <a:spcPts val="0"/>
              </a:spcAft>
            </a:pPr>
            <a:fld id="{E80C7409-9C6E-D246-B024-25924BB4FED8}" type="slidenum">
              <a:rPr lang="en-US" smtClean="0">
                <a:latin typeface="Calibri"/>
              </a:rPr>
              <a:pPr defTabSz="457200" eaLnBrk="1" fontAlgn="auto" hangingPunct="1">
                <a:spcBef>
                  <a:spcPts val="0"/>
                </a:spcBef>
                <a:spcAft>
                  <a:spcPts val="0"/>
                </a:spcAft>
              </a:pPr>
              <a:t>‹#›</a:t>
            </a:fld>
            <a:endParaRPr lang="en-US" dirty="0">
              <a:latin typeface="Calibri"/>
            </a:endParaRPr>
          </a:p>
        </p:txBody>
      </p:sp>
      <p:cxnSp>
        <p:nvCxnSpPr>
          <p:cNvPr id="8" name="Straight Connector 7"/>
          <p:cNvCxnSpPr/>
          <p:nvPr userDrawn="1"/>
        </p:nvCxnSpPr>
        <p:spPr>
          <a:xfrm>
            <a:off x="203200" y="812800"/>
            <a:ext cx="8940800" cy="1588"/>
          </a:xfrm>
          <a:prstGeom prst="line">
            <a:avLst/>
          </a:prstGeom>
          <a:ln w="38100" cap="flat" cmpd="sng" algn="ctr">
            <a:solidFill>
              <a:schemeClr val="tx1"/>
            </a:solidFill>
            <a:prstDash val="solid"/>
            <a:round/>
            <a:headEnd type="none" w="med" len="med"/>
            <a:tailEnd type="none" w="med" len="med"/>
          </a:ln>
          <a:effectLst>
            <a:outerShdw blurRad="40005" dist="326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25400" y="814388"/>
            <a:ext cx="8953500" cy="1588"/>
          </a:xfrm>
          <a:prstGeom prst="line">
            <a:avLst/>
          </a:prstGeom>
          <a:ln w="38100" cap="flat" cmpd="sng" algn="ctr">
            <a:solidFill>
              <a:srgbClr val="008000"/>
            </a:solidFill>
            <a:prstDash val="solid"/>
            <a:round/>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userDrawn="1"/>
        </p:nvCxnSpPr>
        <p:spPr>
          <a:xfrm>
            <a:off x="-25400" y="6367462"/>
            <a:ext cx="9182100" cy="1588"/>
          </a:xfrm>
          <a:prstGeom prst="line">
            <a:avLst/>
          </a:prstGeom>
          <a:ln w="19050" cap="flat" cmpd="sng" algn="ctr">
            <a:solidFill>
              <a:srgbClr val="008000"/>
            </a:solidFill>
            <a:prstDash val="solid"/>
            <a:round/>
            <a:headEnd type="none" w="med" len="med"/>
            <a:tailEnd type="none" w="med" len="med"/>
          </a:ln>
          <a:effectLst>
            <a:outerShdw blurRad="40005" dist="199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0" y="-30162"/>
            <a:ext cx="9144000" cy="842962"/>
          </a:xfrm>
          <a:prstGeom prst="rect">
            <a:avLst/>
          </a:prstGeom>
          <a:blipFill rotWithShape="1">
            <a:blip r:embed="rId2"/>
            <a:tile tx="0" ty="0" sx="100000" sy="100000" flip="none" algn="tl"/>
          </a:blipFill>
          <a:effectLst>
            <a:glow>
              <a:schemeClr val="tx2">
                <a:lumMod val="20000"/>
                <a:lumOff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201444253"/>
      </p:ext>
    </p:extLst>
  </p:cSld>
  <p:clrMap bg1="lt1" tx1="dk1" bg2="lt2" tx2="dk2" accent1="accent1" accent2="accent2" accent3="accent3" accent4="accent4" accent5="accent5" accent6="accent6" hlink="hlink" folHlink="folHlink"/>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78C4F25-FCE8-40CE-BC77-879A2F1D8CF4}" type="datetimeFigureOut">
              <a:rPr lang="en-US" smtClean="0">
                <a:solidFill>
                  <a:prstClr val="black">
                    <a:tint val="75000"/>
                  </a:prstClr>
                </a:solidFill>
                <a:latin typeface="Calibri"/>
              </a:rPr>
              <a:pPr eaLnBrk="1" fontAlgn="auto" hangingPunct="1">
                <a:spcBef>
                  <a:spcPts val="0"/>
                </a:spcBef>
                <a:spcAft>
                  <a:spcPts val="0"/>
                </a:spcAft>
              </a:pPr>
              <a:t>6/6/2016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7FFA5A5-7883-4BE3-9A45-21DA0718BC5A}"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157019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vmlDrawing" Target="../drawings/vmlDrawing2.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3.bin"/><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8.xml"/><Relationship Id="rId1" Type="http://schemas.openxmlformats.org/officeDocument/2006/relationships/vmlDrawing" Target="../drawings/vmlDrawing4.vml"/><Relationship Id="rId5" Type="http://schemas.openxmlformats.org/officeDocument/2006/relationships/image" Target="../media/image51.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8.xml"/><Relationship Id="rId1" Type="http://schemas.openxmlformats.org/officeDocument/2006/relationships/vmlDrawing" Target="../drawings/vmlDrawing5.v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8.xml"/><Relationship Id="rId1" Type="http://schemas.openxmlformats.org/officeDocument/2006/relationships/vmlDrawing" Target="../drawings/vmlDrawing6.vml"/><Relationship Id="rId5" Type="http://schemas.openxmlformats.org/officeDocument/2006/relationships/image" Target="../media/image55.png"/><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7.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8.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4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9.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81.png"/><Relationship Id="rId4" Type="http://schemas.openxmlformats.org/officeDocument/2006/relationships/image" Target="../media/image8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4.png"/><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2.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2.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83.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07.png"/><Relationship Id="rId2" Type="http://schemas.openxmlformats.org/officeDocument/2006/relationships/slideLayout" Target="../slideLayouts/slideLayout109.xml"/><Relationship Id="rId1" Type="http://schemas.openxmlformats.org/officeDocument/2006/relationships/vmlDrawing" Target="../drawings/vmlDrawing9.vml"/><Relationship Id="rId6" Type="http://schemas.openxmlformats.org/officeDocument/2006/relationships/image" Target="../media/image106.wmf"/><Relationship Id="rId5" Type="http://schemas.openxmlformats.org/officeDocument/2006/relationships/oleObject" Target="../embeddings/oleObject10.bin"/><Relationship Id="rId4" Type="http://schemas.openxmlformats.org/officeDocument/2006/relationships/image" Target="../media/image105.wmf"/></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22.xml"/><Relationship Id="rId6" Type="http://schemas.openxmlformats.org/officeDocument/2006/relationships/image" Target="../media/image111.png"/><Relationship Id="rId5" Type="http://schemas.openxmlformats.org/officeDocument/2006/relationships/image" Target="../media/image104.png"/><Relationship Id="rId4" Type="http://schemas.openxmlformats.org/officeDocument/2006/relationships/image" Target="../media/image11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52400" y="1600200"/>
            <a:ext cx="8763000" cy="2209800"/>
          </a:xfrm>
        </p:spPr>
        <p:txBody>
          <a:bodyPr/>
          <a:lstStyle/>
          <a:p>
            <a:r>
              <a:rPr lang="en-US" sz="3600" dirty="0" smtClean="0"/>
              <a:t>Building Nucleons and Nuclei from Quarks and Glue:  Highlights of Nuclear Physics Research with </a:t>
            </a:r>
            <a:r>
              <a:rPr lang="en-US" sz="3600" dirty="0"/>
              <a:t>CEBAF in the </a:t>
            </a:r>
            <a:r>
              <a:rPr lang="en-US" sz="3600" dirty="0" smtClean="0"/>
              <a:t>“6 </a:t>
            </a:r>
            <a:r>
              <a:rPr lang="en-US" sz="3600" dirty="0"/>
              <a:t>GeV </a:t>
            </a:r>
            <a:r>
              <a:rPr lang="en-US" sz="3600" dirty="0" smtClean="0"/>
              <a:t>Era”</a:t>
            </a:r>
          </a:p>
        </p:txBody>
      </p:sp>
      <p:sp>
        <p:nvSpPr>
          <p:cNvPr id="30723" name="Rectangle 3"/>
          <p:cNvSpPr>
            <a:spLocks noGrp="1" noChangeArrowheads="1"/>
          </p:cNvSpPr>
          <p:nvPr>
            <p:ph type="subTitle" idx="1"/>
          </p:nvPr>
        </p:nvSpPr>
        <p:spPr>
          <a:xfrm>
            <a:off x="457200" y="4648200"/>
            <a:ext cx="8229600" cy="762000"/>
          </a:xfrm>
        </p:spPr>
        <p:txBody>
          <a:bodyPr/>
          <a:lstStyle/>
          <a:p>
            <a:r>
              <a:rPr lang="en-US" b="1" dirty="0" smtClean="0"/>
              <a:t>L. Cardman</a:t>
            </a:r>
          </a:p>
          <a:p>
            <a:r>
              <a:rPr lang="en-US" sz="2000" b="1" dirty="0" smtClean="0"/>
              <a:t>Thomas Jefferson National Accelerator Facility and </a:t>
            </a:r>
          </a:p>
          <a:p>
            <a:r>
              <a:rPr lang="en-US" sz="2000" b="1" dirty="0" smtClean="0"/>
              <a:t>University of Virginia</a:t>
            </a:r>
            <a:endParaRPr lang="en-US" sz="2000"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pPr algn="l"/>
            <a:r>
              <a:rPr lang="en-US" sz="2000" b="1" dirty="0">
                <a:solidFill>
                  <a:srgbClr val="3333CC"/>
                </a:solidFill>
                <a:latin typeface="Arial"/>
              </a:rPr>
              <a:t>Where does the dynamics of the q-q interaction make a transition from</a:t>
            </a:r>
          </a:p>
          <a:p>
            <a:pPr algn="l"/>
            <a:r>
              <a:rPr lang="en-US" sz="2000" b="1" dirty="0">
                <a:solidFill>
                  <a:srgbClr val="3333CC"/>
                </a:solidFill>
                <a:latin typeface="Arial"/>
              </a:rPr>
              <a:t>    the strong (confinement) to the </a:t>
            </a:r>
            <a:r>
              <a:rPr lang="en-US" sz="2000" b="1" dirty="0" err="1">
                <a:solidFill>
                  <a:srgbClr val="3333CC"/>
                </a:solidFill>
                <a:latin typeface="Arial"/>
              </a:rPr>
              <a:t>perturbative</a:t>
            </a:r>
            <a:r>
              <a:rPr lang="en-US" sz="2000" b="1" dirty="0">
                <a:solidFill>
                  <a:srgbClr val="3333CC"/>
                </a:solidFill>
                <a:latin typeface="Arial"/>
              </a:rPr>
              <a:t> (QED-like) QCD regime?</a:t>
            </a:r>
          </a:p>
        </p:txBody>
      </p:sp>
      <p:graphicFrame>
        <p:nvGraphicFramePr>
          <p:cNvPr id="15" name="Object 14"/>
          <p:cNvGraphicFramePr>
            <a:graphicFrameLocks noChangeAspect="1"/>
          </p:cNvGraphicFramePr>
          <p:nvPr/>
        </p:nvGraphicFramePr>
        <p:xfrm>
          <a:off x="4343400" y="2243137"/>
          <a:ext cx="4649787" cy="4005263"/>
        </p:xfrm>
        <a:graphic>
          <a:graphicData uri="http://schemas.openxmlformats.org/presentationml/2006/ole">
            <mc:AlternateContent xmlns:mc="http://schemas.openxmlformats.org/markup-compatibility/2006">
              <mc:Choice xmlns:v="urn:schemas-microsoft-com:vml" Requires="v">
                <p:oleObj spid="_x0000_s790670" name="Artwork" r:id="rId4" imgW="4649143" imgH="4004571" progId="">
                  <p:embed/>
                </p:oleObj>
              </mc:Choice>
              <mc:Fallback>
                <p:oleObj name="Artwork" r:id="rId4" imgW="4649143" imgH="4004571" progId="">
                  <p:embed/>
                  <p:pic>
                    <p:nvPicPr>
                      <p:cNvPr id="0"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243137"/>
                        <a:ext cx="4649787" cy="4005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5"/>
          <p:cNvSpPr txBox="1">
            <a:spLocks noChangeArrowheads="1"/>
          </p:cNvSpPr>
          <p:nvPr/>
        </p:nvSpPr>
        <p:spPr bwMode="auto">
          <a:xfrm>
            <a:off x="5827374" y="6150126"/>
            <a:ext cx="2630826" cy="707874"/>
          </a:xfrm>
          <a:prstGeom prst="rect">
            <a:avLst/>
          </a:prstGeom>
          <a:noFill/>
          <a:ln w="9525">
            <a:noFill/>
            <a:miter lim="800000"/>
            <a:headEnd/>
            <a:tailEnd/>
          </a:ln>
          <a:effectLst/>
        </p:spPr>
        <p:txBody>
          <a:bodyPr wrap="none" lIns="91429" tIns="45714" rIns="91429" bIns="45714">
            <a:spAutoFit/>
          </a:bodyPr>
          <a:lstStyle/>
          <a:p>
            <a:pPr algn="l"/>
            <a:r>
              <a:rPr lang="en-US" sz="2000" b="1" dirty="0" smtClean="0">
                <a:solidFill>
                  <a:srgbClr val="FF0000"/>
                </a:solidFill>
              </a:rPr>
              <a:t>Initial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from </a:t>
            </a:r>
          </a:p>
          <a:p>
            <a:pPr algn="l"/>
            <a:r>
              <a:rPr lang="en-US" sz="2000" b="1" dirty="0" err="1" smtClean="0">
                <a:solidFill>
                  <a:srgbClr val="FF0000"/>
                </a:solidFill>
                <a:latin typeface="Symbol" pitchFamily="18" charset="2"/>
              </a:rPr>
              <a:t>p</a:t>
            </a:r>
            <a:r>
              <a:rPr lang="en-US" sz="2000" b="1" dirty="0" err="1" smtClean="0">
                <a:solidFill>
                  <a:srgbClr val="FF0000"/>
                </a:solidFill>
              </a:rPr>
              <a:t>e</a:t>
            </a:r>
            <a:r>
              <a:rPr lang="en-US" sz="2000" b="1" dirty="0" smtClean="0">
                <a:solidFill>
                  <a:srgbClr val="FF0000"/>
                </a:solidFill>
              </a:rPr>
              <a:t> elastic scattering</a:t>
            </a:r>
            <a:endParaRPr lang="en-US" sz="2000" b="1" dirty="0">
              <a:solidFill>
                <a:srgbClr val="FF0000"/>
              </a:solidFill>
            </a:endParaRPr>
          </a:p>
        </p:txBody>
      </p:sp>
      <p:cxnSp>
        <p:nvCxnSpPr>
          <p:cNvPr id="3" name="Straight Arrow Connector 2"/>
          <p:cNvCxnSpPr/>
          <p:nvPr/>
        </p:nvCxnSpPr>
        <p:spPr bwMode="auto">
          <a:xfrm>
            <a:off x="3048000" y="5029200"/>
            <a:ext cx="1981200" cy="76200"/>
          </a:xfrm>
          <a:prstGeom prst="straightConnector1">
            <a:avLst/>
          </a:prstGeom>
          <a:noFill/>
          <a:ln w="28575" cap="flat" cmpd="sng" algn="ctr">
            <a:solidFill>
              <a:schemeClr val="accent6">
                <a:lumMod val="40000"/>
                <a:lumOff val="60000"/>
              </a:schemeClr>
            </a:solidFill>
            <a:prstDash val="solid"/>
            <a:round/>
            <a:headEnd type="none" w="med" len="med"/>
            <a:tailEnd type="arrow"/>
          </a:ln>
          <a:effectLst/>
        </p:spPr>
      </p:cxnSp>
      <p:sp>
        <p:nvSpPr>
          <p:cNvPr id="4" name="TextBox 3"/>
          <p:cNvSpPr txBox="1"/>
          <p:nvPr/>
        </p:nvSpPr>
        <p:spPr>
          <a:xfrm>
            <a:off x="228600" y="4267200"/>
            <a:ext cx="3623108" cy="1384995"/>
          </a:xfrm>
          <a:prstGeom prst="rect">
            <a:avLst/>
          </a:prstGeom>
          <a:noFill/>
        </p:spPr>
        <p:txBody>
          <a:bodyPr wrap="none" rtlCol="0">
            <a:spAutoFit/>
          </a:bodyPr>
          <a:lstStyle/>
          <a:p>
            <a:pPr algn="l"/>
            <a:r>
              <a:rPr lang="en-US" dirty="0" smtClean="0">
                <a:solidFill>
                  <a:schemeClr val="accent6">
                    <a:lumMod val="60000"/>
                    <a:lumOff val="40000"/>
                  </a:schemeClr>
                </a:solidFill>
              </a:rPr>
              <a:t>Pre-JLab data from</a:t>
            </a:r>
          </a:p>
          <a:p>
            <a:pPr algn="l"/>
            <a:r>
              <a:rPr lang="en-US" dirty="0" smtClean="0">
                <a:solidFill>
                  <a:schemeClr val="accent6">
                    <a:lumMod val="60000"/>
                    <a:lumOff val="40000"/>
                  </a:schemeClr>
                </a:solidFill>
              </a:rPr>
              <a:t>pion scattering </a:t>
            </a:r>
          </a:p>
          <a:p>
            <a:pPr algn="l"/>
            <a:r>
              <a:rPr lang="en-US" dirty="0" smtClean="0">
                <a:solidFill>
                  <a:schemeClr val="accent6">
                    <a:lumMod val="60000"/>
                    <a:lumOff val="40000"/>
                  </a:schemeClr>
                </a:solidFill>
              </a:rPr>
              <a:t>from atomic electrons</a:t>
            </a:r>
            <a:endParaRPr lang="en-US" dirty="0">
              <a:solidFill>
                <a:schemeClr val="accent6">
                  <a:lumMod val="60000"/>
                  <a:lumOff val="40000"/>
                </a:schemeClr>
              </a:solidFill>
            </a:endParaRPr>
          </a:p>
        </p:txBody>
      </p:sp>
      <p:cxnSp>
        <p:nvCxnSpPr>
          <p:cNvPr id="8" name="Straight Connector 7"/>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38629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nvGraphicFramePr>
        <p:xfrm>
          <a:off x="4341813" y="2238375"/>
          <a:ext cx="4649787" cy="4005263"/>
        </p:xfrm>
        <a:graphic>
          <a:graphicData uri="http://schemas.openxmlformats.org/presentationml/2006/ole">
            <mc:AlternateContent xmlns:mc="http://schemas.openxmlformats.org/markup-compatibility/2006">
              <mc:Choice xmlns:v="urn:schemas-microsoft-com:vml" Requires="v">
                <p:oleObj spid="_x0000_s791694" name="Artwork" r:id="rId4" imgW="4649143" imgH="4004571" progId="">
                  <p:embed/>
                </p:oleObj>
              </mc:Choice>
              <mc:Fallback>
                <p:oleObj name="Artwork" r:id="rId4" imgW="4649143" imgH="4004571" progId="">
                  <p:embed/>
                  <p:pic>
                    <p:nvPicPr>
                      <p:cNvPr id="0"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2238375"/>
                        <a:ext cx="4649787" cy="4005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Pion Electromagnetic Form Factor</a:t>
            </a:r>
          </a:p>
        </p:txBody>
      </p:sp>
      <p:sp>
        <p:nvSpPr>
          <p:cNvPr id="225283" name="Rectangle 3"/>
          <p:cNvSpPr>
            <a:spLocks noChangeArrowheads="1"/>
          </p:cNvSpPr>
          <p:nvPr/>
        </p:nvSpPr>
        <p:spPr bwMode="auto">
          <a:xfrm>
            <a:off x="76200" y="914400"/>
            <a:ext cx="8915400" cy="701675"/>
          </a:xfrm>
          <a:prstGeom prst="rect">
            <a:avLst/>
          </a:prstGeom>
          <a:noFill/>
          <a:ln w="9525">
            <a:noFill/>
            <a:miter lim="800000"/>
            <a:headEnd/>
            <a:tailEnd/>
          </a:ln>
          <a:effectLst/>
        </p:spPr>
        <p:txBody>
          <a:bodyPr lIns="91429" tIns="45714" rIns="91429" bIns="45714">
            <a:spAutoFit/>
          </a:bodyPr>
          <a:lstStyle/>
          <a:p>
            <a:pPr algn="l"/>
            <a:r>
              <a:rPr lang="en-US" sz="2000" b="1" dirty="0">
                <a:solidFill>
                  <a:srgbClr val="3333CC"/>
                </a:solidFill>
                <a:latin typeface="Arial"/>
              </a:rPr>
              <a:t>Where does the dynamics of the q-q interaction make a transition from</a:t>
            </a:r>
          </a:p>
          <a:p>
            <a:pPr algn="l"/>
            <a:r>
              <a:rPr lang="en-US" sz="2000" b="1" dirty="0">
                <a:solidFill>
                  <a:srgbClr val="3333CC"/>
                </a:solidFill>
                <a:latin typeface="Arial"/>
              </a:rPr>
              <a:t>    the strong (confinement) to the </a:t>
            </a:r>
            <a:r>
              <a:rPr lang="en-US" sz="2000" b="1" dirty="0" err="1">
                <a:solidFill>
                  <a:srgbClr val="3333CC"/>
                </a:solidFill>
                <a:latin typeface="Arial"/>
              </a:rPr>
              <a:t>perturbative</a:t>
            </a:r>
            <a:r>
              <a:rPr lang="en-US" sz="2000" b="1" dirty="0">
                <a:solidFill>
                  <a:srgbClr val="3333CC"/>
                </a:solidFill>
                <a:latin typeface="Arial"/>
              </a:rPr>
              <a:t> (QED-like) QCD regime?</a:t>
            </a:r>
          </a:p>
        </p:txBody>
      </p:sp>
      <p:sp>
        <p:nvSpPr>
          <p:cNvPr id="225285" name="Text Box 5"/>
          <p:cNvSpPr txBox="1">
            <a:spLocks noChangeArrowheads="1"/>
          </p:cNvSpPr>
          <p:nvPr/>
        </p:nvSpPr>
        <p:spPr bwMode="auto">
          <a:xfrm>
            <a:off x="381000" y="1905000"/>
            <a:ext cx="3023754"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To </a:t>
            </a:r>
            <a:r>
              <a:rPr lang="en-US" sz="2000" b="1" dirty="0" smtClean="0">
                <a:solidFill>
                  <a:srgbClr val="FF0000"/>
                </a:solidFill>
              </a:rPr>
              <a:t>extend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p>
        </p:txBody>
      </p:sp>
      <p:sp>
        <p:nvSpPr>
          <p:cNvPr id="225286" name="Text Box 6"/>
          <p:cNvSpPr txBox="1">
            <a:spLocks noChangeArrowheads="1"/>
          </p:cNvSpPr>
          <p:nvPr/>
        </p:nvSpPr>
        <p:spPr bwMode="auto">
          <a:xfrm>
            <a:off x="152400" y="2514600"/>
            <a:ext cx="4114800" cy="3334234"/>
          </a:xfrm>
          <a:prstGeom prst="rect">
            <a:avLst/>
          </a:prstGeom>
          <a:noFill/>
          <a:ln w="28575">
            <a:solidFill>
              <a:srgbClr val="33CC33"/>
            </a:solidFill>
            <a:miter lim="800000"/>
            <a:headEnd/>
            <a:tailEnd/>
          </a:ln>
          <a:effectLst/>
        </p:spPr>
        <p:txBody>
          <a:bodyPr wrap="square" lIns="91429" tIns="45714" rIns="91429" bIns="45714">
            <a:spAutoFit/>
          </a:bodyPr>
          <a:lstStyle/>
          <a:p>
            <a:pPr algn="l">
              <a:buFontTx/>
              <a:buChar char="•"/>
            </a:pPr>
            <a:r>
              <a:rPr lang="en-US" sz="1600" b="1" dirty="0">
                <a:solidFill>
                  <a:srgbClr val="000000"/>
                </a:solidFill>
              </a:rPr>
              <a:t>  </a:t>
            </a:r>
            <a:r>
              <a:rPr lang="en-US" sz="1600" b="1" dirty="0">
                <a:solidFill>
                  <a:srgbClr val="000000"/>
                </a:solidFill>
                <a:latin typeface="Arial"/>
              </a:rPr>
              <a:t>At low Q</a:t>
            </a:r>
            <a:r>
              <a:rPr lang="en-US" sz="1600" b="1" baseline="30000" dirty="0">
                <a:solidFill>
                  <a:srgbClr val="000000"/>
                </a:solidFill>
                <a:latin typeface="Arial"/>
              </a:rPr>
              <a:t>2</a:t>
            </a:r>
            <a:r>
              <a:rPr lang="en-US" sz="1600" b="1" dirty="0">
                <a:solidFill>
                  <a:srgbClr val="000000"/>
                </a:solidFill>
                <a:latin typeface="Arial"/>
              </a:rPr>
              <a:t> (&lt; 0.3 (</a:t>
            </a:r>
            <a:r>
              <a:rPr lang="en-US" sz="1600" b="1" dirty="0" err="1">
                <a:solidFill>
                  <a:srgbClr val="000000"/>
                </a:solidFill>
                <a:latin typeface="Arial"/>
              </a:rPr>
              <a:t>GeV</a:t>
            </a:r>
            <a:r>
              <a:rPr lang="en-US" sz="1600" b="1" dirty="0">
                <a:solidFill>
                  <a:srgbClr val="000000"/>
                </a:solidFill>
                <a:latin typeface="Arial"/>
              </a:rPr>
              <a:t>/c)</a:t>
            </a:r>
            <a:r>
              <a:rPr lang="en-US" sz="1600" b="1" baseline="30000" dirty="0">
                <a:solidFill>
                  <a:srgbClr val="000000"/>
                </a:solidFill>
                <a:latin typeface="Arial"/>
              </a:rPr>
              <a:t>2</a:t>
            </a:r>
            <a:r>
              <a:rPr lang="en-US" sz="1600" b="1" dirty="0">
                <a:solidFill>
                  <a:srgbClr val="000000"/>
                </a:solidFill>
                <a:latin typeface="Arial"/>
              </a:rPr>
              <a:t>): use p + e</a:t>
            </a:r>
          </a:p>
          <a:p>
            <a:pPr algn="l"/>
            <a:r>
              <a:rPr lang="en-US" sz="1600" b="1" dirty="0">
                <a:solidFill>
                  <a:srgbClr val="000000"/>
                </a:solidFill>
                <a:latin typeface="Arial"/>
              </a:rPr>
              <a:t>   </a:t>
            </a:r>
            <a:r>
              <a:rPr lang="en-US" sz="1600" b="1" dirty="0" smtClean="0">
                <a:solidFill>
                  <a:srgbClr val="000000"/>
                </a:solidFill>
                <a:latin typeface="Arial"/>
              </a:rPr>
              <a:t>scattering        </a:t>
            </a:r>
            <a:r>
              <a:rPr lang="en-US" sz="1600" b="1" dirty="0">
                <a:solidFill>
                  <a:srgbClr val="000000"/>
                </a:solidFill>
                <a:latin typeface="Arial"/>
                <a:sym typeface="Wingdings" pitchFamily="2" charset="2"/>
              </a:rPr>
              <a:t> </a:t>
            </a:r>
            <a:r>
              <a:rPr lang="en-US" sz="1600" b="1" dirty="0" err="1">
                <a:solidFill>
                  <a:srgbClr val="000000"/>
                </a:solidFill>
                <a:latin typeface="Arial"/>
                <a:sym typeface="Wingdings" pitchFamily="2" charset="2"/>
              </a:rPr>
              <a:t>R</a:t>
            </a:r>
            <a:r>
              <a:rPr lang="en-US" sz="1600" b="1" baseline="-25000" dirty="0" err="1">
                <a:solidFill>
                  <a:srgbClr val="000000"/>
                </a:solidFill>
                <a:latin typeface="Arial"/>
                <a:sym typeface="Wingdings" pitchFamily="2" charset="2"/>
              </a:rPr>
              <a:t>rms</a:t>
            </a:r>
            <a:r>
              <a:rPr lang="en-US" sz="1600" b="1" dirty="0">
                <a:solidFill>
                  <a:srgbClr val="000000"/>
                </a:solidFill>
                <a:latin typeface="Arial"/>
                <a:sym typeface="Wingdings" pitchFamily="2" charset="2"/>
              </a:rPr>
              <a:t> = 0.66 fm</a:t>
            </a:r>
            <a:r>
              <a:rPr lang="en-US" sz="800" b="1" dirty="0">
                <a:solidFill>
                  <a:srgbClr val="000000"/>
                </a:solidFill>
                <a:latin typeface="Arial"/>
                <a:sym typeface="Wingdings" pitchFamily="2" charset="2"/>
              </a:rPr>
              <a:t> </a:t>
            </a:r>
          </a:p>
          <a:p>
            <a:pPr algn="l"/>
            <a:r>
              <a:rPr lang="en-US" sz="800" b="1" dirty="0">
                <a:solidFill>
                  <a:srgbClr val="000000"/>
                </a:solidFill>
                <a:latin typeface="Arial"/>
                <a:sym typeface="Wingdings" pitchFamily="2" charset="2"/>
              </a:rPr>
              <a:t> </a:t>
            </a:r>
            <a:endParaRPr lang="en-US" sz="1600" b="1" dirty="0">
              <a:solidFill>
                <a:srgbClr val="000000"/>
              </a:solidFill>
              <a:latin typeface="Arial"/>
              <a:sym typeface="Wingdings" pitchFamily="2" charset="2"/>
            </a:endParaRPr>
          </a:p>
          <a:p>
            <a:pPr marL="169863" indent="-169863" algn="l">
              <a:buFontTx/>
              <a:buChar char="•"/>
            </a:pPr>
            <a:r>
              <a:rPr lang="en-US" sz="1600" b="1" dirty="0">
                <a:solidFill>
                  <a:srgbClr val="000000"/>
                </a:solidFill>
                <a:latin typeface="Arial"/>
                <a:sym typeface="Wingdings" pitchFamily="2" charset="2"/>
              </a:rPr>
              <a:t> </a:t>
            </a:r>
            <a:r>
              <a:rPr lang="en-US" sz="1600" b="1" dirty="0" smtClean="0">
                <a:solidFill>
                  <a:srgbClr val="000000"/>
                </a:solidFill>
                <a:latin typeface="Arial"/>
                <a:sym typeface="Wingdings" pitchFamily="2" charset="2"/>
              </a:rPr>
              <a:t>At </a:t>
            </a:r>
            <a:r>
              <a:rPr lang="en-US" sz="1600" b="1" dirty="0">
                <a:solidFill>
                  <a:srgbClr val="000000"/>
                </a:solidFill>
                <a:latin typeface="Arial"/>
                <a:sym typeface="Wingdings" pitchFamily="2" charset="2"/>
              </a:rPr>
              <a:t>higher Q</a:t>
            </a:r>
            <a:r>
              <a:rPr lang="en-US" sz="1600" b="1" baseline="30000" dirty="0">
                <a:solidFill>
                  <a:srgbClr val="000000"/>
                </a:solidFill>
                <a:latin typeface="Arial"/>
                <a:sym typeface="Wingdings" pitchFamily="2" charset="2"/>
              </a:rPr>
              <a:t>2</a:t>
            </a:r>
            <a:r>
              <a:rPr lang="en-US" sz="1600" b="1" dirty="0">
                <a:solidFill>
                  <a:srgbClr val="000000"/>
                </a:solidFill>
                <a:latin typeface="Arial"/>
                <a:sym typeface="Wingdings" pitchFamily="2" charset="2"/>
              </a:rPr>
              <a:t>: use </a:t>
            </a:r>
            <a:r>
              <a:rPr lang="en-US" sz="1600" b="1" baseline="30000" dirty="0">
                <a:solidFill>
                  <a:srgbClr val="000000"/>
                </a:solidFill>
                <a:latin typeface="Arial"/>
                <a:sym typeface="Wingdings" pitchFamily="2" charset="2"/>
              </a:rPr>
              <a:t>1</a:t>
            </a:r>
            <a:r>
              <a:rPr lang="en-US" sz="1600" b="1" dirty="0">
                <a:solidFill>
                  <a:srgbClr val="000000"/>
                </a:solidFill>
                <a:latin typeface="Arial"/>
                <a:sym typeface="Wingdings" pitchFamily="2" charset="2"/>
              </a:rPr>
              <a:t>H(</a:t>
            </a:r>
            <a:r>
              <a:rPr lang="en-US" sz="1600" b="1" dirty="0" err="1">
                <a:solidFill>
                  <a:srgbClr val="000000"/>
                </a:solidFill>
                <a:latin typeface="Arial"/>
                <a:sym typeface="Wingdings" pitchFamily="2" charset="2"/>
              </a:rPr>
              <a:t>e,e</a:t>
            </a:r>
            <a:r>
              <a:rPr lang="en-US" sz="1600" b="1" dirty="0" err="1">
                <a:solidFill>
                  <a:srgbClr val="000000"/>
                </a:solidFill>
                <a:latin typeface="+mj-lt"/>
                <a:sym typeface="Wingdings" pitchFamily="2" charset="2"/>
              </a:rPr>
              <a:t>’</a:t>
            </a:r>
            <a:r>
              <a:rPr lang="en-US" sz="1600" b="1" dirty="0" err="1">
                <a:solidFill>
                  <a:srgbClr val="000000"/>
                </a:solidFill>
                <a:latin typeface="Symbol" panose="05050102010706020507" pitchFamily="18" charset="2"/>
                <a:sym typeface="Wingdings" pitchFamily="2" charset="2"/>
              </a:rPr>
              <a:t>p</a:t>
            </a:r>
            <a:r>
              <a:rPr lang="en-US" sz="1600" b="1" baseline="30000" dirty="0">
                <a:solidFill>
                  <a:srgbClr val="000000"/>
                </a:solidFill>
                <a:latin typeface="Arial"/>
                <a:sym typeface="Wingdings" pitchFamily="2" charset="2"/>
              </a:rPr>
              <a:t>+</a:t>
            </a:r>
            <a:r>
              <a:rPr lang="en-US" sz="1600" b="1" dirty="0">
                <a:solidFill>
                  <a:srgbClr val="000000"/>
                </a:solidFill>
                <a:latin typeface="Arial"/>
                <a:sym typeface="Wingdings" pitchFamily="2" charset="2"/>
              </a:rPr>
              <a:t>)</a:t>
            </a:r>
            <a:r>
              <a:rPr lang="en-US" sz="1600" b="1" dirty="0" smtClean="0">
                <a:solidFill>
                  <a:srgbClr val="000000"/>
                </a:solidFill>
                <a:latin typeface="Arial"/>
                <a:sym typeface="Wingdings" pitchFamily="2" charset="2"/>
              </a:rPr>
              <a:t>n, </a:t>
            </a:r>
            <a:br>
              <a:rPr lang="en-US" sz="1600" b="1" dirty="0" smtClean="0">
                <a:solidFill>
                  <a:srgbClr val="000000"/>
                </a:solidFill>
                <a:latin typeface="Arial"/>
                <a:sym typeface="Wingdings" pitchFamily="2" charset="2"/>
              </a:rPr>
            </a:br>
            <a:r>
              <a:rPr lang="en-US" sz="1600" b="1" dirty="0" smtClean="0">
                <a:solidFill>
                  <a:srgbClr val="000000"/>
                </a:solidFill>
                <a:latin typeface="Arial"/>
                <a:sym typeface="Wingdings" pitchFamily="2" charset="2"/>
              </a:rPr>
              <a:t>measure </a:t>
            </a:r>
            <a:r>
              <a:rPr lang="en-US" sz="1600" b="1" dirty="0" smtClean="0">
                <a:solidFill>
                  <a:srgbClr val="000000"/>
                </a:solidFill>
                <a:latin typeface="Arial"/>
                <a:sym typeface="Symbol"/>
              </a:rPr>
              <a:t></a:t>
            </a:r>
            <a:r>
              <a:rPr lang="en-US" sz="1600" b="1" baseline="-25000" dirty="0" smtClean="0">
                <a:solidFill>
                  <a:srgbClr val="000000"/>
                </a:solidFill>
                <a:latin typeface="Arial"/>
                <a:sym typeface="Wingdings" pitchFamily="2" charset="2"/>
              </a:rPr>
              <a:t>L</a:t>
            </a:r>
          </a:p>
          <a:p>
            <a:pPr marL="169863" indent="-169863" algn="l">
              <a:buFontTx/>
              <a:buChar char="•"/>
            </a:pPr>
            <a:endParaRPr lang="en-US" sz="1600" b="1" baseline="-25000" dirty="0">
              <a:solidFill>
                <a:srgbClr val="000000"/>
              </a:solidFill>
              <a:latin typeface="Arial"/>
              <a:sym typeface="Wingdings" pitchFamily="2" charset="2"/>
            </a:endParaRPr>
          </a:p>
          <a:p>
            <a:pPr algn="l">
              <a:buFontTx/>
              <a:buChar char="•"/>
            </a:pPr>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algn="l"/>
            <a:endParaRPr lang="en-US" sz="1600" b="1" dirty="0">
              <a:solidFill>
                <a:srgbClr val="000000"/>
              </a:solidFill>
              <a:latin typeface="Arial"/>
              <a:sym typeface="Wingdings" pitchFamily="2" charset="2"/>
            </a:endParaRPr>
          </a:p>
          <a:p>
            <a:pPr marL="169863" indent="-169863" algn="l">
              <a:buFontTx/>
              <a:buChar char="•"/>
            </a:pPr>
            <a:r>
              <a:rPr lang="en-US" sz="1600" b="1" dirty="0">
                <a:solidFill>
                  <a:srgbClr val="000000"/>
                </a:solidFill>
                <a:latin typeface="Arial"/>
              </a:rPr>
              <a:t> </a:t>
            </a:r>
            <a:r>
              <a:rPr lang="en-US" sz="1600" b="1" dirty="0" smtClean="0">
                <a:solidFill>
                  <a:srgbClr val="000000"/>
                </a:solidFill>
                <a:latin typeface="Arial"/>
              </a:rPr>
              <a:t>“Extrapolate” </a:t>
            </a:r>
            <a:r>
              <a:rPr lang="en-US" sz="1600" b="1" dirty="0" smtClean="0">
                <a:solidFill>
                  <a:srgbClr val="000000"/>
                </a:solidFill>
                <a:sym typeface="Symbol"/>
              </a:rPr>
              <a:t></a:t>
            </a:r>
            <a:r>
              <a:rPr lang="en-US" sz="1600" b="1" baseline="-25000" dirty="0" smtClean="0">
                <a:solidFill>
                  <a:srgbClr val="000000"/>
                </a:solidFill>
                <a:sym typeface="Wingdings" pitchFamily="2" charset="2"/>
              </a:rPr>
              <a:t>L </a:t>
            </a:r>
            <a:r>
              <a:rPr lang="en-US" sz="1600" b="1" dirty="0" smtClean="0">
                <a:solidFill>
                  <a:srgbClr val="000000"/>
                </a:solidFill>
                <a:latin typeface="Arial"/>
                <a:sym typeface="Wingdings" pitchFamily="2" charset="2"/>
              </a:rPr>
              <a:t> </a:t>
            </a:r>
            <a:r>
              <a:rPr lang="en-US" sz="1600" b="1" dirty="0" smtClean="0">
                <a:solidFill>
                  <a:srgbClr val="000000"/>
                </a:solidFill>
                <a:latin typeface="Arial"/>
              </a:rPr>
              <a:t>to t = +m</a:t>
            </a:r>
            <a:r>
              <a:rPr lang="en-US" sz="1600" b="1" baseline="-25000" dirty="0" smtClean="0">
                <a:solidFill>
                  <a:srgbClr val="000000"/>
                </a:solidFill>
                <a:latin typeface="Arial"/>
                <a:sym typeface="Symbol"/>
              </a:rPr>
              <a:t></a:t>
            </a:r>
            <a:r>
              <a:rPr lang="en-US" sz="1600" b="1" baseline="30000" dirty="0" smtClean="0">
                <a:solidFill>
                  <a:srgbClr val="000000"/>
                </a:solidFill>
                <a:latin typeface="Arial"/>
              </a:rPr>
              <a:t>2</a:t>
            </a:r>
            <a:r>
              <a:rPr lang="en-US" sz="1600" b="1" dirty="0" smtClean="0">
                <a:solidFill>
                  <a:srgbClr val="000000"/>
                </a:solidFill>
                <a:latin typeface="Arial"/>
              </a:rPr>
              <a:t> using </a:t>
            </a:r>
            <a:r>
              <a:rPr lang="en-US" sz="1600" b="1" dirty="0">
                <a:solidFill>
                  <a:srgbClr val="000000"/>
                </a:solidFill>
                <a:latin typeface="Arial"/>
              </a:rPr>
              <a:t>a realistic pion </a:t>
            </a:r>
            <a:r>
              <a:rPr lang="en-US" sz="1600" b="1" dirty="0" smtClean="0">
                <a:solidFill>
                  <a:srgbClr val="000000"/>
                </a:solidFill>
                <a:latin typeface="Arial"/>
              </a:rPr>
              <a:t>electroproduction (</a:t>
            </a:r>
            <a:r>
              <a:rPr lang="en-US" sz="1600" b="1" dirty="0" err="1">
                <a:solidFill>
                  <a:srgbClr val="000000"/>
                </a:solidFill>
                <a:latin typeface="Arial"/>
              </a:rPr>
              <a:t>Regge</a:t>
            </a:r>
            <a:r>
              <a:rPr lang="en-US" sz="1600" b="1" dirty="0">
                <a:solidFill>
                  <a:srgbClr val="000000"/>
                </a:solidFill>
                <a:latin typeface="Arial"/>
              </a:rPr>
              <a:t>-type) model to </a:t>
            </a:r>
            <a:r>
              <a:rPr lang="en-US" sz="1600" b="1" dirty="0" smtClean="0">
                <a:solidFill>
                  <a:srgbClr val="000000"/>
                </a:solidFill>
                <a:latin typeface="Arial"/>
              </a:rPr>
              <a:t>extract F</a:t>
            </a:r>
            <a:r>
              <a:rPr lang="en-US" sz="1600" b="1" baseline="-25000" dirty="0" smtClean="0">
                <a:solidFill>
                  <a:srgbClr val="000000"/>
                </a:solidFill>
                <a:latin typeface="Arial"/>
                <a:sym typeface="Symbol"/>
              </a:rPr>
              <a:t></a:t>
            </a:r>
            <a:endParaRPr lang="en-US" sz="1600" b="1" baseline="30000" dirty="0">
              <a:solidFill>
                <a:srgbClr val="000000"/>
              </a:solidFill>
              <a:latin typeface="Arial"/>
              <a:sym typeface="Symbol" pitchFamily="18" charset="2"/>
            </a:endParaRPr>
          </a:p>
        </p:txBody>
      </p:sp>
      <p:pic>
        <p:nvPicPr>
          <p:cNvPr id="225287" name="Picture 7" descr="fpi"/>
          <p:cNvPicPr>
            <a:picLocks noChangeAspect="1" noChangeArrowheads="1"/>
          </p:cNvPicPr>
          <p:nvPr/>
        </p:nvPicPr>
        <p:blipFill>
          <a:blip r:embed="rId6" cstate="print"/>
          <a:srcRect/>
          <a:stretch>
            <a:fillRect/>
          </a:stretch>
        </p:blipFill>
        <p:spPr bwMode="auto">
          <a:xfrm>
            <a:off x="685800" y="3775075"/>
            <a:ext cx="1865313" cy="1177925"/>
          </a:xfrm>
          <a:prstGeom prst="rect">
            <a:avLst/>
          </a:prstGeom>
          <a:noFill/>
        </p:spPr>
      </p:pic>
      <p:sp>
        <p:nvSpPr>
          <p:cNvPr id="12" name="TextBox 11"/>
          <p:cNvSpPr txBox="1"/>
          <p:nvPr/>
        </p:nvSpPr>
        <p:spPr>
          <a:xfrm>
            <a:off x="2435276" y="4191000"/>
            <a:ext cx="1603324" cy="435825"/>
          </a:xfrm>
          <a:prstGeom prst="rect">
            <a:avLst/>
          </a:prstGeom>
          <a:noFill/>
        </p:spPr>
        <p:txBody>
          <a:bodyPr wrap="none" rtlCol="0">
            <a:spAutoFit/>
          </a:bodyPr>
          <a:lstStyle/>
          <a:p>
            <a:pPr algn="l"/>
            <a:r>
              <a:rPr lang="en-US" sz="2000" b="1" i="1" dirty="0" smtClean="0">
                <a:solidFill>
                  <a:srgbClr val="000000"/>
                </a:solidFill>
              </a:rPr>
              <a:t>t = (p</a:t>
            </a:r>
            <a:r>
              <a:rPr lang="en-US" sz="2000" b="1" i="1" baseline="-25000" dirty="0" smtClean="0">
                <a:solidFill>
                  <a:srgbClr val="000000"/>
                </a:solidFill>
                <a:sym typeface="Symbol"/>
              </a:rPr>
              <a:t></a:t>
            </a:r>
            <a:r>
              <a:rPr lang="en-US" sz="2000" b="1" i="1" dirty="0" smtClean="0">
                <a:solidFill>
                  <a:srgbClr val="000000"/>
                </a:solidFill>
              </a:rPr>
              <a:t>-q)</a:t>
            </a:r>
            <a:r>
              <a:rPr lang="en-US" sz="2000" b="1" i="1" baseline="30000" dirty="0" smtClean="0">
                <a:solidFill>
                  <a:srgbClr val="000000"/>
                </a:solidFill>
              </a:rPr>
              <a:t>2</a:t>
            </a:r>
            <a:r>
              <a:rPr lang="en-US" sz="2000" b="1" i="1" dirty="0" smtClean="0">
                <a:solidFill>
                  <a:srgbClr val="000000"/>
                </a:solidFill>
              </a:rPr>
              <a:t> &lt; 0</a:t>
            </a:r>
            <a:r>
              <a:rPr lang="en-US" sz="2000" b="1" i="1" baseline="30000" dirty="0" smtClean="0">
                <a:solidFill>
                  <a:srgbClr val="000000"/>
                </a:solidFill>
              </a:rPr>
              <a:t> </a:t>
            </a:r>
            <a:endParaRPr lang="en-US" sz="2000" b="1" i="1" baseline="30000" dirty="0">
              <a:solidFill>
                <a:srgbClr val="000000"/>
              </a:solidFill>
            </a:endParaRPr>
          </a:p>
        </p:txBody>
      </p:sp>
      <p:sp>
        <p:nvSpPr>
          <p:cNvPr id="11" name="Text Box 5"/>
          <p:cNvSpPr txBox="1">
            <a:spLocks noChangeArrowheads="1"/>
          </p:cNvSpPr>
          <p:nvPr/>
        </p:nvSpPr>
        <p:spPr bwMode="auto">
          <a:xfrm>
            <a:off x="5731631" y="6305503"/>
            <a:ext cx="2497969"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Today</a:t>
            </a:r>
            <a:endParaRPr lang="en-US" sz="2000" b="1" dirty="0">
              <a:solidFill>
                <a:srgbClr val="FF0000"/>
              </a:solidFill>
            </a:endParaRPr>
          </a:p>
        </p:txBody>
      </p:sp>
      <p:cxnSp>
        <p:nvCxnSpPr>
          <p:cNvPr id="10" name="Straight Connector 9"/>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2" name="Rectangle 1"/>
          <p:cNvSpPr/>
          <p:nvPr/>
        </p:nvSpPr>
        <p:spPr>
          <a:xfrm>
            <a:off x="265113" y="6013993"/>
            <a:ext cx="4572000" cy="830997"/>
          </a:xfrm>
          <a:prstGeom prst="rect">
            <a:avLst/>
          </a:prstGeom>
        </p:spPr>
        <p:txBody>
          <a:bodyPr>
            <a:spAutoFit/>
          </a:bodyPr>
          <a:lstStyle/>
          <a:p>
            <a:pPr algn="l"/>
            <a:r>
              <a:rPr lang="en-US" sz="1600" dirty="0" smtClean="0">
                <a:solidFill>
                  <a:schemeClr val="tx1"/>
                </a:solidFill>
              </a:rPr>
              <a:t>See recent review:  T</a:t>
            </a:r>
            <a:r>
              <a:rPr lang="en-US" sz="1600" dirty="0">
                <a:solidFill>
                  <a:schemeClr val="tx1"/>
                </a:solidFill>
              </a:rPr>
              <a:t>. Horn and C. D. Roberts, Journal of Physics G: Nuclear and Particle Physics </a:t>
            </a:r>
            <a:r>
              <a:rPr lang="en-US" sz="1600" b="1" dirty="0">
                <a:solidFill>
                  <a:schemeClr val="tx1"/>
                </a:solidFill>
              </a:rPr>
              <a:t>43</a:t>
            </a:r>
            <a:r>
              <a:rPr lang="en-US" sz="1600" dirty="0">
                <a:solidFill>
                  <a:schemeClr val="tx1"/>
                </a:solidFill>
              </a:rPr>
              <a:t>,  073001 (2016) </a:t>
            </a:r>
          </a:p>
        </p:txBody>
      </p:sp>
    </p:spTree>
    <p:extLst>
      <p:ext uri="{BB962C8B-B14F-4D97-AF65-F5344CB8AC3E}">
        <p14:creationId xmlns:p14="http://schemas.microsoft.com/office/powerpoint/2010/main" val="30719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76200"/>
            <a:ext cx="8686800" cy="533400"/>
          </a:xfrm>
        </p:spPr>
        <p:txBody>
          <a:bodyPr/>
          <a:lstStyle/>
          <a:p>
            <a:r>
              <a:rPr lang="en-US" sz="2800" dirty="0">
                <a:solidFill>
                  <a:srgbClr val="FF0000"/>
                </a:solidFill>
                <a:latin typeface="+mn-lt"/>
              </a:rPr>
              <a:t>Charged </a:t>
            </a:r>
            <a:r>
              <a:rPr lang="en-US" sz="2800" dirty="0" smtClean="0">
                <a:solidFill>
                  <a:srgbClr val="FF0000"/>
                </a:solidFill>
                <a:latin typeface="+mn-lt"/>
              </a:rPr>
              <a:t>Pion </a:t>
            </a:r>
            <a:r>
              <a:rPr lang="en-US" sz="2800" dirty="0">
                <a:solidFill>
                  <a:srgbClr val="FF0000"/>
                </a:solidFill>
                <a:latin typeface="+mn-lt"/>
              </a:rPr>
              <a:t>Form </a:t>
            </a:r>
            <a:r>
              <a:rPr lang="en-US" sz="2800" dirty="0" smtClean="0">
                <a:solidFill>
                  <a:srgbClr val="FF0000"/>
                </a:solidFill>
                <a:latin typeface="+mn-lt"/>
              </a:rPr>
              <a:t>Factor – 12 </a:t>
            </a:r>
            <a:r>
              <a:rPr lang="en-US" sz="2800" dirty="0" err="1" smtClean="0">
                <a:solidFill>
                  <a:srgbClr val="FF0000"/>
                </a:solidFill>
                <a:latin typeface="+mn-lt"/>
              </a:rPr>
              <a:t>GeV</a:t>
            </a:r>
            <a:endParaRPr lang="en-US" sz="2800" dirty="0">
              <a:solidFill>
                <a:srgbClr val="FF0000"/>
              </a:solidFill>
              <a:latin typeface="+mn-lt"/>
            </a:endParaRPr>
          </a:p>
        </p:txBody>
      </p:sp>
      <p:sp>
        <p:nvSpPr>
          <p:cNvPr id="12" name="Text Box 11"/>
          <p:cNvSpPr txBox="1">
            <a:spLocks noChangeArrowheads="1"/>
          </p:cNvSpPr>
          <p:nvPr/>
        </p:nvSpPr>
        <p:spPr bwMode="auto">
          <a:xfrm>
            <a:off x="228600" y="2504035"/>
            <a:ext cx="3048000" cy="2144165"/>
          </a:xfrm>
          <a:prstGeom prst="rect">
            <a:avLst/>
          </a:prstGeom>
          <a:solidFill>
            <a:schemeClr val="bg1"/>
          </a:solidFill>
          <a:ln w="19050">
            <a:solidFill>
              <a:srgbClr val="00B050"/>
            </a:solidFill>
            <a:miter lim="800000"/>
            <a:headEnd/>
            <a:tailEnd/>
          </a:ln>
          <a:effectLst/>
        </p:spPr>
        <p:txBody>
          <a:bodyPr wrap="square" lIns="91429" tIns="45714" rIns="91429" bIns="45714">
            <a:spAutoFit/>
          </a:bodyPr>
          <a:lstStyle/>
          <a:p>
            <a:pPr marL="169863" indent="-169863" algn="l">
              <a:buFontTx/>
              <a:buChar char="•"/>
            </a:pPr>
            <a:r>
              <a:rPr lang="en-US" sz="1600" b="1" dirty="0" smtClean="0">
                <a:solidFill>
                  <a:srgbClr val="000000"/>
                </a:solidFill>
                <a:latin typeface="Arial"/>
              </a:rPr>
              <a:t>Measure F</a:t>
            </a:r>
            <a:r>
              <a:rPr lang="en-US" sz="1600" b="1" baseline="-25000" dirty="0" smtClean="0">
                <a:solidFill>
                  <a:srgbClr val="000000"/>
                </a:solidFill>
                <a:latin typeface="Arial"/>
                <a:sym typeface="Symbol"/>
              </a:rPr>
              <a:t></a:t>
            </a:r>
            <a:r>
              <a:rPr lang="en-US" sz="1600" b="1" dirty="0" smtClean="0">
                <a:solidFill>
                  <a:srgbClr val="000000"/>
                </a:solidFill>
                <a:latin typeface="Arial"/>
              </a:rPr>
              <a:t> up to 6 (GeV/c)</a:t>
            </a:r>
            <a:r>
              <a:rPr lang="en-US" sz="1600" b="1" baseline="30000" dirty="0" smtClean="0">
                <a:solidFill>
                  <a:srgbClr val="000000"/>
                </a:solidFill>
                <a:latin typeface="Arial"/>
              </a:rPr>
              <a:t>2</a:t>
            </a:r>
            <a:r>
              <a:rPr lang="en-US" sz="1600" b="1" dirty="0" smtClean="0">
                <a:solidFill>
                  <a:srgbClr val="000000"/>
                </a:solidFill>
                <a:latin typeface="Arial"/>
              </a:rPr>
              <a:t> to probe onset of </a:t>
            </a:r>
            <a:r>
              <a:rPr lang="en-US" sz="1600" b="1" dirty="0" err="1" smtClean="0">
                <a:solidFill>
                  <a:srgbClr val="000000"/>
                </a:solidFill>
                <a:latin typeface="Arial"/>
              </a:rPr>
              <a:t>pQCD</a:t>
            </a:r>
            <a:endParaRPr lang="en-US" sz="1600" b="1" dirty="0" smtClean="0">
              <a:solidFill>
                <a:srgbClr val="000000"/>
              </a:solidFill>
              <a:latin typeface="Arial"/>
            </a:endParaRPr>
          </a:p>
          <a:p>
            <a:pPr marL="169863" indent="-169863" algn="l">
              <a:buFontTx/>
              <a:buChar char="•"/>
            </a:pPr>
            <a:endParaRPr lang="en-US" sz="1600" b="1" baseline="30000" dirty="0" smtClean="0">
              <a:solidFill>
                <a:srgbClr val="000000"/>
              </a:solidFill>
              <a:latin typeface="Arial"/>
              <a:sym typeface="Symbol" pitchFamily="18" charset="2"/>
            </a:endParaRPr>
          </a:p>
          <a:p>
            <a:pPr marL="169863" indent="-169863" algn="l">
              <a:buFontTx/>
              <a:buChar char="•"/>
            </a:pPr>
            <a:r>
              <a:rPr lang="en-US" sz="1600" b="1" baseline="30000" dirty="0" smtClean="0">
                <a:solidFill>
                  <a:srgbClr val="000000"/>
                </a:solidFill>
                <a:latin typeface="Arial"/>
                <a:sym typeface="Symbol" pitchFamily="18" charset="2"/>
              </a:rPr>
              <a:t> </a:t>
            </a:r>
            <a:r>
              <a:rPr lang="en-US" sz="1600" b="1" dirty="0" smtClean="0">
                <a:solidFill>
                  <a:srgbClr val="000000"/>
                </a:solidFill>
                <a:sym typeface="Symbol"/>
              </a:rPr>
              <a:t></a:t>
            </a:r>
            <a:r>
              <a:rPr lang="en-US" sz="1600" b="1" baseline="30000" dirty="0" smtClean="0">
                <a:solidFill>
                  <a:srgbClr val="000000"/>
                </a:solidFill>
                <a:latin typeface="Arial"/>
                <a:sym typeface="Symbol" pitchFamily="18" charset="2"/>
              </a:rPr>
              <a:t>+</a:t>
            </a:r>
            <a:r>
              <a:rPr lang="en-US" sz="1600" b="1" dirty="0" smtClean="0">
                <a:solidFill>
                  <a:srgbClr val="000000"/>
                </a:solidFill>
                <a:sym typeface="Symbol"/>
              </a:rPr>
              <a:t>/</a:t>
            </a:r>
            <a:r>
              <a:rPr lang="en-US" sz="1600" b="1" baseline="30000" dirty="0" smtClean="0">
                <a:solidFill>
                  <a:srgbClr val="000000"/>
                </a:solidFill>
                <a:latin typeface="Arial"/>
                <a:sym typeface="Symbol" pitchFamily="18" charset="2"/>
              </a:rPr>
              <a:t>-</a:t>
            </a:r>
            <a:r>
              <a:rPr lang="en-US" sz="1600" b="1" dirty="0" smtClean="0">
                <a:solidFill>
                  <a:srgbClr val="000000"/>
                </a:solidFill>
                <a:latin typeface="Arial"/>
                <a:sym typeface="Symbol" pitchFamily="18" charset="2"/>
              </a:rPr>
              <a:t> measurements to test t-channel dominance of </a:t>
            </a:r>
            <a:r>
              <a:rPr lang="en-US" sz="1600" b="1" dirty="0" smtClean="0">
                <a:solidFill>
                  <a:srgbClr val="000000"/>
                </a:solidFill>
                <a:latin typeface="Arial"/>
                <a:sym typeface="Symbol"/>
              </a:rPr>
              <a:t></a:t>
            </a:r>
            <a:r>
              <a:rPr lang="en-US" sz="1600" b="1" baseline="-25000" dirty="0" smtClean="0">
                <a:solidFill>
                  <a:srgbClr val="000000"/>
                </a:solidFill>
                <a:latin typeface="Arial"/>
                <a:sym typeface="Symbol"/>
              </a:rPr>
              <a:t>L</a:t>
            </a:r>
            <a:endParaRPr lang="en-US" sz="1600" b="1" dirty="0" smtClean="0">
              <a:solidFill>
                <a:srgbClr val="000000"/>
              </a:solidFill>
              <a:latin typeface="Arial"/>
              <a:sym typeface="Symbol" pitchFamily="18" charset="2"/>
            </a:endParaRPr>
          </a:p>
          <a:p>
            <a:pPr marL="169863" indent="-169863" algn="l">
              <a:buFontTx/>
              <a:buChar char="•"/>
            </a:pPr>
            <a:endParaRPr lang="en-US" sz="1600" b="1" baseline="30000" dirty="0" smtClean="0">
              <a:solidFill>
                <a:srgbClr val="000000"/>
              </a:solidFill>
              <a:latin typeface="Arial"/>
              <a:sym typeface="Symbol" pitchFamily="18" charset="2"/>
            </a:endParaRPr>
          </a:p>
          <a:p>
            <a:pPr marL="169863" indent="-169863" algn="l">
              <a:buFontTx/>
              <a:buChar char="•"/>
            </a:pPr>
            <a:r>
              <a:rPr lang="en-US" sz="1600" b="1" baseline="30000" dirty="0" smtClean="0">
                <a:solidFill>
                  <a:srgbClr val="000000"/>
                </a:solidFill>
                <a:latin typeface="Arial"/>
                <a:sym typeface="Symbol" pitchFamily="18" charset="2"/>
              </a:rPr>
              <a:t> </a:t>
            </a:r>
            <a:r>
              <a:rPr lang="en-US" sz="1600" b="1" dirty="0" smtClean="0">
                <a:solidFill>
                  <a:srgbClr val="000000"/>
                </a:solidFill>
                <a:latin typeface="Arial"/>
                <a:sym typeface="Symbol" pitchFamily="18" charset="2"/>
              </a:rPr>
              <a:t>Q</a:t>
            </a:r>
            <a:r>
              <a:rPr lang="en-US" sz="1600" b="1" baseline="30000" dirty="0" smtClean="0">
                <a:solidFill>
                  <a:srgbClr val="000000"/>
                </a:solidFill>
                <a:latin typeface="Arial"/>
                <a:sym typeface="Symbol" pitchFamily="18" charset="2"/>
              </a:rPr>
              <a:t>2</a:t>
            </a:r>
            <a:r>
              <a:rPr lang="en-US" sz="1600" b="1" dirty="0" smtClean="0">
                <a:solidFill>
                  <a:srgbClr val="000000"/>
                </a:solidFill>
                <a:latin typeface="Arial"/>
                <a:sym typeface="Symbol" pitchFamily="18" charset="2"/>
              </a:rPr>
              <a:t> = 0.30 (GeV/c)</a:t>
            </a:r>
            <a:r>
              <a:rPr lang="en-US" sz="1600" b="1" baseline="30000" dirty="0" smtClean="0">
                <a:solidFill>
                  <a:srgbClr val="000000"/>
                </a:solidFill>
                <a:latin typeface="Arial"/>
                <a:sym typeface="Symbol" pitchFamily="18" charset="2"/>
              </a:rPr>
              <a:t>2</a:t>
            </a:r>
            <a:r>
              <a:rPr lang="en-US" sz="1600" b="1" dirty="0" smtClean="0">
                <a:solidFill>
                  <a:srgbClr val="000000"/>
                </a:solidFill>
                <a:latin typeface="Arial"/>
                <a:sym typeface="Symbol" pitchFamily="18" charset="2"/>
              </a:rPr>
              <a:t> close to pion pole to compare to </a:t>
            </a:r>
            <a:r>
              <a:rPr lang="en-US" sz="1600" b="1" dirty="0" smtClean="0">
                <a:solidFill>
                  <a:srgbClr val="000000"/>
                </a:solidFill>
                <a:sym typeface="Symbol"/>
              </a:rPr>
              <a:t></a:t>
            </a:r>
            <a:r>
              <a:rPr lang="en-US" sz="1600" b="1" dirty="0" smtClean="0">
                <a:solidFill>
                  <a:srgbClr val="000000"/>
                </a:solidFill>
                <a:latin typeface="Arial"/>
                <a:sym typeface="Symbol" pitchFamily="18" charset="2"/>
              </a:rPr>
              <a:t>+e elastic</a:t>
            </a:r>
            <a:endParaRPr lang="en-US" sz="1600" b="1" baseline="30000" dirty="0">
              <a:solidFill>
                <a:srgbClr val="000000"/>
              </a:solidFill>
              <a:latin typeface="Arial"/>
              <a:sym typeface="Symbol" pitchFamily="18" charset="2"/>
            </a:endParaRPr>
          </a:p>
        </p:txBody>
      </p:sp>
      <p:pic>
        <p:nvPicPr>
          <p:cNvPr id="6" name="Picture 7" descr="fpi"/>
          <p:cNvPicPr>
            <a:picLocks noChangeAspect="1" noChangeArrowheads="1"/>
          </p:cNvPicPr>
          <p:nvPr/>
        </p:nvPicPr>
        <p:blipFill>
          <a:blip r:embed="rId4" cstate="print"/>
          <a:srcRect/>
          <a:stretch>
            <a:fillRect/>
          </a:stretch>
        </p:blipFill>
        <p:spPr bwMode="auto">
          <a:xfrm>
            <a:off x="381000" y="4876800"/>
            <a:ext cx="2388745" cy="1505601"/>
          </a:xfrm>
          <a:prstGeom prst="rect">
            <a:avLst/>
          </a:prstGeom>
          <a:noFill/>
        </p:spPr>
      </p:pic>
      <p:graphicFrame>
        <p:nvGraphicFramePr>
          <p:cNvPr id="7" name="Object 6"/>
          <p:cNvGraphicFramePr>
            <a:graphicFrameLocks noChangeAspect="1"/>
          </p:cNvGraphicFramePr>
          <p:nvPr/>
        </p:nvGraphicFramePr>
        <p:xfrm>
          <a:off x="4341813" y="2238375"/>
          <a:ext cx="4649787" cy="4005263"/>
        </p:xfrm>
        <a:graphic>
          <a:graphicData uri="http://schemas.openxmlformats.org/presentationml/2006/ole">
            <mc:AlternateContent xmlns:mc="http://schemas.openxmlformats.org/markup-compatibility/2006">
              <mc:Choice xmlns:v="urn:schemas-microsoft-com:vml" Requires="v">
                <p:oleObj spid="_x0000_s792719" name="Artwork" r:id="rId5" imgW="4649143" imgH="4004571" progId="">
                  <p:embed/>
                </p:oleObj>
              </mc:Choice>
              <mc:Fallback>
                <p:oleObj name="Artwork" r:id="rId5" imgW="4649143" imgH="4004571" progId="">
                  <p:embed/>
                  <p:pic>
                    <p:nvPicPr>
                      <p:cNvPr id="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813" y="2238375"/>
                        <a:ext cx="4649787" cy="4005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5731631" y="6305503"/>
            <a:ext cx="3299279" cy="400097"/>
          </a:xfrm>
          <a:prstGeom prst="rect">
            <a:avLst/>
          </a:prstGeom>
          <a:noFill/>
          <a:ln w="9525">
            <a:noFill/>
            <a:miter lim="800000"/>
            <a:headEnd/>
            <a:tailEnd/>
          </a:ln>
          <a:effectLst/>
        </p:spPr>
        <p:txBody>
          <a:bodyPr wrap="none" lIns="91429" tIns="45714" rIns="91429" bIns="45714">
            <a:spAutoFit/>
          </a:bodyPr>
          <a:lstStyle/>
          <a:p>
            <a:pPr algn="l"/>
            <a:r>
              <a:rPr lang="en-US" sz="2000" b="1" dirty="0">
                <a:solidFill>
                  <a:srgbClr val="FF0000"/>
                </a:solidFill>
              </a:rPr>
              <a:t>         </a:t>
            </a:r>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a:solidFill>
                  <a:srgbClr val="FF0000"/>
                </a:solidFill>
              </a:rPr>
              <a:t>) </a:t>
            </a:r>
            <a:r>
              <a:rPr lang="en-US" sz="2000" b="1" dirty="0" smtClean="0">
                <a:solidFill>
                  <a:srgbClr val="FF0000"/>
                </a:solidFill>
              </a:rPr>
              <a:t> 12 GeV Plans</a:t>
            </a:r>
            <a:endParaRPr lang="en-US" sz="2000" b="1" dirty="0">
              <a:solidFill>
                <a:srgbClr val="FF0000"/>
              </a:solidFill>
            </a:endParaRPr>
          </a:p>
        </p:txBody>
      </p:sp>
      <p:sp>
        <p:nvSpPr>
          <p:cNvPr id="9" name="Text Box 5"/>
          <p:cNvSpPr txBox="1">
            <a:spLocks noChangeArrowheads="1"/>
          </p:cNvSpPr>
          <p:nvPr/>
        </p:nvSpPr>
        <p:spPr bwMode="auto">
          <a:xfrm>
            <a:off x="304800" y="1676400"/>
            <a:ext cx="2975472" cy="707874"/>
          </a:xfrm>
          <a:prstGeom prst="rect">
            <a:avLst/>
          </a:prstGeom>
          <a:noFill/>
          <a:ln w="9525">
            <a:noFill/>
            <a:miter lim="800000"/>
            <a:headEnd/>
            <a:tailEnd/>
          </a:ln>
          <a:effectLst/>
        </p:spPr>
        <p:txBody>
          <a:bodyPr wrap="none" lIns="91429" tIns="45714" rIns="91429" bIns="45714">
            <a:spAutoFit/>
          </a:bodyPr>
          <a:lstStyle/>
          <a:p>
            <a:pPr algn="l"/>
            <a:r>
              <a:rPr lang="en-US" sz="2000" b="1" dirty="0" smtClean="0">
                <a:solidFill>
                  <a:srgbClr val="FF0000"/>
                </a:solidFill>
              </a:rPr>
              <a:t>Plan to Further extend </a:t>
            </a:r>
          </a:p>
          <a:p>
            <a:pPr algn="l"/>
            <a:r>
              <a:rPr lang="en-US" sz="2000" b="1" dirty="0" err="1" smtClean="0">
                <a:solidFill>
                  <a:srgbClr val="FF0000"/>
                </a:solidFill>
              </a:rPr>
              <a:t>F</a:t>
            </a:r>
            <a:r>
              <a:rPr lang="en-US" sz="2000" b="1" baseline="-25000" dirty="0" err="1" smtClean="0">
                <a:solidFill>
                  <a:srgbClr val="FF0000"/>
                </a:solidFill>
                <a:latin typeface="Symbol" pitchFamily="18" charset="2"/>
              </a:rPr>
              <a:t>p</a:t>
            </a:r>
            <a:r>
              <a:rPr lang="en-US" sz="2000" b="1" dirty="0" smtClean="0">
                <a:solidFill>
                  <a:srgbClr val="FF0000"/>
                </a:solidFill>
              </a:rPr>
              <a:t>(Q</a:t>
            </a:r>
            <a:r>
              <a:rPr lang="en-US" sz="2000" b="1" baseline="30000" dirty="0" smtClean="0">
                <a:solidFill>
                  <a:srgbClr val="FF0000"/>
                </a:solidFill>
              </a:rPr>
              <a:t>2</a:t>
            </a:r>
            <a:r>
              <a:rPr lang="en-US" sz="2000" b="1" dirty="0" smtClean="0">
                <a:solidFill>
                  <a:srgbClr val="FF0000"/>
                </a:solidFill>
              </a:rPr>
              <a:t>) w/ 12 GeV</a:t>
            </a:r>
            <a:endParaRPr lang="en-US" sz="2000" b="1" dirty="0">
              <a:solidFill>
                <a:srgbClr val="FF0000"/>
              </a:solidFill>
            </a:endParaRPr>
          </a:p>
        </p:txBody>
      </p:sp>
      <p:cxnSp>
        <p:nvCxnSpPr>
          <p:cNvPr id="10" name="Straight Connector 9"/>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26518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Neutron Structure and Quark Distributions (</a:t>
            </a:r>
            <a:r>
              <a:rPr lang="en-US" sz="2400" dirty="0" err="1" smtClean="0"/>
              <a:t>BONuS</a:t>
            </a:r>
            <a:r>
              <a:rPr lang="en-US" sz="2400" dirty="0" smtClean="0"/>
              <a:t> Experiment w/ CLAS)</a:t>
            </a:r>
            <a:endParaRPr lang="en-US" sz="2400" dirty="0"/>
          </a:p>
        </p:txBody>
      </p:sp>
      <p:sp>
        <p:nvSpPr>
          <p:cNvPr id="3" name="Content Placeholder 2"/>
          <p:cNvSpPr>
            <a:spLocks noGrp="1"/>
          </p:cNvSpPr>
          <p:nvPr>
            <p:ph idx="1"/>
          </p:nvPr>
        </p:nvSpPr>
        <p:spPr>
          <a:xfrm>
            <a:off x="0" y="3959690"/>
            <a:ext cx="3733800" cy="459910"/>
          </a:xfrm>
        </p:spPr>
        <p:txBody>
          <a:bodyPr/>
          <a:lstStyle/>
          <a:p>
            <a:pPr marL="0" indent="0">
              <a:buNone/>
            </a:pPr>
            <a:r>
              <a:rPr lang="en-US" sz="1600" dirty="0" smtClean="0"/>
              <a:t>The solution?  Tag the spectator proton</a:t>
            </a:r>
            <a:endParaRPr lang="en-US" sz="1600" dirty="0"/>
          </a:p>
        </p:txBody>
      </p:sp>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l="53662"/>
          <a:stretch>
            <a:fillRect/>
          </a:stretch>
        </p:blipFill>
        <p:spPr bwMode="auto">
          <a:xfrm>
            <a:off x="386885" y="1293494"/>
            <a:ext cx="2280115" cy="266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5580" y="833735"/>
            <a:ext cx="4059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a:r>
              <a:rPr lang="en-US" sz="1200" b="1" dirty="0" smtClean="0">
                <a:solidFill>
                  <a:srgbClr val="000000"/>
                </a:solidFill>
              </a:rPr>
              <a:t>CTEQ-JLab Fits of world data.</a:t>
            </a:r>
          </a:p>
          <a:p>
            <a:pPr algn="l"/>
            <a:r>
              <a:rPr lang="en-US" sz="1200" dirty="0" smtClean="0">
                <a:solidFill>
                  <a:srgbClr val="000000"/>
                </a:solidFill>
              </a:rPr>
              <a:t>No free neutron target; complications using deuterium </a:t>
            </a:r>
            <a:endParaRPr lang="en-US" sz="1200" dirty="0">
              <a:solidFill>
                <a:srgbClr val="000000"/>
              </a:solidFill>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316778"/>
            <a:ext cx="3295698" cy="246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Aspect="1"/>
          </p:cNvCxnSpPr>
          <p:nvPr/>
        </p:nvCxnSpPr>
        <p:spPr bwMode="auto">
          <a:xfrm flipH="1" flipV="1">
            <a:off x="586080" y="5502108"/>
            <a:ext cx="228007" cy="731520"/>
          </a:xfrm>
          <a:prstGeom prst="straightConnector1">
            <a:avLst/>
          </a:prstGeom>
          <a:solidFill>
            <a:schemeClr val="accent1"/>
          </a:solid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2" descr="deeps_can10"/>
          <p:cNvPicPr preferRelativeResize="0">
            <a:picLocks noChangeAspect="1" noChangeArrowheads="1"/>
          </p:cNvPicPr>
          <p:nvPr/>
        </p:nvPicPr>
        <p:blipFill rotWithShape="1">
          <a:blip r:embed="rId4" cstate="print">
            <a:extLst>
              <a:ext uri="{28A0092B-C50C-407E-A947-70E740481C1C}">
                <a14:useLocalDpi xmlns:a14="http://schemas.microsoft.com/office/drawing/2010/main" val="0"/>
              </a:ext>
            </a:extLst>
          </a:blip>
          <a:srcRect l="770" t="7225" r="-770" b="2479"/>
          <a:stretch/>
        </p:blipFill>
        <p:spPr bwMode="auto">
          <a:xfrm>
            <a:off x="5212080" y="971550"/>
            <a:ext cx="3764280"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cxnSp>
        <p:nvCxnSpPr>
          <p:cNvPr id="16" name="Straight Arrow Connector 15"/>
          <p:cNvCxnSpPr/>
          <p:nvPr/>
        </p:nvCxnSpPr>
        <p:spPr bwMode="auto">
          <a:xfrm flipH="1" flipV="1">
            <a:off x="356623" y="4832904"/>
            <a:ext cx="185166" cy="594074"/>
          </a:xfrm>
          <a:prstGeom prst="straightConnector1">
            <a:avLst/>
          </a:prstGeom>
          <a:solidFill>
            <a:schemeClr val="accent1"/>
          </a:solidFill>
          <a:ln w="19050" cap="flat" cmpd="sng" algn="ctr">
            <a:solidFill>
              <a:schemeClr val="tx1"/>
            </a:solidFill>
            <a:prstDash val="solid"/>
            <a:round/>
            <a:headEnd type="stealth" w="lg" len="lg"/>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2"/>
          <p:cNvSpPr txBox="1">
            <a:spLocks noChangeArrowheads="1"/>
          </p:cNvSpPr>
          <p:nvPr/>
        </p:nvSpPr>
        <p:spPr bwMode="auto">
          <a:xfrm>
            <a:off x="755338" y="6164580"/>
            <a:ext cx="2518639" cy="369332"/>
          </a:xfrm>
          <a:prstGeom prst="rect">
            <a:avLst/>
          </a:prstGeom>
          <a:solidFill>
            <a:schemeClr val="bg1">
              <a:alpha val="74117"/>
            </a:schemeClr>
          </a:solidFill>
          <a:ln w="9525">
            <a:solidFill>
              <a:schemeClr val="tx1"/>
            </a:solidFill>
            <a:miter lim="800000"/>
            <a:headEnd/>
            <a:tailEnd/>
          </a:ln>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800" b="1" dirty="0">
                <a:solidFill>
                  <a:srgbClr val="000000"/>
                </a:solidFill>
              </a:rPr>
              <a:t>6 mm diameter target</a:t>
            </a:r>
          </a:p>
        </p:txBody>
      </p:sp>
      <p:cxnSp>
        <p:nvCxnSpPr>
          <p:cNvPr id="18" name="Straight Arrow Connector 17"/>
          <p:cNvCxnSpPr/>
          <p:nvPr/>
        </p:nvCxnSpPr>
        <p:spPr bwMode="auto">
          <a:xfrm flipV="1">
            <a:off x="3657600" y="3200400"/>
            <a:ext cx="1676400" cy="1738312"/>
          </a:xfrm>
          <a:prstGeom prst="straightConnector1">
            <a:avLst/>
          </a:prstGeom>
          <a:noFill/>
          <a:ln w="63500" cap="flat" cmpd="dbl" algn="ctr">
            <a:solidFill>
              <a:schemeClr val="tx1"/>
            </a:solidFill>
            <a:prstDash val="solid"/>
            <a:round/>
            <a:headEnd type="none" w="med" len="med"/>
            <a:tailEnd type="stealth" w="lg" len="lg"/>
          </a:ln>
          <a:effectLst/>
        </p:spPr>
      </p:cxnSp>
      <p:cxnSp>
        <p:nvCxnSpPr>
          <p:cNvPr id="20" name="Straight Arrow Connector 19"/>
          <p:cNvCxnSpPr/>
          <p:nvPr/>
        </p:nvCxnSpPr>
        <p:spPr bwMode="auto">
          <a:xfrm>
            <a:off x="6934200" y="3429000"/>
            <a:ext cx="0" cy="489504"/>
          </a:xfrm>
          <a:prstGeom prst="straightConnector1">
            <a:avLst/>
          </a:prstGeom>
          <a:noFill/>
          <a:ln w="63500" cap="flat" cmpd="dbl" algn="ctr">
            <a:solidFill>
              <a:schemeClr val="tx1"/>
            </a:solidFill>
            <a:prstDash val="solid"/>
            <a:round/>
            <a:headEnd type="none" w="med" len="med"/>
            <a:tailEnd type="stealth" w="lg" len="lg"/>
          </a:ln>
          <a:effectLst/>
        </p:spPr>
      </p:cxnSp>
      <p:cxnSp>
        <p:nvCxnSpPr>
          <p:cNvPr id="14" name="Straight Connector 1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437" y="3871912"/>
            <a:ext cx="3890963"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127" y="5134673"/>
            <a:ext cx="1758909" cy="126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5860200" y="6400800"/>
            <a:ext cx="4572000" cy="461665"/>
          </a:xfrm>
          <a:prstGeom prst="rect">
            <a:avLst/>
          </a:prstGeom>
        </p:spPr>
        <p:txBody>
          <a:bodyPr>
            <a:spAutoFit/>
          </a:bodyPr>
          <a:lstStyle/>
          <a:p>
            <a:pPr algn="l" eaLnBrk="1" fontAlgn="auto" hangingPunct="1">
              <a:spcBef>
                <a:spcPts val="0"/>
              </a:spcBef>
              <a:spcAft>
                <a:spcPts val="0"/>
              </a:spcAft>
            </a:pPr>
            <a:r>
              <a:rPr lang="en-US" sz="1200" dirty="0" smtClean="0">
                <a:solidFill>
                  <a:srgbClr val="000000"/>
                </a:solidFill>
                <a:latin typeface="Arial"/>
              </a:rPr>
              <a:t>S. </a:t>
            </a:r>
            <a:r>
              <a:rPr lang="en-US" sz="1200" dirty="0" err="1" smtClean="0">
                <a:solidFill>
                  <a:srgbClr val="000000"/>
                </a:solidFill>
                <a:latin typeface="Arial"/>
              </a:rPr>
              <a:t>Tkachenko</a:t>
            </a:r>
            <a:r>
              <a:rPr lang="en-US" sz="1200" dirty="0" smtClean="0">
                <a:solidFill>
                  <a:srgbClr val="000000"/>
                </a:solidFill>
                <a:latin typeface="Arial"/>
              </a:rPr>
              <a:t> </a:t>
            </a:r>
            <a:r>
              <a:rPr lang="en-US" sz="1200" i="1" dirty="0" smtClean="0">
                <a:solidFill>
                  <a:srgbClr val="000000"/>
                </a:solidFill>
                <a:latin typeface="Arial"/>
              </a:rPr>
              <a:t>et al.</a:t>
            </a:r>
            <a:r>
              <a:rPr lang="en-US" sz="1200" dirty="0" smtClean="0">
                <a:solidFill>
                  <a:srgbClr val="000000"/>
                </a:solidFill>
                <a:latin typeface="Arial"/>
              </a:rPr>
              <a:t> (CLAS Collaboration)</a:t>
            </a:r>
          </a:p>
          <a:p>
            <a:pPr algn="l" eaLnBrk="1" fontAlgn="auto" hangingPunct="1">
              <a:spcBef>
                <a:spcPts val="0"/>
              </a:spcBef>
              <a:spcAft>
                <a:spcPts val="0"/>
              </a:spcAft>
            </a:pPr>
            <a:r>
              <a:rPr lang="en-US" sz="1200" dirty="0" smtClean="0">
                <a:solidFill>
                  <a:srgbClr val="000000"/>
                </a:solidFill>
                <a:latin typeface="Arial"/>
              </a:rPr>
              <a:t>Phys. Rev. C </a:t>
            </a:r>
            <a:r>
              <a:rPr lang="en-US" sz="1200" b="1" dirty="0" smtClean="0">
                <a:solidFill>
                  <a:srgbClr val="000000"/>
                </a:solidFill>
                <a:latin typeface="Arial"/>
              </a:rPr>
              <a:t>89</a:t>
            </a:r>
            <a:r>
              <a:rPr lang="en-US" sz="1200" dirty="0" smtClean="0">
                <a:solidFill>
                  <a:srgbClr val="000000"/>
                </a:solidFill>
                <a:latin typeface="Arial"/>
              </a:rPr>
              <a:t>, 045206 (2014)</a:t>
            </a:r>
            <a:endParaRPr lang="en-US" sz="1200" dirty="0">
              <a:solidFill>
                <a:srgbClr val="000000"/>
              </a:solidFill>
              <a:latin typeface="Arial"/>
            </a:endParaRPr>
          </a:p>
        </p:txBody>
      </p:sp>
      <p:sp>
        <p:nvSpPr>
          <p:cNvPr id="5" name="TextBox 4"/>
          <p:cNvSpPr txBox="1"/>
          <p:nvPr/>
        </p:nvSpPr>
        <p:spPr>
          <a:xfrm>
            <a:off x="6827395" y="2209800"/>
            <a:ext cx="1326005" cy="338554"/>
          </a:xfrm>
          <a:prstGeom prst="rect">
            <a:avLst/>
          </a:prstGeom>
          <a:noFill/>
        </p:spPr>
        <p:txBody>
          <a:bodyPr wrap="none" rtlCol="0">
            <a:spAutoFit/>
          </a:bodyPr>
          <a:lstStyle/>
          <a:p>
            <a:r>
              <a:rPr lang="en-US" sz="1600" b="1" dirty="0" smtClean="0">
                <a:solidFill>
                  <a:schemeClr val="tx1"/>
                </a:solidFill>
              </a:rPr>
              <a:t>w/o tagging</a:t>
            </a:r>
            <a:endParaRPr lang="en-US" sz="1600" b="1" dirty="0">
              <a:solidFill>
                <a:schemeClr val="tx1"/>
              </a:solidFill>
            </a:endParaRPr>
          </a:p>
        </p:txBody>
      </p:sp>
      <p:sp>
        <p:nvSpPr>
          <p:cNvPr id="19" name="TextBox 18"/>
          <p:cNvSpPr txBox="1"/>
          <p:nvPr/>
        </p:nvSpPr>
        <p:spPr>
          <a:xfrm>
            <a:off x="5867400" y="1490246"/>
            <a:ext cx="1200970" cy="338554"/>
          </a:xfrm>
          <a:prstGeom prst="rect">
            <a:avLst/>
          </a:prstGeom>
          <a:noFill/>
        </p:spPr>
        <p:txBody>
          <a:bodyPr wrap="none" rtlCol="0">
            <a:spAutoFit/>
          </a:bodyPr>
          <a:lstStyle/>
          <a:p>
            <a:r>
              <a:rPr lang="en-US" sz="1600" b="1" dirty="0" smtClean="0"/>
              <a:t>w/ tagging</a:t>
            </a:r>
            <a:endParaRPr lang="en-US" sz="1600" b="1" dirty="0"/>
          </a:p>
        </p:txBody>
      </p:sp>
    </p:spTree>
    <p:extLst>
      <p:ext uri="{BB962C8B-B14F-4D97-AF65-F5344CB8AC3E}">
        <p14:creationId xmlns:p14="http://schemas.microsoft.com/office/powerpoint/2010/main" val="2203719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40" grpId="0"/>
      <p:bldP spid="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871538" y="17463"/>
            <a:ext cx="7434262" cy="736600"/>
          </a:xfrm>
        </p:spPr>
        <p:txBody>
          <a:bodyPr/>
          <a:lstStyle/>
          <a:p>
            <a:r>
              <a:rPr lang="en-US" sz="2400" dirty="0" smtClean="0"/>
              <a:t>Down Quarks at Large-x:  the Elusive d/u Ratio</a:t>
            </a:r>
            <a:endParaRPr lang="en-US" sz="2400" dirty="0"/>
          </a:p>
        </p:txBody>
      </p:sp>
      <p:cxnSp>
        <p:nvCxnSpPr>
          <p:cNvPr id="28" name="Straight Connector 27"/>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31" name="TextBox 30"/>
          <p:cNvSpPr txBox="1"/>
          <p:nvPr/>
        </p:nvSpPr>
        <p:spPr>
          <a:xfrm>
            <a:off x="304800" y="857071"/>
            <a:ext cx="8143876" cy="1200329"/>
          </a:xfrm>
          <a:prstGeom prst="rect">
            <a:avLst/>
          </a:prstGeom>
          <a:noFill/>
        </p:spPr>
        <p:txBody>
          <a:bodyPr wrap="square" rtlCol="0">
            <a:spAutoFit/>
          </a:bodyPr>
          <a:lstStyle/>
          <a:p>
            <a:pPr marL="285750" indent="-285750" algn="l" defTabSz="457200" eaLnBrk="1" fontAlgn="auto" hangingPunct="1">
              <a:spcBef>
                <a:spcPts val="0"/>
              </a:spcBef>
              <a:spcAft>
                <a:spcPts val="0"/>
              </a:spcAft>
              <a:buFont typeface="Arial" panose="020B0604020202020204" pitchFamily="34" charset="0"/>
              <a:buChar char="•"/>
            </a:pPr>
            <a:r>
              <a:rPr lang="en-US" sz="1800" dirty="0" smtClean="0">
                <a:solidFill>
                  <a:prstClr val="black"/>
                </a:solidFill>
                <a:cs typeface="Arial" panose="020B0604020202020204" pitchFamily="34" charset="0"/>
              </a:rPr>
              <a:t>The uncertainty of the d </a:t>
            </a:r>
            <a:r>
              <a:rPr lang="en-US" sz="1800" dirty="0" err="1">
                <a:solidFill>
                  <a:prstClr val="black"/>
                </a:solidFill>
                <a:cs typeface="Arial" panose="020B0604020202020204" pitchFamily="34" charset="0"/>
              </a:rPr>
              <a:t>parton</a:t>
            </a:r>
            <a:r>
              <a:rPr lang="en-US" sz="1800" dirty="0">
                <a:solidFill>
                  <a:prstClr val="black"/>
                </a:solidFill>
                <a:cs typeface="Arial" panose="020B0604020202020204" pitchFamily="34" charset="0"/>
              </a:rPr>
              <a:t> distribution function (PDF) has been a longstanding </a:t>
            </a:r>
            <a:r>
              <a:rPr lang="en-US" sz="1800" dirty="0" smtClean="0">
                <a:solidFill>
                  <a:prstClr val="black"/>
                </a:solidFill>
                <a:cs typeface="Arial" panose="020B0604020202020204" pitchFamily="34" charset="0"/>
              </a:rPr>
              <a:t>issue</a:t>
            </a:r>
            <a:endParaRPr lang="en-US" sz="1800" dirty="0">
              <a:solidFill>
                <a:prstClr val="black"/>
              </a:solidFill>
              <a:cs typeface="Arial" panose="020B0604020202020204" pitchFamily="34" charset="0"/>
            </a:endParaRPr>
          </a:p>
          <a:p>
            <a:pPr marL="285750" indent="-285750" algn="l" defTabSz="457200" eaLnBrk="1" fontAlgn="auto" hangingPunct="1">
              <a:spcBef>
                <a:spcPts val="0"/>
              </a:spcBef>
              <a:spcAft>
                <a:spcPts val="0"/>
              </a:spcAft>
              <a:buFont typeface="Arial" panose="020B0604020202020204" pitchFamily="34" charset="0"/>
              <a:buChar char="•"/>
            </a:pPr>
            <a:r>
              <a:rPr lang="en-US" sz="1800" dirty="0">
                <a:solidFill>
                  <a:prstClr val="black"/>
                </a:solidFill>
                <a:cs typeface="Arial" panose="020B0604020202020204" pitchFamily="34" charset="0"/>
              </a:rPr>
              <a:t>Significant </a:t>
            </a:r>
            <a:r>
              <a:rPr lang="en-US" sz="1800" dirty="0" smtClean="0">
                <a:solidFill>
                  <a:prstClr val="black"/>
                </a:solidFill>
                <a:cs typeface="Arial" panose="020B0604020202020204" pitchFamily="34" charset="0"/>
              </a:rPr>
              <a:t>reduction in the PDF </a:t>
            </a:r>
            <a:r>
              <a:rPr lang="en-US" sz="1800" dirty="0">
                <a:solidFill>
                  <a:prstClr val="black"/>
                </a:solidFill>
                <a:cs typeface="Arial" panose="020B0604020202020204" pitchFamily="34" charset="0"/>
              </a:rPr>
              <a:t>uncertainty </a:t>
            </a:r>
            <a:r>
              <a:rPr lang="en-US" sz="1800" dirty="0" smtClean="0">
                <a:solidFill>
                  <a:prstClr val="black"/>
                </a:solidFill>
                <a:cs typeface="Arial" panose="020B0604020202020204" pitchFamily="34" charset="0"/>
              </a:rPr>
              <a:t>has recently </a:t>
            </a:r>
            <a:r>
              <a:rPr lang="en-US" sz="1800" dirty="0">
                <a:solidFill>
                  <a:prstClr val="black"/>
                </a:solidFill>
                <a:cs typeface="Arial" panose="020B0604020202020204" pitchFamily="34" charset="0"/>
              </a:rPr>
              <a:t>achieved by “CJ” (CTEQ-Jefferson Lab) Collaboration</a:t>
            </a:r>
          </a:p>
        </p:txBody>
      </p:sp>
      <p:sp>
        <p:nvSpPr>
          <p:cNvPr id="32" name="TextBox 31"/>
          <p:cNvSpPr txBox="1"/>
          <p:nvPr/>
        </p:nvSpPr>
        <p:spPr>
          <a:xfrm>
            <a:off x="304800" y="5581471"/>
            <a:ext cx="8686800" cy="1200329"/>
          </a:xfrm>
          <a:prstGeom prst="rect">
            <a:avLst/>
          </a:prstGeom>
          <a:noFill/>
        </p:spPr>
        <p:txBody>
          <a:bodyPr wrap="square" rtlCol="0">
            <a:spAutoFit/>
          </a:bodyPr>
          <a:lstStyle/>
          <a:p>
            <a:pPr marL="285750" indent="-285750" algn="l" defTabSz="457200" eaLnBrk="1" fontAlgn="auto" hangingPunct="1">
              <a:spcBef>
                <a:spcPts val="0"/>
              </a:spcBef>
              <a:spcAft>
                <a:spcPts val="0"/>
              </a:spcAft>
              <a:buFont typeface="Arial" panose="020B0604020202020204" pitchFamily="34" charset="0"/>
              <a:buChar char="•"/>
            </a:pPr>
            <a:r>
              <a:rPr lang="en-US" sz="1800" dirty="0">
                <a:solidFill>
                  <a:prstClr val="black"/>
                </a:solidFill>
                <a:cs typeface="Arial" panose="020B0604020202020204" pitchFamily="34" charset="0"/>
              </a:rPr>
              <a:t>CJ global PDF fit includes Hall C DIS and </a:t>
            </a:r>
            <a:r>
              <a:rPr lang="en-US" sz="1800" dirty="0" smtClean="0">
                <a:solidFill>
                  <a:prstClr val="black"/>
                </a:solidFill>
                <a:cs typeface="Arial" panose="020B0604020202020204" pitchFamily="34" charset="0"/>
              </a:rPr>
              <a:t>Hall </a:t>
            </a:r>
            <a:r>
              <a:rPr lang="en-US" sz="1800" dirty="0">
                <a:solidFill>
                  <a:prstClr val="black"/>
                </a:solidFill>
                <a:cs typeface="Arial" panose="020B0604020202020204" pitchFamily="34" charset="0"/>
              </a:rPr>
              <a:t>B </a:t>
            </a:r>
            <a:r>
              <a:rPr lang="en-US" sz="1800" dirty="0" err="1" smtClean="0">
                <a:solidFill>
                  <a:prstClr val="black"/>
                </a:solidFill>
                <a:cs typeface="Arial" panose="020B0604020202020204" pitchFamily="34" charset="0"/>
              </a:rPr>
              <a:t>BONuS</a:t>
            </a:r>
            <a:r>
              <a:rPr lang="en-US" sz="1800" dirty="0" smtClean="0">
                <a:solidFill>
                  <a:prstClr val="black"/>
                </a:solidFill>
                <a:cs typeface="Arial" panose="020B0604020202020204" pitchFamily="34" charset="0"/>
              </a:rPr>
              <a:t> </a:t>
            </a:r>
            <a:r>
              <a:rPr lang="en-US" sz="1800" dirty="0">
                <a:solidFill>
                  <a:prstClr val="black"/>
                </a:solidFill>
                <a:cs typeface="Arial" panose="020B0604020202020204" pitchFamily="34" charset="0"/>
              </a:rPr>
              <a:t>neutron </a:t>
            </a:r>
            <a:r>
              <a:rPr lang="en-US" sz="1800" dirty="0" smtClean="0">
                <a:solidFill>
                  <a:prstClr val="black"/>
                </a:solidFill>
                <a:cs typeface="Arial" panose="020B0604020202020204" pitchFamily="34" charset="0"/>
              </a:rPr>
              <a:t>data and results from the </a:t>
            </a:r>
            <a:r>
              <a:rPr lang="en-US" sz="1800" dirty="0" err="1" smtClean="0">
                <a:solidFill>
                  <a:prstClr val="black"/>
                </a:solidFill>
                <a:cs typeface="Arial" panose="020B0604020202020204" pitchFamily="34" charset="0"/>
              </a:rPr>
              <a:t>Tevatron</a:t>
            </a:r>
            <a:r>
              <a:rPr lang="en-US" sz="1800" dirty="0" smtClean="0">
                <a:solidFill>
                  <a:prstClr val="black"/>
                </a:solidFill>
                <a:cs typeface="Arial" panose="020B0604020202020204" pitchFamily="34" charset="0"/>
              </a:rPr>
              <a:t>.  The ability of </a:t>
            </a:r>
            <a:r>
              <a:rPr lang="en-US" sz="1800" dirty="0" err="1" smtClean="0">
                <a:solidFill>
                  <a:prstClr val="black"/>
                </a:solidFill>
                <a:cs typeface="Arial" panose="020B0604020202020204" pitchFamily="34" charset="0"/>
              </a:rPr>
              <a:t>BONuS</a:t>
            </a:r>
            <a:r>
              <a:rPr lang="en-US" sz="1800" dirty="0" smtClean="0">
                <a:solidFill>
                  <a:prstClr val="black"/>
                </a:solidFill>
                <a:cs typeface="Arial" panose="020B0604020202020204" pitchFamily="34" charset="0"/>
              </a:rPr>
              <a:t> to impact the extraction was limited by the (x,Q</a:t>
            </a:r>
            <a:r>
              <a:rPr lang="en-US" sz="1800" baseline="30000" dirty="0" smtClean="0">
                <a:solidFill>
                  <a:prstClr val="black"/>
                </a:solidFill>
                <a:cs typeface="Arial" panose="020B0604020202020204" pitchFamily="34" charset="0"/>
              </a:rPr>
              <a:t>2</a:t>
            </a:r>
            <a:r>
              <a:rPr lang="en-US" sz="1800" dirty="0" smtClean="0">
                <a:solidFill>
                  <a:prstClr val="black"/>
                </a:solidFill>
                <a:cs typeface="Arial" panose="020B0604020202020204" pitchFamily="34" charset="0"/>
              </a:rPr>
              <a:t>) range available</a:t>
            </a:r>
            <a:endParaRPr lang="en-US" sz="1800" dirty="0">
              <a:solidFill>
                <a:prstClr val="black"/>
              </a:solidFill>
              <a:cs typeface="Arial" panose="020B0604020202020204" pitchFamily="34" charset="0"/>
            </a:endParaRPr>
          </a:p>
          <a:p>
            <a:pPr marL="285750" indent="-285750" algn="l" defTabSz="457200" eaLnBrk="1" fontAlgn="auto" hangingPunct="1">
              <a:spcBef>
                <a:spcPts val="0"/>
              </a:spcBef>
              <a:spcAft>
                <a:spcPts val="0"/>
              </a:spcAft>
              <a:buFont typeface="Arial" panose="020B0604020202020204" pitchFamily="34" charset="0"/>
              <a:buChar char="•"/>
            </a:pPr>
            <a:r>
              <a:rPr lang="en-US" sz="1800" dirty="0">
                <a:solidFill>
                  <a:prstClr val="black"/>
                </a:solidFill>
                <a:cs typeface="Arial" panose="020B0604020202020204" pitchFamily="34" charset="0"/>
              </a:rPr>
              <a:t>Continued reduction planned for 12 GeV era – </a:t>
            </a:r>
            <a:r>
              <a:rPr lang="en-US" sz="1800" i="1" dirty="0">
                <a:solidFill>
                  <a:prstClr val="black"/>
                </a:solidFill>
                <a:cs typeface="Arial" panose="020B0604020202020204" pitchFamily="34" charset="0"/>
              </a:rPr>
              <a:t>will be a solved problem</a:t>
            </a:r>
          </a:p>
        </p:txBody>
      </p:sp>
      <p:grpSp>
        <p:nvGrpSpPr>
          <p:cNvPr id="33" name="Group 32"/>
          <p:cNvGrpSpPr>
            <a:grpSpLocks noChangeAspect="1"/>
          </p:cNvGrpSpPr>
          <p:nvPr/>
        </p:nvGrpSpPr>
        <p:grpSpPr>
          <a:xfrm>
            <a:off x="1478505" y="1981200"/>
            <a:ext cx="5074695" cy="3497580"/>
            <a:chOff x="1067053" y="1981200"/>
            <a:chExt cx="5638547" cy="3886200"/>
          </a:xfrm>
        </p:grpSpPr>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29" b="4190"/>
            <a:stretch/>
          </p:blipFill>
          <p:spPr bwMode="auto">
            <a:xfrm>
              <a:off x="1333499" y="2063406"/>
              <a:ext cx="5372101" cy="38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1067053" y="1981200"/>
              <a:ext cx="761747" cy="369332"/>
            </a:xfrm>
            <a:prstGeom prst="rect">
              <a:avLst/>
            </a:prstGeom>
            <a:solidFill>
              <a:schemeClr val="bg1"/>
            </a:solidFill>
          </p:spPr>
          <p:txBody>
            <a:bodyPr wrap="none" rtlCol="0">
              <a:spAutoFit/>
            </a:bodyPr>
            <a:lstStyle/>
            <a:p>
              <a:pPr algn="l" eaLnBrk="1" fontAlgn="auto" hangingPunct="1">
                <a:spcBef>
                  <a:spcPts val="0"/>
                </a:spcBef>
                <a:spcAft>
                  <a:spcPts val="0"/>
                </a:spcAft>
              </a:pPr>
              <a:r>
                <a:rPr lang="en-US" sz="1800" dirty="0" smtClean="0">
                  <a:solidFill>
                    <a:srgbClr val="000000"/>
                  </a:solidFill>
                  <a:latin typeface="Arial"/>
                </a:rPr>
                <a:t>         </a:t>
              </a:r>
              <a:endParaRPr lang="en-US" sz="1800" dirty="0">
                <a:solidFill>
                  <a:srgbClr val="000000"/>
                </a:solidFill>
                <a:latin typeface="Arial"/>
              </a:endParaRPr>
            </a:p>
          </p:txBody>
        </p:sp>
      </p:grpSp>
    </p:spTree>
    <p:extLst>
      <p:ext uri="{BB962C8B-B14F-4D97-AF65-F5344CB8AC3E}">
        <p14:creationId xmlns:p14="http://schemas.microsoft.com/office/powerpoint/2010/main" val="29826316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3" t="8444" r="-613" b="-1731"/>
          <a:stretch/>
        </p:blipFill>
        <p:spPr bwMode="auto">
          <a:xfrm>
            <a:off x="502920" y="1447800"/>
            <a:ext cx="82391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0" y="17463"/>
            <a:ext cx="9144000"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pPr>
              <a:defRPr/>
            </a:pPr>
            <a:r>
              <a:rPr lang="en-US" sz="2400" kern="0" dirty="0" smtClean="0">
                <a:solidFill>
                  <a:srgbClr val="FC0128"/>
                </a:solidFill>
                <a:latin typeface="Arial"/>
              </a:rPr>
              <a:t>Further Improvements in Our Knowledge of the d/u Ratio </a:t>
            </a:r>
          </a:p>
          <a:p>
            <a:pPr>
              <a:defRPr/>
            </a:pPr>
            <a:r>
              <a:rPr lang="en-US" sz="2400" kern="0" dirty="0" smtClean="0">
                <a:solidFill>
                  <a:srgbClr val="FC0128"/>
                </a:solidFill>
                <a:latin typeface="Arial"/>
              </a:rPr>
              <a:t>Are Anticipated from Multiple Experiments at 12 GeV</a:t>
            </a:r>
            <a:endParaRPr lang="en-US" sz="2400" kern="0" dirty="0">
              <a:solidFill>
                <a:srgbClr val="FC0128"/>
              </a:solidFill>
              <a:latin typeface="Arial"/>
            </a:endParaRPr>
          </a:p>
        </p:txBody>
      </p:sp>
      <p:cxnSp>
        <p:nvCxnSpPr>
          <p:cNvPr id="6" name="Straight Connector 5"/>
          <p:cNvCxnSpPr/>
          <p:nvPr/>
        </p:nvCxnSpPr>
        <p:spPr bwMode="auto">
          <a:xfrm>
            <a:off x="0" y="838200"/>
            <a:ext cx="9144000" cy="0"/>
          </a:xfrm>
          <a:prstGeom prst="line">
            <a:avLst/>
          </a:prstGeom>
          <a:noFill/>
          <a:ln w="50800"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3153410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30858" y="76200"/>
            <a:ext cx="9098966" cy="707886"/>
          </a:xfrm>
          <a:prstGeom prst="rect">
            <a:avLst/>
          </a:prstGeom>
          <a:noFill/>
          <a:ln w="9525">
            <a:noFill/>
            <a:miter lim="800000"/>
            <a:headEnd/>
            <a:tailEnd/>
          </a:ln>
        </p:spPr>
        <p:txBody>
          <a:bodyPr wrap="none">
            <a:spAutoFit/>
          </a:bodyPr>
          <a:lstStyle/>
          <a:p>
            <a:pPr algn="l" eaLnBrk="1" hangingPunct="1"/>
            <a:r>
              <a:rPr lang="en-US" sz="2000" b="1" dirty="0" smtClean="0">
                <a:solidFill>
                  <a:srgbClr val="FF0000"/>
                </a:solidFill>
              </a:rPr>
              <a:t>Laying the Groundwork for a Deeper Understanding Nucleon Structure:  </a:t>
            </a:r>
          </a:p>
          <a:p>
            <a:pPr algn="l" eaLnBrk="1" hangingPunct="1"/>
            <a:r>
              <a:rPr lang="en-US" sz="2000" b="1" dirty="0" smtClean="0">
                <a:solidFill>
                  <a:srgbClr val="FF0000"/>
                </a:solidFill>
              </a:rPr>
              <a:t>From Form Factors and PDFs to Generalized </a:t>
            </a:r>
            <a:r>
              <a:rPr lang="en-US" sz="2000" b="1" dirty="0">
                <a:solidFill>
                  <a:srgbClr val="FF0000"/>
                </a:solidFill>
              </a:rPr>
              <a:t>Parton Distributions (GPDs)</a:t>
            </a:r>
          </a:p>
        </p:txBody>
      </p:sp>
      <p:grpSp>
        <p:nvGrpSpPr>
          <p:cNvPr id="2" name="Group 4"/>
          <p:cNvGrpSpPr>
            <a:grpSpLocks/>
          </p:cNvGrpSpPr>
          <p:nvPr/>
        </p:nvGrpSpPr>
        <p:grpSpPr bwMode="auto">
          <a:xfrm>
            <a:off x="304800" y="1295400"/>
            <a:ext cx="2362200" cy="5046663"/>
            <a:chOff x="288" y="720"/>
            <a:chExt cx="1488" cy="3179"/>
          </a:xfrm>
        </p:grpSpPr>
        <p:sp>
          <p:nvSpPr>
            <p:cNvPr id="67601"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sp>
          <p:nvSpPr>
            <p:cNvPr id="67602" name="Text Box 6"/>
            <p:cNvSpPr txBox="1">
              <a:spLocks noChangeArrowheads="1"/>
            </p:cNvSpPr>
            <p:nvPr/>
          </p:nvSpPr>
          <p:spPr bwMode="auto">
            <a:xfrm>
              <a:off x="288" y="2976"/>
              <a:ext cx="1488" cy="923"/>
            </a:xfrm>
            <a:prstGeom prst="rect">
              <a:avLst/>
            </a:prstGeom>
            <a:noFill/>
            <a:ln w="9525">
              <a:noFill/>
              <a:miter lim="800000"/>
              <a:headEnd/>
              <a:tailEnd/>
            </a:ln>
          </p:spPr>
          <p:txBody>
            <a:bodyPr>
              <a:spAutoFit/>
            </a:bodyPr>
            <a:lstStyle/>
            <a:p>
              <a:pPr algn="l" eaLnBrk="1" hangingPunct="1"/>
              <a:r>
                <a:rPr lang="en-US" sz="1800" b="1">
                  <a:solidFill>
                    <a:srgbClr val="000000"/>
                  </a:solidFill>
                </a:rPr>
                <a:t>Elastic Scattering &amp; Form Factors:</a:t>
              </a:r>
            </a:p>
            <a:p>
              <a:pPr algn="l" eaLnBrk="1" hangingPunct="1"/>
              <a:r>
                <a:rPr lang="en-US" sz="1800">
                  <a:solidFill>
                    <a:srgbClr val="000000"/>
                  </a:solidFill>
                </a:rPr>
                <a:t>Transverse charge &amp; current densities in coordinate space</a:t>
              </a:r>
            </a:p>
          </p:txBody>
        </p:sp>
        <p:pic>
          <p:nvPicPr>
            <p:cNvPr id="67603" name="Picture 7" descr="fig02-1"/>
            <p:cNvPicPr>
              <a:picLocks noChangeAspect="1" noChangeArrowheads="1"/>
            </p:cNvPicPr>
            <p:nvPr/>
          </p:nvPicPr>
          <p:blipFill>
            <a:blip r:embed="rId3" cstate="print"/>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0" y="1295400"/>
            <a:ext cx="2381250" cy="5273675"/>
            <a:chOff x="4080" y="720"/>
            <a:chExt cx="1500" cy="3322"/>
          </a:xfrm>
        </p:grpSpPr>
        <p:sp>
          <p:nvSpPr>
            <p:cNvPr id="67598"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sz="2400">
                <a:solidFill>
                  <a:srgbClr val="FC0128"/>
                </a:solidFill>
              </a:endParaRPr>
            </a:p>
          </p:txBody>
        </p:sp>
        <p:sp>
          <p:nvSpPr>
            <p:cNvPr id="67599" name="Text Box 10"/>
            <p:cNvSpPr txBox="1">
              <a:spLocks noChangeArrowheads="1"/>
            </p:cNvSpPr>
            <p:nvPr/>
          </p:nvSpPr>
          <p:spPr bwMode="auto">
            <a:xfrm>
              <a:off x="4080" y="3119"/>
              <a:ext cx="1500" cy="923"/>
            </a:xfrm>
            <a:prstGeom prst="rect">
              <a:avLst/>
            </a:prstGeom>
            <a:noFill/>
            <a:ln w="9525">
              <a:noFill/>
              <a:miter lim="800000"/>
              <a:headEnd/>
              <a:tailEnd/>
            </a:ln>
          </p:spPr>
          <p:txBody>
            <a:bodyPr wrap="none">
              <a:spAutoFit/>
            </a:bodyPr>
            <a:lstStyle/>
            <a:p>
              <a:pPr algn="l" eaLnBrk="1" hangingPunct="1"/>
              <a:r>
                <a:rPr lang="en-US" sz="1800" b="1">
                  <a:solidFill>
                    <a:srgbClr val="000000"/>
                  </a:solidFill>
                </a:rPr>
                <a:t>DIS &amp; Structure </a:t>
              </a:r>
            </a:p>
            <a:p>
              <a:pPr algn="l" eaLnBrk="1" hangingPunct="1"/>
              <a:r>
                <a:rPr lang="en-US" sz="1800" b="1">
                  <a:solidFill>
                    <a:srgbClr val="000000"/>
                  </a:solidFill>
                </a:rPr>
                <a:t>Functions:</a:t>
              </a:r>
            </a:p>
            <a:p>
              <a:pPr algn="l" eaLnBrk="1" hangingPunct="1"/>
              <a:r>
                <a:rPr lang="en-US" sz="1800">
                  <a:solidFill>
                    <a:srgbClr val="000000"/>
                  </a:solidFill>
                </a:rPr>
                <a:t>Quark longitudinal</a:t>
              </a:r>
            </a:p>
            <a:p>
              <a:pPr algn="l" eaLnBrk="1" hangingPunct="1"/>
              <a:r>
                <a:rPr lang="en-US" sz="1800">
                  <a:solidFill>
                    <a:srgbClr val="000000"/>
                  </a:solidFill>
                </a:rPr>
                <a:t>&amp; helicity distributions</a:t>
              </a:r>
            </a:p>
            <a:p>
              <a:pPr algn="l" eaLnBrk="1" hangingPunct="1"/>
              <a:r>
                <a:rPr lang="en-US" sz="1800">
                  <a:solidFill>
                    <a:srgbClr val="000000"/>
                  </a:solidFill>
                </a:rPr>
                <a:t>in momentum space</a:t>
              </a:r>
            </a:p>
          </p:txBody>
        </p:sp>
        <p:pic>
          <p:nvPicPr>
            <p:cNvPr id="67600" name="Picture 11" descr="fig02-2"/>
            <p:cNvPicPr>
              <a:picLocks noChangeAspect="1" noChangeArrowheads="1"/>
            </p:cNvPicPr>
            <p:nvPr/>
          </p:nvPicPr>
          <p:blipFill>
            <a:blip r:embed="rId4" cstate="print"/>
            <a:srcRect/>
            <a:stretch>
              <a:fillRect/>
            </a:stretch>
          </p:blipFill>
          <p:spPr bwMode="auto">
            <a:xfrm>
              <a:off x="4158" y="816"/>
              <a:ext cx="1074" cy="1975"/>
            </a:xfrm>
            <a:prstGeom prst="rect">
              <a:avLst/>
            </a:prstGeom>
            <a:noFill/>
            <a:ln w="9525">
              <a:noFill/>
              <a:miter lim="800000"/>
              <a:headEnd/>
              <a:tailEnd/>
            </a:ln>
          </p:spPr>
        </p:pic>
      </p:grpSp>
      <p:grpSp>
        <p:nvGrpSpPr>
          <p:cNvPr id="4" name="Group 12"/>
          <p:cNvGrpSpPr>
            <a:grpSpLocks/>
          </p:cNvGrpSpPr>
          <p:nvPr/>
        </p:nvGrpSpPr>
        <p:grpSpPr bwMode="auto">
          <a:xfrm>
            <a:off x="2133600" y="1524000"/>
            <a:ext cx="4737100" cy="3703638"/>
            <a:chOff x="1344" y="960"/>
            <a:chExt cx="2984" cy="2333"/>
          </a:xfrm>
        </p:grpSpPr>
        <p:sp>
          <p:nvSpPr>
            <p:cNvPr id="67594" name="AutoShape 13"/>
            <p:cNvSpPr>
              <a:spLocks noChangeArrowheads="1"/>
            </p:cNvSpPr>
            <p:nvPr/>
          </p:nvSpPr>
          <p:spPr bwMode="auto">
            <a:xfrm rot="1611983">
              <a:off x="1344" y="1743"/>
              <a:ext cx="688" cy="321"/>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sp>
          <p:nvSpPr>
            <p:cNvPr id="67595" name="Rectangle 14"/>
            <p:cNvSpPr>
              <a:spLocks noChangeArrowheads="1"/>
            </p:cNvSpPr>
            <p:nvPr/>
          </p:nvSpPr>
          <p:spPr bwMode="auto">
            <a:xfrm>
              <a:off x="2074" y="960"/>
              <a:ext cx="1584" cy="2333"/>
            </a:xfrm>
            <a:prstGeom prst="rect">
              <a:avLst/>
            </a:prstGeom>
            <a:solidFill>
              <a:srgbClr val="F2FC24"/>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pic>
          <p:nvPicPr>
            <p:cNvPr id="67596" name="Picture 15" descr="fig02-3"/>
            <p:cNvPicPr>
              <a:picLocks noChangeAspect="1" noChangeArrowheads="1"/>
            </p:cNvPicPr>
            <p:nvPr/>
          </p:nvPicPr>
          <p:blipFill>
            <a:blip r:embed="rId5" cstate="print"/>
            <a:srcRect/>
            <a:stretch>
              <a:fillRect/>
            </a:stretch>
          </p:blipFill>
          <p:spPr bwMode="auto">
            <a:xfrm>
              <a:off x="2154" y="1098"/>
              <a:ext cx="1419" cy="2058"/>
            </a:xfrm>
            <a:prstGeom prst="rect">
              <a:avLst/>
            </a:prstGeom>
            <a:noFill/>
            <a:ln w="9525">
              <a:noFill/>
              <a:miter lim="800000"/>
              <a:headEnd/>
              <a:tailEnd/>
            </a:ln>
          </p:spPr>
        </p:pic>
        <p:sp>
          <p:nvSpPr>
            <p:cNvPr id="67597" name="AutoShape 16"/>
            <p:cNvSpPr>
              <a:spLocks noChangeArrowheads="1"/>
            </p:cNvSpPr>
            <p:nvPr/>
          </p:nvSpPr>
          <p:spPr bwMode="auto">
            <a:xfrm rot="-1783923">
              <a:off x="3643" y="1840"/>
              <a:ext cx="685" cy="32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lstStyle/>
            <a:p>
              <a:pPr algn="l" eaLnBrk="1" hangingPunct="1"/>
              <a:endParaRPr lang="en-US" sz="2400">
                <a:solidFill>
                  <a:srgbClr val="000000"/>
                </a:solidFill>
              </a:endParaRPr>
            </a:p>
          </p:txBody>
        </p:sp>
      </p:grpSp>
      <p:sp>
        <p:nvSpPr>
          <p:cNvPr id="67591" name="Text Box 19"/>
          <p:cNvSpPr txBox="1">
            <a:spLocks noChangeArrowheads="1"/>
          </p:cNvSpPr>
          <p:nvPr/>
        </p:nvSpPr>
        <p:spPr bwMode="auto">
          <a:xfrm>
            <a:off x="3448050" y="708025"/>
            <a:ext cx="184150" cy="457200"/>
          </a:xfrm>
          <a:prstGeom prst="rect">
            <a:avLst/>
          </a:prstGeom>
          <a:noFill/>
          <a:ln w="9525">
            <a:noFill/>
            <a:miter lim="800000"/>
            <a:headEnd/>
            <a:tailEnd/>
          </a:ln>
        </p:spPr>
        <p:txBody>
          <a:bodyPr wrap="none">
            <a:spAutoFit/>
          </a:bodyPr>
          <a:lstStyle/>
          <a:p>
            <a:pPr algn="l" eaLnBrk="1" hangingPunct="1"/>
            <a:endParaRPr lang="en-US" sz="2400" b="1">
              <a:solidFill>
                <a:srgbClr val="000000"/>
              </a:solidFill>
            </a:endParaRPr>
          </a:p>
        </p:txBody>
      </p:sp>
      <p:sp>
        <p:nvSpPr>
          <p:cNvPr id="375828" name="Text Box 20"/>
          <p:cNvSpPr txBox="1">
            <a:spLocks noChangeArrowheads="1"/>
          </p:cNvSpPr>
          <p:nvPr/>
        </p:nvSpPr>
        <p:spPr bwMode="auto">
          <a:xfrm>
            <a:off x="2978150" y="5378450"/>
            <a:ext cx="3168650" cy="1465263"/>
          </a:xfrm>
          <a:prstGeom prst="rect">
            <a:avLst/>
          </a:prstGeom>
          <a:noFill/>
          <a:ln w="9525">
            <a:noFill/>
            <a:miter lim="800000"/>
            <a:headEnd/>
            <a:tailEnd/>
          </a:ln>
        </p:spPr>
        <p:txBody>
          <a:bodyPr wrap="none">
            <a:spAutoFit/>
          </a:bodyPr>
          <a:lstStyle/>
          <a:p>
            <a:pPr algn="l" eaLnBrk="1" hangingPunct="1"/>
            <a:r>
              <a:rPr lang="en-US" sz="1800" b="1">
                <a:solidFill>
                  <a:srgbClr val="000000"/>
                </a:solidFill>
              </a:rPr>
              <a:t>             DES &amp; GPDs:</a:t>
            </a:r>
          </a:p>
          <a:p>
            <a:pPr algn="l" eaLnBrk="1" hangingPunct="1"/>
            <a:r>
              <a:rPr lang="en-US" sz="1800">
                <a:solidFill>
                  <a:srgbClr val="000000"/>
                </a:solidFill>
              </a:rPr>
              <a:t>Correlated quark distributions</a:t>
            </a:r>
          </a:p>
          <a:p>
            <a:pPr algn="l" eaLnBrk="1" hangingPunct="1"/>
            <a:r>
              <a:rPr lang="en-US" sz="1800">
                <a:solidFill>
                  <a:srgbClr val="000000"/>
                </a:solidFill>
              </a:rPr>
              <a:t>In transverse coordinate </a:t>
            </a:r>
          </a:p>
          <a:p>
            <a:pPr algn="l" eaLnBrk="1" hangingPunct="1"/>
            <a:r>
              <a:rPr lang="en-US" sz="1800">
                <a:solidFill>
                  <a:srgbClr val="000000"/>
                </a:solidFill>
              </a:rPr>
              <a:t>and longitudinal momentum </a:t>
            </a:r>
          </a:p>
          <a:p>
            <a:pPr algn="l" eaLnBrk="1" hangingPunct="1"/>
            <a:r>
              <a:rPr lang="en-US" sz="1800">
                <a:solidFill>
                  <a:srgbClr val="000000"/>
                </a:solidFill>
              </a:rPr>
              <a:t>space</a:t>
            </a:r>
          </a:p>
        </p:txBody>
      </p:sp>
      <p:cxnSp>
        <p:nvCxnSpPr>
          <p:cNvPr id="18" name="Straight Connector 17"/>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2196168225"/>
      </p:ext>
    </p:extLst>
  </p:cSld>
  <p:clrMapOvr>
    <a:masterClrMapping/>
  </p:clrMapOvr>
  <p:transition advTm="1108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2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5" descr="setu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438400"/>
            <a:ext cx="4267200" cy="227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GPD Experiments in CLAS &amp; Hall A</a:t>
            </a:r>
            <a:endParaRPr lang="en-US" dirty="0"/>
          </a:p>
        </p:txBody>
      </p:sp>
      <p:pic>
        <p:nvPicPr>
          <p:cNvPr id="5" name="Picture 85" descr="dvcs_ca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005864"/>
            <a:ext cx="2370535" cy="177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7" descr="detector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01184"/>
            <a:ext cx="2377440" cy="172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pic>
        <p:nvPicPr>
          <p:cNvPr id="798763"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86000"/>
            <a:ext cx="47244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980182"/>
            <a:ext cx="8763000" cy="1015663"/>
          </a:xfrm>
          <a:prstGeom prst="rect">
            <a:avLst/>
          </a:prstGeom>
        </p:spPr>
        <p:txBody>
          <a:bodyPr wrap="square">
            <a:spAutoFit/>
          </a:bodyPr>
          <a:lstStyle/>
          <a:p>
            <a:pPr algn="l"/>
            <a:r>
              <a:rPr lang="en-US" sz="2000" dirty="0">
                <a:solidFill>
                  <a:schemeClr val="tx1"/>
                </a:solidFill>
              </a:rPr>
              <a:t>Experimental constraints on the total up and down quark contributions to the proton spin from Jeﬀerson Lab Hall A neutron </a:t>
            </a:r>
            <a:r>
              <a:rPr lang="en-US" sz="2000" dirty="0" smtClean="0">
                <a:solidFill>
                  <a:schemeClr val="tx1"/>
                </a:solidFill>
              </a:rPr>
              <a:t>and </a:t>
            </a:r>
            <a:r>
              <a:rPr lang="en-US" sz="2000" dirty="0">
                <a:solidFill>
                  <a:schemeClr val="tx1"/>
                </a:solidFill>
              </a:rPr>
              <a:t>HERMES transversely polarized </a:t>
            </a:r>
            <a:r>
              <a:rPr lang="en-US" sz="2000" dirty="0" smtClean="0">
                <a:solidFill>
                  <a:schemeClr val="tx1"/>
                </a:solidFill>
              </a:rPr>
              <a:t>proton </a:t>
            </a:r>
            <a:r>
              <a:rPr lang="en-US" sz="2000" dirty="0">
                <a:solidFill>
                  <a:schemeClr val="tx1"/>
                </a:solidFill>
              </a:rPr>
              <a:t>results. </a:t>
            </a:r>
          </a:p>
        </p:txBody>
      </p:sp>
    </p:spTree>
    <p:extLst>
      <p:ext uri="{BB962C8B-B14F-4D97-AF65-F5344CB8AC3E}">
        <p14:creationId xmlns:p14="http://schemas.microsoft.com/office/powerpoint/2010/main" val="226709756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397404"/>
            <a:ext cx="42862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96608"/>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Hard Exclusive Processes </a:t>
            </a:r>
            <a:r>
              <a:rPr lang="en-US" sz="3200" b="1" dirty="0" smtClean="0">
                <a:latin typeface="Arial" pitchFamily="34" charset="0"/>
                <a:cs typeface="Arial" pitchFamily="34" charset="0"/>
                <a:sym typeface="Symbol"/>
              </a:rPr>
              <a:t></a:t>
            </a:r>
            <a:r>
              <a:rPr lang="en-US" sz="3200" b="1" dirty="0" smtClean="0">
                <a:latin typeface="Arial" pitchFamily="34" charset="0"/>
                <a:cs typeface="Arial" pitchFamily="34" charset="0"/>
                <a:sym typeface="Wingdings" pitchFamily="2" charset="2"/>
              </a:rPr>
              <a:t> </a:t>
            </a:r>
            <a:r>
              <a:rPr lang="en-US" sz="3200" b="1" dirty="0" smtClean="0">
                <a:latin typeface="Arial" pitchFamily="34" charset="0"/>
                <a:cs typeface="Arial" pitchFamily="34" charset="0"/>
              </a:rPr>
              <a:t>GPDs</a:t>
            </a:r>
            <a:endParaRPr lang="en-US" sz="3200" b="1" dirty="0">
              <a:latin typeface="Arial" pitchFamily="34" charset="0"/>
              <a:cs typeface="Arial" pitchFamily="34" charset="0"/>
            </a:endParaRPr>
          </a:p>
        </p:txBody>
      </p:sp>
      <p:pic>
        <p:nvPicPr>
          <p:cNvPr id="5122" name="Picture 2"/>
          <p:cNvPicPr>
            <a:picLocks noChangeAspect="1" noChangeArrowheads="1"/>
          </p:cNvPicPr>
          <p:nvPr/>
        </p:nvPicPr>
        <p:blipFill>
          <a:blip r:embed="rId3"/>
          <a:srcRect/>
          <a:stretch>
            <a:fillRect/>
          </a:stretch>
        </p:blipFill>
        <p:spPr bwMode="auto">
          <a:xfrm>
            <a:off x="161926" y="857250"/>
            <a:ext cx="4307205" cy="4833938"/>
          </a:xfrm>
          <a:prstGeom prst="rect">
            <a:avLst/>
          </a:prstGeom>
          <a:noFill/>
          <a:ln w="9525">
            <a:noFill/>
            <a:miter lim="800000"/>
            <a:headEnd/>
            <a:tailEnd/>
          </a:ln>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719" y="1322762"/>
            <a:ext cx="4754881" cy="163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bwMode="auto">
          <a:xfrm>
            <a:off x="5562600" y="3390384"/>
            <a:ext cx="484632" cy="978408"/>
          </a:xfrm>
          <a:prstGeom prst="downArrow">
            <a:avLst/>
          </a:prstGeom>
          <a:solidFill>
            <a:schemeClr val="accent5">
              <a:lumMod val="50000"/>
            </a:scheme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 name="Down Arrow 6"/>
          <p:cNvSpPr/>
          <p:nvPr/>
        </p:nvSpPr>
        <p:spPr bwMode="auto">
          <a:xfrm>
            <a:off x="7924800" y="3400071"/>
            <a:ext cx="484632" cy="978408"/>
          </a:xfrm>
          <a:prstGeom prst="downArrow">
            <a:avLst/>
          </a:prstGeom>
          <a:solidFill>
            <a:schemeClr val="accent5">
              <a:lumMod val="50000"/>
            </a:scheme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extBox 7"/>
          <p:cNvSpPr txBox="1"/>
          <p:nvPr/>
        </p:nvSpPr>
        <p:spPr>
          <a:xfrm>
            <a:off x="4377926" y="877230"/>
            <a:ext cx="4761240" cy="338554"/>
          </a:xfrm>
          <a:prstGeom prst="rect">
            <a:avLst/>
          </a:prstGeom>
          <a:noFill/>
        </p:spPr>
        <p:txBody>
          <a:bodyPr wrap="none" rtlCol="0">
            <a:spAutoFit/>
          </a:bodyPr>
          <a:lstStyle/>
          <a:p>
            <a:r>
              <a:rPr lang="en-US" sz="1600" i="1" dirty="0" smtClean="0">
                <a:solidFill>
                  <a:schemeClr val="tx1"/>
                </a:solidFill>
              </a:rPr>
              <a:t>The First Crude Images - </a:t>
            </a:r>
            <a:r>
              <a:rPr lang="de-DE" sz="1600" b="1" dirty="0" smtClean="0">
                <a:solidFill>
                  <a:schemeClr val="tx1"/>
                </a:solidFill>
                <a:latin typeface="+mn-lt"/>
                <a:cs typeface="Arial" pitchFamily="34" charset="0"/>
              </a:rPr>
              <a:t>the GPD H in </a:t>
            </a:r>
            <a:r>
              <a:rPr lang="de-DE" sz="1600" b="1" i="1" dirty="0" smtClean="0">
                <a:solidFill>
                  <a:schemeClr val="tx1"/>
                </a:solidFill>
                <a:latin typeface="+mn-lt"/>
                <a:cs typeface="Arial" pitchFamily="34" charset="0"/>
              </a:rPr>
              <a:t>Im</a:t>
            </a:r>
            <a:r>
              <a:rPr lang="de-DE" sz="1600" b="1" dirty="0" smtClean="0">
                <a:solidFill>
                  <a:schemeClr val="tx1"/>
                </a:solidFill>
                <a:latin typeface="+mn-lt"/>
                <a:cs typeface="Arial" pitchFamily="34" charset="0"/>
              </a:rPr>
              <a:t> DVCS</a:t>
            </a:r>
            <a:r>
              <a:rPr lang="en-US" sz="1600" i="1" dirty="0" smtClean="0">
                <a:solidFill>
                  <a:schemeClr val="tx1"/>
                </a:solidFill>
                <a:latin typeface="+mn-lt"/>
              </a:rPr>
              <a:t> </a:t>
            </a:r>
            <a:endParaRPr lang="en-US" sz="1600" dirty="0">
              <a:solidFill>
                <a:schemeClr val="tx1"/>
              </a:solidFill>
              <a:latin typeface="+mn-lt"/>
            </a:endParaRPr>
          </a:p>
        </p:txBody>
      </p:sp>
      <p:sp>
        <p:nvSpPr>
          <p:cNvPr id="21" name="TextBox 1151"/>
          <p:cNvSpPr txBox="1">
            <a:spLocks noChangeArrowheads="1"/>
          </p:cNvSpPr>
          <p:nvPr/>
        </p:nvSpPr>
        <p:spPr bwMode="auto">
          <a:xfrm>
            <a:off x="781050" y="5791021"/>
            <a:ext cx="3257550" cy="800219"/>
          </a:xfrm>
          <a:prstGeom prst="rect">
            <a:avLst/>
          </a:prstGeom>
          <a:noFill/>
          <a:ln w="9525">
            <a:solidFill>
              <a:schemeClr val="tx1"/>
            </a:solidFill>
            <a:miter lim="800000"/>
            <a:headEnd/>
            <a:tailEnd/>
          </a:ln>
        </p:spPr>
        <p:txBody>
          <a:bodyPr wrap="square">
            <a:spAutoFit/>
          </a:bodyPr>
          <a:lstStyle/>
          <a:p>
            <a:pPr algn="ctr">
              <a:defRPr/>
            </a:pPr>
            <a:r>
              <a:rPr lang="en-US" sz="1800" b="1" dirty="0">
                <a:solidFill>
                  <a:schemeClr val="tx1"/>
                </a:solidFill>
                <a:latin typeface="Arial" pitchFamily="34" charset="0"/>
                <a:cs typeface="Arial" pitchFamily="34" charset="0"/>
              </a:rPr>
              <a:t>Simplest process</a:t>
            </a:r>
            <a:r>
              <a:rPr lang="en-US" sz="1800" b="1" dirty="0" smtClean="0">
                <a:solidFill>
                  <a:schemeClr val="tx1"/>
                </a:solidFill>
                <a:latin typeface="Arial" pitchFamily="34" charset="0"/>
                <a:cs typeface="Arial" pitchFamily="34" charset="0"/>
              </a:rPr>
              <a:t>:</a:t>
            </a:r>
          </a:p>
          <a:p>
            <a:pPr algn="ctr">
              <a:defRPr/>
            </a:pPr>
            <a:r>
              <a:rPr lang="en-US" dirty="0" smtClean="0">
                <a:latin typeface="Arial" pitchFamily="34" charset="0"/>
                <a:cs typeface="Arial" pitchFamily="34" charset="0"/>
              </a:rPr>
              <a:t> </a:t>
            </a:r>
            <a:r>
              <a:rPr lang="en-US" sz="1800" b="1" dirty="0" smtClean="0">
                <a:solidFill>
                  <a:srgbClr val="FF0000"/>
                </a:solidFill>
                <a:cs typeface="Arial" pitchFamily="34" charset="0"/>
              </a:rPr>
              <a:t>e </a:t>
            </a:r>
            <a:r>
              <a:rPr lang="en-US" sz="1800" b="1" dirty="0">
                <a:solidFill>
                  <a:srgbClr val="FF0000"/>
                </a:solidFill>
                <a:cs typeface="Arial" pitchFamily="34" charset="0"/>
              </a:rPr>
              <a:t>+ p </a:t>
            </a:r>
            <a:r>
              <a:rPr lang="en-US" sz="1800" b="1" dirty="0">
                <a:solidFill>
                  <a:srgbClr val="FF0000"/>
                </a:solidFill>
                <a:cs typeface="Arial" pitchFamily="34" charset="0"/>
                <a:sym typeface="Wingdings" pitchFamily="2" charset="2"/>
              </a:rPr>
              <a:t> </a:t>
            </a:r>
            <a:r>
              <a:rPr lang="en-US" sz="1800" b="1" dirty="0" smtClean="0">
                <a:solidFill>
                  <a:srgbClr val="FF0000"/>
                </a:solidFill>
                <a:cs typeface="Arial" pitchFamily="34" charset="0"/>
                <a:sym typeface="Wingdings" pitchFamily="2" charset="2"/>
              </a:rPr>
              <a:t>e’ </a:t>
            </a:r>
            <a:r>
              <a:rPr lang="en-US" sz="1800" b="1" dirty="0">
                <a:solidFill>
                  <a:srgbClr val="FF0000"/>
                </a:solidFill>
                <a:cs typeface="Arial" pitchFamily="34" charset="0"/>
                <a:sym typeface="Wingdings" pitchFamily="2" charset="2"/>
              </a:rPr>
              <a:t>+ p + </a:t>
            </a:r>
            <a:r>
              <a:rPr lang="en-US" sz="1800" b="1" dirty="0">
                <a:solidFill>
                  <a:srgbClr val="FF0000"/>
                </a:solidFill>
                <a:latin typeface="Symbol" pitchFamily="18" charset="2"/>
                <a:cs typeface="Arial" pitchFamily="34" charset="0"/>
                <a:sym typeface="Wingdings" pitchFamily="2" charset="2"/>
              </a:rPr>
              <a:t>g</a:t>
            </a:r>
            <a:r>
              <a:rPr lang="en-US" sz="1800" b="1" dirty="0">
                <a:solidFill>
                  <a:srgbClr val="FF0000"/>
                </a:solidFill>
                <a:cs typeface="Arial" pitchFamily="34" charset="0"/>
                <a:sym typeface="Wingdings" pitchFamily="2" charset="2"/>
              </a:rPr>
              <a:t>  (</a:t>
            </a:r>
            <a:r>
              <a:rPr lang="en-US" sz="1800" b="1" dirty="0">
                <a:solidFill>
                  <a:srgbClr val="FF0000"/>
                </a:solidFill>
                <a:cs typeface="Arial" pitchFamily="34" charset="0"/>
              </a:rPr>
              <a:t>DVCS</a:t>
            </a:r>
            <a:r>
              <a:rPr lang="en-US" sz="1800" b="1" dirty="0" smtClean="0">
                <a:solidFill>
                  <a:srgbClr val="FF0000"/>
                </a:solidFill>
                <a:cs typeface="Arial" pitchFamily="34" charset="0"/>
              </a:rPr>
              <a:t>)</a:t>
            </a:r>
            <a:endParaRPr lang="en-US" sz="1800" b="1" dirty="0">
              <a:solidFill>
                <a:srgbClr val="FF0000"/>
              </a:solidFill>
              <a:cs typeface="Arial" pitchFamily="34" charset="0"/>
            </a:endParaRPr>
          </a:p>
        </p:txBody>
      </p:sp>
      <p:cxnSp>
        <p:nvCxnSpPr>
          <p:cNvPr id="11" name="Straight Connector 10"/>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8318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1025"/>
            <a:ext cx="914400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Extracting GPD H from DVCS</a:t>
            </a:r>
            <a:endParaRPr lang="en-US" sz="3200" b="1" dirty="0">
              <a:latin typeface="Arial" panose="020B0604020202020204" pitchFamily="34" charset="0"/>
              <a:cs typeface="Arial" panose="020B0604020202020204" pitchFamily="34" charset="0"/>
            </a:endParaRPr>
          </a:p>
        </p:txBody>
      </p:sp>
      <p:sp>
        <p:nvSpPr>
          <p:cNvPr id="5" name="TextBox 4"/>
          <p:cNvSpPr txBox="1"/>
          <p:nvPr/>
        </p:nvSpPr>
        <p:spPr>
          <a:xfrm>
            <a:off x="493596" y="1863984"/>
            <a:ext cx="4531156" cy="738664"/>
          </a:xfrm>
          <a:prstGeom prst="rect">
            <a:avLst/>
          </a:prstGeom>
          <a:solidFill>
            <a:srgbClr val="FFFFFF"/>
          </a:solidFill>
        </p:spPr>
        <p:txBody>
          <a:bodyPr wrap="square" rtlCol="0">
            <a:spAutoFit/>
          </a:bodyPr>
          <a:lstStyle/>
          <a:p>
            <a:r>
              <a:rPr lang="en-US" sz="1400" b="1" dirty="0" smtClean="0">
                <a:solidFill>
                  <a:srgbClr val="000090"/>
                </a:solidFill>
                <a:latin typeface="Arial" panose="020B0604020202020204" pitchFamily="34" charset="0"/>
                <a:cs typeface="Arial" panose="020B0604020202020204" pitchFamily="34" charset="0"/>
              </a:rPr>
              <a:t>Extraction of GPD </a:t>
            </a:r>
            <a:r>
              <a:rPr lang="en-US" sz="1400" b="1" dirty="0" err="1" smtClean="0">
                <a:solidFill>
                  <a:srgbClr val="FF0000"/>
                </a:solidFill>
                <a:latin typeface="Arial" panose="020B0604020202020204" pitchFamily="34" charset="0"/>
                <a:cs typeface="Arial" panose="020B0604020202020204" pitchFamily="34" charset="0"/>
              </a:rPr>
              <a:t>H(x</a:t>
            </a:r>
            <a:r>
              <a:rPr lang="en-US" sz="1400" b="1" dirty="0" smtClean="0">
                <a:solidFill>
                  <a:srgbClr val="FF0000"/>
                </a:solidFill>
                <a:latin typeface="Arial" panose="020B0604020202020204" pitchFamily="34" charset="0"/>
                <a:cs typeface="Arial" panose="020B0604020202020204" pitchFamily="34" charset="0"/>
              </a:rPr>
              <a:t>=</a:t>
            </a:r>
            <a:r>
              <a:rPr lang="en-US" sz="1400" b="1" dirty="0" err="1" smtClean="0">
                <a:solidFill>
                  <a:srgbClr val="FF0000"/>
                </a:solidFill>
                <a:latin typeface="Arial" panose="020B0604020202020204" pitchFamily="34" charset="0"/>
                <a:cs typeface="Arial" panose="020B0604020202020204" pitchFamily="34" charset="0"/>
              </a:rPr>
              <a:t>ξ,t</a:t>
            </a:r>
            <a:r>
              <a:rPr lang="en-US" sz="1400" b="1" dirty="0" smtClean="0">
                <a:solidFill>
                  <a:srgbClr val="FF0000"/>
                </a:solidFill>
                <a:latin typeface="Arial" panose="020B0604020202020204" pitchFamily="34" charset="0"/>
                <a:cs typeface="Arial" panose="020B0604020202020204" pitchFamily="34" charset="0"/>
              </a:rPr>
              <a:t>)</a:t>
            </a:r>
            <a:r>
              <a:rPr lang="en-US" sz="1400" b="1" dirty="0" smtClean="0">
                <a:solidFill>
                  <a:srgbClr val="000090"/>
                </a:solidFill>
                <a:latin typeface="Arial" panose="020B0604020202020204" pitchFamily="34" charset="0"/>
                <a:cs typeface="Arial" panose="020B0604020202020204" pitchFamily="34" charset="0"/>
              </a:rPr>
              <a:t> in LO/twist-2 from: </a:t>
            </a:r>
          </a:p>
          <a:p>
            <a:pPr>
              <a:buFont typeface="Arial"/>
              <a:buChar char="•"/>
            </a:pPr>
            <a:r>
              <a:rPr lang="en-US" sz="1400" b="1" dirty="0" smtClean="0">
                <a:solidFill>
                  <a:srgbClr val="000090"/>
                </a:solidFill>
                <a:latin typeface="Arial" panose="020B0604020202020204" pitchFamily="34" charset="0"/>
                <a:cs typeface="Arial" panose="020B0604020202020204" pitchFamily="34" charset="0"/>
              </a:rPr>
              <a:t>  Preliminary results of A</a:t>
            </a:r>
            <a:r>
              <a:rPr lang="en-US" sz="1400" b="1" baseline="-25000" dirty="0" smtClean="0">
                <a:solidFill>
                  <a:srgbClr val="000090"/>
                </a:solidFill>
                <a:latin typeface="Arial" panose="020B0604020202020204" pitchFamily="34" charset="0"/>
                <a:cs typeface="Arial" panose="020B0604020202020204" pitchFamily="34" charset="0"/>
              </a:rPr>
              <a:t>UL</a:t>
            </a:r>
            <a:r>
              <a:rPr lang="en-US" sz="1400" b="1" dirty="0" smtClean="0">
                <a:solidFill>
                  <a:srgbClr val="000090"/>
                </a:solidFill>
                <a:latin typeface="Arial" panose="020B0604020202020204" pitchFamily="34" charset="0"/>
                <a:cs typeface="Arial" panose="020B0604020202020204" pitchFamily="34" charset="0"/>
              </a:rPr>
              <a:t>, A</a:t>
            </a:r>
            <a:r>
              <a:rPr lang="en-US" sz="1400" b="1" baseline="-25000" dirty="0" smtClean="0">
                <a:solidFill>
                  <a:srgbClr val="000090"/>
                </a:solidFill>
                <a:latin typeface="Arial" panose="020B0604020202020204" pitchFamily="34" charset="0"/>
                <a:cs typeface="Arial" panose="020B0604020202020204" pitchFamily="34" charset="0"/>
              </a:rPr>
              <a:t>LL </a:t>
            </a:r>
            <a:r>
              <a:rPr lang="en-US" sz="1400" b="1" dirty="0" err="1" smtClean="0">
                <a:solidFill>
                  <a:srgbClr val="000090"/>
                </a:solidFill>
                <a:latin typeface="Arial" panose="020B0604020202020204" pitchFamily="34" charset="0"/>
                <a:cs typeface="Arial" panose="020B0604020202020204" pitchFamily="34" charset="0"/>
              </a:rPr>
              <a:t>w</a:t>
            </a:r>
            <a:r>
              <a:rPr lang="en-US" sz="1400" b="1" dirty="0" smtClean="0">
                <a:solidFill>
                  <a:srgbClr val="000090"/>
                </a:solidFill>
                <a:latin typeface="Arial" panose="020B0604020202020204" pitchFamily="34" charset="0"/>
                <a:cs typeface="Arial" panose="020B0604020202020204" pitchFamily="34" charset="0"/>
              </a:rPr>
              <a:t>/ polarized target</a:t>
            </a:r>
          </a:p>
          <a:p>
            <a:pPr>
              <a:buFont typeface="Arial"/>
              <a:buChar char="•"/>
            </a:pPr>
            <a:r>
              <a:rPr lang="en-US" sz="1400" b="1" baseline="-25000" dirty="0" smtClean="0">
                <a:solidFill>
                  <a:srgbClr val="000090"/>
                </a:solidFill>
                <a:latin typeface="Arial" panose="020B0604020202020204" pitchFamily="34" charset="0"/>
                <a:cs typeface="Arial" panose="020B0604020202020204" pitchFamily="34" charset="0"/>
              </a:rPr>
              <a:t> </a:t>
            </a:r>
            <a:r>
              <a:rPr lang="en-US" sz="1400" b="1" dirty="0" smtClean="0">
                <a:solidFill>
                  <a:srgbClr val="000090"/>
                </a:solidFill>
                <a:latin typeface="Arial" panose="020B0604020202020204" pitchFamily="34" charset="0"/>
                <a:cs typeface="Arial" panose="020B0604020202020204" pitchFamily="34" charset="0"/>
              </a:rPr>
              <a:t> Absolute DCVS cross sections </a:t>
            </a:r>
            <a:r>
              <a:rPr lang="en-US" sz="1400" b="1" dirty="0" err="1" smtClean="0">
                <a:solidFill>
                  <a:srgbClr val="000090"/>
                </a:solidFill>
                <a:latin typeface="Arial" panose="020B0604020202020204" pitchFamily="34" charset="0"/>
                <a:cs typeface="Arial" panose="020B0604020202020204" pitchFamily="34" charset="0"/>
              </a:rPr>
              <a:t>σ</a:t>
            </a:r>
            <a:r>
              <a:rPr lang="en-US" sz="1400" b="1" dirty="0" smtClean="0">
                <a:solidFill>
                  <a:srgbClr val="000090"/>
                </a:solidFill>
                <a:latin typeface="Arial" panose="020B0604020202020204" pitchFamily="34" charset="0"/>
                <a:cs typeface="Arial" panose="020B0604020202020204" pitchFamily="34" charset="0"/>
              </a:rPr>
              <a:t> </a:t>
            </a:r>
            <a:endParaRPr lang="en-US" sz="1400" b="1" baseline="-25000" dirty="0">
              <a:solidFill>
                <a:srgbClr val="000090"/>
              </a:solidFill>
              <a:latin typeface="Arial" panose="020B0604020202020204" pitchFamily="34" charset="0"/>
              <a:cs typeface="Arial" panose="020B0604020202020204" pitchFamily="34" charset="0"/>
            </a:endParaRPr>
          </a:p>
        </p:txBody>
      </p:sp>
      <p:sp>
        <p:nvSpPr>
          <p:cNvPr id="6" name="ZoneTexte 8"/>
          <p:cNvSpPr txBox="1"/>
          <p:nvPr/>
        </p:nvSpPr>
        <p:spPr>
          <a:xfrm>
            <a:off x="339529" y="1140746"/>
            <a:ext cx="3970511" cy="646331"/>
          </a:xfrm>
          <a:prstGeom prst="rect">
            <a:avLst/>
          </a:prstGeom>
          <a:noFill/>
        </p:spPr>
        <p:txBody>
          <a:bodyPr wrap="none" rtlCol="0">
            <a:spAutoFit/>
          </a:bodyPr>
          <a:lstStyle/>
          <a:p>
            <a:r>
              <a:rPr lang="fr-FR" sz="1200" b="1" i="1" dirty="0" smtClean="0">
                <a:solidFill>
                  <a:schemeClr val="tx1"/>
                </a:solidFill>
                <a:latin typeface="Arial" panose="020B0604020202020204" pitchFamily="34" charset="0"/>
                <a:cs typeface="Arial" panose="020B0604020202020204" pitchFamily="34" charset="0"/>
              </a:rPr>
              <a:t>E. Seder et al., Phys. </a:t>
            </a:r>
            <a:r>
              <a:rPr lang="fr-FR" sz="1200" b="1" i="1" dirty="0" err="1" smtClean="0">
                <a:solidFill>
                  <a:schemeClr val="tx1"/>
                </a:solidFill>
                <a:latin typeface="Arial" panose="020B0604020202020204" pitchFamily="34" charset="0"/>
                <a:cs typeface="Arial" panose="020B0604020202020204" pitchFamily="34" charset="0"/>
              </a:rPr>
              <a:t>Rev</a:t>
            </a:r>
            <a:r>
              <a:rPr lang="fr-FR" sz="1200" b="1" i="1" dirty="0" smtClean="0">
                <a:solidFill>
                  <a:schemeClr val="tx1"/>
                </a:solidFill>
                <a:latin typeface="Arial" panose="020B0604020202020204" pitchFamily="34" charset="0"/>
                <a:cs typeface="Arial" panose="020B0604020202020204" pitchFamily="34" charset="0"/>
              </a:rPr>
              <a:t>. </a:t>
            </a:r>
            <a:r>
              <a:rPr lang="fr-FR" sz="1200" b="1" i="1" dirty="0" err="1" smtClean="0">
                <a:solidFill>
                  <a:schemeClr val="tx1"/>
                </a:solidFill>
                <a:latin typeface="Arial" panose="020B0604020202020204" pitchFamily="34" charset="0"/>
                <a:cs typeface="Arial" panose="020B0604020202020204" pitchFamily="34" charset="0"/>
              </a:rPr>
              <a:t>Lett</a:t>
            </a:r>
            <a:r>
              <a:rPr lang="fr-FR" sz="1200" b="1" i="1" dirty="0" smtClean="0">
                <a:solidFill>
                  <a:schemeClr val="tx1"/>
                </a:solidFill>
                <a:latin typeface="Arial" panose="020B0604020202020204" pitchFamily="34" charset="0"/>
                <a:cs typeface="Arial" panose="020B0604020202020204" pitchFamily="34" charset="0"/>
              </a:rPr>
              <a:t>. 114, 032001 (2015)</a:t>
            </a:r>
          </a:p>
          <a:p>
            <a:r>
              <a:rPr lang="en-US" sz="1200" b="1" i="1" dirty="0" smtClean="0">
                <a:solidFill>
                  <a:schemeClr val="tx1"/>
                </a:solidFill>
                <a:latin typeface="Arial" panose="020B0604020202020204" pitchFamily="34" charset="0"/>
                <a:cs typeface="Arial" panose="020B0604020202020204" pitchFamily="34" charset="0"/>
              </a:rPr>
              <a:t>H. S. Jo et al., Phys. Rev. Lett. 115, 212003  (2015)</a:t>
            </a:r>
          </a:p>
          <a:p>
            <a:r>
              <a:rPr lang="en-US" sz="1200" b="1" i="1" dirty="0" smtClean="0">
                <a:solidFill>
                  <a:schemeClr val="tx1"/>
                </a:solidFill>
                <a:latin typeface="Arial" panose="020B0604020202020204" pitchFamily="34" charset="0"/>
                <a:cs typeface="Arial" panose="020B0604020202020204" pitchFamily="34" charset="0"/>
              </a:rPr>
              <a:t>M. </a:t>
            </a:r>
            <a:r>
              <a:rPr lang="en-US" sz="1200" b="1" i="1" dirty="0" err="1" smtClean="0">
                <a:solidFill>
                  <a:schemeClr val="tx1"/>
                </a:solidFill>
                <a:latin typeface="Arial" panose="020B0604020202020204" pitchFamily="34" charset="0"/>
                <a:cs typeface="Arial" panose="020B0604020202020204" pitchFamily="34" charset="0"/>
              </a:rPr>
              <a:t>Defume</a:t>
            </a:r>
            <a:r>
              <a:rPr lang="en-US" sz="1200" b="1" i="1" dirty="0" smtClean="0">
                <a:solidFill>
                  <a:schemeClr val="tx1"/>
                </a:solidFill>
                <a:latin typeface="Arial" panose="020B0604020202020204" pitchFamily="34" charset="0"/>
                <a:cs typeface="Arial" panose="020B0604020202020204" pitchFamily="34" charset="0"/>
              </a:rPr>
              <a:t> et. al., </a:t>
            </a:r>
            <a:r>
              <a:rPr lang="en-US" sz="1200" b="1" i="1" dirty="0">
                <a:solidFill>
                  <a:schemeClr val="tx1"/>
                </a:solidFill>
                <a:cs typeface="Arial" panose="020B0604020202020204" pitchFamily="34" charset="0"/>
              </a:rPr>
              <a:t>Phys. Rev. C 92, 055202 (</a:t>
            </a:r>
            <a:r>
              <a:rPr lang="en-US" sz="1200" b="1" i="1" dirty="0" smtClean="0">
                <a:solidFill>
                  <a:schemeClr val="tx1"/>
                </a:solidFill>
                <a:cs typeface="Arial" panose="020B0604020202020204" pitchFamily="34" charset="0"/>
              </a:rPr>
              <a:t>2015)</a:t>
            </a:r>
            <a:r>
              <a:rPr lang="en-US" sz="1200" b="1" i="1" dirty="0" smtClean="0">
                <a:solidFill>
                  <a:schemeClr val="tx1"/>
                </a:solidFill>
                <a:latin typeface="Arial" panose="020B0604020202020204" pitchFamily="34" charset="0"/>
                <a:cs typeface="Arial" panose="020B0604020202020204" pitchFamily="34" charset="0"/>
              </a:rPr>
              <a:t>   </a:t>
            </a:r>
            <a:endParaRPr lang="en-US" sz="1200" b="1" i="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110076" y="840524"/>
            <a:ext cx="5235985" cy="400110"/>
          </a:xfrm>
          <a:prstGeom prst="rect">
            <a:avLst/>
          </a:prstGeom>
          <a:noFill/>
        </p:spPr>
        <p:txBody>
          <a:bodyPr wrap="none" rtlCol="0">
            <a:spAutoFit/>
          </a:bodyPr>
          <a:lstStyle/>
          <a:p>
            <a:r>
              <a:rPr lang="en-US" sz="2000" b="1" dirty="0" smtClean="0">
                <a:solidFill>
                  <a:schemeClr val="tx1"/>
                </a:solidFill>
                <a:latin typeface="Arial" panose="020B0604020202020204" pitchFamily="34" charset="0"/>
                <a:cs typeface="Arial" panose="020B0604020202020204" pitchFamily="34" charset="0"/>
              </a:rPr>
              <a:t>New precision data from Hall A and CLAS</a:t>
            </a:r>
            <a:endParaRPr lang="en-US" sz="2000"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337018" y="830999"/>
            <a:ext cx="4776517" cy="9846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a:srcRect t="3575"/>
          <a:stretch/>
        </p:blipFill>
        <p:spPr>
          <a:xfrm>
            <a:off x="6181811" y="840524"/>
            <a:ext cx="2460953" cy="2938644"/>
          </a:xfrm>
          <a:prstGeom prst="rect">
            <a:avLst/>
          </a:prstGeom>
        </p:spPr>
      </p:pic>
      <p:sp>
        <p:nvSpPr>
          <p:cNvPr id="14" name="TextBox 13"/>
          <p:cNvSpPr txBox="1"/>
          <p:nvPr/>
        </p:nvSpPr>
        <p:spPr>
          <a:xfrm rot="16200000">
            <a:off x="4596474" y="2092589"/>
            <a:ext cx="255685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DVCS cross section (Hall A)</a:t>
            </a:r>
            <a:endParaRPr lang="en-US" sz="1400" b="1" dirty="0">
              <a:latin typeface="Arial" panose="020B0604020202020204" pitchFamily="34" charset="0"/>
              <a:cs typeface="Arial" panose="020B0604020202020204" pitchFamily="34" charset="0"/>
            </a:endParaRPr>
          </a:p>
        </p:txBody>
      </p:sp>
      <p:pic>
        <p:nvPicPr>
          <p:cNvPr id="15" name="Picture 14"/>
          <p:cNvPicPr>
            <a:picLocks/>
          </p:cNvPicPr>
          <p:nvPr/>
        </p:nvPicPr>
        <p:blipFill>
          <a:blip r:embed="rId3"/>
          <a:stretch>
            <a:fillRect/>
          </a:stretch>
        </p:blipFill>
        <p:spPr>
          <a:xfrm>
            <a:off x="6104327" y="3773749"/>
            <a:ext cx="2782824" cy="2647188"/>
          </a:xfrm>
          <a:prstGeom prst="rect">
            <a:avLst/>
          </a:prstGeom>
        </p:spPr>
      </p:pic>
      <p:sp>
        <p:nvSpPr>
          <p:cNvPr id="16" name="TextBox 15"/>
          <p:cNvSpPr txBox="1"/>
          <p:nvPr/>
        </p:nvSpPr>
        <p:spPr>
          <a:xfrm rot="16200000">
            <a:off x="4527826" y="4714973"/>
            <a:ext cx="2405669" cy="523220"/>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DVCS/BH target asymmetry A</a:t>
            </a:r>
            <a:r>
              <a:rPr lang="en-US" sz="1400" b="1" baseline="-25000" dirty="0" smtClean="0">
                <a:latin typeface="Arial" panose="020B0604020202020204" pitchFamily="34" charset="0"/>
                <a:cs typeface="Arial" panose="020B0604020202020204" pitchFamily="34" charset="0"/>
              </a:rPr>
              <a:t>UL</a:t>
            </a:r>
            <a:r>
              <a:rPr lang="en-US" sz="1400" b="1" dirty="0" smtClean="0">
                <a:latin typeface="Arial" panose="020B0604020202020204" pitchFamily="34" charset="0"/>
                <a:cs typeface="Arial" panose="020B0604020202020204" pitchFamily="34" charset="0"/>
              </a:rPr>
              <a:t>(CLAS)</a:t>
            </a:r>
            <a:endParaRPr lang="en-US" sz="1400" b="1" baseline="-25000" dirty="0">
              <a:latin typeface="Arial" panose="020B0604020202020204" pitchFamily="34" charset="0"/>
              <a:cs typeface="Arial" panose="020B0604020202020204" pitchFamily="34" charset="0"/>
            </a:endParaRPr>
          </a:p>
        </p:txBody>
      </p:sp>
      <p:grpSp>
        <p:nvGrpSpPr>
          <p:cNvPr id="18" name="Group 17"/>
          <p:cNvGrpSpPr/>
          <p:nvPr/>
        </p:nvGrpSpPr>
        <p:grpSpPr>
          <a:xfrm>
            <a:off x="602078" y="2564761"/>
            <a:ext cx="4367169" cy="3818284"/>
            <a:chOff x="906878" y="2879086"/>
            <a:chExt cx="4367169" cy="3818284"/>
          </a:xfrm>
        </p:grpSpPr>
        <p:grpSp>
          <p:nvGrpSpPr>
            <p:cNvPr id="19" name="Group 18"/>
            <p:cNvGrpSpPr/>
            <p:nvPr/>
          </p:nvGrpSpPr>
          <p:grpSpPr>
            <a:xfrm>
              <a:off x="906878" y="2879086"/>
              <a:ext cx="4367169" cy="3818284"/>
              <a:chOff x="906878" y="2879086"/>
              <a:chExt cx="4367169" cy="3818284"/>
            </a:xfrm>
          </p:grpSpPr>
          <p:sp>
            <p:nvSpPr>
              <p:cNvPr id="23" name="Rectangle 22"/>
              <p:cNvSpPr>
                <a:spLocks/>
              </p:cNvSpPr>
              <p:nvPr/>
            </p:nvSpPr>
            <p:spPr>
              <a:xfrm>
                <a:off x="1877918" y="2999475"/>
                <a:ext cx="846682" cy="5406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906878" y="2879086"/>
                <a:ext cx="4367169" cy="3818284"/>
                <a:chOff x="461823" y="2564806"/>
                <a:chExt cx="4367169" cy="3818284"/>
              </a:xfrm>
            </p:grpSpPr>
            <p:sp>
              <p:nvSpPr>
                <p:cNvPr id="26" name="Rectangle 25"/>
                <p:cNvSpPr/>
                <p:nvPr/>
              </p:nvSpPr>
              <p:spPr>
                <a:xfrm>
                  <a:off x="461823" y="2564806"/>
                  <a:ext cx="4367169" cy="3818284"/>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a:grpSpLocks noChangeAspect="1"/>
                </p:cNvGrpSpPr>
                <p:nvPr/>
              </p:nvGrpSpPr>
              <p:grpSpPr>
                <a:xfrm>
                  <a:off x="559518" y="2681387"/>
                  <a:ext cx="4187405" cy="3576299"/>
                  <a:chOff x="3904256" y="1011804"/>
                  <a:chExt cx="3609830" cy="3083016"/>
                </a:xfrm>
              </p:grpSpPr>
              <p:pic>
                <p:nvPicPr>
                  <p:cNvPr id="28" name="Picture 27"/>
                  <p:cNvPicPr>
                    <a:picLocks noChangeAspect="1"/>
                  </p:cNvPicPr>
                  <p:nvPr/>
                </p:nvPicPr>
                <p:blipFill>
                  <a:blip r:embed="rId4"/>
                  <a:srcRect l="2164" t="13795" r="49976" b="15595"/>
                  <a:stretch>
                    <a:fillRect/>
                  </a:stretch>
                </p:blipFill>
                <p:spPr>
                  <a:xfrm>
                    <a:off x="3904256" y="1011804"/>
                    <a:ext cx="3600474" cy="3083016"/>
                  </a:xfrm>
                  <a:prstGeom prst="rect">
                    <a:avLst/>
                  </a:prstGeom>
                </p:spPr>
              </p:pic>
              <p:sp>
                <p:nvSpPr>
                  <p:cNvPr id="29" name="Rectangle 28"/>
                  <p:cNvSpPr/>
                  <p:nvPr/>
                </p:nvSpPr>
                <p:spPr>
                  <a:xfrm>
                    <a:off x="6519335" y="2465930"/>
                    <a:ext cx="898966" cy="3827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rot="16200000" flipH="1">
                    <a:off x="6097580" y="2462662"/>
                    <a:ext cx="2822454" cy="10558"/>
                  </a:xfrm>
                  <a:prstGeom prst="line">
                    <a:avLst/>
                  </a:prstGeom>
                  <a:ln w="3175"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005941" y="2186531"/>
                    <a:ext cx="497588" cy="3827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5" name="Picture 6"/>
              <p:cNvPicPr>
                <a:picLocks noChangeAspect="1" noChangeArrowheads="1"/>
              </p:cNvPicPr>
              <p:nvPr/>
            </p:nvPicPr>
            <p:blipFill>
              <a:blip r:embed="rId5" cstate="print"/>
              <a:srcRect/>
              <a:stretch>
                <a:fillRect/>
              </a:stretch>
            </p:blipFill>
            <p:spPr bwMode="auto">
              <a:xfrm>
                <a:off x="1591693" y="5120175"/>
                <a:ext cx="1783080" cy="708450"/>
              </a:xfrm>
              <a:prstGeom prst="rect">
                <a:avLst/>
              </a:prstGeom>
              <a:noFill/>
              <a:ln w="9525">
                <a:noFill/>
                <a:miter lim="800000"/>
                <a:headEnd/>
                <a:tailEnd/>
              </a:ln>
            </p:spPr>
          </p:pic>
        </p:grpSp>
        <p:sp>
          <p:nvSpPr>
            <p:cNvPr id="20" name="Rectangle 19"/>
            <p:cNvSpPr/>
            <p:nvPr/>
          </p:nvSpPr>
          <p:spPr>
            <a:xfrm>
              <a:off x="2898291" y="4126174"/>
              <a:ext cx="1487138" cy="38973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877129" y="3628441"/>
              <a:ext cx="1016599" cy="307777"/>
            </a:xfrm>
            <a:prstGeom prst="rect">
              <a:avLst/>
            </a:prstGeom>
            <a:noFill/>
          </p:spPr>
          <p:txBody>
            <a:bodyPr wrap="none" rtlCol="0">
              <a:spAutoFit/>
            </a:bodyPr>
            <a:lstStyle/>
            <a:p>
              <a:r>
                <a:rPr lang="en-US" sz="1400" dirty="0" smtClean="0"/>
                <a:t>VGG model</a:t>
              </a:r>
              <a:endParaRPr lang="en-US" sz="1400" dirty="0"/>
            </a:p>
          </p:txBody>
        </p:sp>
        <p:sp>
          <p:nvSpPr>
            <p:cNvPr id="22" name="5-Point Star 21"/>
            <p:cNvSpPr>
              <a:spLocks noChangeAspect="1"/>
            </p:cNvSpPr>
            <p:nvPr/>
          </p:nvSpPr>
          <p:spPr>
            <a:xfrm>
              <a:off x="3754698" y="3756026"/>
              <a:ext cx="91440" cy="91440"/>
            </a:xfrm>
            <a:prstGeom prst="star5">
              <a:avLst/>
            </a:prstGeom>
            <a:solidFill>
              <a:schemeClr val="tx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2" name="Straight Connector 31"/>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2" name="TextBox 1"/>
          <p:cNvSpPr txBox="1"/>
          <p:nvPr/>
        </p:nvSpPr>
        <p:spPr>
          <a:xfrm>
            <a:off x="455807" y="4577637"/>
            <a:ext cx="7249642" cy="1815882"/>
          </a:xfrm>
          <a:prstGeom prst="rect">
            <a:avLst/>
          </a:prstGeom>
          <a:solidFill>
            <a:schemeClr val="bg1"/>
          </a:solidFill>
          <a:ln w="25400">
            <a:solidFill>
              <a:srgbClr val="FF0000"/>
            </a:solidFill>
          </a:ln>
        </p:spPr>
        <p:txBody>
          <a:bodyPr wrap="square" rtlCol="0">
            <a:spAutoFit/>
          </a:bodyPr>
          <a:lstStyle/>
          <a:p>
            <a:pPr algn="l"/>
            <a:r>
              <a:rPr lang="en-US" dirty="0" smtClean="0">
                <a:solidFill>
                  <a:schemeClr val="tx1"/>
                </a:solidFill>
              </a:rPr>
              <a:t>We anticipate that the study of the GPDs</a:t>
            </a:r>
          </a:p>
          <a:p>
            <a:pPr algn="l"/>
            <a:r>
              <a:rPr lang="en-US" dirty="0">
                <a:solidFill>
                  <a:schemeClr val="tx1"/>
                </a:solidFill>
              </a:rPr>
              <a:t>w</a:t>
            </a:r>
            <a:r>
              <a:rPr lang="en-US" dirty="0" smtClean="0">
                <a:solidFill>
                  <a:schemeClr val="tx1"/>
                </a:solidFill>
              </a:rPr>
              <a:t>ill be a major focus of both the 12 GeV Upgrade (for high-x) and an eventual Electron Ion Collider (for low-x)</a:t>
            </a:r>
            <a:endParaRPr lang="en-US" dirty="0">
              <a:solidFill>
                <a:schemeClr val="tx1"/>
              </a:solidFill>
            </a:endParaRPr>
          </a:p>
        </p:txBody>
      </p:sp>
    </p:spTree>
    <p:extLst>
      <p:ext uri="{BB962C8B-B14F-4D97-AF65-F5344CB8AC3E}">
        <p14:creationId xmlns:p14="http://schemas.microsoft.com/office/powerpoint/2010/main" val="3115421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177800"/>
            <a:ext cx="7434262" cy="736600"/>
          </a:xfrm>
        </p:spPr>
        <p:txBody>
          <a:bodyPr/>
          <a:lstStyle/>
          <a:p>
            <a:r>
              <a:rPr lang="en-US" dirty="0" smtClean="0"/>
              <a:t>The Laboratory We Now Call JLab Has a Long History</a:t>
            </a:r>
            <a:endParaRPr lang="en-US" dirty="0"/>
          </a:p>
        </p:txBody>
      </p:sp>
      <p:sp>
        <p:nvSpPr>
          <p:cNvPr id="3" name="Content Placeholder 2"/>
          <p:cNvSpPr>
            <a:spLocks noGrp="1"/>
          </p:cNvSpPr>
          <p:nvPr>
            <p:ph idx="1"/>
          </p:nvPr>
        </p:nvSpPr>
        <p:spPr>
          <a:xfrm>
            <a:off x="228600" y="1390650"/>
            <a:ext cx="8915400" cy="4933950"/>
          </a:xfrm>
        </p:spPr>
        <p:txBody>
          <a:bodyPr/>
          <a:lstStyle/>
          <a:p>
            <a:pPr>
              <a:spcBef>
                <a:spcPts val="0"/>
              </a:spcBef>
              <a:spcAft>
                <a:spcPts val="600"/>
              </a:spcAft>
            </a:pPr>
            <a:r>
              <a:rPr lang="en-US" dirty="0"/>
              <a:t>The</a:t>
            </a:r>
            <a:r>
              <a:rPr lang="en-US" dirty="0" smtClean="0"/>
              <a:t> first proposal for a CW, multi-GeV electron accelerator was made by Hofstadter and his colleagues at Stanford in 1965 and 1969</a:t>
            </a:r>
          </a:p>
          <a:p>
            <a:pPr>
              <a:spcBef>
                <a:spcPts val="0"/>
              </a:spcBef>
              <a:spcAft>
                <a:spcPts val="600"/>
              </a:spcAft>
            </a:pPr>
            <a:r>
              <a:rPr lang="en-US" dirty="0" smtClean="0"/>
              <a:t>The first formal recommendation for the facility by a government panel was made in 1975 by the NAS/NRC Friedlander Panel</a:t>
            </a:r>
            <a:endParaRPr lang="en-US" dirty="0"/>
          </a:p>
          <a:p>
            <a:pPr>
              <a:spcBef>
                <a:spcPts val="0"/>
              </a:spcBef>
              <a:spcAft>
                <a:spcPts val="600"/>
              </a:spcAft>
            </a:pPr>
            <a:r>
              <a:rPr lang="en-US" dirty="0" smtClean="0"/>
              <a:t>The very first (1979) NSAC Long Range Plan included it</a:t>
            </a:r>
          </a:p>
          <a:p>
            <a:pPr>
              <a:spcBef>
                <a:spcPts val="0"/>
              </a:spcBef>
              <a:spcAft>
                <a:spcPts val="600"/>
              </a:spcAft>
            </a:pPr>
            <a:r>
              <a:rPr lang="en-US" dirty="0" smtClean="0"/>
              <a:t>Construction began in October, 1986</a:t>
            </a:r>
          </a:p>
          <a:p>
            <a:pPr>
              <a:spcBef>
                <a:spcPts val="0"/>
              </a:spcBef>
              <a:spcAft>
                <a:spcPts val="600"/>
              </a:spcAft>
            </a:pPr>
            <a:r>
              <a:rPr lang="en-US" dirty="0" smtClean="0"/>
              <a:t>Physics began in 1995 (at 4 GeV), and continued (with the initial machine, ultimately upgraded to 6 GeV) through 2012</a:t>
            </a:r>
          </a:p>
          <a:p>
            <a:pPr>
              <a:spcBef>
                <a:spcPts val="0"/>
              </a:spcBef>
              <a:spcAft>
                <a:spcPts val="600"/>
              </a:spcAft>
            </a:pPr>
            <a:r>
              <a:rPr lang="en-US" dirty="0" smtClean="0"/>
              <a:t>Today as the 12 GeV Upgrade of CEBAF is just beginning its physics program, it is appropriate to look back at what was accomplished in the 18 year run of the original facility</a:t>
            </a:r>
            <a:endParaRPr lang="en-US" dirty="0"/>
          </a:p>
        </p:txBody>
      </p:sp>
      <p:cxnSp>
        <p:nvCxnSpPr>
          <p:cNvPr id="4" name="Straight Connector 3"/>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661225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228600" y="914400"/>
            <a:ext cx="0" cy="0"/>
          </a:xfrm>
          <a:prstGeom prst="line">
            <a:avLst/>
          </a:prstGeom>
          <a:noFill/>
          <a:ln w="9525">
            <a:solidFill>
              <a:schemeClr val="accent1"/>
            </a:solidFill>
            <a:round/>
            <a:headEnd/>
            <a:tailEnd/>
          </a:ln>
        </p:spPr>
        <p:txBody>
          <a:bodyPr wrap="none" anchor="ctr"/>
          <a:lstStyle/>
          <a:p>
            <a:endParaRPr lang="en-US"/>
          </a:p>
        </p:txBody>
      </p:sp>
      <p:sp>
        <p:nvSpPr>
          <p:cNvPr id="87043" name="Line 3"/>
          <p:cNvSpPr>
            <a:spLocks noChangeShapeType="1"/>
          </p:cNvSpPr>
          <p:nvPr/>
        </p:nvSpPr>
        <p:spPr bwMode="auto">
          <a:xfrm flipV="1">
            <a:off x="8305800" y="838200"/>
            <a:ext cx="0" cy="5562600"/>
          </a:xfrm>
          <a:prstGeom prst="line">
            <a:avLst/>
          </a:prstGeom>
          <a:noFill/>
          <a:ln w="28575">
            <a:solidFill>
              <a:schemeClr val="bg1"/>
            </a:solidFill>
            <a:round/>
            <a:headEnd/>
            <a:tailEnd/>
          </a:ln>
        </p:spPr>
        <p:txBody>
          <a:bodyPr wrap="none" anchor="ctr"/>
          <a:lstStyle/>
          <a:p>
            <a:endParaRPr lang="en-US"/>
          </a:p>
        </p:txBody>
      </p:sp>
      <p:sp>
        <p:nvSpPr>
          <p:cNvPr id="87044" name="Rectangle 4"/>
          <p:cNvSpPr>
            <a:spLocks noChangeArrowheads="1"/>
          </p:cNvSpPr>
          <p:nvPr/>
        </p:nvSpPr>
        <p:spPr bwMode="auto">
          <a:xfrm>
            <a:off x="1447800" y="838200"/>
            <a:ext cx="76200" cy="5562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7045" name="Oval 5"/>
          <p:cNvSpPr>
            <a:spLocks noChangeArrowheads="1"/>
          </p:cNvSpPr>
          <p:nvPr/>
        </p:nvSpPr>
        <p:spPr bwMode="auto">
          <a:xfrm>
            <a:off x="685800" y="3190875"/>
            <a:ext cx="152400" cy="228600"/>
          </a:xfrm>
          <a:prstGeom prst="ellipse">
            <a:avLst/>
          </a:prstGeom>
          <a:solidFill>
            <a:schemeClr val="bg1"/>
          </a:solidFill>
          <a:ln w="9525">
            <a:solidFill>
              <a:schemeClr val="bg1"/>
            </a:solidFill>
            <a:round/>
            <a:headEnd/>
            <a:tailEnd/>
          </a:ln>
        </p:spPr>
        <p:txBody>
          <a:bodyPr wrap="none" anchor="ctr"/>
          <a:lstStyle/>
          <a:p>
            <a:endParaRPr lang="en-US"/>
          </a:p>
        </p:txBody>
      </p:sp>
      <p:grpSp>
        <p:nvGrpSpPr>
          <p:cNvPr id="87046" name="Group 6"/>
          <p:cNvGrpSpPr>
            <a:grpSpLocks/>
          </p:cNvGrpSpPr>
          <p:nvPr/>
        </p:nvGrpSpPr>
        <p:grpSpPr bwMode="auto">
          <a:xfrm>
            <a:off x="383064" y="2438139"/>
            <a:ext cx="4267200" cy="4038600"/>
            <a:chOff x="1008" y="432"/>
            <a:chExt cx="4272" cy="3600"/>
          </a:xfrm>
        </p:grpSpPr>
        <p:pic>
          <p:nvPicPr>
            <p:cNvPr id="87052" name="Picture 7" descr="a3"/>
            <p:cNvPicPr>
              <a:picLocks noChangeAspect="1" noChangeArrowheads="1"/>
            </p:cNvPicPr>
            <p:nvPr/>
          </p:nvPicPr>
          <p:blipFill>
            <a:blip r:embed="rId3" cstate="print"/>
            <a:srcRect/>
            <a:stretch>
              <a:fillRect/>
            </a:stretch>
          </p:blipFill>
          <p:spPr bwMode="auto">
            <a:xfrm>
              <a:off x="1008" y="432"/>
              <a:ext cx="4272" cy="3504"/>
            </a:xfrm>
            <a:prstGeom prst="rect">
              <a:avLst/>
            </a:prstGeom>
            <a:solidFill>
              <a:schemeClr val="bg1"/>
            </a:solidFill>
            <a:ln w="19050">
              <a:solidFill>
                <a:schemeClr val="bg1"/>
              </a:solidFill>
              <a:miter lim="800000"/>
              <a:headEnd/>
              <a:tailEnd/>
            </a:ln>
          </p:spPr>
        </p:pic>
        <p:sp>
          <p:nvSpPr>
            <p:cNvPr id="87053" name="Line 8"/>
            <p:cNvSpPr>
              <a:spLocks noChangeShapeType="1"/>
            </p:cNvSpPr>
            <p:nvPr/>
          </p:nvSpPr>
          <p:spPr bwMode="auto">
            <a:xfrm>
              <a:off x="1008" y="4032"/>
              <a:ext cx="4224" cy="0"/>
            </a:xfrm>
            <a:prstGeom prst="line">
              <a:avLst/>
            </a:prstGeom>
            <a:noFill/>
            <a:ln w="28575">
              <a:solidFill>
                <a:schemeClr val="bg1"/>
              </a:solidFill>
              <a:round/>
              <a:headEnd/>
              <a:tailEnd/>
            </a:ln>
          </p:spPr>
          <p:txBody>
            <a:bodyPr wrap="none" anchor="ctr"/>
            <a:lstStyle/>
            <a:p>
              <a:endParaRPr lang="en-US"/>
            </a:p>
          </p:txBody>
        </p:sp>
        <p:sp>
          <p:nvSpPr>
            <p:cNvPr id="87054" name="Text Box 9"/>
            <p:cNvSpPr txBox="1">
              <a:spLocks noChangeArrowheads="1"/>
            </p:cNvSpPr>
            <p:nvPr/>
          </p:nvSpPr>
          <p:spPr bwMode="auto">
            <a:xfrm>
              <a:off x="3405" y="36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a:t>
              </a:r>
              <a:endParaRPr lang="en-US" sz="3600">
                <a:solidFill>
                  <a:srgbClr val="000000"/>
                </a:solidFill>
                <a:latin typeface="Times New Roman" pitchFamily="18" charset="0"/>
              </a:endParaRPr>
            </a:p>
          </p:txBody>
        </p:sp>
        <p:sp>
          <p:nvSpPr>
            <p:cNvPr id="87055" name="Text Box 10"/>
            <p:cNvSpPr txBox="1">
              <a:spLocks noChangeArrowheads="1"/>
            </p:cNvSpPr>
            <p:nvPr/>
          </p:nvSpPr>
          <p:spPr bwMode="auto">
            <a:xfrm>
              <a:off x="1677" y="36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a:t>
              </a:r>
              <a:endParaRPr lang="en-US" sz="3600">
                <a:solidFill>
                  <a:srgbClr val="000000"/>
                </a:solidFill>
                <a:latin typeface="Times New Roman" pitchFamily="18" charset="0"/>
              </a:endParaRPr>
            </a:p>
          </p:txBody>
        </p:sp>
        <p:sp>
          <p:nvSpPr>
            <p:cNvPr id="87056" name="Text Box 11"/>
            <p:cNvSpPr txBox="1">
              <a:spLocks noChangeArrowheads="1"/>
            </p:cNvSpPr>
            <p:nvPr/>
          </p:nvSpPr>
          <p:spPr bwMode="auto">
            <a:xfrm>
              <a:off x="2475" y="3649"/>
              <a:ext cx="407"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1.5</a:t>
              </a:r>
              <a:endParaRPr lang="en-US" sz="3600">
                <a:solidFill>
                  <a:srgbClr val="000000"/>
                </a:solidFill>
                <a:latin typeface="Times New Roman" pitchFamily="18" charset="0"/>
              </a:endParaRPr>
            </a:p>
          </p:txBody>
        </p:sp>
        <p:sp>
          <p:nvSpPr>
            <p:cNvPr id="87057" name="Text Box 12"/>
            <p:cNvSpPr txBox="1">
              <a:spLocks noChangeArrowheads="1"/>
            </p:cNvSpPr>
            <p:nvPr/>
          </p:nvSpPr>
          <p:spPr bwMode="auto">
            <a:xfrm>
              <a:off x="4150" y="3649"/>
              <a:ext cx="407"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2.5</a:t>
              </a:r>
              <a:endParaRPr lang="en-US" sz="3600">
                <a:solidFill>
                  <a:srgbClr val="000000"/>
                </a:solidFill>
                <a:latin typeface="Times New Roman" pitchFamily="18" charset="0"/>
              </a:endParaRPr>
            </a:p>
          </p:txBody>
        </p:sp>
        <p:sp>
          <p:nvSpPr>
            <p:cNvPr id="87058" name="Text Box 13"/>
            <p:cNvSpPr txBox="1">
              <a:spLocks noChangeArrowheads="1"/>
            </p:cNvSpPr>
            <p:nvPr/>
          </p:nvSpPr>
          <p:spPr bwMode="auto">
            <a:xfrm>
              <a:off x="1121" y="2449"/>
              <a:ext cx="273"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2</a:t>
              </a:r>
              <a:endParaRPr lang="en-US" sz="3600">
                <a:solidFill>
                  <a:srgbClr val="000000"/>
                </a:solidFill>
                <a:latin typeface="Times New Roman" pitchFamily="18" charset="0"/>
              </a:endParaRPr>
            </a:p>
          </p:txBody>
        </p:sp>
        <p:sp>
          <p:nvSpPr>
            <p:cNvPr id="87059" name="Text Box 14"/>
            <p:cNvSpPr txBox="1">
              <a:spLocks noChangeArrowheads="1"/>
            </p:cNvSpPr>
            <p:nvPr/>
          </p:nvSpPr>
          <p:spPr bwMode="auto">
            <a:xfrm>
              <a:off x="1149" y="1343"/>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4</a:t>
              </a:r>
              <a:endParaRPr lang="en-US" sz="3600">
                <a:solidFill>
                  <a:srgbClr val="000000"/>
                </a:solidFill>
                <a:latin typeface="Times New Roman" pitchFamily="18" charset="0"/>
              </a:endParaRPr>
            </a:p>
          </p:txBody>
        </p:sp>
        <p:sp>
          <p:nvSpPr>
            <p:cNvPr id="87060" name="Text Box 15"/>
            <p:cNvSpPr txBox="1">
              <a:spLocks noChangeArrowheads="1"/>
            </p:cNvSpPr>
            <p:nvPr/>
          </p:nvSpPr>
          <p:spPr bwMode="auto">
            <a:xfrm>
              <a:off x="1149" y="3552"/>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0</a:t>
              </a:r>
              <a:endParaRPr lang="en-US" sz="3600">
                <a:solidFill>
                  <a:srgbClr val="000000"/>
                </a:solidFill>
                <a:latin typeface="Times New Roman" pitchFamily="18" charset="0"/>
              </a:endParaRPr>
            </a:p>
          </p:txBody>
        </p:sp>
        <p:sp>
          <p:nvSpPr>
            <p:cNvPr id="87061" name="Text Box 16"/>
            <p:cNvSpPr txBox="1">
              <a:spLocks noChangeArrowheads="1"/>
            </p:cNvSpPr>
            <p:nvPr/>
          </p:nvSpPr>
          <p:spPr bwMode="auto">
            <a:xfrm>
              <a:off x="1149" y="3024"/>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1</a:t>
              </a:r>
              <a:endParaRPr lang="en-US" sz="3600">
                <a:solidFill>
                  <a:srgbClr val="000000"/>
                </a:solidFill>
                <a:latin typeface="Times New Roman" pitchFamily="18" charset="0"/>
              </a:endParaRPr>
            </a:p>
          </p:txBody>
        </p:sp>
        <p:sp>
          <p:nvSpPr>
            <p:cNvPr id="87062" name="Text Box 17"/>
            <p:cNvSpPr txBox="1">
              <a:spLocks noChangeArrowheads="1"/>
            </p:cNvSpPr>
            <p:nvPr/>
          </p:nvSpPr>
          <p:spPr bwMode="auto">
            <a:xfrm>
              <a:off x="1149" y="1921"/>
              <a:ext cx="274" cy="271"/>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3</a:t>
              </a:r>
              <a:endParaRPr lang="en-US" sz="3600">
                <a:solidFill>
                  <a:srgbClr val="000000"/>
                </a:solidFill>
                <a:latin typeface="Times New Roman" pitchFamily="18" charset="0"/>
              </a:endParaRPr>
            </a:p>
          </p:txBody>
        </p:sp>
        <p:sp>
          <p:nvSpPr>
            <p:cNvPr id="87063" name="Text Box 18"/>
            <p:cNvSpPr txBox="1">
              <a:spLocks noChangeArrowheads="1"/>
            </p:cNvSpPr>
            <p:nvPr/>
          </p:nvSpPr>
          <p:spPr bwMode="auto">
            <a:xfrm>
              <a:off x="1149" y="767"/>
              <a:ext cx="274" cy="272"/>
            </a:xfrm>
            <a:prstGeom prst="rect">
              <a:avLst/>
            </a:prstGeom>
            <a:noFill/>
            <a:ln w="9525">
              <a:noFill/>
              <a:miter lim="800000"/>
              <a:headEnd/>
              <a:tailEnd/>
            </a:ln>
          </p:spPr>
          <p:txBody>
            <a:bodyPr wrap="none">
              <a:spAutoFit/>
            </a:bodyPr>
            <a:lstStyle/>
            <a:p>
              <a:r>
                <a:rPr lang="en-US" sz="1400" b="1">
                  <a:solidFill>
                    <a:srgbClr val="000000"/>
                  </a:solidFill>
                  <a:latin typeface="Times New Roman" pitchFamily="18" charset="0"/>
                </a:rPr>
                <a:t>5</a:t>
              </a:r>
              <a:endParaRPr lang="en-US" sz="3600">
                <a:solidFill>
                  <a:srgbClr val="000000"/>
                </a:solidFill>
                <a:latin typeface="Times New Roman" pitchFamily="18" charset="0"/>
              </a:endParaRPr>
            </a:p>
          </p:txBody>
        </p:sp>
      </p:grpSp>
      <p:sp>
        <p:nvSpPr>
          <p:cNvPr id="87047" name="Rectangle 19"/>
          <p:cNvSpPr>
            <a:spLocks noChangeArrowheads="1"/>
          </p:cNvSpPr>
          <p:nvPr/>
        </p:nvSpPr>
        <p:spPr bwMode="auto">
          <a:xfrm>
            <a:off x="1066800" y="1971675"/>
            <a:ext cx="2667000" cy="609600"/>
          </a:xfrm>
          <a:prstGeom prst="rect">
            <a:avLst/>
          </a:prstGeom>
          <a:noFill/>
          <a:ln w="12700">
            <a:noFill/>
            <a:miter lim="800000"/>
            <a:headEnd/>
            <a:tailEnd/>
          </a:ln>
        </p:spPr>
        <p:txBody>
          <a:bodyPr lIns="90487" tIns="44450" rIns="90487" bIns="44450" anchor="ctr"/>
          <a:lstStyle/>
          <a:p>
            <a:r>
              <a:rPr lang="en-US" b="1">
                <a:solidFill>
                  <a:srgbClr val="FC0128"/>
                </a:solidFill>
                <a:cs typeface="Arial" pitchFamily="34" charset="0"/>
              </a:rPr>
              <a:t>e p </a:t>
            </a:r>
            <a:r>
              <a:rPr lang="en-US" b="1">
                <a:solidFill>
                  <a:srgbClr val="FC0128"/>
                </a:solidFill>
                <a:cs typeface="Arial" pitchFamily="34" charset="0"/>
                <a:sym typeface="Symbol" pitchFamily="18" charset="2"/>
              </a:rPr>
              <a:t></a:t>
            </a:r>
            <a:r>
              <a:rPr lang="en-US" b="1">
                <a:solidFill>
                  <a:srgbClr val="FC0128"/>
                </a:solidFill>
                <a:cs typeface="Arial" pitchFamily="34" charset="0"/>
              </a:rPr>
              <a:t> e’ X</a:t>
            </a:r>
          </a:p>
        </p:txBody>
      </p:sp>
      <p:pic>
        <p:nvPicPr>
          <p:cNvPr id="87048" name="Picture 20"/>
          <p:cNvPicPr>
            <a:picLocks noChangeAspect="1" noChangeArrowheads="1"/>
          </p:cNvPicPr>
          <p:nvPr/>
        </p:nvPicPr>
        <p:blipFill>
          <a:blip r:embed="rId4" cstate="print"/>
          <a:srcRect/>
          <a:stretch>
            <a:fillRect/>
          </a:stretch>
        </p:blipFill>
        <p:spPr bwMode="auto">
          <a:xfrm>
            <a:off x="4876800" y="2819400"/>
            <a:ext cx="3624263" cy="3590925"/>
          </a:xfrm>
          <a:prstGeom prst="rect">
            <a:avLst/>
          </a:prstGeom>
          <a:noFill/>
          <a:ln w="12700" algn="ctr">
            <a:noFill/>
            <a:miter lim="800000"/>
            <a:headEnd/>
            <a:tailEnd/>
          </a:ln>
        </p:spPr>
      </p:pic>
      <p:sp>
        <p:nvSpPr>
          <p:cNvPr id="87049" name="Rectangle 21"/>
          <p:cNvSpPr>
            <a:spLocks noChangeArrowheads="1"/>
          </p:cNvSpPr>
          <p:nvPr/>
        </p:nvSpPr>
        <p:spPr bwMode="auto">
          <a:xfrm>
            <a:off x="5795963" y="2157413"/>
            <a:ext cx="2178050" cy="460375"/>
          </a:xfrm>
          <a:prstGeom prst="rect">
            <a:avLst/>
          </a:prstGeom>
          <a:noFill/>
          <a:ln w="12700" algn="ctr">
            <a:noFill/>
            <a:miter lim="800000"/>
            <a:headEnd/>
            <a:tailEnd/>
          </a:ln>
        </p:spPr>
        <p:txBody>
          <a:bodyPr wrap="none" lIns="90487" tIns="44450" rIns="90487" bIns="44450">
            <a:spAutoFit/>
          </a:bodyPr>
          <a:lstStyle/>
          <a:p>
            <a:pPr marL="1371600" indent="-1371600">
              <a:lnSpc>
                <a:spcPct val="80000"/>
              </a:lnSpc>
              <a:spcBef>
                <a:spcPct val="20000"/>
              </a:spcBef>
              <a:buSzPct val="150000"/>
            </a:pPr>
            <a:r>
              <a:rPr lang="en-US" b="1">
                <a:solidFill>
                  <a:srgbClr val="FC0128"/>
                </a:solidFill>
              </a:rPr>
              <a:t>e p </a:t>
            </a:r>
            <a:r>
              <a:rPr lang="en-US" b="1">
                <a:solidFill>
                  <a:srgbClr val="FC0128"/>
                </a:solidFill>
                <a:sym typeface="Symbol" pitchFamily="18" charset="2"/>
              </a:rPr>
              <a:t> </a:t>
            </a:r>
            <a:r>
              <a:rPr lang="en-US" b="1">
                <a:solidFill>
                  <a:srgbClr val="FC0128"/>
                </a:solidFill>
              </a:rPr>
              <a:t>e′ p X</a:t>
            </a:r>
          </a:p>
        </p:txBody>
      </p:sp>
      <p:sp>
        <p:nvSpPr>
          <p:cNvPr id="87050" name="Rectangle 22"/>
          <p:cNvSpPr>
            <a:spLocks noGrp="1" noChangeArrowheads="1"/>
          </p:cNvSpPr>
          <p:nvPr>
            <p:ph type="title"/>
          </p:nvPr>
        </p:nvSpPr>
        <p:spPr>
          <a:xfrm>
            <a:off x="0" y="-228600"/>
            <a:ext cx="9144000" cy="1201738"/>
          </a:xfrm>
        </p:spPr>
        <p:txBody>
          <a:bodyPr/>
          <a:lstStyle/>
          <a:p>
            <a:r>
              <a:rPr lang="en-US" sz="2400" dirty="0" smtClean="0"/>
              <a:t>CLAS Measures:  a Broad Range of Q</a:t>
            </a:r>
            <a:r>
              <a:rPr lang="en-US" sz="2400" baseline="30000" dirty="0" smtClean="0"/>
              <a:t>2</a:t>
            </a:r>
            <a:r>
              <a:rPr lang="en-US" sz="2400" dirty="0" smtClean="0"/>
              <a:t> and W Simultaneously, and Excited State Decay</a:t>
            </a:r>
          </a:p>
        </p:txBody>
      </p:sp>
      <p:sp>
        <p:nvSpPr>
          <p:cNvPr id="87051" name="Rectangle 23"/>
          <p:cNvSpPr>
            <a:spLocks noChangeArrowheads="1"/>
          </p:cNvSpPr>
          <p:nvPr/>
        </p:nvSpPr>
        <p:spPr bwMode="auto">
          <a:xfrm>
            <a:off x="0" y="1295400"/>
            <a:ext cx="8839200" cy="609600"/>
          </a:xfrm>
          <a:prstGeom prst="rect">
            <a:avLst/>
          </a:prstGeom>
          <a:noFill/>
          <a:ln w="12700">
            <a:noFill/>
            <a:miter lim="800000"/>
            <a:headEnd/>
            <a:tailEnd/>
          </a:ln>
        </p:spPr>
        <p:txBody>
          <a:bodyPr lIns="90487" tIns="44450" rIns="90487" bIns="44450" anchor="ctr"/>
          <a:lstStyle/>
          <a:p>
            <a:r>
              <a:rPr lang="en-US" b="1" dirty="0">
                <a:solidFill>
                  <a:srgbClr val="FC0128"/>
                </a:solidFill>
              </a:rPr>
              <a:t> CLAS Coverage for E = 4 </a:t>
            </a:r>
            <a:r>
              <a:rPr lang="en-US" b="1" dirty="0" smtClean="0">
                <a:solidFill>
                  <a:srgbClr val="FC0128"/>
                </a:solidFill>
              </a:rPr>
              <a:t>GeV</a:t>
            </a:r>
          </a:p>
          <a:p>
            <a:r>
              <a:rPr lang="en-US" sz="2000" b="1" dirty="0" smtClean="0">
                <a:solidFill>
                  <a:srgbClr val="FC0128"/>
                </a:solidFill>
              </a:rPr>
              <a:t>Note:  Also studied over this same </a:t>
            </a:r>
            <a:r>
              <a:rPr lang="en-US" sz="2000" b="1" dirty="0" err="1" smtClean="0">
                <a:solidFill>
                  <a:srgbClr val="FC0128"/>
                </a:solidFill>
              </a:rPr>
              <a:t>M</a:t>
            </a:r>
            <a:r>
              <a:rPr lang="en-US" sz="2000" b="1" baseline="-25000" dirty="0" err="1" smtClean="0">
                <a:solidFill>
                  <a:srgbClr val="FC0128"/>
                </a:solidFill>
              </a:rPr>
              <a:t>x</a:t>
            </a:r>
            <a:r>
              <a:rPr lang="en-US" sz="2000" b="1" dirty="0" smtClean="0">
                <a:solidFill>
                  <a:srgbClr val="FC0128"/>
                </a:solidFill>
              </a:rPr>
              <a:t> range with tagged real photons</a:t>
            </a:r>
            <a:endParaRPr lang="en-US" sz="2000" b="1" dirty="0">
              <a:solidFill>
                <a:srgbClr val="FC0128"/>
              </a:solidFill>
            </a:endParaRPr>
          </a:p>
        </p:txBody>
      </p:sp>
      <p:cxnSp>
        <p:nvCxnSpPr>
          <p:cNvPr id="24" name="Straight Connector 2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6107346"/>
      </p:ext>
    </p:extLst>
  </p:cSld>
  <p:clrMapOvr>
    <a:masterClrMapping/>
  </p:clrMapOvr>
  <p:transition advTm="5748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0"/>
            <a:ext cx="9144000" cy="914400"/>
          </a:xfrm>
          <a:prstGeom prst="rect">
            <a:avLst/>
          </a:prstGeom>
          <a:noFill/>
          <a:ln w="12700">
            <a:noFill/>
            <a:miter lim="800000"/>
            <a:headEnd/>
            <a:tailEnd/>
          </a:ln>
        </p:spPr>
        <p:txBody>
          <a:bodyPr vert="horz" wrap="none" lIns="90487" tIns="44450" rIns="90487" bIns="44450" numCol="1" anchor="ctr" anchorCtr="0" compatLnSpc="1">
            <a:prstTxWarp prst="textNoShape">
              <a:avLst/>
            </a:prstTxWarp>
            <a:noAutofit/>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r>
              <a:rPr lang="en-US" sz="2200" kern="0" dirty="0" smtClean="0">
                <a:solidFill>
                  <a:schemeClr val="tx1"/>
                </a:solidFill>
              </a:rPr>
              <a:t>Search for excited baryons with CLAS – some reaction channels</a:t>
            </a:r>
            <a:r>
              <a:rPr lang="en-US" sz="2400" i="1" kern="0" dirty="0" smtClean="0"/>
              <a:t/>
            </a:r>
            <a:br>
              <a:rPr lang="en-US" sz="2400" i="1" kern="0" dirty="0" smtClean="0"/>
            </a:br>
            <a:r>
              <a:rPr lang="en-US" sz="2400" kern="0" dirty="0" smtClean="0"/>
              <a:t> </a:t>
            </a:r>
            <a:r>
              <a:rPr lang="en-US" sz="2400" kern="0" dirty="0" smtClean="0">
                <a:ln>
                  <a:solidFill>
                    <a:srgbClr val="0000FF"/>
                  </a:solidFill>
                </a:ln>
                <a:solidFill>
                  <a:srgbClr val="0000FF"/>
                </a:solidFill>
                <a:latin typeface="Zapf Dingbats"/>
                <a:ea typeface="Zapf Dingbats"/>
                <a:cs typeface="Zapf Dingbats"/>
              </a:rPr>
              <a:t>✔</a:t>
            </a:r>
            <a:r>
              <a:rPr lang="en-US" sz="2400" kern="0" dirty="0" smtClean="0">
                <a:ln>
                  <a:solidFill>
                    <a:srgbClr val="0000FF"/>
                  </a:solidFill>
                </a:ln>
                <a:latin typeface="Zapf Dingbats"/>
                <a:ea typeface="Zapf Dingbats"/>
                <a:cs typeface="Zapf Dingbats"/>
              </a:rPr>
              <a:t> </a:t>
            </a:r>
            <a:r>
              <a:rPr lang="en-US" sz="2400" kern="0" dirty="0" smtClean="0">
                <a:ln>
                  <a:solidFill>
                    <a:srgbClr val="0000FF"/>
                  </a:solidFill>
                </a:ln>
                <a:solidFill>
                  <a:srgbClr val="000000"/>
                </a:solidFill>
                <a:latin typeface="+mn-lt"/>
                <a:ea typeface="Zapf Dingbats"/>
                <a:cs typeface="Zapf Dingbats"/>
              </a:rPr>
              <a:t>- </a:t>
            </a:r>
            <a:r>
              <a:rPr lang="en-US" sz="2000" i="1" kern="0" dirty="0" smtClean="0">
                <a:solidFill>
                  <a:srgbClr val="022F9E"/>
                </a:solidFill>
              </a:rPr>
              <a:t>acquired</a:t>
            </a:r>
            <a:r>
              <a:rPr lang="en-US" sz="2400" kern="0" dirty="0" smtClean="0"/>
              <a:t>	  </a:t>
            </a:r>
            <a:r>
              <a:rPr lang="en-US" sz="2400" kern="0" dirty="0" smtClean="0">
                <a:solidFill>
                  <a:srgbClr val="FF0000"/>
                </a:solidFill>
                <a:latin typeface="Zapf Dingbats"/>
                <a:ea typeface="Zapf Dingbats"/>
                <a:cs typeface="Zapf Dingbats"/>
              </a:rPr>
              <a:t>✔ </a:t>
            </a:r>
            <a:r>
              <a:rPr lang="en-US" sz="2400" kern="0" dirty="0" smtClean="0">
                <a:ea typeface="Zapf Dingbats"/>
                <a:cs typeface="Zapf Dingbats"/>
              </a:rPr>
              <a:t>-</a:t>
            </a:r>
            <a:r>
              <a:rPr lang="en-US" sz="2400" kern="0" dirty="0" smtClean="0">
                <a:solidFill>
                  <a:srgbClr val="FF0000"/>
                </a:solidFill>
                <a:latin typeface="Zapf Dingbats"/>
                <a:ea typeface="Zapf Dingbats"/>
                <a:cs typeface="Zapf Dingbats"/>
              </a:rPr>
              <a:t> </a:t>
            </a:r>
            <a:r>
              <a:rPr lang="en-US" sz="2000" i="1" kern="0" dirty="0" smtClean="0">
                <a:solidFill>
                  <a:srgbClr val="FF0000"/>
                </a:solidFill>
                <a:ea typeface="Zapf Dingbats"/>
                <a:cs typeface="Zapf Dingbats"/>
              </a:rPr>
              <a:t>analyzed/published</a:t>
            </a:r>
            <a:endParaRPr lang="en-US" sz="2000" i="1" kern="0" dirty="0">
              <a:ln>
                <a:solidFill>
                  <a:srgbClr val="0000FF"/>
                </a:solidFill>
              </a:ln>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066800"/>
            <a:ext cx="7175500"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4891120" y="1600200"/>
            <a:ext cx="3268630" cy="1241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6" name="TextBox 5"/>
          <p:cNvSpPr txBox="1"/>
          <p:nvPr/>
        </p:nvSpPr>
        <p:spPr>
          <a:xfrm>
            <a:off x="5964440" y="2122785"/>
            <a:ext cx="1178528" cy="461665"/>
          </a:xfrm>
          <a:prstGeom prst="rect">
            <a:avLst/>
          </a:prstGeom>
          <a:solidFill>
            <a:srgbClr val="FF6600">
              <a:alpha val="50000"/>
            </a:srgbClr>
          </a:solidFill>
          <a:ln>
            <a:solidFill>
              <a:srgbClr val="000090"/>
            </a:solidFill>
          </a:ln>
        </p:spPr>
        <p:txBody>
          <a:bodyPr wrap="none" rtlCol="0">
            <a:spAutoFit/>
          </a:bodyPr>
          <a:lstStyle/>
          <a:p>
            <a:r>
              <a:rPr lang="en-US" sz="2400" b="1" dirty="0" err="1" smtClean="0">
                <a:latin typeface="Symbol" panose="05050102010706020507" pitchFamily="18" charset="2"/>
              </a:rPr>
              <a:t>g</a:t>
            </a:r>
            <a:r>
              <a:rPr lang="en-US" sz="2400" b="1" dirty="0" err="1" smtClean="0"/>
              <a:t>p</a:t>
            </a:r>
            <a:r>
              <a:rPr lang="en-US" sz="2400" b="1" dirty="0" smtClean="0"/>
              <a:t> </a:t>
            </a:r>
            <a:r>
              <a:rPr lang="en-US" sz="2400" b="1" dirty="0" smtClean="0">
                <a:sym typeface="Symbol"/>
              </a:rPr>
              <a:t> </a:t>
            </a:r>
            <a:r>
              <a:rPr lang="en-US" sz="2400" b="1" dirty="0" smtClean="0">
                <a:sym typeface="Wingdings"/>
              </a:rPr>
              <a:t>X</a:t>
            </a:r>
            <a:endParaRPr lang="en-US" sz="2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58056" t="53641" r="5833" b="14811"/>
          <a:stretch>
            <a:fillRect/>
          </a:stretch>
        </p:blipFill>
        <p:spPr>
          <a:xfrm>
            <a:off x="7391400" y="1517650"/>
            <a:ext cx="772983" cy="477156"/>
          </a:xfrm>
          <a:prstGeom prst="rect">
            <a:avLst/>
          </a:prstGeom>
          <a:ln>
            <a:solidFill>
              <a:srgbClr val="000000"/>
            </a:solidFill>
          </a:ln>
        </p:spPr>
      </p:pic>
      <p:sp>
        <p:nvSpPr>
          <p:cNvPr id="8" name="Rectangle 7"/>
          <p:cNvSpPr/>
          <p:nvPr/>
        </p:nvSpPr>
        <p:spPr>
          <a:xfrm>
            <a:off x="4875854" y="4593566"/>
            <a:ext cx="3274882" cy="560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9" name="TextBox 8"/>
          <p:cNvSpPr txBox="1"/>
          <p:nvPr/>
        </p:nvSpPr>
        <p:spPr>
          <a:xfrm>
            <a:off x="5963478" y="4650559"/>
            <a:ext cx="1178528" cy="461665"/>
          </a:xfrm>
          <a:prstGeom prst="rect">
            <a:avLst/>
          </a:prstGeom>
          <a:solidFill>
            <a:srgbClr val="FF6600">
              <a:alpha val="50000"/>
            </a:srgbClr>
          </a:solidFill>
          <a:ln>
            <a:solidFill>
              <a:srgbClr val="000090"/>
            </a:solidFill>
          </a:ln>
        </p:spPr>
        <p:txBody>
          <a:bodyPr wrap="none" rtlCol="0">
            <a:spAutoFit/>
          </a:bodyPr>
          <a:lstStyle/>
          <a:p>
            <a:r>
              <a:rPr lang="en-US" sz="2400" b="1" dirty="0" err="1" smtClean="0">
                <a:latin typeface="Symbol" panose="05050102010706020507" pitchFamily="18" charset="2"/>
              </a:rPr>
              <a:t>g</a:t>
            </a:r>
            <a:r>
              <a:rPr lang="en-US" sz="2400" b="1" dirty="0" err="1" smtClean="0"/>
              <a:t>n</a:t>
            </a:r>
            <a:r>
              <a:rPr lang="en-US" sz="2400" b="1" dirty="0">
                <a:sym typeface="Symbol"/>
              </a:rPr>
              <a:t>  </a:t>
            </a:r>
            <a:r>
              <a:rPr lang="en-US" sz="2400" b="1" dirty="0" smtClean="0">
                <a:sym typeface="Wingdings"/>
              </a:rPr>
              <a:t>X</a:t>
            </a:r>
            <a:endParaRPr lang="en-US" sz="2400" b="1" dirty="0"/>
          </a:p>
        </p:txBody>
      </p:sp>
      <p:sp>
        <p:nvSpPr>
          <p:cNvPr id="10" name="TextBox 9"/>
          <p:cNvSpPr txBox="1"/>
          <p:nvPr/>
        </p:nvSpPr>
        <p:spPr>
          <a:xfrm>
            <a:off x="1328928" y="1294066"/>
            <a:ext cx="1550746"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b="1" dirty="0">
                <a:solidFill>
                  <a:schemeClr val="tx1"/>
                </a:solidFill>
                <a:latin typeface="Calibri"/>
                <a:ea typeface="ＭＳ Ｐゴシック" charset="-128"/>
                <a:cs typeface="ＭＳ Ｐゴシック" charset="-128"/>
              </a:rPr>
              <a:t>Proton targets</a:t>
            </a:r>
          </a:p>
        </p:txBody>
      </p:sp>
      <p:sp>
        <p:nvSpPr>
          <p:cNvPr id="11" name="TextBox 10"/>
          <p:cNvSpPr txBox="1"/>
          <p:nvPr/>
        </p:nvSpPr>
        <p:spPr>
          <a:xfrm>
            <a:off x="1350264" y="4275425"/>
            <a:ext cx="1697260" cy="369332"/>
          </a:xfrm>
          <a:prstGeom prst="rect">
            <a:avLst/>
          </a:prstGeom>
          <a:noFill/>
        </p:spPr>
        <p:txBody>
          <a:bodyPr wrap="none" rtlCol="0">
            <a:spAutoFit/>
          </a:bodyPr>
          <a:lstStyle/>
          <a:p>
            <a:pPr algn="l" defTabSz="457200" eaLnBrk="1" fontAlgn="auto" hangingPunct="1">
              <a:spcBef>
                <a:spcPts val="0"/>
              </a:spcBef>
              <a:spcAft>
                <a:spcPts val="0"/>
              </a:spcAft>
            </a:pPr>
            <a:r>
              <a:rPr lang="en-US" sz="1800" b="1" dirty="0">
                <a:solidFill>
                  <a:schemeClr val="tx1"/>
                </a:solidFill>
                <a:latin typeface="Calibri"/>
                <a:ea typeface="ＭＳ Ｐゴシック" charset="-128"/>
                <a:cs typeface="ＭＳ Ｐゴシック" charset="-128"/>
              </a:rPr>
              <a:t>Neutron targets</a:t>
            </a:r>
          </a:p>
        </p:txBody>
      </p:sp>
      <p:cxnSp>
        <p:nvCxnSpPr>
          <p:cNvPr id="13" name="Straight Connector 12"/>
          <p:cNvCxnSpPr/>
          <p:nvPr/>
        </p:nvCxnSpPr>
        <p:spPr bwMode="auto">
          <a:xfrm>
            <a:off x="0" y="9144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2" name="TextBox 1"/>
          <p:cNvSpPr txBox="1"/>
          <p:nvPr/>
        </p:nvSpPr>
        <p:spPr>
          <a:xfrm>
            <a:off x="5684041" y="6550223"/>
            <a:ext cx="3414717" cy="307777"/>
          </a:xfrm>
          <a:prstGeom prst="rect">
            <a:avLst/>
          </a:prstGeom>
          <a:noFill/>
        </p:spPr>
        <p:txBody>
          <a:bodyPr wrap="none" rtlCol="0">
            <a:spAutoFit/>
          </a:bodyPr>
          <a:lstStyle/>
          <a:p>
            <a:r>
              <a:rPr lang="en-US" sz="1400" b="1" dirty="0" smtClean="0">
                <a:solidFill>
                  <a:schemeClr val="tx1"/>
                </a:solidFill>
              </a:rPr>
              <a:t>SDME = Spin Density Matrix Elements</a:t>
            </a:r>
            <a:endParaRPr lang="en-US" sz="1400" b="1" dirty="0">
              <a:solidFill>
                <a:schemeClr val="tx1"/>
              </a:solidFill>
            </a:endParaRPr>
          </a:p>
        </p:txBody>
      </p:sp>
      <p:sp>
        <p:nvSpPr>
          <p:cNvPr id="12" name="TextBox 11"/>
          <p:cNvSpPr txBox="1"/>
          <p:nvPr/>
        </p:nvSpPr>
        <p:spPr>
          <a:xfrm>
            <a:off x="304800" y="6337012"/>
            <a:ext cx="4021935" cy="584775"/>
          </a:xfrm>
          <a:prstGeom prst="rect">
            <a:avLst/>
          </a:prstGeom>
          <a:noFill/>
        </p:spPr>
        <p:txBody>
          <a:bodyPr wrap="none" rtlCol="0">
            <a:spAutoFit/>
          </a:bodyPr>
          <a:lstStyle/>
          <a:p>
            <a:r>
              <a:rPr lang="en-US" sz="1600" dirty="0" smtClean="0">
                <a:solidFill>
                  <a:schemeClr val="tx1"/>
                </a:solidFill>
              </a:rPr>
              <a:t>To repeat some of the comments made by</a:t>
            </a:r>
          </a:p>
          <a:p>
            <a:r>
              <a:rPr lang="en-US" sz="1600" dirty="0" smtClean="0">
                <a:solidFill>
                  <a:schemeClr val="tx1"/>
                </a:solidFill>
              </a:rPr>
              <a:t>Jan Hartmann in his talk Saturday…….</a:t>
            </a:r>
            <a:endParaRPr lang="en-US" sz="1600" dirty="0">
              <a:solidFill>
                <a:schemeClr val="tx1"/>
              </a:solidFill>
            </a:endParaRPr>
          </a:p>
        </p:txBody>
      </p:sp>
      <p:sp>
        <p:nvSpPr>
          <p:cNvPr id="14" name="TextBox 13"/>
          <p:cNvSpPr txBox="1"/>
          <p:nvPr/>
        </p:nvSpPr>
        <p:spPr>
          <a:xfrm>
            <a:off x="2198894" y="4396772"/>
            <a:ext cx="6779420" cy="1938992"/>
          </a:xfrm>
          <a:prstGeom prst="rect">
            <a:avLst/>
          </a:prstGeom>
          <a:solidFill>
            <a:schemeClr val="bg1"/>
          </a:solidFill>
          <a:ln w="25400">
            <a:solidFill>
              <a:srgbClr val="FF0000"/>
            </a:solidFill>
          </a:ln>
        </p:spPr>
        <p:txBody>
          <a:bodyPr wrap="square" rtlCol="0">
            <a:spAutoFit/>
          </a:bodyPr>
          <a:lstStyle/>
          <a:p>
            <a:pPr algn="l"/>
            <a:r>
              <a:rPr lang="en-US" sz="2400" b="1" dirty="0" smtClean="0">
                <a:solidFill>
                  <a:schemeClr val="tx1"/>
                </a:solidFill>
              </a:rPr>
              <a:t>Note that much of the data is still under analysis ( all </a:t>
            </a:r>
            <a:r>
              <a:rPr lang="en-US" sz="2400" kern="0" dirty="0" smtClean="0">
                <a:ln>
                  <a:solidFill>
                    <a:srgbClr val="0000FF"/>
                  </a:solidFill>
                </a:ln>
                <a:solidFill>
                  <a:srgbClr val="0000FF"/>
                </a:solidFill>
                <a:latin typeface="Zapf Dingbats"/>
                <a:ea typeface="Zapf Dingbats"/>
                <a:cs typeface="Zapf Dingbats"/>
              </a:rPr>
              <a:t>✔)</a:t>
            </a:r>
            <a:r>
              <a:rPr lang="en-US" sz="2400" b="1" dirty="0" smtClean="0">
                <a:solidFill>
                  <a:schemeClr val="tx1"/>
                </a:solidFill>
              </a:rPr>
              <a:t>, so there is much more about nucleon structure still to come; I anticipate that the double-polarization data will be particularly informative</a:t>
            </a:r>
            <a:endParaRPr lang="en-US" sz="2400" b="1" dirty="0">
              <a:solidFill>
                <a:schemeClr val="tx1"/>
              </a:solidFill>
            </a:endParaRPr>
          </a:p>
        </p:txBody>
      </p:sp>
    </p:spTree>
    <p:extLst>
      <p:ext uri="{BB962C8B-B14F-4D97-AF65-F5344CB8AC3E}">
        <p14:creationId xmlns:p14="http://schemas.microsoft.com/office/powerpoint/2010/main" val="733806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
            <a:ext cx="9144000" cy="736600"/>
          </a:xfrm>
        </p:spPr>
        <p:txBody>
          <a:bodyPr>
            <a:normAutofit/>
          </a:bodyPr>
          <a:lstStyle/>
          <a:p>
            <a:r>
              <a:rPr lang="en-US" b="1" dirty="0" smtClean="0">
                <a:solidFill>
                  <a:srgbClr val="FF0000"/>
                </a:solidFill>
              </a:rPr>
              <a:t>Evidence for new Baryons and Decays</a:t>
            </a:r>
            <a:endParaRPr lang="en-US" b="1"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46720398"/>
              </p:ext>
            </p:extLst>
          </p:nvPr>
        </p:nvGraphicFramePr>
        <p:xfrm>
          <a:off x="838200" y="1255062"/>
          <a:ext cx="7285546" cy="4444819"/>
        </p:xfrm>
        <a:graphic>
          <a:graphicData uri="http://schemas.openxmlformats.org/drawingml/2006/table">
            <a:tbl>
              <a:tblPr firstRow="1" bandRow="1">
                <a:tableStyleId>{073A0DAA-6AF3-43AB-8588-CEC1D06C72B9}</a:tableStyleId>
              </a:tblPr>
              <a:tblGrid>
                <a:gridCol w="1542217"/>
                <a:gridCol w="1279769"/>
                <a:gridCol w="1279769"/>
                <a:gridCol w="976664"/>
                <a:gridCol w="1055249"/>
                <a:gridCol w="1151878"/>
              </a:tblGrid>
              <a:tr h="608834">
                <a:tc>
                  <a:txBody>
                    <a:bodyPr/>
                    <a:lstStyle/>
                    <a:p>
                      <a:pPr algn="ctr"/>
                      <a:r>
                        <a:rPr lang="en-US" dirty="0" smtClean="0"/>
                        <a:t>State</a:t>
                      </a:r>
                    </a:p>
                    <a:p>
                      <a:pPr algn="ctr"/>
                      <a:r>
                        <a:rPr lang="en-US" dirty="0" err="1" smtClean="0"/>
                        <a:t>N((mass)J</a:t>
                      </a:r>
                      <a:r>
                        <a:rPr lang="en-US" baseline="30000" dirty="0" err="1" smtClean="0"/>
                        <a:t>P</a:t>
                      </a:r>
                      <a:endParaRPr lang="en-US" baseline="30000" dirty="0"/>
                    </a:p>
                  </a:txBody>
                  <a:tcPr/>
                </a:tc>
                <a:tc>
                  <a:txBody>
                    <a:bodyPr/>
                    <a:lstStyle/>
                    <a:p>
                      <a:pPr algn="ctr"/>
                      <a:r>
                        <a:rPr lang="en-US" baseline="0" dirty="0" smtClean="0"/>
                        <a:t>PDG </a:t>
                      </a:r>
                    </a:p>
                    <a:p>
                      <a:pPr algn="ctr"/>
                      <a:r>
                        <a:rPr lang="en-US" baseline="0" dirty="0" smtClean="0"/>
                        <a:t>pre 2010</a:t>
                      </a:r>
                    </a:p>
                  </a:txBody>
                  <a:tcPr/>
                </a:tc>
                <a:tc>
                  <a:txBody>
                    <a:bodyPr/>
                    <a:lstStyle/>
                    <a:p>
                      <a:pPr algn="ctr"/>
                      <a:r>
                        <a:rPr lang="en-US" dirty="0" smtClean="0"/>
                        <a:t>PDG</a:t>
                      </a:r>
                      <a:r>
                        <a:rPr lang="en-US" baseline="0" dirty="0" smtClean="0"/>
                        <a:t> 2016</a:t>
                      </a:r>
                      <a:endParaRPr lang="en-US" dirty="0" smtClean="0"/>
                    </a:p>
                  </a:txBody>
                  <a:tcPr/>
                </a:tc>
                <a:tc>
                  <a:txBody>
                    <a:bodyPr/>
                    <a:lstStyle/>
                    <a:p>
                      <a:pPr algn="ctr"/>
                      <a:r>
                        <a:rPr lang="en-US" dirty="0" smtClean="0"/>
                        <a:t>KΛ</a:t>
                      </a:r>
                    </a:p>
                    <a:p>
                      <a:pPr algn="ctr"/>
                      <a:endParaRPr lang="en-US" dirty="0"/>
                    </a:p>
                  </a:txBody>
                  <a:tcPr/>
                </a:tc>
                <a:tc>
                  <a:txBody>
                    <a:bodyPr/>
                    <a:lstStyle/>
                    <a:p>
                      <a:pPr algn="ctr"/>
                      <a:r>
                        <a:rPr lang="en-US" dirty="0" smtClean="0"/>
                        <a:t>KΣ</a:t>
                      </a: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 Nγ</a:t>
                      </a:r>
                    </a:p>
                  </a:txBody>
                  <a:tcPr/>
                </a:tc>
              </a:tr>
              <a:tr h="509391">
                <a:tc>
                  <a:txBody>
                    <a:bodyPr/>
                    <a:lstStyle/>
                    <a:p>
                      <a:pPr algn="ctr"/>
                      <a:r>
                        <a:rPr lang="en-US" sz="1600" b="1" dirty="0" smtClean="0"/>
                        <a:t>N(1710)1/2</a:t>
                      </a:r>
                      <a:r>
                        <a:rPr lang="en-US" sz="1600" b="1" baseline="30000" dirty="0" smtClean="0"/>
                        <a:t>+</a:t>
                      </a:r>
                      <a:endParaRPr lang="en-US" sz="1600" b="1" baseline="30000" dirty="0"/>
                    </a:p>
                  </a:txBody>
                  <a:tcPr/>
                </a:tc>
                <a:tc>
                  <a:txBody>
                    <a:bodyPr/>
                    <a:lstStyle/>
                    <a:p>
                      <a:pPr algn="ctr"/>
                      <a:r>
                        <a:rPr lang="en-US" sz="1600" b="0" dirty="0" smtClean="0"/>
                        <a:t>***</a:t>
                      </a:r>
                      <a:endParaRPr lang="en-US" sz="1600" b="0"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N(1880)1/2</a:t>
                      </a:r>
                      <a:r>
                        <a:rPr lang="en-US" sz="1600" b="1" baseline="30000" dirty="0" smtClean="0"/>
                        <a:t>+</a:t>
                      </a:r>
                    </a:p>
                  </a:txBody>
                  <a:tcPr/>
                </a:tc>
                <a:tc>
                  <a:txBody>
                    <a:bodyPr/>
                    <a:lstStyle/>
                    <a:p>
                      <a:pPr algn="ctr"/>
                      <a:r>
                        <a:rPr lang="en-US" sz="1600" b="1" baseline="0" dirty="0" smtClean="0"/>
                        <a:t> </a:t>
                      </a: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N(1895)1/2</a:t>
                      </a:r>
                      <a:r>
                        <a:rPr lang="en-US" sz="1600" b="1" baseline="30000" dirty="0" smtClean="0"/>
                        <a:t>-</a:t>
                      </a:r>
                    </a:p>
                  </a:txBody>
                  <a:tcPr/>
                </a:tc>
                <a:tc>
                  <a:txBody>
                    <a:bodyPr/>
                    <a:lstStyle/>
                    <a:p>
                      <a:pPr algn="ct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N(1900)3/2</a:t>
                      </a:r>
                      <a:r>
                        <a:rPr lang="en-US" sz="1600" b="1" baseline="30000" dirty="0" smtClean="0"/>
                        <a:t>+</a:t>
                      </a:r>
                    </a:p>
                  </a:txBody>
                  <a:tcPr/>
                </a:tc>
                <a:tc>
                  <a:txBody>
                    <a:bodyPr/>
                    <a:lstStyle/>
                    <a:p>
                      <a:pPr algn="ctr"/>
                      <a:r>
                        <a:rPr lang="en-US" sz="1600" b="1" dirty="0" smtClean="0"/>
                        <a:t>**</a:t>
                      </a: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N(1875)3/2</a:t>
                      </a:r>
                      <a:r>
                        <a:rPr lang="en-US" sz="1600" b="1" baseline="30000" dirty="0" smtClean="0"/>
                        <a:t>-</a:t>
                      </a:r>
                    </a:p>
                  </a:txBody>
                  <a:tcPr/>
                </a:tc>
                <a:tc>
                  <a:txBody>
                    <a:bodyPr/>
                    <a:lstStyle/>
                    <a:p>
                      <a:pPr algn="ct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N(2150)3/2</a:t>
                      </a:r>
                      <a:r>
                        <a:rPr lang="en-US" sz="1600" b="1" baseline="30000" dirty="0" smtClean="0"/>
                        <a:t>-</a:t>
                      </a:r>
                    </a:p>
                  </a:txBody>
                  <a:tcPr/>
                </a:tc>
                <a:tc>
                  <a:txBody>
                    <a:bodyPr/>
                    <a:lstStyle/>
                    <a:p>
                      <a:pPr algn="ct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73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N(2000)5/2</a:t>
                      </a:r>
                      <a:r>
                        <a:rPr lang="en-US" sz="1600" b="1" baseline="30000" dirty="0" smtClean="0"/>
                        <a:t>+</a:t>
                      </a:r>
                    </a:p>
                  </a:txBody>
                  <a:tcPr/>
                </a:tc>
                <a:tc>
                  <a:txBody>
                    <a:bodyPr/>
                    <a:lstStyle/>
                    <a:p>
                      <a:pPr algn="ctr"/>
                      <a:r>
                        <a:rPr lang="en-US" sz="1600" b="1" dirty="0" smtClean="0"/>
                        <a:t>*</a:t>
                      </a: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r h="4517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t>N(2060)5/2</a:t>
                      </a:r>
                      <a:r>
                        <a:rPr lang="en-US" sz="1600" b="1" baseline="30000" dirty="0" smtClean="0"/>
                        <a:t>-</a:t>
                      </a:r>
                    </a:p>
                  </a:txBody>
                  <a:tcPr/>
                </a:tc>
                <a:tc>
                  <a:txBody>
                    <a:bodyPr/>
                    <a:lstStyle/>
                    <a:p>
                      <a:pPr algn="ctr"/>
                      <a:endParaRPr lang="en-US" sz="1600" b="1" dirty="0"/>
                    </a:p>
                  </a:txBody>
                  <a:tcPr/>
                </a:tc>
                <a:tc>
                  <a:txBody>
                    <a:bodyPr/>
                    <a:lstStyle/>
                    <a:p>
                      <a:pPr algn="ctr"/>
                      <a:r>
                        <a:rPr lang="en-US" sz="1600" b="1" dirty="0" smtClean="0">
                          <a:solidFill>
                            <a:srgbClr val="008000"/>
                          </a:solidFill>
                        </a:rPr>
                        <a:t>**</a:t>
                      </a:r>
                      <a:endParaRPr lang="en-US" sz="1600" b="1" dirty="0">
                        <a:solidFill>
                          <a:srgbClr val="008000"/>
                        </a:solidFill>
                      </a:endParaRPr>
                    </a:p>
                  </a:txBody>
                  <a:tcPr/>
                </a:tc>
                <a:tc>
                  <a:txBody>
                    <a:bodyPr/>
                    <a:lstStyle/>
                    <a:p>
                      <a:pPr algn="ct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c>
                  <a:txBody>
                    <a:bodyPr/>
                    <a:lstStyle/>
                    <a:p>
                      <a:pPr algn="ctr"/>
                      <a:r>
                        <a:rPr lang="en-US" sz="1600" b="1" dirty="0" smtClean="0">
                          <a:solidFill>
                            <a:srgbClr val="FF0000"/>
                          </a:solidFill>
                        </a:rPr>
                        <a:t>**</a:t>
                      </a:r>
                      <a:endParaRPr lang="en-US" sz="1600" b="1" dirty="0">
                        <a:solidFill>
                          <a:srgbClr val="FF0000"/>
                        </a:solidFill>
                      </a:endParaRPr>
                    </a:p>
                  </a:txBody>
                  <a:tcPr/>
                </a:tc>
              </a:tr>
            </a:tbl>
          </a:graphicData>
        </a:graphic>
      </p:graphicFrame>
      <p:sp>
        <p:nvSpPr>
          <p:cNvPr id="8" name="TextBox 7"/>
          <p:cNvSpPr txBox="1"/>
          <p:nvPr/>
        </p:nvSpPr>
        <p:spPr>
          <a:xfrm>
            <a:off x="769321" y="5943358"/>
            <a:ext cx="7973658" cy="307777"/>
          </a:xfrm>
          <a:prstGeom prst="rect">
            <a:avLst/>
          </a:prstGeom>
          <a:noFill/>
        </p:spPr>
        <p:txBody>
          <a:bodyPr wrap="none" rtlCol="0">
            <a:spAutoFit/>
          </a:bodyPr>
          <a:lstStyle/>
          <a:p>
            <a:pPr algn="ctr"/>
            <a:r>
              <a:rPr lang="en-US" sz="1400" dirty="0" smtClean="0">
                <a:solidFill>
                  <a:prstClr val="black"/>
                </a:solidFill>
              </a:rPr>
              <a:t>(Bonn/</a:t>
            </a:r>
            <a:r>
              <a:rPr lang="en-US" sz="1400" dirty="0" err="1" smtClean="0">
                <a:solidFill>
                  <a:prstClr val="black"/>
                </a:solidFill>
              </a:rPr>
              <a:t>Gatchina</a:t>
            </a:r>
            <a:r>
              <a:rPr lang="en-US" sz="1400" dirty="0" smtClean="0">
                <a:solidFill>
                  <a:prstClr val="black"/>
                </a:solidFill>
              </a:rPr>
              <a:t>:  First </a:t>
            </a:r>
            <a:r>
              <a:rPr lang="en-US" sz="1400" dirty="0">
                <a:solidFill>
                  <a:prstClr val="black"/>
                </a:solidFill>
              </a:rPr>
              <a:t>coupled-channel analysis that includes nearly all new </a:t>
            </a:r>
            <a:r>
              <a:rPr lang="en-US" sz="1400" dirty="0" err="1">
                <a:solidFill>
                  <a:prstClr val="black"/>
                </a:solidFill>
              </a:rPr>
              <a:t>photoproduction</a:t>
            </a:r>
            <a:r>
              <a:rPr lang="en-US" sz="1400" dirty="0">
                <a:solidFill>
                  <a:prstClr val="black"/>
                </a:solidFill>
              </a:rPr>
              <a:t> data) </a:t>
            </a:r>
          </a:p>
        </p:txBody>
      </p:sp>
      <p:sp>
        <p:nvSpPr>
          <p:cNvPr id="9" name="Rectangle 8"/>
          <p:cNvSpPr/>
          <p:nvPr/>
        </p:nvSpPr>
        <p:spPr>
          <a:xfrm>
            <a:off x="3644900" y="1242362"/>
            <a:ext cx="1320800" cy="4700996"/>
          </a:xfrm>
          <a:prstGeom prst="rect">
            <a:avLst/>
          </a:prstGeom>
          <a:noFill/>
          <a:ln w="28575" cap="flat" cmpd="sng" algn="ctr">
            <a:solidFill>
              <a:srgbClr val="4CE44B"/>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bwMode="auto">
          <a:xfrm>
            <a:off x="0" y="9144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66094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p:cNvPicPr>
          <p:nvPr/>
        </p:nvPicPr>
        <p:blipFill>
          <a:blip r:embed="rId3"/>
          <a:stretch>
            <a:fillRect/>
          </a:stretch>
        </p:blipFill>
        <p:spPr>
          <a:xfrm>
            <a:off x="628663" y="952500"/>
            <a:ext cx="7934325" cy="5013960"/>
          </a:xfrm>
          <a:prstGeom prst="rect">
            <a:avLst/>
          </a:prstGeom>
        </p:spPr>
      </p:pic>
      <p:sp>
        <p:nvSpPr>
          <p:cNvPr id="2" name="Title 1"/>
          <p:cNvSpPr>
            <a:spLocks noGrp="1"/>
          </p:cNvSpPr>
          <p:nvPr>
            <p:ph type="title"/>
          </p:nvPr>
        </p:nvSpPr>
        <p:spPr/>
        <p:txBody>
          <a:bodyPr>
            <a:normAutofit/>
          </a:bodyPr>
          <a:lstStyle/>
          <a:p>
            <a:r>
              <a:rPr lang="en-US" b="1" dirty="0" smtClean="0">
                <a:solidFill>
                  <a:srgbClr val="000090"/>
                </a:solidFill>
              </a:rPr>
              <a:t>Lower mass N*/</a:t>
            </a:r>
            <a:r>
              <a:rPr lang="en-US" b="1" dirty="0" err="1" smtClean="0">
                <a:solidFill>
                  <a:srgbClr val="000090"/>
                </a:solidFill>
              </a:rPr>
              <a:t>Δ</a:t>
            </a:r>
            <a:r>
              <a:rPr lang="en-US" b="1" dirty="0" smtClean="0">
                <a:solidFill>
                  <a:srgbClr val="000090"/>
                </a:solidFill>
              </a:rPr>
              <a:t>* states in 2016</a:t>
            </a:r>
            <a:endParaRPr lang="en-US" b="1" dirty="0">
              <a:solidFill>
                <a:srgbClr val="000090"/>
              </a:solidFill>
            </a:endParaRPr>
          </a:p>
        </p:txBody>
      </p:sp>
      <p:sp>
        <p:nvSpPr>
          <p:cNvPr id="9" name="Rectangle 8"/>
          <p:cNvSpPr>
            <a:spLocks/>
          </p:cNvSpPr>
          <p:nvPr/>
        </p:nvSpPr>
        <p:spPr>
          <a:xfrm>
            <a:off x="1282581" y="2988681"/>
            <a:ext cx="3200516" cy="305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4821581" y="2937885"/>
            <a:ext cx="3200516" cy="305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61431" y="5661340"/>
            <a:ext cx="3894666" cy="707886"/>
          </a:xfrm>
          <a:prstGeom prst="rect">
            <a:avLst/>
          </a:prstGeom>
          <a:noFill/>
        </p:spPr>
        <p:txBody>
          <a:bodyPr wrap="square" rtlCol="0">
            <a:spAutoFit/>
          </a:bodyPr>
          <a:lstStyle/>
          <a:p>
            <a:r>
              <a:rPr lang="en-US" sz="2000" dirty="0" smtClean="0">
                <a:solidFill>
                  <a:srgbClr val="000090"/>
                </a:solidFill>
              </a:rPr>
              <a:t>Are we seeing mass degenerate spin </a:t>
            </a:r>
            <a:r>
              <a:rPr lang="en-US" sz="2000" dirty="0" err="1" smtClean="0">
                <a:solidFill>
                  <a:srgbClr val="000090"/>
                </a:solidFill>
              </a:rPr>
              <a:t>multiplets</a:t>
            </a:r>
            <a:r>
              <a:rPr lang="en-US" sz="2000" dirty="0" smtClean="0">
                <a:solidFill>
                  <a:srgbClr val="000090"/>
                </a:solidFill>
              </a:rPr>
              <a:t> and </a:t>
            </a:r>
            <a:r>
              <a:rPr lang="en-US" sz="2000" b="1" dirty="0" smtClean="0">
                <a:solidFill>
                  <a:srgbClr val="000090"/>
                </a:solidFill>
              </a:rPr>
              <a:t>parity duplets</a:t>
            </a:r>
            <a:r>
              <a:rPr lang="en-US" sz="2000" dirty="0" smtClean="0">
                <a:solidFill>
                  <a:srgbClr val="000090"/>
                </a:solidFill>
              </a:rPr>
              <a:t>?</a:t>
            </a:r>
          </a:p>
        </p:txBody>
      </p:sp>
      <p:sp>
        <p:nvSpPr>
          <p:cNvPr id="12" name="TextBox 11"/>
          <p:cNvSpPr txBox="1"/>
          <p:nvPr/>
        </p:nvSpPr>
        <p:spPr>
          <a:xfrm>
            <a:off x="5200650" y="5645849"/>
            <a:ext cx="3464901" cy="707886"/>
          </a:xfrm>
          <a:prstGeom prst="rect">
            <a:avLst/>
          </a:prstGeom>
          <a:noFill/>
          <a:ln>
            <a:solidFill>
              <a:srgbClr val="0000FF"/>
            </a:solidFill>
          </a:ln>
        </p:spPr>
        <p:txBody>
          <a:bodyPr wrap="square" rtlCol="0">
            <a:spAutoFit/>
          </a:bodyPr>
          <a:lstStyle/>
          <a:p>
            <a:r>
              <a:rPr lang="en-US" sz="2000" dirty="0" smtClean="0">
                <a:solidFill>
                  <a:srgbClr val="000090"/>
                </a:solidFill>
              </a:rPr>
              <a:t>Do new states fit into the SU(6) spin-flavor symmetry?</a:t>
            </a:r>
            <a:endParaRPr lang="en-US" sz="2000" dirty="0">
              <a:solidFill>
                <a:srgbClr val="000090"/>
              </a:solidFill>
            </a:endParaRPr>
          </a:p>
        </p:txBody>
      </p:sp>
      <p:sp>
        <p:nvSpPr>
          <p:cNvPr id="14" name="Rectangle 13"/>
          <p:cNvSpPr>
            <a:spLocks/>
          </p:cNvSpPr>
          <p:nvPr/>
        </p:nvSpPr>
        <p:spPr>
          <a:xfrm>
            <a:off x="1269881" y="3598281"/>
            <a:ext cx="3200516" cy="305398"/>
          </a:xfrm>
          <a:prstGeom prst="rect">
            <a:avLst/>
          </a:prstGeom>
          <a:noFill/>
          <a:ln w="1905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613650" y="2855331"/>
            <a:ext cx="291629" cy="369332"/>
          </a:xfrm>
          <a:prstGeom prst="rect">
            <a:avLst/>
          </a:prstGeom>
          <a:noFill/>
        </p:spPr>
        <p:txBody>
          <a:bodyPr wrap="none" rtlCol="0">
            <a:spAutoFit/>
          </a:bodyPr>
          <a:lstStyle/>
          <a:p>
            <a:r>
              <a:rPr lang="en-US" b="1" dirty="0" smtClean="0">
                <a:solidFill>
                  <a:srgbClr val="0000FF"/>
                </a:solidFill>
              </a:rPr>
              <a:t>?</a:t>
            </a:r>
            <a:endParaRPr lang="en-US" b="1" dirty="0">
              <a:solidFill>
                <a:srgbClr val="0000FF"/>
              </a:solidFill>
            </a:endParaRPr>
          </a:p>
        </p:txBody>
      </p:sp>
      <p:cxnSp>
        <p:nvCxnSpPr>
          <p:cNvPr id="17" name="Straight Connector 16"/>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73184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5" name="Rectangle 3"/>
          <p:cNvSpPr>
            <a:spLocks noChangeArrowheads="1"/>
          </p:cNvSpPr>
          <p:nvPr/>
        </p:nvSpPr>
        <p:spPr bwMode="auto">
          <a:xfrm>
            <a:off x="838200" y="6024026"/>
            <a:ext cx="7848600" cy="304800"/>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663557" name="Rectangle 5"/>
          <p:cNvSpPr>
            <a:spLocks noGrp="1" noChangeArrowheads="1"/>
          </p:cNvSpPr>
          <p:nvPr>
            <p:ph type="title"/>
          </p:nvPr>
        </p:nvSpPr>
        <p:spPr>
          <a:xfrm>
            <a:off x="-12700" y="0"/>
            <a:ext cx="9144000" cy="742951"/>
          </a:xfrm>
          <a:noFill/>
          <a:ln/>
        </p:spPr>
        <p:txBody>
          <a:bodyPr>
            <a:normAutofit/>
          </a:bodyPr>
          <a:lstStyle/>
          <a:p>
            <a:r>
              <a:rPr lang="en-US" b="1" dirty="0" smtClean="0">
                <a:solidFill>
                  <a:srgbClr val="000090"/>
                </a:solidFill>
              </a:rPr>
              <a:t>Do new states fit into CQM?</a:t>
            </a:r>
            <a:endParaRPr lang="en-US" b="1" dirty="0">
              <a:solidFill>
                <a:srgbClr val="000090"/>
              </a:solidFill>
            </a:endParaRPr>
          </a:p>
        </p:txBody>
      </p:sp>
      <p:sp>
        <p:nvSpPr>
          <p:cNvPr id="21" name="Rectangle 20"/>
          <p:cNvSpPr>
            <a:spLocks noChangeAspect="1"/>
          </p:cNvSpPr>
          <p:nvPr/>
        </p:nvSpPr>
        <p:spPr>
          <a:xfrm>
            <a:off x="4884520" y="5302857"/>
            <a:ext cx="502920" cy="50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rcRect l="6353" t="15868" r="7667" b="8290"/>
          <a:stretch>
            <a:fillRect/>
          </a:stretch>
        </p:blipFill>
        <p:spPr>
          <a:xfrm>
            <a:off x="524932" y="1139179"/>
            <a:ext cx="7975600" cy="4785129"/>
          </a:xfrm>
          <a:prstGeom prst="rect">
            <a:avLst/>
          </a:prstGeom>
        </p:spPr>
      </p:pic>
      <p:grpSp>
        <p:nvGrpSpPr>
          <p:cNvPr id="2" name="Group 11"/>
          <p:cNvGrpSpPr/>
          <p:nvPr/>
        </p:nvGrpSpPr>
        <p:grpSpPr>
          <a:xfrm>
            <a:off x="2551606" y="1358900"/>
            <a:ext cx="357642" cy="657999"/>
            <a:chOff x="2590800" y="1358900"/>
            <a:chExt cx="357642" cy="657999"/>
          </a:xfrm>
        </p:grpSpPr>
        <p:sp>
          <p:nvSpPr>
            <p:cNvPr id="9" name="TextBox 8"/>
            <p:cNvSpPr txBox="1"/>
            <p:nvPr/>
          </p:nvSpPr>
          <p:spPr>
            <a:xfrm>
              <a:off x="2590800" y="1358900"/>
              <a:ext cx="340658"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15</a:t>
              </a:r>
              <a:endParaRPr lang="en-US" sz="1200" dirty="0">
                <a:solidFill>
                  <a:srgbClr val="008000"/>
                </a:solidFill>
                <a:effectLst>
                  <a:outerShdw blurRad="25400" dist="25400" dir="11700000">
                    <a:srgbClr val="000000"/>
                  </a:outerShdw>
                </a:effectLst>
              </a:endParaRPr>
            </a:p>
          </p:txBody>
        </p:sp>
        <p:sp>
          <p:nvSpPr>
            <p:cNvPr id="10" name="TextBox 9"/>
            <p:cNvSpPr txBox="1"/>
            <p:nvPr/>
          </p:nvSpPr>
          <p:spPr>
            <a:xfrm>
              <a:off x="2603500" y="1549400"/>
              <a:ext cx="332242"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4</a:t>
              </a:r>
              <a:endParaRPr lang="en-US" sz="1200" dirty="0">
                <a:solidFill>
                  <a:srgbClr val="FF662F"/>
                </a:solidFill>
                <a:effectLst>
                  <a:outerShdw blurRad="25400" dist="25400" dir="12240000">
                    <a:srgbClr val="000000"/>
                  </a:outerShdw>
                </a:effectLst>
              </a:endParaRPr>
            </a:p>
          </p:txBody>
        </p:sp>
        <p:sp>
          <p:nvSpPr>
            <p:cNvPr id="11" name="TextBox 10"/>
            <p:cNvSpPr txBox="1"/>
            <p:nvPr/>
          </p:nvSpPr>
          <p:spPr>
            <a:xfrm>
              <a:off x="2616200" y="1739900"/>
              <a:ext cx="332242"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  6</a:t>
              </a:r>
              <a:endParaRPr lang="en-US" sz="1200" dirty="0">
                <a:solidFill>
                  <a:srgbClr val="EDEE07"/>
                </a:solidFill>
                <a:effectLst>
                  <a:outerShdw blurRad="25400" dist="25400" dir="12600000">
                    <a:srgbClr val="000000"/>
                  </a:outerShdw>
                </a:effectLst>
              </a:endParaRPr>
            </a:p>
          </p:txBody>
        </p:sp>
      </p:grpSp>
      <p:sp>
        <p:nvSpPr>
          <p:cNvPr id="13" name="Rectangle 12"/>
          <p:cNvSpPr/>
          <p:nvPr/>
        </p:nvSpPr>
        <p:spPr>
          <a:xfrm>
            <a:off x="3462866" y="4165603"/>
            <a:ext cx="122766" cy="321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5938" y="989568"/>
            <a:ext cx="1383713" cy="369332"/>
          </a:xfrm>
          <a:prstGeom prst="rect">
            <a:avLst/>
          </a:prstGeom>
          <a:noFill/>
          <a:ln w="19050" cap="flat" cmpd="sng" algn="ctr">
            <a:solidFill>
              <a:srgbClr val="000090"/>
            </a:solidFill>
            <a:prstDash val="solid"/>
            <a:round/>
            <a:headEnd type="none" w="med" len="med"/>
            <a:tailEnd type="none" w="med" len="med"/>
          </a:ln>
        </p:spPr>
        <p:txBody>
          <a:bodyPr wrap="none" rtlCol="0">
            <a:spAutoFit/>
          </a:bodyPr>
          <a:lstStyle/>
          <a:p>
            <a:r>
              <a:rPr lang="en-US" sz="1800" b="1" dirty="0" smtClean="0">
                <a:solidFill>
                  <a:schemeClr val="tx1"/>
                </a:solidFill>
              </a:rPr>
              <a:t>SU(6)×O(3)</a:t>
            </a:r>
            <a:endParaRPr lang="en-US" sz="1800" b="1" dirty="0">
              <a:solidFill>
                <a:schemeClr val="tx1"/>
              </a:solidFill>
            </a:endParaRPr>
          </a:p>
        </p:txBody>
      </p:sp>
      <p:cxnSp>
        <p:nvCxnSpPr>
          <p:cNvPr id="12" name="Straight Connector 11"/>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24568311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5" name="Rectangle 3"/>
          <p:cNvSpPr>
            <a:spLocks noChangeArrowheads="1"/>
          </p:cNvSpPr>
          <p:nvPr/>
        </p:nvSpPr>
        <p:spPr bwMode="auto">
          <a:xfrm>
            <a:off x="838200" y="6024026"/>
            <a:ext cx="7848600" cy="304800"/>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663557" name="Rectangle 5"/>
          <p:cNvSpPr>
            <a:spLocks noGrp="1" noChangeArrowheads="1"/>
          </p:cNvSpPr>
          <p:nvPr>
            <p:ph type="title"/>
          </p:nvPr>
        </p:nvSpPr>
        <p:spPr>
          <a:xfrm>
            <a:off x="-12700" y="0"/>
            <a:ext cx="9144000" cy="742951"/>
          </a:xfrm>
          <a:noFill/>
          <a:ln/>
        </p:spPr>
        <p:txBody>
          <a:bodyPr>
            <a:normAutofit/>
          </a:bodyPr>
          <a:lstStyle/>
          <a:p>
            <a:r>
              <a:rPr lang="en-US" b="1" dirty="0" smtClean="0">
                <a:solidFill>
                  <a:srgbClr val="000090"/>
                </a:solidFill>
              </a:rPr>
              <a:t>Do new states fit into CQM?</a:t>
            </a:r>
            <a:endParaRPr lang="en-US" b="1" dirty="0">
              <a:solidFill>
                <a:srgbClr val="000090"/>
              </a:solidFill>
            </a:endParaRPr>
          </a:p>
        </p:txBody>
      </p:sp>
      <p:sp>
        <p:nvSpPr>
          <p:cNvPr id="21" name="Rectangle 20"/>
          <p:cNvSpPr>
            <a:spLocks noChangeAspect="1"/>
          </p:cNvSpPr>
          <p:nvPr/>
        </p:nvSpPr>
        <p:spPr>
          <a:xfrm>
            <a:off x="4884520" y="5302857"/>
            <a:ext cx="502920" cy="50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rcRect l="4978" t="17530" r="8001" b="5342"/>
          <a:stretch>
            <a:fillRect/>
          </a:stretch>
        </p:blipFill>
        <p:spPr>
          <a:xfrm>
            <a:off x="497890" y="1134533"/>
            <a:ext cx="7992533" cy="4991630"/>
          </a:xfrm>
          <a:prstGeom prst="rect">
            <a:avLst/>
          </a:prstGeom>
        </p:spPr>
      </p:pic>
      <p:sp>
        <p:nvSpPr>
          <p:cNvPr id="9" name="TextBox 8"/>
          <p:cNvSpPr txBox="1"/>
          <p:nvPr/>
        </p:nvSpPr>
        <p:spPr>
          <a:xfrm>
            <a:off x="3685908" y="1244599"/>
            <a:ext cx="697627" cy="369332"/>
          </a:xfrm>
          <a:prstGeom prst="rect">
            <a:avLst/>
          </a:prstGeom>
          <a:solidFill>
            <a:srgbClr val="CCFFCC"/>
          </a:solidFill>
          <a:ln>
            <a:solidFill>
              <a:srgbClr val="000000"/>
            </a:solidFill>
          </a:ln>
        </p:spPr>
        <p:txBody>
          <a:bodyPr wrap="none" rtlCol="0">
            <a:spAutoFit/>
          </a:bodyPr>
          <a:lstStyle/>
          <a:p>
            <a:r>
              <a:rPr lang="en-US" sz="1800" dirty="0" smtClean="0">
                <a:solidFill>
                  <a:schemeClr val="tx1"/>
                </a:solidFill>
              </a:rPr>
              <a:t>2016</a:t>
            </a:r>
            <a:endParaRPr lang="en-US" sz="1800" dirty="0">
              <a:solidFill>
                <a:schemeClr val="tx1"/>
              </a:solidFill>
            </a:endParaRPr>
          </a:p>
        </p:txBody>
      </p:sp>
      <p:sp>
        <p:nvSpPr>
          <p:cNvPr id="10" name="Rectangle 9"/>
          <p:cNvSpPr>
            <a:spLocks noChangeAspect="1"/>
          </p:cNvSpPr>
          <p:nvPr/>
        </p:nvSpPr>
        <p:spPr>
          <a:xfrm>
            <a:off x="5067300" y="5435600"/>
            <a:ext cx="91440" cy="91440"/>
          </a:xfrm>
          <a:prstGeom prst="rect">
            <a:avLst/>
          </a:prstGeom>
          <a:solidFill>
            <a:srgbClr val="00CD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3"/>
          <p:cNvGrpSpPr/>
          <p:nvPr/>
        </p:nvGrpSpPr>
        <p:grpSpPr>
          <a:xfrm>
            <a:off x="2986742" y="1339850"/>
            <a:ext cx="366058" cy="657999"/>
            <a:chOff x="2590800" y="1339850"/>
            <a:chExt cx="366058" cy="657999"/>
          </a:xfrm>
        </p:grpSpPr>
        <p:sp>
          <p:nvSpPr>
            <p:cNvPr id="11" name="TextBox 10"/>
            <p:cNvSpPr txBox="1"/>
            <p:nvPr/>
          </p:nvSpPr>
          <p:spPr>
            <a:xfrm>
              <a:off x="2590800" y="1339850"/>
              <a:ext cx="340658"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16</a:t>
              </a:r>
              <a:endParaRPr lang="en-US" sz="1200" dirty="0">
                <a:solidFill>
                  <a:srgbClr val="008000"/>
                </a:solidFill>
                <a:effectLst>
                  <a:outerShdw blurRad="25400" dist="25400" dir="11700000">
                    <a:srgbClr val="000000"/>
                  </a:outerShdw>
                </a:effectLst>
              </a:endParaRPr>
            </a:p>
          </p:txBody>
        </p:sp>
        <p:sp>
          <p:nvSpPr>
            <p:cNvPr id="12" name="TextBox 11"/>
            <p:cNvSpPr txBox="1"/>
            <p:nvPr/>
          </p:nvSpPr>
          <p:spPr>
            <a:xfrm>
              <a:off x="2603500" y="1530350"/>
              <a:ext cx="332242"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5</a:t>
              </a:r>
              <a:endParaRPr lang="en-US" sz="1200" dirty="0">
                <a:solidFill>
                  <a:srgbClr val="FF662F"/>
                </a:solidFill>
                <a:effectLst>
                  <a:outerShdw blurRad="25400" dist="25400" dir="12240000">
                    <a:srgbClr val="000000"/>
                  </a:outerShdw>
                </a:effectLst>
              </a:endParaRPr>
            </a:p>
          </p:txBody>
        </p:sp>
        <p:sp>
          <p:nvSpPr>
            <p:cNvPr id="13" name="TextBox 12"/>
            <p:cNvSpPr txBox="1"/>
            <p:nvPr/>
          </p:nvSpPr>
          <p:spPr>
            <a:xfrm>
              <a:off x="2616200" y="1720850"/>
              <a:ext cx="340658"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12</a:t>
              </a:r>
              <a:endParaRPr lang="en-US" sz="1200" dirty="0">
                <a:solidFill>
                  <a:srgbClr val="EDEE07"/>
                </a:solidFill>
                <a:effectLst>
                  <a:outerShdw blurRad="25400" dist="25400" dir="12600000">
                    <a:srgbClr val="000000"/>
                  </a:outerShdw>
                </a:effectLst>
              </a:endParaRPr>
            </a:p>
          </p:txBody>
        </p:sp>
      </p:grpSp>
      <p:sp>
        <p:nvSpPr>
          <p:cNvPr id="15" name="Rectangle 14"/>
          <p:cNvSpPr/>
          <p:nvPr/>
        </p:nvSpPr>
        <p:spPr>
          <a:xfrm>
            <a:off x="3450167" y="4157137"/>
            <a:ext cx="122766" cy="321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85938" y="989568"/>
            <a:ext cx="1383712" cy="369332"/>
          </a:xfrm>
          <a:prstGeom prst="rect">
            <a:avLst/>
          </a:prstGeom>
          <a:noFill/>
          <a:ln w="19050" cap="flat" cmpd="sng" algn="ctr">
            <a:solidFill>
              <a:srgbClr val="000090"/>
            </a:solidFill>
            <a:prstDash val="solid"/>
            <a:round/>
            <a:headEnd type="none" w="med" len="med"/>
            <a:tailEnd type="none" w="med" len="med"/>
          </a:ln>
        </p:spPr>
        <p:txBody>
          <a:bodyPr wrap="none" rtlCol="0">
            <a:spAutoFit/>
          </a:bodyPr>
          <a:lstStyle/>
          <a:p>
            <a:r>
              <a:rPr lang="en-US" sz="1800" b="1" dirty="0" smtClean="0">
                <a:solidFill>
                  <a:schemeClr val="tx1"/>
                </a:solidFill>
              </a:rPr>
              <a:t>SU(6)×O(3)</a:t>
            </a:r>
            <a:endParaRPr lang="en-US" sz="1800" b="1" dirty="0">
              <a:solidFill>
                <a:schemeClr val="tx1"/>
              </a:solidFill>
            </a:endParaRPr>
          </a:p>
        </p:txBody>
      </p:sp>
      <p:cxnSp>
        <p:nvCxnSpPr>
          <p:cNvPr id="14" name="Straight Connector 1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grpSp>
        <p:nvGrpSpPr>
          <p:cNvPr id="17" name="Group 11"/>
          <p:cNvGrpSpPr/>
          <p:nvPr/>
        </p:nvGrpSpPr>
        <p:grpSpPr>
          <a:xfrm>
            <a:off x="2552056" y="1358900"/>
            <a:ext cx="572144" cy="657999"/>
            <a:chOff x="2486055" y="1358900"/>
            <a:chExt cx="572144" cy="657999"/>
          </a:xfrm>
        </p:grpSpPr>
        <p:sp>
          <p:nvSpPr>
            <p:cNvPr id="18" name="TextBox 17"/>
            <p:cNvSpPr txBox="1"/>
            <p:nvPr/>
          </p:nvSpPr>
          <p:spPr>
            <a:xfrm>
              <a:off x="2486055" y="1358900"/>
              <a:ext cx="550151"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15 </a:t>
              </a:r>
              <a:r>
                <a:rPr lang="en-US" sz="1200" dirty="0" smtClean="0">
                  <a:solidFill>
                    <a:srgbClr val="008000"/>
                  </a:solidFill>
                  <a:effectLst>
                    <a:outerShdw blurRad="25400" dist="25400" dir="11700000">
                      <a:srgbClr val="000000"/>
                    </a:outerShdw>
                  </a:effectLst>
                  <a:sym typeface="Symbol"/>
                </a:rPr>
                <a:t></a:t>
              </a:r>
              <a:endParaRPr lang="en-US" sz="1200" dirty="0">
                <a:solidFill>
                  <a:srgbClr val="008000"/>
                </a:solidFill>
                <a:effectLst>
                  <a:outerShdw blurRad="25400" dist="25400" dir="11700000">
                    <a:srgbClr val="000000"/>
                  </a:outerShdw>
                </a:effectLst>
              </a:endParaRPr>
            </a:p>
          </p:txBody>
        </p:sp>
        <p:sp>
          <p:nvSpPr>
            <p:cNvPr id="19" name="TextBox 18"/>
            <p:cNvSpPr txBox="1"/>
            <p:nvPr/>
          </p:nvSpPr>
          <p:spPr>
            <a:xfrm>
              <a:off x="2493745" y="1549400"/>
              <a:ext cx="551754"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4 </a:t>
              </a:r>
              <a:r>
                <a:rPr lang="en-US" sz="1200" dirty="0" smtClean="0">
                  <a:solidFill>
                    <a:srgbClr val="FF662F"/>
                  </a:solidFill>
                  <a:effectLst>
                    <a:outerShdw blurRad="25400" dist="25400" dir="12240000">
                      <a:srgbClr val="000000"/>
                    </a:outerShdw>
                  </a:effectLst>
                  <a:sym typeface="Symbol"/>
                </a:rPr>
                <a:t></a:t>
              </a:r>
              <a:endParaRPr lang="en-US" sz="1200" dirty="0">
                <a:solidFill>
                  <a:srgbClr val="FF662F"/>
                </a:solidFill>
                <a:effectLst>
                  <a:outerShdw blurRad="25400" dist="25400" dir="12240000">
                    <a:srgbClr val="000000"/>
                  </a:outerShdw>
                </a:effectLst>
              </a:endParaRPr>
            </a:p>
          </p:txBody>
        </p:sp>
        <p:sp>
          <p:nvSpPr>
            <p:cNvPr id="20" name="TextBox 19"/>
            <p:cNvSpPr txBox="1"/>
            <p:nvPr/>
          </p:nvSpPr>
          <p:spPr>
            <a:xfrm>
              <a:off x="2506445" y="1739900"/>
              <a:ext cx="551754"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  6 </a:t>
              </a:r>
              <a:r>
                <a:rPr lang="en-US" sz="1200" dirty="0" smtClean="0">
                  <a:solidFill>
                    <a:srgbClr val="EDEE07"/>
                  </a:solidFill>
                  <a:effectLst>
                    <a:outerShdw blurRad="25400" dist="25400" dir="12600000">
                      <a:srgbClr val="000000"/>
                    </a:outerShdw>
                  </a:effectLst>
                  <a:sym typeface="Symbol"/>
                </a:rPr>
                <a:t></a:t>
              </a:r>
              <a:endParaRPr lang="en-US" sz="1200" dirty="0">
                <a:solidFill>
                  <a:srgbClr val="EDEE07"/>
                </a:solidFill>
                <a:effectLst>
                  <a:outerShdw blurRad="25400" dist="25400" dir="12600000">
                    <a:srgbClr val="000000"/>
                  </a:outerShdw>
                </a:effectLst>
              </a:endParaRPr>
            </a:p>
          </p:txBody>
        </p:sp>
      </p:grpSp>
    </p:spTree>
    <p:extLst>
      <p:ext uri="{BB962C8B-B14F-4D97-AF65-F5344CB8AC3E}">
        <p14:creationId xmlns:p14="http://schemas.microsoft.com/office/powerpoint/2010/main" val="22170333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 name="Rectangle 20"/>
          <p:cNvSpPr>
            <a:spLocks noChangeAspect="1"/>
          </p:cNvSpPr>
          <p:nvPr/>
        </p:nvSpPr>
        <p:spPr>
          <a:xfrm>
            <a:off x="4884520" y="5302857"/>
            <a:ext cx="502920" cy="50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rcRect l="5157" t="15718" r="5341" b="3040"/>
          <a:stretch>
            <a:fillRect/>
          </a:stretch>
        </p:blipFill>
        <p:spPr>
          <a:xfrm>
            <a:off x="507999" y="1143000"/>
            <a:ext cx="8229600" cy="5076296"/>
          </a:xfrm>
          <a:prstGeom prst="rect">
            <a:avLst/>
          </a:prstGeom>
        </p:spPr>
      </p:pic>
      <p:cxnSp>
        <p:nvCxnSpPr>
          <p:cNvPr id="12" name="Straight Connector 11"/>
          <p:cNvCxnSpPr/>
          <p:nvPr/>
        </p:nvCxnSpPr>
        <p:spPr>
          <a:xfrm rot="5400000">
            <a:off x="4472564" y="3117850"/>
            <a:ext cx="977900" cy="1588"/>
          </a:xfrm>
          <a:prstGeom prst="line">
            <a:avLst/>
          </a:prstGeom>
          <a:ln w="9525"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4987708" y="3111499"/>
            <a:ext cx="1794092" cy="1"/>
          </a:xfrm>
          <a:prstGeom prst="line">
            <a:avLst/>
          </a:prstGeom>
          <a:ln w="9525"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6089253" y="3029347"/>
            <a:ext cx="978694" cy="1588"/>
          </a:xfrm>
          <a:prstGeom prst="line">
            <a:avLst/>
          </a:prstGeom>
          <a:ln w="3175" cap="flat" cmpd="sng" algn="ctr">
            <a:solidFill>
              <a:schemeClr val="bg2">
                <a:lumMod val="2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a:off x="4871394" y="4267200"/>
            <a:ext cx="2659706" cy="1588"/>
          </a:xfrm>
          <a:prstGeom prst="line">
            <a:avLst/>
          </a:prstGeom>
          <a:ln w="9525"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5681554" y="1955798"/>
            <a:ext cx="1798746" cy="3"/>
          </a:xfrm>
          <a:prstGeom prst="line">
            <a:avLst/>
          </a:prstGeom>
          <a:ln w="6350"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a:off x="4998394" y="5410200"/>
            <a:ext cx="683160" cy="1588"/>
          </a:xfrm>
          <a:prstGeom prst="line">
            <a:avLst/>
          </a:prstGeom>
          <a:ln w="6350"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4572000" y="4184253"/>
            <a:ext cx="775494" cy="1588"/>
          </a:xfrm>
          <a:prstGeom prst="line">
            <a:avLst/>
          </a:prstGeom>
          <a:ln w="9525" cap="flat" cmpd="sng" algn="ctr">
            <a:solidFill>
              <a:srgbClr val="4A452A"/>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4864373" y="3106544"/>
            <a:ext cx="192796" cy="1127"/>
          </a:xfrm>
          <a:prstGeom prst="line">
            <a:avLst/>
          </a:prstGeom>
          <a:ln w="6350" cap="flat" cmpd="sng" algn="ctr">
            <a:solidFill>
              <a:srgbClr val="4A452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6883673" y="4262244"/>
            <a:ext cx="192796" cy="1127"/>
          </a:xfrm>
          <a:prstGeom prst="line">
            <a:avLst/>
          </a:prstGeom>
          <a:ln w="6350" cap="flat" cmpd="sng" algn="ctr">
            <a:solidFill>
              <a:srgbClr val="4A452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986742" y="1362231"/>
            <a:ext cx="340658"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16</a:t>
            </a:r>
            <a:endParaRPr lang="en-US" sz="1200" dirty="0">
              <a:solidFill>
                <a:srgbClr val="008000"/>
              </a:solidFill>
              <a:effectLst>
                <a:outerShdw blurRad="25400" dist="25400" dir="11700000">
                  <a:srgbClr val="000000"/>
                </a:outerShdw>
              </a:effectLst>
            </a:endParaRPr>
          </a:p>
        </p:txBody>
      </p:sp>
      <p:sp>
        <p:nvSpPr>
          <p:cNvPr id="23" name="TextBox 22"/>
          <p:cNvSpPr txBox="1"/>
          <p:nvPr/>
        </p:nvSpPr>
        <p:spPr>
          <a:xfrm>
            <a:off x="2999442" y="1552731"/>
            <a:ext cx="332242"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5</a:t>
            </a:r>
            <a:endParaRPr lang="en-US" sz="1200" dirty="0">
              <a:solidFill>
                <a:srgbClr val="FF662F"/>
              </a:solidFill>
              <a:effectLst>
                <a:outerShdw blurRad="25400" dist="25400" dir="12240000">
                  <a:srgbClr val="000000"/>
                </a:outerShdw>
              </a:effectLst>
            </a:endParaRPr>
          </a:p>
        </p:txBody>
      </p:sp>
      <p:sp>
        <p:nvSpPr>
          <p:cNvPr id="24" name="TextBox 23"/>
          <p:cNvSpPr txBox="1"/>
          <p:nvPr/>
        </p:nvSpPr>
        <p:spPr>
          <a:xfrm>
            <a:off x="3012142" y="1743231"/>
            <a:ext cx="340658"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12</a:t>
            </a:r>
            <a:endParaRPr lang="en-US" sz="1200" dirty="0">
              <a:solidFill>
                <a:srgbClr val="EDEE07"/>
              </a:solidFill>
              <a:effectLst>
                <a:outerShdw blurRad="25400" dist="25400" dir="12600000">
                  <a:srgbClr val="000000"/>
                </a:outerShdw>
              </a:effectLst>
            </a:endParaRPr>
          </a:p>
        </p:txBody>
      </p:sp>
      <p:grpSp>
        <p:nvGrpSpPr>
          <p:cNvPr id="2" name="Group 28"/>
          <p:cNvGrpSpPr/>
          <p:nvPr/>
        </p:nvGrpSpPr>
        <p:grpSpPr>
          <a:xfrm>
            <a:off x="3226471" y="1335747"/>
            <a:ext cx="509626" cy="677049"/>
            <a:chOff x="2923713" y="1295400"/>
            <a:chExt cx="509626" cy="677049"/>
          </a:xfrm>
        </p:grpSpPr>
        <p:sp>
          <p:nvSpPr>
            <p:cNvPr id="25" name="TextBox 24"/>
            <p:cNvSpPr txBox="1"/>
            <p:nvPr/>
          </p:nvSpPr>
          <p:spPr>
            <a:xfrm>
              <a:off x="2923713" y="1295400"/>
              <a:ext cx="487634"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 &gt;15</a:t>
              </a:r>
              <a:endParaRPr lang="en-US" sz="1200" dirty="0">
                <a:solidFill>
                  <a:srgbClr val="008000"/>
                </a:solidFill>
                <a:effectLst>
                  <a:outerShdw blurRad="25400" dist="25400" dir="11700000">
                    <a:srgbClr val="000000"/>
                  </a:outerShdw>
                </a:effectLst>
              </a:endParaRPr>
            </a:p>
          </p:txBody>
        </p:sp>
        <p:sp>
          <p:nvSpPr>
            <p:cNvPr id="27" name="TextBox 26"/>
            <p:cNvSpPr txBox="1"/>
            <p:nvPr/>
          </p:nvSpPr>
          <p:spPr>
            <a:xfrm>
              <a:off x="2953042" y="1504950"/>
              <a:ext cx="445956"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&gt; 1</a:t>
              </a:r>
              <a:endParaRPr lang="en-US" sz="1200" dirty="0">
                <a:solidFill>
                  <a:srgbClr val="FF662F"/>
                </a:solidFill>
                <a:effectLst>
                  <a:outerShdw blurRad="25400" dist="25400" dir="12240000">
                    <a:srgbClr val="000000"/>
                  </a:outerShdw>
                </a:effectLst>
              </a:endParaRPr>
            </a:p>
          </p:txBody>
        </p:sp>
        <p:sp>
          <p:nvSpPr>
            <p:cNvPr id="28" name="TextBox 27"/>
            <p:cNvSpPr txBox="1"/>
            <p:nvPr/>
          </p:nvSpPr>
          <p:spPr>
            <a:xfrm>
              <a:off x="2944103" y="1695450"/>
              <a:ext cx="489236"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  &gt; 6</a:t>
              </a:r>
              <a:endParaRPr lang="en-US" sz="1200" dirty="0">
                <a:solidFill>
                  <a:srgbClr val="EDEE07"/>
                </a:solidFill>
                <a:effectLst>
                  <a:outerShdw blurRad="25400" dist="25400" dir="12600000">
                    <a:srgbClr val="000000"/>
                  </a:outerShdw>
                </a:effectLst>
              </a:endParaRPr>
            </a:p>
          </p:txBody>
        </p:sp>
      </p:grpSp>
      <p:sp>
        <p:nvSpPr>
          <p:cNvPr id="31" name="Rectangle 30"/>
          <p:cNvSpPr/>
          <p:nvPr/>
        </p:nvSpPr>
        <p:spPr>
          <a:xfrm>
            <a:off x="3450167" y="4114807"/>
            <a:ext cx="122766" cy="321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685908" y="1244599"/>
            <a:ext cx="697627" cy="369332"/>
          </a:xfrm>
          <a:prstGeom prst="rect">
            <a:avLst/>
          </a:prstGeom>
          <a:solidFill>
            <a:srgbClr val="CCFFCC"/>
          </a:solidFill>
          <a:ln>
            <a:solidFill>
              <a:srgbClr val="000000"/>
            </a:solidFill>
          </a:ln>
        </p:spPr>
        <p:txBody>
          <a:bodyPr wrap="none" rtlCol="0">
            <a:spAutoFit/>
          </a:bodyPr>
          <a:lstStyle/>
          <a:p>
            <a:r>
              <a:rPr lang="en-US" sz="1800" dirty="0" smtClean="0">
                <a:solidFill>
                  <a:schemeClr val="tx1"/>
                </a:solidFill>
              </a:rPr>
              <a:t>2016</a:t>
            </a:r>
            <a:endParaRPr lang="en-US" sz="1800" dirty="0">
              <a:solidFill>
                <a:schemeClr val="tx1"/>
              </a:solidFill>
            </a:endParaRPr>
          </a:p>
        </p:txBody>
      </p:sp>
      <p:cxnSp>
        <p:nvCxnSpPr>
          <p:cNvPr id="32" name="Straight Arrow Connector 31"/>
          <p:cNvCxnSpPr/>
          <p:nvPr/>
        </p:nvCxnSpPr>
        <p:spPr bwMode="auto">
          <a:xfrm flipV="1">
            <a:off x="3588224" y="2006005"/>
            <a:ext cx="0" cy="190500"/>
          </a:xfrm>
          <a:prstGeom prst="straightConnector1">
            <a:avLst/>
          </a:prstGeom>
          <a:noFill/>
          <a:ln w="25400" cap="flat" cmpd="sng" algn="ctr">
            <a:solidFill>
              <a:schemeClr val="accent2"/>
            </a:solidFill>
            <a:prstDash val="solid"/>
            <a:round/>
            <a:headEnd type="none" w="med" len="med"/>
            <a:tailEnd type="stealth" w="lg" len="lg"/>
          </a:ln>
          <a:effectLst/>
        </p:spPr>
      </p:cxnSp>
      <p:sp>
        <p:nvSpPr>
          <p:cNvPr id="33" name="Rectangle 5"/>
          <p:cNvSpPr>
            <a:spLocks noGrp="1" noChangeArrowheads="1"/>
          </p:cNvSpPr>
          <p:nvPr>
            <p:ph type="title"/>
          </p:nvPr>
        </p:nvSpPr>
        <p:spPr>
          <a:xfrm>
            <a:off x="-12700" y="0"/>
            <a:ext cx="9144000" cy="742951"/>
          </a:xfrm>
          <a:noFill/>
          <a:ln/>
        </p:spPr>
        <p:txBody>
          <a:bodyPr>
            <a:normAutofit/>
          </a:bodyPr>
          <a:lstStyle/>
          <a:p>
            <a:r>
              <a:rPr lang="en-US" sz="2800" dirty="0" smtClean="0">
                <a:solidFill>
                  <a:srgbClr val="000090"/>
                </a:solidFill>
              </a:rPr>
              <a:t>Are they compatible with the quark-</a:t>
            </a:r>
            <a:r>
              <a:rPr lang="en-US" sz="2800" dirty="0" err="1" smtClean="0">
                <a:solidFill>
                  <a:srgbClr val="000090"/>
                </a:solidFill>
              </a:rPr>
              <a:t>diquark</a:t>
            </a:r>
            <a:r>
              <a:rPr lang="en-US" sz="2800" dirty="0" smtClean="0">
                <a:solidFill>
                  <a:srgbClr val="000090"/>
                </a:solidFill>
              </a:rPr>
              <a:t> model</a:t>
            </a:r>
            <a:r>
              <a:rPr lang="en-US" sz="2800" b="1" dirty="0" smtClean="0">
                <a:solidFill>
                  <a:srgbClr val="000090"/>
                </a:solidFill>
              </a:rPr>
              <a:t>?</a:t>
            </a:r>
            <a:endParaRPr lang="en-US" sz="2800" b="1" dirty="0">
              <a:solidFill>
                <a:srgbClr val="000090"/>
              </a:solidFill>
            </a:endParaRPr>
          </a:p>
        </p:txBody>
      </p:sp>
      <p:cxnSp>
        <p:nvCxnSpPr>
          <p:cNvPr id="34" name="Straight Connector 3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9433235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5" name="Rectangle 3"/>
          <p:cNvSpPr>
            <a:spLocks noChangeArrowheads="1"/>
          </p:cNvSpPr>
          <p:nvPr/>
        </p:nvSpPr>
        <p:spPr bwMode="auto">
          <a:xfrm>
            <a:off x="838200" y="6024026"/>
            <a:ext cx="7848600" cy="304800"/>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p>
        </p:txBody>
      </p:sp>
      <p:sp>
        <p:nvSpPr>
          <p:cNvPr id="21" name="Rectangle 20"/>
          <p:cNvSpPr>
            <a:spLocks noChangeAspect="1"/>
          </p:cNvSpPr>
          <p:nvPr/>
        </p:nvSpPr>
        <p:spPr>
          <a:xfrm>
            <a:off x="4884520" y="5302857"/>
            <a:ext cx="502920" cy="50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srgbClr val="FFFFFF"/>
              </a:solidFill>
            </a:endParaRPr>
          </a:p>
        </p:txBody>
      </p:sp>
      <p:pic>
        <p:nvPicPr>
          <p:cNvPr id="8" name="Picture 7"/>
          <p:cNvPicPr>
            <a:picLocks noChangeAspect="1"/>
          </p:cNvPicPr>
          <p:nvPr/>
        </p:nvPicPr>
        <p:blipFill>
          <a:blip r:embed="rId3"/>
          <a:srcRect l="4978" t="17530" r="8001" b="5342"/>
          <a:stretch>
            <a:fillRect/>
          </a:stretch>
        </p:blipFill>
        <p:spPr>
          <a:xfrm>
            <a:off x="497890" y="1134533"/>
            <a:ext cx="7992533" cy="4991630"/>
          </a:xfrm>
          <a:prstGeom prst="rect">
            <a:avLst/>
          </a:prstGeom>
        </p:spPr>
      </p:pic>
      <p:sp>
        <p:nvSpPr>
          <p:cNvPr id="9" name="TextBox 8"/>
          <p:cNvSpPr txBox="1"/>
          <p:nvPr/>
        </p:nvSpPr>
        <p:spPr>
          <a:xfrm>
            <a:off x="3685908" y="1244599"/>
            <a:ext cx="697627" cy="369332"/>
          </a:xfrm>
          <a:prstGeom prst="rect">
            <a:avLst/>
          </a:prstGeom>
          <a:solidFill>
            <a:srgbClr val="CCFFCC"/>
          </a:solidFill>
          <a:ln>
            <a:solidFill>
              <a:srgbClr val="000000"/>
            </a:solidFill>
          </a:ln>
        </p:spPr>
        <p:txBody>
          <a:bodyPr wrap="none" rtlCol="0">
            <a:spAutoFit/>
          </a:bodyPr>
          <a:lstStyle/>
          <a:p>
            <a:r>
              <a:rPr lang="en-US" sz="1800" dirty="0" smtClean="0">
                <a:solidFill>
                  <a:srgbClr val="000000"/>
                </a:solidFill>
              </a:rPr>
              <a:t>2016</a:t>
            </a:r>
            <a:endParaRPr lang="en-US" sz="1800" dirty="0">
              <a:solidFill>
                <a:srgbClr val="000000"/>
              </a:solidFill>
            </a:endParaRPr>
          </a:p>
        </p:txBody>
      </p:sp>
      <p:sp>
        <p:nvSpPr>
          <p:cNvPr id="10" name="Rectangle 9"/>
          <p:cNvSpPr>
            <a:spLocks noChangeAspect="1"/>
          </p:cNvSpPr>
          <p:nvPr/>
        </p:nvSpPr>
        <p:spPr>
          <a:xfrm>
            <a:off x="5067300" y="5435600"/>
            <a:ext cx="91440" cy="91440"/>
          </a:xfrm>
          <a:prstGeom prst="rect">
            <a:avLst/>
          </a:prstGeom>
          <a:solidFill>
            <a:srgbClr val="00CD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srgbClr val="FFFFFF"/>
              </a:solidFill>
            </a:endParaRPr>
          </a:p>
        </p:txBody>
      </p:sp>
      <p:grpSp>
        <p:nvGrpSpPr>
          <p:cNvPr id="2" name="Group 13"/>
          <p:cNvGrpSpPr/>
          <p:nvPr/>
        </p:nvGrpSpPr>
        <p:grpSpPr>
          <a:xfrm>
            <a:off x="2986742" y="1339850"/>
            <a:ext cx="366058" cy="657999"/>
            <a:chOff x="2590800" y="1339850"/>
            <a:chExt cx="366058" cy="657999"/>
          </a:xfrm>
        </p:grpSpPr>
        <p:sp>
          <p:nvSpPr>
            <p:cNvPr id="11" name="TextBox 10"/>
            <p:cNvSpPr txBox="1"/>
            <p:nvPr/>
          </p:nvSpPr>
          <p:spPr>
            <a:xfrm>
              <a:off x="2590800" y="1339850"/>
              <a:ext cx="340658"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16</a:t>
              </a:r>
              <a:endParaRPr lang="en-US" sz="1200" dirty="0">
                <a:solidFill>
                  <a:srgbClr val="008000"/>
                </a:solidFill>
                <a:effectLst>
                  <a:outerShdw blurRad="25400" dist="25400" dir="11700000">
                    <a:srgbClr val="000000"/>
                  </a:outerShdw>
                </a:effectLst>
              </a:endParaRPr>
            </a:p>
          </p:txBody>
        </p:sp>
        <p:sp>
          <p:nvSpPr>
            <p:cNvPr id="12" name="TextBox 11"/>
            <p:cNvSpPr txBox="1"/>
            <p:nvPr/>
          </p:nvSpPr>
          <p:spPr>
            <a:xfrm>
              <a:off x="2603500" y="1530350"/>
              <a:ext cx="332242"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5</a:t>
              </a:r>
              <a:endParaRPr lang="en-US" sz="1200" dirty="0">
                <a:solidFill>
                  <a:srgbClr val="FF662F"/>
                </a:solidFill>
                <a:effectLst>
                  <a:outerShdw blurRad="25400" dist="25400" dir="12240000">
                    <a:srgbClr val="000000"/>
                  </a:outerShdw>
                </a:effectLst>
              </a:endParaRPr>
            </a:p>
          </p:txBody>
        </p:sp>
        <p:sp>
          <p:nvSpPr>
            <p:cNvPr id="13" name="TextBox 12"/>
            <p:cNvSpPr txBox="1"/>
            <p:nvPr/>
          </p:nvSpPr>
          <p:spPr>
            <a:xfrm>
              <a:off x="2616200" y="1720850"/>
              <a:ext cx="340658"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12</a:t>
              </a:r>
              <a:endParaRPr lang="en-US" sz="1200" dirty="0">
                <a:solidFill>
                  <a:srgbClr val="EDEE07"/>
                </a:solidFill>
                <a:effectLst>
                  <a:outerShdw blurRad="25400" dist="25400" dir="12600000">
                    <a:srgbClr val="000000"/>
                  </a:outerShdw>
                </a:effectLst>
              </a:endParaRPr>
            </a:p>
          </p:txBody>
        </p:sp>
      </p:grpSp>
      <p:sp>
        <p:nvSpPr>
          <p:cNvPr id="15" name="Rectangle 14"/>
          <p:cNvSpPr/>
          <p:nvPr/>
        </p:nvSpPr>
        <p:spPr>
          <a:xfrm>
            <a:off x="3450167" y="4157137"/>
            <a:ext cx="122766" cy="321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srgbClr val="FFFFFF"/>
              </a:solidFill>
            </a:endParaRPr>
          </a:p>
        </p:txBody>
      </p:sp>
      <p:sp>
        <p:nvSpPr>
          <p:cNvPr id="16" name="TextBox 15"/>
          <p:cNvSpPr txBox="1"/>
          <p:nvPr/>
        </p:nvSpPr>
        <p:spPr>
          <a:xfrm>
            <a:off x="985938" y="989568"/>
            <a:ext cx="1383712" cy="369332"/>
          </a:xfrm>
          <a:prstGeom prst="rect">
            <a:avLst/>
          </a:prstGeom>
          <a:noFill/>
          <a:ln w="19050" cap="flat" cmpd="sng" algn="ctr">
            <a:solidFill>
              <a:srgbClr val="000090"/>
            </a:solidFill>
            <a:prstDash val="solid"/>
            <a:round/>
            <a:headEnd type="none" w="med" len="med"/>
            <a:tailEnd type="none" w="med" len="med"/>
          </a:ln>
        </p:spPr>
        <p:txBody>
          <a:bodyPr wrap="none" rtlCol="0">
            <a:spAutoFit/>
          </a:bodyPr>
          <a:lstStyle/>
          <a:p>
            <a:r>
              <a:rPr lang="en-US" sz="1800" b="1" dirty="0" smtClean="0">
                <a:solidFill>
                  <a:srgbClr val="000000"/>
                </a:solidFill>
              </a:rPr>
              <a:t>SU(6)×O(3)</a:t>
            </a:r>
            <a:endParaRPr lang="en-US" sz="1800" b="1" dirty="0">
              <a:solidFill>
                <a:srgbClr val="000000"/>
              </a:solidFill>
            </a:endParaRPr>
          </a:p>
        </p:txBody>
      </p:sp>
      <p:cxnSp>
        <p:nvCxnSpPr>
          <p:cNvPr id="14" name="Straight Connector 1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grpSp>
        <p:nvGrpSpPr>
          <p:cNvPr id="17" name="Group 11"/>
          <p:cNvGrpSpPr/>
          <p:nvPr/>
        </p:nvGrpSpPr>
        <p:grpSpPr>
          <a:xfrm>
            <a:off x="2552056" y="1358900"/>
            <a:ext cx="572144" cy="657999"/>
            <a:chOff x="2486055" y="1358900"/>
            <a:chExt cx="572144" cy="657999"/>
          </a:xfrm>
        </p:grpSpPr>
        <p:sp>
          <p:nvSpPr>
            <p:cNvPr id="18" name="TextBox 17"/>
            <p:cNvSpPr txBox="1"/>
            <p:nvPr/>
          </p:nvSpPr>
          <p:spPr>
            <a:xfrm>
              <a:off x="2486055" y="1358900"/>
              <a:ext cx="550151" cy="276999"/>
            </a:xfrm>
            <a:prstGeom prst="rect">
              <a:avLst/>
            </a:prstGeom>
            <a:noFill/>
          </p:spPr>
          <p:txBody>
            <a:bodyPr wrap="none" rtlCol="0">
              <a:spAutoFit/>
            </a:bodyPr>
            <a:lstStyle/>
            <a:p>
              <a:r>
                <a:rPr lang="en-US" sz="1200" dirty="0" smtClean="0">
                  <a:solidFill>
                    <a:srgbClr val="008000"/>
                  </a:solidFill>
                  <a:effectLst>
                    <a:outerShdw blurRad="25400" dist="25400" dir="11700000">
                      <a:srgbClr val="000000"/>
                    </a:outerShdw>
                  </a:effectLst>
                </a:rPr>
                <a:t>15 </a:t>
              </a:r>
              <a:r>
                <a:rPr lang="en-US" sz="1200" dirty="0" smtClean="0">
                  <a:solidFill>
                    <a:srgbClr val="008000"/>
                  </a:solidFill>
                  <a:effectLst>
                    <a:outerShdw blurRad="25400" dist="25400" dir="11700000">
                      <a:srgbClr val="000000"/>
                    </a:outerShdw>
                  </a:effectLst>
                  <a:sym typeface="Symbol"/>
                </a:rPr>
                <a:t></a:t>
              </a:r>
              <a:endParaRPr lang="en-US" sz="1200" dirty="0">
                <a:solidFill>
                  <a:srgbClr val="008000"/>
                </a:solidFill>
                <a:effectLst>
                  <a:outerShdw blurRad="25400" dist="25400" dir="11700000">
                    <a:srgbClr val="000000"/>
                  </a:outerShdw>
                </a:effectLst>
              </a:endParaRPr>
            </a:p>
          </p:txBody>
        </p:sp>
        <p:sp>
          <p:nvSpPr>
            <p:cNvPr id="19" name="TextBox 18"/>
            <p:cNvSpPr txBox="1"/>
            <p:nvPr/>
          </p:nvSpPr>
          <p:spPr>
            <a:xfrm>
              <a:off x="2493745" y="1549400"/>
              <a:ext cx="551754" cy="276999"/>
            </a:xfrm>
            <a:prstGeom prst="rect">
              <a:avLst/>
            </a:prstGeom>
            <a:noFill/>
          </p:spPr>
          <p:txBody>
            <a:bodyPr wrap="none" rtlCol="0">
              <a:spAutoFit/>
            </a:bodyPr>
            <a:lstStyle/>
            <a:p>
              <a:r>
                <a:rPr lang="en-US" sz="1200" dirty="0" smtClean="0">
                  <a:solidFill>
                    <a:srgbClr val="FF662F"/>
                  </a:solidFill>
                  <a:effectLst>
                    <a:outerShdw blurRad="25400" dist="25400" dir="12240000">
                      <a:srgbClr val="000000"/>
                    </a:outerShdw>
                  </a:effectLst>
                </a:rPr>
                <a:t>  4 </a:t>
              </a:r>
              <a:r>
                <a:rPr lang="en-US" sz="1200" dirty="0" smtClean="0">
                  <a:solidFill>
                    <a:srgbClr val="FF662F"/>
                  </a:solidFill>
                  <a:effectLst>
                    <a:outerShdw blurRad="25400" dist="25400" dir="12240000">
                      <a:srgbClr val="000000"/>
                    </a:outerShdw>
                  </a:effectLst>
                  <a:sym typeface="Symbol"/>
                </a:rPr>
                <a:t></a:t>
              </a:r>
              <a:endParaRPr lang="en-US" sz="1200" dirty="0">
                <a:solidFill>
                  <a:srgbClr val="FF662F"/>
                </a:solidFill>
                <a:effectLst>
                  <a:outerShdw blurRad="25400" dist="25400" dir="12240000">
                    <a:srgbClr val="000000"/>
                  </a:outerShdw>
                </a:effectLst>
              </a:endParaRPr>
            </a:p>
          </p:txBody>
        </p:sp>
        <p:sp>
          <p:nvSpPr>
            <p:cNvPr id="20" name="TextBox 19"/>
            <p:cNvSpPr txBox="1"/>
            <p:nvPr/>
          </p:nvSpPr>
          <p:spPr>
            <a:xfrm>
              <a:off x="2506445" y="1739900"/>
              <a:ext cx="551754" cy="276999"/>
            </a:xfrm>
            <a:prstGeom prst="rect">
              <a:avLst/>
            </a:prstGeom>
            <a:noFill/>
          </p:spPr>
          <p:txBody>
            <a:bodyPr wrap="none" rtlCol="0">
              <a:spAutoFit/>
            </a:bodyPr>
            <a:lstStyle/>
            <a:p>
              <a:r>
                <a:rPr lang="en-US" sz="1200" dirty="0" smtClean="0">
                  <a:solidFill>
                    <a:srgbClr val="EDEE07"/>
                  </a:solidFill>
                  <a:effectLst>
                    <a:outerShdw blurRad="25400" dist="25400" dir="12600000">
                      <a:srgbClr val="000000"/>
                    </a:outerShdw>
                  </a:effectLst>
                </a:rPr>
                <a:t>  6 </a:t>
              </a:r>
              <a:r>
                <a:rPr lang="en-US" sz="1200" dirty="0" smtClean="0">
                  <a:solidFill>
                    <a:srgbClr val="EDEE07"/>
                  </a:solidFill>
                  <a:effectLst>
                    <a:outerShdw blurRad="25400" dist="25400" dir="12600000">
                      <a:srgbClr val="000000"/>
                    </a:outerShdw>
                  </a:effectLst>
                  <a:sym typeface="Symbol"/>
                </a:rPr>
                <a:t></a:t>
              </a:r>
              <a:endParaRPr lang="en-US" sz="1200" dirty="0">
                <a:solidFill>
                  <a:srgbClr val="EDEE07"/>
                </a:solidFill>
                <a:effectLst>
                  <a:outerShdw blurRad="25400" dist="25400" dir="12600000">
                    <a:srgbClr val="000000"/>
                  </a:outerShdw>
                </a:effectLst>
              </a:endParaRPr>
            </a:p>
          </p:txBody>
        </p:sp>
      </p:grpSp>
      <p:sp>
        <p:nvSpPr>
          <p:cNvPr id="22" name="TextBox 21"/>
          <p:cNvSpPr txBox="1"/>
          <p:nvPr/>
        </p:nvSpPr>
        <p:spPr>
          <a:xfrm>
            <a:off x="228600" y="6107668"/>
            <a:ext cx="8789587" cy="369332"/>
          </a:xfrm>
          <a:prstGeom prst="rect">
            <a:avLst/>
          </a:prstGeom>
          <a:noFill/>
        </p:spPr>
        <p:txBody>
          <a:bodyPr wrap="none" rtlCol="0">
            <a:spAutoFit/>
          </a:bodyPr>
          <a:lstStyle/>
          <a:p>
            <a:r>
              <a:rPr lang="en-US" sz="1800" b="1" dirty="0" smtClean="0">
                <a:solidFill>
                  <a:srgbClr val="000090"/>
                </a:solidFill>
              </a:rPr>
              <a:t>But the naïve version of quark-</a:t>
            </a:r>
            <a:r>
              <a:rPr lang="en-US" sz="1800" b="1" dirty="0" err="1" smtClean="0">
                <a:solidFill>
                  <a:srgbClr val="000090"/>
                </a:solidFill>
              </a:rPr>
              <a:t>diquark</a:t>
            </a:r>
            <a:r>
              <a:rPr lang="en-US" sz="1800" b="1" dirty="0" smtClean="0">
                <a:solidFill>
                  <a:srgbClr val="000090"/>
                </a:solidFill>
              </a:rPr>
              <a:t> model (point-like </a:t>
            </a:r>
            <a:r>
              <a:rPr lang="en-US" sz="1800" b="1" dirty="0" err="1" smtClean="0">
                <a:solidFill>
                  <a:srgbClr val="000090"/>
                </a:solidFill>
              </a:rPr>
              <a:t>diquarks</a:t>
            </a:r>
            <a:r>
              <a:rPr lang="en-US" sz="1800" b="1" dirty="0" smtClean="0">
                <a:solidFill>
                  <a:srgbClr val="000090"/>
                </a:solidFill>
              </a:rPr>
              <a:t>) is ruled </a:t>
            </a:r>
            <a:r>
              <a:rPr lang="en-US" sz="1800" b="1" dirty="0">
                <a:solidFill>
                  <a:srgbClr val="000090"/>
                </a:solidFill>
              </a:rPr>
              <a:t>out </a:t>
            </a:r>
          </a:p>
        </p:txBody>
      </p:sp>
      <p:sp>
        <p:nvSpPr>
          <p:cNvPr id="23" name="Rectangle 5"/>
          <p:cNvSpPr>
            <a:spLocks noGrp="1" noChangeArrowheads="1"/>
          </p:cNvSpPr>
          <p:nvPr>
            <p:ph type="title"/>
          </p:nvPr>
        </p:nvSpPr>
        <p:spPr>
          <a:xfrm>
            <a:off x="-12700" y="0"/>
            <a:ext cx="9144000" cy="742951"/>
          </a:xfrm>
          <a:noFill/>
          <a:ln/>
        </p:spPr>
        <p:txBody>
          <a:bodyPr>
            <a:normAutofit/>
          </a:bodyPr>
          <a:lstStyle/>
          <a:p>
            <a:r>
              <a:rPr lang="en-US" sz="2800" dirty="0" smtClean="0">
                <a:solidFill>
                  <a:srgbClr val="000090"/>
                </a:solidFill>
              </a:rPr>
              <a:t>Are they compatible with the quark-</a:t>
            </a:r>
            <a:r>
              <a:rPr lang="en-US" sz="2800" dirty="0" err="1" smtClean="0">
                <a:solidFill>
                  <a:srgbClr val="000090"/>
                </a:solidFill>
              </a:rPr>
              <a:t>diquark</a:t>
            </a:r>
            <a:r>
              <a:rPr lang="en-US" sz="2800" dirty="0" smtClean="0">
                <a:solidFill>
                  <a:srgbClr val="000090"/>
                </a:solidFill>
              </a:rPr>
              <a:t> model</a:t>
            </a:r>
            <a:r>
              <a:rPr lang="en-US" sz="2800" b="1" dirty="0" smtClean="0">
                <a:solidFill>
                  <a:srgbClr val="000090"/>
                </a:solidFill>
              </a:rPr>
              <a:t>?</a:t>
            </a:r>
            <a:endParaRPr lang="en-US" sz="2800" b="1" dirty="0">
              <a:solidFill>
                <a:srgbClr val="000090"/>
              </a:solidFill>
            </a:endParaRPr>
          </a:p>
        </p:txBody>
      </p:sp>
    </p:spTree>
    <p:extLst>
      <p:ext uri="{BB962C8B-B14F-4D97-AF65-F5344CB8AC3E}">
        <p14:creationId xmlns:p14="http://schemas.microsoft.com/office/powerpoint/2010/main" val="36234319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44895"/>
          <a:stretch>
            <a:fillRect/>
          </a:stretch>
        </p:blipFill>
        <p:spPr>
          <a:xfrm>
            <a:off x="1348248" y="1530102"/>
            <a:ext cx="5640469" cy="3571520"/>
          </a:xfrm>
          <a:prstGeom prst="rect">
            <a:avLst/>
          </a:prstGeom>
          <a:solidFill>
            <a:srgbClr val="FFFFFF"/>
          </a:solidFill>
        </p:spPr>
      </p:pic>
      <p:sp>
        <p:nvSpPr>
          <p:cNvPr id="2" name="Rectangle 1"/>
          <p:cNvSpPr/>
          <p:nvPr/>
        </p:nvSpPr>
        <p:spPr>
          <a:xfrm>
            <a:off x="548597" y="77801"/>
            <a:ext cx="8218917" cy="584775"/>
          </a:xfrm>
          <a:prstGeom prst="rect">
            <a:avLst/>
          </a:prstGeom>
        </p:spPr>
        <p:txBody>
          <a:bodyPr wrap="none">
            <a:spAutoFit/>
          </a:bodyPr>
          <a:lstStyle/>
          <a:p>
            <a:r>
              <a:rPr lang="en-US" sz="3200" b="1" dirty="0">
                <a:solidFill>
                  <a:srgbClr val="000090"/>
                </a:solidFill>
              </a:rPr>
              <a:t>Do new states</a:t>
            </a:r>
            <a:r>
              <a:rPr lang="en-US" sz="3200" b="1" dirty="0" smtClean="0">
                <a:solidFill>
                  <a:srgbClr val="000090"/>
                </a:solidFill>
              </a:rPr>
              <a:t> fit with </a:t>
            </a:r>
            <a:r>
              <a:rPr lang="en-US" sz="3200" b="1" dirty="0">
                <a:solidFill>
                  <a:srgbClr val="000090"/>
                </a:solidFill>
              </a:rPr>
              <a:t>LQCD projections?</a:t>
            </a:r>
            <a:endParaRPr lang="en-US" sz="3200" dirty="0"/>
          </a:p>
        </p:txBody>
      </p:sp>
      <p:sp>
        <p:nvSpPr>
          <p:cNvPr id="5" name="TextBox 4"/>
          <p:cNvSpPr txBox="1"/>
          <p:nvPr/>
        </p:nvSpPr>
        <p:spPr>
          <a:xfrm>
            <a:off x="7395252" y="3347295"/>
            <a:ext cx="1633781" cy="1754326"/>
          </a:xfrm>
          <a:prstGeom prst="rect">
            <a:avLst/>
          </a:prstGeom>
          <a:solidFill>
            <a:schemeClr val="bg1"/>
          </a:solidFill>
          <a:ln>
            <a:solidFill>
              <a:srgbClr val="29FF5A"/>
            </a:solidFill>
          </a:ln>
        </p:spPr>
        <p:txBody>
          <a:bodyPr wrap="none" rtlCol="0">
            <a:spAutoFit/>
          </a:bodyPr>
          <a:lstStyle/>
          <a:p>
            <a:r>
              <a:rPr lang="en-US" sz="1800" dirty="0" smtClean="0">
                <a:solidFill>
                  <a:srgbClr val="000090"/>
                </a:solidFill>
              </a:rPr>
              <a:t>Known states:</a:t>
            </a:r>
          </a:p>
          <a:p>
            <a:r>
              <a:rPr lang="en-US" sz="1800" dirty="0" smtClean="0">
                <a:solidFill>
                  <a:srgbClr val="000090"/>
                </a:solidFill>
              </a:rPr>
              <a:t>N(1675)5/2</a:t>
            </a:r>
            <a:r>
              <a:rPr lang="en-US" sz="1800" baseline="30000" dirty="0" smtClean="0">
                <a:solidFill>
                  <a:srgbClr val="000090"/>
                </a:solidFill>
              </a:rPr>
              <a:t>-</a:t>
            </a:r>
          </a:p>
          <a:p>
            <a:r>
              <a:rPr lang="en-US" sz="1800" dirty="0" smtClean="0">
                <a:solidFill>
                  <a:srgbClr val="000090"/>
                </a:solidFill>
              </a:rPr>
              <a:t>N(1700)3/2</a:t>
            </a:r>
            <a:r>
              <a:rPr lang="en-US" sz="1800" b="1" baseline="30000" dirty="0" smtClean="0">
                <a:solidFill>
                  <a:srgbClr val="000090"/>
                </a:solidFill>
              </a:rPr>
              <a:t>-</a:t>
            </a:r>
          </a:p>
          <a:p>
            <a:r>
              <a:rPr lang="en-US" sz="1800" dirty="0" smtClean="0">
                <a:solidFill>
                  <a:srgbClr val="000090"/>
                </a:solidFill>
              </a:rPr>
              <a:t>N(1520)3/2</a:t>
            </a:r>
            <a:r>
              <a:rPr lang="en-US" sz="1800" b="1" baseline="30000" dirty="0" smtClean="0">
                <a:solidFill>
                  <a:srgbClr val="000090"/>
                </a:solidFill>
              </a:rPr>
              <a:t>-</a:t>
            </a:r>
          </a:p>
          <a:p>
            <a:r>
              <a:rPr lang="en-US" sz="1800" dirty="0" smtClean="0">
                <a:solidFill>
                  <a:srgbClr val="000090"/>
                </a:solidFill>
              </a:rPr>
              <a:t>N(1650)1/2</a:t>
            </a:r>
            <a:r>
              <a:rPr lang="en-US" sz="1800" b="1" baseline="30000" dirty="0" smtClean="0">
                <a:solidFill>
                  <a:srgbClr val="000090"/>
                </a:solidFill>
              </a:rPr>
              <a:t>-</a:t>
            </a:r>
          </a:p>
          <a:p>
            <a:r>
              <a:rPr lang="en-US" sz="1800" dirty="0" smtClean="0">
                <a:solidFill>
                  <a:srgbClr val="000090"/>
                </a:solidFill>
              </a:rPr>
              <a:t>N(1535)1/2</a:t>
            </a:r>
            <a:r>
              <a:rPr lang="en-US" sz="1800" b="1" baseline="30000" dirty="0" smtClean="0">
                <a:solidFill>
                  <a:srgbClr val="000090"/>
                </a:solidFill>
              </a:rPr>
              <a:t>-</a:t>
            </a:r>
            <a:endParaRPr lang="en-US" sz="1800" b="1" baseline="30000" dirty="0">
              <a:solidFill>
                <a:srgbClr val="000090"/>
              </a:solidFill>
            </a:endParaRPr>
          </a:p>
        </p:txBody>
      </p:sp>
      <p:sp>
        <p:nvSpPr>
          <p:cNvPr id="6" name="Oval 5"/>
          <p:cNvSpPr/>
          <p:nvPr/>
        </p:nvSpPr>
        <p:spPr>
          <a:xfrm>
            <a:off x="4850061" y="3420515"/>
            <a:ext cx="1817439" cy="643486"/>
          </a:xfrm>
          <a:prstGeom prst="ellipse">
            <a:avLst/>
          </a:prstGeom>
          <a:noFill/>
          <a:ln w="28575" cap="flat" cmpd="sng" algn="ctr">
            <a:solidFill>
              <a:srgbClr val="29FF5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59"/>
          <p:cNvGrpSpPr/>
          <p:nvPr/>
        </p:nvGrpSpPr>
        <p:grpSpPr>
          <a:xfrm>
            <a:off x="4837626" y="1881717"/>
            <a:ext cx="4207456" cy="1315616"/>
            <a:chOff x="4826264" y="1929234"/>
            <a:chExt cx="4207456" cy="1315616"/>
          </a:xfrm>
        </p:grpSpPr>
        <p:sp>
          <p:nvSpPr>
            <p:cNvPr id="8" name="Oval 7"/>
            <p:cNvSpPr/>
            <p:nvPr/>
          </p:nvSpPr>
          <p:spPr>
            <a:xfrm>
              <a:off x="4826264" y="2990850"/>
              <a:ext cx="793486" cy="2540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00314" y="1929234"/>
              <a:ext cx="1433406" cy="1200329"/>
            </a:xfrm>
            <a:prstGeom prst="rect">
              <a:avLst/>
            </a:prstGeom>
            <a:noFill/>
            <a:ln>
              <a:solidFill>
                <a:srgbClr val="FF0000"/>
              </a:solidFill>
            </a:ln>
          </p:spPr>
          <p:txBody>
            <a:bodyPr wrap="none" rtlCol="0">
              <a:spAutoFit/>
            </a:bodyPr>
            <a:lstStyle/>
            <a:p>
              <a:r>
                <a:rPr lang="en-US" sz="1800" dirty="0" smtClean="0">
                  <a:solidFill>
                    <a:srgbClr val="000090"/>
                  </a:solidFill>
                </a:rPr>
                <a:t>N(2060)5/2</a:t>
              </a:r>
              <a:r>
                <a:rPr lang="en-US" sz="1800" b="1" baseline="30000" dirty="0" smtClean="0">
                  <a:solidFill>
                    <a:srgbClr val="000090"/>
                  </a:solidFill>
                </a:rPr>
                <a:t>-</a:t>
              </a:r>
              <a:endParaRPr lang="en-US" sz="1800" dirty="0" smtClean="0">
                <a:solidFill>
                  <a:srgbClr val="000090"/>
                </a:solidFill>
              </a:endParaRPr>
            </a:p>
            <a:p>
              <a:r>
                <a:rPr lang="en-US" sz="1800" dirty="0" smtClean="0">
                  <a:solidFill>
                    <a:srgbClr val="000090"/>
                  </a:solidFill>
                </a:rPr>
                <a:t>N(2120)3/2</a:t>
              </a:r>
              <a:r>
                <a:rPr lang="en-US" sz="1800" b="1" baseline="30000" dirty="0" smtClean="0">
                  <a:solidFill>
                    <a:srgbClr val="000090"/>
                  </a:solidFill>
                </a:rPr>
                <a:t>-</a:t>
              </a:r>
            </a:p>
            <a:p>
              <a:r>
                <a:rPr lang="en-US" sz="1800" dirty="0" smtClean="0">
                  <a:solidFill>
                    <a:srgbClr val="000090"/>
                  </a:solidFill>
                </a:rPr>
                <a:t>N(1875)3/2</a:t>
              </a:r>
              <a:r>
                <a:rPr lang="en-US" sz="1800" b="1" baseline="30000" dirty="0" smtClean="0">
                  <a:solidFill>
                    <a:srgbClr val="000090"/>
                  </a:solidFill>
                </a:rPr>
                <a:t>-</a:t>
              </a:r>
              <a:endParaRPr lang="en-US" sz="1800" dirty="0" smtClean="0">
                <a:solidFill>
                  <a:srgbClr val="000090"/>
                </a:solidFill>
              </a:endParaRPr>
            </a:p>
            <a:p>
              <a:r>
                <a:rPr lang="en-US" sz="1800" dirty="0" smtClean="0">
                  <a:solidFill>
                    <a:srgbClr val="000090"/>
                  </a:solidFill>
                </a:rPr>
                <a:t>N(1895)1/2</a:t>
              </a:r>
              <a:r>
                <a:rPr lang="en-US" sz="1800" b="1" baseline="30000" dirty="0" smtClean="0">
                  <a:solidFill>
                    <a:srgbClr val="000090"/>
                  </a:solidFill>
                </a:rPr>
                <a:t>- </a:t>
              </a:r>
            </a:p>
          </p:txBody>
        </p:sp>
        <p:sp>
          <p:nvSpPr>
            <p:cNvPr id="10" name="Oval 9"/>
            <p:cNvSpPr/>
            <p:nvPr/>
          </p:nvSpPr>
          <p:spPr>
            <a:xfrm>
              <a:off x="5302514" y="2863850"/>
              <a:ext cx="793486" cy="1651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848616" y="2914649"/>
              <a:ext cx="610672" cy="158751"/>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385064" y="2669115"/>
              <a:ext cx="660402" cy="1651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56"/>
          <p:cNvGrpSpPr/>
          <p:nvPr/>
        </p:nvGrpSpPr>
        <p:grpSpPr>
          <a:xfrm>
            <a:off x="576074" y="2704917"/>
            <a:ext cx="3759133" cy="933589"/>
            <a:chOff x="918966" y="2573635"/>
            <a:chExt cx="3759133" cy="933589"/>
          </a:xfrm>
        </p:grpSpPr>
        <p:sp>
          <p:nvSpPr>
            <p:cNvPr id="14" name="TextBox 13"/>
            <p:cNvSpPr txBox="1"/>
            <p:nvPr/>
          </p:nvSpPr>
          <p:spPr>
            <a:xfrm>
              <a:off x="918966" y="2573635"/>
              <a:ext cx="1478290" cy="933589"/>
            </a:xfrm>
            <a:prstGeom prst="rect">
              <a:avLst/>
            </a:prstGeom>
            <a:solidFill>
              <a:srgbClr val="FFFFFF"/>
            </a:solidFill>
            <a:ln>
              <a:solidFill>
                <a:srgbClr val="FF0000"/>
              </a:solidFill>
            </a:ln>
          </p:spPr>
          <p:txBody>
            <a:bodyPr wrap="none" rtlCol="0">
              <a:spAutoFit/>
            </a:bodyPr>
            <a:lstStyle/>
            <a:p>
              <a:r>
                <a:rPr lang="en-US" sz="1800" dirty="0" smtClean="0">
                  <a:solidFill>
                    <a:srgbClr val="000090"/>
                  </a:solidFill>
                </a:rPr>
                <a:t>N(1860)5/2</a:t>
              </a:r>
              <a:r>
                <a:rPr lang="en-US" sz="1800" baseline="30000" dirty="0" smtClean="0">
                  <a:solidFill>
                    <a:srgbClr val="000090"/>
                  </a:solidFill>
                </a:rPr>
                <a:t>+</a:t>
              </a:r>
            </a:p>
            <a:p>
              <a:r>
                <a:rPr lang="en-US" sz="1800" dirty="0" smtClean="0">
                  <a:solidFill>
                    <a:srgbClr val="000090"/>
                  </a:solidFill>
                </a:rPr>
                <a:t>N(1900)3/2</a:t>
              </a:r>
              <a:r>
                <a:rPr lang="en-US" sz="1800" baseline="30000" dirty="0" smtClean="0">
                  <a:solidFill>
                    <a:srgbClr val="000090"/>
                  </a:solidFill>
                </a:rPr>
                <a:t>+</a:t>
              </a:r>
            </a:p>
            <a:p>
              <a:r>
                <a:rPr lang="en-US" sz="1800" dirty="0" smtClean="0">
                  <a:solidFill>
                    <a:srgbClr val="000090"/>
                  </a:solidFill>
                </a:rPr>
                <a:t>N(1880)1/2</a:t>
              </a:r>
              <a:r>
                <a:rPr lang="en-US" baseline="30000" dirty="0" smtClean="0">
                  <a:solidFill>
                    <a:srgbClr val="000090"/>
                  </a:solidFill>
                </a:rPr>
                <a:t>+</a:t>
              </a:r>
            </a:p>
          </p:txBody>
        </p:sp>
        <p:sp>
          <p:nvSpPr>
            <p:cNvPr id="15" name="Oval 14"/>
            <p:cNvSpPr/>
            <p:nvPr/>
          </p:nvSpPr>
          <p:spPr>
            <a:xfrm>
              <a:off x="3505200" y="2984494"/>
              <a:ext cx="565414" cy="1397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25742" y="3012011"/>
              <a:ext cx="681836" cy="1778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112685" y="2952743"/>
              <a:ext cx="565414" cy="1397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2354495" y="968287"/>
            <a:ext cx="4078937" cy="307777"/>
          </a:xfrm>
          <a:prstGeom prst="rect">
            <a:avLst/>
          </a:prstGeom>
          <a:noFill/>
        </p:spPr>
        <p:txBody>
          <a:bodyPr wrap="none" rtlCol="0">
            <a:spAutoFit/>
          </a:bodyPr>
          <a:lstStyle/>
          <a:p>
            <a:r>
              <a:rPr lang="en-US" sz="1400" i="1" dirty="0" smtClean="0"/>
              <a:t>R. Edwards et al., </a:t>
            </a:r>
            <a:r>
              <a:rPr lang="en-US" sz="1400" i="1" dirty="0" err="1" smtClean="0"/>
              <a:t>Phys.Rev</a:t>
            </a:r>
            <a:r>
              <a:rPr lang="en-US" sz="1400" i="1" dirty="0" smtClean="0"/>
              <a:t>. D84 (2011) 074508 </a:t>
            </a:r>
            <a:endParaRPr lang="en-US" sz="1400" i="1" dirty="0"/>
          </a:p>
        </p:txBody>
      </p:sp>
      <p:sp>
        <p:nvSpPr>
          <p:cNvPr id="19" name="TextBox 18"/>
          <p:cNvSpPr txBox="1"/>
          <p:nvPr/>
        </p:nvSpPr>
        <p:spPr>
          <a:xfrm>
            <a:off x="151626" y="6172200"/>
            <a:ext cx="8893456" cy="369332"/>
          </a:xfrm>
          <a:prstGeom prst="rect">
            <a:avLst/>
          </a:prstGeom>
          <a:noFill/>
        </p:spPr>
        <p:txBody>
          <a:bodyPr wrap="square" rtlCol="0">
            <a:spAutoFit/>
          </a:bodyPr>
          <a:lstStyle/>
          <a:p>
            <a:r>
              <a:rPr lang="en-US" sz="1800" b="1" dirty="0" smtClean="0">
                <a:solidFill>
                  <a:srgbClr val="000090"/>
                </a:solidFill>
              </a:rPr>
              <a:t>Ignoring the mass scale, new states fit with the J</a:t>
            </a:r>
            <a:r>
              <a:rPr lang="en-US" sz="1800" b="1" baseline="30000" dirty="0" smtClean="0">
                <a:solidFill>
                  <a:srgbClr val="000090"/>
                </a:solidFill>
              </a:rPr>
              <a:t>P</a:t>
            </a:r>
            <a:r>
              <a:rPr lang="en-US" sz="1800" b="1" dirty="0" smtClean="0">
                <a:solidFill>
                  <a:srgbClr val="000090"/>
                </a:solidFill>
              </a:rPr>
              <a:t> values predicted from LQCD</a:t>
            </a:r>
            <a:endParaRPr lang="en-US" sz="1800" b="1" dirty="0">
              <a:solidFill>
                <a:srgbClr val="000090"/>
              </a:solidFill>
            </a:endParaRPr>
          </a:p>
        </p:txBody>
      </p:sp>
      <p:sp>
        <p:nvSpPr>
          <p:cNvPr id="20" name="TextBox 19"/>
          <p:cNvSpPr txBox="1"/>
          <p:nvPr/>
        </p:nvSpPr>
        <p:spPr>
          <a:xfrm>
            <a:off x="4762576" y="5421868"/>
            <a:ext cx="3916458" cy="369332"/>
          </a:xfrm>
          <a:prstGeom prst="rect">
            <a:avLst/>
          </a:prstGeom>
          <a:noFill/>
          <a:ln>
            <a:solidFill>
              <a:srgbClr val="00CD00"/>
            </a:solidFill>
          </a:ln>
        </p:spPr>
        <p:txBody>
          <a:bodyPr wrap="none" rtlCol="0">
            <a:spAutoFit/>
          </a:bodyPr>
          <a:lstStyle/>
          <a:p>
            <a:r>
              <a:rPr lang="en-US" sz="1800" b="1" dirty="0" smtClean="0"/>
              <a:t>Lowest J</a:t>
            </a:r>
            <a:r>
              <a:rPr lang="en-US" sz="1800" b="1" baseline="30000" dirty="0" smtClean="0"/>
              <a:t>-</a:t>
            </a:r>
            <a:r>
              <a:rPr lang="en-US" sz="1800" b="1" dirty="0" smtClean="0"/>
              <a:t>  </a:t>
            </a:r>
            <a:r>
              <a:rPr lang="en-US" sz="1800" dirty="0" smtClean="0"/>
              <a:t>states 200-300 </a:t>
            </a:r>
            <a:r>
              <a:rPr lang="en-US" sz="1800" dirty="0" err="1" smtClean="0"/>
              <a:t>MeV</a:t>
            </a:r>
            <a:r>
              <a:rPr lang="en-US" sz="1800" dirty="0" smtClean="0"/>
              <a:t> high</a:t>
            </a:r>
          </a:p>
        </p:txBody>
      </p:sp>
      <p:sp>
        <p:nvSpPr>
          <p:cNvPr id="21" name="TextBox 20"/>
          <p:cNvSpPr txBox="1"/>
          <p:nvPr/>
        </p:nvSpPr>
        <p:spPr>
          <a:xfrm>
            <a:off x="714110" y="5421868"/>
            <a:ext cx="3934090" cy="369332"/>
          </a:xfrm>
          <a:prstGeom prst="rect">
            <a:avLst/>
          </a:prstGeom>
          <a:noFill/>
          <a:ln>
            <a:solidFill>
              <a:srgbClr val="FF0000"/>
            </a:solidFill>
          </a:ln>
        </p:spPr>
        <p:txBody>
          <a:bodyPr wrap="none" rtlCol="0">
            <a:spAutoFit/>
          </a:bodyPr>
          <a:lstStyle/>
          <a:p>
            <a:r>
              <a:rPr lang="en-US" sz="1800" b="1" dirty="0" smtClean="0"/>
              <a:t>Lowest J</a:t>
            </a:r>
            <a:r>
              <a:rPr lang="en-US" sz="1800" b="1" baseline="30000" dirty="0" smtClean="0"/>
              <a:t>+ </a:t>
            </a:r>
            <a:r>
              <a:rPr lang="en-US" sz="1800" dirty="0" smtClean="0"/>
              <a:t>states 500 -700 </a:t>
            </a:r>
            <a:r>
              <a:rPr lang="en-US" sz="1800" dirty="0" err="1" smtClean="0"/>
              <a:t>MeV</a:t>
            </a:r>
            <a:r>
              <a:rPr lang="en-US" sz="1800" dirty="0" smtClean="0"/>
              <a:t> high</a:t>
            </a:r>
          </a:p>
        </p:txBody>
      </p:sp>
      <p:sp>
        <p:nvSpPr>
          <p:cNvPr id="22" name="TextBox 21"/>
          <p:cNvSpPr txBox="1"/>
          <p:nvPr/>
        </p:nvSpPr>
        <p:spPr>
          <a:xfrm>
            <a:off x="5554912" y="1501516"/>
            <a:ext cx="1249060" cy="338554"/>
          </a:xfrm>
          <a:prstGeom prst="rect">
            <a:avLst/>
          </a:prstGeom>
          <a:noFill/>
        </p:spPr>
        <p:txBody>
          <a:bodyPr wrap="none" rtlCol="0">
            <a:spAutoFit/>
          </a:bodyPr>
          <a:lstStyle/>
          <a:p>
            <a:r>
              <a:rPr lang="en-US" sz="1600" b="1" dirty="0" err="1" smtClean="0">
                <a:solidFill>
                  <a:srgbClr val="FF0000"/>
                </a:solidFill>
              </a:rPr>
              <a:t>m</a:t>
            </a:r>
            <a:r>
              <a:rPr lang="en-US" sz="1600" b="1" baseline="-25000" dirty="0" err="1" smtClean="0">
                <a:solidFill>
                  <a:srgbClr val="FF0000"/>
                </a:solidFill>
              </a:rPr>
              <a:t>π</a:t>
            </a:r>
            <a:r>
              <a:rPr lang="en-US" sz="1600" b="1" dirty="0" smtClean="0">
                <a:solidFill>
                  <a:srgbClr val="FF0000"/>
                </a:solidFill>
              </a:rPr>
              <a:t>=396MeV</a:t>
            </a:r>
            <a:endParaRPr lang="en-US" sz="1600" b="1" dirty="0">
              <a:solidFill>
                <a:srgbClr val="FF0000"/>
              </a:solidFill>
            </a:endParaRPr>
          </a:p>
        </p:txBody>
      </p:sp>
      <p:sp>
        <p:nvSpPr>
          <p:cNvPr id="26" name="TextBox 25"/>
          <p:cNvSpPr txBox="1"/>
          <p:nvPr/>
        </p:nvSpPr>
        <p:spPr>
          <a:xfrm rot="16200000">
            <a:off x="1407739" y="1979796"/>
            <a:ext cx="774571" cy="369332"/>
          </a:xfrm>
          <a:prstGeom prst="rect">
            <a:avLst/>
          </a:prstGeom>
          <a:solidFill>
            <a:srgbClr val="FFFFFF"/>
          </a:solidFill>
        </p:spPr>
        <p:txBody>
          <a:bodyPr wrap="none" rtlCol="0">
            <a:spAutoFit/>
          </a:bodyPr>
          <a:lstStyle/>
          <a:p>
            <a:r>
              <a:rPr lang="en-US" dirty="0" smtClean="0"/>
              <a:t>M/M</a:t>
            </a:r>
            <a:r>
              <a:rPr lang="en-US" baseline="-25000" dirty="0" smtClean="0"/>
              <a:t>Ω</a:t>
            </a:r>
            <a:endParaRPr lang="en-US" baseline="-25000" dirty="0"/>
          </a:p>
        </p:txBody>
      </p:sp>
      <p:cxnSp>
        <p:nvCxnSpPr>
          <p:cNvPr id="23" name="Straight Connector 22"/>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54900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rcRect t="6097" r="7672"/>
          <a:stretch>
            <a:fillRect/>
          </a:stretch>
        </p:blipFill>
        <p:spPr>
          <a:xfrm>
            <a:off x="4876800" y="990600"/>
            <a:ext cx="4321491" cy="4395210"/>
          </a:xfrm>
          <a:prstGeom prst="rect">
            <a:avLst/>
          </a:prstGeom>
        </p:spPr>
      </p:pic>
      <p:grpSp>
        <p:nvGrpSpPr>
          <p:cNvPr id="25" name="Group 24"/>
          <p:cNvGrpSpPr/>
          <p:nvPr/>
        </p:nvGrpSpPr>
        <p:grpSpPr>
          <a:xfrm>
            <a:off x="43546" y="1215517"/>
            <a:ext cx="5063664" cy="830997"/>
            <a:chOff x="152406" y="2208445"/>
            <a:chExt cx="4678777" cy="830997"/>
          </a:xfrm>
        </p:grpSpPr>
        <p:cxnSp>
          <p:nvCxnSpPr>
            <p:cNvPr id="13" name="Straight Connector 12"/>
            <p:cNvCxnSpPr/>
            <p:nvPr/>
          </p:nvCxnSpPr>
          <p:spPr bwMode="auto">
            <a:xfrm flipV="1">
              <a:off x="404410" y="2400300"/>
              <a:ext cx="643917" cy="1"/>
            </a:xfrm>
            <a:prstGeom prst="line">
              <a:avLst/>
            </a:prstGeom>
            <a:noFill/>
            <a:ln w="22225" cap="flat" cmpd="sng" algn="ctr">
              <a:solidFill>
                <a:srgbClr val="FF0000"/>
              </a:solidFill>
              <a:prstDash val="solid"/>
              <a:round/>
              <a:headEnd type="none" w="med" len="med"/>
              <a:tailEnd type="none" w="med" len="med"/>
            </a:ln>
            <a:effectLst/>
          </p:spPr>
        </p:cxnSp>
        <p:sp>
          <p:nvSpPr>
            <p:cNvPr id="14" name="TextBox 13"/>
            <p:cNvSpPr txBox="1"/>
            <p:nvPr/>
          </p:nvSpPr>
          <p:spPr>
            <a:xfrm>
              <a:off x="152406" y="2208445"/>
              <a:ext cx="4678777" cy="830997"/>
            </a:xfrm>
            <a:prstGeom prst="rect">
              <a:avLst/>
            </a:prstGeom>
            <a:noFill/>
          </p:spPr>
          <p:txBody>
            <a:bodyPr wrap="square" rtlCol="0">
              <a:spAutoFit/>
            </a:bodyPr>
            <a:lstStyle/>
            <a:p>
              <a:pPr algn="l" defTabSz="914400" fontAlgn="base">
                <a:spcBef>
                  <a:spcPct val="0"/>
                </a:spcBef>
                <a:spcAft>
                  <a:spcPct val="0"/>
                </a:spcAft>
              </a:pPr>
              <a:r>
                <a:rPr lang="en-US" sz="1600" dirty="0" smtClean="0">
                  <a:solidFill>
                    <a:srgbClr val="FF0000"/>
                  </a:solidFill>
                  <a:cs typeface="Arial" pitchFamily="34" charset="0"/>
                </a:rPr>
                <a:t> 	</a:t>
              </a:r>
              <a:r>
                <a:rPr lang="en-US" sz="1600" dirty="0" smtClean="0">
                  <a:solidFill>
                    <a:srgbClr val="000090"/>
                  </a:solidFill>
                  <a:latin typeface="Calibri" panose="020F0502020204030204" pitchFamily="34" charset="0"/>
                  <a:cs typeface="Arial" pitchFamily="34" charset="0"/>
                </a:rPr>
                <a:t>Nπ loops to model MB cloud; </a:t>
              </a:r>
              <a:r>
                <a:rPr lang="en-US" sz="1600" b="1" dirty="0" smtClean="0">
                  <a:solidFill>
                    <a:srgbClr val="000090"/>
                  </a:solidFill>
                  <a:latin typeface="Calibri" panose="020F0502020204030204" pitchFamily="34" charset="0"/>
                  <a:cs typeface="Arial" pitchFamily="34" charset="0"/>
                </a:rPr>
                <a:t>running quark mass</a:t>
              </a:r>
              <a:r>
                <a:rPr lang="en-US" sz="1600" dirty="0" smtClean="0">
                  <a:solidFill>
                    <a:srgbClr val="000090"/>
                  </a:solidFill>
                  <a:latin typeface="Calibri" panose="020F0502020204030204" pitchFamily="34" charset="0"/>
                  <a:cs typeface="Arial" pitchFamily="34" charset="0"/>
                </a:rPr>
                <a:t>, in LF RQM. I.G. </a:t>
              </a:r>
              <a:r>
                <a:rPr lang="en-US" sz="1600" dirty="0" err="1" smtClean="0">
                  <a:solidFill>
                    <a:srgbClr val="000090"/>
                  </a:solidFill>
                  <a:latin typeface="Calibri" panose="020F0502020204030204" pitchFamily="34" charset="0"/>
                  <a:cs typeface="Arial" pitchFamily="34" charset="0"/>
                </a:rPr>
                <a:t>Aznauryan</a:t>
              </a:r>
              <a:r>
                <a:rPr lang="en-US" sz="1600" dirty="0" smtClean="0">
                  <a:solidFill>
                    <a:srgbClr val="000090"/>
                  </a:solidFill>
                  <a:latin typeface="Calibri" panose="020F0502020204030204" pitchFamily="34" charset="0"/>
                  <a:cs typeface="Arial" pitchFamily="34" charset="0"/>
                </a:rPr>
                <a:t>, V. D. Burkert, Phys. Rev. C85, 055202 (2012). </a:t>
              </a:r>
              <a:endParaRPr lang="en-US" sz="1600" dirty="0">
                <a:solidFill>
                  <a:srgbClr val="000090"/>
                </a:solidFill>
                <a:latin typeface="Calibri" panose="020F0502020204030204" pitchFamily="34" charset="0"/>
                <a:cs typeface="Arial" pitchFamily="34" charset="0"/>
              </a:endParaRPr>
            </a:p>
          </p:txBody>
        </p:sp>
      </p:grpSp>
      <p:grpSp>
        <p:nvGrpSpPr>
          <p:cNvPr id="24" name="Group 23"/>
          <p:cNvGrpSpPr/>
          <p:nvPr/>
        </p:nvGrpSpPr>
        <p:grpSpPr>
          <a:xfrm>
            <a:off x="43544" y="2221958"/>
            <a:ext cx="4871778" cy="830997"/>
            <a:chOff x="148383" y="3149058"/>
            <a:chExt cx="5112977" cy="830997"/>
          </a:xfrm>
        </p:grpSpPr>
        <p:cxnSp>
          <p:nvCxnSpPr>
            <p:cNvPr id="15" name="Straight Connector 14"/>
            <p:cNvCxnSpPr/>
            <p:nvPr/>
          </p:nvCxnSpPr>
          <p:spPr bwMode="auto">
            <a:xfrm flipV="1">
              <a:off x="470575" y="3327400"/>
              <a:ext cx="643917" cy="1"/>
            </a:xfrm>
            <a:prstGeom prst="line">
              <a:avLst/>
            </a:prstGeom>
            <a:noFill/>
            <a:ln w="28575" cap="flat" cmpd="sng" algn="ctr">
              <a:solidFill>
                <a:srgbClr val="FF0000"/>
              </a:solidFill>
              <a:prstDash val="sysDot"/>
              <a:round/>
              <a:headEnd type="none" w="med" len="med"/>
              <a:tailEnd type="none" w="med" len="med"/>
            </a:ln>
            <a:effectLst/>
          </p:spPr>
        </p:cxnSp>
        <p:sp>
          <p:nvSpPr>
            <p:cNvPr id="16" name="TextBox 15"/>
            <p:cNvSpPr txBox="1"/>
            <p:nvPr/>
          </p:nvSpPr>
          <p:spPr>
            <a:xfrm>
              <a:off x="148383" y="3149058"/>
              <a:ext cx="5112977" cy="830997"/>
            </a:xfrm>
            <a:prstGeom prst="rect">
              <a:avLst/>
            </a:prstGeom>
            <a:noFill/>
          </p:spPr>
          <p:txBody>
            <a:bodyPr wrap="square" rtlCol="0">
              <a:spAutoFit/>
            </a:bodyPr>
            <a:lstStyle/>
            <a:p>
              <a:pPr algn="l" defTabSz="914400" fontAlgn="base">
                <a:spcBef>
                  <a:spcPct val="0"/>
                </a:spcBef>
                <a:spcAft>
                  <a:spcPct val="0"/>
                </a:spcAft>
              </a:pPr>
              <a:r>
                <a:rPr lang="en-US" sz="1600" dirty="0" smtClean="0">
                  <a:solidFill>
                    <a:srgbClr val="FF0000"/>
                  </a:solidFill>
                  <a:cs typeface="Arial" pitchFamily="34" charset="0"/>
                </a:rPr>
                <a:t>	</a:t>
              </a:r>
              <a:r>
                <a:rPr lang="en-US" sz="1600" dirty="0" smtClean="0">
                  <a:solidFill>
                    <a:srgbClr val="000090"/>
                  </a:solidFill>
                  <a:latin typeface="Calibri" panose="020F0502020204030204" pitchFamily="34" charset="0"/>
                  <a:cs typeface="Arial" pitchFamily="34" charset="0"/>
                </a:rPr>
                <a:t>Ns loops to model MB cloud in LF RQM</a:t>
              </a:r>
              <a:r>
                <a:rPr lang="en-US" sz="1600" b="1" dirty="0" smtClean="0">
                  <a:solidFill>
                    <a:srgbClr val="000090"/>
                  </a:solidFill>
                  <a:latin typeface="Calibri" panose="020F0502020204030204" pitchFamily="34" charset="0"/>
                  <a:cs typeface="Arial" pitchFamily="34" charset="0"/>
                </a:rPr>
                <a:t>; frozen constituent  quark mass</a:t>
              </a:r>
              <a:r>
                <a:rPr lang="en-US" sz="1600" dirty="0" smtClean="0">
                  <a:solidFill>
                    <a:srgbClr val="000090"/>
                  </a:solidFill>
                  <a:latin typeface="Calibri" panose="020F0502020204030204" pitchFamily="34" charset="0"/>
                  <a:cs typeface="Arial" pitchFamily="34" charset="0"/>
                </a:rPr>
                <a:t>. I.T. </a:t>
              </a:r>
              <a:r>
                <a:rPr lang="en-US" sz="1600" dirty="0" err="1" smtClean="0">
                  <a:solidFill>
                    <a:srgbClr val="000090"/>
                  </a:solidFill>
                  <a:latin typeface="Calibri" panose="020F0502020204030204" pitchFamily="34" charset="0"/>
                  <a:cs typeface="Arial" pitchFamily="34" charset="0"/>
                </a:rPr>
                <a:t>Obukhovsky</a:t>
              </a:r>
              <a:r>
                <a:rPr lang="en-US" sz="1600" dirty="0" smtClean="0">
                  <a:solidFill>
                    <a:srgbClr val="000090"/>
                  </a:solidFill>
                  <a:latin typeface="Calibri" panose="020F0502020204030204" pitchFamily="34" charset="0"/>
                  <a:cs typeface="Arial" pitchFamily="34" charset="0"/>
                </a:rPr>
                <a:t>, et al., Phys. Rev. D89, 014032 (2014). </a:t>
              </a:r>
              <a:endParaRPr lang="en-US" sz="1600" dirty="0">
                <a:solidFill>
                  <a:srgbClr val="000090"/>
                </a:solidFill>
                <a:latin typeface="Calibri" panose="020F0502020204030204" pitchFamily="34" charset="0"/>
                <a:cs typeface="Arial" pitchFamily="34" charset="0"/>
              </a:endParaRPr>
            </a:p>
          </p:txBody>
        </p:sp>
      </p:grpSp>
      <p:grpSp>
        <p:nvGrpSpPr>
          <p:cNvPr id="20" name="Group 19"/>
          <p:cNvGrpSpPr/>
          <p:nvPr/>
        </p:nvGrpSpPr>
        <p:grpSpPr>
          <a:xfrm>
            <a:off x="70336" y="3789587"/>
            <a:ext cx="5036874" cy="830997"/>
            <a:chOff x="179196" y="4716687"/>
            <a:chExt cx="5036874" cy="830997"/>
          </a:xfrm>
        </p:grpSpPr>
        <p:cxnSp>
          <p:nvCxnSpPr>
            <p:cNvPr id="17" name="Straight Connector 16"/>
            <p:cNvCxnSpPr/>
            <p:nvPr/>
          </p:nvCxnSpPr>
          <p:spPr bwMode="auto">
            <a:xfrm flipV="1">
              <a:off x="457200" y="4884019"/>
              <a:ext cx="643917" cy="1"/>
            </a:xfrm>
            <a:prstGeom prst="line">
              <a:avLst/>
            </a:prstGeom>
            <a:noFill/>
            <a:ln w="22225" cap="flat" cmpd="sng" algn="ctr">
              <a:solidFill>
                <a:srgbClr val="FF66FF"/>
              </a:solidFill>
              <a:prstDash val="solid"/>
              <a:round/>
              <a:headEnd type="none" w="med" len="med"/>
              <a:tailEnd type="none" w="med" len="med"/>
            </a:ln>
            <a:effectLst/>
          </p:spPr>
        </p:cxnSp>
        <p:sp>
          <p:nvSpPr>
            <p:cNvPr id="18" name="TextBox 17"/>
            <p:cNvSpPr txBox="1"/>
            <p:nvPr/>
          </p:nvSpPr>
          <p:spPr>
            <a:xfrm>
              <a:off x="179196" y="4716687"/>
              <a:ext cx="5036874" cy="830997"/>
            </a:xfrm>
            <a:prstGeom prst="rect">
              <a:avLst/>
            </a:prstGeom>
            <a:noFill/>
          </p:spPr>
          <p:txBody>
            <a:bodyPr wrap="square" rtlCol="0">
              <a:spAutoFit/>
            </a:bodyPr>
            <a:lstStyle/>
            <a:p>
              <a:pPr defTabSz="914400" fontAlgn="base">
                <a:spcBef>
                  <a:spcPct val="0"/>
                </a:spcBef>
                <a:spcAft>
                  <a:spcPct val="0"/>
                </a:spcAft>
              </a:pPr>
              <a:r>
                <a:rPr lang="en-US" sz="1600" dirty="0">
                  <a:solidFill>
                    <a:srgbClr val="FF0000"/>
                  </a:solidFill>
                  <a:cs typeface="Arial" pitchFamily="34" charset="0"/>
                </a:rPr>
                <a:t> </a:t>
              </a:r>
              <a:r>
                <a:rPr lang="en-US" sz="1600" dirty="0" smtClean="0">
                  <a:solidFill>
                    <a:srgbClr val="FF0000"/>
                  </a:solidFill>
                  <a:cs typeface="Arial" pitchFamily="34" charset="0"/>
                </a:rPr>
                <a:t>  </a:t>
              </a:r>
              <a:r>
                <a:rPr lang="en-US" sz="1600" dirty="0" smtClean="0">
                  <a:solidFill>
                    <a:srgbClr val="000090"/>
                  </a:solidFill>
                  <a:latin typeface="Calibri" panose="020F0502020204030204" pitchFamily="34" charset="0"/>
                  <a:cs typeface="Arial" pitchFamily="34" charset="0"/>
                </a:rPr>
                <a:t>MB cloud </a:t>
              </a:r>
              <a:r>
                <a:rPr lang="en-US" sz="1600" b="1" dirty="0" smtClean="0">
                  <a:solidFill>
                    <a:srgbClr val="000090"/>
                  </a:solidFill>
                  <a:latin typeface="Calibri" panose="020F0502020204030204" pitchFamily="34" charset="0"/>
                  <a:cs typeface="Arial" pitchFamily="34" charset="0"/>
                </a:rPr>
                <a:t>inferred from the CLAS data </a:t>
              </a:r>
            </a:p>
            <a:p>
              <a:pPr algn="l" defTabSz="914400" fontAlgn="base">
                <a:spcBef>
                  <a:spcPct val="0"/>
                </a:spcBef>
                <a:spcAft>
                  <a:spcPct val="0"/>
                </a:spcAft>
              </a:pPr>
              <a:r>
                <a:rPr lang="en-US" sz="1600" b="1" dirty="0" smtClean="0">
                  <a:solidFill>
                    <a:srgbClr val="000090"/>
                  </a:solidFill>
                  <a:latin typeface="Calibri" panose="020F0502020204030204" pitchFamily="34" charset="0"/>
                  <a:cs typeface="Arial" pitchFamily="34" charset="0"/>
                </a:rPr>
                <a:t> </a:t>
              </a:r>
              <a:r>
                <a:rPr lang="en-US" sz="1600" dirty="0" smtClean="0">
                  <a:solidFill>
                    <a:srgbClr val="000090"/>
                  </a:solidFill>
                  <a:latin typeface="Calibri" panose="020F0502020204030204" pitchFamily="34" charset="0"/>
                  <a:cs typeface="Arial" pitchFamily="34" charset="0"/>
                </a:rPr>
                <a:t>as the difference between the data and quark core </a:t>
              </a:r>
            </a:p>
            <a:p>
              <a:pPr algn="l" defTabSz="914400" fontAlgn="base">
                <a:spcBef>
                  <a:spcPct val="0"/>
                </a:spcBef>
                <a:spcAft>
                  <a:spcPct val="0"/>
                </a:spcAft>
              </a:pPr>
              <a:r>
                <a:rPr lang="en-US" sz="1600" dirty="0" smtClean="0">
                  <a:solidFill>
                    <a:srgbClr val="000090"/>
                  </a:solidFill>
                  <a:latin typeface="Calibri" panose="020F0502020204030204" pitchFamily="34" charset="0"/>
                  <a:cs typeface="Arial" pitchFamily="34" charset="0"/>
                </a:rPr>
                <a:t> evaluated in DSE/QCD, V. </a:t>
              </a:r>
              <a:r>
                <a:rPr lang="en-US" sz="1600" dirty="0" err="1" smtClean="0">
                  <a:solidFill>
                    <a:srgbClr val="000090"/>
                  </a:solidFill>
                  <a:latin typeface="Calibri" panose="020F0502020204030204" pitchFamily="34" charset="0"/>
                  <a:cs typeface="Arial" pitchFamily="34" charset="0"/>
                </a:rPr>
                <a:t>Mokeev</a:t>
              </a:r>
              <a:r>
                <a:rPr lang="en-US" sz="1600" dirty="0" smtClean="0">
                  <a:solidFill>
                    <a:srgbClr val="000090"/>
                  </a:solidFill>
                  <a:latin typeface="Calibri" panose="020F0502020204030204" pitchFamily="34" charset="0"/>
                  <a:cs typeface="Arial" pitchFamily="34" charset="0"/>
                </a:rPr>
                <a:t> et al., arXiv:1509.05460 </a:t>
              </a:r>
              <a:endParaRPr lang="en-US" sz="1600" dirty="0">
                <a:solidFill>
                  <a:srgbClr val="000090"/>
                </a:solidFill>
                <a:latin typeface="Calibri" panose="020F0502020204030204" pitchFamily="34" charset="0"/>
                <a:cs typeface="Arial" pitchFamily="34" charset="0"/>
              </a:endParaRPr>
            </a:p>
          </p:txBody>
        </p:sp>
      </p:grpSp>
      <p:sp>
        <p:nvSpPr>
          <p:cNvPr id="19" name="TextBox 18"/>
          <p:cNvSpPr txBox="1"/>
          <p:nvPr/>
        </p:nvSpPr>
        <p:spPr>
          <a:xfrm>
            <a:off x="208646" y="5652076"/>
            <a:ext cx="8732155" cy="1015663"/>
          </a:xfrm>
          <a:prstGeom prst="rect">
            <a:avLst/>
          </a:prstGeom>
          <a:solidFill>
            <a:srgbClr val="CCFFCC"/>
          </a:solidFill>
          <a:ln>
            <a:solidFill>
              <a:srgbClr val="0000FF"/>
            </a:solidFill>
          </a:ln>
        </p:spPr>
        <p:txBody>
          <a:bodyPr wrap="square" rtlCol="0">
            <a:spAutoFit/>
          </a:bodyPr>
          <a:lstStyle/>
          <a:p>
            <a:pPr algn="l" defTabSz="914400" fontAlgn="base">
              <a:spcBef>
                <a:spcPct val="0"/>
              </a:spcBef>
              <a:spcAft>
                <a:spcPct val="0"/>
              </a:spcAft>
            </a:pPr>
            <a:r>
              <a:rPr lang="en-US" sz="2000" b="1" dirty="0" smtClean="0">
                <a:solidFill>
                  <a:srgbClr val="000090"/>
                </a:solidFill>
                <a:cs typeface="Arial" pitchFamily="34" charset="0"/>
              </a:rPr>
              <a:t>The structure of the Roper is driven by the interplay of the core of three dressed quarks in the 1</a:t>
            </a:r>
            <a:r>
              <a:rPr lang="en-US" sz="2000" b="1" baseline="30000" dirty="0" smtClean="0">
                <a:solidFill>
                  <a:srgbClr val="000090"/>
                </a:solidFill>
                <a:cs typeface="Arial" pitchFamily="34" charset="0"/>
              </a:rPr>
              <a:t>st</a:t>
            </a:r>
            <a:r>
              <a:rPr lang="en-US" sz="2000" b="1" dirty="0" smtClean="0">
                <a:solidFill>
                  <a:srgbClr val="000090"/>
                </a:solidFill>
                <a:cs typeface="Arial" pitchFamily="34" charset="0"/>
              </a:rPr>
              <a:t> radial excitation and the external meson-baryon cloud.  </a:t>
            </a:r>
            <a:endParaRPr lang="en-US" sz="2000" b="1" dirty="0">
              <a:solidFill>
                <a:srgbClr val="000090"/>
              </a:solidFill>
              <a:cs typeface="Arial" pitchFamily="34" charset="0"/>
            </a:endParaRPr>
          </a:p>
        </p:txBody>
      </p:sp>
      <p:grpSp>
        <p:nvGrpSpPr>
          <p:cNvPr id="21" name="Group 20"/>
          <p:cNvGrpSpPr/>
          <p:nvPr/>
        </p:nvGrpSpPr>
        <p:grpSpPr>
          <a:xfrm>
            <a:off x="43546" y="3112310"/>
            <a:ext cx="5061854" cy="584776"/>
            <a:chOff x="152406" y="4039410"/>
            <a:chExt cx="5061854" cy="584776"/>
          </a:xfrm>
        </p:grpSpPr>
        <p:sp>
          <p:nvSpPr>
            <p:cNvPr id="12" name="TextBox 11"/>
            <p:cNvSpPr txBox="1"/>
            <p:nvPr/>
          </p:nvSpPr>
          <p:spPr>
            <a:xfrm>
              <a:off x="152406" y="4039410"/>
              <a:ext cx="5061854" cy="584776"/>
            </a:xfrm>
            <a:prstGeom prst="rect">
              <a:avLst/>
            </a:prstGeom>
            <a:noFill/>
          </p:spPr>
          <p:txBody>
            <a:bodyPr wrap="square" rtlCol="0">
              <a:spAutoFit/>
            </a:bodyPr>
            <a:lstStyle/>
            <a:p>
              <a:pPr defTabSz="914400" fontAlgn="base">
                <a:spcBef>
                  <a:spcPct val="0"/>
                </a:spcBef>
                <a:spcAft>
                  <a:spcPct val="0"/>
                </a:spcAft>
              </a:pPr>
              <a:r>
                <a:rPr lang="en-US" sz="1600" dirty="0">
                  <a:solidFill>
                    <a:srgbClr val="000090"/>
                  </a:solidFill>
                  <a:cs typeface="Arial" pitchFamily="34" charset="0"/>
                </a:rPr>
                <a:t> </a:t>
              </a:r>
              <a:r>
                <a:rPr lang="en-US" sz="1600" dirty="0" smtClean="0">
                  <a:solidFill>
                    <a:srgbClr val="000090"/>
                  </a:solidFill>
                  <a:cs typeface="Arial" pitchFamily="34" charset="0"/>
                </a:rPr>
                <a:t>     </a:t>
              </a:r>
              <a:r>
                <a:rPr lang="en-US" sz="1600" b="1" dirty="0" smtClean="0">
                  <a:solidFill>
                    <a:srgbClr val="000090"/>
                  </a:solidFill>
                  <a:latin typeface="Calibri" panose="020F0502020204030204" pitchFamily="34" charset="0"/>
                  <a:cs typeface="Arial" pitchFamily="34" charset="0"/>
                </a:rPr>
                <a:t>Quark core </a:t>
              </a:r>
              <a:r>
                <a:rPr lang="en-US" sz="1600" dirty="0" smtClean="0">
                  <a:solidFill>
                    <a:srgbClr val="000090"/>
                  </a:solidFill>
                  <a:latin typeface="Calibri" panose="020F0502020204030204" pitchFamily="34" charset="0"/>
                  <a:cs typeface="Arial" pitchFamily="34" charset="0"/>
                </a:rPr>
                <a:t>contributions from DSE/QCD</a:t>
              </a:r>
            </a:p>
            <a:p>
              <a:pPr algn="l" defTabSz="914400" fontAlgn="base">
                <a:spcBef>
                  <a:spcPct val="0"/>
                </a:spcBef>
                <a:spcAft>
                  <a:spcPct val="0"/>
                </a:spcAft>
              </a:pPr>
              <a:r>
                <a:rPr lang="en-US" sz="1600" dirty="0" smtClean="0">
                  <a:solidFill>
                    <a:srgbClr val="000090"/>
                  </a:solidFill>
                  <a:latin typeface="Calibri" panose="020F0502020204030204" pitchFamily="34" charset="0"/>
                  <a:cs typeface="Arial" pitchFamily="34" charset="0"/>
                </a:rPr>
                <a:t>  J. Segovia et al., arXiv:1504.04386</a:t>
              </a:r>
            </a:p>
          </p:txBody>
        </p:sp>
        <p:cxnSp>
          <p:nvCxnSpPr>
            <p:cNvPr id="23" name="Straight Connector 22"/>
            <p:cNvCxnSpPr/>
            <p:nvPr/>
          </p:nvCxnSpPr>
          <p:spPr bwMode="auto">
            <a:xfrm flipV="1">
              <a:off x="428885" y="4210680"/>
              <a:ext cx="643917" cy="1"/>
            </a:xfrm>
            <a:prstGeom prst="line">
              <a:avLst/>
            </a:prstGeom>
            <a:noFill/>
            <a:ln w="22225" cap="flat" cmpd="sng" algn="ctr">
              <a:solidFill>
                <a:srgbClr val="0000FF"/>
              </a:solidFill>
              <a:prstDash val="solid"/>
              <a:round/>
              <a:headEnd type="none" w="med" len="med"/>
              <a:tailEnd type="none" w="med" len="med"/>
            </a:ln>
            <a:effectLst/>
          </p:spPr>
        </p:cxn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l="57500" t="51989" r="5694" b="15971"/>
          <a:stretch>
            <a:fillRect/>
          </a:stretch>
        </p:blipFill>
        <p:spPr>
          <a:xfrm>
            <a:off x="7908216" y="1303339"/>
            <a:ext cx="983579" cy="604991"/>
          </a:xfrm>
          <a:prstGeom prst="rect">
            <a:avLst/>
          </a:prstGeom>
        </p:spPr>
      </p:pic>
      <p:grpSp>
        <p:nvGrpSpPr>
          <p:cNvPr id="30" name="Group 29"/>
          <p:cNvGrpSpPr/>
          <p:nvPr/>
        </p:nvGrpSpPr>
        <p:grpSpPr>
          <a:xfrm>
            <a:off x="302000" y="4766903"/>
            <a:ext cx="5184400" cy="584775"/>
            <a:chOff x="220360" y="5210034"/>
            <a:chExt cx="4888986" cy="584775"/>
          </a:xfrm>
        </p:grpSpPr>
        <p:sp>
          <p:nvSpPr>
            <p:cNvPr id="28" name="TextBox 27"/>
            <p:cNvSpPr txBox="1"/>
            <p:nvPr/>
          </p:nvSpPr>
          <p:spPr>
            <a:xfrm>
              <a:off x="939963" y="5210034"/>
              <a:ext cx="4169383" cy="584775"/>
            </a:xfrm>
            <a:prstGeom prst="rect">
              <a:avLst/>
            </a:prstGeom>
            <a:noFill/>
          </p:spPr>
          <p:txBody>
            <a:bodyPr wrap="square" rtlCol="0">
              <a:spAutoFit/>
            </a:bodyPr>
            <a:lstStyle/>
            <a:p>
              <a:pPr algn="l"/>
              <a:r>
                <a:rPr lang="en-US" sz="1600" b="1" dirty="0" smtClean="0">
                  <a:solidFill>
                    <a:srgbClr val="000090"/>
                  </a:solidFill>
                  <a:latin typeface="Calibri" panose="020F0502020204030204" pitchFamily="34" charset="0"/>
                </a:rPr>
                <a:t>EFT employing</a:t>
              </a:r>
              <a:r>
                <a:rPr lang="en-US" sz="1600" dirty="0" smtClean="0">
                  <a:solidFill>
                    <a:srgbClr val="000090"/>
                  </a:solidFill>
                  <a:latin typeface="Calibri" panose="020F0502020204030204" pitchFamily="34" charset="0"/>
                </a:rPr>
                <a:t> </a:t>
              </a:r>
              <a:r>
                <a:rPr lang="en-US" sz="1600" dirty="0" err="1" smtClean="0">
                  <a:solidFill>
                    <a:srgbClr val="000090"/>
                  </a:solidFill>
                  <a:latin typeface="Calibri" panose="020F0502020204030204" pitchFamily="34" charset="0"/>
                </a:rPr>
                <a:t>π</a:t>
              </a:r>
              <a:r>
                <a:rPr lang="en-US" sz="1600" dirty="0" smtClean="0">
                  <a:solidFill>
                    <a:srgbClr val="000090"/>
                  </a:solidFill>
                  <a:latin typeface="Calibri" panose="020F0502020204030204" pitchFamily="34" charset="0"/>
                </a:rPr>
                <a:t>, </a:t>
              </a:r>
              <a:r>
                <a:rPr lang="en-US" sz="1600" dirty="0" err="1" smtClean="0">
                  <a:solidFill>
                    <a:srgbClr val="000090"/>
                  </a:solidFill>
                  <a:latin typeface="Calibri" panose="020F0502020204030204" pitchFamily="34" charset="0"/>
                </a:rPr>
                <a:t>ρ</a:t>
              </a:r>
              <a:r>
                <a:rPr lang="en-US" sz="1600" dirty="0" smtClean="0">
                  <a:solidFill>
                    <a:srgbClr val="000090"/>
                  </a:solidFill>
                  <a:latin typeface="Calibri" panose="020F0502020204030204" pitchFamily="34" charset="0"/>
                </a:rPr>
                <a:t>, N, N’.  T. Bauer, </a:t>
              </a:r>
            </a:p>
            <a:p>
              <a:pPr algn="l"/>
              <a:r>
                <a:rPr lang="en-US" sz="1600" dirty="0" smtClean="0">
                  <a:solidFill>
                    <a:srgbClr val="000090"/>
                  </a:solidFill>
                  <a:latin typeface="Calibri" panose="020F0502020204030204" pitchFamily="34" charset="0"/>
                </a:rPr>
                <a:t>S. Scherer, L. </a:t>
              </a:r>
              <a:r>
                <a:rPr lang="en-US" sz="1600" dirty="0" err="1" smtClean="0">
                  <a:solidFill>
                    <a:srgbClr val="000090"/>
                  </a:solidFill>
                  <a:latin typeface="Calibri" panose="020F0502020204030204" pitchFamily="34" charset="0"/>
                </a:rPr>
                <a:t>Tiator</a:t>
              </a:r>
              <a:r>
                <a:rPr lang="en-US" sz="1600" dirty="0" smtClean="0">
                  <a:solidFill>
                    <a:srgbClr val="000090"/>
                  </a:solidFill>
                  <a:latin typeface="Calibri" panose="020F0502020204030204" pitchFamily="34" charset="0"/>
                </a:rPr>
                <a:t>, PR C90 (2014) 1, 015201 </a:t>
              </a:r>
              <a:endParaRPr lang="en-US" sz="1600" dirty="0">
                <a:solidFill>
                  <a:srgbClr val="000090"/>
                </a:solidFill>
                <a:latin typeface="Calibri" panose="020F0502020204030204" pitchFamily="34" charset="0"/>
              </a:endParaRPr>
            </a:p>
          </p:txBody>
        </p:sp>
        <p:cxnSp>
          <p:nvCxnSpPr>
            <p:cNvPr id="29" name="Straight Connector 28"/>
            <p:cNvCxnSpPr/>
            <p:nvPr/>
          </p:nvCxnSpPr>
          <p:spPr>
            <a:xfrm>
              <a:off x="220360" y="5379025"/>
              <a:ext cx="683268" cy="1588"/>
            </a:xfrm>
            <a:prstGeom prst="line">
              <a:avLst/>
            </a:prstGeom>
            <a:ln w="19050" cap="flat" cmpd="sng" algn="ctr">
              <a:solidFill>
                <a:srgbClr val="00CD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p:cNvCxnSpPr/>
          <p:nvPr/>
        </p:nvCxnSpPr>
        <p:spPr>
          <a:xfrm rot="5400000" flipH="1" flipV="1">
            <a:off x="4940932" y="3656972"/>
            <a:ext cx="1685630" cy="412280"/>
          </a:xfrm>
          <a:prstGeom prst="line">
            <a:avLst/>
          </a:prstGeom>
          <a:ln w="19050" cap="flat" cmpd="sng" algn="ctr">
            <a:solidFill>
              <a:srgbClr val="00CD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2" name="Rectangle 2"/>
          <p:cNvSpPr txBox="1">
            <a:spLocks noChangeArrowheads="1"/>
          </p:cNvSpPr>
          <p:nvPr/>
        </p:nvSpPr>
        <p:spPr bwMode="auto">
          <a:xfrm>
            <a:off x="0" y="17463"/>
            <a:ext cx="9144000"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r>
              <a:rPr lang="en-US" sz="2400" kern="0" dirty="0" smtClean="0"/>
              <a:t>Transition Form Factors are Elucidating Nucleon Structure</a:t>
            </a:r>
          </a:p>
          <a:p>
            <a:r>
              <a:rPr lang="en-US" sz="2400" kern="0" dirty="0" smtClean="0"/>
              <a:t>The “Roper” Resonance in 2015</a:t>
            </a:r>
            <a:endParaRPr lang="en-US" sz="2400" kern="0" dirty="0"/>
          </a:p>
        </p:txBody>
      </p:sp>
      <p:cxnSp>
        <p:nvCxnSpPr>
          <p:cNvPr id="33" name="Straight Connector 32"/>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19281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sz="2800" dirty="0" smtClean="0"/>
              <a:t>So Looking Back at Two Decades of Research:</a:t>
            </a:r>
            <a:br>
              <a:rPr lang="en-US" sz="2800" dirty="0" smtClean="0"/>
            </a:br>
            <a:r>
              <a:rPr lang="en-US" sz="2800" dirty="0" smtClean="0"/>
              <a:t>How Well Have We Succeeded In Realizing the Science Goals That Motivated Building CEBAF?</a:t>
            </a:r>
            <a:endParaRPr lang="en-US" sz="2800" dirty="0"/>
          </a:p>
        </p:txBody>
      </p:sp>
      <p:sp>
        <p:nvSpPr>
          <p:cNvPr id="3" name="Content Placeholder 2"/>
          <p:cNvSpPr>
            <a:spLocks noGrp="1"/>
          </p:cNvSpPr>
          <p:nvPr>
            <p:ph idx="1"/>
          </p:nvPr>
        </p:nvSpPr>
        <p:spPr>
          <a:xfrm>
            <a:off x="228600" y="1828800"/>
            <a:ext cx="8915400" cy="3352800"/>
          </a:xfrm>
        </p:spPr>
        <p:txBody>
          <a:bodyPr/>
          <a:lstStyle/>
          <a:p>
            <a:pPr marL="0" marR="0" lvl="0" indent="0">
              <a:lnSpc>
                <a:spcPct val="115000"/>
              </a:lnSpc>
              <a:spcBef>
                <a:spcPts val="0"/>
              </a:spcBef>
              <a:spcAft>
                <a:spcPts val="1200"/>
              </a:spcAft>
              <a:buNone/>
            </a:pPr>
            <a:r>
              <a:rPr lang="en-US" sz="2800" b="1" dirty="0" smtClean="0">
                <a:ea typeface="Arial"/>
                <a:cs typeface="Times New Roman"/>
              </a:rPr>
              <a:t>Review them by broad physics topic:</a:t>
            </a:r>
          </a:p>
          <a:p>
            <a:pPr marL="342900" lvl="1" indent="0">
              <a:lnSpc>
                <a:spcPct val="115000"/>
              </a:lnSpc>
              <a:spcBef>
                <a:spcPts val="0"/>
              </a:spcBef>
              <a:spcAft>
                <a:spcPts val="1200"/>
              </a:spcAft>
              <a:buNone/>
            </a:pPr>
            <a:r>
              <a:rPr lang="en-US" sz="2400" b="1" dirty="0" smtClean="0">
                <a:ea typeface="Arial"/>
                <a:cs typeface="Times New Roman"/>
              </a:rPr>
              <a:t>QCD and the Structure of Hadrons</a:t>
            </a:r>
          </a:p>
          <a:p>
            <a:pPr marL="342900" lvl="1" indent="0">
              <a:lnSpc>
                <a:spcPct val="115000"/>
              </a:lnSpc>
              <a:spcBef>
                <a:spcPts val="0"/>
              </a:spcBef>
              <a:spcAft>
                <a:spcPts val="1200"/>
              </a:spcAft>
              <a:buNone/>
            </a:pPr>
            <a:r>
              <a:rPr lang="en-US" sz="2400" b="1" dirty="0" smtClean="0">
                <a:ea typeface="Arial"/>
                <a:cs typeface="Times New Roman"/>
              </a:rPr>
              <a:t>Nuclear Structure, Nuclear Dynamics, and Nuclear Astrophysics</a:t>
            </a:r>
          </a:p>
          <a:p>
            <a:pPr marL="342900" lvl="1" indent="0">
              <a:lnSpc>
                <a:spcPct val="115000"/>
              </a:lnSpc>
              <a:spcBef>
                <a:spcPts val="0"/>
              </a:spcBef>
              <a:spcAft>
                <a:spcPts val="1200"/>
              </a:spcAft>
              <a:buNone/>
            </a:pPr>
            <a:r>
              <a:rPr lang="en-US" sz="2400" b="1" dirty="0" smtClean="0">
                <a:ea typeface="Arial"/>
                <a:cs typeface="Times New Roman"/>
              </a:rPr>
              <a:t>Fundamental Symmetries</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from the 173 experiments run are possible – I’ve picked ones I particularly liked, with an emphasis on experiments that were made feasible by the unique capabilities of the accelerator and its experimental equipment and are most relevant to this conference</a:t>
            </a:r>
            <a:endParaRPr lang="en-US" i="1" dirty="0" smtClean="0">
              <a:ea typeface="Arial"/>
              <a:cs typeface="Times New Roman"/>
            </a:endParaRPr>
          </a:p>
        </p:txBody>
      </p:sp>
      <p:cxnSp>
        <p:nvCxnSpPr>
          <p:cNvPr id="4" name="Straight Connector 3"/>
          <p:cNvCxnSpPr/>
          <p:nvPr/>
        </p:nvCxnSpPr>
        <p:spPr bwMode="auto">
          <a:xfrm>
            <a:off x="0" y="16764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515559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547" t="14345" r="23699" b="14441"/>
          <a:stretch/>
        </p:blipFill>
        <p:spPr bwMode="auto">
          <a:xfrm>
            <a:off x="33442" y="1478400"/>
            <a:ext cx="5376758" cy="448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12"/>
          <p:cNvGraphicFramePr>
            <a:graphicFrameLocks noChangeAspect="1"/>
          </p:cNvGraphicFramePr>
          <p:nvPr>
            <p:extLst>
              <p:ext uri="{D42A27DB-BD31-4B8C-83A1-F6EECF244321}">
                <p14:modId xmlns:p14="http://schemas.microsoft.com/office/powerpoint/2010/main" val="1059918270"/>
              </p:ext>
            </p:extLst>
          </p:nvPr>
        </p:nvGraphicFramePr>
        <p:xfrm>
          <a:off x="5410200" y="1333488"/>
          <a:ext cx="3643255" cy="4714875"/>
        </p:xfrm>
        <a:graphic>
          <a:graphicData uri="http://schemas.openxmlformats.org/presentationml/2006/ole">
            <mc:AlternateContent xmlns:mc="http://schemas.openxmlformats.org/markup-compatibility/2006">
              <mc:Choice xmlns:v="urn:schemas-microsoft-com:vml" Requires="v">
                <p:oleObj spid="_x0000_s808076" name="Acrobat Document" r:id="rId4" imgW="2914604" imgH="3771900" progId="Acrobat.Document.11">
                  <p:embed/>
                </p:oleObj>
              </mc:Choice>
              <mc:Fallback>
                <p:oleObj name="Acrobat Document" r:id="rId4" imgW="2914604" imgH="3771900" progId="Acrobat.Document.11">
                  <p:embed/>
                  <p:pic>
                    <p:nvPicPr>
                      <p:cNvPr id="0" name=""/>
                      <p:cNvPicPr/>
                      <p:nvPr/>
                    </p:nvPicPr>
                    <p:blipFill>
                      <a:blip r:embed="rId5"/>
                      <a:stretch>
                        <a:fillRect/>
                      </a:stretch>
                    </p:blipFill>
                    <p:spPr>
                      <a:xfrm>
                        <a:off x="5410200" y="1333488"/>
                        <a:ext cx="3643255" cy="4714875"/>
                      </a:xfrm>
                      <a:prstGeom prst="rect">
                        <a:avLst/>
                      </a:prstGeom>
                    </p:spPr>
                  </p:pic>
                </p:oleObj>
              </mc:Fallback>
            </mc:AlternateContent>
          </a:graphicData>
        </a:graphic>
      </p:graphicFrame>
      <p:cxnSp>
        <p:nvCxnSpPr>
          <p:cNvPr id="8" name="Straight Connector 7"/>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9" name="Title 1"/>
          <p:cNvSpPr>
            <a:spLocks noGrp="1"/>
          </p:cNvSpPr>
          <p:nvPr>
            <p:ph type="title"/>
          </p:nvPr>
        </p:nvSpPr>
        <p:spPr>
          <a:xfrm>
            <a:off x="0" y="28800"/>
            <a:ext cx="9144000" cy="736600"/>
          </a:xfrm>
        </p:spPr>
        <p:txBody>
          <a:bodyPr/>
          <a:lstStyle/>
          <a:p>
            <a:r>
              <a:rPr lang="en-US" sz="2800" dirty="0" smtClean="0">
                <a:latin typeface="Symbol" pitchFamily="18" charset="2"/>
              </a:rPr>
              <a:t>G</a:t>
            </a:r>
            <a:r>
              <a:rPr lang="en-US" sz="2800" baseline="-25000" dirty="0" smtClean="0"/>
              <a:t>1</a:t>
            </a:r>
            <a:r>
              <a:rPr lang="en-US" sz="2800" baseline="30000" dirty="0" smtClean="0"/>
              <a:t>p-n</a:t>
            </a:r>
            <a:r>
              <a:rPr lang="en-US" sz="2800" dirty="0" smtClean="0"/>
              <a:t> Together with the </a:t>
            </a:r>
            <a:r>
              <a:rPr lang="en-US" sz="2800" dirty="0" err="1" smtClean="0"/>
              <a:t>Bjorken</a:t>
            </a:r>
            <a:r>
              <a:rPr lang="en-US" sz="2800" dirty="0" smtClean="0"/>
              <a:t> Sum Rule Lets Us Measure the Evolution of QCD with Distance (</a:t>
            </a:r>
            <a:r>
              <a:rPr lang="en-US" sz="2800" dirty="0" err="1" smtClean="0">
                <a:latin typeface="Symbol" pitchFamily="18" charset="2"/>
              </a:rPr>
              <a:t>a</a:t>
            </a:r>
            <a:r>
              <a:rPr lang="en-US" sz="2800" baseline="-25000" dirty="0" err="1" smtClean="0"/>
              <a:t>s</a:t>
            </a:r>
            <a:r>
              <a:rPr lang="en-US" sz="2800" baseline="30000" dirty="0" err="1" smtClean="0"/>
              <a:t>eff</a:t>
            </a:r>
            <a:r>
              <a:rPr lang="en-US" sz="2800" dirty="0" smtClean="0"/>
              <a:t>/</a:t>
            </a:r>
            <a:r>
              <a:rPr lang="en-US" sz="2800" dirty="0" smtClean="0">
                <a:latin typeface="Symbol" pitchFamily="18" charset="2"/>
              </a:rPr>
              <a:t>p)</a:t>
            </a:r>
            <a:endParaRPr lang="en-US" sz="2800" dirty="0">
              <a:latin typeface="Symbol" pitchFamily="18" charset="2"/>
            </a:endParaRPr>
          </a:p>
        </p:txBody>
      </p:sp>
    </p:spTree>
    <p:extLst>
      <p:ext uri="{BB962C8B-B14F-4D97-AF65-F5344CB8AC3E}">
        <p14:creationId xmlns:p14="http://schemas.microsoft.com/office/powerpoint/2010/main" val="34815106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ext uri="{D42A27DB-BD31-4B8C-83A1-F6EECF244321}">
                <p14:modId xmlns:p14="http://schemas.microsoft.com/office/powerpoint/2010/main" val="1714590362"/>
              </p:ext>
            </p:extLst>
          </p:nvPr>
        </p:nvGraphicFramePr>
        <p:xfrm>
          <a:off x="5413248" y="1335024"/>
          <a:ext cx="3643255" cy="4714875"/>
        </p:xfrm>
        <a:graphic>
          <a:graphicData uri="http://schemas.openxmlformats.org/presentationml/2006/ole">
            <mc:AlternateContent xmlns:mc="http://schemas.openxmlformats.org/markup-compatibility/2006">
              <mc:Choice xmlns:v="urn:schemas-microsoft-com:vml" Requires="v">
                <p:oleObj spid="_x0000_s809044" name="Acrobat Document" r:id="rId3" imgW="2914604" imgH="3771900" progId="Acrobat.Document.11">
                  <p:embed/>
                </p:oleObj>
              </mc:Choice>
              <mc:Fallback>
                <p:oleObj name="Acrobat Document" r:id="rId3" imgW="2914604" imgH="3771900" progId="Acrobat.Document.11">
                  <p:embed/>
                  <p:pic>
                    <p:nvPicPr>
                      <p:cNvPr id="0" name=""/>
                      <p:cNvPicPr/>
                      <p:nvPr/>
                    </p:nvPicPr>
                    <p:blipFill>
                      <a:blip r:embed="rId4"/>
                      <a:stretch>
                        <a:fillRect/>
                      </a:stretch>
                    </p:blipFill>
                    <p:spPr>
                      <a:xfrm>
                        <a:off x="5413248" y="1335024"/>
                        <a:ext cx="3643255" cy="4714875"/>
                      </a:xfrm>
                      <a:prstGeom prst="rect">
                        <a:avLst/>
                      </a:prstGeom>
                    </p:spPr>
                  </p:pic>
                </p:oleObj>
              </mc:Fallback>
            </mc:AlternateContent>
          </a:graphicData>
        </a:graphic>
      </p:graphicFrame>
      <p:cxnSp>
        <p:nvCxnSpPr>
          <p:cNvPr id="5" name="Straight Connector 4"/>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6" name="TextBox 5"/>
          <p:cNvSpPr txBox="1"/>
          <p:nvPr/>
        </p:nvSpPr>
        <p:spPr>
          <a:xfrm>
            <a:off x="7066581" y="5628382"/>
            <a:ext cx="2229819" cy="1077218"/>
          </a:xfrm>
          <a:prstGeom prst="rect">
            <a:avLst/>
          </a:prstGeom>
          <a:noFill/>
        </p:spPr>
        <p:txBody>
          <a:bodyPr wrap="square" rtlCol="0">
            <a:spAutoFit/>
          </a:bodyPr>
          <a:lstStyle/>
          <a:p>
            <a:pPr algn="l"/>
            <a:r>
              <a:rPr lang="en-US" sz="1600" b="1" dirty="0" smtClean="0">
                <a:solidFill>
                  <a:srgbClr val="33CCFF"/>
                </a:solidFill>
              </a:rPr>
              <a:t>As Q</a:t>
            </a:r>
            <a:r>
              <a:rPr lang="en-US" sz="1600" b="1" baseline="30000" dirty="0" smtClean="0">
                <a:solidFill>
                  <a:srgbClr val="33CCFF"/>
                </a:solidFill>
              </a:rPr>
              <a:t>2</a:t>
            </a:r>
            <a:r>
              <a:rPr lang="en-US" sz="1600" b="1" dirty="0" smtClean="0">
                <a:solidFill>
                  <a:srgbClr val="33CCFF"/>
                </a:solidFill>
                <a:sym typeface="Symbol"/>
              </a:rPr>
              <a:t></a:t>
            </a:r>
            <a:r>
              <a:rPr lang="en-US" sz="1600" b="1" dirty="0" smtClean="0">
                <a:solidFill>
                  <a:srgbClr val="33CCFF"/>
                </a:solidFill>
              </a:rPr>
              <a:t>, the </a:t>
            </a:r>
            <a:r>
              <a:rPr lang="en-US" sz="1600" b="1" dirty="0" err="1" smtClean="0">
                <a:solidFill>
                  <a:srgbClr val="33CCFF"/>
                </a:solidFill>
              </a:rPr>
              <a:t>Bjorken</a:t>
            </a:r>
            <a:r>
              <a:rPr lang="en-US" sz="1600" b="1" dirty="0" smtClean="0">
                <a:solidFill>
                  <a:srgbClr val="33CCFF"/>
                </a:solidFill>
              </a:rPr>
              <a:t> Sum Rule defines the Q</a:t>
            </a:r>
            <a:r>
              <a:rPr lang="en-US" sz="1600" b="1" baseline="30000" dirty="0" smtClean="0">
                <a:solidFill>
                  <a:srgbClr val="33CCFF"/>
                </a:solidFill>
              </a:rPr>
              <a:t>2</a:t>
            </a:r>
            <a:r>
              <a:rPr lang="en-US" sz="1600" b="1" dirty="0" smtClean="0">
                <a:solidFill>
                  <a:srgbClr val="33CCFF"/>
                </a:solidFill>
              </a:rPr>
              <a:t> behavior</a:t>
            </a:r>
            <a:endParaRPr lang="en-US" sz="1600" b="1" dirty="0">
              <a:solidFill>
                <a:srgbClr val="33CCFF"/>
              </a:solidFill>
            </a:endParaRPr>
          </a:p>
        </p:txBody>
      </p:sp>
      <p:cxnSp>
        <p:nvCxnSpPr>
          <p:cNvPr id="8" name="Straight Arrow Connector 7"/>
          <p:cNvCxnSpPr/>
          <p:nvPr/>
        </p:nvCxnSpPr>
        <p:spPr bwMode="auto">
          <a:xfrm flipV="1">
            <a:off x="7848600" y="4742022"/>
            <a:ext cx="157763" cy="896778"/>
          </a:xfrm>
          <a:prstGeom prst="straightConnector1">
            <a:avLst/>
          </a:prstGeom>
          <a:solidFill>
            <a:schemeClr val="accent1"/>
          </a:solidFill>
          <a:ln w="25400" cap="flat" cmpd="sng" algn="ctr">
            <a:solidFill>
              <a:srgbClr val="00CCFF"/>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272456" y="1056382"/>
            <a:ext cx="2229819" cy="1077218"/>
          </a:xfrm>
          <a:prstGeom prst="rect">
            <a:avLst/>
          </a:prstGeom>
          <a:noFill/>
        </p:spPr>
        <p:txBody>
          <a:bodyPr wrap="square" rtlCol="0">
            <a:spAutoFit/>
          </a:bodyPr>
          <a:lstStyle/>
          <a:p>
            <a:pPr algn="l"/>
            <a:r>
              <a:rPr lang="en-US" sz="1600" b="1" dirty="0" smtClean="0"/>
              <a:t>As Q</a:t>
            </a:r>
            <a:r>
              <a:rPr lang="en-US" sz="1600" b="1" baseline="30000" dirty="0" smtClean="0"/>
              <a:t>2</a:t>
            </a:r>
            <a:r>
              <a:rPr lang="en-US" sz="1600" b="1" dirty="0" smtClean="0">
                <a:sym typeface="Symbol"/>
              </a:rPr>
              <a:t></a:t>
            </a:r>
            <a:r>
              <a:rPr lang="en-US" sz="1600" b="1" dirty="0" smtClean="0"/>
              <a:t>0, the Gerasimov-</a:t>
            </a:r>
            <a:r>
              <a:rPr lang="en-US" sz="1600" b="1" dirty="0" err="1" smtClean="0"/>
              <a:t>Drell</a:t>
            </a:r>
            <a:r>
              <a:rPr lang="en-US" sz="1600" b="1" dirty="0" smtClean="0"/>
              <a:t>-Hearn (GDH) Sum Rule Applies</a:t>
            </a:r>
            <a:endParaRPr lang="en-US" sz="1600" b="1" dirty="0"/>
          </a:p>
        </p:txBody>
      </p:sp>
      <p:cxnSp>
        <p:nvCxnSpPr>
          <p:cNvPr id="11" name="Straight Arrow Connector 10"/>
          <p:cNvCxnSpPr/>
          <p:nvPr/>
        </p:nvCxnSpPr>
        <p:spPr bwMode="auto">
          <a:xfrm>
            <a:off x="5257800" y="1594991"/>
            <a:ext cx="838200" cy="614810"/>
          </a:xfrm>
          <a:prstGeom prst="straightConnector1">
            <a:avLst/>
          </a:prstGeom>
          <a:solidFill>
            <a:schemeClr val="accent1"/>
          </a:solidFill>
          <a:ln w="254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itle 1"/>
          <p:cNvSpPr>
            <a:spLocks noGrp="1"/>
          </p:cNvSpPr>
          <p:nvPr>
            <p:ph type="title"/>
          </p:nvPr>
        </p:nvSpPr>
        <p:spPr>
          <a:xfrm>
            <a:off x="0" y="28800"/>
            <a:ext cx="9144000" cy="736600"/>
          </a:xfrm>
        </p:spPr>
        <p:txBody>
          <a:bodyPr/>
          <a:lstStyle/>
          <a:p>
            <a:r>
              <a:rPr lang="en-US" sz="2800" dirty="0" smtClean="0">
                <a:latin typeface="Symbol" pitchFamily="18" charset="2"/>
              </a:rPr>
              <a:t>G</a:t>
            </a:r>
            <a:r>
              <a:rPr lang="en-US" sz="2800" baseline="-25000" dirty="0" smtClean="0"/>
              <a:t>1</a:t>
            </a:r>
            <a:r>
              <a:rPr lang="en-US" sz="2800" baseline="30000" dirty="0" smtClean="0"/>
              <a:t>p-n</a:t>
            </a:r>
            <a:r>
              <a:rPr lang="en-US" sz="2800" dirty="0" smtClean="0"/>
              <a:t> Together with the </a:t>
            </a:r>
            <a:r>
              <a:rPr lang="en-US" sz="2800" dirty="0" err="1" smtClean="0"/>
              <a:t>Bjorken</a:t>
            </a:r>
            <a:r>
              <a:rPr lang="en-US" sz="2800" dirty="0" smtClean="0"/>
              <a:t> Sum Rule Lets Us Measure the Evolution of QCD with Distance (</a:t>
            </a:r>
            <a:r>
              <a:rPr lang="en-US" sz="2800" dirty="0" err="1" smtClean="0">
                <a:latin typeface="Symbol" pitchFamily="18" charset="2"/>
              </a:rPr>
              <a:t>a</a:t>
            </a:r>
            <a:r>
              <a:rPr lang="en-US" sz="2800" baseline="-25000" dirty="0" err="1" smtClean="0"/>
              <a:t>s</a:t>
            </a:r>
            <a:r>
              <a:rPr lang="en-US" sz="2800" baseline="30000" dirty="0" err="1" smtClean="0"/>
              <a:t>eff</a:t>
            </a:r>
            <a:r>
              <a:rPr lang="en-US" sz="2800" dirty="0" smtClean="0"/>
              <a:t>/</a:t>
            </a:r>
            <a:r>
              <a:rPr lang="en-US" sz="2800" dirty="0" smtClean="0">
                <a:latin typeface="Symbol" pitchFamily="18" charset="2"/>
              </a:rPr>
              <a:t>p)</a:t>
            </a:r>
            <a:endParaRPr lang="en-US" sz="2800" dirty="0">
              <a:latin typeface="Symbol" pitchFamily="18" charset="2"/>
            </a:endParaRPr>
          </a:p>
        </p:txBody>
      </p:sp>
    </p:spTree>
    <p:extLst>
      <p:ext uri="{BB962C8B-B14F-4D97-AF65-F5344CB8AC3E}">
        <p14:creationId xmlns:p14="http://schemas.microsoft.com/office/powerpoint/2010/main" val="251567876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graphicFrame>
        <p:nvGraphicFramePr>
          <p:cNvPr id="2" name="Object 1"/>
          <p:cNvGraphicFramePr>
            <a:graphicFrameLocks noChangeAspect="1"/>
          </p:cNvGraphicFramePr>
          <p:nvPr>
            <p:extLst>
              <p:ext uri="{D42A27DB-BD31-4B8C-83A1-F6EECF244321}">
                <p14:modId xmlns:p14="http://schemas.microsoft.com/office/powerpoint/2010/main" val="1746110099"/>
              </p:ext>
            </p:extLst>
          </p:nvPr>
        </p:nvGraphicFramePr>
        <p:xfrm>
          <a:off x="5413248" y="1335024"/>
          <a:ext cx="3643255" cy="4714875"/>
        </p:xfrm>
        <a:graphic>
          <a:graphicData uri="http://schemas.openxmlformats.org/presentationml/2006/ole">
            <mc:AlternateContent xmlns:mc="http://schemas.openxmlformats.org/markup-compatibility/2006">
              <mc:Choice xmlns:v="urn:schemas-microsoft-com:vml" Requires="v">
                <p:oleObj spid="_x0000_s810066" name="Acrobat Document" r:id="rId3" imgW="2914604" imgH="3771900" progId="Acrobat.Document.11">
                  <p:embed/>
                </p:oleObj>
              </mc:Choice>
              <mc:Fallback>
                <p:oleObj name="Acrobat Document" r:id="rId3" imgW="2914604" imgH="3771900" progId="Acrobat.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248" y="1335024"/>
                        <a:ext cx="364325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7066581" y="5628382"/>
            <a:ext cx="2229819" cy="1077218"/>
          </a:xfrm>
          <a:prstGeom prst="rect">
            <a:avLst/>
          </a:prstGeom>
          <a:noFill/>
        </p:spPr>
        <p:txBody>
          <a:bodyPr wrap="square" rtlCol="0">
            <a:spAutoFit/>
          </a:bodyPr>
          <a:lstStyle/>
          <a:p>
            <a:pPr algn="l"/>
            <a:r>
              <a:rPr lang="en-US" sz="1600" b="1" dirty="0" smtClean="0">
                <a:solidFill>
                  <a:srgbClr val="33CCFF"/>
                </a:solidFill>
              </a:rPr>
              <a:t>As Q</a:t>
            </a:r>
            <a:r>
              <a:rPr lang="en-US" sz="1600" b="1" baseline="30000" dirty="0" smtClean="0">
                <a:solidFill>
                  <a:srgbClr val="33CCFF"/>
                </a:solidFill>
              </a:rPr>
              <a:t>2</a:t>
            </a:r>
            <a:r>
              <a:rPr lang="en-US" sz="1600" b="1" dirty="0" smtClean="0">
                <a:solidFill>
                  <a:srgbClr val="33CCFF"/>
                </a:solidFill>
                <a:sym typeface="Symbol"/>
              </a:rPr>
              <a:t></a:t>
            </a:r>
            <a:r>
              <a:rPr lang="en-US" sz="1600" b="1" dirty="0" smtClean="0">
                <a:solidFill>
                  <a:srgbClr val="33CCFF"/>
                </a:solidFill>
              </a:rPr>
              <a:t>, the </a:t>
            </a:r>
            <a:r>
              <a:rPr lang="en-US" sz="1600" b="1" dirty="0" err="1" smtClean="0">
                <a:solidFill>
                  <a:srgbClr val="33CCFF"/>
                </a:solidFill>
              </a:rPr>
              <a:t>Bjorken</a:t>
            </a:r>
            <a:r>
              <a:rPr lang="en-US" sz="1600" b="1" dirty="0" smtClean="0">
                <a:solidFill>
                  <a:srgbClr val="33CCFF"/>
                </a:solidFill>
              </a:rPr>
              <a:t> Sum Rule defines the Q</a:t>
            </a:r>
            <a:r>
              <a:rPr lang="en-US" sz="1600" b="1" baseline="30000" dirty="0" smtClean="0">
                <a:solidFill>
                  <a:srgbClr val="33CCFF"/>
                </a:solidFill>
              </a:rPr>
              <a:t>2</a:t>
            </a:r>
            <a:r>
              <a:rPr lang="en-US" sz="1600" b="1" dirty="0" smtClean="0">
                <a:solidFill>
                  <a:srgbClr val="33CCFF"/>
                </a:solidFill>
              </a:rPr>
              <a:t> behavior</a:t>
            </a:r>
            <a:endParaRPr lang="en-US" sz="1600" b="1" dirty="0">
              <a:solidFill>
                <a:srgbClr val="33CCFF"/>
              </a:solidFill>
            </a:endParaRPr>
          </a:p>
        </p:txBody>
      </p:sp>
      <p:cxnSp>
        <p:nvCxnSpPr>
          <p:cNvPr id="8" name="Straight Arrow Connector 7"/>
          <p:cNvCxnSpPr/>
          <p:nvPr/>
        </p:nvCxnSpPr>
        <p:spPr bwMode="auto">
          <a:xfrm flipV="1">
            <a:off x="7848600" y="4742022"/>
            <a:ext cx="157763" cy="896778"/>
          </a:xfrm>
          <a:prstGeom prst="straightConnector1">
            <a:avLst/>
          </a:prstGeom>
          <a:solidFill>
            <a:schemeClr val="accent1"/>
          </a:solidFill>
          <a:ln w="25400" cap="flat" cmpd="sng" algn="ctr">
            <a:solidFill>
              <a:srgbClr val="00CCFF"/>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638800"/>
            <a:ext cx="67373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72456" y="1056382"/>
            <a:ext cx="2229819" cy="1077218"/>
          </a:xfrm>
          <a:prstGeom prst="rect">
            <a:avLst/>
          </a:prstGeom>
          <a:noFill/>
        </p:spPr>
        <p:txBody>
          <a:bodyPr wrap="square" rtlCol="0">
            <a:spAutoFit/>
          </a:bodyPr>
          <a:lstStyle/>
          <a:p>
            <a:pPr algn="l"/>
            <a:r>
              <a:rPr lang="en-US" sz="1600" b="1" dirty="0" smtClean="0"/>
              <a:t>As Q</a:t>
            </a:r>
            <a:r>
              <a:rPr lang="en-US" sz="1600" b="1" baseline="30000" dirty="0" smtClean="0"/>
              <a:t>2</a:t>
            </a:r>
            <a:r>
              <a:rPr lang="en-US" sz="1600" b="1" dirty="0" smtClean="0">
                <a:sym typeface="Symbol"/>
              </a:rPr>
              <a:t></a:t>
            </a:r>
            <a:r>
              <a:rPr lang="en-US" sz="1600" b="1" dirty="0" smtClean="0"/>
              <a:t>0, the Gerasimov-</a:t>
            </a:r>
            <a:r>
              <a:rPr lang="en-US" sz="1600" b="1" dirty="0" err="1" smtClean="0"/>
              <a:t>Drell</a:t>
            </a:r>
            <a:r>
              <a:rPr lang="en-US" sz="1600" b="1" dirty="0" smtClean="0"/>
              <a:t>-Hearn (GDH) Sum Rule Applies</a:t>
            </a:r>
            <a:endParaRPr lang="en-US" sz="1600" b="1" dirty="0"/>
          </a:p>
        </p:txBody>
      </p:sp>
      <p:cxnSp>
        <p:nvCxnSpPr>
          <p:cNvPr id="11" name="Straight Arrow Connector 10"/>
          <p:cNvCxnSpPr/>
          <p:nvPr/>
        </p:nvCxnSpPr>
        <p:spPr bwMode="auto">
          <a:xfrm>
            <a:off x="5257800" y="1594991"/>
            <a:ext cx="838200" cy="614810"/>
          </a:xfrm>
          <a:prstGeom prst="straightConnector1">
            <a:avLst/>
          </a:prstGeom>
          <a:solidFill>
            <a:schemeClr val="accent1"/>
          </a:solidFill>
          <a:ln w="254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381000" y="2590800"/>
            <a:ext cx="4876800" cy="1631216"/>
          </a:xfrm>
          <a:prstGeom prst="rect">
            <a:avLst/>
          </a:prstGeom>
          <a:noFill/>
        </p:spPr>
        <p:txBody>
          <a:bodyPr wrap="square" rtlCol="0">
            <a:spAutoFit/>
          </a:bodyPr>
          <a:lstStyle/>
          <a:p>
            <a:pPr algn="l"/>
            <a:r>
              <a:rPr lang="en-US" sz="2000" b="1" dirty="0" smtClean="0">
                <a:solidFill>
                  <a:srgbClr val="000000"/>
                </a:solidFill>
              </a:rPr>
              <a:t>Anti de Sitter / Conformal Field Theory (</a:t>
            </a:r>
            <a:r>
              <a:rPr lang="en-US" sz="2000" b="1" dirty="0" err="1" smtClean="0">
                <a:solidFill>
                  <a:srgbClr val="000000"/>
                </a:solidFill>
              </a:rPr>
              <a:t>AdS</a:t>
            </a:r>
            <a:r>
              <a:rPr lang="en-US" sz="2000" b="1" dirty="0" smtClean="0">
                <a:solidFill>
                  <a:srgbClr val="000000"/>
                </a:solidFill>
              </a:rPr>
              <a:t>/CFT) with no free parameters agrees well with the </a:t>
            </a:r>
            <a:r>
              <a:rPr lang="en-US" sz="2000" b="1" dirty="0" smtClean="0">
                <a:solidFill>
                  <a:srgbClr val="000000"/>
                </a:solidFill>
                <a:latin typeface="Symbol" panose="05050102010706020507" pitchFamily="18" charset="2"/>
              </a:rPr>
              <a:t>a</a:t>
            </a:r>
            <a:r>
              <a:rPr lang="en-US" sz="2000" b="1" baseline="-25000" dirty="0" smtClean="0">
                <a:solidFill>
                  <a:srgbClr val="000000"/>
                </a:solidFill>
              </a:rPr>
              <a:t>s</a:t>
            </a:r>
            <a:r>
              <a:rPr lang="en-US" sz="2000" b="1" dirty="0" smtClean="0">
                <a:solidFill>
                  <a:srgbClr val="000000"/>
                </a:solidFill>
              </a:rPr>
              <a:t> extracted for all but the highest Q</a:t>
            </a:r>
            <a:r>
              <a:rPr lang="en-US" sz="2000" b="1" baseline="30000" dirty="0" smtClean="0">
                <a:solidFill>
                  <a:srgbClr val="000000"/>
                </a:solidFill>
              </a:rPr>
              <a:t>2</a:t>
            </a:r>
            <a:r>
              <a:rPr lang="en-US" sz="2000" b="1" dirty="0" smtClean="0">
                <a:solidFill>
                  <a:srgbClr val="000000"/>
                </a:solidFill>
              </a:rPr>
              <a:t> (where it shouldn’t be valid)</a:t>
            </a:r>
            <a:endParaRPr lang="en-US" sz="2000" b="1" dirty="0">
              <a:solidFill>
                <a:srgbClr val="000000"/>
              </a:solidFill>
            </a:endParaRPr>
          </a:p>
        </p:txBody>
      </p:sp>
      <p:sp>
        <p:nvSpPr>
          <p:cNvPr id="13" name="TextBox 12"/>
          <p:cNvSpPr txBox="1"/>
          <p:nvPr/>
        </p:nvSpPr>
        <p:spPr>
          <a:xfrm>
            <a:off x="381000" y="5144869"/>
            <a:ext cx="4953000" cy="646331"/>
          </a:xfrm>
          <a:prstGeom prst="rect">
            <a:avLst/>
          </a:prstGeom>
          <a:noFill/>
        </p:spPr>
        <p:txBody>
          <a:bodyPr wrap="square" rtlCol="0">
            <a:spAutoFit/>
          </a:bodyPr>
          <a:lstStyle/>
          <a:p>
            <a:pPr algn="l"/>
            <a:r>
              <a:rPr lang="en-US" sz="1200" dirty="0" smtClean="0">
                <a:solidFill>
                  <a:srgbClr val="000000"/>
                </a:solidFill>
              </a:rPr>
              <a:t>Anti de Sitter space:  ~space with constant negative curvature</a:t>
            </a:r>
          </a:p>
          <a:p>
            <a:pPr algn="l"/>
            <a:r>
              <a:rPr lang="en-US" sz="1200" dirty="0" smtClean="0">
                <a:solidFill>
                  <a:srgbClr val="000000"/>
                </a:solidFill>
              </a:rPr>
              <a:t>Conformal Field Theory:  ~ field theory without scale dependence</a:t>
            </a:r>
          </a:p>
          <a:p>
            <a:endParaRPr lang="en-US" sz="1200" dirty="0">
              <a:solidFill>
                <a:srgbClr val="000000"/>
              </a:solidFill>
            </a:endParaRPr>
          </a:p>
        </p:txBody>
      </p:sp>
      <p:sp>
        <p:nvSpPr>
          <p:cNvPr id="14" name="TextBox 13"/>
          <p:cNvSpPr txBox="1"/>
          <p:nvPr/>
        </p:nvSpPr>
        <p:spPr>
          <a:xfrm>
            <a:off x="304800" y="6504801"/>
            <a:ext cx="5867400" cy="276999"/>
          </a:xfrm>
          <a:prstGeom prst="rect">
            <a:avLst/>
          </a:prstGeom>
          <a:noFill/>
        </p:spPr>
        <p:txBody>
          <a:bodyPr wrap="square" rtlCol="0">
            <a:spAutoFit/>
          </a:bodyPr>
          <a:lstStyle/>
          <a:p>
            <a:pPr algn="l"/>
            <a:r>
              <a:rPr lang="en-US" sz="1200" dirty="0" smtClean="0">
                <a:solidFill>
                  <a:srgbClr val="000000"/>
                </a:solidFill>
              </a:rPr>
              <a:t>A. </a:t>
            </a:r>
            <a:r>
              <a:rPr lang="en-US" sz="1200" dirty="0" err="1" smtClean="0">
                <a:solidFill>
                  <a:srgbClr val="000000"/>
                </a:solidFill>
              </a:rPr>
              <a:t>Deur</a:t>
            </a:r>
            <a:r>
              <a:rPr lang="en-US" sz="1200" dirty="0" smtClean="0">
                <a:solidFill>
                  <a:srgbClr val="000000"/>
                </a:solidFill>
              </a:rPr>
              <a:t>, S. </a:t>
            </a:r>
            <a:r>
              <a:rPr lang="en-US" sz="1200" dirty="0" err="1" smtClean="0">
                <a:solidFill>
                  <a:srgbClr val="000000"/>
                </a:solidFill>
              </a:rPr>
              <a:t>J.Brodsky</a:t>
            </a:r>
            <a:r>
              <a:rPr lang="en-US" sz="1200" dirty="0" smtClean="0">
                <a:solidFill>
                  <a:srgbClr val="000000"/>
                </a:solidFill>
              </a:rPr>
              <a:t>, and G. F. de </a:t>
            </a:r>
            <a:r>
              <a:rPr lang="en-US" sz="1200" dirty="0" err="1" smtClean="0">
                <a:solidFill>
                  <a:srgbClr val="000000"/>
                </a:solidFill>
              </a:rPr>
              <a:t>Teramond</a:t>
            </a:r>
            <a:r>
              <a:rPr lang="en-US" sz="1200" dirty="0" smtClean="0">
                <a:solidFill>
                  <a:srgbClr val="000000"/>
                </a:solidFill>
              </a:rPr>
              <a:t>, Phys. Lett B, </a:t>
            </a:r>
            <a:r>
              <a:rPr lang="en-US" sz="1200" b="1" dirty="0" smtClean="0">
                <a:solidFill>
                  <a:srgbClr val="000000"/>
                </a:solidFill>
              </a:rPr>
              <a:t>750</a:t>
            </a:r>
            <a:r>
              <a:rPr lang="en-US" sz="1200" dirty="0" smtClean="0">
                <a:solidFill>
                  <a:srgbClr val="000000"/>
                </a:solidFill>
              </a:rPr>
              <a:t>, 528 (2015)</a:t>
            </a:r>
            <a:endParaRPr lang="en-US" sz="1200" dirty="0">
              <a:solidFill>
                <a:srgbClr val="000000"/>
              </a:solidFill>
            </a:endParaRPr>
          </a:p>
        </p:txBody>
      </p:sp>
      <p:cxnSp>
        <p:nvCxnSpPr>
          <p:cNvPr id="12" name="Straight Arrow Connector 11"/>
          <p:cNvCxnSpPr/>
          <p:nvPr/>
        </p:nvCxnSpPr>
        <p:spPr bwMode="auto">
          <a:xfrm flipV="1">
            <a:off x="4800600" y="2514600"/>
            <a:ext cx="1981200" cy="609600"/>
          </a:xfrm>
          <a:prstGeom prst="straightConnector1">
            <a:avLst/>
          </a:prstGeom>
          <a:solidFill>
            <a:schemeClr val="accent1"/>
          </a:solidFill>
          <a:ln w="254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16" name="Title 1"/>
          <p:cNvSpPr>
            <a:spLocks noGrp="1"/>
          </p:cNvSpPr>
          <p:nvPr>
            <p:ph type="title"/>
          </p:nvPr>
        </p:nvSpPr>
        <p:spPr>
          <a:xfrm>
            <a:off x="0" y="28800"/>
            <a:ext cx="9144000" cy="736600"/>
          </a:xfrm>
        </p:spPr>
        <p:txBody>
          <a:bodyPr/>
          <a:lstStyle/>
          <a:p>
            <a:r>
              <a:rPr lang="en-US" sz="2800" dirty="0" smtClean="0">
                <a:latin typeface="Symbol" pitchFamily="18" charset="2"/>
              </a:rPr>
              <a:t>G</a:t>
            </a:r>
            <a:r>
              <a:rPr lang="en-US" sz="2800" baseline="-25000" dirty="0" smtClean="0"/>
              <a:t>1</a:t>
            </a:r>
            <a:r>
              <a:rPr lang="en-US" sz="2800" baseline="30000" dirty="0" smtClean="0"/>
              <a:t>p-n</a:t>
            </a:r>
            <a:r>
              <a:rPr lang="en-US" sz="2800" dirty="0" smtClean="0"/>
              <a:t> Together with the </a:t>
            </a:r>
            <a:r>
              <a:rPr lang="en-US" sz="2800" dirty="0" err="1" smtClean="0"/>
              <a:t>Bjorken</a:t>
            </a:r>
            <a:r>
              <a:rPr lang="en-US" sz="2800" dirty="0" smtClean="0"/>
              <a:t> Sum Rule Lets Us Measure the Evolution of QCD with Distance (</a:t>
            </a:r>
            <a:r>
              <a:rPr lang="en-US" sz="2800" dirty="0" err="1" smtClean="0">
                <a:latin typeface="Symbol" pitchFamily="18" charset="2"/>
              </a:rPr>
              <a:t>a</a:t>
            </a:r>
            <a:r>
              <a:rPr lang="en-US" sz="2800" baseline="-25000" dirty="0" err="1" smtClean="0"/>
              <a:t>s</a:t>
            </a:r>
            <a:r>
              <a:rPr lang="en-US" sz="2800" baseline="30000" dirty="0" err="1" smtClean="0"/>
              <a:t>eff</a:t>
            </a:r>
            <a:r>
              <a:rPr lang="en-US" sz="2800" dirty="0" smtClean="0"/>
              <a:t>/</a:t>
            </a:r>
            <a:r>
              <a:rPr lang="en-US" sz="2800" dirty="0" smtClean="0">
                <a:latin typeface="Symbol" pitchFamily="18" charset="2"/>
              </a:rPr>
              <a:t>p)</a:t>
            </a:r>
            <a:endParaRPr lang="en-US" sz="2800" dirty="0">
              <a:latin typeface="Symbol" pitchFamily="18" charset="2"/>
            </a:endParaRPr>
          </a:p>
        </p:txBody>
      </p:sp>
    </p:spTree>
    <p:extLst>
      <p:ext uri="{BB962C8B-B14F-4D97-AF65-F5344CB8AC3E}">
        <p14:creationId xmlns:p14="http://schemas.microsoft.com/office/powerpoint/2010/main" val="1481933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sz="2800" dirty="0" smtClean="0"/>
              <a:t>So Looking Back at Two Decades of Research:</a:t>
            </a:r>
            <a:br>
              <a:rPr lang="en-US" sz="2800" dirty="0" smtClean="0"/>
            </a:br>
            <a:r>
              <a:rPr lang="en-US" sz="2800" dirty="0" smtClean="0"/>
              <a:t>How Well Have We Succeeded In Realizing the Science Goals That Motivated Building CEBAF?</a:t>
            </a:r>
            <a:endParaRPr lang="en-US" sz="2800" dirty="0"/>
          </a:p>
        </p:txBody>
      </p:sp>
      <p:sp>
        <p:nvSpPr>
          <p:cNvPr id="3" name="Content Placeholder 2"/>
          <p:cNvSpPr>
            <a:spLocks noGrp="1"/>
          </p:cNvSpPr>
          <p:nvPr>
            <p:ph idx="1"/>
          </p:nvPr>
        </p:nvSpPr>
        <p:spPr>
          <a:xfrm>
            <a:off x="228600" y="1828800"/>
            <a:ext cx="8915400" cy="3352800"/>
          </a:xfrm>
        </p:spPr>
        <p:txBody>
          <a:bodyPr/>
          <a:lstStyle/>
          <a:p>
            <a:pPr marL="0" marR="0" lvl="0" indent="0">
              <a:lnSpc>
                <a:spcPct val="115000"/>
              </a:lnSpc>
              <a:spcBef>
                <a:spcPts val="0"/>
              </a:spcBef>
              <a:spcAft>
                <a:spcPts val="1200"/>
              </a:spcAft>
              <a:buNone/>
            </a:pPr>
            <a:r>
              <a:rPr lang="en-US" sz="2800" b="1" dirty="0" smtClean="0">
                <a:ea typeface="Arial"/>
                <a:cs typeface="Times New Roman"/>
              </a:rPr>
              <a:t>Review them by broad physics topic:</a:t>
            </a:r>
          </a:p>
          <a:p>
            <a:pPr marL="342900" lvl="1" indent="0">
              <a:lnSpc>
                <a:spcPct val="115000"/>
              </a:lnSpc>
              <a:spcBef>
                <a:spcPts val="0"/>
              </a:spcBef>
              <a:spcAft>
                <a:spcPts val="1200"/>
              </a:spcAft>
              <a:buNone/>
            </a:pPr>
            <a:r>
              <a:rPr lang="en-US" sz="2400" b="1" dirty="0" smtClean="0">
                <a:ea typeface="Arial"/>
                <a:cs typeface="Times New Roman"/>
              </a:rPr>
              <a:t>QCD and the Structure of Hadrons</a:t>
            </a:r>
          </a:p>
          <a:p>
            <a:pPr marL="342900" lvl="1" indent="0">
              <a:lnSpc>
                <a:spcPct val="115000"/>
              </a:lnSpc>
              <a:spcBef>
                <a:spcPts val="0"/>
              </a:spcBef>
              <a:spcAft>
                <a:spcPts val="1200"/>
              </a:spcAft>
              <a:buNone/>
            </a:pPr>
            <a:r>
              <a:rPr lang="en-US" sz="2400" b="1" dirty="0" smtClean="0">
                <a:solidFill>
                  <a:srgbClr val="FF0000"/>
                </a:solidFill>
                <a:ea typeface="Arial"/>
                <a:cs typeface="Times New Roman"/>
              </a:rPr>
              <a:t>Nuclear Structure, Nuclear Dynamics, and Nuclear Astrophysics (of great interest and value, but mostly omitted for this particular audience)</a:t>
            </a:r>
          </a:p>
          <a:p>
            <a:pPr marL="342900" lvl="1" indent="0">
              <a:lnSpc>
                <a:spcPct val="115000"/>
              </a:lnSpc>
              <a:spcBef>
                <a:spcPts val="0"/>
              </a:spcBef>
              <a:spcAft>
                <a:spcPts val="1200"/>
              </a:spcAft>
              <a:buNone/>
            </a:pPr>
            <a:r>
              <a:rPr lang="en-US" sz="2400" b="1" dirty="0" smtClean="0">
                <a:ea typeface="Arial"/>
                <a:cs typeface="Times New Roman"/>
              </a:rPr>
              <a:t>Fundamental Symmetries</a:t>
            </a: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a:t>
            </a:r>
            <a:r>
              <a:rPr lang="en-US" b="1" i="1" dirty="0">
                <a:ea typeface="Arial"/>
                <a:cs typeface="Times New Roman"/>
              </a:rPr>
              <a:t>from the 173 experiments run are </a:t>
            </a:r>
            <a:r>
              <a:rPr lang="en-US" b="1" i="1" dirty="0" smtClean="0">
                <a:ea typeface="Arial"/>
                <a:cs typeface="Times New Roman"/>
              </a:rPr>
              <a:t>possible – I’ve picked ones I particularly liked, with an emphasis on experiments that were made feasible by the unique capabilities of the accelerator and its experimental equipment and are most relevant to this conference</a:t>
            </a:r>
            <a:endParaRPr lang="en-US" i="1" dirty="0" smtClean="0">
              <a:ea typeface="Arial"/>
              <a:cs typeface="Times New Roman"/>
            </a:endParaRPr>
          </a:p>
        </p:txBody>
      </p:sp>
      <p:cxnSp>
        <p:nvCxnSpPr>
          <p:cNvPr id="4" name="Straight Connector 3"/>
          <p:cNvCxnSpPr/>
          <p:nvPr/>
        </p:nvCxnSpPr>
        <p:spPr bwMode="auto">
          <a:xfrm>
            <a:off x="0" y="16764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7458808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65"/>
          <a:stretch/>
        </p:blipFill>
        <p:spPr bwMode="auto">
          <a:xfrm>
            <a:off x="2057400" y="1343025"/>
            <a:ext cx="5200628" cy="1095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52" y="2581275"/>
            <a:ext cx="4441031" cy="1381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45556"/>
            <a:ext cx="3970735" cy="14168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055269"/>
            <a:ext cx="6631781" cy="15835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bject 4"/>
          <p:cNvSpPr txBox="1"/>
          <p:nvPr/>
        </p:nvSpPr>
        <p:spPr>
          <a:xfrm>
            <a:off x="882802" y="5791200"/>
            <a:ext cx="8032598" cy="954107"/>
          </a:xfrm>
          <a:prstGeom prst="rect">
            <a:avLst/>
          </a:prstGeom>
        </p:spPr>
        <p:txBody>
          <a:bodyPr vert="horz" wrap="square" lIns="0" tIns="0" rIns="0" bIns="0" rtlCol="0">
            <a:spAutoFit/>
          </a:bodyPr>
          <a:lstStyle/>
          <a:p>
            <a:pPr marL="57785" algn="l">
              <a:tabLst>
                <a:tab pos="1906270" algn="l"/>
              </a:tabLst>
            </a:pPr>
            <a:r>
              <a:rPr lang="da-DK" sz="1400" b="1" spc="-15" dirty="0" smtClean="0">
                <a:solidFill>
                  <a:srgbClr val="000000"/>
                </a:solidFill>
                <a:latin typeface="Book Antiqua"/>
                <a:cs typeface="Book Antiqua"/>
              </a:rPr>
              <a:t>Publications:  </a:t>
            </a:r>
          </a:p>
          <a:p>
            <a:pPr marL="57785" algn="l">
              <a:tabLst>
                <a:tab pos="1906270" algn="l"/>
              </a:tabLst>
            </a:pPr>
            <a:r>
              <a:rPr lang="da-DK" sz="1200" spc="-15" dirty="0" smtClean="0">
                <a:solidFill>
                  <a:srgbClr val="000000"/>
                </a:solidFill>
                <a:latin typeface="Book Antiqua"/>
                <a:cs typeface="Book Antiqua"/>
              </a:rPr>
              <a:t>     T</a:t>
            </a:r>
            <a:r>
              <a:rPr lang="da-DK" sz="1200" spc="-15" dirty="0">
                <a:solidFill>
                  <a:srgbClr val="000000"/>
                </a:solidFill>
                <a:latin typeface="Book Antiqua"/>
                <a:cs typeface="Book Antiqua"/>
              </a:rPr>
              <a:t>.</a:t>
            </a:r>
            <a:r>
              <a:rPr lang="da-DK" sz="1200" spc="-5" dirty="0">
                <a:solidFill>
                  <a:srgbClr val="000000"/>
                </a:solidFill>
                <a:latin typeface="Book Antiqua"/>
                <a:cs typeface="Book Antiqua"/>
              </a:rPr>
              <a:t> </a:t>
            </a:r>
            <a:r>
              <a:rPr lang="da-DK" sz="1200" spc="-15" dirty="0" smtClean="0">
                <a:solidFill>
                  <a:srgbClr val="000000"/>
                </a:solidFill>
                <a:latin typeface="Book Antiqua"/>
                <a:cs typeface="Book Antiqua"/>
              </a:rPr>
              <a:t>Miyos</a:t>
            </a:r>
            <a:r>
              <a:rPr lang="da-DK" sz="1200" spc="-25" dirty="0" smtClean="0">
                <a:solidFill>
                  <a:srgbClr val="000000"/>
                </a:solidFill>
                <a:latin typeface="Book Antiqua"/>
                <a:cs typeface="Book Antiqua"/>
              </a:rPr>
              <a:t>h</a:t>
            </a:r>
            <a:r>
              <a:rPr lang="da-DK" sz="1200" dirty="0" smtClean="0">
                <a:solidFill>
                  <a:srgbClr val="000000"/>
                </a:solidFill>
                <a:latin typeface="Book Antiqua"/>
                <a:cs typeface="Book Antiqua"/>
              </a:rPr>
              <a:t>i,</a:t>
            </a:r>
            <a:r>
              <a:rPr lang="da-DK" sz="1200" spc="15" dirty="0" smtClean="0">
                <a:solidFill>
                  <a:srgbClr val="000000"/>
                </a:solidFill>
                <a:latin typeface="Book Antiqua"/>
                <a:cs typeface="Book Antiqua"/>
              </a:rPr>
              <a:t> </a:t>
            </a:r>
            <a:r>
              <a:rPr lang="da-DK" sz="1200" i="1" dirty="0">
                <a:solidFill>
                  <a:srgbClr val="000000"/>
                </a:solidFill>
                <a:latin typeface="Book Antiqua"/>
                <a:cs typeface="Book Antiqua"/>
              </a:rPr>
              <a:t>et</a:t>
            </a:r>
            <a:r>
              <a:rPr lang="da-DK" sz="1200" i="1" spc="5" dirty="0">
                <a:solidFill>
                  <a:srgbClr val="000000"/>
                </a:solidFill>
                <a:latin typeface="Book Antiqua"/>
                <a:cs typeface="Book Antiqua"/>
              </a:rPr>
              <a:t> </a:t>
            </a:r>
            <a:r>
              <a:rPr lang="da-DK" sz="1200" i="1" dirty="0" smtClean="0">
                <a:solidFill>
                  <a:srgbClr val="000000"/>
                </a:solidFill>
                <a:latin typeface="Book Antiqua"/>
                <a:cs typeface="Book Antiqua"/>
              </a:rPr>
              <a:t>al</a:t>
            </a:r>
            <a:r>
              <a:rPr lang="da-DK" sz="1200" dirty="0" smtClean="0">
                <a:solidFill>
                  <a:srgbClr val="000000"/>
                </a:solidFill>
                <a:latin typeface="Book Antiqua"/>
                <a:cs typeface="Book Antiqua"/>
              </a:rPr>
              <a:t>., </a:t>
            </a:r>
            <a:r>
              <a:rPr lang="da-DK" sz="1200" spc="-15" dirty="0" smtClean="0">
                <a:solidFill>
                  <a:srgbClr val="000000"/>
                </a:solidFill>
                <a:latin typeface="Book Antiqua"/>
                <a:cs typeface="Book Antiqua"/>
              </a:rPr>
              <a:t>PRL</a:t>
            </a:r>
            <a:r>
              <a:rPr lang="da-DK" sz="1200" spc="-10" dirty="0" smtClean="0">
                <a:solidFill>
                  <a:srgbClr val="000000"/>
                </a:solidFill>
                <a:latin typeface="Book Antiqua"/>
                <a:cs typeface="Book Antiqua"/>
              </a:rPr>
              <a:t> </a:t>
            </a:r>
            <a:r>
              <a:rPr lang="da-DK" sz="1200" dirty="0">
                <a:solidFill>
                  <a:srgbClr val="000000"/>
                </a:solidFill>
                <a:latin typeface="Book Antiqua"/>
                <a:cs typeface="Book Antiqua"/>
              </a:rPr>
              <a:t>90, 232502 (2003</a:t>
            </a:r>
            <a:r>
              <a:rPr lang="da-DK" sz="1200" dirty="0" smtClean="0">
                <a:solidFill>
                  <a:srgbClr val="000000"/>
                </a:solidFill>
                <a:latin typeface="Book Antiqua"/>
                <a:cs typeface="Book Antiqua"/>
              </a:rPr>
              <a:t>); 	</a:t>
            </a:r>
            <a:r>
              <a:rPr sz="1200" spc="-15" dirty="0" smtClean="0">
                <a:solidFill>
                  <a:srgbClr val="000000"/>
                </a:solidFill>
                <a:latin typeface="Book Antiqua"/>
                <a:cs typeface="Book Antiqua"/>
              </a:rPr>
              <a:t>L.</a:t>
            </a:r>
            <a:r>
              <a:rPr lang="en-US" sz="1200" spc="-15" dirty="0" smtClean="0">
                <a:solidFill>
                  <a:srgbClr val="000000"/>
                </a:solidFill>
                <a:latin typeface="Book Antiqua"/>
                <a:cs typeface="Book Antiqua"/>
              </a:rPr>
              <a:t> </a:t>
            </a:r>
            <a:r>
              <a:rPr sz="1200" spc="-30" dirty="0" smtClean="0">
                <a:solidFill>
                  <a:srgbClr val="000000"/>
                </a:solidFill>
                <a:latin typeface="Book Antiqua"/>
                <a:cs typeface="Book Antiqua"/>
              </a:rPr>
              <a:t>Y</a:t>
            </a:r>
            <a:r>
              <a:rPr sz="1200" dirty="0" smtClean="0">
                <a:solidFill>
                  <a:srgbClr val="000000"/>
                </a:solidFill>
                <a:latin typeface="Book Antiqua"/>
                <a:cs typeface="Book Antiqua"/>
              </a:rPr>
              <a:t>uan</a:t>
            </a:r>
            <a:r>
              <a:rPr lang="en-US" sz="1200" dirty="0" smtClean="0">
                <a:solidFill>
                  <a:srgbClr val="000000"/>
                </a:solidFill>
                <a:latin typeface="Book Antiqua"/>
                <a:cs typeface="Book Antiqua"/>
              </a:rPr>
              <a:t>,</a:t>
            </a:r>
            <a:r>
              <a:rPr sz="1200" spc="10" dirty="0" smtClean="0">
                <a:solidFill>
                  <a:srgbClr val="000000"/>
                </a:solidFill>
                <a:latin typeface="Book Antiqua"/>
                <a:cs typeface="Book Antiqua"/>
              </a:rPr>
              <a:t> </a:t>
            </a:r>
            <a:r>
              <a:rPr sz="1200" i="1"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i="1"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20" dirty="0" smtClean="0">
                <a:solidFill>
                  <a:srgbClr val="000000"/>
                </a:solidFill>
                <a:latin typeface="Book Antiqua"/>
                <a:cs typeface="Book Antiqua"/>
              </a:rPr>
              <a:t>PRC</a:t>
            </a:r>
            <a:r>
              <a:rPr sz="1200" spc="-25" dirty="0" smtClean="0">
                <a:solidFill>
                  <a:srgbClr val="000000"/>
                </a:solidFill>
                <a:latin typeface="Book Antiqua"/>
                <a:cs typeface="Book Antiqua"/>
              </a:rPr>
              <a:t> </a:t>
            </a:r>
            <a:r>
              <a:rPr sz="1200" dirty="0">
                <a:solidFill>
                  <a:srgbClr val="000000"/>
                </a:solidFill>
                <a:latin typeface="Book Antiqua"/>
                <a:cs typeface="Book Antiqua"/>
              </a:rPr>
              <a:t>73, 044607 (2006)</a:t>
            </a:r>
          </a:p>
          <a:p>
            <a:pPr marL="36830" algn="l">
              <a:spcBef>
                <a:spcPts val="25"/>
              </a:spcBef>
              <a:tabLst>
                <a:tab pos="2096135" algn="l"/>
              </a:tabLst>
            </a:pPr>
            <a:r>
              <a:rPr lang="en-US" sz="1200" spc="-15" dirty="0" smtClean="0">
                <a:solidFill>
                  <a:srgbClr val="000000"/>
                </a:solidFill>
                <a:latin typeface="Book Antiqua"/>
                <a:cs typeface="Book Antiqua"/>
              </a:rPr>
              <a:t>     </a:t>
            </a:r>
            <a:r>
              <a:rPr sz="1200" spc="-15" dirty="0" smtClean="0">
                <a:solidFill>
                  <a:srgbClr val="000000"/>
                </a:solidFill>
                <a:latin typeface="Book Antiqua"/>
                <a:cs typeface="Book Antiqua"/>
              </a:rPr>
              <a:t>M.</a:t>
            </a:r>
            <a:r>
              <a:rPr lang="en-US" sz="1200" spc="-15" dirty="0" smtClean="0">
                <a:solidFill>
                  <a:srgbClr val="000000"/>
                </a:solidFill>
                <a:latin typeface="Book Antiqua"/>
                <a:cs typeface="Book Antiqua"/>
              </a:rPr>
              <a:t> </a:t>
            </a:r>
            <a:r>
              <a:rPr sz="1200" spc="-20" dirty="0" err="1" smtClean="0">
                <a:solidFill>
                  <a:srgbClr val="000000"/>
                </a:solidFill>
                <a:latin typeface="Book Antiqua"/>
                <a:cs typeface="Book Antiqua"/>
              </a:rPr>
              <a:t>I</a:t>
            </a:r>
            <a:r>
              <a:rPr sz="1200" spc="-15" dirty="0" err="1" smtClean="0">
                <a:solidFill>
                  <a:srgbClr val="000000"/>
                </a:solidFill>
                <a:latin typeface="Book Antiqua"/>
                <a:cs typeface="Book Antiqua"/>
              </a:rPr>
              <a:t>od</a:t>
            </a:r>
            <a:r>
              <a:rPr sz="1200" spc="-20" dirty="0" err="1" smtClean="0">
                <a:solidFill>
                  <a:srgbClr val="000000"/>
                </a:solidFill>
                <a:latin typeface="Book Antiqua"/>
                <a:cs typeface="Book Antiqua"/>
              </a:rPr>
              <a:t>i</a:t>
            </a:r>
            <a:r>
              <a:rPr sz="1200" spc="-15" dirty="0" err="1" smtClean="0">
                <a:solidFill>
                  <a:srgbClr val="000000"/>
                </a:solidFill>
                <a:latin typeface="Book Antiqua"/>
                <a:cs typeface="Book Antiqua"/>
              </a:rPr>
              <a:t>ce</a:t>
            </a:r>
            <a:r>
              <a:rPr lang="en-US" sz="1200" spc="-15" dirty="0" smtClean="0">
                <a:solidFill>
                  <a:srgbClr val="000000"/>
                </a:solidFill>
                <a:latin typeface="Book Antiqua"/>
                <a:cs typeface="Book Antiqua"/>
              </a:rPr>
              <a:t>,</a:t>
            </a:r>
            <a:r>
              <a:rPr sz="1200" spc="15" dirty="0" smtClean="0">
                <a:solidFill>
                  <a:srgbClr val="000000"/>
                </a:solidFill>
                <a:latin typeface="Book Antiqua"/>
                <a:cs typeface="Book Antiqua"/>
              </a:rPr>
              <a:t> </a:t>
            </a:r>
            <a:r>
              <a:rPr sz="1200" i="1"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i="1"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15" dirty="0" smtClean="0">
                <a:solidFill>
                  <a:srgbClr val="000000"/>
                </a:solidFill>
                <a:latin typeface="Book Antiqua"/>
                <a:cs typeface="Book Antiqua"/>
              </a:rPr>
              <a:t>PRL</a:t>
            </a:r>
            <a:r>
              <a:rPr sz="1200" spc="-10" dirty="0" smtClean="0">
                <a:solidFill>
                  <a:srgbClr val="000000"/>
                </a:solidFill>
                <a:latin typeface="Book Antiqua"/>
                <a:cs typeface="Book Antiqua"/>
              </a:rPr>
              <a:t> </a:t>
            </a:r>
            <a:r>
              <a:rPr sz="1200" dirty="0">
                <a:solidFill>
                  <a:srgbClr val="000000"/>
                </a:solidFill>
                <a:latin typeface="Book Antiqua"/>
                <a:cs typeface="Book Antiqua"/>
              </a:rPr>
              <a:t>99, 052501 (2007</a:t>
            </a:r>
            <a:r>
              <a:rPr sz="1200"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5" dirty="0" smtClean="0">
                <a:solidFill>
                  <a:srgbClr val="000000"/>
                </a:solidFill>
                <a:latin typeface="Book Antiqua"/>
                <a:cs typeface="Book Antiqua"/>
              </a:rPr>
              <a:t>F.</a:t>
            </a:r>
            <a:r>
              <a:rPr lang="en-US" sz="1200" spc="-5" dirty="0" smtClean="0">
                <a:solidFill>
                  <a:srgbClr val="000000"/>
                </a:solidFill>
                <a:latin typeface="Book Antiqua"/>
                <a:cs typeface="Book Antiqua"/>
              </a:rPr>
              <a:t> </a:t>
            </a:r>
            <a:r>
              <a:rPr sz="1200" spc="-5" dirty="0" err="1" smtClean="0">
                <a:solidFill>
                  <a:srgbClr val="000000"/>
                </a:solidFill>
                <a:latin typeface="Book Antiqua"/>
                <a:cs typeface="Book Antiqua"/>
              </a:rPr>
              <a:t>C</a:t>
            </a:r>
            <a:r>
              <a:rPr sz="1200" spc="-20" dirty="0" err="1" smtClean="0">
                <a:solidFill>
                  <a:srgbClr val="000000"/>
                </a:solidFill>
                <a:latin typeface="Book Antiqua"/>
                <a:cs typeface="Book Antiqua"/>
              </a:rPr>
              <a:t>u</a:t>
            </a:r>
            <a:r>
              <a:rPr sz="1200" spc="-10" dirty="0" err="1" smtClean="0">
                <a:solidFill>
                  <a:srgbClr val="000000"/>
                </a:solidFill>
                <a:latin typeface="Book Antiqua"/>
                <a:cs typeface="Book Antiqua"/>
              </a:rPr>
              <a:t>s</a:t>
            </a:r>
            <a:r>
              <a:rPr sz="1200" spc="-15" dirty="0" err="1" smtClean="0">
                <a:solidFill>
                  <a:srgbClr val="000000"/>
                </a:solidFill>
                <a:latin typeface="Book Antiqua"/>
                <a:cs typeface="Book Antiqua"/>
              </a:rPr>
              <a:t>sano</a:t>
            </a:r>
            <a:r>
              <a:rPr lang="en-US" sz="1200" spc="-15" dirty="0" smtClean="0">
                <a:solidFill>
                  <a:srgbClr val="000000"/>
                </a:solidFill>
                <a:latin typeface="Book Antiqua"/>
                <a:cs typeface="Book Antiqua"/>
              </a:rPr>
              <a:t>,</a:t>
            </a:r>
            <a:r>
              <a:rPr sz="1200" spc="-5" dirty="0" smtClean="0">
                <a:solidFill>
                  <a:srgbClr val="000000"/>
                </a:solidFill>
                <a:latin typeface="Book Antiqua"/>
                <a:cs typeface="Book Antiqua"/>
              </a:rPr>
              <a:t> </a:t>
            </a:r>
            <a:r>
              <a:rPr sz="1200" i="1"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i="1"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15" dirty="0" smtClean="0">
                <a:solidFill>
                  <a:srgbClr val="000000"/>
                </a:solidFill>
                <a:latin typeface="Book Antiqua"/>
                <a:cs typeface="Book Antiqua"/>
              </a:rPr>
              <a:t>PRL </a:t>
            </a:r>
            <a:r>
              <a:rPr sz="1200" dirty="0">
                <a:solidFill>
                  <a:srgbClr val="000000"/>
                </a:solidFill>
                <a:latin typeface="Book Antiqua"/>
                <a:cs typeface="Book Antiqua"/>
              </a:rPr>
              <a:t>103, 202501 (</a:t>
            </a:r>
            <a:r>
              <a:rPr sz="1200" dirty="0" smtClean="0">
                <a:solidFill>
                  <a:srgbClr val="000000"/>
                </a:solidFill>
                <a:latin typeface="Book Antiqua"/>
                <a:cs typeface="Book Antiqua"/>
              </a:rPr>
              <a:t>2009)</a:t>
            </a:r>
            <a:endParaRPr lang="en-US" sz="1200" dirty="0" smtClean="0">
              <a:solidFill>
                <a:srgbClr val="000000"/>
              </a:solidFill>
              <a:latin typeface="Book Antiqua"/>
              <a:cs typeface="Book Antiqua"/>
            </a:endParaRPr>
          </a:p>
          <a:p>
            <a:pPr marL="31750" algn="l">
              <a:spcBef>
                <a:spcPts val="25"/>
              </a:spcBef>
              <a:tabLst>
                <a:tab pos="2300605" algn="l"/>
              </a:tabLst>
            </a:pP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S.</a:t>
            </a: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N.</a:t>
            </a: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Nak</a:t>
            </a:r>
            <a:r>
              <a:rPr sz="1200" spc="-10" dirty="0" smtClean="0">
                <a:solidFill>
                  <a:srgbClr val="000000"/>
                </a:solidFill>
                <a:latin typeface="Book Antiqua"/>
                <a:cs typeface="Book Antiqua"/>
              </a:rPr>
              <a:t>a</a:t>
            </a:r>
            <a:r>
              <a:rPr sz="1200" spc="-25" dirty="0" smtClean="0">
                <a:solidFill>
                  <a:srgbClr val="000000"/>
                </a:solidFill>
                <a:latin typeface="Book Antiqua"/>
                <a:cs typeface="Book Antiqua"/>
              </a:rPr>
              <a:t>m</a:t>
            </a:r>
            <a:r>
              <a:rPr sz="1200" spc="-10" dirty="0" smtClean="0">
                <a:solidFill>
                  <a:srgbClr val="000000"/>
                </a:solidFill>
                <a:latin typeface="Book Antiqua"/>
                <a:cs typeface="Book Antiqua"/>
              </a:rPr>
              <a:t>u</a:t>
            </a:r>
            <a:r>
              <a:rPr sz="1200" dirty="0" smtClean="0">
                <a:solidFill>
                  <a:srgbClr val="000000"/>
                </a:solidFill>
                <a:latin typeface="Book Antiqua"/>
                <a:cs typeface="Book Antiqua"/>
              </a:rPr>
              <a:t>ra</a:t>
            </a:r>
            <a:r>
              <a:rPr lang="en-US" sz="1200" dirty="0" smtClean="0">
                <a:solidFill>
                  <a:srgbClr val="000000"/>
                </a:solidFill>
                <a:latin typeface="Book Antiqua"/>
                <a:cs typeface="Book Antiqua"/>
              </a:rPr>
              <a:t>,</a:t>
            </a:r>
            <a:r>
              <a:rPr sz="1200" spc="25" dirty="0" smtClean="0">
                <a:solidFill>
                  <a:srgbClr val="000000"/>
                </a:solidFill>
                <a:latin typeface="Book Antiqua"/>
                <a:cs typeface="Book Antiqua"/>
              </a:rPr>
              <a:t> </a:t>
            </a:r>
            <a:r>
              <a:rPr sz="1200" i="1"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15" dirty="0" smtClean="0">
                <a:solidFill>
                  <a:srgbClr val="000000"/>
                </a:solidFill>
                <a:latin typeface="Book Antiqua"/>
                <a:cs typeface="Book Antiqua"/>
              </a:rPr>
              <a:t>PRL</a:t>
            </a:r>
            <a:r>
              <a:rPr sz="1200" spc="-10" dirty="0" smtClean="0">
                <a:solidFill>
                  <a:srgbClr val="000000"/>
                </a:solidFill>
                <a:latin typeface="Book Antiqua"/>
                <a:cs typeface="Book Antiqua"/>
              </a:rPr>
              <a:t> </a:t>
            </a:r>
            <a:r>
              <a:rPr sz="1200" dirty="0">
                <a:solidFill>
                  <a:srgbClr val="000000"/>
                </a:solidFill>
                <a:latin typeface="Book Antiqua"/>
                <a:cs typeface="Book Antiqua"/>
              </a:rPr>
              <a:t>110, 012502 (</a:t>
            </a:r>
            <a:r>
              <a:rPr sz="1200" dirty="0" smtClean="0">
                <a:solidFill>
                  <a:srgbClr val="000000"/>
                </a:solidFill>
                <a:latin typeface="Book Antiqua"/>
                <a:cs typeface="Book Antiqua"/>
              </a:rPr>
              <a:t>2013)</a:t>
            </a:r>
            <a:r>
              <a:rPr lang="en-US" sz="1200" dirty="0" smtClean="0">
                <a:solidFill>
                  <a:srgbClr val="000000"/>
                </a:solidFill>
                <a:latin typeface="Book Antiqua"/>
                <a:cs typeface="Book Antiqua"/>
              </a:rPr>
              <a:t>‘ 	</a:t>
            </a:r>
            <a:r>
              <a:rPr sz="1200" spc="-15" dirty="0" smtClean="0">
                <a:solidFill>
                  <a:srgbClr val="000000"/>
                </a:solidFill>
                <a:latin typeface="Book Antiqua"/>
                <a:cs typeface="Book Antiqua"/>
              </a:rPr>
              <a:t>L.</a:t>
            </a:r>
            <a:r>
              <a:rPr lang="en-US" sz="1200" spc="-15" dirty="0" smtClean="0">
                <a:solidFill>
                  <a:srgbClr val="000000"/>
                </a:solidFill>
                <a:latin typeface="Book Antiqua"/>
                <a:cs typeface="Book Antiqua"/>
              </a:rPr>
              <a:t> </a:t>
            </a:r>
            <a:r>
              <a:rPr sz="1200" spc="-15" dirty="0" smtClean="0">
                <a:solidFill>
                  <a:srgbClr val="000000"/>
                </a:solidFill>
                <a:latin typeface="Book Antiqua"/>
                <a:cs typeface="Book Antiqua"/>
              </a:rPr>
              <a:t>Tang</a:t>
            </a:r>
            <a:r>
              <a:rPr lang="en-US" sz="1200" spc="-15" dirty="0" smtClean="0">
                <a:solidFill>
                  <a:srgbClr val="000000"/>
                </a:solidFill>
                <a:latin typeface="Book Antiqua"/>
                <a:cs typeface="Book Antiqua"/>
              </a:rPr>
              <a:t>,</a:t>
            </a:r>
            <a:r>
              <a:rPr sz="1200" spc="-15" dirty="0" smtClean="0">
                <a:solidFill>
                  <a:srgbClr val="000000"/>
                </a:solidFill>
                <a:latin typeface="Book Antiqua"/>
                <a:cs typeface="Book Antiqua"/>
              </a:rPr>
              <a:t> </a:t>
            </a:r>
            <a:r>
              <a:rPr sz="1200" i="1" spc="-15"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i="1"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spc="-20" dirty="0" smtClean="0">
                <a:solidFill>
                  <a:srgbClr val="000000"/>
                </a:solidFill>
                <a:latin typeface="Book Antiqua"/>
                <a:cs typeface="Book Antiqua"/>
              </a:rPr>
              <a:t>PRC</a:t>
            </a:r>
            <a:r>
              <a:rPr sz="1200" spc="-10" dirty="0" smtClean="0">
                <a:solidFill>
                  <a:srgbClr val="000000"/>
                </a:solidFill>
                <a:latin typeface="Book Antiqua"/>
                <a:cs typeface="Book Antiqua"/>
              </a:rPr>
              <a:t> </a:t>
            </a:r>
            <a:r>
              <a:rPr sz="1200" dirty="0">
                <a:solidFill>
                  <a:srgbClr val="000000"/>
                </a:solidFill>
                <a:latin typeface="Book Antiqua"/>
                <a:cs typeface="Book Antiqua"/>
              </a:rPr>
              <a:t>90, 034320 (</a:t>
            </a:r>
            <a:r>
              <a:rPr sz="1200" dirty="0" smtClean="0">
                <a:solidFill>
                  <a:srgbClr val="000000"/>
                </a:solidFill>
                <a:latin typeface="Book Antiqua"/>
                <a:cs typeface="Book Antiqua"/>
              </a:rPr>
              <a:t>2014)</a:t>
            </a:r>
            <a:endParaRPr lang="en-US" sz="1200" dirty="0" smtClean="0">
              <a:solidFill>
                <a:srgbClr val="000000"/>
              </a:solidFill>
              <a:latin typeface="Book Antiqua"/>
              <a:cs typeface="Book Antiqua"/>
            </a:endParaRPr>
          </a:p>
          <a:p>
            <a:pPr marL="31750" algn="l">
              <a:spcBef>
                <a:spcPts val="25"/>
              </a:spcBef>
              <a:tabLst>
                <a:tab pos="2300605" algn="l"/>
              </a:tabLst>
            </a:pPr>
            <a:r>
              <a:rPr lang="en-US" sz="1200" spc="-5" dirty="0">
                <a:solidFill>
                  <a:srgbClr val="000000"/>
                </a:solidFill>
                <a:latin typeface="Book Antiqua"/>
                <a:cs typeface="Book Antiqua"/>
              </a:rPr>
              <a:t> </a:t>
            </a:r>
            <a:r>
              <a:rPr lang="en-US" sz="1200" spc="-5" dirty="0" smtClean="0">
                <a:solidFill>
                  <a:srgbClr val="000000"/>
                </a:solidFill>
                <a:latin typeface="Book Antiqua"/>
                <a:cs typeface="Book Antiqua"/>
              </a:rPr>
              <a:t>    </a:t>
            </a:r>
            <a:r>
              <a:rPr sz="1200" spc="-5" dirty="0" smtClean="0">
                <a:solidFill>
                  <a:srgbClr val="000000"/>
                </a:solidFill>
                <a:latin typeface="Book Antiqua"/>
                <a:cs typeface="Book Antiqua"/>
              </a:rPr>
              <a:t>G.</a:t>
            </a:r>
            <a:r>
              <a:rPr lang="en-US" sz="1200" spc="-5" dirty="0" smtClean="0">
                <a:solidFill>
                  <a:srgbClr val="000000"/>
                </a:solidFill>
                <a:latin typeface="Book Antiqua"/>
                <a:cs typeface="Book Antiqua"/>
              </a:rPr>
              <a:t> </a:t>
            </a:r>
            <a:r>
              <a:rPr sz="1200" spc="-5" dirty="0" smtClean="0">
                <a:solidFill>
                  <a:srgbClr val="000000"/>
                </a:solidFill>
                <a:latin typeface="Book Antiqua"/>
                <a:cs typeface="Book Antiqua"/>
              </a:rPr>
              <a:t>M.</a:t>
            </a:r>
            <a:r>
              <a:rPr lang="en-US" sz="1200" spc="-5" dirty="0" smtClean="0">
                <a:solidFill>
                  <a:srgbClr val="000000"/>
                </a:solidFill>
                <a:latin typeface="Book Antiqua"/>
                <a:cs typeface="Book Antiqua"/>
              </a:rPr>
              <a:t> </a:t>
            </a:r>
            <a:r>
              <a:rPr lang="en-US" sz="1200" spc="-5" dirty="0" err="1" smtClean="0">
                <a:solidFill>
                  <a:srgbClr val="000000"/>
                </a:solidFill>
                <a:latin typeface="Book Antiqua"/>
                <a:cs typeface="Book Antiqua"/>
              </a:rPr>
              <a:t>b</a:t>
            </a:r>
            <a:r>
              <a:rPr sz="1200" dirty="0" err="1" smtClean="0">
                <a:solidFill>
                  <a:srgbClr val="000000"/>
                </a:solidFill>
                <a:latin typeface="Book Antiqua"/>
                <a:cs typeface="Book Antiqua"/>
              </a:rPr>
              <a:t>U</a:t>
            </a:r>
            <a:r>
              <a:rPr sz="1200" spc="-5" dirty="0" err="1" smtClean="0">
                <a:solidFill>
                  <a:srgbClr val="000000"/>
                </a:solidFill>
                <a:latin typeface="Book Antiqua"/>
                <a:cs typeface="Book Antiqua"/>
              </a:rPr>
              <a:t>rciuol</a:t>
            </a:r>
            <a:r>
              <a:rPr sz="1200" dirty="0" err="1" smtClean="0">
                <a:solidFill>
                  <a:srgbClr val="000000"/>
                </a:solidFill>
                <a:latin typeface="Book Antiqua"/>
                <a:cs typeface="Book Antiqua"/>
              </a:rPr>
              <a:t>i</a:t>
            </a:r>
            <a:r>
              <a:rPr lang="en-US" sz="1200" dirty="0" smtClean="0">
                <a:solidFill>
                  <a:srgbClr val="000000"/>
                </a:solidFill>
                <a:latin typeface="Book Antiqua"/>
                <a:cs typeface="Book Antiqua"/>
              </a:rPr>
              <a:t>,</a:t>
            </a:r>
            <a:r>
              <a:rPr sz="1200" spc="5" dirty="0" smtClean="0">
                <a:solidFill>
                  <a:srgbClr val="000000"/>
                </a:solidFill>
                <a:latin typeface="Book Antiqua"/>
                <a:cs typeface="Book Antiqua"/>
              </a:rPr>
              <a:t> </a:t>
            </a:r>
            <a:r>
              <a:rPr sz="1200" i="1" dirty="0" smtClean="0">
                <a:solidFill>
                  <a:srgbClr val="000000"/>
                </a:solidFill>
                <a:latin typeface="Book Antiqua"/>
                <a:cs typeface="Book Antiqua"/>
              </a:rPr>
              <a:t>et al.</a:t>
            </a: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PRC</a:t>
            </a:r>
            <a:r>
              <a:rPr sz="1200" spc="-20" dirty="0" smtClean="0">
                <a:solidFill>
                  <a:srgbClr val="000000"/>
                </a:solidFill>
                <a:latin typeface="Book Antiqua"/>
                <a:cs typeface="Book Antiqua"/>
              </a:rPr>
              <a:t> </a:t>
            </a:r>
            <a:r>
              <a:rPr sz="1200" dirty="0">
                <a:solidFill>
                  <a:srgbClr val="000000"/>
                </a:solidFill>
                <a:latin typeface="Book Antiqua"/>
                <a:cs typeface="Book Antiqua"/>
              </a:rPr>
              <a:t>91, 034</a:t>
            </a:r>
            <a:r>
              <a:rPr sz="1200" spc="-10" dirty="0">
                <a:solidFill>
                  <a:srgbClr val="000000"/>
                </a:solidFill>
                <a:latin typeface="Book Antiqua"/>
                <a:cs typeface="Book Antiqua"/>
              </a:rPr>
              <a:t>3</a:t>
            </a:r>
            <a:r>
              <a:rPr sz="1200" dirty="0">
                <a:solidFill>
                  <a:srgbClr val="000000"/>
                </a:solidFill>
                <a:latin typeface="Book Antiqua"/>
                <a:cs typeface="Book Antiqua"/>
              </a:rPr>
              <a:t>08 (2014</a:t>
            </a:r>
            <a:r>
              <a:rPr sz="1200"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T.</a:t>
            </a:r>
            <a:r>
              <a:rPr lang="en-US" sz="1200" dirty="0" smtClean="0">
                <a:solidFill>
                  <a:srgbClr val="000000"/>
                </a:solidFill>
                <a:latin typeface="Book Antiqua"/>
                <a:cs typeface="Book Antiqua"/>
              </a:rPr>
              <a:t> </a:t>
            </a:r>
            <a:r>
              <a:rPr sz="1200" dirty="0" err="1" smtClean="0">
                <a:solidFill>
                  <a:srgbClr val="000000"/>
                </a:solidFill>
                <a:latin typeface="Book Antiqua"/>
                <a:cs typeface="Book Antiqua"/>
              </a:rPr>
              <a:t>Gogami</a:t>
            </a:r>
            <a:r>
              <a:rPr lang="en-US" sz="1200" dirty="0" smtClean="0">
                <a:solidFill>
                  <a:srgbClr val="000000"/>
                </a:solidFill>
                <a:latin typeface="Book Antiqua"/>
                <a:cs typeface="Book Antiqua"/>
              </a:rPr>
              <a:t>,</a:t>
            </a:r>
            <a:r>
              <a:rPr sz="1200" spc="5" dirty="0" smtClean="0">
                <a:solidFill>
                  <a:srgbClr val="000000"/>
                </a:solidFill>
                <a:latin typeface="Book Antiqua"/>
                <a:cs typeface="Book Antiqua"/>
              </a:rPr>
              <a:t> </a:t>
            </a:r>
            <a:r>
              <a:rPr sz="1200" i="1" dirty="0">
                <a:solidFill>
                  <a:srgbClr val="000000"/>
                </a:solidFill>
                <a:latin typeface="Book Antiqua"/>
                <a:cs typeface="Book Antiqua"/>
              </a:rPr>
              <a:t>et</a:t>
            </a:r>
            <a:r>
              <a:rPr sz="1200" i="1" spc="5" dirty="0">
                <a:solidFill>
                  <a:srgbClr val="000000"/>
                </a:solidFill>
                <a:latin typeface="Book Antiqua"/>
                <a:cs typeface="Book Antiqua"/>
              </a:rPr>
              <a:t> </a:t>
            </a:r>
            <a:r>
              <a:rPr sz="1200" i="1" dirty="0">
                <a:solidFill>
                  <a:srgbClr val="000000"/>
                </a:solidFill>
                <a:latin typeface="Book Antiqua"/>
                <a:cs typeface="Book Antiqua"/>
              </a:rPr>
              <a:t>al</a:t>
            </a:r>
            <a:r>
              <a:rPr sz="1200" dirty="0" smtClean="0">
                <a:solidFill>
                  <a:srgbClr val="000000"/>
                </a:solidFill>
                <a:latin typeface="Book Antiqua"/>
                <a:cs typeface="Book Antiqua"/>
              </a:rPr>
              <a:t>.</a:t>
            </a:r>
            <a:r>
              <a:rPr lang="en-US" sz="1200" dirty="0" smtClean="0">
                <a:solidFill>
                  <a:srgbClr val="000000"/>
                </a:solidFill>
                <a:latin typeface="Book Antiqua"/>
                <a:cs typeface="Book Antiqua"/>
              </a:rPr>
              <a:t>, </a:t>
            </a:r>
            <a:r>
              <a:rPr sz="1200" dirty="0" smtClean="0">
                <a:solidFill>
                  <a:srgbClr val="000000"/>
                </a:solidFill>
                <a:latin typeface="Book Antiqua"/>
                <a:cs typeface="Book Antiqua"/>
              </a:rPr>
              <a:t>PRC</a:t>
            </a:r>
            <a:r>
              <a:rPr sz="1200" spc="-15" dirty="0" smtClean="0">
                <a:solidFill>
                  <a:srgbClr val="000000"/>
                </a:solidFill>
                <a:latin typeface="Book Antiqua"/>
                <a:cs typeface="Book Antiqua"/>
              </a:rPr>
              <a:t> </a:t>
            </a:r>
            <a:r>
              <a:rPr sz="1200" dirty="0">
                <a:solidFill>
                  <a:srgbClr val="000000"/>
                </a:solidFill>
                <a:latin typeface="Book Antiqua"/>
                <a:cs typeface="Book Antiqua"/>
              </a:rPr>
              <a:t>93, 034</a:t>
            </a:r>
            <a:r>
              <a:rPr sz="1200" spc="-10" dirty="0">
                <a:solidFill>
                  <a:srgbClr val="000000"/>
                </a:solidFill>
                <a:latin typeface="Book Antiqua"/>
                <a:cs typeface="Book Antiqua"/>
              </a:rPr>
              <a:t>3</a:t>
            </a:r>
            <a:r>
              <a:rPr sz="1200" dirty="0">
                <a:solidFill>
                  <a:srgbClr val="000000"/>
                </a:solidFill>
                <a:latin typeface="Book Antiqua"/>
                <a:cs typeface="Book Antiqua"/>
              </a:rPr>
              <a:t>14 (2016)</a:t>
            </a:r>
          </a:p>
        </p:txBody>
      </p:sp>
      <p:sp>
        <p:nvSpPr>
          <p:cNvPr id="9" name="Title 1"/>
          <p:cNvSpPr txBox="1">
            <a:spLocks/>
          </p:cNvSpPr>
          <p:nvPr/>
        </p:nvSpPr>
        <p:spPr>
          <a:xfrm>
            <a:off x="0" y="254000"/>
            <a:ext cx="9144000" cy="736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rPr>
              <a:t>Hypernuclear</a:t>
            </a:r>
            <a:r>
              <a:rPr lang="en-US" sz="3200" b="1" dirty="0" smtClean="0">
                <a:solidFill>
                  <a:srgbClr val="FF0000"/>
                </a:solidFill>
              </a:rPr>
              <a:t> Experiments at JLab</a:t>
            </a:r>
            <a:endParaRPr lang="en-US" sz="3200" b="1" i="1" dirty="0">
              <a:solidFill>
                <a:srgbClr val="FF0000"/>
              </a:solidFill>
            </a:endParaRPr>
          </a:p>
        </p:txBody>
      </p:sp>
      <p:cxnSp>
        <p:nvCxnSpPr>
          <p:cNvPr id="10" name="Straight Connector 9"/>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097909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8"/>
          <p:cNvSpPr/>
          <p:nvPr/>
        </p:nvSpPr>
        <p:spPr>
          <a:xfrm>
            <a:off x="4139946" y="1656588"/>
            <a:ext cx="4806950" cy="3704844"/>
          </a:xfrm>
          <a:prstGeom prst="rect">
            <a:avLst/>
          </a:prstGeom>
          <a:blipFill>
            <a:blip r:embed="rId3" cstate="print"/>
            <a:stretch>
              <a:fillRect/>
            </a:stretch>
          </a:blipFill>
        </p:spPr>
        <p:txBody>
          <a:bodyPr wrap="square" lIns="0" tIns="0" rIns="0" bIns="0" rtlCol="0"/>
          <a:lstStyle/>
          <a:p>
            <a:endParaRPr/>
          </a:p>
        </p:txBody>
      </p:sp>
      <p:sp>
        <p:nvSpPr>
          <p:cNvPr id="85" name="object 85"/>
          <p:cNvSpPr/>
          <p:nvPr/>
        </p:nvSpPr>
        <p:spPr>
          <a:xfrm>
            <a:off x="1083017" y="1617100"/>
            <a:ext cx="2497455" cy="2382266"/>
          </a:xfrm>
          <a:prstGeom prst="rect">
            <a:avLst/>
          </a:prstGeom>
          <a:blipFill>
            <a:blip r:embed="rId4" cstate="print"/>
            <a:stretch>
              <a:fillRect/>
            </a:stretch>
          </a:blipFill>
        </p:spPr>
        <p:txBody>
          <a:bodyPr wrap="square" lIns="0" tIns="0" rIns="0" bIns="0" rtlCol="0"/>
          <a:lstStyle/>
          <a:p>
            <a:endParaRPr/>
          </a:p>
        </p:txBody>
      </p:sp>
      <p:sp>
        <p:nvSpPr>
          <p:cNvPr id="86" name="object 86"/>
          <p:cNvSpPr/>
          <p:nvPr/>
        </p:nvSpPr>
        <p:spPr>
          <a:xfrm>
            <a:off x="51794" y="3999328"/>
            <a:ext cx="4286758" cy="2515997"/>
          </a:xfrm>
          <a:prstGeom prst="rect">
            <a:avLst/>
          </a:prstGeom>
          <a:blipFill>
            <a:blip r:embed="rId5" cstate="print"/>
            <a:stretch>
              <a:fillRect/>
            </a:stretch>
          </a:blipFill>
        </p:spPr>
        <p:txBody>
          <a:bodyPr wrap="square" lIns="0" tIns="0" rIns="0" bIns="0" rtlCol="0"/>
          <a:lstStyle/>
          <a:p>
            <a:endParaRPr/>
          </a:p>
        </p:txBody>
      </p:sp>
      <p:sp>
        <p:nvSpPr>
          <p:cNvPr id="87" name="object 87"/>
          <p:cNvSpPr/>
          <p:nvPr/>
        </p:nvSpPr>
        <p:spPr>
          <a:xfrm>
            <a:off x="4155694" y="1664080"/>
            <a:ext cx="4769611" cy="3676141"/>
          </a:xfrm>
          <a:prstGeom prst="rect">
            <a:avLst/>
          </a:prstGeom>
          <a:blipFill>
            <a:blip r:embed="rId6" cstate="print"/>
            <a:stretch>
              <a:fillRect/>
            </a:stretch>
          </a:blipFill>
        </p:spPr>
        <p:txBody>
          <a:bodyPr wrap="square" lIns="0" tIns="0" rIns="0" bIns="0" rtlCol="0"/>
          <a:lstStyle/>
          <a:p>
            <a:endParaRPr/>
          </a:p>
        </p:txBody>
      </p:sp>
      <p:sp>
        <p:nvSpPr>
          <p:cNvPr id="88" name="object 88"/>
          <p:cNvSpPr/>
          <p:nvPr/>
        </p:nvSpPr>
        <p:spPr>
          <a:xfrm>
            <a:off x="1824354" y="2034931"/>
            <a:ext cx="244475" cy="4150223"/>
          </a:xfrm>
          <a:custGeom>
            <a:avLst/>
            <a:gdLst/>
            <a:ahLst/>
            <a:cxnLst/>
            <a:rect l="l" t="t" r="r" b="b"/>
            <a:pathLst>
              <a:path w="244475" h="4756785">
                <a:moveTo>
                  <a:pt x="0" y="4756785"/>
                </a:moveTo>
                <a:lnTo>
                  <a:pt x="244462" y="4756785"/>
                </a:lnTo>
                <a:lnTo>
                  <a:pt x="244462" y="0"/>
                </a:lnTo>
                <a:lnTo>
                  <a:pt x="0" y="0"/>
                </a:lnTo>
                <a:lnTo>
                  <a:pt x="0" y="4756785"/>
                </a:lnTo>
                <a:close/>
              </a:path>
            </a:pathLst>
          </a:custGeom>
          <a:solidFill>
            <a:srgbClr val="C00000">
              <a:alpha val="40000"/>
            </a:srgbClr>
          </a:solidFill>
        </p:spPr>
        <p:txBody>
          <a:bodyPr wrap="square" lIns="0" tIns="0" rIns="0" bIns="0" rtlCol="0"/>
          <a:lstStyle/>
          <a:p>
            <a:endParaRPr/>
          </a:p>
        </p:txBody>
      </p:sp>
      <p:sp>
        <p:nvSpPr>
          <p:cNvPr id="89" name="object 89"/>
          <p:cNvSpPr/>
          <p:nvPr/>
        </p:nvSpPr>
        <p:spPr>
          <a:xfrm>
            <a:off x="1824354" y="1700171"/>
            <a:ext cx="244475" cy="4756785"/>
          </a:xfrm>
          <a:custGeom>
            <a:avLst/>
            <a:gdLst/>
            <a:ahLst/>
            <a:cxnLst/>
            <a:rect l="l" t="t" r="r" b="b"/>
            <a:pathLst>
              <a:path w="244475" h="4756785">
                <a:moveTo>
                  <a:pt x="0" y="4756785"/>
                </a:moveTo>
                <a:lnTo>
                  <a:pt x="244462" y="4756785"/>
                </a:lnTo>
                <a:lnTo>
                  <a:pt x="244462" y="0"/>
                </a:lnTo>
                <a:lnTo>
                  <a:pt x="0" y="0"/>
                </a:lnTo>
                <a:lnTo>
                  <a:pt x="0" y="4756785"/>
                </a:lnTo>
                <a:close/>
              </a:path>
            </a:pathLst>
          </a:custGeom>
          <a:ln w="9524">
            <a:solidFill>
              <a:srgbClr val="FFFFFF"/>
            </a:solidFill>
            <a:prstDash val="dash"/>
          </a:ln>
        </p:spPr>
        <p:txBody>
          <a:bodyPr wrap="square" lIns="0" tIns="0" rIns="0" bIns="0" rtlCol="0"/>
          <a:lstStyle/>
          <a:p>
            <a:endParaRPr/>
          </a:p>
        </p:txBody>
      </p:sp>
      <p:sp>
        <p:nvSpPr>
          <p:cNvPr id="90" name="object 90"/>
          <p:cNvSpPr/>
          <p:nvPr/>
        </p:nvSpPr>
        <p:spPr>
          <a:xfrm>
            <a:off x="2709672" y="2382403"/>
            <a:ext cx="1339596" cy="1010412"/>
          </a:xfrm>
          <a:prstGeom prst="rect">
            <a:avLst/>
          </a:prstGeom>
          <a:blipFill>
            <a:blip r:embed="rId7" cstate="print"/>
            <a:stretch>
              <a:fillRect/>
            </a:stretch>
          </a:blipFill>
        </p:spPr>
        <p:txBody>
          <a:bodyPr wrap="square" lIns="0" tIns="0" rIns="0" bIns="0" rtlCol="0"/>
          <a:lstStyle/>
          <a:p>
            <a:endParaRPr/>
          </a:p>
        </p:txBody>
      </p:sp>
      <p:sp>
        <p:nvSpPr>
          <p:cNvPr id="92" name="object 92"/>
          <p:cNvSpPr txBox="1"/>
          <p:nvPr/>
        </p:nvSpPr>
        <p:spPr>
          <a:xfrm>
            <a:off x="2789046" y="2462044"/>
            <a:ext cx="1173353" cy="707886"/>
          </a:xfrm>
          <a:prstGeom prst="rect">
            <a:avLst/>
          </a:prstGeom>
          <a:solidFill>
            <a:schemeClr val="bg1"/>
          </a:solidFill>
          <a:ln w="25400">
            <a:solidFill>
              <a:schemeClr val="tx1"/>
            </a:solidFill>
          </a:ln>
        </p:spPr>
        <p:txBody>
          <a:bodyPr vert="horz" wrap="square" lIns="45720" tIns="45720" rIns="45720" bIns="45720" rtlCol="0">
            <a:spAutoFit/>
          </a:bodyPr>
          <a:lstStyle/>
          <a:p>
            <a:pPr marL="72390" marR="37465"/>
            <a:r>
              <a:rPr sz="2000" dirty="0">
                <a:solidFill>
                  <a:srgbClr val="000000"/>
                </a:solidFill>
                <a:latin typeface="Book Antiqua"/>
                <a:cs typeface="Book Antiqua"/>
              </a:rPr>
              <a:t>E0</a:t>
            </a:r>
            <a:r>
              <a:rPr sz="2000" spc="10" dirty="0">
                <a:solidFill>
                  <a:srgbClr val="000000"/>
                </a:solidFill>
                <a:latin typeface="Book Antiqua"/>
                <a:cs typeface="Book Antiqua"/>
              </a:rPr>
              <a:t>1</a:t>
            </a:r>
            <a:r>
              <a:rPr sz="2000" dirty="0">
                <a:solidFill>
                  <a:srgbClr val="000000"/>
                </a:solidFill>
                <a:latin typeface="Book Antiqua"/>
                <a:cs typeface="Book Antiqua"/>
              </a:rPr>
              <a:t>-</a:t>
            </a:r>
            <a:r>
              <a:rPr sz="2000" spc="5" dirty="0">
                <a:solidFill>
                  <a:srgbClr val="000000"/>
                </a:solidFill>
                <a:latin typeface="Book Antiqua"/>
                <a:cs typeface="Book Antiqua"/>
              </a:rPr>
              <a:t>011 </a:t>
            </a:r>
            <a:r>
              <a:rPr sz="2000" dirty="0">
                <a:solidFill>
                  <a:srgbClr val="000000"/>
                </a:solidFill>
                <a:latin typeface="Book Antiqua"/>
                <a:cs typeface="Book Antiqua"/>
              </a:rPr>
              <a:t>(</a:t>
            </a:r>
            <a:r>
              <a:rPr sz="2000" spc="5" dirty="0">
                <a:solidFill>
                  <a:srgbClr val="000000"/>
                </a:solidFill>
                <a:latin typeface="Book Antiqua"/>
                <a:cs typeface="Book Antiqua"/>
              </a:rPr>
              <a:t>2</a:t>
            </a:r>
            <a:r>
              <a:rPr sz="2000" dirty="0">
                <a:solidFill>
                  <a:srgbClr val="000000"/>
                </a:solidFill>
                <a:latin typeface="Book Antiqua"/>
                <a:cs typeface="Book Antiqua"/>
              </a:rPr>
              <a:t>0</a:t>
            </a:r>
            <a:r>
              <a:rPr sz="2000" spc="10" dirty="0">
                <a:solidFill>
                  <a:srgbClr val="000000"/>
                </a:solidFill>
                <a:latin typeface="Book Antiqua"/>
                <a:cs typeface="Book Antiqua"/>
              </a:rPr>
              <a:t>0</a:t>
            </a:r>
            <a:r>
              <a:rPr sz="2000" dirty="0">
                <a:solidFill>
                  <a:srgbClr val="000000"/>
                </a:solidFill>
                <a:latin typeface="Book Antiqua"/>
                <a:cs typeface="Book Antiqua"/>
              </a:rPr>
              <a:t>5)</a:t>
            </a:r>
          </a:p>
        </p:txBody>
      </p:sp>
      <p:sp>
        <p:nvSpPr>
          <p:cNvPr id="93" name="object 93"/>
          <p:cNvSpPr/>
          <p:nvPr/>
        </p:nvSpPr>
        <p:spPr>
          <a:xfrm>
            <a:off x="2717292" y="4598298"/>
            <a:ext cx="1341120" cy="1010412"/>
          </a:xfrm>
          <a:prstGeom prst="rect">
            <a:avLst/>
          </a:prstGeom>
          <a:blipFill>
            <a:blip r:embed="rId8" cstate="print"/>
            <a:stretch>
              <a:fillRect/>
            </a:stretch>
          </a:blipFill>
        </p:spPr>
        <p:txBody>
          <a:bodyPr wrap="square" lIns="0" tIns="0" rIns="0" bIns="0" rtlCol="0"/>
          <a:lstStyle/>
          <a:p>
            <a:endParaRPr/>
          </a:p>
        </p:txBody>
      </p:sp>
      <p:sp>
        <p:nvSpPr>
          <p:cNvPr id="95" name="object 95"/>
          <p:cNvSpPr txBox="1"/>
          <p:nvPr/>
        </p:nvSpPr>
        <p:spPr>
          <a:xfrm>
            <a:off x="2796793" y="4677432"/>
            <a:ext cx="1165605" cy="707886"/>
          </a:xfrm>
          <a:prstGeom prst="rect">
            <a:avLst/>
          </a:prstGeom>
          <a:solidFill>
            <a:schemeClr val="bg1"/>
          </a:solidFill>
          <a:ln w="25400">
            <a:solidFill>
              <a:schemeClr val="tx1"/>
            </a:solidFill>
          </a:ln>
        </p:spPr>
        <p:txBody>
          <a:bodyPr vert="horz" wrap="square" lIns="45720" tIns="45720" rIns="45720" bIns="45720" rtlCol="0">
            <a:spAutoFit/>
          </a:bodyPr>
          <a:lstStyle/>
          <a:p>
            <a:pPr marL="72390" marR="36830"/>
            <a:r>
              <a:rPr sz="2000" dirty="0">
                <a:solidFill>
                  <a:srgbClr val="000000"/>
                </a:solidFill>
                <a:latin typeface="Book Antiqua"/>
                <a:cs typeface="Book Antiqua"/>
              </a:rPr>
              <a:t>E</a:t>
            </a:r>
            <a:r>
              <a:rPr sz="2000" spc="5" dirty="0">
                <a:solidFill>
                  <a:srgbClr val="000000"/>
                </a:solidFill>
                <a:latin typeface="Book Antiqua"/>
                <a:cs typeface="Book Antiqua"/>
              </a:rPr>
              <a:t>05</a:t>
            </a:r>
            <a:r>
              <a:rPr sz="2000" dirty="0">
                <a:solidFill>
                  <a:srgbClr val="000000"/>
                </a:solidFill>
                <a:latin typeface="Book Antiqua"/>
                <a:cs typeface="Book Antiqua"/>
              </a:rPr>
              <a:t>-</a:t>
            </a:r>
            <a:r>
              <a:rPr sz="2000" spc="5" dirty="0">
                <a:solidFill>
                  <a:srgbClr val="000000"/>
                </a:solidFill>
                <a:latin typeface="Book Antiqua"/>
                <a:cs typeface="Book Antiqua"/>
              </a:rPr>
              <a:t>115 </a:t>
            </a:r>
            <a:r>
              <a:rPr sz="2000" dirty="0">
                <a:solidFill>
                  <a:srgbClr val="000000"/>
                </a:solidFill>
                <a:latin typeface="Book Antiqua"/>
                <a:cs typeface="Book Antiqua"/>
              </a:rPr>
              <a:t>(</a:t>
            </a:r>
            <a:r>
              <a:rPr sz="2000" spc="10" dirty="0">
                <a:solidFill>
                  <a:srgbClr val="000000"/>
                </a:solidFill>
                <a:latin typeface="Book Antiqua"/>
                <a:cs typeface="Book Antiqua"/>
              </a:rPr>
              <a:t>2</a:t>
            </a:r>
            <a:r>
              <a:rPr sz="2000" spc="5" dirty="0">
                <a:solidFill>
                  <a:srgbClr val="000000"/>
                </a:solidFill>
                <a:latin typeface="Book Antiqua"/>
                <a:cs typeface="Book Antiqua"/>
              </a:rPr>
              <a:t>009</a:t>
            </a:r>
            <a:r>
              <a:rPr sz="2000" dirty="0">
                <a:solidFill>
                  <a:srgbClr val="000000"/>
                </a:solidFill>
                <a:latin typeface="Book Antiqua"/>
                <a:cs typeface="Book Antiqua"/>
              </a:rPr>
              <a:t>)</a:t>
            </a:r>
          </a:p>
        </p:txBody>
      </p:sp>
      <p:sp>
        <p:nvSpPr>
          <p:cNvPr id="97" name="object 97"/>
          <p:cNvSpPr txBox="1"/>
          <p:nvPr/>
        </p:nvSpPr>
        <p:spPr>
          <a:xfrm>
            <a:off x="994968" y="6527800"/>
            <a:ext cx="3131820" cy="184666"/>
          </a:xfrm>
          <a:prstGeom prst="rect">
            <a:avLst/>
          </a:prstGeom>
        </p:spPr>
        <p:txBody>
          <a:bodyPr vert="horz" wrap="square" lIns="0" tIns="0" rIns="0" bIns="0" rtlCol="0">
            <a:spAutoFit/>
          </a:bodyPr>
          <a:lstStyle/>
          <a:p>
            <a:pPr marL="12700"/>
            <a:r>
              <a:rPr sz="1200" b="1" i="1" spc="-10" dirty="0">
                <a:solidFill>
                  <a:srgbClr val="000000"/>
                </a:solidFill>
                <a:latin typeface="Book Antiqua"/>
                <a:cs typeface="Book Antiqua"/>
              </a:rPr>
              <a:t>T.Goga</a:t>
            </a:r>
            <a:r>
              <a:rPr sz="1200" b="1" i="1" spc="-5" dirty="0">
                <a:solidFill>
                  <a:srgbClr val="000000"/>
                </a:solidFill>
                <a:latin typeface="Book Antiqua"/>
                <a:cs typeface="Book Antiqua"/>
              </a:rPr>
              <a:t>mi</a:t>
            </a:r>
            <a:r>
              <a:rPr sz="1200" b="1" i="1" dirty="0">
                <a:solidFill>
                  <a:srgbClr val="000000"/>
                </a:solidFill>
                <a:latin typeface="Book Antiqua"/>
                <a:cs typeface="Book Antiqua"/>
              </a:rPr>
              <a:t>, </a:t>
            </a:r>
            <a:r>
              <a:rPr sz="1200" b="1" i="1" spc="-10" dirty="0">
                <a:solidFill>
                  <a:srgbClr val="000000"/>
                </a:solidFill>
                <a:latin typeface="Book Antiqua"/>
                <a:cs typeface="Book Antiqua"/>
              </a:rPr>
              <a:t>D</a:t>
            </a:r>
            <a:r>
              <a:rPr sz="1200" b="1" i="1" spc="-5" dirty="0">
                <a:solidFill>
                  <a:srgbClr val="000000"/>
                </a:solidFill>
                <a:latin typeface="Book Antiqua"/>
                <a:cs typeface="Book Antiqua"/>
              </a:rPr>
              <a:t>o</a:t>
            </a:r>
            <a:r>
              <a:rPr sz="1200" b="1" i="1" spc="-15" dirty="0">
                <a:solidFill>
                  <a:srgbClr val="000000"/>
                </a:solidFill>
                <a:latin typeface="Book Antiqua"/>
                <a:cs typeface="Book Antiqua"/>
              </a:rPr>
              <a:t>c</a:t>
            </a:r>
            <a:r>
              <a:rPr sz="1200" b="1" i="1" spc="-5" dirty="0">
                <a:solidFill>
                  <a:srgbClr val="000000"/>
                </a:solidFill>
                <a:latin typeface="Book Antiqua"/>
                <a:cs typeface="Book Antiqua"/>
              </a:rPr>
              <a:t>t</a:t>
            </a:r>
            <a:r>
              <a:rPr sz="1200" b="1" i="1" dirty="0">
                <a:solidFill>
                  <a:srgbClr val="000000"/>
                </a:solidFill>
                <a:latin typeface="Book Antiqua"/>
                <a:cs typeface="Book Antiqua"/>
              </a:rPr>
              <a:t>or</a:t>
            </a:r>
            <a:r>
              <a:rPr sz="1200" b="1" i="1" spc="-25" dirty="0">
                <a:solidFill>
                  <a:srgbClr val="000000"/>
                </a:solidFill>
                <a:latin typeface="Book Antiqua"/>
                <a:cs typeface="Book Antiqua"/>
              </a:rPr>
              <a:t> </a:t>
            </a:r>
            <a:r>
              <a:rPr sz="1200" b="1" i="1" spc="-10" dirty="0">
                <a:solidFill>
                  <a:srgbClr val="000000"/>
                </a:solidFill>
                <a:latin typeface="Book Antiqua"/>
                <a:cs typeface="Book Antiqua"/>
              </a:rPr>
              <a:t>The</a:t>
            </a:r>
            <a:r>
              <a:rPr sz="1200" b="1" i="1" spc="-20" dirty="0">
                <a:solidFill>
                  <a:srgbClr val="000000"/>
                </a:solidFill>
                <a:latin typeface="Book Antiqua"/>
                <a:cs typeface="Book Antiqua"/>
              </a:rPr>
              <a:t>s</a:t>
            </a:r>
            <a:r>
              <a:rPr sz="1200" b="1" i="1" spc="-5" dirty="0">
                <a:solidFill>
                  <a:srgbClr val="000000"/>
                </a:solidFill>
                <a:latin typeface="Book Antiqua"/>
                <a:cs typeface="Book Antiqua"/>
              </a:rPr>
              <a:t>is</a:t>
            </a:r>
            <a:r>
              <a:rPr sz="1200" b="1" i="1" spc="10" dirty="0">
                <a:solidFill>
                  <a:srgbClr val="000000"/>
                </a:solidFill>
                <a:latin typeface="Book Antiqua"/>
                <a:cs typeface="Book Antiqua"/>
              </a:rPr>
              <a:t> </a:t>
            </a:r>
            <a:r>
              <a:rPr sz="1200" b="1" i="1" dirty="0">
                <a:solidFill>
                  <a:srgbClr val="000000"/>
                </a:solidFill>
                <a:latin typeface="Book Antiqua"/>
                <a:cs typeface="Book Antiqua"/>
              </a:rPr>
              <a:t>(201</a:t>
            </a:r>
            <a:r>
              <a:rPr sz="1200" b="1" i="1" spc="-5" dirty="0">
                <a:solidFill>
                  <a:srgbClr val="000000"/>
                </a:solidFill>
                <a:latin typeface="Book Antiqua"/>
                <a:cs typeface="Book Antiqua"/>
              </a:rPr>
              <a:t>4</a:t>
            </a:r>
            <a:r>
              <a:rPr sz="1200" b="1" i="1" dirty="0">
                <a:solidFill>
                  <a:srgbClr val="000000"/>
                </a:solidFill>
                <a:latin typeface="Book Antiqua"/>
                <a:cs typeface="Book Antiqua"/>
              </a:rPr>
              <a:t>)</a:t>
            </a:r>
            <a:r>
              <a:rPr sz="1200" b="1" i="1" spc="5" dirty="0">
                <a:solidFill>
                  <a:srgbClr val="000000"/>
                </a:solidFill>
                <a:latin typeface="Book Antiqua"/>
                <a:cs typeface="Book Antiqua"/>
              </a:rPr>
              <a:t> </a:t>
            </a:r>
            <a:r>
              <a:rPr sz="1200" b="1" i="1" dirty="0">
                <a:solidFill>
                  <a:srgbClr val="000000"/>
                </a:solidFill>
                <a:latin typeface="Book Antiqua"/>
                <a:cs typeface="Book Antiqua"/>
              </a:rPr>
              <a:t>To</a:t>
            </a:r>
            <a:r>
              <a:rPr sz="1200" b="1" i="1" spc="5" dirty="0">
                <a:solidFill>
                  <a:srgbClr val="000000"/>
                </a:solidFill>
                <a:latin typeface="Book Antiqua"/>
                <a:cs typeface="Book Antiqua"/>
              </a:rPr>
              <a:t>h</a:t>
            </a:r>
            <a:r>
              <a:rPr sz="1200" b="1" i="1" dirty="0">
                <a:solidFill>
                  <a:srgbClr val="000000"/>
                </a:solidFill>
                <a:latin typeface="Book Antiqua"/>
                <a:cs typeface="Book Antiqua"/>
              </a:rPr>
              <a:t>oku</a:t>
            </a:r>
            <a:r>
              <a:rPr sz="1200" b="1" i="1" spc="-35" dirty="0">
                <a:solidFill>
                  <a:srgbClr val="000000"/>
                </a:solidFill>
                <a:latin typeface="Book Antiqua"/>
                <a:cs typeface="Book Antiqua"/>
              </a:rPr>
              <a:t> </a:t>
            </a:r>
            <a:r>
              <a:rPr sz="1200" b="1" i="1" spc="-10" dirty="0">
                <a:solidFill>
                  <a:srgbClr val="000000"/>
                </a:solidFill>
                <a:latin typeface="Book Antiqua"/>
                <a:cs typeface="Book Antiqua"/>
              </a:rPr>
              <a:t>U</a:t>
            </a:r>
            <a:r>
              <a:rPr sz="1200" b="1" i="1" spc="-5" dirty="0">
                <a:solidFill>
                  <a:srgbClr val="000000"/>
                </a:solidFill>
                <a:latin typeface="Book Antiqua"/>
                <a:cs typeface="Book Antiqua"/>
              </a:rPr>
              <a:t>n</a:t>
            </a:r>
            <a:r>
              <a:rPr sz="1200" b="1" i="1" dirty="0">
                <a:solidFill>
                  <a:srgbClr val="000000"/>
                </a:solidFill>
                <a:latin typeface="Book Antiqua"/>
                <a:cs typeface="Book Antiqua"/>
              </a:rPr>
              <a:t>iv.</a:t>
            </a:r>
            <a:endParaRPr sz="1200" dirty="0">
              <a:solidFill>
                <a:srgbClr val="000000"/>
              </a:solidFill>
              <a:latin typeface="Book Antiqua"/>
              <a:cs typeface="Book Antiqua"/>
            </a:endParaRPr>
          </a:p>
        </p:txBody>
      </p:sp>
      <p:sp>
        <p:nvSpPr>
          <p:cNvPr id="96" name="object 96"/>
          <p:cNvSpPr txBox="1"/>
          <p:nvPr/>
        </p:nvSpPr>
        <p:spPr>
          <a:xfrm>
            <a:off x="1157427" y="1427226"/>
            <a:ext cx="2348230" cy="184666"/>
          </a:xfrm>
          <a:prstGeom prst="rect">
            <a:avLst/>
          </a:prstGeom>
        </p:spPr>
        <p:txBody>
          <a:bodyPr vert="horz" wrap="square" lIns="0" tIns="0" rIns="0" bIns="0" rtlCol="0">
            <a:spAutoFit/>
          </a:bodyPr>
          <a:lstStyle/>
          <a:p>
            <a:pPr marL="12700"/>
            <a:r>
              <a:rPr sz="1200" b="1" i="1" dirty="0">
                <a:solidFill>
                  <a:srgbClr val="000000"/>
                </a:solidFill>
                <a:latin typeface="Book Antiqua"/>
                <a:cs typeface="Book Antiqua"/>
              </a:rPr>
              <a:t>S</a:t>
            </a:r>
            <a:r>
              <a:rPr sz="1200" b="1" i="1" spc="-10" dirty="0">
                <a:solidFill>
                  <a:srgbClr val="000000"/>
                </a:solidFill>
                <a:latin typeface="Book Antiqua"/>
                <a:cs typeface="Book Antiqua"/>
              </a:rPr>
              <a:t>NN </a:t>
            </a:r>
            <a:r>
              <a:rPr sz="1200" b="1" i="1" spc="-15" dirty="0">
                <a:solidFill>
                  <a:srgbClr val="000000"/>
                </a:solidFill>
                <a:latin typeface="Book Antiqua"/>
                <a:cs typeface="Book Antiqua"/>
              </a:rPr>
              <a:t>e</a:t>
            </a:r>
            <a:r>
              <a:rPr sz="1200" b="1" i="1" dirty="0">
                <a:solidFill>
                  <a:srgbClr val="000000"/>
                </a:solidFill>
                <a:latin typeface="Book Antiqua"/>
                <a:cs typeface="Book Antiqua"/>
              </a:rPr>
              <a:t>t</a:t>
            </a:r>
            <a:r>
              <a:rPr sz="1200" b="1" i="1" spc="10" dirty="0">
                <a:solidFill>
                  <a:srgbClr val="000000"/>
                </a:solidFill>
                <a:latin typeface="Book Antiqua"/>
                <a:cs typeface="Book Antiqua"/>
              </a:rPr>
              <a:t> </a:t>
            </a:r>
            <a:r>
              <a:rPr sz="1200" b="1" i="1" dirty="0">
                <a:solidFill>
                  <a:srgbClr val="000000"/>
                </a:solidFill>
                <a:latin typeface="Book Antiqua"/>
                <a:cs typeface="Book Antiqua"/>
              </a:rPr>
              <a:t>al.,</a:t>
            </a:r>
            <a:r>
              <a:rPr sz="1200" b="1" i="1" spc="-20" dirty="0">
                <a:solidFill>
                  <a:srgbClr val="000000"/>
                </a:solidFill>
                <a:latin typeface="Book Antiqua"/>
                <a:cs typeface="Book Antiqua"/>
              </a:rPr>
              <a:t> </a:t>
            </a:r>
            <a:r>
              <a:rPr sz="1200" b="1" i="1" spc="-10" dirty="0">
                <a:solidFill>
                  <a:srgbClr val="000000"/>
                </a:solidFill>
                <a:latin typeface="Book Antiqua"/>
                <a:cs typeface="Book Antiqua"/>
              </a:rPr>
              <a:t>P</a:t>
            </a:r>
            <a:r>
              <a:rPr sz="1200" b="1" i="1" spc="-5" dirty="0">
                <a:solidFill>
                  <a:srgbClr val="000000"/>
                </a:solidFill>
                <a:latin typeface="Book Antiqua"/>
                <a:cs typeface="Book Antiqua"/>
              </a:rPr>
              <a:t>R</a:t>
            </a:r>
            <a:r>
              <a:rPr sz="1200" b="1" i="1" dirty="0">
                <a:solidFill>
                  <a:srgbClr val="000000"/>
                </a:solidFill>
                <a:latin typeface="Book Antiqua"/>
                <a:cs typeface="Book Antiqua"/>
              </a:rPr>
              <a:t>L </a:t>
            </a:r>
            <a:r>
              <a:rPr sz="1200" b="1" i="1" spc="-5" dirty="0">
                <a:solidFill>
                  <a:srgbClr val="000000"/>
                </a:solidFill>
                <a:latin typeface="Book Antiqua"/>
                <a:cs typeface="Book Antiqua"/>
              </a:rPr>
              <a:t>1</a:t>
            </a:r>
            <a:r>
              <a:rPr sz="1200" b="1" i="1" dirty="0">
                <a:solidFill>
                  <a:srgbClr val="000000"/>
                </a:solidFill>
                <a:latin typeface="Book Antiqua"/>
                <a:cs typeface="Book Antiqua"/>
              </a:rPr>
              <a:t>10, 012502 </a:t>
            </a:r>
            <a:r>
              <a:rPr sz="1200" b="1" i="1" spc="-5" dirty="0">
                <a:solidFill>
                  <a:srgbClr val="000000"/>
                </a:solidFill>
                <a:latin typeface="Book Antiqua"/>
                <a:cs typeface="Book Antiqua"/>
              </a:rPr>
              <a:t>(</a:t>
            </a:r>
            <a:r>
              <a:rPr sz="1200" b="1" i="1" dirty="0">
                <a:solidFill>
                  <a:srgbClr val="000000"/>
                </a:solidFill>
                <a:latin typeface="Book Antiqua"/>
                <a:cs typeface="Book Antiqua"/>
              </a:rPr>
              <a:t>2013)</a:t>
            </a:r>
            <a:endParaRPr sz="1200" dirty="0">
              <a:solidFill>
                <a:srgbClr val="000000"/>
              </a:solidFill>
              <a:latin typeface="Book Antiqua"/>
              <a:cs typeface="Book Antiqua"/>
            </a:endParaRPr>
          </a:p>
        </p:txBody>
      </p:sp>
      <p:grpSp>
        <p:nvGrpSpPr>
          <p:cNvPr id="270" name="Group 269"/>
          <p:cNvGrpSpPr/>
          <p:nvPr/>
        </p:nvGrpSpPr>
        <p:grpSpPr>
          <a:xfrm>
            <a:off x="4679460" y="5425830"/>
            <a:ext cx="4114020" cy="1192140"/>
            <a:chOff x="4679460" y="5425830"/>
            <a:chExt cx="4114020" cy="1192140"/>
          </a:xfrm>
        </p:grpSpPr>
        <p:grpSp>
          <p:nvGrpSpPr>
            <p:cNvPr id="184" name="Group 183"/>
            <p:cNvGrpSpPr/>
            <p:nvPr/>
          </p:nvGrpSpPr>
          <p:grpSpPr>
            <a:xfrm>
              <a:off x="4679460" y="5486400"/>
              <a:ext cx="4046980" cy="1131570"/>
              <a:chOff x="4419600" y="5433821"/>
              <a:chExt cx="4046980" cy="1131570"/>
            </a:xfrm>
          </p:grpSpPr>
          <p:sp>
            <p:nvSpPr>
              <p:cNvPr id="185" name="object 3"/>
              <p:cNvSpPr/>
              <p:nvPr/>
            </p:nvSpPr>
            <p:spPr>
              <a:xfrm>
                <a:off x="6411340" y="6041397"/>
                <a:ext cx="339725" cy="322580"/>
              </a:xfrm>
              <a:custGeom>
                <a:avLst/>
                <a:gdLst/>
                <a:ahLst/>
                <a:cxnLst/>
                <a:rect l="l" t="t" r="r" b="b"/>
                <a:pathLst>
                  <a:path w="339725" h="322579">
                    <a:moveTo>
                      <a:pt x="163258" y="0"/>
                    </a:moveTo>
                    <a:lnTo>
                      <a:pt x="119650" y="7046"/>
                    </a:lnTo>
                    <a:lnTo>
                      <a:pt x="80593" y="23912"/>
                    </a:lnTo>
                    <a:lnTo>
                      <a:pt x="47593" y="49169"/>
                    </a:lnTo>
                    <a:lnTo>
                      <a:pt x="22156" y="81389"/>
                    </a:lnTo>
                    <a:lnTo>
                      <a:pt x="5790" y="119143"/>
                    </a:lnTo>
                    <a:lnTo>
                      <a:pt x="0" y="161003"/>
                    </a:lnTo>
                    <a:lnTo>
                      <a:pt x="183" y="168557"/>
                    </a:lnTo>
                    <a:lnTo>
                      <a:pt x="7880" y="209608"/>
                    </a:lnTo>
                    <a:lnTo>
                      <a:pt x="25845" y="246354"/>
                    </a:lnTo>
                    <a:lnTo>
                      <a:pt x="52632" y="277386"/>
                    </a:lnTo>
                    <a:lnTo>
                      <a:pt x="86797" y="301295"/>
                    </a:lnTo>
                    <a:lnTo>
                      <a:pt x="126894" y="316672"/>
                    </a:lnTo>
                    <a:lnTo>
                      <a:pt x="171478" y="322108"/>
                    </a:lnTo>
                    <a:lnTo>
                      <a:pt x="186027" y="321399"/>
                    </a:lnTo>
                    <a:lnTo>
                      <a:pt x="227382" y="312555"/>
                    </a:lnTo>
                    <a:lnTo>
                      <a:pt x="264240" y="294427"/>
                    </a:lnTo>
                    <a:lnTo>
                      <a:pt x="295237" y="268028"/>
                    </a:lnTo>
                    <a:lnTo>
                      <a:pt x="319007" y="234372"/>
                    </a:lnTo>
                    <a:lnTo>
                      <a:pt x="334187" y="194473"/>
                    </a:lnTo>
                    <a:lnTo>
                      <a:pt x="339413" y="149344"/>
                    </a:lnTo>
                    <a:lnTo>
                      <a:pt x="337744" y="135591"/>
                    </a:lnTo>
                    <a:lnTo>
                      <a:pt x="325709" y="96790"/>
                    </a:lnTo>
                    <a:lnTo>
                      <a:pt x="304104" y="62720"/>
                    </a:lnTo>
                    <a:lnTo>
                      <a:pt x="274182" y="34725"/>
                    </a:lnTo>
                    <a:lnTo>
                      <a:pt x="237197" y="14150"/>
                    </a:lnTo>
                    <a:lnTo>
                      <a:pt x="194399" y="2340"/>
                    </a:lnTo>
                    <a:lnTo>
                      <a:pt x="163258" y="0"/>
                    </a:lnTo>
                    <a:close/>
                  </a:path>
                </a:pathLst>
              </a:custGeom>
              <a:solidFill>
                <a:srgbClr val="C00000"/>
              </a:solidFill>
            </p:spPr>
            <p:txBody>
              <a:bodyPr wrap="square" lIns="0" tIns="0" rIns="0" bIns="0" rtlCol="0"/>
              <a:lstStyle/>
              <a:p>
                <a:endParaRPr/>
              </a:p>
            </p:txBody>
          </p:sp>
          <p:sp>
            <p:nvSpPr>
              <p:cNvPr id="186" name="object 4"/>
              <p:cNvSpPr/>
              <p:nvPr/>
            </p:nvSpPr>
            <p:spPr>
              <a:xfrm>
                <a:off x="6411340" y="6041397"/>
                <a:ext cx="339725" cy="322580"/>
              </a:xfrm>
              <a:custGeom>
                <a:avLst/>
                <a:gdLst/>
                <a:ahLst/>
                <a:cxnLst/>
                <a:rect l="l" t="t" r="r" b="b"/>
                <a:pathLst>
                  <a:path w="339725" h="322579">
                    <a:moveTo>
                      <a:pt x="0" y="161003"/>
                    </a:moveTo>
                    <a:lnTo>
                      <a:pt x="5790" y="119143"/>
                    </a:lnTo>
                    <a:lnTo>
                      <a:pt x="22156" y="81389"/>
                    </a:lnTo>
                    <a:lnTo>
                      <a:pt x="47593" y="49169"/>
                    </a:lnTo>
                    <a:lnTo>
                      <a:pt x="80593" y="23912"/>
                    </a:lnTo>
                    <a:lnTo>
                      <a:pt x="119650" y="7046"/>
                    </a:lnTo>
                    <a:lnTo>
                      <a:pt x="163258" y="0"/>
                    </a:lnTo>
                    <a:lnTo>
                      <a:pt x="179059" y="583"/>
                    </a:lnTo>
                    <a:lnTo>
                      <a:pt x="223515" y="9173"/>
                    </a:lnTo>
                    <a:lnTo>
                      <a:pt x="262577" y="26976"/>
                    </a:lnTo>
                    <a:lnTo>
                      <a:pt x="294992" y="52647"/>
                    </a:lnTo>
                    <a:lnTo>
                      <a:pt x="319509" y="84841"/>
                    </a:lnTo>
                    <a:lnTo>
                      <a:pt x="334873" y="122215"/>
                    </a:lnTo>
                    <a:lnTo>
                      <a:pt x="339413" y="149344"/>
                    </a:lnTo>
                    <a:lnTo>
                      <a:pt x="338861" y="164906"/>
                    </a:lnTo>
                    <a:lnTo>
                      <a:pt x="330166" y="208404"/>
                    </a:lnTo>
                    <a:lnTo>
                      <a:pt x="311971" y="246335"/>
                    </a:lnTo>
                    <a:lnTo>
                      <a:pt x="285640" y="277684"/>
                    </a:lnTo>
                    <a:lnTo>
                      <a:pt x="252538" y="301439"/>
                    </a:lnTo>
                    <a:lnTo>
                      <a:pt x="214029" y="316585"/>
                    </a:lnTo>
                    <a:lnTo>
                      <a:pt x="171478" y="322108"/>
                    </a:lnTo>
                    <a:lnTo>
                      <a:pt x="156207" y="321488"/>
                    </a:lnTo>
                    <a:lnTo>
                      <a:pt x="112959" y="312581"/>
                    </a:lnTo>
                    <a:lnTo>
                      <a:pt x="74678" y="294203"/>
                    </a:lnTo>
                    <a:lnTo>
                      <a:pt x="42812" y="267764"/>
                    </a:lnTo>
                    <a:lnTo>
                      <a:pt x="18805" y="234671"/>
                    </a:lnTo>
                    <a:lnTo>
                      <a:pt x="4102" y="196333"/>
                    </a:lnTo>
                    <a:lnTo>
                      <a:pt x="0" y="161003"/>
                    </a:lnTo>
                    <a:close/>
                  </a:path>
                </a:pathLst>
              </a:custGeom>
              <a:ln w="25400">
                <a:solidFill>
                  <a:srgbClr val="FFFFFF"/>
                </a:solidFill>
              </a:ln>
            </p:spPr>
            <p:txBody>
              <a:bodyPr wrap="square" lIns="0" tIns="0" rIns="0" bIns="0" rtlCol="0"/>
              <a:lstStyle/>
              <a:p>
                <a:endParaRPr/>
              </a:p>
            </p:txBody>
          </p:sp>
          <p:sp>
            <p:nvSpPr>
              <p:cNvPr id="187" name="object 5"/>
              <p:cNvSpPr/>
              <p:nvPr/>
            </p:nvSpPr>
            <p:spPr>
              <a:xfrm>
                <a:off x="6301740" y="5948171"/>
                <a:ext cx="582167" cy="617220"/>
              </a:xfrm>
              <a:prstGeom prst="rect">
                <a:avLst/>
              </a:prstGeom>
              <a:blipFill>
                <a:blip r:embed="rId9" cstate="print"/>
                <a:stretch>
                  <a:fillRect/>
                </a:stretch>
              </a:blipFill>
            </p:spPr>
            <p:txBody>
              <a:bodyPr wrap="square" lIns="0" tIns="0" rIns="0" bIns="0" rtlCol="0"/>
              <a:lstStyle/>
              <a:p>
                <a:endParaRPr/>
              </a:p>
            </p:txBody>
          </p:sp>
          <p:sp>
            <p:nvSpPr>
              <p:cNvPr id="188" name="object 6"/>
              <p:cNvSpPr/>
              <p:nvPr/>
            </p:nvSpPr>
            <p:spPr>
              <a:xfrm>
                <a:off x="6524243" y="5948171"/>
                <a:ext cx="431292" cy="617220"/>
              </a:xfrm>
              <a:prstGeom prst="rect">
                <a:avLst/>
              </a:prstGeom>
              <a:blipFill>
                <a:blip r:embed="rId10" cstate="print"/>
                <a:stretch>
                  <a:fillRect/>
                </a:stretch>
              </a:blipFill>
            </p:spPr>
            <p:txBody>
              <a:bodyPr wrap="square" lIns="0" tIns="0" rIns="0" bIns="0" rtlCol="0"/>
              <a:lstStyle/>
              <a:p>
                <a:endParaRPr/>
              </a:p>
            </p:txBody>
          </p:sp>
          <p:sp>
            <p:nvSpPr>
              <p:cNvPr id="189" name="object 7"/>
              <p:cNvSpPr/>
              <p:nvPr/>
            </p:nvSpPr>
            <p:spPr>
              <a:xfrm>
                <a:off x="6478904" y="6100813"/>
                <a:ext cx="211454" cy="198120"/>
              </a:xfrm>
              <a:custGeom>
                <a:avLst/>
                <a:gdLst/>
                <a:ahLst/>
                <a:cxnLst/>
                <a:rect l="l" t="t" r="r" b="b"/>
                <a:pathLst>
                  <a:path w="211454" h="198120">
                    <a:moveTo>
                      <a:pt x="65404" y="196906"/>
                    </a:moveTo>
                    <a:lnTo>
                      <a:pt x="42698" y="196906"/>
                    </a:lnTo>
                    <a:lnTo>
                      <a:pt x="55890" y="197230"/>
                    </a:lnTo>
                    <a:lnTo>
                      <a:pt x="65404" y="197815"/>
                    </a:lnTo>
                    <a:lnTo>
                      <a:pt x="65404" y="196906"/>
                    </a:lnTo>
                    <a:close/>
                  </a:path>
                  <a:path w="211454" h="198120">
                    <a:moveTo>
                      <a:pt x="210947" y="196851"/>
                    </a:moveTo>
                    <a:lnTo>
                      <a:pt x="172960" y="196851"/>
                    </a:lnTo>
                    <a:lnTo>
                      <a:pt x="185786" y="197004"/>
                    </a:lnTo>
                    <a:lnTo>
                      <a:pt x="198442" y="197326"/>
                    </a:lnTo>
                    <a:lnTo>
                      <a:pt x="210947" y="197815"/>
                    </a:lnTo>
                    <a:lnTo>
                      <a:pt x="210947" y="196851"/>
                    </a:lnTo>
                    <a:close/>
                  </a:path>
                  <a:path w="211454" h="198120">
                    <a:moveTo>
                      <a:pt x="135714" y="49402"/>
                    </a:moveTo>
                    <a:lnTo>
                      <a:pt x="91948" y="49402"/>
                    </a:lnTo>
                    <a:lnTo>
                      <a:pt x="137795" y="160896"/>
                    </a:lnTo>
                    <a:lnTo>
                      <a:pt x="141604" y="170535"/>
                    </a:lnTo>
                    <a:lnTo>
                      <a:pt x="143637" y="176555"/>
                    </a:lnTo>
                    <a:lnTo>
                      <a:pt x="143596" y="180886"/>
                    </a:lnTo>
                    <a:lnTo>
                      <a:pt x="142748" y="182232"/>
                    </a:lnTo>
                    <a:lnTo>
                      <a:pt x="141224" y="183210"/>
                    </a:lnTo>
                    <a:lnTo>
                      <a:pt x="139573" y="184175"/>
                    </a:lnTo>
                    <a:lnTo>
                      <a:pt x="133096" y="184810"/>
                    </a:lnTo>
                    <a:lnTo>
                      <a:pt x="121793" y="185089"/>
                    </a:lnTo>
                    <a:lnTo>
                      <a:pt x="122116" y="197800"/>
                    </a:lnTo>
                    <a:lnTo>
                      <a:pt x="133204" y="197381"/>
                    </a:lnTo>
                    <a:lnTo>
                      <a:pt x="145041" y="197081"/>
                    </a:lnTo>
                    <a:lnTo>
                      <a:pt x="158127" y="196903"/>
                    </a:lnTo>
                    <a:lnTo>
                      <a:pt x="210947" y="196851"/>
                    </a:lnTo>
                    <a:lnTo>
                      <a:pt x="210947" y="185089"/>
                    </a:lnTo>
                    <a:lnTo>
                      <a:pt x="178053" y="149453"/>
                    </a:lnTo>
                    <a:lnTo>
                      <a:pt x="135714" y="49402"/>
                    </a:lnTo>
                    <a:close/>
                  </a:path>
                  <a:path w="211454" h="198120">
                    <a:moveTo>
                      <a:pt x="114808" y="0"/>
                    </a:moveTo>
                    <a:lnTo>
                      <a:pt x="94234" y="0"/>
                    </a:lnTo>
                    <a:lnTo>
                      <a:pt x="44703" y="121284"/>
                    </a:lnTo>
                    <a:lnTo>
                      <a:pt x="27304" y="161582"/>
                    </a:lnTo>
                    <a:lnTo>
                      <a:pt x="0" y="185089"/>
                    </a:lnTo>
                    <a:lnTo>
                      <a:pt x="2172" y="197616"/>
                    </a:lnTo>
                    <a:lnTo>
                      <a:pt x="10357" y="197189"/>
                    </a:lnTo>
                    <a:lnTo>
                      <a:pt x="23243" y="196948"/>
                    </a:lnTo>
                    <a:lnTo>
                      <a:pt x="65404" y="196906"/>
                    </a:lnTo>
                    <a:lnTo>
                      <a:pt x="65404" y="185089"/>
                    </a:lnTo>
                    <a:lnTo>
                      <a:pt x="43052" y="180403"/>
                    </a:lnTo>
                    <a:lnTo>
                      <a:pt x="43053" y="177613"/>
                    </a:lnTo>
                    <a:lnTo>
                      <a:pt x="44806" y="167866"/>
                    </a:lnTo>
                    <a:lnTo>
                      <a:pt x="50038" y="153111"/>
                    </a:lnTo>
                    <a:lnTo>
                      <a:pt x="91948" y="49402"/>
                    </a:lnTo>
                    <a:lnTo>
                      <a:pt x="135714" y="49402"/>
                    </a:lnTo>
                    <a:lnTo>
                      <a:pt x="114808" y="0"/>
                    </a:lnTo>
                    <a:close/>
                  </a:path>
                </a:pathLst>
              </a:custGeom>
              <a:solidFill>
                <a:srgbClr val="FFFFFF"/>
              </a:solidFill>
            </p:spPr>
            <p:txBody>
              <a:bodyPr wrap="square" lIns="0" tIns="0" rIns="0" bIns="0" rtlCol="0"/>
              <a:lstStyle/>
              <a:p>
                <a:endParaRPr/>
              </a:p>
            </p:txBody>
          </p:sp>
          <p:sp>
            <p:nvSpPr>
              <p:cNvPr id="190" name="object 8"/>
              <p:cNvSpPr/>
              <p:nvPr/>
            </p:nvSpPr>
            <p:spPr>
              <a:xfrm>
                <a:off x="6478904" y="6100813"/>
                <a:ext cx="211454" cy="198120"/>
              </a:xfrm>
              <a:custGeom>
                <a:avLst/>
                <a:gdLst/>
                <a:ahLst/>
                <a:cxnLst/>
                <a:rect l="l" t="t" r="r" b="b"/>
                <a:pathLst>
                  <a:path w="211454" h="198120">
                    <a:moveTo>
                      <a:pt x="94234" y="0"/>
                    </a:moveTo>
                    <a:lnTo>
                      <a:pt x="114808" y="0"/>
                    </a:lnTo>
                    <a:lnTo>
                      <a:pt x="178053" y="149453"/>
                    </a:lnTo>
                    <a:lnTo>
                      <a:pt x="185755" y="167180"/>
                    </a:lnTo>
                    <a:lnTo>
                      <a:pt x="191128" y="178075"/>
                    </a:lnTo>
                    <a:lnTo>
                      <a:pt x="195706" y="183578"/>
                    </a:lnTo>
                    <a:lnTo>
                      <a:pt x="201422" y="184619"/>
                    </a:lnTo>
                    <a:lnTo>
                      <a:pt x="210947" y="185089"/>
                    </a:lnTo>
                    <a:lnTo>
                      <a:pt x="210947" y="197815"/>
                    </a:lnTo>
                    <a:lnTo>
                      <a:pt x="198442" y="197326"/>
                    </a:lnTo>
                    <a:lnTo>
                      <a:pt x="185786" y="197004"/>
                    </a:lnTo>
                    <a:lnTo>
                      <a:pt x="172960" y="196851"/>
                    </a:lnTo>
                    <a:lnTo>
                      <a:pt x="158127" y="196903"/>
                    </a:lnTo>
                    <a:lnTo>
                      <a:pt x="145041" y="197081"/>
                    </a:lnTo>
                    <a:lnTo>
                      <a:pt x="133204" y="197381"/>
                    </a:lnTo>
                    <a:lnTo>
                      <a:pt x="122116" y="197800"/>
                    </a:lnTo>
                    <a:lnTo>
                      <a:pt x="121793" y="185089"/>
                    </a:lnTo>
                    <a:lnTo>
                      <a:pt x="143637" y="180822"/>
                    </a:lnTo>
                    <a:lnTo>
                      <a:pt x="143637" y="178968"/>
                    </a:lnTo>
                    <a:lnTo>
                      <a:pt x="143637" y="176555"/>
                    </a:lnTo>
                    <a:lnTo>
                      <a:pt x="141604" y="170535"/>
                    </a:lnTo>
                    <a:lnTo>
                      <a:pt x="137795" y="160896"/>
                    </a:lnTo>
                    <a:lnTo>
                      <a:pt x="91948" y="49402"/>
                    </a:lnTo>
                    <a:lnTo>
                      <a:pt x="50038" y="153111"/>
                    </a:lnTo>
                    <a:lnTo>
                      <a:pt x="44806" y="167866"/>
                    </a:lnTo>
                    <a:lnTo>
                      <a:pt x="43053" y="177613"/>
                    </a:lnTo>
                    <a:lnTo>
                      <a:pt x="43052" y="180403"/>
                    </a:lnTo>
                    <a:lnTo>
                      <a:pt x="44323" y="182092"/>
                    </a:lnTo>
                    <a:lnTo>
                      <a:pt x="46736" y="182791"/>
                    </a:lnTo>
                    <a:lnTo>
                      <a:pt x="49275" y="183489"/>
                    </a:lnTo>
                    <a:lnTo>
                      <a:pt x="55499" y="184251"/>
                    </a:lnTo>
                    <a:lnTo>
                      <a:pt x="65404" y="185089"/>
                    </a:lnTo>
                    <a:lnTo>
                      <a:pt x="65404" y="197815"/>
                    </a:lnTo>
                    <a:lnTo>
                      <a:pt x="55890" y="197230"/>
                    </a:lnTo>
                    <a:lnTo>
                      <a:pt x="42698" y="196906"/>
                    </a:lnTo>
                    <a:lnTo>
                      <a:pt x="23243" y="196948"/>
                    </a:lnTo>
                    <a:lnTo>
                      <a:pt x="10357" y="197189"/>
                    </a:lnTo>
                    <a:lnTo>
                      <a:pt x="2172" y="197616"/>
                    </a:lnTo>
                    <a:lnTo>
                      <a:pt x="0" y="185089"/>
                    </a:lnTo>
                    <a:lnTo>
                      <a:pt x="9144" y="184619"/>
                    </a:lnTo>
                    <a:lnTo>
                      <a:pt x="14605" y="183680"/>
                    </a:lnTo>
                    <a:lnTo>
                      <a:pt x="16510" y="182283"/>
                    </a:lnTo>
                    <a:lnTo>
                      <a:pt x="18415" y="180886"/>
                    </a:lnTo>
                    <a:lnTo>
                      <a:pt x="21971" y="173989"/>
                    </a:lnTo>
                    <a:lnTo>
                      <a:pt x="27304" y="161582"/>
                    </a:lnTo>
                    <a:lnTo>
                      <a:pt x="44703" y="121284"/>
                    </a:lnTo>
                    <a:lnTo>
                      <a:pt x="94234" y="0"/>
                    </a:lnTo>
                    <a:close/>
                  </a:path>
                </a:pathLst>
              </a:custGeom>
              <a:ln w="9144">
                <a:solidFill>
                  <a:srgbClr val="000000"/>
                </a:solidFill>
              </a:ln>
            </p:spPr>
            <p:txBody>
              <a:bodyPr wrap="square" lIns="0" tIns="0" rIns="0" bIns="0" rtlCol="0"/>
              <a:lstStyle/>
              <a:p>
                <a:endParaRPr/>
              </a:p>
            </p:txBody>
          </p:sp>
          <p:sp>
            <p:nvSpPr>
              <p:cNvPr id="191" name="object 9"/>
              <p:cNvSpPr/>
              <p:nvPr/>
            </p:nvSpPr>
            <p:spPr>
              <a:xfrm>
                <a:off x="6075003" y="6055959"/>
                <a:ext cx="288290" cy="273050"/>
              </a:xfrm>
              <a:custGeom>
                <a:avLst/>
                <a:gdLst/>
                <a:ahLst/>
                <a:cxnLst/>
                <a:rect l="l" t="t" r="r" b="b"/>
                <a:pathLst>
                  <a:path w="288289" h="273050">
                    <a:moveTo>
                      <a:pt x="134399" y="0"/>
                    </a:moveTo>
                    <a:lnTo>
                      <a:pt x="91588" y="9012"/>
                    </a:lnTo>
                    <a:lnTo>
                      <a:pt x="54633" y="29136"/>
                    </a:lnTo>
                    <a:lnTo>
                      <a:pt x="25634" y="58385"/>
                    </a:lnTo>
                    <a:lnTo>
                      <a:pt x="6694" y="94771"/>
                    </a:lnTo>
                    <a:lnTo>
                      <a:pt x="70" y="133444"/>
                    </a:lnTo>
                    <a:lnTo>
                      <a:pt x="0" y="141058"/>
                    </a:lnTo>
                    <a:lnTo>
                      <a:pt x="1203" y="154608"/>
                    </a:lnTo>
                    <a:lnTo>
                      <a:pt x="12882" y="192546"/>
                    </a:lnTo>
                    <a:lnTo>
                      <a:pt x="35580" y="225054"/>
                    </a:lnTo>
                    <a:lnTo>
                      <a:pt x="67907" y="250379"/>
                    </a:lnTo>
                    <a:lnTo>
                      <a:pt x="108445" y="266755"/>
                    </a:lnTo>
                    <a:lnTo>
                      <a:pt x="155819" y="272437"/>
                    </a:lnTo>
                    <a:lnTo>
                      <a:pt x="170407" y="270592"/>
                    </a:lnTo>
                    <a:lnTo>
                      <a:pt x="210881" y="257224"/>
                    </a:lnTo>
                    <a:lnTo>
                      <a:pt x="244835" y="233508"/>
                    </a:lnTo>
                    <a:lnTo>
                      <a:pt x="270237" y="201256"/>
                    </a:lnTo>
                    <a:lnTo>
                      <a:pt x="285053" y="162275"/>
                    </a:lnTo>
                    <a:lnTo>
                      <a:pt x="288046" y="133444"/>
                    </a:lnTo>
                    <a:lnTo>
                      <a:pt x="287022" y="119726"/>
                    </a:lnTo>
                    <a:lnTo>
                      <a:pt x="275739" y="81279"/>
                    </a:lnTo>
                    <a:lnTo>
                      <a:pt x="253318" y="48288"/>
                    </a:lnTo>
                    <a:lnTo>
                      <a:pt x="221275" y="22549"/>
                    </a:lnTo>
                    <a:lnTo>
                      <a:pt x="181130" y="5854"/>
                    </a:lnTo>
                    <a:lnTo>
                      <a:pt x="134399" y="0"/>
                    </a:lnTo>
                    <a:close/>
                  </a:path>
                </a:pathLst>
              </a:custGeom>
              <a:solidFill>
                <a:srgbClr val="533466"/>
              </a:solidFill>
            </p:spPr>
            <p:txBody>
              <a:bodyPr wrap="square" lIns="0" tIns="0" rIns="0" bIns="0" rtlCol="0"/>
              <a:lstStyle/>
              <a:p>
                <a:endParaRPr/>
              </a:p>
            </p:txBody>
          </p:sp>
          <p:sp>
            <p:nvSpPr>
              <p:cNvPr id="192" name="object 10"/>
              <p:cNvSpPr/>
              <p:nvPr/>
            </p:nvSpPr>
            <p:spPr>
              <a:xfrm>
                <a:off x="6074917" y="6055959"/>
                <a:ext cx="288290" cy="273050"/>
              </a:xfrm>
              <a:custGeom>
                <a:avLst/>
                <a:gdLst/>
                <a:ahLst/>
                <a:cxnLst/>
                <a:rect l="l" t="t" r="r" b="b"/>
                <a:pathLst>
                  <a:path w="288289" h="273050">
                    <a:moveTo>
                      <a:pt x="0" y="136306"/>
                    </a:moveTo>
                    <a:lnTo>
                      <a:pt x="6780" y="94771"/>
                    </a:lnTo>
                    <a:lnTo>
                      <a:pt x="25720" y="58385"/>
                    </a:lnTo>
                    <a:lnTo>
                      <a:pt x="54719" y="29136"/>
                    </a:lnTo>
                    <a:lnTo>
                      <a:pt x="91674" y="9012"/>
                    </a:lnTo>
                    <a:lnTo>
                      <a:pt x="134485" y="0"/>
                    </a:lnTo>
                    <a:lnTo>
                      <a:pt x="150700" y="636"/>
                    </a:lnTo>
                    <a:lnTo>
                      <a:pt x="195404" y="10303"/>
                    </a:lnTo>
                    <a:lnTo>
                      <a:pt x="233017" y="30212"/>
                    </a:lnTo>
                    <a:lnTo>
                      <a:pt x="262021" y="58568"/>
                    </a:lnTo>
                    <a:lnTo>
                      <a:pt x="280899" y="93577"/>
                    </a:lnTo>
                    <a:lnTo>
                      <a:pt x="288131" y="133444"/>
                    </a:lnTo>
                    <a:lnTo>
                      <a:pt x="287374" y="148099"/>
                    </a:lnTo>
                    <a:lnTo>
                      <a:pt x="276538" y="188920"/>
                    </a:lnTo>
                    <a:lnTo>
                      <a:pt x="254439" y="223617"/>
                    </a:lnTo>
                    <a:lnTo>
                      <a:pt x="223110" y="250379"/>
                    </a:lnTo>
                    <a:lnTo>
                      <a:pt x="184583" y="267397"/>
                    </a:lnTo>
                    <a:lnTo>
                      <a:pt x="155904" y="272437"/>
                    </a:lnTo>
                    <a:lnTo>
                      <a:pt x="139441" y="271840"/>
                    </a:lnTo>
                    <a:lnTo>
                      <a:pt x="94188" y="262397"/>
                    </a:lnTo>
                    <a:lnTo>
                      <a:pt x="56230" y="242842"/>
                    </a:lnTo>
                    <a:lnTo>
                      <a:pt x="26962" y="214930"/>
                    </a:lnTo>
                    <a:lnTo>
                      <a:pt x="7782" y="180417"/>
                    </a:lnTo>
                    <a:lnTo>
                      <a:pt x="85" y="141058"/>
                    </a:lnTo>
                    <a:lnTo>
                      <a:pt x="0" y="136306"/>
                    </a:lnTo>
                    <a:close/>
                  </a:path>
                </a:pathLst>
              </a:custGeom>
              <a:ln w="25400">
                <a:solidFill>
                  <a:srgbClr val="FFFFFF"/>
                </a:solidFill>
              </a:ln>
            </p:spPr>
            <p:txBody>
              <a:bodyPr wrap="square" lIns="0" tIns="0" rIns="0" bIns="0" rtlCol="0"/>
              <a:lstStyle/>
              <a:p>
                <a:endParaRPr/>
              </a:p>
            </p:txBody>
          </p:sp>
          <p:sp>
            <p:nvSpPr>
              <p:cNvPr id="193" name="object 11"/>
              <p:cNvSpPr/>
              <p:nvPr/>
            </p:nvSpPr>
            <p:spPr>
              <a:xfrm>
                <a:off x="5963411" y="5937503"/>
                <a:ext cx="534924" cy="617220"/>
              </a:xfrm>
              <a:prstGeom prst="rect">
                <a:avLst/>
              </a:prstGeom>
              <a:blipFill>
                <a:blip r:embed="rId11" cstate="print"/>
                <a:stretch>
                  <a:fillRect/>
                </a:stretch>
              </a:blipFill>
            </p:spPr>
            <p:txBody>
              <a:bodyPr wrap="square" lIns="0" tIns="0" rIns="0" bIns="0" rtlCol="0"/>
              <a:lstStyle/>
              <a:p>
                <a:endParaRPr/>
              </a:p>
            </p:txBody>
          </p:sp>
          <p:sp>
            <p:nvSpPr>
              <p:cNvPr id="194" name="object 12"/>
              <p:cNvSpPr/>
              <p:nvPr/>
            </p:nvSpPr>
            <p:spPr>
              <a:xfrm>
                <a:off x="6138671" y="5937503"/>
                <a:ext cx="431292" cy="617220"/>
              </a:xfrm>
              <a:prstGeom prst="rect">
                <a:avLst/>
              </a:prstGeom>
              <a:blipFill>
                <a:blip r:embed="rId10" cstate="print"/>
                <a:stretch>
                  <a:fillRect/>
                </a:stretch>
              </a:blipFill>
            </p:spPr>
            <p:txBody>
              <a:bodyPr wrap="square" lIns="0" tIns="0" rIns="0" bIns="0" rtlCol="0"/>
              <a:lstStyle/>
              <a:p>
                <a:endParaRPr/>
              </a:p>
            </p:txBody>
          </p:sp>
          <p:sp>
            <p:nvSpPr>
              <p:cNvPr id="195" name="object 13"/>
              <p:cNvSpPr/>
              <p:nvPr/>
            </p:nvSpPr>
            <p:spPr>
              <a:xfrm>
                <a:off x="6139053" y="6153073"/>
                <a:ext cx="155575" cy="207010"/>
              </a:xfrm>
              <a:custGeom>
                <a:avLst/>
                <a:gdLst/>
                <a:ahLst/>
                <a:cxnLst/>
                <a:rect l="l" t="t" r="r" b="b"/>
                <a:pathLst>
                  <a:path w="155575" h="207010">
                    <a:moveTo>
                      <a:pt x="81152" y="206019"/>
                    </a:moveTo>
                    <a:lnTo>
                      <a:pt x="54502" y="206019"/>
                    </a:lnTo>
                    <a:lnTo>
                      <a:pt x="67179" y="206299"/>
                    </a:lnTo>
                    <a:lnTo>
                      <a:pt x="81152" y="206768"/>
                    </a:lnTo>
                    <a:lnTo>
                      <a:pt x="81152" y="206019"/>
                    </a:lnTo>
                    <a:close/>
                  </a:path>
                  <a:path w="155575" h="207010">
                    <a:moveTo>
                      <a:pt x="56896" y="0"/>
                    </a:moveTo>
                    <a:lnTo>
                      <a:pt x="55625" y="0"/>
                    </a:lnTo>
                    <a:lnTo>
                      <a:pt x="38204" y="5252"/>
                    </a:lnTo>
                    <a:lnTo>
                      <a:pt x="27101" y="7680"/>
                    </a:lnTo>
                    <a:lnTo>
                      <a:pt x="14359" y="9659"/>
                    </a:lnTo>
                    <a:lnTo>
                      <a:pt x="0" y="11188"/>
                    </a:lnTo>
                    <a:lnTo>
                      <a:pt x="0" y="21958"/>
                    </a:lnTo>
                    <a:lnTo>
                      <a:pt x="10287" y="21958"/>
                    </a:lnTo>
                    <a:lnTo>
                      <a:pt x="16256" y="22377"/>
                    </a:lnTo>
                    <a:lnTo>
                      <a:pt x="21624" y="62627"/>
                    </a:lnTo>
                    <a:lnTo>
                      <a:pt x="21745" y="123927"/>
                    </a:lnTo>
                    <a:lnTo>
                      <a:pt x="21528" y="138353"/>
                    </a:lnTo>
                    <a:lnTo>
                      <a:pt x="20206" y="183702"/>
                    </a:lnTo>
                    <a:lnTo>
                      <a:pt x="0" y="195287"/>
                    </a:lnTo>
                    <a:lnTo>
                      <a:pt x="1799" y="206658"/>
                    </a:lnTo>
                    <a:lnTo>
                      <a:pt x="9529" y="206342"/>
                    </a:lnTo>
                    <a:lnTo>
                      <a:pt x="20329" y="206126"/>
                    </a:lnTo>
                    <a:lnTo>
                      <a:pt x="81152" y="206019"/>
                    </a:lnTo>
                    <a:lnTo>
                      <a:pt x="81152" y="195287"/>
                    </a:lnTo>
                    <a:lnTo>
                      <a:pt x="69087" y="195287"/>
                    </a:lnTo>
                    <a:lnTo>
                      <a:pt x="62230" y="194436"/>
                    </a:lnTo>
                    <a:lnTo>
                      <a:pt x="58674" y="190995"/>
                    </a:lnTo>
                    <a:lnTo>
                      <a:pt x="57658" y="185013"/>
                    </a:lnTo>
                    <a:lnTo>
                      <a:pt x="57276" y="174790"/>
                    </a:lnTo>
                    <a:lnTo>
                      <a:pt x="56642" y="132245"/>
                    </a:lnTo>
                    <a:lnTo>
                      <a:pt x="103172" y="132245"/>
                    </a:lnTo>
                    <a:lnTo>
                      <a:pt x="111925" y="125640"/>
                    </a:lnTo>
                    <a:lnTo>
                      <a:pt x="117775" y="121005"/>
                    </a:lnTo>
                    <a:lnTo>
                      <a:pt x="80772" y="121005"/>
                    </a:lnTo>
                    <a:lnTo>
                      <a:pt x="75311" y="119646"/>
                    </a:lnTo>
                    <a:lnTo>
                      <a:pt x="65405" y="114223"/>
                    </a:lnTo>
                    <a:lnTo>
                      <a:pt x="60833" y="110197"/>
                    </a:lnTo>
                    <a:lnTo>
                      <a:pt x="56642" y="104876"/>
                    </a:lnTo>
                    <a:lnTo>
                      <a:pt x="56642" y="37807"/>
                    </a:lnTo>
                    <a:lnTo>
                      <a:pt x="61595" y="33134"/>
                    </a:lnTo>
                    <a:lnTo>
                      <a:pt x="66421" y="29616"/>
                    </a:lnTo>
                    <a:lnTo>
                      <a:pt x="71374" y="27279"/>
                    </a:lnTo>
                    <a:lnTo>
                      <a:pt x="76200" y="24942"/>
                    </a:lnTo>
                    <a:lnTo>
                      <a:pt x="81025" y="23774"/>
                    </a:lnTo>
                    <a:lnTo>
                      <a:pt x="147689" y="23774"/>
                    </a:lnTo>
                    <a:lnTo>
                      <a:pt x="147625" y="23634"/>
                    </a:lnTo>
                    <a:lnTo>
                      <a:pt x="56642" y="23634"/>
                    </a:lnTo>
                    <a:lnTo>
                      <a:pt x="57023" y="10858"/>
                    </a:lnTo>
                    <a:lnTo>
                      <a:pt x="57395" y="7680"/>
                    </a:lnTo>
                    <a:lnTo>
                      <a:pt x="57531" y="1079"/>
                    </a:lnTo>
                    <a:lnTo>
                      <a:pt x="56896" y="0"/>
                    </a:lnTo>
                    <a:close/>
                  </a:path>
                  <a:path w="155575" h="207010">
                    <a:moveTo>
                      <a:pt x="103172" y="132245"/>
                    </a:moveTo>
                    <a:lnTo>
                      <a:pt x="56642" y="132245"/>
                    </a:lnTo>
                    <a:lnTo>
                      <a:pt x="60833" y="134277"/>
                    </a:lnTo>
                    <a:lnTo>
                      <a:pt x="64897" y="135813"/>
                    </a:lnTo>
                    <a:lnTo>
                      <a:pt x="69087" y="136829"/>
                    </a:lnTo>
                    <a:lnTo>
                      <a:pt x="73406" y="137845"/>
                    </a:lnTo>
                    <a:lnTo>
                      <a:pt x="77597" y="138353"/>
                    </a:lnTo>
                    <a:lnTo>
                      <a:pt x="89154" y="138353"/>
                    </a:lnTo>
                    <a:lnTo>
                      <a:pt x="95631" y="136817"/>
                    </a:lnTo>
                    <a:lnTo>
                      <a:pt x="103172" y="132245"/>
                    </a:lnTo>
                    <a:close/>
                  </a:path>
                  <a:path w="155575" h="207010">
                    <a:moveTo>
                      <a:pt x="147689" y="23774"/>
                    </a:moveTo>
                    <a:lnTo>
                      <a:pt x="85979" y="23774"/>
                    </a:lnTo>
                    <a:lnTo>
                      <a:pt x="88348" y="23853"/>
                    </a:lnTo>
                    <a:lnTo>
                      <a:pt x="100318" y="27297"/>
                    </a:lnTo>
                    <a:lnTo>
                      <a:pt x="110690" y="36287"/>
                    </a:lnTo>
                    <a:lnTo>
                      <a:pt x="115427" y="45207"/>
                    </a:lnTo>
                    <a:lnTo>
                      <a:pt x="118265" y="57445"/>
                    </a:lnTo>
                    <a:lnTo>
                      <a:pt x="119166" y="74002"/>
                    </a:lnTo>
                    <a:lnTo>
                      <a:pt x="117749" y="88374"/>
                    </a:lnTo>
                    <a:lnTo>
                      <a:pt x="114487" y="100242"/>
                    </a:lnTo>
                    <a:lnTo>
                      <a:pt x="109237" y="109794"/>
                    </a:lnTo>
                    <a:lnTo>
                      <a:pt x="99073" y="118202"/>
                    </a:lnTo>
                    <a:lnTo>
                      <a:pt x="86487" y="121005"/>
                    </a:lnTo>
                    <a:lnTo>
                      <a:pt x="117775" y="121005"/>
                    </a:lnTo>
                    <a:lnTo>
                      <a:pt x="126339" y="114223"/>
                    </a:lnTo>
                    <a:lnTo>
                      <a:pt x="134238" y="108064"/>
                    </a:lnTo>
                    <a:lnTo>
                      <a:pt x="140081" y="102501"/>
                    </a:lnTo>
                    <a:lnTo>
                      <a:pt x="154694" y="62627"/>
                    </a:lnTo>
                    <a:lnTo>
                      <a:pt x="155043" y="47350"/>
                    </a:lnTo>
                    <a:lnTo>
                      <a:pt x="152608" y="34634"/>
                    </a:lnTo>
                    <a:lnTo>
                      <a:pt x="147689" y="23774"/>
                    </a:lnTo>
                    <a:close/>
                  </a:path>
                  <a:path w="155575" h="207010">
                    <a:moveTo>
                      <a:pt x="103124" y="0"/>
                    </a:moveTo>
                    <a:lnTo>
                      <a:pt x="92075" y="0"/>
                    </a:lnTo>
                    <a:lnTo>
                      <a:pt x="84074" y="1904"/>
                    </a:lnTo>
                    <a:lnTo>
                      <a:pt x="79375" y="5727"/>
                    </a:lnTo>
                    <a:lnTo>
                      <a:pt x="56642" y="23634"/>
                    </a:lnTo>
                    <a:lnTo>
                      <a:pt x="147625" y="23634"/>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196" name="object 14"/>
              <p:cNvSpPr/>
              <p:nvPr/>
            </p:nvSpPr>
            <p:spPr>
              <a:xfrm>
                <a:off x="6195695" y="6176848"/>
                <a:ext cx="62865" cy="97790"/>
              </a:xfrm>
              <a:custGeom>
                <a:avLst/>
                <a:gdLst/>
                <a:ahLst/>
                <a:cxnLst/>
                <a:rect l="l" t="t" r="r" b="b"/>
                <a:pathLst>
                  <a:path w="62864" h="97789">
                    <a:moveTo>
                      <a:pt x="29337" y="0"/>
                    </a:moveTo>
                    <a:lnTo>
                      <a:pt x="24383" y="0"/>
                    </a:lnTo>
                    <a:lnTo>
                      <a:pt x="19557" y="1168"/>
                    </a:lnTo>
                    <a:lnTo>
                      <a:pt x="14731" y="3505"/>
                    </a:lnTo>
                    <a:lnTo>
                      <a:pt x="9778" y="5842"/>
                    </a:lnTo>
                    <a:lnTo>
                      <a:pt x="4952" y="9359"/>
                    </a:lnTo>
                    <a:lnTo>
                      <a:pt x="0" y="14033"/>
                    </a:lnTo>
                    <a:lnTo>
                      <a:pt x="0" y="81102"/>
                    </a:lnTo>
                    <a:lnTo>
                      <a:pt x="24129" y="97231"/>
                    </a:lnTo>
                    <a:lnTo>
                      <a:pt x="29844" y="97231"/>
                    </a:lnTo>
                    <a:lnTo>
                      <a:pt x="61107" y="64599"/>
                    </a:lnTo>
                    <a:lnTo>
                      <a:pt x="62524" y="50228"/>
                    </a:lnTo>
                    <a:lnTo>
                      <a:pt x="61623" y="33671"/>
                    </a:lnTo>
                    <a:lnTo>
                      <a:pt x="58785" y="21432"/>
                    </a:lnTo>
                    <a:lnTo>
                      <a:pt x="54048" y="12512"/>
                    </a:lnTo>
                    <a:lnTo>
                      <a:pt x="43676" y="3523"/>
                    </a:lnTo>
                    <a:lnTo>
                      <a:pt x="31706" y="79"/>
                    </a:lnTo>
                    <a:lnTo>
                      <a:pt x="29337" y="0"/>
                    </a:lnTo>
                    <a:close/>
                  </a:path>
                </a:pathLst>
              </a:custGeom>
              <a:ln w="9143">
                <a:solidFill>
                  <a:srgbClr val="000000"/>
                </a:solidFill>
              </a:ln>
            </p:spPr>
            <p:txBody>
              <a:bodyPr wrap="square" lIns="0" tIns="0" rIns="0" bIns="0" rtlCol="0"/>
              <a:lstStyle/>
              <a:p>
                <a:endParaRPr/>
              </a:p>
            </p:txBody>
          </p:sp>
          <p:sp>
            <p:nvSpPr>
              <p:cNvPr id="197" name="object 15"/>
              <p:cNvSpPr/>
              <p:nvPr/>
            </p:nvSpPr>
            <p:spPr>
              <a:xfrm>
                <a:off x="6139053" y="6153073"/>
                <a:ext cx="155575" cy="207010"/>
              </a:xfrm>
              <a:custGeom>
                <a:avLst/>
                <a:gdLst/>
                <a:ahLst/>
                <a:cxnLst/>
                <a:rect l="l" t="t" r="r" b="b"/>
                <a:pathLst>
                  <a:path w="155575" h="207010">
                    <a:moveTo>
                      <a:pt x="55625" y="0"/>
                    </a:moveTo>
                    <a:lnTo>
                      <a:pt x="56896" y="0"/>
                    </a:lnTo>
                    <a:lnTo>
                      <a:pt x="57531" y="1079"/>
                    </a:lnTo>
                    <a:lnTo>
                      <a:pt x="57531" y="3251"/>
                    </a:lnTo>
                    <a:lnTo>
                      <a:pt x="57531" y="5067"/>
                    </a:lnTo>
                    <a:lnTo>
                      <a:pt x="57404" y="7607"/>
                    </a:lnTo>
                    <a:lnTo>
                      <a:pt x="57023" y="10858"/>
                    </a:lnTo>
                    <a:lnTo>
                      <a:pt x="56642" y="23634"/>
                    </a:lnTo>
                    <a:lnTo>
                      <a:pt x="79375" y="5727"/>
                    </a:lnTo>
                    <a:lnTo>
                      <a:pt x="84074" y="1904"/>
                    </a:lnTo>
                    <a:lnTo>
                      <a:pt x="92075" y="0"/>
                    </a:lnTo>
                    <a:lnTo>
                      <a:pt x="103124" y="0"/>
                    </a:lnTo>
                    <a:lnTo>
                      <a:pt x="116973" y="1424"/>
                    </a:lnTo>
                    <a:lnTo>
                      <a:pt x="152608" y="34634"/>
                    </a:lnTo>
                    <a:lnTo>
                      <a:pt x="155043" y="47350"/>
                    </a:lnTo>
                    <a:lnTo>
                      <a:pt x="154694" y="62627"/>
                    </a:lnTo>
                    <a:lnTo>
                      <a:pt x="140081" y="102501"/>
                    </a:lnTo>
                    <a:lnTo>
                      <a:pt x="126111" y="114401"/>
                    </a:lnTo>
                    <a:lnTo>
                      <a:pt x="111925" y="125640"/>
                    </a:lnTo>
                    <a:lnTo>
                      <a:pt x="103238" y="132205"/>
                    </a:lnTo>
                    <a:lnTo>
                      <a:pt x="95631" y="136817"/>
                    </a:lnTo>
                    <a:lnTo>
                      <a:pt x="89154" y="138353"/>
                    </a:lnTo>
                    <a:lnTo>
                      <a:pt x="81787" y="138353"/>
                    </a:lnTo>
                    <a:lnTo>
                      <a:pt x="77597" y="138353"/>
                    </a:lnTo>
                    <a:lnTo>
                      <a:pt x="56642" y="132245"/>
                    </a:lnTo>
                    <a:lnTo>
                      <a:pt x="57276" y="174790"/>
                    </a:lnTo>
                    <a:lnTo>
                      <a:pt x="57658" y="185013"/>
                    </a:lnTo>
                    <a:lnTo>
                      <a:pt x="58674" y="190995"/>
                    </a:lnTo>
                    <a:lnTo>
                      <a:pt x="60451" y="192709"/>
                    </a:lnTo>
                    <a:lnTo>
                      <a:pt x="62230" y="194436"/>
                    </a:lnTo>
                    <a:lnTo>
                      <a:pt x="69087" y="195287"/>
                    </a:lnTo>
                    <a:lnTo>
                      <a:pt x="81152" y="195287"/>
                    </a:lnTo>
                    <a:lnTo>
                      <a:pt x="81152" y="206768"/>
                    </a:lnTo>
                    <a:lnTo>
                      <a:pt x="67179" y="206299"/>
                    </a:lnTo>
                    <a:lnTo>
                      <a:pt x="54502" y="206019"/>
                    </a:lnTo>
                    <a:lnTo>
                      <a:pt x="35040" y="206016"/>
                    </a:lnTo>
                    <a:lnTo>
                      <a:pt x="20329" y="206126"/>
                    </a:lnTo>
                    <a:lnTo>
                      <a:pt x="9529" y="206342"/>
                    </a:lnTo>
                    <a:lnTo>
                      <a:pt x="1799" y="206658"/>
                    </a:lnTo>
                    <a:lnTo>
                      <a:pt x="0" y="195287"/>
                    </a:lnTo>
                    <a:lnTo>
                      <a:pt x="21308" y="150380"/>
                    </a:lnTo>
                    <a:lnTo>
                      <a:pt x="21830" y="114276"/>
                    </a:lnTo>
                    <a:lnTo>
                      <a:pt x="21589" y="53860"/>
                    </a:lnTo>
                    <a:lnTo>
                      <a:pt x="10287" y="21958"/>
                    </a:lnTo>
                    <a:lnTo>
                      <a:pt x="0" y="21958"/>
                    </a:lnTo>
                    <a:lnTo>
                      <a:pt x="0" y="11188"/>
                    </a:lnTo>
                    <a:lnTo>
                      <a:pt x="14359" y="9659"/>
                    </a:lnTo>
                    <a:lnTo>
                      <a:pt x="27101" y="7680"/>
                    </a:lnTo>
                    <a:lnTo>
                      <a:pt x="38204" y="5252"/>
                    </a:lnTo>
                    <a:lnTo>
                      <a:pt x="55625" y="0"/>
                    </a:lnTo>
                    <a:close/>
                  </a:path>
                </a:pathLst>
              </a:custGeom>
              <a:ln w="9144">
                <a:solidFill>
                  <a:srgbClr val="000000"/>
                </a:solidFill>
              </a:ln>
            </p:spPr>
            <p:txBody>
              <a:bodyPr wrap="square" lIns="0" tIns="0" rIns="0" bIns="0" rtlCol="0"/>
              <a:lstStyle/>
              <a:p>
                <a:endParaRPr/>
              </a:p>
            </p:txBody>
          </p:sp>
          <p:sp>
            <p:nvSpPr>
              <p:cNvPr id="198" name="object 16"/>
              <p:cNvSpPr/>
              <p:nvPr/>
            </p:nvSpPr>
            <p:spPr>
              <a:xfrm>
                <a:off x="6356858" y="5557139"/>
                <a:ext cx="494665" cy="468630"/>
              </a:xfrm>
              <a:custGeom>
                <a:avLst/>
                <a:gdLst/>
                <a:ahLst/>
                <a:cxnLst/>
                <a:rect l="l" t="t" r="r" b="b"/>
                <a:pathLst>
                  <a:path w="494665" h="468629">
                    <a:moveTo>
                      <a:pt x="247141" y="0"/>
                    </a:moveTo>
                    <a:lnTo>
                      <a:pt x="207046" y="3065"/>
                    </a:lnTo>
                    <a:lnTo>
                      <a:pt x="169013" y="11939"/>
                    </a:lnTo>
                    <a:lnTo>
                      <a:pt x="133551" y="26140"/>
                    </a:lnTo>
                    <a:lnTo>
                      <a:pt x="86291" y="56377"/>
                    </a:lnTo>
                    <a:lnTo>
                      <a:pt x="47674" y="95888"/>
                    </a:lnTo>
                    <a:lnTo>
                      <a:pt x="19417" y="143048"/>
                    </a:lnTo>
                    <a:lnTo>
                      <a:pt x="3233" y="196229"/>
                    </a:lnTo>
                    <a:lnTo>
                      <a:pt x="0" y="234226"/>
                    </a:lnTo>
                    <a:lnTo>
                      <a:pt x="819" y="253440"/>
                    </a:lnTo>
                    <a:lnTo>
                      <a:pt x="12596" y="308275"/>
                    </a:lnTo>
                    <a:lnTo>
                      <a:pt x="37019" y="357633"/>
                    </a:lnTo>
                    <a:lnTo>
                      <a:pt x="72374" y="399884"/>
                    </a:lnTo>
                    <a:lnTo>
                      <a:pt x="116943" y="433402"/>
                    </a:lnTo>
                    <a:lnTo>
                      <a:pt x="169013" y="456559"/>
                    </a:lnTo>
                    <a:lnTo>
                      <a:pt x="207046" y="465436"/>
                    </a:lnTo>
                    <a:lnTo>
                      <a:pt x="247141" y="468503"/>
                    </a:lnTo>
                    <a:lnTo>
                      <a:pt x="267415" y="467726"/>
                    </a:lnTo>
                    <a:lnTo>
                      <a:pt x="306543" y="461694"/>
                    </a:lnTo>
                    <a:lnTo>
                      <a:pt x="343354" y="450092"/>
                    </a:lnTo>
                    <a:lnTo>
                      <a:pt x="393114" y="423301"/>
                    </a:lnTo>
                    <a:lnTo>
                      <a:pt x="434803" y="386691"/>
                    </a:lnTo>
                    <a:lnTo>
                      <a:pt x="466704" y="341889"/>
                    </a:lnTo>
                    <a:lnTo>
                      <a:pt x="487103" y="290525"/>
                    </a:lnTo>
                    <a:lnTo>
                      <a:pt x="494284" y="234226"/>
                    </a:lnTo>
                    <a:lnTo>
                      <a:pt x="493464" y="215013"/>
                    </a:lnTo>
                    <a:lnTo>
                      <a:pt x="481687" y="160186"/>
                    </a:lnTo>
                    <a:lnTo>
                      <a:pt x="457264" y="110838"/>
                    </a:lnTo>
                    <a:lnTo>
                      <a:pt x="421909" y="68597"/>
                    </a:lnTo>
                    <a:lnTo>
                      <a:pt x="377340" y="35088"/>
                    </a:lnTo>
                    <a:lnTo>
                      <a:pt x="325270" y="11939"/>
                    </a:lnTo>
                    <a:lnTo>
                      <a:pt x="287237" y="3065"/>
                    </a:lnTo>
                    <a:lnTo>
                      <a:pt x="247141" y="0"/>
                    </a:lnTo>
                    <a:close/>
                  </a:path>
                </a:pathLst>
              </a:custGeom>
              <a:solidFill>
                <a:srgbClr val="6485CF"/>
              </a:solidFill>
            </p:spPr>
            <p:txBody>
              <a:bodyPr wrap="square" lIns="0" tIns="0" rIns="0" bIns="0" rtlCol="0"/>
              <a:lstStyle/>
              <a:p>
                <a:endParaRPr/>
              </a:p>
            </p:txBody>
          </p:sp>
          <p:sp>
            <p:nvSpPr>
              <p:cNvPr id="199" name="object 17"/>
              <p:cNvSpPr/>
              <p:nvPr/>
            </p:nvSpPr>
            <p:spPr>
              <a:xfrm>
                <a:off x="6356858" y="5557139"/>
                <a:ext cx="494665" cy="468630"/>
              </a:xfrm>
              <a:custGeom>
                <a:avLst/>
                <a:gdLst/>
                <a:ahLst/>
                <a:cxnLst/>
                <a:rect l="l" t="t" r="r" b="b"/>
                <a:pathLst>
                  <a:path w="494665" h="468629">
                    <a:moveTo>
                      <a:pt x="0" y="234226"/>
                    </a:moveTo>
                    <a:lnTo>
                      <a:pt x="3233" y="196229"/>
                    </a:lnTo>
                    <a:lnTo>
                      <a:pt x="19417" y="143048"/>
                    </a:lnTo>
                    <a:lnTo>
                      <a:pt x="47674" y="95888"/>
                    </a:lnTo>
                    <a:lnTo>
                      <a:pt x="86291" y="56377"/>
                    </a:lnTo>
                    <a:lnTo>
                      <a:pt x="133551" y="26140"/>
                    </a:lnTo>
                    <a:lnTo>
                      <a:pt x="169013" y="11939"/>
                    </a:lnTo>
                    <a:lnTo>
                      <a:pt x="207046" y="3065"/>
                    </a:lnTo>
                    <a:lnTo>
                      <a:pt x="247141" y="0"/>
                    </a:lnTo>
                    <a:lnTo>
                      <a:pt x="267415" y="776"/>
                    </a:lnTo>
                    <a:lnTo>
                      <a:pt x="306543" y="6806"/>
                    </a:lnTo>
                    <a:lnTo>
                      <a:pt x="343354" y="18404"/>
                    </a:lnTo>
                    <a:lnTo>
                      <a:pt x="393114" y="45187"/>
                    </a:lnTo>
                    <a:lnTo>
                      <a:pt x="434803" y="81787"/>
                    </a:lnTo>
                    <a:lnTo>
                      <a:pt x="466704" y="126578"/>
                    </a:lnTo>
                    <a:lnTo>
                      <a:pt x="487103" y="177933"/>
                    </a:lnTo>
                    <a:lnTo>
                      <a:pt x="494284" y="234226"/>
                    </a:lnTo>
                    <a:lnTo>
                      <a:pt x="493464" y="253440"/>
                    </a:lnTo>
                    <a:lnTo>
                      <a:pt x="481687" y="308275"/>
                    </a:lnTo>
                    <a:lnTo>
                      <a:pt x="457264" y="357633"/>
                    </a:lnTo>
                    <a:lnTo>
                      <a:pt x="421909" y="399884"/>
                    </a:lnTo>
                    <a:lnTo>
                      <a:pt x="377340" y="433402"/>
                    </a:lnTo>
                    <a:lnTo>
                      <a:pt x="325270" y="456559"/>
                    </a:lnTo>
                    <a:lnTo>
                      <a:pt x="287237" y="465436"/>
                    </a:lnTo>
                    <a:lnTo>
                      <a:pt x="247141" y="468503"/>
                    </a:lnTo>
                    <a:lnTo>
                      <a:pt x="226868" y="467726"/>
                    </a:lnTo>
                    <a:lnTo>
                      <a:pt x="187740" y="461694"/>
                    </a:lnTo>
                    <a:lnTo>
                      <a:pt x="150929" y="450092"/>
                    </a:lnTo>
                    <a:lnTo>
                      <a:pt x="101169" y="423301"/>
                    </a:lnTo>
                    <a:lnTo>
                      <a:pt x="59480" y="386691"/>
                    </a:lnTo>
                    <a:lnTo>
                      <a:pt x="27579" y="341889"/>
                    </a:lnTo>
                    <a:lnTo>
                      <a:pt x="7180" y="290525"/>
                    </a:lnTo>
                    <a:lnTo>
                      <a:pt x="0" y="234226"/>
                    </a:lnTo>
                    <a:close/>
                  </a:path>
                </a:pathLst>
              </a:custGeom>
              <a:ln w="25400">
                <a:solidFill>
                  <a:srgbClr val="FFFFFF"/>
                </a:solidFill>
              </a:ln>
            </p:spPr>
            <p:txBody>
              <a:bodyPr wrap="square" lIns="0" tIns="0" rIns="0" bIns="0" rtlCol="0"/>
              <a:lstStyle/>
              <a:p>
                <a:endParaRPr/>
              </a:p>
            </p:txBody>
          </p:sp>
          <p:sp>
            <p:nvSpPr>
              <p:cNvPr id="200" name="object 18"/>
              <p:cNvSpPr/>
              <p:nvPr/>
            </p:nvSpPr>
            <p:spPr>
              <a:xfrm>
                <a:off x="6348984" y="5536691"/>
                <a:ext cx="534923" cy="617219"/>
              </a:xfrm>
              <a:prstGeom prst="rect">
                <a:avLst/>
              </a:prstGeom>
              <a:blipFill>
                <a:blip r:embed="rId12" cstate="print"/>
                <a:stretch>
                  <a:fillRect/>
                </a:stretch>
              </a:blipFill>
            </p:spPr>
            <p:txBody>
              <a:bodyPr wrap="square" lIns="0" tIns="0" rIns="0" bIns="0" rtlCol="0"/>
              <a:lstStyle/>
              <a:p>
                <a:endParaRPr/>
              </a:p>
            </p:txBody>
          </p:sp>
          <p:sp>
            <p:nvSpPr>
              <p:cNvPr id="201" name="object 19"/>
              <p:cNvSpPr/>
              <p:nvPr/>
            </p:nvSpPr>
            <p:spPr>
              <a:xfrm>
                <a:off x="6524243" y="5536691"/>
                <a:ext cx="431292" cy="617219"/>
              </a:xfrm>
              <a:prstGeom prst="rect">
                <a:avLst/>
              </a:prstGeom>
              <a:blipFill>
                <a:blip r:embed="rId10" cstate="print"/>
                <a:stretch>
                  <a:fillRect/>
                </a:stretch>
              </a:blipFill>
            </p:spPr>
            <p:txBody>
              <a:bodyPr wrap="square" lIns="0" tIns="0" rIns="0" bIns="0" rtlCol="0"/>
              <a:lstStyle/>
              <a:p>
                <a:endParaRPr/>
              </a:p>
            </p:txBody>
          </p:sp>
          <p:sp>
            <p:nvSpPr>
              <p:cNvPr id="202" name="object 20"/>
              <p:cNvSpPr/>
              <p:nvPr/>
            </p:nvSpPr>
            <p:spPr>
              <a:xfrm>
                <a:off x="6531121" y="5751474"/>
                <a:ext cx="154940" cy="139065"/>
              </a:xfrm>
              <a:custGeom>
                <a:avLst/>
                <a:gdLst/>
                <a:ahLst/>
                <a:cxnLst/>
                <a:rect l="l" t="t" r="r" b="b"/>
                <a:pathLst>
                  <a:path w="154940" h="139064">
                    <a:moveTo>
                      <a:pt x="70719" y="0"/>
                    </a:moveTo>
                    <a:lnTo>
                      <a:pt x="26940" y="19349"/>
                    </a:lnTo>
                    <a:lnTo>
                      <a:pt x="2788" y="51887"/>
                    </a:lnTo>
                    <a:lnTo>
                      <a:pt x="0" y="77745"/>
                    </a:lnTo>
                    <a:lnTo>
                      <a:pt x="1216" y="90597"/>
                    </a:lnTo>
                    <a:lnTo>
                      <a:pt x="18569" y="125040"/>
                    </a:lnTo>
                    <a:lnTo>
                      <a:pt x="54082" y="139064"/>
                    </a:lnTo>
                    <a:lnTo>
                      <a:pt x="59162" y="139064"/>
                    </a:lnTo>
                    <a:lnTo>
                      <a:pt x="64115" y="138125"/>
                    </a:lnTo>
                    <a:lnTo>
                      <a:pt x="70202" y="135312"/>
                    </a:lnTo>
                    <a:lnTo>
                      <a:pt x="83004" y="124693"/>
                    </a:lnTo>
                    <a:lnTo>
                      <a:pt x="92726" y="116795"/>
                    </a:lnTo>
                    <a:lnTo>
                      <a:pt x="99208" y="111785"/>
                    </a:lnTo>
                    <a:lnTo>
                      <a:pt x="76688" y="111785"/>
                    </a:lnTo>
                    <a:lnTo>
                      <a:pt x="65395" y="111470"/>
                    </a:lnTo>
                    <a:lnTo>
                      <a:pt x="36923" y="74497"/>
                    </a:lnTo>
                    <a:lnTo>
                      <a:pt x="36127" y="57653"/>
                    </a:lnTo>
                    <a:lnTo>
                      <a:pt x="38496" y="40021"/>
                    </a:lnTo>
                    <a:lnTo>
                      <a:pt x="44162" y="27425"/>
                    </a:lnTo>
                    <a:lnTo>
                      <a:pt x="53125" y="19867"/>
                    </a:lnTo>
                    <a:lnTo>
                      <a:pt x="65385" y="17348"/>
                    </a:lnTo>
                    <a:lnTo>
                      <a:pt x="137882" y="17348"/>
                    </a:lnTo>
                    <a:lnTo>
                      <a:pt x="138156" y="16979"/>
                    </a:lnTo>
                    <a:lnTo>
                      <a:pt x="141249" y="15885"/>
                    </a:lnTo>
                    <a:lnTo>
                      <a:pt x="105314" y="15885"/>
                    </a:lnTo>
                    <a:lnTo>
                      <a:pt x="95040" y="7060"/>
                    </a:lnTo>
                    <a:lnTo>
                      <a:pt x="83517" y="1765"/>
                    </a:lnTo>
                    <a:lnTo>
                      <a:pt x="70719" y="0"/>
                    </a:lnTo>
                    <a:close/>
                  </a:path>
                  <a:path w="154940" h="139064">
                    <a:moveTo>
                      <a:pt x="154666" y="135327"/>
                    </a:moveTo>
                    <a:lnTo>
                      <a:pt x="129882" y="135327"/>
                    </a:lnTo>
                    <a:lnTo>
                      <a:pt x="142787" y="135603"/>
                    </a:lnTo>
                    <a:lnTo>
                      <a:pt x="154666" y="136131"/>
                    </a:lnTo>
                    <a:lnTo>
                      <a:pt x="154666" y="135327"/>
                    </a:lnTo>
                    <a:close/>
                  </a:path>
                  <a:path w="154940" h="139064">
                    <a:moveTo>
                      <a:pt x="134638" y="111620"/>
                    </a:moveTo>
                    <a:lnTo>
                      <a:pt x="99421" y="111620"/>
                    </a:lnTo>
                    <a:lnTo>
                      <a:pt x="99040" y="117182"/>
                    </a:lnTo>
                    <a:lnTo>
                      <a:pt x="98248" y="125040"/>
                    </a:lnTo>
                    <a:lnTo>
                      <a:pt x="97262" y="134315"/>
                    </a:lnTo>
                    <a:lnTo>
                      <a:pt x="102611" y="135870"/>
                    </a:lnTo>
                    <a:lnTo>
                      <a:pt x="113043" y="135436"/>
                    </a:lnTo>
                    <a:lnTo>
                      <a:pt x="154666" y="135327"/>
                    </a:lnTo>
                    <a:lnTo>
                      <a:pt x="154666" y="124371"/>
                    </a:lnTo>
                    <a:lnTo>
                      <a:pt x="143617" y="123812"/>
                    </a:lnTo>
                    <a:lnTo>
                      <a:pt x="137394" y="122491"/>
                    </a:lnTo>
                    <a:lnTo>
                      <a:pt x="134905" y="115715"/>
                    </a:lnTo>
                    <a:lnTo>
                      <a:pt x="134638" y="111620"/>
                    </a:lnTo>
                    <a:close/>
                  </a:path>
                  <a:path w="154940" h="139064">
                    <a:moveTo>
                      <a:pt x="137882" y="17348"/>
                    </a:moveTo>
                    <a:lnTo>
                      <a:pt x="65385" y="17348"/>
                    </a:lnTo>
                    <a:lnTo>
                      <a:pt x="68865" y="17512"/>
                    </a:lnTo>
                    <a:lnTo>
                      <a:pt x="80653" y="20945"/>
                    </a:lnTo>
                    <a:lnTo>
                      <a:pt x="90831" y="28831"/>
                    </a:lnTo>
                    <a:lnTo>
                      <a:pt x="99421" y="41173"/>
                    </a:lnTo>
                    <a:lnTo>
                      <a:pt x="99328" y="74497"/>
                    </a:lnTo>
                    <a:lnTo>
                      <a:pt x="82911" y="109727"/>
                    </a:lnTo>
                    <a:lnTo>
                      <a:pt x="76688" y="111785"/>
                    </a:lnTo>
                    <a:lnTo>
                      <a:pt x="99208" y="111785"/>
                    </a:lnTo>
                    <a:lnTo>
                      <a:pt x="99421" y="111620"/>
                    </a:lnTo>
                    <a:lnTo>
                      <a:pt x="134638" y="111620"/>
                    </a:lnTo>
                    <a:lnTo>
                      <a:pt x="134110" y="103506"/>
                    </a:lnTo>
                    <a:lnTo>
                      <a:pt x="133884" y="87310"/>
                    </a:lnTo>
                    <a:lnTo>
                      <a:pt x="133950" y="74497"/>
                    </a:lnTo>
                    <a:lnTo>
                      <a:pt x="134390" y="37054"/>
                    </a:lnTo>
                    <a:lnTo>
                      <a:pt x="134473" y="24701"/>
                    </a:lnTo>
                    <a:lnTo>
                      <a:pt x="135108" y="21069"/>
                    </a:lnTo>
                    <a:lnTo>
                      <a:pt x="137882" y="17348"/>
                    </a:lnTo>
                    <a:close/>
                  </a:path>
                  <a:path w="154940" h="139064">
                    <a:moveTo>
                      <a:pt x="116312" y="3086"/>
                    </a:moveTo>
                    <a:lnTo>
                      <a:pt x="112883" y="7975"/>
                    </a:lnTo>
                    <a:lnTo>
                      <a:pt x="109454" y="12458"/>
                    </a:lnTo>
                    <a:lnTo>
                      <a:pt x="105314" y="15885"/>
                    </a:lnTo>
                    <a:lnTo>
                      <a:pt x="141249" y="15885"/>
                    </a:lnTo>
                    <a:lnTo>
                      <a:pt x="141458" y="15811"/>
                    </a:lnTo>
                    <a:lnTo>
                      <a:pt x="148316" y="15443"/>
                    </a:lnTo>
                    <a:lnTo>
                      <a:pt x="151110" y="15252"/>
                    </a:lnTo>
                    <a:lnTo>
                      <a:pt x="154666" y="14973"/>
                    </a:lnTo>
                    <a:lnTo>
                      <a:pt x="154666" y="3924"/>
                    </a:lnTo>
                    <a:lnTo>
                      <a:pt x="128631" y="3924"/>
                    </a:lnTo>
                    <a:lnTo>
                      <a:pt x="121900" y="3644"/>
                    </a:lnTo>
                    <a:lnTo>
                      <a:pt x="116312" y="3086"/>
                    </a:lnTo>
                    <a:close/>
                  </a:path>
                  <a:path w="154940" h="139064">
                    <a:moveTo>
                      <a:pt x="154666" y="3086"/>
                    </a:moveTo>
                    <a:lnTo>
                      <a:pt x="149459" y="3644"/>
                    </a:lnTo>
                    <a:lnTo>
                      <a:pt x="143363" y="3924"/>
                    </a:lnTo>
                    <a:lnTo>
                      <a:pt x="154666" y="3924"/>
                    </a:lnTo>
                    <a:lnTo>
                      <a:pt x="154666" y="3086"/>
                    </a:lnTo>
                    <a:close/>
                  </a:path>
                </a:pathLst>
              </a:custGeom>
              <a:solidFill>
                <a:srgbClr val="FFFFFF"/>
              </a:solidFill>
            </p:spPr>
            <p:txBody>
              <a:bodyPr wrap="square" lIns="0" tIns="0" rIns="0" bIns="0" rtlCol="0"/>
              <a:lstStyle/>
              <a:p>
                <a:endParaRPr/>
              </a:p>
            </p:txBody>
          </p:sp>
          <p:sp>
            <p:nvSpPr>
              <p:cNvPr id="203" name="object 21"/>
              <p:cNvSpPr/>
              <p:nvPr/>
            </p:nvSpPr>
            <p:spPr>
              <a:xfrm>
                <a:off x="6567248" y="5768822"/>
                <a:ext cx="63500" cy="94615"/>
              </a:xfrm>
              <a:custGeom>
                <a:avLst/>
                <a:gdLst/>
                <a:ahLst/>
                <a:cxnLst/>
                <a:rect l="l" t="t" r="r" b="b"/>
                <a:pathLst>
                  <a:path w="63500" h="94614">
                    <a:moveTo>
                      <a:pt x="29258" y="0"/>
                    </a:moveTo>
                    <a:lnTo>
                      <a:pt x="16998" y="2519"/>
                    </a:lnTo>
                    <a:lnTo>
                      <a:pt x="8035" y="10077"/>
                    </a:lnTo>
                    <a:lnTo>
                      <a:pt x="2369" y="22673"/>
                    </a:lnTo>
                    <a:lnTo>
                      <a:pt x="0" y="40304"/>
                    </a:lnTo>
                    <a:lnTo>
                      <a:pt x="795" y="57149"/>
                    </a:lnTo>
                    <a:lnTo>
                      <a:pt x="29267" y="94122"/>
                    </a:lnTo>
                    <a:lnTo>
                      <a:pt x="40561" y="94437"/>
                    </a:lnTo>
                    <a:lnTo>
                      <a:pt x="46784" y="92379"/>
                    </a:lnTo>
                    <a:lnTo>
                      <a:pt x="52372" y="88265"/>
                    </a:lnTo>
                    <a:lnTo>
                      <a:pt x="57960" y="84162"/>
                    </a:lnTo>
                    <a:lnTo>
                      <a:pt x="63294" y="23825"/>
                    </a:lnTo>
                    <a:lnTo>
                      <a:pt x="54704" y="11483"/>
                    </a:lnTo>
                    <a:lnTo>
                      <a:pt x="44525" y="3597"/>
                    </a:lnTo>
                    <a:lnTo>
                      <a:pt x="32737" y="163"/>
                    </a:lnTo>
                    <a:lnTo>
                      <a:pt x="29258" y="0"/>
                    </a:lnTo>
                    <a:close/>
                  </a:path>
                </a:pathLst>
              </a:custGeom>
              <a:ln w="9144">
                <a:solidFill>
                  <a:srgbClr val="000000"/>
                </a:solidFill>
              </a:ln>
            </p:spPr>
            <p:txBody>
              <a:bodyPr wrap="square" lIns="0" tIns="0" rIns="0" bIns="0" rtlCol="0"/>
              <a:lstStyle/>
              <a:p>
                <a:endParaRPr/>
              </a:p>
            </p:txBody>
          </p:sp>
          <p:sp>
            <p:nvSpPr>
              <p:cNvPr id="204" name="object 22"/>
              <p:cNvSpPr/>
              <p:nvPr/>
            </p:nvSpPr>
            <p:spPr>
              <a:xfrm>
                <a:off x="6531121" y="5751474"/>
                <a:ext cx="154940" cy="139065"/>
              </a:xfrm>
              <a:custGeom>
                <a:avLst/>
                <a:gdLst/>
                <a:ahLst/>
                <a:cxnLst/>
                <a:rect l="l" t="t" r="r" b="b"/>
                <a:pathLst>
                  <a:path w="154940" h="139064">
                    <a:moveTo>
                      <a:pt x="70719" y="0"/>
                    </a:moveTo>
                    <a:lnTo>
                      <a:pt x="83517" y="1765"/>
                    </a:lnTo>
                    <a:lnTo>
                      <a:pt x="95040" y="7060"/>
                    </a:lnTo>
                    <a:lnTo>
                      <a:pt x="105314" y="15885"/>
                    </a:lnTo>
                    <a:lnTo>
                      <a:pt x="109454" y="12458"/>
                    </a:lnTo>
                    <a:lnTo>
                      <a:pt x="112883" y="7975"/>
                    </a:lnTo>
                    <a:lnTo>
                      <a:pt x="116312" y="3086"/>
                    </a:lnTo>
                    <a:lnTo>
                      <a:pt x="121900" y="3644"/>
                    </a:lnTo>
                    <a:lnTo>
                      <a:pt x="128631" y="3924"/>
                    </a:lnTo>
                    <a:lnTo>
                      <a:pt x="136505" y="3924"/>
                    </a:lnTo>
                    <a:lnTo>
                      <a:pt x="143363" y="3924"/>
                    </a:lnTo>
                    <a:lnTo>
                      <a:pt x="149459" y="3644"/>
                    </a:lnTo>
                    <a:lnTo>
                      <a:pt x="154666" y="3086"/>
                    </a:lnTo>
                    <a:lnTo>
                      <a:pt x="154666" y="14973"/>
                    </a:lnTo>
                    <a:lnTo>
                      <a:pt x="151110" y="15252"/>
                    </a:lnTo>
                    <a:lnTo>
                      <a:pt x="148316" y="15443"/>
                    </a:lnTo>
                    <a:lnTo>
                      <a:pt x="146411" y="15532"/>
                    </a:lnTo>
                    <a:lnTo>
                      <a:pt x="141458" y="15811"/>
                    </a:lnTo>
                    <a:lnTo>
                      <a:pt x="138156" y="16979"/>
                    </a:lnTo>
                    <a:lnTo>
                      <a:pt x="136632" y="19024"/>
                    </a:lnTo>
                    <a:lnTo>
                      <a:pt x="135108" y="21069"/>
                    </a:lnTo>
                    <a:lnTo>
                      <a:pt x="134473" y="24701"/>
                    </a:lnTo>
                    <a:lnTo>
                      <a:pt x="134473" y="29921"/>
                    </a:lnTo>
                    <a:lnTo>
                      <a:pt x="133838" y="83997"/>
                    </a:lnTo>
                    <a:lnTo>
                      <a:pt x="137394" y="122491"/>
                    </a:lnTo>
                    <a:lnTo>
                      <a:pt x="154666" y="124371"/>
                    </a:lnTo>
                    <a:lnTo>
                      <a:pt x="154666" y="136131"/>
                    </a:lnTo>
                    <a:lnTo>
                      <a:pt x="142787" y="135603"/>
                    </a:lnTo>
                    <a:lnTo>
                      <a:pt x="129882" y="135327"/>
                    </a:lnTo>
                    <a:lnTo>
                      <a:pt x="113043" y="135436"/>
                    </a:lnTo>
                    <a:lnTo>
                      <a:pt x="102611" y="135870"/>
                    </a:lnTo>
                    <a:lnTo>
                      <a:pt x="97262" y="134315"/>
                    </a:lnTo>
                    <a:lnTo>
                      <a:pt x="98278" y="124752"/>
                    </a:lnTo>
                    <a:lnTo>
                      <a:pt x="99040" y="117182"/>
                    </a:lnTo>
                    <a:lnTo>
                      <a:pt x="99421" y="111620"/>
                    </a:lnTo>
                    <a:lnTo>
                      <a:pt x="92726" y="116795"/>
                    </a:lnTo>
                    <a:lnTo>
                      <a:pt x="83004" y="124693"/>
                    </a:lnTo>
                    <a:lnTo>
                      <a:pt x="70202" y="135312"/>
                    </a:lnTo>
                    <a:lnTo>
                      <a:pt x="64115" y="138125"/>
                    </a:lnTo>
                    <a:lnTo>
                      <a:pt x="59162" y="139064"/>
                    </a:lnTo>
                    <a:lnTo>
                      <a:pt x="54082" y="139064"/>
                    </a:lnTo>
                    <a:lnTo>
                      <a:pt x="18569" y="125040"/>
                    </a:lnTo>
                    <a:lnTo>
                      <a:pt x="1216" y="90597"/>
                    </a:lnTo>
                    <a:lnTo>
                      <a:pt x="0" y="77745"/>
                    </a:lnTo>
                    <a:lnTo>
                      <a:pt x="686" y="63984"/>
                    </a:lnTo>
                    <a:lnTo>
                      <a:pt x="15404" y="27770"/>
                    </a:lnTo>
                    <a:lnTo>
                      <a:pt x="50569" y="4673"/>
                    </a:lnTo>
                    <a:lnTo>
                      <a:pt x="61879" y="855"/>
                    </a:lnTo>
                    <a:lnTo>
                      <a:pt x="70719" y="0"/>
                    </a:lnTo>
                    <a:close/>
                  </a:path>
                </a:pathLst>
              </a:custGeom>
              <a:ln w="9144">
                <a:solidFill>
                  <a:srgbClr val="000000"/>
                </a:solidFill>
              </a:ln>
            </p:spPr>
            <p:txBody>
              <a:bodyPr wrap="square" lIns="0" tIns="0" rIns="0" bIns="0" rtlCol="0"/>
              <a:lstStyle/>
              <a:p>
                <a:endParaRPr/>
              </a:p>
            </p:txBody>
          </p:sp>
          <p:sp>
            <p:nvSpPr>
              <p:cNvPr id="205" name="object 23"/>
              <p:cNvSpPr/>
              <p:nvPr/>
            </p:nvSpPr>
            <p:spPr>
              <a:xfrm>
                <a:off x="6029537" y="5691633"/>
                <a:ext cx="288290" cy="273050"/>
              </a:xfrm>
              <a:custGeom>
                <a:avLst/>
                <a:gdLst/>
                <a:ahLst/>
                <a:cxnLst/>
                <a:rect l="l" t="t" r="r" b="b"/>
                <a:pathLst>
                  <a:path w="288289" h="273050">
                    <a:moveTo>
                      <a:pt x="134409" y="0"/>
                    </a:moveTo>
                    <a:lnTo>
                      <a:pt x="91595" y="9010"/>
                    </a:lnTo>
                    <a:lnTo>
                      <a:pt x="54637" y="29133"/>
                    </a:lnTo>
                    <a:lnTo>
                      <a:pt x="25636" y="58380"/>
                    </a:lnTo>
                    <a:lnTo>
                      <a:pt x="6695" y="94763"/>
                    </a:lnTo>
                    <a:lnTo>
                      <a:pt x="69" y="133450"/>
                    </a:lnTo>
                    <a:lnTo>
                      <a:pt x="0" y="141052"/>
                    </a:lnTo>
                    <a:lnTo>
                      <a:pt x="1203" y="154603"/>
                    </a:lnTo>
                    <a:lnTo>
                      <a:pt x="12884" y="192545"/>
                    </a:lnTo>
                    <a:lnTo>
                      <a:pt x="35582" y="225054"/>
                    </a:lnTo>
                    <a:lnTo>
                      <a:pt x="67910" y="250381"/>
                    </a:lnTo>
                    <a:lnTo>
                      <a:pt x="108444" y="266756"/>
                    </a:lnTo>
                    <a:lnTo>
                      <a:pt x="155814" y="272438"/>
                    </a:lnTo>
                    <a:lnTo>
                      <a:pt x="170403" y="270594"/>
                    </a:lnTo>
                    <a:lnTo>
                      <a:pt x="210878" y="257226"/>
                    </a:lnTo>
                    <a:lnTo>
                      <a:pt x="244833" y="233511"/>
                    </a:lnTo>
                    <a:lnTo>
                      <a:pt x="270236" y="201259"/>
                    </a:lnTo>
                    <a:lnTo>
                      <a:pt x="285053" y="162280"/>
                    </a:lnTo>
                    <a:lnTo>
                      <a:pt x="288046" y="133450"/>
                    </a:lnTo>
                    <a:lnTo>
                      <a:pt x="287024" y="119732"/>
                    </a:lnTo>
                    <a:lnTo>
                      <a:pt x="275745" y="81286"/>
                    </a:lnTo>
                    <a:lnTo>
                      <a:pt x="253325" y="48294"/>
                    </a:lnTo>
                    <a:lnTo>
                      <a:pt x="221283" y="22552"/>
                    </a:lnTo>
                    <a:lnTo>
                      <a:pt x="181139" y="5855"/>
                    </a:lnTo>
                    <a:lnTo>
                      <a:pt x="134409" y="0"/>
                    </a:lnTo>
                    <a:close/>
                  </a:path>
                </a:pathLst>
              </a:custGeom>
              <a:solidFill>
                <a:srgbClr val="00AFEF"/>
              </a:solidFill>
            </p:spPr>
            <p:txBody>
              <a:bodyPr wrap="square" lIns="0" tIns="0" rIns="0" bIns="0" rtlCol="0"/>
              <a:lstStyle/>
              <a:p>
                <a:endParaRPr/>
              </a:p>
            </p:txBody>
          </p:sp>
          <p:sp>
            <p:nvSpPr>
              <p:cNvPr id="206" name="object 24"/>
              <p:cNvSpPr/>
              <p:nvPr/>
            </p:nvSpPr>
            <p:spPr>
              <a:xfrm>
                <a:off x="6029452" y="5691633"/>
                <a:ext cx="288290" cy="273050"/>
              </a:xfrm>
              <a:custGeom>
                <a:avLst/>
                <a:gdLst/>
                <a:ahLst/>
                <a:cxnLst/>
                <a:rect l="l" t="t" r="r" b="b"/>
                <a:pathLst>
                  <a:path w="288289" h="273050">
                    <a:moveTo>
                      <a:pt x="0" y="136294"/>
                    </a:moveTo>
                    <a:lnTo>
                      <a:pt x="6781" y="94763"/>
                    </a:lnTo>
                    <a:lnTo>
                      <a:pt x="25722" y="58380"/>
                    </a:lnTo>
                    <a:lnTo>
                      <a:pt x="54723" y="29133"/>
                    </a:lnTo>
                    <a:lnTo>
                      <a:pt x="91681" y="9010"/>
                    </a:lnTo>
                    <a:lnTo>
                      <a:pt x="134495" y="0"/>
                    </a:lnTo>
                    <a:lnTo>
                      <a:pt x="150709" y="636"/>
                    </a:lnTo>
                    <a:lnTo>
                      <a:pt x="195413" y="10305"/>
                    </a:lnTo>
                    <a:lnTo>
                      <a:pt x="233025" y="30216"/>
                    </a:lnTo>
                    <a:lnTo>
                      <a:pt x="262028" y="58574"/>
                    </a:lnTo>
                    <a:lnTo>
                      <a:pt x="280903" y="93584"/>
                    </a:lnTo>
                    <a:lnTo>
                      <a:pt x="288132" y="133450"/>
                    </a:lnTo>
                    <a:lnTo>
                      <a:pt x="287374" y="148104"/>
                    </a:lnTo>
                    <a:lnTo>
                      <a:pt x="276537" y="188924"/>
                    </a:lnTo>
                    <a:lnTo>
                      <a:pt x="254438" y="223620"/>
                    </a:lnTo>
                    <a:lnTo>
                      <a:pt x="223107" y="250381"/>
                    </a:lnTo>
                    <a:lnTo>
                      <a:pt x="184580" y="267399"/>
                    </a:lnTo>
                    <a:lnTo>
                      <a:pt x="155900" y="272438"/>
                    </a:lnTo>
                    <a:lnTo>
                      <a:pt x="139437" y="271841"/>
                    </a:lnTo>
                    <a:lnTo>
                      <a:pt x="94187" y="262398"/>
                    </a:lnTo>
                    <a:lnTo>
                      <a:pt x="56231" y="242843"/>
                    </a:lnTo>
                    <a:lnTo>
                      <a:pt x="26964" y="214930"/>
                    </a:lnTo>
                    <a:lnTo>
                      <a:pt x="7783" y="180415"/>
                    </a:lnTo>
                    <a:lnTo>
                      <a:pt x="85" y="141052"/>
                    </a:lnTo>
                    <a:lnTo>
                      <a:pt x="0" y="136294"/>
                    </a:lnTo>
                    <a:close/>
                  </a:path>
                </a:pathLst>
              </a:custGeom>
              <a:ln w="25400">
                <a:solidFill>
                  <a:srgbClr val="FFFFFF"/>
                </a:solidFill>
              </a:ln>
            </p:spPr>
            <p:txBody>
              <a:bodyPr wrap="square" lIns="0" tIns="0" rIns="0" bIns="0" rtlCol="0"/>
              <a:lstStyle/>
              <a:p>
                <a:endParaRPr/>
              </a:p>
            </p:txBody>
          </p:sp>
          <p:sp>
            <p:nvSpPr>
              <p:cNvPr id="207" name="object 25"/>
              <p:cNvSpPr/>
              <p:nvPr/>
            </p:nvSpPr>
            <p:spPr>
              <a:xfrm>
                <a:off x="5917691" y="5573267"/>
                <a:ext cx="534924" cy="617219"/>
              </a:xfrm>
              <a:prstGeom prst="rect">
                <a:avLst/>
              </a:prstGeom>
              <a:blipFill>
                <a:blip r:embed="rId13" cstate="print"/>
                <a:stretch>
                  <a:fillRect/>
                </a:stretch>
              </a:blipFill>
            </p:spPr>
            <p:txBody>
              <a:bodyPr wrap="square" lIns="0" tIns="0" rIns="0" bIns="0" rtlCol="0"/>
              <a:lstStyle/>
              <a:p>
                <a:endParaRPr/>
              </a:p>
            </p:txBody>
          </p:sp>
          <p:sp>
            <p:nvSpPr>
              <p:cNvPr id="208" name="object 26"/>
              <p:cNvSpPr/>
              <p:nvPr/>
            </p:nvSpPr>
            <p:spPr>
              <a:xfrm>
                <a:off x="6092952" y="5573267"/>
                <a:ext cx="431292" cy="617219"/>
              </a:xfrm>
              <a:prstGeom prst="rect">
                <a:avLst/>
              </a:prstGeom>
              <a:blipFill>
                <a:blip r:embed="rId10" cstate="print"/>
                <a:stretch>
                  <a:fillRect/>
                </a:stretch>
              </a:blipFill>
            </p:spPr>
            <p:txBody>
              <a:bodyPr wrap="square" lIns="0" tIns="0" rIns="0" bIns="0" rtlCol="0"/>
              <a:lstStyle/>
              <a:p>
                <a:endParaRPr/>
              </a:p>
            </p:txBody>
          </p:sp>
          <p:sp>
            <p:nvSpPr>
              <p:cNvPr id="209" name="object 27"/>
              <p:cNvSpPr/>
              <p:nvPr/>
            </p:nvSpPr>
            <p:spPr>
              <a:xfrm>
                <a:off x="6094095" y="5788037"/>
                <a:ext cx="162560" cy="136525"/>
              </a:xfrm>
              <a:custGeom>
                <a:avLst/>
                <a:gdLst/>
                <a:ahLst/>
                <a:cxnLst/>
                <a:rect l="l" t="t" r="r" b="b"/>
                <a:pathLst>
                  <a:path w="162560" h="136525">
                    <a:moveTo>
                      <a:pt x="77469" y="135371"/>
                    </a:moveTo>
                    <a:lnTo>
                      <a:pt x="28838" y="135371"/>
                    </a:lnTo>
                    <a:lnTo>
                      <a:pt x="50274" y="135403"/>
                    </a:lnTo>
                    <a:lnTo>
                      <a:pt x="77469" y="136118"/>
                    </a:lnTo>
                    <a:lnTo>
                      <a:pt x="77469" y="135371"/>
                    </a:lnTo>
                    <a:close/>
                  </a:path>
                  <a:path w="162560" h="136525">
                    <a:moveTo>
                      <a:pt x="140703" y="25184"/>
                    </a:moveTo>
                    <a:lnTo>
                      <a:pt x="76072" y="25184"/>
                    </a:lnTo>
                    <a:lnTo>
                      <a:pt x="83996" y="25215"/>
                    </a:lnTo>
                    <a:lnTo>
                      <a:pt x="95761" y="28816"/>
                    </a:lnTo>
                    <a:lnTo>
                      <a:pt x="104492" y="40468"/>
                    </a:lnTo>
                    <a:lnTo>
                      <a:pt x="105997" y="50124"/>
                    </a:lnTo>
                    <a:lnTo>
                      <a:pt x="106886" y="64387"/>
                    </a:lnTo>
                    <a:lnTo>
                      <a:pt x="107170" y="83704"/>
                    </a:lnTo>
                    <a:lnTo>
                      <a:pt x="106867" y="96581"/>
                    </a:lnTo>
                    <a:lnTo>
                      <a:pt x="106182" y="109306"/>
                    </a:lnTo>
                    <a:lnTo>
                      <a:pt x="105122" y="121704"/>
                    </a:lnTo>
                    <a:lnTo>
                      <a:pt x="103631" y="134302"/>
                    </a:lnTo>
                    <a:lnTo>
                      <a:pt x="105155" y="136118"/>
                    </a:lnTo>
                    <a:lnTo>
                      <a:pt x="133984" y="135280"/>
                    </a:lnTo>
                    <a:lnTo>
                      <a:pt x="162178" y="135280"/>
                    </a:lnTo>
                    <a:lnTo>
                      <a:pt x="162178" y="124650"/>
                    </a:lnTo>
                    <a:lnTo>
                      <a:pt x="153288" y="123812"/>
                    </a:lnTo>
                    <a:lnTo>
                      <a:pt x="148208" y="123113"/>
                    </a:lnTo>
                    <a:lnTo>
                      <a:pt x="146938" y="122555"/>
                    </a:lnTo>
                    <a:lnTo>
                      <a:pt x="145541" y="121983"/>
                    </a:lnTo>
                    <a:lnTo>
                      <a:pt x="144525" y="120865"/>
                    </a:lnTo>
                    <a:lnTo>
                      <a:pt x="143763" y="119189"/>
                    </a:lnTo>
                    <a:lnTo>
                      <a:pt x="142747" y="116751"/>
                    </a:lnTo>
                    <a:lnTo>
                      <a:pt x="142239" y="112407"/>
                    </a:lnTo>
                    <a:lnTo>
                      <a:pt x="142298" y="93692"/>
                    </a:lnTo>
                    <a:lnTo>
                      <a:pt x="142497" y="80780"/>
                    </a:lnTo>
                    <a:lnTo>
                      <a:pt x="142875" y="66890"/>
                    </a:lnTo>
                    <a:lnTo>
                      <a:pt x="143128" y="59499"/>
                    </a:lnTo>
                    <a:lnTo>
                      <a:pt x="143207" y="43425"/>
                    </a:lnTo>
                    <a:lnTo>
                      <a:pt x="141950" y="29355"/>
                    </a:lnTo>
                    <a:lnTo>
                      <a:pt x="140703" y="25184"/>
                    </a:lnTo>
                    <a:close/>
                  </a:path>
                  <a:path w="162560" h="136525">
                    <a:moveTo>
                      <a:pt x="162178" y="135280"/>
                    </a:moveTo>
                    <a:lnTo>
                      <a:pt x="133984" y="135280"/>
                    </a:lnTo>
                    <a:lnTo>
                      <a:pt x="162178" y="136118"/>
                    </a:lnTo>
                    <a:lnTo>
                      <a:pt x="162178" y="135280"/>
                    </a:lnTo>
                    <a:close/>
                  </a:path>
                  <a:path w="162560" h="136525">
                    <a:moveTo>
                      <a:pt x="55752" y="0"/>
                    </a:moveTo>
                    <a:lnTo>
                      <a:pt x="54482" y="0"/>
                    </a:lnTo>
                    <a:lnTo>
                      <a:pt x="48559" y="2078"/>
                    </a:lnTo>
                    <a:lnTo>
                      <a:pt x="37182" y="5626"/>
                    </a:lnTo>
                    <a:lnTo>
                      <a:pt x="23621" y="8775"/>
                    </a:lnTo>
                    <a:lnTo>
                      <a:pt x="12953" y="10947"/>
                    </a:lnTo>
                    <a:lnTo>
                      <a:pt x="5079" y="12039"/>
                    </a:lnTo>
                    <a:lnTo>
                      <a:pt x="0" y="12039"/>
                    </a:lnTo>
                    <a:lnTo>
                      <a:pt x="0" y="22809"/>
                    </a:lnTo>
                    <a:lnTo>
                      <a:pt x="20402" y="80936"/>
                    </a:lnTo>
                    <a:lnTo>
                      <a:pt x="20276" y="93692"/>
                    </a:lnTo>
                    <a:lnTo>
                      <a:pt x="0" y="124650"/>
                    </a:lnTo>
                    <a:lnTo>
                      <a:pt x="1026" y="136086"/>
                    </a:lnTo>
                    <a:lnTo>
                      <a:pt x="28838" y="135371"/>
                    </a:lnTo>
                    <a:lnTo>
                      <a:pt x="77469" y="135371"/>
                    </a:lnTo>
                    <a:lnTo>
                      <a:pt x="77469" y="124650"/>
                    </a:lnTo>
                    <a:lnTo>
                      <a:pt x="55879" y="46558"/>
                    </a:lnTo>
                    <a:lnTo>
                      <a:pt x="56260" y="41833"/>
                    </a:lnTo>
                    <a:lnTo>
                      <a:pt x="56895" y="40335"/>
                    </a:lnTo>
                    <a:lnTo>
                      <a:pt x="58292" y="36690"/>
                    </a:lnTo>
                    <a:lnTo>
                      <a:pt x="61340" y="33248"/>
                    </a:lnTo>
                    <a:lnTo>
                      <a:pt x="65912" y="30022"/>
                    </a:lnTo>
                    <a:lnTo>
                      <a:pt x="70612" y="26797"/>
                    </a:lnTo>
                    <a:lnTo>
                      <a:pt x="76072" y="25184"/>
                    </a:lnTo>
                    <a:lnTo>
                      <a:pt x="140703" y="25184"/>
                    </a:lnTo>
                    <a:lnTo>
                      <a:pt x="140536" y="24625"/>
                    </a:lnTo>
                    <a:lnTo>
                      <a:pt x="55879" y="24625"/>
                    </a:lnTo>
                    <a:lnTo>
                      <a:pt x="56006" y="7086"/>
                    </a:lnTo>
                    <a:lnTo>
                      <a:pt x="56301" y="4102"/>
                    </a:lnTo>
                    <a:lnTo>
                      <a:pt x="56387" y="1079"/>
                    </a:lnTo>
                    <a:lnTo>
                      <a:pt x="55752" y="0"/>
                    </a:lnTo>
                    <a:close/>
                  </a:path>
                  <a:path w="162560" h="136525">
                    <a:moveTo>
                      <a:pt x="110743" y="0"/>
                    </a:moveTo>
                    <a:lnTo>
                      <a:pt x="94995" y="0"/>
                    </a:lnTo>
                    <a:lnTo>
                      <a:pt x="90042" y="558"/>
                    </a:lnTo>
                    <a:lnTo>
                      <a:pt x="85726" y="1714"/>
                    </a:lnTo>
                    <a:lnTo>
                      <a:pt x="83057" y="2527"/>
                    </a:lnTo>
                    <a:lnTo>
                      <a:pt x="80263" y="4102"/>
                    </a:lnTo>
                    <a:lnTo>
                      <a:pt x="55879" y="24625"/>
                    </a:lnTo>
                    <a:lnTo>
                      <a:pt x="140536" y="24625"/>
                    </a:lnTo>
                    <a:lnTo>
                      <a:pt x="110743" y="0"/>
                    </a:lnTo>
                    <a:close/>
                  </a:path>
                </a:pathLst>
              </a:custGeom>
              <a:solidFill>
                <a:srgbClr val="6485CF"/>
              </a:solidFill>
            </p:spPr>
            <p:txBody>
              <a:bodyPr wrap="square" lIns="0" tIns="0" rIns="0" bIns="0" rtlCol="0"/>
              <a:lstStyle/>
              <a:p>
                <a:endParaRPr/>
              </a:p>
            </p:txBody>
          </p:sp>
          <p:sp>
            <p:nvSpPr>
              <p:cNvPr id="210" name="object 28"/>
              <p:cNvSpPr/>
              <p:nvPr/>
            </p:nvSpPr>
            <p:spPr>
              <a:xfrm>
                <a:off x="6094095" y="5788037"/>
                <a:ext cx="162560" cy="136525"/>
              </a:xfrm>
              <a:custGeom>
                <a:avLst/>
                <a:gdLst/>
                <a:ahLst/>
                <a:cxnLst/>
                <a:rect l="l" t="t" r="r" b="b"/>
                <a:pathLst>
                  <a:path w="162560" h="136525">
                    <a:moveTo>
                      <a:pt x="54482" y="0"/>
                    </a:moveTo>
                    <a:lnTo>
                      <a:pt x="55752" y="0"/>
                    </a:lnTo>
                    <a:lnTo>
                      <a:pt x="56387" y="1079"/>
                    </a:lnTo>
                    <a:lnTo>
                      <a:pt x="56387" y="3225"/>
                    </a:lnTo>
                    <a:lnTo>
                      <a:pt x="56260" y="4483"/>
                    </a:lnTo>
                    <a:lnTo>
                      <a:pt x="56006" y="7086"/>
                    </a:lnTo>
                    <a:lnTo>
                      <a:pt x="55879" y="13804"/>
                    </a:lnTo>
                    <a:lnTo>
                      <a:pt x="55879" y="24625"/>
                    </a:lnTo>
                    <a:lnTo>
                      <a:pt x="77469" y="6438"/>
                    </a:lnTo>
                    <a:lnTo>
                      <a:pt x="80263" y="4102"/>
                    </a:lnTo>
                    <a:lnTo>
                      <a:pt x="83057" y="2527"/>
                    </a:lnTo>
                    <a:lnTo>
                      <a:pt x="85851" y="1676"/>
                    </a:lnTo>
                    <a:lnTo>
                      <a:pt x="90042" y="558"/>
                    </a:lnTo>
                    <a:lnTo>
                      <a:pt x="94995" y="0"/>
                    </a:lnTo>
                    <a:lnTo>
                      <a:pt x="100837" y="0"/>
                    </a:lnTo>
                    <a:lnTo>
                      <a:pt x="110743" y="0"/>
                    </a:lnTo>
                    <a:lnTo>
                      <a:pt x="141950" y="29355"/>
                    </a:lnTo>
                    <a:lnTo>
                      <a:pt x="143255" y="52997"/>
                    </a:lnTo>
                    <a:lnTo>
                      <a:pt x="143128" y="59499"/>
                    </a:lnTo>
                    <a:lnTo>
                      <a:pt x="142875" y="66890"/>
                    </a:lnTo>
                    <a:lnTo>
                      <a:pt x="142493" y="80936"/>
                    </a:lnTo>
                    <a:lnTo>
                      <a:pt x="142298" y="93692"/>
                    </a:lnTo>
                    <a:lnTo>
                      <a:pt x="142240" y="105162"/>
                    </a:lnTo>
                    <a:lnTo>
                      <a:pt x="142239" y="112407"/>
                    </a:lnTo>
                    <a:lnTo>
                      <a:pt x="142747" y="116751"/>
                    </a:lnTo>
                    <a:lnTo>
                      <a:pt x="143763" y="119189"/>
                    </a:lnTo>
                    <a:lnTo>
                      <a:pt x="144525" y="120865"/>
                    </a:lnTo>
                    <a:lnTo>
                      <a:pt x="145541" y="121983"/>
                    </a:lnTo>
                    <a:lnTo>
                      <a:pt x="146938" y="122555"/>
                    </a:lnTo>
                    <a:lnTo>
                      <a:pt x="148208" y="123113"/>
                    </a:lnTo>
                    <a:lnTo>
                      <a:pt x="153288" y="123812"/>
                    </a:lnTo>
                    <a:lnTo>
                      <a:pt x="162178" y="124650"/>
                    </a:lnTo>
                    <a:lnTo>
                      <a:pt x="162178" y="136118"/>
                    </a:lnTo>
                    <a:lnTo>
                      <a:pt x="145033" y="135559"/>
                    </a:lnTo>
                    <a:lnTo>
                      <a:pt x="133984" y="135280"/>
                    </a:lnTo>
                    <a:lnTo>
                      <a:pt x="105155" y="136118"/>
                    </a:lnTo>
                    <a:lnTo>
                      <a:pt x="103631" y="134302"/>
                    </a:lnTo>
                    <a:lnTo>
                      <a:pt x="105107" y="121880"/>
                    </a:lnTo>
                    <a:lnTo>
                      <a:pt x="106182" y="109306"/>
                    </a:lnTo>
                    <a:lnTo>
                      <a:pt x="106867" y="96581"/>
                    </a:lnTo>
                    <a:lnTo>
                      <a:pt x="107170" y="83704"/>
                    </a:lnTo>
                    <a:lnTo>
                      <a:pt x="106886" y="64387"/>
                    </a:lnTo>
                    <a:lnTo>
                      <a:pt x="83996" y="25215"/>
                    </a:lnTo>
                    <a:lnTo>
                      <a:pt x="76072" y="25184"/>
                    </a:lnTo>
                    <a:lnTo>
                      <a:pt x="70612" y="26797"/>
                    </a:lnTo>
                    <a:lnTo>
                      <a:pt x="65912" y="30022"/>
                    </a:lnTo>
                    <a:lnTo>
                      <a:pt x="61340" y="33248"/>
                    </a:lnTo>
                    <a:lnTo>
                      <a:pt x="58292" y="36690"/>
                    </a:lnTo>
                    <a:lnTo>
                      <a:pt x="56895" y="40335"/>
                    </a:lnTo>
                    <a:lnTo>
                      <a:pt x="56260" y="41833"/>
                    </a:lnTo>
                    <a:lnTo>
                      <a:pt x="55879" y="46558"/>
                    </a:lnTo>
                    <a:lnTo>
                      <a:pt x="55879" y="54508"/>
                    </a:lnTo>
                    <a:lnTo>
                      <a:pt x="56043" y="102415"/>
                    </a:lnTo>
                    <a:lnTo>
                      <a:pt x="77469" y="124650"/>
                    </a:lnTo>
                    <a:lnTo>
                      <a:pt x="77469" y="136118"/>
                    </a:lnTo>
                    <a:lnTo>
                      <a:pt x="63146" y="135681"/>
                    </a:lnTo>
                    <a:lnTo>
                      <a:pt x="50274" y="135403"/>
                    </a:lnTo>
                    <a:lnTo>
                      <a:pt x="38854" y="135285"/>
                    </a:lnTo>
                    <a:lnTo>
                      <a:pt x="28838" y="135371"/>
                    </a:lnTo>
                    <a:lnTo>
                      <a:pt x="16388" y="135638"/>
                    </a:lnTo>
                    <a:lnTo>
                      <a:pt x="1026" y="136086"/>
                    </a:lnTo>
                    <a:lnTo>
                      <a:pt x="0" y="124650"/>
                    </a:lnTo>
                    <a:lnTo>
                      <a:pt x="10159" y="124091"/>
                    </a:lnTo>
                    <a:lnTo>
                      <a:pt x="16001" y="123278"/>
                    </a:lnTo>
                    <a:lnTo>
                      <a:pt x="17271" y="122199"/>
                    </a:lnTo>
                    <a:lnTo>
                      <a:pt x="18541" y="121119"/>
                    </a:lnTo>
                    <a:lnTo>
                      <a:pt x="20404" y="80780"/>
                    </a:lnTo>
                    <a:lnTo>
                      <a:pt x="20399" y="61705"/>
                    </a:lnTo>
                    <a:lnTo>
                      <a:pt x="16637" y="23787"/>
                    </a:lnTo>
                    <a:lnTo>
                      <a:pt x="0" y="22809"/>
                    </a:lnTo>
                    <a:lnTo>
                      <a:pt x="0" y="12039"/>
                    </a:lnTo>
                    <a:lnTo>
                      <a:pt x="5079" y="12039"/>
                    </a:lnTo>
                    <a:lnTo>
                      <a:pt x="12953" y="10947"/>
                    </a:lnTo>
                    <a:lnTo>
                      <a:pt x="23621" y="8775"/>
                    </a:lnTo>
                    <a:lnTo>
                      <a:pt x="37182" y="5626"/>
                    </a:lnTo>
                    <a:lnTo>
                      <a:pt x="48559" y="2078"/>
                    </a:lnTo>
                    <a:lnTo>
                      <a:pt x="54482" y="0"/>
                    </a:lnTo>
                    <a:close/>
                  </a:path>
                </a:pathLst>
              </a:custGeom>
              <a:ln w="9144">
                <a:solidFill>
                  <a:srgbClr val="000000"/>
                </a:solidFill>
              </a:ln>
            </p:spPr>
            <p:txBody>
              <a:bodyPr wrap="square" lIns="0" tIns="0" rIns="0" bIns="0" rtlCol="0"/>
              <a:lstStyle/>
              <a:p>
                <a:endParaRPr/>
              </a:p>
            </p:txBody>
          </p:sp>
          <p:sp>
            <p:nvSpPr>
              <p:cNvPr id="211" name="object 29"/>
              <p:cNvSpPr/>
              <p:nvPr/>
            </p:nvSpPr>
            <p:spPr>
              <a:xfrm>
                <a:off x="5948553" y="5492369"/>
                <a:ext cx="1014094" cy="961390"/>
              </a:xfrm>
              <a:custGeom>
                <a:avLst/>
                <a:gdLst/>
                <a:ahLst/>
                <a:cxnLst/>
                <a:rect l="l" t="t" r="r" b="b"/>
                <a:pathLst>
                  <a:path w="1014095" h="961389">
                    <a:moveTo>
                      <a:pt x="0" y="480491"/>
                    </a:moveTo>
                    <a:lnTo>
                      <a:pt x="1680" y="441085"/>
                    </a:lnTo>
                    <a:lnTo>
                      <a:pt x="6634" y="402557"/>
                    </a:lnTo>
                    <a:lnTo>
                      <a:pt x="14731" y="365028"/>
                    </a:lnTo>
                    <a:lnTo>
                      <a:pt x="39834" y="293468"/>
                    </a:lnTo>
                    <a:lnTo>
                      <a:pt x="75943" y="227395"/>
                    </a:lnTo>
                    <a:lnTo>
                      <a:pt x="122016" y="167798"/>
                    </a:lnTo>
                    <a:lnTo>
                      <a:pt x="177008" y="115667"/>
                    </a:lnTo>
                    <a:lnTo>
                      <a:pt x="207523" y="92711"/>
                    </a:lnTo>
                    <a:lnTo>
                      <a:pt x="239875" y="71992"/>
                    </a:lnTo>
                    <a:lnTo>
                      <a:pt x="273936" y="53634"/>
                    </a:lnTo>
                    <a:lnTo>
                      <a:pt x="309574" y="37761"/>
                    </a:lnTo>
                    <a:lnTo>
                      <a:pt x="346659" y="24497"/>
                    </a:lnTo>
                    <a:lnTo>
                      <a:pt x="385060" y="13965"/>
                    </a:lnTo>
                    <a:lnTo>
                      <a:pt x="424647" y="6289"/>
                    </a:lnTo>
                    <a:lnTo>
                      <a:pt x="465289" y="1592"/>
                    </a:lnTo>
                    <a:lnTo>
                      <a:pt x="506857" y="0"/>
                    </a:lnTo>
                    <a:lnTo>
                      <a:pt x="548423" y="1592"/>
                    </a:lnTo>
                    <a:lnTo>
                      <a:pt x="589063" y="6289"/>
                    </a:lnTo>
                    <a:lnTo>
                      <a:pt x="628645" y="13965"/>
                    </a:lnTo>
                    <a:lnTo>
                      <a:pt x="667041" y="24497"/>
                    </a:lnTo>
                    <a:lnTo>
                      <a:pt x="704119" y="37761"/>
                    </a:lnTo>
                    <a:lnTo>
                      <a:pt x="739750" y="53634"/>
                    </a:lnTo>
                    <a:lnTo>
                      <a:pt x="773802" y="71992"/>
                    </a:lnTo>
                    <a:lnTo>
                      <a:pt x="806146" y="92711"/>
                    </a:lnTo>
                    <a:lnTo>
                      <a:pt x="836651" y="115667"/>
                    </a:lnTo>
                    <a:lnTo>
                      <a:pt x="891624" y="167798"/>
                    </a:lnTo>
                    <a:lnTo>
                      <a:pt x="937678" y="227395"/>
                    </a:lnTo>
                    <a:lnTo>
                      <a:pt x="973772" y="293468"/>
                    </a:lnTo>
                    <a:lnTo>
                      <a:pt x="998862" y="365028"/>
                    </a:lnTo>
                    <a:lnTo>
                      <a:pt x="1006956" y="402557"/>
                    </a:lnTo>
                    <a:lnTo>
                      <a:pt x="1011907" y="441085"/>
                    </a:lnTo>
                    <a:lnTo>
                      <a:pt x="1013587" y="480491"/>
                    </a:lnTo>
                    <a:lnTo>
                      <a:pt x="1011907" y="519899"/>
                    </a:lnTo>
                    <a:lnTo>
                      <a:pt x="1006956" y="558429"/>
                    </a:lnTo>
                    <a:lnTo>
                      <a:pt x="998862" y="595958"/>
                    </a:lnTo>
                    <a:lnTo>
                      <a:pt x="973772" y="667518"/>
                    </a:lnTo>
                    <a:lnTo>
                      <a:pt x="937678" y="733589"/>
                    </a:lnTo>
                    <a:lnTo>
                      <a:pt x="891624" y="793184"/>
                    </a:lnTo>
                    <a:lnTo>
                      <a:pt x="836651" y="845312"/>
                    </a:lnTo>
                    <a:lnTo>
                      <a:pt x="806146" y="868267"/>
                    </a:lnTo>
                    <a:lnTo>
                      <a:pt x="773802" y="888985"/>
                    </a:lnTo>
                    <a:lnTo>
                      <a:pt x="739750" y="907341"/>
                    </a:lnTo>
                    <a:lnTo>
                      <a:pt x="704119" y="923213"/>
                    </a:lnTo>
                    <a:lnTo>
                      <a:pt x="667041" y="936476"/>
                    </a:lnTo>
                    <a:lnTo>
                      <a:pt x="628645" y="947007"/>
                    </a:lnTo>
                    <a:lnTo>
                      <a:pt x="589063" y="954682"/>
                    </a:lnTo>
                    <a:lnTo>
                      <a:pt x="548423" y="959378"/>
                    </a:lnTo>
                    <a:lnTo>
                      <a:pt x="506857" y="960970"/>
                    </a:lnTo>
                    <a:lnTo>
                      <a:pt x="465289" y="959378"/>
                    </a:lnTo>
                    <a:lnTo>
                      <a:pt x="424647" y="954682"/>
                    </a:lnTo>
                    <a:lnTo>
                      <a:pt x="385060" y="947007"/>
                    </a:lnTo>
                    <a:lnTo>
                      <a:pt x="346659" y="936476"/>
                    </a:lnTo>
                    <a:lnTo>
                      <a:pt x="309574" y="923213"/>
                    </a:lnTo>
                    <a:lnTo>
                      <a:pt x="273936" y="907341"/>
                    </a:lnTo>
                    <a:lnTo>
                      <a:pt x="239875" y="888985"/>
                    </a:lnTo>
                    <a:lnTo>
                      <a:pt x="207523" y="868267"/>
                    </a:lnTo>
                    <a:lnTo>
                      <a:pt x="177008" y="845312"/>
                    </a:lnTo>
                    <a:lnTo>
                      <a:pt x="122016" y="793184"/>
                    </a:lnTo>
                    <a:lnTo>
                      <a:pt x="75943" y="733589"/>
                    </a:lnTo>
                    <a:lnTo>
                      <a:pt x="39834" y="667518"/>
                    </a:lnTo>
                    <a:lnTo>
                      <a:pt x="14731" y="595958"/>
                    </a:lnTo>
                    <a:lnTo>
                      <a:pt x="6634" y="558429"/>
                    </a:lnTo>
                    <a:lnTo>
                      <a:pt x="1680" y="519899"/>
                    </a:lnTo>
                    <a:lnTo>
                      <a:pt x="0" y="480491"/>
                    </a:lnTo>
                    <a:close/>
                  </a:path>
                </a:pathLst>
              </a:custGeom>
              <a:ln w="25400">
                <a:solidFill>
                  <a:srgbClr val="FFFFFF"/>
                </a:solidFill>
              </a:ln>
            </p:spPr>
            <p:txBody>
              <a:bodyPr wrap="square" lIns="0" tIns="0" rIns="0" bIns="0" rtlCol="0"/>
              <a:lstStyle/>
              <a:p>
                <a:endParaRPr/>
              </a:p>
            </p:txBody>
          </p:sp>
          <p:sp>
            <p:nvSpPr>
              <p:cNvPr id="212" name="object 30"/>
              <p:cNvSpPr/>
              <p:nvPr/>
            </p:nvSpPr>
            <p:spPr>
              <a:xfrm>
                <a:off x="7915275" y="6028113"/>
                <a:ext cx="339725" cy="322580"/>
              </a:xfrm>
              <a:custGeom>
                <a:avLst/>
                <a:gdLst/>
                <a:ahLst/>
                <a:cxnLst/>
                <a:rect l="l" t="t" r="r" b="b"/>
                <a:pathLst>
                  <a:path w="339725" h="322579">
                    <a:moveTo>
                      <a:pt x="163268" y="0"/>
                    </a:moveTo>
                    <a:lnTo>
                      <a:pt x="119658" y="7044"/>
                    </a:lnTo>
                    <a:lnTo>
                      <a:pt x="80598" y="23908"/>
                    </a:lnTo>
                    <a:lnTo>
                      <a:pt x="47596" y="49165"/>
                    </a:lnTo>
                    <a:lnTo>
                      <a:pt x="22158" y="81383"/>
                    </a:lnTo>
                    <a:lnTo>
                      <a:pt x="5790" y="119135"/>
                    </a:lnTo>
                    <a:lnTo>
                      <a:pt x="0" y="160990"/>
                    </a:lnTo>
                    <a:lnTo>
                      <a:pt x="183" y="168550"/>
                    </a:lnTo>
                    <a:lnTo>
                      <a:pt x="7881" y="209605"/>
                    </a:lnTo>
                    <a:lnTo>
                      <a:pt x="25846" y="246354"/>
                    </a:lnTo>
                    <a:lnTo>
                      <a:pt x="52633" y="277386"/>
                    </a:lnTo>
                    <a:lnTo>
                      <a:pt x="86797" y="301295"/>
                    </a:lnTo>
                    <a:lnTo>
                      <a:pt x="126892" y="316672"/>
                    </a:lnTo>
                    <a:lnTo>
                      <a:pt x="171472" y="322109"/>
                    </a:lnTo>
                    <a:lnTo>
                      <a:pt x="186021" y="321400"/>
                    </a:lnTo>
                    <a:lnTo>
                      <a:pt x="227378" y="312557"/>
                    </a:lnTo>
                    <a:lnTo>
                      <a:pt x="264238" y="294430"/>
                    </a:lnTo>
                    <a:lnTo>
                      <a:pt x="295235" y="268031"/>
                    </a:lnTo>
                    <a:lnTo>
                      <a:pt x="319007" y="234376"/>
                    </a:lnTo>
                    <a:lnTo>
                      <a:pt x="334188" y="194478"/>
                    </a:lnTo>
                    <a:lnTo>
                      <a:pt x="339414" y="149350"/>
                    </a:lnTo>
                    <a:lnTo>
                      <a:pt x="337747" y="135598"/>
                    </a:lnTo>
                    <a:lnTo>
                      <a:pt x="325715" y="96797"/>
                    </a:lnTo>
                    <a:lnTo>
                      <a:pt x="304111" y="62725"/>
                    </a:lnTo>
                    <a:lnTo>
                      <a:pt x="274190" y="34729"/>
                    </a:lnTo>
                    <a:lnTo>
                      <a:pt x="237205" y="14152"/>
                    </a:lnTo>
                    <a:lnTo>
                      <a:pt x="194409" y="2340"/>
                    </a:lnTo>
                    <a:lnTo>
                      <a:pt x="163268" y="0"/>
                    </a:lnTo>
                    <a:close/>
                  </a:path>
                </a:pathLst>
              </a:custGeom>
              <a:solidFill>
                <a:srgbClr val="C00000"/>
              </a:solidFill>
            </p:spPr>
            <p:txBody>
              <a:bodyPr wrap="square" lIns="0" tIns="0" rIns="0" bIns="0" rtlCol="0"/>
              <a:lstStyle/>
              <a:p>
                <a:endParaRPr/>
              </a:p>
            </p:txBody>
          </p:sp>
          <p:sp>
            <p:nvSpPr>
              <p:cNvPr id="213" name="object 31"/>
              <p:cNvSpPr/>
              <p:nvPr/>
            </p:nvSpPr>
            <p:spPr>
              <a:xfrm>
                <a:off x="7915275" y="6028113"/>
                <a:ext cx="339725" cy="322580"/>
              </a:xfrm>
              <a:custGeom>
                <a:avLst/>
                <a:gdLst/>
                <a:ahLst/>
                <a:cxnLst/>
                <a:rect l="l" t="t" r="r" b="b"/>
                <a:pathLst>
                  <a:path w="339725" h="322579">
                    <a:moveTo>
                      <a:pt x="0" y="160990"/>
                    </a:moveTo>
                    <a:lnTo>
                      <a:pt x="5790" y="119135"/>
                    </a:lnTo>
                    <a:lnTo>
                      <a:pt x="22158" y="81383"/>
                    </a:lnTo>
                    <a:lnTo>
                      <a:pt x="47596" y="49165"/>
                    </a:lnTo>
                    <a:lnTo>
                      <a:pt x="80598" y="23908"/>
                    </a:lnTo>
                    <a:lnTo>
                      <a:pt x="119658" y="7044"/>
                    </a:lnTo>
                    <a:lnTo>
                      <a:pt x="163268" y="0"/>
                    </a:lnTo>
                    <a:lnTo>
                      <a:pt x="179068" y="583"/>
                    </a:lnTo>
                    <a:lnTo>
                      <a:pt x="223523" y="9174"/>
                    </a:lnTo>
                    <a:lnTo>
                      <a:pt x="262585" y="26979"/>
                    </a:lnTo>
                    <a:lnTo>
                      <a:pt x="295000" y="52652"/>
                    </a:lnTo>
                    <a:lnTo>
                      <a:pt x="319515" y="84848"/>
                    </a:lnTo>
                    <a:lnTo>
                      <a:pt x="334877" y="122222"/>
                    </a:lnTo>
                    <a:lnTo>
                      <a:pt x="339414" y="149350"/>
                    </a:lnTo>
                    <a:lnTo>
                      <a:pt x="338862" y="164911"/>
                    </a:lnTo>
                    <a:lnTo>
                      <a:pt x="330166" y="208408"/>
                    </a:lnTo>
                    <a:lnTo>
                      <a:pt x="311970" y="246338"/>
                    </a:lnTo>
                    <a:lnTo>
                      <a:pt x="285638" y="277687"/>
                    </a:lnTo>
                    <a:lnTo>
                      <a:pt x="252535" y="301441"/>
                    </a:lnTo>
                    <a:lnTo>
                      <a:pt x="214025" y="316586"/>
                    </a:lnTo>
                    <a:lnTo>
                      <a:pt x="171472" y="322109"/>
                    </a:lnTo>
                    <a:lnTo>
                      <a:pt x="156203" y="321488"/>
                    </a:lnTo>
                    <a:lnTo>
                      <a:pt x="112957" y="312582"/>
                    </a:lnTo>
                    <a:lnTo>
                      <a:pt x="74678" y="294204"/>
                    </a:lnTo>
                    <a:lnTo>
                      <a:pt x="42813" y="267764"/>
                    </a:lnTo>
                    <a:lnTo>
                      <a:pt x="18806" y="234670"/>
                    </a:lnTo>
                    <a:lnTo>
                      <a:pt x="4103" y="196329"/>
                    </a:lnTo>
                    <a:lnTo>
                      <a:pt x="0" y="160990"/>
                    </a:lnTo>
                    <a:close/>
                  </a:path>
                </a:pathLst>
              </a:custGeom>
              <a:ln w="25400">
                <a:solidFill>
                  <a:srgbClr val="FFFFFF"/>
                </a:solidFill>
              </a:ln>
            </p:spPr>
            <p:txBody>
              <a:bodyPr wrap="square" lIns="0" tIns="0" rIns="0" bIns="0" rtlCol="0"/>
              <a:lstStyle/>
              <a:p>
                <a:endParaRPr/>
              </a:p>
            </p:txBody>
          </p:sp>
          <p:sp>
            <p:nvSpPr>
              <p:cNvPr id="214" name="object 32"/>
              <p:cNvSpPr/>
              <p:nvPr/>
            </p:nvSpPr>
            <p:spPr>
              <a:xfrm>
                <a:off x="7805928" y="5934455"/>
                <a:ext cx="582168" cy="617219"/>
              </a:xfrm>
              <a:prstGeom prst="rect">
                <a:avLst/>
              </a:prstGeom>
              <a:blipFill>
                <a:blip r:embed="rId14" cstate="print"/>
                <a:stretch>
                  <a:fillRect/>
                </a:stretch>
              </a:blipFill>
            </p:spPr>
            <p:txBody>
              <a:bodyPr wrap="square" lIns="0" tIns="0" rIns="0" bIns="0" rtlCol="0"/>
              <a:lstStyle/>
              <a:p>
                <a:endParaRPr/>
              </a:p>
            </p:txBody>
          </p:sp>
          <p:sp>
            <p:nvSpPr>
              <p:cNvPr id="215" name="object 33"/>
              <p:cNvSpPr/>
              <p:nvPr/>
            </p:nvSpPr>
            <p:spPr>
              <a:xfrm>
                <a:off x="8028431" y="5934455"/>
                <a:ext cx="431292" cy="617219"/>
              </a:xfrm>
              <a:prstGeom prst="rect">
                <a:avLst/>
              </a:prstGeom>
              <a:blipFill>
                <a:blip r:embed="rId10" cstate="print"/>
                <a:stretch>
                  <a:fillRect/>
                </a:stretch>
              </a:blipFill>
            </p:spPr>
            <p:txBody>
              <a:bodyPr wrap="square" lIns="0" tIns="0" rIns="0" bIns="0" rtlCol="0"/>
              <a:lstStyle/>
              <a:p>
                <a:endParaRPr/>
              </a:p>
            </p:txBody>
          </p:sp>
          <p:sp>
            <p:nvSpPr>
              <p:cNvPr id="216" name="object 34"/>
              <p:cNvSpPr/>
              <p:nvPr/>
            </p:nvSpPr>
            <p:spPr>
              <a:xfrm>
                <a:off x="7982966" y="6087516"/>
                <a:ext cx="210820" cy="198120"/>
              </a:xfrm>
              <a:custGeom>
                <a:avLst/>
                <a:gdLst/>
                <a:ahLst/>
                <a:cxnLst/>
                <a:rect l="l" t="t" r="r" b="b"/>
                <a:pathLst>
                  <a:path w="210820" h="198120">
                    <a:moveTo>
                      <a:pt x="65277" y="196906"/>
                    </a:moveTo>
                    <a:lnTo>
                      <a:pt x="42571" y="196906"/>
                    </a:lnTo>
                    <a:lnTo>
                      <a:pt x="55763" y="197230"/>
                    </a:lnTo>
                    <a:lnTo>
                      <a:pt x="65277" y="197815"/>
                    </a:lnTo>
                    <a:lnTo>
                      <a:pt x="65277" y="196906"/>
                    </a:lnTo>
                    <a:close/>
                  </a:path>
                  <a:path w="210820" h="198120">
                    <a:moveTo>
                      <a:pt x="210819" y="196851"/>
                    </a:moveTo>
                    <a:lnTo>
                      <a:pt x="172833" y="196851"/>
                    </a:lnTo>
                    <a:lnTo>
                      <a:pt x="185659" y="197004"/>
                    </a:lnTo>
                    <a:lnTo>
                      <a:pt x="198315" y="197326"/>
                    </a:lnTo>
                    <a:lnTo>
                      <a:pt x="210819" y="197815"/>
                    </a:lnTo>
                    <a:lnTo>
                      <a:pt x="210819" y="196851"/>
                    </a:lnTo>
                    <a:close/>
                  </a:path>
                  <a:path w="210820" h="198120">
                    <a:moveTo>
                      <a:pt x="135585" y="49403"/>
                    </a:moveTo>
                    <a:lnTo>
                      <a:pt x="91820" y="49403"/>
                    </a:lnTo>
                    <a:lnTo>
                      <a:pt x="137667" y="160896"/>
                    </a:lnTo>
                    <a:lnTo>
                      <a:pt x="141477" y="170535"/>
                    </a:lnTo>
                    <a:lnTo>
                      <a:pt x="143509" y="176568"/>
                    </a:lnTo>
                    <a:lnTo>
                      <a:pt x="143470" y="180886"/>
                    </a:lnTo>
                    <a:lnTo>
                      <a:pt x="142620" y="182245"/>
                    </a:lnTo>
                    <a:lnTo>
                      <a:pt x="141097" y="183210"/>
                    </a:lnTo>
                    <a:lnTo>
                      <a:pt x="139445" y="184188"/>
                    </a:lnTo>
                    <a:lnTo>
                      <a:pt x="132968" y="184810"/>
                    </a:lnTo>
                    <a:lnTo>
                      <a:pt x="121665" y="185089"/>
                    </a:lnTo>
                    <a:lnTo>
                      <a:pt x="121989" y="197800"/>
                    </a:lnTo>
                    <a:lnTo>
                      <a:pt x="133077" y="197381"/>
                    </a:lnTo>
                    <a:lnTo>
                      <a:pt x="144914" y="197081"/>
                    </a:lnTo>
                    <a:lnTo>
                      <a:pt x="158000" y="196903"/>
                    </a:lnTo>
                    <a:lnTo>
                      <a:pt x="210819" y="196851"/>
                    </a:lnTo>
                    <a:lnTo>
                      <a:pt x="210819" y="185089"/>
                    </a:lnTo>
                    <a:lnTo>
                      <a:pt x="177926" y="149466"/>
                    </a:lnTo>
                    <a:lnTo>
                      <a:pt x="135585" y="49403"/>
                    </a:lnTo>
                    <a:close/>
                  </a:path>
                  <a:path w="210820" h="198120">
                    <a:moveTo>
                      <a:pt x="114680" y="0"/>
                    </a:moveTo>
                    <a:lnTo>
                      <a:pt x="94106" y="0"/>
                    </a:lnTo>
                    <a:lnTo>
                      <a:pt x="44576" y="121297"/>
                    </a:lnTo>
                    <a:lnTo>
                      <a:pt x="27177" y="161582"/>
                    </a:lnTo>
                    <a:lnTo>
                      <a:pt x="0" y="185089"/>
                    </a:lnTo>
                    <a:lnTo>
                      <a:pt x="2078" y="197621"/>
                    </a:lnTo>
                    <a:lnTo>
                      <a:pt x="10196" y="197191"/>
                    </a:lnTo>
                    <a:lnTo>
                      <a:pt x="23072" y="196949"/>
                    </a:lnTo>
                    <a:lnTo>
                      <a:pt x="65277" y="196906"/>
                    </a:lnTo>
                    <a:lnTo>
                      <a:pt x="65277" y="185089"/>
                    </a:lnTo>
                    <a:lnTo>
                      <a:pt x="55372" y="184251"/>
                    </a:lnTo>
                    <a:lnTo>
                      <a:pt x="49149" y="183489"/>
                    </a:lnTo>
                    <a:lnTo>
                      <a:pt x="44195" y="182105"/>
                    </a:lnTo>
                    <a:lnTo>
                      <a:pt x="42925" y="180403"/>
                    </a:lnTo>
                    <a:lnTo>
                      <a:pt x="42926" y="177618"/>
                    </a:lnTo>
                    <a:lnTo>
                      <a:pt x="44681" y="167862"/>
                    </a:lnTo>
                    <a:lnTo>
                      <a:pt x="49910" y="153111"/>
                    </a:lnTo>
                    <a:lnTo>
                      <a:pt x="91820" y="49403"/>
                    </a:lnTo>
                    <a:lnTo>
                      <a:pt x="135585" y="49403"/>
                    </a:lnTo>
                    <a:lnTo>
                      <a:pt x="114680" y="0"/>
                    </a:lnTo>
                    <a:close/>
                  </a:path>
                </a:pathLst>
              </a:custGeom>
              <a:solidFill>
                <a:srgbClr val="FFFFFF"/>
              </a:solidFill>
            </p:spPr>
            <p:txBody>
              <a:bodyPr wrap="square" lIns="0" tIns="0" rIns="0" bIns="0" rtlCol="0"/>
              <a:lstStyle/>
              <a:p>
                <a:endParaRPr/>
              </a:p>
            </p:txBody>
          </p:sp>
          <p:sp>
            <p:nvSpPr>
              <p:cNvPr id="217" name="object 35"/>
              <p:cNvSpPr/>
              <p:nvPr/>
            </p:nvSpPr>
            <p:spPr>
              <a:xfrm>
                <a:off x="7982966" y="6087516"/>
                <a:ext cx="210820" cy="198120"/>
              </a:xfrm>
              <a:custGeom>
                <a:avLst/>
                <a:gdLst/>
                <a:ahLst/>
                <a:cxnLst/>
                <a:rect l="l" t="t" r="r" b="b"/>
                <a:pathLst>
                  <a:path w="210820" h="198120">
                    <a:moveTo>
                      <a:pt x="94106" y="0"/>
                    </a:moveTo>
                    <a:lnTo>
                      <a:pt x="114680" y="0"/>
                    </a:lnTo>
                    <a:lnTo>
                      <a:pt x="177926" y="149466"/>
                    </a:lnTo>
                    <a:lnTo>
                      <a:pt x="185686" y="167193"/>
                    </a:lnTo>
                    <a:lnTo>
                      <a:pt x="191027" y="178082"/>
                    </a:lnTo>
                    <a:lnTo>
                      <a:pt x="195579" y="183578"/>
                    </a:lnTo>
                    <a:lnTo>
                      <a:pt x="201294" y="184619"/>
                    </a:lnTo>
                    <a:lnTo>
                      <a:pt x="210819" y="185089"/>
                    </a:lnTo>
                    <a:lnTo>
                      <a:pt x="210819" y="197815"/>
                    </a:lnTo>
                    <a:lnTo>
                      <a:pt x="198315" y="197326"/>
                    </a:lnTo>
                    <a:lnTo>
                      <a:pt x="185659" y="197004"/>
                    </a:lnTo>
                    <a:lnTo>
                      <a:pt x="172833" y="196851"/>
                    </a:lnTo>
                    <a:lnTo>
                      <a:pt x="158000" y="196903"/>
                    </a:lnTo>
                    <a:lnTo>
                      <a:pt x="144914" y="197081"/>
                    </a:lnTo>
                    <a:lnTo>
                      <a:pt x="133077" y="197381"/>
                    </a:lnTo>
                    <a:lnTo>
                      <a:pt x="121989" y="197800"/>
                    </a:lnTo>
                    <a:lnTo>
                      <a:pt x="121665" y="185089"/>
                    </a:lnTo>
                    <a:lnTo>
                      <a:pt x="143509" y="180822"/>
                    </a:lnTo>
                    <a:lnTo>
                      <a:pt x="143509" y="178968"/>
                    </a:lnTo>
                    <a:lnTo>
                      <a:pt x="143509" y="176568"/>
                    </a:lnTo>
                    <a:lnTo>
                      <a:pt x="141477" y="170535"/>
                    </a:lnTo>
                    <a:lnTo>
                      <a:pt x="137667" y="160896"/>
                    </a:lnTo>
                    <a:lnTo>
                      <a:pt x="91820" y="49403"/>
                    </a:lnTo>
                    <a:lnTo>
                      <a:pt x="49910" y="153111"/>
                    </a:lnTo>
                    <a:lnTo>
                      <a:pt x="44681" y="167862"/>
                    </a:lnTo>
                    <a:lnTo>
                      <a:pt x="42926" y="177618"/>
                    </a:lnTo>
                    <a:lnTo>
                      <a:pt x="42925" y="180403"/>
                    </a:lnTo>
                    <a:lnTo>
                      <a:pt x="44195" y="182105"/>
                    </a:lnTo>
                    <a:lnTo>
                      <a:pt x="46608" y="182791"/>
                    </a:lnTo>
                    <a:lnTo>
                      <a:pt x="49149" y="183489"/>
                    </a:lnTo>
                    <a:lnTo>
                      <a:pt x="55372" y="184251"/>
                    </a:lnTo>
                    <a:lnTo>
                      <a:pt x="65277" y="185089"/>
                    </a:lnTo>
                    <a:lnTo>
                      <a:pt x="65277" y="197815"/>
                    </a:lnTo>
                    <a:lnTo>
                      <a:pt x="55763" y="197230"/>
                    </a:lnTo>
                    <a:lnTo>
                      <a:pt x="42571" y="196906"/>
                    </a:lnTo>
                    <a:lnTo>
                      <a:pt x="23072" y="196949"/>
                    </a:lnTo>
                    <a:lnTo>
                      <a:pt x="10196" y="197191"/>
                    </a:lnTo>
                    <a:lnTo>
                      <a:pt x="2078" y="197621"/>
                    </a:lnTo>
                    <a:lnTo>
                      <a:pt x="0" y="185089"/>
                    </a:lnTo>
                    <a:lnTo>
                      <a:pt x="27177" y="161582"/>
                    </a:lnTo>
                    <a:lnTo>
                      <a:pt x="44576" y="121297"/>
                    </a:lnTo>
                    <a:lnTo>
                      <a:pt x="94106" y="0"/>
                    </a:lnTo>
                    <a:close/>
                  </a:path>
                </a:pathLst>
              </a:custGeom>
              <a:ln w="9144">
                <a:solidFill>
                  <a:srgbClr val="000000"/>
                </a:solidFill>
              </a:ln>
            </p:spPr>
            <p:txBody>
              <a:bodyPr wrap="square" lIns="0" tIns="0" rIns="0" bIns="0" rtlCol="0"/>
              <a:lstStyle/>
              <a:p>
                <a:endParaRPr/>
              </a:p>
            </p:txBody>
          </p:sp>
          <p:sp>
            <p:nvSpPr>
              <p:cNvPr id="218" name="object 36"/>
              <p:cNvSpPr/>
              <p:nvPr/>
            </p:nvSpPr>
            <p:spPr>
              <a:xfrm>
                <a:off x="7578938" y="6042662"/>
                <a:ext cx="288290" cy="273050"/>
              </a:xfrm>
              <a:custGeom>
                <a:avLst/>
                <a:gdLst/>
                <a:ahLst/>
                <a:cxnLst/>
                <a:rect l="l" t="t" r="r" b="b"/>
                <a:pathLst>
                  <a:path w="288290" h="273050">
                    <a:moveTo>
                      <a:pt x="134398" y="0"/>
                    </a:moveTo>
                    <a:lnTo>
                      <a:pt x="91588" y="9013"/>
                    </a:lnTo>
                    <a:lnTo>
                      <a:pt x="54632" y="29140"/>
                    </a:lnTo>
                    <a:lnTo>
                      <a:pt x="25634" y="58391"/>
                    </a:lnTo>
                    <a:lnTo>
                      <a:pt x="6694" y="94776"/>
                    </a:lnTo>
                    <a:lnTo>
                      <a:pt x="69" y="133444"/>
                    </a:lnTo>
                    <a:lnTo>
                      <a:pt x="0" y="141075"/>
                    </a:lnTo>
                    <a:lnTo>
                      <a:pt x="1204" y="154623"/>
                    </a:lnTo>
                    <a:lnTo>
                      <a:pt x="12887" y="192559"/>
                    </a:lnTo>
                    <a:lnTo>
                      <a:pt x="35587" y="225066"/>
                    </a:lnTo>
                    <a:lnTo>
                      <a:pt x="67908" y="250387"/>
                    </a:lnTo>
                    <a:lnTo>
                      <a:pt x="108453" y="266767"/>
                    </a:lnTo>
                    <a:lnTo>
                      <a:pt x="155828" y="272448"/>
                    </a:lnTo>
                    <a:lnTo>
                      <a:pt x="170415" y="270603"/>
                    </a:lnTo>
                    <a:lnTo>
                      <a:pt x="210887" y="257231"/>
                    </a:lnTo>
                    <a:lnTo>
                      <a:pt x="244838" y="233512"/>
                    </a:lnTo>
                    <a:lnTo>
                      <a:pt x="270237" y="201256"/>
                    </a:lnTo>
                    <a:lnTo>
                      <a:pt x="285052" y="162275"/>
                    </a:lnTo>
                    <a:lnTo>
                      <a:pt x="288045" y="133444"/>
                    </a:lnTo>
                    <a:lnTo>
                      <a:pt x="287022" y="119728"/>
                    </a:lnTo>
                    <a:lnTo>
                      <a:pt x="275739" y="81284"/>
                    </a:lnTo>
                    <a:lnTo>
                      <a:pt x="253317" y="48294"/>
                    </a:lnTo>
                    <a:lnTo>
                      <a:pt x="221275" y="22552"/>
                    </a:lnTo>
                    <a:lnTo>
                      <a:pt x="181129" y="5855"/>
                    </a:lnTo>
                    <a:lnTo>
                      <a:pt x="134398" y="0"/>
                    </a:lnTo>
                    <a:close/>
                  </a:path>
                </a:pathLst>
              </a:custGeom>
              <a:solidFill>
                <a:srgbClr val="533466"/>
              </a:solidFill>
            </p:spPr>
            <p:txBody>
              <a:bodyPr wrap="square" lIns="0" tIns="0" rIns="0" bIns="0" rtlCol="0"/>
              <a:lstStyle/>
              <a:p>
                <a:endParaRPr/>
              </a:p>
            </p:txBody>
          </p:sp>
          <p:sp>
            <p:nvSpPr>
              <p:cNvPr id="219" name="object 37"/>
              <p:cNvSpPr/>
              <p:nvPr/>
            </p:nvSpPr>
            <p:spPr>
              <a:xfrm>
                <a:off x="7578852" y="6042662"/>
                <a:ext cx="288290" cy="273050"/>
              </a:xfrm>
              <a:custGeom>
                <a:avLst/>
                <a:gdLst/>
                <a:ahLst/>
                <a:cxnLst/>
                <a:rect l="l" t="t" r="r" b="b"/>
                <a:pathLst>
                  <a:path w="288290" h="273050">
                    <a:moveTo>
                      <a:pt x="0" y="136306"/>
                    </a:moveTo>
                    <a:lnTo>
                      <a:pt x="6780" y="94776"/>
                    </a:lnTo>
                    <a:lnTo>
                      <a:pt x="25720" y="58391"/>
                    </a:lnTo>
                    <a:lnTo>
                      <a:pt x="54719" y="29140"/>
                    </a:lnTo>
                    <a:lnTo>
                      <a:pt x="91674" y="9013"/>
                    </a:lnTo>
                    <a:lnTo>
                      <a:pt x="134485" y="0"/>
                    </a:lnTo>
                    <a:lnTo>
                      <a:pt x="150700" y="636"/>
                    </a:lnTo>
                    <a:lnTo>
                      <a:pt x="195404" y="10305"/>
                    </a:lnTo>
                    <a:lnTo>
                      <a:pt x="233017" y="30216"/>
                    </a:lnTo>
                    <a:lnTo>
                      <a:pt x="262021" y="58574"/>
                    </a:lnTo>
                    <a:lnTo>
                      <a:pt x="280899" y="93582"/>
                    </a:lnTo>
                    <a:lnTo>
                      <a:pt x="288131" y="133444"/>
                    </a:lnTo>
                    <a:lnTo>
                      <a:pt x="287374" y="148099"/>
                    </a:lnTo>
                    <a:lnTo>
                      <a:pt x="276539" y="188920"/>
                    </a:lnTo>
                    <a:lnTo>
                      <a:pt x="254441" y="223619"/>
                    </a:lnTo>
                    <a:lnTo>
                      <a:pt x="223115" y="250385"/>
                    </a:lnTo>
                    <a:lnTo>
                      <a:pt x="184591" y="267407"/>
                    </a:lnTo>
                    <a:lnTo>
                      <a:pt x="155914" y="272448"/>
                    </a:lnTo>
                    <a:lnTo>
                      <a:pt x="139450" y="271852"/>
                    </a:lnTo>
                    <a:lnTo>
                      <a:pt x="94196" y="262409"/>
                    </a:lnTo>
                    <a:lnTo>
                      <a:pt x="56237" y="242853"/>
                    </a:lnTo>
                    <a:lnTo>
                      <a:pt x="26969" y="214942"/>
                    </a:lnTo>
                    <a:lnTo>
                      <a:pt x="7786" y="180430"/>
                    </a:lnTo>
                    <a:lnTo>
                      <a:pt x="86" y="141075"/>
                    </a:lnTo>
                    <a:lnTo>
                      <a:pt x="0" y="136306"/>
                    </a:lnTo>
                    <a:close/>
                  </a:path>
                </a:pathLst>
              </a:custGeom>
              <a:ln w="25400">
                <a:solidFill>
                  <a:srgbClr val="FFFFFF"/>
                </a:solidFill>
              </a:ln>
            </p:spPr>
            <p:txBody>
              <a:bodyPr wrap="square" lIns="0" tIns="0" rIns="0" bIns="0" rtlCol="0"/>
              <a:lstStyle/>
              <a:p>
                <a:endParaRPr/>
              </a:p>
            </p:txBody>
          </p:sp>
          <p:sp>
            <p:nvSpPr>
              <p:cNvPr id="220" name="object 38"/>
              <p:cNvSpPr/>
              <p:nvPr/>
            </p:nvSpPr>
            <p:spPr>
              <a:xfrm>
                <a:off x="7467600" y="5925311"/>
                <a:ext cx="534924" cy="617219"/>
              </a:xfrm>
              <a:prstGeom prst="rect">
                <a:avLst/>
              </a:prstGeom>
              <a:blipFill>
                <a:blip r:embed="rId15" cstate="print"/>
                <a:stretch>
                  <a:fillRect/>
                </a:stretch>
              </a:blipFill>
            </p:spPr>
            <p:txBody>
              <a:bodyPr wrap="square" lIns="0" tIns="0" rIns="0" bIns="0" rtlCol="0"/>
              <a:lstStyle/>
              <a:p>
                <a:endParaRPr/>
              </a:p>
            </p:txBody>
          </p:sp>
          <p:sp>
            <p:nvSpPr>
              <p:cNvPr id="221" name="object 39"/>
              <p:cNvSpPr/>
              <p:nvPr/>
            </p:nvSpPr>
            <p:spPr>
              <a:xfrm>
                <a:off x="7642859" y="5925311"/>
                <a:ext cx="431292" cy="617219"/>
              </a:xfrm>
              <a:prstGeom prst="rect">
                <a:avLst/>
              </a:prstGeom>
              <a:blipFill>
                <a:blip r:embed="rId10" cstate="print"/>
                <a:stretch>
                  <a:fillRect/>
                </a:stretch>
              </a:blipFill>
            </p:spPr>
            <p:txBody>
              <a:bodyPr wrap="square" lIns="0" tIns="0" rIns="0" bIns="0" rtlCol="0"/>
              <a:lstStyle/>
              <a:p>
                <a:endParaRPr/>
              </a:p>
            </p:txBody>
          </p:sp>
          <p:sp>
            <p:nvSpPr>
              <p:cNvPr id="222" name="object 40"/>
              <p:cNvSpPr/>
              <p:nvPr/>
            </p:nvSpPr>
            <p:spPr>
              <a:xfrm>
                <a:off x="7642986" y="6139776"/>
                <a:ext cx="155575" cy="207010"/>
              </a:xfrm>
              <a:custGeom>
                <a:avLst/>
                <a:gdLst/>
                <a:ahLst/>
                <a:cxnLst/>
                <a:rect l="l" t="t" r="r" b="b"/>
                <a:pathLst>
                  <a:path w="155575" h="207010">
                    <a:moveTo>
                      <a:pt x="81153" y="206019"/>
                    </a:moveTo>
                    <a:lnTo>
                      <a:pt x="54502" y="206019"/>
                    </a:lnTo>
                    <a:lnTo>
                      <a:pt x="67179" y="206299"/>
                    </a:lnTo>
                    <a:lnTo>
                      <a:pt x="81153" y="206768"/>
                    </a:lnTo>
                    <a:lnTo>
                      <a:pt x="81153" y="206019"/>
                    </a:lnTo>
                    <a:close/>
                  </a:path>
                  <a:path w="155575" h="207010">
                    <a:moveTo>
                      <a:pt x="56896" y="0"/>
                    </a:moveTo>
                    <a:lnTo>
                      <a:pt x="55626" y="0"/>
                    </a:lnTo>
                    <a:lnTo>
                      <a:pt x="38205" y="5264"/>
                    </a:lnTo>
                    <a:lnTo>
                      <a:pt x="27102" y="7692"/>
                    </a:lnTo>
                    <a:lnTo>
                      <a:pt x="14360" y="9667"/>
                    </a:lnTo>
                    <a:lnTo>
                      <a:pt x="0" y="11188"/>
                    </a:lnTo>
                    <a:lnTo>
                      <a:pt x="0" y="21958"/>
                    </a:lnTo>
                    <a:lnTo>
                      <a:pt x="10287" y="21958"/>
                    </a:lnTo>
                    <a:lnTo>
                      <a:pt x="16256" y="22377"/>
                    </a:lnTo>
                    <a:lnTo>
                      <a:pt x="21624" y="62636"/>
                    </a:lnTo>
                    <a:lnTo>
                      <a:pt x="21745" y="123936"/>
                    </a:lnTo>
                    <a:lnTo>
                      <a:pt x="21528" y="138353"/>
                    </a:lnTo>
                    <a:lnTo>
                      <a:pt x="20206" y="183702"/>
                    </a:lnTo>
                    <a:lnTo>
                      <a:pt x="0" y="195300"/>
                    </a:lnTo>
                    <a:lnTo>
                      <a:pt x="1799" y="206658"/>
                    </a:lnTo>
                    <a:lnTo>
                      <a:pt x="9529" y="206342"/>
                    </a:lnTo>
                    <a:lnTo>
                      <a:pt x="20329" y="206126"/>
                    </a:lnTo>
                    <a:lnTo>
                      <a:pt x="81153" y="206019"/>
                    </a:lnTo>
                    <a:lnTo>
                      <a:pt x="81153" y="195300"/>
                    </a:lnTo>
                    <a:lnTo>
                      <a:pt x="69088" y="195300"/>
                    </a:lnTo>
                    <a:lnTo>
                      <a:pt x="62230" y="194436"/>
                    </a:lnTo>
                    <a:lnTo>
                      <a:pt x="58674" y="190995"/>
                    </a:lnTo>
                    <a:lnTo>
                      <a:pt x="57658" y="185026"/>
                    </a:lnTo>
                    <a:lnTo>
                      <a:pt x="57277" y="174790"/>
                    </a:lnTo>
                    <a:lnTo>
                      <a:pt x="56642" y="132257"/>
                    </a:lnTo>
                    <a:lnTo>
                      <a:pt x="103160" y="132257"/>
                    </a:lnTo>
                    <a:lnTo>
                      <a:pt x="111923" y="125649"/>
                    </a:lnTo>
                    <a:lnTo>
                      <a:pt x="117787" y="121005"/>
                    </a:lnTo>
                    <a:lnTo>
                      <a:pt x="80772" y="121005"/>
                    </a:lnTo>
                    <a:lnTo>
                      <a:pt x="75311" y="119659"/>
                    </a:lnTo>
                    <a:lnTo>
                      <a:pt x="65405" y="114223"/>
                    </a:lnTo>
                    <a:lnTo>
                      <a:pt x="60833" y="110210"/>
                    </a:lnTo>
                    <a:lnTo>
                      <a:pt x="56642" y="104876"/>
                    </a:lnTo>
                    <a:lnTo>
                      <a:pt x="56642" y="37807"/>
                    </a:lnTo>
                    <a:lnTo>
                      <a:pt x="61595" y="33134"/>
                    </a:lnTo>
                    <a:lnTo>
                      <a:pt x="66421" y="29629"/>
                    </a:lnTo>
                    <a:lnTo>
                      <a:pt x="71374" y="27292"/>
                    </a:lnTo>
                    <a:lnTo>
                      <a:pt x="76200" y="24955"/>
                    </a:lnTo>
                    <a:lnTo>
                      <a:pt x="81026" y="23787"/>
                    </a:lnTo>
                    <a:lnTo>
                      <a:pt x="147694" y="23787"/>
                    </a:lnTo>
                    <a:lnTo>
                      <a:pt x="147631" y="23647"/>
                    </a:lnTo>
                    <a:lnTo>
                      <a:pt x="56642" y="23647"/>
                    </a:lnTo>
                    <a:lnTo>
                      <a:pt x="57023" y="10871"/>
                    </a:lnTo>
                    <a:lnTo>
                      <a:pt x="57394" y="7692"/>
                    </a:lnTo>
                    <a:lnTo>
                      <a:pt x="57531" y="1079"/>
                    </a:lnTo>
                    <a:lnTo>
                      <a:pt x="56896" y="0"/>
                    </a:lnTo>
                    <a:close/>
                  </a:path>
                  <a:path w="155575" h="207010">
                    <a:moveTo>
                      <a:pt x="103160" y="132257"/>
                    </a:moveTo>
                    <a:lnTo>
                      <a:pt x="56642" y="132257"/>
                    </a:lnTo>
                    <a:lnTo>
                      <a:pt x="60833" y="134289"/>
                    </a:lnTo>
                    <a:lnTo>
                      <a:pt x="64897" y="135813"/>
                    </a:lnTo>
                    <a:lnTo>
                      <a:pt x="69088" y="136829"/>
                    </a:lnTo>
                    <a:lnTo>
                      <a:pt x="73406" y="137845"/>
                    </a:lnTo>
                    <a:lnTo>
                      <a:pt x="77597" y="138353"/>
                    </a:lnTo>
                    <a:lnTo>
                      <a:pt x="89154" y="138353"/>
                    </a:lnTo>
                    <a:lnTo>
                      <a:pt x="95631" y="136817"/>
                    </a:lnTo>
                    <a:lnTo>
                      <a:pt x="103160" y="132257"/>
                    </a:lnTo>
                    <a:close/>
                  </a:path>
                  <a:path w="155575" h="207010">
                    <a:moveTo>
                      <a:pt x="147694" y="23787"/>
                    </a:moveTo>
                    <a:lnTo>
                      <a:pt x="85979" y="23787"/>
                    </a:lnTo>
                    <a:lnTo>
                      <a:pt x="88340" y="23865"/>
                    </a:lnTo>
                    <a:lnTo>
                      <a:pt x="100315" y="27306"/>
                    </a:lnTo>
                    <a:lnTo>
                      <a:pt x="110688" y="36284"/>
                    </a:lnTo>
                    <a:lnTo>
                      <a:pt x="115426" y="45204"/>
                    </a:lnTo>
                    <a:lnTo>
                      <a:pt x="118265" y="57442"/>
                    </a:lnTo>
                    <a:lnTo>
                      <a:pt x="119166" y="73998"/>
                    </a:lnTo>
                    <a:lnTo>
                      <a:pt x="117751" y="88369"/>
                    </a:lnTo>
                    <a:lnTo>
                      <a:pt x="114488" y="100240"/>
                    </a:lnTo>
                    <a:lnTo>
                      <a:pt x="109237" y="109794"/>
                    </a:lnTo>
                    <a:lnTo>
                      <a:pt x="99073" y="118202"/>
                    </a:lnTo>
                    <a:lnTo>
                      <a:pt x="86487" y="121005"/>
                    </a:lnTo>
                    <a:lnTo>
                      <a:pt x="117787" y="121005"/>
                    </a:lnTo>
                    <a:lnTo>
                      <a:pt x="126354" y="114223"/>
                    </a:lnTo>
                    <a:lnTo>
                      <a:pt x="134239" y="108064"/>
                    </a:lnTo>
                    <a:lnTo>
                      <a:pt x="140081" y="102514"/>
                    </a:lnTo>
                    <a:lnTo>
                      <a:pt x="154694" y="62636"/>
                    </a:lnTo>
                    <a:lnTo>
                      <a:pt x="155043" y="47350"/>
                    </a:lnTo>
                    <a:lnTo>
                      <a:pt x="152608" y="34634"/>
                    </a:lnTo>
                    <a:lnTo>
                      <a:pt x="147694" y="23787"/>
                    </a:lnTo>
                    <a:close/>
                  </a:path>
                  <a:path w="155575" h="207010">
                    <a:moveTo>
                      <a:pt x="103124" y="0"/>
                    </a:moveTo>
                    <a:lnTo>
                      <a:pt x="92075" y="0"/>
                    </a:lnTo>
                    <a:lnTo>
                      <a:pt x="84074" y="1904"/>
                    </a:lnTo>
                    <a:lnTo>
                      <a:pt x="79375" y="5740"/>
                    </a:lnTo>
                    <a:lnTo>
                      <a:pt x="56642" y="23647"/>
                    </a:lnTo>
                    <a:lnTo>
                      <a:pt x="147631" y="23647"/>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223" name="object 41"/>
              <p:cNvSpPr/>
              <p:nvPr/>
            </p:nvSpPr>
            <p:spPr>
              <a:xfrm>
                <a:off x="7699629" y="6163564"/>
                <a:ext cx="62865" cy="97790"/>
              </a:xfrm>
              <a:custGeom>
                <a:avLst/>
                <a:gdLst/>
                <a:ahLst/>
                <a:cxnLst/>
                <a:rect l="l" t="t" r="r" b="b"/>
                <a:pathLst>
                  <a:path w="62865" h="97789">
                    <a:moveTo>
                      <a:pt x="29337" y="0"/>
                    </a:moveTo>
                    <a:lnTo>
                      <a:pt x="24384" y="0"/>
                    </a:lnTo>
                    <a:lnTo>
                      <a:pt x="19557" y="1168"/>
                    </a:lnTo>
                    <a:lnTo>
                      <a:pt x="14731" y="3505"/>
                    </a:lnTo>
                    <a:lnTo>
                      <a:pt x="9778" y="5842"/>
                    </a:lnTo>
                    <a:lnTo>
                      <a:pt x="4952" y="9347"/>
                    </a:lnTo>
                    <a:lnTo>
                      <a:pt x="0" y="14020"/>
                    </a:lnTo>
                    <a:lnTo>
                      <a:pt x="0" y="81089"/>
                    </a:lnTo>
                    <a:lnTo>
                      <a:pt x="4191" y="86423"/>
                    </a:lnTo>
                    <a:lnTo>
                      <a:pt x="8763" y="90436"/>
                    </a:lnTo>
                    <a:lnTo>
                      <a:pt x="13716" y="93154"/>
                    </a:lnTo>
                    <a:lnTo>
                      <a:pt x="18669" y="95872"/>
                    </a:lnTo>
                    <a:lnTo>
                      <a:pt x="24129" y="97218"/>
                    </a:lnTo>
                    <a:lnTo>
                      <a:pt x="29845" y="97218"/>
                    </a:lnTo>
                    <a:lnTo>
                      <a:pt x="61109" y="64582"/>
                    </a:lnTo>
                    <a:lnTo>
                      <a:pt x="62524" y="50211"/>
                    </a:lnTo>
                    <a:lnTo>
                      <a:pt x="61623" y="33655"/>
                    </a:lnTo>
                    <a:lnTo>
                      <a:pt x="58784" y="21417"/>
                    </a:lnTo>
                    <a:lnTo>
                      <a:pt x="54046" y="12497"/>
                    </a:lnTo>
                    <a:lnTo>
                      <a:pt x="43673" y="3519"/>
                    </a:lnTo>
                    <a:lnTo>
                      <a:pt x="31698" y="78"/>
                    </a:lnTo>
                    <a:lnTo>
                      <a:pt x="29337" y="0"/>
                    </a:lnTo>
                    <a:close/>
                  </a:path>
                </a:pathLst>
              </a:custGeom>
              <a:ln w="9144">
                <a:solidFill>
                  <a:srgbClr val="000000"/>
                </a:solidFill>
              </a:ln>
            </p:spPr>
            <p:txBody>
              <a:bodyPr wrap="square" lIns="0" tIns="0" rIns="0" bIns="0" rtlCol="0"/>
              <a:lstStyle/>
              <a:p>
                <a:endParaRPr/>
              </a:p>
            </p:txBody>
          </p:sp>
          <p:sp>
            <p:nvSpPr>
              <p:cNvPr id="224" name="object 42"/>
              <p:cNvSpPr/>
              <p:nvPr/>
            </p:nvSpPr>
            <p:spPr>
              <a:xfrm>
                <a:off x="7642986" y="6139776"/>
                <a:ext cx="155575" cy="207010"/>
              </a:xfrm>
              <a:custGeom>
                <a:avLst/>
                <a:gdLst/>
                <a:ahLst/>
                <a:cxnLst/>
                <a:rect l="l" t="t" r="r" b="b"/>
                <a:pathLst>
                  <a:path w="155575" h="207010">
                    <a:moveTo>
                      <a:pt x="55626" y="0"/>
                    </a:moveTo>
                    <a:lnTo>
                      <a:pt x="56896" y="0"/>
                    </a:lnTo>
                    <a:lnTo>
                      <a:pt x="57531" y="1079"/>
                    </a:lnTo>
                    <a:lnTo>
                      <a:pt x="57531" y="3263"/>
                    </a:lnTo>
                    <a:lnTo>
                      <a:pt x="57531" y="5067"/>
                    </a:lnTo>
                    <a:lnTo>
                      <a:pt x="57404" y="7607"/>
                    </a:lnTo>
                    <a:lnTo>
                      <a:pt x="57023" y="10871"/>
                    </a:lnTo>
                    <a:lnTo>
                      <a:pt x="56642" y="23647"/>
                    </a:lnTo>
                    <a:lnTo>
                      <a:pt x="79375" y="5740"/>
                    </a:lnTo>
                    <a:lnTo>
                      <a:pt x="84074" y="1904"/>
                    </a:lnTo>
                    <a:lnTo>
                      <a:pt x="92075" y="0"/>
                    </a:lnTo>
                    <a:lnTo>
                      <a:pt x="103124" y="0"/>
                    </a:lnTo>
                    <a:lnTo>
                      <a:pt x="116973" y="1424"/>
                    </a:lnTo>
                    <a:lnTo>
                      <a:pt x="152608" y="34634"/>
                    </a:lnTo>
                    <a:lnTo>
                      <a:pt x="155043" y="47350"/>
                    </a:lnTo>
                    <a:lnTo>
                      <a:pt x="154694" y="62636"/>
                    </a:lnTo>
                    <a:lnTo>
                      <a:pt x="140081" y="102514"/>
                    </a:lnTo>
                    <a:lnTo>
                      <a:pt x="126111" y="114414"/>
                    </a:lnTo>
                    <a:lnTo>
                      <a:pt x="111923" y="125649"/>
                    </a:lnTo>
                    <a:lnTo>
                      <a:pt x="103235" y="132212"/>
                    </a:lnTo>
                    <a:lnTo>
                      <a:pt x="95631" y="136817"/>
                    </a:lnTo>
                    <a:lnTo>
                      <a:pt x="89154" y="138353"/>
                    </a:lnTo>
                    <a:lnTo>
                      <a:pt x="81788" y="138353"/>
                    </a:lnTo>
                    <a:lnTo>
                      <a:pt x="77597" y="138353"/>
                    </a:lnTo>
                    <a:lnTo>
                      <a:pt x="56642" y="132257"/>
                    </a:lnTo>
                    <a:lnTo>
                      <a:pt x="57277" y="174790"/>
                    </a:lnTo>
                    <a:lnTo>
                      <a:pt x="69088" y="195300"/>
                    </a:lnTo>
                    <a:lnTo>
                      <a:pt x="81153" y="195300"/>
                    </a:lnTo>
                    <a:lnTo>
                      <a:pt x="81153" y="206768"/>
                    </a:lnTo>
                    <a:lnTo>
                      <a:pt x="67179" y="206299"/>
                    </a:lnTo>
                    <a:lnTo>
                      <a:pt x="54502" y="206019"/>
                    </a:lnTo>
                    <a:lnTo>
                      <a:pt x="35040" y="206016"/>
                    </a:lnTo>
                    <a:lnTo>
                      <a:pt x="20329" y="206126"/>
                    </a:lnTo>
                    <a:lnTo>
                      <a:pt x="9529" y="206342"/>
                    </a:lnTo>
                    <a:lnTo>
                      <a:pt x="1799" y="206658"/>
                    </a:lnTo>
                    <a:lnTo>
                      <a:pt x="0" y="195300"/>
                    </a:lnTo>
                    <a:lnTo>
                      <a:pt x="21308" y="150386"/>
                    </a:lnTo>
                    <a:lnTo>
                      <a:pt x="21830" y="114280"/>
                    </a:lnTo>
                    <a:lnTo>
                      <a:pt x="21590" y="53860"/>
                    </a:lnTo>
                    <a:lnTo>
                      <a:pt x="10287" y="21958"/>
                    </a:lnTo>
                    <a:lnTo>
                      <a:pt x="0" y="21958"/>
                    </a:lnTo>
                    <a:lnTo>
                      <a:pt x="0" y="11188"/>
                    </a:lnTo>
                    <a:lnTo>
                      <a:pt x="14360" y="9667"/>
                    </a:lnTo>
                    <a:lnTo>
                      <a:pt x="27102" y="7692"/>
                    </a:lnTo>
                    <a:lnTo>
                      <a:pt x="38205" y="5264"/>
                    </a:lnTo>
                    <a:lnTo>
                      <a:pt x="55626" y="0"/>
                    </a:lnTo>
                    <a:close/>
                  </a:path>
                </a:pathLst>
              </a:custGeom>
              <a:ln w="9144">
                <a:solidFill>
                  <a:srgbClr val="000000"/>
                </a:solidFill>
              </a:ln>
            </p:spPr>
            <p:txBody>
              <a:bodyPr wrap="square" lIns="0" tIns="0" rIns="0" bIns="0" rtlCol="0"/>
              <a:lstStyle/>
              <a:p>
                <a:endParaRPr/>
              </a:p>
            </p:txBody>
          </p:sp>
          <p:sp>
            <p:nvSpPr>
              <p:cNvPr id="225" name="object 43"/>
              <p:cNvSpPr/>
              <p:nvPr/>
            </p:nvSpPr>
            <p:spPr>
              <a:xfrm>
                <a:off x="7860792" y="5543803"/>
                <a:ext cx="494665" cy="468630"/>
              </a:xfrm>
              <a:custGeom>
                <a:avLst/>
                <a:gdLst/>
                <a:ahLst/>
                <a:cxnLst/>
                <a:rect l="l" t="t" r="r" b="b"/>
                <a:pathLst>
                  <a:path w="494665" h="468629">
                    <a:moveTo>
                      <a:pt x="247141" y="0"/>
                    </a:moveTo>
                    <a:lnTo>
                      <a:pt x="207046" y="3066"/>
                    </a:lnTo>
                    <a:lnTo>
                      <a:pt x="169013" y="11943"/>
                    </a:lnTo>
                    <a:lnTo>
                      <a:pt x="133551" y="26149"/>
                    </a:lnTo>
                    <a:lnTo>
                      <a:pt x="86291" y="56394"/>
                    </a:lnTo>
                    <a:lnTo>
                      <a:pt x="47674" y="95915"/>
                    </a:lnTo>
                    <a:lnTo>
                      <a:pt x="19417" y="143085"/>
                    </a:lnTo>
                    <a:lnTo>
                      <a:pt x="3233" y="196275"/>
                    </a:lnTo>
                    <a:lnTo>
                      <a:pt x="0" y="234276"/>
                    </a:lnTo>
                    <a:lnTo>
                      <a:pt x="819" y="253491"/>
                    </a:lnTo>
                    <a:lnTo>
                      <a:pt x="12596" y="308325"/>
                    </a:lnTo>
                    <a:lnTo>
                      <a:pt x="37019" y="357680"/>
                    </a:lnTo>
                    <a:lnTo>
                      <a:pt x="72374" y="399929"/>
                    </a:lnTo>
                    <a:lnTo>
                      <a:pt x="116943" y="433444"/>
                    </a:lnTo>
                    <a:lnTo>
                      <a:pt x="169013" y="456598"/>
                    </a:lnTo>
                    <a:lnTo>
                      <a:pt x="207046" y="465475"/>
                    </a:lnTo>
                    <a:lnTo>
                      <a:pt x="247141" y="468541"/>
                    </a:lnTo>
                    <a:lnTo>
                      <a:pt x="267415" y="467764"/>
                    </a:lnTo>
                    <a:lnTo>
                      <a:pt x="306543" y="461733"/>
                    </a:lnTo>
                    <a:lnTo>
                      <a:pt x="343354" y="450132"/>
                    </a:lnTo>
                    <a:lnTo>
                      <a:pt x="393114" y="423343"/>
                    </a:lnTo>
                    <a:lnTo>
                      <a:pt x="434803" y="386736"/>
                    </a:lnTo>
                    <a:lnTo>
                      <a:pt x="466704" y="341937"/>
                    </a:lnTo>
                    <a:lnTo>
                      <a:pt x="487103" y="290575"/>
                    </a:lnTo>
                    <a:lnTo>
                      <a:pt x="494283" y="234276"/>
                    </a:lnTo>
                    <a:lnTo>
                      <a:pt x="493464" y="215062"/>
                    </a:lnTo>
                    <a:lnTo>
                      <a:pt x="481687" y="160227"/>
                    </a:lnTo>
                    <a:lnTo>
                      <a:pt x="457264" y="110869"/>
                    </a:lnTo>
                    <a:lnTo>
                      <a:pt x="421909" y="68618"/>
                    </a:lnTo>
                    <a:lnTo>
                      <a:pt x="377340" y="35100"/>
                    </a:lnTo>
                    <a:lnTo>
                      <a:pt x="325270" y="11943"/>
                    </a:lnTo>
                    <a:lnTo>
                      <a:pt x="287237" y="3066"/>
                    </a:lnTo>
                    <a:lnTo>
                      <a:pt x="247141" y="0"/>
                    </a:lnTo>
                    <a:close/>
                  </a:path>
                </a:pathLst>
              </a:custGeom>
              <a:solidFill>
                <a:srgbClr val="6485CF"/>
              </a:solidFill>
            </p:spPr>
            <p:txBody>
              <a:bodyPr wrap="square" lIns="0" tIns="0" rIns="0" bIns="0" rtlCol="0"/>
              <a:lstStyle/>
              <a:p>
                <a:endParaRPr/>
              </a:p>
            </p:txBody>
          </p:sp>
          <p:sp>
            <p:nvSpPr>
              <p:cNvPr id="226" name="object 44"/>
              <p:cNvSpPr/>
              <p:nvPr/>
            </p:nvSpPr>
            <p:spPr>
              <a:xfrm>
                <a:off x="7860792" y="5543803"/>
                <a:ext cx="494665" cy="468630"/>
              </a:xfrm>
              <a:custGeom>
                <a:avLst/>
                <a:gdLst/>
                <a:ahLst/>
                <a:cxnLst/>
                <a:rect l="l" t="t" r="r" b="b"/>
                <a:pathLst>
                  <a:path w="494665" h="468629">
                    <a:moveTo>
                      <a:pt x="0" y="234276"/>
                    </a:moveTo>
                    <a:lnTo>
                      <a:pt x="3233" y="196275"/>
                    </a:lnTo>
                    <a:lnTo>
                      <a:pt x="19417" y="143085"/>
                    </a:lnTo>
                    <a:lnTo>
                      <a:pt x="47674" y="95915"/>
                    </a:lnTo>
                    <a:lnTo>
                      <a:pt x="86291" y="56394"/>
                    </a:lnTo>
                    <a:lnTo>
                      <a:pt x="133551" y="26149"/>
                    </a:lnTo>
                    <a:lnTo>
                      <a:pt x="169013" y="11943"/>
                    </a:lnTo>
                    <a:lnTo>
                      <a:pt x="207046" y="3066"/>
                    </a:lnTo>
                    <a:lnTo>
                      <a:pt x="247141" y="0"/>
                    </a:lnTo>
                    <a:lnTo>
                      <a:pt x="267415" y="776"/>
                    </a:lnTo>
                    <a:lnTo>
                      <a:pt x="306543" y="6808"/>
                    </a:lnTo>
                    <a:lnTo>
                      <a:pt x="343354" y="18410"/>
                    </a:lnTo>
                    <a:lnTo>
                      <a:pt x="393114" y="45201"/>
                    </a:lnTo>
                    <a:lnTo>
                      <a:pt x="434803" y="81811"/>
                    </a:lnTo>
                    <a:lnTo>
                      <a:pt x="466704" y="126613"/>
                    </a:lnTo>
                    <a:lnTo>
                      <a:pt x="487103" y="177977"/>
                    </a:lnTo>
                    <a:lnTo>
                      <a:pt x="494283" y="234276"/>
                    </a:lnTo>
                    <a:lnTo>
                      <a:pt x="493464" y="253491"/>
                    </a:lnTo>
                    <a:lnTo>
                      <a:pt x="481687" y="308325"/>
                    </a:lnTo>
                    <a:lnTo>
                      <a:pt x="457264" y="357680"/>
                    </a:lnTo>
                    <a:lnTo>
                      <a:pt x="421909" y="399929"/>
                    </a:lnTo>
                    <a:lnTo>
                      <a:pt x="377340" y="433444"/>
                    </a:lnTo>
                    <a:lnTo>
                      <a:pt x="325270" y="456598"/>
                    </a:lnTo>
                    <a:lnTo>
                      <a:pt x="287237" y="465475"/>
                    </a:lnTo>
                    <a:lnTo>
                      <a:pt x="247141" y="468541"/>
                    </a:lnTo>
                    <a:lnTo>
                      <a:pt x="226868" y="467764"/>
                    </a:lnTo>
                    <a:lnTo>
                      <a:pt x="187740" y="461733"/>
                    </a:lnTo>
                    <a:lnTo>
                      <a:pt x="150929" y="450132"/>
                    </a:lnTo>
                    <a:lnTo>
                      <a:pt x="101169" y="423343"/>
                    </a:lnTo>
                    <a:lnTo>
                      <a:pt x="59480" y="386736"/>
                    </a:lnTo>
                    <a:lnTo>
                      <a:pt x="27579" y="341937"/>
                    </a:lnTo>
                    <a:lnTo>
                      <a:pt x="7180" y="290575"/>
                    </a:lnTo>
                    <a:lnTo>
                      <a:pt x="0" y="234276"/>
                    </a:lnTo>
                    <a:close/>
                  </a:path>
                </a:pathLst>
              </a:custGeom>
              <a:ln w="25400">
                <a:solidFill>
                  <a:srgbClr val="FFFFFF"/>
                </a:solidFill>
              </a:ln>
            </p:spPr>
            <p:txBody>
              <a:bodyPr wrap="square" lIns="0" tIns="0" rIns="0" bIns="0" rtlCol="0"/>
              <a:lstStyle/>
              <a:p>
                <a:endParaRPr/>
              </a:p>
            </p:txBody>
          </p:sp>
          <p:sp>
            <p:nvSpPr>
              <p:cNvPr id="227" name="object 45"/>
              <p:cNvSpPr/>
              <p:nvPr/>
            </p:nvSpPr>
            <p:spPr>
              <a:xfrm>
                <a:off x="7853171" y="5524500"/>
                <a:ext cx="534924" cy="617220"/>
              </a:xfrm>
              <a:prstGeom prst="rect">
                <a:avLst/>
              </a:prstGeom>
              <a:blipFill>
                <a:blip r:embed="rId16" cstate="print"/>
                <a:stretch>
                  <a:fillRect/>
                </a:stretch>
              </a:blipFill>
            </p:spPr>
            <p:txBody>
              <a:bodyPr wrap="square" lIns="0" tIns="0" rIns="0" bIns="0" rtlCol="0"/>
              <a:lstStyle/>
              <a:p>
                <a:endParaRPr/>
              </a:p>
            </p:txBody>
          </p:sp>
          <p:sp>
            <p:nvSpPr>
              <p:cNvPr id="228" name="object 46"/>
              <p:cNvSpPr/>
              <p:nvPr/>
            </p:nvSpPr>
            <p:spPr>
              <a:xfrm>
                <a:off x="8028431" y="5524500"/>
                <a:ext cx="431292" cy="617220"/>
              </a:xfrm>
              <a:prstGeom prst="rect">
                <a:avLst/>
              </a:prstGeom>
              <a:blipFill>
                <a:blip r:embed="rId10" cstate="print"/>
                <a:stretch>
                  <a:fillRect/>
                </a:stretch>
              </a:blipFill>
            </p:spPr>
            <p:txBody>
              <a:bodyPr wrap="square" lIns="0" tIns="0" rIns="0" bIns="0" rtlCol="0"/>
              <a:lstStyle/>
              <a:p>
                <a:endParaRPr/>
              </a:p>
            </p:txBody>
          </p:sp>
          <p:sp>
            <p:nvSpPr>
              <p:cNvPr id="229" name="object 47"/>
              <p:cNvSpPr/>
              <p:nvPr/>
            </p:nvSpPr>
            <p:spPr>
              <a:xfrm>
                <a:off x="8035055" y="5738190"/>
                <a:ext cx="154940" cy="139065"/>
              </a:xfrm>
              <a:custGeom>
                <a:avLst/>
                <a:gdLst/>
                <a:ahLst/>
                <a:cxnLst/>
                <a:rect l="l" t="t" r="r" b="b"/>
                <a:pathLst>
                  <a:path w="154940" h="139064">
                    <a:moveTo>
                      <a:pt x="70719" y="0"/>
                    </a:moveTo>
                    <a:lnTo>
                      <a:pt x="26941" y="19344"/>
                    </a:lnTo>
                    <a:lnTo>
                      <a:pt x="2787" y="51875"/>
                    </a:lnTo>
                    <a:lnTo>
                      <a:pt x="0" y="77733"/>
                    </a:lnTo>
                    <a:lnTo>
                      <a:pt x="1216" y="90592"/>
                    </a:lnTo>
                    <a:lnTo>
                      <a:pt x="18569" y="125028"/>
                    </a:lnTo>
                    <a:lnTo>
                      <a:pt x="54082" y="139052"/>
                    </a:lnTo>
                    <a:lnTo>
                      <a:pt x="59162" y="139052"/>
                    </a:lnTo>
                    <a:lnTo>
                      <a:pt x="64115" y="138125"/>
                    </a:lnTo>
                    <a:lnTo>
                      <a:pt x="70211" y="135305"/>
                    </a:lnTo>
                    <a:lnTo>
                      <a:pt x="83009" y="124689"/>
                    </a:lnTo>
                    <a:lnTo>
                      <a:pt x="92728" y="116789"/>
                    </a:lnTo>
                    <a:lnTo>
                      <a:pt x="99208" y="111772"/>
                    </a:lnTo>
                    <a:lnTo>
                      <a:pt x="76688" y="111772"/>
                    </a:lnTo>
                    <a:lnTo>
                      <a:pt x="65355" y="111452"/>
                    </a:lnTo>
                    <a:lnTo>
                      <a:pt x="36921" y="74420"/>
                    </a:lnTo>
                    <a:lnTo>
                      <a:pt x="36131" y="57546"/>
                    </a:lnTo>
                    <a:lnTo>
                      <a:pt x="38515" y="39956"/>
                    </a:lnTo>
                    <a:lnTo>
                      <a:pt x="44200" y="27395"/>
                    </a:lnTo>
                    <a:lnTo>
                      <a:pt x="53196" y="19859"/>
                    </a:lnTo>
                    <a:lnTo>
                      <a:pt x="65512" y="17348"/>
                    </a:lnTo>
                    <a:lnTo>
                      <a:pt x="137873" y="17348"/>
                    </a:lnTo>
                    <a:lnTo>
                      <a:pt x="138156" y="16967"/>
                    </a:lnTo>
                    <a:lnTo>
                      <a:pt x="141236" y="15877"/>
                    </a:lnTo>
                    <a:lnTo>
                      <a:pt x="105318" y="15877"/>
                    </a:lnTo>
                    <a:lnTo>
                      <a:pt x="95043" y="7053"/>
                    </a:lnTo>
                    <a:lnTo>
                      <a:pt x="83519" y="1762"/>
                    </a:lnTo>
                    <a:lnTo>
                      <a:pt x="70719" y="0"/>
                    </a:lnTo>
                    <a:close/>
                  </a:path>
                  <a:path w="154940" h="139064">
                    <a:moveTo>
                      <a:pt x="154666" y="135327"/>
                    </a:moveTo>
                    <a:lnTo>
                      <a:pt x="129882" y="135327"/>
                    </a:lnTo>
                    <a:lnTo>
                      <a:pt x="142787" y="135600"/>
                    </a:lnTo>
                    <a:lnTo>
                      <a:pt x="154666" y="136118"/>
                    </a:lnTo>
                    <a:lnTo>
                      <a:pt x="154666" y="135327"/>
                    </a:lnTo>
                    <a:close/>
                  </a:path>
                  <a:path w="154940" h="139064">
                    <a:moveTo>
                      <a:pt x="134638" y="111607"/>
                    </a:moveTo>
                    <a:lnTo>
                      <a:pt x="99421" y="111607"/>
                    </a:lnTo>
                    <a:lnTo>
                      <a:pt x="99040" y="117182"/>
                    </a:lnTo>
                    <a:lnTo>
                      <a:pt x="98248" y="125028"/>
                    </a:lnTo>
                    <a:lnTo>
                      <a:pt x="97262" y="134302"/>
                    </a:lnTo>
                    <a:lnTo>
                      <a:pt x="102610" y="135862"/>
                    </a:lnTo>
                    <a:lnTo>
                      <a:pt x="113043" y="135435"/>
                    </a:lnTo>
                    <a:lnTo>
                      <a:pt x="154666" y="135327"/>
                    </a:lnTo>
                    <a:lnTo>
                      <a:pt x="154666" y="124358"/>
                    </a:lnTo>
                    <a:lnTo>
                      <a:pt x="143617" y="123799"/>
                    </a:lnTo>
                    <a:lnTo>
                      <a:pt x="137394" y="122478"/>
                    </a:lnTo>
                    <a:lnTo>
                      <a:pt x="134905" y="115705"/>
                    </a:lnTo>
                    <a:lnTo>
                      <a:pt x="134638" y="111607"/>
                    </a:lnTo>
                    <a:close/>
                  </a:path>
                  <a:path w="154940" h="139064">
                    <a:moveTo>
                      <a:pt x="137873" y="17348"/>
                    </a:moveTo>
                    <a:lnTo>
                      <a:pt x="65512" y="17348"/>
                    </a:lnTo>
                    <a:lnTo>
                      <a:pt x="68862" y="17502"/>
                    </a:lnTo>
                    <a:lnTo>
                      <a:pt x="80623" y="20914"/>
                    </a:lnTo>
                    <a:lnTo>
                      <a:pt x="90810" y="28800"/>
                    </a:lnTo>
                    <a:lnTo>
                      <a:pt x="99421" y="41160"/>
                    </a:lnTo>
                    <a:lnTo>
                      <a:pt x="99328" y="74420"/>
                    </a:lnTo>
                    <a:lnTo>
                      <a:pt x="82911" y="109715"/>
                    </a:lnTo>
                    <a:lnTo>
                      <a:pt x="76688" y="111772"/>
                    </a:lnTo>
                    <a:lnTo>
                      <a:pt x="99208" y="111772"/>
                    </a:lnTo>
                    <a:lnTo>
                      <a:pt x="99421" y="111607"/>
                    </a:lnTo>
                    <a:lnTo>
                      <a:pt x="134638" y="111607"/>
                    </a:lnTo>
                    <a:lnTo>
                      <a:pt x="134110" y="103499"/>
                    </a:lnTo>
                    <a:lnTo>
                      <a:pt x="133884" y="87243"/>
                    </a:lnTo>
                    <a:lnTo>
                      <a:pt x="133951" y="74420"/>
                    </a:lnTo>
                    <a:lnTo>
                      <a:pt x="134389" y="37048"/>
                    </a:lnTo>
                    <a:lnTo>
                      <a:pt x="134473" y="24701"/>
                    </a:lnTo>
                    <a:lnTo>
                      <a:pt x="135108" y="21069"/>
                    </a:lnTo>
                    <a:lnTo>
                      <a:pt x="137873" y="17348"/>
                    </a:lnTo>
                    <a:close/>
                  </a:path>
                  <a:path w="154940" h="139064">
                    <a:moveTo>
                      <a:pt x="116312" y="3073"/>
                    </a:moveTo>
                    <a:lnTo>
                      <a:pt x="112883" y="7975"/>
                    </a:lnTo>
                    <a:lnTo>
                      <a:pt x="109454" y="12458"/>
                    </a:lnTo>
                    <a:lnTo>
                      <a:pt x="105318" y="15877"/>
                    </a:lnTo>
                    <a:lnTo>
                      <a:pt x="141236" y="15877"/>
                    </a:lnTo>
                    <a:lnTo>
                      <a:pt x="141458" y="15798"/>
                    </a:lnTo>
                    <a:lnTo>
                      <a:pt x="148316" y="15430"/>
                    </a:lnTo>
                    <a:lnTo>
                      <a:pt x="151110" y="15239"/>
                    </a:lnTo>
                    <a:lnTo>
                      <a:pt x="154666" y="14960"/>
                    </a:lnTo>
                    <a:lnTo>
                      <a:pt x="154666" y="3911"/>
                    </a:lnTo>
                    <a:lnTo>
                      <a:pt x="128631" y="3911"/>
                    </a:lnTo>
                    <a:lnTo>
                      <a:pt x="121900" y="3632"/>
                    </a:lnTo>
                    <a:lnTo>
                      <a:pt x="116312" y="3073"/>
                    </a:lnTo>
                    <a:close/>
                  </a:path>
                  <a:path w="154940" h="139064">
                    <a:moveTo>
                      <a:pt x="154666" y="3073"/>
                    </a:moveTo>
                    <a:lnTo>
                      <a:pt x="149459" y="3632"/>
                    </a:lnTo>
                    <a:lnTo>
                      <a:pt x="143363" y="3911"/>
                    </a:lnTo>
                    <a:lnTo>
                      <a:pt x="154666" y="3911"/>
                    </a:lnTo>
                    <a:lnTo>
                      <a:pt x="154666" y="3073"/>
                    </a:lnTo>
                    <a:close/>
                  </a:path>
                </a:pathLst>
              </a:custGeom>
              <a:solidFill>
                <a:srgbClr val="FFFFFF"/>
              </a:solidFill>
            </p:spPr>
            <p:txBody>
              <a:bodyPr wrap="square" lIns="0" tIns="0" rIns="0" bIns="0" rtlCol="0"/>
              <a:lstStyle/>
              <a:p>
                <a:endParaRPr/>
              </a:p>
            </p:txBody>
          </p:sp>
          <p:sp>
            <p:nvSpPr>
              <p:cNvPr id="230" name="object 48"/>
              <p:cNvSpPr/>
              <p:nvPr/>
            </p:nvSpPr>
            <p:spPr>
              <a:xfrm>
                <a:off x="8071186" y="5755538"/>
                <a:ext cx="63500" cy="94615"/>
              </a:xfrm>
              <a:custGeom>
                <a:avLst/>
                <a:gdLst/>
                <a:ahLst/>
                <a:cxnLst/>
                <a:rect l="l" t="t" r="r" b="b"/>
                <a:pathLst>
                  <a:path w="63500" h="94614">
                    <a:moveTo>
                      <a:pt x="29381" y="0"/>
                    </a:moveTo>
                    <a:lnTo>
                      <a:pt x="17064" y="2511"/>
                    </a:lnTo>
                    <a:lnTo>
                      <a:pt x="8069" y="10046"/>
                    </a:lnTo>
                    <a:lnTo>
                      <a:pt x="2384" y="22608"/>
                    </a:lnTo>
                    <a:lnTo>
                      <a:pt x="0" y="40198"/>
                    </a:lnTo>
                    <a:lnTo>
                      <a:pt x="789" y="57072"/>
                    </a:lnTo>
                    <a:lnTo>
                      <a:pt x="29223" y="94104"/>
                    </a:lnTo>
                    <a:lnTo>
                      <a:pt x="40557" y="94424"/>
                    </a:lnTo>
                    <a:lnTo>
                      <a:pt x="46780" y="92367"/>
                    </a:lnTo>
                    <a:lnTo>
                      <a:pt x="63197" y="57154"/>
                    </a:lnTo>
                    <a:lnTo>
                      <a:pt x="63290" y="23812"/>
                    </a:lnTo>
                    <a:lnTo>
                      <a:pt x="54678" y="11452"/>
                    </a:lnTo>
                    <a:lnTo>
                      <a:pt x="44492" y="3566"/>
                    </a:lnTo>
                    <a:lnTo>
                      <a:pt x="32730" y="154"/>
                    </a:lnTo>
                    <a:lnTo>
                      <a:pt x="29381" y="0"/>
                    </a:lnTo>
                    <a:close/>
                  </a:path>
                </a:pathLst>
              </a:custGeom>
              <a:ln w="9143">
                <a:solidFill>
                  <a:srgbClr val="000000"/>
                </a:solidFill>
              </a:ln>
            </p:spPr>
            <p:txBody>
              <a:bodyPr wrap="square" lIns="0" tIns="0" rIns="0" bIns="0" rtlCol="0"/>
              <a:lstStyle/>
              <a:p>
                <a:endParaRPr/>
              </a:p>
            </p:txBody>
          </p:sp>
          <p:sp>
            <p:nvSpPr>
              <p:cNvPr id="231" name="object 49"/>
              <p:cNvSpPr/>
              <p:nvPr/>
            </p:nvSpPr>
            <p:spPr>
              <a:xfrm>
                <a:off x="8035055" y="5738190"/>
                <a:ext cx="154940" cy="139065"/>
              </a:xfrm>
              <a:custGeom>
                <a:avLst/>
                <a:gdLst/>
                <a:ahLst/>
                <a:cxnLst/>
                <a:rect l="l" t="t" r="r" b="b"/>
                <a:pathLst>
                  <a:path w="154940" h="139064">
                    <a:moveTo>
                      <a:pt x="70719" y="0"/>
                    </a:moveTo>
                    <a:lnTo>
                      <a:pt x="83519" y="1762"/>
                    </a:lnTo>
                    <a:lnTo>
                      <a:pt x="95043" y="7053"/>
                    </a:lnTo>
                    <a:lnTo>
                      <a:pt x="105318" y="15877"/>
                    </a:lnTo>
                    <a:lnTo>
                      <a:pt x="109454" y="12458"/>
                    </a:lnTo>
                    <a:lnTo>
                      <a:pt x="112883" y="7975"/>
                    </a:lnTo>
                    <a:lnTo>
                      <a:pt x="116312" y="3073"/>
                    </a:lnTo>
                    <a:lnTo>
                      <a:pt x="121900" y="3632"/>
                    </a:lnTo>
                    <a:lnTo>
                      <a:pt x="128631" y="3911"/>
                    </a:lnTo>
                    <a:lnTo>
                      <a:pt x="136505" y="3911"/>
                    </a:lnTo>
                    <a:lnTo>
                      <a:pt x="143363" y="3911"/>
                    </a:lnTo>
                    <a:lnTo>
                      <a:pt x="149459" y="3632"/>
                    </a:lnTo>
                    <a:lnTo>
                      <a:pt x="154666" y="3073"/>
                    </a:lnTo>
                    <a:lnTo>
                      <a:pt x="154666" y="14960"/>
                    </a:lnTo>
                    <a:lnTo>
                      <a:pt x="151110" y="15239"/>
                    </a:lnTo>
                    <a:lnTo>
                      <a:pt x="148316" y="15430"/>
                    </a:lnTo>
                    <a:lnTo>
                      <a:pt x="146411" y="15519"/>
                    </a:lnTo>
                    <a:lnTo>
                      <a:pt x="141458" y="15798"/>
                    </a:lnTo>
                    <a:lnTo>
                      <a:pt x="138156" y="16967"/>
                    </a:lnTo>
                    <a:lnTo>
                      <a:pt x="136632" y="19011"/>
                    </a:lnTo>
                    <a:lnTo>
                      <a:pt x="135108" y="21069"/>
                    </a:lnTo>
                    <a:lnTo>
                      <a:pt x="134473" y="24701"/>
                    </a:lnTo>
                    <a:lnTo>
                      <a:pt x="134473" y="29908"/>
                    </a:lnTo>
                    <a:lnTo>
                      <a:pt x="133838" y="83985"/>
                    </a:lnTo>
                    <a:lnTo>
                      <a:pt x="137394" y="122478"/>
                    </a:lnTo>
                    <a:lnTo>
                      <a:pt x="154666" y="124358"/>
                    </a:lnTo>
                    <a:lnTo>
                      <a:pt x="154666" y="136118"/>
                    </a:lnTo>
                    <a:lnTo>
                      <a:pt x="142787" y="135600"/>
                    </a:lnTo>
                    <a:lnTo>
                      <a:pt x="129882" y="135327"/>
                    </a:lnTo>
                    <a:lnTo>
                      <a:pt x="113043" y="135435"/>
                    </a:lnTo>
                    <a:lnTo>
                      <a:pt x="102610" y="135862"/>
                    </a:lnTo>
                    <a:lnTo>
                      <a:pt x="97262" y="134302"/>
                    </a:lnTo>
                    <a:lnTo>
                      <a:pt x="98278" y="124739"/>
                    </a:lnTo>
                    <a:lnTo>
                      <a:pt x="99040" y="117182"/>
                    </a:lnTo>
                    <a:lnTo>
                      <a:pt x="99421" y="111607"/>
                    </a:lnTo>
                    <a:lnTo>
                      <a:pt x="92728" y="116789"/>
                    </a:lnTo>
                    <a:lnTo>
                      <a:pt x="83009" y="124689"/>
                    </a:lnTo>
                    <a:lnTo>
                      <a:pt x="70211" y="135305"/>
                    </a:lnTo>
                    <a:lnTo>
                      <a:pt x="64115" y="138125"/>
                    </a:lnTo>
                    <a:lnTo>
                      <a:pt x="59162" y="139052"/>
                    </a:lnTo>
                    <a:lnTo>
                      <a:pt x="54082" y="139052"/>
                    </a:lnTo>
                    <a:lnTo>
                      <a:pt x="18569" y="125028"/>
                    </a:lnTo>
                    <a:lnTo>
                      <a:pt x="1216" y="90592"/>
                    </a:lnTo>
                    <a:lnTo>
                      <a:pt x="0" y="77733"/>
                    </a:lnTo>
                    <a:lnTo>
                      <a:pt x="686" y="63972"/>
                    </a:lnTo>
                    <a:lnTo>
                      <a:pt x="15409" y="27765"/>
                    </a:lnTo>
                    <a:lnTo>
                      <a:pt x="50570" y="4664"/>
                    </a:lnTo>
                    <a:lnTo>
                      <a:pt x="61881" y="852"/>
                    </a:lnTo>
                    <a:lnTo>
                      <a:pt x="70719" y="0"/>
                    </a:lnTo>
                    <a:close/>
                  </a:path>
                </a:pathLst>
              </a:custGeom>
              <a:ln w="9144">
                <a:solidFill>
                  <a:srgbClr val="000000"/>
                </a:solidFill>
              </a:ln>
            </p:spPr>
            <p:txBody>
              <a:bodyPr wrap="square" lIns="0" tIns="0" rIns="0" bIns="0" rtlCol="0"/>
              <a:lstStyle/>
              <a:p>
                <a:endParaRPr/>
              </a:p>
            </p:txBody>
          </p:sp>
          <p:sp>
            <p:nvSpPr>
              <p:cNvPr id="232" name="object 50"/>
              <p:cNvSpPr/>
              <p:nvPr/>
            </p:nvSpPr>
            <p:spPr>
              <a:xfrm>
                <a:off x="7452486" y="5479160"/>
                <a:ext cx="1014094" cy="961390"/>
              </a:xfrm>
              <a:custGeom>
                <a:avLst/>
                <a:gdLst/>
                <a:ahLst/>
                <a:cxnLst/>
                <a:rect l="l" t="t" r="r" b="b"/>
                <a:pathLst>
                  <a:path w="1014095" h="961389">
                    <a:moveTo>
                      <a:pt x="0" y="480415"/>
                    </a:moveTo>
                    <a:lnTo>
                      <a:pt x="1680" y="441008"/>
                    </a:lnTo>
                    <a:lnTo>
                      <a:pt x="6634" y="402479"/>
                    </a:lnTo>
                    <a:lnTo>
                      <a:pt x="14731" y="364953"/>
                    </a:lnTo>
                    <a:lnTo>
                      <a:pt x="39834" y="293399"/>
                    </a:lnTo>
                    <a:lnTo>
                      <a:pt x="75943" y="227335"/>
                    </a:lnTo>
                    <a:lnTo>
                      <a:pt x="122016" y="167749"/>
                    </a:lnTo>
                    <a:lnTo>
                      <a:pt x="177008" y="115631"/>
                    </a:lnTo>
                    <a:lnTo>
                      <a:pt x="207523" y="92680"/>
                    </a:lnTo>
                    <a:lnTo>
                      <a:pt x="239875" y="71967"/>
                    </a:lnTo>
                    <a:lnTo>
                      <a:pt x="273936" y="53615"/>
                    </a:lnTo>
                    <a:lnTo>
                      <a:pt x="309574" y="37747"/>
                    </a:lnTo>
                    <a:lnTo>
                      <a:pt x="346659" y="24488"/>
                    </a:lnTo>
                    <a:lnTo>
                      <a:pt x="385060" y="13959"/>
                    </a:lnTo>
                    <a:lnTo>
                      <a:pt x="424647" y="6286"/>
                    </a:lnTo>
                    <a:lnTo>
                      <a:pt x="465289" y="1592"/>
                    </a:lnTo>
                    <a:lnTo>
                      <a:pt x="506857" y="0"/>
                    </a:lnTo>
                    <a:lnTo>
                      <a:pt x="548423" y="1592"/>
                    </a:lnTo>
                    <a:lnTo>
                      <a:pt x="589063" y="6286"/>
                    </a:lnTo>
                    <a:lnTo>
                      <a:pt x="628645" y="13959"/>
                    </a:lnTo>
                    <a:lnTo>
                      <a:pt x="667041" y="24488"/>
                    </a:lnTo>
                    <a:lnTo>
                      <a:pt x="704119" y="37747"/>
                    </a:lnTo>
                    <a:lnTo>
                      <a:pt x="739750" y="53615"/>
                    </a:lnTo>
                    <a:lnTo>
                      <a:pt x="773802" y="71967"/>
                    </a:lnTo>
                    <a:lnTo>
                      <a:pt x="806146" y="92680"/>
                    </a:lnTo>
                    <a:lnTo>
                      <a:pt x="836651" y="115631"/>
                    </a:lnTo>
                    <a:lnTo>
                      <a:pt x="891624" y="167749"/>
                    </a:lnTo>
                    <a:lnTo>
                      <a:pt x="937678" y="227335"/>
                    </a:lnTo>
                    <a:lnTo>
                      <a:pt x="973772" y="293399"/>
                    </a:lnTo>
                    <a:lnTo>
                      <a:pt x="998862" y="364953"/>
                    </a:lnTo>
                    <a:lnTo>
                      <a:pt x="1006956" y="402479"/>
                    </a:lnTo>
                    <a:lnTo>
                      <a:pt x="1011907" y="441008"/>
                    </a:lnTo>
                    <a:lnTo>
                      <a:pt x="1013587" y="480415"/>
                    </a:lnTo>
                    <a:lnTo>
                      <a:pt x="1011907" y="519821"/>
                    </a:lnTo>
                    <a:lnTo>
                      <a:pt x="1006956" y="558349"/>
                    </a:lnTo>
                    <a:lnTo>
                      <a:pt x="998862" y="595877"/>
                    </a:lnTo>
                    <a:lnTo>
                      <a:pt x="973772" y="667434"/>
                    </a:lnTo>
                    <a:lnTo>
                      <a:pt x="937678" y="733504"/>
                    </a:lnTo>
                    <a:lnTo>
                      <a:pt x="891624" y="793097"/>
                    </a:lnTo>
                    <a:lnTo>
                      <a:pt x="836651" y="845225"/>
                    </a:lnTo>
                    <a:lnTo>
                      <a:pt x="806146" y="868179"/>
                    </a:lnTo>
                    <a:lnTo>
                      <a:pt x="773802" y="888896"/>
                    </a:lnTo>
                    <a:lnTo>
                      <a:pt x="739750" y="907253"/>
                    </a:lnTo>
                    <a:lnTo>
                      <a:pt x="704119" y="923124"/>
                    </a:lnTo>
                    <a:lnTo>
                      <a:pt x="667041" y="936387"/>
                    </a:lnTo>
                    <a:lnTo>
                      <a:pt x="628645" y="946918"/>
                    </a:lnTo>
                    <a:lnTo>
                      <a:pt x="589063" y="954593"/>
                    </a:lnTo>
                    <a:lnTo>
                      <a:pt x="548423" y="959289"/>
                    </a:lnTo>
                    <a:lnTo>
                      <a:pt x="506857" y="960882"/>
                    </a:lnTo>
                    <a:lnTo>
                      <a:pt x="465289" y="959289"/>
                    </a:lnTo>
                    <a:lnTo>
                      <a:pt x="424647" y="954593"/>
                    </a:lnTo>
                    <a:lnTo>
                      <a:pt x="385060" y="946918"/>
                    </a:lnTo>
                    <a:lnTo>
                      <a:pt x="346659" y="936387"/>
                    </a:lnTo>
                    <a:lnTo>
                      <a:pt x="309574" y="923124"/>
                    </a:lnTo>
                    <a:lnTo>
                      <a:pt x="273936" y="907253"/>
                    </a:lnTo>
                    <a:lnTo>
                      <a:pt x="239875" y="888896"/>
                    </a:lnTo>
                    <a:lnTo>
                      <a:pt x="207523" y="868179"/>
                    </a:lnTo>
                    <a:lnTo>
                      <a:pt x="177008" y="845225"/>
                    </a:lnTo>
                    <a:lnTo>
                      <a:pt x="122016" y="793097"/>
                    </a:lnTo>
                    <a:lnTo>
                      <a:pt x="75943" y="733504"/>
                    </a:lnTo>
                    <a:lnTo>
                      <a:pt x="39834" y="667434"/>
                    </a:lnTo>
                    <a:lnTo>
                      <a:pt x="14731" y="595877"/>
                    </a:lnTo>
                    <a:lnTo>
                      <a:pt x="6634" y="558349"/>
                    </a:lnTo>
                    <a:lnTo>
                      <a:pt x="1680" y="519821"/>
                    </a:lnTo>
                    <a:lnTo>
                      <a:pt x="0" y="480415"/>
                    </a:lnTo>
                    <a:close/>
                  </a:path>
                </a:pathLst>
              </a:custGeom>
              <a:ln w="25400">
                <a:solidFill>
                  <a:srgbClr val="FFFFFF"/>
                </a:solidFill>
              </a:ln>
            </p:spPr>
            <p:txBody>
              <a:bodyPr wrap="square" lIns="0" tIns="0" rIns="0" bIns="0" rtlCol="0"/>
              <a:lstStyle/>
              <a:p>
                <a:endParaRPr/>
              </a:p>
            </p:txBody>
          </p:sp>
          <p:sp>
            <p:nvSpPr>
              <p:cNvPr id="233" name="object 51"/>
              <p:cNvSpPr/>
              <p:nvPr/>
            </p:nvSpPr>
            <p:spPr>
              <a:xfrm>
                <a:off x="7559887" y="5686675"/>
                <a:ext cx="288290" cy="273050"/>
              </a:xfrm>
              <a:custGeom>
                <a:avLst/>
                <a:gdLst/>
                <a:ahLst/>
                <a:cxnLst/>
                <a:rect l="l" t="t" r="r" b="b"/>
                <a:pathLst>
                  <a:path w="288290" h="273050">
                    <a:moveTo>
                      <a:pt x="134407" y="0"/>
                    </a:moveTo>
                    <a:lnTo>
                      <a:pt x="91571" y="9033"/>
                    </a:lnTo>
                    <a:lnTo>
                      <a:pt x="54611" y="29165"/>
                    </a:lnTo>
                    <a:lnTo>
                      <a:pt x="25619" y="58410"/>
                    </a:lnTo>
                    <a:lnTo>
                      <a:pt x="6689" y="94783"/>
                    </a:lnTo>
                    <a:lnTo>
                      <a:pt x="70" y="133439"/>
                    </a:lnTo>
                    <a:lnTo>
                      <a:pt x="0" y="141051"/>
                    </a:lnTo>
                    <a:lnTo>
                      <a:pt x="1203" y="154601"/>
                    </a:lnTo>
                    <a:lnTo>
                      <a:pt x="12882" y="192539"/>
                    </a:lnTo>
                    <a:lnTo>
                      <a:pt x="35581" y="225048"/>
                    </a:lnTo>
                    <a:lnTo>
                      <a:pt x="67971" y="250406"/>
                    </a:lnTo>
                    <a:lnTo>
                      <a:pt x="108449" y="266752"/>
                    </a:lnTo>
                    <a:lnTo>
                      <a:pt x="155825" y="272438"/>
                    </a:lnTo>
                    <a:lnTo>
                      <a:pt x="170404" y="270602"/>
                    </a:lnTo>
                    <a:lnTo>
                      <a:pt x="210861" y="257249"/>
                    </a:lnTo>
                    <a:lnTo>
                      <a:pt x="244815" y="233537"/>
                    </a:lnTo>
                    <a:lnTo>
                      <a:pt x="270225" y="201277"/>
                    </a:lnTo>
                    <a:lnTo>
                      <a:pt x="285050" y="162282"/>
                    </a:lnTo>
                    <a:lnTo>
                      <a:pt x="288046" y="133439"/>
                    </a:lnTo>
                    <a:lnTo>
                      <a:pt x="287022" y="119721"/>
                    </a:lnTo>
                    <a:lnTo>
                      <a:pt x="275740" y="81274"/>
                    </a:lnTo>
                    <a:lnTo>
                      <a:pt x="253319" y="48283"/>
                    </a:lnTo>
                    <a:lnTo>
                      <a:pt x="221278" y="22544"/>
                    </a:lnTo>
                    <a:lnTo>
                      <a:pt x="181134" y="5851"/>
                    </a:lnTo>
                    <a:lnTo>
                      <a:pt x="134407" y="0"/>
                    </a:lnTo>
                    <a:close/>
                  </a:path>
                </a:pathLst>
              </a:custGeom>
              <a:solidFill>
                <a:srgbClr val="533466"/>
              </a:solidFill>
            </p:spPr>
            <p:txBody>
              <a:bodyPr wrap="square" lIns="0" tIns="0" rIns="0" bIns="0" rtlCol="0"/>
              <a:lstStyle/>
              <a:p>
                <a:endParaRPr/>
              </a:p>
            </p:txBody>
          </p:sp>
          <p:sp>
            <p:nvSpPr>
              <p:cNvPr id="234" name="object 52"/>
              <p:cNvSpPr/>
              <p:nvPr/>
            </p:nvSpPr>
            <p:spPr>
              <a:xfrm>
                <a:off x="7559802" y="5686675"/>
                <a:ext cx="288290" cy="273050"/>
              </a:xfrm>
              <a:custGeom>
                <a:avLst/>
                <a:gdLst/>
                <a:ahLst/>
                <a:cxnLst/>
                <a:rect l="l" t="t" r="r" b="b"/>
                <a:pathLst>
                  <a:path w="288290" h="273050">
                    <a:moveTo>
                      <a:pt x="0" y="136299"/>
                    </a:moveTo>
                    <a:lnTo>
                      <a:pt x="6775" y="94783"/>
                    </a:lnTo>
                    <a:lnTo>
                      <a:pt x="25705" y="58410"/>
                    </a:lnTo>
                    <a:lnTo>
                      <a:pt x="54697" y="29165"/>
                    </a:lnTo>
                    <a:lnTo>
                      <a:pt x="91657" y="9033"/>
                    </a:lnTo>
                    <a:lnTo>
                      <a:pt x="134492" y="0"/>
                    </a:lnTo>
                    <a:lnTo>
                      <a:pt x="150706" y="635"/>
                    </a:lnTo>
                    <a:lnTo>
                      <a:pt x="195408" y="10299"/>
                    </a:lnTo>
                    <a:lnTo>
                      <a:pt x="233019" y="30207"/>
                    </a:lnTo>
                    <a:lnTo>
                      <a:pt x="262022" y="58563"/>
                    </a:lnTo>
                    <a:lnTo>
                      <a:pt x="280899" y="93572"/>
                    </a:lnTo>
                    <a:lnTo>
                      <a:pt x="288132" y="133439"/>
                    </a:lnTo>
                    <a:lnTo>
                      <a:pt x="287373" y="148100"/>
                    </a:lnTo>
                    <a:lnTo>
                      <a:pt x="276529" y="188938"/>
                    </a:lnTo>
                    <a:lnTo>
                      <a:pt x="254421" y="223644"/>
                    </a:lnTo>
                    <a:lnTo>
                      <a:pt x="223088" y="250406"/>
                    </a:lnTo>
                    <a:lnTo>
                      <a:pt x="184572" y="267414"/>
                    </a:lnTo>
                    <a:lnTo>
                      <a:pt x="155911" y="272438"/>
                    </a:lnTo>
                    <a:lnTo>
                      <a:pt x="139446" y="271840"/>
                    </a:lnTo>
                    <a:lnTo>
                      <a:pt x="94191" y="262394"/>
                    </a:lnTo>
                    <a:lnTo>
                      <a:pt x="56231" y="242836"/>
                    </a:lnTo>
                    <a:lnTo>
                      <a:pt x="26962" y="214923"/>
                    </a:lnTo>
                    <a:lnTo>
                      <a:pt x="7782" y="180410"/>
                    </a:lnTo>
                    <a:lnTo>
                      <a:pt x="85" y="141051"/>
                    </a:lnTo>
                    <a:lnTo>
                      <a:pt x="0" y="136299"/>
                    </a:lnTo>
                    <a:close/>
                  </a:path>
                </a:pathLst>
              </a:custGeom>
              <a:ln w="25400">
                <a:solidFill>
                  <a:srgbClr val="FFFFFF"/>
                </a:solidFill>
              </a:ln>
            </p:spPr>
            <p:txBody>
              <a:bodyPr wrap="square" lIns="0" tIns="0" rIns="0" bIns="0" rtlCol="0"/>
              <a:lstStyle/>
              <a:p>
                <a:endParaRPr/>
              </a:p>
            </p:txBody>
          </p:sp>
          <p:sp>
            <p:nvSpPr>
              <p:cNvPr id="235" name="object 53"/>
              <p:cNvSpPr/>
              <p:nvPr/>
            </p:nvSpPr>
            <p:spPr>
              <a:xfrm>
                <a:off x="7447788" y="5568696"/>
                <a:ext cx="534924" cy="617220"/>
              </a:xfrm>
              <a:prstGeom prst="rect">
                <a:avLst/>
              </a:prstGeom>
              <a:blipFill>
                <a:blip r:embed="rId17" cstate="print"/>
                <a:stretch>
                  <a:fillRect/>
                </a:stretch>
              </a:blipFill>
            </p:spPr>
            <p:txBody>
              <a:bodyPr wrap="square" lIns="0" tIns="0" rIns="0" bIns="0" rtlCol="0"/>
              <a:lstStyle/>
              <a:p>
                <a:endParaRPr/>
              </a:p>
            </p:txBody>
          </p:sp>
          <p:sp>
            <p:nvSpPr>
              <p:cNvPr id="236" name="object 54"/>
              <p:cNvSpPr/>
              <p:nvPr/>
            </p:nvSpPr>
            <p:spPr>
              <a:xfrm>
                <a:off x="7623047" y="5568696"/>
                <a:ext cx="431292" cy="617220"/>
              </a:xfrm>
              <a:prstGeom prst="rect">
                <a:avLst/>
              </a:prstGeom>
              <a:blipFill>
                <a:blip r:embed="rId10" cstate="print"/>
                <a:stretch>
                  <a:fillRect/>
                </a:stretch>
              </a:blipFill>
            </p:spPr>
            <p:txBody>
              <a:bodyPr wrap="square" lIns="0" tIns="0" rIns="0" bIns="0" rtlCol="0"/>
              <a:lstStyle/>
              <a:p>
                <a:endParaRPr/>
              </a:p>
            </p:txBody>
          </p:sp>
          <p:sp>
            <p:nvSpPr>
              <p:cNvPr id="237" name="object 55"/>
              <p:cNvSpPr/>
              <p:nvPr/>
            </p:nvSpPr>
            <p:spPr>
              <a:xfrm>
                <a:off x="7623936" y="5783783"/>
                <a:ext cx="155575" cy="207010"/>
              </a:xfrm>
              <a:custGeom>
                <a:avLst/>
                <a:gdLst/>
                <a:ahLst/>
                <a:cxnLst/>
                <a:rect l="l" t="t" r="r" b="b"/>
                <a:pathLst>
                  <a:path w="155575" h="207010">
                    <a:moveTo>
                      <a:pt x="81153" y="206019"/>
                    </a:moveTo>
                    <a:lnTo>
                      <a:pt x="54502" y="206019"/>
                    </a:lnTo>
                    <a:lnTo>
                      <a:pt x="67179" y="206299"/>
                    </a:lnTo>
                    <a:lnTo>
                      <a:pt x="81153" y="206768"/>
                    </a:lnTo>
                    <a:lnTo>
                      <a:pt x="81153" y="206019"/>
                    </a:lnTo>
                    <a:close/>
                  </a:path>
                  <a:path w="155575" h="207010">
                    <a:moveTo>
                      <a:pt x="56896" y="0"/>
                    </a:moveTo>
                    <a:lnTo>
                      <a:pt x="55626" y="0"/>
                    </a:lnTo>
                    <a:lnTo>
                      <a:pt x="38204" y="5252"/>
                    </a:lnTo>
                    <a:lnTo>
                      <a:pt x="27101" y="7680"/>
                    </a:lnTo>
                    <a:lnTo>
                      <a:pt x="14359" y="9659"/>
                    </a:lnTo>
                    <a:lnTo>
                      <a:pt x="0" y="11188"/>
                    </a:lnTo>
                    <a:lnTo>
                      <a:pt x="0" y="21958"/>
                    </a:lnTo>
                    <a:lnTo>
                      <a:pt x="10287" y="21958"/>
                    </a:lnTo>
                    <a:lnTo>
                      <a:pt x="16256" y="22377"/>
                    </a:lnTo>
                    <a:lnTo>
                      <a:pt x="21624" y="62627"/>
                    </a:lnTo>
                    <a:lnTo>
                      <a:pt x="21745" y="123927"/>
                    </a:lnTo>
                    <a:lnTo>
                      <a:pt x="21528" y="138353"/>
                    </a:lnTo>
                    <a:lnTo>
                      <a:pt x="20206" y="183702"/>
                    </a:lnTo>
                    <a:lnTo>
                      <a:pt x="0" y="195287"/>
                    </a:lnTo>
                    <a:lnTo>
                      <a:pt x="1799" y="206658"/>
                    </a:lnTo>
                    <a:lnTo>
                      <a:pt x="9529" y="206342"/>
                    </a:lnTo>
                    <a:lnTo>
                      <a:pt x="20329" y="206126"/>
                    </a:lnTo>
                    <a:lnTo>
                      <a:pt x="81153" y="206019"/>
                    </a:lnTo>
                    <a:lnTo>
                      <a:pt x="81153" y="195287"/>
                    </a:lnTo>
                    <a:lnTo>
                      <a:pt x="69215" y="195287"/>
                    </a:lnTo>
                    <a:lnTo>
                      <a:pt x="62230" y="194437"/>
                    </a:lnTo>
                    <a:lnTo>
                      <a:pt x="58674" y="190995"/>
                    </a:lnTo>
                    <a:lnTo>
                      <a:pt x="57658" y="185013"/>
                    </a:lnTo>
                    <a:lnTo>
                      <a:pt x="57277" y="174790"/>
                    </a:lnTo>
                    <a:lnTo>
                      <a:pt x="56769" y="132245"/>
                    </a:lnTo>
                    <a:lnTo>
                      <a:pt x="103173" y="132245"/>
                    </a:lnTo>
                    <a:lnTo>
                      <a:pt x="111923" y="125645"/>
                    </a:lnTo>
                    <a:lnTo>
                      <a:pt x="117784" y="121005"/>
                    </a:lnTo>
                    <a:lnTo>
                      <a:pt x="80772" y="121005"/>
                    </a:lnTo>
                    <a:lnTo>
                      <a:pt x="75311" y="119646"/>
                    </a:lnTo>
                    <a:lnTo>
                      <a:pt x="70358" y="116941"/>
                    </a:lnTo>
                    <a:lnTo>
                      <a:pt x="65532" y="114223"/>
                    </a:lnTo>
                    <a:lnTo>
                      <a:pt x="60960" y="110197"/>
                    </a:lnTo>
                    <a:lnTo>
                      <a:pt x="56769" y="104876"/>
                    </a:lnTo>
                    <a:lnTo>
                      <a:pt x="56769" y="37807"/>
                    </a:lnTo>
                    <a:lnTo>
                      <a:pt x="61595" y="33134"/>
                    </a:lnTo>
                    <a:lnTo>
                      <a:pt x="66421" y="29629"/>
                    </a:lnTo>
                    <a:lnTo>
                      <a:pt x="71374" y="27279"/>
                    </a:lnTo>
                    <a:lnTo>
                      <a:pt x="76200" y="24942"/>
                    </a:lnTo>
                    <a:lnTo>
                      <a:pt x="81153" y="23774"/>
                    </a:lnTo>
                    <a:lnTo>
                      <a:pt x="147689" y="23774"/>
                    </a:lnTo>
                    <a:lnTo>
                      <a:pt x="147625" y="23634"/>
                    </a:lnTo>
                    <a:lnTo>
                      <a:pt x="56769" y="23634"/>
                    </a:lnTo>
                    <a:lnTo>
                      <a:pt x="57023" y="10871"/>
                    </a:lnTo>
                    <a:lnTo>
                      <a:pt x="57395" y="7680"/>
                    </a:lnTo>
                    <a:lnTo>
                      <a:pt x="57531" y="1079"/>
                    </a:lnTo>
                    <a:lnTo>
                      <a:pt x="56896" y="0"/>
                    </a:lnTo>
                    <a:close/>
                  </a:path>
                  <a:path w="155575" h="207010">
                    <a:moveTo>
                      <a:pt x="103173" y="132245"/>
                    </a:moveTo>
                    <a:lnTo>
                      <a:pt x="56769" y="132245"/>
                    </a:lnTo>
                    <a:lnTo>
                      <a:pt x="60833" y="134289"/>
                    </a:lnTo>
                    <a:lnTo>
                      <a:pt x="65024" y="135813"/>
                    </a:lnTo>
                    <a:lnTo>
                      <a:pt x="73406" y="137845"/>
                    </a:lnTo>
                    <a:lnTo>
                      <a:pt x="77597" y="138353"/>
                    </a:lnTo>
                    <a:lnTo>
                      <a:pt x="89154" y="138353"/>
                    </a:lnTo>
                    <a:lnTo>
                      <a:pt x="95631" y="136817"/>
                    </a:lnTo>
                    <a:lnTo>
                      <a:pt x="103173" y="132245"/>
                    </a:lnTo>
                    <a:close/>
                  </a:path>
                  <a:path w="155575" h="207010">
                    <a:moveTo>
                      <a:pt x="147689" y="23774"/>
                    </a:moveTo>
                    <a:lnTo>
                      <a:pt x="85979" y="23774"/>
                    </a:lnTo>
                    <a:lnTo>
                      <a:pt x="88348" y="23853"/>
                    </a:lnTo>
                    <a:lnTo>
                      <a:pt x="100318" y="27297"/>
                    </a:lnTo>
                    <a:lnTo>
                      <a:pt x="110690" y="36287"/>
                    </a:lnTo>
                    <a:lnTo>
                      <a:pt x="115427" y="45207"/>
                    </a:lnTo>
                    <a:lnTo>
                      <a:pt x="118265" y="57445"/>
                    </a:lnTo>
                    <a:lnTo>
                      <a:pt x="119166" y="74002"/>
                    </a:lnTo>
                    <a:lnTo>
                      <a:pt x="117749" y="88374"/>
                    </a:lnTo>
                    <a:lnTo>
                      <a:pt x="114487" y="100242"/>
                    </a:lnTo>
                    <a:lnTo>
                      <a:pt x="109237" y="109794"/>
                    </a:lnTo>
                    <a:lnTo>
                      <a:pt x="99073" y="118202"/>
                    </a:lnTo>
                    <a:lnTo>
                      <a:pt x="86487" y="121005"/>
                    </a:lnTo>
                    <a:lnTo>
                      <a:pt x="117784" y="121005"/>
                    </a:lnTo>
                    <a:lnTo>
                      <a:pt x="126358" y="114223"/>
                    </a:lnTo>
                    <a:lnTo>
                      <a:pt x="134366" y="108064"/>
                    </a:lnTo>
                    <a:lnTo>
                      <a:pt x="140081" y="102501"/>
                    </a:lnTo>
                    <a:lnTo>
                      <a:pt x="154694" y="62627"/>
                    </a:lnTo>
                    <a:lnTo>
                      <a:pt x="155043" y="47350"/>
                    </a:lnTo>
                    <a:lnTo>
                      <a:pt x="152608" y="34634"/>
                    </a:lnTo>
                    <a:lnTo>
                      <a:pt x="147689" y="23774"/>
                    </a:lnTo>
                    <a:close/>
                  </a:path>
                  <a:path w="155575" h="207010">
                    <a:moveTo>
                      <a:pt x="103124" y="0"/>
                    </a:moveTo>
                    <a:lnTo>
                      <a:pt x="92075" y="0"/>
                    </a:lnTo>
                    <a:lnTo>
                      <a:pt x="84074" y="1905"/>
                    </a:lnTo>
                    <a:lnTo>
                      <a:pt x="79375" y="5727"/>
                    </a:lnTo>
                    <a:lnTo>
                      <a:pt x="56769" y="23634"/>
                    </a:lnTo>
                    <a:lnTo>
                      <a:pt x="147625" y="23634"/>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238" name="object 56"/>
              <p:cNvSpPr/>
              <p:nvPr/>
            </p:nvSpPr>
            <p:spPr>
              <a:xfrm>
                <a:off x="7680706" y="5807557"/>
                <a:ext cx="62865" cy="97790"/>
              </a:xfrm>
              <a:custGeom>
                <a:avLst/>
                <a:gdLst/>
                <a:ahLst/>
                <a:cxnLst/>
                <a:rect l="l" t="t" r="r" b="b"/>
                <a:pathLst>
                  <a:path w="62865" h="97789">
                    <a:moveTo>
                      <a:pt x="29210" y="0"/>
                    </a:moveTo>
                    <a:lnTo>
                      <a:pt x="24384" y="0"/>
                    </a:lnTo>
                    <a:lnTo>
                      <a:pt x="19430" y="1168"/>
                    </a:lnTo>
                    <a:lnTo>
                      <a:pt x="14604" y="3505"/>
                    </a:lnTo>
                    <a:lnTo>
                      <a:pt x="9651" y="5854"/>
                    </a:lnTo>
                    <a:lnTo>
                      <a:pt x="4825" y="9359"/>
                    </a:lnTo>
                    <a:lnTo>
                      <a:pt x="0" y="14033"/>
                    </a:lnTo>
                    <a:lnTo>
                      <a:pt x="0" y="81102"/>
                    </a:lnTo>
                    <a:lnTo>
                      <a:pt x="24002" y="97231"/>
                    </a:lnTo>
                    <a:lnTo>
                      <a:pt x="29718" y="97231"/>
                    </a:lnTo>
                    <a:lnTo>
                      <a:pt x="60980" y="64599"/>
                    </a:lnTo>
                    <a:lnTo>
                      <a:pt x="62397" y="50228"/>
                    </a:lnTo>
                    <a:lnTo>
                      <a:pt x="61496" y="33671"/>
                    </a:lnTo>
                    <a:lnTo>
                      <a:pt x="58658" y="21432"/>
                    </a:lnTo>
                    <a:lnTo>
                      <a:pt x="53921" y="12512"/>
                    </a:lnTo>
                    <a:lnTo>
                      <a:pt x="43549" y="3523"/>
                    </a:lnTo>
                    <a:lnTo>
                      <a:pt x="31579" y="79"/>
                    </a:lnTo>
                    <a:lnTo>
                      <a:pt x="29210" y="0"/>
                    </a:lnTo>
                    <a:close/>
                  </a:path>
                </a:pathLst>
              </a:custGeom>
              <a:ln w="9144">
                <a:solidFill>
                  <a:srgbClr val="000000"/>
                </a:solidFill>
              </a:ln>
            </p:spPr>
            <p:txBody>
              <a:bodyPr wrap="square" lIns="0" tIns="0" rIns="0" bIns="0" rtlCol="0"/>
              <a:lstStyle/>
              <a:p>
                <a:endParaRPr/>
              </a:p>
            </p:txBody>
          </p:sp>
          <p:sp>
            <p:nvSpPr>
              <p:cNvPr id="239" name="object 57"/>
              <p:cNvSpPr/>
              <p:nvPr/>
            </p:nvSpPr>
            <p:spPr>
              <a:xfrm>
                <a:off x="7623936" y="5783783"/>
                <a:ext cx="155575" cy="207010"/>
              </a:xfrm>
              <a:custGeom>
                <a:avLst/>
                <a:gdLst/>
                <a:ahLst/>
                <a:cxnLst/>
                <a:rect l="l" t="t" r="r" b="b"/>
                <a:pathLst>
                  <a:path w="155575" h="207010">
                    <a:moveTo>
                      <a:pt x="55626" y="0"/>
                    </a:moveTo>
                    <a:lnTo>
                      <a:pt x="56896" y="0"/>
                    </a:lnTo>
                    <a:lnTo>
                      <a:pt x="57531" y="1079"/>
                    </a:lnTo>
                    <a:lnTo>
                      <a:pt x="57531" y="3251"/>
                    </a:lnTo>
                    <a:lnTo>
                      <a:pt x="57531" y="5067"/>
                    </a:lnTo>
                    <a:lnTo>
                      <a:pt x="57404" y="7607"/>
                    </a:lnTo>
                    <a:lnTo>
                      <a:pt x="57023" y="10871"/>
                    </a:lnTo>
                    <a:lnTo>
                      <a:pt x="56769" y="23634"/>
                    </a:lnTo>
                    <a:lnTo>
                      <a:pt x="79375" y="5727"/>
                    </a:lnTo>
                    <a:lnTo>
                      <a:pt x="84074" y="1905"/>
                    </a:lnTo>
                    <a:lnTo>
                      <a:pt x="92075" y="0"/>
                    </a:lnTo>
                    <a:lnTo>
                      <a:pt x="103124" y="0"/>
                    </a:lnTo>
                    <a:lnTo>
                      <a:pt x="116973" y="1424"/>
                    </a:lnTo>
                    <a:lnTo>
                      <a:pt x="152608" y="34634"/>
                    </a:lnTo>
                    <a:lnTo>
                      <a:pt x="155043" y="47350"/>
                    </a:lnTo>
                    <a:lnTo>
                      <a:pt x="154694" y="62627"/>
                    </a:lnTo>
                    <a:lnTo>
                      <a:pt x="140081" y="102501"/>
                    </a:lnTo>
                    <a:lnTo>
                      <a:pt x="126111" y="114414"/>
                    </a:lnTo>
                    <a:lnTo>
                      <a:pt x="111923" y="125645"/>
                    </a:lnTo>
                    <a:lnTo>
                      <a:pt x="103235" y="132207"/>
                    </a:lnTo>
                    <a:lnTo>
                      <a:pt x="95631" y="136817"/>
                    </a:lnTo>
                    <a:lnTo>
                      <a:pt x="89154" y="138353"/>
                    </a:lnTo>
                    <a:lnTo>
                      <a:pt x="81788" y="138353"/>
                    </a:lnTo>
                    <a:lnTo>
                      <a:pt x="77597" y="138353"/>
                    </a:lnTo>
                    <a:lnTo>
                      <a:pt x="73406" y="137845"/>
                    </a:lnTo>
                    <a:lnTo>
                      <a:pt x="69215" y="136829"/>
                    </a:lnTo>
                    <a:lnTo>
                      <a:pt x="65024" y="135813"/>
                    </a:lnTo>
                    <a:lnTo>
                      <a:pt x="60833" y="134289"/>
                    </a:lnTo>
                    <a:lnTo>
                      <a:pt x="56769" y="132245"/>
                    </a:lnTo>
                    <a:lnTo>
                      <a:pt x="57277" y="174790"/>
                    </a:lnTo>
                    <a:lnTo>
                      <a:pt x="57658" y="185013"/>
                    </a:lnTo>
                    <a:lnTo>
                      <a:pt x="58674" y="190995"/>
                    </a:lnTo>
                    <a:lnTo>
                      <a:pt x="60452" y="192709"/>
                    </a:lnTo>
                    <a:lnTo>
                      <a:pt x="62230" y="194437"/>
                    </a:lnTo>
                    <a:lnTo>
                      <a:pt x="69215" y="195287"/>
                    </a:lnTo>
                    <a:lnTo>
                      <a:pt x="81153" y="195287"/>
                    </a:lnTo>
                    <a:lnTo>
                      <a:pt x="81153" y="206768"/>
                    </a:lnTo>
                    <a:lnTo>
                      <a:pt x="67179" y="206299"/>
                    </a:lnTo>
                    <a:lnTo>
                      <a:pt x="54502" y="206019"/>
                    </a:lnTo>
                    <a:lnTo>
                      <a:pt x="35040" y="206016"/>
                    </a:lnTo>
                    <a:lnTo>
                      <a:pt x="20329" y="206126"/>
                    </a:lnTo>
                    <a:lnTo>
                      <a:pt x="9529" y="206342"/>
                    </a:lnTo>
                    <a:lnTo>
                      <a:pt x="1799" y="206658"/>
                    </a:lnTo>
                    <a:lnTo>
                      <a:pt x="0" y="195287"/>
                    </a:lnTo>
                    <a:lnTo>
                      <a:pt x="21308" y="150380"/>
                    </a:lnTo>
                    <a:lnTo>
                      <a:pt x="21830" y="114276"/>
                    </a:lnTo>
                    <a:lnTo>
                      <a:pt x="21590" y="53860"/>
                    </a:lnTo>
                    <a:lnTo>
                      <a:pt x="10287" y="21958"/>
                    </a:lnTo>
                    <a:lnTo>
                      <a:pt x="0" y="21958"/>
                    </a:lnTo>
                    <a:lnTo>
                      <a:pt x="0" y="11188"/>
                    </a:lnTo>
                    <a:lnTo>
                      <a:pt x="14359" y="9659"/>
                    </a:lnTo>
                    <a:lnTo>
                      <a:pt x="27101" y="7680"/>
                    </a:lnTo>
                    <a:lnTo>
                      <a:pt x="38204" y="5252"/>
                    </a:lnTo>
                    <a:lnTo>
                      <a:pt x="55626" y="0"/>
                    </a:lnTo>
                    <a:close/>
                  </a:path>
                </a:pathLst>
              </a:custGeom>
              <a:ln w="9144">
                <a:solidFill>
                  <a:srgbClr val="000000"/>
                </a:solidFill>
              </a:ln>
            </p:spPr>
            <p:txBody>
              <a:bodyPr wrap="square" lIns="0" tIns="0" rIns="0" bIns="0" rtlCol="0"/>
              <a:lstStyle/>
              <a:p>
                <a:endParaRPr/>
              </a:p>
            </p:txBody>
          </p:sp>
          <p:sp>
            <p:nvSpPr>
              <p:cNvPr id="240" name="object 59"/>
              <p:cNvSpPr/>
              <p:nvPr/>
            </p:nvSpPr>
            <p:spPr>
              <a:xfrm>
                <a:off x="4912359" y="5982866"/>
                <a:ext cx="339725" cy="322580"/>
              </a:xfrm>
              <a:custGeom>
                <a:avLst/>
                <a:gdLst/>
                <a:ahLst/>
                <a:cxnLst/>
                <a:rect l="l" t="t" r="r" b="b"/>
                <a:pathLst>
                  <a:path w="339725" h="322579">
                    <a:moveTo>
                      <a:pt x="163288" y="0"/>
                    </a:moveTo>
                    <a:lnTo>
                      <a:pt x="119692" y="7064"/>
                    </a:lnTo>
                    <a:lnTo>
                      <a:pt x="80633" y="23938"/>
                    </a:lnTo>
                    <a:lnTo>
                      <a:pt x="47623" y="49195"/>
                    </a:lnTo>
                    <a:lnTo>
                      <a:pt x="22173" y="81407"/>
                    </a:lnTo>
                    <a:lnTo>
                      <a:pt x="5795" y="119146"/>
                    </a:lnTo>
                    <a:lnTo>
                      <a:pt x="0" y="160986"/>
                    </a:lnTo>
                    <a:lnTo>
                      <a:pt x="191" y="168707"/>
                    </a:lnTo>
                    <a:lnTo>
                      <a:pt x="7935" y="209724"/>
                    </a:lnTo>
                    <a:lnTo>
                      <a:pt x="25943" y="246435"/>
                    </a:lnTo>
                    <a:lnTo>
                      <a:pt x="52768" y="277435"/>
                    </a:lnTo>
                    <a:lnTo>
                      <a:pt x="86963" y="301316"/>
                    </a:lnTo>
                    <a:lnTo>
                      <a:pt x="127081" y="316675"/>
                    </a:lnTo>
                    <a:lnTo>
                      <a:pt x="171675" y="322104"/>
                    </a:lnTo>
                    <a:lnTo>
                      <a:pt x="186218" y="321389"/>
                    </a:lnTo>
                    <a:lnTo>
                      <a:pt x="227558" y="312534"/>
                    </a:lnTo>
                    <a:lnTo>
                      <a:pt x="264401" y="294397"/>
                    </a:lnTo>
                    <a:lnTo>
                      <a:pt x="295384" y="267990"/>
                    </a:lnTo>
                    <a:lnTo>
                      <a:pt x="319142" y="234325"/>
                    </a:lnTo>
                    <a:lnTo>
                      <a:pt x="334314" y="194411"/>
                    </a:lnTo>
                    <a:lnTo>
                      <a:pt x="339535" y="149261"/>
                    </a:lnTo>
                    <a:lnTo>
                      <a:pt x="337861" y="135515"/>
                    </a:lnTo>
                    <a:lnTo>
                      <a:pt x="325812" y="96734"/>
                    </a:lnTo>
                    <a:lnTo>
                      <a:pt x="304198" y="62682"/>
                    </a:lnTo>
                    <a:lnTo>
                      <a:pt x="274266" y="34703"/>
                    </a:lnTo>
                    <a:lnTo>
                      <a:pt x="237267" y="14140"/>
                    </a:lnTo>
                    <a:lnTo>
                      <a:pt x="194449" y="2338"/>
                    </a:lnTo>
                    <a:lnTo>
                      <a:pt x="163288" y="0"/>
                    </a:lnTo>
                    <a:close/>
                  </a:path>
                </a:pathLst>
              </a:custGeom>
              <a:solidFill>
                <a:srgbClr val="C00000"/>
              </a:solidFill>
            </p:spPr>
            <p:txBody>
              <a:bodyPr wrap="square" lIns="0" tIns="0" rIns="0" bIns="0" rtlCol="0"/>
              <a:lstStyle/>
              <a:p>
                <a:endParaRPr/>
              </a:p>
            </p:txBody>
          </p:sp>
          <p:sp>
            <p:nvSpPr>
              <p:cNvPr id="241" name="object 60"/>
              <p:cNvSpPr/>
              <p:nvPr/>
            </p:nvSpPr>
            <p:spPr>
              <a:xfrm>
                <a:off x="4912359" y="5982866"/>
                <a:ext cx="339725" cy="322580"/>
              </a:xfrm>
              <a:custGeom>
                <a:avLst/>
                <a:gdLst/>
                <a:ahLst/>
                <a:cxnLst/>
                <a:rect l="l" t="t" r="r" b="b"/>
                <a:pathLst>
                  <a:path w="339725" h="322579">
                    <a:moveTo>
                      <a:pt x="0" y="160986"/>
                    </a:moveTo>
                    <a:lnTo>
                      <a:pt x="5795" y="119146"/>
                    </a:lnTo>
                    <a:lnTo>
                      <a:pt x="22173" y="81407"/>
                    </a:lnTo>
                    <a:lnTo>
                      <a:pt x="47623" y="49195"/>
                    </a:lnTo>
                    <a:lnTo>
                      <a:pt x="80633" y="23938"/>
                    </a:lnTo>
                    <a:lnTo>
                      <a:pt x="119692" y="7064"/>
                    </a:lnTo>
                    <a:lnTo>
                      <a:pt x="163288" y="0"/>
                    </a:lnTo>
                    <a:lnTo>
                      <a:pt x="179099" y="582"/>
                    </a:lnTo>
                    <a:lnTo>
                      <a:pt x="223579" y="9166"/>
                    </a:lnTo>
                    <a:lnTo>
                      <a:pt x="262657" y="26958"/>
                    </a:lnTo>
                    <a:lnTo>
                      <a:pt x="295083" y="52615"/>
                    </a:lnTo>
                    <a:lnTo>
                      <a:pt x="319609" y="84792"/>
                    </a:lnTo>
                    <a:lnTo>
                      <a:pt x="334985" y="122146"/>
                    </a:lnTo>
                    <a:lnTo>
                      <a:pt x="339535" y="149261"/>
                    </a:lnTo>
                    <a:lnTo>
                      <a:pt x="338984" y="164830"/>
                    </a:lnTo>
                    <a:lnTo>
                      <a:pt x="330295" y="208347"/>
                    </a:lnTo>
                    <a:lnTo>
                      <a:pt x="312110" y="246291"/>
                    </a:lnTo>
                    <a:lnTo>
                      <a:pt x="285792" y="277649"/>
                    </a:lnTo>
                    <a:lnTo>
                      <a:pt x="252704" y="301411"/>
                    </a:lnTo>
                    <a:lnTo>
                      <a:pt x="214211" y="316567"/>
                    </a:lnTo>
                    <a:lnTo>
                      <a:pt x="171675" y="322104"/>
                    </a:lnTo>
                    <a:lnTo>
                      <a:pt x="156402" y="321484"/>
                    </a:lnTo>
                    <a:lnTo>
                      <a:pt x="113140" y="312589"/>
                    </a:lnTo>
                    <a:lnTo>
                      <a:pt x="74835" y="294233"/>
                    </a:lnTo>
                    <a:lnTo>
                      <a:pt x="42936" y="267823"/>
                    </a:lnTo>
                    <a:lnTo>
                      <a:pt x="18889" y="234764"/>
                    </a:lnTo>
                    <a:lnTo>
                      <a:pt x="4142" y="196461"/>
                    </a:lnTo>
                    <a:lnTo>
                      <a:pt x="0" y="160986"/>
                    </a:lnTo>
                    <a:close/>
                  </a:path>
                </a:pathLst>
              </a:custGeom>
              <a:ln w="25400">
                <a:solidFill>
                  <a:srgbClr val="FFFFFF"/>
                </a:solidFill>
              </a:ln>
            </p:spPr>
            <p:txBody>
              <a:bodyPr wrap="square" lIns="0" tIns="0" rIns="0" bIns="0" rtlCol="0"/>
              <a:lstStyle/>
              <a:p>
                <a:endParaRPr/>
              </a:p>
            </p:txBody>
          </p:sp>
          <p:sp>
            <p:nvSpPr>
              <p:cNvPr id="242" name="object 61"/>
              <p:cNvSpPr/>
              <p:nvPr/>
            </p:nvSpPr>
            <p:spPr>
              <a:xfrm>
                <a:off x="4803647" y="5890259"/>
                <a:ext cx="582168" cy="617220"/>
              </a:xfrm>
              <a:prstGeom prst="rect">
                <a:avLst/>
              </a:prstGeom>
              <a:blipFill>
                <a:blip r:embed="rId18" cstate="print"/>
                <a:stretch>
                  <a:fillRect/>
                </a:stretch>
              </a:blipFill>
            </p:spPr>
            <p:txBody>
              <a:bodyPr wrap="square" lIns="0" tIns="0" rIns="0" bIns="0" rtlCol="0"/>
              <a:lstStyle/>
              <a:p>
                <a:endParaRPr/>
              </a:p>
            </p:txBody>
          </p:sp>
          <p:sp>
            <p:nvSpPr>
              <p:cNvPr id="243" name="object 62"/>
              <p:cNvSpPr/>
              <p:nvPr/>
            </p:nvSpPr>
            <p:spPr>
              <a:xfrm>
                <a:off x="5026152" y="5890259"/>
                <a:ext cx="431291" cy="617220"/>
              </a:xfrm>
              <a:prstGeom prst="rect">
                <a:avLst/>
              </a:prstGeom>
              <a:blipFill>
                <a:blip r:embed="rId10" cstate="print"/>
                <a:stretch>
                  <a:fillRect/>
                </a:stretch>
              </a:blipFill>
            </p:spPr>
            <p:txBody>
              <a:bodyPr wrap="square" lIns="0" tIns="0" rIns="0" bIns="0" rtlCol="0"/>
              <a:lstStyle/>
              <a:p>
                <a:endParaRPr/>
              </a:p>
            </p:txBody>
          </p:sp>
          <p:sp>
            <p:nvSpPr>
              <p:cNvPr id="244" name="object 63"/>
              <p:cNvSpPr/>
              <p:nvPr/>
            </p:nvSpPr>
            <p:spPr>
              <a:xfrm>
                <a:off x="4980051" y="6042266"/>
                <a:ext cx="210820" cy="198120"/>
              </a:xfrm>
              <a:custGeom>
                <a:avLst/>
                <a:gdLst/>
                <a:ahLst/>
                <a:cxnLst/>
                <a:rect l="l" t="t" r="r" b="b"/>
                <a:pathLst>
                  <a:path w="210820" h="198120">
                    <a:moveTo>
                      <a:pt x="65404" y="196906"/>
                    </a:moveTo>
                    <a:lnTo>
                      <a:pt x="42643" y="196906"/>
                    </a:lnTo>
                    <a:lnTo>
                      <a:pt x="55857" y="197230"/>
                    </a:lnTo>
                    <a:lnTo>
                      <a:pt x="65404" y="197815"/>
                    </a:lnTo>
                    <a:lnTo>
                      <a:pt x="65404" y="196906"/>
                    </a:lnTo>
                    <a:close/>
                  </a:path>
                  <a:path w="210820" h="198120">
                    <a:moveTo>
                      <a:pt x="210820" y="196850"/>
                    </a:moveTo>
                    <a:lnTo>
                      <a:pt x="172846" y="196850"/>
                    </a:lnTo>
                    <a:lnTo>
                      <a:pt x="185703" y="197003"/>
                    </a:lnTo>
                    <a:lnTo>
                      <a:pt x="198360" y="197325"/>
                    </a:lnTo>
                    <a:lnTo>
                      <a:pt x="210820" y="197815"/>
                    </a:lnTo>
                    <a:lnTo>
                      <a:pt x="210820" y="196850"/>
                    </a:lnTo>
                    <a:close/>
                  </a:path>
                  <a:path w="210820" h="198120">
                    <a:moveTo>
                      <a:pt x="135585" y="49402"/>
                    </a:moveTo>
                    <a:lnTo>
                      <a:pt x="91821" y="49402"/>
                    </a:lnTo>
                    <a:lnTo>
                      <a:pt x="137668" y="160896"/>
                    </a:lnTo>
                    <a:lnTo>
                      <a:pt x="141604" y="170535"/>
                    </a:lnTo>
                    <a:lnTo>
                      <a:pt x="143510" y="176568"/>
                    </a:lnTo>
                    <a:lnTo>
                      <a:pt x="143469" y="180898"/>
                    </a:lnTo>
                    <a:lnTo>
                      <a:pt x="142748" y="182244"/>
                    </a:lnTo>
                    <a:lnTo>
                      <a:pt x="139446" y="184188"/>
                    </a:lnTo>
                    <a:lnTo>
                      <a:pt x="133096" y="184810"/>
                    </a:lnTo>
                    <a:lnTo>
                      <a:pt x="121793" y="185089"/>
                    </a:lnTo>
                    <a:lnTo>
                      <a:pt x="122016" y="197805"/>
                    </a:lnTo>
                    <a:lnTo>
                      <a:pt x="133072" y="197383"/>
                    </a:lnTo>
                    <a:lnTo>
                      <a:pt x="144924" y="197082"/>
                    </a:lnTo>
                    <a:lnTo>
                      <a:pt x="158029" y="196903"/>
                    </a:lnTo>
                    <a:lnTo>
                      <a:pt x="210820" y="196850"/>
                    </a:lnTo>
                    <a:lnTo>
                      <a:pt x="210820" y="185089"/>
                    </a:lnTo>
                    <a:lnTo>
                      <a:pt x="177926" y="149466"/>
                    </a:lnTo>
                    <a:lnTo>
                      <a:pt x="135585" y="49402"/>
                    </a:lnTo>
                    <a:close/>
                  </a:path>
                  <a:path w="210820" h="198120">
                    <a:moveTo>
                      <a:pt x="114681" y="0"/>
                    </a:moveTo>
                    <a:lnTo>
                      <a:pt x="94107" y="0"/>
                    </a:lnTo>
                    <a:lnTo>
                      <a:pt x="44576" y="121297"/>
                    </a:lnTo>
                    <a:lnTo>
                      <a:pt x="21971" y="173989"/>
                    </a:lnTo>
                    <a:lnTo>
                      <a:pt x="0" y="185089"/>
                    </a:lnTo>
                    <a:lnTo>
                      <a:pt x="2111" y="197618"/>
                    </a:lnTo>
                    <a:lnTo>
                      <a:pt x="10236" y="197190"/>
                    </a:lnTo>
                    <a:lnTo>
                      <a:pt x="23125" y="196948"/>
                    </a:lnTo>
                    <a:lnTo>
                      <a:pt x="65404" y="196906"/>
                    </a:lnTo>
                    <a:lnTo>
                      <a:pt x="65404" y="185089"/>
                    </a:lnTo>
                    <a:lnTo>
                      <a:pt x="55372" y="184251"/>
                    </a:lnTo>
                    <a:lnTo>
                      <a:pt x="49149" y="183489"/>
                    </a:lnTo>
                    <a:lnTo>
                      <a:pt x="46736" y="182791"/>
                    </a:lnTo>
                    <a:lnTo>
                      <a:pt x="44196" y="182105"/>
                    </a:lnTo>
                    <a:lnTo>
                      <a:pt x="42925" y="180403"/>
                    </a:lnTo>
                    <a:lnTo>
                      <a:pt x="42926" y="177598"/>
                    </a:lnTo>
                    <a:lnTo>
                      <a:pt x="44750" y="167845"/>
                    </a:lnTo>
                    <a:lnTo>
                      <a:pt x="50037" y="153111"/>
                    </a:lnTo>
                    <a:lnTo>
                      <a:pt x="91821" y="49402"/>
                    </a:lnTo>
                    <a:lnTo>
                      <a:pt x="135585" y="49402"/>
                    </a:lnTo>
                    <a:lnTo>
                      <a:pt x="114681" y="0"/>
                    </a:lnTo>
                    <a:close/>
                  </a:path>
                </a:pathLst>
              </a:custGeom>
              <a:solidFill>
                <a:srgbClr val="FFFFFF"/>
              </a:solidFill>
            </p:spPr>
            <p:txBody>
              <a:bodyPr wrap="square" lIns="0" tIns="0" rIns="0" bIns="0" rtlCol="0"/>
              <a:lstStyle/>
              <a:p>
                <a:endParaRPr/>
              </a:p>
            </p:txBody>
          </p:sp>
          <p:sp>
            <p:nvSpPr>
              <p:cNvPr id="245" name="object 64"/>
              <p:cNvSpPr/>
              <p:nvPr/>
            </p:nvSpPr>
            <p:spPr>
              <a:xfrm>
                <a:off x="4980051" y="6042266"/>
                <a:ext cx="210820" cy="198120"/>
              </a:xfrm>
              <a:custGeom>
                <a:avLst/>
                <a:gdLst/>
                <a:ahLst/>
                <a:cxnLst/>
                <a:rect l="l" t="t" r="r" b="b"/>
                <a:pathLst>
                  <a:path w="210820" h="198120">
                    <a:moveTo>
                      <a:pt x="94107" y="0"/>
                    </a:moveTo>
                    <a:lnTo>
                      <a:pt x="114681" y="0"/>
                    </a:lnTo>
                    <a:lnTo>
                      <a:pt x="177926" y="149466"/>
                    </a:lnTo>
                    <a:lnTo>
                      <a:pt x="185686" y="167197"/>
                    </a:lnTo>
                    <a:lnTo>
                      <a:pt x="191027" y="178088"/>
                    </a:lnTo>
                    <a:lnTo>
                      <a:pt x="195707" y="183578"/>
                    </a:lnTo>
                    <a:lnTo>
                      <a:pt x="201422" y="184619"/>
                    </a:lnTo>
                    <a:lnTo>
                      <a:pt x="210820" y="185089"/>
                    </a:lnTo>
                    <a:lnTo>
                      <a:pt x="210820" y="197815"/>
                    </a:lnTo>
                    <a:lnTo>
                      <a:pt x="198360" y="197325"/>
                    </a:lnTo>
                    <a:lnTo>
                      <a:pt x="185703" y="197003"/>
                    </a:lnTo>
                    <a:lnTo>
                      <a:pt x="172846" y="196850"/>
                    </a:lnTo>
                    <a:lnTo>
                      <a:pt x="158029" y="196903"/>
                    </a:lnTo>
                    <a:lnTo>
                      <a:pt x="144924" y="197082"/>
                    </a:lnTo>
                    <a:lnTo>
                      <a:pt x="133072" y="197383"/>
                    </a:lnTo>
                    <a:lnTo>
                      <a:pt x="122016" y="197805"/>
                    </a:lnTo>
                    <a:lnTo>
                      <a:pt x="121793" y="185089"/>
                    </a:lnTo>
                    <a:lnTo>
                      <a:pt x="133096" y="184810"/>
                    </a:lnTo>
                    <a:lnTo>
                      <a:pt x="139446" y="184188"/>
                    </a:lnTo>
                    <a:lnTo>
                      <a:pt x="141097" y="183210"/>
                    </a:lnTo>
                    <a:lnTo>
                      <a:pt x="142748" y="182244"/>
                    </a:lnTo>
                    <a:lnTo>
                      <a:pt x="143510" y="180822"/>
                    </a:lnTo>
                    <a:lnTo>
                      <a:pt x="143510" y="178968"/>
                    </a:lnTo>
                    <a:lnTo>
                      <a:pt x="143510" y="176568"/>
                    </a:lnTo>
                    <a:lnTo>
                      <a:pt x="141604" y="170535"/>
                    </a:lnTo>
                    <a:lnTo>
                      <a:pt x="137668" y="160896"/>
                    </a:lnTo>
                    <a:lnTo>
                      <a:pt x="91821" y="49402"/>
                    </a:lnTo>
                    <a:lnTo>
                      <a:pt x="50037" y="153111"/>
                    </a:lnTo>
                    <a:lnTo>
                      <a:pt x="44750" y="167845"/>
                    </a:lnTo>
                    <a:lnTo>
                      <a:pt x="42926" y="177598"/>
                    </a:lnTo>
                    <a:lnTo>
                      <a:pt x="42925" y="180403"/>
                    </a:lnTo>
                    <a:lnTo>
                      <a:pt x="44196" y="182105"/>
                    </a:lnTo>
                    <a:lnTo>
                      <a:pt x="46736" y="182791"/>
                    </a:lnTo>
                    <a:lnTo>
                      <a:pt x="49149" y="183489"/>
                    </a:lnTo>
                    <a:lnTo>
                      <a:pt x="55372" y="184251"/>
                    </a:lnTo>
                    <a:lnTo>
                      <a:pt x="65404" y="185089"/>
                    </a:lnTo>
                    <a:lnTo>
                      <a:pt x="65404" y="197815"/>
                    </a:lnTo>
                    <a:lnTo>
                      <a:pt x="55857" y="197230"/>
                    </a:lnTo>
                    <a:lnTo>
                      <a:pt x="42643" y="196906"/>
                    </a:lnTo>
                    <a:lnTo>
                      <a:pt x="23125" y="196948"/>
                    </a:lnTo>
                    <a:lnTo>
                      <a:pt x="10236" y="197190"/>
                    </a:lnTo>
                    <a:lnTo>
                      <a:pt x="2111" y="197618"/>
                    </a:lnTo>
                    <a:lnTo>
                      <a:pt x="0" y="185089"/>
                    </a:lnTo>
                    <a:lnTo>
                      <a:pt x="44576" y="121297"/>
                    </a:lnTo>
                    <a:lnTo>
                      <a:pt x="94107" y="0"/>
                    </a:lnTo>
                    <a:close/>
                  </a:path>
                </a:pathLst>
              </a:custGeom>
              <a:ln w="9143">
                <a:solidFill>
                  <a:srgbClr val="000000"/>
                </a:solidFill>
              </a:ln>
            </p:spPr>
            <p:txBody>
              <a:bodyPr wrap="square" lIns="0" tIns="0" rIns="0" bIns="0" rtlCol="0"/>
              <a:lstStyle/>
              <a:p>
                <a:endParaRPr/>
              </a:p>
            </p:txBody>
          </p:sp>
          <p:sp>
            <p:nvSpPr>
              <p:cNvPr id="246" name="object 65"/>
              <p:cNvSpPr/>
              <p:nvPr/>
            </p:nvSpPr>
            <p:spPr>
              <a:xfrm>
                <a:off x="4858003" y="5498591"/>
                <a:ext cx="494665" cy="468630"/>
              </a:xfrm>
              <a:custGeom>
                <a:avLst/>
                <a:gdLst/>
                <a:ahLst/>
                <a:cxnLst/>
                <a:rect l="l" t="t" r="r" b="b"/>
                <a:pathLst>
                  <a:path w="494664" h="468629">
                    <a:moveTo>
                      <a:pt x="247142" y="0"/>
                    </a:moveTo>
                    <a:lnTo>
                      <a:pt x="207046" y="3065"/>
                    </a:lnTo>
                    <a:lnTo>
                      <a:pt x="169013" y="11939"/>
                    </a:lnTo>
                    <a:lnTo>
                      <a:pt x="133551" y="26141"/>
                    </a:lnTo>
                    <a:lnTo>
                      <a:pt x="86291" y="56378"/>
                    </a:lnTo>
                    <a:lnTo>
                      <a:pt x="47674" y="95891"/>
                    </a:lnTo>
                    <a:lnTo>
                      <a:pt x="19417" y="143053"/>
                    </a:lnTo>
                    <a:lnTo>
                      <a:pt x="3233" y="196238"/>
                    </a:lnTo>
                    <a:lnTo>
                      <a:pt x="0" y="234238"/>
                    </a:lnTo>
                    <a:lnTo>
                      <a:pt x="819" y="253453"/>
                    </a:lnTo>
                    <a:lnTo>
                      <a:pt x="12596" y="308287"/>
                    </a:lnTo>
                    <a:lnTo>
                      <a:pt x="37019" y="357642"/>
                    </a:lnTo>
                    <a:lnTo>
                      <a:pt x="72374" y="399891"/>
                    </a:lnTo>
                    <a:lnTo>
                      <a:pt x="116943" y="433406"/>
                    </a:lnTo>
                    <a:lnTo>
                      <a:pt x="169013" y="456560"/>
                    </a:lnTo>
                    <a:lnTo>
                      <a:pt x="207046" y="465437"/>
                    </a:lnTo>
                    <a:lnTo>
                      <a:pt x="247142" y="468503"/>
                    </a:lnTo>
                    <a:lnTo>
                      <a:pt x="267397" y="467726"/>
                    </a:lnTo>
                    <a:lnTo>
                      <a:pt x="306494" y="461695"/>
                    </a:lnTo>
                    <a:lnTo>
                      <a:pt x="343281" y="450094"/>
                    </a:lnTo>
                    <a:lnTo>
                      <a:pt x="393015" y="423305"/>
                    </a:lnTo>
                    <a:lnTo>
                      <a:pt x="434687" y="386698"/>
                    </a:lnTo>
                    <a:lnTo>
                      <a:pt x="466580" y="341899"/>
                    </a:lnTo>
                    <a:lnTo>
                      <a:pt x="486976" y="290537"/>
                    </a:lnTo>
                    <a:lnTo>
                      <a:pt x="494157" y="234238"/>
                    </a:lnTo>
                    <a:lnTo>
                      <a:pt x="493337" y="215024"/>
                    </a:lnTo>
                    <a:lnTo>
                      <a:pt x="481561" y="160193"/>
                    </a:lnTo>
                    <a:lnTo>
                      <a:pt x="457142" y="110842"/>
                    </a:lnTo>
                    <a:lnTo>
                      <a:pt x="421798" y="68599"/>
                    </a:lnTo>
                    <a:lnTo>
                      <a:pt x="377248" y="35089"/>
                    </a:lnTo>
                    <a:lnTo>
                      <a:pt x="325208" y="11939"/>
                    </a:lnTo>
                    <a:lnTo>
                      <a:pt x="287203" y="3065"/>
                    </a:lnTo>
                    <a:lnTo>
                      <a:pt x="247142" y="0"/>
                    </a:lnTo>
                    <a:close/>
                  </a:path>
                </a:pathLst>
              </a:custGeom>
              <a:solidFill>
                <a:srgbClr val="6485CF"/>
              </a:solidFill>
            </p:spPr>
            <p:txBody>
              <a:bodyPr wrap="square" lIns="0" tIns="0" rIns="0" bIns="0" rtlCol="0"/>
              <a:lstStyle/>
              <a:p>
                <a:endParaRPr/>
              </a:p>
            </p:txBody>
          </p:sp>
          <p:sp>
            <p:nvSpPr>
              <p:cNvPr id="247" name="object 66"/>
              <p:cNvSpPr/>
              <p:nvPr/>
            </p:nvSpPr>
            <p:spPr>
              <a:xfrm>
                <a:off x="4858003" y="5498591"/>
                <a:ext cx="494665" cy="468630"/>
              </a:xfrm>
              <a:custGeom>
                <a:avLst/>
                <a:gdLst/>
                <a:ahLst/>
                <a:cxnLst/>
                <a:rect l="l" t="t" r="r" b="b"/>
                <a:pathLst>
                  <a:path w="494664" h="468629">
                    <a:moveTo>
                      <a:pt x="0" y="234238"/>
                    </a:moveTo>
                    <a:lnTo>
                      <a:pt x="3233" y="196238"/>
                    </a:lnTo>
                    <a:lnTo>
                      <a:pt x="19417" y="143053"/>
                    </a:lnTo>
                    <a:lnTo>
                      <a:pt x="47674" y="95891"/>
                    </a:lnTo>
                    <a:lnTo>
                      <a:pt x="86291" y="56378"/>
                    </a:lnTo>
                    <a:lnTo>
                      <a:pt x="133551" y="26141"/>
                    </a:lnTo>
                    <a:lnTo>
                      <a:pt x="169013" y="11939"/>
                    </a:lnTo>
                    <a:lnTo>
                      <a:pt x="207046" y="3065"/>
                    </a:lnTo>
                    <a:lnTo>
                      <a:pt x="247142" y="0"/>
                    </a:lnTo>
                    <a:lnTo>
                      <a:pt x="267397" y="776"/>
                    </a:lnTo>
                    <a:lnTo>
                      <a:pt x="306494" y="6806"/>
                    </a:lnTo>
                    <a:lnTo>
                      <a:pt x="343281" y="18404"/>
                    </a:lnTo>
                    <a:lnTo>
                      <a:pt x="393015" y="45188"/>
                    </a:lnTo>
                    <a:lnTo>
                      <a:pt x="434687" y="81790"/>
                    </a:lnTo>
                    <a:lnTo>
                      <a:pt x="466580" y="126583"/>
                    </a:lnTo>
                    <a:lnTo>
                      <a:pt x="486976" y="177941"/>
                    </a:lnTo>
                    <a:lnTo>
                      <a:pt x="494157" y="234238"/>
                    </a:lnTo>
                    <a:lnTo>
                      <a:pt x="493337" y="253453"/>
                    </a:lnTo>
                    <a:lnTo>
                      <a:pt x="481561" y="308287"/>
                    </a:lnTo>
                    <a:lnTo>
                      <a:pt x="457142" y="357642"/>
                    </a:lnTo>
                    <a:lnTo>
                      <a:pt x="421798" y="399891"/>
                    </a:lnTo>
                    <a:lnTo>
                      <a:pt x="377248" y="433406"/>
                    </a:lnTo>
                    <a:lnTo>
                      <a:pt x="325208" y="456560"/>
                    </a:lnTo>
                    <a:lnTo>
                      <a:pt x="287203" y="465437"/>
                    </a:lnTo>
                    <a:lnTo>
                      <a:pt x="247142" y="468503"/>
                    </a:lnTo>
                    <a:lnTo>
                      <a:pt x="226868" y="467726"/>
                    </a:lnTo>
                    <a:lnTo>
                      <a:pt x="187740" y="461695"/>
                    </a:lnTo>
                    <a:lnTo>
                      <a:pt x="150929" y="450094"/>
                    </a:lnTo>
                    <a:lnTo>
                      <a:pt x="101169" y="423305"/>
                    </a:lnTo>
                    <a:lnTo>
                      <a:pt x="59480" y="386698"/>
                    </a:lnTo>
                    <a:lnTo>
                      <a:pt x="27579" y="341899"/>
                    </a:lnTo>
                    <a:lnTo>
                      <a:pt x="7180" y="290537"/>
                    </a:lnTo>
                    <a:lnTo>
                      <a:pt x="0" y="234238"/>
                    </a:lnTo>
                    <a:close/>
                  </a:path>
                </a:pathLst>
              </a:custGeom>
              <a:ln w="25400">
                <a:solidFill>
                  <a:srgbClr val="FFFFFF"/>
                </a:solidFill>
              </a:ln>
            </p:spPr>
            <p:txBody>
              <a:bodyPr wrap="square" lIns="0" tIns="0" rIns="0" bIns="0" rtlCol="0"/>
              <a:lstStyle/>
              <a:p>
                <a:endParaRPr/>
              </a:p>
            </p:txBody>
          </p:sp>
          <p:sp>
            <p:nvSpPr>
              <p:cNvPr id="248" name="object 67"/>
              <p:cNvSpPr/>
              <p:nvPr/>
            </p:nvSpPr>
            <p:spPr>
              <a:xfrm>
                <a:off x="4849367" y="5478779"/>
                <a:ext cx="534924" cy="617219"/>
              </a:xfrm>
              <a:prstGeom prst="rect">
                <a:avLst/>
              </a:prstGeom>
              <a:blipFill>
                <a:blip r:embed="rId19" cstate="print"/>
                <a:stretch>
                  <a:fillRect/>
                </a:stretch>
              </a:blipFill>
            </p:spPr>
            <p:txBody>
              <a:bodyPr wrap="square" lIns="0" tIns="0" rIns="0" bIns="0" rtlCol="0"/>
              <a:lstStyle/>
              <a:p>
                <a:endParaRPr/>
              </a:p>
            </p:txBody>
          </p:sp>
          <p:sp>
            <p:nvSpPr>
              <p:cNvPr id="249" name="object 68"/>
              <p:cNvSpPr/>
              <p:nvPr/>
            </p:nvSpPr>
            <p:spPr>
              <a:xfrm>
                <a:off x="5024628" y="5478779"/>
                <a:ext cx="431291" cy="617219"/>
              </a:xfrm>
              <a:prstGeom prst="rect">
                <a:avLst/>
              </a:prstGeom>
              <a:blipFill>
                <a:blip r:embed="rId10" cstate="print"/>
                <a:stretch>
                  <a:fillRect/>
                </a:stretch>
              </a:blipFill>
            </p:spPr>
            <p:txBody>
              <a:bodyPr wrap="square" lIns="0" tIns="0" rIns="0" bIns="0" rtlCol="0"/>
              <a:lstStyle/>
              <a:p>
                <a:endParaRPr/>
              </a:p>
            </p:txBody>
          </p:sp>
          <p:sp>
            <p:nvSpPr>
              <p:cNvPr id="250" name="object 69"/>
              <p:cNvSpPr/>
              <p:nvPr/>
            </p:nvSpPr>
            <p:spPr>
              <a:xfrm>
                <a:off x="5032267" y="5692940"/>
                <a:ext cx="154940" cy="139065"/>
              </a:xfrm>
              <a:custGeom>
                <a:avLst/>
                <a:gdLst/>
                <a:ahLst/>
                <a:cxnLst/>
                <a:rect l="l" t="t" r="r" b="b"/>
                <a:pathLst>
                  <a:path w="154939" h="139064">
                    <a:moveTo>
                      <a:pt x="70719" y="0"/>
                    </a:moveTo>
                    <a:lnTo>
                      <a:pt x="26924" y="19341"/>
                    </a:lnTo>
                    <a:lnTo>
                      <a:pt x="2787" y="51875"/>
                    </a:lnTo>
                    <a:lnTo>
                      <a:pt x="0" y="77733"/>
                    </a:lnTo>
                    <a:lnTo>
                      <a:pt x="1216" y="90592"/>
                    </a:lnTo>
                    <a:lnTo>
                      <a:pt x="18569" y="125028"/>
                    </a:lnTo>
                    <a:lnTo>
                      <a:pt x="54082" y="139052"/>
                    </a:lnTo>
                    <a:lnTo>
                      <a:pt x="59162" y="139052"/>
                    </a:lnTo>
                    <a:lnTo>
                      <a:pt x="64115" y="138125"/>
                    </a:lnTo>
                    <a:lnTo>
                      <a:pt x="70201" y="135305"/>
                    </a:lnTo>
                    <a:lnTo>
                      <a:pt x="82952" y="124689"/>
                    </a:lnTo>
                    <a:lnTo>
                      <a:pt x="92701" y="116789"/>
                    </a:lnTo>
                    <a:lnTo>
                      <a:pt x="99207" y="111772"/>
                    </a:lnTo>
                    <a:lnTo>
                      <a:pt x="76688" y="111772"/>
                    </a:lnTo>
                    <a:lnTo>
                      <a:pt x="65376" y="111468"/>
                    </a:lnTo>
                    <a:lnTo>
                      <a:pt x="36900" y="74492"/>
                    </a:lnTo>
                    <a:lnTo>
                      <a:pt x="36127" y="57651"/>
                    </a:lnTo>
                    <a:lnTo>
                      <a:pt x="38496" y="40015"/>
                    </a:lnTo>
                    <a:lnTo>
                      <a:pt x="44162" y="27421"/>
                    </a:lnTo>
                    <a:lnTo>
                      <a:pt x="53125" y="19866"/>
                    </a:lnTo>
                    <a:lnTo>
                      <a:pt x="65385" y="17348"/>
                    </a:lnTo>
                    <a:lnTo>
                      <a:pt x="137873" y="17348"/>
                    </a:lnTo>
                    <a:lnTo>
                      <a:pt x="138156" y="16967"/>
                    </a:lnTo>
                    <a:lnTo>
                      <a:pt x="140861" y="15971"/>
                    </a:lnTo>
                    <a:lnTo>
                      <a:pt x="105277" y="15971"/>
                    </a:lnTo>
                    <a:lnTo>
                      <a:pt x="94985" y="7094"/>
                    </a:lnTo>
                    <a:lnTo>
                      <a:pt x="83466" y="1772"/>
                    </a:lnTo>
                    <a:lnTo>
                      <a:pt x="70719" y="0"/>
                    </a:lnTo>
                    <a:close/>
                  </a:path>
                  <a:path w="154939" h="139064">
                    <a:moveTo>
                      <a:pt x="154666" y="135327"/>
                    </a:moveTo>
                    <a:lnTo>
                      <a:pt x="129866" y="135327"/>
                    </a:lnTo>
                    <a:lnTo>
                      <a:pt x="142731" y="135600"/>
                    </a:lnTo>
                    <a:lnTo>
                      <a:pt x="154666" y="136118"/>
                    </a:lnTo>
                    <a:lnTo>
                      <a:pt x="154666" y="135327"/>
                    </a:lnTo>
                    <a:close/>
                  </a:path>
                  <a:path w="154939" h="139064">
                    <a:moveTo>
                      <a:pt x="134560" y="111607"/>
                    </a:moveTo>
                    <a:lnTo>
                      <a:pt x="99421" y="111607"/>
                    </a:lnTo>
                    <a:lnTo>
                      <a:pt x="99040" y="117182"/>
                    </a:lnTo>
                    <a:lnTo>
                      <a:pt x="98244" y="125028"/>
                    </a:lnTo>
                    <a:lnTo>
                      <a:pt x="97135" y="134302"/>
                    </a:lnTo>
                    <a:lnTo>
                      <a:pt x="102592" y="135863"/>
                    </a:lnTo>
                    <a:lnTo>
                      <a:pt x="112979" y="135435"/>
                    </a:lnTo>
                    <a:lnTo>
                      <a:pt x="154666" y="135327"/>
                    </a:lnTo>
                    <a:lnTo>
                      <a:pt x="154666" y="124371"/>
                    </a:lnTo>
                    <a:lnTo>
                      <a:pt x="143617" y="123812"/>
                    </a:lnTo>
                    <a:lnTo>
                      <a:pt x="137267" y="122478"/>
                    </a:lnTo>
                    <a:lnTo>
                      <a:pt x="134806" y="115708"/>
                    </a:lnTo>
                    <a:lnTo>
                      <a:pt x="134560" y="111607"/>
                    </a:lnTo>
                    <a:close/>
                  </a:path>
                  <a:path w="154939" h="139064">
                    <a:moveTo>
                      <a:pt x="137873" y="17348"/>
                    </a:moveTo>
                    <a:lnTo>
                      <a:pt x="65385" y="17348"/>
                    </a:lnTo>
                    <a:lnTo>
                      <a:pt x="68858" y="17511"/>
                    </a:lnTo>
                    <a:lnTo>
                      <a:pt x="80649" y="20942"/>
                    </a:lnTo>
                    <a:lnTo>
                      <a:pt x="90830" y="28825"/>
                    </a:lnTo>
                    <a:lnTo>
                      <a:pt x="99421" y="41160"/>
                    </a:lnTo>
                    <a:lnTo>
                      <a:pt x="99307" y="74492"/>
                    </a:lnTo>
                    <a:lnTo>
                      <a:pt x="82911" y="109715"/>
                    </a:lnTo>
                    <a:lnTo>
                      <a:pt x="76688" y="111772"/>
                    </a:lnTo>
                    <a:lnTo>
                      <a:pt x="99207" y="111772"/>
                    </a:lnTo>
                    <a:lnTo>
                      <a:pt x="99421" y="111607"/>
                    </a:lnTo>
                    <a:lnTo>
                      <a:pt x="134560" y="111607"/>
                    </a:lnTo>
                    <a:lnTo>
                      <a:pt x="134075" y="103502"/>
                    </a:lnTo>
                    <a:lnTo>
                      <a:pt x="133879" y="87303"/>
                    </a:lnTo>
                    <a:lnTo>
                      <a:pt x="133927" y="74492"/>
                    </a:lnTo>
                    <a:lnTo>
                      <a:pt x="134251" y="40015"/>
                    </a:lnTo>
                    <a:lnTo>
                      <a:pt x="134346" y="24701"/>
                    </a:lnTo>
                    <a:lnTo>
                      <a:pt x="135108" y="21069"/>
                    </a:lnTo>
                    <a:lnTo>
                      <a:pt x="137873" y="17348"/>
                    </a:lnTo>
                    <a:close/>
                  </a:path>
                  <a:path w="154939" h="139064">
                    <a:moveTo>
                      <a:pt x="116312" y="3073"/>
                    </a:moveTo>
                    <a:lnTo>
                      <a:pt x="112883" y="7975"/>
                    </a:lnTo>
                    <a:lnTo>
                      <a:pt x="109327" y="12458"/>
                    </a:lnTo>
                    <a:lnTo>
                      <a:pt x="105277" y="15971"/>
                    </a:lnTo>
                    <a:lnTo>
                      <a:pt x="140861" y="15971"/>
                    </a:lnTo>
                    <a:lnTo>
                      <a:pt x="141331" y="15798"/>
                    </a:lnTo>
                    <a:lnTo>
                      <a:pt x="148316" y="15430"/>
                    </a:lnTo>
                    <a:lnTo>
                      <a:pt x="154666" y="14960"/>
                    </a:lnTo>
                    <a:lnTo>
                      <a:pt x="154666" y="3911"/>
                    </a:lnTo>
                    <a:lnTo>
                      <a:pt x="128504" y="3911"/>
                    </a:lnTo>
                    <a:lnTo>
                      <a:pt x="121773" y="3632"/>
                    </a:lnTo>
                    <a:lnTo>
                      <a:pt x="116312" y="3073"/>
                    </a:lnTo>
                    <a:close/>
                  </a:path>
                  <a:path w="154939" h="139064">
                    <a:moveTo>
                      <a:pt x="154666" y="3073"/>
                    </a:moveTo>
                    <a:lnTo>
                      <a:pt x="149459" y="3632"/>
                    </a:lnTo>
                    <a:lnTo>
                      <a:pt x="143363" y="3911"/>
                    </a:lnTo>
                    <a:lnTo>
                      <a:pt x="154666" y="3911"/>
                    </a:lnTo>
                    <a:lnTo>
                      <a:pt x="154666" y="3073"/>
                    </a:lnTo>
                    <a:close/>
                  </a:path>
                </a:pathLst>
              </a:custGeom>
              <a:solidFill>
                <a:srgbClr val="FFFFFF"/>
              </a:solidFill>
            </p:spPr>
            <p:txBody>
              <a:bodyPr wrap="square" lIns="0" tIns="0" rIns="0" bIns="0" rtlCol="0"/>
              <a:lstStyle/>
              <a:p>
                <a:endParaRPr/>
              </a:p>
            </p:txBody>
          </p:sp>
          <p:sp>
            <p:nvSpPr>
              <p:cNvPr id="251" name="object 70"/>
              <p:cNvSpPr/>
              <p:nvPr/>
            </p:nvSpPr>
            <p:spPr>
              <a:xfrm>
                <a:off x="5068394" y="5710288"/>
                <a:ext cx="63500" cy="94615"/>
              </a:xfrm>
              <a:custGeom>
                <a:avLst/>
                <a:gdLst/>
                <a:ahLst/>
                <a:cxnLst/>
                <a:rect l="l" t="t" r="r" b="b"/>
                <a:pathLst>
                  <a:path w="63500" h="94614">
                    <a:moveTo>
                      <a:pt x="29258" y="0"/>
                    </a:moveTo>
                    <a:lnTo>
                      <a:pt x="16998" y="2517"/>
                    </a:lnTo>
                    <a:lnTo>
                      <a:pt x="8035" y="10073"/>
                    </a:lnTo>
                    <a:lnTo>
                      <a:pt x="2369" y="22667"/>
                    </a:lnTo>
                    <a:lnTo>
                      <a:pt x="0" y="40303"/>
                    </a:lnTo>
                    <a:lnTo>
                      <a:pt x="773" y="57144"/>
                    </a:lnTo>
                    <a:lnTo>
                      <a:pt x="29248" y="94119"/>
                    </a:lnTo>
                    <a:lnTo>
                      <a:pt x="40561" y="94424"/>
                    </a:lnTo>
                    <a:lnTo>
                      <a:pt x="46784" y="92367"/>
                    </a:lnTo>
                    <a:lnTo>
                      <a:pt x="63179" y="57154"/>
                    </a:lnTo>
                    <a:lnTo>
                      <a:pt x="63294" y="23812"/>
                    </a:lnTo>
                    <a:lnTo>
                      <a:pt x="54702" y="11477"/>
                    </a:lnTo>
                    <a:lnTo>
                      <a:pt x="44522" y="3594"/>
                    </a:lnTo>
                    <a:lnTo>
                      <a:pt x="32730" y="163"/>
                    </a:lnTo>
                    <a:lnTo>
                      <a:pt x="29258" y="0"/>
                    </a:lnTo>
                    <a:close/>
                  </a:path>
                </a:pathLst>
              </a:custGeom>
              <a:ln w="9144">
                <a:solidFill>
                  <a:srgbClr val="000000"/>
                </a:solidFill>
              </a:ln>
            </p:spPr>
            <p:txBody>
              <a:bodyPr wrap="square" lIns="0" tIns="0" rIns="0" bIns="0" rtlCol="0"/>
              <a:lstStyle/>
              <a:p>
                <a:endParaRPr/>
              </a:p>
            </p:txBody>
          </p:sp>
          <p:sp>
            <p:nvSpPr>
              <p:cNvPr id="252" name="object 71"/>
              <p:cNvSpPr/>
              <p:nvPr/>
            </p:nvSpPr>
            <p:spPr>
              <a:xfrm>
                <a:off x="5032267" y="5692940"/>
                <a:ext cx="154940" cy="139065"/>
              </a:xfrm>
              <a:custGeom>
                <a:avLst/>
                <a:gdLst/>
                <a:ahLst/>
                <a:cxnLst/>
                <a:rect l="l" t="t" r="r" b="b"/>
                <a:pathLst>
                  <a:path w="154939" h="139064">
                    <a:moveTo>
                      <a:pt x="70719" y="0"/>
                    </a:moveTo>
                    <a:lnTo>
                      <a:pt x="83466" y="1772"/>
                    </a:lnTo>
                    <a:lnTo>
                      <a:pt x="94985" y="7094"/>
                    </a:lnTo>
                    <a:lnTo>
                      <a:pt x="105277" y="15971"/>
                    </a:lnTo>
                    <a:lnTo>
                      <a:pt x="109327" y="12458"/>
                    </a:lnTo>
                    <a:lnTo>
                      <a:pt x="112883" y="7975"/>
                    </a:lnTo>
                    <a:lnTo>
                      <a:pt x="116312" y="3073"/>
                    </a:lnTo>
                    <a:lnTo>
                      <a:pt x="121773" y="3632"/>
                    </a:lnTo>
                    <a:lnTo>
                      <a:pt x="128504" y="3911"/>
                    </a:lnTo>
                    <a:lnTo>
                      <a:pt x="136505" y="3911"/>
                    </a:lnTo>
                    <a:lnTo>
                      <a:pt x="143363" y="3911"/>
                    </a:lnTo>
                    <a:lnTo>
                      <a:pt x="149459" y="3632"/>
                    </a:lnTo>
                    <a:lnTo>
                      <a:pt x="154666" y="3073"/>
                    </a:lnTo>
                    <a:lnTo>
                      <a:pt x="154666" y="14960"/>
                    </a:lnTo>
                    <a:lnTo>
                      <a:pt x="150983" y="15239"/>
                    </a:lnTo>
                    <a:lnTo>
                      <a:pt x="148316" y="15430"/>
                    </a:lnTo>
                    <a:lnTo>
                      <a:pt x="146411" y="15519"/>
                    </a:lnTo>
                    <a:lnTo>
                      <a:pt x="141331" y="15798"/>
                    </a:lnTo>
                    <a:lnTo>
                      <a:pt x="138156" y="16967"/>
                    </a:lnTo>
                    <a:lnTo>
                      <a:pt x="136632" y="19011"/>
                    </a:lnTo>
                    <a:lnTo>
                      <a:pt x="135108" y="21069"/>
                    </a:lnTo>
                    <a:lnTo>
                      <a:pt x="134346" y="24701"/>
                    </a:lnTo>
                    <a:lnTo>
                      <a:pt x="134346" y="29908"/>
                    </a:lnTo>
                    <a:lnTo>
                      <a:pt x="133838" y="83985"/>
                    </a:lnTo>
                    <a:lnTo>
                      <a:pt x="137267" y="122478"/>
                    </a:lnTo>
                    <a:lnTo>
                      <a:pt x="154666" y="124371"/>
                    </a:lnTo>
                    <a:lnTo>
                      <a:pt x="154666" y="136118"/>
                    </a:lnTo>
                    <a:lnTo>
                      <a:pt x="142731" y="135600"/>
                    </a:lnTo>
                    <a:lnTo>
                      <a:pt x="129866" y="135327"/>
                    </a:lnTo>
                    <a:lnTo>
                      <a:pt x="112979" y="135435"/>
                    </a:lnTo>
                    <a:lnTo>
                      <a:pt x="102592" y="135863"/>
                    </a:lnTo>
                    <a:lnTo>
                      <a:pt x="97135" y="134302"/>
                    </a:lnTo>
                    <a:lnTo>
                      <a:pt x="98278" y="124739"/>
                    </a:lnTo>
                    <a:lnTo>
                      <a:pt x="99040" y="117182"/>
                    </a:lnTo>
                    <a:lnTo>
                      <a:pt x="99421" y="111607"/>
                    </a:lnTo>
                    <a:lnTo>
                      <a:pt x="92701" y="116789"/>
                    </a:lnTo>
                    <a:lnTo>
                      <a:pt x="82952" y="124689"/>
                    </a:lnTo>
                    <a:lnTo>
                      <a:pt x="70201" y="135305"/>
                    </a:lnTo>
                    <a:lnTo>
                      <a:pt x="64115" y="138125"/>
                    </a:lnTo>
                    <a:lnTo>
                      <a:pt x="59162" y="139052"/>
                    </a:lnTo>
                    <a:lnTo>
                      <a:pt x="54082" y="139052"/>
                    </a:lnTo>
                    <a:lnTo>
                      <a:pt x="18569" y="125028"/>
                    </a:lnTo>
                    <a:lnTo>
                      <a:pt x="1216" y="90592"/>
                    </a:lnTo>
                    <a:lnTo>
                      <a:pt x="0" y="77733"/>
                    </a:lnTo>
                    <a:lnTo>
                      <a:pt x="686" y="63972"/>
                    </a:lnTo>
                    <a:lnTo>
                      <a:pt x="15364" y="27736"/>
                    </a:lnTo>
                    <a:lnTo>
                      <a:pt x="50532" y="4668"/>
                    </a:lnTo>
                    <a:lnTo>
                      <a:pt x="61816" y="854"/>
                    </a:lnTo>
                    <a:lnTo>
                      <a:pt x="70719" y="0"/>
                    </a:lnTo>
                    <a:close/>
                  </a:path>
                </a:pathLst>
              </a:custGeom>
              <a:ln w="9144">
                <a:solidFill>
                  <a:srgbClr val="000000"/>
                </a:solidFill>
              </a:ln>
            </p:spPr>
            <p:txBody>
              <a:bodyPr wrap="square" lIns="0" tIns="0" rIns="0" bIns="0" rtlCol="0"/>
              <a:lstStyle/>
              <a:p>
                <a:endParaRPr/>
              </a:p>
            </p:txBody>
          </p:sp>
          <p:sp>
            <p:nvSpPr>
              <p:cNvPr id="253" name="object 72"/>
              <p:cNvSpPr/>
              <p:nvPr/>
            </p:nvSpPr>
            <p:spPr>
              <a:xfrm>
                <a:off x="4530557" y="5633094"/>
                <a:ext cx="288290" cy="273050"/>
              </a:xfrm>
              <a:custGeom>
                <a:avLst/>
                <a:gdLst/>
                <a:ahLst/>
                <a:cxnLst/>
                <a:rect l="l" t="t" r="r" b="b"/>
                <a:pathLst>
                  <a:path w="288289" h="273050">
                    <a:moveTo>
                      <a:pt x="134406" y="0"/>
                    </a:moveTo>
                    <a:lnTo>
                      <a:pt x="91571" y="9033"/>
                    </a:lnTo>
                    <a:lnTo>
                      <a:pt x="54610" y="29165"/>
                    </a:lnTo>
                    <a:lnTo>
                      <a:pt x="25618" y="58410"/>
                    </a:lnTo>
                    <a:lnTo>
                      <a:pt x="6688" y="94783"/>
                    </a:lnTo>
                    <a:lnTo>
                      <a:pt x="69" y="133439"/>
                    </a:lnTo>
                    <a:lnTo>
                      <a:pt x="0" y="141069"/>
                    </a:lnTo>
                    <a:lnTo>
                      <a:pt x="1204" y="154617"/>
                    </a:lnTo>
                    <a:lnTo>
                      <a:pt x="12887" y="192553"/>
                    </a:lnTo>
                    <a:lnTo>
                      <a:pt x="35588" y="225060"/>
                    </a:lnTo>
                    <a:lnTo>
                      <a:pt x="67966" y="250412"/>
                    </a:lnTo>
                    <a:lnTo>
                      <a:pt x="108457" y="266764"/>
                    </a:lnTo>
                    <a:lnTo>
                      <a:pt x="155835" y="272450"/>
                    </a:lnTo>
                    <a:lnTo>
                      <a:pt x="170412" y="270613"/>
                    </a:lnTo>
                    <a:lnTo>
                      <a:pt x="210866" y="257256"/>
                    </a:lnTo>
                    <a:lnTo>
                      <a:pt x="244818" y="233540"/>
                    </a:lnTo>
                    <a:lnTo>
                      <a:pt x="270226" y="201278"/>
                    </a:lnTo>
                    <a:lnTo>
                      <a:pt x="285050" y="162282"/>
                    </a:lnTo>
                    <a:lnTo>
                      <a:pt x="288045" y="133439"/>
                    </a:lnTo>
                    <a:lnTo>
                      <a:pt x="287022" y="119721"/>
                    </a:lnTo>
                    <a:lnTo>
                      <a:pt x="275739" y="81274"/>
                    </a:lnTo>
                    <a:lnTo>
                      <a:pt x="253318" y="48283"/>
                    </a:lnTo>
                    <a:lnTo>
                      <a:pt x="221277" y="22544"/>
                    </a:lnTo>
                    <a:lnTo>
                      <a:pt x="181134" y="5851"/>
                    </a:lnTo>
                    <a:lnTo>
                      <a:pt x="134406" y="0"/>
                    </a:lnTo>
                    <a:close/>
                  </a:path>
                </a:pathLst>
              </a:custGeom>
              <a:solidFill>
                <a:srgbClr val="00AFEF"/>
              </a:solidFill>
            </p:spPr>
            <p:txBody>
              <a:bodyPr wrap="square" lIns="0" tIns="0" rIns="0" bIns="0" rtlCol="0"/>
              <a:lstStyle/>
              <a:p>
                <a:endParaRPr/>
              </a:p>
            </p:txBody>
          </p:sp>
          <p:sp>
            <p:nvSpPr>
              <p:cNvPr id="254" name="object 73"/>
              <p:cNvSpPr/>
              <p:nvPr/>
            </p:nvSpPr>
            <p:spPr>
              <a:xfrm>
                <a:off x="4530471" y="5633094"/>
                <a:ext cx="288290" cy="273050"/>
              </a:xfrm>
              <a:custGeom>
                <a:avLst/>
                <a:gdLst/>
                <a:ahLst/>
                <a:cxnLst/>
                <a:rect l="l" t="t" r="r" b="b"/>
                <a:pathLst>
                  <a:path w="288289" h="273050">
                    <a:moveTo>
                      <a:pt x="0" y="136299"/>
                    </a:moveTo>
                    <a:lnTo>
                      <a:pt x="6775" y="94783"/>
                    </a:lnTo>
                    <a:lnTo>
                      <a:pt x="25705" y="58410"/>
                    </a:lnTo>
                    <a:lnTo>
                      <a:pt x="54697" y="29165"/>
                    </a:lnTo>
                    <a:lnTo>
                      <a:pt x="91657" y="9033"/>
                    </a:lnTo>
                    <a:lnTo>
                      <a:pt x="134492" y="0"/>
                    </a:lnTo>
                    <a:lnTo>
                      <a:pt x="150706" y="635"/>
                    </a:lnTo>
                    <a:lnTo>
                      <a:pt x="195408" y="10299"/>
                    </a:lnTo>
                    <a:lnTo>
                      <a:pt x="233019" y="30207"/>
                    </a:lnTo>
                    <a:lnTo>
                      <a:pt x="262022" y="58563"/>
                    </a:lnTo>
                    <a:lnTo>
                      <a:pt x="280899" y="93572"/>
                    </a:lnTo>
                    <a:lnTo>
                      <a:pt x="288132" y="133439"/>
                    </a:lnTo>
                    <a:lnTo>
                      <a:pt x="287373" y="148100"/>
                    </a:lnTo>
                    <a:lnTo>
                      <a:pt x="276530" y="188938"/>
                    </a:lnTo>
                    <a:lnTo>
                      <a:pt x="254424" y="223646"/>
                    </a:lnTo>
                    <a:lnTo>
                      <a:pt x="223093" y="250412"/>
                    </a:lnTo>
                    <a:lnTo>
                      <a:pt x="184580" y="267423"/>
                    </a:lnTo>
                    <a:lnTo>
                      <a:pt x="155921" y="272450"/>
                    </a:lnTo>
                    <a:lnTo>
                      <a:pt x="139456" y="271852"/>
                    </a:lnTo>
                    <a:lnTo>
                      <a:pt x="94199" y="262406"/>
                    </a:lnTo>
                    <a:lnTo>
                      <a:pt x="56239" y="242848"/>
                    </a:lnTo>
                    <a:lnTo>
                      <a:pt x="26969" y="214936"/>
                    </a:lnTo>
                    <a:lnTo>
                      <a:pt x="7786" y="180424"/>
                    </a:lnTo>
                    <a:lnTo>
                      <a:pt x="86" y="141069"/>
                    </a:lnTo>
                    <a:lnTo>
                      <a:pt x="0" y="136299"/>
                    </a:lnTo>
                    <a:close/>
                  </a:path>
                </a:pathLst>
              </a:custGeom>
              <a:ln w="25400">
                <a:solidFill>
                  <a:srgbClr val="FFFFFF"/>
                </a:solidFill>
              </a:ln>
            </p:spPr>
            <p:txBody>
              <a:bodyPr wrap="square" lIns="0" tIns="0" rIns="0" bIns="0" rtlCol="0"/>
              <a:lstStyle/>
              <a:p>
                <a:endParaRPr/>
              </a:p>
            </p:txBody>
          </p:sp>
          <p:sp>
            <p:nvSpPr>
              <p:cNvPr id="255" name="object 74"/>
              <p:cNvSpPr/>
              <p:nvPr/>
            </p:nvSpPr>
            <p:spPr>
              <a:xfrm>
                <a:off x="4419600" y="5515355"/>
                <a:ext cx="534924" cy="617220"/>
              </a:xfrm>
              <a:prstGeom prst="rect">
                <a:avLst/>
              </a:prstGeom>
              <a:blipFill>
                <a:blip r:embed="rId20" cstate="print"/>
                <a:stretch>
                  <a:fillRect/>
                </a:stretch>
              </a:blipFill>
            </p:spPr>
            <p:txBody>
              <a:bodyPr wrap="square" lIns="0" tIns="0" rIns="0" bIns="0" rtlCol="0"/>
              <a:lstStyle/>
              <a:p>
                <a:endParaRPr/>
              </a:p>
            </p:txBody>
          </p:sp>
          <p:sp>
            <p:nvSpPr>
              <p:cNvPr id="256" name="object 75"/>
              <p:cNvSpPr/>
              <p:nvPr/>
            </p:nvSpPr>
            <p:spPr>
              <a:xfrm>
                <a:off x="4594859" y="5515355"/>
                <a:ext cx="431291" cy="617220"/>
              </a:xfrm>
              <a:prstGeom prst="rect">
                <a:avLst/>
              </a:prstGeom>
              <a:blipFill>
                <a:blip r:embed="rId10" cstate="print"/>
                <a:stretch>
                  <a:fillRect/>
                </a:stretch>
              </a:blipFill>
            </p:spPr>
            <p:txBody>
              <a:bodyPr wrap="square" lIns="0" tIns="0" rIns="0" bIns="0" rtlCol="0"/>
              <a:lstStyle/>
              <a:p>
                <a:endParaRPr/>
              </a:p>
            </p:txBody>
          </p:sp>
          <p:sp>
            <p:nvSpPr>
              <p:cNvPr id="257" name="object 76"/>
              <p:cNvSpPr/>
              <p:nvPr/>
            </p:nvSpPr>
            <p:spPr>
              <a:xfrm>
                <a:off x="4595240" y="5729503"/>
                <a:ext cx="162560" cy="136525"/>
              </a:xfrm>
              <a:custGeom>
                <a:avLst/>
                <a:gdLst/>
                <a:ahLst/>
                <a:cxnLst/>
                <a:rect l="l" t="t" r="r" b="b"/>
                <a:pathLst>
                  <a:path w="162560" h="136525">
                    <a:moveTo>
                      <a:pt x="77343" y="135371"/>
                    </a:moveTo>
                    <a:lnTo>
                      <a:pt x="28707" y="135371"/>
                    </a:lnTo>
                    <a:lnTo>
                      <a:pt x="50147" y="135403"/>
                    </a:lnTo>
                    <a:lnTo>
                      <a:pt x="77343" y="136118"/>
                    </a:lnTo>
                    <a:lnTo>
                      <a:pt x="77343" y="135371"/>
                    </a:lnTo>
                    <a:close/>
                  </a:path>
                  <a:path w="162560" h="136525">
                    <a:moveTo>
                      <a:pt x="140605" y="25171"/>
                    </a:moveTo>
                    <a:lnTo>
                      <a:pt x="76073" y="25171"/>
                    </a:lnTo>
                    <a:lnTo>
                      <a:pt x="83959" y="25201"/>
                    </a:lnTo>
                    <a:lnTo>
                      <a:pt x="95691" y="28800"/>
                    </a:lnTo>
                    <a:lnTo>
                      <a:pt x="104442" y="40465"/>
                    </a:lnTo>
                    <a:lnTo>
                      <a:pt x="105946" y="50117"/>
                    </a:lnTo>
                    <a:lnTo>
                      <a:pt x="106865" y="64379"/>
                    </a:lnTo>
                    <a:lnTo>
                      <a:pt x="107168" y="83699"/>
                    </a:lnTo>
                    <a:lnTo>
                      <a:pt x="106839" y="96575"/>
                    </a:lnTo>
                    <a:lnTo>
                      <a:pt x="106112" y="109297"/>
                    </a:lnTo>
                    <a:lnTo>
                      <a:pt x="104959" y="122186"/>
                    </a:lnTo>
                    <a:lnTo>
                      <a:pt x="103505" y="134289"/>
                    </a:lnTo>
                    <a:lnTo>
                      <a:pt x="105029" y="136118"/>
                    </a:lnTo>
                    <a:lnTo>
                      <a:pt x="133858" y="135280"/>
                    </a:lnTo>
                    <a:lnTo>
                      <a:pt x="162179" y="135280"/>
                    </a:lnTo>
                    <a:lnTo>
                      <a:pt x="162179" y="124650"/>
                    </a:lnTo>
                    <a:lnTo>
                      <a:pt x="142112" y="112395"/>
                    </a:lnTo>
                    <a:lnTo>
                      <a:pt x="142207" y="93684"/>
                    </a:lnTo>
                    <a:lnTo>
                      <a:pt x="142466" y="80769"/>
                    </a:lnTo>
                    <a:lnTo>
                      <a:pt x="143052" y="61698"/>
                    </a:lnTo>
                    <a:lnTo>
                      <a:pt x="143179" y="48546"/>
                    </a:lnTo>
                    <a:lnTo>
                      <a:pt x="143203" y="43405"/>
                    </a:lnTo>
                    <a:lnTo>
                      <a:pt x="141875" y="29341"/>
                    </a:lnTo>
                    <a:lnTo>
                      <a:pt x="140605" y="25171"/>
                    </a:lnTo>
                    <a:close/>
                  </a:path>
                  <a:path w="162560" h="136525">
                    <a:moveTo>
                      <a:pt x="162179" y="135280"/>
                    </a:moveTo>
                    <a:lnTo>
                      <a:pt x="133858" y="135280"/>
                    </a:lnTo>
                    <a:lnTo>
                      <a:pt x="162179" y="136118"/>
                    </a:lnTo>
                    <a:lnTo>
                      <a:pt x="162179" y="135280"/>
                    </a:lnTo>
                    <a:close/>
                  </a:path>
                  <a:path w="162560" h="136525">
                    <a:moveTo>
                      <a:pt x="55753" y="0"/>
                    </a:moveTo>
                    <a:lnTo>
                      <a:pt x="54483" y="0"/>
                    </a:lnTo>
                    <a:lnTo>
                      <a:pt x="48524" y="2069"/>
                    </a:lnTo>
                    <a:lnTo>
                      <a:pt x="37086" y="5625"/>
                    </a:lnTo>
                    <a:lnTo>
                      <a:pt x="23622" y="8775"/>
                    </a:lnTo>
                    <a:lnTo>
                      <a:pt x="12954" y="10947"/>
                    </a:lnTo>
                    <a:lnTo>
                      <a:pt x="5080" y="12026"/>
                    </a:lnTo>
                    <a:lnTo>
                      <a:pt x="0" y="12026"/>
                    </a:lnTo>
                    <a:lnTo>
                      <a:pt x="0" y="22796"/>
                    </a:lnTo>
                    <a:lnTo>
                      <a:pt x="20371" y="83699"/>
                    </a:lnTo>
                    <a:lnTo>
                      <a:pt x="20262" y="93684"/>
                    </a:lnTo>
                    <a:lnTo>
                      <a:pt x="0" y="124650"/>
                    </a:lnTo>
                    <a:lnTo>
                      <a:pt x="859" y="136091"/>
                    </a:lnTo>
                    <a:lnTo>
                      <a:pt x="28707" y="135371"/>
                    </a:lnTo>
                    <a:lnTo>
                      <a:pt x="77343" y="135371"/>
                    </a:lnTo>
                    <a:lnTo>
                      <a:pt x="77343" y="124650"/>
                    </a:lnTo>
                    <a:lnTo>
                      <a:pt x="66548" y="124079"/>
                    </a:lnTo>
                    <a:lnTo>
                      <a:pt x="60325" y="123101"/>
                    </a:lnTo>
                    <a:lnTo>
                      <a:pt x="58674" y="121704"/>
                    </a:lnTo>
                    <a:lnTo>
                      <a:pt x="57276" y="120573"/>
                    </a:lnTo>
                    <a:lnTo>
                      <a:pt x="55880" y="46545"/>
                    </a:lnTo>
                    <a:lnTo>
                      <a:pt x="56134" y="41821"/>
                    </a:lnTo>
                    <a:lnTo>
                      <a:pt x="56769" y="40322"/>
                    </a:lnTo>
                    <a:lnTo>
                      <a:pt x="58166" y="36677"/>
                    </a:lnTo>
                    <a:lnTo>
                      <a:pt x="61213" y="33248"/>
                    </a:lnTo>
                    <a:lnTo>
                      <a:pt x="70612" y="26784"/>
                    </a:lnTo>
                    <a:lnTo>
                      <a:pt x="76073" y="25171"/>
                    </a:lnTo>
                    <a:lnTo>
                      <a:pt x="140605" y="25171"/>
                    </a:lnTo>
                    <a:lnTo>
                      <a:pt x="140435" y="24612"/>
                    </a:lnTo>
                    <a:lnTo>
                      <a:pt x="55880" y="24612"/>
                    </a:lnTo>
                    <a:lnTo>
                      <a:pt x="56007" y="7086"/>
                    </a:lnTo>
                    <a:lnTo>
                      <a:pt x="56198" y="5118"/>
                    </a:lnTo>
                    <a:lnTo>
                      <a:pt x="56274" y="4102"/>
                    </a:lnTo>
                    <a:lnTo>
                      <a:pt x="56387" y="1066"/>
                    </a:lnTo>
                    <a:lnTo>
                      <a:pt x="55753" y="0"/>
                    </a:lnTo>
                    <a:close/>
                  </a:path>
                  <a:path w="162560" h="136525">
                    <a:moveTo>
                      <a:pt x="110617" y="0"/>
                    </a:moveTo>
                    <a:lnTo>
                      <a:pt x="94996" y="0"/>
                    </a:lnTo>
                    <a:lnTo>
                      <a:pt x="89916" y="558"/>
                    </a:lnTo>
                    <a:lnTo>
                      <a:pt x="85763" y="1701"/>
                    </a:lnTo>
                    <a:lnTo>
                      <a:pt x="82931" y="2514"/>
                    </a:lnTo>
                    <a:lnTo>
                      <a:pt x="80137" y="4102"/>
                    </a:lnTo>
                    <a:lnTo>
                      <a:pt x="77470" y="6426"/>
                    </a:lnTo>
                    <a:lnTo>
                      <a:pt x="55880" y="24612"/>
                    </a:lnTo>
                    <a:lnTo>
                      <a:pt x="140435" y="24612"/>
                    </a:lnTo>
                    <a:lnTo>
                      <a:pt x="138811" y="19278"/>
                    </a:lnTo>
                    <a:lnTo>
                      <a:pt x="135889" y="13246"/>
                    </a:lnTo>
                    <a:lnTo>
                      <a:pt x="131318" y="8521"/>
                    </a:lnTo>
                    <a:lnTo>
                      <a:pt x="124968" y="5118"/>
                    </a:lnTo>
                    <a:lnTo>
                      <a:pt x="118745" y="1701"/>
                    </a:lnTo>
                    <a:lnTo>
                      <a:pt x="110617" y="0"/>
                    </a:lnTo>
                    <a:close/>
                  </a:path>
                </a:pathLst>
              </a:custGeom>
              <a:solidFill>
                <a:srgbClr val="6485CF"/>
              </a:solidFill>
            </p:spPr>
            <p:txBody>
              <a:bodyPr wrap="square" lIns="0" tIns="0" rIns="0" bIns="0" rtlCol="0"/>
              <a:lstStyle/>
              <a:p>
                <a:endParaRPr/>
              </a:p>
            </p:txBody>
          </p:sp>
          <p:sp>
            <p:nvSpPr>
              <p:cNvPr id="258" name="object 77"/>
              <p:cNvSpPr/>
              <p:nvPr/>
            </p:nvSpPr>
            <p:spPr>
              <a:xfrm>
                <a:off x="4595240" y="5729503"/>
                <a:ext cx="162560" cy="136525"/>
              </a:xfrm>
              <a:custGeom>
                <a:avLst/>
                <a:gdLst/>
                <a:ahLst/>
                <a:cxnLst/>
                <a:rect l="l" t="t" r="r" b="b"/>
                <a:pathLst>
                  <a:path w="162560" h="136525">
                    <a:moveTo>
                      <a:pt x="54483" y="0"/>
                    </a:moveTo>
                    <a:lnTo>
                      <a:pt x="55753" y="0"/>
                    </a:lnTo>
                    <a:lnTo>
                      <a:pt x="56387" y="1066"/>
                    </a:lnTo>
                    <a:lnTo>
                      <a:pt x="56387" y="3213"/>
                    </a:lnTo>
                    <a:lnTo>
                      <a:pt x="56261" y="4470"/>
                    </a:lnTo>
                    <a:lnTo>
                      <a:pt x="56007" y="7086"/>
                    </a:lnTo>
                    <a:lnTo>
                      <a:pt x="55880" y="13804"/>
                    </a:lnTo>
                    <a:lnTo>
                      <a:pt x="55880" y="24612"/>
                    </a:lnTo>
                    <a:lnTo>
                      <a:pt x="77470" y="6426"/>
                    </a:lnTo>
                    <a:lnTo>
                      <a:pt x="80137" y="4102"/>
                    </a:lnTo>
                    <a:lnTo>
                      <a:pt x="82931" y="2514"/>
                    </a:lnTo>
                    <a:lnTo>
                      <a:pt x="85851" y="1676"/>
                    </a:lnTo>
                    <a:lnTo>
                      <a:pt x="89916" y="558"/>
                    </a:lnTo>
                    <a:lnTo>
                      <a:pt x="94996" y="0"/>
                    </a:lnTo>
                    <a:lnTo>
                      <a:pt x="100837" y="0"/>
                    </a:lnTo>
                    <a:lnTo>
                      <a:pt x="110617" y="0"/>
                    </a:lnTo>
                    <a:lnTo>
                      <a:pt x="118745" y="1701"/>
                    </a:lnTo>
                    <a:lnTo>
                      <a:pt x="124968" y="5118"/>
                    </a:lnTo>
                    <a:lnTo>
                      <a:pt x="131318" y="8521"/>
                    </a:lnTo>
                    <a:lnTo>
                      <a:pt x="143256" y="52997"/>
                    </a:lnTo>
                    <a:lnTo>
                      <a:pt x="143129" y="59486"/>
                    </a:lnTo>
                    <a:lnTo>
                      <a:pt x="142875" y="66878"/>
                    </a:lnTo>
                    <a:lnTo>
                      <a:pt x="142461" y="80925"/>
                    </a:lnTo>
                    <a:lnTo>
                      <a:pt x="142207" y="93684"/>
                    </a:lnTo>
                    <a:lnTo>
                      <a:pt x="142113" y="105148"/>
                    </a:lnTo>
                    <a:lnTo>
                      <a:pt x="142112" y="112395"/>
                    </a:lnTo>
                    <a:lnTo>
                      <a:pt x="142621" y="116751"/>
                    </a:lnTo>
                    <a:lnTo>
                      <a:pt x="143637" y="119176"/>
                    </a:lnTo>
                    <a:lnTo>
                      <a:pt x="144399" y="120853"/>
                    </a:lnTo>
                    <a:lnTo>
                      <a:pt x="145414" y="121983"/>
                    </a:lnTo>
                    <a:lnTo>
                      <a:pt x="146812" y="122542"/>
                    </a:lnTo>
                    <a:lnTo>
                      <a:pt x="148209" y="123101"/>
                    </a:lnTo>
                    <a:lnTo>
                      <a:pt x="153288" y="123799"/>
                    </a:lnTo>
                    <a:lnTo>
                      <a:pt x="162179" y="124650"/>
                    </a:lnTo>
                    <a:lnTo>
                      <a:pt x="162179" y="136118"/>
                    </a:lnTo>
                    <a:lnTo>
                      <a:pt x="144907" y="135559"/>
                    </a:lnTo>
                    <a:lnTo>
                      <a:pt x="133858" y="135280"/>
                    </a:lnTo>
                    <a:lnTo>
                      <a:pt x="105029" y="136118"/>
                    </a:lnTo>
                    <a:lnTo>
                      <a:pt x="103505" y="134289"/>
                    </a:lnTo>
                    <a:lnTo>
                      <a:pt x="104998" y="121868"/>
                    </a:lnTo>
                    <a:lnTo>
                      <a:pt x="106112" y="109297"/>
                    </a:lnTo>
                    <a:lnTo>
                      <a:pt x="106839" y="96575"/>
                    </a:lnTo>
                    <a:lnTo>
                      <a:pt x="107168" y="83699"/>
                    </a:lnTo>
                    <a:lnTo>
                      <a:pt x="106865" y="64379"/>
                    </a:lnTo>
                    <a:lnTo>
                      <a:pt x="83959" y="25201"/>
                    </a:lnTo>
                    <a:lnTo>
                      <a:pt x="76073" y="25171"/>
                    </a:lnTo>
                    <a:lnTo>
                      <a:pt x="70612" y="26784"/>
                    </a:lnTo>
                    <a:lnTo>
                      <a:pt x="65912" y="30022"/>
                    </a:lnTo>
                    <a:lnTo>
                      <a:pt x="61213" y="33248"/>
                    </a:lnTo>
                    <a:lnTo>
                      <a:pt x="58166" y="36677"/>
                    </a:lnTo>
                    <a:lnTo>
                      <a:pt x="56769" y="40322"/>
                    </a:lnTo>
                    <a:lnTo>
                      <a:pt x="56134" y="41821"/>
                    </a:lnTo>
                    <a:lnTo>
                      <a:pt x="55880" y="46545"/>
                    </a:lnTo>
                    <a:lnTo>
                      <a:pt x="55880" y="54495"/>
                    </a:lnTo>
                    <a:lnTo>
                      <a:pt x="56043" y="102403"/>
                    </a:lnTo>
                    <a:lnTo>
                      <a:pt x="58674" y="121704"/>
                    </a:lnTo>
                    <a:lnTo>
                      <a:pt x="60325" y="123101"/>
                    </a:lnTo>
                    <a:lnTo>
                      <a:pt x="66548" y="124079"/>
                    </a:lnTo>
                    <a:lnTo>
                      <a:pt x="77343" y="124650"/>
                    </a:lnTo>
                    <a:lnTo>
                      <a:pt x="77343" y="136118"/>
                    </a:lnTo>
                    <a:lnTo>
                      <a:pt x="63019" y="135681"/>
                    </a:lnTo>
                    <a:lnTo>
                      <a:pt x="50147" y="135403"/>
                    </a:lnTo>
                    <a:lnTo>
                      <a:pt x="38727" y="135285"/>
                    </a:lnTo>
                    <a:lnTo>
                      <a:pt x="28707" y="135371"/>
                    </a:lnTo>
                    <a:lnTo>
                      <a:pt x="16263" y="135640"/>
                    </a:lnTo>
                    <a:lnTo>
                      <a:pt x="859" y="136091"/>
                    </a:lnTo>
                    <a:lnTo>
                      <a:pt x="0" y="124650"/>
                    </a:lnTo>
                    <a:lnTo>
                      <a:pt x="20402" y="80769"/>
                    </a:lnTo>
                    <a:lnTo>
                      <a:pt x="20374" y="61698"/>
                    </a:lnTo>
                    <a:lnTo>
                      <a:pt x="16510" y="23774"/>
                    </a:lnTo>
                    <a:lnTo>
                      <a:pt x="0" y="22796"/>
                    </a:lnTo>
                    <a:lnTo>
                      <a:pt x="0" y="12026"/>
                    </a:lnTo>
                    <a:lnTo>
                      <a:pt x="5080" y="12026"/>
                    </a:lnTo>
                    <a:lnTo>
                      <a:pt x="12954" y="10947"/>
                    </a:lnTo>
                    <a:lnTo>
                      <a:pt x="23622" y="8775"/>
                    </a:lnTo>
                    <a:lnTo>
                      <a:pt x="37086" y="5625"/>
                    </a:lnTo>
                    <a:lnTo>
                      <a:pt x="48524" y="2069"/>
                    </a:lnTo>
                    <a:lnTo>
                      <a:pt x="54483" y="0"/>
                    </a:lnTo>
                    <a:close/>
                  </a:path>
                </a:pathLst>
              </a:custGeom>
              <a:ln w="9144">
                <a:solidFill>
                  <a:srgbClr val="000000"/>
                </a:solidFill>
              </a:ln>
            </p:spPr>
            <p:txBody>
              <a:bodyPr wrap="square" lIns="0" tIns="0" rIns="0" bIns="0" rtlCol="0"/>
              <a:lstStyle/>
              <a:p>
                <a:endParaRPr/>
              </a:p>
            </p:txBody>
          </p:sp>
          <p:sp>
            <p:nvSpPr>
              <p:cNvPr id="259" name="object 78"/>
              <p:cNvSpPr/>
              <p:nvPr/>
            </p:nvSpPr>
            <p:spPr>
              <a:xfrm>
                <a:off x="4449698" y="5433821"/>
                <a:ext cx="1014094" cy="961390"/>
              </a:xfrm>
              <a:custGeom>
                <a:avLst/>
                <a:gdLst/>
                <a:ahLst/>
                <a:cxnLst/>
                <a:rect l="l" t="t" r="r" b="b"/>
                <a:pathLst>
                  <a:path w="1014095" h="961389">
                    <a:moveTo>
                      <a:pt x="0" y="480504"/>
                    </a:moveTo>
                    <a:lnTo>
                      <a:pt x="1679" y="441096"/>
                    </a:lnTo>
                    <a:lnTo>
                      <a:pt x="6630" y="402566"/>
                    </a:lnTo>
                    <a:lnTo>
                      <a:pt x="14724" y="365036"/>
                    </a:lnTo>
                    <a:lnTo>
                      <a:pt x="39814" y="293474"/>
                    </a:lnTo>
                    <a:lnTo>
                      <a:pt x="75908" y="227399"/>
                    </a:lnTo>
                    <a:lnTo>
                      <a:pt x="121962" y="167800"/>
                    </a:lnTo>
                    <a:lnTo>
                      <a:pt x="176935" y="115668"/>
                    </a:lnTo>
                    <a:lnTo>
                      <a:pt x="207440" y="92712"/>
                    </a:lnTo>
                    <a:lnTo>
                      <a:pt x="239784" y="71992"/>
                    </a:lnTo>
                    <a:lnTo>
                      <a:pt x="273836" y="53634"/>
                    </a:lnTo>
                    <a:lnTo>
                      <a:pt x="309467" y="37761"/>
                    </a:lnTo>
                    <a:lnTo>
                      <a:pt x="346545" y="24497"/>
                    </a:lnTo>
                    <a:lnTo>
                      <a:pt x="384941" y="13965"/>
                    </a:lnTo>
                    <a:lnTo>
                      <a:pt x="424523" y="6289"/>
                    </a:lnTo>
                    <a:lnTo>
                      <a:pt x="465163" y="1592"/>
                    </a:lnTo>
                    <a:lnTo>
                      <a:pt x="506729" y="0"/>
                    </a:lnTo>
                    <a:lnTo>
                      <a:pt x="548297" y="1592"/>
                    </a:lnTo>
                    <a:lnTo>
                      <a:pt x="588939" y="6289"/>
                    </a:lnTo>
                    <a:lnTo>
                      <a:pt x="628526" y="13965"/>
                    </a:lnTo>
                    <a:lnTo>
                      <a:pt x="666927" y="24497"/>
                    </a:lnTo>
                    <a:lnTo>
                      <a:pt x="704012" y="37761"/>
                    </a:lnTo>
                    <a:lnTo>
                      <a:pt x="739650" y="53634"/>
                    </a:lnTo>
                    <a:lnTo>
                      <a:pt x="773711" y="71992"/>
                    </a:lnTo>
                    <a:lnTo>
                      <a:pt x="806063" y="92712"/>
                    </a:lnTo>
                    <a:lnTo>
                      <a:pt x="836578" y="115668"/>
                    </a:lnTo>
                    <a:lnTo>
                      <a:pt x="891570" y="167800"/>
                    </a:lnTo>
                    <a:lnTo>
                      <a:pt x="937643" y="227399"/>
                    </a:lnTo>
                    <a:lnTo>
                      <a:pt x="973752" y="293474"/>
                    </a:lnTo>
                    <a:lnTo>
                      <a:pt x="998855" y="365036"/>
                    </a:lnTo>
                    <a:lnTo>
                      <a:pt x="1006952" y="402566"/>
                    </a:lnTo>
                    <a:lnTo>
                      <a:pt x="1011906" y="441096"/>
                    </a:lnTo>
                    <a:lnTo>
                      <a:pt x="1013587" y="480504"/>
                    </a:lnTo>
                    <a:lnTo>
                      <a:pt x="1011906" y="519910"/>
                    </a:lnTo>
                    <a:lnTo>
                      <a:pt x="1006952" y="558438"/>
                    </a:lnTo>
                    <a:lnTo>
                      <a:pt x="998855" y="595965"/>
                    </a:lnTo>
                    <a:lnTo>
                      <a:pt x="973752" y="667523"/>
                    </a:lnTo>
                    <a:lnTo>
                      <a:pt x="937643" y="733593"/>
                    </a:lnTo>
                    <a:lnTo>
                      <a:pt x="891570" y="793186"/>
                    </a:lnTo>
                    <a:lnTo>
                      <a:pt x="836578" y="845313"/>
                    </a:lnTo>
                    <a:lnTo>
                      <a:pt x="806063" y="868268"/>
                    </a:lnTo>
                    <a:lnTo>
                      <a:pt x="773711" y="888985"/>
                    </a:lnTo>
                    <a:lnTo>
                      <a:pt x="739650" y="907342"/>
                    </a:lnTo>
                    <a:lnTo>
                      <a:pt x="704012" y="923213"/>
                    </a:lnTo>
                    <a:lnTo>
                      <a:pt x="666927" y="936476"/>
                    </a:lnTo>
                    <a:lnTo>
                      <a:pt x="628526" y="947007"/>
                    </a:lnTo>
                    <a:lnTo>
                      <a:pt x="588939" y="954682"/>
                    </a:lnTo>
                    <a:lnTo>
                      <a:pt x="548297" y="959378"/>
                    </a:lnTo>
                    <a:lnTo>
                      <a:pt x="506729" y="960970"/>
                    </a:lnTo>
                    <a:lnTo>
                      <a:pt x="465163" y="959378"/>
                    </a:lnTo>
                    <a:lnTo>
                      <a:pt x="424523" y="954682"/>
                    </a:lnTo>
                    <a:lnTo>
                      <a:pt x="384941" y="947007"/>
                    </a:lnTo>
                    <a:lnTo>
                      <a:pt x="346545" y="936476"/>
                    </a:lnTo>
                    <a:lnTo>
                      <a:pt x="309467" y="923213"/>
                    </a:lnTo>
                    <a:lnTo>
                      <a:pt x="273836" y="907342"/>
                    </a:lnTo>
                    <a:lnTo>
                      <a:pt x="239784" y="888985"/>
                    </a:lnTo>
                    <a:lnTo>
                      <a:pt x="207440" y="868268"/>
                    </a:lnTo>
                    <a:lnTo>
                      <a:pt x="176935" y="845313"/>
                    </a:lnTo>
                    <a:lnTo>
                      <a:pt x="121962" y="793186"/>
                    </a:lnTo>
                    <a:lnTo>
                      <a:pt x="75908" y="733593"/>
                    </a:lnTo>
                    <a:lnTo>
                      <a:pt x="39814" y="667523"/>
                    </a:lnTo>
                    <a:lnTo>
                      <a:pt x="14724" y="595965"/>
                    </a:lnTo>
                    <a:lnTo>
                      <a:pt x="6630" y="558438"/>
                    </a:lnTo>
                    <a:lnTo>
                      <a:pt x="1679" y="519910"/>
                    </a:lnTo>
                    <a:lnTo>
                      <a:pt x="0" y="480504"/>
                    </a:lnTo>
                    <a:close/>
                  </a:path>
                </a:pathLst>
              </a:custGeom>
              <a:ln w="25400">
                <a:solidFill>
                  <a:srgbClr val="FFFFFF"/>
                </a:solidFill>
              </a:ln>
            </p:spPr>
            <p:txBody>
              <a:bodyPr wrap="square" lIns="0" tIns="0" rIns="0" bIns="0" rtlCol="0"/>
              <a:lstStyle/>
              <a:p>
                <a:endParaRPr/>
              </a:p>
            </p:txBody>
          </p:sp>
          <p:sp>
            <p:nvSpPr>
              <p:cNvPr id="260" name="object 79"/>
              <p:cNvSpPr/>
              <p:nvPr/>
            </p:nvSpPr>
            <p:spPr>
              <a:xfrm>
                <a:off x="4569927" y="5983035"/>
                <a:ext cx="288290" cy="273050"/>
              </a:xfrm>
              <a:custGeom>
                <a:avLst/>
                <a:gdLst/>
                <a:ahLst/>
                <a:cxnLst/>
                <a:rect l="l" t="t" r="r" b="b"/>
                <a:pathLst>
                  <a:path w="288289" h="273050">
                    <a:moveTo>
                      <a:pt x="134398" y="0"/>
                    </a:moveTo>
                    <a:lnTo>
                      <a:pt x="91588" y="9012"/>
                    </a:lnTo>
                    <a:lnTo>
                      <a:pt x="54632" y="29136"/>
                    </a:lnTo>
                    <a:lnTo>
                      <a:pt x="25634" y="58385"/>
                    </a:lnTo>
                    <a:lnTo>
                      <a:pt x="6694" y="94771"/>
                    </a:lnTo>
                    <a:lnTo>
                      <a:pt x="69" y="133444"/>
                    </a:lnTo>
                    <a:lnTo>
                      <a:pt x="0" y="141075"/>
                    </a:lnTo>
                    <a:lnTo>
                      <a:pt x="1204" y="154624"/>
                    </a:lnTo>
                    <a:lnTo>
                      <a:pt x="12887" y="192559"/>
                    </a:lnTo>
                    <a:lnTo>
                      <a:pt x="35587" y="225066"/>
                    </a:lnTo>
                    <a:lnTo>
                      <a:pt x="67908" y="250387"/>
                    </a:lnTo>
                    <a:lnTo>
                      <a:pt x="108453" y="266767"/>
                    </a:lnTo>
                    <a:lnTo>
                      <a:pt x="155828" y="272448"/>
                    </a:lnTo>
                    <a:lnTo>
                      <a:pt x="170416" y="270603"/>
                    </a:lnTo>
                    <a:lnTo>
                      <a:pt x="210887" y="257231"/>
                    </a:lnTo>
                    <a:lnTo>
                      <a:pt x="244838" y="233512"/>
                    </a:lnTo>
                    <a:lnTo>
                      <a:pt x="270238" y="201256"/>
                    </a:lnTo>
                    <a:lnTo>
                      <a:pt x="285052" y="162274"/>
                    </a:lnTo>
                    <a:lnTo>
                      <a:pt x="288045" y="133444"/>
                    </a:lnTo>
                    <a:lnTo>
                      <a:pt x="287022" y="119726"/>
                    </a:lnTo>
                    <a:lnTo>
                      <a:pt x="275739" y="81279"/>
                    </a:lnTo>
                    <a:lnTo>
                      <a:pt x="253317" y="48288"/>
                    </a:lnTo>
                    <a:lnTo>
                      <a:pt x="221275" y="22549"/>
                    </a:lnTo>
                    <a:lnTo>
                      <a:pt x="181129" y="5854"/>
                    </a:lnTo>
                    <a:lnTo>
                      <a:pt x="134398" y="0"/>
                    </a:lnTo>
                    <a:close/>
                  </a:path>
                </a:pathLst>
              </a:custGeom>
              <a:solidFill>
                <a:srgbClr val="00AFEF"/>
              </a:solidFill>
            </p:spPr>
            <p:txBody>
              <a:bodyPr wrap="square" lIns="0" tIns="0" rIns="0" bIns="0" rtlCol="0"/>
              <a:lstStyle/>
              <a:p>
                <a:endParaRPr/>
              </a:p>
            </p:txBody>
          </p:sp>
          <p:sp>
            <p:nvSpPr>
              <p:cNvPr id="261" name="object 80"/>
              <p:cNvSpPr/>
              <p:nvPr/>
            </p:nvSpPr>
            <p:spPr>
              <a:xfrm>
                <a:off x="4569840" y="5983035"/>
                <a:ext cx="288290" cy="273050"/>
              </a:xfrm>
              <a:custGeom>
                <a:avLst/>
                <a:gdLst/>
                <a:ahLst/>
                <a:cxnLst/>
                <a:rect l="l" t="t" r="r" b="b"/>
                <a:pathLst>
                  <a:path w="288289" h="273050">
                    <a:moveTo>
                      <a:pt x="0" y="136306"/>
                    </a:moveTo>
                    <a:lnTo>
                      <a:pt x="6780" y="94771"/>
                    </a:lnTo>
                    <a:lnTo>
                      <a:pt x="25720" y="58385"/>
                    </a:lnTo>
                    <a:lnTo>
                      <a:pt x="54719" y="29136"/>
                    </a:lnTo>
                    <a:lnTo>
                      <a:pt x="91674" y="9012"/>
                    </a:lnTo>
                    <a:lnTo>
                      <a:pt x="134485" y="0"/>
                    </a:lnTo>
                    <a:lnTo>
                      <a:pt x="150700" y="636"/>
                    </a:lnTo>
                    <a:lnTo>
                      <a:pt x="195404" y="10303"/>
                    </a:lnTo>
                    <a:lnTo>
                      <a:pt x="233017" y="30212"/>
                    </a:lnTo>
                    <a:lnTo>
                      <a:pt x="262021" y="58568"/>
                    </a:lnTo>
                    <a:lnTo>
                      <a:pt x="280899" y="93577"/>
                    </a:lnTo>
                    <a:lnTo>
                      <a:pt x="288131" y="133444"/>
                    </a:lnTo>
                    <a:lnTo>
                      <a:pt x="287374" y="148099"/>
                    </a:lnTo>
                    <a:lnTo>
                      <a:pt x="276539" y="188920"/>
                    </a:lnTo>
                    <a:lnTo>
                      <a:pt x="254441" y="223619"/>
                    </a:lnTo>
                    <a:lnTo>
                      <a:pt x="223115" y="250384"/>
                    </a:lnTo>
                    <a:lnTo>
                      <a:pt x="184591" y="267407"/>
                    </a:lnTo>
                    <a:lnTo>
                      <a:pt x="155914" y="272448"/>
                    </a:lnTo>
                    <a:lnTo>
                      <a:pt x="139450" y="271852"/>
                    </a:lnTo>
                    <a:lnTo>
                      <a:pt x="94197" y="262409"/>
                    </a:lnTo>
                    <a:lnTo>
                      <a:pt x="56238" y="242853"/>
                    </a:lnTo>
                    <a:lnTo>
                      <a:pt x="26969" y="214942"/>
                    </a:lnTo>
                    <a:lnTo>
                      <a:pt x="7786" y="180431"/>
                    </a:lnTo>
                    <a:lnTo>
                      <a:pt x="86" y="141075"/>
                    </a:lnTo>
                    <a:lnTo>
                      <a:pt x="0" y="136306"/>
                    </a:lnTo>
                    <a:close/>
                  </a:path>
                </a:pathLst>
              </a:custGeom>
              <a:ln w="25400">
                <a:solidFill>
                  <a:srgbClr val="FFFFFF"/>
                </a:solidFill>
              </a:ln>
            </p:spPr>
            <p:txBody>
              <a:bodyPr wrap="square" lIns="0" tIns="0" rIns="0" bIns="0" rtlCol="0"/>
              <a:lstStyle/>
              <a:p>
                <a:endParaRPr/>
              </a:p>
            </p:txBody>
          </p:sp>
          <p:sp>
            <p:nvSpPr>
              <p:cNvPr id="262" name="object 81"/>
              <p:cNvSpPr/>
              <p:nvPr/>
            </p:nvSpPr>
            <p:spPr>
              <a:xfrm>
                <a:off x="4457700" y="5864352"/>
                <a:ext cx="534924" cy="617220"/>
              </a:xfrm>
              <a:prstGeom prst="rect">
                <a:avLst/>
              </a:prstGeom>
              <a:blipFill>
                <a:blip r:embed="rId21" cstate="print"/>
                <a:stretch>
                  <a:fillRect/>
                </a:stretch>
              </a:blipFill>
            </p:spPr>
            <p:txBody>
              <a:bodyPr wrap="square" lIns="0" tIns="0" rIns="0" bIns="0" rtlCol="0"/>
              <a:lstStyle/>
              <a:p>
                <a:endParaRPr/>
              </a:p>
            </p:txBody>
          </p:sp>
          <p:sp>
            <p:nvSpPr>
              <p:cNvPr id="263" name="object 82"/>
              <p:cNvSpPr/>
              <p:nvPr/>
            </p:nvSpPr>
            <p:spPr>
              <a:xfrm>
                <a:off x="4632959" y="5864352"/>
                <a:ext cx="431291" cy="617220"/>
              </a:xfrm>
              <a:prstGeom prst="rect">
                <a:avLst/>
              </a:prstGeom>
              <a:blipFill>
                <a:blip r:embed="rId10" cstate="print"/>
                <a:stretch>
                  <a:fillRect/>
                </a:stretch>
              </a:blipFill>
            </p:spPr>
            <p:txBody>
              <a:bodyPr wrap="square" lIns="0" tIns="0" rIns="0" bIns="0" rtlCol="0"/>
              <a:lstStyle/>
              <a:p>
                <a:endParaRPr/>
              </a:p>
            </p:txBody>
          </p:sp>
          <p:sp>
            <p:nvSpPr>
              <p:cNvPr id="264" name="object 83"/>
              <p:cNvSpPr/>
              <p:nvPr/>
            </p:nvSpPr>
            <p:spPr>
              <a:xfrm>
                <a:off x="4634610" y="6079451"/>
                <a:ext cx="162560" cy="136525"/>
              </a:xfrm>
              <a:custGeom>
                <a:avLst/>
                <a:gdLst/>
                <a:ahLst/>
                <a:cxnLst/>
                <a:rect l="l" t="t" r="r" b="b"/>
                <a:pathLst>
                  <a:path w="162560" h="136525">
                    <a:moveTo>
                      <a:pt x="77342" y="135371"/>
                    </a:moveTo>
                    <a:lnTo>
                      <a:pt x="28707" y="135371"/>
                    </a:lnTo>
                    <a:lnTo>
                      <a:pt x="50147" y="135403"/>
                    </a:lnTo>
                    <a:lnTo>
                      <a:pt x="77342" y="136118"/>
                    </a:lnTo>
                    <a:lnTo>
                      <a:pt x="77342" y="135371"/>
                    </a:lnTo>
                    <a:close/>
                  </a:path>
                  <a:path w="162560" h="136525">
                    <a:moveTo>
                      <a:pt x="140605" y="25171"/>
                    </a:moveTo>
                    <a:lnTo>
                      <a:pt x="75946" y="25171"/>
                    </a:lnTo>
                    <a:lnTo>
                      <a:pt x="83868" y="25203"/>
                    </a:lnTo>
                    <a:lnTo>
                      <a:pt x="95634" y="28808"/>
                    </a:lnTo>
                    <a:lnTo>
                      <a:pt x="104363" y="40456"/>
                    </a:lnTo>
                    <a:lnTo>
                      <a:pt x="105869" y="50107"/>
                    </a:lnTo>
                    <a:lnTo>
                      <a:pt x="106758" y="64371"/>
                    </a:lnTo>
                    <a:lnTo>
                      <a:pt x="107043" y="83691"/>
                    </a:lnTo>
                    <a:lnTo>
                      <a:pt x="106740" y="96569"/>
                    </a:lnTo>
                    <a:lnTo>
                      <a:pt x="106056" y="109293"/>
                    </a:lnTo>
                    <a:lnTo>
                      <a:pt x="104996" y="121691"/>
                    </a:lnTo>
                    <a:lnTo>
                      <a:pt x="103504" y="134289"/>
                    </a:lnTo>
                    <a:lnTo>
                      <a:pt x="105028" y="136118"/>
                    </a:lnTo>
                    <a:lnTo>
                      <a:pt x="133858" y="135280"/>
                    </a:lnTo>
                    <a:lnTo>
                      <a:pt x="162051" y="135280"/>
                    </a:lnTo>
                    <a:lnTo>
                      <a:pt x="162051" y="124650"/>
                    </a:lnTo>
                    <a:lnTo>
                      <a:pt x="153162" y="123799"/>
                    </a:lnTo>
                    <a:lnTo>
                      <a:pt x="148081" y="123101"/>
                    </a:lnTo>
                    <a:lnTo>
                      <a:pt x="146812" y="122542"/>
                    </a:lnTo>
                    <a:lnTo>
                      <a:pt x="145414" y="121983"/>
                    </a:lnTo>
                    <a:lnTo>
                      <a:pt x="144399" y="120853"/>
                    </a:lnTo>
                    <a:lnTo>
                      <a:pt x="143637" y="119176"/>
                    </a:lnTo>
                    <a:lnTo>
                      <a:pt x="142621" y="116751"/>
                    </a:lnTo>
                    <a:lnTo>
                      <a:pt x="142112" y="112394"/>
                    </a:lnTo>
                    <a:lnTo>
                      <a:pt x="142202" y="93685"/>
                    </a:lnTo>
                    <a:lnTo>
                      <a:pt x="142425" y="80774"/>
                    </a:lnTo>
                    <a:lnTo>
                      <a:pt x="142748" y="66878"/>
                    </a:lnTo>
                    <a:lnTo>
                      <a:pt x="143001" y="59486"/>
                    </a:lnTo>
                    <a:lnTo>
                      <a:pt x="143255" y="52997"/>
                    </a:lnTo>
                    <a:lnTo>
                      <a:pt x="143203" y="43405"/>
                    </a:lnTo>
                    <a:lnTo>
                      <a:pt x="141875" y="29341"/>
                    </a:lnTo>
                    <a:lnTo>
                      <a:pt x="140605" y="25171"/>
                    </a:lnTo>
                    <a:close/>
                  </a:path>
                  <a:path w="162560" h="136525">
                    <a:moveTo>
                      <a:pt x="162051" y="135280"/>
                    </a:moveTo>
                    <a:lnTo>
                      <a:pt x="133858" y="135280"/>
                    </a:lnTo>
                    <a:lnTo>
                      <a:pt x="162051" y="136118"/>
                    </a:lnTo>
                    <a:lnTo>
                      <a:pt x="162051" y="135280"/>
                    </a:lnTo>
                    <a:close/>
                  </a:path>
                  <a:path w="162560" h="136525">
                    <a:moveTo>
                      <a:pt x="55625" y="0"/>
                    </a:moveTo>
                    <a:lnTo>
                      <a:pt x="54355" y="0"/>
                    </a:lnTo>
                    <a:lnTo>
                      <a:pt x="48519" y="2037"/>
                    </a:lnTo>
                    <a:lnTo>
                      <a:pt x="37129" y="5610"/>
                    </a:lnTo>
                    <a:lnTo>
                      <a:pt x="23622" y="8775"/>
                    </a:lnTo>
                    <a:lnTo>
                      <a:pt x="12826" y="10934"/>
                    </a:lnTo>
                    <a:lnTo>
                      <a:pt x="4952" y="12026"/>
                    </a:lnTo>
                    <a:lnTo>
                      <a:pt x="0" y="12026"/>
                    </a:lnTo>
                    <a:lnTo>
                      <a:pt x="0" y="22796"/>
                    </a:lnTo>
                    <a:lnTo>
                      <a:pt x="18668" y="25463"/>
                    </a:lnTo>
                    <a:lnTo>
                      <a:pt x="19303" y="26390"/>
                    </a:lnTo>
                    <a:lnTo>
                      <a:pt x="19685" y="29476"/>
                    </a:lnTo>
                    <a:lnTo>
                      <a:pt x="19987" y="39346"/>
                    </a:lnTo>
                    <a:lnTo>
                      <a:pt x="20179" y="48548"/>
                    </a:lnTo>
                    <a:lnTo>
                      <a:pt x="20275" y="80926"/>
                    </a:lnTo>
                    <a:lnTo>
                      <a:pt x="20149" y="93685"/>
                    </a:lnTo>
                    <a:lnTo>
                      <a:pt x="0" y="124650"/>
                    </a:lnTo>
                    <a:lnTo>
                      <a:pt x="859" y="136091"/>
                    </a:lnTo>
                    <a:lnTo>
                      <a:pt x="28707" y="135371"/>
                    </a:lnTo>
                    <a:lnTo>
                      <a:pt x="77342" y="135371"/>
                    </a:lnTo>
                    <a:lnTo>
                      <a:pt x="77342" y="124650"/>
                    </a:lnTo>
                    <a:lnTo>
                      <a:pt x="55861" y="83691"/>
                    </a:lnTo>
                    <a:lnTo>
                      <a:pt x="55752" y="46545"/>
                    </a:lnTo>
                    <a:lnTo>
                      <a:pt x="56134" y="41821"/>
                    </a:lnTo>
                    <a:lnTo>
                      <a:pt x="56768" y="40322"/>
                    </a:lnTo>
                    <a:lnTo>
                      <a:pt x="58165" y="36677"/>
                    </a:lnTo>
                    <a:lnTo>
                      <a:pt x="61213" y="33248"/>
                    </a:lnTo>
                    <a:lnTo>
                      <a:pt x="65786" y="30010"/>
                    </a:lnTo>
                    <a:lnTo>
                      <a:pt x="70485" y="26784"/>
                    </a:lnTo>
                    <a:lnTo>
                      <a:pt x="75946" y="25171"/>
                    </a:lnTo>
                    <a:lnTo>
                      <a:pt x="140605" y="25171"/>
                    </a:lnTo>
                    <a:lnTo>
                      <a:pt x="140435" y="24612"/>
                    </a:lnTo>
                    <a:lnTo>
                      <a:pt x="55752" y="24612"/>
                    </a:lnTo>
                    <a:lnTo>
                      <a:pt x="55879" y="7086"/>
                    </a:lnTo>
                    <a:lnTo>
                      <a:pt x="56071" y="5118"/>
                    </a:lnTo>
                    <a:lnTo>
                      <a:pt x="56147" y="4102"/>
                    </a:lnTo>
                    <a:lnTo>
                      <a:pt x="56261" y="1066"/>
                    </a:lnTo>
                    <a:lnTo>
                      <a:pt x="55625" y="0"/>
                    </a:lnTo>
                    <a:close/>
                  </a:path>
                  <a:path w="162560" h="136525">
                    <a:moveTo>
                      <a:pt x="110616" y="0"/>
                    </a:moveTo>
                    <a:lnTo>
                      <a:pt x="94868" y="0"/>
                    </a:lnTo>
                    <a:lnTo>
                      <a:pt x="89915" y="558"/>
                    </a:lnTo>
                    <a:lnTo>
                      <a:pt x="85763" y="1701"/>
                    </a:lnTo>
                    <a:lnTo>
                      <a:pt x="82930" y="2514"/>
                    </a:lnTo>
                    <a:lnTo>
                      <a:pt x="80137" y="4102"/>
                    </a:lnTo>
                    <a:lnTo>
                      <a:pt x="77469" y="6426"/>
                    </a:lnTo>
                    <a:lnTo>
                      <a:pt x="55752" y="24612"/>
                    </a:lnTo>
                    <a:lnTo>
                      <a:pt x="140435" y="24612"/>
                    </a:lnTo>
                    <a:lnTo>
                      <a:pt x="138811" y="19278"/>
                    </a:lnTo>
                    <a:lnTo>
                      <a:pt x="135889" y="13246"/>
                    </a:lnTo>
                    <a:lnTo>
                      <a:pt x="131317" y="8521"/>
                    </a:lnTo>
                    <a:lnTo>
                      <a:pt x="124967" y="5118"/>
                    </a:lnTo>
                    <a:lnTo>
                      <a:pt x="118744" y="1701"/>
                    </a:lnTo>
                    <a:lnTo>
                      <a:pt x="110616" y="0"/>
                    </a:lnTo>
                    <a:close/>
                  </a:path>
                </a:pathLst>
              </a:custGeom>
              <a:solidFill>
                <a:srgbClr val="6485CF"/>
              </a:solidFill>
            </p:spPr>
            <p:txBody>
              <a:bodyPr wrap="square" lIns="0" tIns="0" rIns="0" bIns="0" rtlCol="0"/>
              <a:lstStyle/>
              <a:p>
                <a:endParaRPr/>
              </a:p>
            </p:txBody>
          </p:sp>
          <p:sp>
            <p:nvSpPr>
              <p:cNvPr id="265" name="object 84"/>
              <p:cNvSpPr/>
              <p:nvPr/>
            </p:nvSpPr>
            <p:spPr>
              <a:xfrm>
                <a:off x="4634610" y="6079451"/>
                <a:ext cx="162560" cy="136525"/>
              </a:xfrm>
              <a:custGeom>
                <a:avLst/>
                <a:gdLst/>
                <a:ahLst/>
                <a:cxnLst/>
                <a:rect l="l" t="t" r="r" b="b"/>
                <a:pathLst>
                  <a:path w="162560" h="136525">
                    <a:moveTo>
                      <a:pt x="54355" y="0"/>
                    </a:moveTo>
                    <a:lnTo>
                      <a:pt x="55625" y="0"/>
                    </a:lnTo>
                    <a:lnTo>
                      <a:pt x="56261" y="1066"/>
                    </a:lnTo>
                    <a:lnTo>
                      <a:pt x="56261" y="3213"/>
                    </a:lnTo>
                    <a:lnTo>
                      <a:pt x="56134" y="4470"/>
                    </a:lnTo>
                    <a:lnTo>
                      <a:pt x="55879" y="7086"/>
                    </a:lnTo>
                    <a:lnTo>
                      <a:pt x="55752" y="13792"/>
                    </a:lnTo>
                    <a:lnTo>
                      <a:pt x="55752" y="24612"/>
                    </a:lnTo>
                    <a:lnTo>
                      <a:pt x="77469" y="6426"/>
                    </a:lnTo>
                    <a:lnTo>
                      <a:pt x="80137" y="4102"/>
                    </a:lnTo>
                    <a:lnTo>
                      <a:pt x="82930" y="2514"/>
                    </a:lnTo>
                    <a:lnTo>
                      <a:pt x="85851" y="1676"/>
                    </a:lnTo>
                    <a:lnTo>
                      <a:pt x="89915" y="558"/>
                    </a:lnTo>
                    <a:lnTo>
                      <a:pt x="94868" y="0"/>
                    </a:lnTo>
                    <a:lnTo>
                      <a:pt x="100711" y="0"/>
                    </a:lnTo>
                    <a:lnTo>
                      <a:pt x="110616" y="0"/>
                    </a:lnTo>
                    <a:lnTo>
                      <a:pt x="118744" y="1701"/>
                    </a:lnTo>
                    <a:lnTo>
                      <a:pt x="124967" y="5118"/>
                    </a:lnTo>
                    <a:lnTo>
                      <a:pt x="131317" y="8521"/>
                    </a:lnTo>
                    <a:lnTo>
                      <a:pt x="143255" y="52997"/>
                    </a:lnTo>
                    <a:lnTo>
                      <a:pt x="143001" y="59486"/>
                    </a:lnTo>
                    <a:lnTo>
                      <a:pt x="142748" y="66878"/>
                    </a:lnTo>
                    <a:lnTo>
                      <a:pt x="142422" y="80926"/>
                    </a:lnTo>
                    <a:lnTo>
                      <a:pt x="142202" y="93685"/>
                    </a:lnTo>
                    <a:lnTo>
                      <a:pt x="142113" y="105150"/>
                    </a:lnTo>
                    <a:lnTo>
                      <a:pt x="142112" y="112394"/>
                    </a:lnTo>
                    <a:lnTo>
                      <a:pt x="142621" y="116751"/>
                    </a:lnTo>
                    <a:lnTo>
                      <a:pt x="143637" y="119176"/>
                    </a:lnTo>
                    <a:lnTo>
                      <a:pt x="144399" y="120853"/>
                    </a:lnTo>
                    <a:lnTo>
                      <a:pt x="145414" y="121983"/>
                    </a:lnTo>
                    <a:lnTo>
                      <a:pt x="146812" y="122542"/>
                    </a:lnTo>
                    <a:lnTo>
                      <a:pt x="148081" y="123101"/>
                    </a:lnTo>
                    <a:lnTo>
                      <a:pt x="153162" y="123799"/>
                    </a:lnTo>
                    <a:lnTo>
                      <a:pt x="162051" y="124650"/>
                    </a:lnTo>
                    <a:lnTo>
                      <a:pt x="162051" y="136118"/>
                    </a:lnTo>
                    <a:lnTo>
                      <a:pt x="144906" y="135559"/>
                    </a:lnTo>
                    <a:lnTo>
                      <a:pt x="133858" y="135280"/>
                    </a:lnTo>
                    <a:lnTo>
                      <a:pt x="105028" y="136118"/>
                    </a:lnTo>
                    <a:lnTo>
                      <a:pt x="103504" y="134289"/>
                    </a:lnTo>
                    <a:lnTo>
                      <a:pt x="104981" y="121866"/>
                    </a:lnTo>
                    <a:lnTo>
                      <a:pt x="106056" y="109293"/>
                    </a:lnTo>
                    <a:lnTo>
                      <a:pt x="106740" y="96569"/>
                    </a:lnTo>
                    <a:lnTo>
                      <a:pt x="107043" y="83691"/>
                    </a:lnTo>
                    <a:lnTo>
                      <a:pt x="106758" y="64371"/>
                    </a:lnTo>
                    <a:lnTo>
                      <a:pt x="83868" y="25203"/>
                    </a:lnTo>
                    <a:lnTo>
                      <a:pt x="75946" y="25171"/>
                    </a:lnTo>
                    <a:lnTo>
                      <a:pt x="70485" y="26784"/>
                    </a:lnTo>
                    <a:lnTo>
                      <a:pt x="65786" y="30010"/>
                    </a:lnTo>
                    <a:lnTo>
                      <a:pt x="61213" y="33248"/>
                    </a:lnTo>
                    <a:lnTo>
                      <a:pt x="58165" y="36677"/>
                    </a:lnTo>
                    <a:lnTo>
                      <a:pt x="56768" y="40322"/>
                    </a:lnTo>
                    <a:lnTo>
                      <a:pt x="56134" y="41821"/>
                    </a:lnTo>
                    <a:lnTo>
                      <a:pt x="55752" y="46545"/>
                    </a:lnTo>
                    <a:lnTo>
                      <a:pt x="55752" y="54495"/>
                    </a:lnTo>
                    <a:lnTo>
                      <a:pt x="55916" y="102403"/>
                    </a:lnTo>
                    <a:lnTo>
                      <a:pt x="77342" y="124650"/>
                    </a:lnTo>
                    <a:lnTo>
                      <a:pt x="77342" y="136118"/>
                    </a:lnTo>
                    <a:lnTo>
                      <a:pt x="63019" y="135681"/>
                    </a:lnTo>
                    <a:lnTo>
                      <a:pt x="50147" y="135403"/>
                    </a:lnTo>
                    <a:lnTo>
                      <a:pt x="38727" y="135285"/>
                    </a:lnTo>
                    <a:lnTo>
                      <a:pt x="28707" y="135371"/>
                    </a:lnTo>
                    <a:lnTo>
                      <a:pt x="16263" y="135640"/>
                    </a:lnTo>
                    <a:lnTo>
                      <a:pt x="859" y="136091"/>
                    </a:lnTo>
                    <a:lnTo>
                      <a:pt x="0" y="124650"/>
                    </a:lnTo>
                    <a:lnTo>
                      <a:pt x="10160" y="124078"/>
                    </a:lnTo>
                    <a:lnTo>
                      <a:pt x="15875" y="123266"/>
                    </a:lnTo>
                    <a:lnTo>
                      <a:pt x="17144" y="122186"/>
                    </a:lnTo>
                    <a:lnTo>
                      <a:pt x="18414" y="121119"/>
                    </a:lnTo>
                    <a:lnTo>
                      <a:pt x="20277" y="80774"/>
                    </a:lnTo>
                    <a:lnTo>
                      <a:pt x="20272" y="61701"/>
                    </a:lnTo>
                    <a:lnTo>
                      <a:pt x="18668" y="25463"/>
                    </a:lnTo>
                    <a:lnTo>
                      <a:pt x="18287" y="24714"/>
                    </a:lnTo>
                    <a:lnTo>
                      <a:pt x="0" y="22796"/>
                    </a:lnTo>
                    <a:lnTo>
                      <a:pt x="0" y="12026"/>
                    </a:lnTo>
                    <a:lnTo>
                      <a:pt x="4952" y="12026"/>
                    </a:lnTo>
                    <a:lnTo>
                      <a:pt x="12826" y="10934"/>
                    </a:lnTo>
                    <a:lnTo>
                      <a:pt x="23622" y="8775"/>
                    </a:lnTo>
                    <a:lnTo>
                      <a:pt x="37129" y="5610"/>
                    </a:lnTo>
                    <a:lnTo>
                      <a:pt x="48519" y="2037"/>
                    </a:lnTo>
                    <a:lnTo>
                      <a:pt x="54355" y="0"/>
                    </a:lnTo>
                    <a:close/>
                  </a:path>
                </a:pathLst>
              </a:custGeom>
              <a:ln w="9144">
                <a:solidFill>
                  <a:srgbClr val="000000"/>
                </a:solidFill>
              </a:ln>
            </p:spPr>
            <p:txBody>
              <a:bodyPr wrap="square" lIns="0" tIns="0" rIns="0" bIns="0" rtlCol="0"/>
              <a:lstStyle/>
              <a:p>
                <a:endParaRPr/>
              </a:p>
            </p:txBody>
          </p:sp>
        </p:grpSp>
        <p:sp>
          <p:nvSpPr>
            <p:cNvPr id="33" name="object 33"/>
            <p:cNvSpPr/>
            <p:nvPr/>
          </p:nvSpPr>
          <p:spPr>
            <a:xfrm>
              <a:off x="8028431" y="5934455"/>
              <a:ext cx="431292" cy="617219"/>
            </a:xfrm>
            <a:prstGeom prst="rect">
              <a:avLst/>
            </a:prstGeom>
            <a:blipFill>
              <a:blip r:embed="rId10" cstate="print"/>
              <a:stretch>
                <a:fillRect/>
              </a:stretch>
            </a:blipFill>
          </p:spPr>
          <p:txBody>
            <a:bodyPr wrap="square" lIns="0" tIns="0" rIns="0" bIns="0" rtlCol="0"/>
            <a:lstStyle/>
            <a:p>
              <a:endParaRPr/>
            </a:p>
          </p:txBody>
        </p:sp>
        <p:sp>
          <p:nvSpPr>
            <p:cNvPr id="267" name="Oval 266"/>
            <p:cNvSpPr/>
            <p:nvPr/>
          </p:nvSpPr>
          <p:spPr>
            <a:xfrm>
              <a:off x="4680630" y="542583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268" name="Oval 267"/>
            <p:cNvSpPr/>
            <p:nvPr/>
          </p:nvSpPr>
          <p:spPr>
            <a:xfrm>
              <a:off x="6172200" y="545592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269" name="Oval 268"/>
            <p:cNvSpPr/>
            <p:nvPr/>
          </p:nvSpPr>
          <p:spPr>
            <a:xfrm>
              <a:off x="7696200" y="545592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grpSp>
      <p:sp>
        <p:nvSpPr>
          <p:cNvPr id="104" name="Title 1"/>
          <p:cNvSpPr txBox="1">
            <a:spLocks/>
          </p:cNvSpPr>
          <p:nvPr/>
        </p:nvSpPr>
        <p:spPr>
          <a:xfrm>
            <a:off x="0" y="254000"/>
            <a:ext cx="9144000" cy="736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0000"/>
                </a:solidFill>
              </a:rPr>
              <a:t>CSB Interaction Test in A=7 </a:t>
            </a:r>
            <a:r>
              <a:rPr lang="en-US" sz="3200" b="1" dirty="0" err="1" smtClean="0">
                <a:solidFill>
                  <a:srgbClr val="FF0000"/>
                </a:solidFill>
              </a:rPr>
              <a:t>Iso</a:t>
            </a:r>
            <a:r>
              <a:rPr lang="en-US" sz="3200" b="1" dirty="0" smtClean="0">
                <a:solidFill>
                  <a:srgbClr val="FF0000"/>
                </a:solidFill>
              </a:rPr>
              <a:t>-triplet Comparison</a:t>
            </a:r>
            <a:endParaRPr lang="en-US" sz="3200" b="1" i="1" dirty="0">
              <a:solidFill>
                <a:srgbClr val="FF0000"/>
              </a:solidFill>
            </a:endParaRPr>
          </a:p>
        </p:txBody>
      </p:sp>
      <p:cxnSp>
        <p:nvCxnSpPr>
          <p:cNvPr id="105" name="Straight Connector 104"/>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1604432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58"/>
          <p:cNvSpPr/>
          <p:nvPr/>
        </p:nvSpPr>
        <p:spPr>
          <a:xfrm>
            <a:off x="4139946" y="1656588"/>
            <a:ext cx="4806950" cy="3704844"/>
          </a:xfrm>
          <a:prstGeom prst="rect">
            <a:avLst/>
          </a:prstGeom>
          <a:blipFill>
            <a:blip r:embed="rId3" cstate="print"/>
            <a:stretch>
              <a:fillRect/>
            </a:stretch>
          </a:blipFill>
        </p:spPr>
        <p:txBody>
          <a:bodyPr wrap="square" lIns="0" tIns="0" rIns="0" bIns="0" rtlCol="0"/>
          <a:lstStyle/>
          <a:p>
            <a:endParaRPr/>
          </a:p>
        </p:txBody>
      </p:sp>
      <p:sp>
        <p:nvSpPr>
          <p:cNvPr id="85" name="object 85"/>
          <p:cNvSpPr/>
          <p:nvPr/>
        </p:nvSpPr>
        <p:spPr>
          <a:xfrm>
            <a:off x="1083017" y="1617100"/>
            <a:ext cx="2497455" cy="2382266"/>
          </a:xfrm>
          <a:prstGeom prst="rect">
            <a:avLst/>
          </a:prstGeom>
          <a:blipFill>
            <a:blip r:embed="rId4" cstate="print"/>
            <a:stretch>
              <a:fillRect/>
            </a:stretch>
          </a:blipFill>
        </p:spPr>
        <p:txBody>
          <a:bodyPr wrap="square" lIns="0" tIns="0" rIns="0" bIns="0" rtlCol="0"/>
          <a:lstStyle/>
          <a:p>
            <a:endParaRPr/>
          </a:p>
        </p:txBody>
      </p:sp>
      <p:sp>
        <p:nvSpPr>
          <p:cNvPr id="86" name="object 86"/>
          <p:cNvSpPr/>
          <p:nvPr/>
        </p:nvSpPr>
        <p:spPr>
          <a:xfrm>
            <a:off x="51794" y="3999328"/>
            <a:ext cx="4286758" cy="2515997"/>
          </a:xfrm>
          <a:prstGeom prst="rect">
            <a:avLst/>
          </a:prstGeom>
          <a:blipFill>
            <a:blip r:embed="rId5" cstate="print"/>
            <a:stretch>
              <a:fillRect/>
            </a:stretch>
          </a:blipFill>
        </p:spPr>
        <p:txBody>
          <a:bodyPr wrap="square" lIns="0" tIns="0" rIns="0" bIns="0" rtlCol="0"/>
          <a:lstStyle/>
          <a:p>
            <a:endParaRPr/>
          </a:p>
        </p:txBody>
      </p:sp>
      <p:sp>
        <p:nvSpPr>
          <p:cNvPr id="87" name="object 87"/>
          <p:cNvSpPr/>
          <p:nvPr/>
        </p:nvSpPr>
        <p:spPr>
          <a:xfrm>
            <a:off x="4155694" y="1664080"/>
            <a:ext cx="4769611" cy="3676141"/>
          </a:xfrm>
          <a:prstGeom prst="rect">
            <a:avLst/>
          </a:prstGeom>
          <a:blipFill>
            <a:blip r:embed="rId6" cstate="print"/>
            <a:stretch>
              <a:fillRect/>
            </a:stretch>
          </a:blipFill>
        </p:spPr>
        <p:txBody>
          <a:bodyPr wrap="square" lIns="0" tIns="0" rIns="0" bIns="0" rtlCol="0"/>
          <a:lstStyle/>
          <a:p>
            <a:endParaRPr/>
          </a:p>
        </p:txBody>
      </p:sp>
      <p:sp>
        <p:nvSpPr>
          <p:cNvPr id="88" name="object 88"/>
          <p:cNvSpPr/>
          <p:nvPr/>
        </p:nvSpPr>
        <p:spPr>
          <a:xfrm>
            <a:off x="1824354" y="2034932"/>
            <a:ext cx="244475" cy="4157424"/>
          </a:xfrm>
          <a:custGeom>
            <a:avLst/>
            <a:gdLst/>
            <a:ahLst/>
            <a:cxnLst/>
            <a:rect l="l" t="t" r="r" b="b"/>
            <a:pathLst>
              <a:path w="244475" h="4756785">
                <a:moveTo>
                  <a:pt x="0" y="4756785"/>
                </a:moveTo>
                <a:lnTo>
                  <a:pt x="244462" y="4756785"/>
                </a:lnTo>
                <a:lnTo>
                  <a:pt x="244462" y="0"/>
                </a:lnTo>
                <a:lnTo>
                  <a:pt x="0" y="0"/>
                </a:lnTo>
                <a:lnTo>
                  <a:pt x="0" y="4756785"/>
                </a:lnTo>
                <a:close/>
              </a:path>
            </a:pathLst>
          </a:custGeom>
          <a:solidFill>
            <a:srgbClr val="C00000">
              <a:alpha val="40000"/>
            </a:srgbClr>
          </a:solidFill>
        </p:spPr>
        <p:txBody>
          <a:bodyPr wrap="square" lIns="0" tIns="0" rIns="0" bIns="0" rtlCol="0"/>
          <a:lstStyle/>
          <a:p>
            <a:endParaRPr/>
          </a:p>
        </p:txBody>
      </p:sp>
      <p:sp>
        <p:nvSpPr>
          <p:cNvPr id="89" name="object 89"/>
          <p:cNvSpPr/>
          <p:nvPr/>
        </p:nvSpPr>
        <p:spPr>
          <a:xfrm>
            <a:off x="1824354" y="1700171"/>
            <a:ext cx="244475" cy="4756785"/>
          </a:xfrm>
          <a:custGeom>
            <a:avLst/>
            <a:gdLst/>
            <a:ahLst/>
            <a:cxnLst/>
            <a:rect l="l" t="t" r="r" b="b"/>
            <a:pathLst>
              <a:path w="244475" h="4756785">
                <a:moveTo>
                  <a:pt x="0" y="4756785"/>
                </a:moveTo>
                <a:lnTo>
                  <a:pt x="244462" y="4756785"/>
                </a:lnTo>
                <a:lnTo>
                  <a:pt x="244462" y="0"/>
                </a:lnTo>
                <a:lnTo>
                  <a:pt x="0" y="0"/>
                </a:lnTo>
                <a:lnTo>
                  <a:pt x="0" y="4756785"/>
                </a:lnTo>
                <a:close/>
              </a:path>
            </a:pathLst>
          </a:custGeom>
          <a:ln w="9524">
            <a:solidFill>
              <a:srgbClr val="FFFFFF"/>
            </a:solidFill>
            <a:prstDash val="dash"/>
          </a:ln>
        </p:spPr>
        <p:txBody>
          <a:bodyPr wrap="square" lIns="0" tIns="0" rIns="0" bIns="0" rtlCol="0"/>
          <a:lstStyle/>
          <a:p>
            <a:endParaRPr/>
          </a:p>
        </p:txBody>
      </p:sp>
      <p:sp>
        <p:nvSpPr>
          <p:cNvPr id="90" name="object 90"/>
          <p:cNvSpPr/>
          <p:nvPr/>
        </p:nvSpPr>
        <p:spPr>
          <a:xfrm>
            <a:off x="2709672" y="2382403"/>
            <a:ext cx="1339596" cy="1010412"/>
          </a:xfrm>
          <a:prstGeom prst="rect">
            <a:avLst/>
          </a:prstGeom>
          <a:blipFill>
            <a:blip r:embed="rId7" cstate="print"/>
            <a:stretch>
              <a:fillRect/>
            </a:stretch>
          </a:blipFill>
        </p:spPr>
        <p:txBody>
          <a:bodyPr wrap="square" lIns="0" tIns="0" rIns="0" bIns="0" rtlCol="0"/>
          <a:lstStyle/>
          <a:p>
            <a:endParaRPr/>
          </a:p>
        </p:txBody>
      </p:sp>
      <p:sp>
        <p:nvSpPr>
          <p:cNvPr id="92" name="object 92"/>
          <p:cNvSpPr txBox="1"/>
          <p:nvPr/>
        </p:nvSpPr>
        <p:spPr>
          <a:xfrm>
            <a:off x="2789046" y="2462044"/>
            <a:ext cx="1173353" cy="707886"/>
          </a:xfrm>
          <a:prstGeom prst="rect">
            <a:avLst/>
          </a:prstGeom>
          <a:solidFill>
            <a:schemeClr val="bg1"/>
          </a:solidFill>
          <a:ln w="25400">
            <a:solidFill>
              <a:schemeClr val="tx1"/>
            </a:solidFill>
          </a:ln>
        </p:spPr>
        <p:txBody>
          <a:bodyPr vert="horz" wrap="square" lIns="45720" tIns="45720" rIns="45720" bIns="45720" rtlCol="0">
            <a:spAutoFit/>
          </a:bodyPr>
          <a:lstStyle/>
          <a:p>
            <a:pPr marL="72390" marR="37465"/>
            <a:r>
              <a:rPr sz="2000" dirty="0">
                <a:solidFill>
                  <a:srgbClr val="000000"/>
                </a:solidFill>
                <a:latin typeface="Book Antiqua"/>
                <a:cs typeface="Book Antiqua"/>
              </a:rPr>
              <a:t>E0</a:t>
            </a:r>
            <a:r>
              <a:rPr sz="2000" spc="10" dirty="0">
                <a:solidFill>
                  <a:srgbClr val="000000"/>
                </a:solidFill>
                <a:latin typeface="Book Antiqua"/>
                <a:cs typeface="Book Antiqua"/>
              </a:rPr>
              <a:t>1</a:t>
            </a:r>
            <a:r>
              <a:rPr sz="2000" dirty="0">
                <a:solidFill>
                  <a:srgbClr val="000000"/>
                </a:solidFill>
                <a:latin typeface="Book Antiqua"/>
                <a:cs typeface="Book Antiqua"/>
              </a:rPr>
              <a:t>-</a:t>
            </a:r>
            <a:r>
              <a:rPr sz="2000" spc="5" dirty="0">
                <a:solidFill>
                  <a:srgbClr val="000000"/>
                </a:solidFill>
                <a:latin typeface="Book Antiqua"/>
                <a:cs typeface="Book Antiqua"/>
              </a:rPr>
              <a:t>011 </a:t>
            </a:r>
            <a:r>
              <a:rPr sz="2000" dirty="0">
                <a:solidFill>
                  <a:srgbClr val="000000"/>
                </a:solidFill>
                <a:latin typeface="Book Antiqua"/>
                <a:cs typeface="Book Antiqua"/>
              </a:rPr>
              <a:t>(</a:t>
            </a:r>
            <a:r>
              <a:rPr sz="2000" spc="5" dirty="0">
                <a:solidFill>
                  <a:srgbClr val="000000"/>
                </a:solidFill>
                <a:latin typeface="Book Antiqua"/>
                <a:cs typeface="Book Antiqua"/>
              </a:rPr>
              <a:t>2</a:t>
            </a:r>
            <a:r>
              <a:rPr sz="2000" dirty="0">
                <a:solidFill>
                  <a:srgbClr val="000000"/>
                </a:solidFill>
                <a:latin typeface="Book Antiqua"/>
                <a:cs typeface="Book Antiqua"/>
              </a:rPr>
              <a:t>0</a:t>
            </a:r>
            <a:r>
              <a:rPr sz="2000" spc="10" dirty="0">
                <a:solidFill>
                  <a:srgbClr val="000000"/>
                </a:solidFill>
                <a:latin typeface="Book Antiqua"/>
                <a:cs typeface="Book Antiqua"/>
              </a:rPr>
              <a:t>0</a:t>
            </a:r>
            <a:r>
              <a:rPr sz="2000" dirty="0">
                <a:solidFill>
                  <a:srgbClr val="000000"/>
                </a:solidFill>
                <a:latin typeface="Book Antiqua"/>
                <a:cs typeface="Book Antiqua"/>
              </a:rPr>
              <a:t>5)</a:t>
            </a:r>
          </a:p>
        </p:txBody>
      </p:sp>
      <p:sp>
        <p:nvSpPr>
          <p:cNvPr id="93" name="object 93"/>
          <p:cNvSpPr/>
          <p:nvPr/>
        </p:nvSpPr>
        <p:spPr>
          <a:xfrm>
            <a:off x="2717292" y="4598298"/>
            <a:ext cx="1341120" cy="1010412"/>
          </a:xfrm>
          <a:prstGeom prst="rect">
            <a:avLst/>
          </a:prstGeom>
          <a:blipFill>
            <a:blip r:embed="rId8" cstate="print"/>
            <a:stretch>
              <a:fillRect/>
            </a:stretch>
          </a:blipFill>
        </p:spPr>
        <p:txBody>
          <a:bodyPr wrap="square" lIns="0" tIns="0" rIns="0" bIns="0" rtlCol="0"/>
          <a:lstStyle/>
          <a:p>
            <a:endParaRPr/>
          </a:p>
        </p:txBody>
      </p:sp>
      <p:sp>
        <p:nvSpPr>
          <p:cNvPr id="95" name="object 95"/>
          <p:cNvSpPr txBox="1"/>
          <p:nvPr/>
        </p:nvSpPr>
        <p:spPr>
          <a:xfrm>
            <a:off x="2796793" y="4677432"/>
            <a:ext cx="1165605" cy="707886"/>
          </a:xfrm>
          <a:prstGeom prst="rect">
            <a:avLst/>
          </a:prstGeom>
          <a:solidFill>
            <a:schemeClr val="bg1"/>
          </a:solidFill>
          <a:ln w="25400">
            <a:solidFill>
              <a:schemeClr val="tx1"/>
            </a:solidFill>
          </a:ln>
        </p:spPr>
        <p:txBody>
          <a:bodyPr vert="horz" wrap="square" lIns="45720" tIns="45720" rIns="45720" bIns="45720" rtlCol="0">
            <a:spAutoFit/>
          </a:bodyPr>
          <a:lstStyle/>
          <a:p>
            <a:pPr marL="72390" marR="36830"/>
            <a:r>
              <a:rPr sz="2000" dirty="0">
                <a:solidFill>
                  <a:srgbClr val="000000"/>
                </a:solidFill>
                <a:latin typeface="Book Antiqua"/>
                <a:cs typeface="Book Antiqua"/>
              </a:rPr>
              <a:t>E</a:t>
            </a:r>
            <a:r>
              <a:rPr sz="2000" spc="5" dirty="0">
                <a:solidFill>
                  <a:srgbClr val="000000"/>
                </a:solidFill>
                <a:latin typeface="Book Antiqua"/>
                <a:cs typeface="Book Antiqua"/>
              </a:rPr>
              <a:t>05</a:t>
            </a:r>
            <a:r>
              <a:rPr sz="2000" dirty="0">
                <a:solidFill>
                  <a:srgbClr val="000000"/>
                </a:solidFill>
                <a:latin typeface="Book Antiqua"/>
                <a:cs typeface="Book Antiqua"/>
              </a:rPr>
              <a:t>-</a:t>
            </a:r>
            <a:r>
              <a:rPr sz="2000" spc="5" dirty="0">
                <a:solidFill>
                  <a:srgbClr val="000000"/>
                </a:solidFill>
                <a:latin typeface="Book Antiqua"/>
                <a:cs typeface="Book Antiqua"/>
              </a:rPr>
              <a:t>115 </a:t>
            </a:r>
            <a:r>
              <a:rPr sz="2000" dirty="0">
                <a:solidFill>
                  <a:srgbClr val="000000"/>
                </a:solidFill>
                <a:latin typeface="Book Antiqua"/>
                <a:cs typeface="Book Antiqua"/>
              </a:rPr>
              <a:t>(</a:t>
            </a:r>
            <a:r>
              <a:rPr sz="2000" spc="10" dirty="0">
                <a:solidFill>
                  <a:srgbClr val="000000"/>
                </a:solidFill>
                <a:latin typeface="Book Antiqua"/>
                <a:cs typeface="Book Antiqua"/>
              </a:rPr>
              <a:t>2</a:t>
            </a:r>
            <a:r>
              <a:rPr sz="2000" spc="5" dirty="0">
                <a:solidFill>
                  <a:srgbClr val="000000"/>
                </a:solidFill>
                <a:latin typeface="Book Antiqua"/>
                <a:cs typeface="Book Antiqua"/>
              </a:rPr>
              <a:t>009</a:t>
            </a:r>
            <a:r>
              <a:rPr sz="2000" dirty="0">
                <a:solidFill>
                  <a:srgbClr val="000000"/>
                </a:solidFill>
                <a:latin typeface="Book Antiqua"/>
                <a:cs typeface="Book Antiqua"/>
              </a:rPr>
              <a:t>)</a:t>
            </a:r>
          </a:p>
        </p:txBody>
      </p:sp>
      <p:sp>
        <p:nvSpPr>
          <p:cNvPr id="97" name="object 97"/>
          <p:cNvSpPr txBox="1"/>
          <p:nvPr/>
        </p:nvSpPr>
        <p:spPr>
          <a:xfrm>
            <a:off x="994968" y="6527800"/>
            <a:ext cx="3131820" cy="184666"/>
          </a:xfrm>
          <a:prstGeom prst="rect">
            <a:avLst/>
          </a:prstGeom>
        </p:spPr>
        <p:txBody>
          <a:bodyPr vert="horz" wrap="square" lIns="0" tIns="0" rIns="0" bIns="0" rtlCol="0">
            <a:spAutoFit/>
          </a:bodyPr>
          <a:lstStyle/>
          <a:p>
            <a:pPr marL="12700"/>
            <a:r>
              <a:rPr sz="1200" b="1" i="1" spc="-10" dirty="0">
                <a:solidFill>
                  <a:srgbClr val="000000"/>
                </a:solidFill>
                <a:latin typeface="Book Antiqua"/>
                <a:cs typeface="Book Antiqua"/>
              </a:rPr>
              <a:t>T.Goga</a:t>
            </a:r>
            <a:r>
              <a:rPr sz="1200" b="1" i="1" spc="-5" dirty="0">
                <a:solidFill>
                  <a:srgbClr val="000000"/>
                </a:solidFill>
                <a:latin typeface="Book Antiqua"/>
                <a:cs typeface="Book Antiqua"/>
              </a:rPr>
              <a:t>mi</a:t>
            </a:r>
            <a:r>
              <a:rPr sz="1200" b="1" i="1" dirty="0">
                <a:solidFill>
                  <a:srgbClr val="000000"/>
                </a:solidFill>
                <a:latin typeface="Book Antiqua"/>
                <a:cs typeface="Book Antiqua"/>
              </a:rPr>
              <a:t>, </a:t>
            </a:r>
            <a:r>
              <a:rPr sz="1200" b="1" i="1" spc="-10" dirty="0">
                <a:solidFill>
                  <a:srgbClr val="000000"/>
                </a:solidFill>
                <a:latin typeface="Book Antiqua"/>
                <a:cs typeface="Book Antiqua"/>
              </a:rPr>
              <a:t>D</a:t>
            </a:r>
            <a:r>
              <a:rPr sz="1200" b="1" i="1" spc="-5" dirty="0">
                <a:solidFill>
                  <a:srgbClr val="000000"/>
                </a:solidFill>
                <a:latin typeface="Book Antiqua"/>
                <a:cs typeface="Book Antiqua"/>
              </a:rPr>
              <a:t>o</a:t>
            </a:r>
            <a:r>
              <a:rPr sz="1200" b="1" i="1" spc="-15" dirty="0">
                <a:solidFill>
                  <a:srgbClr val="000000"/>
                </a:solidFill>
                <a:latin typeface="Book Antiqua"/>
                <a:cs typeface="Book Antiqua"/>
              </a:rPr>
              <a:t>c</a:t>
            </a:r>
            <a:r>
              <a:rPr sz="1200" b="1" i="1" spc="-5" dirty="0">
                <a:solidFill>
                  <a:srgbClr val="000000"/>
                </a:solidFill>
                <a:latin typeface="Book Antiqua"/>
                <a:cs typeface="Book Antiqua"/>
              </a:rPr>
              <a:t>t</a:t>
            </a:r>
            <a:r>
              <a:rPr sz="1200" b="1" i="1" dirty="0">
                <a:solidFill>
                  <a:srgbClr val="000000"/>
                </a:solidFill>
                <a:latin typeface="Book Antiqua"/>
                <a:cs typeface="Book Antiqua"/>
              </a:rPr>
              <a:t>or</a:t>
            </a:r>
            <a:r>
              <a:rPr sz="1200" b="1" i="1" spc="-25" dirty="0">
                <a:solidFill>
                  <a:srgbClr val="000000"/>
                </a:solidFill>
                <a:latin typeface="Book Antiqua"/>
                <a:cs typeface="Book Antiqua"/>
              </a:rPr>
              <a:t> </a:t>
            </a:r>
            <a:r>
              <a:rPr sz="1200" b="1" i="1" spc="-10" dirty="0">
                <a:solidFill>
                  <a:srgbClr val="000000"/>
                </a:solidFill>
                <a:latin typeface="Book Antiqua"/>
                <a:cs typeface="Book Antiqua"/>
              </a:rPr>
              <a:t>The</a:t>
            </a:r>
            <a:r>
              <a:rPr sz="1200" b="1" i="1" spc="-20" dirty="0">
                <a:solidFill>
                  <a:srgbClr val="000000"/>
                </a:solidFill>
                <a:latin typeface="Book Antiqua"/>
                <a:cs typeface="Book Antiqua"/>
              </a:rPr>
              <a:t>s</a:t>
            </a:r>
            <a:r>
              <a:rPr sz="1200" b="1" i="1" spc="-5" dirty="0">
                <a:solidFill>
                  <a:srgbClr val="000000"/>
                </a:solidFill>
                <a:latin typeface="Book Antiqua"/>
                <a:cs typeface="Book Antiqua"/>
              </a:rPr>
              <a:t>is</a:t>
            </a:r>
            <a:r>
              <a:rPr sz="1200" b="1" i="1" spc="10" dirty="0">
                <a:solidFill>
                  <a:srgbClr val="000000"/>
                </a:solidFill>
                <a:latin typeface="Book Antiqua"/>
                <a:cs typeface="Book Antiqua"/>
              </a:rPr>
              <a:t> </a:t>
            </a:r>
            <a:r>
              <a:rPr sz="1200" b="1" i="1" dirty="0">
                <a:solidFill>
                  <a:srgbClr val="000000"/>
                </a:solidFill>
                <a:latin typeface="Book Antiqua"/>
                <a:cs typeface="Book Antiqua"/>
              </a:rPr>
              <a:t>(201</a:t>
            </a:r>
            <a:r>
              <a:rPr sz="1200" b="1" i="1" spc="-5" dirty="0">
                <a:solidFill>
                  <a:srgbClr val="000000"/>
                </a:solidFill>
                <a:latin typeface="Book Antiqua"/>
                <a:cs typeface="Book Antiqua"/>
              </a:rPr>
              <a:t>4</a:t>
            </a:r>
            <a:r>
              <a:rPr sz="1200" b="1" i="1" dirty="0">
                <a:solidFill>
                  <a:srgbClr val="000000"/>
                </a:solidFill>
                <a:latin typeface="Book Antiqua"/>
                <a:cs typeface="Book Antiqua"/>
              </a:rPr>
              <a:t>)</a:t>
            </a:r>
            <a:r>
              <a:rPr sz="1200" b="1" i="1" spc="5" dirty="0">
                <a:solidFill>
                  <a:srgbClr val="000000"/>
                </a:solidFill>
                <a:latin typeface="Book Antiqua"/>
                <a:cs typeface="Book Antiqua"/>
              </a:rPr>
              <a:t> </a:t>
            </a:r>
            <a:r>
              <a:rPr sz="1200" b="1" i="1" dirty="0">
                <a:solidFill>
                  <a:srgbClr val="000000"/>
                </a:solidFill>
                <a:latin typeface="Book Antiqua"/>
                <a:cs typeface="Book Antiqua"/>
              </a:rPr>
              <a:t>To</a:t>
            </a:r>
            <a:r>
              <a:rPr sz="1200" b="1" i="1" spc="5" dirty="0">
                <a:solidFill>
                  <a:srgbClr val="000000"/>
                </a:solidFill>
                <a:latin typeface="Book Antiqua"/>
                <a:cs typeface="Book Antiqua"/>
              </a:rPr>
              <a:t>h</a:t>
            </a:r>
            <a:r>
              <a:rPr sz="1200" b="1" i="1" dirty="0">
                <a:solidFill>
                  <a:srgbClr val="000000"/>
                </a:solidFill>
                <a:latin typeface="Book Antiqua"/>
                <a:cs typeface="Book Antiqua"/>
              </a:rPr>
              <a:t>oku</a:t>
            </a:r>
            <a:r>
              <a:rPr sz="1200" b="1" i="1" spc="-35" dirty="0">
                <a:solidFill>
                  <a:srgbClr val="000000"/>
                </a:solidFill>
                <a:latin typeface="Book Antiqua"/>
                <a:cs typeface="Book Antiqua"/>
              </a:rPr>
              <a:t> </a:t>
            </a:r>
            <a:r>
              <a:rPr sz="1200" b="1" i="1" spc="-10" dirty="0">
                <a:solidFill>
                  <a:srgbClr val="000000"/>
                </a:solidFill>
                <a:latin typeface="Book Antiqua"/>
                <a:cs typeface="Book Antiqua"/>
              </a:rPr>
              <a:t>U</a:t>
            </a:r>
            <a:r>
              <a:rPr sz="1200" b="1" i="1" spc="-5" dirty="0">
                <a:solidFill>
                  <a:srgbClr val="000000"/>
                </a:solidFill>
                <a:latin typeface="Book Antiqua"/>
                <a:cs typeface="Book Antiqua"/>
              </a:rPr>
              <a:t>n</a:t>
            </a:r>
            <a:r>
              <a:rPr sz="1200" b="1" i="1" dirty="0">
                <a:solidFill>
                  <a:srgbClr val="000000"/>
                </a:solidFill>
                <a:latin typeface="Book Antiqua"/>
                <a:cs typeface="Book Antiqua"/>
              </a:rPr>
              <a:t>iv.</a:t>
            </a:r>
            <a:endParaRPr sz="1200" dirty="0">
              <a:solidFill>
                <a:srgbClr val="000000"/>
              </a:solidFill>
              <a:latin typeface="Book Antiqua"/>
              <a:cs typeface="Book Antiqua"/>
            </a:endParaRPr>
          </a:p>
        </p:txBody>
      </p:sp>
      <p:sp>
        <p:nvSpPr>
          <p:cNvPr id="96" name="object 96"/>
          <p:cNvSpPr txBox="1"/>
          <p:nvPr/>
        </p:nvSpPr>
        <p:spPr>
          <a:xfrm>
            <a:off x="1157427" y="1427226"/>
            <a:ext cx="2348230" cy="184666"/>
          </a:xfrm>
          <a:prstGeom prst="rect">
            <a:avLst/>
          </a:prstGeom>
        </p:spPr>
        <p:txBody>
          <a:bodyPr vert="horz" wrap="square" lIns="0" tIns="0" rIns="0" bIns="0" rtlCol="0">
            <a:spAutoFit/>
          </a:bodyPr>
          <a:lstStyle/>
          <a:p>
            <a:pPr marL="12700"/>
            <a:r>
              <a:rPr sz="1200" b="1" i="1" dirty="0">
                <a:solidFill>
                  <a:srgbClr val="000000"/>
                </a:solidFill>
                <a:latin typeface="Book Antiqua"/>
                <a:cs typeface="Book Antiqua"/>
              </a:rPr>
              <a:t>S</a:t>
            </a:r>
            <a:r>
              <a:rPr sz="1200" b="1" i="1" spc="-10" dirty="0">
                <a:solidFill>
                  <a:srgbClr val="000000"/>
                </a:solidFill>
                <a:latin typeface="Book Antiqua"/>
                <a:cs typeface="Book Antiqua"/>
              </a:rPr>
              <a:t>NN </a:t>
            </a:r>
            <a:r>
              <a:rPr sz="1200" b="1" i="1" spc="-15" dirty="0">
                <a:solidFill>
                  <a:srgbClr val="000000"/>
                </a:solidFill>
                <a:latin typeface="Book Antiqua"/>
                <a:cs typeface="Book Antiqua"/>
              </a:rPr>
              <a:t>e</a:t>
            </a:r>
            <a:r>
              <a:rPr sz="1200" b="1" i="1" dirty="0">
                <a:solidFill>
                  <a:srgbClr val="000000"/>
                </a:solidFill>
                <a:latin typeface="Book Antiqua"/>
                <a:cs typeface="Book Antiqua"/>
              </a:rPr>
              <a:t>t</a:t>
            </a:r>
            <a:r>
              <a:rPr sz="1200" b="1" i="1" spc="10" dirty="0">
                <a:solidFill>
                  <a:srgbClr val="000000"/>
                </a:solidFill>
                <a:latin typeface="Book Antiqua"/>
                <a:cs typeface="Book Antiqua"/>
              </a:rPr>
              <a:t> </a:t>
            </a:r>
            <a:r>
              <a:rPr sz="1200" b="1" i="1" dirty="0">
                <a:solidFill>
                  <a:srgbClr val="000000"/>
                </a:solidFill>
                <a:latin typeface="Book Antiqua"/>
                <a:cs typeface="Book Antiqua"/>
              </a:rPr>
              <a:t>al.,</a:t>
            </a:r>
            <a:r>
              <a:rPr sz="1200" b="1" i="1" spc="-20" dirty="0">
                <a:solidFill>
                  <a:srgbClr val="000000"/>
                </a:solidFill>
                <a:latin typeface="Book Antiqua"/>
                <a:cs typeface="Book Antiqua"/>
              </a:rPr>
              <a:t> </a:t>
            </a:r>
            <a:r>
              <a:rPr sz="1200" b="1" i="1" spc="-10" dirty="0">
                <a:solidFill>
                  <a:srgbClr val="000000"/>
                </a:solidFill>
                <a:latin typeface="Book Antiqua"/>
                <a:cs typeface="Book Antiqua"/>
              </a:rPr>
              <a:t>P</a:t>
            </a:r>
            <a:r>
              <a:rPr sz="1200" b="1" i="1" spc="-5" dirty="0">
                <a:solidFill>
                  <a:srgbClr val="000000"/>
                </a:solidFill>
                <a:latin typeface="Book Antiqua"/>
                <a:cs typeface="Book Antiqua"/>
              </a:rPr>
              <a:t>R</a:t>
            </a:r>
            <a:r>
              <a:rPr sz="1200" b="1" i="1" dirty="0">
                <a:solidFill>
                  <a:srgbClr val="000000"/>
                </a:solidFill>
                <a:latin typeface="Book Antiqua"/>
                <a:cs typeface="Book Antiqua"/>
              </a:rPr>
              <a:t>L </a:t>
            </a:r>
            <a:r>
              <a:rPr sz="1200" b="1" i="1" spc="-5" dirty="0">
                <a:solidFill>
                  <a:srgbClr val="000000"/>
                </a:solidFill>
                <a:latin typeface="Book Antiqua"/>
                <a:cs typeface="Book Antiqua"/>
              </a:rPr>
              <a:t>1</a:t>
            </a:r>
            <a:r>
              <a:rPr sz="1200" b="1" i="1" dirty="0">
                <a:solidFill>
                  <a:srgbClr val="000000"/>
                </a:solidFill>
                <a:latin typeface="Book Antiqua"/>
                <a:cs typeface="Book Antiqua"/>
              </a:rPr>
              <a:t>10, 012502 </a:t>
            </a:r>
            <a:r>
              <a:rPr sz="1200" b="1" i="1" spc="-5" dirty="0">
                <a:solidFill>
                  <a:srgbClr val="000000"/>
                </a:solidFill>
                <a:latin typeface="Book Antiqua"/>
                <a:cs typeface="Book Antiqua"/>
              </a:rPr>
              <a:t>(</a:t>
            </a:r>
            <a:r>
              <a:rPr sz="1200" b="1" i="1" dirty="0">
                <a:solidFill>
                  <a:srgbClr val="000000"/>
                </a:solidFill>
                <a:latin typeface="Book Antiqua"/>
                <a:cs typeface="Book Antiqua"/>
              </a:rPr>
              <a:t>2013)</a:t>
            </a:r>
            <a:endParaRPr sz="1200" dirty="0">
              <a:solidFill>
                <a:srgbClr val="000000"/>
              </a:solidFill>
              <a:latin typeface="Book Antiqua"/>
              <a:cs typeface="Book Antiqua"/>
            </a:endParaRPr>
          </a:p>
        </p:txBody>
      </p:sp>
      <p:grpSp>
        <p:nvGrpSpPr>
          <p:cNvPr id="270" name="Group 269"/>
          <p:cNvGrpSpPr/>
          <p:nvPr/>
        </p:nvGrpSpPr>
        <p:grpSpPr>
          <a:xfrm>
            <a:off x="4679460" y="5425830"/>
            <a:ext cx="4114020" cy="1192140"/>
            <a:chOff x="4679460" y="5425830"/>
            <a:chExt cx="4114020" cy="1192140"/>
          </a:xfrm>
        </p:grpSpPr>
        <p:grpSp>
          <p:nvGrpSpPr>
            <p:cNvPr id="184" name="Group 183"/>
            <p:cNvGrpSpPr/>
            <p:nvPr/>
          </p:nvGrpSpPr>
          <p:grpSpPr>
            <a:xfrm>
              <a:off x="4679460" y="5486400"/>
              <a:ext cx="4046980" cy="1131570"/>
              <a:chOff x="4419600" y="5433821"/>
              <a:chExt cx="4046980" cy="1131570"/>
            </a:xfrm>
          </p:grpSpPr>
          <p:sp>
            <p:nvSpPr>
              <p:cNvPr id="185" name="object 3"/>
              <p:cNvSpPr/>
              <p:nvPr/>
            </p:nvSpPr>
            <p:spPr>
              <a:xfrm>
                <a:off x="6411340" y="6041397"/>
                <a:ext cx="339725" cy="322580"/>
              </a:xfrm>
              <a:custGeom>
                <a:avLst/>
                <a:gdLst/>
                <a:ahLst/>
                <a:cxnLst/>
                <a:rect l="l" t="t" r="r" b="b"/>
                <a:pathLst>
                  <a:path w="339725" h="322579">
                    <a:moveTo>
                      <a:pt x="163258" y="0"/>
                    </a:moveTo>
                    <a:lnTo>
                      <a:pt x="119650" y="7046"/>
                    </a:lnTo>
                    <a:lnTo>
                      <a:pt x="80593" y="23912"/>
                    </a:lnTo>
                    <a:lnTo>
                      <a:pt x="47593" y="49169"/>
                    </a:lnTo>
                    <a:lnTo>
                      <a:pt x="22156" y="81389"/>
                    </a:lnTo>
                    <a:lnTo>
                      <a:pt x="5790" y="119143"/>
                    </a:lnTo>
                    <a:lnTo>
                      <a:pt x="0" y="161003"/>
                    </a:lnTo>
                    <a:lnTo>
                      <a:pt x="183" y="168557"/>
                    </a:lnTo>
                    <a:lnTo>
                      <a:pt x="7880" y="209608"/>
                    </a:lnTo>
                    <a:lnTo>
                      <a:pt x="25845" y="246354"/>
                    </a:lnTo>
                    <a:lnTo>
                      <a:pt x="52632" y="277386"/>
                    </a:lnTo>
                    <a:lnTo>
                      <a:pt x="86797" y="301295"/>
                    </a:lnTo>
                    <a:lnTo>
                      <a:pt x="126894" y="316672"/>
                    </a:lnTo>
                    <a:lnTo>
                      <a:pt x="171478" y="322108"/>
                    </a:lnTo>
                    <a:lnTo>
                      <a:pt x="186027" y="321399"/>
                    </a:lnTo>
                    <a:lnTo>
                      <a:pt x="227382" y="312555"/>
                    </a:lnTo>
                    <a:lnTo>
                      <a:pt x="264240" y="294427"/>
                    </a:lnTo>
                    <a:lnTo>
                      <a:pt x="295237" y="268028"/>
                    </a:lnTo>
                    <a:lnTo>
                      <a:pt x="319007" y="234372"/>
                    </a:lnTo>
                    <a:lnTo>
                      <a:pt x="334187" y="194473"/>
                    </a:lnTo>
                    <a:lnTo>
                      <a:pt x="339413" y="149344"/>
                    </a:lnTo>
                    <a:lnTo>
                      <a:pt x="337744" y="135591"/>
                    </a:lnTo>
                    <a:lnTo>
                      <a:pt x="325709" y="96790"/>
                    </a:lnTo>
                    <a:lnTo>
                      <a:pt x="304104" y="62720"/>
                    </a:lnTo>
                    <a:lnTo>
                      <a:pt x="274182" y="34725"/>
                    </a:lnTo>
                    <a:lnTo>
                      <a:pt x="237197" y="14150"/>
                    </a:lnTo>
                    <a:lnTo>
                      <a:pt x="194399" y="2340"/>
                    </a:lnTo>
                    <a:lnTo>
                      <a:pt x="163258" y="0"/>
                    </a:lnTo>
                    <a:close/>
                  </a:path>
                </a:pathLst>
              </a:custGeom>
              <a:solidFill>
                <a:srgbClr val="C00000"/>
              </a:solidFill>
            </p:spPr>
            <p:txBody>
              <a:bodyPr wrap="square" lIns="0" tIns="0" rIns="0" bIns="0" rtlCol="0"/>
              <a:lstStyle/>
              <a:p>
                <a:endParaRPr/>
              </a:p>
            </p:txBody>
          </p:sp>
          <p:sp>
            <p:nvSpPr>
              <p:cNvPr id="186" name="object 4"/>
              <p:cNvSpPr/>
              <p:nvPr/>
            </p:nvSpPr>
            <p:spPr>
              <a:xfrm>
                <a:off x="6411340" y="6041397"/>
                <a:ext cx="339725" cy="322580"/>
              </a:xfrm>
              <a:custGeom>
                <a:avLst/>
                <a:gdLst/>
                <a:ahLst/>
                <a:cxnLst/>
                <a:rect l="l" t="t" r="r" b="b"/>
                <a:pathLst>
                  <a:path w="339725" h="322579">
                    <a:moveTo>
                      <a:pt x="0" y="161003"/>
                    </a:moveTo>
                    <a:lnTo>
                      <a:pt x="5790" y="119143"/>
                    </a:lnTo>
                    <a:lnTo>
                      <a:pt x="22156" y="81389"/>
                    </a:lnTo>
                    <a:lnTo>
                      <a:pt x="47593" y="49169"/>
                    </a:lnTo>
                    <a:lnTo>
                      <a:pt x="80593" y="23912"/>
                    </a:lnTo>
                    <a:lnTo>
                      <a:pt x="119650" y="7046"/>
                    </a:lnTo>
                    <a:lnTo>
                      <a:pt x="163258" y="0"/>
                    </a:lnTo>
                    <a:lnTo>
                      <a:pt x="179059" y="583"/>
                    </a:lnTo>
                    <a:lnTo>
                      <a:pt x="223515" y="9173"/>
                    </a:lnTo>
                    <a:lnTo>
                      <a:pt x="262577" y="26976"/>
                    </a:lnTo>
                    <a:lnTo>
                      <a:pt x="294992" y="52647"/>
                    </a:lnTo>
                    <a:lnTo>
                      <a:pt x="319509" y="84841"/>
                    </a:lnTo>
                    <a:lnTo>
                      <a:pt x="334873" y="122215"/>
                    </a:lnTo>
                    <a:lnTo>
                      <a:pt x="339413" y="149344"/>
                    </a:lnTo>
                    <a:lnTo>
                      <a:pt x="338861" y="164906"/>
                    </a:lnTo>
                    <a:lnTo>
                      <a:pt x="330166" y="208404"/>
                    </a:lnTo>
                    <a:lnTo>
                      <a:pt x="311971" y="246335"/>
                    </a:lnTo>
                    <a:lnTo>
                      <a:pt x="285640" y="277684"/>
                    </a:lnTo>
                    <a:lnTo>
                      <a:pt x="252538" y="301439"/>
                    </a:lnTo>
                    <a:lnTo>
                      <a:pt x="214029" y="316585"/>
                    </a:lnTo>
                    <a:lnTo>
                      <a:pt x="171478" y="322108"/>
                    </a:lnTo>
                    <a:lnTo>
                      <a:pt x="156207" y="321488"/>
                    </a:lnTo>
                    <a:lnTo>
                      <a:pt x="112959" y="312581"/>
                    </a:lnTo>
                    <a:lnTo>
                      <a:pt x="74678" y="294203"/>
                    </a:lnTo>
                    <a:lnTo>
                      <a:pt x="42812" y="267764"/>
                    </a:lnTo>
                    <a:lnTo>
                      <a:pt x="18805" y="234671"/>
                    </a:lnTo>
                    <a:lnTo>
                      <a:pt x="4102" y="196333"/>
                    </a:lnTo>
                    <a:lnTo>
                      <a:pt x="0" y="161003"/>
                    </a:lnTo>
                    <a:close/>
                  </a:path>
                </a:pathLst>
              </a:custGeom>
              <a:ln w="25400">
                <a:solidFill>
                  <a:srgbClr val="FFFFFF"/>
                </a:solidFill>
              </a:ln>
            </p:spPr>
            <p:txBody>
              <a:bodyPr wrap="square" lIns="0" tIns="0" rIns="0" bIns="0" rtlCol="0"/>
              <a:lstStyle/>
              <a:p>
                <a:endParaRPr/>
              </a:p>
            </p:txBody>
          </p:sp>
          <p:sp>
            <p:nvSpPr>
              <p:cNvPr id="187" name="object 5"/>
              <p:cNvSpPr/>
              <p:nvPr/>
            </p:nvSpPr>
            <p:spPr>
              <a:xfrm>
                <a:off x="6301740" y="5948171"/>
                <a:ext cx="582167" cy="617220"/>
              </a:xfrm>
              <a:prstGeom prst="rect">
                <a:avLst/>
              </a:prstGeom>
              <a:blipFill>
                <a:blip r:embed="rId9" cstate="print"/>
                <a:stretch>
                  <a:fillRect/>
                </a:stretch>
              </a:blipFill>
            </p:spPr>
            <p:txBody>
              <a:bodyPr wrap="square" lIns="0" tIns="0" rIns="0" bIns="0" rtlCol="0"/>
              <a:lstStyle/>
              <a:p>
                <a:endParaRPr/>
              </a:p>
            </p:txBody>
          </p:sp>
          <p:sp>
            <p:nvSpPr>
              <p:cNvPr id="188" name="object 6"/>
              <p:cNvSpPr/>
              <p:nvPr/>
            </p:nvSpPr>
            <p:spPr>
              <a:xfrm>
                <a:off x="6524243" y="5948171"/>
                <a:ext cx="431292" cy="617220"/>
              </a:xfrm>
              <a:prstGeom prst="rect">
                <a:avLst/>
              </a:prstGeom>
              <a:blipFill>
                <a:blip r:embed="rId10" cstate="print"/>
                <a:stretch>
                  <a:fillRect/>
                </a:stretch>
              </a:blipFill>
            </p:spPr>
            <p:txBody>
              <a:bodyPr wrap="square" lIns="0" tIns="0" rIns="0" bIns="0" rtlCol="0"/>
              <a:lstStyle/>
              <a:p>
                <a:endParaRPr/>
              </a:p>
            </p:txBody>
          </p:sp>
          <p:sp>
            <p:nvSpPr>
              <p:cNvPr id="189" name="object 7"/>
              <p:cNvSpPr/>
              <p:nvPr/>
            </p:nvSpPr>
            <p:spPr>
              <a:xfrm>
                <a:off x="6478904" y="6100813"/>
                <a:ext cx="211454" cy="198120"/>
              </a:xfrm>
              <a:custGeom>
                <a:avLst/>
                <a:gdLst/>
                <a:ahLst/>
                <a:cxnLst/>
                <a:rect l="l" t="t" r="r" b="b"/>
                <a:pathLst>
                  <a:path w="211454" h="198120">
                    <a:moveTo>
                      <a:pt x="65404" y="196906"/>
                    </a:moveTo>
                    <a:lnTo>
                      <a:pt x="42698" y="196906"/>
                    </a:lnTo>
                    <a:lnTo>
                      <a:pt x="55890" y="197230"/>
                    </a:lnTo>
                    <a:lnTo>
                      <a:pt x="65404" y="197815"/>
                    </a:lnTo>
                    <a:lnTo>
                      <a:pt x="65404" y="196906"/>
                    </a:lnTo>
                    <a:close/>
                  </a:path>
                  <a:path w="211454" h="198120">
                    <a:moveTo>
                      <a:pt x="210947" y="196851"/>
                    </a:moveTo>
                    <a:lnTo>
                      <a:pt x="172960" y="196851"/>
                    </a:lnTo>
                    <a:lnTo>
                      <a:pt x="185786" y="197004"/>
                    </a:lnTo>
                    <a:lnTo>
                      <a:pt x="198442" y="197326"/>
                    </a:lnTo>
                    <a:lnTo>
                      <a:pt x="210947" y="197815"/>
                    </a:lnTo>
                    <a:lnTo>
                      <a:pt x="210947" y="196851"/>
                    </a:lnTo>
                    <a:close/>
                  </a:path>
                  <a:path w="211454" h="198120">
                    <a:moveTo>
                      <a:pt x="135714" y="49402"/>
                    </a:moveTo>
                    <a:lnTo>
                      <a:pt x="91948" y="49402"/>
                    </a:lnTo>
                    <a:lnTo>
                      <a:pt x="137795" y="160896"/>
                    </a:lnTo>
                    <a:lnTo>
                      <a:pt x="141604" y="170535"/>
                    </a:lnTo>
                    <a:lnTo>
                      <a:pt x="143637" y="176555"/>
                    </a:lnTo>
                    <a:lnTo>
                      <a:pt x="143596" y="180886"/>
                    </a:lnTo>
                    <a:lnTo>
                      <a:pt x="142748" y="182232"/>
                    </a:lnTo>
                    <a:lnTo>
                      <a:pt x="141224" y="183210"/>
                    </a:lnTo>
                    <a:lnTo>
                      <a:pt x="139573" y="184175"/>
                    </a:lnTo>
                    <a:lnTo>
                      <a:pt x="133096" y="184810"/>
                    </a:lnTo>
                    <a:lnTo>
                      <a:pt x="121793" y="185089"/>
                    </a:lnTo>
                    <a:lnTo>
                      <a:pt x="122116" y="197800"/>
                    </a:lnTo>
                    <a:lnTo>
                      <a:pt x="133204" y="197381"/>
                    </a:lnTo>
                    <a:lnTo>
                      <a:pt x="145041" y="197081"/>
                    </a:lnTo>
                    <a:lnTo>
                      <a:pt x="158127" y="196903"/>
                    </a:lnTo>
                    <a:lnTo>
                      <a:pt x="210947" y="196851"/>
                    </a:lnTo>
                    <a:lnTo>
                      <a:pt x="210947" y="185089"/>
                    </a:lnTo>
                    <a:lnTo>
                      <a:pt x="178053" y="149453"/>
                    </a:lnTo>
                    <a:lnTo>
                      <a:pt x="135714" y="49402"/>
                    </a:lnTo>
                    <a:close/>
                  </a:path>
                  <a:path w="211454" h="198120">
                    <a:moveTo>
                      <a:pt x="114808" y="0"/>
                    </a:moveTo>
                    <a:lnTo>
                      <a:pt x="94234" y="0"/>
                    </a:lnTo>
                    <a:lnTo>
                      <a:pt x="44703" y="121284"/>
                    </a:lnTo>
                    <a:lnTo>
                      <a:pt x="27304" y="161582"/>
                    </a:lnTo>
                    <a:lnTo>
                      <a:pt x="0" y="185089"/>
                    </a:lnTo>
                    <a:lnTo>
                      <a:pt x="2172" y="197616"/>
                    </a:lnTo>
                    <a:lnTo>
                      <a:pt x="10357" y="197189"/>
                    </a:lnTo>
                    <a:lnTo>
                      <a:pt x="23243" y="196948"/>
                    </a:lnTo>
                    <a:lnTo>
                      <a:pt x="65404" y="196906"/>
                    </a:lnTo>
                    <a:lnTo>
                      <a:pt x="65404" y="185089"/>
                    </a:lnTo>
                    <a:lnTo>
                      <a:pt x="43052" y="180403"/>
                    </a:lnTo>
                    <a:lnTo>
                      <a:pt x="43053" y="177613"/>
                    </a:lnTo>
                    <a:lnTo>
                      <a:pt x="44806" y="167866"/>
                    </a:lnTo>
                    <a:lnTo>
                      <a:pt x="50038" y="153111"/>
                    </a:lnTo>
                    <a:lnTo>
                      <a:pt x="91948" y="49402"/>
                    </a:lnTo>
                    <a:lnTo>
                      <a:pt x="135714" y="49402"/>
                    </a:lnTo>
                    <a:lnTo>
                      <a:pt x="114808" y="0"/>
                    </a:lnTo>
                    <a:close/>
                  </a:path>
                </a:pathLst>
              </a:custGeom>
              <a:solidFill>
                <a:srgbClr val="FFFFFF"/>
              </a:solidFill>
            </p:spPr>
            <p:txBody>
              <a:bodyPr wrap="square" lIns="0" tIns="0" rIns="0" bIns="0" rtlCol="0"/>
              <a:lstStyle/>
              <a:p>
                <a:endParaRPr/>
              </a:p>
            </p:txBody>
          </p:sp>
          <p:sp>
            <p:nvSpPr>
              <p:cNvPr id="190" name="object 8"/>
              <p:cNvSpPr/>
              <p:nvPr/>
            </p:nvSpPr>
            <p:spPr>
              <a:xfrm>
                <a:off x="6478904" y="6100813"/>
                <a:ext cx="211454" cy="198120"/>
              </a:xfrm>
              <a:custGeom>
                <a:avLst/>
                <a:gdLst/>
                <a:ahLst/>
                <a:cxnLst/>
                <a:rect l="l" t="t" r="r" b="b"/>
                <a:pathLst>
                  <a:path w="211454" h="198120">
                    <a:moveTo>
                      <a:pt x="94234" y="0"/>
                    </a:moveTo>
                    <a:lnTo>
                      <a:pt x="114808" y="0"/>
                    </a:lnTo>
                    <a:lnTo>
                      <a:pt x="178053" y="149453"/>
                    </a:lnTo>
                    <a:lnTo>
                      <a:pt x="185755" y="167180"/>
                    </a:lnTo>
                    <a:lnTo>
                      <a:pt x="191128" y="178075"/>
                    </a:lnTo>
                    <a:lnTo>
                      <a:pt x="195706" y="183578"/>
                    </a:lnTo>
                    <a:lnTo>
                      <a:pt x="201422" y="184619"/>
                    </a:lnTo>
                    <a:lnTo>
                      <a:pt x="210947" y="185089"/>
                    </a:lnTo>
                    <a:lnTo>
                      <a:pt x="210947" y="197815"/>
                    </a:lnTo>
                    <a:lnTo>
                      <a:pt x="198442" y="197326"/>
                    </a:lnTo>
                    <a:lnTo>
                      <a:pt x="185786" y="197004"/>
                    </a:lnTo>
                    <a:lnTo>
                      <a:pt x="172960" y="196851"/>
                    </a:lnTo>
                    <a:lnTo>
                      <a:pt x="158127" y="196903"/>
                    </a:lnTo>
                    <a:lnTo>
                      <a:pt x="145041" y="197081"/>
                    </a:lnTo>
                    <a:lnTo>
                      <a:pt x="133204" y="197381"/>
                    </a:lnTo>
                    <a:lnTo>
                      <a:pt x="122116" y="197800"/>
                    </a:lnTo>
                    <a:lnTo>
                      <a:pt x="121793" y="185089"/>
                    </a:lnTo>
                    <a:lnTo>
                      <a:pt x="143637" y="180822"/>
                    </a:lnTo>
                    <a:lnTo>
                      <a:pt x="143637" y="178968"/>
                    </a:lnTo>
                    <a:lnTo>
                      <a:pt x="143637" y="176555"/>
                    </a:lnTo>
                    <a:lnTo>
                      <a:pt x="141604" y="170535"/>
                    </a:lnTo>
                    <a:lnTo>
                      <a:pt x="137795" y="160896"/>
                    </a:lnTo>
                    <a:lnTo>
                      <a:pt x="91948" y="49402"/>
                    </a:lnTo>
                    <a:lnTo>
                      <a:pt x="50038" y="153111"/>
                    </a:lnTo>
                    <a:lnTo>
                      <a:pt x="44806" y="167866"/>
                    </a:lnTo>
                    <a:lnTo>
                      <a:pt x="43053" y="177613"/>
                    </a:lnTo>
                    <a:lnTo>
                      <a:pt x="43052" y="180403"/>
                    </a:lnTo>
                    <a:lnTo>
                      <a:pt x="44323" y="182092"/>
                    </a:lnTo>
                    <a:lnTo>
                      <a:pt x="46736" y="182791"/>
                    </a:lnTo>
                    <a:lnTo>
                      <a:pt x="49275" y="183489"/>
                    </a:lnTo>
                    <a:lnTo>
                      <a:pt x="55499" y="184251"/>
                    </a:lnTo>
                    <a:lnTo>
                      <a:pt x="65404" y="185089"/>
                    </a:lnTo>
                    <a:lnTo>
                      <a:pt x="65404" y="197815"/>
                    </a:lnTo>
                    <a:lnTo>
                      <a:pt x="55890" y="197230"/>
                    </a:lnTo>
                    <a:lnTo>
                      <a:pt x="42698" y="196906"/>
                    </a:lnTo>
                    <a:lnTo>
                      <a:pt x="23243" y="196948"/>
                    </a:lnTo>
                    <a:lnTo>
                      <a:pt x="10357" y="197189"/>
                    </a:lnTo>
                    <a:lnTo>
                      <a:pt x="2172" y="197616"/>
                    </a:lnTo>
                    <a:lnTo>
                      <a:pt x="0" y="185089"/>
                    </a:lnTo>
                    <a:lnTo>
                      <a:pt x="9144" y="184619"/>
                    </a:lnTo>
                    <a:lnTo>
                      <a:pt x="14605" y="183680"/>
                    </a:lnTo>
                    <a:lnTo>
                      <a:pt x="16510" y="182283"/>
                    </a:lnTo>
                    <a:lnTo>
                      <a:pt x="18415" y="180886"/>
                    </a:lnTo>
                    <a:lnTo>
                      <a:pt x="21971" y="173989"/>
                    </a:lnTo>
                    <a:lnTo>
                      <a:pt x="27304" y="161582"/>
                    </a:lnTo>
                    <a:lnTo>
                      <a:pt x="44703" y="121284"/>
                    </a:lnTo>
                    <a:lnTo>
                      <a:pt x="94234" y="0"/>
                    </a:lnTo>
                    <a:close/>
                  </a:path>
                </a:pathLst>
              </a:custGeom>
              <a:ln w="9144">
                <a:solidFill>
                  <a:srgbClr val="000000"/>
                </a:solidFill>
              </a:ln>
            </p:spPr>
            <p:txBody>
              <a:bodyPr wrap="square" lIns="0" tIns="0" rIns="0" bIns="0" rtlCol="0"/>
              <a:lstStyle/>
              <a:p>
                <a:endParaRPr/>
              </a:p>
            </p:txBody>
          </p:sp>
          <p:sp>
            <p:nvSpPr>
              <p:cNvPr id="191" name="object 9"/>
              <p:cNvSpPr/>
              <p:nvPr/>
            </p:nvSpPr>
            <p:spPr>
              <a:xfrm>
                <a:off x="6075003" y="6055959"/>
                <a:ext cx="288290" cy="273050"/>
              </a:xfrm>
              <a:custGeom>
                <a:avLst/>
                <a:gdLst/>
                <a:ahLst/>
                <a:cxnLst/>
                <a:rect l="l" t="t" r="r" b="b"/>
                <a:pathLst>
                  <a:path w="288289" h="273050">
                    <a:moveTo>
                      <a:pt x="134399" y="0"/>
                    </a:moveTo>
                    <a:lnTo>
                      <a:pt x="91588" y="9012"/>
                    </a:lnTo>
                    <a:lnTo>
                      <a:pt x="54633" y="29136"/>
                    </a:lnTo>
                    <a:lnTo>
                      <a:pt x="25634" y="58385"/>
                    </a:lnTo>
                    <a:lnTo>
                      <a:pt x="6694" y="94771"/>
                    </a:lnTo>
                    <a:lnTo>
                      <a:pt x="70" y="133444"/>
                    </a:lnTo>
                    <a:lnTo>
                      <a:pt x="0" y="141058"/>
                    </a:lnTo>
                    <a:lnTo>
                      <a:pt x="1203" y="154608"/>
                    </a:lnTo>
                    <a:lnTo>
                      <a:pt x="12882" y="192546"/>
                    </a:lnTo>
                    <a:lnTo>
                      <a:pt x="35580" y="225054"/>
                    </a:lnTo>
                    <a:lnTo>
                      <a:pt x="67907" y="250379"/>
                    </a:lnTo>
                    <a:lnTo>
                      <a:pt x="108445" y="266755"/>
                    </a:lnTo>
                    <a:lnTo>
                      <a:pt x="155819" y="272437"/>
                    </a:lnTo>
                    <a:lnTo>
                      <a:pt x="170407" y="270592"/>
                    </a:lnTo>
                    <a:lnTo>
                      <a:pt x="210881" y="257224"/>
                    </a:lnTo>
                    <a:lnTo>
                      <a:pt x="244835" y="233508"/>
                    </a:lnTo>
                    <a:lnTo>
                      <a:pt x="270237" y="201256"/>
                    </a:lnTo>
                    <a:lnTo>
                      <a:pt x="285053" y="162275"/>
                    </a:lnTo>
                    <a:lnTo>
                      <a:pt x="288046" y="133444"/>
                    </a:lnTo>
                    <a:lnTo>
                      <a:pt x="287022" y="119726"/>
                    </a:lnTo>
                    <a:lnTo>
                      <a:pt x="275739" y="81279"/>
                    </a:lnTo>
                    <a:lnTo>
                      <a:pt x="253318" y="48288"/>
                    </a:lnTo>
                    <a:lnTo>
                      <a:pt x="221275" y="22549"/>
                    </a:lnTo>
                    <a:lnTo>
                      <a:pt x="181130" y="5854"/>
                    </a:lnTo>
                    <a:lnTo>
                      <a:pt x="134399" y="0"/>
                    </a:lnTo>
                    <a:close/>
                  </a:path>
                </a:pathLst>
              </a:custGeom>
              <a:solidFill>
                <a:srgbClr val="533466"/>
              </a:solidFill>
            </p:spPr>
            <p:txBody>
              <a:bodyPr wrap="square" lIns="0" tIns="0" rIns="0" bIns="0" rtlCol="0"/>
              <a:lstStyle/>
              <a:p>
                <a:endParaRPr/>
              </a:p>
            </p:txBody>
          </p:sp>
          <p:sp>
            <p:nvSpPr>
              <p:cNvPr id="192" name="object 10"/>
              <p:cNvSpPr/>
              <p:nvPr/>
            </p:nvSpPr>
            <p:spPr>
              <a:xfrm>
                <a:off x="6074917" y="6055959"/>
                <a:ext cx="288290" cy="273050"/>
              </a:xfrm>
              <a:custGeom>
                <a:avLst/>
                <a:gdLst/>
                <a:ahLst/>
                <a:cxnLst/>
                <a:rect l="l" t="t" r="r" b="b"/>
                <a:pathLst>
                  <a:path w="288289" h="273050">
                    <a:moveTo>
                      <a:pt x="0" y="136306"/>
                    </a:moveTo>
                    <a:lnTo>
                      <a:pt x="6780" y="94771"/>
                    </a:lnTo>
                    <a:lnTo>
                      <a:pt x="25720" y="58385"/>
                    </a:lnTo>
                    <a:lnTo>
                      <a:pt x="54719" y="29136"/>
                    </a:lnTo>
                    <a:lnTo>
                      <a:pt x="91674" y="9012"/>
                    </a:lnTo>
                    <a:lnTo>
                      <a:pt x="134485" y="0"/>
                    </a:lnTo>
                    <a:lnTo>
                      <a:pt x="150700" y="636"/>
                    </a:lnTo>
                    <a:lnTo>
                      <a:pt x="195404" y="10303"/>
                    </a:lnTo>
                    <a:lnTo>
                      <a:pt x="233017" y="30212"/>
                    </a:lnTo>
                    <a:lnTo>
                      <a:pt x="262021" y="58568"/>
                    </a:lnTo>
                    <a:lnTo>
                      <a:pt x="280899" y="93577"/>
                    </a:lnTo>
                    <a:lnTo>
                      <a:pt x="288131" y="133444"/>
                    </a:lnTo>
                    <a:lnTo>
                      <a:pt x="287374" y="148099"/>
                    </a:lnTo>
                    <a:lnTo>
                      <a:pt x="276538" y="188920"/>
                    </a:lnTo>
                    <a:lnTo>
                      <a:pt x="254439" y="223617"/>
                    </a:lnTo>
                    <a:lnTo>
                      <a:pt x="223110" y="250379"/>
                    </a:lnTo>
                    <a:lnTo>
                      <a:pt x="184583" y="267397"/>
                    </a:lnTo>
                    <a:lnTo>
                      <a:pt x="155904" y="272437"/>
                    </a:lnTo>
                    <a:lnTo>
                      <a:pt x="139441" y="271840"/>
                    </a:lnTo>
                    <a:lnTo>
                      <a:pt x="94188" y="262397"/>
                    </a:lnTo>
                    <a:lnTo>
                      <a:pt x="56230" y="242842"/>
                    </a:lnTo>
                    <a:lnTo>
                      <a:pt x="26962" y="214930"/>
                    </a:lnTo>
                    <a:lnTo>
                      <a:pt x="7782" y="180417"/>
                    </a:lnTo>
                    <a:lnTo>
                      <a:pt x="85" y="141058"/>
                    </a:lnTo>
                    <a:lnTo>
                      <a:pt x="0" y="136306"/>
                    </a:lnTo>
                    <a:close/>
                  </a:path>
                </a:pathLst>
              </a:custGeom>
              <a:ln w="25400">
                <a:solidFill>
                  <a:srgbClr val="FFFFFF"/>
                </a:solidFill>
              </a:ln>
            </p:spPr>
            <p:txBody>
              <a:bodyPr wrap="square" lIns="0" tIns="0" rIns="0" bIns="0" rtlCol="0"/>
              <a:lstStyle/>
              <a:p>
                <a:endParaRPr/>
              </a:p>
            </p:txBody>
          </p:sp>
          <p:sp>
            <p:nvSpPr>
              <p:cNvPr id="193" name="object 11"/>
              <p:cNvSpPr/>
              <p:nvPr/>
            </p:nvSpPr>
            <p:spPr>
              <a:xfrm>
                <a:off x="5963411" y="5937503"/>
                <a:ext cx="534924" cy="617220"/>
              </a:xfrm>
              <a:prstGeom prst="rect">
                <a:avLst/>
              </a:prstGeom>
              <a:blipFill>
                <a:blip r:embed="rId11" cstate="print"/>
                <a:stretch>
                  <a:fillRect/>
                </a:stretch>
              </a:blipFill>
            </p:spPr>
            <p:txBody>
              <a:bodyPr wrap="square" lIns="0" tIns="0" rIns="0" bIns="0" rtlCol="0"/>
              <a:lstStyle/>
              <a:p>
                <a:endParaRPr/>
              </a:p>
            </p:txBody>
          </p:sp>
          <p:sp>
            <p:nvSpPr>
              <p:cNvPr id="194" name="object 12"/>
              <p:cNvSpPr/>
              <p:nvPr/>
            </p:nvSpPr>
            <p:spPr>
              <a:xfrm>
                <a:off x="6138671" y="5937503"/>
                <a:ext cx="431292" cy="617220"/>
              </a:xfrm>
              <a:prstGeom prst="rect">
                <a:avLst/>
              </a:prstGeom>
              <a:blipFill>
                <a:blip r:embed="rId10" cstate="print"/>
                <a:stretch>
                  <a:fillRect/>
                </a:stretch>
              </a:blipFill>
            </p:spPr>
            <p:txBody>
              <a:bodyPr wrap="square" lIns="0" tIns="0" rIns="0" bIns="0" rtlCol="0"/>
              <a:lstStyle/>
              <a:p>
                <a:endParaRPr/>
              </a:p>
            </p:txBody>
          </p:sp>
          <p:sp>
            <p:nvSpPr>
              <p:cNvPr id="195" name="object 13"/>
              <p:cNvSpPr/>
              <p:nvPr/>
            </p:nvSpPr>
            <p:spPr>
              <a:xfrm>
                <a:off x="6139053" y="6153073"/>
                <a:ext cx="155575" cy="207010"/>
              </a:xfrm>
              <a:custGeom>
                <a:avLst/>
                <a:gdLst/>
                <a:ahLst/>
                <a:cxnLst/>
                <a:rect l="l" t="t" r="r" b="b"/>
                <a:pathLst>
                  <a:path w="155575" h="207010">
                    <a:moveTo>
                      <a:pt x="81152" y="206019"/>
                    </a:moveTo>
                    <a:lnTo>
                      <a:pt x="54502" y="206019"/>
                    </a:lnTo>
                    <a:lnTo>
                      <a:pt x="67179" y="206299"/>
                    </a:lnTo>
                    <a:lnTo>
                      <a:pt x="81152" y="206768"/>
                    </a:lnTo>
                    <a:lnTo>
                      <a:pt x="81152" y="206019"/>
                    </a:lnTo>
                    <a:close/>
                  </a:path>
                  <a:path w="155575" h="207010">
                    <a:moveTo>
                      <a:pt x="56896" y="0"/>
                    </a:moveTo>
                    <a:lnTo>
                      <a:pt x="55625" y="0"/>
                    </a:lnTo>
                    <a:lnTo>
                      <a:pt x="38204" y="5252"/>
                    </a:lnTo>
                    <a:lnTo>
                      <a:pt x="27101" y="7680"/>
                    </a:lnTo>
                    <a:lnTo>
                      <a:pt x="14359" y="9659"/>
                    </a:lnTo>
                    <a:lnTo>
                      <a:pt x="0" y="11188"/>
                    </a:lnTo>
                    <a:lnTo>
                      <a:pt x="0" y="21958"/>
                    </a:lnTo>
                    <a:lnTo>
                      <a:pt x="10287" y="21958"/>
                    </a:lnTo>
                    <a:lnTo>
                      <a:pt x="16256" y="22377"/>
                    </a:lnTo>
                    <a:lnTo>
                      <a:pt x="21624" y="62627"/>
                    </a:lnTo>
                    <a:lnTo>
                      <a:pt x="21745" y="123927"/>
                    </a:lnTo>
                    <a:lnTo>
                      <a:pt x="21528" y="138353"/>
                    </a:lnTo>
                    <a:lnTo>
                      <a:pt x="20206" y="183702"/>
                    </a:lnTo>
                    <a:lnTo>
                      <a:pt x="0" y="195287"/>
                    </a:lnTo>
                    <a:lnTo>
                      <a:pt x="1799" y="206658"/>
                    </a:lnTo>
                    <a:lnTo>
                      <a:pt x="9529" y="206342"/>
                    </a:lnTo>
                    <a:lnTo>
                      <a:pt x="20329" y="206126"/>
                    </a:lnTo>
                    <a:lnTo>
                      <a:pt x="81152" y="206019"/>
                    </a:lnTo>
                    <a:lnTo>
                      <a:pt x="81152" y="195287"/>
                    </a:lnTo>
                    <a:lnTo>
                      <a:pt x="69087" y="195287"/>
                    </a:lnTo>
                    <a:lnTo>
                      <a:pt x="62230" y="194436"/>
                    </a:lnTo>
                    <a:lnTo>
                      <a:pt x="58674" y="190995"/>
                    </a:lnTo>
                    <a:lnTo>
                      <a:pt x="57658" y="185013"/>
                    </a:lnTo>
                    <a:lnTo>
                      <a:pt x="57276" y="174790"/>
                    </a:lnTo>
                    <a:lnTo>
                      <a:pt x="56642" y="132245"/>
                    </a:lnTo>
                    <a:lnTo>
                      <a:pt x="103172" y="132245"/>
                    </a:lnTo>
                    <a:lnTo>
                      <a:pt x="111925" y="125640"/>
                    </a:lnTo>
                    <a:lnTo>
                      <a:pt x="117775" y="121005"/>
                    </a:lnTo>
                    <a:lnTo>
                      <a:pt x="80772" y="121005"/>
                    </a:lnTo>
                    <a:lnTo>
                      <a:pt x="75311" y="119646"/>
                    </a:lnTo>
                    <a:lnTo>
                      <a:pt x="65405" y="114223"/>
                    </a:lnTo>
                    <a:lnTo>
                      <a:pt x="60833" y="110197"/>
                    </a:lnTo>
                    <a:lnTo>
                      <a:pt x="56642" y="104876"/>
                    </a:lnTo>
                    <a:lnTo>
                      <a:pt x="56642" y="37807"/>
                    </a:lnTo>
                    <a:lnTo>
                      <a:pt x="61595" y="33134"/>
                    </a:lnTo>
                    <a:lnTo>
                      <a:pt x="66421" y="29616"/>
                    </a:lnTo>
                    <a:lnTo>
                      <a:pt x="71374" y="27279"/>
                    </a:lnTo>
                    <a:lnTo>
                      <a:pt x="76200" y="24942"/>
                    </a:lnTo>
                    <a:lnTo>
                      <a:pt x="81025" y="23774"/>
                    </a:lnTo>
                    <a:lnTo>
                      <a:pt x="147689" y="23774"/>
                    </a:lnTo>
                    <a:lnTo>
                      <a:pt x="147625" y="23634"/>
                    </a:lnTo>
                    <a:lnTo>
                      <a:pt x="56642" y="23634"/>
                    </a:lnTo>
                    <a:lnTo>
                      <a:pt x="57023" y="10858"/>
                    </a:lnTo>
                    <a:lnTo>
                      <a:pt x="57395" y="7680"/>
                    </a:lnTo>
                    <a:lnTo>
                      <a:pt x="57531" y="1079"/>
                    </a:lnTo>
                    <a:lnTo>
                      <a:pt x="56896" y="0"/>
                    </a:lnTo>
                    <a:close/>
                  </a:path>
                  <a:path w="155575" h="207010">
                    <a:moveTo>
                      <a:pt x="103172" y="132245"/>
                    </a:moveTo>
                    <a:lnTo>
                      <a:pt x="56642" y="132245"/>
                    </a:lnTo>
                    <a:lnTo>
                      <a:pt x="60833" y="134277"/>
                    </a:lnTo>
                    <a:lnTo>
                      <a:pt x="64897" y="135813"/>
                    </a:lnTo>
                    <a:lnTo>
                      <a:pt x="69087" y="136829"/>
                    </a:lnTo>
                    <a:lnTo>
                      <a:pt x="73406" y="137845"/>
                    </a:lnTo>
                    <a:lnTo>
                      <a:pt x="77597" y="138353"/>
                    </a:lnTo>
                    <a:lnTo>
                      <a:pt x="89154" y="138353"/>
                    </a:lnTo>
                    <a:lnTo>
                      <a:pt x="95631" y="136817"/>
                    </a:lnTo>
                    <a:lnTo>
                      <a:pt x="103172" y="132245"/>
                    </a:lnTo>
                    <a:close/>
                  </a:path>
                  <a:path w="155575" h="207010">
                    <a:moveTo>
                      <a:pt x="147689" y="23774"/>
                    </a:moveTo>
                    <a:lnTo>
                      <a:pt x="85979" y="23774"/>
                    </a:lnTo>
                    <a:lnTo>
                      <a:pt x="88348" y="23853"/>
                    </a:lnTo>
                    <a:lnTo>
                      <a:pt x="100318" y="27297"/>
                    </a:lnTo>
                    <a:lnTo>
                      <a:pt x="110690" y="36287"/>
                    </a:lnTo>
                    <a:lnTo>
                      <a:pt x="115427" y="45207"/>
                    </a:lnTo>
                    <a:lnTo>
                      <a:pt x="118265" y="57445"/>
                    </a:lnTo>
                    <a:lnTo>
                      <a:pt x="119166" y="74002"/>
                    </a:lnTo>
                    <a:lnTo>
                      <a:pt x="117749" y="88374"/>
                    </a:lnTo>
                    <a:lnTo>
                      <a:pt x="114487" y="100242"/>
                    </a:lnTo>
                    <a:lnTo>
                      <a:pt x="109237" y="109794"/>
                    </a:lnTo>
                    <a:lnTo>
                      <a:pt x="99073" y="118202"/>
                    </a:lnTo>
                    <a:lnTo>
                      <a:pt x="86487" y="121005"/>
                    </a:lnTo>
                    <a:lnTo>
                      <a:pt x="117775" y="121005"/>
                    </a:lnTo>
                    <a:lnTo>
                      <a:pt x="126339" y="114223"/>
                    </a:lnTo>
                    <a:lnTo>
                      <a:pt x="134238" y="108064"/>
                    </a:lnTo>
                    <a:lnTo>
                      <a:pt x="140081" y="102501"/>
                    </a:lnTo>
                    <a:lnTo>
                      <a:pt x="154694" y="62627"/>
                    </a:lnTo>
                    <a:lnTo>
                      <a:pt x="155043" y="47350"/>
                    </a:lnTo>
                    <a:lnTo>
                      <a:pt x="152608" y="34634"/>
                    </a:lnTo>
                    <a:lnTo>
                      <a:pt x="147689" y="23774"/>
                    </a:lnTo>
                    <a:close/>
                  </a:path>
                  <a:path w="155575" h="207010">
                    <a:moveTo>
                      <a:pt x="103124" y="0"/>
                    </a:moveTo>
                    <a:lnTo>
                      <a:pt x="92075" y="0"/>
                    </a:lnTo>
                    <a:lnTo>
                      <a:pt x="84074" y="1904"/>
                    </a:lnTo>
                    <a:lnTo>
                      <a:pt x="79375" y="5727"/>
                    </a:lnTo>
                    <a:lnTo>
                      <a:pt x="56642" y="23634"/>
                    </a:lnTo>
                    <a:lnTo>
                      <a:pt x="147625" y="23634"/>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196" name="object 14"/>
              <p:cNvSpPr/>
              <p:nvPr/>
            </p:nvSpPr>
            <p:spPr>
              <a:xfrm>
                <a:off x="6195695" y="6176848"/>
                <a:ext cx="62865" cy="97790"/>
              </a:xfrm>
              <a:custGeom>
                <a:avLst/>
                <a:gdLst/>
                <a:ahLst/>
                <a:cxnLst/>
                <a:rect l="l" t="t" r="r" b="b"/>
                <a:pathLst>
                  <a:path w="62864" h="97789">
                    <a:moveTo>
                      <a:pt x="29337" y="0"/>
                    </a:moveTo>
                    <a:lnTo>
                      <a:pt x="24383" y="0"/>
                    </a:lnTo>
                    <a:lnTo>
                      <a:pt x="19557" y="1168"/>
                    </a:lnTo>
                    <a:lnTo>
                      <a:pt x="14731" y="3505"/>
                    </a:lnTo>
                    <a:lnTo>
                      <a:pt x="9778" y="5842"/>
                    </a:lnTo>
                    <a:lnTo>
                      <a:pt x="4952" y="9359"/>
                    </a:lnTo>
                    <a:lnTo>
                      <a:pt x="0" y="14033"/>
                    </a:lnTo>
                    <a:lnTo>
                      <a:pt x="0" y="81102"/>
                    </a:lnTo>
                    <a:lnTo>
                      <a:pt x="24129" y="97231"/>
                    </a:lnTo>
                    <a:lnTo>
                      <a:pt x="29844" y="97231"/>
                    </a:lnTo>
                    <a:lnTo>
                      <a:pt x="61107" y="64599"/>
                    </a:lnTo>
                    <a:lnTo>
                      <a:pt x="62524" y="50228"/>
                    </a:lnTo>
                    <a:lnTo>
                      <a:pt x="61623" y="33671"/>
                    </a:lnTo>
                    <a:lnTo>
                      <a:pt x="58785" y="21432"/>
                    </a:lnTo>
                    <a:lnTo>
                      <a:pt x="54048" y="12512"/>
                    </a:lnTo>
                    <a:lnTo>
                      <a:pt x="43676" y="3523"/>
                    </a:lnTo>
                    <a:lnTo>
                      <a:pt x="31706" y="79"/>
                    </a:lnTo>
                    <a:lnTo>
                      <a:pt x="29337" y="0"/>
                    </a:lnTo>
                    <a:close/>
                  </a:path>
                </a:pathLst>
              </a:custGeom>
              <a:ln w="9143">
                <a:solidFill>
                  <a:srgbClr val="000000"/>
                </a:solidFill>
              </a:ln>
            </p:spPr>
            <p:txBody>
              <a:bodyPr wrap="square" lIns="0" tIns="0" rIns="0" bIns="0" rtlCol="0"/>
              <a:lstStyle/>
              <a:p>
                <a:endParaRPr/>
              </a:p>
            </p:txBody>
          </p:sp>
          <p:sp>
            <p:nvSpPr>
              <p:cNvPr id="197" name="object 15"/>
              <p:cNvSpPr/>
              <p:nvPr/>
            </p:nvSpPr>
            <p:spPr>
              <a:xfrm>
                <a:off x="6139053" y="6153073"/>
                <a:ext cx="155575" cy="207010"/>
              </a:xfrm>
              <a:custGeom>
                <a:avLst/>
                <a:gdLst/>
                <a:ahLst/>
                <a:cxnLst/>
                <a:rect l="l" t="t" r="r" b="b"/>
                <a:pathLst>
                  <a:path w="155575" h="207010">
                    <a:moveTo>
                      <a:pt x="55625" y="0"/>
                    </a:moveTo>
                    <a:lnTo>
                      <a:pt x="56896" y="0"/>
                    </a:lnTo>
                    <a:lnTo>
                      <a:pt x="57531" y="1079"/>
                    </a:lnTo>
                    <a:lnTo>
                      <a:pt x="57531" y="3251"/>
                    </a:lnTo>
                    <a:lnTo>
                      <a:pt x="57531" y="5067"/>
                    </a:lnTo>
                    <a:lnTo>
                      <a:pt x="57404" y="7607"/>
                    </a:lnTo>
                    <a:lnTo>
                      <a:pt x="57023" y="10858"/>
                    </a:lnTo>
                    <a:lnTo>
                      <a:pt x="56642" y="23634"/>
                    </a:lnTo>
                    <a:lnTo>
                      <a:pt x="79375" y="5727"/>
                    </a:lnTo>
                    <a:lnTo>
                      <a:pt x="84074" y="1904"/>
                    </a:lnTo>
                    <a:lnTo>
                      <a:pt x="92075" y="0"/>
                    </a:lnTo>
                    <a:lnTo>
                      <a:pt x="103124" y="0"/>
                    </a:lnTo>
                    <a:lnTo>
                      <a:pt x="116973" y="1424"/>
                    </a:lnTo>
                    <a:lnTo>
                      <a:pt x="152608" y="34634"/>
                    </a:lnTo>
                    <a:lnTo>
                      <a:pt x="155043" y="47350"/>
                    </a:lnTo>
                    <a:lnTo>
                      <a:pt x="154694" y="62627"/>
                    </a:lnTo>
                    <a:lnTo>
                      <a:pt x="140081" y="102501"/>
                    </a:lnTo>
                    <a:lnTo>
                      <a:pt x="126111" y="114401"/>
                    </a:lnTo>
                    <a:lnTo>
                      <a:pt x="111925" y="125640"/>
                    </a:lnTo>
                    <a:lnTo>
                      <a:pt x="103238" y="132205"/>
                    </a:lnTo>
                    <a:lnTo>
                      <a:pt x="95631" y="136817"/>
                    </a:lnTo>
                    <a:lnTo>
                      <a:pt x="89154" y="138353"/>
                    </a:lnTo>
                    <a:lnTo>
                      <a:pt x="81787" y="138353"/>
                    </a:lnTo>
                    <a:lnTo>
                      <a:pt x="77597" y="138353"/>
                    </a:lnTo>
                    <a:lnTo>
                      <a:pt x="56642" y="132245"/>
                    </a:lnTo>
                    <a:lnTo>
                      <a:pt x="57276" y="174790"/>
                    </a:lnTo>
                    <a:lnTo>
                      <a:pt x="57658" y="185013"/>
                    </a:lnTo>
                    <a:lnTo>
                      <a:pt x="58674" y="190995"/>
                    </a:lnTo>
                    <a:lnTo>
                      <a:pt x="60451" y="192709"/>
                    </a:lnTo>
                    <a:lnTo>
                      <a:pt x="62230" y="194436"/>
                    </a:lnTo>
                    <a:lnTo>
                      <a:pt x="69087" y="195287"/>
                    </a:lnTo>
                    <a:lnTo>
                      <a:pt x="81152" y="195287"/>
                    </a:lnTo>
                    <a:lnTo>
                      <a:pt x="81152" y="206768"/>
                    </a:lnTo>
                    <a:lnTo>
                      <a:pt x="67179" y="206299"/>
                    </a:lnTo>
                    <a:lnTo>
                      <a:pt x="54502" y="206019"/>
                    </a:lnTo>
                    <a:lnTo>
                      <a:pt x="35040" y="206016"/>
                    </a:lnTo>
                    <a:lnTo>
                      <a:pt x="20329" y="206126"/>
                    </a:lnTo>
                    <a:lnTo>
                      <a:pt x="9529" y="206342"/>
                    </a:lnTo>
                    <a:lnTo>
                      <a:pt x="1799" y="206658"/>
                    </a:lnTo>
                    <a:lnTo>
                      <a:pt x="0" y="195287"/>
                    </a:lnTo>
                    <a:lnTo>
                      <a:pt x="21308" y="150380"/>
                    </a:lnTo>
                    <a:lnTo>
                      <a:pt x="21830" y="114276"/>
                    </a:lnTo>
                    <a:lnTo>
                      <a:pt x="21589" y="53860"/>
                    </a:lnTo>
                    <a:lnTo>
                      <a:pt x="10287" y="21958"/>
                    </a:lnTo>
                    <a:lnTo>
                      <a:pt x="0" y="21958"/>
                    </a:lnTo>
                    <a:lnTo>
                      <a:pt x="0" y="11188"/>
                    </a:lnTo>
                    <a:lnTo>
                      <a:pt x="14359" y="9659"/>
                    </a:lnTo>
                    <a:lnTo>
                      <a:pt x="27101" y="7680"/>
                    </a:lnTo>
                    <a:lnTo>
                      <a:pt x="38204" y="5252"/>
                    </a:lnTo>
                    <a:lnTo>
                      <a:pt x="55625" y="0"/>
                    </a:lnTo>
                    <a:close/>
                  </a:path>
                </a:pathLst>
              </a:custGeom>
              <a:ln w="9144">
                <a:solidFill>
                  <a:srgbClr val="000000"/>
                </a:solidFill>
              </a:ln>
            </p:spPr>
            <p:txBody>
              <a:bodyPr wrap="square" lIns="0" tIns="0" rIns="0" bIns="0" rtlCol="0"/>
              <a:lstStyle/>
              <a:p>
                <a:endParaRPr/>
              </a:p>
            </p:txBody>
          </p:sp>
          <p:sp>
            <p:nvSpPr>
              <p:cNvPr id="198" name="object 16"/>
              <p:cNvSpPr/>
              <p:nvPr/>
            </p:nvSpPr>
            <p:spPr>
              <a:xfrm>
                <a:off x="6356858" y="5557139"/>
                <a:ext cx="494665" cy="468630"/>
              </a:xfrm>
              <a:custGeom>
                <a:avLst/>
                <a:gdLst/>
                <a:ahLst/>
                <a:cxnLst/>
                <a:rect l="l" t="t" r="r" b="b"/>
                <a:pathLst>
                  <a:path w="494665" h="468629">
                    <a:moveTo>
                      <a:pt x="247141" y="0"/>
                    </a:moveTo>
                    <a:lnTo>
                      <a:pt x="207046" y="3065"/>
                    </a:lnTo>
                    <a:lnTo>
                      <a:pt x="169013" y="11939"/>
                    </a:lnTo>
                    <a:lnTo>
                      <a:pt x="133551" y="26140"/>
                    </a:lnTo>
                    <a:lnTo>
                      <a:pt x="86291" y="56377"/>
                    </a:lnTo>
                    <a:lnTo>
                      <a:pt x="47674" y="95888"/>
                    </a:lnTo>
                    <a:lnTo>
                      <a:pt x="19417" y="143048"/>
                    </a:lnTo>
                    <a:lnTo>
                      <a:pt x="3233" y="196229"/>
                    </a:lnTo>
                    <a:lnTo>
                      <a:pt x="0" y="234226"/>
                    </a:lnTo>
                    <a:lnTo>
                      <a:pt x="819" y="253440"/>
                    </a:lnTo>
                    <a:lnTo>
                      <a:pt x="12596" y="308275"/>
                    </a:lnTo>
                    <a:lnTo>
                      <a:pt x="37019" y="357633"/>
                    </a:lnTo>
                    <a:lnTo>
                      <a:pt x="72374" y="399884"/>
                    </a:lnTo>
                    <a:lnTo>
                      <a:pt x="116943" y="433402"/>
                    </a:lnTo>
                    <a:lnTo>
                      <a:pt x="169013" y="456559"/>
                    </a:lnTo>
                    <a:lnTo>
                      <a:pt x="207046" y="465436"/>
                    </a:lnTo>
                    <a:lnTo>
                      <a:pt x="247141" y="468503"/>
                    </a:lnTo>
                    <a:lnTo>
                      <a:pt x="267415" y="467726"/>
                    </a:lnTo>
                    <a:lnTo>
                      <a:pt x="306543" y="461694"/>
                    </a:lnTo>
                    <a:lnTo>
                      <a:pt x="343354" y="450092"/>
                    </a:lnTo>
                    <a:lnTo>
                      <a:pt x="393114" y="423301"/>
                    </a:lnTo>
                    <a:lnTo>
                      <a:pt x="434803" y="386691"/>
                    </a:lnTo>
                    <a:lnTo>
                      <a:pt x="466704" y="341889"/>
                    </a:lnTo>
                    <a:lnTo>
                      <a:pt x="487103" y="290525"/>
                    </a:lnTo>
                    <a:lnTo>
                      <a:pt x="494284" y="234226"/>
                    </a:lnTo>
                    <a:lnTo>
                      <a:pt x="493464" y="215013"/>
                    </a:lnTo>
                    <a:lnTo>
                      <a:pt x="481687" y="160186"/>
                    </a:lnTo>
                    <a:lnTo>
                      <a:pt x="457264" y="110838"/>
                    </a:lnTo>
                    <a:lnTo>
                      <a:pt x="421909" y="68597"/>
                    </a:lnTo>
                    <a:lnTo>
                      <a:pt x="377340" y="35088"/>
                    </a:lnTo>
                    <a:lnTo>
                      <a:pt x="325270" y="11939"/>
                    </a:lnTo>
                    <a:lnTo>
                      <a:pt x="287237" y="3065"/>
                    </a:lnTo>
                    <a:lnTo>
                      <a:pt x="247141" y="0"/>
                    </a:lnTo>
                    <a:close/>
                  </a:path>
                </a:pathLst>
              </a:custGeom>
              <a:solidFill>
                <a:srgbClr val="6485CF"/>
              </a:solidFill>
            </p:spPr>
            <p:txBody>
              <a:bodyPr wrap="square" lIns="0" tIns="0" rIns="0" bIns="0" rtlCol="0"/>
              <a:lstStyle/>
              <a:p>
                <a:endParaRPr/>
              </a:p>
            </p:txBody>
          </p:sp>
          <p:sp>
            <p:nvSpPr>
              <p:cNvPr id="199" name="object 17"/>
              <p:cNvSpPr/>
              <p:nvPr/>
            </p:nvSpPr>
            <p:spPr>
              <a:xfrm>
                <a:off x="6356858" y="5557139"/>
                <a:ext cx="494665" cy="468630"/>
              </a:xfrm>
              <a:custGeom>
                <a:avLst/>
                <a:gdLst/>
                <a:ahLst/>
                <a:cxnLst/>
                <a:rect l="l" t="t" r="r" b="b"/>
                <a:pathLst>
                  <a:path w="494665" h="468629">
                    <a:moveTo>
                      <a:pt x="0" y="234226"/>
                    </a:moveTo>
                    <a:lnTo>
                      <a:pt x="3233" y="196229"/>
                    </a:lnTo>
                    <a:lnTo>
                      <a:pt x="19417" y="143048"/>
                    </a:lnTo>
                    <a:lnTo>
                      <a:pt x="47674" y="95888"/>
                    </a:lnTo>
                    <a:lnTo>
                      <a:pt x="86291" y="56377"/>
                    </a:lnTo>
                    <a:lnTo>
                      <a:pt x="133551" y="26140"/>
                    </a:lnTo>
                    <a:lnTo>
                      <a:pt x="169013" y="11939"/>
                    </a:lnTo>
                    <a:lnTo>
                      <a:pt x="207046" y="3065"/>
                    </a:lnTo>
                    <a:lnTo>
                      <a:pt x="247141" y="0"/>
                    </a:lnTo>
                    <a:lnTo>
                      <a:pt x="267415" y="776"/>
                    </a:lnTo>
                    <a:lnTo>
                      <a:pt x="306543" y="6806"/>
                    </a:lnTo>
                    <a:lnTo>
                      <a:pt x="343354" y="18404"/>
                    </a:lnTo>
                    <a:lnTo>
                      <a:pt x="393114" y="45187"/>
                    </a:lnTo>
                    <a:lnTo>
                      <a:pt x="434803" y="81787"/>
                    </a:lnTo>
                    <a:lnTo>
                      <a:pt x="466704" y="126578"/>
                    </a:lnTo>
                    <a:lnTo>
                      <a:pt x="487103" y="177933"/>
                    </a:lnTo>
                    <a:lnTo>
                      <a:pt x="494284" y="234226"/>
                    </a:lnTo>
                    <a:lnTo>
                      <a:pt x="493464" y="253440"/>
                    </a:lnTo>
                    <a:lnTo>
                      <a:pt x="481687" y="308275"/>
                    </a:lnTo>
                    <a:lnTo>
                      <a:pt x="457264" y="357633"/>
                    </a:lnTo>
                    <a:lnTo>
                      <a:pt x="421909" y="399884"/>
                    </a:lnTo>
                    <a:lnTo>
                      <a:pt x="377340" y="433402"/>
                    </a:lnTo>
                    <a:lnTo>
                      <a:pt x="325270" y="456559"/>
                    </a:lnTo>
                    <a:lnTo>
                      <a:pt x="287237" y="465436"/>
                    </a:lnTo>
                    <a:lnTo>
                      <a:pt x="247141" y="468503"/>
                    </a:lnTo>
                    <a:lnTo>
                      <a:pt x="226868" y="467726"/>
                    </a:lnTo>
                    <a:lnTo>
                      <a:pt x="187740" y="461694"/>
                    </a:lnTo>
                    <a:lnTo>
                      <a:pt x="150929" y="450092"/>
                    </a:lnTo>
                    <a:lnTo>
                      <a:pt x="101169" y="423301"/>
                    </a:lnTo>
                    <a:lnTo>
                      <a:pt x="59480" y="386691"/>
                    </a:lnTo>
                    <a:lnTo>
                      <a:pt x="27579" y="341889"/>
                    </a:lnTo>
                    <a:lnTo>
                      <a:pt x="7180" y="290525"/>
                    </a:lnTo>
                    <a:lnTo>
                      <a:pt x="0" y="234226"/>
                    </a:lnTo>
                    <a:close/>
                  </a:path>
                </a:pathLst>
              </a:custGeom>
              <a:ln w="25400">
                <a:solidFill>
                  <a:srgbClr val="FFFFFF"/>
                </a:solidFill>
              </a:ln>
            </p:spPr>
            <p:txBody>
              <a:bodyPr wrap="square" lIns="0" tIns="0" rIns="0" bIns="0" rtlCol="0"/>
              <a:lstStyle/>
              <a:p>
                <a:endParaRPr/>
              </a:p>
            </p:txBody>
          </p:sp>
          <p:sp>
            <p:nvSpPr>
              <p:cNvPr id="200" name="object 18"/>
              <p:cNvSpPr/>
              <p:nvPr/>
            </p:nvSpPr>
            <p:spPr>
              <a:xfrm>
                <a:off x="6348984" y="5536691"/>
                <a:ext cx="534923" cy="617219"/>
              </a:xfrm>
              <a:prstGeom prst="rect">
                <a:avLst/>
              </a:prstGeom>
              <a:blipFill>
                <a:blip r:embed="rId12" cstate="print"/>
                <a:stretch>
                  <a:fillRect/>
                </a:stretch>
              </a:blipFill>
            </p:spPr>
            <p:txBody>
              <a:bodyPr wrap="square" lIns="0" tIns="0" rIns="0" bIns="0" rtlCol="0"/>
              <a:lstStyle/>
              <a:p>
                <a:endParaRPr/>
              </a:p>
            </p:txBody>
          </p:sp>
          <p:sp>
            <p:nvSpPr>
              <p:cNvPr id="201" name="object 19"/>
              <p:cNvSpPr/>
              <p:nvPr/>
            </p:nvSpPr>
            <p:spPr>
              <a:xfrm>
                <a:off x="6524243" y="5536691"/>
                <a:ext cx="431292" cy="617219"/>
              </a:xfrm>
              <a:prstGeom prst="rect">
                <a:avLst/>
              </a:prstGeom>
              <a:blipFill>
                <a:blip r:embed="rId10" cstate="print"/>
                <a:stretch>
                  <a:fillRect/>
                </a:stretch>
              </a:blipFill>
            </p:spPr>
            <p:txBody>
              <a:bodyPr wrap="square" lIns="0" tIns="0" rIns="0" bIns="0" rtlCol="0"/>
              <a:lstStyle/>
              <a:p>
                <a:endParaRPr/>
              </a:p>
            </p:txBody>
          </p:sp>
          <p:sp>
            <p:nvSpPr>
              <p:cNvPr id="202" name="object 20"/>
              <p:cNvSpPr/>
              <p:nvPr/>
            </p:nvSpPr>
            <p:spPr>
              <a:xfrm>
                <a:off x="6531121" y="5751474"/>
                <a:ext cx="154940" cy="139065"/>
              </a:xfrm>
              <a:custGeom>
                <a:avLst/>
                <a:gdLst/>
                <a:ahLst/>
                <a:cxnLst/>
                <a:rect l="l" t="t" r="r" b="b"/>
                <a:pathLst>
                  <a:path w="154940" h="139064">
                    <a:moveTo>
                      <a:pt x="70719" y="0"/>
                    </a:moveTo>
                    <a:lnTo>
                      <a:pt x="26940" y="19349"/>
                    </a:lnTo>
                    <a:lnTo>
                      <a:pt x="2788" y="51887"/>
                    </a:lnTo>
                    <a:lnTo>
                      <a:pt x="0" y="77745"/>
                    </a:lnTo>
                    <a:lnTo>
                      <a:pt x="1216" y="90597"/>
                    </a:lnTo>
                    <a:lnTo>
                      <a:pt x="18569" y="125040"/>
                    </a:lnTo>
                    <a:lnTo>
                      <a:pt x="54082" y="139064"/>
                    </a:lnTo>
                    <a:lnTo>
                      <a:pt x="59162" y="139064"/>
                    </a:lnTo>
                    <a:lnTo>
                      <a:pt x="64115" y="138125"/>
                    </a:lnTo>
                    <a:lnTo>
                      <a:pt x="70202" y="135312"/>
                    </a:lnTo>
                    <a:lnTo>
                      <a:pt x="83004" y="124693"/>
                    </a:lnTo>
                    <a:lnTo>
                      <a:pt x="92726" y="116795"/>
                    </a:lnTo>
                    <a:lnTo>
                      <a:pt x="99208" y="111785"/>
                    </a:lnTo>
                    <a:lnTo>
                      <a:pt x="76688" y="111785"/>
                    </a:lnTo>
                    <a:lnTo>
                      <a:pt x="65395" y="111470"/>
                    </a:lnTo>
                    <a:lnTo>
                      <a:pt x="36923" y="74497"/>
                    </a:lnTo>
                    <a:lnTo>
                      <a:pt x="36127" y="57653"/>
                    </a:lnTo>
                    <a:lnTo>
                      <a:pt x="38496" y="40021"/>
                    </a:lnTo>
                    <a:lnTo>
                      <a:pt x="44162" y="27425"/>
                    </a:lnTo>
                    <a:lnTo>
                      <a:pt x="53125" y="19867"/>
                    </a:lnTo>
                    <a:lnTo>
                      <a:pt x="65385" y="17348"/>
                    </a:lnTo>
                    <a:lnTo>
                      <a:pt x="137882" y="17348"/>
                    </a:lnTo>
                    <a:lnTo>
                      <a:pt x="138156" y="16979"/>
                    </a:lnTo>
                    <a:lnTo>
                      <a:pt x="141249" y="15885"/>
                    </a:lnTo>
                    <a:lnTo>
                      <a:pt x="105314" y="15885"/>
                    </a:lnTo>
                    <a:lnTo>
                      <a:pt x="95040" y="7060"/>
                    </a:lnTo>
                    <a:lnTo>
                      <a:pt x="83517" y="1765"/>
                    </a:lnTo>
                    <a:lnTo>
                      <a:pt x="70719" y="0"/>
                    </a:lnTo>
                    <a:close/>
                  </a:path>
                  <a:path w="154940" h="139064">
                    <a:moveTo>
                      <a:pt x="154666" y="135327"/>
                    </a:moveTo>
                    <a:lnTo>
                      <a:pt x="129882" y="135327"/>
                    </a:lnTo>
                    <a:lnTo>
                      <a:pt x="142787" y="135603"/>
                    </a:lnTo>
                    <a:lnTo>
                      <a:pt x="154666" y="136131"/>
                    </a:lnTo>
                    <a:lnTo>
                      <a:pt x="154666" y="135327"/>
                    </a:lnTo>
                    <a:close/>
                  </a:path>
                  <a:path w="154940" h="139064">
                    <a:moveTo>
                      <a:pt x="134638" y="111620"/>
                    </a:moveTo>
                    <a:lnTo>
                      <a:pt x="99421" y="111620"/>
                    </a:lnTo>
                    <a:lnTo>
                      <a:pt x="99040" y="117182"/>
                    </a:lnTo>
                    <a:lnTo>
                      <a:pt x="98248" y="125040"/>
                    </a:lnTo>
                    <a:lnTo>
                      <a:pt x="97262" y="134315"/>
                    </a:lnTo>
                    <a:lnTo>
                      <a:pt x="102611" y="135870"/>
                    </a:lnTo>
                    <a:lnTo>
                      <a:pt x="113043" y="135436"/>
                    </a:lnTo>
                    <a:lnTo>
                      <a:pt x="154666" y="135327"/>
                    </a:lnTo>
                    <a:lnTo>
                      <a:pt x="154666" y="124371"/>
                    </a:lnTo>
                    <a:lnTo>
                      <a:pt x="143617" y="123812"/>
                    </a:lnTo>
                    <a:lnTo>
                      <a:pt x="137394" y="122491"/>
                    </a:lnTo>
                    <a:lnTo>
                      <a:pt x="134905" y="115715"/>
                    </a:lnTo>
                    <a:lnTo>
                      <a:pt x="134638" y="111620"/>
                    </a:lnTo>
                    <a:close/>
                  </a:path>
                  <a:path w="154940" h="139064">
                    <a:moveTo>
                      <a:pt x="137882" y="17348"/>
                    </a:moveTo>
                    <a:lnTo>
                      <a:pt x="65385" y="17348"/>
                    </a:lnTo>
                    <a:lnTo>
                      <a:pt x="68865" y="17512"/>
                    </a:lnTo>
                    <a:lnTo>
                      <a:pt x="80653" y="20945"/>
                    </a:lnTo>
                    <a:lnTo>
                      <a:pt x="90831" y="28831"/>
                    </a:lnTo>
                    <a:lnTo>
                      <a:pt x="99421" y="41173"/>
                    </a:lnTo>
                    <a:lnTo>
                      <a:pt x="99328" y="74497"/>
                    </a:lnTo>
                    <a:lnTo>
                      <a:pt x="82911" y="109727"/>
                    </a:lnTo>
                    <a:lnTo>
                      <a:pt x="76688" y="111785"/>
                    </a:lnTo>
                    <a:lnTo>
                      <a:pt x="99208" y="111785"/>
                    </a:lnTo>
                    <a:lnTo>
                      <a:pt x="99421" y="111620"/>
                    </a:lnTo>
                    <a:lnTo>
                      <a:pt x="134638" y="111620"/>
                    </a:lnTo>
                    <a:lnTo>
                      <a:pt x="134110" y="103506"/>
                    </a:lnTo>
                    <a:lnTo>
                      <a:pt x="133884" y="87310"/>
                    </a:lnTo>
                    <a:lnTo>
                      <a:pt x="133950" y="74497"/>
                    </a:lnTo>
                    <a:lnTo>
                      <a:pt x="134390" y="37054"/>
                    </a:lnTo>
                    <a:lnTo>
                      <a:pt x="134473" y="24701"/>
                    </a:lnTo>
                    <a:lnTo>
                      <a:pt x="135108" y="21069"/>
                    </a:lnTo>
                    <a:lnTo>
                      <a:pt x="137882" y="17348"/>
                    </a:lnTo>
                    <a:close/>
                  </a:path>
                  <a:path w="154940" h="139064">
                    <a:moveTo>
                      <a:pt x="116312" y="3086"/>
                    </a:moveTo>
                    <a:lnTo>
                      <a:pt x="112883" y="7975"/>
                    </a:lnTo>
                    <a:lnTo>
                      <a:pt x="109454" y="12458"/>
                    </a:lnTo>
                    <a:lnTo>
                      <a:pt x="105314" y="15885"/>
                    </a:lnTo>
                    <a:lnTo>
                      <a:pt x="141249" y="15885"/>
                    </a:lnTo>
                    <a:lnTo>
                      <a:pt x="141458" y="15811"/>
                    </a:lnTo>
                    <a:lnTo>
                      <a:pt x="148316" y="15443"/>
                    </a:lnTo>
                    <a:lnTo>
                      <a:pt x="151110" y="15252"/>
                    </a:lnTo>
                    <a:lnTo>
                      <a:pt x="154666" y="14973"/>
                    </a:lnTo>
                    <a:lnTo>
                      <a:pt x="154666" y="3924"/>
                    </a:lnTo>
                    <a:lnTo>
                      <a:pt x="128631" y="3924"/>
                    </a:lnTo>
                    <a:lnTo>
                      <a:pt x="121900" y="3644"/>
                    </a:lnTo>
                    <a:lnTo>
                      <a:pt x="116312" y="3086"/>
                    </a:lnTo>
                    <a:close/>
                  </a:path>
                  <a:path w="154940" h="139064">
                    <a:moveTo>
                      <a:pt x="154666" y="3086"/>
                    </a:moveTo>
                    <a:lnTo>
                      <a:pt x="149459" y="3644"/>
                    </a:lnTo>
                    <a:lnTo>
                      <a:pt x="143363" y="3924"/>
                    </a:lnTo>
                    <a:lnTo>
                      <a:pt x="154666" y="3924"/>
                    </a:lnTo>
                    <a:lnTo>
                      <a:pt x="154666" y="3086"/>
                    </a:lnTo>
                    <a:close/>
                  </a:path>
                </a:pathLst>
              </a:custGeom>
              <a:solidFill>
                <a:srgbClr val="FFFFFF"/>
              </a:solidFill>
            </p:spPr>
            <p:txBody>
              <a:bodyPr wrap="square" lIns="0" tIns="0" rIns="0" bIns="0" rtlCol="0"/>
              <a:lstStyle/>
              <a:p>
                <a:endParaRPr/>
              </a:p>
            </p:txBody>
          </p:sp>
          <p:sp>
            <p:nvSpPr>
              <p:cNvPr id="203" name="object 21"/>
              <p:cNvSpPr/>
              <p:nvPr/>
            </p:nvSpPr>
            <p:spPr>
              <a:xfrm>
                <a:off x="6567248" y="5768822"/>
                <a:ext cx="63500" cy="94615"/>
              </a:xfrm>
              <a:custGeom>
                <a:avLst/>
                <a:gdLst/>
                <a:ahLst/>
                <a:cxnLst/>
                <a:rect l="l" t="t" r="r" b="b"/>
                <a:pathLst>
                  <a:path w="63500" h="94614">
                    <a:moveTo>
                      <a:pt x="29258" y="0"/>
                    </a:moveTo>
                    <a:lnTo>
                      <a:pt x="16998" y="2519"/>
                    </a:lnTo>
                    <a:lnTo>
                      <a:pt x="8035" y="10077"/>
                    </a:lnTo>
                    <a:lnTo>
                      <a:pt x="2369" y="22673"/>
                    </a:lnTo>
                    <a:lnTo>
                      <a:pt x="0" y="40304"/>
                    </a:lnTo>
                    <a:lnTo>
                      <a:pt x="795" y="57149"/>
                    </a:lnTo>
                    <a:lnTo>
                      <a:pt x="29267" y="94122"/>
                    </a:lnTo>
                    <a:lnTo>
                      <a:pt x="40561" y="94437"/>
                    </a:lnTo>
                    <a:lnTo>
                      <a:pt x="46784" y="92379"/>
                    </a:lnTo>
                    <a:lnTo>
                      <a:pt x="52372" y="88265"/>
                    </a:lnTo>
                    <a:lnTo>
                      <a:pt x="57960" y="84162"/>
                    </a:lnTo>
                    <a:lnTo>
                      <a:pt x="63294" y="23825"/>
                    </a:lnTo>
                    <a:lnTo>
                      <a:pt x="54704" y="11483"/>
                    </a:lnTo>
                    <a:lnTo>
                      <a:pt x="44525" y="3597"/>
                    </a:lnTo>
                    <a:lnTo>
                      <a:pt x="32737" y="163"/>
                    </a:lnTo>
                    <a:lnTo>
                      <a:pt x="29258" y="0"/>
                    </a:lnTo>
                    <a:close/>
                  </a:path>
                </a:pathLst>
              </a:custGeom>
              <a:ln w="9144">
                <a:solidFill>
                  <a:srgbClr val="000000"/>
                </a:solidFill>
              </a:ln>
            </p:spPr>
            <p:txBody>
              <a:bodyPr wrap="square" lIns="0" tIns="0" rIns="0" bIns="0" rtlCol="0"/>
              <a:lstStyle/>
              <a:p>
                <a:endParaRPr/>
              </a:p>
            </p:txBody>
          </p:sp>
          <p:sp>
            <p:nvSpPr>
              <p:cNvPr id="204" name="object 22"/>
              <p:cNvSpPr/>
              <p:nvPr/>
            </p:nvSpPr>
            <p:spPr>
              <a:xfrm>
                <a:off x="6531121" y="5751474"/>
                <a:ext cx="154940" cy="139065"/>
              </a:xfrm>
              <a:custGeom>
                <a:avLst/>
                <a:gdLst/>
                <a:ahLst/>
                <a:cxnLst/>
                <a:rect l="l" t="t" r="r" b="b"/>
                <a:pathLst>
                  <a:path w="154940" h="139064">
                    <a:moveTo>
                      <a:pt x="70719" y="0"/>
                    </a:moveTo>
                    <a:lnTo>
                      <a:pt x="83517" y="1765"/>
                    </a:lnTo>
                    <a:lnTo>
                      <a:pt x="95040" y="7060"/>
                    </a:lnTo>
                    <a:lnTo>
                      <a:pt x="105314" y="15885"/>
                    </a:lnTo>
                    <a:lnTo>
                      <a:pt x="109454" y="12458"/>
                    </a:lnTo>
                    <a:lnTo>
                      <a:pt x="112883" y="7975"/>
                    </a:lnTo>
                    <a:lnTo>
                      <a:pt x="116312" y="3086"/>
                    </a:lnTo>
                    <a:lnTo>
                      <a:pt x="121900" y="3644"/>
                    </a:lnTo>
                    <a:lnTo>
                      <a:pt x="128631" y="3924"/>
                    </a:lnTo>
                    <a:lnTo>
                      <a:pt x="136505" y="3924"/>
                    </a:lnTo>
                    <a:lnTo>
                      <a:pt x="143363" y="3924"/>
                    </a:lnTo>
                    <a:lnTo>
                      <a:pt x="149459" y="3644"/>
                    </a:lnTo>
                    <a:lnTo>
                      <a:pt x="154666" y="3086"/>
                    </a:lnTo>
                    <a:lnTo>
                      <a:pt x="154666" y="14973"/>
                    </a:lnTo>
                    <a:lnTo>
                      <a:pt x="151110" y="15252"/>
                    </a:lnTo>
                    <a:lnTo>
                      <a:pt x="148316" y="15443"/>
                    </a:lnTo>
                    <a:lnTo>
                      <a:pt x="146411" y="15532"/>
                    </a:lnTo>
                    <a:lnTo>
                      <a:pt x="141458" y="15811"/>
                    </a:lnTo>
                    <a:lnTo>
                      <a:pt x="138156" y="16979"/>
                    </a:lnTo>
                    <a:lnTo>
                      <a:pt x="136632" y="19024"/>
                    </a:lnTo>
                    <a:lnTo>
                      <a:pt x="135108" y="21069"/>
                    </a:lnTo>
                    <a:lnTo>
                      <a:pt x="134473" y="24701"/>
                    </a:lnTo>
                    <a:lnTo>
                      <a:pt x="134473" y="29921"/>
                    </a:lnTo>
                    <a:lnTo>
                      <a:pt x="133838" y="83997"/>
                    </a:lnTo>
                    <a:lnTo>
                      <a:pt x="137394" y="122491"/>
                    </a:lnTo>
                    <a:lnTo>
                      <a:pt x="154666" y="124371"/>
                    </a:lnTo>
                    <a:lnTo>
                      <a:pt x="154666" y="136131"/>
                    </a:lnTo>
                    <a:lnTo>
                      <a:pt x="142787" y="135603"/>
                    </a:lnTo>
                    <a:lnTo>
                      <a:pt x="129882" y="135327"/>
                    </a:lnTo>
                    <a:lnTo>
                      <a:pt x="113043" y="135436"/>
                    </a:lnTo>
                    <a:lnTo>
                      <a:pt x="102611" y="135870"/>
                    </a:lnTo>
                    <a:lnTo>
                      <a:pt x="97262" y="134315"/>
                    </a:lnTo>
                    <a:lnTo>
                      <a:pt x="98278" y="124752"/>
                    </a:lnTo>
                    <a:lnTo>
                      <a:pt x="99040" y="117182"/>
                    </a:lnTo>
                    <a:lnTo>
                      <a:pt x="99421" y="111620"/>
                    </a:lnTo>
                    <a:lnTo>
                      <a:pt x="92726" y="116795"/>
                    </a:lnTo>
                    <a:lnTo>
                      <a:pt x="83004" y="124693"/>
                    </a:lnTo>
                    <a:lnTo>
                      <a:pt x="70202" y="135312"/>
                    </a:lnTo>
                    <a:lnTo>
                      <a:pt x="64115" y="138125"/>
                    </a:lnTo>
                    <a:lnTo>
                      <a:pt x="59162" y="139064"/>
                    </a:lnTo>
                    <a:lnTo>
                      <a:pt x="54082" y="139064"/>
                    </a:lnTo>
                    <a:lnTo>
                      <a:pt x="18569" y="125040"/>
                    </a:lnTo>
                    <a:lnTo>
                      <a:pt x="1216" y="90597"/>
                    </a:lnTo>
                    <a:lnTo>
                      <a:pt x="0" y="77745"/>
                    </a:lnTo>
                    <a:lnTo>
                      <a:pt x="686" y="63984"/>
                    </a:lnTo>
                    <a:lnTo>
                      <a:pt x="15404" y="27770"/>
                    </a:lnTo>
                    <a:lnTo>
                      <a:pt x="50569" y="4673"/>
                    </a:lnTo>
                    <a:lnTo>
                      <a:pt x="61879" y="855"/>
                    </a:lnTo>
                    <a:lnTo>
                      <a:pt x="70719" y="0"/>
                    </a:lnTo>
                    <a:close/>
                  </a:path>
                </a:pathLst>
              </a:custGeom>
              <a:ln w="9144">
                <a:solidFill>
                  <a:srgbClr val="000000"/>
                </a:solidFill>
              </a:ln>
            </p:spPr>
            <p:txBody>
              <a:bodyPr wrap="square" lIns="0" tIns="0" rIns="0" bIns="0" rtlCol="0"/>
              <a:lstStyle/>
              <a:p>
                <a:endParaRPr/>
              </a:p>
            </p:txBody>
          </p:sp>
          <p:sp>
            <p:nvSpPr>
              <p:cNvPr id="205" name="object 23"/>
              <p:cNvSpPr/>
              <p:nvPr/>
            </p:nvSpPr>
            <p:spPr>
              <a:xfrm>
                <a:off x="6029537" y="5691633"/>
                <a:ext cx="288290" cy="273050"/>
              </a:xfrm>
              <a:custGeom>
                <a:avLst/>
                <a:gdLst/>
                <a:ahLst/>
                <a:cxnLst/>
                <a:rect l="l" t="t" r="r" b="b"/>
                <a:pathLst>
                  <a:path w="288289" h="273050">
                    <a:moveTo>
                      <a:pt x="134409" y="0"/>
                    </a:moveTo>
                    <a:lnTo>
                      <a:pt x="91595" y="9010"/>
                    </a:lnTo>
                    <a:lnTo>
                      <a:pt x="54637" y="29133"/>
                    </a:lnTo>
                    <a:lnTo>
                      <a:pt x="25636" y="58380"/>
                    </a:lnTo>
                    <a:lnTo>
                      <a:pt x="6695" y="94763"/>
                    </a:lnTo>
                    <a:lnTo>
                      <a:pt x="69" y="133450"/>
                    </a:lnTo>
                    <a:lnTo>
                      <a:pt x="0" y="141052"/>
                    </a:lnTo>
                    <a:lnTo>
                      <a:pt x="1203" y="154603"/>
                    </a:lnTo>
                    <a:lnTo>
                      <a:pt x="12884" y="192545"/>
                    </a:lnTo>
                    <a:lnTo>
                      <a:pt x="35582" y="225054"/>
                    </a:lnTo>
                    <a:lnTo>
                      <a:pt x="67910" y="250381"/>
                    </a:lnTo>
                    <a:lnTo>
                      <a:pt x="108444" y="266756"/>
                    </a:lnTo>
                    <a:lnTo>
                      <a:pt x="155814" y="272438"/>
                    </a:lnTo>
                    <a:lnTo>
                      <a:pt x="170403" y="270594"/>
                    </a:lnTo>
                    <a:lnTo>
                      <a:pt x="210878" y="257226"/>
                    </a:lnTo>
                    <a:lnTo>
                      <a:pt x="244833" y="233511"/>
                    </a:lnTo>
                    <a:lnTo>
                      <a:pt x="270236" y="201259"/>
                    </a:lnTo>
                    <a:lnTo>
                      <a:pt x="285053" y="162280"/>
                    </a:lnTo>
                    <a:lnTo>
                      <a:pt x="288046" y="133450"/>
                    </a:lnTo>
                    <a:lnTo>
                      <a:pt x="287024" y="119732"/>
                    </a:lnTo>
                    <a:lnTo>
                      <a:pt x="275745" y="81286"/>
                    </a:lnTo>
                    <a:lnTo>
                      <a:pt x="253325" y="48294"/>
                    </a:lnTo>
                    <a:lnTo>
                      <a:pt x="221283" y="22552"/>
                    </a:lnTo>
                    <a:lnTo>
                      <a:pt x="181139" y="5855"/>
                    </a:lnTo>
                    <a:lnTo>
                      <a:pt x="134409" y="0"/>
                    </a:lnTo>
                    <a:close/>
                  </a:path>
                </a:pathLst>
              </a:custGeom>
              <a:solidFill>
                <a:srgbClr val="00AFEF"/>
              </a:solidFill>
            </p:spPr>
            <p:txBody>
              <a:bodyPr wrap="square" lIns="0" tIns="0" rIns="0" bIns="0" rtlCol="0"/>
              <a:lstStyle/>
              <a:p>
                <a:endParaRPr/>
              </a:p>
            </p:txBody>
          </p:sp>
          <p:sp>
            <p:nvSpPr>
              <p:cNvPr id="206" name="object 24"/>
              <p:cNvSpPr/>
              <p:nvPr/>
            </p:nvSpPr>
            <p:spPr>
              <a:xfrm>
                <a:off x="6029452" y="5691633"/>
                <a:ext cx="288290" cy="273050"/>
              </a:xfrm>
              <a:custGeom>
                <a:avLst/>
                <a:gdLst/>
                <a:ahLst/>
                <a:cxnLst/>
                <a:rect l="l" t="t" r="r" b="b"/>
                <a:pathLst>
                  <a:path w="288289" h="273050">
                    <a:moveTo>
                      <a:pt x="0" y="136294"/>
                    </a:moveTo>
                    <a:lnTo>
                      <a:pt x="6781" y="94763"/>
                    </a:lnTo>
                    <a:lnTo>
                      <a:pt x="25722" y="58380"/>
                    </a:lnTo>
                    <a:lnTo>
                      <a:pt x="54723" y="29133"/>
                    </a:lnTo>
                    <a:lnTo>
                      <a:pt x="91681" y="9010"/>
                    </a:lnTo>
                    <a:lnTo>
                      <a:pt x="134495" y="0"/>
                    </a:lnTo>
                    <a:lnTo>
                      <a:pt x="150709" y="636"/>
                    </a:lnTo>
                    <a:lnTo>
                      <a:pt x="195413" y="10305"/>
                    </a:lnTo>
                    <a:lnTo>
                      <a:pt x="233025" y="30216"/>
                    </a:lnTo>
                    <a:lnTo>
                      <a:pt x="262028" y="58574"/>
                    </a:lnTo>
                    <a:lnTo>
                      <a:pt x="280903" y="93584"/>
                    </a:lnTo>
                    <a:lnTo>
                      <a:pt x="288132" y="133450"/>
                    </a:lnTo>
                    <a:lnTo>
                      <a:pt x="287374" y="148104"/>
                    </a:lnTo>
                    <a:lnTo>
                      <a:pt x="276537" y="188924"/>
                    </a:lnTo>
                    <a:lnTo>
                      <a:pt x="254438" y="223620"/>
                    </a:lnTo>
                    <a:lnTo>
                      <a:pt x="223107" y="250381"/>
                    </a:lnTo>
                    <a:lnTo>
                      <a:pt x="184580" y="267399"/>
                    </a:lnTo>
                    <a:lnTo>
                      <a:pt x="155900" y="272438"/>
                    </a:lnTo>
                    <a:lnTo>
                      <a:pt x="139437" y="271841"/>
                    </a:lnTo>
                    <a:lnTo>
                      <a:pt x="94187" y="262398"/>
                    </a:lnTo>
                    <a:lnTo>
                      <a:pt x="56231" y="242843"/>
                    </a:lnTo>
                    <a:lnTo>
                      <a:pt x="26964" y="214930"/>
                    </a:lnTo>
                    <a:lnTo>
                      <a:pt x="7783" y="180415"/>
                    </a:lnTo>
                    <a:lnTo>
                      <a:pt x="85" y="141052"/>
                    </a:lnTo>
                    <a:lnTo>
                      <a:pt x="0" y="136294"/>
                    </a:lnTo>
                    <a:close/>
                  </a:path>
                </a:pathLst>
              </a:custGeom>
              <a:ln w="25400">
                <a:solidFill>
                  <a:srgbClr val="FFFFFF"/>
                </a:solidFill>
              </a:ln>
            </p:spPr>
            <p:txBody>
              <a:bodyPr wrap="square" lIns="0" tIns="0" rIns="0" bIns="0" rtlCol="0"/>
              <a:lstStyle/>
              <a:p>
                <a:endParaRPr/>
              </a:p>
            </p:txBody>
          </p:sp>
          <p:sp>
            <p:nvSpPr>
              <p:cNvPr id="207" name="object 25"/>
              <p:cNvSpPr/>
              <p:nvPr/>
            </p:nvSpPr>
            <p:spPr>
              <a:xfrm>
                <a:off x="5917691" y="5573267"/>
                <a:ext cx="534924" cy="617219"/>
              </a:xfrm>
              <a:prstGeom prst="rect">
                <a:avLst/>
              </a:prstGeom>
              <a:blipFill>
                <a:blip r:embed="rId13" cstate="print"/>
                <a:stretch>
                  <a:fillRect/>
                </a:stretch>
              </a:blipFill>
            </p:spPr>
            <p:txBody>
              <a:bodyPr wrap="square" lIns="0" tIns="0" rIns="0" bIns="0" rtlCol="0"/>
              <a:lstStyle/>
              <a:p>
                <a:endParaRPr/>
              </a:p>
            </p:txBody>
          </p:sp>
          <p:sp>
            <p:nvSpPr>
              <p:cNvPr id="208" name="object 26"/>
              <p:cNvSpPr/>
              <p:nvPr/>
            </p:nvSpPr>
            <p:spPr>
              <a:xfrm>
                <a:off x="6092952" y="5573267"/>
                <a:ext cx="431292" cy="617219"/>
              </a:xfrm>
              <a:prstGeom prst="rect">
                <a:avLst/>
              </a:prstGeom>
              <a:blipFill>
                <a:blip r:embed="rId10" cstate="print"/>
                <a:stretch>
                  <a:fillRect/>
                </a:stretch>
              </a:blipFill>
            </p:spPr>
            <p:txBody>
              <a:bodyPr wrap="square" lIns="0" tIns="0" rIns="0" bIns="0" rtlCol="0"/>
              <a:lstStyle/>
              <a:p>
                <a:endParaRPr/>
              </a:p>
            </p:txBody>
          </p:sp>
          <p:sp>
            <p:nvSpPr>
              <p:cNvPr id="209" name="object 27"/>
              <p:cNvSpPr/>
              <p:nvPr/>
            </p:nvSpPr>
            <p:spPr>
              <a:xfrm>
                <a:off x="6094095" y="5788037"/>
                <a:ext cx="162560" cy="136525"/>
              </a:xfrm>
              <a:custGeom>
                <a:avLst/>
                <a:gdLst/>
                <a:ahLst/>
                <a:cxnLst/>
                <a:rect l="l" t="t" r="r" b="b"/>
                <a:pathLst>
                  <a:path w="162560" h="136525">
                    <a:moveTo>
                      <a:pt x="77469" y="135371"/>
                    </a:moveTo>
                    <a:lnTo>
                      <a:pt x="28838" y="135371"/>
                    </a:lnTo>
                    <a:lnTo>
                      <a:pt x="50274" y="135403"/>
                    </a:lnTo>
                    <a:lnTo>
                      <a:pt x="77469" y="136118"/>
                    </a:lnTo>
                    <a:lnTo>
                      <a:pt x="77469" y="135371"/>
                    </a:lnTo>
                    <a:close/>
                  </a:path>
                  <a:path w="162560" h="136525">
                    <a:moveTo>
                      <a:pt x="140703" y="25184"/>
                    </a:moveTo>
                    <a:lnTo>
                      <a:pt x="76072" y="25184"/>
                    </a:lnTo>
                    <a:lnTo>
                      <a:pt x="83996" y="25215"/>
                    </a:lnTo>
                    <a:lnTo>
                      <a:pt x="95761" y="28816"/>
                    </a:lnTo>
                    <a:lnTo>
                      <a:pt x="104492" y="40468"/>
                    </a:lnTo>
                    <a:lnTo>
                      <a:pt x="105997" y="50124"/>
                    </a:lnTo>
                    <a:lnTo>
                      <a:pt x="106886" y="64387"/>
                    </a:lnTo>
                    <a:lnTo>
                      <a:pt x="107170" y="83704"/>
                    </a:lnTo>
                    <a:lnTo>
                      <a:pt x="106867" y="96581"/>
                    </a:lnTo>
                    <a:lnTo>
                      <a:pt x="106182" y="109306"/>
                    </a:lnTo>
                    <a:lnTo>
                      <a:pt x="105122" y="121704"/>
                    </a:lnTo>
                    <a:lnTo>
                      <a:pt x="103631" y="134302"/>
                    </a:lnTo>
                    <a:lnTo>
                      <a:pt x="105155" y="136118"/>
                    </a:lnTo>
                    <a:lnTo>
                      <a:pt x="133984" y="135280"/>
                    </a:lnTo>
                    <a:lnTo>
                      <a:pt x="162178" y="135280"/>
                    </a:lnTo>
                    <a:lnTo>
                      <a:pt x="162178" y="124650"/>
                    </a:lnTo>
                    <a:lnTo>
                      <a:pt x="153288" y="123812"/>
                    </a:lnTo>
                    <a:lnTo>
                      <a:pt x="148208" y="123113"/>
                    </a:lnTo>
                    <a:lnTo>
                      <a:pt x="146938" y="122555"/>
                    </a:lnTo>
                    <a:lnTo>
                      <a:pt x="145541" y="121983"/>
                    </a:lnTo>
                    <a:lnTo>
                      <a:pt x="144525" y="120865"/>
                    </a:lnTo>
                    <a:lnTo>
                      <a:pt x="143763" y="119189"/>
                    </a:lnTo>
                    <a:lnTo>
                      <a:pt x="142747" y="116751"/>
                    </a:lnTo>
                    <a:lnTo>
                      <a:pt x="142239" y="112407"/>
                    </a:lnTo>
                    <a:lnTo>
                      <a:pt x="142298" y="93692"/>
                    </a:lnTo>
                    <a:lnTo>
                      <a:pt x="142497" y="80780"/>
                    </a:lnTo>
                    <a:lnTo>
                      <a:pt x="142875" y="66890"/>
                    </a:lnTo>
                    <a:lnTo>
                      <a:pt x="143128" y="59499"/>
                    </a:lnTo>
                    <a:lnTo>
                      <a:pt x="143207" y="43425"/>
                    </a:lnTo>
                    <a:lnTo>
                      <a:pt x="141950" y="29355"/>
                    </a:lnTo>
                    <a:lnTo>
                      <a:pt x="140703" y="25184"/>
                    </a:lnTo>
                    <a:close/>
                  </a:path>
                  <a:path w="162560" h="136525">
                    <a:moveTo>
                      <a:pt x="162178" y="135280"/>
                    </a:moveTo>
                    <a:lnTo>
                      <a:pt x="133984" y="135280"/>
                    </a:lnTo>
                    <a:lnTo>
                      <a:pt x="162178" y="136118"/>
                    </a:lnTo>
                    <a:lnTo>
                      <a:pt x="162178" y="135280"/>
                    </a:lnTo>
                    <a:close/>
                  </a:path>
                  <a:path w="162560" h="136525">
                    <a:moveTo>
                      <a:pt x="55752" y="0"/>
                    </a:moveTo>
                    <a:lnTo>
                      <a:pt x="54482" y="0"/>
                    </a:lnTo>
                    <a:lnTo>
                      <a:pt x="48559" y="2078"/>
                    </a:lnTo>
                    <a:lnTo>
                      <a:pt x="37182" y="5626"/>
                    </a:lnTo>
                    <a:lnTo>
                      <a:pt x="23621" y="8775"/>
                    </a:lnTo>
                    <a:lnTo>
                      <a:pt x="12953" y="10947"/>
                    </a:lnTo>
                    <a:lnTo>
                      <a:pt x="5079" y="12039"/>
                    </a:lnTo>
                    <a:lnTo>
                      <a:pt x="0" y="12039"/>
                    </a:lnTo>
                    <a:lnTo>
                      <a:pt x="0" y="22809"/>
                    </a:lnTo>
                    <a:lnTo>
                      <a:pt x="20402" y="80936"/>
                    </a:lnTo>
                    <a:lnTo>
                      <a:pt x="20276" y="93692"/>
                    </a:lnTo>
                    <a:lnTo>
                      <a:pt x="0" y="124650"/>
                    </a:lnTo>
                    <a:lnTo>
                      <a:pt x="1026" y="136086"/>
                    </a:lnTo>
                    <a:lnTo>
                      <a:pt x="28838" y="135371"/>
                    </a:lnTo>
                    <a:lnTo>
                      <a:pt x="77469" y="135371"/>
                    </a:lnTo>
                    <a:lnTo>
                      <a:pt x="77469" y="124650"/>
                    </a:lnTo>
                    <a:lnTo>
                      <a:pt x="55879" y="46558"/>
                    </a:lnTo>
                    <a:lnTo>
                      <a:pt x="56260" y="41833"/>
                    </a:lnTo>
                    <a:lnTo>
                      <a:pt x="56895" y="40335"/>
                    </a:lnTo>
                    <a:lnTo>
                      <a:pt x="58292" y="36690"/>
                    </a:lnTo>
                    <a:lnTo>
                      <a:pt x="61340" y="33248"/>
                    </a:lnTo>
                    <a:lnTo>
                      <a:pt x="65912" y="30022"/>
                    </a:lnTo>
                    <a:lnTo>
                      <a:pt x="70612" y="26797"/>
                    </a:lnTo>
                    <a:lnTo>
                      <a:pt x="76072" y="25184"/>
                    </a:lnTo>
                    <a:lnTo>
                      <a:pt x="140703" y="25184"/>
                    </a:lnTo>
                    <a:lnTo>
                      <a:pt x="140536" y="24625"/>
                    </a:lnTo>
                    <a:lnTo>
                      <a:pt x="55879" y="24625"/>
                    </a:lnTo>
                    <a:lnTo>
                      <a:pt x="56006" y="7086"/>
                    </a:lnTo>
                    <a:lnTo>
                      <a:pt x="56301" y="4102"/>
                    </a:lnTo>
                    <a:lnTo>
                      <a:pt x="56387" y="1079"/>
                    </a:lnTo>
                    <a:lnTo>
                      <a:pt x="55752" y="0"/>
                    </a:lnTo>
                    <a:close/>
                  </a:path>
                  <a:path w="162560" h="136525">
                    <a:moveTo>
                      <a:pt x="110743" y="0"/>
                    </a:moveTo>
                    <a:lnTo>
                      <a:pt x="94995" y="0"/>
                    </a:lnTo>
                    <a:lnTo>
                      <a:pt x="90042" y="558"/>
                    </a:lnTo>
                    <a:lnTo>
                      <a:pt x="85726" y="1714"/>
                    </a:lnTo>
                    <a:lnTo>
                      <a:pt x="83057" y="2527"/>
                    </a:lnTo>
                    <a:lnTo>
                      <a:pt x="80263" y="4102"/>
                    </a:lnTo>
                    <a:lnTo>
                      <a:pt x="55879" y="24625"/>
                    </a:lnTo>
                    <a:lnTo>
                      <a:pt x="140536" y="24625"/>
                    </a:lnTo>
                    <a:lnTo>
                      <a:pt x="110743" y="0"/>
                    </a:lnTo>
                    <a:close/>
                  </a:path>
                </a:pathLst>
              </a:custGeom>
              <a:solidFill>
                <a:srgbClr val="6485CF"/>
              </a:solidFill>
            </p:spPr>
            <p:txBody>
              <a:bodyPr wrap="square" lIns="0" tIns="0" rIns="0" bIns="0" rtlCol="0"/>
              <a:lstStyle/>
              <a:p>
                <a:endParaRPr/>
              </a:p>
            </p:txBody>
          </p:sp>
          <p:sp>
            <p:nvSpPr>
              <p:cNvPr id="210" name="object 28"/>
              <p:cNvSpPr/>
              <p:nvPr/>
            </p:nvSpPr>
            <p:spPr>
              <a:xfrm>
                <a:off x="6094095" y="5788037"/>
                <a:ext cx="162560" cy="136525"/>
              </a:xfrm>
              <a:custGeom>
                <a:avLst/>
                <a:gdLst/>
                <a:ahLst/>
                <a:cxnLst/>
                <a:rect l="l" t="t" r="r" b="b"/>
                <a:pathLst>
                  <a:path w="162560" h="136525">
                    <a:moveTo>
                      <a:pt x="54482" y="0"/>
                    </a:moveTo>
                    <a:lnTo>
                      <a:pt x="55752" y="0"/>
                    </a:lnTo>
                    <a:lnTo>
                      <a:pt x="56387" y="1079"/>
                    </a:lnTo>
                    <a:lnTo>
                      <a:pt x="56387" y="3225"/>
                    </a:lnTo>
                    <a:lnTo>
                      <a:pt x="56260" y="4483"/>
                    </a:lnTo>
                    <a:lnTo>
                      <a:pt x="56006" y="7086"/>
                    </a:lnTo>
                    <a:lnTo>
                      <a:pt x="55879" y="13804"/>
                    </a:lnTo>
                    <a:lnTo>
                      <a:pt x="55879" y="24625"/>
                    </a:lnTo>
                    <a:lnTo>
                      <a:pt x="77469" y="6438"/>
                    </a:lnTo>
                    <a:lnTo>
                      <a:pt x="80263" y="4102"/>
                    </a:lnTo>
                    <a:lnTo>
                      <a:pt x="83057" y="2527"/>
                    </a:lnTo>
                    <a:lnTo>
                      <a:pt x="85851" y="1676"/>
                    </a:lnTo>
                    <a:lnTo>
                      <a:pt x="90042" y="558"/>
                    </a:lnTo>
                    <a:lnTo>
                      <a:pt x="94995" y="0"/>
                    </a:lnTo>
                    <a:lnTo>
                      <a:pt x="100837" y="0"/>
                    </a:lnTo>
                    <a:lnTo>
                      <a:pt x="110743" y="0"/>
                    </a:lnTo>
                    <a:lnTo>
                      <a:pt x="141950" y="29355"/>
                    </a:lnTo>
                    <a:lnTo>
                      <a:pt x="143255" y="52997"/>
                    </a:lnTo>
                    <a:lnTo>
                      <a:pt x="143128" y="59499"/>
                    </a:lnTo>
                    <a:lnTo>
                      <a:pt x="142875" y="66890"/>
                    </a:lnTo>
                    <a:lnTo>
                      <a:pt x="142493" y="80936"/>
                    </a:lnTo>
                    <a:lnTo>
                      <a:pt x="142298" y="93692"/>
                    </a:lnTo>
                    <a:lnTo>
                      <a:pt x="142240" y="105162"/>
                    </a:lnTo>
                    <a:lnTo>
                      <a:pt x="142239" y="112407"/>
                    </a:lnTo>
                    <a:lnTo>
                      <a:pt x="142747" y="116751"/>
                    </a:lnTo>
                    <a:lnTo>
                      <a:pt x="143763" y="119189"/>
                    </a:lnTo>
                    <a:lnTo>
                      <a:pt x="144525" y="120865"/>
                    </a:lnTo>
                    <a:lnTo>
                      <a:pt x="145541" y="121983"/>
                    </a:lnTo>
                    <a:lnTo>
                      <a:pt x="146938" y="122555"/>
                    </a:lnTo>
                    <a:lnTo>
                      <a:pt x="148208" y="123113"/>
                    </a:lnTo>
                    <a:lnTo>
                      <a:pt x="153288" y="123812"/>
                    </a:lnTo>
                    <a:lnTo>
                      <a:pt x="162178" y="124650"/>
                    </a:lnTo>
                    <a:lnTo>
                      <a:pt x="162178" y="136118"/>
                    </a:lnTo>
                    <a:lnTo>
                      <a:pt x="145033" y="135559"/>
                    </a:lnTo>
                    <a:lnTo>
                      <a:pt x="133984" y="135280"/>
                    </a:lnTo>
                    <a:lnTo>
                      <a:pt x="105155" y="136118"/>
                    </a:lnTo>
                    <a:lnTo>
                      <a:pt x="103631" y="134302"/>
                    </a:lnTo>
                    <a:lnTo>
                      <a:pt x="105107" y="121880"/>
                    </a:lnTo>
                    <a:lnTo>
                      <a:pt x="106182" y="109306"/>
                    </a:lnTo>
                    <a:lnTo>
                      <a:pt x="106867" y="96581"/>
                    </a:lnTo>
                    <a:lnTo>
                      <a:pt x="107170" y="83704"/>
                    </a:lnTo>
                    <a:lnTo>
                      <a:pt x="106886" y="64387"/>
                    </a:lnTo>
                    <a:lnTo>
                      <a:pt x="83996" y="25215"/>
                    </a:lnTo>
                    <a:lnTo>
                      <a:pt x="76072" y="25184"/>
                    </a:lnTo>
                    <a:lnTo>
                      <a:pt x="70612" y="26797"/>
                    </a:lnTo>
                    <a:lnTo>
                      <a:pt x="65912" y="30022"/>
                    </a:lnTo>
                    <a:lnTo>
                      <a:pt x="61340" y="33248"/>
                    </a:lnTo>
                    <a:lnTo>
                      <a:pt x="58292" y="36690"/>
                    </a:lnTo>
                    <a:lnTo>
                      <a:pt x="56895" y="40335"/>
                    </a:lnTo>
                    <a:lnTo>
                      <a:pt x="56260" y="41833"/>
                    </a:lnTo>
                    <a:lnTo>
                      <a:pt x="55879" y="46558"/>
                    </a:lnTo>
                    <a:lnTo>
                      <a:pt x="55879" y="54508"/>
                    </a:lnTo>
                    <a:lnTo>
                      <a:pt x="56043" y="102415"/>
                    </a:lnTo>
                    <a:lnTo>
                      <a:pt x="77469" y="124650"/>
                    </a:lnTo>
                    <a:lnTo>
                      <a:pt x="77469" y="136118"/>
                    </a:lnTo>
                    <a:lnTo>
                      <a:pt x="63146" y="135681"/>
                    </a:lnTo>
                    <a:lnTo>
                      <a:pt x="50274" y="135403"/>
                    </a:lnTo>
                    <a:lnTo>
                      <a:pt x="38854" y="135285"/>
                    </a:lnTo>
                    <a:lnTo>
                      <a:pt x="28838" y="135371"/>
                    </a:lnTo>
                    <a:lnTo>
                      <a:pt x="16388" y="135638"/>
                    </a:lnTo>
                    <a:lnTo>
                      <a:pt x="1026" y="136086"/>
                    </a:lnTo>
                    <a:lnTo>
                      <a:pt x="0" y="124650"/>
                    </a:lnTo>
                    <a:lnTo>
                      <a:pt x="10159" y="124091"/>
                    </a:lnTo>
                    <a:lnTo>
                      <a:pt x="16001" y="123278"/>
                    </a:lnTo>
                    <a:lnTo>
                      <a:pt x="17271" y="122199"/>
                    </a:lnTo>
                    <a:lnTo>
                      <a:pt x="18541" y="121119"/>
                    </a:lnTo>
                    <a:lnTo>
                      <a:pt x="20404" y="80780"/>
                    </a:lnTo>
                    <a:lnTo>
                      <a:pt x="20399" y="61705"/>
                    </a:lnTo>
                    <a:lnTo>
                      <a:pt x="16637" y="23787"/>
                    </a:lnTo>
                    <a:lnTo>
                      <a:pt x="0" y="22809"/>
                    </a:lnTo>
                    <a:lnTo>
                      <a:pt x="0" y="12039"/>
                    </a:lnTo>
                    <a:lnTo>
                      <a:pt x="5079" y="12039"/>
                    </a:lnTo>
                    <a:lnTo>
                      <a:pt x="12953" y="10947"/>
                    </a:lnTo>
                    <a:lnTo>
                      <a:pt x="23621" y="8775"/>
                    </a:lnTo>
                    <a:lnTo>
                      <a:pt x="37182" y="5626"/>
                    </a:lnTo>
                    <a:lnTo>
                      <a:pt x="48559" y="2078"/>
                    </a:lnTo>
                    <a:lnTo>
                      <a:pt x="54482" y="0"/>
                    </a:lnTo>
                    <a:close/>
                  </a:path>
                </a:pathLst>
              </a:custGeom>
              <a:ln w="9144">
                <a:solidFill>
                  <a:srgbClr val="000000"/>
                </a:solidFill>
              </a:ln>
            </p:spPr>
            <p:txBody>
              <a:bodyPr wrap="square" lIns="0" tIns="0" rIns="0" bIns="0" rtlCol="0"/>
              <a:lstStyle/>
              <a:p>
                <a:endParaRPr/>
              </a:p>
            </p:txBody>
          </p:sp>
          <p:sp>
            <p:nvSpPr>
              <p:cNvPr id="211" name="object 29"/>
              <p:cNvSpPr/>
              <p:nvPr/>
            </p:nvSpPr>
            <p:spPr>
              <a:xfrm>
                <a:off x="5948553" y="5492369"/>
                <a:ext cx="1014094" cy="961390"/>
              </a:xfrm>
              <a:custGeom>
                <a:avLst/>
                <a:gdLst/>
                <a:ahLst/>
                <a:cxnLst/>
                <a:rect l="l" t="t" r="r" b="b"/>
                <a:pathLst>
                  <a:path w="1014095" h="961389">
                    <a:moveTo>
                      <a:pt x="0" y="480491"/>
                    </a:moveTo>
                    <a:lnTo>
                      <a:pt x="1680" y="441085"/>
                    </a:lnTo>
                    <a:lnTo>
                      <a:pt x="6634" y="402557"/>
                    </a:lnTo>
                    <a:lnTo>
                      <a:pt x="14731" y="365028"/>
                    </a:lnTo>
                    <a:lnTo>
                      <a:pt x="39834" y="293468"/>
                    </a:lnTo>
                    <a:lnTo>
                      <a:pt x="75943" y="227395"/>
                    </a:lnTo>
                    <a:lnTo>
                      <a:pt x="122016" y="167798"/>
                    </a:lnTo>
                    <a:lnTo>
                      <a:pt x="177008" y="115667"/>
                    </a:lnTo>
                    <a:lnTo>
                      <a:pt x="207523" y="92711"/>
                    </a:lnTo>
                    <a:lnTo>
                      <a:pt x="239875" y="71992"/>
                    </a:lnTo>
                    <a:lnTo>
                      <a:pt x="273936" y="53634"/>
                    </a:lnTo>
                    <a:lnTo>
                      <a:pt x="309574" y="37761"/>
                    </a:lnTo>
                    <a:lnTo>
                      <a:pt x="346659" y="24497"/>
                    </a:lnTo>
                    <a:lnTo>
                      <a:pt x="385060" y="13965"/>
                    </a:lnTo>
                    <a:lnTo>
                      <a:pt x="424647" y="6289"/>
                    </a:lnTo>
                    <a:lnTo>
                      <a:pt x="465289" y="1592"/>
                    </a:lnTo>
                    <a:lnTo>
                      <a:pt x="506857" y="0"/>
                    </a:lnTo>
                    <a:lnTo>
                      <a:pt x="548423" y="1592"/>
                    </a:lnTo>
                    <a:lnTo>
                      <a:pt x="589063" y="6289"/>
                    </a:lnTo>
                    <a:lnTo>
                      <a:pt x="628645" y="13965"/>
                    </a:lnTo>
                    <a:lnTo>
                      <a:pt x="667041" y="24497"/>
                    </a:lnTo>
                    <a:lnTo>
                      <a:pt x="704119" y="37761"/>
                    </a:lnTo>
                    <a:lnTo>
                      <a:pt x="739750" y="53634"/>
                    </a:lnTo>
                    <a:lnTo>
                      <a:pt x="773802" y="71992"/>
                    </a:lnTo>
                    <a:lnTo>
                      <a:pt x="806146" y="92711"/>
                    </a:lnTo>
                    <a:lnTo>
                      <a:pt x="836651" y="115667"/>
                    </a:lnTo>
                    <a:lnTo>
                      <a:pt x="891624" y="167798"/>
                    </a:lnTo>
                    <a:lnTo>
                      <a:pt x="937678" y="227395"/>
                    </a:lnTo>
                    <a:lnTo>
                      <a:pt x="973772" y="293468"/>
                    </a:lnTo>
                    <a:lnTo>
                      <a:pt x="998862" y="365028"/>
                    </a:lnTo>
                    <a:lnTo>
                      <a:pt x="1006956" y="402557"/>
                    </a:lnTo>
                    <a:lnTo>
                      <a:pt x="1011907" y="441085"/>
                    </a:lnTo>
                    <a:lnTo>
                      <a:pt x="1013587" y="480491"/>
                    </a:lnTo>
                    <a:lnTo>
                      <a:pt x="1011907" y="519899"/>
                    </a:lnTo>
                    <a:lnTo>
                      <a:pt x="1006956" y="558429"/>
                    </a:lnTo>
                    <a:lnTo>
                      <a:pt x="998862" y="595958"/>
                    </a:lnTo>
                    <a:lnTo>
                      <a:pt x="973772" y="667518"/>
                    </a:lnTo>
                    <a:lnTo>
                      <a:pt x="937678" y="733589"/>
                    </a:lnTo>
                    <a:lnTo>
                      <a:pt x="891624" y="793184"/>
                    </a:lnTo>
                    <a:lnTo>
                      <a:pt x="836651" y="845312"/>
                    </a:lnTo>
                    <a:lnTo>
                      <a:pt x="806146" y="868267"/>
                    </a:lnTo>
                    <a:lnTo>
                      <a:pt x="773802" y="888985"/>
                    </a:lnTo>
                    <a:lnTo>
                      <a:pt x="739750" y="907341"/>
                    </a:lnTo>
                    <a:lnTo>
                      <a:pt x="704119" y="923213"/>
                    </a:lnTo>
                    <a:lnTo>
                      <a:pt x="667041" y="936476"/>
                    </a:lnTo>
                    <a:lnTo>
                      <a:pt x="628645" y="947007"/>
                    </a:lnTo>
                    <a:lnTo>
                      <a:pt x="589063" y="954682"/>
                    </a:lnTo>
                    <a:lnTo>
                      <a:pt x="548423" y="959378"/>
                    </a:lnTo>
                    <a:lnTo>
                      <a:pt x="506857" y="960970"/>
                    </a:lnTo>
                    <a:lnTo>
                      <a:pt x="465289" y="959378"/>
                    </a:lnTo>
                    <a:lnTo>
                      <a:pt x="424647" y="954682"/>
                    </a:lnTo>
                    <a:lnTo>
                      <a:pt x="385060" y="947007"/>
                    </a:lnTo>
                    <a:lnTo>
                      <a:pt x="346659" y="936476"/>
                    </a:lnTo>
                    <a:lnTo>
                      <a:pt x="309574" y="923213"/>
                    </a:lnTo>
                    <a:lnTo>
                      <a:pt x="273936" y="907341"/>
                    </a:lnTo>
                    <a:lnTo>
                      <a:pt x="239875" y="888985"/>
                    </a:lnTo>
                    <a:lnTo>
                      <a:pt x="207523" y="868267"/>
                    </a:lnTo>
                    <a:lnTo>
                      <a:pt x="177008" y="845312"/>
                    </a:lnTo>
                    <a:lnTo>
                      <a:pt x="122016" y="793184"/>
                    </a:lnTo>
                    <a:lnTo>
                      <a:pt x="75943" y="733589"/>
                    </a:lnTo>
                    <a:lnTo>
                      <a:pt x="39834" y="667518"/>
                    </a:lnTo>
                    <a:lnTo>
                      <a:pt x="14731" y="595958"/>
                    </a:lnTo>
                    <a:lnTo>
                      <a:pt x="6634" y="558429"/>
                    </a:lnTo>
                    <a:lnTo>
                      <a:pt x="1680" y="519899"/>
                    </a:lnTo>
                    <a:lnTo>
                      <a:pt x="0" y="480491"/>
                    </a:lnTo>
                    <a:close/>
                  </a:path>
                </a:pathLst>
              </a:custGeom>
              <a:ln w="25400">
                <a:solidFill>
                  <a:srgbClr val="FFFFFF"/>
                </a:solidFill>
              </a:ln>
            </p:spPr>
            <p:txBody>
              <a:bodyPr wrap="square" lIns="0" tIns="0" rIns="0" bIns="0" rtlCol="0"/>
              <a:lstStyle/>
              <a:p>
                <a:endParaRPr/>
              </a:p>
            </p:txBody>
          </p:sp>
          <p:sp>
            <p:nvSpPr>
              <p:cNvPr id="212" name="object 30"/>
              <p:cNvSpPr/>
              <p:nvPr/>
            </p:nvSpPr>
            <p:spPr>
              <a:xfrm>
                <a:off x="7915275" y="6028113"/>
                <a:ext cx="339725" cy="322580"/>
              </a:xfrm>
              <a:custGeom>
                <a:avLst/>
                <a:gdLst/>
                <a:ahLst/>
                <a:cxnLst/>
                <a:rect l="l" t="t" r="r" b="b"/>
                <a:pathLst>
                  <a:path w="339725" h="322579">
                    <a:moveTo>
                      <a:pt x="163268" y="0"/>
                    </a:moveTo>
                    <a:lnTo>
                      <a:pt x="119658" y="7044"/>
                    </a:lnTo>
                    <a:lnTo>
                      <a:pt x="80598" y="23908"/>
                    </a:lnTo>
                    <a:lnTo>
                      <a:pt x="47596" y="49165"/>
                    </a:lnTo>
                    <a:lnTo>
                      <a:pt x="22158" y="81383"/>
                    </a:lnTo>
                    <a:lnTo>
                      <a:pt x="5790" y="119135"/>
                    </a:lnTo>
                    <a:lnTo>
                      <a:pt x="0" y="160990"/>
                    </a:lnTo>
                    <a:lnTo>
                      <a:pt x="183" y="168550"/>
                    </a:lnTo>
                    <a:lnTo>
                      <a:pt x="7881" y="209605"/>
                    </a:lnTo>
                    <a:lnTo>
                      <a:pt x="25846" y="246354"/>
                    </a:lnTo>
                    <a:lnTo>
                      <a:pt x="52633" y="277386"/>
                    </a:lnTo>
                    <a:lnTo>
                      <a:pt x="86797" y="301295"/>
                    </a:lnTo>
                    <a:lnTo>
                      <a:pt x="126892" y="316672"/>
                    </a:lnTo>
                    <a:lnTo>
                      <a:pt x="171472" y="322109"/>
                    </a:lnTo>
                    <a:lnTo>
                      <a:pt x="186021" y="321400"/>
                    </a:lnTo>
                    <a:lnTo>
                      <a:pt x="227378" y="312557"/>
                    </a:lnTo>
                    <a:lnTo>
                      <a:pt x="264238" y="294430"/>
                    </a:lnTo>
                    <a:lnTo>
                      <a:pt x="295235" y="268031"/>
                    </a:lnTo>
                    <a:lnTo>
                      <a:pt x="319007" y="234376"/>
                    </a:lnTo>
                    <a:lnTo>
                      <a:pt x="334188" y="194478"/>
                    </a:lnTo>
                    <a:lnTo>
                      <a:pt x="339414" y="149350"/>
                    </a:lnTo>
                    <a:lnTo>
                      <a:pt x="337747" y="135598"/>
                    </a:lnTo>
                    <a:lnTo>
                      <a:pt x="325715" y="96797"/>
                    </a:lnTo>
                    <a:lnTo>
                      <a:pt x="304111" y="62725"/>
                    </a:lnTo>
                    <a:lnTo>
                      <a:pt x="274190" y="34729"/>
                    </a:lnTo>
                    <a:lnTo>
                      <a:pt x="237205" y="14152"/>
                    </a:lnTo>
                    <a:lnTo>
                      <a:pt x="194409" y="2340"/>
                    </a:lnTo>
                    <a:lnTo>
                      <a:pt x="163268" y="0"/>
                    </a:lnTo>
                    <a:close/>
                  </a:path>
                </a:pathLst>
              </a:custGeom>
              <a:solidFill>
                <a:srgbClr val="C00000"/>
              </a:solidFill>
            </p:spPr>
            <p:txBody>
              <a:bodyPr wrap="square" lIns="0" tIns="0" rIns="0" bIns="0" rtlCol="0"/>
              <a:lstStyle/>
              <a:p>
                <a:endParaRPr/>
              </a:p>
            </p:txBody>
          </p:sp>
          <p:sp>
            <p:nvSpPr>
              <p:cNvPr id="213" name="object 31"/>
              <p:cNvSpPr/>
              <p:nvPr/>
            </p:nvSpPr>
            <p:spPr>
              <a:xfrm>
                <a:off x="7915275" y="6028113"/>
                <a:ext cx="339725" cy="322580"/>
              </a:xfrm>
              <a:custGeom>
                <a:avLst/>
                <a:gdLst/>
                <a:ahLst/>
                <a:cxnLst/>
                <a:rect l="l" t="t" r="r" b="b"/>
                <a:pathLst>
                  <a:path w="339725" h="322579">
                    <a:moveTo>
                      <a:pt x="0" y="160990"/>
                    </a:moveTo>
                    <a:lnTo>
                      <a:pt x="5790" y="119135"/>
                    </a:lnTo>
                    <a:lnTo>
                      <a:pt x="22158" y="81383"/>
                    </a:lnTo>
                    <a:lnTo>
                      <a:pt x="47596" y="49165"/>
                    </a:lnTo>
                    <a:lnTo>
                      <a:pt x="80598" y="23908"/>
                    </a:lnTo>
                    <a:lnTo>
                      <a:pt x="119658" y="7044"/>
                    </a:lnTo>
                    <a:lnTo>
                      <a:pt x="163268" y="0"/>
                    </a:lnTo>
                    <a:lnTo>
                      <a:pt x="179068" y="583"/>
                    </a:lnTo>
                    <a:lnTo>
                      <a:pt x="223523" y="9174"/>
                    </a:lnTo>
                    <a:lnTo>
                      <a:pt x="262585" y="26979"/>
                    </a:lnTo>
                    <a:lnTo>
                      <a:pt x="295000" y="52652"/>
                    </a:lnTo>
                    <a:lnTo>
                      <a:pt x="319515" y="84848"/>
                    </a:lnTo>
                    <a:lnTo>
                      <a:pt x="334877" y="122222"/>
                    </a:lnTo>
                    <a:lnTo>
                      <a:pt x="339414" y="149350"/>
                    </a:lnTo>
                    <a:lnTo>
                      <a:pt x="338862" y="164911"/>
                    </a:lnTo>
                    <a:lnTo>
                      <a:pt x="330166" y="208408"/>
                    </a:lnTo>
                    <a:lnTo>
                      <a:pt x="311970" y="246338"/>
                    </a:lnTo>
                    <a:lnTo>
                      <a:pt x="285638" y="277687"/>
                    </a:lnTo>
                    <a:lnTo>
                      <a:pt x="252535" y="301441"/>
                    </a:lnTo>
                    <a:lnTo>
                      <a:pt x="214025" y="316586"/>
                    </a:lnTo>
                    <a:lnTo>
                      <a:pt x="171472" y="322109"/>
                    </a:lnTo>
                    <a:lnTo>
                      <a:pt x="156203" y="321488"/>
                    </a:lnTo>
                    <a:lnTo>
                      <a:pt x="112957" y="312582"/>
                    </a:lnTo>
                    <a:lnTo>
                      <a:pt x="74678" y="294204"/>
                    </a:lnTo>
                    <a:lnTo>
                      <a:pt x="42813" y="267764"/>
                    </a:lnTo>
                    <a:lnTo>
                      <a:pt x="18806" y="234670"/>
                    </a:lnTo>
                    <a:lnTo>
                      <a:pt x="4103" y="196329"/>
                    </a:lnTo>
                    <a:lnTo>
                      <a:pt x="0" y="160990"/>
                    </a:lnTo>
                    <a:close/>
                  </a:path>
                </a:pathLst>
              </a:custGeom>
              <a:ln w="25400">
                <a:solidFill>
                  <a:srgbClr val="FFFFFF"/>
                </a:solidFill>
              </a:ln>
            </p:spPr>
            <p:txBody>
              <a:bodyPr wrap="square" lIns="0" tIns="0" rIns="0" bIns="0" rtlCol="0"/>
              <a:lstStyle/>
              <a:p>
                <a:endParaRPr/>
              </a:p>
            </p:txBody>
          </p:sp>
          <p:sp>
            <p:nvSpPr>
              <p:cNvPr id="214" name="object 32"/>
              <p:cNvSpPr/>
              <p:nvPr/>
            </p:nvSpPr>
            <p:spPr>
              <a:xfrm>
                <a:off x="7805928" y="5934455"/>
                <a:ext cx="582168" cy="617219"/>
              </a:xfrm>
              <a:prstGeom prst="rect">
                <a:avLst/>
              </a:prstGeom>
              <a:blipFill>
                <a:blip r:embed="rId14" cstate="print"/>
                <a:stretch>
                  <a:fillRect/>
                </a:stretch>
              </a:blipFill>
            </p:spPr>
            <p:txBody>
              <a:bodyPr wrap="square" lIns="0" tIns="0" rIns="0" bIns="0" rtlCol="0"/>
              <a:lstStyle/>
              <a:p>
                <a:endParaRPr/>
              </a:p>
            </p:txBody>
          </p:sp>
          <p:sp>
            <p:nvSpPr>
              <p:cNvPr id="215" name="object 33"/>
              <p:cNvSpPr/>
              <p:nvPr/>
            </p:nvSpPr>
            <p:spPr>
              <a:xfrm>
                <a:off x="8028431" y="5934455"/>
                <a:ext cx="431292" cy="617219"/>
              </a:xfrm>
              <a:prstGeom prst="rect">
                <a:avLst/>
              </a:prstGeom>
              <a:blipFill>
                <a:blip r:embed="rId10" cstate="print"/>
                <a:stretch>
                  <a:fillRect/>
                </a:stretch>
              </a:blipFill>
            </p:spPr>
            <p:txBody>
              <a:bodyPr wrap="square" lIns="0" tIns="0" rIns="0" bIns="0" rtlCol="0"/>
              <a:lstStyle/>
              <a:p>
                <a:endParaRPr/>
              </a:p>
            </p:txBody>
          </p:sp>
          <p:sp>
            <p:nvSpPr>
              <p:cNvPr id="216" name="object 34"/>
              <p:cNvSpPr/>
              <p:nvPr/>
            </p:nvSpPr>
            <p:spPr>
              <a:xfrm>
                <a:off x="7982966" y="6087516"/>
                <a:ext cx="210820" cy="198120"/>
              </a:xfrm>
              <a:custGeom>
                <a:avLst/>
                <a:gdLst/>
                <a:ahLst/>
                <a:cxnLst/>
                <a:rect l="l" t="t" r="r" b="b"/>
                <a:pathLst>
                  <a:path w="210820" h="198120">
                    <a:moveTo>
                      <a:pt x="65277" y="196906"/>
                    </a:moveTo>
                    <a:lnTo>
                      <a:pt x="42571" y="196906"/>
                    </a:lnTo>
                    <a:lnTo>
                      <a:pt x="55763" y="197230"/>
                    </a:lnTo>
                    <a:lnTo>
                      <a:pt x="65277" y="197815"/>
                    </a:lnTo>
                    <a:lnTo>
                      <a:pt x="65277" y="196906"/>
                    </a:lnTo>
                    <a:close/>
                  </a:path>
                  <a:path w="210820" h="198120">
                    <a:moveTo>
                      <a:pt x="210819" y="196851"/>
                    </a:moveTo>
                    <a:lnTo>
                      <a:pt x="172833" y="196851"/>
                    </a:lnTo>
                    <a:lnTo>
                      <a:pt x="185659" y="197004"/>
                    </a:lnTo>
                    <a:lnTo>
                      <a:pt x="198315" y="197326"/>
                    </a:lnTo>
                    <a:lnTo>
                      <a:pt x="210819" y="197815"/>
                    </a:lnTo>
                    <a:lnTo>
                      <a:pt x="210819" y="196851"/>
                    </a:lnTo>
                    <a:close/>
                  </a:path>
                  <a:path w="210820" h="198120">
                    <a:moveTo>
                      <a:pt x="135585" y="49403"/>
                    </a:moveTo>
                    <a:lnTo>
                      <a:pt x="91820" y="49403"/>
                    </a:lnTo>
                    <a:lnTo>
                      <a:pt x="137667" y="160896"/>
                    </a:lnTo>
                    <a:lnTo>
                      <a:pt x="141477" y="170535"/>
                    </a:lnTo>
                    <a:lnTo>
                      <a:pt x="143509" y="176568"/>
                    </a:lnTo>
                    <a:lnTo>
                      <a:pt x="143470" y="180886"/>
                    </a:lnTo>
                    <a:lnTo>
                      <a:pt x="142620" y="182245"/>
                    </a:lnTo>
                    <a:lnTo>
                      <a:pt x="141097" y="183210"/>
                    </a:lnTo>
                    <a:lnTo>
                      <a:pt x="139445" y="184188"/>
                    </a:lnTo>
                    <a:lnTo>
                      <a:pt x="132968" y="184810"/>
                    </a:lnTo>
                    <a:lnTo>
                      <a:pt x="121665" y="185089"/>
                    </a:lnTo>
                    <a:lnTo>
                      <a:pt x="121989" y="197800"/>
                    </a:lnTo>
                    <a:lnTo>
                      <a:pt x="133077" y="197381"/>
                    </a:lnTo>
                    <a:lnTo>
                      <a:pt x="144914" y="197081"/>
                    </a:lnTo>
                    <a:lnTo>
                      <a:pt x="158000" y="196903"/>
                    </a:lnTo>
                    <a:lnTo>
                      <a:pt x="210819" y="196851"/>
                    </a:lnTo>
                    <a:lnTo>
                      <a:pt x="210819" y="185089"/>
                    </a:lnTo>
                    <a:lnTo>
                      <a:pt x="177926" y="149466"/>
                    </a:lnTo>
                    <a:lnTo>
                      <a:pt x="135585" y="49403"/>
                    </a:lnTo>
                    <a:close/>
                  </a:path>
                  <a:path w="210820" h="198120">
                    <a:moveTo>
                      <a:pt x="114680" y="0"/>
                    </a:moveTo>
                    <a:lnTo>
                      <a:pt x="94106" y="0"/>
                    </a:lnTo>
                    <a:lnTo>
                      <a:pt x="44576" y="121297"/>
                    </a:lnTo>
                    <a:lnTo>
                      <a:pt x="27177" y="161582"/>
                    </a:lnTo>
                    <a:lnTo>
                      <a:pt x="0" y="185089"/>
                    </a:lnTo>
                    <a:lnTo>
                      <a:pt x="2078" y="197621"/>
                    </a:lnTo>
                    <a:lnTo>
                      <a:pt x="10196" y="197191"/>
                    </a:lnTo>
                    <a:lnTo>
                      <a:pt x="23072" y="196949"/>
                    </a:lnTo>
                    <a:lnTo>
                      <a:pt x="65277" y="196906"/>
                    </a:lnTo>
                    <a:lnTo>
                      <a:pt x="65277" y="185089"/>
                    </a:lnTo>
                    <a:lnTo>
                      <a:pt x="55372" y="184251"/>
                    </a:lnTo>
                    <a:lnTo>
                      <a:pt x="49149" y="183489"/>
                    </a:lnTo>
                    <a:lnTo>
                      <a:pt x="44195" y="182105"/>
                    </a:lnTo>
                    <a:lnTo>
                      <a:pt x="42925" y="180403"/>
                    </a:lnTo>
                    <a:lnTo>
                      <a:pt x="42926" y="177618"/>
                    </a:lnTo>
                    <a:lnTo>
                      <a:pt x="44681" y="167862"/>
                    </a:lnTo>
                    <a:lnTo>
                      <a:pt x="49910" y="153111"/>
                    </a:lnTo>
                    <a:lnTo>
                      <a:pt x="91820" y="49403"/>
                    </a:lnTo>
                    <a:lnTo>
                      <a:pt x="135585" y="49403"/>
                    </a:lnTo>
                    <a:lnTo>
                      <a:pt x="114680" y="0"/>
                    </a:lnTo>
                    <a:close/>
                  </a:path>
                </a:pathLst>
              </a:custGeom>
              <a:solidFill>
                <a:srgbClr val="FFFFFF"/>
              </a:solidFill>
            </p:spPr>
            <p:txBody>
              <a:bodyPr wrap="square" lIns="0" tIns="0" rIns="0" bIns="0" rtlCol="0"/>
              <a:lstStyle/>
              <a:p>
                <a:endParaRPr/>
              </a:p>
            </p:txBody>
          </p:sp>
          <p:sp>
            <p:nvSpPr>
              <p:cNvPr id="217" name="object 35"/>
              <p:cNvSpPr/>
              <p:nvPr/>
            </p:nvSpPr>
            <p:spPr>
              <a:xfrm>
                <a:off x="7982966" y="6087516"/>
                <a:ext cx="210820" cy="198120"/>
              </a:xfrm>
              <a:custGeom>
                <a:avLst/>
                <a:gdLst/>
                <a:ahLst/>
                <a:cxnLst/>
                <a:rect l="l" t="t" r="r" b="b"/>
                <a:pathLst>
                  <a:path w="210820" h="198120">
                    <a:moveTo>
                      <a:pt x="94106" y="0"/>
                    </a:moveTo>
                    <a:lnTo>
                      <a:pt x="114680" y="0"/>
                    </a:lnTo>
                    <a:lnTo>
                      <a:pt x="177926" y="149466"/>
                    </a:lnTo>
                    <a:lnTo>
                      <a:pt x="185686" y="167193"/>
                    </a:lnTo>
                    <a:lnTo>
                      <a:pt x="191027" y="178082"/>
                    </a:lnTo>
                    <a:lnTo>
                      <a:pt x="195579" y="183578"/>
                    </a:lnTo>
                    <a:lnTo>
                      <a:pt x="201294" y="184619"/>
                    </a:lnTo>
                    <a:lnTo>
                      <a:pt x="210819" y="185089"/>
                    </a:lnTo>
                    <a:lnTo>
                      <a:pt x="210819" y="197815"/>
                    </a:lnTo>
                    <a:lnTo>
                      <a:pt x="198315" y="197326"/>
                    </a:lnTo>
                    <a:lnTo>
                      <a:pt x="185659" y="197004"/>
                    </a:lnTo>
                    <a:lnTo>
                      <a:pt x="172833" y="196851"/>
                    </a:lnTo>
                    <a:lnTo>
                      <a:pt x="158000" y="196903"/>
                    </a:lnTo>
                    <a:lnTo>
                      <a:pt x="144914" y="197081"/>
                    </a:lnTo>
                    <a:lnTo>
                      <a:pt x="133077" y="197381"/>
                    </a:lnTo>
                    <a:lnTo>
                      <a:pt x="121989" y="197800"/>
                    </a:lnTo>
                    <a:lnTo>
                      <a:pt x="121665" y="185089"/>
                    </a:lnTo>
                    <a:lnTo>
                      <a:pt x="143509" y="180822"/>
                    </a:lnTo>
                    <a:lnTo>
                      <a:pt x="143509" y="178968"/>
                    </a:lnTo>
                    <a:lnTo>
                      <a:pt x="143509" y="176568"/>
                    </a:lnTo>
                    <a:lnTo>
                      <a:pt x="141477" y="170535"/>
                    </a:lnTo>
                    <a:lnTo>
                      <a:pt x="137667" y="160896"/>
                    </a:lnTo>
                    <a:lnTo>
                      <a:pt x="91820" y="49403"/>
                    </a:lnTo>
                    <a:lnTo>
                      <a:pt x="49910" y="153111"/>
                    </a:lnTo>
                    <a:lnTo>
                      <a:pt x="44681" y="167862"/>
                    </a:lnTo>
                    <a:lnTo>
                      <a:pt x="42926" y="177618"/>
                    </a:lnTo>
                    <a:lnTo>
                      <a:pt x="42925" y="180403"/>
                    </a:lnTo>
                    <a:lnTo>
                      <a:pt x="44195" y="182105"/>
                    </a:lnTo>
                    <a:lnTo>
                      <a:pt x="46608" y="182791"/>
                    </a:lnTo>
                    <a:lnTo>
                      <a:pt x="49149" y="183489"/>
                    </a:lnTo>
                    <a:lnTo>
                      <a:pt x="55372" y="184251"/>
                    </a:lnTo>
                    <a:lnTo>
                      <a:pt x="65277" y="185089"/>
                    </a:lnTo>
                    <a:lnTo>
                      <a:pt x="65277" y="197815"/>
                    </a:lnTo>
                    <a:lnTo>
                      <a:pt x="55763" y="197230"/>
                    </a:lnTo>
                    <a:lnTo>
                      <a:pt x="42571" y="196906"/>
                    </a:lnTo>
                    <a:lnTo>
                      <a:pt x="23072" y="196949"/>
                    </a:lnTo>
                    <a:lnTo>
                      <a:pt x="10196" y="197191"/>
                    </a:lnTo>
                    <a:lnTo>
                      <a:pt x="2078" y="197621"/>
                    </a:lnTo>
                    <a:lnTo>
                      <a:pt x="0" y="185089"/>
                    </a:lnTo>
                    <a:lnTo>
                      <a:pt x="27177" y="161582"/>
                    </a:lnTo>
                    <a:lnTo>
                      <a:pt x="44576" y="121297"/>
                    </a:lnTo>
                    <a:lnTo>
                      <a:pt x="94106" y="0"/>
                    </a:lnTo>
                    <a:close/>
                  </a:path>
                </a:pathLst>
              </a:custGeom>
              <a:ln w="9144">
                <a:solidFill>
                  <a:srgbClr val="000000"/>
                </a:solidFill>
              </a:ln>
            </p:spPr>
            <p:txBody>
              <a:bodyPr wrap="square" lIns="0" tIns="0" rIns="0" bIns="0" rtlCol="0"/>
              <a:lstStyle/>
              <a:p>
                <a:endParaRPr/>
              </a:p>
            </p:txBody>
          </p:sp>
          <p:sp>
            <p:nvSpPr>
              <p:cNvPr id="218" name="object 36"/>
              <p:cNvSpPr/>
              <p:nvPr/>
            </p:nvSpPr>
            <p:spPr>
              <a:xfrm>
                <a:off x="7578938" y="6042662"/>
                <a:ext cx="288290" cy="273050"/>
              </a:xfrm>
              <a:custGeom>
                <a:avLst/>
                <a:gdLst/>
                <a:ahLst/>
                <a:cxnLst/>
                <a:rect l="l" t="t" r="r" b="b"/>
                <a:pathLst>
                  <a:path w="288290" h="273050">
                    <a:moveTo>
                      <a:pt x="134398" y="0"/>
                    </a:moveTo>
                    <a:lnTo>
                      <a:pt x="91588" y="9013"/>
                    </a:lnTo>
                    <a:lnTo>
                      <a:pt x="54632" y="29140"/>
                    </a:lnTo>
                    <a:lnTo>
                      <a:pt x="25634" y="58391"/>
                    </a:lnTo>
                    <a:lnTo>
                      <a:pt x="6694" y="94776"/>
                    </a:lnTo>
                    <a:lnTo>
                      <a:pt x="69" y="133444"/>
                    </a:lnTo>
                    <a:lnTo>
                      <a:pt x="0" y="141075"/>
                    </a:lnTo>
                    <a:lnTo>
                      <a:pt x="1204" y="154623"/>
                    </a:lnTo>
                    <a:lnTo>
                      <a:pt x="12887" y="192559"/>
                    </a:lnTo>
                    <a:lnTo>
                      <a:pt x="35587" y="225066"/>
                    </a:lnTo>
                    <a:lnTo>
                      <a:pt x="67908" y="250387"/>
                    </a:lnTo>
                    <a:lnTo>
                      <a:pt x="108453" y="266767"/>
                    </a:lnTo>
                    <a:lnTo>
                      <a:pt x="155828" y="272448"/>
                    </a:lnTo>
                    <a:lnTo>
                      <a:pt x="170415" y="270603"/>
                    </a:lnTo>
                    <a:lnTo>
                      <a:pt x="210887" y="257231"/>
                    </a:lnTo>
                    <a:lnTo>
                      <a:pt x="244838" y="233512"/>
                    </a:lnTo>
                    <a:lnTo>
                      <a:pt x="270237" y="201256"/>
                    </a:lnTo>
                    <a:lnTo>
                      <a:pt x="285052" y="162275"/>
                    </a:lnTo>
                    <a:lnTo>
                      <a:pt x="288045" y="133444"/>
                    </a:lnTo>
                    <a:lnTo>
                      <a:pt x="287022" y="119728"/>
                    </a:lnTo>
                    <a:lnTo>
                      <a:pt x="275739" y="81284"/>
                    </a:lnTo>
                    <a:lnTo>
                      <a:pt x="253317" y="48294"/>
                    </a:lnTo>
                    <a:lnTo>
                      <a:pt x="221275" y="22552"/>
                    </a:lnTo>
                    <a:lnTo>
                      <a:pt x="181129" y="5855"/>
                    </a:lnTo>
                    <a:lnTo>
                      <a:pt x="134398" y="0"/>
                    </a:lnTo>
                    <a:close/>
                  </a:path>
                </a:pathLst>
              </a:custGeom>
              <a:solidFill>
                <a:srgbClr val="533466"/>
              </a:solidFill>
            </p:spPr>
            <p:txBody>
              <a:bodyPr wrap="square" lIns="0" tIns="0" rIns="0" bIns="0" rtlCol="0"/>
              <a:lstStyle/>
              <a:p>
                <a:endParaRPr/>
              </a:p>
            </p:txBody>
          </p:sp>
          <p:sp>
            <p:nvSpPr>
              <p:cNvPr id="219" name="object 37"/>
              <p:cNvSpPr/>
              <p:nvPr/>
            </p:nvSpPr>
            <p:spPr>
              <a:xfrm>
                <a:off x="7578852" y="6042662"/>
                <a:ext cx="288290" cy="273050"/>
              </a:xfrm>
              <a:custGeom>
                <a:avLst/>
                <a:gdLst/>
                <a:ahLst/>
                <a:cxnLst/>
                <a:rect l="l" t="t" r="r" b="b"/>
                <a:pathLst>
                  <a:path w="288290" h="273050">
                    <a:moveTo>
                      <a:pt x="0" y="136306"/>
                    </a:moveTo>
                    <a:lnTo>
                      <a:pt x="6780" y="94776"/>
                    </a:lnTo>
                    <a:lnTo>
                      <a:pt x="25720" y="58391"/>
                    </a:lnTo>
                    <a:lnTo>
                      <a:pt x="54719" y="29140"/>
                    </a:lnTo>
                    <a:lnTo>
                      <a:pt x="91674" y="9013"/>
                    </a:lnTo>
                    <a:lnTo>
                      <a:pt x="134485" y="0"/>
                    </a:lnTo>
                    <a:lnTo>
                      <a:pt x="150700" y="636"/>
                    </a:lnTo>
                    <a:lnTo>
                      <a:pt x="195404" y="10305"/>
                    </a:lnTo>
                    <a:lnTo>
                      <a:pt x="233017" y="30216"/>
                    </a:lnTo>
                    <a:lnTo>
                      <a:pt x="262021" y="58574"/>
                    </a:lnTo>
                    <a:lnTo>
                      <a:pt x="280899" y="93582"/>
                    </a:lnTo>
                    <a:lnTo>
                      <a:pt x="288131" y="133444"/>
                    </a:lnTo>
                    <a:lnTo>
                      <a:pt x="287374" y="148099"/>
                    </a:lnTo>
                    <a:lnTo>
                      <a:pt x="276539" y="188920"/>
                    </a:lnTo>
                    <a:lnTo>
                      <a:pt x="254441" y="223619"/>
                    </a:lnTo>
                    <a:lnTo>
                      <a:pt x="223115" y="250385"/>
                    </a:lnTo>
                    <a:lnTo>
                      <a:pt x="184591" y="267407"/>
                    </a:lnTo>
                    <a:lnTo>
                      <a:pt x="155914" y="272448"/>
                    </a:lnTo>
                    <a:lnTo>
                      <a:pt x="139450" y="271852"/>
                    </a:lnTo>
                    <a:lnTo>
                      <a:pt x="94196" y="262409"/>
                    </a:lnTo>
                    <a:lnTo>
                      <a:pt x="56237" y="242853"/>
                    </a:lnTo>
                    <a:lnTo>
                      <a:pt x="26969" y="214942"/>
                    </a:lnTo>
                    <a:lnTo>
                      <a:pt x="7786" y="180430"/>
                    </a:lnTo>
                    <a:lnTo>
                      <a:pt x="86" y="141075"/>
                    </a:lnTo>
                    <a:lnTo>
                      <a:pt x="0" y="136306"/>
                    </a:lnTo>
                    <a:close/>
                  </a:path>
                </a:pathLst>
              </a:custGeom>
              <a:ln w="25400">
                <a:solidFill>
                  <a:srgbClr val="FFFFFF"/>
                </a:solidFill>
              </a:ln>
            </p:spPr>
            <p:txBody>
              <a:bodyPr wrap="square" lIns="0" tIns="0" rIns="0" bIns="0" rtlCol="0"/>
              <a:lstStyle/>
              <a:p>
                <a:endParaRPr/>
              </a:p>
            </p:txBody>
          </p:sp>
          <p:sp>
            <p:nvSpPr>
              <p:cNvPr id="220" name="object 38"/>
              <p:cNvSpPr/>
              <p:nvPr/>
            </p:nvSpPr>
            <p:spPr>
              <a:xfrm>
                <a:off x="7467600" y="5925311"/>
                <a:ext cx="534924" cy="617219"/>
              </a:xfrm>
              <a:prstGeom prst="rect">
                <a:avLst/>
              </a:prstGeom>
              <a:blipFill>
                <a:blip r:embed="rId15" cstate="print"/>
                <a:stretch>
                  <a:fillRect/>
                </a:stretch>
              </a:blipFill>
            </p:spPr>
            <p:txBody>
              <a:bodyPr wrap="square" lIns="0" tIns="0" rIns="0" bIns="0" rtlCol="0"/>
              <a:lstStyle/>
              <a:p>
                <a:endParaRPr/>
              </a:p>
            </p:txBody>
          </p:sp>
          <p:sp>
            <p:nvSpPr>
              <p:cNvPr id="221" name="object 39"/>
              <p:cNvSpPr/>
              <p:nvPr/>
            </p:nvSpPr>
            <p:spPr>
              <a:xfrm>
                <a:off x="7642859" y="5925311"/>
                <a:ext cx="431292" cy="617219"/>
              </a:xfrm>
              <a:prstGeom prst="rect">
                <a:avLst/>
              </a:prstGeom>
              <a:blipFill>
                <a:blip r:embed="rId10" cstate="print"/>
                <a:stretch>
                  <a:fillRect/>
                </a:stretch>
              </a:blipFill>
            </p:spPr>
            <p:txBody>
              <a:bodyPr wrap="square" lIns="0" tIns="0" rIns="0" bIns="0" rtlCol="0"/>
              <a:lstStyle/>
              <a:p>
                <a:endParaRPr/>
              </a:p>
            </p:txBody>
          </p:sp>
          <p:sp>
            <p:nvSpPr>
              <p:cNvPr id="222" name="object 40"/>
              <p:cNvSpPr/>
              <p:nvPr/>
            </p:nvSpPr>
            <p:spPr>
              <a:xfrm>
                <a:off x="7642986" y="6139776"/>
                <a:ext cx="155575" cy="207010"/>
              </a:xfrm>
              <a:custGeom>
                <a:avLst/>
                <a:gdLst/>
                <a:ahLst/>
                <a:cxnLst/>
                <a:rect l="l" t="t" r="r" b="b"/>
                <a:pathLst>
                  <a:path w="155575" h="207010">
                    <a:moveTo>
                      <a:pt x="81153" y="206019"/>
                    </a:moveTo>
                    <a:lnTo>
                      <a:pt x="54502" y="206019"/>
                    </a:lnTo>
                    <a:lnTo>
                      <a:pt x="67179" y="206299"/>
                    </a:lnTo>
                    <a:lnTo>
                      <a:pt x="81153" y="206768"/>
                    </a:lnTo>
                    <a:lnTo>
                      <a:pt x="81153" y="206019"/>
                    </a:lnTo>
                    <a:close/>
                  </a:path>
                  <a:path w="155575" h="207010">
                    <a:moveTo>
                      <a:pt x="56896" y="0"/>
                    </a:moveTo>
                    <a:lnTo>
                      <a:pt x="55626" y="0"/>
                    </a:lnTo>
                    <a:lnTo>
                      <a:pt x="38205" y="5264"/>
                    </a:lnTo>
                    <a:lnTo>
                      <a:pt x="27102" y="7692"/>
                    </a:lnTo>
                    <a:lnTo>
                      <a:pt x="14360" y="9667"/>
                    </a:lnTo>
                    <a:lnTo>
                      <a:pt x="0" y="11188"/>
                    </a:lnTo>
                    <a:lnTo>
                      <a:pt x="0" y="21958"/>
                    </a:lnTo>
                    <a:lnTo>
                      <a:pt x="10287" y="21958"/>
                    </a:lnTo>
                    <a:lnTo>
                      <a:pt x="16256" y="22377"/>
                    </a:lnTo>
                    <a:lnTo>
                      <a:pt x="21624" y="62636"/>
                    </a:lnTo>
                    <a:lnTo>
                      <a:pt x="21745" y="123936"/>
                    </a:lnTo>
                    <a:lnTo>
                      <a:pt x="21528" y="138353"/>
                    </a:lnTo>
                    <a:lnTo>
                      <a:pt x="20206" y="183702"/>
                    </a:lnTo>
                    <a:lnTo>
                      <a:pt x="0" y="195300"/>
                    </a:lnTo>
                    <a:lnTo>
                      <a:pt x="1799" y="206658"/>
                    </a:lnTo>
                    <a:lnTo>
                      <a:pt x="9529" y="206342"/>
                    </a:lnTo>
                    <a:lnTo>
                      <a:pt x="20329" y="206126"/>
                    </a:lnTo>
                    <a:lnTo>
                      <a:pt x="81153" y="206019"/>
                    </a:lnTo>
                    <a:lnTo>
                      <a:pt x="81153" y="195300"/>
                    </a:lnTo>
                    <a:lnTo>
                      <a:pt x="69088" y="195300"/>
                    </a:lnTo>
                    <a:lnTo>
                      <a:pt x="62230" y="194436"/>
                    </a:lnTo>
                    <a:lnTo>
                      <a:pt x="58674" y="190995"/>
                    </a:lnTo>
                    <a:lnTo>
                      <a:pt x="57658" y="185026"/>
                    </a:lnTo>
                    <a:lnTo>
                      <a:pt x="57277" y="174790"/>
                    </a:lnTo>
                    <a:lnTo>
                      <a:pt x="56642" y="132257"/>
                    </a:lnTo>
                    <a:lnTo>
                      <a:pt x="103160" y="132257"/>
                    </a:lnTo>
                    <a:lnTo>
                      <a:pt x="111923" y="125649"/>
                    </a:lnTo>
                    <a:lnTo>
                      <a:pt x="117787" y="121005"/>
                    </a:lnTo>
                    <a:lnTo>
                      <a:pt x="80772" y="121005"/>
                    </a:lnTo>
                    <a:lnTo>
                      <a:pt x="75311" y="119659"/>
                    </a:lnTo>
                    <a:lnTo>
                      <a:pt x="65405" y="114223"/>
                    </a:lnTo>
                    <a:lnTo>
                      <a:pt x="60833" y="110210"/>
                    </a:lnTo>
                    <a:lnTo>
                      <a:pt x="56642" y="104876"/>
                    </a:lnTo>
                    <a:lnTo>
                      <a:pt x="56642" y="37807"/>
                    </a:lnTo>
                    <a:lnTo>
                      <a:pt x="61595" y="33134"/>
                    </a:lnTo>
                    <a:lnTo>
                      <a:pt x="66421" y="29629"/>
                    </a:lnTo>
                    <a:lnTo>
                      <a:pt x="71374" y="27292"/>
                    </a:lnTo>
                    <a:lnTo>
                      <a:pt x="76200" y="24955"/>
                    </a:lnTo>
                    <a:lnTo>
                      <a:pt x="81026" y="23787"/>
                    </a:lnTo>
                    <a:lnTo>
                      <a:pt x="147694" y="23787"/>
                    </a:lnTo>
                    <a:lnTo>
                      <a:pt x="147631" y="23647"/>
                    </a:lnTo>
                    <a:lnTo>
                      <a:pt x="56642" y="23647"/>
                    </a:lnTo>
                    <a:lnTo>
                      <a:pt x="57023" y="10871"/>
                    </a:lnTo>
                    <a:lnTo>
                      <a:pt x="57394" y="7692"/>
                    </a:lnTo>
                    <a:lnTo>
                      <a:pt x="57531" y="1079"/>
                    </a:lnTo>
                    <a:lnTo>
                      <a:pt x="56896" y="0"/>
                    </a:lnTo>
                    <a:close/>
                  </a:path>
                  <a:path w="155575" h="207010">
                    <a:moveTo>
                      <a:pt x="103160" y="132257"/>
                    </a:moveTo>
                    <a:lnTo>
                      <a:pt x="56642" y="132257"/>
                    </a:lnTo>
                    <a:lnTo>
                      <a:pt x="60833" y="134289"/>
                    </a:lnTo>
                    <a:lnTo>
                      <a:pt x="64897" y="135813"/>
                    </a:lnTo>
                    <a:lnTo>
                      <a:pt x="69088" y="136829"/>
                    </a:lnTo>
                    <a:lnTo>
                      <a:pt x="73406" y="137845"/>
                    </a:lnTo>
                    <a:lnTo>
                      <a:pt x="77597" y="138353"/>
                    </a:lnTo>
                    <a:lnTo>
                      <a:pt x="89154" y="138353"/>
                    </a:lnTo>
                    <a:lnTo>
                      <a:pt x="95631" y="136817"/>
                    </a:lnTo>
                    <a:lnTo>
                      <a:pt x="103160" y="132257"/>
                    </a:lnTo>
                    <a:close/>
                  </a:path>
                  <a:path w="155575" h="207010">
                    <a:moveTo>
                      <a:pt x="147694" y="23787"/>
                    </a:moveTo>
                    <a:lnTo>
                      <a:pt x="85979" y="23787"/>
                    </a:lnTo>
                    <a:lnTo>
                      <a:pt x="88340" y="23865"/>
                    </a:lnTo>
                    <a:lnTo>
                      <a:pt x="100315" y="27306"/>
                    </a:lnTo>
                    <a:lnTo>
                      <a:pt x="110688" y="36284"/>
                    </a:lnTo>
                    <a:lnTo>
                      <a:pt x="115426" y="45204"/>
                    </a:lnTo>
                    <a:lnTo>
                      <a:pt x="118265" y="57442"/>
                    </a:lnTo>
                    <a:lnTo>
                      <a:pt x="119166" y="73998"/>
                    </a:lnTo>
                    <a:lnTo>
                      <a:pt x="117751" y="88369"/>
                    </a:lnTo>
                    <a:lnTo>
                      <a:pt x="114488" y="100240"/>
                    </a:lnTo>
                    <a:lnTo>
                      <a:pt x="109237" y="109794"/>
                    </a:lnTo>
                    <a:lnTo>
                      <a:pt x="99073" y="118202"/>
                    </a:lnTo>
                    <a:lnTo>
                      <a:pt x="86487" y="121005"/>
                    </a:lnTo>
                    <a:lnTo>
                      <a:pt x="117787" y="121005"/>
                    </a:lnTo>
                    <a:lnTo>
                      <a:pt x="126354" y="114223"/>
                    </a:lnTo>
                    <a:lnTo>
                      <a:pt x="134239" y="108064"/>
                    </a:lnTo>
                    <a:lnTo>
                      <a:pt x="140081" y="102514"/>
                    </a:lnTo>
                    <a:lnTo>
                      <a:pt x="154694" y="62636"/>
                    </a:lnTo>
                    <a:lnTo>
                      <a:pt x="155043" y="47350"/>
                    </a:lnTo>
                    <a:lnTo>
                      <a:pt x="152608" y="34634"/>
                    </a:lnTo>
                    <a:lnTo>
                      <a:pt x="147694" y="23787"/>
                    </a:lnTo>
                    <a:close/>
                  </a:path>
                  <a:path w="155575" h="207010">
                    <a:moveTo>
                      <a:pt x="103124" y="0"/>
                    </a:moveTo>
                    <a:lnTo>
                      <a:pt x="92075" y="0"/>
                    </a:lnTo>
                    <a:lnTo>
                      <a:pt x="84074" y="1904"/>
                    </a:lnTo>
                    <a:lnTo>
                      <a:pt x="79375" y="5740"/>
                    </a:lnTo>
                    <a:lnTo>
                      <a:pt x="56642" y="23647"/>
                    </a:lnTo>
                    <a:lnTo>
                      <a:pt x="147631" y="23647"/>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223" name="object 41"/>
              <p:cNvSpPr/>
              <p:nvPr/>
            </p:nvSpPr>
            <p:spPr>
              <a:xfrm>
                <a:off x="7699629" y="6163564"/>
                <a:ext cx="62865" cy="97790"/>
              </a:xfrm>
              <a:custGeom>
                <a:avLst/>
                <a:gdLst/>
                <a:ahLst/>
                <a:cxnLst/>
                <a:rect l="l" t="t" r="r" b="b"/>
                <a:pathLst>
                  <a:path w="62865" h="97789">
                    <a:moveTo>
                      <a:pt x="29337" y="0"/>
                    </a:moveTo>
                    <a:lnTo>
                      <a:pt x="24384" y="0"/>
                    </a:lnTo>
                    <a:lnTo>
                      <a:pt x="19557" y="1168"/>
                    </a:lnTo>
                    <a:lnTo>
                      <a:pt x="14731" y="3505"/>
                    </a:lnTo>
                    <a:lnTo>
                      <a:pt x="9778" y="5842"/>
                    </a:lnTo>
                    <a:lnTo>
                      <a:pt x="4952" y="9347"/>
                    </a:lnTo>
                    <a:lnTo>
                      <a:pt x="0" y="14020"/>
                    </a:lnTo>
                    <a:lnTo>
                      <a:pt x="0" y="81089"/>
                    </a:lnTo>
                    <a:lnTo>
                      <a:pt x="4191" y="86423"/>
                    </a:lnTo>
                    <a:lnTo>
                      <a:pt x="8763" y="90436"/>
                    </a:lnTo>
                    <a:lnTo>
                      <a:pt x="13716" y="93154"/>
                    </a:lnTo>
                    <a:lnTo>
                      <a:pt x="18669" y="95872"/>
                    </a:lnTo>
                    <a:lnTo>
                      <a:pt x="24129" y="97218"/>
                    </a:lnTo>
                    <a:lnTo>
                      <a:pt x="29845" y="97218"/>
                    </a:lnTo>
                    <a:lnTo>
                      <a:pt x="61109" y="64582"/>
                    </a:lnTo>
                    <a:lnTo>
                      <a:pt x="62524" y="50211"/>
                    </a:lnTo>
                    <a:lnTo>
                      <a:pt x="61623" y="33655"/>
                    </a:lnTo>
                    <a:lnTo>
                      <a:pt x="58784" y="21417"/>
                    </a:lnTo>
                    <a:lnTo>
                      <a:pt x="54046" y="12497"/>
                    </a:lnTo>
                    <a:lnTo>
                      <a:pt x="43673" y="3519"/>
                    </a:lnTo>
                    <a:lnTo>
                      <a:pt x="31698" y="78"/>
                    </a:lnTo>
                    <a:lnTo>
                      <a:pt x="29337" y="0"/>
                    </a:lnTo>
                    <a:close/>
                  </a:path>
                </a:pathLst>
              </a:custGeom>
              <a:ln w="9144">
                <a:solidFill>
                  <a:srgbClr val="000000"/>
                </a:solidFill>
              </a:ln>
            </p:spPr>
            <p:txBody>
              <a:bodyPr wrap="square" lIns="0" tIns="0" rIns="0" bIns="0" rtlCol="0"/>
              <a:lstStyle/>
              <a:p>
                <a:endParaRPr/>
              </a:p>
            </p:txBody>
          </p:sp>
          <p:sp>
            <p:nvSpPr>
              <p:cNvPr id="224" name="object 42"/>
              <p:cNvSpPr/>
              <p:nvPr/>
            </p:nvSpPr>
            <p:spPr>
              <a:xfrm>
                <a:off x="7642986" y="6139776"/>
                <a:ext cx="155575" cy="207010"/>
              </a:xfrm>
              <a:custGeom>
                <a:avLst/>
                <a:gdLst/>
                <a:ahLst/>
                <a:cxnLst/>
                <a:rect l="l" t="t" r="r" b="b"/>
                <a:pathLst>
                  <a:path w="155575" h="207010">
                    <a:moveTo>
                      <a:pt x="55626" y="0"/>
                    </a:moveTo>
                    <a:lnTo>
                      <a:pt x="56896" y="0"/>
                    </a:lnTo>
                    <a:lnTo>
                      <a:pt x="57531" y="1079"/>
                    </a:lnTo>
                    <a:lnTo>
                      <a:pt x="57531" y="3263"/>
                    </a:lnTo>
                    <a:lnTo>
                      <a:pt x="57531" y="5067"/>
                    </a:lnTo>
                    <a:lnTo>
                      <a:pt x="57404" y="7607"/>
                    </a:lnTo>
                    <a:lnTo>
                      <a:pt x="57023" y="10871"/>
                    </a:lnTo>
                    <a:lnTo>
                      <a:pt x="56642" y="23647"/>
                    </a:lnTo>
                    <a:lnTo>
                      <a:pt x="79375" y="5740"/>
                    </a:lnTo>
                    <a:lnTo>
                      <a:pt x="84074" y="1904"/>
                    </a:lnTo>
                    <a:lnTo>
                      <a:pt x="92075" y="0"/>
                    </a:lnTo>
                    <a:lnTo>
                      <a:pt x="103124" y="0"/>
                    </a:lnTo>
                    <a:lnTo>
                      <a:pt x="116973" y="1424"/>
                    </a:lnTo>
                    <a:lnTo>
                      <a:pt x="152608" y="34634"/>
                    </a:lnTo>
                    <a:lnTo>
                      <a:pt x="155043" y="47350"/>
                    </a:lnTo>
                    <a:lnTo>
                      <a:pt x="154694" y="62636"/>
                    </a:lnTo>
                    <a:lnTo>
                      <a:pt x="140081" y="102514"/>
                    </a:lnTo>
                    <a:lnTo>
                      <a:pt x="126111" y="114414"/>
                    </a:lnTo>
                    <a:lnTo>
                      <a:pt x="111923" y="125649"/>
                    </a:lnTo>
                    <a:lnTo>
                      <a:pt x="103235" y="132212"/>
                    </a:lnTo>
                    <a:lnTo>
                      <a:pt x="95631" y="136817"/>
                    </a:lnTo>
                    <a:lnTo>
                      <a:pt x="89154" y="138353"/>
                    </a:lnTo>
                    <a:lnTo>
                      <a:pt x="81788" y="138353"/>
                    </a:lnTo>
                    <a:lnTo>
                      <a:pt x="77597" y="138353"/>
                    </a:lnTo>
                    <a:lnTo>
                      <a:pt x="56642" y="132257"/>
                    </a:lnTo>
                    <a:lnTo>
                      <a:pt x="57277" y="174790"/>
                    </a:lnTo>
                    <a:lnTo>
                      <a:pt x="69088" y="195300"/>
                    </a:lnTo>
                    <a:lnTo>
                      <a:pt x="81153" y="195300"/>
                    </a:lnTo>
                    <a:lnTo>
                      <a:pt x="81153" y="206768"/>
                    </a:lnTo>
                    <a:lnTo>
                      <a:pt x="67179" y="206299"/>
                    </a:lnTo>
                    <a:lnTo>
                      <a:pt x="54502" y="206019"/>
                    </a:lnTo>
                    <a:lnTo>
                      <a:pt x="35040" y="206016"/>
                    </a:lnTo>
                    <a:lnTo>
                      <a:pt x="20329" y="206126"/>
                    </a:lnTo>
                    <a:lnTo>
                      <a:pt x="9529" y="206342"/>
                    </a:lnTo>
                    <a:lnTo>
                      <a:pt x="1799" y="206658"/>
                    </a:lnTo>
                    <a:lnTo>
                      <a:pt x="0" y="195300"/>
                    </a:lnTo>
                    <a:lnTo>
                      <a:pt x="21308" y="150386"/>
                    </a:lnTo>
                    <a:lnTo>
                      <a:pt x="21830" y="114280"/>
                    </a:lnTo>
                    <a:lnTo>
                      <a:pt x="21590" y="53860"/>
                    </a:lnTo>
                    <a:lnTo>
                      <a:pt x="10287" y="21958"/>
                    </a:lnTo>
                    <a:lnTo>
                      <a:pt x="0" y="21958"/>
                    </a:lnTo>
                    <a:lnTo>
                      <a:pt x="0" y="11188"/>
                    </a:lnTo>
                    <a:lnTo>
                      <a:pt x="14360" y="9667"/>
                    </a:lnTo>
                    <a:lnTo>
                      <a:pt x="27102" y="7692"/>
                    </a:lnTo>
                    <a:lnTo>
                      <a:pt x="38205" y="5264"/>
                    </a:lnTo>
                    <a:lnTo>
                      <a:pt x="55626" y="0"/>
                    </a:lnTo>
                    <a:close/>
                  </a:path>
                </a:pathLst>
              </a:custGeom>
              <a:ln w="9144">
                <a:solidFill>
                  <a:srgbClr val="000000"/>
                </a:solidFill>
              </a:ln>
            </p:spPr>
            <p:txBody>
              <a:bodyPr wrap="square" lIns="0" tIns="0" rIns="0" bIns="0" rtlCol="0"/>
              <a:lstStyle/>
              <a:p>
                <a:endParaRPr/>
              </a:p>
            </p:txBody>
          </p:sp>
          <p:sp>
            <p:nvSpPr>
              <p:cNvPr id="225" name="object 43"/>
              <p:cNvSpPr/>
              <p:nvPr/>
            </p:nvSpPr>
            <p:spPr>
              <a:xfrm>
                <a:off x="7860792" y="5543803"/>
                <a:ext cx="494665" cy="468630"/>
              </a:xfrm>
              <a:custGeom>
                <a:avLst/>
                <a:gdLst/>
                <a:ahLst/>
                <a:cxnLst/>
                <a:rect l="l" t="t" r="r" b="b"/>
                <a:pathLst>
                  <a:path w="494665" h="468629">
                    <a:moveTo>
                      <a:pt x="247141" y="0"/>
                    </a:moveTo>
                    <a:lnTo>
                      <a:pt x="207046" y="3066"/>
                    </a:lnTo>
                    <a:lnTo>
                      <a:pt x="169013" y="11943"/>
                    </a:lnTo>
                    <a:lnTo>
                      <a:pt x="133551" y="26149"/>
                    </a:lnTo>
                    <a:lnTo>
                      <a:pt x="86291" y="56394"/>
                    </a:lnTo>
                    <a:lnTo>
                      <a:pt x="47674" y="95915"/>
                    </a:lnTo>
                    <a:lnTo>
                      <a:pt x="19417" y="143085"/>
                    </a:lnTo>
                    <a:lnTo>
                      <a:pt x="3233" y="196275"/>
                    </a:lnTo>
                    <a:lnTo>
                      <a:pt x="0" y="234276"/>
                    </a:lnTo>
                    <a:lnTo>
                      <a:pt x="819" y="253491"/>
                    </a:lnTo>
                    <a:lnTo>
                      <a:pt x="12596" y="308325"/>
                    </a:lnTo>
                    <a:lnTo>
                      <a:pt x="37019" y="357680"/>
                    </a:lnTo>
                    <a:lnTo>
                      <a:pt x="72374" y="399929"/>
                    </a:lnTo>
                    <a:lnTo>
                      <a:pt x="116943" y="433444"/>
                    </a:lnTo>
                    <a:lnTo>
                      <a:pt x="169013" y="456598"/>
                    </a:lnTo>
                    <a:lnTo>
                      <a:pt x="207046" y="465475"/>
                    </a:lnTo>
                    <a:lnTo>
                      <a:pt x="247141" y="468541"/>
                    </a:lnTo>
                    <a:lnTo>
                      <a:pt x="267415" y="467764"/>
                    </a:lnTo>
                    <a:lnTo>
                      <a:pt x="306543" y="461733"/>
                    </a:lnTo>
                    <a:lnTo>
                      <a:pt x="343354" y="450132"/>
                    </a:lnTo>
                    <a:lnTo>
                      <a:pt x="393114" y="423343"/>
                    </a:lnTo>
                    <a:lnTo>
                      <a:pt x="434803" y="386736"/>
                    </a:lnTo>
                    <a:lnTo>
                      <a:pt x="466704" y="341937"/>
                    </a:lnTo>
                    <a:lnTo>
                      <a:pt x="487103" y="290575"/>
                    </a:lnTo>
                    <a:lnTo>
                      <a:pt x="494283" y="234276"/>
                    </a:lnTo>
                    <a:lnTo>
                      <a:pt x="493464" y="215062"/>
                    </a:lnTo>
                    <a:lnTo>
                      <a:pt x="481687" y="160227"/>
                    </a:lnTo>
                    <a:lnTo>
                      <a:pt x="457264" y="110869"/>
                    </a:lnTo>
                    <a:lnTo>
                      <a:pt x="421909" y="68618"/>
                    </a:lnTo>
                    <a:lnTo>
                      <a:pt x="377340" y="35100"/>
                    </a:lnTo>
                    <a:lnTo>
                      <a:pt x="325270" y="11943"/>
                    </a:lnTo>
                    <a:lnTo>
                      <a:pt x="287237" y="3066"/>
                    </a:lnTo>
                    <a:lnTo>
                      <a:pt x="247141" y="0"/>
                    </a:lnTo>
                    <a:close/>
                  </a:path>
                </a:pathLst>
              </a:custGeom>
              <a:solidFill>
                <a:srgbClr val="6485CF"/>
              </a:solidFill>
            </p:spPr>
            <p:txBody>
              <a:bodyPr wrap="square" lIns="0" tIns="0" rIns="0" bIns="0" rtlCol="0"/>
              <a:lstStyle/>
              <a:p>
                <a:endParaRPr/>
              </a:p>
            </p:txBody>
          </p:sp>
          <p:sp>
            <p:nvSpPr>
              <p:cNvPr id="226" name="object 44"/>
              <p:cNvSpPr/>
              <p:nvPr/>
            </p:nvSpPr>
            <p:spPr>
              <a:xfrm>
                <a:off x="7860792" y="5543803"/>
                <a:ext cx="494665" cy="468630"/>
              </a:xfrm>
              <a:custGeom>
                <a:avLst/>
                <a:gdLst/>
                <a:ahLst/>
                <a:cxnLst/>
                <a:rect l="l" t="t" r="r" b="b"/>
                <a:pathLst>
                  <a:path w="494665" h="468629">
                    <a:moveTo>
                      <a:pt x="0" y="234276"/>
                    </a:moveTo>
                    <a:lnTo>
                      <a:pt x="3233" y="196275"/>
                    </a:lnTo>
                    <a:lnTo>
                      <a:pt x="19417" y="143085"/>
                    </a:lnTo>
                    <a:lnTo>
                      <a:pt x="47674" y="95915"/>
                    </a:lnTo>
                    <a:lnTo>
                      <a:pt x="86291" y="56394"/>
                    </a:lnTo>
                    <a:lnTo>
                      <a:pt x="133551" y="26149"/>
                    </a:lnTo>
                    <a:lnTo>
                      <a:pt x="169013" y="11943"/>
                    </a:lnTo>
                    <a:lnTo>
                      <a:pt x="207046" y="3066"/>
                    </a:lnTo>
                    <a:lnTo>
                      <a:pt x="247141" y="0"/>
                    </a:lnTo>
                    <a:lnTo>
                      <a:pt x="267415" y="776"/>
                    </a:lnTo>
                    <a:lnTo>
                      <a:pt x="306543" y="6808"/>
                    </a:lnTo>
                    <a:lnTo>
                      <a:pt x="343354" y="18410"/>
                    </a:lnTo>
                    <a:lnTo>
                      <a:pt x="393114" y="45201"/>
                    </a:lnTo>
                    <a:lnTo>
                      <a:pt x="434803" y="81811"/>
                    </a:lnTo>
                    <a:lnTo>
                      <a:pt x="466704" y="126613"/>
                    </a:lnTo>
                    <a:lnTo>
                      <a:pt x="487103" y="177977"/>
                    </a:lnTo>
                    <a:lnTo>
                      <a:pt x="494283" y="234276"/>
                    </a:lnTo>
                    <a:lnTo>
                      <a:pt x="493464" y="253491"/>
                    </a:lnTo>
                    <a:lnTo>
                      <a:pt x="481687" y="308325"/>
                    </a:lnTo>
                    <a:lnTo>
                      <a:pt x="457264" y="357680"/>
                    </a:lnTo>
                    <a:lnTo>
                      <a:pt x="421909" y="399929"/>
                    </a:lnTo>
                    <a:lnTo>
                      <a:pt x="377340" y="433444"/>
                    </a:lnTo>
                    <a:lnTo>
                      <a:pt x="325270" y="456598"/>
                    </a:lnTo>
                    <a:lnTo>
                      <a:pt x="287237" y="465475"/>
                    </a:lnTo>
                    <a:lnTo>
                      <a:pt x="247141" y="468541"/>
                    </a:lnTo>
                    <a:lnTo>
                      <a:pt x="226868" y="467764"/>
                    </a:lnTo>
                    <a:lnTo>
                      <a:pt x="187740" y="461733"/>
                    </a:lnTo>
                    <a:lnTo>
                      <a:pt x="150929" y="450132"/>
                    </a:lnTo>
                    <a:lnTo>
                      <a:pt x="101169" y="423343"/>
                    </a:lnTo>
                    <a:lnTo>
                      <a:pt x="59480" y="386736"/>
                    </a:lnTo>
                    <a:lnTo>
                      <a:pt x="27579" y="341937"/>
                    </a:lnTo>
                    <a:lnTo>
                      <a:pt x="7180" y="290575"/>
                    </a:lnTo>
                    <a:lnTo>
                      <a:pt x="0" y="234276"/>
                    </a:lnTo>
                    <a:close/>
                  </a:path>
                </a:pathLst>
              </a:custGeom>
              <a:ln w="25400">
                <a:solidFill>
                  <a:srgbClr val="FFFFFF"/>
                </a:solidFill>
              </a:ln>
            </p:spPr>
            <p:txBody>
              <a:bodyPr wrap="square" lIns="0" tIns="0" rIns="0" bIns="0" rtlCol="0"/>
              <a:lstStyle/>
              <a:p>
                <a:endParaRPr/>
              </a:p>
            </p:txBody>
          </p:sp>
          <p:sp>
            <p:nvSpPr>
              <p:cNvPr id="227" name="object 45"/>
              <p:cNvSpPr/>
              <p:nvPr/>
            </p:nvSpPr>
            <p:spPr>
              <a:xfrm>
                <a:off x="7853171" y="5524500"/>
                <a:ext cx="534924" cy="617220"/>
              </a:xfrm>
              <a:prstGeom prst="rect">
                <a:avLst/>
              </a:prstGeom>
              <a:blipFill>
                <a:blip r:embed="rId16" cstate="print"/>
                <a:stretch>
                  <a:fillRect/>
                </a:stretch>
              </a:blipFill>
            </p:spPr>
            <p:txBody>
              <a:bodyPr wrap="square" lIns="0" tIns="0" rIns="0" bIns="0" rtlCol="0"/>
              <a:lstStyle/>
              <a:p>
                <a:endParaRPr/>
              </a:p>
            </p:txBody>
          </p:sp>
          <p:sp>
            <p:nvSpPr>
              <p:cNvPr id="228" name="object 46"/>
              <p:cNvSpPr/>
              <p:nvPr/>
            </p:nvSpPr>
            <p:spPr>
              <a:xfrm>
                <a:off x="8028431" y="5524500"/>
                <a:ext cx="431292" cy="617220"/>
              </a:xfrm>
              <a:prstGeom prst="rect">
                <a:avLst/>
              </a:prstGeom>
              <a:blipFill>
                <a:blip r:embed="rId10" cstate="print"/>
                <a:stretch>
                  <a:fillRect/>
                </a:stretch>
              </a:blipFill>
            </p:spPr>
            <p:txBody>
              <a:bodyPr wrap="square" lIns="0" tIns="0" rIns="0" bIns="0" rtlCol="0"/>
              <a:lstStyle/>
              <a:p>
                <a:endParaRPr/>
              </a:p>
            </p:txBody>
          </p:sp>
          <p:sp>
            <p:nvSpPr>
              <p:cNvPr id="229" name="object 47"/>
              <p:cNvSpPr/>
              <p:nvPr/>
            </p:nvSpPr>
            <p:spPr>
              <a:xfrm>
                <a:off x="8035055" y="5738190"/>
                <a:ext cx="154940" cy="139065"/>
              </a:xfrm>
              <a:custGeom>
                <a:avLst/>
                <a:gdLst/>
                <a:ahLst/>
                <a:cxnLst/>
                <a:rect l="l" t="t" r="r" b="b"/>
                <a:pathLst>
                  <a:path w="154940" h="139064">
                    <a:moveTo>
                      <a:pt x="70719" y="0"/>
                    </a:moveTo>
                    <a:lnTo>
                      <a:pt x="26941" y="19344"/>
                    </a:lnTo>
                    <a:lnTo>
                      <a:pt x="2787" y="51875"/>
                    </a:lnTo>
                    <a:lnTo>
                      <a:pt x="0" y="77733"/>
                    </a:lnTo>
                    <a:lnTo>
                      <a:pt x="1216" y="90592"/>
                    </a:lnTo>
                    <a:lnTo>
                      <a:pt x="18569" y="125028"/>
                    </a:lnTo>
                    <a:lnTo>
                      <a:pt x="54082" y="139052"/>
                    </a:lnTo>
                    <a:lnTo>
                      <a:pt x="59162" y="139052"/>
                    </a:lnTo>
                    <a:lnTo>
                      <a:pt x="64115" y="138125"/>
                    </a:lnTo>
                    <a:lnTo>
                      <a:pt x="70211" y="135305"/>
                    </a:lnTo>
                    <a:lnTo>
                      <a:pt x="83009" y="124689"/>
                    </a:lnTo>
                    <a:lnTo>
                      <a:pt x="92728" y="116789"/>
                    </a:lnTo>
                    <a:lnTo>
                      <a:pt x="99208" y="111772"/>
                    </a:lnTo>
                    <a:lnTo>
                      <a:pt x="76688" y="111772"/>
                    </a:lnTo>
                    <a:lnTo>
                      <a:pt x="65355" y="111452"/>
                    </a:lnTo>
                    <a:lnTo>
                      <a:pt x="36921" y="74420"/>
                    </a:lnTo>
                    <a:lnTo>
                      <a:pt x="36131" y="57546"/>
                    </a:lnTo>
                    <a:lnTo>
                      <a:pt x="38515" y="39956"/>
                    </a:lnTo>
                    <a:lnTo>
                      <a:pt x="44200" y="27395"/>
                    </a:lnTo>
                    <a:lnTo>
                      <a:pt x="53196" y="19859"/>
                    </a:lnTo>
                    <a:lnTo>
                      <a:pt x="65512" y="17348"/>
                    </a:lnTo>
                    <a:lnTo>
                      <a:pt x="137873" y="17348"/>
                    </a:lnTo>
                    <a:lnTo>
                      <a:pt x="138156" y="16967"/>
                    </a:lnTo>
                    <a:lnTo>
                      <a:pt x="141236" y="15877"/>
                    </a:lnTo>
                    <a:lnTo>
                      <a:pt x="105318" y="15877"/>
                    </a:lnTo>
                    <a:lnTo>
                      <a:pt x="95043" y="7053"/>
                    </a:lnTo>
                    <a:lnTo>
                      <a:pt x="83519" y="1762"/>
                    </a:lnTo>
                    <a:lnTo>
                      <a:pt x="70719" y="0"/>
                    </a:lnTo>
                    <a:close/>
                  </a:path>
                  <a:path w="154940" h="139064">
                    <a:moveTo>
                      <a:pt x="154666" y="135327"/>
                    </a:moveTo>
                    <a:lnTo>
                      <a:pt x="129882" y="135327"/>
                    </a:lnTo>
                    <a:lnTo>
                      <a:pt x="142787" y="135600"/>
                    </a:lnTo>
                    <a:lnTo>
                      <a:pt x="154666" y="136118"/>
                    </a:lnTo>
                    <a:lnTo>
                      <a:pt x="154666" y="135327"/>
                    </a:lnTo>
                    <a:close/>
                  </a:path>
                  <a:path w="154940" h="139064">
                    <a:moveTo>
                      <a:pt x="134638" y="111607"/>
                    </a:moveTo>
                    <a:lnTo>
                      <a:pt x="99421" y="111607"/>
                    </a:lnTo>
                    <a:lnTo>
                      <a:pt x="99040" y="117182"/>
                    </a:lnTo>
                    <a:lnTo>
                      <a:pt x="98248" y="125028"/>
                    </a:lnTo>
                    <a:lnTo>
                      <a:pt x="97262" y="134302"/>
                    </a:lnTo>
                    <a:lnTo>
                      <a:pt x="102610" y="135862"/>
                    </a:lnTo>
                    <a:lnTo>
                      <a:pt x="113043" y="135435"/>
                    </a:lnTo>
                    <a:lnTo>
                      <a:pt x="154666" y="135327"/>
                    </a:lnTo>
                    <a:lnTo>
                      <a:pt x="154666" y="124358"/>
                    </a:lnTo>
                    <a:lnTo>
                      <a:pt x="143617" y="123799"/>
                    </a:lnTo>
                    <a:lnTo>
                      <a:pt x="137394" y="122478"/>
                    </a:lnTo>
                    <a:lnTo>
                      <a:pt x="134905" y="115705"/>
                    </a:lnTo>
                    <a:lnTo>
                      <a:pt x="134638" y="111607"/>
                    </a:lnTo>
                    <a:close/>
                  </a:path>
                  <a:path w="154940" h="139064">
                    <a:moveTo>
                      <a:pt x="137873" y="17348"/>
                    </a:moveTo>
                    <a:lnTo>
                      <a:pt x="65512" y="17348"/>
                    </a:lnTo>
                    <a:lnTo>
                      <a:pt x="68862" y="17502"/>
                    </a:lnTo>
                    <a:lnTo>
                      <a:pt x="80623" y="20914"/>
                    </a:lnTo>
                    <a:lnTo>
                      <a:pt x="90810" y="28800"/>
                    </a:lnTo>
                    <a:lnTo>
                      <a:pt x="99421" y="41160"/>
                    </a:lnTo>
                    <a:lnTo>
                      <a:pt x="99328" y="74420"/>
                    </a:lnTo>
                    <a:lnTo>
                      <a:pt x="82911" y="109715"/>
                    </a:lnTo>
                    <a:lnTo>
                      <a:pt x="76688" y="111772"/>
                    </a:lnTo>
                    <a:lnTo>
                      <a:pt x="99208" y="111772"/>
                    </a:lnTo>
                    <a:lnTo>
                      <a:pt x="99421" y="111607"/>
                    </a:lnTo>
                    <a:lnTo>
                      <a:pt x="134638" y="111607"/>
                    </a:lnTo>
                    <a:lnTo>
                      <a:pt x="134110" y="103499"/>
                    </a:lnTo>
                    <a:lnTo>
                      <a:pt x="133884" y="87243"/>
                    </a:lnTo>
                    <a:lnTo>
                      <a:pt x="133951" y="74420"/>
                    </a:lnTo>
                    <a:lnTo>
                      <a:pt x="134389" y="37048"/>
                    </a:lnTo>
                    <a:lnTo>
                      <a:pt x="134473" y="24701"/>
                    </a:lnTo>
                    <a:lnTo>
                      <a:pt x="135108" y="21069"/>
                    </a:lnTo>
                    <a:lnTo>
                      <a:pt x="137873" y="17348"/>
                    </a:lnTo>
                    <a:close/>
                  </a:path>
                  <a:path w="154940" h="139064">
                    <a:moveTo>
                      <a:pt x="116312" y="3073"/>
                    </a:moveTo>
                    <a:lnTo>
                      <a:pt x="112883" y="7975"/>
                    </a:lnTo>
                    <a:lnTo>
                      <a:pt x="109454" y="12458"/>
                    </a:lnTo>
                    <a:lnTo>
                      <a:pt x="105318" y="15877"/>
                    </a:lnTo>
                    <a:lnTo>
                      <a:pt x="141236" y="15877"/>
                    </a:lnTo>
                    <a:lnTo>
                      <a:pt x="141458" y="15798"/>
                    </a:lnTo>
                    <a:lnTo>
                      <a:pt x="148316" y="15430"/>
                    </a:lnTo>
                    <a:lnTo>
                      <a:pt x="151110" y="15239"/>
                    </a:lnTo>
                    <a:lnTo>
                      <a:pt x="154666" y="14960"/>
                    </a:lnTo>
                    <a:lnTo>
                      <a:pt x="154666" y="3911"/>
                    </a:lnTo>
                    <a:lnTo>
                      <a:pt x="128631" y="3911"/>
                    </a:lnTo>
                    <a:lnTo>
                      <a:pt x="121900" y="3632"/>
                    </a:lnTo>
                    <a:lnTo>
                      <a:pt x="116312" y="3073"/>
                    </a:lnTo>
                    <a:close/>
                  </a:path>
                  <a:path w="154940" h="139064">
                    <a:moveTo>
                      <a:pt x="154666" y="3073"/>
                    </a:moveTo>
                    <a:lnTo>
                      <a:pt x="149459" y="3632"/>
                    </a:lnTo>
                    <a:lnTo>
                      <a:pt x="143363" y="3911"/>
                    </a:lnTo>
                    <a:lnTo>
                      <a:pt x="154666" y="3911"/>
                    </a:lnTo>
                    <a:lnTo>
                      <a:pt x="154666" y="3073"/>
                    </a:lnTo>
                    <a:close/>
                  </a:path>
                </a:pathLst>
              </a:custGeom>
              <a:solidFill>
                <a:srgbClr val="FFFFFF"/>
              </a:solidFill>
            </p:spPr>
            <p:txBody>
              <a:bodyPr wrap="square" lIns="0" tIns="0" rIns="0" bIns="0" rtlCol="0"/>
              <a:lstStyle/>
              <a:p>
                <a:endParaRPr/>
              </a:p>
            </p:txBody>
          </p:sp>
          <p:sp>
            <p:nvSpPr>
              <p:cNvPr id="230" name="object 48"/>
              <p:cNvSpPr/>
              <p:nvPr/>
            </p:nvSpPr>
            <p:spPr>
              <a:xfrm>
                <a:off x="8071186" y="5755538"/>
                <a:ext cx="63500" cy="94615"/>
              </a:xfrm>
              <a:custGeom>
                <a:avLst/>
                <a:gdLst/>
                <a:ahLst/>
                <a:cxnLst/>
                <a:rect l="l" t="t" r="r" b="b"/>
                <a:pathLst>
                  <a:path w="63500" h="94614">
                    <a:moveTo>
                      <a:pt x="29381" y="0"/>
                    </a:moveTo>
                    <a:lnTo>
                      <a:pt x="17064" y="2511"/>
                    </a:lnTo>
                    <a:lnTo>
                      <a:pt x="8069" y="10046"/>
                    </a:lnTo>
                    <a:lnTo>
                      <a:pt x="2384" y="22608"/>
                    </a:lnTo>
                    <a:lnTo>
                      <a:pt x="0" y="40198"/>
                    </a:lnTo>
                    <a:lnTo>
                      <a:pt x="789" y="57072"/>
                    </a:lnTo>
                    <a:lnTo>
                      <a:pt x="29223" y="94104"/>
                    </a:lnTo>
                    <a:lnTo>
                      <a:pt x="40557" y="94424"/>
                    </a:lnTo>
                    <a:lnTo>
                      <a:pt x="46780" y="92367"/>
                    </a:lnTo>
                    <a:lnTo>
                      <a:pt x="63197" y="57154"/>
                    </a:lnTo>
                    <a:lnTo>
                      <a:pt x="63290" y="23812"/>
                    </a:lnTo>
                    <a:lnTo>
                      <a:pt x="54678" y="11452"/>
                    </a:lnTo>
                    <a:lnTo>
                      <a:pt x="44492" y="3566"/>
                    </a:lnTo>
                    <a:lnTo>
                      <a:pt x="32730" y="154"/>
                    </a:lnTo>
                    <a:lnTo>
                      <a:pt x="29381" y="0"/>
                    </a:lnTo>
                    <a:close/>
                  </a:path>
                </a:pathLst>
              </a:custGeom>
              <a:ln w="9143">
                <a:solidFill>
                  <a:srgbClr val="000000"/>
                </a:solidFill>
              </a:ln>
            </p:spPr>
            <p:txBody>
              <a:bodyPr wrap="square" lIns="0" tIns="0" rIns="0" bIns="0" rtlCol="0"/>
              <a:lstStyle/>
              <a:p>
                <a:endParaRPr/>
              </a:p>
            </p:txBody>
          </p:sp>
          <p:sp>
            <p:nvSpPr>
              <p:cNvPr id="231" name="object 49"/>
              <p:cNvSpPr/>
              <p:nvPr/>
            </p:nvSpPr>
            <p:spPr>
              <a:xfrm>
                <a:off x="8035055" y="5738190"/>
                <a:ext cx="154940" cy="139065"/>
              </a:xfrm>
              <a:custGeom>
                <a:avLst/>
                <a:gdLst/>
                <a:ahLst/>
                <a:cxnLst/>
                <a:rect l="l" t="t" r="r" b="b"/>
                <a:pathLst>
                  <a:path w="154940" h="139064">
                    <a:moveTo>
                      <a:pt x="70719" y="0"/>
                    </a:moveTo>
                    <a:lnTo>
                      <a:pt x="83519" y="1762"/>
                    </a:lnTo>
                    <a:lnTo>
                      <a:pt x="95043" y="7053"/>
                    </a:lnTo>
                    <a:lnTo>
                      <a:pt x="105318" y="15877"/>
                    </a:lnTo>
                    <a:lnTo>
                      <a:pt x="109454" y="12458"/>
                    </a:lnTo>
                    <a:lnTo>
                      <a:pt x="112883" y="7975"/>
                    </a:lnTo>
                    <a:lnTo>
                      <a:pt x="116312" y="3073"/>
                    </a:lnTo>
                    <a:lnTo>
                      <a:pt x="121900" y="3632"/>
                    </a:lnTo>
                    <a:lnTo>
                      <a:pt x="128631" y="3911"/>
                    </a:lnTo>
                    <a:lnTo>
                      <a:pt x="136505" y="3911"/>
                    </a:lnTo>
                    <a:lnTo>
                      <a:pt x="143363" y="3911"/>
                    </a:lnTo>
                    <a:lnTo>
                      <a:pt x="149459" y="3632"/>
                    </a:lnTo>
                    <a:lnTo>
                      <a:pt x="154666" y="3073"/>
                    </a:lnTo>
                    <a:lnTo>
                      <a:pt x="154666" y="14960"/>
                    </a:lnTo>
                    <a:lnTo>
                      <a:pt x="151110" y="15239"/>
                    </a:lnTo>
                    <a:lnTo>
                      <a:pt x="148316" y="15430"/>
                    </a:lnTo>
                    <a:lnTo>
                      <a:pt x="146411" y="15519"/>
                    </a:lnTo>
                    <a:lnTo>
                      <a:pt x="141458" y="15798"/>
                    </a:lnTo>
                    <a:lnTo>
                      <a:pt x="138156" y="16967"/>
                    </a:lnTo>
                    <a:lnTo>
                      <a:pt x="136632" y="19011"/>
                    </a:lnTo>
                    <a:lnTo>
                      <a:pt x="135108" y="21069"/>
                    </a:lnTo>
                    <a:lnTo>
                      <a:pt x="134473" y="24701"/>
                    </a:lnTo>
                    <a:lnTo>
                      <a:pt x="134473" y="29908"/>
                    </a:lnTo>
                    <a:lnTo>
                      <a:pt x="133838" y="83985"/>
                    </a:lnTo>
                    <a:lnTo>
                      <a:pt x="137394" y="122478"/>
                    </a:lnTo>
                    <a:lnTo>
                      <a:pt x="154666" y="124358"/>
                    </a:lnTo>
                    <a:lnTo>
                      <a:pt x="154666" y="136118"/>
                    </a:lnTo>
                    <a:lnTo>
                      <a:pt x="142787" y="135600"/>
                    </a:lnTo>
                    <a:lnTo>
                      <a:pt x="129882" y="135327"/>
                    </a:lnTo>
                    <a:lnTo>
                      <a:pt x="113043" y="135435"/>
                    </a:lnTo>
                    <a:lnTo>
                      <a:pt x="102610" y="135862"/>
                    </a:lnTo>
                    <a:lnTo>
                      <a:pt x="97262" y="134302"/>
                    </a:lnTo>
                    <a:lnTo>
                      <a:pt x="98278" y="124739"/>
                    </a:lnTo>
                    <a:lnTo>
                      <a:pt x="99040" y="117182"/>
                    </a:lnTo>
                    <a:lnTo>
                      <a:pt x="99421" y="111607"/>
                    </a:lnTo>
                    <a:lnTo>
                      <a:pt x="92728" y="116789"/>
                    </a:lnTo>
                    <a:lnTo>
                      <a:pt x="83009" y="124689"/>
                    </a:lnTo>
                    <a:lnTo>
                      <a:pt x="70211" y="135305"/>
                    </a:lnTo>
                    <a:lnTo>
                      <a:pt x="64115" y="138125"/>
                    </a:lnTo>
                    <a:lnTo>
                      <a:pt x="59162" y="139052"/>
                    </a:lnTo>
                    <a:lnTo>
                      <a:pt x="54082" y="139052"/>
                    </a:lnTo>
                    <a:lnTo>
                      <a:pt x="18569" y="125028"/>
                    </a:lnTo>
                    <a:lnTo>
                      <a:pt x="1216" y="90592"/>
                    </a:lnTo>
                    <a:lnTo>
                      <a:pt x="0" y="77733"/>
                    </a:lnTo>
                    <a:lnTo>
                      <a:pt x="686" y="63972"/>
                    </a:lnTo>
                    <a:lnTo>
                      <a:pt x="15409" y="27765"/>
                    </a:lnTo>
                    <a:lnTo>
                      <a:pt x="50570" y="4664"/>
                    </a:lnTo>
                    <a:lnTo>
                      <a:pt x="61881" y="852"/>
                    </a:lnTo>
                    <a:lnTo>
                      <a:pt x="70719" y="0"/>
                    </a:lnTo>
                    <a:close/>
                  </a:path>
                </a:pathLst>
              </a:custGeom>
              <a:ln w="9144">
                <a:solidFill>
                  <a:srgbClr val="000000"/>
                </a:solidFill>
              </a:ln>
            </p:spPr>
            <p:txBody>
              <a:bodyPr wrap="square" lIns="0" tIns="0" rIns="0" bIns="0" rtlCol="0"/>
              <a:lstStyle/>
              <a:p>
                <a:endParaRPr/>
              </a:p>
            </p:txBody>
          </p:sp>
          <p:sp>
            <p:nvSpPr>
              <p:cNvPr id="232" name="object 50"/>
              <p:cNvSpPr/>
              <p:nvPr/>
            </p:nvSpPr>
            <p:spPr>
              <a:xfrm>
                <a:off x="7452486" y="5479160"/>
                <a:ext cx="1014094" cy="961390"/>
              </a:xfrm>
              <a:custGeom>
                <a:avLst/>
                <a:gdLst/>
                <a:ahLst/>
                <a:cxnLst/>
                <a:rect l="l" t="t" r="r" b="b"/>
                <a:pathLst>
                  <a:path w="1014095" h="961389">
                    <a:moveTo>
                      <a:pt x="0" y="480415"/>
                    </a:moveTo>
                    <a:lnTo>
                      <a:pt x="1680" y="441008"/>
                    </a:lnTo>
                    <a:lnTo>
                      <a:pt x="6634" y="402479"/>
                    </a:lnTo>
                    <a:lnTo>
                      <a:pt x="14731" y="364953"/>
                    </a:lnTo>
                    <a:lnTo>
                      <a:pt x="39834" y="293399"/>
                    </a:lnTo>
                    <a:lnTo>
                      <a:pt x="75943" y="227335"/>
                    </a:lnTo>
                    <a:lnTo>
                      <a:pt x="122016" y="167749"/>
                    </a:lnTo>
                    <a:lnTo>
                      <a:pt x="177008" y="115631"/>
                    </a:lnTo>
                    <a:lnTo>
                      <a:pt x="207523" y="92680"/>
                    </a:lnTo>
                    <a:lnTo>
                      <a:pt x="239875" y="71967"/>
                    </a:lnTo>
                    <a:lnTo>
                      <a:pt x="273936" y="53615"/>
                    </a:lnTo>
                    <a:lnTo>
                      <a:pt x="309574" y="37747"/>
                    </a:lnTo>
                    <a:lnTo>
                      <a:pt x="346659" y="24488"/>
                    </a:lnTo>
                    <a:lnTo>
                      <a:pt x="385060" y="13959"/>
                    </a:lnTo>
                    <a:lnTo>
                      <a:pt x="424647" y="6286"/>
                    </a:lnTo>
                    <a:lnTo>
                      <a:pt x="465289" y="1592"/>
                    </a:lnTo>
                    <a:lnTo>
                      <a:pt x="506857" y="0"/>
                    </a:lnTo>
                    <a:lnTo>
                      <a:pt x="548423" y="1592"/>
                    </a:lnTo>
                    <a:lnTo>
                      <a:pt x="589063" y="6286"/>
                    </a:lnTo>
                    <a:lnTo>
                      <a:pt x="628645" y="13959"/>
                    </a:lnTo>
                    <a:lnTo>
                      <a:pt x="667041" y="24488"/>
                    </a:lnTo>
                    <a:lnTo>
                      <a:pt x="704119" y="37747"/>
                    </a:lnTo>
                    <a:lnTo>
                      <a:pt x="739750" y="53615"/>
                    </a:lnTo>
                    <a:lnTo>
                      <a:pt x="773802" y="71967"/>
                    </a:lnTo>
                    <a:lnTo>
                      <a:pt x="806146" y="92680"/>
                    </a:lnTo>
                    <a:lnTo>
                      <a:pt x="836651" y="115631"/>
                    </a:lnTo>
                    <a:lnTo>
                      <a:pt x="891624" y="167749"/>
                    </a:lnTo>
                    <a:lnTo>
                      <a:pt x="937678" y="227335"/>
                    </a:lnTo>
                    <a:lnTo>
                      <a:pt x="973772" y="293399"/>
                    </a:lnTo>
                    <a:lnTo>
                      <a:pt x="998862" y="364953"/>
                    </a:lnTo>
                    <a:lnTo>
                      <a:pt x="1006956" y="402479"/>
                    </a:lnTo>
                    <a:lnTo>
                      <a:pt x="1011907" y="441008"/>
                    </a:lnTo>
                    <a:lnTo>
                      <a:pt x="1013587" y="480415"/>
                    </a:lnTo>
                    <a:lnTo>
                      <a:pt x="1011907" y="519821"/>
                    </a:lnTo>
                    <a:lnTo>
                      <a:pt x="1006956" y="558349"/>
                    </a:lnTo>
                    <a:lnTo>
                      <a:pt x="998862" y="595877"/>
                    </a:lnTo>
                    <a:lnTo>
                      <a:pt x="973772" y="667434"/>
                    </a:lnTo>
                    <a:lnTo>
                      <a:pt x="937678" y="733504"/>
                    </a:lnTo>
                    <a:lnTo>
                      <a:pt x="891624" y="793097"/>
                    </a:lnTo>
                    <a:lnTo>
                      <a:pt x="836651" y="845225"/>
                    </a:lnTo>
                    <a:lnTo>
                      <a:pt x="806146" y="868179"/>
                    </a:lnTo>
                    <a:lnTo>
                      <a:pt x="773802" y="888896"/>
                    </a:lnTo>
                    <a:lnTo>
                      <a:pt x="739750" y="907253"/>
                    </a:lnTo>
                    <a:lnTo>
                      <a:pt x="704119" y="923124"/>
                    </a:lnTo>
                    <a:lnTo>
                      <a:pt x="667041" y="936387"/>
                    </a:lnTo>
                    <a:lnTo>
                      <a:pt x="628645" y="946918"/>
                    </a:lnTo>
                    <a:lnTo>
                      <a:pt x="589063" y="954593"/>
                    </a:lnTo>
                    <a:lnTo>
                      <a:pt x="548423" y="959289"/>
                    </a:lnTo>
                    <a:lnTo>
                      <a:pt x="506857" y="960882"/>
                    </a:lnTo>
                    <a:lnTo>
                      <a:pt x="465289" y="959289"/>
                    </a:lnTo>
                    <a:lnTo>
                      <a:pt x="424647" y="954593"/>
                    </a:lnTo>
                    <a:lnTo>
                      <a:pt x="385060" y="946918"/>
                    </a:lnTo>
                    <a:lnTo>
                      <a:pt x="346659" y="936387"/>
                    </a:lnTo>
                    <a:lnTo>
                      <a:pt x="309574" y="923124"/>
                    </a:lnTo>
                    <a:lnTo>
                      <a:pt x="273936" y="907253"/>
                    </a:lnTo>
                    <a:lnTo>
                      <a:pt x="239875" y="888896"/>
                    </a:lnTo>
                    <a:lnTo>
                      <a:pt x="207523" y="868179"/>
                    </a:lnTo>
                    <a:lnTo>
                      <a:pt x="177008" y="845225"/>
                    </a:lnTo>
                    <a:lnTo>
                      <a:pt x="122016" y="793097"/>
                    </a:lnTo>
                    <a:lnTo>
                      <a:pt x="75943" y="733504"/>
                    </a:lnTo>
                    <a:lnTo>
                      <a:pt x="39834" y="667434"/>
                    </a:lnTo>
                    <a:lnTo>
                      <a:pt x="14731" y="595877"/>
                    </a:lnTo>
                    <a:lnTo>
                      <a:pt x="6634" y="558349"/>
                    </a:lnTo>
                    <a:lnTo>
                      <a:pt x="1680" y="519821"/>
                    </a:lnTo>
                    <a:lnTo>
                      <a:pt x="0" y="480415"/>
                    </a:lnTo>
                    <a:close/>
                  </a:path>
                </a:pathLst>
              </a:custGeom>
              <a:ln w="25400">
                <a:solidFill>
                  <a:srgbClr val="FFFFFF"/>
                </a:solidFill>
              </a:ln>
            </p:spPr>
            <p:txBody>
              <a:bodyPr wrap="square" lIns="0" tIns="0" rIns="0" bIns="0" rtlCol="0"/>
              <a:lstStyle/>
              <a:p>
                <a:endParaRPr/>
              </a:p>
            </p:txBody>
          </p:sp>
          <p:sp>
            <p:nvSpPr>
              <p:cNvPr id="233" name="object 51"/>
              <p:cNvSpPr/>
              <p:nvPr/>
            </p:nvSpPr>
            <p:spPr>
              <a:xfrm>
                <a:off x="7559887" y="5686675"/>
                <a:ext cx="288290" cy="273050"/>
              </a:xfrm>
              <a:custGeom>
                <a:avLst/>
                <a:gdLst/>
                <a:ahLst/>
                <a:cxnLst/>
                <a:rect l="l" t="t" r="r" b="b"/>
                <a:pathLst>
                  <a:path w="288290" h="273050">
                    <a:moveTo>
                      <a:pt x="134407" y="0"/>
                    </a:moveTo>
                    <a:lnTo>
                      <a:pt x="91571" y="9033"/>
                    </a:lnTo>
                    <a:lnTo>
                      <a:pt x="54611" y="29165"/>
                    </a:lnTo>
                    <a:lnTo>
                      <a:pt x="25619" y="58410"/>
                    </a:lnTo>
                    <a:lnTo>
                      <a:pt x="6689" y="94783"/>
                    </a:lnTo>
                    <a:lnTo>
                      <a:pt x="70" y="133439"/>
                    </a:lnTo>
                    <a:lnTo>
                      <a:pt x="0" y="141051"/>
                    </a:lnTo>
                    <a:lnTo>
                      <a:pt x="1203" y="154601"/>
                    </a:lnTo>
                    <a:lnTo>
                      <a:pt x="12882" y="192539"/>
                    </a:lnTo>
                    <a:lnTo>
                      <a:pt x="35581" y="225048"/>
                    </a:lnTo>
                    <a:lnTo>
                      <a:pt x="67971" y="250406"/>
                    </a:lnTo>
                    <a:lnTo>
                      <a:pt x="108449" y="266752"/>
                    </a:lnTo>
                    <a:lnTo>
                      <a:pt x="155825" y="272438"/>
                    </a:lnTo>
                    <a:lnTo>
                      <a:pt x="170404" y="270602"/>
                    </a:lnTo>
                    <a:lnTo>
                      <a:pt x="210861" y="257249"/>
                    </a:lnTo>
                    <a:lnTo>
                      <a:pt x="244815" y="233537"/>
                    </a:lnTo>
                    <a:lnTo>
                      <a:pt x="270225" y="201277"/>
                    </a:lnTo>
                    <a:lnTo>
                      <a:pt x="285050" y="162282"/>
                    </a:lnTo>
                    <a:lnTo>
                      <a:pt x="288046" y="133439"/>
                    </a:lnTo>
                    <a:lnTo>
                      <a:pt x="287022" y="119721"/>
                    </a:lnTo>
                    <a:lnTo>
                      <a:pt x="275740" y="81274"/>
                    </a:lnTo>
                    <a:lnTo>
                      <a:pt x="253319" y="48283"/>
                    </a:lnTo>
                    <a:lnTo>
                      <a:pt x="221278" y="22544"/>
                    </a:lnTo>
                    <a:lnTo>
                      <a:pt x="181134" y="5851"/>
                    </a:lnTo>
                    <a:lnTo>
                      <a:pt x="134407" y="0"/>
                    </a:lnTo>
                    <a:close/>
                  </a:path>
                </a:pathLst>
              </a:custGeom>
              <a:solidFill>
                <a:srgbClr val="533466"/>
              </a:solidFill>
            </p:spPr>
            <p:txBody>
              <a:bodyPr wrap="square" lIns="0" tIns="0" rIns="0" bIns="0" rtlCol="0"/>
              <a:lstStyle/>
              <a:p>
                <a:endParaRPr/>
              </a:p>
            </p:txBody>
          </p:sp>
          <p:sp>
            <p:nvSpPr>
              <p:cNvPr id="234" name="object 52"/>
              <p:cNvSpPr/>
              <p:nvPr/>
            </p:nvSpPr>
            <p:spPr>
              <a:xfrm>
                <a:off x="7559802" y="5686675"/>
                <a:ext cx="288290" cy="273050"/>
              </a:xfrm>
              <a:custGeom>
                <a:avLst/>
                <a:gdLst/>
                <a:ahLst/>
                <a:cxnLst/>
                <a:rect l="l" t="t" r="r" b="b"/>
                <a:pathLst>
                  <a:path w="288290" h="273050">
                    <a:moveTo>
                      <a:pt x="0" y="136299"/>
                    </a:moveTo>
                    <a:lnTo>
                      <a:pt x="6775" y="94783"/>
                    </a:lnTo>
                    <a:lnTo>
                      <a:pt x="25705" y="58410"/>
                    </a:lnTo>
                    <a:lnTo>
                      <a:pt x="54697" y="29165"/>
                    </a:lnTo>
                    <a:lnTo>
                      <a:pt x="91657" y="9033"/>
                    </a:lnTo>
                    <a:lnTo>
                      <a:pt x="134492" y="0"/>
                    </a:lnTo>
                    <a:lnTo>
                      <a:pt x="150706" y="635"/>
                    </a:lnTo>
                    <a:lnTo>
                      <a:pt x="195408" y="10299"/>
                    </a:lnTo>
                    <a:lnTo>
                      <a:pt x="233019" y="30207"/>
                    </a:lnTo>
                    <a:lnTo>
                      <a:pt x="262022" y="58563"/>
                    </a:lnTo>
                    <a:lnTo>
                      <a:pt x="280899" y="93572"/>
                    </a:lnTo>
                    <a:lnTo>
                      <a:pt x="288132" y="133439"/>
                    </a:lnTo>
                    <a:lnTo>
                      <a:pt x="287373" y="148100"/>
                    </a:lnTo>
                    <a:lnTo>
                      <a:pt x="276529" y="188938"/>
                    </a:lnTo>
                    <a:lnTo>
                      <a:pt x="254421" y="223644"/>
                    </a:lnTo>
                    <a:lnTo>
                      <a:pt x="223088" y="250406"/>
                    </a:lnTo>
                    <a:lnTo>
                      <a:pt x="184572" y="267414"/>
                    </a:lnTo>
                    <a:lnTo>
                      <a:pt x="155911" y="272438"/>
                    </a:lnTo>
                    <a:lnTo>
                      <a:pt x="139446" y="271840"/>
                    </a:lnTo>
                    <a:lnTo>
                      <a:pt x="94191" y="262394"/>
                    </a:lnTo>
                    <a:lnTo>
                      <a:pt x="56231" y="242836"/>
                    </a:lnTo>
                    <a:lnTo>
                      <a:pt x="26962" y="214923"/>
                    </a:lnTo>
                    <a:lnTo>
                      <a:pt x="7782" y="180410"/>
                    </a:lnTo>
                    <a:lnTo>
                      <a:pt x="85" y="141051"/>
                    </a:lnTo>
                    <a:lnTo>
                      <a:pt x="0" y="136299"/>
                    </a:lnTo>
                    <a:close/>
                  </a:path>
                </a:pathLst>
              </a:custGeom>
              <a:ln w="25400">
                <a:solidFill>
                  <a:srgbClr val="FFFFFF"/>
                </a:solidFill>
              </a:ln>
            </p:spPr>
            <p:txBody>
              <a:bodyPr wrap="square" lIns="0" tIns="0" rIns="0" bIns="0" rtlCol="0"/>
              <a:lstStyle/>
              <a:p>
                <a:endParaRPr/>
              </a:p>
            </p:txBody>
          </p:sp>
          <p:sp>
            <p:nvSpPr>
              <p:cNvPr id="235" name="object 53"/>
              <p:cNvSpPr/>
              <p:nvPr/>
            </p:nvSpPr>
            <p:spPr>
              <a:xfrm>
                <a:off x="7447788" y="5568696"/>
                <a:ext cx="534924" cy="617220"/>
              </a:xfrm>
              <a:prstGeom prst="rect">
                <a:avLst/>
              </a:prstGeom>
              <a:blipFill>
                <a:blip r:embed="rId17" cstate="print"/>
                <a:stretch>
                  <a:fillRect/>
                </a:stretch>
              </a:blipFill>
            </p:spPr>
            <p:txBody>
              <a:bodyPr wrap="square" lIns="0" tIns="0" rIns="0" bIns="0" rtlCol="0"/>
              <a:lstStyle/>
              <a:p>
                <a:endParaRPr/>
              </a:p>
            </p:txBody>
          </p:sp>
          <p:sp>
            <p:nvSpPr>
              <p:cNvPr id="236" name="object 54"/>
              <p:cNvSpPr/>
              <p:nvPr/>
            </p:nvSpPr>
            <p:spPr>
              <a:xfrm>
                <a:off x="7623047" y="5568696"/>
                <a:ext cx="431292" cy="617220"/>
              </a:xfrm>
              <a:prstGeom prst="rect">
                <a:avLst/>
              </a:prstGeom>
              <a:blipFill>
                <a:blip r:embed="rId10" cstate="print"/>
                <a:stretch>
                  <a:fillRect/>
                </a:stretch>
              </a:blipFill>
            </p:spPr>
            <p:txBody>
              <a:bodyPr wrap="square" lIns="0" tIns="0" rIns="0" bIns="0" rtlCol="0"/>
              <a:lstStyle/>
              <a:p>
                <a:endParaRPr/>
              </a:p>
            </p:txBody>
          </p:sp>
          <p:sp>
            <p:nvSpPr>
              <p:cNvPr id="237" name="object 55"/>
              <p:cNvSpPr/>
              <p:nvPr/>
            </p:nvSpPr>
            <p:spPr>
              <a:xfrm>
                <a:off x="7623936" y="5783783"/>
                <a:ext cx="155575" cy="207010"/>
              </a:xfrm>
              <a:custGeom>
                <a:avLst/>
                <a:gdLst/>
                <a:ahLst/>
                <a:cxnLst/>
                <a:rect l="l" t="t" r="r" b="b"/>
                <a:pathLst>
                  <a:path w="155575" h="207010">
                    <a:moveTo>
                      <a:pt x="81153" y="206019"/>
                    </a:moveTo>
                    <a:lnTo>
                      <a:pt x="54502" y="206019"/>
                    </a:lnTo>
                    <a:lnTo>
                      <a:pt x="67179" y="206299"/>
                    </a:lnTo>
                    <a:lnTo>
                      <a:pt x="81153" y="206768"/>
                    </a:lnTo>
                    <a:lnTo>
                      <a:pt x="81153" y="206019"/>
                    </a:lnTo>
                    <a:close/>
                  </a:path>
                  <a:path w="155575" h="207010">
                    <a:moveTo>
                      <a:pt x="56896" y="0"/>
                    </a:moveTo>
                    <a:lnTo>
                      <a:pt x="55626" y="0"/>
                    </a:lnTo>
                    <a:lnTo>
                      <a:pt x="38204" y="5252"/>
                    </a:lnTo>
                    <a:lnTo>
                      <a:pt x="27101" y="7680"/>
                    </a:lnTo>
                    <a:lnTo>
                      <a:pt x="14359" y="9659"/>
                    </a:lnTo>
                    <a:lnTo>
                      <a:pt x="0" y="11188"/>
                    </a:lnTo>
                    <a:lnTo>
                      <a:pt x="0" y="21958"/>
                    </a:lnTo>
                    <a:lnTo>
                      <a:pt x="10287" y="21958"/>
                    </a:lnTo>
                    <a:lnTo>
                      <a:pt x="16256" y="22377"/>
                    </a:lnTo>
                    <a:lnTo>
                      <a:pt x="21624" y="62627"/>
                    </a:lnTo>
                    <a:lnTo>
                      <a:pt x="21745" y="123927"/>
                    </a:lnTo>
                    <a:lnTo>
                      <a:pt x="21528" y="138353"/>
                    </a:lnTo>
                    <a:lnTo>
                      <a:pt x="20206" y="183702"/>
                    </a:lnTo>
                    <a:lnTo>
                      <a:pt x="0" y="195287"/>
                    </a:lnTo>
                    <a:lnTo>
                      <a:pt x="1799" y="206658"/>
                    </a:lnTo>
                    <a:lnTo>
                      <a:pt x="9529" y="206342"/>
                    </a:lnTo>
                    <a:lnTo>
                      <a:pt x="20329" y="206126"/>
                    </a:lnTo>
                    <a:lnTo>
                      <a:pt x="81153" y="206019"/>
                    </a:lnTo>
                    <a:lnTo>
                      <a:pt x="81153" y="195287"/>
                    </a:lnTo>
                    <a:lnTo>
                      <a:pt x="69215" y="195287"/>
                    </a:lnTo>
                    <a:lnTo>
                      <a:pt x="62230" y="194437"/>
                    </a:lnTo>
                    <a:lnTo>
                      <a:pt x="58674" y="190995"/>
                    </a:lnTo>
                    <a:lnTo>
                      <a:pt x="57658" y="185013"/>
                    </a:lnTo>
                    <a:lnTo>
                      <a:pt x="57277" y="174790"/>
                    </a:lnTo>
                    <a:lnTo>
                      <a:pt x="56769" y="132245"/>
                    </a:lnTo>
                    <a:lnTo>
                      <a:pt x="103173" y="132245"/>
                    </a:lnTo>
                    <a:lnTo>
                      <a:pt x="111923" y="125645"/>
                    </a:lnTo>
                    <a:lnTo>
                      <a:pt x="117784" y="121005"/>
                    </a:lnTo>
                    <a:lnTo>
                      <a:pt x="80772" y="121005"/>
                    </a:lnTo>
                    <a:lnTo>
                      <a:pt x="75311" y="119646"/>
                    </a:lnTo>
                    <a:lnTo>
                      <a:pt x="70358" y="116941"/>
                    </a:lnTo>
                    <a:lnTo>
                      <a:pt x="65532" y="114223"/>
                    </a:lnTo>
                    <a:lnTo>
                      <a:pt x="60960" y="110197"/>
                    </a:lnTo>
                    <a:lnTo>
                      <a:pt x="56769" y="104876"/>
                    </a:lnTo>
                    <a:lnTo>
                      <a:pt x="56769" y="37807"/>
                    </a:lnTo>
                    <a:lnTo>
                      <a:pt x="61595" y="33134"/>
                    </a:lnTo>
                    <a:lnTo>
                      <a:pt x="66421" y="29629"/>
                    </a:lnTo>
                    <a:lnTo>
                      <a:pt x="71374" y="27279"/>
                    </a:lnTo>
                    <a:lnTo>
                      <a:pt x="76200" y="24942"/>
                    </a:lnTo>
                    <a:lnTo>
                      <a:pt x="81153" y="23774"/>
                    </a:lnTo>
                    <a:lnTo>
                      <a:pt x="147689" y="23774"/>
                    </a:lnTo>
                    <a:lnTo>
                      <a:pt x="147625" y="23634"/>
                    </a:lnTo>
                    <a:lnTo>
                      <a:pt x="56769" y="23634"/>
                    </a:lnTo>
                    <a:lnTo>
                      <a:pt x="57023" y="10871"/>
                    </a:lnTo>
                    <a:lnTo>
                      <a:pt x="57395" y="7680"/>
                    </a:lnTo>
                    <a:lnTo>
                      <a:pt x="57531" y="1079"/>
                    </a:lnTo>
                    <a:lnTo>
                      <a:pt x="56896" y="0"/>
                    </a:lnTo>
                    <a:close/>
                  </a:path>
                  <a:path w="155575" h="207010">
                    <a:moveTo>
                      <a:pt x="103173" y="132245"/>
                    </a:moveTo>
                    <a:lnTo>
                      <a:pt x="56769" y="132245"/>
                    </a:lnTo>
                    <a:lnTo>
                      <a:pt x="60833" y="134289"/>
                    </a:lnTo>
                    <a:lnTo>
                      <a:pt x="65024" y="135813"/>
                    </a:lnTo>
                    <a:lnTo>
                      <a:pt x="73406" y="137845"/>
                    </a:lnTo>
                    <a:lnTo>
                      <a:pt x="77597" y="138353"/>
                    </a:lnTo>
                    <a:lnTo>
                      <a:pt x="89154" y="138353"/>
                    </a:lnTo>
                    <a:lnTo>
                      <a:pt x="95631" y="136817"/>
                    </a:lnTo>
                    <a:lnTo>
                      <a:pt x="103173" y="132245"/>
                    </a:lnTo>
                    <a:close/>
                  </a:path>
                  <a:path w="155575" h="207010">
                    <a:moveTo>
                      <a:pt x="147689" y="23774"/>
                    </a:moveTo>
                    <a:lnTo>
                      <a:pt x="85979" y="23774"/>
                    </a:lnTo>
                    <a:lnTo>
                      <a:pt x="88348" y="23853"/>
                    </a:lnTo>
                    <a:lnTo>
                      <a:pt x="100318" y="27297"/>
                    </a:lnTo>
                    <a:lnTo>
                      <a:pt x="110690" y="36287"/>
                    </a:lnTo>
                    <a:lnTo>
                      <a:pt x="115427" y="45207"/>
                    </a:lnTo>
                    <a:lnTo>
                      <a:pt x="118265" y="57445"/>
                    </a:lnTo>
                    <a:lnTo>
                      <a:pt x="119166" y="74002"/>
                    </a:lnTo>
                    <a:lnTo>
                      <a:pt x="117749" y="88374"/>
                    </a:lnTo>
                    <a:lnTo>
                      <a:pt x="114487" y="100242"/>
                    </a:lnTo>
                    <a:lnTo>
                      <a:pt x="109237" y="109794"/>
                    </a:lnTo>
                    <a:lnTo>
                      <a:pt x="99073" y="118202"/>
                    </a:lnTo>
                    <a:lnTo>
                      <a:pt x="86487" y="121005"/>
                    </a:lnTo>
                    <a:lnTo>
                      <a:pt x="117784" y="121005"/>
                    </a:lnTo>
                    <a:lnTo>
                      <a:pt x="126358" y="114223"/>
                    </a:lnTo>
                    <a:lnTo>
                      <a:pt x="134366" y="108064"/>
                    </a:lnTo>
                    <a:lnTo>
                      <a:pt x="140081" y="102501"/>
                    </a:lnTo>
                    <a:lnTo>
                      <a:pt x="154694" y="62627"/>
                    </a:lnTo>
                    <a:lnTo>
                      <a:pt x="155043" y="47350"/>
                    </a:lnTo>
                    <a:lnTo>
                      <a:pt x="152608" y="34634"/>
                    </a:lnTo>
                    <a:lnTo>
                      <a:pt x="147689" y="23774"/>
                    </a:lnTo>
                    <a:close/>
                  </a:path>
                  <a:path w="155575" h="207010">
                    <a:moveTo>
                      <a:pt x="103124" y="0"/>
                    </a:moveTo>
                    <a:lnTo>
                      <a:pt x="92075" y="0"/>
                    </a:lnTo>
                    <a:lnTo>
                      <a:pt x="84074" y="1905"/>
                    </a:lnTo>
                    <a:lnTo>
                      <a:pt x="79375" y="5727"/>
                    </a:lnTo>
                    <a:lnTo>
                      <a:pt x="56769" y="23634"/>
                    </a:lnTo>
                    <a:lnTo>
                      <a:pt x="147625" y="23634"/>
                    </a:lnTo>
                    <a:lnTo>
                      <a:pt x="147433" y="23210"/>
                    </a:lnTo>
                    <a:lnTo>
                      <a:pt x="139236" y="12824"/>
                    </a:lnTo>
                    <a:lnTo>
                      <a:pt x="129019" y="5699"/>
                    </a:lnTo>
                    <a:lnTo>
                      <a:pt x="116973" y="1424"/>
                    </a:lnTo>
                    <a:lnTo>
                      <a:pt x="103124" y="0"/>
                    </a:lnTo>
                    <a:close/>
                  </a:path>
                </a:pathLst>
              </a:custGeom>
              <a:solidFill>
                <a:srgbClr val="6485CF"/>
              </a:solidFill>
            </p:spPr>
            <p:txBody>
              <a:bodyPr wrap="square" lIns="0" tIns="0" rIns="0" bIns="0" rtlCol="0"/>
              <a:lstStyle/>
              <a:p>
                <a:endParaRPr/>
              </a:p>
            </p:txBody>
          </p:sp>
          <p:sp>
            <p:nvSpPr>
              <p:cNvPr id="238" name="object 56"/>
              <p:cNvSpPr/>
              <p:nvPr/>
            </p:nvSpPr>
            <p:spPr>
              <a:xfrm>
                <a:off x="7680706" y="5807557"/>
                <a:ext cx="62865" cy="97790"/>
              </a:xfrm>
              <a:custGeom>
                <a:avLst/>
                <a:gdLst/>
                <a:ahLst/>
                <a:cxnLst/>
                <a:rect l="l" t="t" r="r" b="b"/>
                <a:pathLst>
                  <a:path w="62865" h="97789">
                    <a:moveTo>
                      <a:pt x="29210" y="0"/>
                    </a:moveTo>
                    <a:lnTo>
                      <a:pt x="24384" y="0"/>
                    </a:lnTo>
                    <a:lnTo>
                      <a:pt x="19430" y="1168"/>
                    </a:lnTo>
                    <a:lnTo>
                      <a:pt x="14604" y="3505"/>
                    </a:lnTo>
                    <a:lnTo>
                      <a:pt x="9651" y="5854"/>
                    </a:lnTo>
                    <a:lnTo>
                      <a:pt x="4825" y="9359"/>
                    </a:lnTo>
                    <a:lnTo>
                      <a:pt x="0" y="14033"/>
                    </a:lnTo>
                    <a:lnTo>
                      <a:pt x="0" y="81102"/>
                    </a:lnTo>
                    <a:lnTo>
                      <a:pt x="24002" y="97231"/>
                    </a:lnTo>
                    <a:lnTo>
                      <a:pt x="29718" y="97231"/>
                    </a:lnTo>
                    <a:lnTo>
                      <a:pt x="60980" y="64599"/>
                    </a:lnTo>
                    <a:lnTo>
                      <a:pt x="62397" y="50228"/>
                    </a:lnTo>
                    <a:lnTo>
                      <a:pt x="61496" y="33671"/>
                    </a:lnTo>
                    <a:lnTo>
                      <a:pt x="58658" y="21432"/>
                    </a:lnTo>
                    <a:lnTo>
                      <a:pt x="53921" y="12512"/>
                    </a:lnTo>
                    <a:lnTo>
                      <a:pt x="43549" y="3523"/>
                    </a:lnTo>
                    <a:lnTo>
                      <a:pt x="31579" y="79"/>
                    </a:lnTo>
                    <a:lnTo>
                      <a:pt x="29210" y="0"/>
                    </a:lnTo>
                    <a:close/>
                  </a:path>
                </a:pathLst>
              </a:custGeom>
              <a:ln w="9144">
                <a:solidFill>
                  <a:srgbClr val="000000"/>
                </a:solidFill>
              </a:ln>
            </p:spPr>
            <p:txBody>
              <a:bodyPr wrap="square" lIns="0" tIns="0" rIns="0" bIns="0" rtlCol="0"/>
              <a:lstStyle/>
              <a:p>
                <a:endParaRPr/>
              </a:p>
            </p:txBody>
          </p:sp>
          <p:sp>
            <p:nvSpPr>
              <p:cNvPr id="239" name="object 57"/>
              <p:cNvSpPr/>
              <p:nvPr/>
            </p:nvSpPr>
            <p:spPr>
              <a:xfrm>
                <a:off x="7623936" y="5783783"/>
                <a:ext cx="155575" cy="207010"/>
              </a:xfrm>
              <a:custGeom>
                <a:avLst/>
                <a:gdLst/>
                <a:ahLst/>
                <a:cxnLst/>
                <a:rect l="l" t="t" r="r" b="b"/>
                <a:pathLst>
                  <a:path w="155575" h="207010">
                    <a:moveTo>
                      <a:pt x="55626" y="0"/>
                    </a:moveTo>
                    <a:lnTo>
                      <a:pt x="56896" y="0"/>
                    </a:lnTo>
                    <a:lnTo>
                      <a:pt x="57531" y="1079"/>
                    </a:lnTo>
                    <a:lnTo>
                      <a:pt x="57531" y="3251"/>
                    </a:lnTo>
                    <a:lnTo>
                      <a:pt x="57531" y="5067"/>
                    </a:lnTo>
                    <a:lnTo>
                      <a:pt x="57404" y="7607"/>
                    </a:lnTo>
                    <a:lnTo>
                      <a:pt x="57023" y="10871"/>
                    </a:lnTo>
                    <a:lnTo>
                      <a:pt x="56769" y="23634"/>
                    </a:lnTo>
                    <a:lnTo>
                      <a:pt x="79375" y="5727"/>
                    </a:lnTo>
                    <a:lnTo>
                      <a:pt x="84074" y="1905"/>
                    </a:lnTo>
                    <a:lnTo>
                      <a:pt x="92075" y="0"/>
                    </a:lnTo>
                    <a:lnTo>
                      <a:pt x="103124" y="0"/>
                    </a:lnTo>
                    <a:lnTo>
                      <a:pt x="116973" y="1424"/>
                    </a:lnTo>
                    <a:lnTo>
                      <a:pt x="152608" y="34634"/>
                    </a:lnTo>
                    <a:lnTo>
                      <a:pt x="155043" y="47350"/>
                    </a:lnTo>
                    <a:lnTo>
                      <a:pt x="154694" y="62627"/>
                    </a:lnTo>
                    <a:lnTo>
                      <a:pt x="140081" y="102501"/>
                    </a:lnTo>
                    <a:lnTo>
                      <a:pt x="126111" y="114414"/>
                    </a:lnTo>
                    <a:lnTo>
                      <a:pt x="111923" y="125645"/>
                    </a:lnTo>
                    <a:lnTo>
                      <a:pt x="103235" y="132207"/>
                    </a:lnTo>
                    <a:lnTo>
                      <a:pt x="95631" y="136817"/>
                    </a:lnTo>
                    <a:lnTo>
                      <a:pt x="89154" y="138353"/>
                    </a:lnTo>
                    <a:lnTo>
                      <a:pt x="81788" y="138353"/>
                    </a:lnTo>
                    <a:lnTo>
                      <a:pt x="77597" y="138353"/>
                    </a:lnTo>
                    <a:lnTo>
                      <a:pt x="73406" y="137845"/>
                    </a:lnTo>
                    <a:lnTo>
                      <a:pt x="69215" y="136829"/>
                    </a:lnTo>
                    <a:lnTo>
                      <a:pt x="65024" y="135813"/>
                    </a:lnTo>
                    <a:lnTo>
                      <a:pt x="60833" y="134289"/>
                    </a:lnTo>
                    <a:lnTo>
                      <a:pt x="56769" y="132245"/>
                    </a:lnTo>
                    <a:lnTo>
                      <a:pt x="57277" y="174790"/>
                    </a:lnTo>
                    <a:lnTo>
                      <a:pt x="57658" y="185013"/>
                    </a:lnTo>
                    <a:lnTo>
                      <a:pt x="58674" y="190995"/>
                    </a:lnTo>
                    <a:lnTo>
                      <a:pt x="60452" y="192709"/>
                    </a:lnTo>
                    <a:lnTo>
                      <a:pt x="62230" y="194437"/>
                    </a:lnTo>
                    <a:lnTo>
                      <a:pt x="69215" y="195287"/>
                    </a:lnTo>
                    <a:lnTo>
                      <a:pt x="81153" y="195287"/>
                    </a:lnTo>
                    <a:lnTo>
                      <a:pt x="81153" y="206768"/>
                    </a:lnTo>
                    <a:lnTo>
                      <a:pt x="67179" y="206299"/>
                    </a:lnTo>
                    <a:lnTo>
                      <a:pt x="54502" y="206019"/>
                    </a:lnTo>
                    <a:lnTo>
                      <a:pt x="35040" y="206016"/>
                    </a:lnTo>
                    <a:lnTo>
                      <a:pt x="20329" y="206126"/>
                    </a:lnTo>
                    <a:lnTo>
                      <a:pt x="9529" y="206342"/>
                    </a:lnTo>
                    <a:lnTo>
                      <a:pt x="1799" y="206658"/>
                    </a:lnTo>
                    <a:lnTo>
                      <a:pt x="0" y="195287"/>
                    </a:lnTo>
                    <a:lnTo>
                      <a:pt x="21308" y="150380"/>
                    </a:lnTo>
                    <a:lnTo>
                      <a:pt x="21830" y="114276"/>
                    </a:lnTo>
                    <a:lnTo>
                      <a:pt x="21590" y="53860"/>
                    </a:lnTo>
                    <a:lnTo>
                      <a:pt x="10287" y="21958"/>
                    </a:lnTo>
                    <a:lnTo>
                      <a:pt x="0" y="21958"/>
                    </a:lnTo>
                    <a:lnTo>
                      <a:pt x="0" y="11188"/>
                    </a:lnTo>
                    <a:lnTo>
                      <a:pt x="14359" y="9659"/>
                    </a:lnTo>
                    <a:lnTo>
                      <a:pt x="27101" y="7680"/>
                    </a:lnTo>
                    <a:lnTo>
                      <a:pt x="38204" y="5252"/>
                    </a:lnTo>
                    <a:lnTo>
                      <a:pt x="55626" y="0"/>
                    </a:lnTo>
                    <a:close/>
                  </a:path>
                </a:pathLst>
              </a:custGeom>
              <a:ln w="9144">
                <a:solidFill>
                  <a:srgbClr val="000000"/>
                </a:solidFill>
              </a:ln>
            </p:spPr>
            <p:txBody>
              <a:bodyPr wrap="square" lIns="0" tIns="0" rIns="0" bIns="0" rtlCol="0"/>
              <a:lstStyle/>
              <a:p>
                <a:endParaRPr/>
              </a:p>
            </p:txBody>
          </p:sp>
          <p:sp>
            <p:nvSpPr>
              <p:cNvPr id="240" name="object 59"/>
              <p:cNvSpPr/>
              <p:nvPr/>
            </p:nvSpPr>
            <p:spPr>
              <a:xfrm>
                <a:off x="4912359" y="5982866"/>
                <a:ext cx="339725" cy="322580"/>
              </a:xfrm>
              <a:custGeom>
                <a:avLst/>
                <a:gdLst/>
                <a:ahLst/>
                <a:cxnLst/>
                <a:rect l="l" t="t" r="r" b="b"/>
                <a:pathLst>
                  <a:path w="339725" h="322579">
                    <a:moveTo>
                      <a:pt x="163288" y="0"/>
                    </a:moveTo>
                    <a:lnTo>
                      <a:pt x="119692" y="7064"/>
                    </a:lnTo>
                    <a:lnTo>
                      <a:pt x="80633" y="23938"/>
                    </a:lnTo>
                    <a:lnTo>
                      <a:pt x="47623" y="49195"/>
                    </a:lnTo>
                    <a:lnTo>
                      <a:pt x="22173" y="81407"/>
                    </a:lnTo>
                    <a:lnTo>
                      <a:pt x="5795" y="119146"/>
                    </a:lnTo>
                    <a:lnTo>
                      <a:pt x="0" y="160986"/>
                    </a:lnTo>
                    <a:lnTo>
                      <a:pt x="191" y="168707"/>
                    </a:lnTo>
                    <a:lnTo>
                      <a:pt x="7935" y="209724"/>
                    </a:lnTo>
                    <a:lnTo>
                      <a:pt x="25943" y="246435"/>
                    </a:lnTo>
                    <a:lnTo>
                      <a:pt x="52768" y="277435"/>
                    </a:lnTo>
                    <a:lnTo>
                      <a:pt x="86963" y="301316"/>
                    </a:lnTo>
                    <a:lnTo>
                      <a:pt x="127081" y="316675"/>
                    </a:lnTo>
                    <a:lnTo>
                      <a:pt x="171675" y="322104"/>
                    </a:lnTo>
                    <a:lnTo>
                      <a:pt x="186218" y="321389"/>
                    </a:lnTo>
                    <a:lnTo>
                      <a:pt x="227558" y="312534"/>
                    </a:lnTo>
                    <a:lnTo>
                      <a:pt x="264401" y="294397"/>
                    </a:lnTo>
                    <a:lnTo>
                      <a:pt x="295384" y="267990"/>
                    </a:lnTo>
                    <a:lnTo>
                      <a:pt x="319142" y="234325"/>
                    </a:lnTo>
                    <a:lnTo>
                      <a:pt x="334314" y="194411"/>
                    </a:lnTo>
                    <a:lnTo>
                      <a:pt x="339535" y="149261"/>
                    </a:lnTo>
                    <a:lnTo>
                      <a:pt x="337861" y="135515"/>
                    </a:lnTo>
                    <a:lnTo>
                      <a:pt x="325812" y="96734"/>
                    </a:lnTo>
                    <a:lnTo>
                      <a:pt x="304198" y="62682"/>
                    </a:lnTo>
                    <a:lnTo>
                      <a:pt x="274266" y="34703"/>
                    </a:lnTo>
                    <a:lnTo>
                      <a:pt x="237267" y="14140"/>
                    </a:lnTo>
                    <a:lnTo>
                      <a:pt x="194449" y="2338"/>
                    </a:lnTo>
                    <a:lnTo>
                      <a:pt x="163288" y="0"/>
                    </a:lnTo>
                    <a:close/>
                  </a:path>
                </a:pathLst>
              </a:custGeom>
              <a:solidFill>
                <a:srgbClr val="C00000"/>
              </a:solidFill>
            </p:spPr>
            <p:txBody>
              <a:bodyPr wrap="square" lIns="0" tIns="0" rIns="0" bIns="0" rtlCol="0"/>
              <a:lstStyle/>
              <a:p>
                <a:endParaRPr/>
              </a:p>
            </p:txBody>
          </p:sp>
          <p:sp>
            <p:nvSpPr>
              <p:cNvPr id="241" name="object 60"/>
              <p:cNvSpPr/>
              <p:nvPr/>
            </p:nvSpPr>
            <p:spPr>
              <a:xfrm>
                <a:off x="4912359" y="5982866"/>
                <a:ext cx="339725" cy="322580"/>
              </a:xfrm>
              <a:custGeom>
                <a:avLst/>
                <a:gdLst/>
                <a:ahLst/>
                <a:cxnLst/>
                <a:rect l="l" t="t" r="r" b="b"/>
                <a:pathLst>
                  <a:path w="339725" h="322579">
                    <a:moveTo>
                      <a:pt x="0" y="160986"/>
                    </a:moveTo>
                    <a:lnTo>
                      <a:pt x="5795" y="119146"/>
                    </a:lnTo>
                    <a:lnTo>
                      <a:pt x="22173" y="81407"/>
                    </a:lnTo>
                    <a:lnTo>
                      <a:pt x="47623" y="49195"/>
                    </a:lnTo>
                    <a:lnTo>
                      <a:pt x="80633" y="23938"/>
                    </a:lnTo>
                    <a:lnTo>
                      <a:pt x="119692" y="7064"/>
                    </a:lnTo>
                    <a:lnTo>
                      <a:pt x="163288" y="0"/>
                    </a:lnTo>
                    <a:lnTo>
                      <a:pt x="179099" y="582"/>
                    </a:lnTo>
                    <a:lnTo>
                      <a:pt x="223579" y="9166"/>
                    </a:lnTo>
                    <a:lnTo>
                      <a:pt x="262657" y="26958"/>
                    </a:lnTo>
                    <a:lnTo>
                      <a:pt x="295083" y="52615"/>
                    </a:lnTo>
                    <a:lnTo>
                      <a:pt x="319609" y="84792"/>
                    </a:lnTo>
                    <a:lnTo>
                      <a:pt x="334985" y="122146"/>
                    </a:lnTo>
                    <a:lnTo>
                      <a:pt x="339535" y="149261"/>
                    </a:lnTo>
                    <a:lnTo>
                      <a:pt x="338984" y="164830"/>
                    </a:lnTo>
                    <a:lnTo>
                      <a:pt x="330295" y="208347"/>
                    </a:lnTo>
                    <a:lnTo>
                      <a:pt x="312110" y="246291"/>
                    </a:lnTo>
                    <a:lnTo>
                      <a:pt x="285792" y="277649"/>
                    </a:lnTo>
                    <a:lnTo>
                      <a:pt x="252704" y="301411"/>
                    </a:lnTo>
                    <a:lnTo>
                      <a:pt x="214211" y="316567"/>
                    </a:lnTo>
                    <a:lnTo>
                      <a:pt x="171675" y="322104"/>
                    </a:lnTo>
                    <a:lnTo>
                      <a:pt x="156402" y="321484"/>
                    </a:lnTo>
                    <a:lnTo>
                      <a:pt x="113140" y="312589"/>
                    </a:lnTo>
                    <a:lnTo>
                      <a:pt x="74835" y="294233"/>
                    </a:lnTo>
                    <a:lnTo>
                      <a:pt x="42936" y="267823"/>
                    </a:lnTo>
                    <a:lnTo>
                      <a:pt x="18889" y="234764"/>
                    </a:lnTo>
                    <a:lnTo>
                      <a:pt x="4142" y="196461"/>
                    </a:lnTo>
                    <a:lnTo>
                      <a:pt x="0" y="160986"/>
                    </a:lnTo>
                    <a:close/>
                  </a:path>
                </a:pathLst>
              </a:custGeom>
              <a:ln w="25400">
                <a:solidFill>
                  <a:srgbClr val="FFFFFF"/>
                </a:solidFill>
              </a:ln>
            </p:spPr>
            <p:txBody>
              <a:bodyPr wrap="square" lIns="0" tIns="0" rIns="0" bIns="0" rtlCol="0"/>
              <a:lstStyle/>
              <a:p>
                <a:endParaRPr/>
              </a:p>
            </p:txBody>
          </p:sp>
          <p:sp>
            <p:nvSpPr>
              <p:cNvPr id="242" name="object 61"/>
              <p:cNvSpPr/>
              <p:nvPr/>
            </p:nvSpPr>
            <p:spPr>
              <a:xfrm>
                <a:off x="4803647" y="5890259"/>
                <a:ext cx="582168" cy="617220"/>
              </a:xfrm>
              <a:prstGeom prst="rect">
                <a:avLst/>
              </a:prstGeom>
              <a:blipFill>
                <a:blip r:embed="rId18" cstate="print"/>
                <a:stretch>
                  <a:fillRect/>
                </a:stretch>
              </a:blipFill>
            </p:spPr>
            <p:txBody>
              <a:bodyPr wrap="square" lIns="0" tIns="0" rIns="0" bIns="0" rtlCol="0"/>
              <a:lstStyle/>
              <a:p>
                <a:endParaRPr/>
              </a:p>
            </p:txBody>
          </p:sp>
          <p:sp>
            <p:nvSpPr>
              <p:cNvPr id="243" name="object 62"/>
              <p:cNvSpPr/>
              <p:nvPr/>
            </p:nvSpPr>
            <p:spPr>
              <a:xfrm>
                <a:off x="5026152" y="5890259"/>
                <a:ext cx="431291" cy="617220"/>
              </a:xfrm>
              <a:prstGeom prst="rect">
                <a:avLst/>
              </a:prstGeom>
              <a:blipFill>
                <a:blip r:embed="rId10" cstate="print"/>
                <a:stretch>
                  <a:fillRect/>
                </a:stretch>
              </a:blipFill>
            </p:spPr>
            <p:txBody>
              <a:bodyPr wrap="square" lIns="0" tIns="0" rIns="0" bIns="0" rtlCol="0"/>
              <a:lstStyle/>
              <a:p>
                <a:endParaRPr/>
              </a:p>
            </p:txBody>
          </p:sp>
          <p:sp>
            <p:nvSpPr>
              <p:cNvPr id="244" name="object 63"/>
              <p:cNvSpPr/>
              <p:nvPr/>
            </p:nvSpPr>
            <p:spPr>
              <a:xfrm>
                <a:off x="4980051" y="6042266"/>
                <a:ext cx="210820" cy="198120"/>
              </a:xfrm>
              <a:custGeom>
                <a:avLst/>
                <a:gdLst/>
                <a:ahLst/>
                <a:cxnLst/>
                <a:rect l="l" t="t" r="r" b="b"/>
                <a:pathLst>
                  <a:path w="210820" h="198120">
                    <a:moveTo>
                      <a:pt x="65404" y="196906"/>
                    </a:moveTo>
                    <a:lnTo>
                      <a:pt x="42643" y="196906"/>
                    </a:lnTo>
                    <a:lnTo>
                      <a:pt x="55857" y="197230"/>
                    </a:lnTo>
                    <a:lnTo>
                      <a:pt x="65404" y="197815"/>
                    </a:lnTo>
                    <a:lnTo>
                      <a:pt x="65404" y="196906"/>
                    </a:lnTo>
                    <a:close/>
                  </a:path>
                  <a:path w="210820" h="198120">
                    <a:moveTo>
                      <a:pt x="210820" y="196850"/>
                    </a:moveTo>
                    <a:lnTo>
                      <a:pt x="172846" y="196850"/>
                    </a:lnTo>
                    <a:lnTo>
                      <a:pt x="185703" y="197003"/>
                    </a:lnTo>
                    <a:lnTo>
                      <a:pt x="198360" y="197325"/>
                    </a:lnTo>
                    <a:lnTo>
                      <a:pt x="210820" y="197815"/>
                    </a:lnTo>
                    <a:lnTo>
                      <a:pt x="210820" y="196850"/>
                    </a:lnTo>
                    <a:close/>
                  </a:path>
                  <a:path w="210820" h="198120">
                    <a:moveTo>
                      <a:pt x="135585" y="49402"/>
                    </a:moveTo>
                    <a:lnTo>
                      <a:pt x="91821" y="49402"/>
                    </a:lnTo>
                    <a:lnTo>
                      <a:pt x="137668" y="160896"/>
                    </a:lnTo>
                    <a:lnTo>
                      <a:pt x="141604" y="170535"/>
                    </a:lnTo>
                    <a:lnTo>
                      <a:pt x="143510" y="176568"/>
                    </a:lnTo>
                    <a:lnTo>
                      <a:pt x="143469" y="180898"/>
                    </a:lnTo>
                    <a:lnTo>
                      <a:pt x="142748" y="182244"/>
                    </a:lnTo>
                    <a:lnTo>
                      <a:pt x="139446" y="184188"/>
                    </a:lnTo>
                    <a:lnTo>
                      <a:pt x="133096" y="184810"/>
                    </a:lnTo>
                    <a:lnTo>
                      <a:pt x="121793" y="185089"/>
                    </a:lnTo>
                    <a:lnTo>
                      <a:pt x="122016" y="197805"/>
                    </a:lnTo>
                    <a:lnTo>
                      <a:pt x="133072" y="197383"/>
                    </a:lnTo>
                    <a:lnTo>
                      <a:pt x="144924" y="197082"/>
                    </a:lnTo>
                    <a:lnTo>
                      <a:pt x="158029" y="196903"/>
                    </a:lnTo>
                    <a:lnTo>
                      <a:pt x="210820" y="196850"/>
                    </a:lnTo>
                    <a:lnTo>
                      <a:pt x="210820" y="185089"/>
                    </a:lnTo>
                    <a:lnTo>
                      <a:pt x="177926" y="149466"/>
                    </a:lnTo>
                    <a:lnTo>
                      <a:pt x="135585" y="49402"/>
                    </a:lnTo>
                    <a:close/>
                  </a:path>
                  <a:path w="210820" h="198120">
                    <a:moveTo>
                      <a:pt x="114681" y="0"/>
                    </a:moveTo>
                    <a:lnTo>
                      <a:pt x="94107" y="0"/>
                    </a:lnTo>
                    <a:lnTo>
                      <a:pt x="44576" y="121297"/>
                    </a:lnTo>
                    <a:lnTo>
                      <a:pt x="21971" y="173989"/>
                    </a:lnTo>
                    <a:lnTo>
                      <a:pt x="0" y="185089"/>
                    </a:lnTo>
                    <a:lnTo>
                      <a:pt x="2111" y="197618"/>
                    </a:lnTo>
                    <a:lnTo>
                      <a:pt x="10236" y="197190"/>
                    </a:lnTo>
                    <a:lnTo>
                      <a:pt x="23125" y="196948"/>
                    </a:lnTo>
                    <a:lnTo>
                      <a:pt x="65404" y="196906"/>
                    </a:lnTo>
                    <a:lnTo>
                      <a:pt x="65404" y="185089"/>
                    </a:lnTo>
                    <a:lnTo>
                      <a:pt x="55372" y="184251"/>
                    </a:lnTo>
                    <a:lnTo>
                      <a:pt x="49149" y="183489"/>
                    </a:lnTo>
                    <a:lnTo>
                      <a:pt x="46736" y="182791"/>
                    </a:lnTo>
                    <a:lnTo>
                      <a:pt x="44196" y="182105"/>
                    </a:lnTo>
                    <a:lnTo>
                      <a:pt x="42925" y="180403"/>
                    </a:lnTo>
                    <a:lnTo>
                      <a:pt x="42926" y="177598"/>
                    </a:lnTo>
                    <a:lnTo>
                      <a:pt x="44750" y="167845"/>
                    </a:lnTo>
                    <a:lnTo>
                      <a:pt x="50037" y="153111"/>
                    </a:lnTo>
                    <a:lnTo>
                      <a:pt x="91821" y="49402"/>
                    </a:lnTo>
                    <a:lnTo>
                      <a:pt x="135585" y="49402"/>
                    </a:lnTo>
                    <a:lnTo>
                      <a:pt x="114681" y="0"/>
                    </a:lnTo>
                    <a:close/>
                  </a:path>
                </a:pathLst>
              </a:custGeom>
              <a:solidFill>
                <a:srgbClr val="FFFFFF"/>
              </a:solidFill>
            </p:spPr>
            <p:txBody>
              <a:bodyPr wrap="square" lIns="0" tIns="0" rIns="0" bIns="0" rtlCol="0"/>
              <a:lstStyle/>
              <a:p>
                <a:endParaRPr/>
              </a:p>
            </p:txBody>
          </p:sp>
          <p:sp>
            <p:nvSpPr>
              <p:cNvPr id="245" name="object 64"/>
              <p:cNvSpPr/>
              <p:nvPr/>
            </p:nvSpPr>
            <p:spPr>
              <a:xfrm>
                <a:off x="4980051" y="6042266"/>
                <a:ext cx="210820" cy="198120"/>
              </a:xfrm>
              <a:custGeom>
                <a:avLst/>
                <a:gdLst/>
                <a:ahLst/>
                <a:cxnLst/>
                <a:rect l="l" t="t" r="r" b="b"/>
                <a:pathLst>
                  <a:path w="210820" h="198120">
                    <a:moveTo>
                      <a:pt x="94107" y="0"/>
                    </a:moveTo>
                    <a:lnTo>
                      <a:pt x="114681" y="0"/>
                    </a:lnTo>
                    <a:lnTo>
                      <a:pt x="177926" y="149466"/>
                    </a:lnTo>
                    <a:lnTo>
                      <a:pt x="185686" y="167197"/>
                    </a:lnTo>
                    <a:lnTo>
                      <a:pt x="191027" y="178088"/>
                    </a:lnTo>
                    <a:lnTo>
                      <a:pt x="195707" y="183578"/>
                    </a:lnTo>
                    <a:lnTo>
                      <a:pt x="201422" y="184619"/>
                    </a:lnTo>
                    <a:lnTo>
                      <a:pt x="210820" y="185089"/>
                    </a:lnTo>
                    <a:lnTo>
                      <a:pt x="210820" y="197815"/>
                    </a:lnTo>
                    <a:lnTo>
                      <a:pt x="198360" y="197325"/>
                    </a:lnTo>
                    <a:lnTo>
                      <a:pt x="185703" y="197003"/>
                    </a:lnTo>
                    <a:lnTo>
                      <a:pt x="172846" y="196850"/>
                    </a:lnTo>
                    <a:lnTo>
                      <a:pt x="158029" y="196903"/>
                    </a:lnTo>
                    <a:lnTo>
                      <a:pt x="144924" y="197082"/>
                    </a:lnTo>
                    <a:lnTo>
                      <a:pt x="133072" y="197383"/>
                    </a:lnTo>
                    <a:lnTo>
                      <a:pt x="122016" y="197805"/>
                    </a:lnTo>
                    <a:lnTo>
                      <a:pt x="121793" y="185089"/>
                    </a:lnTo>
                    <a:lnTo>
                      <a:pt x="133096" y="184810"/>
                    </a:lnTo>
                    <a:lnTo>
                      <a:pt x="139446" y="184188"/>
                    </a:lnTo>
                    <a:lnTo>
                      <a:pt x="141097" y="183210"/>
                    </a:lnTo>
                    <a:lnTo>
                      <a:pt x="142748" y="182244"/>
                    </a:lnTo>
                    <a:lnTo>
                      <a:pt x="143510" y="180822"/>
                    </a:lnTo>
                    <a:lnTo>
                      <a:pt x="143510" y="178968"/>
                    </a:lnTo>
                    <a:lnTo>
                      <a:pt x="143510" y="176568"/>
                    </a:lnTo>
                    <a:lnTo>
                      <a:pt x="141604" y="170535"/>
                    </a:lnTo>
                    <a:lnTo>
                      <a:pt x="137668" y="160896"/>
                    </a:lnTo>
                    <a:lnTo>
                      <a:pt x="91821" y="49402"/>
                    </a:lnTo>
                    <a:lnTo>
                      <a:pt x="50037" y="153111"/>
                    </a:lnTo>
                    <a:lnTo>
                      <a:pt x="44750" y="167845"/>
                    </a:lnTo>
                    <a:lnTo>
                      <a:pt x="42926" y="177598"/>
                    </a:lnTo>
                    <a:lnTo>
                      <a:pt x="42925" y="180403"/>
                    </a:lnTo>
                    <a:lnTo>
                      <a:pt x="44196" y="182105"/>
                    </a:lnTo>
                    <a:lnTo>
                      <a:pt x="46736" y="182791"/>
                    </a:lnTo>
                    <a:lnTo>
                      <a:pt x="49149" y="183489"/>
                    </a:lnTo>
                    <a:lnTo>
                      <a:pt x="55372" y="184251"/>
                    </a:lnTo>
                    <a:lnTo>
                      <a:pt x="65404" y="185089"/>
                    </a:lnTo>
                    <a:lnTo>
                      <a:pt x="65404" y="197815"/>
                    </a:lnTo>
                    <a:lnTo>
                      <a:pt x="55857" y="197230"/>
                    </a:lnTo>
                    <a:lnTo>
                      <a:pt x="42643" y="196906"/>
                    </a:lnTo>
                    <a:lnTo>
                      <a:pt x="23125" y="196948"/>
                    </a:lnTo>
                    <a:lnTo>
                      <a:pt x="10236" y="197190"/>
                    </a:lnTo>
                    <a:lnTo>
                      <a:pt x="2111" y="197618"/>
                    </a:lnTo>
                    <a:lnTo>
                      <a:pt x="0" y="185089"/>
                    </a:lnTo>
                    <a:lnTo>
                      <a:pt x="44576" y="121297"/>
                    </a:lnTo>
                    <a:lnTo>
                      <a:pt x="94107" y="0"/>
                    </a:lnTo>
                    <a:close/>
                  </a:path>
                </a:pathLst>
              </a:custGeom>
              <a:ln w="9143">
                <a:solidFill>
                  <a:srgbClr val="000000"/>
                </a:solidFill>
              </a:ln>
            </p:spPr>
            <p:txBody>
              <a:bodyPr wrap="square" lIns="0" tIns="0" rIns="0" bIns="0" rtlCol="0"/>
              <a:lstStyle/>
              <a:p>
                <a:endParaRPr/>
              </a:p>
            </p:txBody>
          </p:sp>
          <p:sp>
            <p:nvSpPr>
              <p:cNvPr id="246" name="object 65"/>
              <p:cNvSpPr/>
              <p:nvPr/>
            </p:nvSpPr>
            <p:spPr>
              <a:xfrm>
                <a:off x="4858003" y="5498591"/>
                <a:ext cx="494665" cy="468630"/>
              </a:xfrm>
              <a:custGeom>
                <a:avLst/>
                <a:gdLst/>
                <a:ahLst/>
                <a:cxnLst/>
                <a:rect l="l" t="t" r="r" b="b"/>
                <a:pathLst>
                  <a:path w="494664" h="468629">
                    <a:moveTo>
                      <a:pt x="247142" y="0"/>
                    </a:moveTo>
                    <a:lnTo>
                      <a:pt x="207046" y="3065"/>
                    </a:lnTo>
                    <a:lnTo>
                      <a:pt x="169013" y="11939"/>
                    </a:lnTo>
                    <a:lnTo>
                      <a:pt x="133551" y="26141"/>
                    </a:lnTo>
                    <a:lnTo>
                      <a:pt x="86291" y="56378"/>
                    </a:lnTo>
                    <a:lnTo>
                      <a:pt x="47674" y="95891"/>
                    </a:lnTo>
                    <a:lnTo>
                      <a:pt x="19417" y="143053"/>
                    </a:lnTo>
                    <a:lnTo>
                      <a:pt x="3233" y="196238"/>
                    </a:lnTo>
                    <a:lnTo>
                      <a:pt x="0" y="234238"/>
                    </a:lnTo>
                    <a:lnTo>
                      <a:pt x="819" y="253453"/>
                    </a:lnTo>
                    <a:lnTo>
                      <a:pt x="12596" y="308287"/>
                    </a:lnTo>
                    <a:lnTo>
                      <a:pt x="37019" y="357642"/>
                    </a:lnTo>
                    <a:lnTo>
                      <a:pt x="72374" y="399891"/>
                    </a:lnTo>
                    <a:lnTo>
                      <a:pt x="116943" y="433406"/>
                    </a:lnTo>
                    <a:lnTo>
                      <a:pt x="169013" y="456560"/>
                    </a:lnTo>
                    <a:lnTo>
                      <a:pt x="207046" y="465437"/>
                    </a:lnTo>
                    <a:lnTo>
                      <a:pt x="247142" y="468503"/>
                    </a:lnTo>
                    <a:lnTo>
                      <a:pt x="267397" y="467726"/>
                    </a:lnTo>
                    <a:lnTo>
                      <a:pt x="306494" y="461695"/>
                    </a:lnTo>
                    <a:lnTo>
                      <a:pt x="343281" y="450094"/>
                    </a:lnTo>
                    <a:lnTo>
                      <a:pt x="393015" y="423305"/>
                    </a:lnTo>
                    <a:lnTo>
                      <a:pt x="434687" y="386698"/>
                    </a:lnTo>
                    <a:lnTo>
                      <a:pt x="466580" y="341899"/>
                    </a:lnTo>
                    <a:lnTo>
                      <a:pt x="486976" y="290537"/>
                    </a:lnTo>
                    <a:lnTo>
                      <a:pt x="494157" y="234238"/>
                    </a:lnTo>
                    <a:lnTo>
                      <a:pt x="493337" y="215024"/>
                    </a:lnTo>
                    <a:lnTo>
                      <a:pt x="481561" y="160193"/>
                    </a:lnTo>
                    <a:lnTo>
                      <a:pt x="457142" y="110842"/>
                    </a:lnTo>
                    <a:lnTo>
                      <a:pt x="421798" y="68599"/>
                    </a:lnTo>
                    <a:lnTo>
                      <a:pt x="377248" y="35089"/>
                    </a:lnTo>
                    <a:lnTo>
                      <a:pt x="325208" y="11939"/>
                    </a:lnTo>
                    <a:lnTo>
                      <a:pt x="287203" y="3065"/>
                    </a:lnTo>
                    <a:lnTo>
                      <a:pt x="247142" y="0"/>
                    </a:lnTo>
                    <a:close/>
                  </a:path>
                </a:pathLst>
              </a:custGeom>
              <a:solidFill>
                <a:srgbClr val="6485CF"/>
              </a:solidFill>
            </p:spPr>
            <p:txBody>
              <a:bodyPr wrap="square" lIns="0" tIns="0" rIns="0" bIns="0" rtlCol="0"/>
              <a:lstStyle/>
              <a:p>
                <a:endParaRPr/>
              </a:p>
            </p:txBody>
          </p:sp>
          <p:sp>
            <p:nvSpPr>
              <p:cNvPr id="247" name="object 66"/>
              <p:cNvSpPr/>
              <p:nvPr/>
            </p:nvSpPr>
            <p:spPr>
              <a:xfrm>
                <a:off x="4858003" y="5498591"/>
                <a:ext cx="494665" cy="468630"/>
              </a:xfrm>
              <a:custGeom>
                <a:avLst/>
                <a:gdLst/>
                <a:ahLst/>
                <a:cxnLst/>
                <a:rect l="l" t="t" r="r" b="b"/>
                <a:pathLst>
                  <a:path w="494664" h="468629">
                    <a:moveTo>
                      <a:pt x="0" y="234238"/>
                    </a:moveTo>
                    <a:lnTo>
                      <a:pt x="3233" y="196238"/>
                    </a:lnTo>
                    <a:lnTo>
                      <a:pt x="19417" y="143053"/>
                    </a:lnTo>
                    <a:lnTo>
                      <a:pt x="47674" y="95891"/>
                    </a:lnTo>
                    <a:lnTo>
                      <a:pt x="86291" y="56378"/>
                    </a:lnTo>
                    <a:lnTo>
                      <a:pt x="133551" y="26141"/>
                    </a:lnTo>
                    <a:lnTo>
                      <a:pt x="169013" y="11939"/>
                    </a:lnTo>
                    <a:lnTo>
                      <a:pt x="207046" y="3065"/>
                    </a:lnTo>
                    <a:lnTo>
                      <a:pt x="247142" y="0"/>
                    </a:lnTo>
                    <a:lnTo>
                      <a:pt x="267397" y="776"/>
                    </a:lnTo>
                    <a:lnTo>
                      <a:pt x="306494" y="6806"/>
                    </a:lnTo>
                    <a:lnTo>
                      <a:pt x="343281" y="18404"/>
                    </a:lnTo>
                    <a:lnTo>
                      <a:pt x="393015" y="45188"/>
                    </a:lnTo>
                    <a:lnTo>
                      <a:pt x="434687" y="81790"/>
                    </a:lnTo>
                    <a:lnTo>
                      <a:pt x="466580" y="126583"/>
                    </a:lnTo>
                    <a:lnTo>
                      <a:pt x="486976" y="177941"/>
                    </a:lnTo>
                    <a:lnTo>
                      <a:pt x="494157" y="234238"/>
                    </a:lnTo>
                    <a:lnTo>
                      <a:pt x="493337" y="253453"/>
                    </a:lnTo>
                    <a:lnTo>
                      <a:pt x="481561" y="308287"/>
                    </a:lnTo>
                    <a:lnTo>
                      <a:pt x="457142" y="357642"/>
                    </a:lnTo>
                    <a:lnTo>
                      <a:pt x="421798" y="399891"/>
                    </a:lnTo>
                    <a:lnTo>
                      <a:pt x="377248" y="433406"/>
                    </a:lnTo>
                    <a:lnTo>
                      <a:pt x="325208" y="456560"/>
                    </a:lnTo>
                    <a:lnTo>
                      <a:pt x="287203" y="465437"/>
                    </a:lnTo>
                    <a:lnTo>
                      <a:pt x="247142" y="468503"/>
                    </a:lnTo>
                    <a:lnTo>
                      <a:pt x="226868" y="467726"/>
                    </a:lnTo>
                    <a:lnTo>
                      <a:pt x="187740" y="461695"/>
                    </a:lnTo>
                    <a:lnTo>
                      <a:pt x="150929" y="450094"/>
                    </a:lnTo>
                    <a:lnTo>
                      <a:pt x="101169" y="423305"/>
                    </a:lnTo>
                    <a:lnTo>
                      <a:pt x="59480" y="386698"/>
                    </a:lnTo>
                    <a:lnTo>
                      <a:pt x="27579" y="341899"/>
                    </a:lnTo>
                    <a:lnTo>
                      <a:pt x="7180" y="290537"/>
                    </a:lnTo>
                    <a:lnTo>
                      <a:pt x="0" y="234238"/>
                    </a:lnTo>
                    <a:close/>
                  </a:path>
                </a:pathLst>
              </a:custGeom>
              <a:ln w="25400">
                <a:solidFill>
                  <a:srgbClr val="FFFFFF"/>
                </a:solidFill>
              </a:ln>
            </p:spPr>
            <p:txBody>
              <a:bodyPr wrap="square" lIns="0" tIns="0" rIns="0" bIns="0" rtlCol="0"/>
              <a:lstStyle/>
              <a:p>
                <a:endParaRPr/>
              </a:p>
            </p:txBody>
          </p:sp>
          <p:sp>
            <p:nvSpPr>
              <p:cNvPr id="248" name="object 67"/>
              <p:cNvSpPr/>
              <p:nvPr/>
            </p:nvSpPr>
            <p:spPr>
              <a:xfrm>
                <a:off x="4849367" y="5478779"/>
                <a:ext cx="534924" cy="617219"/>
              </a:xfrm>
              <a:prstGeom prst="rect">
                <a:avLst/>
              </a:prstGeom>
              <a:blipFill>
                <a:blip r:embed="rId19" cstate="print"/>
                <a:stretch>
                  <a:fillRect/>
                </a:stretch>
              </a:blipFill>
            </p:spPr>
            <p:txBody>
              <a:bodyPr wrap="square" lIns="0" tIns="0" rIns="0" bIns="0" rtlCol="0"/>
              <a:lstStyle/>
              <a:p>
                <a:endParaRPr/>
              </a:p>
            </p:txBody>
          </p:sp>
          <p:sp>
            <p:nvSpPr>
              <p:cNvPr id="249" name="object 68"/>
              <p:cNvSpPr/>
              <p:nvPr/>
            </p:nvSpPr>
            <p:spPr>
              <a:xfrm>
                <a:off x="5024628" y="5478779"/>
                <a:ext cx="431291" cy="617219"/>
              </a:xfrm>
              <a:prstGeom prst="rect">
                <a:avLst/>
              </a:prstGeom>
              <a:blipFill>
                <a:blip r:embed="rId10" cstate="print"/>
                <a:stretch>
                  <a:fillRect/>
                </a:stretch>
              </a:blipFill>
            </p:spPr>
            <p:txBody>
              <a:bodyPr wrap="square" lIns="0" tIns="0" rIns="0" bIns="0" rtlCol="0"/>
              <a:lstStyle/>
              <a:p>
                <a:endParaRPr/>
              </a:p>
            </p:txBody>
          </p:sp>
          <p:sp>
            <p:nvSpPr>
              <p:cNvPr id="250" name="object 69"/>
              <p:cNvSpPr/>
              <p:nvPr/>
            </p:nvSpPr>
            <p:spPr>
              <a:xfrm>
                <a:off x="5032267" y="5692940"/>
                <a:ext cx="154940" cy="139065"/>
              </a:xfrm>
              <a:custGeom>
                <a:avLst/>
                <a:gdLst/>
                <a:ahLst/>
                <a:cxnLst/>
                <a:rect l="l" t="t" r="r" b="b"/>
                <a:pathLst>
                  <a:path w="154939" h="139064">
                    <a:moveTo>
                      <a:pt x="70719" y="0"/>
                    </a:moveTo>
                    <a:lnTo>
                      <a:pt x="26924" y="19341"/>
                    </a:lnTo>
                    <a:lnTo>
                      <a:pt x="2787" y="51875"/>
                    </a:lnTo>
                    <a:lnTo>
                      <a:pt x="0" y="77733"/>
                    </a:lnTo>
                    <a:lnTo>
                      <a:pt x="1216" y="90592"/>
                    </a:lnTo>
                    <a:lnTo>
                      <a:pt x="18569" y="125028"/>
                    </a:lnTo>
                    <a:lnTo>
                      <a:pt x="54082" y="139052"/>
                    </a:lnTo>
                    <a:lnTo>
                      <a:pt x="59162" y="139052"/>
                    </a:lnTo>
                    <a:lnTo>
                      <a:pt x="64115" y="138125"/>
                    </a:lnTo>
                    <a:lnTo>
                      <a:pt x="70201" y="135305"/>
                    </a:lnTo>
                    <a:lnTo>
                      <a:pt x="82952" y="124689"/>
                    </a:lnTo>
                    <a:lnTo>
                      <a:pt x="92701" y="116789"/>
                    </a:lnTo>
                    <a:lnTo>
                      <a:pt x="99207" y="111772"/>
                    </a:lnTo>
                    <a:lnTo>
                      <a:pt x="76688" y="111772"/>
                    </a:lnTo>
                    <a:lnTo>
                      <a:pt x="65376" y="111468"/>
                    </a:lnTo>
                    <a:lnTo>
                      <a:pt x="36900" y="74492"/>
                    </a:lnTo>
                    <a:lnTo>
                      <a:pt x="36127" y="57651"/>
                    </a:lnTo>
                    <a:lnTo>
                      <a:pt x="38496" y="40015"/>
                    </a:lnTo>
                    <a:lnTo>
                      <a:pt x="44162" y="27421"/>
                    </a:lnTo>
                    <a:lnTo>
                      <a:pt x="53125" y="19866"/>
                    </a:lnTo>
                    <a:lnTo>
                      <a:pt x="65385" y="17348"/>
                    </a:lnTo>
                    <a:lnTo>
                      <a:pt x="137873" y="17348"/>
                    </a:lnTo>
                    <a:lnTo>
                      <a:pt x="138156" y="16967"/>
                    </a:lnTo>
                    <a:lnTo>
                      <a:pt x="140861" y="15971"/>
                    </a:lnTo>
                    <a:lnTo>
                      <a:pt x="105277" y="15971"/>
                    </a:lnTo>
                    <a:lnTo>
                      <a:pt x="94985" y="7094"/>
                    </a:lnTo>
                    <a:lnTo>
                      <a:pt x="83466" y="1772"/>
                    </a:lnTo>
                    <a:lnTo>
                      <a:pt x="70719" y="0"/>
                    </a:lnTo>
                    <a:close/>
                  </a:path>
                  <a:path w="154939" h="139064">
                    <a:moveTo>
                      <a:pt x="154666" y="135327"/>
                    </a:moveTo>
                    <a:lnTo>
                      <a:pt x="129866" y="135327"/>
                    </a:lnTo>
                    <a:lnTo>
                      <a:pt x="142731" y="135600"/>
                    </a:lnTo>
                    <a:lnTo>
                      <a:pt x="154666" y="136118"/>
                    </a:lnTo>
                    <a:lnTo>
                      <a:pt x="154666" y="135327"/>
                    </a:lnTo>
                    <a:close/>
                  </a:path>
                  <a:path w="154939" h="139064">
                    <a:moveTo>
                      <a:pt x="134560" y="111607"/>
                    </a:moveTo>
                    <a:lnTo>
                      <a:pt x="99421" y="111607"/>
                    </a:lnTo>
                    <a:lnTo>
                      <a:pt x="99040" y="117182"/>
                    </a:lnTo>
                    <a:lnTo>
                      <a:pt x="98244" y="125028"/>
                    </a:lnTo>
                    <a:lnTo>
                      <a:pt x="97135" y="134302"/>
                    </a:lnTo>
                    <a:lnTo>
                      <a:pt x="102592" y="135863"/>
                    </a:lnTo>
                    <a:lnTo>
                      <a:pt x="112979" y="135435"/>
                    </a:lnTo>
                    <a:lnTo>
                      <a:pt x="154666" y="135327"/>
                    </a:lnTo>
                    <a:lnTo>
                      <a:pt x="154666" y="124371"/>
                    </a:lnTo>
                    <a:lnTo>
                      <a:pt x="143617" y="123812"/>
                    </a:lnTo>
                    <a:lnTo>
                      <a:pt x="137267" y="122478"/>
                    </a:lnTo>
                    <a:lnTo>
                      <a:pt x="134806" y="115708"/>
                    </a:lnTo>
                    <a:lnTo>
                      <a:pt x="134560" y="111607"/>
                    </a:lnTo>
                    <a:close/>
                  </a:path>
                  <a:path w="154939" h="139064">
                    <a:moveTo>
                      <a:pt x="137873" y="17348"/>
                    </a:moveTo>
                    <a:lnTo>
                      <a:pt x="65385" y="17348"/>
                    </a:lnTo>
                    <a:lnTo>
                      <a:pt x="68858" y="17511"/>
                    </a:lnTo>
                    <a:lnTo>
                      <a:pt x="80649" y="20942"/>
                    </a:lnTo>
                    <a:lnTo>
                      <a:pt x="90830" y="28825"/>
                    </a:lnTo>
                    <a:lnTo>
                      <a:pt x="99421" y="41160"/>
                    </a:lnTo>
                    <a:lnTo>
                      <a:pt x="99307" y="74492"/>
                    </a:lnTo>
                    <a:lnTo>
                      <a:pt x="82911" y="109715"/>
                    </a:lnTo>
                    <a:lnTo>
                      <a:pt x="76688" y="111772"/>
                    </a:lnTo>
                    <a:lnTo>
                      <a:pt x="99207" y="111772"/>
                    </a:lnTo>
                    <a:lnTo>
                      <a:pt x="99421" y="111607"/>
                    </a:lnTo>
                    <a:lnTo>
                      <a:pt x="134560" y="111607"/>
                    </a:lnTo>
                    <a:lnTo>
                      <a:pt x="134075" y="103502"/>
                    </a:lnTo>
                    <a:lnTo>
                      <a:pt x="133879" y="87303"/>
                    </a:lnTo>
                    <a:lnTo>
                      <a:pt x="133927" y="74492"/>
                    </a:lnTo>
                    <a:lnTo>
                      <a:pt x="134251" y="40015"/>
                    </a:lnTo>
                    <a:lnTo>
                      <a:pt x="134346" y="24701"/>
                    </a:lnTo>
                    <a:lnTo>
                      <a:pt x="135108" y="21069"/>
                    </a:lnTo>
                    <a:lnTo>
                      <a:pt x="137873" y="17348"/>
                    </a:lnTo>
                    <a:close/>
                  </a:path>
                  <a:path w="154939" h="139064">
                    <a:moveTo>
                      <a:pt x="116312" y="3073"/>
                    </a:moveTo>
                    <a:lnTo>
                      <a:pt x="112883" y="7975"/>
                    </a:lnTo>
                    <a:lnTo>
                      <a:pt x="109327" y="12458"/>
                    </a:lnTo>
                    <a:lnTo>
                      <a:pt x="105277" y="15971"/>
                    </a:lnTo>
                    <a:lnTo>
                      <a:pt x="140861" y="15971"/>
                    </a:lnTo>
                    <a:lnTo>
                      <a:pt x="141331" y="15798"/>
                    </a:lnTo>
                    <a:lnTo>
                      <a:pt x="148316" y="15430"/>
                    </a:lnTo>
                    <a:lnTo>
                      <a:pt x="154666" y="14960"/>
                    </a:lnTo>
                    <a:lnTo>
                      <a:pt x="154666" y="3911"/>
                    </a:lnTo>
                    <a:lnTo>
                      <a:pt x="128504" y="3911"/>
                    </a:lnTo>
                    <a:lnTo>
                      <a:pt x="121773" y="3632"/>
                    </a:lnTo>
                    <a:lnTo>
                      <a:pt x="116312" y="3073"/>
                    </a:lnTo>
                    <a:close/>
                  </a:path>
                  <a:path w="154939" h="139064">
                    <a:moveTo>
                      <a:pt x="154666" y="3073"/>
                    </a:moveTo>
                    <a:lnTo>
                      <a:pt x="149459" y="3632"/>
                    </a:lnTo>
                    <a:lnTo>
                      <a:pt x="143363" y="3911"/>
                    </a:lnTo>
                    <a:lnTo>
                      <a:pt x="154666" y="3911"/>
                    </a:lnTo>
                    <a:lnTo>
                      <a:pt x="154666" y="3073"/>
                    </a:lnTo>
                    <a:close/>
                  </a:path>
                </a:pathLst>
              </a:custGeom>
              <a:solidFill>
                <a:srgbClr val="FFFFFF"/>
              </a:solidFill>
            </p:spPr>
            <p:txBody>
              <a:bodyPr wrap="square" lIns="0" tIns="0" rIns="0" bIns="0" rtlCol="0"/>
              <a:lstStyle/>
              <a:p>
                <a:endParaRPr/>
              </a:p>
            </p:txBody>
          </p:sp>
          <p:sp>
            <p:nvSpPr>
              <p:cNvPr id="251" name="object 70"/>
              <p:cNvSpPr/>
              <p:nvPr/>
            </p:nvSpPr>
            <p:spPr>
              <a:xfrm>
                <a:off x="5068394" y="5710288"/>
                <a:ext cx="63500" cy="94615"/>
              </a:xfrm>
              <a:custGeom>
                <a:avLst/>
                <a:gdLst/>
                <a:ahLst/>
                <a:cxnLst/>
                <a:rect l="l" t="t" r="r" b="b"/>
                <a:pathLst>
                  <a:path w="63500" h="94614">
                    <a:moveTo>
                      <a:pt x="29258" y="0"/>
                    </a:moveTo>
                    <a:lnTo>
                      <a:pt x="16998" y="2517"/>
                    </a:lnTo>
                    <a:lnTo>
                      <a:pt x="8035" y="10073"/>
                    </a:lnTo>
                    <a:lnTo>
                      <a:pt x="2369" y="22667"/>
                    </a:lnTo>
                    <a:lnTo>
                      <a:pt x="0" y="40303"/>
                    </a:lnTo>
                    <a:lnTo>
                      <a:pt x="773" y="57144"/>
                    </a:lnTo>
                    <a:lnTo>
                      <a:pt x="29248" y="94119"/>
                    </a:lnTo>
                    <a:lnTo>
                      <a:pt x="40561" y="94424"/>
                    </a:lnTo>
                    <a:lnTo>
                      <a:pt x="46784" y="92367"/>
                    </a:lnTo>
                    <a:lnTo>
                      <a:pt x="63179" y="57154"/>
                    </a:lnTo>
                    <a:lnTo>
                      <a:pt x="63294" y="23812"/>
                    </a:lnTo>
                    <a:lnTo>
                      <a:pt x="54702" y="11477"/>
                    </a:lnTo>
                    <a:lnTo>
                      <a:pt x="44522" y="3594"/>
                    </a:lnTo>
                    <a:lnTo>
                      <a:pt x="32730" y="163"/>
                    </a:lnTo>
                    <a:lnTo>
                      <a:pt x="29258" y="0"/>
                    </a:lnTo>
                    <a:close/>
                  </a:path>
                </a:pathLst>
              </a:custGeom>
              <a:ln w="9144">
                <a:solidFill>
                  <a:srgbClr val="000000"/>
                </a:solidFill>
              </a:ln>
            </p:spPr>
            <p:txBody>
              <a:bodyPr wrap="square" lIns="0" tIns="0" rIns="0" bIns="0" rtlCol="0"/>
              <a:lstStyle/>
              <a:p>
                <a:endParaRPr/>
              </a:p>
            </p:txBody>
          </p:sp>
          <p:sp>
            <p:nvSpPr>
              <p:cNvPr id="252" name="object 71"/>
              <p:cNvSpPr/>
              <p:nvPr/>
            </p:nvSpPr>
            <p:spPr>
              <a:xfrm>
                <a:off x="5032267" y="5692940"/>
                <a:ext cx="154940" cy="139065"/>
              </a:xfrm>
              <a:custGeom>
                <a:avLst/>
                <a:gdLst/>
                <a:ahLst/>
                <a:cxnLst/>
                <a:rect l="l" t="t" r="r" b="b"/>
                <a:pathLst>
                  <a:path w="154939" h="139064">
                    <a:moveTo>
                      <a:pt x="70719" y="0"/>
                    </a:moveTo>
                    <a:lnTo>
                      <a:pt x="83466" y="1772"/>
                    </a:lnTo>
                    <a:lnTo>
                      <a:pt x="94985" y="7094"/>
                    </a:lnTo>
                    <a:lnTo>
                      <a:pt x="105277" y="15971"/>
                    </a:lnTo>
                    <a:lnTo>
                      <a:pt x="109327" y="12458"/>
                    </a:lnTo>
                    <a:lnTo>
                      <a:pt x="112883" y="7975"/>
                    </a:lnTo>
                    <a:lnTo>
                      <a:pt x="116312" y="3073"/>
                    </a:lnTo>
                    <a:lnTo>
                      <a:pt x="121773" y="3632"/>
                    </a:lnTo>
                    <a:lnTo>
                      <a:pt x="128504" y="3911"/>
                    </a:lnTo>
                    <a:lnTo>
                      <a:pt x="136505" y="3911"/>
                    </a:lnTo>
                    <a:lnTo>
                      <a:pt x="143363" y="3911"/>
                    </a:lnTo>
                    <a:lnTo>
                      <a:pt x="149459" y="3632"/>
                    </a:lnTo>
                    <a:lnTo>
                      <a:pt x="154666" y="3073"/>
                    </a:lnTo>
                    <a:lnTo>
                      <a:pt x="154666" y="14960"/>
                    </a:lnTo>
                    <a:lnTo>
                      <a:pt x="150983" y="15239"/>
                    </a:lnTo>
                    <a:lnTo>
                      <a:pt x="148316" y="15430"/>
                    </a:lnTo>
                    <a:lnTo>
                      <a:pt x="146411" y="15519"/>
                    </a:lnTo>
                    <a:lnTo>
                      <a:pt x="141331" y="15798"/>
                    </a:lnTo>
                    <a:lnTo>
                      <a:pt x="138156" y="16967"/>
                    </a:lnTo>
                    <a:lnTo>
                      <a:pt x="136632" y="19011"/>
                    </a:lnTo>
                    <a:lnTo>
                      <a:pt x="135108" y="21069"/>
                    </a:lnTo>
                    <a:lnTo>
                      <a:pt x="134346" y="24701"/>
                    </a:lnTo>
                    <a:lnTo>
                      <a:pt x="134346" y="29908"/>
                    </a:lnTo>
                    <a:lnTo>
                      <a:pt x="133838" y="83985"/>
                    </a:lnTo>
                    <a:lnTo>
                      <a:pt x="137267" y="122478"/>
                    </a:lnTo>
                    <a:lnTo>
                      <a:pt x="154666" y="124371"/>
                    </a:lnTo>
                    <a:lnTo>
                      <a:pt x="154666" y="136118"/>
                    </a:lnTo>
                    <a:lnTo>
                      <a:pt x="142731" y="135600"/>
                    </a:lnTo>
                    <a:lnTo>
                      <a:pt x="129866" y="135327"/>
                    </a:lnTo>
                    <a:lnTo>
                      <a:pt x="112979" y="135435"/>
                    </a:lnTo>
                    <a:lnTo>
                      <a:pt x="102592" y="135863"/>
                    </a:lnTo>
                    <a:lnTo>
                      <a:pt x="97135" y="134302"/>
                    </a:lnTo>
                    <a:lnTo>
                      <a:pt x="98278" y="124739"/>
                    </a:lnTo>
                    <a:lnTo>
                      <a:pt x="99040" y="117182"/>
                    </a:lnTo>
                    <a:lnTo>
                      <a:pt x="99421" y="111607"/>
                    </a:lnTo>
                    <a:lnTo>
                      <a:pt x="92701" y="116789"/>
                    </a:lnTo>
                    <a:lnTo>
                      <a:pt x="82952" y="124689"/>
                    </a:lnTo>
                    <a:lnTo>
                      <a:pt x="70201" y="135305"/>
                    </a:lnTo>
                    <a:lnTo>
                      <a:pt x="64115" y="138125"/>
                    </a:lnTo>
                    <a:lnTo>
                      <a:pt x="59162" y="139052"/>
                    </a:lnTo>
                    <a:lnTo>
                      <a:pt x="54082" y="139052"/>
                    </a:lnTo>
                    <a:lnTo>
                      <a:pt x="18569" y="125028"/>
                    </a:lnTo>
                    <a:lnTo>
                      <a:pt x="1216" y="90592"/>
                    </a:lnTo>
                    <a:lnTo>
                      <a:pt x="0" y="77733"/>
                    </a:lnTo>
                    <a:lnTo>
                      <a:pt x="686" y="63972"/>
                    </a:lnTo>
                    <a:lnTo>
                      <a:pt x="15364" y="27736"/>
                    </a:lnTo>
                    <a:lnTo>
                      <a:pt x="50532" y="4668"/>
                    </a:lnTo>
                    <a:lnTo>
                      <a:pt x="61816" y="854"/>
                    </a:lnTo>
                    <a:lnTo>
                      <a:pt x="70719" y="0"/>
                    </a:lnTo>
                    <a:close/>
                  </a:path>
                </a:pathLst>
              </a:custGeom>
              <a:ln w="9144">
                <a:solidFill>
                  <a:srgbClr val="000000"/>
                </a:solidFill>
              </a:ln>
            </p:spPr>
            <p:txBody>
              <a:bodyPr wrap="square" lIns="0" tIns="0" rIns="0" bIns="0" rtlCol="0"/>
              <a:lstStyle/>
              <a:p>
                <a:endParaRPr/>
              </a:p>
            </p:txBody>
          </p:sp>
          <p:sp>
            <p:nvSpPr>
              <p:cNvPr id="253" name="object 72"/>
              <p:cNvSpPr/>
              <p:nvPr/>
            </p:nvSpPr>
            <p:spPr>
              <a:xfrm>
                <a:off x="4530557" y="5633094"/>
                <a:ext cx="288290" cy="273050"/>
              </a:xfrm>
              <a:custGeom>
                <a:avLst/>
                <a:gdLst/>
                <a:ahLst/>
                <a:cxnLst/>
                <a:rect l="l" t="t" r="r" b="b"/>
                <a:pathLst>
                  <a:path w="288289" h="273050">
                    <a:moveTo>
                      <a:pt x="134406" y="0"/>
                    </a:moveTo>
                    <a:lnTo>
                      <a:pt x="91571" y="9033"/>
                    </a:lnTo>
                    <a:lnTo>
                      <a:pt x="54610" y="29165"/>
                    </a:lnTo>
                    <a:lnTo>
                      <a:pt x="25618" y="58410"/>
                    </a:lnTo>
                    <a:lnTo>
                      <a:pt x="6688" y="94783"/>
                    </a:lnTo>
                    <a:lnTo>
                      <a:pt x="69" y="133439"/>
                    </a:lnTo>
                    <a:lnTo>
                      <a:pt x="0" y="141069"/>
                    </a:lnTo>
                    <a:lnTo>
                      <a:pt x="1204" y="154617"/>
                    </a:lnTo>
                    <a:lnTo>
                      <a:pt x="12887" y="192553"/>
                    </a:lnTo>
                    <a:lnTo>
                      <a:pt x="35588" y="225060"/>
                    </a:lnTo>
                    <a:lnTo>
                      <a:pt x="67966" y="250412"/>
                    </a:lnTo>
                    <a:lnTo>
                      <a:pt x="108457" y="266764"/>
                    </a:lnTo>
                    <a:lnTo>
                      <a:pt x="155835" y="272450"/>
                    </a:lnTo>
                    <a:lnTo>
                      <a:pt x="170412" y="270613"/>
                    </a:lnTo>
                    <a:lnTo>
                      <a:pt x="210866" y="257256"/>
                    </a:lnTo>
                    <a:lnTo>
                      <a:pt x="244818" y="233540"/>
                    </a:lnTo>
                    <a:lnTo>
                      <a:pt x="270226" y="201278"/>
                    </a:lnTo>
                    <a:lnTo>
                      <a:pt x="285050" y="162282"/>
                    </a:lnTo>
                    <a:lnTo>
                      <a:pt x="288045" y="133439"/>
                    </a:lnTo>
                    <a:lnTo>
                      <a:pt x="287022" y="119721"/>
                    </a:lnTo>
                    <a:lnTo>
                      <a:pt x="275739" y="81274"/>
                    </a:lnTo>
                    <a:lnTo>
                      <a:pt x="253318" y="48283"/>
                    </a:lnTo>
                    <a:lnTo>
                      <a:pt x="221277" y="22544"/>
                    </a:lnTo>
                    <a:lnTo>
                      <a:pt x="181134" y="5851"/>
                    </a:lnTo>
                    <a:lnTo>
                      <a:pt x="134406" y="0"/>
                    </a:lnTo>
                    <a:close/>
                  </a:path>
                </a:pathLst>
              </a:custGeom>
              <a:solidFill>
                <a:srgbClr val="00AFEF"/>
              </a:solidFill>
            </p:spPr>
            <p:txBody>
              <a:bodyPr wrap="square" lIns="0" tIns="0" rIns="0" bIns="0" rtlCol="0"/>
              <a:lstStyle/>
              <a:p>
                <a:endParaRPr/>
              </a:p>
            </p:txBody>
          </p:sp>
          <p:sp>
            <p:nvSpPr>
              <p:cNvPr id="254" name="object 73"/>
              <p:cNvSpPr/>
              <p:nvPr/>
            </p:nvSpPr>
            <p:spPr>
              <a:xfrm>
                <a:off x="4530471" y="5633094"/>
                <a:ext cx="288290" cy="273050"/>
              </a:xfrm>
              <a:custGeom>
                <a:avLst/>
                <a:gdLst/>
                <a:ahLst/>
                <a:cxnLst/>
                <a:rect l="l" t="t" r="r" b="b"/>
                <a:pathLst>
                  <a:path w="288289" h="273050">
                    <a:moveTo>
                      <a:pt x="0" y="136299"/>
                    </a:moveTo>
                    <a:lnTo>
                      <a:pt x="6775" y="94783"/>
                    </a:lnTo>
                    <a:lnTo>
                      <a:pt x="25705" y="58410"/>
                    </a:lnTo>
                    <a:lnTo>
                      <a:pt x="54697" y="29165"/>
                    </a:lnTo>
                    <a:lnTo>
                      <a:pt x="91657" y="9033"/>
                    </a:lnTo>
                    <a:lnTo>
                      <a:pt x="134492" y="0"/>
                    </a:lnTo>
                    <a:lnTo>
                      <a:pt x="150706" y="635"/>
                    </a:lnTo>
                    <a:lnTo>
                      <a:pt x="195408" y="10299"/>
                    </a:lnTo>
                    <a:lnTo>
                      <a:pt x="233019" y="30207"/>
                    </a:lnTo>
                    <a:lnTo>
                      <a:pt x="262022" y="58563"/>
                    </a:lnTo>
                    <a:lnTo>
                      <a:pt x="280899" y="93572"/>
                    </a:lnTo>
                    <a:lnTo>
                      <a:pt x="288132" y="133439"/>
                    </a:lnTo>
                    <a:lnTo>
                      <a:pt x="287373" y="148100"/>
                    </a:lnTo>
                    <a:lnTo>
                      <a:pt x="276530" y="188938"/>
                    </a:lnTo>
                    <a:lnTo>
                      <a:pt x="254424" y="223646"/>
                    </a:lnTo>
                    <a:lnTo>
                      <a:pt x="223093" y="250412"/>
                    </a:lnTo>
                    <a:lnTo>
                      <a:pt x="184580" y="267423"/>
                    </a:lnTo>
                    <a:lnTo>
                      <a:pt x="155921" y="272450"/>
                    </a:lnTo>
                    <a:lnTo>
                      <a:pt x="139456" y="271852"/>
                    </a:lnTo>
                    <a:lnTo>
                      <a:pt x="94199" y="262406"/>
                    </a:lnTo>
                    <a:lnTo>
                      <a:pt x="56239" y="242848"/>
                    </a:lnTo>
                    <a:lnTo>
                      <a:pt x="26969" y="214936"/>
                    </a:lnTo>
                    <a:lnTo>
                      <a:pt x="7786" y="180424"/>
                    </a:lnTo>
                    <a:lnTo>
                      <a:pt x="86" y="141069"/>
                    </a:lnTo>
                    <a:lnTo>
                      <a:pt x="0" y="136299"/>
                    </a:lnTo>
                    <a:close/>
                  </a:path>
                </a:pathLst>
              </a:custGeom>
              <a:ln w="25400">
                <a:solidFill>
                  <a:srgbClr val="FFFFFF"/>
                </a:solidFill>
              </a:ln>
            </p:spPr>
            <p:txBody>
              <a:bodyPr wrap="square" lIns="0" tIns="0" rIns="0" bIns="0" rtlCol="0"/>
              <a:lstStyle/>
              <a:p>
                <a:endParaRPr/>
              </a:p>
            </p:txBody>
          </p:sp>
          <p:sp>
            <p:nvSpPr>
              <p:cNvPr id="255" name="object 74"/>
              <p:cNvSpPr/>
              <p:nvPr/>
            </p:nvSpPr>
            <p:spPr>
              <a:xfrm>
                <a:off x="4419600" y="5515355"/>
                <a:ext cx="534924" cy="617220"/>
              </a:xfrm>
              <a:prstGeom prst="rect">
                <a:avLst/>
              </a:prstGeom>
              <a:blipFill>
                <a:blip r:embed="rId20" cstate="print"/>
                <a:stretch>
                  <a:fillRect/>
                </a:stretch>
              </a:blipFill>
            </p:spPr>
            <p:txBody>
              <a:bodyPr wrap="square" lIns="0" tIns="0" rIns="0" bIns="0" rtlCol="0"/>
              <a:lstStyle/>
              <a:p>
                <a:endParaRPr/>
              </a:p>
            </p:txBody>
          </p:sp>
          <p:sp>
            <p:nvSpPr>
              <p:cNvPr id="256" name="object 75"/>
              <p:cNvSpPr/>
              <p:nvPr/>
            </p:nvSpPr>
            <p:spPr>
              <a:xfrm>
                <a:off x="4594859" y="5515355"/>
                <a:ext cx="431291" cy="617220"/>
              </a:xfrm>
              <a:prstGeom prst="rect">
                <a:avLst/>
              </a:prstGeom>
              <a:blipFill>
                <a:blip r:embed="rId10" cstate="print"/>
                <a:stretch>
                  <a:fillRect/>
                </a:stretch>
              </a:blipFill>
            </p:spPr>
            <p:txBody>
              <a:bodyPr wrap="square" lIns="0" tIns="0" rIns="0" bIns="0" rtlCol="0"/>
              <a:lstStyle/>
              <a:p>
                <a:endParaRPr/>
              </a:p>
            </p:txBody>
          </p:sp>
          <p:sp>
            <p:nvSpPr>
              <p:cNvPr id="257" name="object 76"/>
              <p:cNvSpPr/>
              <p:nvPr/>
            </p:nvSpPr>
            <p:spPr>
              <a:xfrm>
                <a:off x="4595240" y="5729503"/>
                <a:ext cx="162560" cy="136525"/>
              </a:xfrm>
              <a:custGeom>
                <a:avLst/>
                <a:gdLst/>
                <a:ahLst/>
                <a:cxnLst/>
                <a:rect l="l" t="t" r="r" b="b"/>
                <a:pathLst>
                  <a:path w="162560" h="136525">
                    <a:moveTo>
                      <a:pt x="77343" y="135371"/>
                    </a:moveTo>
                    <a:lnTo>
                      <a:pt x="28707" y="135371"/>
                    </a:lnTo>
                    <a:lnTo>
                      <a:pt x="50147" y="135403"/>
                    </a:lnTo>
                    <a:lnTo>
                      <a:pt x="77343" y="136118"/>
                    </a:lnTo>
                    <a:lnTo>
                      <a:pt x="77343" y="135371"/>
                    </a:lnTo>
                    <a:close/>
                  </a:path>
                  <a:path w="162560" h="136525">
                    <a:moveTo>
                      <a:pt x="140605" y="25171"/>
                    </a:moveTo>
                    <a:lnTo>
                      <a:pt x="76073" y="25171"/>
                    </a:lnTo>
                    <a:lnTo>
                      <a:pt x="83959" y="25201"/>
                    </a:lnTo>
                    <a:lnTo>
                      <a:pt x="95691" y="28800"/>
                    </a:lnTo>
                    <a:lnTo>
                      <a:pt x="104442" y="40465"/>
                    </a:lnTo>
                    <a:lnTo>
                      <a:pt x="105946" y="50117"/>
                    </a:lnTo>
                    <a:lnTo>
                      <a:pt x="106865" y="64379"/>
                    </a:lnTo>
                    <a:lnTo>
                      <a:pt x="107168" y="83699"/>
                    </a:lnTo>
                    <a:lnTo>
                      <a:pt x="106839" y="96575"/>
                    </a:lnTo>
                    <a:lnTo>
                      <a:pt x="106112" y="109297"/>
                    </a:lnTo>
                    <a:lnTo>
                      <a:pt x="104959" y="122186"/>
                    </a:lnTo>
                    <a:lnTo>
                      <a:pt x="103505" y="134289"/>
                    </a:lnTo>
                    <a:lnTo>
                      <a:pt x="105029" y="136118"/>
                    </a:lnTo>
                    <a:lnTo>
                      <a:pt x="133858" y="135280"/>
                    </a:lnTo>
                    <a:lnTo>
                      <a:pt x="162179" y="135280"/>
                    </a:lnTo>
                    <a:lnTo>
                      <a:pt x="162179" y="124650"/>
                    </a:lnTo>
                    <a:lnTo>
                      <a:pt x="142112" y="112395"/>
                    </a:lnTo>
                    <a:lnTo>
                      <a:pt x="142207" y="93684"/>
                    </a:lnTo>
                    <a:lnTo>
                      <a:pt x="142466" y="80769"/>
                    </a:lnTo>
                    <a:lnTo>
                      <a:pt x="143052" y="61698"/>
                    </a:lnTo>
                    <a:lnTo>
                      <a:pt x="143179" y="48546"/>
                    </a:lnTo>
                    <a:lnTo>
                      <a:pt x="143203" y="43405"/>
                    </a:lnTo>
                    <a:lnTo>
                      <a:pt x="141875" y="29341"/>
                    </a:lnTo>
                    <a:lnTo>
                      <a:pt x="140605" y="25171"/>
                    </a:lnTo>
                    <a:close/>
                  </a:path>
                  <a:path w="162560" h="136525">
                    <a:moveTo>
                      <a:pt x="162179" y="135280"/>
                    </a:moveTo>
                    <a:lnTo>
                      <a:pt x="133858" y="135280"/>
                    </a:lnTo>
                    <a:lnTo>
                      <a:pt x="162179" y="136118"/>
                    </a:lnTo>
                    <a:lnTo>
                      <a:pt x="162179" y="135280"/>
                    </a:lnTo>
                    <a:close/>
                  </a:path>
                  <a:path w="162560" h="136525">
                    <a:moveTo>
                      <a:pt x="55753" y="0"/>
                    </a:moveTo>
                    <a:lnTo>
                      <a:pt x="54483" y="0"/>
                    </a:lnTo>
                    <a:lnTo>
                      <a:pt x="48524" y="2069"/>
                    </a:lnTo>
                    <a:lnTo>
                      <a:pt x="37086" y="5625"/>
                    </a:lnTo>
                    <a:lnTo>
                      <a:pt x="23622" y="8775"/>
                    </a:lnTo>
                    <a:lnTo>
                      <a:pt x="12954" y="10947"/>
                    </a:lnTo>
                    <a:lnTo>
                      <a:pt x="5080" y="12026"/>
                    </a:lnTo>
                    <a:lnTo>
                      <a:pt x="0" y="12026"/>
                    </a:lnTo>
                    <a:lnTo>
                      <a:pt x="0" y="22796"/>
                    </a:lnTo>
                    <a:lnTo>
                      <a:pt x="20371" y="83699"/>
                    </a:lnTo>
                    <a:lnTo>
                      <a:pt x="20262" y="93684"/>
                    </a:lnTo>
                    <a:lnTo>
                      <a:pt x="0" y="124650"/>
                    </a:lnTo>
                    <a:lnTo>
                      <a:pt x="859" y="136091"/>
                    </a:lnTo>
                    <a:lnTo>
                      <a:pt x="28707" y="135371"/>
                    </a:lnTo>
                    <a:lnTo>
                      <a:pt x="77343" y="135371"/>
                    </a:lnTo>
                    <a:lnTo>
                      <a:pt x="77343" y="124650"/>
                    </a:lnTo>
                    <a:lnTo>
                      <a:pt x="66548" y="124079"/>
                    </a:lnTo>
                    <a:lnTo>
                      <a:pt x="60325" y="123101"/>
                    </a:lnTo>
                    <a:lnTo>
                      <a:pt x="58674" y="121704"/>
                    </a:lnTo>
                    <a:lnTo>
                      <a:pt x="57276" y="120573"/>
                    </a:lnTo>
                    <a:lnTo>
                      <a:pt x="55880" y="46545"/>
                    </a:lnTo>
                    <a:lnTo>
                      <a:pt x="56134" y="41821"/>
                    </a:lnTo>
                    <a:lnTo>
                      <a:pt x="56769" y="40322"/>
                    </a:lnTo>
                    <a:lnTo>
                      <a:pt x="58166" y="36677"/>
                    </a:lnTo>
                    <a:lnTo>
                      <a:pt x="61213" y="33248"/>
                    </a:lnTo>
                    <a:lnTo>
                      <a:pt x="70612" y="26784"/>
                    </a:lnTo>
                    <a:lnTo>
                      <a:pt x="76073" y="25171"/>
                    </a:lnTo>
                    <a:lnTo>
                      <a:pt x="140605" y="25171"/>
                    </a:lnTo>
                    <a:lnTo>
                      <a:pt x="140435" y="24612"/>
                    </a:lnTo>
                    <a:lnTo>
                      <a:pt x="55880" y="24612"/>
                    </a:lnTo>
                    <a:lnTo>
                      <a:pt x="56007" y="7086"/>
                    </a:lnTo>
                    <a:lnTo>
                      <a:pt x="56198" y="5118"/>
                    </a:lnTo>
                    <a:lnTo>
                      <a:pt x="56274" y="4102"/>
                    </a:lnTo>
                    <a:lnTo>
                      <a:pt x="56387" y="1066"/>
                    </a:lnTo>
                    <a:lnTo>
                      <a:pt x="55753" y="0"/>
                    </a:lnTo>
                    <a:close/>
                  </a:path>
                  <a:path w="162560" h="136525">
                    <a:moveTo>
                      <a:pt x="110617" y="0"/>
                    </a:moveTo>
                    <a:lnTo>
                      <a:pt x="94996" y="0"/>
                    </a:lnTo>
                    <a:lnTo>
                      <a:pt x="89916" y="558"/>
                    </a:lnTo>
                    <a:lnTo>
                      <a:pt x="85763" y="1701"/>
                    </a:lnTo>
                    <a:lnTo>
                      <a:pt x="82931" y="2514"/>
                    </a:lnTo>
                    <a:lnTo>
                      <a:pt x="80137" y="4102"/>
                    </a:lnTo>
                    <a:lnTo>
                      <a:pt x="77470" y="6426"/>
                    </a:lnTo>
                    <a:lnTo>
                      <a:pt x="55880" y="24612"/>
                    </a:lnTo>
                    <a:lnTo>
                      <a:pt x="140435" y="24612"/>
                    </a:lnTo>
                    <a:lnTo>
                      <a:pt x="138811" y="19278"/>
                    </a:lnTo>
                    <a:lnTo>
                      <a:pt x="135889" y="13246"/>
                    </a:lnTo>
                    <a:lnTo>
                      <a:pt x="131318" y="8521"/>
                    </a:lnTo>
                    <a:lnTo>
                      <a:pt x="124968" y="5118"/>
                    </a:lnTo>
                    <a:lnTo>
                      <a:pt x="118745" y="1701"/>
                    </a:lnTo>
                    <a:lnTo>
                      <a:pt x="110617" y="0"/>
                    </a:lnTo>
                    <a:close/>
                  </a:path>
                </a:pathLst>
              </a:custGeom>
              <a:solidFill>
                <a:srgbClr val="6485CF"/>
              </a:solidFill>
            </p:spPr>
            <p:txBody>
              <a:bodyPr wrap="square" lIns="0" tIns="0" rIns="0" bIns="0" rtlCol="0"/>
              <a:lstStyle/>
              <a:p>
                <a:endParaRPr/>
              </a:p>
            </p:txBody>
          </p:sp>
          <p:sp>
            <p:nvSpPr>
              <p:cNvPr id="258" name="object 77"/>
              <p:cNvSpPr/>
              <p:nvPr/>
            </p:nvSpPr>
            <p:spPr>
              <a:xfrm>
                <a:off x="4595240" y="5729503"/>
                <a:ext cx="162560" cy="136525"/>
              </a:xfrm>
              <a:custGeom>
                <a:avLst/>
                <a:gdLst/>
                <a:ahLst/>
                <a:cxnLst/>
                <a:rect l="l" t="t" r="r" b="b"/>
                <a:pathLst>
                  <a:path w="162560" h="136525">
                    <a:moveTo>
                      <a:pt x="54483" y="0"/>
                    </a:moveTo>
                    <a:lnTo>
                      <a:pt x="55753" y="0"/>
                    </a:lnTo>
                    <a:lnTo>
                      <a:pt x="56387" y="1066"/>
                    </a:lnTo>
                    <a:lnTo>
                      <a:pt x="56387" y="3213"/>
                    </a:lnTo>
                    <a:lnTo>
                      <a:pt x="56261" y="4470"/>
                    </a:lnTo>
                    <a:lnTo>
                      <a:pt x="56007" y="7086"/>
                    </a:lnTo>
                    <a:lnTo>
                      <a:pt x="55880" y="13804"/>
                    </a:lnTo>
                    <a:lnTo>
                      <a:pt x="55880" y="24612"/>
                    </a:lnTo>
                    <a:lnTo>
                      <a:pt x="77470" y="6426"/>
                    </a:lnTo>
                    <a:lnTo>
                      <a:pt x="80137" y="4102"/>
                    </a:lnTo>
                    <a:lnTo>
                      <a:pt x="82931" y="2514"/>
                    </a:lnTo>
                    <a:lnTo>
                      <a:pt x="85851" y="1676"/>
                    </a:lnTo>
                    <a:lnTo>
                      <a:pt x="89916" y="558"/>
                    </a:lnTo>
                    <a:lnTo>
                      <a:pt x="94996" y="0"/>
                    </a:lnTo>
                    <a:lnTo>
                      <a:pt x="100837" y="0"/>
                    </a:lnTo>
                    <a:lnTo>
                      <a:pt x="110617" y="0"/>
                    </a:lnTo>
                    <a:lnTo>
                      <a:pt x="118745" y="1701"/>
                    </a:lnTo>
                    <a:lnTo>
                      <a:pt x="124968" y="5118"/>
                    </a:lnTo>
                    <a:lnTo>
                      <a:pt x="131318" y="8521"/>
                    </a:lnTo>
                    <a:lnTo>
                      <a:pt x="143256" y="52997"/>
                    </a:lnTo>
                    <a:lnTo>
                      <a:pt x="143129" y="59486"/>
                    </a:lnTo>
                    <a:lnTo>
                      <a:pt x="142875" y="66878"/>
                    </a:lnTo>
                    <a:lnTo>
                      <a:pt x="142461" y="80925"/>
                    </a:lnTo>
                    <a:lnTo>
                      <a:pt x="142207" y="93684"/>
                    </a:lnTo>
                    <a:lnTo>
                      <a:pt x="142113" y="105148"/>
                    </a:lnTo>
                    <a:lnTo>
                      <a:pt x="142112" y="112395"/>
                    </a:lnTo>
                    <a:lnTo>
                      <a:pt x="142621" y="116751"/>
                    </a:lnTo>
                    <a:lnTo>
                      <a:pt x="143637" y="119176"/>
                    </a:lnTo>
                    <a:lnTo>
                      <a:pt x="144399" y="120853"/>
                    </a:lnTo>
                    <a:lnTo>
                      <a:pt x="145414" y="121983"/>
                    </a:lnTo>
                    <a:lnTo>
                      <a:pt x="146812" y="122542"/>
                    </a:lnTo>
                    <a:lnTo>
                      <a:pt x="148209" y="123101"/>
                    </a:lnTo>
                    <a:lnTo>
                      <a:pt x="153288" y="123799"/>
                    </a:lnTo>
                    <a:lnTo>
                      <a:pt x="162179" y="124650"/>
                    </a:lnTo>
                    <a:lnTo>
                      <a:pt x="162179" y="136118"/>
                    </a:lnTo>
                    <a:lnTo>
                      <a:pt x="144907" y="135559"/>
                    </a:lnTo>
                    <a:lnTo>
                      <a:pt x="133858" y="135280"/>
                    </a:lnTo>
                    <a:lnTo>
                      <a:pt x="105029" y="136118"/>
                    </a:lnTo>
                    <a:lnTo>
                      <a:pt x="103505" y="134289"/>
                    </a:lnTo>
                    <a:lnTo>
                      <a:pt x="104998" y="121868"/>
                    </a:lnTo>
                    <a:lnTo>
                      <a:pt x="106112" y="109297"/>
                    </a:lnTo>
                    <a:lnTo>
                      <a:pt x="106839" y="96575"/>
                    </a:lnTo>
                    <a:lnTo>
                      <a:pt x="107168" y="83699"/>
                    </a:lnTo>
                    <a:lnTo>
                      <a:pt x="106865" y="64379"/>
                    </a:lnTo>
                    <a:lnTo>
                      <a:pt x="83959" y="25201"/>
                    </a:lnTo>
                    <a:lnTo>
                      <a:pt x="76073" y="25171"/>
                    </a:lnTo>
                    <a:lnTo>
                      <a:pt x="70612" y="26784"/>
                    </a:lnTo>
                    <a:lnTo>
                      <a:pt x="65912" y="30022"/>
                    </a:lnTo>
                    <a:lnTo>
                      <a:pt x="61213" y="33248"/>
                    </a:lnTo>
                    <a:lnTo>
                      <a:pt x="58166" y="36677"/>
                    </a:lnTo>
                    <a:lnTo>
                      <a:pt x="56769" y="40322"/>
                    </a:lnTo>
                    <a:lnTo>
                      <a:pt x="56134" y="41821"/>
                    </a:lnTo>
                    <a:lnTo>
                      <a:pt x="55880" y="46545"/>
                    </a:lnTo>
                    <a:lnTo>
                      <a:pt x="55880" y="54495"/>
                    </a:lnTo>
                    <a:lnTo>
                      <a:pt x="56043" y="102403"/>
                    </a:lnTo>
                    <a:lnTo>
                      <a:pt x="58674" y="121704"/>
                    </a:lnTo>
                    <a:lnTo>
                      <a:pt x="60325" y="123101"/>
                    </a:lnTo>
                    <a:lnTo>
                      <a:pt x="66548" y="124079"/>
                    </a:lnTo>
                    <a:lnTo>
                      <a:pt x="77343" y="124650"/>
                    </a:lnTo>
                    <a:lnTo>
                      <a:pt x="77343" y="136118"/>
                    </a:lnTo>
                    <a:lnTo>
                      <a:pt x="63019" y="135681"/>
                    </a:lnTo>
                    <a:lnTo>
                      <a:pt x="50147" y="135403"/>
                    </a:lnTo>
                    <a:lnTo>
                      <a:pt x="38727" y="135285"/>
                    </a:lnTo>
                    <a:lnTo>
                      <a:pt x="28707" y="135371"/>
                    </a:lnTo>
                    <a:lnTo>
                      <a:pt x="16263" y="135640"/>
                    </a:lnTo>
                    <a:lnTo>
                      <a:pt x="859" y="136091"/>
                    </a:lnTo>
                    <a:lnTo>
                      <a:pt x="0" y="124650"/>
                    </a:lnTo>
                    <a:lnTo>
                      <a:pt x="20402" y="80769"/>
                    </a:lnTo>
                    <a:lnTo>
                      <a:pt x="20374" y="61698"/>
                    </a:lnTo>
                    <a:lnTo>
                      <a:pt x="16510" y="23774"/>
                    </a:lnTo>
                    <a:lnTo>
                      <a:pt x="0" y="22796"/>
                    </a:lnTo>
                    <a:lnTo>
                      <a:pt x="0" y="12026"/>
                    </a:lnTo>
                    <a:lnTo>
                      <a:pt x="5080" y="12026"/>
                    </a:lnTo>
                    <a:lnTo>
                      <a:pt x="12954" y="10947"/>
                    </a:lnTo>
                    <a:lnTo>
                      <a:pt x="23622" y="8775"/>
                    </a:lnTo>
                    <a:lnTo>
                      <a:pt x="37086" y="5625"/>
                    </a:lnTo>
                    <a:lnTo>
                      <a:pt x="48524" y="2069"/>
                    </a:lnTo>
                    <a:lnTo>
                      <a:pt x="54483" y="0"/>
                    </a:lnTo>
                    <a:close/>
                  </a:path>
                </a:pathLst>
              </a:custGeom>
              <a:ln w="9144">
                <a:solidFill>
                  <a:srgbClr val="000000"/>
                </a:solidFill>
              </a:ln>
            </p:spPr>
            <p:txBody>
              <a:bodyPr wrap="square" lIns="0" tIns="0" rIns="0" bIns="0" rtlCol="0"/>
              <a:lstStyle/>
              <a:p>
                <a:endParaRPr/>
              </a:p>
            </p:txBody>
          </p:sp>
          <p:sp>
            <p:nvSpPr>
              <p:cNvPr id="259" name="object 78"/>
              <p:cNvSpPr/>
              <p:nvPr/>
            </p:nvSpPr>
            <p:spPr>
              <a:xfrm>
                <a:off x="4449698" y="5433821"/>
                <a:ext cx="1014094" cy="961390"/>
              </a:xfrm>
              <a:custGeom>
                <a:avLst/>
                <a:gdLst/>
                <a:ahLst/>
                <a:cxnLst/>
                <a:rect l="l" t="t" r="r" b="b"/>
                <a:pathLst>
                  <a:path w="1014095" h="961389">
                    <a:moveTo>
                      <a:pt x="0" y="480504"/>
                    </a:moveTo>
                    <a:lnTo>
                      <a:pt x="1679" y="441096"/>
                    </a:lnTo>
                    <a:lnTo>
                      <a:pt x="6630" y="402566"/>
                    </a:lnTo>
                    <a:lnTo>
                      <a:pt x="14724" y="365036"/>
                    </a:lnTo>
                    <a:lnTo>
                      <a:pt x="39814" y="293474"/>
                    </a:lnTo>
                    <a:lnTo>
                      <a:pt x="75908" y="227399"/>
                    </a:lnTo>
                    <a:lnTo>
                      <a:pt x="121962" y="167800"/>
                    </a:lnTo>
                    <a:lnTo>
                      <a:pt x="176935" y="115668"/>
                    </a:lnTo>
                    <a:lnTo>
                      <a:pt x="207440" y="92712"/>
                    </a:lnTo>
                    <a:lnTo>
                      <a:pt x="239784" y="71992"/>
                    </a:lnTo>
                    <a:lnTo>
                      <a:pt x="273836" y="53634"/>
                    </a:lnTo>
                    <a:lnTo>
                      <a:pt x="309467" y="37761"/>
                    </a:lnTo>
                    <a:lnTo>
                      <a:pt x="346545" y="24497"/>
                    </a:lnTo>
                    <a:lnTo>
                      <a:pt x="384941" y="13965"/>
                    </a:lnTo>
                    <a:lnTo>
                      <a:pt x="424523" y="6289"/>
                    </a:lnTo>
                    <a:lnTo>
                      <a:pt x="465163" y="1592"/>
                    </a:lnTo>
                    <a:lnTo>
                      <a:pt x="506729" y="0"/>
                    </a:lnTo>
                    <a:lnTo>
                      <a:pt x="548297" y="1592"/>
                    </a:lnTo>
                    <a:lnTo>
                      <a:pt x="588939" y="6289"/>
                    </a:lnTo>
                    <a:lnTo>
                      <a:pt x="628526" y="13965"/>
                    </a:lnTo>
                    <a:lnTo>
                      <a:pt x="666927" y="24497"/>
                    </a:lnTo>
                    <a:lnTo>
                      <a:pt x="704012" y="37761"/>
                    </a:lnTo>
                    <a:lnTo>
                      <a:pt x="739650" y="53634"/>
                    </a:lnTo>
                    <a:lnTo>
                      <a:pt x="773711" y="71992"/>
                    </a:lnTo>
                    <a:lnTo>
                      <a:pt x="806063" y="92712"/>
                    </a:lnTo>
                    <a:lnTo>
                      <a:pt x="836578" y="115668"/>
                    </a:lnTo>
                    <a:lnTo>
                      <a:pt x="891570" y="167800"/>
                    </a:lnTo>
                    <a:lnTo>
                      <a:pt x="937643" y="227399"/>
                    </a:lnTo>
                    <a:lnTo>
                      <a:pt x="973752" y="293474"/>
                    </a:lnTo>
                    <a:lnTo>
                      <a:pt x="998855" y="365036"/>
                    </a:lnTo>
                    <a:lnTo>
                      <a:pt x="1006952" y="402566"/>
                    </a:lnTo>
                    <a:lnTo>
                      <a:pt x="1011906" y="441096"/>
                    </a:lnTo>
                    <a:lnTo>
                      <a:pt x="1013587" y="480504"/>
                    </a:lnTo>
                    <a:lnTo>
                      <a:pt x="1011906" y="519910"/>
                    </a:lnTo>
                    <a:lnTo>
                      <a:pt x="1006952" y="558438"/>
                    </a:lnTo>
                    <a:lnTo>
                      <a:pt x="998855" y="595965"/>
                    </a:lnTo>
                    <a:lnTo>
                      <a:pt x="973752" y="667523"/>
                    </a:lnTo>
                    <a:lnTo>
                      <a:pt x="937643" y="733593"/>
                    </a:lnTo>
                    <a:lnTo>
                      <a:pt x="891570" y="793186"/>
                    </a:lnTo>
                    <a:lnTo>
                      <a:pt x="836578" y="845313"/>
                    </a:lnTo>
                    <a:lnTo>
                      <a:pt x="806063" y="868268"/>
                    </a:lnTo>
                    <a:lnTo>
                      <a:pt x="773711" y="888985"/>
                    </a:lnTo>
                    <a:lnTo>
                      <a:pt x="739650" y="907342"/>
                    </a:lnTo>
                    <a:lnTo>
                      <a:pt x="704012" y="923213"/>
                    </a:lnTo>
                    <a:lnTo>
                      <a:pt x="666927" y="936476"/>
                    </a:lnTo>
                    <a:lnTo>
                      <a:pt x="628526" y="947007"/>
                    </a:lnTo>
                    <a:lnTo>
                      <a:pt x="588939" y="954682"/>
                    </a:lnTo>
                    <a:lnTo>
                      <a:pt x="548297" y="959378"/>
                    </a:lnTo>
                    <a:lnTo>
                      <a:pt x="506729" y="960970"/>
                    </a:lnTo>
                    <a:lnTo>
                      <a:pt x="465163" y="959378"/>
                    </a:lnTo>
                    <a:lnTo>
                      <a:pt x="424523" y="954682"/>
                    </a:lnTo>
                    <a:lnTo>
                      <a:pt x="384941" y="947007"/>
                    </a:lnTo>
                    <a:lnTo>
                      <a:pt x="346545" y="936476"/>
                    </a:lnTo>
                    <a:lnTo>
                      <a:pt x="309467" y="923213"/>
                    </a:lnTo>
                    <a:lnTo>
                      <a:pt x="273836" y="907342"/>
                    </a:lnTo>
                    <a:lnTo>
                      <a:pt x="239784" y="888985"/>
                    </a:lnTo>
                    <a:lnTo>
                      <a:pt x="207440" y="868268"/>
                    </a:lnTo>
                    <a:lnTo>
                      <a:pt x="176935" y="845313"/>
                    </a:lnTo>
                    <a:lnTo>
                      <a:pt x="121962" y="793186"/>
                    </a:lnTo>
                    <a:lnTo>
                      <a:pt x="75908" y="733593"/>
                    </a:lnTo>
                    <a:lnTo>
                      <a:pt x="39814" y="667523"/>
                    </a:lnTo>
                    <a:lnTo>
                      <a:pt x="14724" y="595965"/>
                    </a:lnTo>
                    <a:lnTo>
                      <a:pt x="6630" y="558438"/>
                    </a:lnTo>
                    <a:lnTo>
                      <a:pt x="1679" y="519910"/>
                    </a:lnTo>
                    <a:lnTo>
                      <a:pt x="0" y="480504"/>
                    </a:lnTo>
                    <a:close/>
                  </a:path>
                </a:pathLst>
              </a:custGeom>
              <a:ln w="25400">
                <a:solidFill>
                  <a:srgbClr val="FFFFFF"/>
                </a:solidFill>
              </a:ln>
            </p:spPr>
            <p:txBody>
              <a:bodyPr wrap="square" lIns="0" tIns="0" rIns="0" bIns="0" rtlCol="0"/>
              <a:lstStyle/>
              <a:p>
                <a:endParaRPr/>
              </a:p>
            </p:txBody>
          </p:sp>
          <p:sp>
            <p:nvSpPr>
              <p:cNvPr id="260" name="object 79"/>
              <p:cNvSpPr/>
              <p:nvPr/>
            </p:nvSpPr>
            <p:spPr>
              <a:xfrm>
                <a:off x="4569927" y="5983035"/>
                <a:ext cx="288290" cy="273050"/>
              </a:xfrm>
              <a:custGeom>
                <a:avLst/>
                <a:gdLst/>
                <a:ahLst/>
                <a:cxnLst/>
                <a:rect l="l" t="t" r="r" b="b"/>
                <a:pathLst>
                  <a:path w="288289" h="273050">
                    <a:moveTo>
                      <a:pt x="134398" y="0"/>
                    </a:moveTo>
                    <a:lnTo>
                      <a:pt x="91588" y="9012"/>
                    </a:lnTo>
                    <a:lnTo>
                      <a:pt x="54632" y="29136"/>
                    </a:lnTo>
                    <a:lnTo>
                      <a:pt x="25634" y="58385"/>
                    </a:lnTo>
                    <a:lnTo>
                      <a:pt x="6694" y="94771"/>
                    </a:lnTo>
                    <a:lnTo>
                      <a:pt x="69" y="133444"/>
                    </a:lnTo>
                    <a:lnTo>
                      <a:pt x="0" y="141075"/>
                    </a:lnTo>
                    <a:lnTo>
                      <a:pt x="1204" y="154624"/>
                    </a:lnTo>
                    <a:lnTo>
                      <a:pt x="12887" y="192559"/>
                    </a:lnTo>
                    <a:lnTo>
                      <a:pt x="35587" y="225066"/>
                    </a:lnTo>
                    <a:lnTo>
                      <a:pt x="67908" y="250387"/>
                    </a:lnTo>
                    <a:lnTo>
                      <a:pt x="108453" y="266767"/>
                    </a:lnTo>
                    <a:lnTo>
                      <a:pt x="155828" y="272448"/>
                    </a:lnTo>
                    <a:lnTo>
                      <a:pt x="170416" y="270603"/>
                    </a:lnTo>
                    <a:lnTo>
                      <a:pt x="210887" y="257231"/>
                    </a:lnTo>
                    <a:lnTo>
                      <a:pt x="244838" y="233512"/>
                    </a:lnTo>
                    <a:lnTo>
                      <a:pt x="270238" y="201256"/>
                    </a:lnTo>
                    <a:lnTo>
                      <a:pt x="285052" y="162274"/>
                    </a:lnTo>
                    <a:lnTo>
                      <a:pt x="288045" y="133444"/>
                    </a:lnTo>
                    <a:lnTo>
                      <a:pt x="287022" y="119726"/>
                    </a:lnTo>
                    <a:lnTo>
                      <a:pt x="275739" y="81279"/>
                    </a:lnTo>
                    <a:lnTo>
                      <a:pt x="253317" y="48288"/>
                    </a:lnTo>
                    <a:lnTo>
                      <a:pt x="221275" y="22549"/>
                    </a:lnTo>
                    <a:lnTo>
                      <a:pt x="181129" y="5854"/>
                    </a:lnTo>
                    <a:lnTo>
                      <a:pt x="134398" y="0"/>
                    </a:lnTo>
                    <a:close/>
                  </a:path>
                </a:pathLst>
              </a:custGeom>
              <a:solidFill>
                <a:srgbClr val="00AFEF"/>
              </a:solidFill>
            </p:spPr>
            <p:txBody>
              <a:bodyPr wrap="square" lIns="0" tIns="0" rIns="0" bIns="0" rtlCol="0"/>
              <a:lstStyle/>
              <a:p>
                <a:endParaRPr/>
              </a:p>
            </p:txBody>
          </p:sp>
          <p:sp>
            <p:nvSpPr>
              <p:cNvPr id="261" name="object 80"/>
              <p:cNvSpPr/>
              <p:nvPr/>
            </p:nvSpPr>
            <p:spPr>
              <a:xfrm>
                <a:off x="4569840" y="5983035"/>
                <a:ext cx="288290" cy="273050"/>
              </a:xfrm>
              <a:custGeom>
                <a:avLst/>
                <a:gdLst/>
                <a:ahLst/>
                <a:cxnLst/>
                <a:rect l="l" t="t" r="r" b="b"/>
                <a:pathLst>
                  <a:path w="288289" h="273050">
                    <a:moveTo>
                      <a:pt x="0" y="136306"/>
                    </a:moveTo>
                    <a:lnTo>
                      <a:pt x="6780" y="94771"/>
                    </a:lnTo>
                    <a:lnTo>
                      <a:pt x="25720" y="58385"/>
                    </a:lnTo>
                    <a:lnTo>
                      <a:pt x="54719" y="29136"/>
                    </a:lnTo>
                    <a:lnTo>
                      <a:pt x="91674" y="9012"/>
                    </a:lnTo>
                    <a:lnTo>
                      <a:pt x="134485" y="0"/>
                    </a:lnTo>
                    <a:lnTo>
                      <a:pt x="150700" y="636"/>
                    </a:lnTo>
                    <a:lnTo>
                      <a:pt x="195404" y="10303"/>
                    </a:lnTo>
                    <a:lnTo>
                      <a:pt x="233017" y="30212"/>
                    </a:lnTo>
                    <a:lnTo>
                      <a:pt x="262021" y="58568"/>
                    </a:lnTo>
                    <a:lnTo>
                      <a:pt x="280899" y="93577"/>
                    </a:lnTo>
                    <a:lnTo>
                      <a:pt x="288131" y="133444"/>
                    </a:lnTo>
                    <a:lnTo>
                      <a:pt x="287374" y="148099"/>
                    </a:lnTo>
                    <a:lnTo>
                      <a:pt x="276539" y="188920"/>
                    </a:lnTo>
                    <a:lnTo>
                      <a:pt x="254441" y="223619"/>
                    </a:lnTo>
                    <a:lnTo>
                      <a:pt x="223115" y="250384"/>
                    </a:lnTo>
                    <a:lnTo>
                      <a:pt x="184591" y="267407"/>
                    </a:lnTo>
                    <a:lnTo>
                      <a:pt x="155914" y="272448"/>
                    </a:lnTo>
                    <a:lnTo>
                      <a:pt x="139450" y="271852"/>
                    </a:lnTo>
                    <a:lnTo>
                      <a:pt x="94197" y="262409"/>
                    </a:lnTo>
                    <a:lnTo>
                      <a:pt x="56238" y="242853"/>
                    </a:lnTo>
                    <a:lnTo>
                      <a:pt x="26969" y="214942"/>
                    </a:lnTo>
                    <a:lnTo>
                      <a:pt x="7786" y="180431"/>
                    </a:lnTo>
                    <a:lnTo>
                      <a:pt x="86" y="141075"/>
                    </a:lnTo>
                    <a:lnTo>
                      <a:pt x="0" y="136306"/>
                    </a:lnTo>
                    <a:close/>
                  </a:path>
                </a:pathLst>
              </a:custGeom>
              <a:ln w="25400">
                <a:solidFill>
                  <a:srgbClr val="FFFFFF"/>
                </a:solidFill>
              </a:ln>
            </p:spPr>
            <p:txBody>
              <a:bodyPr wrap="square" lIns="0" tIns="0" rIns="0" bIns="0" rtlCol="0"/>
              <a:lstStyle/>
              <a:p>
                <a:endParaRPr/>
              </a:p>
            </p:txBody>
          </p:sp>
          <p:sp>
            <p:nvSpPr>
              <p:cNvPr id="262" name="object 81"/>
              <p:cNvSpPr/>
              <p:nvPr/>
            </p:nvSpPr>
            <p:spPr>
              <a:xfrm>
                <a:off x="4457700" y="5864352"/>
                <a:ext cx="534924" cy="617220"/>
              </a:xfrm>
              <a:prstGeom prst="rect">
                <a:avLst/>
              </a:prstGeom>
              <a:blipFill>
                <a:blip r:embed="rId21" cstate="print"/>
                <a:stretch>
                  <a:fillRect/>
                </a:stretch>
              </a:blipFill>
            </p:spPr>
            <p:txBody>
              <a:bodyPr wrap="square" lIns="0" tIns="0" rIns="0" bIns="0" rtlCol="0"/>
              <a:lstStyle/>
              <a:p>
                <a:endParaRPr/>
              </a:p>
            </p:txBody>
          </p:sp>
          <p:sp>
            <p:nvSpPr>
              <p:cNvPr id="263" name="object 82"/>
              <p:cNvSpPr/>
              <p:nvPr/>
            </p:nvSpPr>
            <p:spPr>
              <a:xfrm>
                <a:off x="4632959" y="5864352"/>
                <a:ext cx="431291" cy="617220"/>
              </a:xfrm>
              <a:prstGeom prst="rect">
                <a:avLst/>
              </a:prstGeom>
              <a:blipFill>
                <a:blip r:embed="rId10" cstate="print"/>
                <a:stretch>
                  <a:fillRect/>
                </a:stretch>
              </a:blipFill>
            </p:spPr>
            <p:txBody>
              <a:bodyPr wrap="square" lIns="0" tIns="0" rIns="0" bIns="0" rtlCol="0"/>
              <a:lstStyle/>
              <a:p>
                <a:endParaRPr/>
              </a:p>
            </p:txBody>
          </p:sp>
          <p:sp>
            <p:nvSpPr>
              <p:cNvPr id="264" name="object 83"/>
              <p:cNvSpPr/>
              <p:nvPr/>
            </p:nvSpPr>
            <p:spPr>
              <a:xfrm>
                <a:off x="4634610" y="6079451"/>
                <a:ext cx="162560" cy="136525"/>
              </a:xfrm>
              <a:custGeom>
                <a:avLst/>
                <a:gdLst/>
                <a:ahLst/>
                <a:cxnLst/>
                <a:rect l="l" t="t" r="r" b="b"/>
                <a:pathLst>
                  <a:path w="162560" h="136525">
                    <a:moveTo>
                      <a:pt x="77342" y="135371"/>
                    </a:moveTo>
                    <a:lnTo>
                      <a:pt x="28707" y="135371"/>
                    </a:lnTo>
                    <a:lnTo>
                      <a:pt x="50147" y="135403"/>
                    </a:lnTo>
                    <a:lnTo>
                      <a:pt x="77342" y="136118"/>
                    </a:lnTo>
                    <a:lnTo>
                      <a:pt x="77342" y="135371"/>
                    </a:lnTo>
                    <a:close/>
                  </a:path>
                  <a:path w="162560" h="136525">
                    <a:moveTo>
                      <a:pt x="140605" y="25171"/>
                    </a:moveTo>
                    <a:lnTo>
                      <a:pt x="75946" y="25171"/>
                    </a:lnTo>
                    <a:lnTo>
                      <a:pt x="83868" y="25203"/>
                    </a:lnTo>
                    <a:lnTo>
                      <a:pt x="95634" y="28808"/>
                    </a:lnTo>
                    <a:lnTo>
                      <a:pt x="104363" y="40456"/>
                    </a:lnTo>
                    <a:lnTo>
                      <a:pt x="105869" y="50107"/>
                    </a:lnTo>
                    <a:lnTo>
                      <a:pt x="106758" y="64371"/>
                    </a:lnTo>
                    <a:lnTo>
                      <a:pt x="107043" y="83691"/>
                    </a:lnTo>
                    <a:lnTo>
                      <a:pt x="106740" y="96569"/>
                    </a:lnTo>
                    <a:lnTo>
                      <a:pt x="106056" y="109293"/>
                    </a:lnTo>
                    <a:lnTo>
                      <a:pt x="104996" y="121691"/>
                    </a:lnTo>
                    <a:lnTo>
                      <a:pt x="103504" y="134289"/>
                    </a:lnTo>
                    <a:lnTo>
                      <a:pt x="105028" y="136118"/>
                    </a:lnTo>
                    <a:lnTo>
                      <a:pt x="133858" y="135280"/>
                    </a:lnTo>
                    <a:lnTo>
                      <a:pt x="162051" y="135280"/>
                    </a:lnTo>
                    <a:lnTo>
                      <a:pt x="162051" y="124650"/>
                    </a:lnTo>
                    <a:lnTo>
                      <a:pt x="153162" y="123799"/>
                    </a:lnTo>
                    <a:lnTo>
                      <a:pt x="148081" y="123101"/>
                    </a:lnTo>
                    <a:lnTo>
                      <a:pt x="146812" y="122542"/>
                    </a:lnTo>
                    <a:lnTo>
                      <a:pt x="145414" y="121983"/>
                    </a:lnTo>
                    <a:lnTo>
                      <a:pt x="144399" y="120853"/>
                    </a:lnTo>
                    <a:lnTo>
                      <a:pt x="143637" y="119176"/>
                    </a:lnTo>
                    <a:lnTo>
                      <a:pt x="142621" y="116751"/>
                    </a:lnTo>
                    <a:lnTo>
                      <a:pt x="142112" y="112394"/>
                    </a:lnTo>
                    <a:lnTo>
                      <a:pt x="142202" y="93685"/>
                    </a:lnTo>
                    <a:lnTo>
                      <a:pt x="142425" y="80774"/>
                    </a:lnTo>
                    <a:lnTo>
                      <a:pt x="142748" y="66878"/>
                    </a:lnTo>
                    <a:lnTo>
                      <a:pt x="143001" y="59486"/>
                    </a:lnTo>
                    <a:lnTo>
                      <a:pt x="143255" y="52997"/>
                    </a:lnTo>
                    <a:lnTo>
                      <a:pt x="143203" y="43405"/>
                    </a:lnTo>
                    <a:lnTo>
                      <a:pt x="141875" y="29341"/>
                    </a:lnTo>
                    <a:lnTo>
                      <a:pt x="140605" y="25171"/>
                    </a:lnTo>
                    <a:close/>
                  </a:path>
                  <a:path w="162560" h="136525">
                    <a:moveTo>
                      <a:pt x="162051" y="135280"/>
                    </a:moveTo>
                    <a:lnTo>
                      <a:pt x="133858" y="135280"/>
                    </a:lnTo>
                    <a:lnTo>
                      <a:pt x="162051" y="136118"/>
                    </a:lnTo>
                    <a:lnTo>
                      <a:pt x="162051" y="135280"/>
                    </a:lnTo>
                    <a:close/>
                  </a:path>
                  <a:path w="162560" h="136525">
                    <a:moveTo>
                      <a:pt x="55625" y="0"/>
                    </a:moveTo>
                    <a:lnTo>
                      <a:pt x="54355" y="0"/>
                    </a:lnTo>
                    <a:lnTo>
                      <a:pt x="48519" y="2037"/>
                    </a:lnTo>
                    <a:lnTo>
                      <a:pt x="37129" y="5610"/>
                    </a:lnTo>
                    <a:lnTo>
                      <a:pt x="23622" y="8775"/>
                    </a:lnTo>
                    <a:lnTo>
                      <a:pt x="12826" y="10934"/>
                    </a:lnTo>
                    <a:lnTo>
                      <a:pt x="4952" y="12026"/>
                    </a:lnTo>
                    <a:lnTo>
                      <a:pt x="0" y="12026"/>
                    </a:lnTo>
                    <a:lnTo>
                      <a:pt x="0" y="22796"/>
                    </a:lnTo>
                    <a:lnTo>
                      <a:pt x="18668" y="25463"/>
                    </a:lnTo>
                    <a:lnTo>
                      <a:pt x="19303" y="26390"/>
                    </a:lnTo>
                    <a:lnTo>
                      <a:pt x="19685" y="29476"/>
                    </a:lnTo>
                    <a:lnTo>
                      <a:pt x="19987" y="39346"/>
                    </a:lnTo>
                    <a:lnTo>
                      <a:pt x="20179" y="48548"/>
                    </a:lnTo>
                    <a:lnTo>
                      <a:pt x="20275" y="80926"/>
                    </a:lnTo>
                    <a:lnTo>
                      <a:pt x="20149" y="93685"/>
                    </a:lnTo>
                    <a:lnTo>
                      <a:pt x="0" y="124650"/>
                    </a:lnTo>
                    <a:lnTo>
                      <a:pt x="859" y="136091"/>
                    </a:lnTo>
                    <a:lnTo>
                      <a:pt x="28707" y="135371"/>
                    </a:lnTo>
                    <a:lnTo>
                      <a:pt x="77342" y="135371"/>
                    </a:lnTo>
                    <a:lnTo>
                      <a:pt x="77342" y="124650"/>
                    </a:lnTo>
                    <a:lnTo>
                      <a:pt x="55861" y="83691"/>
                    </a:lnTo>
                    <a:lnTo>
                      <a:pt x="55752" y="46545"/>
                    </a:lnTo>
                    <a:lnTo>
                      <a:pt x="56134" y="41821"/>
                    </a:lnTo>
                    <a:lnTo>
                      <a:pt x="56768" y="40322"/>
                    </a:lnTo>
                    <a:lnTo>
                      <a:pt x="58165" y="36677"/>
                    </a:lnTo>
                    <a:lnTo>
                      <a:pt x="61213" y="33248"/>
                    </a:lnTo>
                    <a:lnTo>
                      <a:pt x="65786" y="30010"/>
                    </a:lnTo>
                    <a:lnTo>
                      <a:pt x="70485" y="26784"/>
                    </a:lnTo>
                    <a:lnTo>
                      <a:pt x="75946" y="25171"/>
                    </a:lnTo>
                    <a:lnTo>
                      <a:pt x="140605" y="25171"/>
                    </a:lnTo>
                    <a:lnTo>
                      <a:pt x="140435" y="24612"/>
                    </a:lnTo>
                    <a:lnTo>
                      <a:pt x="55752" y="24612"/>
                    </a:lnTo>
                    <a:lnTo>
                      <a:pt x="55879" y="7086"/>
                    </a:lnTo>
                    <a:lnTo>
                      <a:pt x="56071" y="5118"/>
                    </a:lnTo>
                    <a:lnTo>
                      <a:pt x="56147" y="4102"/>
                    </a:lnTo>
                    <a:lnTo>
                      <a:pt x="56261" y="1066"/>
                    </a:lnTo>
                    <a:lnTo>
                      <a:pt x="55625" y="0"/>
                    </a:lnTo>
                    <a:close/>
                  </a:path>
                  <a:path w="162560" h="136525">
                    <a:moveTo>
                      <a:pt x="110616" y="0"/>
                    </a:moveTo>
                    <a:lnTo>
                      <a:pt x="94868" y="0"/>
                    </a:lnTo>
                    <a:lnTo>
                      <a:pt x="89915" y="558"/>
                    </a:lnTo>
                    <a:lnTo>
                      <a:pt x="85763" y="1701"/>
                    </a:lnTo>
                    <a:lnTo>
                      <a:pt x="82930" y="2514"/>
                    </a:lnTo>
                    <a:lnTo>
                      <a:pt x="80137" y="4102"/>
                    </a:lnTo>
                    <a:lnTo>
                      <a:pt x="77469" y="6426"/>
                    </a:lnTo>
                    <a:lnTo>
                      <a:pt x="55752" y="24612"/>
                    </a:lnTo>
                    <a:lnTo>
                      <a:pt x="140435" y="24612"/>
                    </a:lnTo>
                    <a:lnTo>
                      <a:pt x="138811" y="19278"/>
                    </a:lnTo>
                    <a:lnTo>
                      <a:pt x="135889" y="13246"/>
                    </a:lnTo>
                    <a:lnTo>
                      <a:pt x="131317" y="8521"/>
                    </a:lnTo>
                    <a:lnTo>
                      <a:pt x="124967" y="5118"/>
                    </a:lnTo>
                    <a:lnTo>
                      <a:pt x="118744" y="1701"/>
                    </a:lnTo>
                    <a:lnTo>
                      <a:pt x="110616" y="0"/>
                    </a:lnTo>
                    <a:close/>
                  </a:path>
                </a:pathLst>
              </a:custGeom>
              <a:solidFill>
                <a:srgbClr val="6485CF"/>
              </a:solidFill>
            </p:spPr>
            <p:txBody>
              <a:bodyPr wrap="square" lIns="0" tIns="0" rIns="0" bIns="0" rtlCol="0"/>
              <a:lstStyle/>
              <a:p>
                <a:endParaRPr/>
              </a:p>
            </p:txBody>
          </p:sp>
          <p:sp>
            <p:nvSpPr>
              <p:cNvPr id="265" name="object 84"/>
              <p:cNvSpPr/>
              <p:nvPr/>
            </p:nvSpPr>
            <p:spPr>
              <a:xfrm>
                <a:off x="4634610" y="6079451"/>
                <a:ext cx="162560" cy="136525"/>
              </a:xfrm>
              <a:custGeom>
                <a:avLst/>
                <a:gdLst/>
                <a:ahLst/>
                <a:cxnLst/>
                <a:rect l="l" t="t" r="r" b="b"/>
                <a:pathLst>
                  <a:path w="162560" h="136525">
                    <a:moveTo>
                      <a:pt x="54355" y="0"/>
                    </a:moveTo>
                    <a:lnTo>
                      <a:pt x="55625" y="0"/>
                    </a:lnTo>
                    <a:lnTo>
                      <a:pt x="56261" y="1066"/>
                    </a:lnTo>
                    <a:lnTo>
                      <a:pt x="56261" y="3213"/>
                    </a:lnTo>
                    <a:lnTo>
                      <a:pt x="56134" y="4470"/>
                    </a:lnTo>
                    <a:lnTo>
                      <a:pt x="55879" y="7086"/>
                    </a:lnTo>
                    <a:lnTo>
                      <a:pt x="55752" y="13792"/>
                    </a:lnTo>
                    <a:lnTo>
                      <a:pt x="55752" y="24612"/>
                    </a:lnTo>
                    <a:lnTo>
                      <a:pt x="77469" y="6426"/>
                    </a:lnTo>
                    <a:lnTo>
                      <a:pt x="80137" y="4102"/>
                    </a:lnTo>
                    <a:lnTo>
                      <a:pt x="82930" y="2514"/>
                    </a:lnTo>
                    <a:lnTo>
                      <a:pt x="85851" y="1676"/>
                    </a:lnTo>
                    <a:lnTo>
                      <a:pt x="89915" y="558"/>
                    </a:lnTo>
                    <a:lnTo>
                      <a:pt x="94868" y="0"/>
                    </a:lnTo>
                    <a:lnTo>
                      <a:pt x="100711" y="0"/>
                    </a:lnTo>
                    <a:lnTo>
                      <a:pt x="110616" y="0"/>
                    </a:lnTo>
                    <a:lnTo>
                      <a:pt x="118744" y="1701"/>
                    </a:lnTo>
                    <a:lnTo>
                      <a:pt x="124967" y="5118"/>
                    </a:lnTo>
                    <a:lnTo>
                      <a:pt x="131317" y="8521"/>
                    </a:lnTo>
                    <a:lnTo>
                      <a:pt x="143255" y="52997"/>
                    </a:lnTo>
                    <a:lnTo>
                      <a:pt x="143001" y="59486"/>
                    </a:lnTo>
                    <a:lnTo>
                      <a:pt x="142748" y="66878"/>
                    </a:lnTo>
                    <a:lnTo>
                      <a:pt x="142422" y="80926"/>
                    </a:lnTo>
                    <a:lnTo>
                      <a:pt x="142202" y="93685"/>
                    </a:lnTo>
                    <a:lnTo>
                      <a:pt x="142113" y="105150"/>
                    </a:lnTo>
                    <a:lnTo>
                      <a:pt x="142112" y="112394"/>
                    </a:lnTo>
                    <a:lnTo>
                      <a:pt x="142621" y="116751"/>
                    </a:lnTo>
                    <a:lnTo>
                      <a:pt x="143637" y="119176"/>
                    </a:lnTo>
                    <a:lnTo>
                      <a:pt x="144399" y="120853"/>
                    </a:lnTo>
                    <a:lnTo>
                      <a:pt x="145414" y="121983"/>
                    </a:lnTo>
                    <a:lnTo>
                      <a:pt x="146812" y="122542"/>
                    </a:lnTo>
                    <a:lnTo>
                      <a:pt x="148081" y="123101"/>
                    </a:lnTo>
                    <a:lnTo>
                      <a:pt x="153162" y="123799"/>
                    </a:lnTo>
                    <a:lnTo>
                      <a:pt x="162051" y="124650"/>
                    </a:lnTo>
                    <a:lnTo>
                      <a:pt x="162051" y="136118"/>
                    </a:lnTo>
                    <a:lnTo>
                      <a:pt x="144906" y="135559"/>
                    </a:lnTo>
                    <a:lnTo>
                      <a:pt x="133858" y="135280"/>
                    </a:lnTo>
                    <a:lnTo>
                      <a:pt x="105028" y="136118"/>
                    </a:lnTo>
                    <a:lnTo>
                      <a:pt x="103504" y="134289"/>
                    </a:lnTo>
                    <a:lnTo>
                      <a:pt x="104981" y="121866"/>
                    </a:lnTo>
                    <a:lnTo>
                      <a:pt x="106056" y="109293"/>
                    </a:lnTo>
                    <a:lnTo>
                      <a:pt x="106740" y="96569"/>
                    </a:lnTo>
                    <a:lnTo>
                      <a:pt x="107043" y="83691"/>
                    </a:lnTo>
                    <a:lnTo>
                      <a:pt x="106758" y="64371"/>
                    </a:lnTo>
                    <a:lnTo>
                      <a:pt x="83868" y="25203"/>
                    </a:lnTo>
                    <a:lnTo>
                      <a:pt x="75946" y="25171"/>
                    </a:lnTo>
                    <a:lnTo>
                      <a:pt x="70485" y="26784"/>
                    </a:lnTo>
                    <a:lnTo>
                      <a:pt x="65786" y="30010"/>
                    </a:lnTo>
                    <a:lnTo>
                      <a:pt x="61213" y="33248"/>
                    </a:lnTo>
                    <a:lnTo>
                      <a:pt x="58165" y="36677"/>
                    </a:lnTo>
                    <a:lnTo>
                      <a:pt x="56768" y="40322"/>
                    </a:lnTo>
                    <a:lnTo>
                      <a:pt x="56134" y="41821"/>
                    </a:lnTo>
                    <a:lnTo>
                      <a:pt x="55752" y="46545"/>
                    </a:lnTo>
                    <a:lnTo>
                      <a:pt x="55752" y="54495"/>
                    </a:lnTo>
                    <a:lnTo>
                      <a:pt x="55916" y="102403"/>
                    </a:lnTo>
                    <a:lnTo>
                      <a:pt x="77342" y="124650"/>
                    </a:lnTo>
                    <a:lnTo>
                      <a:pt x="77342" y="136118"/>
                    </a:lnTo>
                    <a:lnTo>
                      <a:pt x="63019" y="135681"/>
                    </a:lnTo>
                    <a:lnTo>
                      <a:pt x="50147" y="135403"/>
                    </a:lnTo>
                    <a:lnTo>
                      <a:pt x="38727" y="135285"/>
                    </a:lnTo>
                    <a:lnTo>
                      <a:pt x="28707" y="135371"/>
                    </a:lnTo>
                    <a:lnTo>
                      <a:pt x="16263" y="135640"/>
                    </a:lnTo>
                    <a:lnTo>
                      <a:pt x="859" y="136091"/>
                    </a:lnTo>
                    <a:lnTo>
                      <a:pt x="0" y="124650"/>
                    </a:lnTo>
                    <a:lnTo>
                      <a:pt x="10160" y="124078"/>
                    </a:lnTo>
                    <a:lnTo>
                      <a:pt x="15875" y="123266"/>
                    </a:lnTo>
                    <a:lnTo>
                      <a:pt x="17144" y="122186"/>
                    </a:lnTo>
                    <a:lnTo>
                      <a:pt x="18414" y="121119"/>
                    </a:lnTo>
                    <a:lnTo>
                      <a:pt x="20277" y="80774"/>
                    </a:lnTo>
                    <a:lnTo>
                      <a:pt x="20272" y="61701"/>
                    </a:lnTo>
                    <a:lnTo>
                      <a:pt x="18668" y="25463"/>
                    </a:lnTo>
                    <a:lnTo>
                      <a:pt x="18287" y="24714"/>
                    </a:lnTo>
                    <a:lnTo>
                      <a:pt x="0" y="22796"/>
                    </a:lnTo>
                    <a:lnTo>
                      <a:pt x="0" y="12026"/>
                    </a:lnTo>
                    <a:lnTo>
                      <a:pt x="4952" y="12026"/>
                    </a:lnTo>
                    <a:lnTo>
                      <a:pt x="12826" y="10934"/>
                    </a:lnTo>
                    <a:lnTo>
                      <a:pt x="23622" y="8775"/>
                    </a:lnTo>
                    <a:lnTo>
                      <a:pt x="37129" y="5610"/>
                    </a:lnTo>
                    <a:lnTo>
                      <a:pt x="48519" y="2037"/>
                    </a:lnTo>
                    <a:lnTo>
                      <a:pt x="54355" y="0"/>
                    </a:lnTo>
                    <a:close/>
                  </a:path>
                </a:pathLst>
              </a:custGeom>
              <a:ln w="9144">
                <a:solidFill>
                  <a:srgbClr val="000000"/>
                </a:solidFill>
              </a:ln>
            </p:spPr>
            <p:txBody>
              <a:bodyPr wrap="square" lIns="0" tIns="0" rIns="0" bIns="0" rtlCol="0"/>
              <a:lstStyle/>
              <a:p>
                <a:endParaRPr/>
              </a:p>
            </p:txBody>
          </p:sp>
        </p:grpSp>
        <p:sp>
          <p:nvSpPr>
            <p:cNvPr id="33" name="object 33"/>
            <p:cNvSpPr/>
            <p:nvPr/>
          </p:nvSpPr>
          <p:spPr>
            <a:xfrm>
              <a:off x="8028431" y="5934455"/>
              <a:ext cx="431292" cy="617219"/>
            </a:xfrm>
            <a:prstGeom prst="rect">
              <a:avLst/>
            </a:prstGeom>
            <a:blipFill>
              <a:blip r:embed="rId10" cstate="print"/>
              <a:stretch>
                <a:fillRect/>
              </a:stretch>
            </a:blipFill>
          </p:spPr>
          <p:txBody>
            <a:bodyPr wrap="square" lIns="0" tIns="0" rIns="0" bIns="0" rtlCol="0"/>
            <a:lstStyle/>
            <a:p>
              <a:endParaRPr/>
            </a:p>
          </p:txBody>
        </p:sp>
        <p:sp>
          <p:nvSpPr>
            <p:cNvPr id="267" name="Oval 266"/>
            <p:cNvSpPr/>
            <p:nvPr/>
          </p:nvSpPr>
          <p:spPr>
            <a:xfrm>
              <a:off x="4680630" y="542583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268" name="Oval 267"/>
            <p:cNvSpPr/>
            <p:nvPr/>
          </p:nvSpPr>
          <p:spPr>
            <a:xfrm>
              <a:off x="6172200" y="545592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269" name="Oval 268"/>
            <p:cNvSpPr/>
            <p:nvPr/>
          </p:nvSpPr>
          <p:spPr>
            <a:xfrm>
              <a:off x="7696200" y="5455920"/>
              <a:ext cx="1097280" cy="1097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grpSp>
      <p:sp>
        <p:nvSpPr>
          <p:cNvPr id="104" name="Title 1"/>
          <p:cNvSpPr txBox="1">
            <a:spLocks/>
          </p:cNvSpPr>
          <p:nvPr/>
        </p:nvSpPr>
        <p:spPr>
          <a:xfrm>
            <a:off x="0" y="254000"/>
            <a:ext cx="9144000" cy="736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0000"/>
                </a:solidFill>
              </a:rPr>
              <a:t>CSB Interaction Test in A=7 </a:t>
            </a:r>
            <a:r>
              <a:rPr lang="en-US" sz="3200" b="1" dirty="0" err="1" smtClean="0">
                <a:solidFill>
                  <a:srgbClr val="FF0000"/>
                </a:solidFill>
              </a:rPr>
              <a:t>Iso</a:t>
            </a:r>
            <a:r>
              <a:rPr lang="en-US" sz="3200" b="1" dirty="0" smtClean="0">
                <a:solidFill>
                  <a:srgbClr val="FF0000"/>
                </a:solidFill>
              </a:rPr>
              <a:t>-triplet Comparison</a:t>
            </a:r>
            <a:endParaRPr lang="en-US" sz="3200" b="1" i="1" dirty="0">
              <a:solidFill>
                <a:srgbClr val="FF0000"/>
              </a:solidFill>
            </a:endParaRPr>
          </a:p>
        </p:txBody>
      </p:sp>
      <p:cxnSp>
        <p:nvCxnSpPr>
          <p:cNvPr id="105" name="Straight Connector 104"/>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2" name="TextBox 1"/>
          <p:cNvSpPr txBox="1"/>
          <p:nvPr/>
        </p:nvSpPr>
        <p:spPr>
          <a:xfrm>
            <a:off x="76200" y="1325940"/>
            <a:ext cx="5312801" cy="1323439"/>
          </a:xfrm>
          <a:prstGeom prst="rect">
            <a:avLst/>
          </a:prstGeom>
          <a:solidFill>
            <a:schemeClr val="bg1"/>
          </a:solidFill>
          <a:ln w="19050">
            <a:solidFill>
              <a:schemeClr val="tx1"/>
            </a:solidFill>
          </a:ln>
        </p:spPr>
        <p:txBody>
          <a:bodyPr wrap="none" rtlCol="0">
            <a:spAutoFit/>
          </a:bodyPr>
          <a:lstStyle/>
          <a:p>
            <a:pPr algn="l"/>
            <a:r>
              <a:rPr lang="en-US" sz="2000" b="1" dirty="0" smtClean="0">
                <a:solidFill>
                  <a:srgbClr val="000000"/>
                </a:solidFill>
              </a:rPr>
              <a:t>CSB potential is not necessary for A=7</a:t>
            </a:r>
          </a:p>
          <a:p>
            <a:pPr algn="l"/>
            <a:r>
              <a:rPr lang="en-US" sz="2000" b="1" dirty="0" smtClean="0">
                <a:solidFill>
                  <a:srgbClr val="000000"/>
                </a:solidFill>
              </a:rPr>
              <a:t>     Assumed CSB potential is too naïve or </a:t>
            </a:r>
          </a:p>
          <a:p>
            <a:pPr algn="l"/>
            <a:r>
              <a:rPr lang="en-US" sz="2000" b="1" dirty="0" smtClean="0">
                <a:solidFill>
                  <a:srgbClr val="000000"/>
                </a:solidFill>
              </a:rPr>
              <a:t>     a problem for A=4 data</a:t>
            </a:r>
          </a:p>
          <a:p>
            <a:pPr algn="l"/>
            <a:r>
              <a:rPr lang="en-US" sz="2000" b="1" dirty="0" smtClean="0">
                <a:solidFill>
                  <a:srgbClr val="000000"/>
                </a:solidFill>
              </a:rPr>
              <a:t>         </a:t>
            </a:r>
            <a:r>
              <a:rPr lang="en-US" sz="2000" b="1" dirty="0" smtClean="0">
                <a:solidFill>
                  <a:srgbClr val="000000"/>
                </a:solidFill>
                <a:sym typeface="Symbol"/>
              </a:rPr>
              <a:t> </a:t>
            </a:r>
            <a:r>
              <a:rPr lang="en-US" sz="2000" b="1" dirty="0" smtClean="0">
                <a:solidFill>
                  <a:srgbClr val="000000"/>
                </a:solidFill>
              </a:rPr>
              <a:t>New </a:t>
            </a:r>
            <a:r>
              <a:rPr lang="en-US" sz="2000" b="1" dirty="0" err="1" smtClean="0">
                <a:solidFill>
                  <a:srgbClr val="000000"/>
                </a:solidFill>
              </a:rPr>
              <a:t>expts</a:t>
            </a:r>
            <a:r>
              <a:rPr lang="en-US" sz="2000" b="1" dirty="0" smtClean="0">
                <a:solidFill>
                  <a:srgbClr val="000000"/>
                </a:solidFill>
              </a:rPr>
              <a:t>. at MAMI and J-PARC</a:t>
            </a:r>
            <a:endParaRPr lang="en-US" sz="2000" b="1" dirty="0">
              <a:solidFill>
                <a:srgbClr val="000000"/>
              </a:solidFill>
            </a:endParaRPr>
          </a:p>
        </p:txBody>
      </p:sp>
    </p:spTree>
    <p:extLst>
      <p:ext uri="{BB962C8B-B14F-4D97-AF65-F5344CB8AC3E}">
        <p14:creationId xmlns:p14="http://schemas.microsoft.com/office/powerpoint/2010/main" val="5211852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10"/>
            <a:ext cx="9067800" cy="736600"/>
          </a:xfrm>
        </p:spPr>
        <p:txBody>
          <a:bodyPr/>
          <a:lstStyle/>
          <a:p>
            <a:r>
              <a:rPr lang="en-US" sz="2800" dirty="0" smtClean="0"/>
              <a:t>Other Examples (if I had time) Would Have Included</a:t>
            </a:r>
            <a:endParaRPr lang="en-US" sz="2800" dirty="0"/>
          </a:p>
        </p:txBody>
      </p:sp>
      <p:sp>
        <p:nvSpPr>
          <p:cNvPr id="3" name="Content Placeholder 2"/>
          <p:cNvSpPr>
            <a:spLocks noGrp="1"/>
          </p:cNvSpPr>
          <p:nvPr>
            <p:ph idx="1"/>
          </p:nvPr>
        </p:nvSpPr>
        <p:spPr/>
        <p:txBody>
          <a:bodyPr/>
          <a:lstStyle/>
          <a:p>
            <a:r>
              <a:rPr lang="en-US" b="1" dirty="0" smtClean="0"/>
              <a:t>Pushing few body (</a:t>
            </a:r>
            <a:r>
              <a:rPr lang="en-US" b="1" baseline="30000" dirty="0" smtClean="0"/>
              <a:t>2</a:t>
            </a:r>
            <a:r>
              <a:rPr lang="en-US" b="1" dirty="0" smtClean="0"/>
              <a:t>H, </a:t>
            </a:r>
            <a:r>
              <a:rPr lang="en-US" b="1" baseline="30000" dirty="0"/>
              <a:t>3</a:t>
            </a:r>
            <a:r>
              <a:rPr lang="en-US" b="1" dirty="0" smtClean="0"/>
              <a:t>H, </a:t>
            </a:r>
            <a:r>
              <a:rPr lang="en-US" b="1" baseline="30000" dirty="0"/>
              <a:t>3</a:t>
            </a:r>
            <a:r>
              <a:rPr lang="en-US" b="1" dirty="0" smtClean="0"/>
              <a:t>He) elastic form factors and photodisintegration to high-Q</a:t>
            </a:r>
            <a:r>
              <a:rPr lang="en-US" b="1" baseline="30000" dirty="0" smtClean="0"/>
              <a:t>2</a:t>
            </a:r>
            <a:r>
              <a:rPr lang="en-US" b="1" dirty="0" smtClean="0"/>
              <a:t> and identifying the distance scale at which our description of nuclei must transition from nucleons interacting via the NN-force and QCD</a:t>
            </a:r>
          </a:p>
          <a:p>
            <a:r>
              <a:rPr lang="en-US" b="1" dirty="0" smtClean="0"/>
              <a:t>Using Parity-violating electron scattering to determine the neutron radius in </a:t>
            </a:r>
            <a:r>
              <a:rPr lang="en-US" b="1" baseline="30000" dirty="0"/>
              <a:t>208</a:t>
            </a:r>
            <a:r>
              <a:rPr lang="en-US" b="1" dirty="0" smtClean="0"/>
              <a:t>Pb</a:t>
            </a:r>
          </a:p>
          <a:p>
            <a:r>
              <a:rPr lang="en-US" b="1" dirty="0" smtClean="0"/>
              <a:t>Identifying the link between the EMC effect and local, rather than average densities in the nucleus, and the correlation between the EMC effect and Short Range Correlations in nuclei</a:t>
            </a:r>
          </a:p>
          <a:p>
            <a:endParaRPr lang="en-US" dirty="0" smtClean="0"/>
          </a:p>
          <a:p>
            <a:endParaRPr lang="en-US" dirty="0"/>
          </a:p>
        </p:txBody>
      </p:sp>
      <p:cxnSp>
        <p:nvCxnSpPr>
          <p:cNvPr id="4" name="Straight Connector 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2731612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sz="2800" dirty="0" smtClean="0"/>
              <a:t>So Looking Back at Two Decades of Research:</a:t>
            </a:r>
            <a:br>
              <a:rPr lang="en-US" sz="2800" dirty="0" smtClean="0"/>
            </a:br>
            <a:r>
              <a:rPr lang="en-US" sz="2800" dirty="0" smtClean="0"/>
              <a:t>How Well Have We Succeeded In Realizing the Science Goals That Motivated Building CEBAF?</a:t>
            </a:r>
            <a:endParaRPr lang="en-US" sz="2800" dirty="0"/>
          </a:p>
        </p:txBody>
      </p:sp>
      <p:sp>
        <p:nvSpPr>
          <p:cNvPr id="3" name="Content Placeholder 2"/>
          <p:cNvSpPr>
            <a:spLocks noGrp="1"/>
          </p:cNvSpPr>
          <p:nvPr>
            <p:ph idx="1"/>
          </p:nvPr>
        </p:nvSpPr>
        <p:spPr>
          <a:xfrm>
            <a:off x="228600" y="1828800"/>
            <a:ext cx="8915400" cy="3352800"/>
          </a:xfrm>
        </p:spPr>
        <p:txBody>
          <a:bodyPr/>
          <a:lstStyle/>
          <a:p>
            <a:pPr marL="0" marR="0" lvl="0" indent="0">
              <a:lnSpc>
                <a:spcPct val="115000"/>
              </a:lnSpc>
              <a:spcBef>
                <a:spcPts val="0"/>
              </a:spcBef>
              <a:spcAft>
                <a:spcPts val="1200"/>
              </a:spcAft>
              <a:buNone/>
            </a:pPr>
            <a:r>
              <a:rPr lang="en-US" sz="2800" b="1" dirty="0" smtClean="0">
                <a:ea typeface="Arial"/>
                <a:cs typeface="Times New Roman"/>
              </a:rPr>
              <a:t>Review them by broad physics topic:</a:t>
            </a:r>
          </a:p>
          <a:p>
            <a:pPr marL="342900" lvl="1" indent="0">
              <a:lnSpc>
                <a:spcPct val="115000"/>
              </a:lnSpc>
              <a:spcBef>
                <a:spcPts val="0"/>
              </a:spcBef>
              <a:spcAft>
                <a:spcPts val="1200"/>
              </a:spcAft>
              <a:buNone/>
            </a:pPr>
            <a:r>
              <a:rPr lang="en-US" sz="2400" b="1" dirty="0" smtClean="0">
                <a:ea typeface="Arial"/>
                <a:cs typeface="Times New Roman"/>
              </a:rPr>
              <a:t>QCD and the Structure of Hadrons</a:t>
            </a:r>
          </a:p>
          <a:p>
            <a:pPr marL="342900" lvl="1" indent="0">
              <a:lnSpc>
                <a:spcPct val="115000"/>
              </a:lnSpc>
              <a:spcBef>
                <a:spcPts val="0"/>
              </a:spcBef>
              <a:spcAft>
                <a:spcPts val="1200"/>
              </a:spcAft>
              <a:buNone/>
            </a:pPr>
            <a:r>
              <a:rPr lang="en-US" sz="2400" b="1" dirty="0" smtClean="0">
                <a:ea typeface="Arial"/>
                <a:cs typeface="Times New Roman"/>
              </a:rPr>
              <a:t>Nuclear Structure, Nuclear Dynamics, and Nuclear Astrophysics</a:t>
            </a:r>
          </a:p>
          <a:p>
            <a:pPr marL="342900" lvl="1" indent="0">
              <a:lnSpc>
                <a:spcPct val="115000"/>
              </a:lnSpc>
              <a:spcBef>
                <a:spcPts val="0"/>
              </a:spcBef>
              <a:spcAft>
                <a:spcPts val="1200"/>
              </a:spcAft>
              <a:buNone/>
            </a:pPr>
            <a:r>
              <a:rPr lang="en-US" sz="2400" b="1" dirty="0" smtClean="0">
                <a:solidFill>
                  <a:srgbClr val="FF0000"/>
                </a:solidFill>
                <a:ea typeface="Arial"/>
                <a:cs typeface="Times New Roman"/>
              </a:rPr>
              <a:t>Fundamental Symmetries</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a:t>
            </a:r>
            <a:r>
              <a:rPr lang="en-US" b="1" i="1" dirty="0">
                <a:ea typeface="Arial"/>
                <a:cs typeface="Times New Roman"/>
              </a:rPr>
              <a:t>from the 173 experiments run are </a:t>
            </a:r>
            <a:r>
              <a:rPr lang="en-US" b="1" i="1" dirty="0" smtClean="0">
                <a:ea typeface="Arial"/>
                <a:cs typeface="Times New Roman"/>
              </a:rPr>
              <a:t>possible – I’ve picked ones I particularly liked, with an emphasis on experiments that were made feasible by the unique capabilities of the accelerator and its experimental equipment and are most relevant to this conference</a:t>
            </a:r>
            <a:endParaRPr lang="en-US" i="1" dirty="0" smtClean="0">
              <a:ea typeface="Arial"/>
              <a:cs typeface="Times New Roman"/>
            </a:endParaRPr>
          </a:p>
        </p:txBody>
      </p:sp>
      <p:cxnSp>
        <p:nvCxnSpPr>
          <p:cNvPr id="4" name="Straight Connector 3"/>
          <p:cNvCxnSpPr/>
          <p:nvPr/>
        </p:nvCxnSpPr>
        <p:spPr bwMode="auto">
          <a:xfrm>
            <a:off x="0" y="16764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745880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1" descr="pi0_world_data_pdg_2014_and_primex2_aps_2014-2.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2828" y="381000"/>
            <a:ext cx="5502172" cy="611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p:cNvSpPr txBox="1">
            <a:spLocks noChangeArrowheads="1"/>
          </p:cNvSpPr>
          <p:nvPr/>
        </p:nvSpPr>
        <p:spPr bwMode="auto">
          <a:xfrm>
            <a:off x="4648200" y="6324600"/>
            <a:ext cx="4572000" cy="523220"/>
          </a:xfrm>
          <a:prstGeom prst="rect">
            <a:avLst/>
          </a:prstGeom>
          <a:solidFill>
            <a:schemeClr val="bg1"/>
          </a:solidFill>
          <a:ln w="9525">
            <a:noFill/>
            <a:miter lim="800000"/>
            <a:headEnd/>
            <a:tailEnd/>
          </a:ln>
        </p:spPr>
        <p:txBody>
          <a:bodyPr wrap="square">
            <a:prstTxWarp prst="textNoShape">
              <a:avLst/>
            </a:prstTxWarp>
            <a:spAutoFit/>
          </a:bodyPr>
          <a:lstStyle/>
          <a:p>
            <a:pPr algn="l"/>
            <a:r>
              <a:rPr lang="en-US" sz="1400" dirty="0" smtClean="0">
                <a:solidFill>
                  <a:srgbClr val="000000"/>
                </a:solidFill>
                <a:latin typeface="Arial" panose="020B0604020202020204" pitchFamily="34" charset="0"/>
                <a:ea typeface="Comic Sans MS" pitchFamily="-65" charset="0"/>
                <a:cs typeface="Arial" panose="020B0604020202020204" pitchFamily="34" charset="0"/>
              </a:rPr>
              <a:t>Analysis by </a:t>
            </a:r>
            <a:r>
              <a:rPr lang="en-US" sz="1400" dirty="0" err="1" smtClean="0">
                <a:solidFill>
                  <a:srgbClr val="000000"/>
                </a:solidFill>
                <a:latin typeface="Arial" panose="020B0604020202020204" pitchFamily="34" charset="0"/>
                <a:ea typeface="Comic Sans MS" pitchFamily="-65" charset="0"/>
                <a:cs typeface="Arial" panose="020B0604020202020204" pitchFamily="34" charset="0"/>
              </a:rPr>
              <a:t>ITEPMoscow</a:t>
            </a:r>
            <a:r>
              <a:rPr lang="en-US" sz="1400" dirty="0" smtClean="0">
                <a:solidFill>
                  <a:srgbClr val="000000"/>
                </a:solidFill>
                <a:latin typeface="Arial" panose="020B0604020202020204" pitchFamily="34" charset="0"/>
                <a:ea typeface="Comic Sans MS" pitchFamily="-65" charset="0"/>
                <a:cs typeface="Arial" panose="020B0604020202020204" pitchFamily="34" charset="0"/>
              </a:rPr>
              <a:t>/China Group</a:t>
            </a:r>
          </a:p>
          <a:p>
            <a:pPr algn="l"/>
            <a:r>
              <a:rPr lang="en-US" sz="1400" dirty="0">
                <a:solidFill>
                  <a:srgbClr val="000000"/>
                </a:solidFill>
                <a:ea typeface="Comic Sans MS" pitchFamily="-65" charset="0"/>
                <a:cs typeface="Arial" panose="020B0604020202020204" pitchFamily="34" charset="0"/>
              </a:rPr>
              <a:t>I</a:t>
            </a:r>
            <a:r>
              <a:rPr lang="en-US" sz="1400" dirty="0" smtClean="0">
                <a:solidFill>
                  <a:srgbClr val="000000"/>
                </a:solidFill>
                <a:ea typeface="Comic Sans MS" pitchFamily="-65" charset="0"/>
                <a:cs typeface="Arial" panose="020B0604020202020204" pitchFamily="34" charset="0"/>
              </a:rPr>
              <a:t>ndependent analysis by Duke Group expected soon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553448" y="3505552"/>
            <a:ext cx="2122488" cy="2057400"/>
          </a:xfrm>
          <a:prstGeom prst="rect">
            <a:avLst/>
          </a:prstGeom>
          <a:solidFill>
            <a:schemeClr val="accent1">
              <a:lumMod val="20000"/>
              <a:lumOff val="80000"/>
            </a:schemeClr>
          </a:solidFill>
          <a:effectLst>
            <a:outerShdw blurRad="292100" dist="139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a:solidFill>
                <a:prstClr val="white"/>
              </a:solidFill>
              <a:latin typeface="Calibri"/>
            </a:endParaRPr>
          </a:p>
        </p:txBody>
      </p:sp>
      <p:pic>
        <p:nvPicPr>
          <p:cNvPr id="7" name="Picture 4" descr="primakoff_effect_large"/>
          <p:cNvPicPr>
            <a:picLocks noGrp="1" noChangeAspect="1" noChangeArrowheads="1"/>
          </p:cNvPicPr>
          <p:nvPr>
            <p:ph sz="half" idx="1"/>
          </p:nvPr>
        </p:nvPicPr>
        <p:blipFill>
          <a:blip r:embed="rId5" cstate="print"/>
          <a:srcRect/>
          <a:stretch>
            <a:fillRect/>
          </a:stretch>
        </p:blipFill>
        <p:spPr>
          <a:xfrm>
            <a:off x="597408" y="3628644"/>
            <a:ext cx="1943100" cy="1943100"/>
          </a:xfrm>
          <a:noFill/>
          <a:ln/>
        </p:spPr>
      </p:pic>
      <p:grpSp>
        <p:nvGrpSpPr>
          <p:cNvPr id="8" name="Group 5"/>
          <p:cNvGrpSpPr>
            <a:grpSpLocks/>
          </p:cNvGrpSpPr>
          <p:nvPr/>
        </p:nvGrpSpPr>
        <p:grpSpPr bwMode="auto">
          <a:xfrm>
            <a:off x="163304" y="1670267"/>
            <a:ext cx="3221482" cy="1003406"/>
            <a:chOff x="1440" y="860"/>
            <a:chExt cx="2306" cy="725"/>
          </a:xfrm>
        </p:grpSpPr>
        <p:sp>
          <p:nvSpPr>
            <p:cNvPr id="9" name="Line 6"/>
            <p:cNvSpPr>
              <a:spLocks noChangeShapeType="1"/>
            </p:cNvSpPr>
            <p:nvPr/>
          </p:nvSpPr>
          <p:spPr bwMode="auto">
            <a:xfrm>
              <a:off x="2832" y="960"/>
              <a:ext cx="0" cy="576"/>
            </a:xfrm>
            <a:prstGeom prst="line">
              <a:avLst/>
            </a:prstGeom>
            <a:noFill/>
            <a:ln w="19050">
              <a:solidFill>
                <a:schemeClr val="tx1"/>
              </a:solidFill>
              <a:round/>
              <a:headEnd type="triangle" w="med" len="med"/>
              <a:tailEn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10" name="Line 7"/>
            <p:cNvSpPr>
              <a:spLocks noChangeShapeType="1"/>
            </p:cNvSpPr>
            <p:nvPr/>
          </p:nvSpPr>
          <p:spPr bwMode="auto">
            <a:xfrm flipH="1">
              <a:off x="2352" y="960"/>
              <a:ext cx="480" cy="336"/>
            </a:xfrm>
            <a:prstGeom prst="line">
              <a:avLst/>
            </a:prstGeom>
            <a:noFill/>
            <a:ln w="19050">
              <a:solidFill>
                <a:schemeClr val="tx1"/>
              </a:solidFill>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11" name="Line 8"/>
            <p:cNvSpPr>
              <a:spLocks noChangeShapeType="1"/>
            </p:cNvSpPr>
            <p:nvPr/>
          </p:nvSpPr>
          <p:spPr bwMode="auto">
            <a:xfrm>
              <a:off x="2352" y="1296"/>
              <a:ext cx="480" cy="240"/>
            </a:xfrm>
            <a:prstGeom prst="line">
              <a:avLst/>
            </a:prstGeom>
            <a:noFill/>
            <a:ln w="19050">
              <a:solidFill>
                <a:schemeClr val="tx1"/>
              </a:solidFill>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12" name="Line 9"/>
            <p:cNvSpPr>
              <a:spLocks noChangeShapeType="1"/>
            </p:cNvSpPr>
            <p:nvPr/>
          </p:nvSpPr>
          <p:spPr bwMode="auto">
            <a:xfrm flipV="1">
              <a:off x="1780" y="1296"/>
              <a:ext cx="576" cy="0"/>
            </a:xfrm>
            <a:prstGeom prst="line">
              <a:avLst/>
            </a:prstGeom>
            <a:noFill/>
            <a:ln w="38100">
              <a:solidFill>
                <a:schemeClr val="tx1"/>
              </a:solidFill>
              <a:prstDash val="solid"/>
              <a:round/>
              <a:headEnd/>
              <a:tailEnd type="triangle" w="med" len="med"/>
            </a:ln>
          </p:spPr>
          <p:txBody>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13" name="Text Box 10"/>
            <p:cNvSpPr txBox="1">
              <a:spLocks noChangeArrowheads="1"/>
            </p:cNvSpPr>
            <p:nvPr/>
          </p:nvSpPr>
          <p:spPr bwMode="auto">
            <a:xfrm>
              <a:off x="1440" y="1152"/>
              <a:ext cx="336" cy="291"/>
            </a:xfrm>
            <a:prstGeom prst="rect">
              <a:avLst/>
            </a:prstGeom>
            <a:noFill/>
            <a:ln w="9525">
              <a:noFill/>
              <a:miter lim="800000"/>
              <a:headEnd/>
              <a:tailEnd/>
            </a:ln>
          </p:spPr>
          <p:txBody>
            <a:bodyPr wrap="square">
              <a:spAutoFit/>
            </a:bodyPr>
            <a:lstStyle/>
            <a:p>
              <a:pPr algn="l" defTabSz="457200" eaLnBrk="1" fontAlgn="auto" hangingPunct="1">
                <a:spcBef>
                  <a:spcPct val="50000"/>
                </a:spcBef>
                <a:spcAft>
                  <a:spcPts val="0"/>
                </a:spcAft>
              </a:pPr>
              <a:r>
                <a:rPr lang="en-US" sz="2400" b="1" dirty="0">
                  <a:solidFill>
                    <a:prstClr val="black"/>
                  </a:solidFill>
                  <a:latin typeface="Calibri"/>
                  <a:sym typeface="Symbol"/>
                </a:rPr>
                <a:t></a:t>
              </a:r>
              <a:r>
                <a:rPr lang="en-US" sz="2400" b="1" baseline="30000" dirty="0">
                  <a:solidFill>
                    <a:prstClr val="black"/>
                  </a:solidFill>
                  <a:latin typeface="Calibri"/>
                  <a:sym typeface="Symbol"/>
                </a:rPr>
                <a:t>0</a:t>
              </a:r>
              <a:endParaRPr lang="en-US" sz="2400" b="1" baseline="30000" dirty="0">
                <a:solidFill>
                  <a:prstClr val="black"/>
                </a:solidFill>
                <a:latin typeface="Calibri"/>
              </a:endParaRPr>
            </a:p>
          </p:txBody>
        </p:sp>
        <p:sp>
          <p:nvSpPr>
            <p:cNvPr id="14" name="Text Box 11"/>
            <p:cNvSpPr txBox="1">
              <a:spLocks noChangeArrowheads="1"/>
            </p:cNvSpPr>
            <p:nvPr/>
          </p:nvSpPr>
          <p:spPr bwMode="auto">
            <a:xfrm>
              <a:off x="3458" y="1036"/>
              <a:ext cx="288" cy="291"/>
            </a:xfrm>
            <a:prstGeom prst="rect">
              <a:avLst/>
            </a:prstGeom>
            <a:noFill/>
            <a:ln w="9525">
              <a:noFill/>
              <a:miter lim="800000"/>
              <a:headEnd/>
              <a:tailEnd/>
            </a:ln>
          </p:spPr>
          <p:txBody>
            <a:bodyPr>
              <a:spAutoFit/>
            </a:bodyPr>
            <a:lstStyle/>
            <a:p>
              <a:pPr algn="l" defTabSz="457200" eaLnBrk="1" fontAlgn="auto" hangingPunct="1">
                <a:spcBef>
                  <a:spcPct val="50000"/>
                </a:spcBef>
                <a:spcAft>
                  <a:spcPts val="0"/>
                </a:spcAft>
              </a:pPr>
              <a:r>
                <a:rPr lang="en-US" sz="2400" b="1" dirty="0">
                  <a:solidFill>
                    <a:prstClr val="black"/>
                  </a:solidFill>
                  <a:latin typeface="Calibri"/>
                  <a:sym typeface="Symbol"/>
                </a:rPr>
                <a:t></a:t>
              </a:r>
              <a:endParaRPr lang="en-US" sz="2400" b="1" baseline="-25000" dirty="0">
                <a:solidFill>
                  <a:prstClr val="black"/>
                </a:solidFill>
                <a:latin typeface="Calibri"/>
              </a:endParaRPr>
            </a:p>
          </p:txBody>
        </p:sp>
        <p:grpSp>
          <p:nvGrpSpPr>
            <p:cNvPr id="15" name="Group 13"/>
            <p:cNvGrpSpPr>
              <a:grpSpLocks/>
            </p:cNvGrpSpPr>
            <p:nvPr/>
          </p:nvGrpSpPr>
          <p:grpSpPr bwMode="auto">
            <a:xfrm>
              <a:off x="2835" y="860"/>
              <a:ext cx="670" cy="197"/>
              <a:chOff x="1748" y="1434"/>
              <a:chExt cx="1084" cy="295"/>
            </a:xfrm>
          </p:grpSpPr>
          <p:grpSp>
            <p:nvGrpSpPr>
              <p:cNvPr id="39" name="Group 14"/>
              <p:cNvGrpSpPr>
                <a:grpSpLocks/>
              </p:cNvGrpSpPr>
              <p:nvPr/>
            </p:nvGrpSpPr>
            <p:grpSpPr bwMode="auto">
              <a:xfrm>
                <a:off x="1977" y="1440"/>
                <a:ext cx="707" cy="289"/>
                <a:chOff x="576" y="2016"/>
                <a:chExt cx="5184" cy="769"/>
              </a:xfrm>
            </p:grpSpPr>
            <p:grpSp>
              <p:nvGrpSpPr>
                <p:cNvPr id="46" name="Group 15"/>
                <p:cNvGrpSpPr>
                  <a:grpSpLocks/>
                </p:cNvGrpSpPr>
                <p:nvPr/>
              </p:nvGrpSpPr>
              <p:grpSpPr bwMode="auto">
                <a:xfrm>
                  <a:off x="4028" y="2016"/>
                  <a:ext cx="1732" cy="769"/>
                  <a:chOff x="432" y="1584"/>
                  <a:chExt cx="1732" cy="769"/>
                </a:xfrm>
              </p:grpSpPr>
              <p:sp>
                <p:nvSpPr>
                  <p:cNvPr id="57" name="Arc 16"/>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8" name="Arc 17"/>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9" name="Arc 18"/>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60" name="Arc 19"/>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47" name="Group 20"/>
                <p:cNvGrpSpPr>
                  <a:grpSpLocks/>
                </p:cNvGrpSpPr>
                <p:nvPr/>
              </p:nvGrpSpPr>
              <p:grpSpPr bwMode="auto">
                <a:xfrm>
                  <a:off x="2300" y="2016"/>
                  <a:ext cx="1732" cy="769"/>
                  <a:chOff x="432" y="1584"/>
                  <a:chExt cx="1732" cy="769"/>
                </a:xfrm>
              </p:grpSpPr>
              <p:sp>
                <p:nvSpPr>
                  <p:cNvPr id="53" name="Arc 21"/>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4" name="Arc 22"/>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5" name="Arc 23"/>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6" name="Arc 24"/>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48" name="Group 25"/>
                <p:cNvGrpSpPr>
                  <a:grpSpLocks/>
                </p:cNvGrpSpPr>
                <p:nvPr/>
              </p:nvGrpSpPr>
              <p:grpSpPr bwMode="auto">
                <a:xfrm>
                  <a:off x="576" y="2016"/>
                  <a:ext cx="1732" cy="769"/>
                  <a:chOff x="432" y="1584"/>
                  <a:chExt cx="1732" cy="769"/>
                </a:xfrm>
              </p:grpSpPr>
              <p:sp>
                <p:nvSpPr>
                  <p:cNvPr id="49" name="Arc 26"/>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0" name="Arc 27"/>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1" name="Arc 28"/>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52" name="Arc 29"/>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pSp>
            <p:nvGrpSpPr>
              <p:cNvPr id="40" name="Group 30"/>
              <p:cNvGrpSpPr>
                <a:grpSpLocks/>
              </p:cNvGrpSpPr>
              <p:nvPr/>
            </p:nvGrpSpPr>
            <p:grpSpPr bwMode="auto">
              <a:xfrm>
                <a:off x="1748" y="1434"/>
                <a:ext cx="233" cy="288"/>
                <a:chOff x="432" y="1584"/>
                <a:chExt cx="1732" cy="769"/>
              </a:xfrm>
            </p:grpSpPr>
            <p:sp>
              <p:nvSpPr>
                <p:cNvPr id="42" name="Arc 31"/>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3" name="Arc 32"/>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4" name="Arc 33"/>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45" name="Arc 34"/>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sp>
            <p:nvSpPr>
              <p:cNvPr id="41" name="Line 35"/>
              <p:cNvSpPr>
                <a:spLocks noChangeShapeType="1"/>
              </p:cNvSpPr>
              <p:nvPr/>
            </p:nvSpPr>
            <p:spPr bwMode="auto">
              <a:xfrm>
                <a:off x="2688" y="1584"/>
                <a:ext cx="144" cy="0"/>
              </a:xfrm>
              <a:prstGeom prst="line">
                <a:avLst/>
              </a:prstGeom>
              <a:noFill/>
              <a:ln w="28575">
                <a:solidFill>
                  <a:srgbClr val="0000FF"/>
                </a:solidFill>
                <a:round/>
                <a:headEnd/>
                <a:tailEnd type="triangle" w="med" len="me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16" name="Group 36"/>
            <p:cNvGrpSpPr>
              <a:grpSpLocks/>
            </p:cNvGrpSpPr>
            <p:nvPr/>
          </p:nvGrpSpPr>
          <p:grpSpPr bwMode="auto">
            <a:xfrm>
              <a:off x="2835" y="1388"/>
              <a:ext cx="670" cy="197"/>
              <a:chOff x="1748" y="1434"/>
              <a:chExt cx="1084" cy="295"/>
            </a:xfrm>
          </p:grpSpPr>
          <p:grpSp>
            <p:nvGrpSpPr>
              <p:cNvPr id="17" name="Group 37"/>
              <p:cNvGrpSpPr>
                <a:grpSpLocks/>
              </p:cNvGrpSpPr>
              <p:nvPr/>
            </p:nvGrpSpPr>
            <p:grpSpPr bwMode="auto">
              <a:xfrm>
                <a:off x="1977" y="1440"/>
                <a:ext cx="707" cy="289"/>
                <a:chOff x="576" y="2016"/>
                <a:chExt cx="5184" cy="769"/>
              </a:xfrm>
            </p:grpSpPr>
            <p:grpSp>
              <p:nvGrpSpPr>
                <p:cNvPr id="24" name="Group 38"/>
                <p:cNvGrpSpPr>
                  <a:grpSpLocks/>
                </p:cNvGrpSpPr>
                <p:nvPr/>
              </p:nvGrpSpPr>
              <p:grpSpPr bwMode="auto">
                <a:xfrm>
                  <a:off x="4028" y="2016"/>
                  <a:ext cx="1732" cy="769"/>
                  <a:chOff x="432" y="1584"/>
                  <a:chExt cx="1732" cy="769"/>
                </a:xfrm>
              </p:grpSpPr>
              <p:sp>
                <p:nvSpPr>
                  <p:cNvPr id="35" name="Arc 39"/>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6" name="Arc 40"/>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7" name="Arc 41"/>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8" name="Arc 42"/>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25" name="Group 43"/>
                <p:cNvGrpSpPr>
                  <a:grpSpLocks/>
                </p:cNvGrpSpPr>
                <p:nvPr/>
              </p:nvGrpSpPr>
              <p:grpSpPr bwMode="auto">
                <a:xfrm>
                  <a:off x="2300" y="2016"/>
                  <a:ext cx="1732" cy="769"/>
                  <a:chOff x="432" y="1584"/>
                  <a:chExt cx="1732" cy="769"/>
                </a:xfrm>
              </p:grpSpPr>
              <p:sp>
                <p:nvSpPr>
                  <p:cNvPr id="31" name="Arc 44"/>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2" name="Arc 45"/>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3" name="Arc 46"/>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4" name="Arc 47"/>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nvGrpSpPr>
                <p:cNvPr id="26" name="Group 48"/>
                <p:cNvGrpSpPr>
                  <a:grpSpLocks/>
                </p:cNvGrpSpPr>
                <p:nvPr/>
              </p:nvGrpSpPr>
              <p:grpSpPr bwMode="auto">
                <a:xfrm>
                  <a:off x="576" y="2016"/>
                  <a:ext cx="1732" cy="769"/>
                  <a:chOff x="432" y="1584"/>
                  <a:chExt cx="1732" cy="769"/>
                </a:xfrm>
              </p:grpSpPr>
              <p:sp>
                <p:nvSpPr>
                  <p:cNvPr id="27" name="Arc 49"/>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8" name="Arc 50"/>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9" name="Arc 51"/>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30" name="Arc 52"/>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pSp>
            <p:nvGrpSpPr>
              <p:cNvPr id="18" name="Group 53"/>
              <p:cNvGrpSpPr>
                <a:grpSpLocks/>
              </p:cNvGrpSpPr>
              <p:nvPr/>
            </p:nvGrpSpPr>
            <p:grpSpPr bwMode="auto">
              <a:xfrm>
                <a:off x="1748" y="1434"/>
                <a:ext cx="233" cy="288"/>
                <a:chOff x="432" y="1584"/>
                <a:chExt cx="1732" cy="769"/>
              </a:xfrm>
            </p:grpSpPr>
            <p:sp>
              <p:nvSpPr>
                <p:cNvPr id="20" name="Arc 54"/>
                <p:cNvSpPr>
                  <a:spLocks/>
                </p:cNvSpPr>
                <p:nvPr/>
              </p:nvSpPr>
              <p:spPr bwMode="auto">
                <a:xfrm>
                  <a:off x="1728" y="1777"/>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1" name="Arc 55"/>
                <p:cNvSpPr>
                  <a:spLocks/>
                </p:cNvSpPr>
                <p:nvPr/>
              </p:nvSpPr>
              <p:spPr bwMode="auto">
                <a:xfrm flipH="1">
                  <a:off x="1296" y="1776"/>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2" name="Arc 56"/>
                <p:cNvSpPr>
                  <a:spLocks/>
                </p:cNvSpPr>
                <p:nvPr/>
              </p:nvSpPr>
              <p:spPr bwMode="auto">
                <a:xfrm flipV="1">
                  <a:off x="864"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sp>
              <p:nvSpPr>
                <p:cNvPr id="23" name="Arc 57"/>
                <p:cNvSpPr>
                  <a:spLocks/>
                </p:cNvSpPr>
                <p:nvPr/>
              </p:nvSpPr>
              <p:spPr bwMode="auto">
                <a:xfrm flipH="1" flipV="1">
                  <a:off x="432" y="1584"/>
                  <a:ext cx="436" cy="576"/>
                </a:xfrm>
                <a:custGeom>
                  <a:avLst/>
                  <a:gdLst>
                    <a:gd name="T0" fmla="*/ 0 w 16338"/>
                    <a:gd name="T1" fmla="*/ 0 h 21600"/>
                    <a:gd name="T2" fmla="*/ 0 w 16338"/>
                    <a:gd name="T3" fmla="*/ 0 h 21600"/>
                    <a:gd name="T4" fmla="*/ 0 w 16338"/>
                    <a:gd name="T5" fmla="*/ 0 h 21600"/>
                    <a:gd name="T6" fmla="*/ 0 60000 65536"/>
                    <a:gd name="T7" fmla="*/ 0 60000 65536"/>
                    <a:gd name="T8" fmla="*/ 0 60000 65536"/>
                    <a:gd name="T9" fmla="*/ 0 w 16338"/>
                    <a:gd name="T10" fmla="*/ 0 h 21600"/>
                    <a:gd name="T11" fmla="*/ 16338 w 16338"/>
                    <a:gd name="T12" fmla="*/ 21600 h 21600"/>
                  </a:gdLst>
                  <a:ahLst/>
                  <a:cxnLst>
                    <a:cxn ang="T6">
                      <a:pos x="T0" y="T1"/>
                    </a:cxn>
                    <a:cxn ang="T7">
                      <a:pos x="T2" y="T3"/>
                    </a:cxn>
                    <a:cxn ang="T8">
                      <a:pos x="T4" y="T5"/>
                    </a:cxn>
                  </a:cxnLst>
                  <a:rect l="T9" t="T10" r="T11" b="T12"/>
                  <a:pathLst>
                    <a:path w="16338" h="21600" fill="none" extrusionOk="0">
                      <a:moveTo>
                        <a:pt x="-1" y="0"/>
                      </a:moveTo>
                      <a:cubicBezTo>
                        <a:pt x="6272" y="0"/>
                        <a:pt x="12235" y="2726"/>
                        <a:pt x="16338" y="7470"/>
                      </a:cubicBezTo>
                    </a:path>
                    <a:path w="16338" h="21600" stroke="0" extrusionOk="0">
                      <a:moveTo>
                        <a:pt x="-1" y="0"/>
                      </a:moveTo>
                      <a:cubicBezTo>
                        <a:pt x="6272" y="0"/>
                        <a:pt x="12235" y="2726"/>
                        <a:pt x="16338" y="7470"/>
                      </a:cubicBezTo>
                      <a:lnTo>
                        <a:pt x="0" y="21600"/>
                      </a:lnTo>
                      <a:close/>
                    </a:path>
                  </a:pathLst>
                </a:custGeom>
                <a:noFill/>
                <a:ln w="25400">
                  <a:solidFill>
                    <a:srgbClr val="0000FF"/>
                  </a:solidFill>
                  <a:round/>
                  <a:headEnd/>
                  <a:tailEn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sp>
            <p:nvSpPr>
              <p:cNvPr id="19" name="Line 58"/>
              <p:cNvSpPr>
                <a:spLocks noChangeShapeType="1"/>
              </p:cNvSpPr>
              <p:nvPr/>
            </p:nvSpPr>
            <p:spPr bwMode="auto">
              <a:xfrm>
                <a:off x="2688" y="1584"/>
                <a:ext cx="144" cy="0"/>
              </a:xfrm>
              <a:prstGeom prst="line">
                <a:avLst/>
              </a:prstGeom>
              <a:noFill/>
              <a:ln w="28575">
                <a:solidFill>
                  <a:srgbClr val="0000FF"/>
                </a:solidFill>
                <a:round/>
                <a:headEnd/>
                <a:tailEnd type="triangle" w="med" len="med"/>
              </a:ln>
            </p:spPr>
            <p:txBody>
              <a:bodyPr wrap="none" anchor="ctr"/>
              <a:lstStyle/>
              <a:p>
                <a:pPr algn="l" defTabSz="457200" eaLnBrk="1" fontAlgn="auto" hangingPunct="1">
                  <a:spcBef>
                    <a:spcPts val="0"/>
                  </a:spcBef>
                  <a:spcAft>
                    <a:spcPts val="0"/>
                  </a:spcAft>
                </a:pPr>
                <a:endParaRPr lang="en-US" sz="1800">
                  <a:solidFill>
                    <a:prstClr val="black"/>
                  </a:solidFill>
                  <a:latin typeface="Calibri"/>
                </a:endParaRPr>
              </a:p>
            </p:txBody>
          </p:sp>
        </p:grpSp>
      </p:grpSp>
      <p:graphicFrame>
        <p:nvGraphicFramePr>
          <p:cNvPr id="61" name="Object 2"/>
          <p:cNvGraphicFramePr>
            <a:graphicFrameLocks noChangeAspect="1"/>
          </p:cNvGraphicFramePr>
          <p:nvPr>
            <p:extLst>
              <p:ext uri="{D42A27DB-BD31-4B8C-83A1-F6EECF244321}">
                <p14:modId xmlns:p14="http://schemas.microsoft.com/office/powerpoint/2010/main" val="995916999"/>
              </p:ext>
            </p:extLst>
          </p:nvPr>
        </p:nvGraphicFramePr>
        <p:xfrm>
          <a:off x="5235956" y="1100074"/>
          <a:ext cx="3298444" cy="728726"/>
        </p:xfrm>
        <a:graphic>
          <a:graphicData uri="http://schemas.openxmlformats.org/presentationml/2006/ole">
            <mc:AlternateContent xmlns:mc="http://schemas.openxmlformats.org/markup-compatibility/2006">
              <mc:Choice xmlns:v="urn:schemas-microsoft-com:vml" Requires="v">
                <p:oleObj spid="_x0000_s811053" name="Equation" r:id="rId6" imgW="2184400" imgH="482600" progId="Equation.3">
                  <p:embed/>
                </p:oleObj>
              </mc:Choice>
              <mc:Fallback>
                <p:oleObj name="Equation" r:id="rId6" imgW="21844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956" y="1100074"/>
                        <a:ext cx="3298444" cy="7287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 name="TextBox 61"/>
          <p:cNvSpPr txBox="1"/>
          <p:nvPr/>
        </p:nvSpPr>
        <p:spPr>
          <a:xfrm>
            <a:off x="184836" y="886324"/>
            <a:ext cx="4539563"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prstClr val="black"/>
                </a:solidFill>
                <a:cs typeface="Arial" pitchFamily="34" charset="0"/>
              </a:rPr>
              <a:t>Chiral </a:t>
            </a:r>
            <a:r>
              <a:rPr lang="en-US" sz="1800" dirty="0" smtClean="0">
                <a:solidFill>
                  <a:prstClr val="black"/>
                </a:solidFill>
                <a:cs typeface="Arial" pitchFamily="34" charset="0"/>
              </a:rPr>
              <a:t>anomaly </a:t>
            </a:r>
            <a:r>
              <a:rPr lang="en-US" sz="1800" dirty="0">
                <a:solidFill>
                  <a:prstClr val="black"/>
                </a:solidFill>
                <a:cs typeface="Arial" pitchFamily="34" charset="0"/>
              </a:rPr>
              <a:t>of QCD predicts exact value of decay </a:t>
            </a:r>
            <a:r>
              <a:rPr lang="en-US" sz="1800" dirty="0" smtClean="0">
                <a:solidFill>
                  <a:prstClr val="black"/>
                </a:solidFill>
                <a:cs typeface="Arial" pitchFamily="34" charset="0"/>
              </a:rPr>
              <a:t>width for massless quarks  </a:t>
            </a:r>
            <a:endParaRPr lang="en-US" sz="1800" dirty="0">
              <a:solidFill>
                <a:prstClr val="black"/>
              </a:solidFill>
              <a:cs typeface="Arial" pitchFamily="34" charset="0"/>
            </a:endParaRPr>
          </a:p>
        </p:txBody>
      </p:sp>
      <p:sp>
        <p:nvSpPr>
          <p:cNvPr id="63" name="TextBox 62"/>
          <p:cNvSpPr txBox="1"/>
          <p:nvPr/>
        </p:nvSpPr>
        <p:spPr>
          <a:xfrm>
            <a:off x="673608" y="3514344"/>
            <a:ext cx="1953163" cy="400110"/>
          </a:xfrm>
          <a:prstGeom prst="rect">
            <a:avLst/>
          </a:prstGeom>
          <a:noFill/>
        </p:spPr>
        <p:txBody>
          <a:bodyPr wrap="none" rtlCol="0">
            <a:spAutoFit/>
          </a:bodyPr>
          <a:lstStyle/>
          <a:p>
            <a:pPr algn="l" defTabSz="457200" eaLnBrk="1" fontAlgn="auto" hangingPunct="1">
              <a:spcBef>
                <a:spcPts val="0"/>
              </a:spcBef>
              <a:spcAft>
                <a:spcPts val="0"/>
              </a:spcAft>
            </a:pPr>
            <a:r>
              <a:rPr lang="en-US" sz="2000" dirty="0" err="1">
                <a:solidFill>
                  <a:prstClr val="black"/>
                </a:solidFill>
                <a:cs typeface="Arial" pitchFamily="34" charset="0"/>
              </a:rPr>
              <a:t>Primakoff</a:t>
            </a:r>
            <a:r>
              <a:rPr lang="en-US" sz="2000" dirty="0">
                <a:solidFill>
                  <a:prstClr val="black"/>
                </a:solidFill>
                <a:cs typeface="Arial" pitchFamily="34" charset="0"/>
              </a:rPr>
              <a:t> effect</a:t>
            </a:r>
          </a:p>
        </p:txBody>
      </p:sp>
      <p:sp>
        <p:nvSpPr>
          <p:cNvPr id="64" name="TextBox 63"/>
          <p:cNvSpPr txBox="1"/>
          <p:nvPr/>
        </p:nvSpPr>
        <p:spPr>
          <a:xfrm>
            <a:off x="523769" y="2961906"/>
            <a:ext cx="2169184" cy="384721"/>
          </a:xfrm>
          <a:prstGeom prst="rect">
            <a:avLst/>
          </a:prstGeom>
          <a:noFill/>
          <a:ln>
            <a:solidFill>
              <a:srgbClr val="0000FF"/>
            </a:solidFill>
          </a:ln>
        </p:spPr>
        <p:txBody>
          <a:bodyPr wrap="none" rtlCol="0">
            <a:spAutoFit/>
          </a:bodyPr>
          <a:lstStyle/>
          <a:p>
            <a:pPr algn="l" defTabSz="457200" eaLnBrk="1" fontAlgn="auto" hangingPunct="1">
              <a:spcBef>
                <a:spcPts val="0"/>
              </a:spcBef>
              <a:spcAft>
                <a:spcPts val="0"/>
              </a:spcAft>
            </a:pPr>
            <a:r>
              <a:rPr lang="en-US" sz="1900" dirty="0" smtClean="0">
                <a:solidFill>
                  <a:srgbClr val="0000FF"/>
                </a:solidFill>
                <a:cs typeface="Arial" pitchFamily="34" charset="0"/>
              </a:rPr>
              <a:t>E02-103, E08-023</a:t>
            </a:r>
            <a:endParaRPr lang="en-US" sz="1900" dirty="0">
              <a:solidFill>
                <a:srgbClr val="0000FF"/>
              </a:solidFill>
              <a:cs typeface="Arial" pitchFamily="34" charset="0"/>
            </a:endParaRPr>
          </a:p>
        </p:txBody>
      </p:sp>
      <p:sp>
        <p:nvSpPr>
          <p:cNvPr id="65" name="Text Box 7"/>
          <p:cNvSpPr txBox="1">
            <a:spLocks noChangeArrowheads="1"/>
          </p:cNvSpPr>
          <p:nvPr/>
        </p:nvSpPr>
        <p:spPr bwMode="auto">
          <a:xfrm>
            <a:off x="3548696" y="5827976"/>
            <a:ext cx="175063" cy="461665"/>
          </a:xfrm>
          <a:prstGeom prst="rect">
            <a:avLst/>
          </a:prstGeom>
          <a:noFill/>
          <a:ln w="9525">
            <a:noFill/>
            <a:miter lim="800000"/>
            <a:headEnd/>
            <a:tailEnd/>
          </a:ln>
        </p:spPr>
        <p:txBody>
          <a:bodyPr wrap="square">
            <a:prstTxWarp prst="textNoShape">
              <a:avLst/>
            </a:prstTxWarp>
            <a:spAutoFit/>
          </a:bodyPr>
          <a:lstStyle/>
          <a:p>
            <a:pPr defTabSz="457200" eaLnBrk="1" fontAlgn="auto" hangingPunct="1">
              <a:spcBef>
                <a:spcPts val="0"/>
              </a:spcBef>
              <a:spcAft>
                <a:spcPts val="0"/>
              </a:spcAft>
            </a:pPr>
            <a:endParaRPr lang="en-US" sz="2400">
              <a:solidFill>
                <a:prstClr val="black"/>
              </a:solidFill>
              <a:latin typeface="Calibri"/>
            </a:endParaRPr>
          </a:p>
        </p:txBody>
      </p:sp>
      <p:sp>
        <p:nvSpPr>
          <p:cNvPr id="66" name="Rectangle 10"/>
          <p:cNvSpPr>
            <a:spLocks noChangeArrowheads="1"/>
          </p:cNvSpPr>
          <p:nvPr/>
        </p:nvSpPr>
        <p:spPr bwMode="auto">
          <a:xfrm>
            <a:off x="4853810" y="2434766"/>
            <a:ext cx="362199" cy="2146011"/>
          </a:xfrm>
          <a:prstGeom prst="rect">
            <a:avLst/>
          </a:prstGeom>
          <a:noFill/>
          <a:ln w="9525">
            <a:noFill/>
            <a:miter lim="800000"/>
            <a:headEnd/>
            <a:tailEnd/>
          </a:ln>
        </p:spPr>
        <p:txBody>
          <a:bodyPr wrap="none" anchor="ctr">
            <a:prstTxWarp prst="textNoShape">
              <a:avLst/>
            </a:prstTxWarp>
          </a:bodyPr>
          <a:lstStyle/>
          <a:p>
            <a:pPr algn="l" defTabSz="457200" eaLnBrk="1" fontAlgn="auto" hangingPunct="1">
              <a:spcBef>
                <a:spcPts val="0"/>
              </a:spcBef>
              <a:spcAft>
                <a:spcPts val="0"/>
              </a:spcAft>
            </a:pPr>
            <a:endParaRPr lang="en-US" sz="1800">
              <a:solidFill>
                <a:prstClr val="black"/>
              </a:solidFill>
              <a:latin typeface="Calibri"/>
            </a:endParaRPr>
          </a:p>
        </p:txBody>
      </p:sp>
      <p:sp>
        <p:nvSpPr>
          <p:cNvPr id="73" name="TextBox 72"/>
          <p:cNvSpPr txBox="1"/>
          <p:nvPr/>
        </p:nvSpPr>
        <p:spPr>
          <a:xfrm>
            <a:off x="246381" y="5779208"/>
            <a:ext cx="3389845" cy="646331"/>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err="1" smtClean="0">
                <a:solidFill>
                  <a:srgbClr val="000000"/>
                </a:solidFill>
                <a:cs typeface="Arial" pitchFamily="34" charset="0"/>
              </a:rPr>
              <a:t>Primex</a:t>
            </a:r>
            <a:r>
              <a:rPr lang="en-US" sz="1800" dirty="0" smtClean="0">
                <a:solidFill>
                  <a:srgbClr val="000000"/>
                </a:solidFill>
                <a:cs typeface="Arial" pitchFamily="34" charset="0"/>
              </a:rPr>
              <a:t> I:  I. </a:t>
            </a:r>
            <a:r>
              <a:rPr lang="en-US" sz="1800" dirty="0" err="1" smtClean="0">
                <a:solidFill>
                  <a:srgbClr val="000000"/>
                </a:solidFill>
                <a:cs typeface="Arial" pitchFamily="34" charset="0"/>
              </a:rPr>
              <a:t>Larin</a:t>
            </a:r>
            <a:r>
              <a:rPr lang="en-US" sz="1800" dirty="0" smtClean="0">
                <a:solidFill>
                  <a:srgbClr val="000000"/>
                </a:solidFill>
                <a:cs typeface="Arial" pitchFamily="34" charset="0"/>
              </a:rPr>
              <a:t> </a:t>
            </a:r>
            <a:r>
              <a:rPr lang="en-US" sz="1800" i="1" dirty="0" smtClean="0">
                <a:solidFill>
                  <a:srgbClr val="000000"/>
                </a:solidFill>
                <a:cs typeface="Arial" pitchFamily="34" charset="0"/>
              </a:rPr>
              <a:t>et al.,</a:t>
            </a:r>
            <a:r>
              <a:rPr lang="en-US" sz="1800" dirty="0" smtClean="0">
                <a:solidFill>
                  <a:srgbClr val="000000"/>
                </a:solidFill>
                <a:cs typeface="Arial" pitchFamily="34" charset="0"/>
              </a:rPr>
              <a:t> Phys. Rev. </a:t>
            </a:r>
            <a:r>
              <a:rPr lang="en-US" sz="1800" dirty="0" err="1" smtClean="0">
                <a:solidFill>
                  <a:srgbClr val="000000"/>
                </a:solidFill>
                <a:cs typeface="Arial" pitchFamily="34" charset="0"/>
              </a:rPr>
              <a:t>Lett</a:t>
            </a:r>
            <a:r>
              <a:rPr lang="en-US" sz="1800" dirty="0" smtClean="0">
                <a:solidFill>
                  <a:srgbClr val="000000"/>
                </a:solidFill>
                <a:cs typeface="Arial" pitchFamily="34" charset="0"/>
              </a:rPr>
              <a:t>. 106: 162303 (2011).</a:t>
            </a:r>
            <a:endParaRPr lang="en-US" sz="1800" dirty="0">
              <a:solidFill>
                <a:srgbClr val="000000"/>
              </a:solidFill>
              <a:cs typeface="Arial" pitchFamily="34" charset="0"/>
            </a:endParaRPr>
          </a:p>
        </p:txBody>
      </p:sp>
      <p:sp>
        <p:nvSpPr>
          <p:cNvPr id="77" name="Text Box 21"/>
          <p:cNvSpPr txBox="1">
            <a:spLocks noChangeArrowheads="1"/>
          </p:cNvSpPr>
          <p:nvPr/>
        </p:nvSpPr>
        <p:spPr bwMode="auto">
          <a:xfrm>
            <a:off x="5406496" y="1841126"/>
            <a:ext cx="3055407" cy="400110"/>
          </a:xfrm>
          <a:prstGeom prst="rect">
            <a:avLst/>
          </a:prstGeom>
          <a:noFill/>
          <a:ln w="12700">
            <a:solidFill>
              <a:srgbClr val="FF0000"/>
            </a:solidFill>
            <a:miter lim="800000"/>
            <a:headEnd/>
            <a:tailEnd/>
          </a:ln>
        </p:spPr>
        <p:txBody>
          <a:bodyPr wrap="square">
            <a:prstTxWarp prst="textNoShape">
              <a:avLst/>
            </a:prstTxWarp>
            <a:spAutoFit/>
          </a:bodyPr>
          <a:lstStyle/>
          <a:p>
            <a:r>
              <a:rPr lang="en-US" sz="1000" b="1" dirty="0">
                <a:solidFill>
                  <a:srgbClr val="CC3300"/>
                </a:solidFill>
                <a:latin typeface="Arial" panose="020B0604020202020204" pitchFamily="34" charset="0"/>
                <a:cs typeface="Arial" panose="020B0604020202020204" pitchFamily="34" charset="0"/>
                <a:sym typeface="Symbol" pitchFamily="-65" charset="2"/>
              </a:rPr>
              <a:t>(</a:t>
            </a:r>
            <a:r>
              <a:rPr lang="en-US" sz="1000" b="1" baseline="30000" dirty="0">
                <a:solidFill>
                  <a:srgbClr val="CC3300"/>
                </a:solidFill>
                <a:latin typeface="Arial" panose="020B0604020202020204" pitchFamily="34" charset="0"/>
                <a:cs typeface="Arial" panose="020B0604020202020204" pitchFamily="34" charset="0"/>
                <a:sym typeface="Symbol" pitchFamily="-65" charset="2"/>
              </a:rPr>
              <a:t>0</a:t>
            </a:r>
            <a:r>
              <a:rPr lang="en-US" sz="1000" b="1" dirty="0">
                <a:solidFill>
                  <a:srgbClr val="CC3300"/>
                </a:solidFill>
                <a:latin typeface="Arial" panose="020B0604020202020204" pitchFamily="34" charset="0"/>
                <a:cs typeface="Arial" panose="020B0604020202020204" pitchFamily="34" charset="0"/>
                <a:sym typeface="Symbol" pitchFamily="-65" charset="2"/>
              </a:rPr>
              <a:t>) = </a:t>
            </a:r>
            <a:r>
              <a:rPr lang="nl-NL" sz="1000" b="1" dirty="0">
                <a:solidFill>
                  <a:srgbClr val="CC3300"/>
                </a:solidFill>
                <a:latin typeface="Arial" panose="020B0604020202020204" pitchFamily="34" charset="0"/>
                <a:cs typeface="Arial" panose="020B0604020202020204" pitchFamily="34" charset="0"/>
                <a:sym typeface="Symbol" pitchFamily="-65" charset="2"/>
              </a:rPr>
              <a:t>7.74  0.06(stat.)  0.12(</a:t>
            </a:r>
            <a:r>
              <a:rPr lang="nl-NL" sz="1000" b="1" dirty="0" err="1">
                <a:solidFill>
                  <a:srgbClr val="CC3300"/>
                </a:solidFill>
                <a:latin typeface="Arial" panose="020B0604020202020204" pitchFamily="34" charset="0"/>
                <a:cs typeface="Arial" panose="020B0604020202020204" pitchFamily="34" charset="0"/>
                <a:sym typeface="Symbol" pitchFamily="-65" charset="2"/>
              </a:rPr>
              <a:t>syst</a:t>
            </a:r>
            <a:r>
              <a:rPr lang="nl-NL" sz="1000" b="1" dirty="0">
                <a:solidFill>
                  <a:srgbClr val="CC3300"/>
                </a:solidFill>
                <a:latin typeface="Arial" panose="020B0604020202020204" pitchFamily="34" charset="0"/>
                <a:cs typeface="Arial" panose="020B0604020202020204" pitchFamily="34" charset="0"/>
                <a:sym typeface="Symbol" pitchFamily="-65" charset="2"/>
              </a:rPr>
              <a:t>.) </a:t>
            </a:r>
            <a:r>
              <a:rPr lang="nl-NL" sz="1000" b="1" dirty="0" err="1">
                <a:solidFill>
                  <a:srgbClr val="CC3300"/>
                </a:solidFill>
                <a:latin typeface="Arial" panose="020B0604020202020204" pitchFamily="34" charset="0"/>
                <a:cs typeface="Arial" panose="020B0604020202020204" pitchFamily="34" charset="0"/>
                <a:sym typeface="Symbol" pitchFamily="-65" charset="2"/>
              </a:rPr>
              <a:t>eV</a:t>
            </a:r>
            <a:r>
              <a:rPr lang="nl-NL" sz="1000" b="1" dirty="0">
                <a:solidFill>
                  <a:srgbClr val="CC3300"/>
                </a:solidFill>
                <a:latin typeface="Arial" panose="020B0604020202020204" pitchFamily="34" charset="0"/>
                <a:cs typeface="Arial" panose="020B0604020202020204" pitchFamily="34" charset="0"/>
                <a:sym typeface="Symbol" pitchFamily="-65" charset="2"/>
              </a:rPr>
              <a:t>   </a:t>
            </a:r>
            <a:endParaRPr lang="en-US" sz="1000" b="1" dirty="0">
              <a:solidFill>
                <a:srgbClr val="CC3300"/>
              </a:solidFill>
              <a:latin typeface="Arial" panose="020B0604020202020204" pitchFamily="34" charset="0"/>
              <a:cs typeface="Arial" panose="020B0604020202020204" pitchFamily="34" charset="0"/>
              <a:sym typeface="Symbol" pitchFamily="-65" charset="2"/>
            </a:endParaRPr>
          </a:p>
          <a:p>
            <a:r>
              <a:rPr lang="en-US" sz="1000" b="1" dirty="0">
                <a:solidFill>
                  <a:srgbClr val="CC3300"/>
                </a:solidFill>
                <a:latin typeface="Arial" panose="020B0604020202020204" pitchFamily="34" charset="0"/>
                <a:cs typeface="Arial" panose="020B0604020202020204" pitchFamily="34" charset="0"/>
                <a:sym typeface="Symbol" pitchFamily="-65" charset="2"/>
              </a:rPr>
              <a:t>1.7% total uncertainty</a:t>
            </a:r>
          </a:p>
        </p:txBody>
      </p:sp>
      <p:sp>
        <p:nvSpPr>
          <p:cNvPr id="79" name="Text Box 4"/>
          <p:cNvSpPr txBox="1">
            <a:spLocks noChangeArrowheads="1"/>
          </p:cNvSpPr>
          <p:nvPr/>
        </p:nvSpPr>
        <p:spPr bwMode="auto">
          <a:xfrm>
            <a:off x="1752600" y="67056"/>
            <a:ext cx="7391400" cy="584775"/>
          </a:xfrm>
          <a:prstGeom prst="rect">
            <a:avLst/>
          </a:prstGeom>
          <a:noFill/>
          <a:ln w="9525">
            <a:noFill/>
            <a:miter lim="800000"/>
            <a:headEnd/>
            <a:tailEnd/>
          </a:ln>
        </p:spPr>
        <p:txBody>
          <a:bodyPr wrap="square">
            <a:prstTxWarp prst="textNoShape">
              <a:avLst/>
            </a:prstTxWarp>
            <a:spAutoFit/>
          </a:bodyPr>
          <a:lstStyle/>
          <a:p>
            <a:pPr defTabSz="457200" eaLnBrk="1" fontAlgn="auto" hangingPunct="1">
              <a:spcBef>
                <a:spcPct val="50000"/>
              </a:spcBef>
              <a:spcAft>
                <a:spcPts val="0"/>
              </a:spcAft>
            </a:pPr>
            <a:r>
              <a:rPr lang="en-US" sz="3200" b="1" dirty="0" smtClean="0">
                <a:solidFill>
                  <a:srgbClr val="000000"/>
                </a:solidFill>
                <a:cs typeface="Arial" pitchFamily="34" charset="0"/>
              </a:rPr>
              <a:t>Precision Measurement of </a:t>
            </a:r>
            <a:r>
              <a:rPr lang="en-US" sz="3200" b="1" dirty="0" smtClean="0">
                <a:solidFill>
                  <a:srgbClr val="000000"/>
                </a:solidFill>
                <a:latin typeface="Symbol" pitchFamily="18" charset="2"/>
                <a:cs typeface="Arial" pitchFamily="34" charset="0"/>
              </a:rPr>
              <a:t>p</a:t>
            </a:r>
            <a:r>
              <a:rPr lang="en-US" sz="3200" b="1" baseline="30000" dirty="0" smtClean="0">
                <a:solidFill>
                  <a:srgbClr val="000000"/>
                </a:solidFill>
                <a:cs typeface="Arial" pitchFamily="34" charset="0"/>
              </a:rPr>
              <a:t>0</a:t>
            </a:r>
            <a:r>
              <a:rPr lang="en-US" sz="3200" b="1" dirty="0" smtClean="0">
                <a:solidFill>
                  <a:srgbClr val="000000"/>
                </a:solidFill>
                <a:cs typeface="Arial" pitchFamily="34" charset="0"/>
              </a:rPr>
              <a:t> Lifetime</a:t>
            </a:r>
            <a:endParaRPr lang="en-US" sz="3200" b="1" dirty="0">
              <a:solidFill>
                <a:srgbClr val="000000"/>
              </a:solidFill>
              <a:ea typeface="Times New Roman" charset="0"/>
              <a:cs typeface="Arial" pitchFamily="34" charset="0"/>
            </a:endParaRPr>
          </a:p>
        </p:txBody>
      </p:sp>
      <p:sp>
        <p:nvSpPr>
          <p:cNvPr id="80" name="Text Box 5"/>
          <p:cNvSpPr txBox="1">
            <a:spLocks noChangeArrowheads="1"/>
          </p:cNvSpPr>
          <p:nvPr/>
        </p:nvSpPr>
        <p:spPr bwMode="auto">
          <a:xfrm>
            <a:off x="4128" y="8549"/>
            <a:ext cx="2057400" cy="646331"/>
          </a:xfrm>
          <a:prstGeom prst="rect">
            <a:avLst/>
          </a:prstGeom>
          <a:noFill/>
          <a:ln w="9525">
            <a:noFill/>
            <a:miter lim="800000"/>
            <a:headEnd/>
            <a:tailEnd/>
          </a:ln>
        </p:spPr>
        <p:txBody>
          <a:bodyPr wrap="square">
            <a:prstTxWarp prst="textNoShape">
              <a:avLst/>
            </a:prstTxWarp>
            <a:spAutoFit/>
          </a:bodyPr>
          <a:lstStyle/>
          <a:p>
            <a:pPr algn="l" defTabSz="457200" eaLnBrk="1" fontAlgn="auto" hangingPunct="1">
              <a:spcBef>
                <a:spcPct val="50000"/>
              </a:spcBef>
              <a:spcAft>
                <a:spcPts val="0"/>
              </a:spcAft>
            </a:pPr>
            <a:r>
              <a:rPr lang="en-US" sz="3600" dirty="0" err="1">
                <a:solidFill>
                  <a:srgbClr val="000000"/>
                </a:solidFill>
                <a:effectLst>
                  <a:outerShdw blurRad="50800" dist="38100" dir="2700000" algn="tl" rotWithShape="0">
                    <a:srgbClr val="000000"/>
                  </a:outerShdw>
                </a:effectLst>
                <a:latin typeface="Times New Roman"/>
                <a:cs typeface="Times New Roman"/>
              </a:rPr>
              <a:t>PrimEx</a:t>
            </a:r>
            <a:endParaRPr lang="en-US" sz="3600" dirty="0">
              <a:solidFill>
                <a:srgbClr val="000000"/>
              </a:solidFill>
              <a:effectLst>
                <a:outerShdw blurRad="50800" dist="38100" dir="2700000" algn="tl" rotWithShape="0">
                  <a:srgbClr val="000000"/>
                </a:outerShdw>
              </a:effectLst>
              <a:latin typeface="Times New Roman"/>
              <a:cs typeface="Times New Roman"/>
            </a:endParaRPr>
          </a:p>
        </p:txBody>
      </p:sp>
      <p:cxnSp>
        <p:nvCxnSpPr>
          <p:cNvPr id="69" name="Straight Connector 68"/>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8067279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0"/>
            <a:ext cx="9144000" cy="736600"/>
          </a:xfrm>
        </p:spPr>
        <p:txBody>
          <a:bodyPr/>
          <a:lstStyle/>
          <a:p>
            <a:r>
              <a:rPr lang="en-US" sz="2800" dirty="0" smtClean="0"/>
              <a:t>So Looking Back at Two Decades of Research:</a:t>
            </a:r>
            <a:br>
              <a:rPr lang="en-US" sz="2800" dirty="0" smtClean="0"/>
            </a:br>
            <a:r>
              <a:rPr lang="en-US" sz="2800" dirty="0" smtClean="0"/>
              <a:t>How Well Have We Succeeded In Realizing the Science Goals That Motivated Building CEBAF?</a:t>
            </a:r>
            <a:endParaRPr lang="en-US" sz="2800" dirty="0"/>
          </a:p>
        </p:txBody>
      </p:sp>
      <p:sp>
        <p:nvSpPr>
          <p:cNvPr id="3" name="Content Placeholder 2"/>
          <p:cNvSpPr>
            <a:spLocks noGrp="1"/>
          </p:cNvSpPr>
          <p:nvPr>
            <p:ph idx="1"/>
          </p:nvPr>
        </p:nvSpPr>
        <p:spPr>
          <a:xfrm>
            <a:off x="228600" y="1828800"/>
            <a:ext cx="8915400" cy="3352800"/>
          </a:xfrm>
        </p:spPr>
        <p:txBody>
          <a:bodyPr/>
          <a:lstStyle/>
          <a:p>
            <a:pPr marL="0" marR="0" lvl="0" indent="0">
              <a:lnSpc>
                <a:spcPct val="115000"/>
              </a:lnSpc>
              <a:spcBef>
                <a:spcPts val="0"/>
              </a:spcBef>
              <a:spcAft>
                <a:spcPts val="1200"/>
              </a:spcAft>
              <a:buNone/>
            </a:pPr>
            <a:r>
              <a:rPr lang="en-US" sz="2800" b="1" dirty="0" smtClean="0">
                <a:ea typeface="Arial"/>
                <a:cs typeface="Times New Roman"/>
              </a:rPr>
              <a:t>Review them by broad physics topic:</a:t>
            </a:r>
          </a:p>
          <a:p>
            <a:pPr marL="342900" lvl="1" indent="0">
              <a:lnSpc>
                <a:spcPct val="115000"/>
              </a:lnSpc>
              <a:spcBef>
                <a:spcPts val="0"/>
              </a:spcBef>
              <a:spcAft>
                <a:spcPts val="1200"/>
              </a:spcAft>
              <a:buNone/>
            </a:pPr>
            <a:r>
              <a:rPr lang="en-US" sz="2400" b="1" dirty="0" smtClean="0">
                <a:solidFill>
                  <a:srgbClr val="FF0000"/>
                </a:solidFill>
                <a:ea typeface="Arial"/>
                <a:cs typeface="Times New Roman"/>
              </a:rPr>
              <a:t>QCD and the Structure of Hadrons</a:t>
            </a:r>
          </a:p>
          <a:p>
            <a:pPr marL="342900" lvl="1" indent="0">
              <a:lnSpc>
                <a:spcPct val="115000"/>
              </a:lnSpc>
              <a:spcBef>
                <a:spcPts val="0"/>
              </a:spcBef>
              <a:spcAft>
                <a:spcPts val="1200"/>
              </a:spcAft>
              <a:buNone/>
            </a:pPr>
            <a:r>
              <a:rPr lang="en-US" sz="2400" b="1" dirty="0" smtClean="0">
                <a:ea typeface="Arial"/>
                <a:cs typeface="Times New Roman"/>
              </a:rPr>
              <a:t>Nuclear Structure, Nuclear Dynamics, and Nuclear Astrophysics</a:t>
            </a:r>
          </a:p>
          <a:p>
            <a:pPr marL="342900" lvl="1" indent="0">
              <a:lnSpc>
                <a:spcPct val="115000"/>
              </a:lnSpc>
              <a:spcBef>
                <a:spcPts val="0"/>
              </a:spcBef>
              <a:spcAft>
                <a:spcPts val="1200"/>
              </a:spcAft>
              <a:buNone/>
            </a:pPr>
            <a:r>
              <a:rPr lang="en-US" sz="2400" b="1" dirty="0" smtClean="0">
                <a:ea typeface="Arial"/>
                <a:cs typeface="Times New Roman"/>
              </a:rPr>
              <a:t>Fundamental Symmetries</a:t>
            </a:r>
          </a:p>
          <a:p>
            <a:pPr marL="342900" lvl="1" indent="0">
              <a:lnSpc>
                <a:spcPct val="115000"/>
              </a:lnSpc>
              <a:spcBef>
                <a:spcPts val="0"/>
              </a:spcBef>
              <a:spcAft>
                <a:spcPts val="0"/>
              </a:spcAft>
              <a:buNone/>
            </a:pPr>
            <a:endParaRPr lang="en-US" sz="2400" b="1" dirty="0">
              <a:ea typeface="Arial"/>
              <a:cs typeface="Times New Roman"/>
            </a:endParaRPr>
          </a:p>
          <a:p>
            <a:pPr marL="342900" lvl="1" indent="0">
              <a:lnSpc>
                <a:spcPct val="115000"/>
              </a:lnSpc>
              <a:spcBef>
                <a:spcPts val="0"/>
              </a:spcBef>
              <a:spcAft>
                <a:spcPts val="0"/>
              </a:spcAft>
              <a:buNone/>
            </a:pPr>
            <a:r>
              <a:rPr lang="en-US" b="1" i="1" dirty="0" smtClean="0">
                <a:ea typeface="Arial"/>
                <a:cs typeface="Times New Roman"/>
              </a:rPr>
              <a:t>Given the time, only a few examples </a:t>
            </a:r>
            <a:r>
              <a:rPr lang="en-US" b="1" i="1" dirty="0">
                <a:ea typeface="Arial"/>
                <a:cs typeface="Times New Roman"/>
              </a:rPr>
              <a:t>from the 173 experiments run are </a:t>
            </a:r>
            <a:r>
              <a:rPr lang="en-US" b="1" i="1" dirty="0" smtClean="0">
                <a:ea typeface="Arial"/>
                <a:cs typeface="Times New Roman"/>
              </a:rPr>
              <a:t>possible – I’ve picked ones I particularly liked, with an emphasis on experiments that were made feasible by the unique capabilities of the accelerator and its experimental equipment and are most relevant to this conference</a:t>
            </a:r>
            <a:endParaRPr lang="en-US" i="1" dirty="0" smtClean="0">
              <a:ea typeface="Arial"/>
              <a:cs typeface="Times New Roman"/>
            </a:endParaRPr>
          </a:p>
        </p:txBody>
      </p:sp>
      <p:cxnSp>
        <p:nvCxnSpPr>
          <p:cNvPr id="4" name="Straight Connector 3"/>
          <p:cNvCxnSpPr/>
          <p:nvPr/>
        </p:nvCxnSpPr>
        <p:spPr bwMode="auto">
          <a:xfrm>
            <a:off x="0" y="16764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7380722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17261" y="1066800"/>
            <a:ext cx="5704609" cy="52133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53795" y="3647182"/>
            <a:ext cx="2584652" cy="1077218"/>
          </a:xfrm>
          <a:prstGeom prst="rect">
            <a:avLst/>
          </a:prstGeom>
          <a:ln>
            <a:solidFill>
              <a:schemeClr val="tx1"/>
            </a:solidFill>
          </a:ln>
        </p:spPr>
        <p:txBody>
          <a:bodyPr wrap="square">
            <a:spAutoFit/>
          </a:bodyPr>
          <a:lstStyle/>
          <a:p>
            <a:pPr algn="ctr"/>
            <a:r>
              <a:rPr lang="en-US" sz="1600" b="1" dirty="0">
                <a:solidFill>
                  <a:srgbClr val="FF0000"/>
                </a:solidFill>
                <a:latin typeface="Helvetica"/>
                <a:cs typeface="Helvetica"/>
              </a:rPr>
              <a:t>Q</a:t>
            </a:r>
            <a:r>
              <a:rPr lang="en-US" sz="1600" b="1" baseline="-25000" dirty="0">
                <a:solidFill>
                  <a:srgbClr val="FF0000"/>
                </a:solidFill>
                <a:latin typeface="Helvetica"/>
                <a:cs typeface="Helvetica"/>
              </a:rPr>
              <a:t>W</a:t>
            </a:r>
            <a:r>
              <a:rPr lang="en-US" sz="1600" b="1" dirty="0">
                <a:solidFill>
                  <a:srgbClr val="FF0000"/>
                </a:solidFill>
                <a:latin typeface="Helvetica"/>
                <a:cs typeface="Helvetica"/>
              </a:rPr>
              <a:t>(p) = -2(2C</a:t>
            </a:r>
            <a:r>
              <a:rPr lang="en-US" sz="1600" b="1" baseline="-25000" dirty="0">
                <a:solidFill>
                  <a:srgbClr val="FF0000"/>
                </a:solidFill>
                <a:latin typeface="Helvetica"/>
                <a:cs typeface="Helvetica"/>
              </a:rPr>
              <a:t>1u</a:t>
            </a:r>
            <a:r>
              <a:rPr lang="en-US" sz="1600" b="1" dirty="0">
                <a:solidFill>
                  <a:srgbClr val="FF0000"/>
                </a:solidFill>
                <a:latin typeface="Helvetica"/>
                <a:cs typeface="Helvetica"/>
              </a:rPr>
              <a:t> + C</a:t>
            </a:r>
            <a:r>
              <a:rPr lang="en-US" sz="1600" b="1" baseline="-25000" dirty="0">
                <a:solidFill>
                  <a:srgbClr val="FF0000"/>
                </a:solidFill>
                <a:latin typeface="Helvetica"/>
                <a:cs typeface="Helvetica"/>
              </a:rPr>
              <a:t>1d</a:t>
            </a:r>
            <a:r>
              <a:rPr lang="en-US" sz="1600" b="1" dirty="0" smtClean="0">
                <a:solidFill>
                  <a:srgbClr val="FF0000"/>
                </a:solidFill>
                <a:latin typeface="Helvetica"/>
                <a:cs typeface="Helvetica"/>
              </a:rPr>
              <a:t>)      = 0.063 </a:t>
            </a:r>
            <a:r>
              <a:rPr lang="en-US" sz="1600" b="1" dirty="0">
                <a:solidFill>
                  <a:srgbClr val="FF0000"/>
                </a:solidFill>
                <a:latin typeface="Helvetica"/>
                <a:cs typeface="Helvetica"/>
              </a:rPr>
              <a:t>± 0.012 </a:t>
            </a:r>
            <a:endParaRPr lang="en-US" sz="1600" b="1" dirty="0" smtClean="0">
              <a:solidFill>
                <a:srgbClr val="FF0000"/>
              </a:solidFill>
              <a:latin typeface="Helvetica"/>
              <a:cs typeface="Helvetica"/>
            </a:endParaRPr>
          </a:p>
          <a:p>
            <a:pPr algn="ctr"/>
            <a:r>
              <a:rPr lang="en-US" sz="1600" b="1" dirty="0" smtClean="0">
                <a:solidFill>
                  <a:srgbClr val="FF0000"/>
                </a:solidFill>
                <a:latin typeface="Helvetica"/>
                <a:cs typeface="Helvetica"/>
              </a:rPr>
              <a:t>(</a:t>
            </a:r>
            <a:r>
              <a:rPr lang="en-US" sz="1600" b="1" dirty="0">
                <a:solidFill>
                  <a:srgbClr val="FF0000"/>
                </a:solidFill>
                <a:latin typeface="Helvetica"/>
                <a:cs typeface="Helvetica"/>
              </a:rPr>
              <a:t>only </a:t>
            </a:r>
            <a:r>
              <a:rPr lang="en-US" sz="1600" b="1" dirty="0" smtClean="0">
                <a:solidFill>
                  <a:srgbClr val="FF0000"/>
                </a:solidFill>
                <a:latin typeface="Helvetica"/>
                <a:cs typeface="Helvetica"/>
              </a:rPr>
              <a:t>1/25</a:t>
            </a:r>
            <a:r>
              <a:rPr lang="en-US" sz="1600" b="1" baseline="30000" dirty="0" smtClean="0">
                <a:solidFill>
                  <a:srgbClr val="FF0000"/>
                </a:solidFill>
                <a:latin typeface="Helvetica"/>
                <a:cs typeface="Helvetica"/>
              </a:rPr>
              <a:t>th</a:t>
            </a:r>
            <a:r>
              <a:rPr lang="en-US" sz="1600" b="1" dirty="0" smtClean="0">
                <a:solidFill>
                  <a:srgbClr val="FF0000"/>
                </a:solidFill>
                <a:latin typeface="Helvetica"/>
                <a:cs typeface="Helvetica"/>
              </a:rPr>
              <a:t> </a:t>
            </a:r>
            <a:r>
              <a:rPr lang="en-US" sz="1600" b="1" dirty="0">
                <a:solidFill>
                  <a:srgbClr val="FF0000"/>
                </a:solidFill>
                <a:latin typeface="Helvetica"/>
                <a:cs typeface="Helvetica"/>
              </a:rPr>
              <a:t>of </a:t>
            </a:r>
            <a:r>
              <a:rPr lang="en-US" sz="1600" b="1" dirty="0" smtClean="0">
                <a:solidFill>
                  <a:srgbClr val="FF0000"/>
                </a:solidFill>
                <a:latin typeface="Helvetica"/>
                <a:cs typeface="Helvetica"/>
              </a:rPr>
              <a:t>data)</a:t>
            </a:r>
          </a:p>
          <a:p>
            <a:pPr algn="ctr"/>
            <a:r>
              <a:rPr lang="en-US" sz="1600" b="1" dirty="0">
                <a:solidFill>
                  <a:srgbClr val="FF0000"/>
                </a:solidFill>
                <a:latin typeface="Helvetica"/>
                <a:cs typeface="Helvetica"/>
              </a:rPr>
              <a:t>SM value = 0.0710(7)</a:t>
            </a:r>
          </a:p>
        </p:txBody>
      </p:sp>
      <p:sp>
        <p:nvSpPr>
          <p:cNvPr id="7" name="Rectangle 6"/>
          <p:cNvSpPr/>
          <p:nvPr/>
        </p:nvSpPr>
        <p:spPr>
          <a:xfrm>
            <a:off x="6375887" y="4866382"/>
            <a:ext cx="2584652" cy="1077218"/>
          </a:xfrm>
          <a:prstGeom prst="rect">
            <a:avLst/>
          </a:prstGeom>
          <a:ln>
            <a:solidFill>
              <a:schemeClr val="tx1"/>
            </a:solidFill>
          </a:ln>
        </p:spPr>
        <p:txBody>
          <a:bodyPr wrap="square">
            <a:spAutoFit/>
          </a:bodyPr>
          <a:lstStyle/>
          <a:p>
            <a:pPr algn="ctr"/>
            <a:r>
              <a:rPr lang="en-US" sz="1600" b="1" dirty="0" smtClean="0">
                <a:solidFill>
                  <a:srgbClr val="00A249"/>
                </a:solidFill>
                <a:latin typeface="Helvetica"/>
                <a:cs typeface="Helvetica"/>
              </a:rPr>
              <a:t>Q</a:t>
            </a:r>
            <a:r>
              <a:rPr lang="en-US" sz="1600" b="1" baseline="-25000" dirty="0" smtClean="0">
                <a:solidFill>
                  <a:srgbClr val="00A249"/>
                </a:solidFill>
                <a:latin typeface="Helvetica"/>
                <a:cs typeface="Helvetica"/>
              </a:rPr>
              <a:t>W</a:t>
            </a:r>
            <a:r>
              <a:rPr lang="en-US" sz="1600" b="1" dirty="0" smtClean="0">
                <a:solidFill>
                  <a:srgbClr val="00A249"/>
                </a:solidFill>
                <a:latin typeface="Helvetica"/>
                <a:cs typeface="Helvetica"/>
              </a:rPr>
              <a:t>(n) </a:t>
            </a:r>
            <a:r>
              <a:rPr lang="en-US" sz="1600" b="1" dirty="0">
                <a:solidFill>
                  <a:srgbClr val="00A249"/>
                </a:solidFill>
                <a:latin typeface="Helvetica"/>
                <a:cs typeface="Helvetica"/>
              </a:rPr>
              <a:t>= -</a:t>
            </a:r>
            <a:r>
              <a:rPr lang="en-US" sz="1600" b="1" dirty="0" smtClean="0">
                <a:solidFill>
                  <a:srgbClr val="00A249"/>
                </a:solidFill>
                <a:latin typeface="Helvetica"/>
                <a:cs typeface="Helvetica"/>
              </a:rPr>
              <a:t>2(C</a:t>
            </a:r>
            <a:r>
              <a:rPr lang="en-US" sz="1600" b="1" baseline="-25000" dirty="0" smtClean="0">
                <a:solidFill>
                  <a:srgbClr val="00A249"/>
                </a:solidFill>
                <a:latin typeface="Helvetica"/>
                <a:cs typeface="Helvetica"/>
              </a:rPr>
              <a:t>1u</a:t>
            </a:r>
            <a:r>
              <a:rPr lang="en-US" sz="1600" b="1" dirty="0" smtClean="0">
                <a:solidFill>
                  <a:srgbClr val="00A249"/>
                </a:solidFill>
                <a:latin typeface="Helvetica"/>
                <a:cs typeface="Helvetica"/>
              </a:rPr>
              <a:t> </a:t>
            </a:r>
            <a:r>
              <a:rPr lang="en-US" sz="1600" b="1" dirty="0">
                <a:solidFill>
                  <a:srgbClr val="00A249"/>
                </a:solidFill>
                <a:latin typeface="Helvetica"/>
                <a:cs typeface="Helvetica"/>
              </a:rPr>
              <a:t>+ </a:t>
            </a:r>
            <a:r>
              <a:rPr lang="en-US" sz="1600" b="1" dirty="0" smtClean="0">
                <a:solidFill>
                  <a:srgbClr val="00A249"/>
                </a:solidFill>
                <a:latin typeface="Helvetica"/>
                <a:cs typeface="Helvetica"/>
              </a:rPr>
              <a:t>2C</a:t>
            </a:r>
            <a:r>
              <a:rPr lang="en-US" sz="1600" b="1" baseline="-25000" dirty="0" smtClean="0">
                <a:solidFill>
                  <a:srgbClr val="00A249"/>
                </a:solidFill>
                <a:latin typeface="Helvetica"/>
                <a:cs typeface="Helvetica"/>
              </a:rPr>
              <a:t>1d</a:t>
            </a:r>
            <a:r>
              <a:rPr lang="en-US" sz="1600" b="1" dirty="0" smtClean="0">
                <a:solidFill>
                  <a:srgbClr val="00A249"/>
                </a:solidFill>
                <a:latin typeface="Helvetica"/>
                <a:cs typeface="Helvetica"/>
              </a:rPr>
              <a:t>) = -0.975 </a:t>
            </a:r>
            <a:r>
              <a:rPr lang="en-US" sz="1600" b="1" dirty="0">
                <a:solidFill>
                  <a:srgbClr val="00A249"/>
                </a:solidFill>
                <a:latin typeface="Helvetica"/>
                <a:cs typeface="Helvetica"/>
              </a:rPr>
              <a:t>± </a:t>
            </a:r>
            <a:r>
              <a:rPr lang="en-US" sz="1600" b="1" dirty="0" smtClean="0">
                <a:solidFill>
                  <a:srgbClr val="00A249"/>
                </a:solidFill>
                <a:latin typeface="Helvetica"/>
                <a:cs typeface="Helvetica"/>
              </a:rPr>
              <a:t>0.010 </a:t>
            </a:r>
          </a:p>
          <a:p>
            <a:pPr algn="ctr"/>
            <a:r>
              <a:rPr lang="en-US" sz="1600" b="1" dirty="0" smtClean="0">
                <a:solidFill>
                  <a:srgbClr val="00A249"/>
                </a:solidFill>
                <a:latin typeface="Helvetica"/>
                <a:cs typeface="Helvetica"/>
              </a:rPr>
              <a:t>(only 1/25</a:t>
            </a:r>
            <a:r>
              <a:rPr lang="en-US" sz="1600" b="1" baseline="30000" dirty="0" smtClean="0">
                <a:solidFill>
                  <a:srgbClr val="00A249"/>
                </a:solidFill>
                <a:latin typeface="Helvetica"/>
                <a:cs typeface="Helvetica"/>
              </a:rPr>
              <a:t>th</a:t>
            </a:r>
            <a:r>
              <a:rPr lang="en-US" sz="1600" b="1" dirty="0" smtClean="0">
                <a:solidFill>
                  <a:srgbClr val="00A249"/>
                </a:solidFill>
                <a:latin typeface="Helvetica"/>
                <a:cs typeface="Helvetica"/>
              </a:rPr>
              <a:t> </a:t>
            </a:r>
            <a:r>
              <a:rPr lang="en-US" sz="1600" b="1" dirty="0">
                <a:solidFill>
                  <a:srgbClr val="00A249"/>
                </a:solidFill>
                <a:latin typeface="Helvetica"/>
                <a:cs typeface="Helvetica"/>
              </a:rPr>
              <a:t>of </a:t>
            </a:r>
            <a:r>
              <a:rPr lang="en-US" sz="1600" b="1" dirty="0" smtClean="0">
                <a:solidFill>
                  <a:srgbClr val="00A249"/>
                </a:solidFill>
                <a:latin typeface="Helvetica"/>
                <a:cs typeface="Helvetica"/>
              </a:rPr>
              <a:t>data)</a:t>
            </a:r>
          </a:p>
          <a:p>
            <a:pPr algn="ctr"/>
            <a:r>
              <a:rPr lang="en-US" sz="1600" b="1" dirty="0">
                <a:solidFill>
                  <a:srgbClr val="00A249"/>
                </a:solidFill>
                <a:latin typeface="Helvetica"/>
                <a:cs typeface="Helvetica"/>
              </a:rPr>
              <a:t>SM value = </a:t>
            </a:r>
            <a:r>
              <a:rPr lang="en-US" sz="1600" b="1" dirty="0" smtClean="0">
                <a:solidFill>
                  <a:srgbClr val="00A249"/>
                </a:solidFill>
                <a:latin typeface="Helvetica"/>
                <a:cs typeface="Helvetica"/>
              </a:rPr>
              <a:t>-0.9890(7</a:t>
            </a:r>
            <a:r>
              <a:rPr lang="en-US" sz="1600" b="1" dirty="0">
                <a:solidFill>
                  <a:srgbClr val="00A249"/>
                </a:solidFill>
                <a:latin typeface="Helvetica"/>
                <a:cs typeface="Helvetica"/>
              </a:rPr>
              <a:t>)</a:t>
            </a:r>
          </a:p>
        </p:txBody>
      </p:sp>
      <p:sp>
        <p:nvSpPr>
          <p:cNvPr id="2" name="TextBox 1"/>
          <p:cNvSpPr txBox="1"/>
          <p:nvPr/>
        </p:nvSpPr>
        <p:spPr>
          <a:xfrm>
            <a:off x="1574329" y="1992970"/>
            <a:ext cx="1702271" cy="923330"/>
          </a:xfrm>
          <a:prstGeom prst="rect">
            <a:avLst/>
          </a:prstGeom>
          <a:noFill/>
        </p:spPr>
        <p:txBody>
          <a:bodyPr wrap="square" rtlCol="0">
            <a:spAutoFit/>
          </a:bodyPr>
          <a:lstStyle/>
          <a:p>
            <a:r>
              <a:rPr lang="en-US" sz="1800" b="1" dirty="0" smtClean="0">
                <a:solidFill>
                  <a:srgbClr val="FF0000"/>
                </a:solidFill>
                <a:latin typeface="Arial" panose="020B0604020202020204" pitchFamily="34" charset="0"/>
                <a:cs typeface="Arial" panose="020B0604020202020204" pitchFamily="34" charset="0"/>
              </a:rPr>
              <a:t>APV + PVES</a:t>
            </a:r>
          </a:p>
          <a:p>
            <a:r>
              <a:rPr lang="en-US" sz="1800" b="1" dirty="0" smtClean="0">
                <a:solidFill>
                  <a:srgbClr val="FF0000"/>
                </a:solidFill>
                <a:latin typeface="Arial" panose="020B0604020202020204" pitchFamily="34" charset="0"/>
                <a:cs typeface="Arial" panose="020B0604020202020204" pitchFamily="34" charset="0"/>
              </a:rPr>
              <a:t>Combined Result</a:t>
            </a:r>
          </a:p>
        </p:txBody>
      </p:sp>
      <p:cxnSp>
        <p:nvCxnSpPr>
          <p:cNvPr id="9" name="Straight Arrow Connector 8"/>
          <p:cNvCxnSpPr/>
          <p:nvPr/>
        </p:nvCxnSpPr>
        <p:spPr>
          <a:xfrm>
            <a:off x="2837467" y="2707826"/>
            <a:ext cx="896333" cy="4616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15287" y="2132216"/>
            <a:ext cx="544489" cy="369332"/>
          </a:xfrm>
          <a:prstGeom prst="rect">
            <a:avLst/>
          </a:prstGeom>
          <a:noFill/>
        </p:spPr>
        <p:txBody>
          <a:bodyPr wrap="square" rtlCol="0">
            <a:spAutoFit/>
          </a:bodyPr>
          <a:lstStyle/>
          <a:p>
            <a:r>
              <a:rPr lang="en-US" sz="1800" b="1" dirty="0" smtClean="0">
                <a:solidFill>
                  <a:schemeClr val="tx1"/>
                </a:solidFill>
              </a:rPr>
              <a:t>SM</a:t>
            </a:r>
          </a:p>
        </p:txBody>
      </p:sp>
      <p:cxnSp>
        <p:nvCxnSpPr>
          <p:cNvPr id="13" name="Straight Arrow Connector 12"/>
          <p:cNvCxnSpPr/>
          <p:nvPr/>
        </p:nvCxnSpPr>
        <p:spPr>
          <a:xfrm flipH="1">
            <a:off x="3962400" y="2429042"/>
            <a:ext cx="1252889" cy="6429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276109" y="2434806"/>
            <a:ext cx="2737644" cy="1077218"/>
          </a:xfrm>
          <a:prstGeom prst="rect">
            <a:avLst/>
          </a:prstGeom>
          <a:ln>
            <a:solidFill>
              <a:schemeClr val="accent1"/>
            </a:solidFill>
          </a:ln>
        </p:spPr>
        <p:txBody>
          <a:bodyPr wrap="square">
            <a:spAutoFit/>
          </a:bodyPr>
          <a:lstStyle/>
          <a:p>
            <a:pPr algn="ctr"/>
            <a:r>
              <a:rPr lang="en-US" sz="1600" b="1" dirty="0" smtClean="0">
                <a:solidFill>
                  <a:srgbClr val="0606BA"/>
                </a:solidFill>
                <a:latin typeface="Helvetica"/>
                <a:cs typeface="Helvetica"/>
              </a:rPr>
              <a:t>C</a:t>
            </a:r>
            <a:r>
              <a:rPr lang="en-US" sz="1600" b="1" baseline="-25000" dirty="0" smtClean="0">
                <a:solidFill>
                  <a:srgbClr val="0606BA"/>
                </a:solidFill>
                <a:latin typeface="Helvetica"/>
                <a:cs typeface="Helvetica"/>
              </a:rPr>
              <a:t>1u</a:t>
            </a:r>
            <a:r>
              <a:rPr lang="en-US" sz="1600" b="1" dirty="0" smtClean="0">
                <a:solidFill>
                  <a:srgbClr val="0606BA"/>
                </a:solidFill>
                <a:latin typeface="Helvetica"/>
                <a:cs typeface="Helvetica"/>
              </a:rPr>
              <a:t> = -0.184 </a:t>
            </a:r>
            <a:r>
              <a:rPr lang="en-US" sz="1600" b="1" dirty="0">
                <a:solidFill>
                  <a:srgbClr val="0606BA"/>
                </a:solidFill>
                <a:latin typeface="Helvetica"/>
                <a:cs typeface="Helvetica"/>
              </a:rPr>
              <a:t>± </a:t>
            </a:r>
            <a:r>
              <a:rPr lang="en-US" sz="1600" b="1" dirty="0" smtClean="0">
                <a:solidFill>
                  <a:srgbClr val="0606BA"/>
                </a:solidFill>
                <a:latin typeface="Helvetica"/>
                <a:cs typeface="Helvetica"/>
              </a:rPr>
              <a:t>0.005</a:t>
            </a:r>
          </a:p>
          <a:p>
            <a:pPr algn="ctr"/>
            <a:r>
              <a:rPr lang="en-US" sz="1600" b="1" dirty="0" smtClean="0">
                <a:solidFill>
                  <a:srgbClr val="0606BA"/>
                </a:solidFill>
                <a:latin typeface="Helvetica"/>
                <a:cs typeface="Helvetica"/>
              </a:rPr>
              <a:t>C</a:t>
            </a:r>
            <a:r>
              <a:rPr lang="en-US" sz="1600" b="1" baseline="-25000" dirty="0" smtClean="0">
                <a:solidFill>
                  <a:srgbClr val="0606BA"/>
                </a:solidFill>
                <a:latin typeface="Helvetica"/>
                <a:cs typeface="Helvetica"/>
              </a:rPr>
              <a:t>1d</a:t>
            </a:r>
            <a:r>
              <a:rPr lang="en-US" sz="1600" b="1" dirty="0" smtClean="0">
                <a:solidFill>
                  <a:srgbClr val="0606BA"/>
                </a:solidFill>
                <a:latin typeface="Helvetica"/>
                <a:cs typeface="Helvetica"/>
              </a:rPr>
              <a:t> </a:t>
            </a:r>
            <a:r>
              <a:rPr lang="en-US" sz="1600" b="1" dirty="0">
                <a:solidFill>
                  <a:srgbClr val="0606BA"/>
                </a:solidFill>
                <a:latin typeface="Helvetica"/>
                <a:cs typeface="Helvetica"/>
              </a:rPr>
              <a:t>= </a:t>
            </a:r>
            <a:r>
              <a:rPr lang="en-US" sz="1600" b="1" dirty="0" smtClean="0">
                <a:solidFill>
                  <a:srgbClr val="0606BA"/>
                </a:solidFill>
                <a:latin typeface="Helvetica"/>
                <a:cs typeface="Helvetica"/>
              </a:rPr>
              <a:t> 0.336 </a:t>
            </a:r>
            <a:r>
              <a:rPr lang="en-US" sz="1600" b="1" dirty="0">
                <a:solidFill>
                  <a:srgbClr val="0606BA"/>
                </a:solidFill>
                <a:latin typeface="Helvetica"/>
                <a:cs typeface="Helvetica"/>
              </a:rPr>
              <a:t>± </a:t>
            </a:r>
            <a:r>
              <a:rPr lang="en-US" sz="1600" b="1" dirty="0" smtClean="0">
                <a:solidFill>
                  <a:srgbClr val="0606BA"/>
                </a:solidFill>
                <a:latin typeface="Helvetica"/>
                <a:cs typeface="Helvetica"/>
              </a:rPr>
              <a:t>0.005</a:t>
            </a:r>
          </a:p>
          <a:p>
            <a:pPr algn="ctr"/>
            <a:r>
              <a:rPr lang="en-US" sz="1600" b="1" dirty="0" smtClean="0">
                <a:solidFill>
                  <a:srgbClr val="0606BA"/>
                </a:solidFill>
                <a:latin typeface="Helvetica"/>
                <a:cs typeface="Helvetica"/>
              </a:rPr>
              <a:t>Correlation. </a:t>
            </a:r>
            <a:r>
              <a:rPr lang="en-US" sz="1600" b="1" dirty="0" err="1">
                <a:solidFill>
                  <a:srgbClr val="0606BA"/>
                </a:solidFill>
                <a:latin typeface="Helvetica"/>
                <a:cs typeface="Helvetica"/>
              </a:rPr>
              <a:t>c</a:t>
            </a:r>
            <a:r>
              <a:rPr lang="en-US" sz="1600" b="1" dirty="0" err="1" smtClean="0">
                <a:solidFill>
                  <a:srgbClr val="0606BA"/>
                </a:solidFill>
                <a:latin typeface="Helvetica"/>
                <a:cs typeface="Helvetica"/>
              </a:rPr>
              <a:t>oef</a:t>
            </a:r>
            <a:r>
              <a:rPr lang="en-US" sz="1600" b="1" dirty="0" smtClean="0">
                <a:solidFill>
                  <a:srgbClr val="0606BA"/>
                </a:solidFill>
                <a:latin typeface="Helvetica"/>
                <a:cs typeface="Helvetica"/>
              </a:rPr>
              <a:t>. -0.98</a:t>
            </a:r>
            <a:endParaRPr lang="en-US" sz="1600" b="1" dirty="0">
              <a:solidFill>
                <a:srgbClr val="0606BA"/>
              </a:solidFill>
              <a:latin typeface="Helvetica"/>
              <a:cs typeface="Helvetica"/>
            </a:endParaRPr>
          </a:p>
          <a:p>
            <a:pPr algn="ctr"/>
            <a:r>
              <a:rPr lang="en-US" sz="1600" b="1" dirty="0" smtClean="0">
                <a:solidFill>
                  <a:srgbClr val="0606BA"/>
                </a:solidFill>
                <a:latin typeface="Helvetica"/>
                <a:cs typeface="Helvetica"/>
              </a:rPr>
              <a:t>(</a:t>
            </a:r>
            <a:r>
              <a:rPr lang="en-US" sz="1600" b="1" dirty="0">
                <a:solidFill>
                  <a:srgbClr val="0606BA"/>
                </a:solidFill>
                <a:latin typeface="Helvetica"/>
                <a:cs typeface="Helvetica"/>
              </a:rPr>
              <a:t>only </a:t>
            </a:r>
            <a:r>
              <a:rPr lang="en-US" sz="1600" b="1" dirty="0" smtClean="0">
                <a:solidFill>
                  <a:srgbClr val="0606BA"/>
                </a:solidFill>
                <a:latin typeface="Helvetica"/>
                <a:cs typeface="Helvetica"/>
              </a:rPr>
              <a:t>1/25</a:t>
            </a:r>
            <a:r>
              <a:rPr lang="en-US" sz="1600" b="1" baseline="30000" dirty="0" smtClean="0">
                <a:solidFill>
                  <a:srgbClr val="0606BA"/>
                </a:solidFill>
                <a:latin typeface="Helvetica"/>
                <a:cs typeface="Helvetica"/>
              </a:rPr>
              <a:t>th</a:t>
            </a:r>
            <a:r>
              <a:rPr lang="en-US" sz="1600" b="1" dirty="0" smtClean="0">
                <a:solidFill>
                  <a:srgbClr val="0606BA"/>
                </a:solidFill>
                <a:latin typeface="Helvetica"/>
                <a:cs typeface="Helvetica"/>
              </a:rPr>
              <a:t> of data)</a:t>
            </a:r>
          </a:p>
        </p:txBody>
      </p:sp>
      <p:sp>
        <p:nvSpPr>
          <p:cNvPr id="15" name="TextBox 14"/>
          <p:cNvSpPr txBox="1"/>
          <p:nvPr/>
        </p:nvSpPr>
        <p:spPr>
          <a:xfrm>
            <a:off x="0" y="6232141"/>
            <a:ext cx="9144000" cy="646331"/>
          </a:xfrm>
          <a:prstGeom prst="rect">
            <a:avLst/>
          </a:prstGeom>
          <a:noFill/>
        </p:spPr>
        <p:txBody>
          <a:bodyPr wrap="square" rtlCol="0">
            <a:spAutoFit/>
          </a:bodyPr>
          <a:lstStyle/>
          <a:p>
            <a:r>
              <a:rPr lang="en-US" sz="1800" b="1" dirty="0" smtClean="0">
                <a:solidFill>
                  <a:srgbClr val="0000FF"/>
                </a:solidFill>
                <a:latin typeface="Arial" panose="020B0604020202020204" pitchFamily="34" charset="0"/>
                <a:cs typeface="Arial" panose="020B0604020202020204" pitchFamily="34" charset="0"/>
              </a:rPr>
              <a:t>25x more production data still being analyzed; final result in 2016 (we hope)</a:t>
            </a:r>
          </a:p>
          <a:p>
            <a:r>
              <a:rPr lang="en-US" sz="1800" b="1" dirty="0" smtClean="0">
                <a:solidFill>
                  <a:srgbClr val="0000FF"/>
                </a:solidFill>
                <a:cs typeface="Arial" panose="020B0604020202020204" pitchFamily="34" charset="0"/>
              </a:rPr>
              <a:t>Should reduce the PVES ellipse width by about a factor of 5</a:t>
            </a:r>
            <a:endParaRPr lang="en-US" sz="1800" b="1" dirty="0">
              <a:latin typeface="Arial" panose="020B0604020202020204" pitchFamily="34" charset="0"/>
              <a:cs typeface="Arial" panose="020B0604020202020204" pitchFamily="34" charset="0"/>
            </a:endParaRPr>
          </a:p>
        </p:txBody>
      </p:sp>
      <p:sp>
        <p:nvSpPr>
          <p:cNvPr id="16" name="TextBox 15"/>
          <p:cNvSpPr txBox="1"/>
          <p:nvPr/>
        </p:nvSpPr>
        <p:spPr>
          <a:xfrm>
            <a:off x="6269685" y="1676400"/>
            <a:ext cx="2744068" cy="584775"/>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Instrumentation paper: NIM A781, 105 (2015)</a:t>
            </a:r>
            <a:endParaRPr lang="en-US" sz="1600" b="1" dirty="0">
              <a:latin typeface="Arial" panose="020B0604020202020204" pitchFamily="34" charset="0"/>
              <a:cs typeface="Arial" panose="020B0604020202020204" pitchFamily="34" charset="0"/>
            </a:endParaRPr>
          </a:p>
        </p:txBody>
      </p:sp>
      <p:sp>
        <p:nvSpPr>
          <p:cNvPr id="17" name="Text Box 3"/>
          <p:cNvSpPr txBox="1">
            <a:spLocks noChangeArrowheads="1"/>
          </p:cNvSpPr>
          <p:nvPr/>
        </p:nvSpPr>
        <p:spPr bwMode="auto">
          <a:xfrm>
            <a:off x="4419600" y="4583770"/>
            <a:ext cx="1471878" cy="954107"/>
          </a:xfrm>
          <a:prstGeom prst="rect">
            <a:avLst/>
          </a:prstGeom>
          <a:noFill/>
          <a:ln w="9525">
            <a:noFill/>
            <a:miter lim="800000"/>
            <a:headEnd/>
            <a:tailEnd/>
          </a:ln>
        </p:spPr>
        <p:txBody>
          <a:bodyPr wrap="none">
            <a:spAutoFit/>
          </a:bodyPr>
          <a:lstStyle/>
          <a:p>
            <a:pPr algn="l"/>
            <a:r>
              <a:rPr lang="en-US" sz="1400" b="1" dirty="0" err="1">
                <a:solidFill>
                  <a:schemeClr val="accent5">
                    <a:lumMod val="75000"/>
                  </a:schemeClr>
                </a:solidFill>
                <a:cs typeface="Arial" pitchFamily="34" charset="0"/>
              </a:rPr>
              <a:t>HAPPEx</a:t>
            </a:r>
            <a:r>
              <a:rPr lang="en-US" sz="1400" b="1" dirty="0">
                <a:solidFill>
                  <a:schemeClr val="accent5">
                    <a:lumMod val="75000"/>
                  </a:schemeClr>
                </a:solidFill>
                <a:cs typeface="Arial" pitchFamily="34" charset="0"/>
              </a:rPr>
              <a:t>: H, He</a:t>
            </a:r>
          </a:p>
          <a:p>
            <a:pPr algn="l"/>
            <a:r>
              <a:rPr lang="en-US" sz="1400" b="1" dirty="0">
                <a:solidFill>
                  <a:schemeClr val="accent5">
                    <a:lumMod val="75000"/>
                  </a:schemeClr>
                </a:solidFill>
                <a:cs typeface="Arial" pitchFamily="34" charset="0"/>
              </a:rPr>
              <a:t>G</a:t>
            </a:r>
            <a:r>
              <a:rPr lang="en-US" sz="1400" b="1" baseline="30000" dirty="0">
                <a:solidFill>
                  <a:schemeClr val="accent5">
                    <a:lumMod val="75000"/>
                  </a:schemeClr>
                </a:solidFill>
                <a:cs typeface="Arial" pitchFamily="34" charset="0"/>
              </a:rPr>
              <a:t>0</a:t>
            </a:r>
            <a:r>
              <a:rPr lang="en-US" sz="1400" b="1" dirty="0">
                <a:solidFill>
                  <a:schemeClr val="accent5">
                    <a:lumMod val="75000"/>
                  </a:schemeClr>
                </a:solidFill>
                <a:cs typeface="Arial" pitchFamily="34" charset="0"/>
              </a:rPr>
              <a:t>: H, </a:t>
            </a:r>
          </a:p>
          <a:p>
            <a:pPr algn="l"/>
            <a:r>
              <a:rPr lang="en-US" sz="1400" b="1" dirty="0">
                <a:solidFill>
                  <a:schemeClr val="accent5">
                    <a:lumMod val="75000"/>
                  </a:schemeClr>
                </a:solidFill>
                <a:cs typeface="Arial" pitchFamily="34" charset="0"/>
              </a:rPr>
              <a:t>PVA4: H</a:t>
            </a:r>
          </a:p>
          <a:p>
            <a:pPr algn="l"/>
            <a:r>
              <a:rPr lang="en-US" sz="1400" b="1" dirty="0">
                <a:solidFill>
                  <a:schemeClr val="accent5">
                    <a:lumMod val="75000"/>
                  </a:schemeClr>
                </a:solidFill>
                <a:cs typeface="Arial" pitchFamily="34" charset="0"/>
              </a:rPr>
              <a:t>SAMPLE: H, D</a:t>
            </a:r>
          </a:p>
        </p:txBody>
      </p:sp>
      <p:cxnSp>
        <p:nvCxnSpPr>
          <p:cNvPr id="18" name="Straight Arrow Connector 17"/>
          <p:cNvCxnSpPr/>
          <p:nvPr/>
        </p:nvCxnSpPr>
        <p:spPr>
          <a:xfrm flipH="1" flipV="1">
            <a:off x="4858733" y="4355170"/>
            <a:ext cx="356556" cy="188893"/>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21870" y="1066800"/>
            <a:ext cx="3044283" cy="574901"/>
          </a:xfrm>
          <a:prstGeom prst="rect">
            <a:avLst/>
          </a:prstGeom>
          <a:noFill/>
        </p:spPr>
        <p:txBody>
          <a:bodyPr wrap="square" rtlCol="0">
            <a:spAutoFit/>
          </a:bodyPr>
          <a:lstStyle/>
          <a:p>
            <a:pPr>
              <a:lnSpc>
                <a:spcPct val="98000"/>
              </a:lnSpc>
            </a:pPr>
            <a:r>
              <a:rPr lang="en-US" sz="1600" b="1" dirty="0" err="1">
                <a:solidFill>
                  <a:schemeClr val="tx1"/>
                </a:solidFill>
                <a:cs typeface="Arial" panose="020B0604020202020204" pitchFamily="34" charset="0"/>
              </a:rPr>
              <a:t>Qweak</a:t>
            </a:r>
            <a:r>
              <a:rPr lang="en-US" sz="1600" b="1" dirty="0">
                <a:solidFill>
                  <a:schemeClr val="tx1"/>
                </a:solidFill>
                <a:cs typeface="Arial" panose="020B0604020202020204" pitchFamily="34" charset="0"/>
              </a:rPr>
              <a:t> Commissioning </a:t>
            </a:r>
            <a:r>
              <a:rPr lang="en-US" sz="1600" b="1" dirty="0" smtClean="0">
                <a:solidFill>
                  <a:schemeClr val="tx1"/>
                </a:solidFill>
                <a:cs typeface="Arial" panose="020B0604020202020204" pitchFamily="34" charset="0"/>
              </a:rPr>
              <a:t>Run </a:t>
            </a:r>
            <a:r>
              <a:rPr lang="en-US" sz="1600" b="1" dirty="0">
                <a:solidFill>
                  <a:schemeClr val="tx1"/>
                </a:solidFill>
                <a:cs typeface="Arial" panose="020B0604020202020204" pitchFamily="34" charset="0"/>
              </a:rPr>
              <a:t>PRL 111,141803 (2013)</a:t>
            </a:r>
          </a:p>
        </p:txBody>
      </p:sp>
      <p:sp>
        <p:nvSpPr>
          <p:cNvPr id="22" name="Rectangle 5"/>
          <p:cNvSpPr>
            <a:spLocks noChangeArrowheads="1"/>
          </p:cNvSpPr>
          <p:nvPr/>
        </p:nvSpPr>
        <p:spPr bwMode="auto">
          <a:xfrm>
            <a:off x="0" y="76200"/>
            <a:ext cx="9144000" cy="736600"/>
          </a:xfrm>
          <a:prstGeom prst="rect">
            <a:avLst/>
          </a:prstGeom>
          <a:noFill/>
          <a:ln w="12700">
            <a:noFill/>
            <a:miter lim="800000"/>
            <a:headEnd/>
            <a:tailEnd/>
          </a:ln>
        </p:spPr>
        <p:txBody>
          <a:bodyPr lIns="96437" tIns="0" rIns="115725" bIns="0" anchor="ctr"/>
          <a:lstStyle/>
          <a:p>
            <a:r>
              <a:rPr lang="en-US" sz="2000" b="1" dirty="0" smtClean="0">
                <a:solidFill>
                  <a:srgbClr val="FC0128"/>
                </a:solidFill>
              </a:rPr>
              <a:t>The Strange Quark </a:t>
            </a:r>
            <a:r>
              <a:rPr lang="en-US" sz="2000" b="1" dirty="0">
                <a:solidFill>
                  <a:srgbClr val="FC0128"/>
                </a:solidFill>
              </a:rPr>
              <a:t>Experiments Have Impact Beyond</a:t>
            </a:r>
            <a:br>
              <a:rPr lang="en-US" sz="2000" b="1" dirty="0">
                <a:solidFill>
                  <a:srgbClr val="FC0128"/>
                </a:solidFill>
              </a:rPr>
            </a:br>
            <a:r>
              <a:rPr lang="en-US" sz="2000" b="1" dirty="0">
                <a:solidFill>
                  <a:srgbClr val="FC0128"/>
                </a:solidFill>
              </a:rPr>
              <a:t>Our Understanding of Nucleon Structure:  </a:t>
            </a:r>
            <a:br>
              <a:rPr lang="en-US" sz="2000" b="1" dirty="0">
                <a:solidFill>
                  <a:srgbClr val="FC0128"/>
                </a:solidFill>
              </a:rPr>
            </a:br>
            <a:r>
              <a:rPr lang="en-US" sz="2000" b="1" dirty="0">
                <a:solidFill>
                  <a:srgbClr val="FC0128"/>
                </a:solidFill>
              </a:rPr>
              <a:t>e.g. for </a:t>
            </a:r>
            <a:r>
              <a:rPr lang="en-US" sz="2000" b="1" i="1" dirty="0">
                <a:solidFill>
                  <a:srgbClr val="FC0128"/>
                </a:solidFill>
                <a:latin typeface="Times" pitchFamily="50" charset="0"/>
                <a:sym typeface="Times" pitchFamily="50" charset="0"/>
              </a:rPr>
              <a:t>C</a:t>
            </a:r>
            <a:r>
              <a:rPr lang="en-US" sz="2000" b="1" i="1" baseline="-6000" dirty="0">
                <a:solidFill>
                  <a:srgbClr val="FC0128"/>
                </a:solidFill>
                <a:latin typeface="Times" pitchFamily="50" charset="0"/>
                <a:sym typeface="Times" pitchFamily="50" charset="0"/>
              </a:rPr>
              <a:t>1q </a:t>
            </a:r>
            <a:r>
              <a:rPr lang="en-US" sz="2000" b="1" dirty="0">
                <a:solidFill>
                  <a:srgbClr val="FC0128"/>
                </a:solidFill>
              </a:rPr>
              <a:t>couplings </a:t>
            </a:r>
            <a:r>
              <a:rPr lang="en-US" sz="2000" b="1" dirty="0" smtClean="0">
                <a:solidFill>
                  <a:srgbClr val="FC0128"/>
                </a:solidFill>
              </a:rPr>
              <a:t>and </a:t>
            </a:r>
            <a:r>
              <a:rPr lang="en-US" sz="2000" b="1" dirty="0" err="1" smtClean="0">
                <a:solidFill>
                  <a:srgbClr val="FC0128"/>
                </a:solidFill>
              </a:rPr>
              <a:t>Q</a:t>
            </a:r>
            <a:r>
              <a:rPr lang="en-US" sz="2000" b="1" baseline="-25000" dirty="0" err="1" smtClean="0">
                <a:solidFill>
                  <a:srgbClr val="FC0128"/>
                </a:solidFill>
              </a:rPr>
              <a:t>Weak</a:t>
            </a:r>
            <a:r>
              <a:rPr lang="en-US" sz="2000" b="1" dirty="0" smtClean="0">
                <a:solidFill>
                  <a:srgbClr val="FC0128"/>
                </a:solidFill>
              </a:rPr>
              <a:t> in </a:t>
            </a:r>
            <a:r>
              <a:rPr lang="en-US" sz="2000" b="1" dirty="0">
                <a:solidFill>
                  <a:srgbClr val="FC0128"/>
                </a:solidFill>
              </a:rPr>
              <a:t>the Standard Model</a:t>
            </a:r>
          </a:p>
        </p:txBody>
      </p:sp>
      <p:cxnSp>
        <p:nvCxnSpPr>
          <p:cNvPr id="23" name="Straight Connector 22"/>
          <p:cNvCxnSpPr/>
          <p:nvPr/>
        </p:nvCxnSpPr>
        <p:spPr bwMode="auto">
          <a:xfrm>
            <a:off x="0" y="970128"/>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5" name="TextBox 4"/>
          <p:cNvSpPr txBox="1"/>
          <p:nvPr/>
        </p:nvSpPr>
        <p:spPr>
          <a:xfrm>
            <a:off x="1447800" y="4316849"/>
            <a:ext cx="2821606" cy="1169551"/>
          </a:xfrm>
          <a:prstGeom prst="rect">
            <a:avLst/>
          </a:prstGeom>
          <a:solidFill>
            <a:schemeClr val="bg1"/>
          </a:solidFill>
          <a:ln>
            <a:solidFill>
              <a:srgbClr val="FF0000"/>
            </a:solidFill>
          </a:ln>
        </p:spPr>
        <p:txBody>
          <a:bodyPr wrap="none" rtlCol="0">
            <a:spAutoFit/>
          </a:bodyPr>
          <a:lstStyle/>
          <a:p>
            <a:pPr algn="l"/>
            <a:r>
              <a:rPr lang="en-US" sz="1400" b="1" dirty="0" smtClean="0"/>
              <a:t>Experimental constraints from </a:t>
            </a:r>
          </a:p>
          <a:p>
            <a:pPr algn="l"/>
            <a:r>
              <a:rPr lang="en-US" sz="1400" b="1" dirty="0" smtClean="0"/>
              <a:t>earlier electron scattering </a:t>
            </a:r>
          </a:p>
          <a:p>
            <a:pPr algn="l"/>
            <a:r>
              <a:rPr lang="en-US" sz="1400" b="1" dirty="0"/>
              <a:t>e</a:t>
            </a:r>
            <a:r>
              <a:rPr lang="en-US" sz="1400" b="1" dirty="0" smtClean="0"/>
              <a:t>xperiments (SLAC D DIS, </a:t>
            </a:r>
            <a:br>
              <a:rPr lang="en-US" sz="1400" b="1" dirty="0" smtClean="0"/>
            </a:br>
            <a:r>
              <a:rPr lang="en-US" sz="1400" b="1" dirty="0" smtClean="0"/>
              <a:t>Bates C, Mainz Be) roughly fill </a:t>
            </a:r>
            <a:br>
              <a:rPr lang="en-US" sz="1400" b="1" dirty="0" smtClean="0"/>
            </a:br>
            <a:r>
              <a:rPr lang="en-US" sz="1400" b="1" dirty="0" smtClean="0"/>
              <a:t>the space on this plot</a:t>
            </a:r>
            <a:endParaRPr lang="en-US" sz="1400" b="1" dirty="0"/>
          </a:p>
        </p:txBody>
      </p:sp>
    </p:spTree>
    <p:extLst>
      <p:ext uri="{BB962C8B-B14F-4D97-AF65-F5344CB8AC3E}">
        <p14:creationId xmlns:p14="http://schemas.microsoft.com/office/powerpoint/2010/main" val="203006571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940331" y="6361496"/>
            <a:ext cx="2133600" cy="365125"/>
          </a:xfrm>
          <a:prstGeom prst="rect">
            <a:avLst/>
          </a:prstGeom>
        </p:spPr>
        <p:txBody>
          <a:bodyPr/>
          <a:lstStyle/>
          <a:p>
            <a:fld id="{0C63C5A2-D002-4F3A-BD44-9DE77D44B1AB}" type="slidenum">
              <a:rPr lang="en-US" smtClean="0"/>
              <a:t>41</a:t>
            </a:fld>
            <a:endParaRPr lang="en-US"/>
          </a:p>
        </p:txBody>
      </p:sp>
      <p:sp>
        <p:nvSpPr>
          <p:cNvPr id="6" name="TextBox 5"/>
          <p:cNvSpPr txBox="1"/>
          <p:nvPr/>
        </p:nvSpPr>
        <p:spPr>
          <a:xfrm>
            <a:off x="1600200" y="1482804"/>
            <a:ext cx="2054085" cy="1107996"/>
          </a:xfrm>
          <a:prstGeom prst="rect">
            <a:avLst/>
          </a:prstGeom>
          <a:solidFill>
            <a:schemeClr val="bg1"/>
          </a:solidFill>
        </p:spPr>
        <p:txBody>
          <a:bodyPr wrap="square" rtlCol="0">
            <a:spAutoFit/>
          </a:bodyPr>
          <a:lstStyle/>
          <a:p>
            <a:r>
              <a:rPr lang="en-US" sz="1800" b="1" dirty="0" err="1" smtClean="0">
                <a:solidFill>
                  <a:schemeClr val="tx1"/>
                </a:solidFill>
              </a:rPr>
              <a:t>Q</a:t>
            </a:r>
            <a:r>
              <a:rPr lang="en-US" sz="1800" b="1" baseline="30000" dirty="0" err="1" smtClean="0">
                <a:solidFill>
                  <a:schemeClr val="tx1"/>
                </a:solidFill>
              </a:rPr>
              <a:t>p</a:t>
            </a:r>
            <a:r>
              <a:rPr lang="en-US" sz="1800" b="1" baseline="-25000" dirty="0" err="1" smtClean="0">
                <a:solidFill>
                  <a:schemeClr val="tx1"/>
                </a:solidFill>
              </a:rPr>
              <a:t>W</a:t>
            </a:r>
            <a:r>
              <a:rPr lang="en-US" sz="1800" b="1" dirty="0" smtClean="0">
                <a:solidFill>
                  <a:schemeClr val="tx1"/>
                </a:solidFill>
              </a:rPr>
              <a:t>(p) JLab</a:t>
            </a:r>
            <a:r>
              <a:rPr lang="en-US" sz="1400" b="1" dirty="0" smtClean="0">
                <a:solidFill>
                  <a:schemeClr val="tx1"/>
                </a:solidFill>
              </a:rPr>
              <a:t>              </a:t>
            </a:r>
          </a:p>
          <a:p>
            <a:endParaRPr lang="en-US" sz="600" b="1" dirty="0">
              <a:solidFill>
                <a:schemeClr val="tx1"/>
              </a:solidFill>
            </a:endParaRPr>
          </a:p>
          <a:p>
            <a:r>
              <a:rPr lang="en-US" sz="1400" b="1" dirty="0" smtClean="0">
                <a:solidFill>
                  <a:schemeClr val="tx1"/>
                </a:solidFill>
              </a:rPr>
              <a:t>(Commissioning; </a:t>
            </a:r>
          </a:p>
          <a:p>
            <a:r>
              <a:rPr lang="en-US" sz="1400" b="1" dirty="0" smtClean="0">
                <a:solidFill>
                  <a:schemeClr val="tx1"/>
                </a:solidFill>
              </a:rPr>
              <a:t>4% of </a:t>
            </a:r>
            <a:r>
              <a:rPr lang="en-US" sz="1400" b="1" dirty="0" err="1" smtClean="0">
                <a:solidFill>
                  <a:schemeClr val="tx1"/>
                </a:solidFill>
              </a:rPr>
              <a:t>Qweak</a:t>
            </a:r>
            <a:r>
              <a:rPr lang="en-US" sz="1400" b="1" dirty="0" smtClean="0">
                <a:solidFill>
                  <a:schemeClr val="tx1"/>
                </a:solidFill>
              </a:rPr>
              <a:t> Data plus PVES)</a:t>
            </a:r>
            <a:endParaRPr lang="en-US" sz="1400" b="1" dirty="0" smtClean="0"/>
          </a:p>
        </p:txBody>
      </p:sp>
      <p:sp>
        <p:nvSpPr>
          <p:cNvPr id="7" name="Rectangle 6"/>
          <p:cNvSpPr/>
          <p:nvPr/>
        </p:nvSpPr>
        <p:spPr>
          <a:xfrm>
            <a:off x="1807818" y="4251739"/>
            <a:ext cx="2992782" cy="2319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623391" y="5091043"/>
            <a:ext cx="3136348"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90262" y="4351130"/>
            <a:ext cx="2319129" cy="960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82479" y="4538870"/>
            <a:ext cx="2507417" cy="584775"/>
          </a:xfrm>
          <a:prstGeom prst="rect">
            <a:avLst/>
          </a:prstGeom>
          <a:noFill/>
        </p:spPr>
        <p:txBody>
          <a:bodyPr wrap="none" rtlCol="0">
            <a:spAutoFit/>
          </a:bodyPr>
          <a:lstStyle/>
          <a:p>
            <a:r>
              <a:rPr lang="en-US" sz="1800" dirty="0" smtClean="0">
                <a:solidFill>
                  <a:srgbClr val="008000"/>
                </a:solidFill>
              </a:rPr>
              <a:t> </a:t>
            </a:r>
            <a:r>
              <a:rPr lang="en-US" sz="1800" dirty="0" smtClean="0">
                <a:solidFill>
                  <a:srgbClr val="006600"/>
                </a:solidFill>
              </a:rPr>
              <a:t>Q</a:t>
            </a:r>
            <a:r>
              <a:rPr lang="en-US" sz="1800" baseline="-25000" dirty="0" smtClean="0">
                <a:solidFill>
                  <a:srgbClr val="006600"/>
                </a:solidFill>
              </a:rPr>
              <a:t>W</a:t>
            </a:r>
            <a:r>
              <a:rPr lang="en-US" sz="1800" dirty="0" smtClean="0">
                <a:solidFill>
                  <a:srgbClr val="006600"/>
                </a:solidFill>
              </a:rPr>
              <a:t>(p) JLab</a:t>
            </a:r>
          </a:p>
          <a:p>
            <a:r>
              <a:rPr lang="en-US" sz="1400" b="1" dirty="0" smtClean="0">
                <a:solidFill>
                  <a:schemeClr val="tx1"/>
                </a:solidFill>
              </a:rPr>
              <a:t>(anticipated final precision)</a:t>
            </a:r>
            <a:endParaRPr lang="en-US" sz="1400" b="1" dirty="0">
              <a:solidFill>
                <a:schemeClr val="tx1"/>
              </a:solidFill>
            </a:endParaRPr>
          </a:p>
        </p:txBody>
      </p:sp>
      <p:sp>
        <p:nvSpPr>
          <p:cNvPr id="11" name="Rectangle 10"/>
          <p:cNvSpPr/>
          <p:nvPr/>
        </p:nvSpPr>
        <p:spPr>
          <a:xfrm>
            <a:off x="4417391" y="4351130"/>
            <a:ext cx="386522" cy="883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682480" y="4395304"/>
            <a:ext cx="2643252" cy="828261"/>
          </a:xfrm>
          <a:prstGeom prst="round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548781" y="1601304"/>
            <a:ext cx="971827" cy="1384995"/>
          </a:xfrm>
          <a:prstGeom prst="rect">
            <a:avLst/>
          </a:prstGeom>
          <a:solidFill>
            <a:schemeClr val="bg1"/>
          </a:solidFill>
        </p:spPr>
        <p:txBody>
          <a:bodyPr wrap="square" rtlCol="0">
            <a:spAutoFit/>
          </a:bodyPr>
          <a:lstStyle/>
          <a:p>
            <a:r>
              <a:rPr lang="en-US" sz="1200" dirty="0" err="1" smtClean="0">
                <a:latin typeface="Helvetica"/>
                <a:cs typeface="Helvetica"/>
              </a:rPr>
              <a:t>Erler</a:t>
            </a:r>
            <a:r>
              <a:rPr lang="en-US" sz="1200" dirty="0" smtClean="0">
                <a:latin typeface="Helvetica"/>
                <a:cs typeface="Helvetica"/>
              </a:rPr>
              <a:t> </a:t>
            </a:r>
            <a:r>
              <a:rPr lang="en-US" sz="1200" dirty="0" err="1" smtClean="0">
                <a:latin typeface="Helvetica"/>
                <a:cs typeface="Helvetica"/>
              </a:rPr>
              <a:t>Msbar</a:t>
            </a:r>
            <a:endParaRPr lang="en-US" sz="1200" dirty="0" smtClean="0">
              <a:latin typeface="Helvetica"/>
              <a:cs typeface="Helvetica"/>
            </a:endParaRPr>
          </a:p>
          <a:p>
            <a:endParaRPr lang="en-US" sz="1200" dirty="0" smtClean="0">
              <a:latin typeface="Helvetica"/>
              <a:cs typeface="Helvetica"/>
            </a:endParaRPr>
          </a:p>
          <a:p>
            <a:r>
              <a:rPr lang="en-US" sz="1200" dirty="0" smtClean="0">
                <a:latin typeface="Helvetica"/>
                <a:cs typeface="Helvetica"/>
              </a:rPr>
              <a:t>Recent</a:t>
            </a:r>
          </a:p>
          <a:p>
            <a:endParaRPr lang="en-US" sz="1200" dirty="0" smtClean="0">
              <a:latin typeface="Helvetica"/>
              <a:cs typeface="Helvetica"/>
            </a:endParaRPr>
          </a:p>
          <a:p>
            <a:r>
              <a:rPr lang="en-US" sz="1200" dirty="0" smtClean="0">
                <a:latin typeface="Helvetica"/>
                <a:cs typeface="Helvetica"/>
              </a:rPr>
              <a:t>Older</a:t>
            </a:r>
          </a:p>
          <a:p>
            <a:endParaRPr lang="en-US" sz="1200" dirty="0" smtClean="0">
              <a:latin typeface="Helvetica"/>
              <a:cs typeface="Helvetica"/>
            </a:endParaRPr>
          </a:p>
          <a:p>
            <a:r>
              <a:rPr lang="en-US" sz="1200" dirty="0" smtClean="0">
                <a:latin typeface="Helvetica"/>
                <a:cs typeface="Helvetica"/>
              </a:rPr>
              <a:t>Anticipated</a:t>
            </a:r>
            <a:endParaRPr lang="en-US" sz="1200" dirty="0">
              <a:latin typeface="Helvetica"/>
              <a:cs typeface="Helvetica"/>
            </a:endParaRPr>
          </a:p>
        </p:txBody>
      </p:sp>
      <p:sp>
        <p:nvSpPr>
          <p:cNvPr id="17" name="Rectangle 16"/>
          <p:cNvSpPr/>
          <p:nvPr/>
        </p:nvSpPr>
        <p:spPr>
          <a:xfrm>
            <a:off x="6151217" y="1612348"/>
            <a:ext cx="1358348" cy="1391478"/>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590262" y="3147391"/>
            <a:ext cx="945316" cy="646331"/>
          </a:xfrm>
          <a:prstGeom prst="rect">
            <a:avLst/>
          </a:prstGeom>
          <a:solidFill>
            <a:schemeClr val="bg1"/>
          </a:solidFill>
        </p:spPr>
        <p:txBody>
          <a:bodyPr wrap="none" rtlCol="0">
            <a:spAutoFit/>
          </a:bodyPr>
          <a:lstStyle/>
          <a:p>
            <a:r>
              <a:rPr lang="en-US" sz="1800" dirty="0" smtClean="0">
                <a:solidFill>
                  <a:srgbClr val="FF0000"/>
                </a:solidFill>
                <a:latin typeface="Helvetica"/>
                <a:cs typeface="Helvetica"/>
              </a:rPr>
              <a:t>Q</a:t>
            </a:r>
            <a:r>
              <a:rPr lang="en-US" sz="1800" baseline="-25000" dirty="0" smtClean="0">
                <a:solidFill>
                  <a:srgbClr val="FF0000"/>
                </a:solidFill>
                <a:latin typeface="Helvetica"/>
                <a:cs typeface="Helvetica"/>
              </a:rPr>
              <a:t>W</a:t>
            </a:r>
            <a:r>
              <a:rPr lang="en-US" sz="1800" dirty="0" smtClean="0">
                <a:solidFill>
                  <a:srgbClr val="FF0000"/>
                </a:solidFill>
                <a:latin typeface="Helvetica"/>
                <a:cs typeface="Helvetica"/>
              </a:rPr>
              <a:t>(Cs)</a:t>
            </a:r>
          </a:p>
          <a:p>
            <a:r>
              <a:rPr lang="en-US" sz="1800" dirty="0" smtClean="0">
                <a:solidFill>
                  <a:srgbClr val="FF0000"/>
                </a:solidFill>
                <a:latin typeface="Helvetica"/>
                <a:cs typeface="Helvetica"/>
              </a:rPr>
              <a:t>  APV</a:t>
            </a:r>
            <a:endParaRPr lang="en-US" sz="1800" dirty="0">
              <a:solidFill>
                <a:srgbClr val="FF0000"/>
              </a:solidFill>
              <a:latin typeface="Helvetica"/>
              <a:cs typeface="Helvetica"/>
            </a:endParaRPr>
          </a:p>
        </p:txBody>
      </p:sp>
      <p:sp>
        <p:nvSpPr>
          <p:cNvPr id="5" name="TextBox 4"/>
          <p:cNvSpPr txBox="1"/>
          <p:nvPr/>
        </p:nvSpPr>
        <p:spPr>
          <a:xfrm>
            <a:off x="4038601" y="5223565"/>
            <a:ext cx="2101574" cy="584775"/>
          </a:xfrm>
          <a:prstGeom prst="rect">
            <a:avLst/>
          </a:prstGeom>
          <a:noFill/>
        </p:spPr>
        <p:txBody>
          <a:bodyPr wrap="square" rtlCol="0">
            <a:spAutoFit/>
          </a:bodyPr>
          <a:lstStyle/>
          <a:p>
            <a:r>
              <a:rPr lang="en-US" sz="1800" dirty="0" smtClean="0">
                <a:solidFill>
                  <a:schemeClr val="tx1"/>
                </a:solidFill>
              </a:rPr>
              <a:t>PVDIS 6 </a:t>
            </a:r>
            <a:r>
              <a:rPr lang="en-US" sz="1800" dirty="0" err="1" smtClean="0">
                <a:solidFill>
                  <a:schemeClr val="tx1"/>
                </a:solidFill>
              </a:rPr>
              <a:t>GeV</a:t>
            </a:r>
            <a:r>
              <a:rPr lang="en-US" sz="1800" dirty="0">
                <a:solidFill>
                  <a:schemeClr val="tx1"/>
                </a:solidFill>
              </a:rPr>
              <a:t> </a:t>
            </a:r>
            <a:r>
              <a:rPr lang="en-US" sz="1800" dirty="0" err="1" smtClean="0">
                <a:solidFill>
                  <a:schemeClr val="tx1"/>
                </a:solidFill>
              </a:rPr>
              <a:t>Jlab</a:t>
            </a:r>
            <a:endParaRPr lang="en-US" sz="1800" dirty="0" smtClean="0">
              <a:solidFill>
                <a:schemeClr val="tx1"/>
              </a:solidFill>
            </a:endParaRPr>
          </a:p>
          <a:p>
            <a:r>
              <a:rPr lang="en-US" sz="1400" dirty="0" smtClean="0">
                <a:solidFill>
                  <a:srgbClr val="FF0000"/>
                </a:solidFill>
              </a:rPr>
              <a:t> </a:t>
            </a:r>
            <a:r>
              <a:rPr lang="en-US" sz="1400" b="1" dirty="0" smtClean="0">
                <a:solidFill>
                  <a:srgbClr val="FF0000"/>
                </a:solidFill>
              </a:rPr>
              <a:t>(evolved to Z pole)</a:t>
            </a:r>
            <a:endParaRPr lang="en-US" sz="1400" b="1" dirty="0">
              <a:solidFill>
                <a:srgbClr val="FF0000"/>
              </a:solidFill>
            </a:endParaRPr>
          </a:p>
        </p:txBody>
      </p:sp>
      <p:pic>
        <p:nvPicPr>
          <p:cNvPr id="3" name="Picture 2" descr="Running_History_Agumented.pdf"/>
          <p:cNvPicPr>
            <a:picLocks noChangeAspect="1"/>
          </p:cNvPicPr>
          <p:nvPr/>
        </p:nvPicPr>
        <p:blipFill rotWithShape="1">
          <a:blip r:embed="rId2">
            <a:extLst>
              <a:ext uri="{28A0092B-C50C-407E-A947-70E740481C1C}">
                <a14:useLocalDpi xmlns:a14="http://schemas.microsoft.com/office/drawing/2010/main" val="0"/>
              </a:ext>
            </a:extLst>
          </a:blip>
          <a:srcRect t="1248" b="-1248"/>
          <a:stretch/>
        </p:blipFill>
        <p:spPr>
          <a:xfrm>
            <a:off x="298174" y="914400"/>
            <a:ext cx="8654885" cy="6018696"/>
          </a:xfrm>
          <a:prstGeom prst="rect">
            <a:avLst/>
          </a:prstGeom>
        </p:spPr>
      </p:pic>
      <p:sp>
        <p:nvSpPr>
          <p:cNvPr id="21" name="TextBox 20"/>
          <p:cNvSpPr txBox="1"/>
          <p:nvPr/>
        </p:nvSpPr>
        <p:spPr>
          <a:xfrm>
            <a:off x="6324600" y="5128736"/>
            <a:ext cx="1201531" cy="738664"/>
          </a:xfrm>
          <a:prstGeom prst="rect">
            <a:avLst/>
          </a:prstGeom>
          <a:solidFill>
            <a:srgbClr val="FFFF00"/>
          </a:solidFill>
          <a:ln w="19050">
            <a:solidFill>
              <a:schemeClr val="tx1"/>
            </a:solidFill>
          </a:ln>
        </p:spPr>
        <p:txBody>
          <a:bodyPr wrap="square" rtlCol="0">
            <a:spAutoFit/>
          </a:bodyPr>
          <a:lstStyle/>
          <a:p>
            <a:r>
              <a:rPr lang="en-US" sz="1400" b="1" dirty="0" smtClean="0">
                <a:solidFill>
                  <a:schemeClr val="tx1"/>
                </a:solidFill>
              </a:rPr>
              <a:t>PVDIS </a:t>
            </a:r>
            <a:r>
              <a:rPr lang="en-US" sz="1400" b="1" dirty="0" err="1" smtClean="0">
                <a:solidFill>
                  <a:schemeClr val="tx1"/>
                </a:solidFill>
              </a:rPr>
              <a:t>Jlab</a:t>
            </a:r>
            <a:endParaRPr lang="en-US" sz="1400" b="1" dirty="0" smtClean="0">
              <a:solidFill>
                <a:schemeClr val="tx1"/>
              </a:solidFill>
            </a:endParaRPr>
          </a:p>
          <a:p>
            <a:r>
              <a:rPr lang="en-US" sz="1400" dirty="0" smtClean="0">
                <a:solidFill>
                  <a:srgbClr val="FF0000"/>
                </a:solidFill>
              </a:rPr>
              <a:t> </a:t>
            </a:r>
            <a:r>
              <a:rPr lang="en-US" sz="1400" b="1" dirty="0" smtClean="0">
                <a:solidFill>
                  <a:srgbClr val="FF0000"/>
                </a:solidFill>
              </a:rPr>
              <a:t>(evolved to</a:t>
            </a:r>
          </a:p>
          <a:p>
            <a:r>
              <a:rPr lang="en-US" sz="1400" b="1" dirty="0" smtClean="0">
                <a:solidFill>
                  <a:srgbClr val="FF0000"/>
                </a:solidFill>
              </a:rPr>
              <a:t> Z pole)</a:t>
            </a:r>
            <a:endParaRPr lang="en-US" sz="1400" b="1" dirty="0">
              <a:solidFill>
                <a:srgbClr val="FF0000"/>
              </a:solidFill>
            </a:endParaRPr>
          </a:p>
        </p:txBody>
      </p:sp>
      <p:sp>
        <p:nvSpPr>
          <p:cNvPr id="22" name="TextBox 21"/>
          <p:cNvSpPr txBox="1"/>
          <p:nvPr/>
        </p:nvSpPr>
        <p:spPr>
          <a:xfrm>
            <a:off x="1649104" y="3149025"/>
            <a:ext cx="862737" cy="584775"/>
          </a:xfrm>
          <a:prstGeom prst="rect">
            <a:avLst/>
          </a:prstGeom>
          <a:solidFill>
            <a:schemeClr val="bg1"/>
          </a:solidFill>
        </p:spPr>
        <p:txBody>
          <a:bodyPr wrap="none" rtlCol="0">
            <a:spAutoFit/>
          </a:bodyPr>
          <a:lstStyle/>
          <a:p>
            <a:r>
              <a:rPr lang="en-US" sz="1600" dirty="0" smtClean="0">
                <a:solidFill>
                  <a:srgbClr val="FF0000"/>
                </a:solidFill>
                <a:latin typeface="Helvetica"/>
                <a:cs typeface="Helvetica"/>
              </a:rPr>
              <a:t>Q</a:t>
            </a:r>
            <a:r>
              <a:rPr lang="en-US" sz="1600" baseline="-25000" dirty="0" smtClean="0">
                <a:solidFill>
                  <a:srgbClr val="FF0000"/>
                </a:solidFill>
                <a:latin typeface="Helvetica"/>
                <a:cs typeface="Helvetica"/>
              </a:rPr>
              <a:t>W</a:t>
            </a:r>
            <a:r>
              <a:rPr lang="en-US" sz="1600" dirty="0" smtClean="0">
                <a:solidFill>
                  <a:srgbClr val="FF0000"/>
                </a:solidFill>
                <a:latin typeface="Helvetica"/>
                <a:cs typeface="Helvetica"/>
              </a:rPr>
              <a:t>(Cs)</a:t>
            </a:r>
          </a:p>
          <a:p>
            <a:r>
              <a:rPr lang="en-US" sz="1600" dirty="0" smtClean="0">
                <a:solidFill>
                  <a:srgbClr val="FF0000"/>
                </a:solidFill>
                <a:latin typeface="Helvetica"/>
                <a:cs typeface="Helvetica"/>
              </a:rPr>
              <a:t>  APV</a:t>
            </a:r>
            <a:endParaRPr lang="en-US" sz="1600" dirty="0">
              <a:solidFill>
                <a:srgbClr val="FF0000"/>
              </a:solidFill>
              <a:latin typeface="Helvetica"/>
              <a:cs typeface="Helvetica"/>
            </a:endParaRPr>
          </a:p>
        </p:txBody>
      </p:sp>
      <p:cxnSp>
        <p:nvCxnSpPr>
          <p:cNvPr id="8" name="Straight Arrow Connector 7"/>
          <p:cNvCxnSpPr/>
          <p:nvPr/>
        </p:nvCxnSpPr>
        <p:spPr bwMode="auto">
          <a:xfrm flipH="1" flipV="1">
            <a:off x="6096000" y="5180916"/>
            <a:ext cx="228600" cy="381000"/>
          </a:xfrm>
          <a:prstGeom prst="straightConnector1">
            <a:avLst/>
          </a:prstGeom>
          <a:noFill/>
          <a:ln w="22225" cap="flat" cmpd="sng" algn="ctr">
            <a:solidFill>
              <a:schemeClr val="tx1"/>
            </a:solidFill>
            <a:prstDash val="solid"/>
            <a:round/>
            <a:headEnd type="none" w="med" len="med"/>
            <a:tailEnd type="stealth" w="lg" len="lg"/>
          </a:ln>
          <a:effectLst/>
        </p:spPr>
      </p:cxnSp>
      <p:sp>
        <p:nvSpPr>
          <p:cNvPr id="23" name="Rectangle 2"/>
          <p:cNvSpPr txBox="1">
            <a:spLocks noChangeArrowheads="1"/>
          </p:cNvSpPr>
          <p:nvPr/>
        </p:nvSpPr>
        <p:spPr>
          <a:xfrm>
            <a:off x="304800" y="101600"/>
            <a:ext cx="8382000" cy="736600"/>
          </a:xfrm>
          <a:prstGeom prst="rect">
            <a:avLst/>
          </a:prstGeom>
        </p:spPr>
        <p:txBody>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r>
              <a:rPr lang="en-US" sz="2800" kern="0" dirty="0" err="1" smtClean="0"/>
              <a:t>Q</a:t>
            </a:r>
            <a:r>
              <a:rPr lang="en-US" sz="2800" kern="0" baseline="-25000" dirty="0" err="1" smtClean="0"/>
              <a:t>Weak</a:t>
            </a:r>
            <a:r>
              <a:rPr lang="en-US" sz="2800" kern="0" dirty="0" smtClean="0"/>
              <a:t> Will Also Test the Running of Sin</a:t>
            </a:r>
            <a:r>
              <a:rPr lang="en-US" sz="2800" kern="0" baseline="30000" dirty="0" smtClean="0"/>
              <a:t>2</a:t>
            </a:r>
            <a:r>
              <a:rPr lang="en-US" sz="2800" kern="0" dirty="0" smtClean="0">
                <a:latin typeface="Symbol" pitchFamily="18" charset="2"/>
                <a:sym typeface="Symbol" pitchFamily="18" charset="2"/>
              </a:rPr>
              <a:t></a:t>
            </a:r>
            <a:r>
              <a:rPr lang="en-US" sz="2800" kern="0" baseline="-25000" dirty="0" smtClean="0"/>
              <a:t>W</a:t>
            </a:r>
          </a:p>
        </p:txBody>
      </p:sp>
      <p:cxnSp>
        <p:nvCxnSpPr>
          <p:cNvPr id="24" name="Straight Connector 2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1768861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20"/>
            <a:ext cx="9144000" cy="736600"/>
          </a:xfrm>
        </p:spPr>
        <p:txBody>
          <a:bodyPr/>
          <a:lstStyle/>
          <a:p>
            <a:r>
              <a:rPr lang="en-US" sz="2800" dirty="0" smtClean="0"/>
              <a:t>Further Precision Tests of Electro-Weak Theory</a:t>
            </a:r>
            <a:br>
              <a:rPr lang="en-US" sz="2800" dirty="0" smtClean="0"/>
            </a:br>
            <a:r>
              <a:rPr lang="en-US" sz="2800" dirty="0" smtClean="0"/>
              <a:t>Are Planned for 12 GeV</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3174493788"/>
              </p:ext>
            </p:extLst>
          </p:nvPr>
        </p:nvGraphicFramePr>
        <p:xfrm>
          <a:off x="457200" y="1097280"/>
          <a:ext cx="8023672" cy="5532120"/>
        </p:xfrm>
        <a:graphic>
          <a:graphicData uri="http://schemas.openxmlformats.org/presentationml/2006/ole">
            <mc:AlternateContent xmlns:mc="http://schemas.openxmlformats.org/markup-compatibility/2006">
              <mc:Choice xmlns:v="urn:schemas-microsoft-com:vml" Requires="v">
                <p:oleObj spid="_x0000_s783529" name="Artwork" r:id="rId4" imgW="14140800" imgH="9753480" progId="">
                  <p:embed/>
                </p:oleObj>
              </mc:Choice>
              <mc:Fallback>
                <p:oleObj name="Artwork" r:id="rId4" imgW="14140800" imgH="9753480"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97280"/>
                        <a:ext cx="8023672" cy="5532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16"/>
          <p:cNvSpPr txBox="1">
            <a:spLocks noChangeArrowheads="1"/>
          </p:cNvSpPr>
          <p:nvPr/>
        </p:nvSpPr>
        <p:spPr bwMode="auto">
          <a:xfrm>
            <a:off x="1630336" y="5389602"/>
            <a:ext cx="2332064" cy="553998"/>
          </a:xfrm>
          <a:prstGeom prst="rect">
            <a:avLst/>
          </a:prstGeom>
          <a:noFill/>
          <a:ln w="19050" algn="ctr">
            <a:noFill/>
            <a:miter lim="800000"/>
            <a:headEnd/>
            <a:tailEnd/>
          </a:ln>
          <a:effectLst/>
        </p:spPr>
        <p:txBody>
          <a:bodyPr wrap="square">
            <a:spAutoFit/>
          </a:bodyPr>
          <a:lstStyle/>
          <a:p>
            <a:pPr algn="l" eaLnBrk="1" fontAlgn="auto" hangingPunct="1">
              <a:spcBef>
                <a:spcPts val="0"/>
              </a:spcBef>
              <a:spcAft>
                <a:spcPts val="0"/>
              </a:spcAft>
            </a:pPr>
            <a:r>
              <a:rPr lang="en-US" sz="1000" b="1" dirty="0" smtClean="0">
                <a:solidFill>
                  <a:srgbClr val="000099"/>
                </a:solidFill>
                <a:latin typeface="Helvetica"/>
                <a:cs typeface="Helvetica"/>
              </a:rPr>
              <a:t>MS Theory Curve :  </a:t>
            </a:r>
            <a:r>
              <a:rPr lang="en-US" sz="1000" b="1" dirty="0">
                <a:solidFill>
                  <a:srgbClr val="000099"/>
                </a:solidFill>
                <a:latin typeface="Helvetica"/>
                <a:cs typeface="Helvetica"/>
              </a:rPr>
              <a:t>J. </a:t>
            </a:r>
            <a:r>
              <a:rPr lang="en-US" sz="1000" b="1" dirty="0" err="1">
                <a:solidFill>
                  <a:srgbClr val="000099"/>
                </a:solidFill>
                <a:latin typeface="Helvetica"/>
                <a:cs typeface="Helvetica"/>
              </a:rPr>
              <a:t>Erler</a:t>
            </a:r>
            <a:r>
              <a:rPr lang="en-US" sz="1000" b="1" dirty="0">
                <a:solidFill>
                  <a:srgbClr val="000099"/>
                </a:solidFill>
                <a:latin typeface="Helvetica"/>
                <a:cs typeface="Helvetica"/>
              </a:rPr>
              <a:t>,</a:t>
            </a:r>
            <a:r>
              <a:rPr lang="en-US" sz="1000" b="1" dirty="0" smtClean="0">
                <a:solidFill>
                  <a:srgbClr val="000099"/>
                </a:solidFill>
                <a:latin typeface="Helvetica"/>
                <a:cs typeface="Helvetica"/>
              </a:rPr>
              <a:t> </a:t>
            </a:r>
          </a:p>
          <a:p>
            <a:pPr algn="l" eaLnBrk="1" fontAlgn="auto" hangingPunct="1">
              <a:spcBef>
                <a:spcPts val="0"/>
              </a:spcBef>
              <a:spcAft>
                <a:spcPts val="0"/>
              </a:spcAft>
            </a:pPr>
            <a:r>
              <a:rPr lang="en-US" sz="1000" b="1" dirty="0" smtClean="0">
                <a:solidFill>
                  <a:srgbClr val="000099"/>
                </a:solidFill>
                <a:latin typeface="Helvetica"/>
                <a:cs typeface="Helvetica"/>
              </a:rPr>
              <a:t>M. J</a:t>
            </a:r>
            <a:r>
              <a:rPr lang="en-US" sz="1000" b="1" dirty="0">
                <a:solidFill>
                  <a:srgbClr val="000099"/>
                </a:solidFill>
                <a:latin typeface="Helvetica"/>
                <a:cs typeface="Helvetica"/>
              </a:rPr>
              <a:t>. Ramsey-</a:t>
            </a:r>
            <a:r>
              <a:rPr lang="en-US" sz="1000" b="1" dirty="0" err="1">
                <a:solidFill>
                  <a:srgbClr val="000099"/>
                </a:solidFill>
                <a:latin typeface="Helvetica"/>
                <a:cs typeface="Helvetica"/>
              </a:rPr>
              <a:t>Musolf</a:t>
            </a:r>
            <a:r>
              <a:rPr lang="en-US" sz="1000" b="1" dirty="0">
                <a:solidFill>
                  <a:srgbClr val="000099"/>
                </a:solidFill>
                <a:latin typeface="Helvetica"/>
                <a:cs typeface="Helvetica"/>
              </a:rPr>
              <a:t> et al.,</a:t>
            </a:r>
          </a:p>
          <a:p>
            <a:pPr algn="l" eaLnBrk="1" fontAlgn="auto" hangingPunct="1">
              <a:spcBef>
                <a:spcPts val="0"/>
              </a:spcBef>
              <a:spcAft>
                <a:spcPts val="0"/>
              </a:spcAft>
            </a:pPr>
            <a:r>
              <a:rPr lang="en-US" sz="1000" b="1" dirty="0">
                <a:solidFill>
                  <a:srgbClr val="000099"/>
                </a:solidFill>
                <a:latin typeface="Helvetica"/>
                <a:cs typeface="Helvetica"/>
              </a:rPr>
              <a:t>See Particle Data Group 2010</a:t>
            </a:r>
          </a:p>
        </p:txBody>
      </p:sp>
      <p:cxnSp>
        <p:nvCxnSpPr>
          <p:cNvPr id="6" name="Straight Connector 5"/>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0080202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t_front_page0001.jpg"/>
          <p:cNvPicPr>
            <a:picLocks/>
          </p:cNvPicPr>
          <p:nvPr/>
        </p:nvPicPr>
        <p:blipFill>
          <a:blip r:embed="rId2"/>
          <a:srcRect r="3892" b="6280"/>
          <a:stretch>
            <a:fillRect/>
          </a:stretch>
        </p:blipFill>
        <p:spPr>
          <a:xfrm>
            <a:off x="137282" y="1057916"/>
            <a:ext cx="4053718" cy="5419084"/>
          </a:xfrm>
          <a:prstGeom prst="rect">
            <a:avLst/>
          </a:prstGeom>
          <a:ln>
            <a:noFill/>
          </a:ln>
          <a:effectLst>
            <a:outerShdw blurRad="292100" dist="139700" dir="2700000" algn="tl" rotWithShape="0">
              <a:srgbClr val="333333">
                <a:alpha val="65000"/>
              </a:srgbClr>
            </a:outerShdw>
          </a:effectLst>
        </p:spPr>
      </p:pic>
      <p:sp>
        <p:nvSpPr>
          <p:cNvPr id="3" name="Text Box 2"/>
          <p:cNvSpPr txBox="1">
            <a:spLocks noChangeArrowheads="1"/>
          </p:cNvSpPr>
          <p:nvPr/>
        </p:nvSpPr>
        <p:spPr bwMode="auto">
          <a:xfrm>
            <a:off x="-39624" y="51816"/>
            <a:ext cx="9183624" cy="646331"/>
          </a:xfrm>
          <a:prstGeom prst="rect">
            <a:avLst/>
          </a:prstGeom>
          <a:noFill/>
          <a:ln w="9525">
            <a:noFill/>
            <a:miter lim="800000"/>
            <a:headEnd/>
            <a:tailEnd/>
          </a:ln>
        </p:spPr>
        <p:txBody>
          <a:bodyPr wrap="square">
            <a:spAutoFit/>
          </a:bodyPr>
          <a:lstStyle/>
          <a:p>
            <a:r>
              <a:rPr lang="en-US" sz="3600" b="1" dirty="0" smtClean="0">
                <a:cs typeface="Arial" pitchFamily="34" charset="0"/>
              </a:rPr>
              <a:t>Many More Results in </a:t>
            </a:r>
            <a:r>
              <a:rPr lang="en-US" sz="3600" b="1" dirty="0" err="1" smtClean="0">
                <a:cs typeface="Arial" pitchFamily="34" charset="0"/>
              </a:rPr>
              <a:t>JPhysG</a:t>
            </a:r>
            <a:r>
              <a:rPr lang="en-US" sz="3600" b="1" dirty="0" smtClean="0">
                <a:cs typeface="Arial" pitchFamily="34" charset="0"/>
              </a:rPr>
              <a:t> Volume</a:t>
            </a:r>
            <a:endParaRPr lang="en-US" sz="3600" b="1" dirty="0">
              <a:cs typeface="Arial" pitchFamily="34" charset="0"/>
            </a:endParaRPr>
          </a:p>
        </p:txBody>
      </p:sp>
      <p:sp>
        <p:nvSpPr>
          <p:cNvPr id="4" name="TextBox 3"/>
          <p:cNvSpPr txBox="1"/>
          <p:nvPr/>
        </p:nvSpPr>
        <p:spPr>
          <a:xfrm>
            <a:off x="4315968" y="1214410"/>
            <a:ext cx="4830168" cy="5304016"/>
          </a:xfrm>
          <a:prstGeom prst="rect">
            <a:avLst/>
          </a:prstGeom>
          <a:noFill/>
        </p:spPr>
        <p:txBody>
          <a:bodyPr wrap="square" rtlCol="0">
            <a:spAutoFit/>
          </a:bodyPr>
          <a:lstStyle/>
          <a:p>
            <a:pPr>
              <a:spcAft>
                <a:spcPts val="400"/>
              </a:spcAft>
            </a:pPr>
            <a:r>
              <a:rPr lang="en-US" sz="2200" dirty="0" smtClean="0">
                <a:cs typeface="Arial" pitchFamily="34" charset="0"/>
              </a:rPr>
              <a:t>Foreword: A Long Decade of Physics</a:t>
            </a:r>
          </a:p>
          <a:p>
            <a:pPr marL="176213" indent="-176213" algn="l">
              <a:spcAft>
                <a:spcPts val="500"/>
              </a:spcAft>
              <a:buFont typeface="Arial" pitchFamily="34" charset="0"/>
              <a:buChar char="•"/>
            </a:pPr>
            <a:r>
              <a:rPr lang="en-US" sz="1700" dirty="0" smtClean="0">
                <a:cs typeface="Arial" pitchFamily="34" charset="0"/>
              </a:rPr>
              <a:t> </a:t>
            </a:r>
            <a:r>
              <a:rPr lang="en-US" sz="1700" dirty="0" smtClean="0">
                <a:solidFill>
                  <a:srgbClr val="000000"/>
                </a:solidFill>
                <a:cs typeface="Arial" pitchFamily="34" charset="0"/>
              </a:rPr>
              <a:t>Making the case for Jefferson Lab</a:t>
            </a:r>
          </a:p>
          <a:p>
            <a:pPr marL="176213" indent="-176213" algn="l">
              <a:spcAft>
                <a:spcPts val="500"/>
              </a:spcAft>
              <a:buFont typeface="Arial" pitchFamily="34" charset="0"/>
              <a:buChar char="•"/>
            </a:pPr>
            <a:r>
              <a:rPr lang="en-US" sz="1700" dirty="0" smtClean="0">
                <a:solidFill>
                  <a:srgbClr val="000000"/>
                </a:solidFill>
                <a:cs typeface="Arial" pitchFamily="34" charset="0"/>
              </a:rPr>
              <a:t> Nucleon Form Factors</a:t>
            </a:r>
          </a:p>
          <a:p>
            <a:pPr marL="176213" indent="-176213" algn="l">
              <a:spcAft>
                <a:spcPts val="500"/>
              </a:spcAft>
              <a:buFont typeface="Arial" pitchFamily="34" charset="0"/>
              <a:buChar char="•"/>
            </a:pPr>
            <a:r>
              <a:rPr lang="en-US" sz="1700" dirty="0" smtClean="0">
                <a:solidFill>
                  <a:srgbClr val="000000"/>
                </a:solidFill>
                <a:cs typeface="Arial" pitchFamily="34" charset="0"/>
              </a:rPr>
              <a:t> Strange Vector Form Factors</a:t>
            </a:r>
          </a:p>
          <a:p>
            <a:pPr marL="176213" indent="-176213" algn="l">
              <a:spcAft>
                <a:spcPts val="500"/>
              </a:spcAft>
              <a:buFont typeface="Arial" pitchFamily="34" charset="0"/>
              <a:buChar char="•"/>
            </a:pPr>
            <a:r>
              <a:rPr lang="en-US" sz="1700" dirty="0" smtClean="0">
                <a:solidFill>
                  <a:srgbClr val="000000"/>
                </a:solidFill>
                <a:cs typeface="Arial" pitchFamily="34" charset="0"/>
              </a:rPr>
              <a:t> </a:t>
            </a:r>
            <a:r>
              <a:rPr lang="en-US" sz="1700" dirty="0" err="1" smtClean="0">
                <a:solidFill>
                  <a:srgbClr val="000000"/>
                </a:solidFill>
                <a:cs typeface="Arial" pitchFamily="34" charset="0"/>
              </a:rPr>
              <a:t>Unpolarized</a:t>
            </a:r>
            <a:r>
              <a:rPr lang="en-US" sz="1700" dirty="0" smtClean="0">
                <a:solidFill>
                  <a:srgbClr val="000000"/>
                </a:solidFill>
                <a:cs typeface="Arial" pitchFamily="34" charset="0"/>
              </a:rPr>
              <a:t> Structure Functions</a:t>
            </a:r>
          </a:p>
          <a:p>
            <a:pPr marL="176213" indent="-176213" algn="l">
              <a:spcAft>
                <a:spcPts val="500"/>
              </a:spcAft>
              <a:buFont typeface="Arial" pitchFamily="34" charset="0"/>
              <a:buChar char="•"/>
            </a:pPr>
            <a:r>
              <a:rPr lang="en-US" sz="1700" dirty="0" smtClean="0">
                <a:solidFill>
                  <a:srgbClr val="000000"/>
                </a:solidFill>
                <a:cs typeface="Arial" pitchFamily="34" charset="0"/>
              </a:rPr>
              <a:t> Spin Structure Functions</a:t>
            </a:r>
          </a:p>
          <a:p>
            <a:pPr marL="176213" indent="-176213" algn="l">
              <a:spcAft>
                <a:spcPts val="500"/>
              </a:spcAft>
              <a:buFont typeface="Arial" pitchFamily="34" charset="0"/>
              <a:buChar char="•"/>
            </a:pPr>
            <a:r>
              <a:rPr lang="en-US" sz="1700" dirty="0" smtClean="0">
                <a:solidFill>
                  <a:srgbClr val="000000"/>
                </a:solidFill>
                <a:cs typeface="Arial" pitchFamily="34" charset="0"/>
              </a:rPr>
              <a:t> Deeply Virtual Exclusive Processes</a:t>
            </a:r>
          </a:p>
          <a:p>
            <a:pPr marL="176213" indent="-176213" algn="l">
              <a:spcAft>
                <a:spcPts val="500"/>
              </a:spcAft>
              <a:buFont typeface="Arial" pitchFamily="34" charset="0"/>
              <a:buChar char="•"/>
            </a:pPr>
            <a:r>
              <a:rPr lang="en-US" sz="1700" dirty="0" smtClean="0">
                <a:solidFill>
                  <a:srgbClr val="000000"/>
                </a:solidFill>
                <a:cs typeface="Arial" pitchFamily="34" charset="0"/>
              </a:rPr>
              <a:t> Lattice QCD</a:t>
            </a:r>
          </a:p>
          <a:p>
            <a:pPr marL="176213" indent="-176213" algn="l">
              <a:spcAft>
                <a:spcPts val="500"/>
              </a:spcAft>
              <a:buFont typeface="Arial" pitchFamily="34" charset="0"/>
              <a:buChar char="•"/>
            </a:pPr>
            <a:r>
              <a:rPr lang="en-US" sz="1700" dirty="0" smtClean="0">
                <a:solidFill>
                  <a:srgbClr val="000000"/>
                </a:solidFill>
                <a:cs typeface="Arial" pitchFamily="34" charset="0"/>
              </a:rPr>
              <a:t> Results from the N* Program</a:t>
            </a:r>
          </a:p>
          <a:p>
            <a:pPr marL="176213" indent="-176213" algn="l">
              <a:spcAft>
                <a:spcPts val="500"/>
              </a:spcAft>
              <a:buFont typeface="Arial" pitchFamily="34" charset="0"/>
              <a:buChar char="•"/>
            </a:pPr>
            <a:r>
              <a:rPr lang="en-US" sz="1700" dirty="0" smtClean="0">
                <a:solidFill>
                  <a:srgbClr val="000000"/>
                </a:solidFill>
                <a:cs typeface="Arial" pitchFamily="34" charset="0"/>
              </a:rPr>
              <a:t> Transition to </a:t>
            </a:r>
            <a:r>
              <a:rPr lang="en-US" sz="1700" dirty="0" err="1" smtClean="0">
                <a:solidFill>
                  <a:srgbClr val="000000"/>
                </a:solidFill>
                <a:cs typeface="Arial" pitchFamily="34" charset="0"/>
              </a:rPr>
              <a:t>Perturbative</a:t>
            </a:r>
            <a:r>
              <a:rPr lang="en-US" sz="1700" dirty="0" smtClean="0">
                <a:solidFill>
                  <a:srgbClr val="000000"/>
                </a:solidFill>
                <a:cs typeface="Arial" pitchFamily="34" charset="0"/>
              </a:rPr>
              <a:t> QCD</a:t>
            </a:r>
          </a:p>
          <a:p>
            <a:pPr marL="176213" indent="-176213" algn="l">
              <a:spcAft>
                <a:spcPts val="500"/>
              </a:spcAft>
              <a:buFont typeface="Arial" pitchFamily="34" charset="0"/>
              <a:buChar char="•"/>
            </a:pPr>
            <a:r>
              <a:rPr lang="en-US" sz="1700" dirty="0" smtClean="0">
                <a:solidFill>
                  <a:srgbClr val="000000"/>
                </a:solidFill>
                <a:cs typeface="Arial" pitchFamily="34" charset="0"/>
              </a:rPr>
              <a:t> Short-Distance Structure of Nuclei</a:t>
            </a:r>
          </a:p>
          <a:p>
            <a:pPr marL="176213" indent="-176213" algn="l">
              <a:spcAft>
                <a:spcPts val="500"/>
              </a:spcAft>
              <a:buFont typeface="Arial" pitchFamily="34" charset="0"/>
              <a:buChar char="•"/>
            </a:pPr>
            <a:r>
              <a:rPr lang="en-US" sz="1700" dirty="0" smtClean="0">
                <a:solidFill>
                  <a:srgbClr val="000000"/>
                </a:solidFill>
                <a:cs typeface="Arial" pitchFamily="34" charset="0"/>
              </a:rPr>
              <a:t> Medium Modifications of Hadrons &amp; </a:t>
            </a:r>
            <a:r>
              <a:rPr lang="en-US" sz="1700" dirty="0" err="1" smtClean="0">
                <a:solidFill>
                  <a:srgbClr val="000000"/>
                </a:solidFill>
                <a:cs typeface="Arial" pitchFamily="34" charset="0"/>
              </a:rPr>
              <a:t>Partons</a:t>
            </a:r>
            <a:endParaRPr lang="en-US" sz="1700" dirty="0" smtClean="0">
              <a:solidFill>
                <a:srgbClr val="000000"/>
              </a:solidFill>
              <a:cs typeface="Arial" pitchFamily="34" charset="0"/>
            </a:endParaRPr>
          </a:p>
          <a:p>
            <a:pPr marL="176213" indent="-176213" algn="l">
              <a:spcAft>
                <a:spcPts val="500"/>
              </a:spcAft>
              <a:buFont typeface="Arial" pitchFamily="34" charset="0"/>
              <a:buChar char="•"/>
            </a:pPr>
            <a:r>
              <a:rPr lang="en-US" sz="1700" dirty="0" smtClean="0">
                <a:solidFill>
                  <a:srgbClr val="000000"/>
                </a:solidFill>
                <a:cs typeface="Arial" pitchFamily="34" charset="0"/>
              </a:rPr>
              <a:t> Searches for Physics Beyond the SM</a:t>
            </a:r>
          </a:p>
          <a:p>
            <a:pPr marL="176213" indent="-176213" algn="l">
              <a:spcAft>
                <a:spcPts val="500"/>
              </a:spcAft>
              <a:buFont typeface="Arial" pitchFamily="34" charset="0"/>
              <a:buChar char="•"/>
            </a:pPr>
            <a:r>
              <a:rPr lang="en-US" sz="1700" dirty="0" smtClean="0">
                <a:solidFill>
                  <a:srgbClr val="000000"/>
                </a:solidFill>
                <a:cs typeface="Arial" pitchFamily="34" charset="0"/>
              </a:rPr>
              <a:t> </a:t>
            </a:r>
            <a:r>
              <a:rPr lang="en-US" sz="1700" dirty="0" err="1" smtClean="0">
                <a:solidFill>
                  <a:srgbClr val="000000"/>
                </a:solidFill>
                <a:cs typeface="Arial" pitchFamily="34" charset="0"/>
              </a:rPr>
              <a:t>Hypernuclear</a:t>
            </a:r>
            <a:r>
              <a:rPr lang="en-US" sz="1700" dirty="0" smtClean="0">
                <a:solidFill>
                  <a:srgbClr val="000000"/>
                </a:solidFill>
                <a:cs typeface="Arial" pitchFamily="34" charset="0"/>
              </a:rPr>
              <a:t> Spectroscopy</a:t>
            </a:r>
          </a:p>
          <a:p>
            <a:pPr marL="176213" indent="-176213" algn="l">
              <a:spcAft>
                <a:spcPts val="500"/>
              </a:spcAft>
              <a:buFont typeface="Arial" pitchFamily="34" charset="0"/>
              <a:buChar char="•"/>
            </a:pPr>
            <a:r>
              <a:rPr lang="en-US" sz="1700" dirty="0" smtClean="0">
                <a:solidFill>
                  <a:srgbClr val="000000"/>
                </a:solidFill>
                <a:cs typeface="Arial" pitchFamily="34" charset="0"/>
              </a:rPr>
              <a:t> The Free Electron Laser Program</a:t>
            </a:r>
          </a:p>
          <a:p>
            <a:pPr marL="176213" indent="-176213" algn="l">
              <a:spcAft>
                <a:spcPts val="500"/>
              </a:spcAft>
              <a:buFont typeface="Arial" pitchFamily="34" charset="0"/>
              <a:buChar char="•"/>
            </a:pPr>
            <a:r>
              <a:rPr lang="en-US" sz="1700" dirty="0" smtClean="0">
                <a:solidFill>
                  <a:srgbClr val="000000"/>
                </a:solidFill>
                <a:cs typeface="Arial" pitchFamily="34" charset="0"/>
              </a:rPr>
              <a:t> CEBAF Accelerator Achievements</a:t>
            </a:r>
            <a:endParaRPr lang="en-US" sz="1700" dirty="0">
              <a:solidFill>
                <a:srgbClr val="000000"/>
              </a:solidFill>
              <a:cs typeface="Arial" pitchFamily="34" charset="0"/>
            </a:endParaRPr>
          </a:p>
        </p:txBody>
      </p:sp>
      <p:sp>
        <p:nvSpPr>
          <p:cNvPr id="6" name="TextBox 5"/>
          <p:cNvSpPr txBox="1"/>
          <p:nvPr/>
        </p:nvSpPr>
        <p:spPr>
          <a:xfrm>
            <a:off x="5418176" y="814288"/>
            <a:ext cx="2407903" cy="430887"/>
          </a:xfrm>
          <a:prstGeom prst="rect">
            <a:avLst/>
          </a:prstGeom>
          <a:noFill/>
        </p:spPr>
        <p:txBody>
          <a:bodyPr wrap="none" rtlCol="0">
            <a:spAutoFit/>
          </a:bodyPr>
          <a:lstStyle/>
          <a:p>
            <a:r>
              <a:rPr lang="en-US" sz="2200" i="1" dirty="0" smtClean="0">
                <a:cs typeface="Arial" pitchFamily="34" charset="0"/>
              </a:rPr>
              <a:t>Published in 2011</a:t>
            </a:r>
            <a:endParaRPr lang="en-US" sz="2200" i="1" dirty="0">
              <a:cs typeface="Arial" pitchFamily="34" charset="0"/>
            </a:endParaRPr>
          </a:p>
        </p:txBody>
      </p:sp>
      <p:cxnSp>
        <p:nvCxnSpPr>
          <p:cNvPr id="7" name="Straight Connector 6"/>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
        <p:nvSpPr>
          <p:cNvPr id="5" name="TextBox 4"/>
          <p:cNvSpPr txBox="1"/>
          <p:nvPr/>
        </p:nvSpPr>
        <p:spPr>
          <a:xfrm rot="20221713">
            <a:off x="1417142" y="2782573"/>
            <a:ext cx="6309717" cy="1969770"/>
          </a:xfrm>
          <a:prstGeom prst="rect">
            <a:avLst/>
          </a:prstGeom>
          <a:solidFill>
            <a:schemeClr val="bg1"/>
          </a:solidFill>
          <a:ln w="19050">
            <a:solidFill>
              <a:srgbClr val="FF0000"/>
            </a:solidFill>
          </a:ln>
        </p:spPr>
        <p:txBody>
          <a:bodyPr wrap="square" rtlCol="0">
            <a:spAutoFit/>
          </a:bodyPr>
          <a:lstStyle/>
          <a:p>
            <a:endParaRPr lang="en-US" b="1" dirty="0" smtClean="0"/>
          </a:p>
          <a:p>
            <a:pPr>
              <a:spcAft>
                <a:spcPts val="600"/>
              </a:spcAft>
            </a:pPr>
            <a:r>
              <a:rPr lang="en-US" b="1" dirty="0" smtClean="0"/>
              <a:t>and even more in the published </a:t>
            </a:r>
          </a:p>
          <a:p>
            <a:pPr>
              <a:spcAft>
                <a:spcPts val="600"/>
              </a:spcAft>
            </a:pPr>
            <a:r>
              <a:rPr lang="en-US" b="1" dirty="0" smtClean="0"/>
              <a:t>(and to be published) literature</a:t>
            </a:r>
          </a:p>
          <a:p>
            <a:endParaRPr lang="en-US" b="1" dirty="0"/>
          </a:p>
        </p:txBody>
      </p:sp>
    </p:spTree>
    <p:extLst>
      <p:ext uri="{BB962C8B-B14F-4D97-AF65-F5344CB8AC3E}">
        <p14:creationId xmlns:p14="http://schemas.microsoft.com/office/powerpoint/2010/main" val="231701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736600"/>
          </a:xfrm>
        </p:spPr>
        <p:txBody>
          <a:bodyPr/>
          <a:lstStyle/>
          <a:p>
            <a:r>
              <a:rPr lang="en-US" dirty="0" smtClean="0"/>
              <a:t>Key Reasons for the Success of JLab </a:t>
            </a:r>
            <a:endParaRPr lang="en-US" sz="3600" i="1" dirty="0"/>
          </a:p>
        </p:txBody>
      </p:sp>
      <p:sp>
        <p:nvSpPr>
          <p:cNvPr id="3" name="Content Placeholder 2"/>
          <p:cNvSpPr>
            <a:spLocks noGrp="1"/>
          </p:cNvSpPr>
          <p:nvPr>
            <p:ph idx="1"/>
          </p:nvPr>
        </p:nvSpPr>
        <p:spPr>
          <a:xfrm>
            <a:off x="152400" y="1466850"/>
            <a:ext cx="8915400" cy="4933950"/>
          </a:xfrm>
        </p:spPr>
        <p:txBody>
          <a:bodyPr/>
          <a:lstStyle/>
          <a:p>
            <a:pPr lvl="0"/>
            <a:r>
              <a:rPr lang="en-US" sz="2200" b="1" dirty="0" smtClean="0"/>
              <a:t>The novel CEBAF accelerator and its experimental equipment provided </a:t>
            </a:r>
            <a:r>
              <a:rPr lang="en-US" sz="2200" b="1" dirty="0"/>
              <a:t>a new research tool with dramatically expanded “reach” over its </a:t>
            </a:r>
            <a:r>
              <a:rPr lang="en-US" sz="2200" b="1" dirty="0" smtClean="0"/>
              <a:t>predecessors (New Eyes…..)</a:t>
            </a:r>
            <a:endParaRPr lang="en-US" sz="2200" b="1" dirty="0"/>
          </a:p>
          <a:p>
            <a:r>
              <a:rPr lang="en-US" sz="2200" b="1" dirty="0"/>
              <a:t>The Beam Quality was simply outstanding</a:t>
            </a:r>
            <a:endParaRPr lang="en-US" sz="2200" dirty="0"/>
          </a:p>
          <a:p>
            <a:pPr lvl="0"/>
            <a:r>
              <a:rPr lang="en-US" sz="2200" b="1" dirty="0" smtClean="0"/>
              <a:t>The International User community and laboratory </a:t>
            </a:r>
            <a:r>
              <a:rPr lang="en-US" sz="2200" b="1" dirty="0"/>
              <a:t>staff </a:t>
            </a:r>
            <a:r>
              <a:rPr lang="en-US" sz="2200" b="1" dirty="0" smtClean="0"/>
              <a:t>has </a:t>
            </a:r>
            <a:r>
              <a:rPr lang="en-US" sz="2200" b="1" dirty="0"/>
              <a:t>been </a:t>
            </a:r>
            <a:r>
              <a:rPr lang="en-US" sz="2200" b="1" dirty="0" smtClean="0"/>
              <a:t>innovative and committed </a:t>
            </a:r>
            <a:r>
              <a:rPr lang="en-US" sz="2200" b="1" dirty="0"/>
              <a:t>to exploiting </a:t>
            </a:r>
            <a:r>
              <a:rPr lang="en-US" sz="2200" b="1" dirty="0" smtClean="0"/>
              <a:t>CEBAF </a:t>
            </a:r>
            <a:r>
              <a:rPr lang="en-US" sz="2200" b="1" dirty="0"/>
              <a:t>to the fullest extent </a:t>
            </a:r>
            <a:r>
              <a:rPr lang="en-US" sz="2200" b="1" dirty="0" smtClean="0"/>
              <a:t>possible (and I’m delighted to see that this is continuing with the 12 GeV Upgrade Program)</a:t>
            </a:r>
            <a:endParaRPr lang="en-US" sz="2200" b="1" dirty="0"/>
          </a:p>
          <a:p>
            <a:pPr lvl="0"/>
            <a:r>
              <a:rPr lang="en-US" sz="2200" b="1" dirty="0" smtClean="0"/>
              <a:t>We have enjoyed strong </a:t>
            </a:r>
            <a:r>
              <a:rPr lang="en-US" sz="2200" b="1" dirty="0"/>
              <a:t>support </a:t>
            </a:r>
            <a:r>
              <a:rPr lang="en-US" sz="2200" dirty="0"/>
              <a:t>from DOE for running the </a:t>
            </a:r>
            <a:r>
              <a:rPr lang="en-US" sz="2200" dirty="0" smtClean="0"/>
              <a:t>facility and from DOE, from NSF, and from many other agencies around the world supporting </a:t>
            </a:r>
            <a:r>
              <a:rPr lang="en-US" sz="2200" dirty="0"/>
              <a:t>the user </a:t>
            </a:r>
            <a:r>
              <a:rPr lang="en-US" sz="2200" dirty="0" smtClean="0"/>
              <a:t>community and its activities here</a:t>
            </a:r>
            <a:endParaRPr lang="en-US" sz="2200" dirty="0"/>
          </a:p>
          <a:p>
            <a:pPr lvl="0"/>
            <a:r>
              <a:rPr lang="en-US" sz="2200" b="1" dirty="0" smtClean="0"/>
              <a:t>A </a:t>
            </a:r>
            <a:r>
              <a:rPr lang="en-US" sz="2200" b="1" dirty="0"/>
              <a:t>remarkable cadre of graduate students and postdocs</a:t>
            </a:r>
          </a:p>
          <a:p>
            <a:pPr lvl="0"/>
            <a:r>
              <a:rPr lang="en-US" sz="2200" b="1" dirty="0"/>
              <a:t>Thoughtful advice </a:t>
            </a:r>
            <a:r>
              <a:rPr lang="en-US" sz="2200" dirty="0"/>
              <a:t>on the science program from our PACs, the theory group</a:t>
            </a:r>
            <a:r>
              <a:rPr lang="en-US" sz="2200" dirty="0" smtClean="0"/>
              <a:t>, reviews, and many others over the years</a:t>
            </a:r>
            <a:endParaRPr lang="en-US" sz="2200" dirty="0"/>
          </a:p>
          <a:p>
            <a:endParaRPr lang="en-US" dirty="0"/>
          </a:p>
        </p:txBody>
      </p:sp>
      <p:cxnSp>
        <p:nvCxnSpPr>
          <p:cNvPr id="4" name="Straight Connector 3"/>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95394679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296"/>
            <a:ext cx="8915400" cy="736600"/>
          </a:xfrm>
        </p:spPr>
        <p:txBody>
          <a:bodyPr/>
          <a:lstStyle/>
          <a:p>
            <a:r>
              <a:rPr lang="en-US" sz="2800" dirty="0" smtClean="0"/>
              <a:t>What Lessons Can We Take from This Experience?</a:t>
            </a:r>
            <a:endParaRPr lang="en-US" sz="2800" dirty="0"/>
          </a:p>
        </p:txBody>
      </p:sp>
      <p:sp>
        <p:nvSpPr>
          <p:cNvPr id="3" name="Content Placeholder 2"/>
          <p:cNvSpPr>
            <a:spLocks noGrp="1"/>
          </p:cNvSpPr>
          <p:nvPr>
            <p:ph idx="1"/>
          </p:nvPr>
        </p:nvSpPr>
        <p:spPr>
          <a:xfrm>
            <a:off x="76200" y="1066800"/>
            <a:ext cx="9067800" cy="4933950"/>
          </a:xfrm>
        </p:spPr>
        <p:txBody>
          <a:bodyPr/>
          <a:lstStyle/>
          <a:p>
            <a:r>
              <a:rPr lang="en-US" sz="2200" b="1" dirty="0" smtClean="0"/>
              <a:t>Carefully work </a:t>
            </a:r>
            <a:r>
              <a:rPr lang="en-US" sz="2200" b="1" dirty="0"/>
              <a:t>through what is needed </a:t>
            </a:r>
            <a:r>
              <a:rPr lang="en-US" sz="2200" b="1" dirty="0" smtClean="0"/>
              <a:t>to carry out the identifiable essential science before </a:t>
            </a:r>
            <a:r>
              <a:rPr lang="en-US" sz="2200" b="1" dirty="0"/>
              <a:t>you start building</a:t>
            </a:r>
          </a:p>
          <a:p>
            <a:pPr lvl="1"/>
            <a:r>
              <a:rPr lang="en-US" sz="1800" b="1" i="1" dirty="0" smtClean="0">
                <a:solidFill>
                  <a:srgbClr val="FF0000"/>
                </a:solidFill>
              </a:rPr>
              <a:t>But flexibility matters</a:t>
            </a:r>
            <a:r>
              <a:rPr lang="en-US" sz="1800" b="1" dirty="0" smtClean="0"/>
              <a:t>, as you cannot predict where the science will take you!  A large fraction of the 173 experiments run were not foreseen in the initial planning for the accelerator and experimental equipment</a:t>
            </a:r>
          </a:p>
          <a:p>
            <a:pPr lvl="1"/>
            <a:r>
              <a:rPr lang="en-US" sz="1800" b="1" dirty="0" smtClean="0"/>
              <a:t>This was done in planning for </a:t>
            </a:r>
            <a:r>
              <a:rPr lang="en-US" sz="1800" b="1" dirty="0"/>
              <a:t>12 </a:t>
            </a:r>
            <a:r>
              <a:rPr lang="en-US" sz="1800" b="1" dirty="0" smtClean="0"/>
              <a:t>GeV (we’ll soon see if we got it right)</a:t>
            </a:r>
          </a:p>
          <a:p>
            <a:pPr lvl="1"/>
            <a:r>
              <a:rPr lang="en-US" sz="1800" b="1" dirty="0" smtClean="0"/>
              <a:t>It is </a:t>
            </a:r>
            <a:r>
              <a:rPr lang="en-US" sz="1800" b="1" dirty="0"/>
              <a:t>in process now for </a:t>
            </a:r>
            <a:r>
              <a:rPr lang="en-US" sz="1800" b="1" dirty="0" smtClean="0"/>
              <a:t>a future EIC </a:t>
            </a:r>
            <a:r>
              <a:rPr lang="en-US" sz="1800" b="1" dirty="0"/>
              <a:t>– don’t stint on the </a:t>
            </a:r>
            <a:r>
              <a:rPr lang="en-US" sz="1800" b="1" dirty="0" smtClean="0"/>
              <a:t>effort</a:t>
            </a:r>
            <a:endParaRPr lang="en-US" sz="1800" b="1" dirty="0"/>
          </a:p>
          <a:p>
            <a:endParaRPr lang="en-US" sz="1200" dirty="0" smtClean="0"/>
          </a:p>
          <a:p>
            <a:r>
              <a:rPr lang="en-US" sz="2200" b="1" dirty="0"/>
              <a:t>Stand up for what we believe is essential for our science and be prepared to explain it fully to your colleagues in nuclear physics, to the larger science community, and to the public</a:t>
            </a:r>
          </a:p>
          <a:p>
            <a:endParaRPr lang="en-US" sz="1200" dirty="0" smtClean="0"/>
          </a:p>
          <a:p>
            <a:r>
              <a:rPr lang="en-US" sz="2200" b="1" dirty="0"/>
              <a:t>Remember it takes a long time to go from dreams to reality on this cost scale; the younger generation must be enthusiastic and patient, and the older generation must prepare the way for their successors</a:t>
            </a:r>
          </a:p>
        </p:txBody>
      </p:sp>
      <p:cxnSp>
        <p:nvCxnSpPr>
          <p:cNvPr id="4" name="Straight Connector 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2262398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7800"/>
            <a:ext cx="9067800" cy="736600"/>
          </a:xfrm>
        </p:spPr>
        <p:txBody>
          <a:bodyPr/>
          <a:lstStyle/>
          <a:p>
            <a:r>
              <a:rPr lang="en-US" dirty="0" smtClean="0"/>
              <a:t>Coming Next:  The </a:t>
            </a:r>
            <a:r>
              <a:rPr lang="en-US" dirty="0" err="1" smtClean="0"/>
              <a:t>JLab</a:t>
            </a:r>
            <a:r>
              <a:rPr lang="en-US" dirty="0" smtClean="0"/>
              <a:t> 12 </a:t>
            </a:r>
            <a:r>
              <a:rPr lang="en-US" dirty="0" err="1" smtClean="0"/>
              <a:t>GeV</a:t>
            </a:r>
            <a:r>
              <a:rPr lang="en-US" dirty="0" smtClean="0"/>
              <a:t> Upgrade</a:t>
            </a:r>
            <a:br>
              <a:rPr lang="en-US" dirty="0" smtClean="0"/>
            </a:br>
            <a:r>
              <a:rPr lang="en-US" dirty="0" smtClean="0"/>
              <a:t>Major Programs in Six Areas</a:t>
            </a:r>
            <a:endParaRPr lang="en-US" dirty="0"/>
          </a:p>
        </p:txBody>
      </p:sp>
      <p:grpSp>
        <p:nvGrpSpPr>
          <p:cNvPr id="4" name="Group 2"/>
          <p:cNvGrpSpPr>
            <a:grpSpLocks/>
          </p:cNvGrpSpPr>
          <p:nvPr/>
        </p:nvGrpSpPr>
        <p:grpSpPr bwMode="auto">
          <a:xfrm>
            <a:off x="5562568" y="2072470"/>
            <a:ext cx="3667170" cy="4822047"/>
            <a:chOff x="9178" y="3401"/>
            <a:chExt cx="5774" cy="7593"/>
          </a:xfrm>
        </p:grpSpPr>
        <p:pic>
          <p:nvPicPr>
            <p:cNvPr id="13332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51" y="3401"/>
              <a:ext cx="3101" cy="2104"/>
            </a:xfrm>
            <a:prstGeom prst="rect">
              <a:avLst/>
            </a:prstGeom>
            <a:noFill/>
            <a:extLst>
              <a:ext uri="{909E8E84-426E-40DD-AFC4-6F175D3DCCD1}">
                <a14:hiddenFill xmlns:a14="http://schemas.microsoft.com/office/drawing/2010/main">
                  <a:solidFill>
                    <a:srgbClr val="FFFFFF"/>
                  </a:solidFill>
                </a14:hiddenFill>
              </a:ext>
            </a:extLst>
          </p:spPr>
        </p:pic>
        <p:pic>
          <p:nvPicPr>
            <p:cNvPr id="13332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 y="4453"/>
              <a:ext cx="2133" cy="2404"/>
            </a:xfrm>
            <a:prstGeom prst="rect">
              <a:avLst/>
            </a:prstGeom>
            <a:noFill/>
            <a:extLst>
              <a:ext uri="{909E8E84-426E-40DD-AFC4-6F175D3DCCD1}">
                <a14:hiddenFill xmlns:a14="http://schemas.microsoft.com/office/drawing/2010/main">
                  <a:solidFill>
                    <a:srgbClr val="FFFFFF"/>
                  </a:solidFill>
                </a14:hiddenFill>
              </a:ext>
            </a:extLst>
          </p:spPr>
        </p:pic>
        <p:pic>
          <p:nvPicPr>
            <p:cNvPr id="13332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5" y="6030"/>
              <a:ext cx="1894" cy="2747"/>
            </a:xfrm>
            <a:prstGeom prst="rect">
              <a:avLst/>
            </a:prstGeom>
            <a:noFill/>
            <a:extLst>
              <a:ext uri="{909E8E84-426E-40DD-AFC4-6F175D3DCCD1}">
                <a14:hiddenFill xmlns:a14="http://schemas.microsoft.com/office/drawing/2010/main">
                  <a:solidFill>
                    <a:srgbClr val="FFFFFF"/>
                  </a:solidFill>
                </a14:hiddenFill>
              </a:ext>
            </a:extLst>
          </p:spPr>
        </p:pic>
        <p:pic>
          <p:nvPicPr>
            <p:cNvPr id="13332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88" y="9137"/>
              <a:ext cx="2829" cy="1857"/>
            </a:xfrm>
            <a:prstGeom prst="rect">
              <a:avLst/>
            </a:prstGeom>
            <a:noFill/>
            <a:extLst>
              <a:ext uri="{909E8E84-426E-40DD-AFC4-6F175D3DCCD1}">
                <a14:hiddenFill xmlns:a14="http://schemas.microsoft.com/office/drawing/2010/main">
                  <a:solidFill>
                    <a:srgbClr val="FFFFFF"/>
                  </a:solidFill>
                </a14:hiddenFill>
              </a:ext>
            </a:extLst>
          </p:spPr>
        </p:pic>
        <p:pic>
          <p:nvPicPr>
            <p:cNvPr id="13332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3" y="7719"/>
              <a:ext cx="2624" cy="17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p:cNvSpPr>
            <a:spLocks noGrp="1"/>
          </p:cNvSpPr>
          <p:nvPr>
            <p:ph idx="1"/>
          </p:nvPr>
        </p:nvSpPr>
        <p:spPr>
          <a:xfrm>
            <a:off x="152400" y="1143000"/>
            <a:ext cx="5715000" cy="5391150"/>
          </a:xfrm>
        </p:spPr>
        <p:txBody>
          <a:bodyPr/>
          <a:lstStyle/>
          <a:p>
            <a:pPr marL="228600" indent="-228600">
              <a:tabLst>
                <a:tab pos="171450" algn="l"/>
              </a:tabLst>
              <a:defRPr/>
            </a:pPr>
            <a:r>
              <a:rPr lang="en-US" sz="2000" b="1" kern="0" dirty="0" smtClean="0">
                <a:latin typeface="Arial" pitchFamily="34" charset="0"/>
                <a:ea typeface="+mj-ea"/>
                <a:cs typeface="Arial" pitchFamily="34" charset="0"/>
              </a:rPr>
              <a:t>The </a:t>
            </a:r>
            <a:r>
              <a:rPr lang="en-US" sz="2000" b="1" kern="0" dirty="0" err="1" smtClean="0">
                <a:latin typeface="Arial" pitchFamily="34" charset="0"/>
                <a:ea typeface="+mj-ea"/>
                <a:cs typeface="Arial" pitchFamily="34" charset="0"/>
              </a:rPr>
              <a:t>Hadron</a:t>
            </a:r>
            <a:r>
              <a:rPr lang="en-US" sz="2000" b="1" kern="0" dirty="0" smtClean="0">
                <a:latin typeface="Arial" pitchFamily="34" charset="0"/>
                <a:ea typeface="+mj-ea"/>
                <a:cs typeface="Arial" pitchFamily="34" charset="0"/>
              </a:rPr>
              <a:t> spectra as probes of QCD</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GluEx</a:t>
            </a:r>
            <a:r>
              <a:rPr lang="en-US" sz="1600" b="1" kern="0" dirty="0" smtClean="0">
                <a:latin typeface="Arial" pitchFamily="34" charset="0"/>
                <a:ea typeface="+mj-ea"/>
                <a:cs typeface="Arial" pitchFamily="34" charset="0"/>
              </a:rPr>
              <a:t> and heavy baryon and meson spectroscopy)</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dirty="0" smtClean="0">
                <a:latin typeface="Arial" pitchFamily="34" charset="0"/>
                <a:cs typeface="Arial" pitchFamily="34" charset="0"/>
              </a:rPr>
              <a:t>The transverse structure of the hadrons </a:t>
            </a:r>
            <a:br>
              <a:rPr lang="en-US" sz="2000" b="1" dirty="0" smtClean="0">
                <a:latin typeface="Arial" pitchFamily="34" charset="0"/>
                <a:cs typeface="Arial" pitchFamily="34" charset="0"/>
              </a:rPr>
            </a:br>
            <a:r>
              <a:rPr lang="en-US" sz="1600" b="1" kern="0" dirty="0" smtClean="0">
                <a:latin typeface="Arial" pitchFamily="34" charset="0"/>
                <a:ea typeface="+mj-ea"/>
                <a:cs typeface="Arial" pitchFamily="34" charset="0"/>
              </a:rPr>
              <a:t>(Elastic and transition Form Factors)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longitudinal structure of the hadrons </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Unpolarized</a:t>
            </a:r>
            <a:r>
              <a:rPr lang="en-US" sz="1600" b="1" kern="0" dirty="0" smtClean="0">
                <a:latin typeface="Arial" pitchFamily="34" charset="0"/>
                <a:ea typeface="+mj-ea"/>
                <a:cs typeface="Arial" pitchFamily="34" charset="0"/>
              </a:rPr>
              <a:t> and polarized </a:t>
            </a:r>
            <a:r>
              <a:rPr lang="en-US" sz="1600" b="1" kern="0" dirty="0" err="1" smtClean="0">
                <a:latin typeface="Arial" pitchFamily="34" charset="0"/>
                <a:ea typeface="+mj-ea"/>
                <a:cs typeface="Arial" pitchFamily="34" charset="0"/>
              </a:rPr>
              <a:t>parton</a:t>
            </a:r>
            <a:r>
              <a:rPr lang="en-US" sz="1600" b="1" kern="0" dirty="0" smtClean="0">
                <a:latin typeface="Arial" pitchFamily="34" charset="0"/>
                <a:ea typeface="+mj-ea"/>
                <a:cs typeface="Arial" pitchFamily="34" charset="0"/>
              </a:rPr>
              <a:t> distribution functions)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3D structure of the hadrons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(Generalized Parton Distributions and Transverse Momentum Distributions)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Hadrons and cold nuclear matter</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(Medium modification of the nucleons, quark </a:t>
            </a:r>
            <a:r>
              <a:rPr lang="en-US" sz="1600" b="1" kern="0" dirty="0" err="1" smtClean="0">
                <a:latin typeface="Arial" pitchFamily="34" charset="0"/>
                <a:ea typeface="+mj-ea"/>
                <a:cs typeface="Arial" pitchFamily="34" charset="0"/>
              </a:rPr>
              <a:t>hadronization</a:t>
            </a:r>
            <a:r>
              <a:rPr lang="en-US" sz="1600" b="1" kern="0" dirty="0" smtClean="0">
                <a:latin typeface="Arial" pitchFamily="34" charset="0"/>
                <a:ea typeface="+mj-ea"/>
                <a:cs typeface="Arial" pitchFamily="34" charset="0"/>
              </a:rPr>
              <a:t>, N-N correlations, hypernuclear spectroscopy, few-body experiments)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Low-energy tests of the Standard Model and Fundamental  Symmetries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Møller</a:t>
            </a:r>
            <a:r>
              <a:rPr lang="en-US" sz="1600" b="1" kern="0" dirty="0" smtClean="0">
                <a:latin typeface="Arial" pitchFamily="34" charset="0"/>
                <a:ea typeface="+mj-ea"/>
                <a:cs typeface="Arial" pitchFamily="34" charset="0"/>
              </a:rPr>
              <a:t>, PVDIS, PRIMEX, …..)</a:t>
            </a:r>
          </a:p>
        </p:txBody>
      </p:sp>
      <p:pic>
        <p:nvPicPr>
          <p:cNvPr id="12" name="Picture 5" descr="CSSMcover1280x1024lattice"/>
          <p:cNvPicPr>
            <a:picLocks noChangeAspect="1" noChangeArrowheads="1"/>
          </p:cNvPicPr>
          <p:nvPr/>
        </p:nvPicPr>
        <p:blipFill>
          <a:blip r:embed="rId7" cstate="print"/>
          <a:srcRect/>
          <a:stretch>
            <a:fillRect/>
          </a:stretch>
        </p:blipFill>
        <p:spPr bwMode="auto">
          <a:xfrm>
            <a:off x="5648308" y="1218507"/>
            <a:ext cx="1523308" cy="1219893"/>
          </a:xfrm>
          <a:prstGeom prst="rect">
            <a:avLst/>
          </a:prstGeom>
          <a:noFill/>
          <a:ln w="9525">
            <a:noFill/>
            <a:miter lim="800000"/>
            <a:headEnd/>
            <a:tailEnd/>
          </a:ln>
        </p:spPr>
      </p:pic>
      <p:sp>
        <p:nvSpPr>
          <p:cNvPr id="5" name="Rectangle 4"/>
          <p:cNvSpPr/>
          <p:nvPr/>
        </p:nvSpPr>
        <p:spPr>
          <a:xfrm>
            <a:off x="5334000" y="3846493"/>
            <a:ext cx="3733800" cy="954107"/>
          </a:xfrm>
          <a:prstGeom prst="rect">
            <a:avLst/>
          </a:prstGeom>
          <a:solidFill>
            <a:schemeClr val="bg1"/>
          </a:solidFill>
          <a:ln w="12700">
            <a:solidFill>
              <a:srgbClr val="C00000"/>
            </a:solidFill>
          </a:ln>
        </p:spPr>
        <p:txBody>
          <a:bodyPr wrap="square">
            <a:spAutoFit/>
          </a:bodyPr>
          <a:lstStyle/>
          <a:p>
            <a:r>
              <a:rPr lang="en-US" b="1" i="1" dirty="0">
                <a:solidFill>
                  <a:srgbClr val="0414CD"/>
                </a:solidFill>
              </a:rPr>
              <a:t>And other science </a:t>
            </a:r>
            <a:endParaRPr lang="en-US" b="1" i="1" dirty="0" smtClean="0">
              <a:solidFill>
                <a:srgbClr val="0414CD"/>
              </a:solidFill>
            </a:endParaRPr>
          </a:p>
          <a:p>
            <a:r>
              <a:rPr lang="en-US" b="1" i="1" dirty="0" smtClean="0">
                <a:solidFill>
                  <a:srgbClr val="0414CD"/>
                </a:solidFill>
              </a:rPr>
              <a:t>we </a:t>
            </a:r>
            <a:r>
              <a:rPr lang="en-US" b="1" i="1" dirty="0">
                <a:solidFill>
                  <a:srgbClr val="0414CD"/>
                </a:solidFill>
              </a:rPr>
              <a:t>can’t foresee</a:t>
            </a:r>
          </a:p>
        </p:txBody>
      </p:sp>
      <p:sp>
        <p:nvSpPr>
          <p:cNvPr id="13" name="Title 1"/>
          <p:cNvSpPr txBox="1">
            <a:spLocks/>
          </p:cNvSpPr>
          <p:nvPr/>
        </p:nvSpPr>
        <p:spPr bwMode="auto">
          <a:xfrm>
            <a:off x="0" y="0"/>
            <a:ext cx="9144000" cy="6858000"/>
          </a:xfrm>
          <a:prstGeom prst="rect">
            <a:avLst/>
          </a:prstGeom>
          <a:solidFill>
            <a:schemeClr val="bg1"/>
          </a:solid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r>
              <a:rPr lang="en-US" sz="3600" smtClean="0"/>
              <a:t>The End </a:t>
            </a:r>
            <a:br>
              <a:rPr lang="en-US" sz="3600" smtClean="0"/>
            </a:br>
            <a:r>
              <a:rPr lang="en-US" smtClean="0"/>
              <a:t/>
            </a:r>
            <a:br>
              <a:rPr lang="en-US" smtClean="0"/>
            </a:br>
            <a:r>
              <a:rPr lang="en-US" smtClean="0"/>
              <a:t>(which is, of course, the beginning of</a:t>
            </a:r>
            <a:br>
              <a:rPr lang="en-US" smtClean="0"/>
            </a:br>
            <a:r>
              <a:rPr lang="en-US" smtClean="0"/>
              <a:t> 12 GeV and beyond)</a:t>
            </a:r>
            <a:endParaRPr lang="en-US" dirty="0"/>
          </a:p>
        </p:txBody>
      </p:sp>
    </p:spTree>
    <p:extLst>
      <p:ext uri="{BB962C8B-B14F-4D97-AF65-F5344CB8AC3E}">
        <p14:creationId xmlns:p14="http://schemas.microsoft.com/office/powerpoint/2010/main" val="264159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8432"/>
            <a:ext cx="9067800" cy="736600"/>
          </a:xfrm>
        </p:spPr>
        <p:txBody>
          <a:bodyPr/>
          <a:lstStyle/>
          <a:p>
            <a:r>
              <a:rPr lang="en-US" sz="2800" dirty="0" smtClean="0"/>
              <a:t>Coming Next:  The </a:t>
            </a:r>
            <a:r>
              <a:rPr lang="en-US" sz="2800" dirty="0" err="1" smtClean="0"/>
              <a:t>JLab</a:t>
            </a:r>
            <a:r>
              <a:rPr lang="en-US" sz="2800" dirty="0" smtClean="0"/>
              <a:t> 12 </a:t>
            </a:r>
            <a:r>
              <a:rPr lang="en-US" sz="2800" dirty="0" err="1" smtClean="0"/>
              <a:t>GeV</a:t>
            </a:r>
            <a:r>
              <a:rPr lang="en-US" sz="2800" dirty="0" smtClean="0"/>
              <a:t> Upgrade</a:t>
            </a:r>
            <a:br>
              <a:rPr lang="en-US" sz="2800" dirty="0" smtClean="0"/>
            </a:br>
            <a:r>
              <a:rPr lang="en-US" sz="2800" dirty="0" smtClean="0"/>
              <a:t>Major Programs in Six Areas</a:t>
            </a:r>
            <a:endParaRPr lang="en-US" sz="2800" dirty="0"/>
          </a:p>
        </p:txBody>
      </p:sp>
      <p:grpSp>
        <p:nvGrpSpPr>
          <p:cNvPr id="4" name="Group 2"/>
          <p:cNvGrpSpPr>
            <a:grpSpLocks/>
          </p:cNvGrpSpPr>
          <p:nvPr/>
        </p:nvGrpSpPr>
        <p:grpSpPr bwMode="auto">
          <a:xfrm>
            <a:off x="5562568" y="2072470"/>
            <a:ext cx="3667170" cy="4822047"/>
            <a:chOff x="9178" y="3401"/>
            <a:chExt cx="5774" cy="7593"/>
          </a:xfrm>
        </p:grpSpPr>
        <p:pic>
          <p:nvPicPr>
            <p:cNvPr id="13332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51" y="3401"/>
              <a:ext cx="3101" cy="2104"/>
            </a:xfrm>
            <a:prstGeom prst="rect">
              <a:avLst/>
            </a:prstGeom>
            <a:noFill/>
            <a:extLst>
              <a:ext uri="{909E8E84-426E-40DD-AFC4-6F175D3DCCD1}">
                <a14:hiddenFill xmlns:a14="http://schemas.microsoft.com/office/drawing/2010/main">
                  <a:solidFill>
                    <a:srgbClr val="FFFFFF"/>
                  </a:solidFill>
                </a14:hiddenFill>
              </a:ext>
            </a:extLst>
          </p:spPr>
        </p:pic>
        <p:pic>
          <p:nvPicPr>
            <p:cNvPr id="13332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 y="4453"/>
              <a:ext cx="2133" cy="2404"/>
            </a:xfrm>
            <a:prstGeom prst="rect">
              <a:avLst/>
            </a:prstGeom>
            <a:noFill/>
            <a:extLst>
              <a:ext uri="{909E8E84-426E-40DD-AFC4-6F175D3DCCD1}">
                <a14:hiddenFill xmlns:a14="http://schemas.microsoft.com/office/drawing/2010/main">
                  <a:solidFill>
                    <a:srgbClr val="FFFFFF"/>
                  </a:solidFill>
                </a14:hiddenFill>
              </a:ext>
            </a:extLst>
          </p:spPr>
        </p:pic>
        <p:pic>
          <p:nvPicPr>
            <p:cNvPr id="13332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5" y="6030"/>
              <a:ext cx="1894" cy="2747"/>
            </a:xfrm>
            <a:prstGeom prst="rect">
              <a:avLst/>
            </a:prstGeom>
            <a:noFill/>
            <a:extLst>
              <a:ext uri="{909E8E84-426E-40DD-AFC4-6F175D3DCCD1}">
                <a14:hiddenFill xmlns:a14="http://schemas.microsoft.com/office/drawing/2010/main">
                  <a:solidFill>
                    <a:srgbClr val="FFFFFF"/>
                  </a:solidFill>
                </a14:hiddenFill>
              </a:ext>
            </a:extLst>
          </p:spPr>
        </p:pic>
        <p:pic>
          <p:nvPicPr>
            <p:cNvPr id="13332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88" y="9137"/>
              <a:ext cx="2829" cy="1857"/>
            </a:xfrm>
            <a:prstGeom prst="rect">
              <a:avLst/>
            </a:prstGeom>
            <a:noFill/>
            <a:extLst>
              <a:ext uri="{909E8E84-426E-40DD-AFC4-6F175D3DCCD1}">
                <a14:hiddenFill xmlns:a14="http://schemas.microsoft.com/office/drawing/2010/main">
                  <a:solidFill>
                    <a:srgbClr val="FFFFFF"/>
                  </a:solidFill>
                </a14:hiddenFill>
              </a:ext>
            </a:extLst>
          </p:spPr>
        </p:pic>
        <p:pic>
          <p:nvPicPr>
            <p:cNvPr id="13332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3" y="7719"/>
              <a:ext cx="2624" cy="17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p:cNvSpPr>
            <a:spLocks noGrp="1"/>
          </p:cNvSpPr>
          <p:nvPr>
            <p:ph idx="1"/>
          </p:nvPr>
        </p:nvSpPr>
        <p:spPr>
          <a:xfrm>
            <a:off x="152400" y="1143000"/>
            <a:ext cx="5715000" cy="5391150"/>
          </a:xfrm>
        </p:spPr>
        <p:txBody>
          <a:bodyPr/>
          <a:lstStyle/>
          <a:p>
            <a:pPr marL="228600" indent="-228600">
              <a:tabLst>
                <a:tab pos="171450" algn="l"/>
              </a:tabLst>
              <a:defRPr/>
            </a:pPr>
            <a:r>
              <a:rPr lang="en-US" sz="2000" b="1" kern="0" dirty="0" smtClean="0">
                <a:latin typeface="Arial" pitchFamily="34" charset="0"/>
                <a:ea typeface="+mj-ea"/>
                <a:cs typeface="Arial" pitchFamily="34" charset="0"/>
              </a:rPr>
              <a:t>The </a:t>
            </a:r>
            <a:r>
              <a:rPr lang="en-US" sz="2000" b="1" kern="0" dirty="0" err="1" smtClean="0">
                <a:latin typeface="Arial" pitchFamily="34" charset="0"/>
                <a:ea typeface="+mj-ea"/>
                <a:cs typeface="Arial" pitchFamily="34" charset="0"/>
              </a:rPr>
              <a:t>Hadron</a:t>
            </a:r>
            <a:r>
              <a:rPr lang="en-US" sz="2000" b="1" kern="0" dirty="0" smtClean="0">
                <a:latin typeface="Arial" pitchFamily="34" charset="0"/>
                <a:ea typeface="+mj-ea"/>
                <a:cs typeface="Arial" pitchFamily="34" charset="0"/>
              </a:rPr>
              <a:t> spectra as probes of QCD</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GluEx</a:t>
            </a:r>
            <a:r>
              <a:rPr lang="en-US" sz="1600" b="1" kern="0" dirty="0" smtClean="0">
                <a:latin typeface="Arial" pitchFamily="34" charset="0"/>
                <a:ea typeface="+mj-ea"/>
                <a:cs typeface="Arial" pitchFamily="34" charset="0"/>
              </a:rPr>
              <a:t> and heavy baryon and meson spectroscopy)</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dirty="0" smtClean="0">
                <a:latin typeface="Arial" pitchFamily="34" charset="0"/>
                <a:cs typeface="Arial" pitchFamily="34" charset="0"/>
              </a:rPr>
              <a:t>The transverse structure of the hadrons </a:t>
            </a:r>
            <a:br>
              <a:rPr lang="en-US" sz="2000" b="1" dirty="0" smtClean="0">
                <a:latin typeface="Arial" pitchFamily="34" charset="0"/>
                <a:cs typeface="Arial" pitchFamily="34" charset="0"/>
              </a:rPr>
            </a:br>
            <a:r>
              <a:rPr lang="en-US" sz="1600" b="1" kern="0" dirty="0" smtClean="0">
                <a:latin typeface="Arial" pitchFamily="34" charset="0"/>
                <a:ea typeface="+mj-ea"/>
                <a:cs typeface="Arial" pitchFamily="34" charset="0"/>
              </a:rPr>
              <a:t>(Elastic and transition Form Factors)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longitudinal structure of the hadrons </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Unpolarized</a:t>
            </a:r>
            <a:r>
              <a:rPr lang="en-US" sz="1600" b="1" kern="0" dirty="0" smtClean="0">
                <a:latin typeface="Arial" pitchFamily="34" charset="0"/>
                <a:ea typeface="+mj-ea"/>
                <a:cs typeface="Arial" pitchFamily="34" charset="0"/>
              </a:rPr>
              <a:t> and polarized </a:t>
            </a:r>
            <a:r>
              <a:rPr lang="en-US" sz="1600" b="1" kern="0" dirty="0" err="1" smtClean="0">
                <a:latin typeface="Arial" pitchFamily="34" charset="0"/>
                <a:ea typeface="+mj-ea"/>
                <a:cs typeface="Arial" pitchFamily="34" charset="0"/>
              </a:rPr>
              <a:t>parton</a:t>
            </a:r>
            <a:r>
              <a:rPr lang="en-US" sz="1600" b="1" kern="0" dirty="0" smtClean="0">
                <a:latin typeface="Arial" pitchFamily="34" charset="0"/>
                <a:ea typeface="+mj-ea"/>
                <a:cs typeface="Arial" pitchFamily="34" charset="0"/>
              </a:rPr>
              <a:t> distribution functions)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The 3D structure of the hadrons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(Generalized Parton Distributions and Transverse Momentum Distributions)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Hadrons and cold nuclear matter</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(Medium modification of the nucleons, quark </a:t>
            </a:r>
            <a:r>
              <a:rPr lang="en-US" sz="1600" b="1" kern="0" dirty="0" err="1" smtClean="0">
                <a:latin typeface="Arial" pitchFamily="34" charset="0"/>
                <a:ea typeface="+mj-ea"/>
                <a:cs typeface="Arial" pitchFamily="34" charset="0"/>
              </a:rPr>
              <a:t>hadronization</a:t>
            </a:r>
            <a:r>
              <a:rPr lang="en-US" sz="1600" b="1" kern="0" dirty="0" smtClean="0">
                <a:latin typeface="Arial" pitchFamily="34" charset="0"/>
                <a:ea typeface="+mj-ea"/>
                <a:cs typeface="Arial" pitchFamily="34" charset="0"/>
              </a:rPr>
              <a:t>, N-N correlations, hypernuclear spectroscopy, few-body experiments)</a:t>
            </a:r>
          </a:p>
          <a:p>
            <a:pPr marL="228600" indent="-228600">
              <a:tabLst>
                <a:tab pos="171450" algn="l"/>
              </a:tabLst>
              <a:defRPr/>
            </a:pPr>
            <a:endParaRPr lang="en-US" sz="800" b="1" kern="0" dirty="0" smtClean="0">
              <a:latin typeface="Arial" pitchFamily="34" charset="0"/>
              <a:ea typeface="+mj-ea"/>
              <a:cs typeface="Arial" pitchFamily="34" charset="0"/>
            </a:endParaRPr>
          </a:p>
          <a:p>
            <a:pPr marL="228600" indent="-228600">
              <a:tabLst>
                <a:tab pos="171450" algn="l"/>
              </a:tabLst>
              <a:defRPr/>
            </a:pPr>
            <a:r>
              <a:rPr lang="en-US" sz="2000" b="1" kern="0" dirty="0" smtClean="0">
                <a:latin typeface="Arial" pitchFamily="34" charset="0"/>
                <a:ea typeface="+mj-ea"/>
                <a:cs typeface="Arial" pitchFamily="34" charset="0"/>
              </a:rPr>
              <a:t>Low-energy tests of the Standard Model and Fundamental  Symmetries</a:t>
            </a:r>
            <a:br>
              <a:rPr lang="en-US" sz="2000" b="1" kern="0" dirty="0" smtClean="0">
                <a:latin typeface="Arial" pitchFamily="34" charset="0"/>
                <a:ea typeface="+mj-ea"/>
                <a:cs typeface="Arial" pitchFamily="34" charset="0"/>
              </a:rPr>
            </a:br>
            <a:r>
              <a:rPr lang="en-US" sz="1600" b="1" kern="0" dirty="0" smtClean="0">
                <a:latin typeface="Arial" pitchFamily="34" charset="0"/>
                <a:ea typeface="+mj-ea"/>
                <a:cs typeface="Arial" pitchFamily="34" charset="0"/>
              </a:rPr>
              <a:t>(</a:t>
            </a:r>
            <a:r>
              <a:rPr lang="en-US" sz="1600" b="1" kern="0" dirty="0" err="1" smtClean="0">
                <a:latin typeface="Arial" pitchFamily="34" charset="0"/>
                <a:ea typeface="+mj-ea"/>
                <a:cs typeface="Arial" pitchFamily="34" charset="0"/>
              </a:rPr>
              <a:t>Møller</a:t>
            </a:r>
            <a:r>
              <a:rPr lang="en-US" sz="1600" b="1" kern="0" dirty="0" smtClean="0">
                <a:latin typeface="Arial" pitchFamily="34" charset="0"/>
                <a:ea typeface="+mj-ea"/>
                <a:cs typeface="Arial" pitchFamily="34" charset="0"/>
              </a:rPr>
              <a:t>, PVDIS, PRIMEX, …..)</a:t>
            </a:r>
          </a:p>
        </p:txBody>
      </p:sp>
      <p:pic>
        <p:nvPicPr>
          <p:cNvPr id="12" name="Picture 5" descr="CSSMcover1280x1024lattice"/>
          <p:cNvPicPr>
            <a:picLocks noChangeAspect="1" noChangeArrowheads="1"/>
          </p:cNvPicPr>
          <p:nvPr/>
        </p:nvPicPr>
        <p:blipFill>
          <a:blip r:embed="rId7" cstate="print"/>
          <a:srcRect/>
          <a:stretch>
            <a:fillRect/>
          </a:stretch>
        </p:blipFill>
        <p:spPr bwMode="auto">
          <a:xfrm>
            <a:off x="5648308" y="1218507"/>
            <a:ext cx="1523308" cy="1219893"/>
          </a:xfrm>
          <a:prstGeom prst="rect">
            <a:avLst/>
          </a:prstGeom>
          <a:noFill/>
          <a:ln w="9525">
            <a:noFill/>
            <a:miter lim="800000"/>
            <a:headEnd/>
            <a:tailEnd/>
          </a:ln>
        </p:spPr>
      </p:pic>
      <p:sp>
        <p:nvSpPr>
          <p:cNvPr id="5" name="Rectangle 4"/>
          <p:cNvSpPr/>
          <p:nvPr/>
        </p:nvSpPr>
        <p:spPr>
          <a:xfrm>
            <a:off x="5257800" y="3733800"/>
            <a:ext cx="3733800" cy="954107"/>
          </a:xfrm>
          <a:prstGeom prst="rect">
            <a:avLst/>
          </a:prstGeom>
          <a:solidFill>
            <a:schemeClr val="bg1"/>
          </a:solidFill>
          <a:ln w="12700">
            <a:solidFill>
              <a:srgbClr val="C00000"/>
            </a:solidFill>
          </a:ln>
        </p:spPr>
        <p:txBody>
          <a:bodyPr wrap="square">
            <a:spAutoFit/>
          </a:bodyPr>
          <a:lstStyle/>
          <a:p>
            <a:r>
              <a:rPr lang="en-US" b="1" i="1" dirty="0">
                <a:solidFill>
                  <a:srgbClr val="0414CD"/>
                </a:solidFill>
              </a:rPr>
              <a:t>And other science </a:t>
            </a:r>
            <a:endParaRPr lang="en-US" b="1" i="1" dirty="0" smtClean="0">
              <a:solidFill>
                <a:srgbClr val="0414CD"/>
              </a:solidFill>
            </a:endParaRPr>
          </a:p>
          <a:p>
            <a:r>
              <a:rPr lang="en-US" b="1" i="1" dirty="0" smtClean="0">
                <a:solidFill>
                  <a:srgbClr val="0414CD"/>
                </a:solidFill>
              </a:rPr>
              <a:t>we </a:t>
            </a:r>
            <a:r>
              <a:rPr lang="en-US" b="1" i="1" dirty="0">
                <a:solidFill>
                  <a:srgbClr val="0414CD"/>
                </a:solidFill>
              </a:rPr>
              <a:t>can’t foresee</a:t>
            </a:r>
          </a:p>
        </p:txBody>
      </p:sp>
      <p:cxnSp>
        <p:nvCxnSpPr>
          <p:cNvPr id="13" name="Straight Connector 12"/>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241070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1131711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033" y="55120"/>
            <a:ext cx="9016281" cy="736600"/>
          </a:xfrm>
        </p:spPr>
        <p:txBody>
          <a:bodyPr/>
          <a:lstStyle/>
          <a:p>
            <a:pPr eaLnBrk="1" hangingPunct="1"/>
            <a:r>
              <a:rPr lang="en-US" dirty="0" smtClean="0"/>
              <a:t>An Early Result:  </a:t>
            </a:r>
            <a:r>
              <a:rPr lang="en-US" dirty="0" err="1" smtClean="0"/>
              <a:t>eD</a:t>
            </a:r>
            <a:r>
              <a:rPr lang="en-US" dirty="0" smtClean="0"/>
              <a:t> Elastic Scattering</a:t>
            </a:r>
          </a:p>
        </p:txBody>
      </p:sp>
      <p:pic>
        <p:nvPicPr>
          <p:cNvPr id="1331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49" r="1422"/>
          <a:stretch/>
        </p:blipFill>
        <p:spPr bwMode="auto">
          <a:xfrm>
            <a:off x="6400800" y="4662800"/>
            <a:ext cx="2651760"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7" t="7424" r="15013" b="-2502"/>
          <a:stretch/>
        </p:blipFill>
        <p:spPr bwMode="auto">
          <a:xfrm>
            <a:off x="81712" y="4402736"/>
            <a:ext cx="2651760" cy="2377440"/>
          </a:xfrm>
          <a:prstGeom prst="rect">
            <a:avLst/>
          </a:prstGeom>
          <a:noFill/>
          <a:ln w="127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p:cNvSpPr txBox="1">
            <a:spLocks noChangeArrowheads="1"/>
          </p:cNvSpPr>
          <p:nvPr/>
        </p:nvSpPr>
        <p:spPr bwMode="auto">
          <a:xfrm>
            <a:off x="2968965" y="4403150"/>
            <a:ext cx="3185487" cy="22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l" eaLnBrk="1" hangingPunct="1"/>
            <a:r>
              <a:rPr lang="en-US" sz="1600" b="1" dirty="0" smtClean="0">
                <a:solidFill>
                  <a:srgbClr val="000000"/>
                </a:solidFill>
                <a:latin typeface="Arial"/>
                <a:ea typeface="ＭＳ Ｐゴシック" pitchFamily="34" charset="-128"/>
              </a:rPr>
              <a:t>Calculations by Van </a:t>
            </a:r>
            <a:r>
              <a:rPr lang="en-US" sz="1600" b="1" dirty="0" err="1" smtClean="0">
                <a:solidFill>
                  <a:srgbClr val="000000"/>
                </a:solidFill>
                <a:latin typeface="Arial"/>
                <a:ea typeface="ＭＳ Ｐゴシック" pitchFamily="34" charset="-128"/>
              </a:rPr>
              <a:t>Orden</a:t>
            </a:r>
            <a:r>
              <a:rPr lang="en-US" sz="1600" b="1" dirty="0" smtClean="0">
                <a:solidFill>
                  <a:srgbClr val="000000"/>
                </a:solidFill>
                <a:latin typeface="Arial"/>
                <a:ea typeface="ＭＳ Ｐゴシック" pitchFamily="34" charset="-128"/>
              </a:rPr>
              <a:t>,</a:t>
            </a:r>
          </a:p>
          <a:p>
            <a:pPr algn="l" eaLnBrk="1" hangingPunct="1"/>
            <a:r>
              <a:rPr lang="en-US" sz="1600" b="1" dirty="0" smtClean="0">
                <a:solidFill>
                  <a:srgbClr val="000000"/>
                </a:solidFill>
                <a:latin typeface="Arial"/>
                <a:ea typeface="ＭＳ Ｐゴシック" pitchFamily="34" charset="-128"/>
              </a:rPr>
              <a:t>Devine, and Gross describe </a:t>
            </a:r>
          </a:p>
          <a:p>
            <a:pPr algn="l" eaLnBrk="1" hangingPunct="1"/>
            <a:r>
              <a:rPr lang="en-US" sz="1600" b="1" dirty="0" smtClean="0">
                <a:solidFill>
                  <a:srgbClr val="000000"/>
                </a:solidFill>
                <a:latin typeface="Arial"/>
                <a:ea typeface="ＭＳ Ｐゴシック" pitchFamily="34" charset="-128"/>
              </a:rPr>
              <a:t>the data well to Q</a:t>
            </a:r>
            <a:r>
              <a:rPr lang="en-US" sz="1600" b="1" baseline="30000" dirty="0" smtClean="0">
                <a:solidFill>
                  <a:srgbClr val="000000"/>
                </a:solidFill>
                <a:latin typeface="Arial"/>
                <a:ea typeface="ＭＳ Ｐゴシック" pitchFamily="34" charset="-128"/>
              </a:rPr>
              <a:t>2</a:t>
            </a:r>
            <a:r>
              <a:rPr lang="en-US" sz="1600" b="1" dirty="0" smtClean="0">
                <a:solidFill>
                  <a:srgbClr val="000000"/>
                </a:solidFill>
                <a:latin typeface="Arial"/>
                <a:ea typeface="ＭＳ Ｐゴシック" pitchFamily="34" charset="-128"/>
              </a:rPr>
              <a:t> ~2 (GeV/c)</a:t>
            </a:r>
            <a:r>
              <a:rPr lang="en-US" sz="1600" b="1" baseline="30000" dirty="0" smtClean="0">
                <a:solidFill>
                  <a:srgbClr val="000000"/>
                </a:solidFill>
                <a:latin typeface="Arial"/>
                <a:ea typeface="ＭＳ Ｐゴシック" pitchFamily="34" charset="-128"/>
              </a:rPr>
              <a:t>2  </a:t>
            </a:r>
          </a:p>
          <a:p>
            <a:pPr algn="l" eaLnBrk="1" hangingPunct="1"/>
            <a:r>
              <a:rPr lang="en-US" sz="1600" b="1" dirty="0" smtClean="0">
                <a:solidFill>
                  <a:srgbClr val="000000"/>
                </a:solidFill>
                <a:latin typeface="Arial"/>
                <a:ea typeface="ＭＳ Ｐゴシック" pitchFamily="34" charset="-128"/>
              </a:rPr>
              <a:t>(i.e. describe the deuteron to </a:t>
            </a:r>
          </a:p>
          <a:p>
            <a:pPr algn="l" eaLnBrk="1" hangingPunct="1"/>
            <a:r>
              <a:rPr lang="en-US" sz="1600" b="1" dirty="0" smtClean="0">
                <a:solidFill>
                  <a:srgbClr val="000000"/>
                </a:solidFill>
                <a:latin typeface="Arial"/>
                <a:ea typeface="ＭＳ Ｐゴシック" pitchFamily="34" charset="-128"/>
              </a:rPr>
              <a:t>distance scales of ~0.5 </a:t>
            </a:r>
            <a:r>
              <a:rPr lang="en-US" sz="1600" b="1" dirty="0" err="1" smtClean="0">
                <a:solidFill>
                  <a:srgbClr val="000000"/>
                </a:solidFill>
                <a:latin typeface="Arial"/>
                <a:ea typeface="ＭＳ Ｐゴシック" pitchFamily="34" charset="-128"/>
              </a:rPr>
              <a:t>fm</a:t>
            </a:r>
            <a:r>
              <a:rPr lang="en-US" sz="1600" b="1" dirty="0" smtClean="0">
                <a:solidFill>
                  <a:srgbClr val="000000"/>
                </a:solidFill>
                <a:latin typeface="Arial"/>
                <a:ea typeface="ＭＳ Ｐゴシック" pitchFamily="34" charset="-128"/>
              </a:rPr>
              <a:t>)</a:t>
            </a:r>
          </a:p>
          <a:p>
            <a:pPr algn="l" eaLnBrk="1" hangingPunct="1"/>
            <a:endParaRPr lang="en-US" sz="1600" b="1" dirty="0">
              <a:solidFill>
                <a:srgbClr val="000000"/>
              </a:solidFill>
              <a:latin typeface="Arial"/>
              <a:ea typeface="ＭＳ Ｐゴシック" pitchFamily="34" charset="-128"/>
            </a:endParaRPr>
          </a:p>
          <a:p>
            <a:pPr algn="l" eaLnBrk="1" hangingPunct="1"/>
            <a:r>
              <a:rPr lang="en-US" sz="1600" b="1" dirty="0" smtClean="0">
                <a:solidFill>
                  <a:srgbClr val="000000"/>
                </a:solidFill>
                <a:latin typeface="Arial"/>
                <a:ea typeface="ＭＳ Ｐゴシック" pitchFamily="34" charset="-128"/>
              </a:rPr>
              <a:t>Combined data </a:t>
            </a:r>
            <a:r>
              <a:rPr lang="en-US" sz="1600" b="1" dirty="0" smtClean="0">
                <a:solidFill>
                  <a:srgbClr val="000000"/>
                </a:solidFill>
                <a:latin typeface="Arial"/>
                <a:ea typeface="ＭＳ Ｐゴシック" pitchFamily="34" charset="-128"/>
                <a:sym typeface="Symbol"/>
              </a:rPr>
              <a:t> Deuteron’s</a:t>
            </a:r>
            <a:br>
              <a:rPr lang="en-US" sz="1600" b="1" dirty="0" smtClean="0">
                <a:solidFill>
                  <a:srgbClr val="000000"/>
                </a:solidFill>
                <a:latin typeface="Arial"/>
                <a:ea typeface="ＭＳ Ｐゴシック" pitchFamily="34" charset="-128"/>
                <a:sym typeface="Symbol"/>
              </a:rPr>
            </a:br>
            <a:r>
              <a:rPr lang="en-US" sz="1600" b="1" dirty="0" smtClean="0">
                <a:solidFill>
                  <a:srgbClr val="000000"/>
                </a:solidFill>
                <a:latin typeface="Arial"/>
                <a:ea typeface="ＭＳ Ｐゴシック" pitchFamily="34" charset="-128"/>
                <a:sym typeface="Symbol"/>
              </a:rPr>
              <a:t>Intrinsic Shape</a:t>
            </a:r>
            <a:endParaRPr lang="en-US" sz="1600" b="1" dirty="0" smtClean="0">
              <a:solidFill>
                <a:srgbClr val="000000"/>
              </a:solidFill>
              <a:latin typeface="Arial"/>
              <a:ea typeface="ＭＳ Ｐゴシック" pitchFamily="34" charset="-128"/>
            </a:endParaRPr>
          </a:p>
          <a:p>
            <a:pPr algn="l" eaLnBrk="1" hangingPunct="1"/>
            <a:endParaRPr lang="en-US" sz="1600" baseline="30000" dirty="0">
              <a:solidFill>
                <a:srgbClr val="000000"/>
              </a:solidFill>
              <a:ea typeface="ＭＳ Ｐゴシック" pitchFamily="34" charset="-128"/>
            </a:endParaRPr>
          </a:p>
        </p:txBody>
      </p:sp>
      <p:sp>
        <p:nvSpPr>
          <p:cNvPr id="2" name="TextBox 1"/>
          <p:cNvSpPr txBox="1"/>
          <p:nvPr/>
        </p:nvSpPr>
        <p:spPr>
          <a:xfrm>
            <a:off x="129253" y="5985188"/>
            <a:ext cx="184731" cy="461665"/>
          </a:xfrm>
          <a:prstGeom prst="rect">
            <a:avLst/>
          </a:prstGeom>
          <a:solidFill>
            <a:schemeClr val="bg1"/>
          </a:solidFill>
        </p:spPr>
        <p:txBody>
          <a:bodyPr wrap="none" rtlCol="0">
            <a:spAutoFit/>
          </a:bodyPr>
          <a:lstStyle/>
          <a:p>
            <a:pPr algn="l"/>
            <a:endParaRPr lang="en-US" sz="2400" dirty="0">
              <a:solidFill>
                <a:srgbClr val="000000"/>
              </a:solidFill>
              <a:latin typeface="Arial" charset="0"/>
              <a:ea typeface="ＭＳ Ｐゴシック" pitchFamily="34" charset="-128"/>
            </a:endParaRPr>
          </a:p>
        </p:txBody>
      </p:sp>
      <p:cxnSp>
        <p:nvCxnSpPr>
          <p:cNvPr id="11" name="Straight Connector 10"/>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pic>
        <p:nvPicPr>
          <p:cNvPr id="8130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942" y="914405"/>
            <a:ext cx="4803458" cy="33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3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000" y="1192987"/>
            <a:ext cx="3988737" cy="307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5272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4" y="1246621"/>
            <a:ext cx="7930912" cy="5611379"/>
          </a:xfrm>
          <a:prstGeom prst="rect">
            <a:avLst/>
          </a:prstGeom>
        </p:spPr>
      </p:pic>
      <p:sp>
        <p:nvSpPr>
          <p:cNvPr id="3075" name="Rectangle 3"/>
          <p:cNvSpPr>
            <a:spLocks noGrp="1" noChangeArrowheads="1"/>
          </p:cNvSpPr>
          <p:nvPr>
            <p:ph type="title"/>
          </p:nvPr>
        </p:nvSpPr>
        <p:spPr>
          <a:xfrm>
            <a:off x="0" y="0"/>
            <a:ext cx="9144000" cy="914400"/>
          </a:xfrm>
        </p:spPr>
        <p:txBody>
          <a:bodyPr/>
          <a:lstStyle/>
          <a:p>
            <a:r>
              <a:rPr lang="en-US" sz="2400" dirty="0" smtClean="0">
                <a:solidFill>
                  <a:srgbClr val="FF0000"/>
                </a:solidFill>
              </a:rPr>
              <a:t>JLab data on the EM form factors provide a testing ground for theories constructing nucleons from quarks and glue</a:t>
            </a:r>
          </a:p>
        </p:txBody>
      </p:sp>
      <p:sp>
        <p:nvSpPr>
          <p:cNvPr id="3076" name="Text Box 4"/>
          <p:cNvSpPr txBox="1">
            <a:spLocks noChangeArrowheads="1"/>
          </p:cNvSpPr>
          <p:nvPr/>
        </p:nvSpPr>
        <p:spPr bwMode="auto">
          <a:xfrm>
            <a:off x="1900238" y="914400"/>
            <a:ext cx="4924425" cy="333375"/>
          </a:xfrm>
          <a:prstGeom prst="rect">
            <a:avLst/>
          </a:prstGeom>
          <a:noFill/>
          <a:ln w="12700" algn="ctr">
            <a:noFill/>
            <a:miter lim="800000"/>
            <a:headEnd/>
            <a:tailEnd/>
          </a:ln>
        </p:spPr>
        <p:txBody>
          <a:bodyPr wrap="none" lIns="90487" tIns="44450" rIns="90487" bIns="44450">
            <a:spAutoFit/>
          </a:bodyPr>
          <a:lstStyle/>
          <a:p>
            <a:pPr marL="342900" indent="-342900">
              <a:lnSpc>
                <a:spcPct val="80000"/>
              </a:lnSpc>
              <a:spcBef>
                <a:spcPct val="20000"/>
              </a:spcBef>
              <a:buSzPct val="150000"/>
            </a:pPr>
            <a:r>
              <a:rPr lang="en-US" sz="2000" b="1">
                <a:solidFill>
                  <a:srgbClr val="022F9E"/>
                </a:solidFill>
              </a:rPr>
              <a:t>Before JLab and Recent non-JLab Data</a:t>
            </a:r>
          </a:p>
        </p:txBody>
      </p:sp>
      <p:sp>
        <p:nvSpPr>
          <p:cNvPr id="5" name="TextBox 4"/>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cxnSp>
        <p:nvCxnSpPr>
          <p:cNvPr id="6" name="Straight Connector 5"/>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00021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53" y="1143000"/>
            <a:ext cx="4435847" cy="572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0787" name="Text Box 3"/>
          <p:cNvSpPr txBox="1">
            <a:spLocks noChangeArrowheads="1"/>
          </p:cNvSpPr>
          <p:nvPr/>
        </p:nvSpPr>
        <p:spPr bwMode="auto">
          <a:xfrm>
            <a:off x="4800600" y="2844800"/>
            <a:ext cx="4267200" cy="3708400"/>
          </a:xfrm>
          <a:prstGeom prst="rect">
            <a:avLst/>
          </a:prstGeom>
          <a:noFill/>
          <a:ln w="1270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90000"/>
              </a:lnSpc>
              <a:spcBef>
                <a:spcPct val="20000"/>
              </a:spcBef>
              <a:buFont typeface="Times" pitchFamily="18" charset="0"/>
              <a:buNone/>
            </a:pPr>
            <a:r>
              <a:rPr lang="en-US" sz="1600" b="1" dirty="0" smtClean="0">
                <a:solidFill>
                  <a:srgbClr val="000000"/>
                </a:solidFill>
              </a:rPr>
              <a:t>Scaling </a:t>
            </a:r>
            <a:r>
              <a:rPr lang="en-US" sz="1600" b="1" dirty="0">
                <a:solidFill>
                  <a:srgbClr val="000000"/>
                </a:solidFill>
              </a:rPr>
              <a:t>behavior (d</a:t>
            </a:r>
            <a:r>
              <a:rPr lang="en-US" sz="1600" b="1" dirty="0">
                <a:solidFill>
                  <a:srgbClr val="000000"/>
                </a:solidFill>
                <a:sym typeface="Symbol" pitchFamily="18" charset="2"/>
              </a:rPr>
              <a:t>/</a:t>
            </a:r>
            <a:r>
              <a:rPr lang="en-US" sz="1600" b="1" dirty="0" err="1">
                <a:solidFill>
                  <a:srgbClr val="000000"/>
                </a:solidFill>
                <a:sym typeface="Symbol" pitchFamily="18" charset="2"/>
              </a:rPr>
              <a:t>dt</a:t>
            </a:r>
            <a:r>
              <a:rPr lang="en-US" sz="1600" b="1" dirty="0">
                <a:solidFill>
                  <a:srgbClr val="000000"/>
                </a:solidFill>
                <a:sym typeface="Symbol" pitchFamily="18" charset="2"/>
              </a:rPr>
              <a:t>  s</a:t>
            </a:r>
            <a:r>
              <a:rPr lang="en-US" sz="1600" b="1" baseline="30000" dirty="0">
                <a:solidFill>
                  <a:srgbClr val="000000"/>
                </a:solidFill>
                <a:sym typeface="Symbol" pitchFamily="18" charset="2"/>
              </a:rPr>
              <a:t>-11</a:t>
            </a:r>
            <a:r>
              <a:rPr lang="en-US" sz="1600" b="1" dirty="0">
                <a:solidFill>
                  <a:srgbClr val="000000"/>
                </a:solidFill>
                <a:sym typeface="Symbol" pitchFamily="18" charset="2"/>
              </a:rPr>
              <a:t>) sets in at a consistent t   1.37 (GeV/c)</a:t>
            </a:r>
            <a:r>
              <a:rPr lang="en-US" sz="1600" b="1" baseline="30000" dirty="0">
                <a:solidFill>
                  <a:srgbClr val="000000"/>
                </a:solidFill>
                <a:sym typeface="Symbol" pitchFamily="18" charset="2"/>
              </a:rPr>
              <a:t>2</a:t>
            </a:r>
            <a:r>
              <a:rPr lang="en-US" sz="1600" b="1" dirty="0">
                <a:solidFill>
                  <a:srgbClr val="000000"/>
                </a:solidFill>
                <a:sym typeface="Symbol" pitchFamily="18" charset="2"/>
              </a:rPr>
              <a:t>  (see </a:t>
            </a:r>
            <a:r>
              <a:rPr lang="en-US" sz="1600" b="1" dirty="0">
                <a:solidFill>
                  <a:srgbClr val="FF0000"/>
                </a:solidFill>
                <a:sym typeface="Symbol" pitchFamily="18" charset="2"/>
              </a:rPr>
              <a:t></a:t>
            </a:r>
            <a:r>
              <a:rPr lang="en-US" sz="1600" b="1" dirty="0">
                <a:solidFill>
                  <a:srgbClr val="1658FC"/>
                </a:solidFill>
                <a:sym typeface="Symbol" pitchFamily="18" charset="2"/>
              </a:rPr>
              <a:t> </a:t>
            </a:r>
            <a:r>
              <a:rPr lang="en-US" sz="1600" b="1" dirty="0">
                <a:solidFill>
                  <a:srgbClr val="000000"/>
                </a:solidFill>
                <a:sym typeface="Symbol" pitchFamily="18" charset="2"/>
              </a:rPr>
              <a:t>)</a:t>
            </a:r>
          </a:p>
          <a:p>
            <a:pPr algn="l">
              <a:lnSpc>
                <a:spcPct val="80000"/>
              </a:lnSpc>
              <a:spcBef>
                <a:spcPct val="20000"/>
              </a:spcBef>
              <a:buFont typeface="Times" pitchFamily="18" charset="0"/>
              <a:buNone/>
            </a:pPr>
            <a:r>
              <a:rPr lang="en-US" sz="2000" b="1" dirty="0">
                <a:solidFill>
                  <a:srgbClr val="FC0128"/>
                </a:solidFill>
                <a:sym typeface="Symbol" pitchFamily="18" charset="2"/>
              </a:rPr>
              <a:t></a:t>
            </a:r>
            <a:r>
              <a:rPr lang="en-US" sz="1800" b="1" dirty="0">
                <a:solidFill>
                  <a:srgbClr val="FC0128"/>
                </a:solidFill>
                <a:sym typeface="Symbol" pitchFamily="18" charset="2"/>
              </a:rPr>
              <a:t> seeing </a:t>
            </a:r>
            <a:r>
              <a:rPr lang="en-US" sz="1800" b="1" dirty="0">
                <a:solidFill>
                  <a:srgbClr val="FC0128"/>
                </a:solidFill>
              </a:rPr>
              <a:t>underlying quark-gluon  description for scales below  </a:t>
            </a:r>
            <a:r>
              <a:rPr lang="en-US" sz="1800" b="1" dirty="0">
                <a:solidFill>
                  <a:srgbClr val="FC0128"/>
                </a:solidFill>
                <a:sym typeface="Symbol" pitchFamily="18" charset="2"/>
              </a:rPr>
              <a:t>~0.1 </a:t>
            </a:r>
            <a:r>
              <a:rPr lang="en-US" sz="1800" b="1" dirty="0" err="1">
                <a:solidFill>
                  <a:srgbClr val="FC0128"/>
                </a:solidFill>
                <a:sym typeface="Symbol" pitchFamily="18" charset="2"/>
              </a:rPr>
              <a:t>fm</a:t>
            </a:r>
            <a:endParaRPr lang="en-US" sz="1800" b="1" baseline="-25000" dirty="0">
              <a:solidFill>
                <a:srgbClr val="FC0128"/>
              </a:solidFill>
            </a:endParaRPr>
          </a:p>
          <a:p>
            <a:pPr algn="l">
              <a:lnSpc>
                <a:spcPct val="80000"/>
              </a:lnSpc>
              <a:spcBef>
                <a:spcPct val="20000"/>
              </a:spcBef>
              <a:buFont typeface="Times" pitchFamily="18" charset="0"/>
              <a:buNone/>
            </a:pPr>
            <a:endParaRPr lang="en-US" sz="1800" b="1" dirty="0">
              <a:solidFill>
                <a:srgbClr val="FC0128"/>
              </a:solidFill>
            </a:endParaRPr>
          </a:p>
          <a:p>
            <a:pPr algn="l">
              <a:spcBef>
                <a:spcPct val="20000"/>
              </a:spcBef>
              <a:spcAft>
                <a:spcPct val="10000"/>
              </a:spcAft>
              <a:buSzPct val="150000"/>
            </a:pPr>
            <a:r>
              <a:rPr lang="en-US" sz="1600" dirty="0">
                <a:solidFill>
                  <a:srgbClr val="000000"/>
                </a:solidFill>
              </a:rPr>
              <a:t>     </a:t>
            </a:r>
          </a:p>
          <a:p>
            <a:pPr algn="l">
              <a:spcBef>
                <a:spcPct val="20000"/>
              </a:spcBef>
              <a:spcAft>
                <a:spcPct val="10000"/>
              </a:spcAft>
              <a:buSzPct val="150000"/>
            </a:pPr>
            <a:endParaRPr lang="en-US" sz="1600" dirty="0">
              <a:solidFill>
                <a:srgbClr val="000000"/>
              </a:solidFill>
            </a:endParaRPr>
          </a:p>
          <a:p>
            <a:pPr algn="l">
              <a:spcBef>
                <a:spcPct val="20000"/>
              </a:spcBef>
              <a:spcAft>
                <a:spcPct val="10000"/>
              </a:spcAft>
              <a:buSzPct val="150000"/>
            </a:pPr>
            <a:endParaRPr lang="en-US" sz="1600" dirty="0">
              <a:solidFill>
                <a:srgbClr val="000000"/>
              </a:solidFill>
            </a:endParaRPr>
          </a:p>
          <a:p>
            <a:pPr algn="l">
              <a:spcBef>
                <a:spcPct val="20000"/>
              </a:spcBef>
              <a:spcAft>
                <a:spcPct val="10000"/>
              </a:spcAft>
              <a:buSzPct val="150000"/>
            </a:pPr>
            <a:endParaRPr lang="en-US" sz="2000" b="1" dirty="0">
              <a:solidFill>
                <a:srgbClr val="000000"/>
              </a:solidFill>
            </a:endParaRPr>
          </a:p>
          <a:p>
            <a:pPr algn="l">
              <a:spcBef>
                <a:spcPct val="20000"/>
              </a:spcBef>
              <a:spcAft>
                <a:spcPct val="10000"/>
              </a:spcAft>
              <a:buSzPct val="150000"/>
            </a:pPr>
            <a:r>
              <a:rPr lang="en-US" sz="2000" b="1" dirty="0">
                <a:solidFill>
                  <a:srgbClr val="000000"/>
                </a:solidFill>
              </a:rPr>
              <a:t>     d</a:t>
            </a:r>
            <a:r>
              <a:rPr lang="en-US" sz="2000" b="1" dirty="0">
                <a:solidFill>
                  <a:srgbClr val="000000"/>
                </a:solidFill>
                <a:latin typeface="Symbol" pitchFamily="18" charset="2"/>
              </a:rPr>
              <a:t>s</a:t>
            </a:r>
            <a:r>
              <a:rPr lang="en-US" sz="2000" b="1" dirty="0">
                <a:solidFill>
                  <a:srgbClr val="000000"/>
                </a:solidFill>
              </a:rPr>
              <a:t>/</a:t>
            </a:r>
            <a:r>
              <a:rPr lang="en-US" sz="2000" b="1" dirty="0" err="1">
                <a:solidFill>
                  <a:srgbClr val="000000"/>
                </a:solidFill>
              </a:rPr>
              <a:t>dt</a:t>
            </a:r>
            <a:r>
              <a:rPr lang="en-US" sz="2000" b="1" dirty="0">
                <a:solidFill>
                  <a:srgbClr val="000000"/>
                </a:solidFill>
              </a:rPr>
              <a:t> ~ f(</a:t>
            </a:r>
            <a:r>
              <a:rPr lang="en-US" sz="2000" b="1" dirty="0">
                <a:solidFill>
                  <a:srgbClr val="000000"/>
                </a:solidFill>
                <a:latin typeface="Symbol" pitchFamily="18" charset="2"/>
                <a:sym typeface="Symbol" pitchFamily="18" charset="2"/>
              </a:rPr>
              <a:t></a:t>
            </a:r>
            <a:r>
              <a:rPr lang="en-US" sz="2000" b="1" baseline="-25000" dirty="0">
                <a:solidFill>
                  <a:srgbClr val="000000"/>
                </a:solidFill>
              </a:rPr>
              <a:t>cm</a:t>
            </a:r>
            <a:r>
              <a:rPr lang="en-US" sz="2000" b="1" dirty="0">
                <a:solidFill>
                  <a:srgbClr val="000000"/>
                </a:solidFill>
              </a:rPr>
              <a:t>)/s</a:t>
            </a:r>
            <a:r>
              <a:rPr lang="en-US" sz="2000" b="1" baseline="30000" dirty="0">
                <a:solidFill>
                  <a:srgbClr val="000000"/>
                </a:solidFill>
              </a:rPr>
              <a:t>n-2</a:t>
            </a:r>
          </a:p>
          <a:p>
            <a:pPr algn="l">
              <a:spcBef>
                <a:spcPct val="20000"/>
              </a:spcBef>
              <a:spcAft>
                <a:spcPct val="10000"/>
              </a:spcAft>
              <a:buSzPct val="150000"/>
            </a:pPr>
            <a:r>
              <a:rPr lang="en-US" sz="1600" b="1" dirty="0">
                <a:solidFill>
                  <a:srgbClr val="000000"/>
                </a:solidFill>
              </a:rPr>
              <a:t>     Where   n=</a:t>
            </a:r>
            <a:r>
              <a:rPr lang="en-US" sz="1600" b="1" dirty="0" err="1">
                <a:solidFill>
                  <a:srgbClr val="000000"/>
                </a:solidFill>
              </a:rPr>
              <a:t>n</a:t>
            </a:r>
            <a:r>
              <a:rPr lang="en-US" sz="1600" b="1" baseline="-25000" dirty="0" err="1">
                <a:solidFill>
                  <a:srgbClr val="000000"/>
                </a:solidFill>
              </a:rPr>
              <a:t>A</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B</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C</a:t>
            </a:r>
            <a:r>
              <a:rPr lang="en-US" sz="1600" b="1" dirty="0">
                <a:solidFill>
                  <a:srgbClr val="000000"/>
                </a:solidFill>
              </a:rPr>
              <a:t> + </a:t>
            </a:r>
            <a:r>
              <a:rPr lang="en-US" sz="1600" b="1" dirty="0" err="1">
                <a:solidFill>
                  <a:srgbClr val="000000"/>
                </a:solidFill>
              </a:rPr>
              <a:t>n</a:t>
            </a:r>
            <a:r>
              <a:rPr lang="en-US" sz="1600" b="1" baseline="-25000" dirty="0" err="1">
                <a:solidFill>
                  <a:srgbClr val="000000"/>
                </a:solidFill>
              </a:rPr>
              <a:t>D</a:t>
            </a:r>
            <a:endParaRPr lang="en-US" sz="1600" b="1" baseline="-25000" dirty="0">
              <a:solidFill>
                <a:srgbClr val="000000"/>
              </a:solidFill>
            </a:endParaRPr>
          </a:p>
          <a:p>
            <a:pPr algn="l">
              <a:spcBef>
                <a:spcPct val="20000"/>
              </a:spcBef>
              <a:spcAft>
                <a:spcPct val="10000"/>
              </a:spcAft>
              <a:buSzPct val="150000"/>
            </a:pPr>
            <a:r>
              <a:rPr lang="en-US" sz="1600" b="1" dirty="0">
                <a:solidFill>
                  <a:srgbClr val="000000"/>
                </a:solidFill>
              </a:rPr>
              <a:t>	   s=(</a:t>
            </a:r>
            <a:r>
              <a:rPr lang="en-US" sz="1600" b="1" dirty="0" err="1">
                <a:solidFill>
                  <a:srgbClr val="000000"/>
                </a:solidFill>
              </a:rPr>
              <a:t>p</a:t>
            </a:r>
            <a:r>
              <a:rPr lang="en-US" sz="1600" b="1" baseline="-25000" dirty="0" err="1">
                <a:solidFill>
                  <a:srgbClr val="000000"/>
                </a:solidFill>
              </a:rPr>
              <a:t>A</a:t>
            </a:r>
            <a:r>
              <a:rPr lang="en-US" sz="1600" b="1" dirty="0" err="1">
                <a:solidFill>
                  <a:srgbClr val="000000"/>
                </a:solidFill>
              </a:rPr>
              <a:t>+p</a:t>
            </a:r>
            <a:r>
              <a:rPr lang="en-US" sz="1600" b="1" baseline="-25000" dirty="0" err="1">
                <a:solidFill>
                  <a:srgbClr val="000000"/>
                </a:solidFill>
              </a:rPr>
              <a:t>B</a:t>
            </a:r>
            <a:r>
              <a:rPr lang="en-US" sz="1600" b="1" dirty="0">
                <a:solidFill>
                  <a:srgbClr val="000000"/>
                </a:solidFill>
              </a:rPr>
              <a:t>)</a:t>
            </a:r>
            <a:r>
              <a:rPr lang="en-US" sz="1600" b="1" baseline="30000" dirty="0">
                <a:solidFill>
                  <a:srgbClr val="000000"/>
                </a:solidFill>
              </a:rPr>
              <a:t>2</a:t>
            </a:r>
            <a:r>
              <a:rPr lang="en-US" sz="1600" b="1" dirty="0">
                <a:solidFill>
                  <a:srgbClr val="000000"/>
                </a:solidFill>
              </a:rPr>
              <a:t>, t=(</a:t>
            </a:r>
            <a:r>
              <a:rPr lang="en-US" sz="1600" b="1" dirty="0" err="1">
                <a:solidFill>
                  <a:srgbClr val="000000"/>
                </a:solidFill>
              </a:rPr>
              <a:t>p</a:t>
            </a:r>
            <a:r>
              <a:rPr lang="en-US" sz="1600" b="1" baseline="-25000" dirty="0" err="1">
                <a:solidFill>
                  <a:srgbClr val="000000"/>
                </a:solidFill>
              </a:rPr>
              <a:t>A</a:t>
            </a:r>
            <a:r>
              <a:rPr lang="en-US" sz="1600" b="1" dirty="0" err="1">
                <a:solidFill>
                  <a:srgbClr val="000000"/>
                </a:solidFill>
              </a:rPr>
              <a:t>-p</a:t>
            </a:r>
            <a:r>
              <a:rPr lang="en-US" sz="1600" b="1" baseline="-25000" dirty="0" err="1">
                <a:solidFill>
                  <a:srgbClr val="000000"/>
                </a:solidFill>
              </a:rPr>
              <a:t>C</a:t>
            </a:r>
            <a:r>
              <a:rPr lang="en-US" sz="1600" b="1" dirty="0">
                <a:solidFill>
                  <a:srgbClr val="000000"/>
                </a:solidFill>
              </a:rPr>
              <a:t>)</a:t>
            </a:r>
            <a:r>
              <a:rPr lang="en-US" sz="1600" b="1" baseline="30000" dirty="0">
                <a:solidFill>
                  <a:srgbClr val="000000"/>
                </a:solidFill>
              </a:rPr>
              <a:t>2</a:t>
            </a:r>
          </a:p>
          <a:p>
            <a:pPr algn="l">
              <a:spcBef>
                <a:spcPct val="20000"/>
              </a:spcBef>
              <a:spcAft>
                <a:spcPct val="10000"/>
              </a:spcAft>
              <a:buSzPct val="150000"/>
            </a:pPr>
            <a:r>
              <a:rPr lang="en-US" sz="1600" b="1" dirty="0">
                <a:solidFill>
                  <a:srgbClr val="000000"/>
                </a:solidFill>
                <a:latin typeface="Symbol" pitchFamily="18" charset="2"/>
              </a:rPr>
              <a:t>             </a:t>
            </a:r>
            <a:r>
              <a:rPr lang="en-US" sz="1600" b="1" dirty="0" err="1">
                <a:solidFill>
                  <a:srgbClr val="000000"/>
                </a:solidFill>
                <a:latin typeface="Symbol" pitchFamily="18" charset="2"/>
              </a:rPr>
              <a:t>g</a:t>
            </a:r>
            <a:r>
              <a:rPr lang="en-US" sz="1600" b="1" dirty="0" err="1">
                <a:solidFill>
                  <a:srgbClr val="000000"/>
                </a:solidFill>
              </a:rPr>
              <a:t>d</a:t>
            </a:r>
            <a:r>
              <a:rPr lang="en-US" sz="1600" b="1" dirty="0">
                <a:solidFill>
                  <a:srgbClr val="000000"/>
                </a:solidFill>
              </a:rPr>
              <a:t> </a:t>
            </a:r>
            <a:r>
              <a:rPr lang="en-US" sz="1600" b="1" dirty="0">
                <a:solidFill>
                  <a:srgbClr val="000000"/>
                </a:solidFill>
                <a:sym typeface="Symbol" pitchFamily="18" charset="2"/>
              </a:rPr>
              <a:t></a:t>
            </a:r>
            <a:r>
              <a:rPr lang="en-US" sz="1600" b="1" dirty="0">
                <a:solidFill>
                  <a:srgbClr val="000000"/>
                </a:solidFill>
              </a:rPr>
              <a:t> </a:t>
            </a:r>
            <a:r>
              <a:rPr lang="en-US" sz="1600" b="1" dirty="0" err="1">
                <a:solidFill>
                  <a:srgbClr val="000000"/>
                </a:solidFill>
              </a:rPr>
              <a:t>pn</a:t>
            </a:r>
            <a:r>
              <a:rPr lang="en-US" sz="1600" b="1" dirty="0">
                <a:solidFill>
                  <a:srgbClr val="000000"/>
                </a:solidFill>
              </a:rPr>
              <a:t>   </a:t>
            </a:r>
            <a:r>
              <a:rPr lang="en-US" sz="1600" b="1" dirty="0">
                <a:solidFill>
                  <a:srgbClr val="000000"/>
                </a:solidFill>
                <a:sym typeface="Symbol" pitchFamily="18" charset="2"/>
              </a:rPr>
              <a:t></a:t>
            </a:r>
            <a:r>
              <a:rPr lang="en-US" sz="1600" b="1" dirty="0">
                <a:solidFill>
                  <a:srgbClr val="000000"/>
                </a:solidFill>
              </a:rPr>
              <a:t>  n=13</a:t>
            </a:r>
          </a:p>
        </p:txBody>
      </p:sp>
      <p:sp>
        <p:nvSpPr>
          <p:cNvPr id="14338" name="Rectangle 2"/>
          <p:cNvSpPr>
            <a:spLocks noGrp="1" noChangeArrowheads="1"/>
          </p:cNvSpPr>
          <p:nvPr>
            <p:ph type="title"/>
          </p:nvPr>
        </p:nvSpPr>
        <p:spPr>
          <a:xfrm>
            <a:off x="228600" y="47768"/>
            <a:ext cx="8610600" cy="736600"/>
          </a:xfrm>
        </p:spPr>
        <p:txBody>
          <a:bodyPr/>
          <a:lstStyle/>
          <a:p>
            <a:pPr eaLnBrk="1" hangingPunct="1"/>
            <a:r>
              <a:rPr lang="en-US" sz="2800" dirty="0" smtClean="0"/>
              <a:t>JLab d(</a:t>
            </a:r>
            <a:r>
              <a:rPr lang="en-US" sz="2800" dirty="0" smtClean="0">
                <a:sym typeface="Symbol" pitchFamily="18" charset="2"/>
              </a:rPr>
              <a:t>,p) </a:t>
            </a:r>
            <a:r>
              <a:rPr lang="en-US" sz="2800" dirty="0" smtClean="0"/>
              <a:t>Data Identified the Transition </a:t>
            </a:r>
            <a:br>
              <a:rPr lang="en-US" sz="2800" dirty="0" smtClean="0"/>
            </a:br>
            <a:r>
              <a:rPr lang="en-US" sz="2800" dirty="0" smtClean="0"/>
              <a:t>to the Quark-Gluon Description</a:t>
            </a:r>
          </a:p>
        </p:txBody>
      </p:sp>
      <p:grpSp>
        <p:nvGrpSpPr>
          <p:cNvPr id="8" name="Group 7"/>
          <p:cNvGrpSpPr/>
          <p:nvPr/>
        </p:nvGrpSpPr>
        <p:grpSpPr>
          <a:xfrm>
            <a:off x="5783263" y="3962400"/>
            <a:ext cx="1898650" cy="1371600"/>
            <a:chOff x="5783263" y="3962400"/>
            <a:chExt cx="1898650" cy="1371600"/>
          </a:xfrm>
        </p:grpSpPr>
        <p:sp>
          <p:nvSpPr>
            <p:cNvPr id="630790" name="Oval 6"/>
            <p:cNvSpPr>
              <a:spLocks noChangeArrowheads="1"/>
            </p:cNvSpPr>
            <p:nvPr/>
          </p:nvSpPr>
          <p:spPr bwMode="auto">
            <a:xfrm>
              <a:off x="6450013" y="4392613"/>
              <a:ext cx="484187" cy="484187"/>
            </a:xfrm>
            <a:prstGeom prst="ellipse">
              <a:avLst/>
            </a:prstGeom>
            <a:solidFill>
              <a:schemeClr val="hlink"/>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1" name="Line 7"/>
            <p:cNvSpPr>
              <a:spLocks noChangeAspect="1" noChangeShapeType="1"/>
            </p:cNvSpPr>
            <p:nvPr/>
          </p:nvSpPr>
          <p:spPr bwMode="auto">
            <a:xfrm>
              <a:off x="6248400" y="4191000"/>
              <a:ext cx="914400" cy="9144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2" name="Line 8"/>
            <p:cNvSpPr>
              <a:spLocks noChangeAspect="1" noChangeShapeType="1"/>
            </p:cNvSpPr>
            <p:nvPr/>
          </p:nvSpPr>
          <p:spPr bwMode="auto">
            <a:xfrm rot="5400000">
              <a:off x="6185694" y="4204494"/>
              <a:ext cx="914400" cy="887412"/>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pPr algn="l"/>
              <a:endParaRPr lang="en-US" sz="2400">
                <a:solidFill>
                  <a:srgbClr val="000000"/>
                </a:solidFill>
                <a:latin typeface="Arial" charset="0"/>
                <a:ea typeface="ＭＳ Ｐゴシック" pitchFamily="34" charset="-128"/>
              </a:endParaRPr>
            </a:p>
          </p:txBody>
        </p:sp>
        <p:sp>
          <p:nvSpPr>
            <p:cNvPr id="630793" name="Text Box 9"/>
            <p:cNvSpPr txBox="1">
              <a:spLocks noChangeArrowheads="1"/>
            </p:cNvSpPr>
            <p:nvPr/>
          </p:nvSpPr>
          <p:spPr bwMode="auto">
            <a:xfrm>
              <a:off x="5791200" y="3962400"/>
              <a:ext cx="5127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dirty="0" err="1">
                  <a:solidFill>
                    <a:srgbClr val="000000"/>
                  </a:solidFill>
                </a:rPr>
                <a:t>p</a:t>
              </a:r>
              <a:r>
                <a:rPr lang="en-US" b="1" baseline="-25000" dirty="0" err="1">
                  <a:solidFill>
                    <a:srgbClr val="000000"/>
                  </a:solidFill>
                </a:rPr>
                <a:t>A</a:t>
              </a:r>
              <a:endParaRPr lang="en-US" b="1" baseline="-25000" dirty="0">
                <a:solidFill>
                  <a:srgbClr val="000000"/>
                </a:solidFill>
              </a:endParaRPr>
            </a:p>
          </p:txBody>
        </p:sp>
        <p:sp>
          <p:nvSpPr>
            <p:cNvPr id="630794" name="Text Box 10"/>
            <p:cNvSpPr txBox="1">
              <a:spLocks noChangeArrowheads="1"/>
            </p:cNvSpPr>
            <p:nvPr/>
          </p:nvSpPr>
          <p:spPr bwMode="auto">
            <a:xfrm>
              <a:off x="5783263" y="4953000"/>
              <a:ext cx="5127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B</a:t>
              </a:r>
            </a:p>
          </p:txBody>
        </p:sp>
        <p:sp>
          <p:nvSpPr>
            <p:cNvPr id="630795" name="Text Box 11"/>
            <p:cNvSpPr txBox="1">
              <a:spLocks noChangeArrowheads="1"/>
            </p:cNvSpPr>
            <p:nvPr/>
          </p:nvSpPr>
          <p:spPr bwMode="auto">
            <a:xfrm>
              <a:off x="7162800" y="3962400"/>
              <a:ext cx="5127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C</a:t>
              </a:r>
            </a:p>
          </p:txBody>
        </p:sp>
        <p:sp>
          <p:nvSpPr>
            <p:cNvPr id="630796" name="Text Box 12"/>
            <p:cNvSpPr txBox="1">
              <a:spLocks noChangeArrowheads="1"/>
            </p:cNvSpPr>
            <p:nvPr/>
          </p:nvSpPr>
          <p:spPr bwMode="auto">
            <a:xfrm>
              <a:off x="7169150" y="4953000"/>
              <a:ext cx="5127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marL="228600" indent="-2286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20000"/>
                </a:spcBef>
                <a:buFont typeface="Times" pitchFamily="18" charset="0"/>
                <a:buNone/>
              </a:pPr>
              <a:r>
                <a:rPr lang="en-US" b="1">
                  <a:solidFill>
                    <a:srgbClr val="000000"/>
                  </a:solidFill>
                </a:rPr>
                <a:t>p</a:t>
              </a:r>
              <a:r>
                <a:rPr lang="en-US" b="1" baseline="-25000">
                  <a:solidFill>
                    <a:srgbClr val="000000"/>
                  </a:solidFill>
                </a:rPr>
                <a:t>D</a:t>
              </a:r>
            </a:p>
          </p:txBody>
        </p:sp>
      </p:grpSp>
      <p:sp>
        <p:nvSpPr>
          <p:cNvPr id="14349" name="Text Box 13"/>
          <p:cNvSpPr txBox="1">
            <a:spLocks noChangeArrowheads="1"/>
          </p:cNvSpPr>
          <p:nvPr/>
        </p:nvSpPr>
        <p:spPr bwMode="auto">
          <a:xfrm>
            <a:off x="4800600" y="1168400"/>
            <a:ext cx="4267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20000"/>
              </a:spcBef>
              <a:buSzPct val="150000"/>
            </a:pPr>
            <a:r>
              <a:rPr lang="en-US" sz="1600" b="1" dirty="0">
                <a:solidFill>
                  <a:srgbClr val="000000"/>
                </a:solidFill>
              </a:rPr>
              <a:t>Deuteron Photodisintegration probes momenta well beyond those accessible in (</a:t>
            </a:r>
            <a:r>
              <a:rPr lang="en-US" sz="1600" b="1" dirty="0" err="1">
                <a:solidFill>
                  <a:srgbClr val="000000"/>
                </a:solidFill>
              </a:rPr>
              <a:t>e,e</a:t>
            </a:r>
            <a:r>
              <a:rPr lang="en-US" sz="1600" b="1" dirty="0" smtClean="0">
                <a:solidFill>
                  <a:srgbClr val="000000"/>
                </a:solidFill>
              </a:rPr>
              <a:t>’)  (</a:t>
            </a:r>
            <a:r>
              <a:rPr lang="en-US" sz="1600" b="1" dirty="0">
                <a:solidFill>
                  <a:srgbClr val="000000"/>
                </a:solidFill>
              </a:rPr>
              <a:t>at 90</a:t>
            </a:r>
            <a:r>
              <a:rPr lang="en-US" sz="1600" b="1" baseline="30000" dirty="0">
                <a:solidFill>
                  <a:srgbClr val="000000"/>
                </a:solidFill>
              </a:rPr>
              <a:t>o</a:t>
            </a:r>
            <a:r>
              <a:rPr lang="en-US" sz="1600" b="1" dirty="0">
                <a:solidFill>
                  <a:srgbClr val="000000"/>
                </a:solidFill>
              </a:rPr>
              <a:t>, E</a:t>
            </a:r>
            <a:r>
              <a:rPr lang="en-US" sz="1600" b="1" baseline="-25000" dirty="0">
                <a:solidFill>
                  <a:srgbClr val="000000"/>
                </a:solidFill>
                <a:sym typeface="Symbol" pitchFamily="18" charset="2"/>
              </a:rPr>
              <a:t></a:t>
            </a:r>
            <a:r>
              <a:rPr lang="en-US" sz="1600" b="1" dirty="0">
                <a:solidFill>
                  <a:srgbClr val="000000"/>
                </a:solidFill>
              </a:rPr>
              <a:t>=1 GeV </a:t>
            </a:r>
            <a:r>
              <a:rPr lang="en-US" sz="1600" b="1" dirty="0">
                <a:solidFill>
                  <a:srgbClr val="000000"/>
                </a:solidFill>
                <a:sym typeface="Symbol" pitchFamily="18" charset="2"/>
              </a:rPr>
              <a:t> Q</a:t>
            </a:r>
            <a:r>
              <a:rPr lang="en-US" sz="1600" b="1" baseline="30000" dirty="0">
                <a:solidFill>
                  <a:srgbClr val="000000"/>
                </a:solidFill>
                <a:sym typeface="Symbol" pitchFamily="18" charset="2"/>
              </a:rPr>
              <a:t>2</a:t>
            </a:r>
            <a:r>
              <a:rPr lang="en-US" sz="1600" b="1" dirty="0">
                <a:solidFill>
                  <a:srgbClr val="000000"/>
                </a:solidFill>
                <a:sym typeface="Symbol" pitchFamily="18" charset="2"/>
              </a:rPr>
              <a:t>=</a:t>
            </a:r>
            <a:r>
              <a:rPr lang="en-US" sz="1600" b="1" dirty="0">
                <a:solidFill>
                  <a:srgbClr val="000000"/>
                </a:solidFill>
              </a:rPr>
              <a:t> 4 GeV</a:t>
            </a:r>
            <a:r>
              <a:rPr lang="en-US" sz="1600" b="1" baseline="30000" dirty="0">
                <a:solidFill>
                  <a:srgbClr val="000000"/>
                </a:solidFill>
              </a:rPr>
              <a:t>2</a:t>
            </a:r>
            <a:r>
              <a:rPr lang="en-US" sz="1600" b="1" dirty="0">
                <a:solidFill>
                  <a:srgbClr val="000000"/>
                </a:solidFill>
              </a:rPr>
              <a:t>/c</a:t>
            </a:r>
            <a:r>
              <a:rPr lang="en-US" sz="1600" b="1" baseline="30000" dirty="0">
                <a:solidFill>
                  <a:srgbClr val="000000"/>
                </a:solidFill>
              </a:rPr>
              <a:t>2</a:t>
            </a:r>
            <a:r>
              <a:rPr lang="en-US" sz="1600" b="1" dirty="0">
                <a:solidFill>
                  <a:srgbClr val="000000"/>
                </a:solidFill>
              </a:rPr>
              <a:t>)</a:t>
            </a:r>
          </a:p>
          <a:p>
            <a:pPr algn="l">
              <a:lnSpc>
                <a:spcPct val="80000"/>
              </a:lnSpc>
              <a:spcBef>
                <a:spcPct val="20000"/>
              </a:spcBef>
              <a:buSzPct val="150000"/>
            </a:pPr>
            <a:endParaRPr lang="en-US" sz="1600" dirty="0">
              <a:solidFill>
                <a:srgbClr val="000000"/>
              </a:solidFill>
            </a:endParaRPr>
          </a:p>
          <a:p>
            <a:pPr algn="l">
              <a:lnSpc>
                <a:spcPct val="80000"/>
              </a:lnSpc>
              <a:spcBef>
                <a:spcPct val="20000"/>
              </a:spcBef>
              <a:buSzPct val="150000"/>
            </a:pPr>
            <a:endParaRPr lang="en-US" sz="1600" b="1" dirty="0">
              <a:solidFill>
                <a:srgbClr val="000000"/>
              </a:solidFill>
            </a:endParaRPr>
          </a:p>
        </p:txBody>
      </p:sp>
      <p:sp>
        <p:nvSpPr>
          <p:cNvPr id="630798" name="Text Box 14"/>
          <p:cNvSpPr txBox="1">
            <a:spLocks noChangeArrowheads="1"/>
          </p:cNvSpPr>
          <p:nvPr/>
        </p:nvSpPr>
        <p:spPr bwMode="auto">
          <a:xfrm>
            <a:off x="4800600" y="2220913"/>
            <a:ext cx="4419600" cy="48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a:lnSpc>
                <a:spcPct val="80000"/>
              </a:lnSpc>
              <a:spcBef>
                <a:spcPct val="20000"/>
              </a:spcBef>
              <a:buFont typeface="Times" pitchFamily="18" charset="0"/>
              <a:buNone/>
            </a:pPr>
            <a:r>
              <a:rPr lang="en-US" sz="1600" b="1" dirty="0">
                <a:solidFill>
                  <a:srgbClr val="000000"/>
                </a:solidFill>
              </a:rPr>
              <a:t>Conventional nuclear theory </a:t>
            </a:r>
            <a:r>
              <a:rPr lang="en-US" sz="1600" b="1" dirty="0" smtClean="0">
                <a:solidFill>
                  <a:srgbClr val="000000"/>
                </a:solidFill>
              </a:rPr>
              <a:t>( </a:t>
            </a:r>
            <a:r>
              <a:rPr lang="en-US" sz="1600" b="1" dirty="0" smtClean="0">
                <a:solidFill>
                  <a:srgbClr val="00CCFF"/>
                </a:solidFill>
              </a:rPr>
              <a:t>‒ ‒ ‒ ‒ </a:t>
            </a:r>
            <a:r>
              <a:rPr lang="en-US" sz="1600" b="1" dirty="0" smtClean="0">
                <a:solidFill>
                  <a:srgbClr val="000000"/>
                </a:solidFill>
              </a:rPr>
              <a:t>) unable </a:t>
            </a:r>
            <a:r>
              <a:rPr lang="en-US" sz="1600" b="1" dirty="0">
                <a:solidFill>
                  <a:srgbClr val="000000"/>
                </a:solidFill>
              </a:rPr>
              <a:t>to reproduce the data above ~1 GeV </a:t>
            </a:r>
          </a:p>
        </p:txBody>
      </p:sp>
      <p:sp>
        <p:nvSpPr>
          <p:cNvPr id="2" name="TextBox 1"/>
          <p:cNvSpPr txBox="1"/>
          <p:nvPr/>
        </p:nvSpPr>
        <p:spPr>
          <a:xfrm>
            <a:off x="4693672" y="5380428"/>
            <a:ext cx="4504759" cy="1415772"/>
          </a:xfrm>
          <a:prstGeom prst="rect">
            <a:avLst/>
          </a:prstGeom>
          <a:solidFill>
            <a:schemeClr val="bg1"/>
          </a:solidFill>
          <a:ln w="19050">
            <a:solidFill>
              <a:srgbClr val="FF0000"/>
            </a:solidFill>
          </a:ln>
        </p:spPr>
        <p:txBody>
          <a:bodyPr wrap="none" rtlCol="0">
            <a:spAutoFit/>
          </a:bodyPr>
          <a:lstStyle/>
          <a:p>
            <a:pPr algn="l"/>
            <a:r>
              <a:rPr lang="en-US" sz="1600" b="1" dirty="0" smtClean="0"/>
              <a:t>QCD inspired models provide a reasonable</a:t>
            </a:r>
          </a:p>
          <a:p>
            <a:pPr algn="l"/>
            <a:r>
              <a:rPr lang="en-US" sz="1600" b="1" dirty="0" smtClean="0"/>
              <a:t>description of the high </a:t>
            </a:r>
            <a:r>
              <a:rPr lang="en-US" sz="1600" b="1" dirty="0" err="1" smtClean="0"/>
              <a:t>E</a:t>
            </a:r>
            <a:r>
              <a:rPr lang="en-US" sz="1600" b="1" dirty="0" err="1" smtClean="0">
                <a:latin typeface="Symbol" panose="05050102010706020507" pitchFamily="18" charset="2"/>
              </a:rPr>
              <a:t>g</a:t>
            </a:r>
            <a:r>
              <a:rPr lang="en-US" sz="1600" b="1" dirty="0" smtClean="0"/>
              <a:t> </a:t>
            </a:r>
            <a:r>
              <a:rPr lang="en-US" sz="1600" b="1" dirty="0" err="1" smtClean="0"/>
              <a:t>behaviour</a:t>
            </a:r>
            <a:r>
              <a:rPr lang="en-US" sz="1600" b="1" dirty="0" smtClean="0"/>
              <a:t>.</a:t>
            </a:r>
          </a:p>
          <a:p>
            <a:pPr algn="l"/>
            <a:endParaRPr lang="en-US" sz="600" b="1" dirty="0"/>
          </a:p>
          <a:p>
            <a:pPr algn="l"/>
            <a:r>
              <a:rPr lang="en-US" sz="1600" b="1" dirty="0" smtClean="0"/>
              <a:t>Transition confirmed in follow-on higher </a:t>
            </a:r>
            <a:br>
              <a:rPr lang="en-US" sz="1600" b="1" dirty="0" smtClean="0"/>
            </a:br>
            <a:r>
              <a:rPr lang="en-US" sz="1600" b="1" dirty="0" smtClean="0"/>
              <a:t>accuracy experiment w/ CLAS that studied</a:t>
            </a:r>
            <a:br>
              <a:rPr lang="en-US" sz="1600" b="1" dirty="0" smtClean="0"/>
            </a:br>
            <a:r>
              <a:rPr lang="en-US" sz="1600" b="1" dirty="0" smtClean="0"/>
              <a:t>this region in more detail</a:t>
            </a:r>
            <a:endParaRPr lang="en-US" sz="1600" b="1" dirty="0"/>
          </a:p>
        </p:txBody>
      </p:sp>
      <p:cxnSp>
        <p:nvCxnSpPr>
          <p:cNvPr id="15" name="Straight Connector 14"/>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cxnSp>
        <p:nvCxnSpPr>
          <p:cNvPr id="24" name="Straight Arrow Connector 23"/>
          <p:cNvCxnSpPr/>
          <p:nvPr/>
        </p:nvCxnSpPr>
        <p:spPr bwMode="auto">
          <a:xfrm flipV="1">
            <a:off x="3919200" y="5726226"/>
            <a:ext cx="0" cy="457200"/>
          </a:xfrm>
          <a:prstGeom prst="straightConnector1">
            <a:avLst/>
          </a:prstGeom>
          <a:solidFill>
            <a:schemeClr val="accent1"/>
          </a:solidFill>
          <a:ln w="381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V="1">
            <a:off x="2674200" y="4463200"/>
            <a:ext cx="0" cy="457200"/>
          </a:xfrm>
          <a:prstGeom prst="straightConnector1">
            <a:avLst/>
          </a:prstGeom>
          <a:solidFill>
            <a:schemeClr val="accent1"/>
          </a:solidFill>
          <a:ln w="381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2257200" y="3269400"/>
            <a:ext cx="0" cy="457200"/>
          </a:xfrm>
          <a:prstGeom prst="straightConnector1">
            <a:avLst/>
          </a:prstGeom>
          <a:solidFill>
            <a:schemeClr val="accent1"/>
          </a:solidFill>
          <a:ln w="381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flipV="1">
            <a:off x="2057400" y="2209800"/>
            <a:ext cx="0" cy="457200"/>
          </a:xfrm>
          <a:prstGeom prst="straightConnector1">
            <a:avLst/>
          </a:prstGeom>
          <a:solidFill>
            <a:schemeClr val="accent1"/>
          </a:solidFill>
          <a:ln w="381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1499865" y="1295400"/>
            <a:ext cx="1303562" cy="461665"/>
          </a:xfrm>
          <a:prstGeom prst="rect">
            <a:avLst/>
          </a:prstGeom>
          <a:noFill/>
        </p:spPr>
        <p:txBody>
          <a:bodyPr wrap="none" rtlCol="0">
            <a:spAutoFit/>
          </a:bodyPr>
          <a:lstStyle/>
          <a:p>
            <a:r>
              <a:rPr lang="en-US" sz="1200" b="1" dirty="0" smtClean="0">
                <a:solidFill>
                  <a:srgbClr val="00CCFF"/>
                </a:solidFill>
              </a:rPr>
              <a:t>Conventional</a:t>
            </a:r>
          </a:p>
          <a:p>
            <a:r>
              <a:rPr lang="en-US" sz="1200" b="1" dirty="0" smtClean="0">
                <a:solidFill>
                  <a:srgbClr val="00CCFF"/>
                </a:solidFill>
              </a:rPr>
              <a:t>Nuclear Theory</a:t>
            </a:r>
            <a:endParaRPr lang="en-US" sz="1200" b="1" dirty="0">
              <a:solidFill>
                <a:srgbClr val="00CCFF"/>
              </a:solidFill>
            </a:endParaRPr>
          </a:p>
        </p:txBody>
      </p:sp>
    </p:spTree>
    <p:extLst>
      <p:ext uri="{BB962C8B-B14F-4D97-AF65-F5344CB8AC3E}">
        <p14:creationId xmlns:p14="http://schemas.microsoft.com/office/powerpoint/2010/main" val="2447338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7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07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7" grpId="0"/>
      <p:bldP spid="630798" grpId="0"/>
      <p:bldP spid="2"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3"/>
            <a:ext cx="9144000" cy="736600"/>
          </a:xfrm>
        </p:spPr>
        <p:txBody>
          <a:bodyPr/>
          <a:lstStyle/>
          <a:p>
            <a:r>
              <a:rPr lang="en-US" sz="2800" dirty="0" smtClean="0"/>
              <a:t>Data Now Includes 3- and 4-Body Elastic Scattering</a:t>
            </a:r>
            <a:endParaRPr lang="en-US" sz="2800" dirty="0"/>
          </a:p>
        </p:txBody>
      </p:sp>
      <p:sp>
        <p:nvSpPr>
          <p:cNvPr id="3" name="Content Placeholder 2"/>
          <p:cNvSpPr>
            <a:spLocks noGrp="1"/>
          </p:cNvSpPr>
          <p:nvPr>
            <p:ph idx="1"/>
          </p:nvPr>
        </p:nvSpPr>
        <p:spPr>
          <a:xfrm>
            <a:off x="4038600" y="5410200"/>
            <a:ext cx="5029200" cy="1548714"/>
          </a:xfrm>
        </p:spPr>
        <p:txBody>
          <a:bodyPr/>
          <a:lstStyle/>
          <a:p>
            <a:pPr marL="0" indent="0">
              <a:buNone/>
            </a:pPr>
            <a:r>
              <a:rPr lang="en-US" sz="1600" dirty="0" smtClean="0"/>
              <a:t>Calculations in Covariant Spectator Theory </a:t>
            </a:r>
            <a:r>
              <a:rPr lang="en-US" sz="1600" dirty="0"/>
              <a:t>(CST) </a:t>
            </a:r>
            <a:r>
              <a:rPr lang="en-US" sz="1600" dirty="0" smtClean="0"/>
              <a:t>by </a:t>
            </a:r>
            <a:r>
              <a:rPr lang="en-US" sz="1600" dirty="0" err="1" smtClean="0"/>
              <a:t>Marcucci</a:t>
            </a:r>
            <a:r>
              <a:rPr lang="en-US" sz="1600" dirty="0" smtClean="0"/>
              <a:t>, et al., J</a:t>
            </a:r>
            <a:r>
              <a:rPr lang="en-US" sz="1600" dirty="0"/>
              <a:t>. Phys. G: </a:t>
            </a:r>
            <a:r>
              <a:rPr lang="en-US" sz="1600" dirty="0" err="1"/>
              <a:t>Nucl</a:t>
            </a:r>
            <a:r>
              <a:rPr lang="en-US" sz="1600" dirty="0"/>
              <a:t>. Part. Phys. 43 (2016) 023002 </a:t>
            </a:r>
            <a:r>
              <a:rPr lang="en-US" sz="1600" dirty="0" smtClean="0"/>
              <a:t>and references therein give a good description of the charge form factor data to </a:t>
            </a:r>
            <a:br>
              <a:rPr lang="en-US" sz="1600" dirty="0" smtClean="0"/>
            </a:br>
            <a:r>
              <a:rPr lang="en-US" sz="1600" dirty="0" smtClean="0"/>
              <a:t>~2½ (GeV/c)</a:t>
            </a:r>
            <a:r>
              <a:rPr lang="en-US" sz="1600" baseline="30000" dirty="0" smtClean="0"/>
              <a:t>2</a:t>
            </a:r>
            <a:r>
              <a:rPr lang="en-US" sz="1600" dirty="0" smtClean="0"/>
              <a:t> (i.e. to distance scales of ~0.4 </a:t>
            </a:r>
            <a:r>
              <a:rPr lang="en-US" sz="1600" dirty="0" err="1" smtClean="0"/>
              <a:t>fm</a:t>
            </a:r>
            <a:r>
              <a:rPr lang="en-US" sz="1600" dirty="0" smtClean="0"/>
              <a:t>)</a:t>
            </a:r>
          </a:p>
        </p:txBody>
      </p:sp>
      <p:cxnSp>
        <p:nvCxnSpPr>
          <p:cNvPr id="10" name="Straight Connector 9"/>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pic>
        <p:nvPicPr>
          <p:cNvPr id="81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 y="1143000"/>
            <a:ext cx="2526030" cy="391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2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07" y="4800590"/>
            <a:ext cx="2451736" cy="19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0445" y="819090"/>
            <a:ext cx="465192" cy="400110"/>
          </a:xfrm>
          <a:prstGeom prst="rect">
            <a:avLst/>
          </a:prstGeom>
          <a:noFill/>
        </p:spPr>
        <p:txBody>
          <a:bodyPr wrap="none" rtlCol="0">
            <a:spAutoFit/>
          </a:bodyPr>
          <a:lstStyle/>
          <a:p>
            <a:r>
              <a:rPr lang="en-US" sz="2000" b="1" baseline="30000" dirty="0" smtClean="0">
                <a:solidFill>
                  <a:srgbClr val="000000"/>
                </a:solidFill>
              </a:rPr>
              <a:t>2</a:t>
            </a:r>
            <a:r>
              <a:rPr lang="en-US" sz="2000" b="1" dirty="0" smtClean="0">
                <a:solidFill>
                  <a:srgbClr val="000000"/>
                </a:solidFill>
              </a:rPr>
              <a:t>H</a:t>
            </a:r>
            <a:endParaRPr lang="en-US" sz="2000" b="1" dirty="0">
              <a:solidFill>
                <a:srgbClr val="000000"/>
              </a:solidFill>
            </a:endParaRPr>
          </a:p>
        </p:txBody>
      </p:sp>
      <p:pic>
        <p:nvPicPr>
          <p:cNvPr id="812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894" y="1600200"/>
            <a:ext cx="4954906" cy="37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24479" y="838200"/>
            <a:ext cx="4057521" cy="707886"/>
          </a:xfrm>
          <a:prstGeom prst="rect">
            <a:avLst/>
          </a:prstGeom>
          <a:noFill/>
        </p:spPr>
        <p:txBody>
          <a:bodyPr wrap="none" rtlCol="0">
            <a:spAutoFit/>
          </a:bodyPr>
          <a:lstStyle/>
          <a:p>
            <a:r>
              <a:rPr lang="en-US" sz="2000" b="1" baseline="30000" dirty="0" smtClean="0">
                <a:solidFill>
                  <a:srgbClr val="000000"/>
                </a:solidFill>
              </a:rPr>
              <a:t>3</a:t>
            </a:r>
            <a:r>
              <a:rPr lang="en-US" sz="2000" b="1" dirty="0" smtClean="0">
                <a:solidFill>
                  <a:srgbClr val="000000"/>
                </a:solidFill>
              </a:rPr>
              <a:t>H and </a:t>
            </a:r>
            <a:r>
              <a:rPr lang="en-US" sz="2000" b="1" baseline="30000" dirty="0" smtClean="0">
                <a:solidFill>
                  <a:srgbClr val="000000"/>
                </a:solidFill>
              </a:rPr>
              <a:t>3</a:t>
            </a:r>
            <a:r>
              <a:rPr lang="en-US" sz="2000" b="1" dirty="0" smtClean="0">
                <a:solidFill>
                  <a:srgbClr val="000000"/>
                </a:solidFill>
              </a:rPr>
              <a:t>He</a:t>
            </a:r>
          </a:p>
          <a:p>
            <a:r>
              <a:rPr lang="en-US" sz="2000" b="1" dirty="0" err="1" smtClean="0">
                <a:solidFill>
                  <a:srgbClr val="000000"/>
                </a:solidFill>
              </a:rPr>
              <a:t>Isoscalar</a:t>
            </a:r>
            <a:r>
              <a:rPr lang="en-US" sz="2000" b="1" dirty="0" smtClean="0">
                <a:solidFill>
                  <a:srgbClr val="000000"/>
                </a:solidFill>
              </a:rPr>
              <a:t>                      </a:t>
            </a:r>
            <a:r>
              <a:rPr lang="en-US" sz="2000" b="1" dirty="0" err="1" smtClean="0">
                <a:solidFill>
                  <a:srgbClr val="000000"/>
                </a:solidFill>
              </a:rPr>
              <a:t>Isovector</a:t>
            </a:r>
            <a:endParaRPr lang="en-US" sz="2000" b="1" dirty="0">
              <a:solidFill>
                <a:srgbClr val="000000"/>
              </a:solidFill>
            </a:endParaRPr>
          </a:p>
        </p:txBody>
      </p:sp>
    </p:spTree>
    <p:extLst>
      <p:ext uri="{BB962C8B-B14F-4D97-AF65-F5344CB8AC3E}">
        <p14:creationId xmlns:p14="http://schemas.microsoft.com/office/powerpoint/2010/main" val="288496746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16634" y="97973"/>
            <a:ext cx="8915399"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000000"/>
                </a:solidFill>
                <a:latin typeface="Arial" charset="0"/>
                <a:cs typeface="Arial" charset="0"/>
              </a:rPr>
              <a:t>Lead  (</a:t>
            </a:r>
            <a:r>
              <a:rPr lang="en-US" sz="3200" b="1" baseline="30000" dirty="0">
                <a:solidFill>
                  <a:srgbClr val="000000"/>
                </a:solidFill>
                <a:latin typeface="Arial" charset="0"/>
                <a:cs typeface="Arial" charset="0"/>
              </a:rPr>
              <a:t>208</a:t>
            </a:r>
            <a:r>
              <a:rPr lang="en-US" sz="3200" b="1" dirty="0">
                <a:solidFill>
                  <a:srgbClr val="000000"/>
                </a:solidFill>
                <a:latin typeface="Arial" charset="0"/>
                <a:cs typeface="Arial" charset="0"/>
              </a:rPr>
              <a:t>Pb)  Radius  Experiment : </a:t>
            </a:r>
            <a:r>
              <a:rPr lang="en-US" sz="3200" b="1" dirty="0" err="1" smtClean="0">
                <a:solidFill>
                  <a:srgbClr val="000000"/>
                </a:solidFill>
                <a:latin typeface="Arial" charset="0"/>
                <a:cs typeface="Arial" charset="0"/>
              </a:rPr>
              <a:t>PREx</a:t>
            </a:r>
            <a:endParaRPr lang="en-US" sz="3200" b="1" dirty="0">
              <a:solidFill>
                <a:srgbClr val="000000"/>
              </a:solidFill>
              <a:latin typeface="Arial" charset="0"/>
              <a:cs typeface="Arial" charset="0"/>
            </a:endParaRPr>
          </a:p>
        </p:txBody>
      </p:sp>
      <p:sp>
        <p:nvSpPr>
          <p:cNvPr id="6" name="Text Box 21"/>
          <p:cNvSpPr txBox="1">
            <a:spLocks noChangeArrowheads="1"/>
          </p:cNvSpPr>
          <p:nvPr/>
        </p:nvSpPr>
        <p:spPr bwMode="auto">
          <a:xfrm>
            <a:off x="133503" y="1263840"/>
            <a:ext cx="7414598" cy="369332"/>
          </a:xfrm>
          <a:prstGeom prst="rect">
            <a:avLst/>
          </a:prstGeom>
          <a:noFill/>
          <a:ln w="9525">
            <a:noFill/>
            <a:miter lim="800000"/>
            <a:headEnd/>
            <a:tailEnd/>
          </a:ln>
        </p:spPr>
        <p:txBody>
          <a:bodyPr wrap="square">
            <a:spAutoFit/>
          </a:bodyPr>
          <a:lstStyle/>
          <a:p>
            <a:pPr algn="l" eaLnBrk="1" hangingPunct="1">
              <a:spcBef>
                <a:spcPct val="50000"/>
              </a:spcBef>
            </a:pPr>
            <a:r>
              <a:rPr lang="en-US" sz="1800" dirty="0">
                <a:solidFill>
                  <a:srgbClr val="333399"/>
                </a:solidFill>
                <a:latin typeface="Arial" charset="0"/>
                <a:cs typeface="Arial" charset="0"/>
              </a:rPr>
              <a:t>Elastic  Scattering  Parity-Violating Asymmetry  </a:t>
            </a:r>
          </a:p>
        </p:txBody>
      </p:sp>
      <p:sp>
        <p:nvSpPr>
          <p:cNvPr id="7" name="Text Box 31"/>
          <p:cNvSpPr txBox="1">
            <a:spLocks noChangeArrowheads="1"/>
          </p:cNvSpPr>
          <p:nvPr/>
        </p:nvSpPr>
        <p:spPr bwMode="auto">
          <a:xfrm>
            <a:off x="167587" y="1642135"/>
            <a:ext cx="8332237" cy="369332"/>
          </a:xfrm>
          <a:prstGeom prst="rect">
            <a:avLst/>
          </a:prstGeom>
          <a:noFill/>
          <a:ln w="9525">
            <a:noFill/>
            <a:miter lim="800000"/>
            <a:headEnd/>
            <a:tailEnd/>
          </a:ln>
        </p:spPr>
        <p:txBody>
          <a:bodyPr wrap="square">
            <a:spAutoFit/>
          </a:bodyPr>
          <a:lstStyle/>
          <a:p>
            <a:pPr algn="l" eaLnBrk="1" hangingPunct="1"/>
            <a:r>
              <a:rPr lang="en-US" sz="1800" dirty="0">
                <a:solidFill>
                  <a:srgbClr val="669900"/>
                </a:solidFill>
                <a:latin typeface="Arial" charset="0"/>
                <a:cs typeface="Arial" charset="0"/>
              </a:rPr>
              <a:t>Z</a:t>
            </a:r>
            <a:r>
              <a:rPr lang="en-US" sz="1800" baseline="30000" dirty="0">
                <a:solidFill>
                  <a:srgbClr val="669900"/>
                </a:solidFill>
                <a:latin typeface="Arial" charset="0"/>
                <a:cs typeface="Arial" charset="0"/>
              </a:rPr>
              <a:t>0</a:t>
            </a:r>
            <a:r>
              <a:rPr lang="en-US" sz="1800" dirty="0">
                <a:solidFill>
                  <a:srgbClr val="669900"/>
                </a:solidFill>
                <a:latin typeface="Arial" charset="0"/>
                <a:cs typeface="Arial" charset="0"/>
              </a:rPr>
              <a:t> :   Clean  Probe  Couples  Mainly  to </a:t>
            </a:r>
            <a:r>
              <a:rPr lang="en-US" sz="1800" b="1" u="sng" dirty="0">
                <a:solidFill>
                  <a:srgbClr val="669900"/>
                </a:solidFill>
                <a:latin typeface="Arial" charset="0"/>
                <a:cs typeface="Arial" charset="0"/>
              </a:rPr>
              <a:t>Neutrons</a:t>
            </a:r>
          </a:p>
        </p:txBody>
      </p:sp>
      <p:sp>
        <p:nvSpPr>
          <p:cNvPr id="8" name="TextBox 23"/>
          <p:cNvSpPr txBox="1">
            <a:spLocks noChangeArrowheads="1"/>
          </p:cNvSpPr>
          <p:nvPr/>
        </p:nvSpPr>
        <p:spPr bwMode="auto">
          <a:xfrm>
            <a:off x="145860" y="2051841"/>
            <a:ext cx="6355608" cy="646331"/>
          </a:xfrm>
          <a:prstGeom prst="rect">
            <a:avLst/>
          </a:prstGeom>
          <a:noFill/>
          <a:ln w="9525">
            <a:noFill/>
            <a:miter lim="800000"/>
            <a:headEnd/>
            <a:tailEnd/>
          </a:ln>
        </p:spPr>
        <p:txBody>
          <a:bodyPr wrap="square">
            <a:spAutoFit/>
          </a:bodyPr>
          <a:lstStyle/>
          <a:p>
            <a:pPr algn="l" eaLnBrk="1" hangingPunct="1"/>
            <a:r>
              <a:rPr lang="en-US" sz="1800" u="sng" dirty="0">
                <a:solidFill>
                  <a:srgbClr val="FF0000"/>
                </a:solidFill>
                <a:latin typeface="Arial" charset="0"/>
                <a:cs typeface="Arial" charset="0"/>
              </a:rPr>
              <a:t>Applications </a:t>
            </a:r>
            <a:r>
              <a:rPr lang="en-US" sz="1800" dirty="0">
                <a:solidFill>
                  <a:srgbClr val="FF0000"/>
                </a:solidFill>
                <a:latin typeface="Arial" charset="0"/>
                <a:cs typeface="Arial" charset="0"/>
              </a:rPr>
              <a:t>:  </a:t>
            </a:r>
            <a:r>
              <a:rPr lang="en-US" sz="1800" dirty="0">
                <a:solidFill>
                  <a:srgbClr val="0070C0"/>
                </a:solidFill>
                <a:latin typeface="Arial" charset="0"/>
                <a:cs typeface="Arial" charset="0"/>
              </a:rPr>
              <a:t>Nuclear  Physics</a:t>
            </a:r>
            <a:r>
              <a:rPr lang="en-US" sz="1800" dirty="0">
                <a:solidFill>
                  <a:srgbClr val="000000"/>
                </a:solidFill>
                <a:latin typeface="Arial" charset="0"/>
                <a:cs typeface="Arial" charset="0"/>
              </a:rPr>
              <a:t>, </a:t>
            </a:r>
            <a:r>
              <a:rPr lang="en-US" sz="1800" dirty="0">
                <a:solidFill>
                  <a:srgbClr val="C00000"/>
                </a:solidFill>
                <a:latin typeface="Arial" charset="0"/>
                <a:cs typeface="Arial" charset="0"/>
              </a:rPr>
              <a:t>Neutron Stars</a:t>
            </a:r>
            <a:r>
              <a:rPr lang="en-US" sz="1800" dirty="0">
                <a:solidFill>
                  <a:srgbClr val="000000"/>
                </a:solidFill>
                <a:latin typeface="Arial" charset="0"/>
                <a:cs typeface="Arial" charset="0"/>
              </a:rPr>
              <a:t>, </a:t>
            </a:r>
          </a:p>
          <a:p>
            <a:pPr algn="l" eaLnBrk="1" hangingPunct="1"/>
            <a:r>
              <a:rPr lang="en-US" sz="1800" dirty="0">
                <a:solidFill>
                  <a:srgbClr val="000000"/>
                </a:solidFill>
                <a:latin typeface="Arial" charset="0"/>
                <a:cs typeface="Arial" charset="0"/>
              </a:rPr>
              <a:t>		      Atomic Parity,  Heavy Ion Collisions</a:t>
            </a:r>
          </a:p>
        </p:txBody>
      </p:sp>
      <p:sp>
        <p:nvSpPr>
          <p:cNvPr id="9" name="TextBox 8"/>
          <p:cNvSpPr txBox="1"/>
          <p:nvPr/>
        </p:nvSpPr>
        <p:spPr>
          <a:xfrm>
            <a:off x="170916" y="5459849"/>
            <a:ext cx="8824800" cy="1169551"/>
          </a:xfrm>
          <a:prstGeom prst="rect">
            <a:avLst/>
          </a:prstGeom>
          <a:noFill/>
        </p:spPr>
        <p:txBody>
          <a:bodyPr wrap="square" rtlCol="0">
            <a:spAutoFit/>
          </a:bodyPr>
          <a:lstStyle/>
          <a:p>
            <a:pPr marL="230188" indent="-230188" algn="l" eaLnBrk="1" hangingPunct="1">
              <a:buFont typeface="Arial" pitchFamily="34" charset="0"/>
              <a:buChar char="•"/>
            </a:pPr>
            <a:r>
              <a:rPr lang="en-US" sz="1400" dirty="0">
                <a:solidFill>
                  <a:srgbClr val="000000"/>
                </a:solidFill>
                <a:latin typeface="Arial" charset="0"/>
                <a:cs typeface="Arial" charset="0"/>
              </a:rPr>
              <a:t>The Lead  (</a:t>
            </a:r>
            <a:r>
              <a:rPr lang="en-US" sz="1400" baseline="30000" dirty="0">
                <a:solidFill>
                  <a:srgbClr val="000000"/>
                </a:solidFill>
                <a:latin typeface="Arial" charset="0"/>
                <a:cs typeface="Arial" charset="0"/>
              </a:rPr>
              <a:t>208</a:t>
            </a:r>
            <a:r>
              <a:rPr lang="en-US" sz="1400" dirty="0">
                <a:solidFill>
                  <a:srgbClr val="000000"/>
                </a:solidFill>
                <a:latin typeface="Arial" charset="0"/>
                <a:cs typeface="Arial" charset="0"/>
              </a:rPr>
              <a:t>Pb)  Radius  Experiment (PREX) </a:t>
            </a:r>
            <a:r>
              <a:rPr lang="en-US" sz="1400" dirty="0" smtClean="0">
                <a:solidFill>
                  <a:srgbClr val="000000"/>
                </a:solidFill>
                <a:latin typeface="Arial" charset="0"/>
                <a:cs typeface="Arial" charset="0"/>
              </a:rPr>
              <a:t>finds </a:t>
            </a:r>
            <a:r>
              <a:rPr lang="en-US" sz="1400" dirty="0">
                <a:solidFill>
                  <a:srgbClr val="000000"/>
                </a:solidFill>
                <a:latin typeface="Arial" charset="0"/>
                <a:cs typeface="Arial" charset="0"/>
              </a:rPr>
              <a:t>neutron radius </a:t>
            </a:r>
            <a:r>
              <a:rPr lang="en-US" sz="1400" dirty="0" smtClean="0">
                <a:solidFill>
                  <a:srgbClr val="000000"/>
                </a:solidFill>
                <a:latin typeface="Arial" charset="0"/>
                <a:cs typeface="Arial" charset="0"/>
              </a:rPr>
              <a:t>larger </a:t>
            </a:r>
            <a:r>
              <a:rPr lang="en-US" sz="1400" dirty="0">
                <a:solidFill>
                  <a:srgbClr val="000000"/>
                </a:solidFill>
                <a:latin typeface="Arial" charset="0"/>
                <a:cs typeface="Arial" charset="0"/>
              </a:rPr>
              <a:t>than </a:t>
            </a:r>
            <a:r>
              <a:rPr lang="en-US" sz="1400" dirty="0" smtClean="0">
                <a:solidFill>
                  <a:srgbClr val="000000"/>
                </a:solidFill>
                <a:latin typeface="Arial" charset="0"/>
                <a:cs typeface="Arial" charset="0"/>
              </a:rPr>
              <a:t>proton </a:t>
            </a:r>
            <a:r>
              <a:rPr lang="en-US" sz="1400" dirty="0">
                <a:solidFill>
                  <a:srgbClr val="000000"/>
                </a:solidFill>
                <a:latin typeface="Arial" charset="0"/>
                <a:cs typeface="Arial" charset="0"/>
              </a:rPr>
              <a:t>radius by +0.35 fm (+0.15, -0.17).</a:t>
            </a:r>
          </a:p>
          <a:p>
            <a:pPr marL="230188" indent="-230188" algn="l" eaLnBrk="1" hangingPunct="1">
              <a:buFont typeface="Arial" pitchFamily="34" charset="0"/>
              <a:buChar char="•"/>
            </a:pPr>
            <a:r>
              <a:rPr lang="en-US" sz="1400" dirty="0">
                <a:solidFill>
                  <a:srgbClr val="000000"/>
                </a:solidFill>
                <a:latin typeface="Arial" charset="0"/>
                <a:cs typeface="Arial" charset="0"/>
              </a:rPr>
              <a:t>This result </a:t>
            </a:r>
            <a:r>
              <a:rPr lang="en-US" sz="1400" dirty="0" smtClean="0">
                <a:solidFill>
                  <a:srgbClr val="000000"/>
                </a:solidFill>
                <a:latin typeface="Arial" charset="0"/>
                <a:cs typeface="Arial" charset="0"/>
              </a:rPr>
              <a:t>provides </a:t>
            </a:r>
            <a:r>
              <a:rPr lang="en-US" sz="1400" dirty="0">
                <a:solidFill>
                  <a:srgbClr val="000000"/>
                </a:solidFill>
                <a:latin typeface="Arial" charset="0"/>
                <a:cs typeface="Arial" charset="0"/>
              </a:rPr>
              <a:t>model-independent confirmation of the </a:t>
            </a:r>
            <a:r>
              <a:rPr lang="en-US" sz="1400" b="1" dirty="0">
                <a:solidFill>
                  <a:srgbClr val="FF0000"/>
                </a:solidFill>
                <a:latin typeface="Arial" charset="0"/>
                <a:cs typeface="Arial" charset="0"/>
              </a:rPr>
              <a:t>existence of a neutron </a:t>
            </a:r>
            <a:r>
              <a:rPr lang="en-US" sz="1400" b="1" dirty="0" smtClean="0">
                <a:solidFill>
                  <a:srgbClr val="FF0000"/>
                </a:solidFill>
                <a:latin typeface="Arial" charset="0"/>
                <a:cs typeface="Arial" charset="0"/>
              </a:rPr>
              <a:t>skin</a:t>
            </a:r>
            <a:r>
              <a:rPr lang="en-US" sz="1400" dirty="0" smtClean="0">
                <a:solidFill>
                  <a:srgbClr val="000000"/>
                </a:solidFill>
                <a:latin typeface="Arial" charset="0"/>
                <a:cs typeface="Arial" charset="0"/>
              </a:rPr>
              <a:t> relevant </a:t>
            </a:r>
            <a:r>
              <a:rPr lang="en-US" sz="1400" dirty="0">
                <a:solidFill>
                  <a:srgbClr val="000000"/>
                </a:solidFill>
                <a:latin typeface="Arial" charset="0"/>
                <a:cs typeface="Arial" charset="0"/>
              </a:rPr>
              <a:t>for neutron star calculations.</a:t>
            </a:r>
          </a:p>
          <a:p>
            <a:pPr marL="230188" indent="-230188" algn="l" eaLnBrk="1" hangingPunct="1">
              <a:buFont typeface="Arial" pitchFamily="34" charset="0"/>
              <a:buChar char="•"/>
            </a:pPr>
            <a:r>
              <a:rPr lang="en-US" sz="1400" dirty="0" smtClean="0">
                <a:solidFill>
                  <a:srgbClr val="000000"/>
                </a:solidFill>
                <a:latin typeface="Arial" charset="0"/>
                <a:cs typeface="Arial" charset="0"/>
              </a:rPr>
              <a:t>Follow-up </a:t>
            </a:r>
            <a:r>
              <a:rPr lang="en-US" sz="1400" dirty="0">
                <a:solidFill>
                  <a:srgbClr val="000000"/>
                </a:solidFill>
                <a:latin typeface="Arial" charset="0"/>
                <a:cs typeface="Arial" charset="0"/>
              </a:rPr>
              <a:t>experiment to reduce uncertainties by factor of </a:t>
            </a:r>
            <a:r>
              <a:rPr lang="en-US" sz="1400" dirty="0" smtClean="0">
                <a:solidFill>
                  <a:srgbClr val="000000"/>
                </a:solidFill>
                <a:latin typeface="Arial" charset="0"/>
                <a:cs typeface="Arial" charset="0"/>
              </a:rPr>
              <a:t>3 and</a:t>
            </a:r>
            <a:r>
              <a:rPr lang="en-US" sz="1400" dirty="0" smtClean="0">
                <a:solidFill>
                  <a:srgbClr val="000000"/>
                </a:solidFill>
                <a:latin typeface="Arial" charset="0"/>
                <a:cs typeface="Arial" charset="0"/>
                <a:sym typeface="Wingdings" pitchFamily="2" charset="2"/>
              </a:rPr>
              <a:t> </a:t>
            </a:r>
            <a:r>
              <a:rPr lang="en-US" sz="1400" dirty="0">
                <a:solidFill>
                  <a:srgbClr val="000000"/>
                </a:solidFill>
                <a:latin typeface="Arial" charset="0"/>
                <a:cs typeface="Arial" charset="0"/>
                <a:sym typeface="Wingdings" pitchFamily="2" charset="2"/>
              </a:rPr>
              <a:t>pin down </a:t>
            </a:r>
            <a:r>
              <a:rPr lang="en-US" sz="1400" dirty="0" smtClean="0">
                <a:solidFill>
                  <a:srgbClr val="000000"/>
                </a:solidFill>
                <a:latin typeface="Arial" charset="0"/>
                <a:cs typeface="Arial" charset="0"/>
                <a:sym typeface="Wingdings" pitchFamily="2" charset="2"/>
              </a:rPr>
              <a:t>symmetry</a:t>
            </a:r>
            <a:r>
              <a:rPr lang="en-US" sz="1400" dirty="0" smtClean="0">
                <a:solidFill>
                  <a:srgbClr val="000000"/>
                </a:solidFill>
                <a:latin typeface="Arial" charset="0"/>
                <a:cs typeface="Arial" charset="0"/>
              </a:rPr>
              <a:t> energy in EOS.</a:t>
            </a:r>
            <a:endParaRPr lang="en-US" sz="1400" dirty="0">
              <a:solidFill>
                <a:srgbClr val="000000"/>
              </a:solidFill>
              <a:latin typeface="Arial" charset="0"/>
              <a:cs typeface="Arial" charset="0"/>
            </a:endParaRPr>
          </a:p>
        </p:txBody>
      </p:sp>
      <p:pic>
        <p:nvPicPr>
          <p:cNvPr id="10" name="Picture 35" descr="NStarInt"/>
          <p:cNvPicPr>
            <a:picLocks noChangeAspect="1" noChangeArrowheads="1"/>
          </p:cNvPicPr>
          <p:nvPr/>
        </p:nvPicPr>
        <p:blipFill>
          <a:blip r:embed="rId2" cstate="print"/>
          <a:srcRect/>
          <a:stretch>
            <a:fillRect/>
          </a:stretch>
        </p:blipFill>
        <p:spPr bwMode="auto">
          <a:xfrm>
            <a:off x="6295445" y="1267009"/>
            <a:ext cx="2532362" cy="284779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281160" y="4235341"/>
            <a:ext cx="2563738" cy="954107"/>
          </a:xfrm>
          <a:prstGeom prst="rect">
            <a:avLst/>
          </a:prstGeom>
          <a:noFill/>
          <a:ln>
            <a:solidFill>
              <a:schemeClr val="tx1"/>
            </a:solidFill>
          </a:ln>
        </p:spPr>
        <p:txBody>
          <a:bodyPr wrap="square" rtlCol="0">
            <a:spAutoFit/>
          </a:bodyPr>
          <a:lstStyle/>
          <a:p>
            <a:pPr algn="l" eaLnBrk="1" hangingPunct="1"/>
            <a:r>
              <a:rPr lang="en-US" sz="1400" dirty="0">
                <a:solidFill>
                  <a:srgbClr val="000000"/>
                </a:solidFill>
                <a:latin typeface="Arial" charset="0"/>
                <a:cs typeface="Arial" charset="0"/>
              </a:rPr>
              <a:t>A neutron skin of 0.2 fm or more has implications for our understanding of neutron stars and their ultimate fate</a:t>
            </a:r>
          </a:p>
        </p:txBody>
      </p:sp>
      <p:sp>
        <p:nvSpPr>
          <p:cNvPr id="12" name="Rectangle 11"/>
          <p:cNvSpPr/>
          <p:nvPr/>
        </p:nvSpPr>
        <p:spPr>
          <a:xfrm>
            <a:off x="3479665" y="4235341"/>
            <a:ext cx="168166" cy="5966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endParaRPr lang="en-US" sz="1400">
              <a:solidFill>
                <a:srgbClr val="FFFFFF"/>
              </a:solidFill>
            </a:endParaRPr>
          </a:p>
        </p:txBody>
      </p:sp>
      <p:sp>
        <p:nvSpPr>
          <p:cNvPr id="13" name="TextBox 12"/>
          <p:cNvSpPr txBox="1"/>
          <p:nvPr/>
        </p:nvSpPr>
        <p:spPr>
          <a:xfrm>
            <a:off x="3920959" y="3624603"/>
            <a:ext cx="1917513" cy="307777"/>
          </a:xfrm>
          <a:prstGeom prst="rect">
            <a:avLst/>
          </a:prstGeom>
          <a:noFill/>
        </p:spPr>
        <p:txBody>
          <a:bodyPr wrap="none" rtlCol="0">
            <a:spAutoFit/>
          </a:bodyPr>
          <a:lstStyle/>
          <a:p>
            <a:pPr algn="l" eaLnBrk="1" hangingPunct="1"/>
            <a:r>
              <a:rPr lang="en-US" sz="1400" dirty="0" smtClean="0">
                <a:solidFill>
                  <a:srgbClr val="000000"/>
                </a:solidFill>
                <a:latin typeface="Arial" charset="0"/>
                <a:cs typeface="Arial" charset="0"/>
              </a:rPr>
              <a:t>Relativistic </a:t>
            </a:r>
            <a:r>
              <a:rPr lang="en-US" sz="1400" dirty="0">
                <a:solidFill>
                  <a:srgbClr val="000000"/>
                </a:solidFill>
                <a:latin typeface="Arial" charset="0"/>
                <a:cs typeface="Arial" charset="0"/>
              </a:rPr>
              <a:t>mean field</a:t>
            </a:r>
          </a:p>
        </p:txBody>
      </p:sp>
      <p:sp>
        <p:nvSpPr>
          <p:cNvPr id="14" name="TextBox 13"/>
          <p:cNvSpPr txBox="1"/>
          <p:nvPr/>
        </p:nvSpPr>
        <p:spPr>
          <a:xfrm>
            <a:off x="3935026" y="4264752"/>
            <a:ext cx="1927131" cy="307777"/>
          </a:xfrm>
          <a:prstGeom prst="rect">
            <a:avLst/>
          </a:prstGeom>
          <a:noFill/>
        </p:spPr>
        <p:txBody>
          <a:bodyPr wrap="none" rtlCol="0">
            <a:spAutoFit/>
          </a:bodyPr>
          <a:lstStyle/>
          <a:p>
            <a:pPr algn="l" eaLnBrk="1" hangingPunct="1"/>
            <a:r>
              <a:rPr lang="en-US" sz="1400" dirty="0" err="1" smtClean="0">
                <a:solidFill>
                  <a:srgbClr val="000000"/>
                </a:solidFill>
                <a:latin typeface="Arial" charset="0"/>
                <a:cs typeface="Arial" charset="0"/>
              </a:rPr>
              <a:t>Nonrelativistic</a:t>
            </a:r>
            <a:r>
              <a:rPr lang="en-US" sz="1400" dirty="0" smtClean="0">
                <a:solidFill>
                  <a:srgbClr val="000000"/>
                </a:solidFill>
                <a:latin typeface="Arial" charset="0"/>
                <a:cs typeface="Arial" charset="0"/>
              </a:rPr>
              <a:t> </a:t>
            </a:r>
            <a:r>
              <a:rPr lang="en-US" sz="1400" dirty="0" err="1">
                <a:solidFill>
                  <a:srgbClr val="000000"/>
                </a:solidFill>
                <a:latin typeface="Arial" charset="0"/>
                <a:cs typeface="Arial" charset="0"/>
              </a:rPr>
              <a:t>skyrme</a:t>
            </a:r>
            <a:endParaRPr lang="en-US" sz="1400" dirty="0">
              <a:solidFill>
                <a:srgbClr val="000000"/>
              </a:solidFill>
              <a:latin typeface="Arial" charset="0"/>
              <a:cs typeface="Arial" charset="0"/>
            </a:endParaRPr>
          </a:p>
        </p:txBody>
      </p:sp>
      <p:sp>
        <p:nvSpPr>
          <p:cNvPr id="15" name="TextBox 14"/>
          <p:cNvSpPr txBox="1"/>
          <p:nvPr/>
        </p:nvSpPr>
        <p:spPr>
          <a:xfrm>
            <a:off x="2719521" y="2973635"/>
            <a:ext cx="675185" cy="307777"/>
          </a:xfrm>
          <a:prstGeom prst="rect">
            <a:avLst/>
          </a:prstGeom>
          <a:noFill/>
        </p:spPr>
        <p:txBody>
          <a:bodyPr wrap="none" rtlCol="0">
            <a:spAutoFit/>
          </a:bodyPr>
          <a:lstStyle/>
          <a:p>
            <a:pPr algn="l" eaLnBrk="1" hangingPunct="1"/>
            <a:r>
              <a:rPr lang="en-US" sz="1400" dirty="0">
                <a:solidFill>
                  <a:srgbClr val="990099"/>
                </a:solidFill>
                <a:latin typeface="Arial" charset="0"/>
                <a:cs typeface="Arial" charset="0"/>
              </a:rPr>
              <a:t>PREX</a:t>
            </a:r>
          </a:p>
        </p:txBody>
      </p:sp>
      <p:pic>
        <p:nvPicPr>
          <p:cNvPr id="16" name="Picture 15" descr="both_models_prex.png"/>
          <p:cNvPicPr>
            <a:picLocks noChangeAspect="1"/>
          </p:cNvPicPr>
          <p:nvPr/>
        </p:nvPicPr>
        <p:blipFill>
          <a:blip r:embed="rId3" cstate="print"/>
          <a:stretch>
            <a:fillRect/>
          </a:stretch>
        </p:blipFill>
        <p:spPr>
          <a:xfrm>
            <a:off x="560406" y="2671267"/>
            <a:ext cx="3353426" cy="2757958"/>
          </a:xfrm>
          <a:prstGeom prst="rect">
            <a:avLst/>
          </a:prstGeom>
        </p:spPr>
      </p:pic>
      <p:sp>
        <p:nvSpPr>
          <p:cNvPr id="17" name="TextBox 16"/>
          <p:cNvSpPr txBox="1"/>
          <p:nvPr/>
        </p:nvSpPr>
        <p:spPr>
          <a:xfrm>
            <a:off x="2535193" y="3072890"/>
            <a:ext cx="1223890" cy="369332"/>
          </a:xfrm>
          <a:prstGeom prst="rect">
            <a:avLst/>
          </a:prstGeom>
          <a:noFill/>
        </p:spPr>
        <p:txBody>
          <a:bodyPr wrap="square" rtlCol="0">
            <a:spAutoFit/>
          </a:bodyPr>
          <a:lstStyle/>
          <a:p>
            <a:pPr algn="l" eaLnBrk="1" fontAlgn="auto" hangingPunct="1">
              <a:spcBef>
                <a:spcPts val="0"/>
              </a:spcBef>
              <a:spcAft>
                <a:spcPts val="0"/>
              </a:spcAft>
            </a:pPr>
            <a:r>
              <a:rPr lang="en-US" sz="1800" dirty="0" smtClean="0">
                <a:solidFill>
                  <a:srgbClr val="FF0000"/>
                </a:solidFill>
                <a:latin typeface="Times"/>
              </a:rPr>
              <a:t>PREX</a:t>
            </a:r>
            <a:endParaRPr lang="en-US" sz="1800" dirty="0">
              <a:solidFill>
                <a:srgbClr val="FF0000"/>
              </a:solidFill>
              <a:latin typeface="Times"/>
            </a:endParaRPr>
          </a:p>
        </p:txBody>
      </p:sp>
      <p:sp>
        <p:nvSpPr>
          <p:cNvPr id="18" name="TextBox 17"/>
          <p:cNvSpPr txBox="1"/>
          <p:nvPr/>
        </p:nvSpPr>
        <p:spPr>
          <a:xfrm>
            <a:off x="4207327" y="3018964"/>
            <a:ext cx="2024913" cy="523220"/>
          </a:xfrm>
          <a:prstGeom prst="rect">
            <a:avLst/>
          </a:prstGeom>
          <a:noFill/>
        </p:spPr>
        <p:txBody>
          <a:bodyPr wrap="none" rtlCol="0">
            <a:spAutoFit/>
          </a:bodyPr>
          <a:lstStyle/>
          <a:p>
            <a:pPr algn="l"/>
            <a:r>
              <a:rPr lang="en-US" sz="1400" b="1" dirty="0" smtClean="0">
                <a:solidFill>
                  <a:srgbClr val="FF0000"/>
                </a:solidFill>
                <a:latin typeface="Arial" charset="0"/>
                <a:ea typeface="ＭＳ Ｐゴシック" pitchFamily="34" charset="-128"/>
              </a:rPr>
              <a:t>Anticipated error bar</a:t>
            </a:r>
          </a:p>
          <a:p>
            <a:pPr algn="l"/>
            <a:r>
              <a:rPr lang="en-US" sz="1400" b="1" dirty="0" smtClean="0">
                <a:solidFill>
                  <a:srgbClr val="FF0000"/>
                </a:solidFill>
                <a:latin typeface="Arial" charset="0"/>
                <a:ea typeface="ＭＳ Ｐゴシック" pitchFamily="34" charset="-128"/>
              </a:rPr>
              <a:t>(12 GeV experiment)</a:t>
            </a:r>
            <a:endParaRPr lang="en-US" sz="1400" b="1" dirty="0">
              <a:solidFill>
                <a:srgbClr val="FF0000"/>
              </a:solidFill>
              <a:latin typeface="Arial" charset="0"/>
              <a:ea typeface="ＭＳ Ｐゴシック" pitchFamily="34" charset="-128"/>
            </a:endParaRPr>
          </a:p>
        </p:txBody>
      </p:sp>
      <p:grpSp>
        <p:nvGrpSpPr>
          <p:cNvPr id="19" name="Group 18"/>
          <p:cNvGrpSpPr/>
          <p:nvPr/>
        </p:nvGrpSpPr>
        <p:grpSpPr>
          <a:xfrm>
            <a:off x="4038600" y="3071248"/>
            <a:ext cx="99060" cy="371196"/>
            <a:chOff x="6270757" y="4443816"/>
            <a:chExt cx="99060" cy="371196"/>
          </a:xfrm>
        </p:grpSpPr>
        <p:cxnSp>
          <p:nvCxnSpPr>
            <p:cNvPr id="20" name="Straight Connector 19"/>
            <p:cNvCxnSpPr/>
            <p:nvPr/>
          </p:nvCxnSpPr>
          <p:spPr bwMode="auto">
            <a:xfrm>
              <a:off x="6317223" y="4443816"/>
              <a:ext cx="0" cy="36576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6274261" y="4448424"/>
              <a:ext cx="9144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6278377" y="4815012"/>
              <a:ext cx="9144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a:spLocks noChangeAspect="1"/>
            </p:cNvSpPr>
            <p:nvPr/>
          </p:nvSpPr>
          <p:spPr bwMode="auto">
            <a:xfrm>
              <a:off x="6270757" y="457134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ea typeface="ＭＳ Ｐゴシック" pitchFamily="34" charset="-128"/>
              </a:endParaRPr>
            </a:p>
          </p:txBody>
        </p:sp>
      </p:grpSp>
      <p:cxnSp>
        <p:nvCxnSpPr>
          <p:cNvPr id="24" name="Straight Connector 2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79588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a:xfrm>
            <a:off x="464024" y="-27296"/>
            <a:ext cx="8229600" cy="838200"/>
          </a:xfrm>
        </p:spPr>
        <p:txBody>
          <a:bodyPr/>
          <a:lstStyle/>
          <a:p>
            <a:r>
              <a:rPr lang="en-US" sz="2800" b="1" dirty="0" smtClean="0">
                <a:solidFill>
                  <a:srgbClr val="FF0000"/>
                </a:solidFill>
                <a:latin typeface="Arial" pitchFamily="34" charset="0"/>
                <a:ea typeface="ＭＳ Ｐゴシック" charset="-128"/>
                <a:cs typeface="Arial" pitchFamily="34" charset="0"/>
              </a:rPr>
              <a:t>JLab Data on the EMC Effect </a:t>
            </a:r>
            <a:br>
              <a:rPr lang="en-US" sz="2800" b="1" dirty="0" smtClean="0">
                <a:solidFill>
                  <a:srgbClr val="FF0000"/>
                </a:solidFill>
                <a:latin typeface="Arial" pitchFamily="34" charset="0"/>
                <a:ea typeface="ＭＳ Ｐゴシック" charset="-128"/>
                <a:cs typeface="Arial" pitchFamily="34" charset="0"/>
              </a:rPr>
            </a:br>
            <a:r>
              <a:rPr lang="en-US" sz="2800" b="1" dirty="0" smtClean="0">
                <a:solidFill>
                  <a:srgbClr val="FF0000"/>
                </a:solidFill>
                <a:latin typeface="Arial" pitchFamily="34" charset="0"/>
                <a:ea typeface="ＭＳ Ｐゴシック" charset="-128"/>
                <a:cs typeface="Arial" pitchFamily="34" charset="0"/>
              </a:rPr>
              <a:t>in Very Light Nuclei</a:t>
            </a:r>
          </a:p>
        </p:txBody>
      </p:sp>
      <p:pic>
        <p:nvPicPr>
          <p:cNvPr id="5123" name="Picture 3" descr="PRL_slopes.gif"/>
          <p:cNvPicPr>
            <a:picLocks noChangeAspect="1"/>
          </p:cNvPicPr>
          <p:nvPr/>
        </p:nvPicPr>
        <p:blipFill>
          <a:blip r:embed="rId2" cstate="print"/>
          <a:srcRect/>
          <a:stretch>
            <a:fillRect/>
          </a:stretch>
        </p:blipFill>
        <p:spPr bwMode="auto">
          <a:xfrm>
            <a:off x="3581400" y="1136809"/>
            <a:ext cx="5029200" cy="3189288"/>
          </a:xfrm>
          <a:prstGeom prst="rect">
            <a:avLst/>
          </a:prstGeom>
          <a:noFill/>
          <a:ln w="9525">
            <a:noFill/>
            <a:miter lim="800000"/>
            <a:headEnd/>
            <a:tailEnd/>
          </a:ln>
        </p:spPr>
      </p:pic>
      <p:sp>
        <p:nvSpPr>
          <p:cNvPr id="5124" name="TextBox 4"/>
          <p:cNvSpPr txBox="1">
            <a:spLocks noChangeArrowheads="1"/>
          </p:cNvSpPr>
          <p:nvPr/>
        </p:nvSpPr>
        <p:spPr bwMode="auto">
          <a:xfrm>
            <a:off x="2362200" y="4495800"/>
            <a:ext cx="6324600" cy="1477963"/>
          </a:xfrm>
          <a:prstGeom prst="rect">
            <a:avLst/>
          </a:prstGeom>
          <a:noFill/>
          <a:ln w="15875">
            <a:solidFill>
              <a:schemeClr val="tx1"/>
            </a:solidFill>
            <a:miter lim="800000"/>
            <a:headEnd/>
            <a:tailEnd/>
          </a:ln>
        </p:spPr>
        <p:txBody>
          <a:bodyPr>
            <a:spAutoFit/>
          </a:bodyPr>
          <a:lstStyle/>
          <a:p>
            <a:pPr algn="l" eaLnBrk="1" hangingPunct="1"/>
            <a:r>
              <a:rPr lang="en-US" sz="1800" i="1" dirty="0" err="1">
                <a:solidFill>
                  <a:srgbClr val="000000"/>
                </a:solidFill>
                <a:latin typeface="Arial" charset="0"/>
                <a:ea typeface="ＭＳ Ｐゴシック" pitchFamily="34" charset="-128"/>
              </a:rPr>
              <a:t>dR</a:t>
            </a:r>
            <a:r>
              <a:rPr lang="en-US" sz="1800" i="1" dirty="0">
                <a:solidFill>
                  <a:srgbClr val="000000"/>
                </a:solidFill>
                <a:latin typeface="Arial" charset="0"/>
                <a:ea typeface="ＭＳ Ｐゴシック" pitchFamily="34" charset="-128"/>
              </a:rPr>
              <a:t>/dx</a:t>
            </a:r>
            <a:r>
              <a:rPr lang="en-US" sz="1800" dirty="0">
                <a:solidFill>
                  <a:srgbClr val="000000"/>
                </a:solidFill>
                <a:latin typeface="Arial" charset="0"/>
                <a:ea typeface="ＭＳ Ｐゴシック" pitchFamily="34" charset="-128"/>
              </a:rPr>
              <a:t> = slope of line fit to </a:t>
            </a:r>
            <a:r>
              <a:rPr lang="en-US" sz="1800" i="1" dirty="0">
                <a:solidFill>
                  <a:srgbClr val="000000"/>
                </a:solidFill>
                <a:latin typeface="Arial" charset="0"/>
                <a:ea typeface="ＭＳ Ｐゴシック" pitchFamily="34" charset="-128"/>
              </a:rPr>
              <a:t>A/D</a:t>
            </a:r>
            <a:r>
              <a:rPr lang="en-US" sz="1800" dirty="0">
                <a:solidFill>
                  <a:srgbClr val="000000"/>
                </a:solidFill>
                <a:latin typeface="Arial" charset="0"/>
                <a:ea typeface="ＭＳ Ｐゴシック" pitchFamily="34" charset="-128"/>
              </a:rPr>
              <a:t> ratio over region </a:t>
            </a:r>
            <a:r>
              <a:rPr lang="en-US" sz="1800" i="1" dirty="0">
                <a:solidFill>
                  <a:srgbClr val="000000"/>
                </a:solidFill>
                <a:latin typeface="Arial" charset="0"/>
                <a:ea typeface="ＭＳ Ｐゴシック" pitchFamily="34" charset="-128"/>
              </a:rPr>
              <a:t>x=0.3</a:t>
            </a:r>
            <a:r>
              <a:rPr lang="en-US" sz="1800" dirty="0">
                <a:solidFill>
                  <a:srgbClr val="000000"/>
                </a:solidFill>
                <a:latin typeface="Arial" charset="0"/>
                <a:ea typeface="ＭＳ Ｐゴシック" pitchFamily="34" charset="-128"/>
              </a:rPr>
              <a:t> to </a:t>
            </a:r>
            <a:r>
              <a:rPr lang="en-US" sz="1800" i="1" dirty="0">
                <a:solidFill>
                  <a:srgbClr val="000000"/>
                </a:solidFill>
                <a:latin typeface="Arial" charset="0"/>
                <a:ea typeface="ＭＳ Ｐゴシック" pitchFamily="34" charset="-128"/>
              </a:rPr>
              <a:t>0.7</a:t>
            </a:r>
          </a:p>
          <a:p>
            <a:pPr algn="l" eaLnBrk="1" hangingPunct="1"/>
            <a:endParaRPr lang="en-US" sz="1800" i="1" dirty="0">
              <a:solidFill>
                <a:srgbClr val="000000"/>
              </a:solidFill>
              <a:latin typeface="Arial" charset="0"/>
              <a:ea typeface="ＭＳ Ｐゴシック" pitchFamily="34" charset="-128"/>
            </a:endParaRPr>
          </a:p>
          <a:p>
            <a:pPr algn="l" eaLnBrk="1" hangingPunct="1"/>
            <a:r>
              <a:rPr lang="en-US" sz="1800" dirty="0">
                <a:solidFill>
                  <a:srgbClr val="000000"/>
                </a:solidFill>
                <a:latin typeface="Arial" charset="0"/>
                <a:ea typeface="ＭＳ Ｐゴシック" pitchFamily="34" charset="-128"/>
              </a:rPr>
              <a:t>Nuclear density extracted from </a:t>
            </a:r>
            <a:r>
              <a:rPr lang="en-US" sz="1800" i="1" dirty="0" err="1">
                <a:solidFill>
                  <a:srgbClr val="000000"/>
                </a:solidFill>
                <a:latin typeface="Arial" charset="0"/>
                <a:ea typeface="ＭＳ Ｐゴシック" pitchFamily="34" charset="-128"/>
              </a:rPr>
              <a:t>ab</a:t>
            </a:r>
            <a:r>
              <a:rPr lang="en-US" sz="1800" i="1" dirty="0">
                <a:solidFill>
                  <a:srgbClr val="000000"/>
                </a:solidFill>
                <a:latin typeface="Arial" charset="0"/>
                <a:ea typeface="ＭＳ Ｐゴシック" pitchFamily="34" charset="-128"/>
              </a:rPr>
              <a:t> initio </a:t>
            </a:r>
            <a:r>
              <a:rPr lang="en-US" sz="1800" dirty="0">
                <a:solidFill>
                  <a:srgbClr val="000000"/>
                </a:solidFill>
                <a:latin typeface="Arial" charset="0"/>
                <a:ea typeface="ＭＳ Ｐゴシック" pitchFamily="34" charset="-128"/>
              </a:rPr>
              <a:t>GFMC calculation – scaled by </a:t>
            </a:r>
            <a:r>
              <a:rPr lang="en-US" sz="1800" i="1" dirty="0">
                <a:solidFill>
                  <a:srgbClr val="000000"/>
                </a:solidFill>
                <a:latin typeface="Arial" charset="0"/>
                <a:ea typeface="ＭＳ Ｐゴシック" pitchFamily="34" charset="-128"/>
              </a:rPr>
              <a:t>(A-1)/A </a:t>
            </a:r>
            <a:r>
              <a:rPr lang="en-US" sz="1800" dirty="0">
                <a:solidFill>
                  <a:srgbClr val="000000"/>
                </a:solidFill>
                <a:latin typeface="Arial" charset="0"/>
                <a:ea typeface="ＭＳ Ｐゴシック" pitchFamily="34" charset="-128"/>
              </a:rPr>
              <a:t>to remove contribution to density from “struck” nucleon</a:t>
            </a:r>
          </a:p>
        </p:txBody>
      </p:sp>
      <p:sp>
        <p:nvSpPr>
          <p:cNvPr id="5125" name="TextBox 5"/>
          <p:cNvSpPr txBox="1">
            <a:spLocks noChangeArrowheads="1"/>
          </p:cNvSpPr>
          <p:nvPr/>
        </p:nvSpPr>
        <p:spPr bwMode="auto">
          <a:xfrm>
            <a:off x="228600" y="1136809"/>
            <a:ext cx="3276600" cy="1581150"/>
          </a:xfrm>
          <a:prstGeom prst="rect">
            <a:avLst/>
          </a:prstGeom>
          <a:noFill/>
          <a:ln w="9525">
            <a:noFill/>
            <a:miter lim="800000"/>
            <a:headEnd/>
            <a:tailEnd/>
          </a:ln>
        </p:spPr>
        <p:txBody>
          <a:bodyPr>
            <a:spAutoFit/>
          </a:bodyPr>
          <a:lstStyle/>
          <a:p>
            <a:pPr algn="l" eaLnBrk="1" hangingPunct="1"/>
            <a:r>
              <a:rPr lang="en-US" sz="2000" dirty="0">
                <a:solidFill>
                  <a:srgbClr val="000000"/>
                </a:solidFill>
                <a:latin typeface="Arial" charset="0"/>
                <a:ea typeface="ＭＳ Ｐゴシック" pitchFamily="34" charset="-128"/>
              </a:rPr>
              <a:t>EMC effect scales with average nuclear density if we ignore Be</a:t>
            </a:r>
          </a:p>
          <a:p>
            <a:pPr algn="l" eaLnBrk="1" hangingPunct="1"/>
            <a:endParaRPr lang="en-US" sz="2000" dirty="0">
              <a:solidFill>
                <a:srgbClr val="000000"/>
              </a:solidFill>
              <a:latin typeface="Arial" charset="0"/>
              <a:ea typeface="ＭＳ Ｐゴシック" pitchFamily="34" charset="-128"/>
            </a:endParaRPr>
          </a:p>
        </p:txBody>
      </p:sp>
      <p:sp>
        <p:nvSpPr>
          <p:cNvPr id="5126" name="TextBox 6"/>
          <p:cNvSpPr txBox="1">
            <a:spLocks noChangeArrowheads="1"/>
          </p:cNvSpPr>
          <p:nvPr/>
        </p:nvSpPr>
        <p:spPr bwMode="auto">
          <a:xfrm>
            <a:off x="228600" y="2203609"/>
            <a:ext cx="3276600" cy="2215991"/>
          </a:xfrm>
          <a:prstGeom prst="rect">
            <a:avLst/>
          </a:prstGeom>
          <a:noFill/>
          <a:ln w="9525">
            <a:noFill/>
            <a:miter lim="800000"/>
            <a:headEnd/>
            <a:tailEnd/>
          </a:ln>
        </p:spPr>
        <p:txBody>
          <a:bodyPr>
            <a:spAutoFit/>
          </a:bodyPr>
          <a:lstStyle/>
          <a:p>
            <a:pPr algn="l" eaLnBrk="1" hangingPunct="1"/>
            <a:r>
              <a:rPr lang="en-US" sz="2000" dirty="0">
                <a:solidFill>
                  <a:srgbClr val="000000"/>
                </a:solidFill>
                <a:latin typeface="Arial" charset="0"/>
                <a:ea typeface="ＭＳ Ｐゴシック" pitchFamily="34" charset="-128"/>
              </a:rPr>
              <a:t>Be = 2 </a:t>
            </a:r>
            <a:r>
              <a:rPr lang="en-US" sz="2000" b="1" dirty="0">
                <a:solidFill>
                  <a:srgbClr val="000000"/>
                </a:solidFill>
                <a:latin typeface="Symbol" pitchFamily="18" charset="2"/>
                <a:ea typeface="ＭＳ Ｐゴシック" pitchFamily="34" charset="-128"/>
              </a:rPr>
              <a:t>a</a:t>
            </a:r>
            <a:r>
              <a:rPr lang="en-US" sz="2000" dirty="0">
                <a:solidFill>
                  <a:srgbClr val="000000"/>
                </a:solidFill>
                <a:latin typeface="Arial" charset="0"/>
                <a:ea typeface="ＭＳ Ｐゴシック" pitchFamily="34" charset="-128"/>
              </a:rPr>
              <a:t> clusters (</a:t>
            </a:r>
            <a:r>
              <a:rPr lang="en-US" sz="2000" baseline="30000" dirty="0">
                <a:solidFill>
                  <a:srgbClr val="000000"/>
                </a:solidFill>
                <a:latin typeface="Arial" charset="0"/>
                <a:ea typeface="ＭＳ Ｐゴシック" pitchFamily="34" charset="-128"/>
              </a:rPr>
              <a:t>4</a:t>
            </a:r>
            <a:r>
              <a:rPr lang="en-US" sz="2000" dirty="0">
                <a:solidFill>
                  <a:srgbClr val="000000"/>
                </a:solidFill>
                <a:latin typeface="Arial" charset="0"/>
                <a:ea typeface="ＭＳ Ｐゴシック" pitchFamily="34" charset="-128"/>
              </a:rPr>
              <a:t>He nuclei) + “extra” neutron</a:t>
            </a:r>
          </a:p>
          <a:p>
            <a:pPr algn="l" eaLnBrk="1" hangingPunct="1"/>
            <a:endParaRPr lang="en-US" sz="2000" dirty="0">
              <a:solidFill>
                <a:srgbClr val="000000"/>
              </a:solidFill>
              <a:latin typeface="Arial" charset="0"/>
              <a:ea typeface="ＭＳ Ｐゴシック" pitchFamily="34" charset="-128"/>
            </a:endParaRPr>
          </a:p>
          <a:p>
            <a:pPr algn="l" eaLnBrk="1" hangingPunct="1"/>
            <a:r>
              <a:rPr lang="en-US" sz="2000" b="1" dirty="0">
                <a:solidFill>
                  <a:srgbClr val="FF0000"/>
                </a:solidFill>
                <a:latin typeface="Arial" charset="0"/>
                <a:ea typeface="ＭＳ Ｐゴシック" pitchFamily="34" charset="-128"/>
              </a:rPr>
              <a:t>Suggests EMC effect depends on </a:t>
            </a:r>
            <a:r>
              <a:rPr lang="en-US" sz="2000" b="1" i="1" dirty="0">
                <a:solidFill>
                  <a:srgbClr val="FF0000"/>
                </a:solidFill>
                <a:latin typeface="Arial" charset="0"/>
                <a:ea typeface="ＭＳ Ｐゴシック" pitchFamily="34" charset="-128"/>
              </a:rPr>
              <a:t>local </a:t>
            </a:r>
            <a:r>
              <a:rPr lang="en-US" sz="2000" b="1" dirty="0">
                <a:solidFill>
                  <a:srgbClr val="FF0000"/>
                </a:solidFill>
                <a:latin typeface="Arial" charset="0"/>
                <a:ea typeface="ＭＳ Ｐゴシック" pitchFamily="34" charset="-128"/>
              </a:rPr>
              <a:t>nuclear environment</a:t>
            </a:r>
            <a:r>
              <a:rPr lang="en-US" sz="1800" b="1" dirty="0">
                <a:solidFill>
                  <a:srgbClr val="FF0000"/>
                </a:solidFill>
                <a:latin typeface="Arial" charset="0"/>
                <a:ea typeface="ＭＳ Ｐゴシック" pitchFamily="34" charset="-128"/>
              </a:rPr>
              <a:t> </a:t>
            </a:r>
          </a:p>
          <a:p>
            <a:pPr algn="l" eaLnBrk="1" hangingPunct="1"/>
            <a:endParaRPr lang="en-US" sz="1800" dirty="0">
              <a:solidFill>
                <a:srgbClr val="000000"/>
              </a:solidFill>
              <a:latin typeface="Arial" charset="0"/>
              <a:ea typeface="ＭＳ Ｐゴシック" pitchFamily="34" charset="-128"/>
            </a:endParaRPr>
          </a:p>
        </p:txBody>
      </p:sp>
      <p:cxnSp>
        <p:nvCxnSpPr>
          <p:cNvPr id="5127" name="Straight Arrow Connector 8"/>
          <p:cNvCxnSpPr>
            <a:cxnSpLocks noChangeShapeType="1"/>
          </p:cNvCxnSpPr>
          <p:nvPr/>
        </p:nvCxnSpPr>
        <p:spPr bwMode="auto">
          <a:xfrm>
            <a:off x="6427342" y="1735854"/>
            <a:ext cx="685800" cy="1587"/>
          </a:xfrm>
          <a:prstGeom prst="straightConnector1">
            <a:avLst/>
          </a:prstGeom>
          <a:noFill/>
          <a:ln w="9525" algn="ctr">
            <a:solidFill>
              <a:schemeClr val="tx1"/>
            </a:solidFill>
            <a:round/>
            <a:headEnd/>
            <a:tailEnd type="arrow" w="med" len="med"/>
          </a:ln>
        </p:spPr>
      </p:cxnSp>
      <p:sp>
        <p:nvSpPr>
          <p:cNvPr id="5128" name="TextBox 14"/>
          <p:cNvSpPr txBox="1">
            <a:spLocks noChangeArrowheads="1"/>
          </p:cNvSpPr>
          <p:nvPr/>
        </p:nvSpPr>
        <p:spPr bwMode="auto">
          <a:xfrm>
            <a:off x="7058346" y="1535668"/>
            <a:ext cx="472610" cy="369332"/>
          </a:xfrm>
          <a:prstGeom prst="rect">
            <a:avLst/>
          </a:prstGeom>
          <a:noFill/>
          <a:ln w="9525">
            <a:noFill/>
            <a:miter lim="800000"/>
            <a:headEnd/>
            <a:tailEnd/>
          </a:ln>
        </p:spPr>
        <p:txBody>
          <a:bodyPr wrap="square">
            <a:spAutoFit/>
          </a:bodyPr>
          <a:lstStyle/>
          <a:p>
            <a:pPr algn="l" eaLnBrk="1" hangingPunct="1"/>
            <a:r>
              <a:rPr lang="en-US" sz="1800" dirty="0">
                <a:solidFill>
                  <a:srgbClr val="000000"/>
                </a:solidFill>
                <a:latin typeface="Arial" charset="0"/>
                <a:ea typeface="ＭＳ Ｐゴシック" pitchFamily="34" charset="-128"/>
              </a:rPr>
              <a:t>?</a:t>
            </a:r>
          </a:p>
        </p:txBody>
      </p:sp>
      <p:sp>
        <p:nvSpPr>
          <p:cNvPr id="5129" name="TextBox 15"/>
          <p:cNvSpPr txBox="1">
            <a:spLocks noChangeArrowheads="1"/>
          </p:cNvSpPr>
          <p:nvPr/>
        </p:nvSpPr>
        <p:spPr bwMode="auto">
          <a:xfrm>
            <a:off x="2971800" y="6273800"/>
            <a:ext cx="4876800" cy="338138"/>
          </a:xfrm>
          <a:prstGeom prst="rect">
            <a:avLst/>
          </a:prstGeom>
          <a:noFill/>
          <a:ln w="9525">
            <a:noFill/>
            <a:miter lim="800000"/>
            <a:headEnd/>
            <a:tailEnd/>
          </a:ln>
        </p:spPr>
        <p:txBody>
          <a:bodyPr>
            <a:spAutoFit/>
          </a:bodyPr>
          <a:lstStyle/>
          <a:p>
            <a:pPr algn="l" eaLnBrk="1" hangingPunct="1"/>
            <a:r>
              <a:rPr lang="en-US" sz="1600" b="1" i="1" dirty="0">
                <a:solidFill>
                  <a:srgbClr val="000000"/>
                </a:solidFill>
                <a:latin typeface="Arial" charset="0"/>
                <a:ea typeface="ＭＳ Ｐゴシック" pitchFamily="34" charset="-128"/>
              </a:rPr>
              <a:t>C. </a:t>
            </a:r>
            <a:r>
              <a:rPr lang="en-US" sz="1600" b="1" i="1" dirty="0" err="1">
                <a:solidFill>
                  <a:srgbClr val="000000"/>
                </a:solidFill>
                <a:latin typeface="Arial" charset="0"/>
                <a:ea typeface="ＭＳ Ｐゴシック" pitchFamily="34" charset="-128"/>
              </a:rPr>
              <a:t>Seely</a:t>
            </a:r>
            <a:r>
              <a:rPr lang="en-US" sz="1600" b="1" i="1" dirty="0">
                <a:solidFill>
                  <a:srgbClr val="000000"/>
                </a:solidFill>
                <a:latin typeface="Arial" charset="0"/>
                <a:ea typeface="ＭＳ Ｐゴシック" pitchFamily="34" charset="-128"/>
              </a:rPr>
              <a:t>, A. Daniel, et al, PRL 103, 202301 (2009)</a:t>
            </a:r>
          </a:p>
        </p:txBody>
      </p:sp>
      <p:pic>
        <p:nvPicPr>
          <p:cNvPr id="5130" name="Picture 11" descr="HeBeNuclei.jpg"/>
          <p:cNvPicPr>
            <a:picLocks noChangeAspect="1"/>
          </p:cNvPicPr>
          <p:nvPr/>
        </p:nvPicPr>
        <p:blipFill>
          <a:blip r:embed="rId3" cstate="print"/>
          <a:srcRect/>
          <a:stretch>
            <a:fillRect/>
          </a:stretch>
        </p:blipFill>
        <p:spPr bwMode="auto">
          <a:xfrm>
            <a:off x="768350" y="4133850"/>
            <a:ext cx="1289050" cy="2647950"/>
          </a:xfrm>
          <a:prstGeom prst="rect">
            <a:avLst/>
          </a:prstGeom>
          <a:noFill/>
          <a:ln w="9525">
            <a:noFill/>
            <a:miter lim="800000"/>
            <a:headEnd/>
            <a:tailEnd/>
          </a:ln>
        </p:spPr>
      </p:pic>
      <p:grpSp>
        <p:nvGrpSpPr>
          <p:cNvPr id="2" name="Group 10"/>
          <p:cNvGrpSpPr>
            <a:grpSpLocks noChangeAspect="1"/>
          </p:cNvGrpSpPr>
          <p:nvPr/>
        </p:nvGrpSpPr>
        <p:grpSpPr bwMode="auto">
          <a:xfrm>
            <a:off x="4267200" y="1166812"/>
            <a:ext cx="1258888" cy="944563"/>
            <a:chOff x="3581400" y="1524000"/>
            <a:chExt cx="5038725" cy="3776663"/>
          </a:xfrm>
        </p:grpSpPr>
        <p:pic>
          <p:nvPicPr>
            <p:cNvPr id="5134" name="Picture 3" descr="he3_pub_4_28_2009.png"/>
            <p:cNvPicPr>
              <a:picLocks noChangeAspect="1"/>
            </p:cNvPicPr>
            <p:nvPr/>
          </p:nvPicPr>
          <p:blipFill>
            <a:blip r:embed="rId4" cstate="print"/>
            <a:srcRect/>
            <a:stretch>
              <a:fillRect/>
            </a:stretch>
          </p:blipFill>
          <p:spPr bwMode="auto">
            <a:xfrm>
              <a:off x="3581400" y="1524000"/>
              <a:ext cx="5038725" cy="3776663"/>
            </a:xfrm>
            <a:prstGeom prst="rect">
              <a:avLst/>
            </a:prstGeom>
            <a:noFill/>
            <a:ln w="15875">
              <a:solidFill>
                <a:schemeClr val="tx1"/>
              </a:solidFill>
              <a:miter lim="800000"/>
              <a:headEnd/>
              <a:tailEnd/>
            </a:ln>
          </p:spPr>
        </p:pic>
        <p:sp>
          <p:nvSpPr>
            <p:cNvPr id="5135" name="Isosceles Triangle 12"/>
            <p:cNvSpPr>
              <a:spLocks noChangeArrowheads="1"/>
            </p:cNvSpPr>
            <p:nvPr/>
          </p:nvSpPr>
          <p:spPr bwMode="auto">
            <a:xfrm>
              <a:off x="4556126" y="2524126"/>
              <a:ext cx="92076" cy="90488"/>
            </a:xfrm>
            <a:prstGeom prst="triangle">
              <a:avLst>
                <a:gd name="adj" fmla="val 50000"/>
              </a:avLst>
            </a:prstGeom>
            <a:noFill/>
            <a:ln w="12700" algn="ctr">
              <a:solidFill>
                <a:schemeClr val="tx1"/>
              </a:solidFill>
              <a:round/>
              <a:headEnd/>
              <a:tailEnd/>
            </a:ln>
          </p:spPr>
          <p:txBody>
            <a:bodyPr/>
            <a:lstStyle/>
            <a:p>
              <a:pPr algn="l"/>
              <a:endParaRPr lang="en-US" sz="2400">
                <a:solidFill>
                  <a:srgbClr val="000000"/>
                </a:solidFill>
                <a:latin typeface="Arial" charset="0"/>
                <a:ea typeface="ＭＳ Ｐゴシック" pitchFamily="34" charset="-128"/>
              </a:endParaRPr>
            </a:p>
          </p:txBody>
        </p:sp>
      </p:grpSp>
      <p:cxnSp>
        <p:nvCxnSpPr>
          <p:cNvPr id="5132" name="Straight Connector 14"/>
          <p:cNvCxnSpPr>
            <a:cxnSpLocks noChangeShapeType="1"/>
          </p:cNvCxnSpPr>
          <p:nvPr/>
        </p:nvCxnSpPr>
        <p:spPr bwMode="auto">
          <a:xfrm>
            <a:off x="4613275" y="1671638"/>
            <a:ext cx="512763" cy="80962"/>
          </a:xfrm>
          <a:prstGeom prst="line">
            <a:avLst/>
          </a:prstGeom>
          <a:noFill/>
          <a:ln w="9525" algn="ctr">
            <a:solidFill>
              <a:srgbClr val="FF0000"/>
            </a:solidFill>
            <a:round/>
            <a:headEnd/>
            <a:tailEnd/>
          </a:ln>
        </p:spPr>
      </p:cxnSp>
      <p:cxnSp>
        <p:nvCxnSpPr>
          <p:cNvPr id="5133" name="Straight Arrow Connector 19"/>
          <p:cNvCxnSpPr>
            <a:cxnSpLocks noChangeShapeType="1"/>
          </p:cNvCxnSpPr>
          <p:nvPr/>
        </p:nvCxnSpPr>
        <p:spPr bwMode="auto">
          <a:xfrm rot="10800000" flipV="1">
            <a:off x="3867150" y="1711484"/>
            <a:ext cx="990600" cy="554038"/>
          </a:xfrm>
          <a:prstGeom prst="straightConnector1">
            <a:avLst/>
          </a:prstGeom>
          <a:noFill/>
          <a:ln w="9525" algn="ctr">
            <a:solidFill>
              <a:schemeClr val="tx1"/>
            </a:solidFill>
            <a:round/>
            <a:headEnd/>
            <a:tailEnd type="arrow" w="med" len="med"/>
          </a:ln>
        </p:spPr>
      </p:cxnSp>
      <p:cxnSp>
        <p:nvCxnSpPr>
          <p:cNvPr id="17" name="Straight Connector 16"/>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47369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itle 1"/>
          <p:cNvSpPr>
            <a:spLocks noGrp="1"/>
          </p:cNvSpPr>
          <p:nvPr>
            <p:ph type="title"/>
          </p:nvPr>
        </p:nvSpPr>
        <p:spPr>
          <a:xfrm>
            <a:off x="0" y="34255"/>
            <a:ext cx="9144000" cy="736600"/>
          </a:xfrm>
        </p:spPr>
        <p:txBody>
          <a:bodyPr/>
          <a:lstStyle/>
          <a:p>
            <a:r>
              <a:rPr lang="en-US" sz="2800" dirty="0" smtClean="0"/>
              <a:t>Extend DIS from Quarks in Nuclei to </a:t>
            </a:r>
            <a:r>
              <a:rPr lang="en-US" sz="2800" dirty="0" err="1" smtClean="0"/>
              <a:t>x</a:t>
            </a:r>
            <a:r>
              <a:rPr lang="en-US" sz="2800" baseline="-25000" dirty="0" err="1" smtClean="0"/>
              <a:t>B</a:t>
            </a:r>
            <a:r>
              <a:rPr lang="en-US" sz="2800" dirty="0" smtClean="0"/>
              <a:t>&gt;1 </a:t>
            </a:r>
            <a:br>
              <a:rPr lang="en-US" sz="2800" dirty="0" smtClean="0"/>
            </a:br>
            <a:r>
              <a:rPr lang="en-US" sz="2800" dirty="0" smtClean="0"/>
              <a:t>to Access Short Range Correlations</a:t>
            </a:r>
            <a:endParaRPr lang="en-US" sz="2800" baseline="-25000" dirty="0" smtClean="0"/>
          </a:p>
        </p:txBody>
      </p:sp>
      <p:sp>
        <p:nvSpPr>
          <p:cNvPr id="17413" name="Rectangle 5"/>
          <p:cNvSpPr>
            <a:spLocks noChangeArrowheads="1"/>
          </p:cNvSpPr>
          <p:nvPr/>
        </p:nvSpPr>
        <p:spPr bwMode="auto">
          <a:xfrm>
            <a:off x="228600" y="3124200"/>
            <a:ext cx="4343400" cy="2286000"/>
          </a:xfrm>
          <a:prstGeom prst="rect">
            <a:avLst/>
          </a:prstGeom>
          <a:noFill/>
          <a:ln w="9525">
            <a:noFill/>
            <a:miter lim="800000"/>
            <a:headEnd/>
            <a:tailEnd/>
          </a:ln>
        </p:spPr>
        <p:txBody>
          <a:bodyPr>
            <a:spAutoFit/>
          </a:bodyPr>
          <a:lstStyle/>
          <a:p>
            <a:pPr algn="l"/>
            <a:r>
              <a:rPr lang="en-GB" sz="2000" dirty="0">
                <a:solidFill>
                  <a:srgbClr val="000000"/>
                </a:solidFill>
                <a:latin typeface="Arial"/>
                <a:ea typeface="msmincho"/>
                <a:cs typeface="msmincho"/>
              </a:rPr>
              <a:t>The observed </a:t>
            </a:r>
            <a:r>
              <a:rPr lang="en-GB" sz="2000" i="1" dirty="0">
                <a:solidFill>
                  <a:srgbClr val="000000"/>
                </a:solidFill>
                <a:latin typeface="Arial"/>
                <a:ea typeface="msmincho"/>
                <a:cs typeface="msmincho"/>
              </a:rPr>
              <a:t>scaling</a:t>
            </a:r>
            <a:r>
              <a:rPr lang="en-GB" sz="2000" dirty="0">
                <a:solidFill>
                  <a:srgbClr val="000000"/>
                </a:solidFill>
                <a:latin typeface="Arial"/>
                <a:ea typeface="msmincho"/>
                <a:cs typeface="msmincho"/>
              </a:rPr>
              <a:t> means that the electrons probe the high-momentum nucleons in the 2N-SRC phase, and the scaling factors determine the per-nucleon probability of the 2N-SRC phase in nuclei with A&gt;3 relative to </a:t>
            </a:r>
            <a:r>
              <a:rPr lang="en-GB" sz="2000" baseline="30000" dirty="0">
                <a:solidFill>
                  <a:srgbClr val="000000"/>
                </a:solidFill>
                <a:latin typeface="Arial"/>
                <a:ea typeface="msmincho"/>
                <a:cs typeface="msmincho"/>
              </a:rPr>
              <a:t>3</a:t>
            </a:r>
            <a:r>
              <a:rPr lang="en-GB" sz="2000" dirty="0">
                <a:solidFill>
                  <a:srgbClr val="000000"/>
                </a:solidFill>
                <a:latin typeface="Arial"/>
                <a:ea typeface="msmincho"/>
                <a:cs typeface="msmincho"/>
              </a:rPr>
              <a:t>He</a:t>
            </a:r>
            <a:endParaRPr lang="en-US" sz="2000" dirty="0">
              <a:latin typeface="Arial"/>
            </a:endParaRPr>
          </a:p>
        </p:txBody>
      </p:sp>
      <p:grpSp>
        <p:nvGrpSpPr>
          <p:cNvPr id="2" name="Group 17"/>
          <p:cNvGrpSpPr>
            <a:grpSpLocks/>
          </p:cNvGrpSpPr>
          <p:nvPr/>
        </p:nvGrpSpPr>
        <p:grpSpPr bwMode="auto">
          <a:xfrm>
            <a:off x="304800" y="1047925"/>
            <a:ext cx="4343400" cy="1774825"/>
            <a:chOff x="304800" y="1958976"/>
            <a:chExt cx="4343400" cy="1774824"/>
          </a:xfrm>
        </p:grpSpPr>
        <p:sp>
          <p:nvSpPr>
            <p:cNvPr id="14" name="Rounded Rectangle 13"/>
            <p:cNvSpPr/>
            <p:nvPr/>
          </p:nvSpPr>
          <p:spPr>
            <a:xfrm>
              <a:off x="304800" y="1958976"/>
              <a:ext cx="4343400" cy="1774824"/>
            </a:xfrm>
            <a:prstGeom prst="roundRect">
              <a:avLst/>
            </a:prstGeom>
            <a:gradFill>
              <a:gsLst>
                <a:gs pos="0">
                  <a:schemeClr val="accent1"/>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graphicFrame>
          <p:nvGraphicFramePr>
            <p:cNvPr id="17410" name="Object 2"/>
            <p:cNvGraphicFramePr>
              <a:graphicFrameLocks noChangeAspect="1"/>
            </p:cNvGraphicFramePr>
            <p:nvPr/>
          </p:nvGraphicFramePr>
          <p:xfrm>
            <a:off x="431800" y="1962151"/>
            <a:ext cx="1722438" cy="793750"/>
          </p:xfrm>
          <a:graphic>
            <a:graphicData uri="http://schemas.openxmlformats.org/presentationml/2006/ole">
              <mc:AlternateContent xmlns:mc="http://schemas.openxmlformats.org/markup-compatibility/2006">
                <mc:Choice xmlns:v="urn:schemas-microsoft-com:vml" Requires="v">
                  <p:oleObj spid="_x0000_s812048" name="Equation" r:id="rId3" imgW="1117115" imgH="482391" progId="Equation.DSMT4">
                    <p:embed/>
                  </p:oleObj>
                </mc:Choice>
                <mc:Fallback>
                  <p:oleObj name="Equation" r:id="rId3" imgW="1117115" imgH="48239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962151"/>
                          <a:ext cx="1722438" cy="7937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7420" name="TextBox 7"/>
            <p:cNvSpPr txBox="1">
              <a:spLocks noChangeArrowheads="1"/>
            </p:cNvSpPr>
            <p:nvPr/>
          </p:nvSpPr>
          <p:spPr bwMode="auto">
            <a:xfrm>
              <a:off x="2082910" y="2153206"/>
              <a:ext cx="569387" cy="369332"/>
            </a:xfrm>
            <a:prstGeom prst="rect">
              <a:avLst/>
            </a:prstGeom>
            <a:noFill/>
            <a:ln w="9525">
              <a:noFill/>
              <a:miter lim="800000"/>
              <a:headEnd/>
              <a:tailEnd/>
            </a:ln>
          </p:spPr>
          <p:txBody>
            <a:bodyPr wrap="none">
              <a:spAutoFit/>
            </a:bodyPr>
            <a:lstStyle/>
            <a:p>
              <a:r>
                <a:rPr lang="en-US" sz="1800" dirty="0">
                  <a:solidFill>
                    <a:srgbClr val="FFFFFF"/>
                  </a:solidFill>
                  <a:latin typeface="Arial"/>
                </a:rPr>
                <a:t>and</a:t>
              </a:r>
            </a:p>
          </p:txBody>
        </p:sp>
        <p:graphicFrame>
          <p:nvGraphicFramePr>
            <p:cNvPr id="17411" name="Object 3"/>
            <p:cNvGraphicFramePr>
              <a:graphicFrameLocks noChangeAspect="1"/>
            </p:cNvGraphicFramePr>
            <p:nvPr/>
          </p:nvGraphicFramePr>
          <p:xfrm>
            <a:off x="2636498" y="2208213"/>
            <a:ext cx="1741488" cy="314325"/>
          </p:xfrm>
          <a:graphic>
            <a:graphicData uri="http://schemas.openxmlformats.org/presentationml/2006/ole">
              <mc:AlternateContent xmlns:mc="http://schemas.openxmlformats.org/markup-compatibility/2006">
                <mc:Choice xmlns:v="urn:schemas-microsoft-com:vml" Requires="v">
                  <p:oleObj spid="_x0000_s812049" name="Equation" r:id="rId5" imgW="1130300" imgH="190500" progId="Equation.3">
                    <p:embed/>
                  </p:oleObj>
                </mc:Choice>
                <mc:Fallback>
                  <p:oleObj name="Equation" r:id="rId5" imgW="11303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498" y="2208213"/>
                          <a:ext cx="1741488" cy="3143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7421" name="Rectangle 11"/>
            <p:cNvSpPr>
              <a:spLocks noChangeArrowheads="1"/>
            </p:cNvSpPr>
            <p:nvPr/>
          </p:nvSpPr>
          <p:spPr bwMode="auto">
            <a:xfrm>
              <a:off x="941641" y="2949576"/>
              <a:ext cx="2778325" cy="369332"/>
            </a:xfrm>
            <a:prstGeom prst="rect">
              <a:avLst/>
            </a:prstGeom>
            <a:noFill/>
            <a:ln w="9525">
              <a:noFill/>
              <a:miter lim="800000"/>
              <a:headEnd/>
              <a:tailEnd/>
            </a:ln>
          </p:spPr>
          <p:txBody>
            <a:bodyPr wrap="none">
              <a:spAutoFit/>
            </a:bodyPr>
            <a:lstStyle/>
            <a:p>
              <a:pPr>
                <a:tabLst>
                  <a:tab pos="723900" algn="l"/>
                  <a:tab pos="1447800" algn="l"/>
                  <a:tab pos="2171700" algn="l"/>
                  <a:tab pos="2895600" algn="l"/>
                </a:tabLst>
              </a:pPr>
              <a:r>
                <a:rPr lang="en-GB" sz="1800" dirty="0">
                  <a:solidFill>
                    <a:srgbClr val="000000"/>
                  </a:solidFill>
                  <a:latin typeface="Arial"/>
                  <a:ea typeface="msmincho"/>
                  <a:cs typeface="msmincho"/>
                </a:rPr>
                <a:t>r(A,</a:t>
              </a:r>
              <a:r>
                <a:rPr lang="en-GB" sz="1800" baseline="33000" dirty="0">
                  <a:solidFill>
                    <a:srgbClr val="000000"/>
                  </a:solidFill>
                  <a:latin typeface="Arial"/>
                  <a:ea typeface="msmincho"/>
                  <a:cs typeface="msmincho"/>
                </a:rPr>
                <a:t>3</a:t>
              </a:r>
              <a:r>
                <a:rPr lang="en-GB" sz="1800" dirty="0">
                  <a:solidFill>
                    <a:srgbClr val="000000"/>
                  </a:solidFill>
                  <a:latin typeface="Arial"/>
                  <a:ea typeface="msmincho"/>
                  <a:cs typeface="msmincho"/>
                </a:rPr>
                <a:t>He) = 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(A)/a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a:t>
              </a:r>
              <a:r>
                <a:rPr lang="en-GB" sz="1800" baseline="33000" dirty="0">
                  <a:solidFill>
                    <a:srgbClr val="000000"/>
                  </a:solidFill>
                  <a:latin typeface="Arial"/>
                  <a:ea typeface="msmincho"/>
                  <a:cs typeface="msmincho"/>
                </a:rPr>
                <a:t>3</a:t>
              </a:r>
              <a:r>
                <a:rPr lang="en-GB" sz="1800" dirty="0">
                  <a:solidFill>
                    <a:srgbClr val="000000"/>
                  </a:solidFill>
                  <a:latin typeface="Arial"/>
                  <a:ea typeface="msmincho"/>
                  <a:cs typeface="msmincho"/>
                </a:rPr>
                <a:t>He)</a:t>
              </a:r>
            </a:p>
          </p:txBody>
        </p:sp>
        <p:sp>
          <p:nvSpPr>
            <p:cNvPr id="17422" name="TextBox 12"/>
            <p:cNvSpPr txBox="1">
              <a:spLocks noChangeArrowheads="1"/>
            </p:cNvSpPr>
            <p:nvPr/>
          </p:nvSpPr>
          <p:spPr bwMode="auto">
            <a:xfrm>
              <a:off x="2050343" y="2568576"/>
              <a:ext cx="633508" cy="800219"/>
            </a:xfrm>
            <a:prstGeom prst="rect">
              <a:avLst/>
            </a:prstGeom>
            <a:noFill/>
            <a:ln w="9525">
              <a:noFill/>
              <a:miter lim="800000"/>
              <a:headEnd/>
              <a:tailEnd/>
            </a:ln>
          </p:spPr>
          <p:txBody>
            <a:bodyPr wrap="none">
              <a:spAutoFit/>
            </a:bodyPr>
            <a:lstStyle/>
            <a:p>
              <a:r>
                <a:rPr lang="en-US" sz="1800" i="1" dirty="0">
                  <a:solidFill>
                    <a:srgbClr val="FFFFFF"/>
                  </a:solidFill>
                  <a:latin typeface="Arial"/>
                </a:rPr>
                <a:t>then</a:t>
              </a:r>
            </a:p>
            <a:p>
              <a:endParaRPr lang="en-US" dirty="0">
                <a:latin typeface="Arial"/>
              </a:endParaRPr>
            </a:p>
          </p:txBody>
        </p:sp>
      </p:grpSp>
      <p:sp>
        <p:nvSpPr>
          <p:cNvPr id="17416" name="Rectangle 15"/>
          <p:cNvSpPr>
            <a:spLocks noChangeArrowheads="1"/>
          </p:cNvSpPr>
          <p:nvPr/>
        </p:nvSpPr>
        <p:spPr bwMode="auto">
          <a:xfrm>
            <a:off x="304800" y="5715000"/>
            <a:ext cx="3886200" cy="523875"/>
          </a:xfrm>
          <a:prstGeom prst="rect">
            <a:avLst/>
          </a:prstGeom>
          <a:noFill/>
          <a:ln w="9525">
            <a:noFill/>
            <a:miter lim="800000"/>
            <a:headEnd/>
            <a:tailEnd/>
          </a:ln>
        </p:spPr>
        <p:txBody>
          <a:bodyPr>
            <a:spAutoFit/>
          </a:bodyPr>
          <a:lstStyle/>
          <a:p>
            <a:pPr>
              <a:tabLst>
                <a:tab pos="723900" algn="l"/>
                <a:tab pos="1447800" algn="l"/>
                <a:tab pos="2171700" algn="l"/>
                <a:tab pos="2895600" algn="l"/>
                <a:tab pos="3619500" algn="l"/>
                <a:tab pos="4343400" algn="l"/>
                <a:tab pos="5067300" algn="l"/>
                <a:tab pos="5791200" algn="l"/>
                <a:tab pos="6515100" algn="l"/>
              </a:tabLst>
            </a:pPr>
            <a:r>
              <a:rPr lang="en-GB" sz="1400" dirty="0">
                <a:solidFill>
                  <a:srgbClr val="000000"/>
                </a:solidFill>
                <a:latin typeface="Arial"/>
                <a:ea typeface="msmincho"/>
                <a:cs typeface="msmincho"/>
              </a:rPr>
              <a:t>K. Sh. </a:t>
            </a:r>
            <a:r>
              <a:rPr lang="en-GB" sz="1400" dirty="0" err="1">
                <a:solidFill>
                  <a:srgbClr val="000000"/>
                </a:solidFill>
                <a:latin typeface="Arial"/>
                <a:ea typeface="msmincho"/>
                <a:cs typeface="msmincho"/>
              </a:rPr>
              <a:t>Egiyan</a:t>
            </a:r>
            <a:r>
              <a:rPr lang="en-GB" sz="1400" dirty="0">
                <a:solidFill>
                  <a:srgbClr val="000000"/>
                </a:solidFill>
                <a:latin typeface="Arial"/>
                <a:ea typeface="msmincho"/>
                <a:cs typeface="msmincho"/>
              </a:rPr>
              <a:t> </a:t>
            </a:r>
            <a:r>
              <a:rPr lang="en-GB" sz="1400" i="1" dirty="0">
                <a:solidFill>
                  <a:srgbClr val="000000"/>
                </a:solidFill>
                <a:latin typeface="Arial"/>
                <a:ea typeface="msmincho"/>
                <a:cs typeface="msmincho"/>
              </a:rPr>
              <a:t>et al., </a:t>
            </a:r>
            <a:r>
              <a:rPr lang="en-GB" sz="1400" dirty="0">
                <a:solidFill>
                  <a:srgbClr val="000000"/>
                </a:solidFill>
                <a:latin typeface="Arial"/>
                <a:ea typeface="msmincho"/>
                <a:cs typeface="msmincho"/>
              </a:rPr>
              <a:t>PRC </a:t>
            </a:r>
            <a:r>
              <a:rPr lang="en-GB" sz="1400" b="1" dirty="0">
                <a:solidFill>
                  <a:srgbClr val="000000"/>
                </a:solidFill>
                <a:latin typeface="Arial"/>
                <a:ea typeface="msmincho"/>
                <a:cs typeface="msmincho"/>
              </a:rPr>
              <a:t> 68 </a:t>
            </a:r>
            <a:r>
              <a:rPr lang="en-GB" sz="1400" dirty="0">
                <a:solidFill>
                  <a:srgbClr val="000000"/>
                </a:solidFill>
                <a:latin typeface="Arial"/>
                <a:ea typeface="msmincho"/>
                <a:cs typeface="msmincho"/>
              </a:rPr>
              <a:t>(2003) 014313; PRL </a:t>
            </a:r>
            <a:r>
              <a:rPr lang="en-GB" sz="1400" b="1" dirty="0">
                <a:solidFill>
                  <a:srgbClr val="000000"/>
                </a:solidFill>
                <a:latin typeface="Arial"/>
                <a:ea typeface="msmincho"/>
                <a:cs typeface="msmincho"/>
              </a:rPr>
              <a:t>96 </a:t>
            </a:r>
            <a:r>
              <a:rPr lang="en-GB" sz="1400" dirty="0">
                <a:solidFill>
                  <a:srgbClr val="000000"/>
                </a:solidFill>
                <a:latin typeface="Arial"/>
                <a:ea typeface="msmincho"/>
                <a:cs typeface="msmincho"/>
              </a:rPr>
              <a:t>(2006) 082501</a:t>
            </a:r>
          </a:p>
        </p:txBody>
      </p:sp>
      <p:sp>
        <p:nvSpPr>
          <p:cNvPr id="17417" name="Rectangle 16"/>
          <p:cNvSpPr>
            <a:spLocks noChangeArrowheads="1"/>
          </p:cNvSpPr>
          <p:nvPr/>
        </p:nvSpPr>
        <p:spPr bwMode="auto">
          <a:xfrm>
            <a:off x="457200" y="6324600"/>
            <a:ext cx="3446463" cy="523220"/>
          </a:xfrm>
          <a:prstGeom prst="rect">
            <a:avLst/>
          </a:prstGeom>
          <a:noFill/>
          <a:ln w="9525">
            <a:noFill/>
            <a:miter lim="800000"/>
            <a:headEnd/>
            <a:tailEnd/>
          </a:ln>
        </p:spPr>
        <p:txBody>
          <a:bodyPr wrap="square">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400" dirty="0">
                <a:solidFill>
                  <a:srgbClr val="000000"/>
                </a:solidFill>
                <a:latin typeface="Arial"/>
                <a:ea typeface="msmincho"/>
                <a:cs typeface="msmincho"/>
              </a:rPr>
              <a:t>Originally done with SLAC data </a:t>
            </a:r>
            <a:endParaRPr lang="en-GB" sz="1400" dirty="0" smtClean="0">
              <a:solidFill>
                <a:srgbClr val="000000"/>
              </a:solidFill>
              <a:latin typeface="Arial"/>
              <a:ea typeface="msmincho"/>
              <a:cs typeface="msmincho"/>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400" dirty="0" smtClean="0">
                <a:solidFill>
                  <a:srgbClr val="000000"/>
                </a:solidFill>
                <a:latin typeface="Arial"/>
                <a:ea typeface="msmincho"/>
                <a:cs typeface="msmincho"/>
              </a:rPr>
              <a:t>by </a:t>
            </a:r>
            <a:r>
              <a:rPr lang="en-GB" sz="1400" dirty="0">
                <a:solidFill>
                  <a:srgbClr val="000000"/>
                </a:solidFill>
                <a:latin typeface="Arial"/>
                <a:ea typeface="msmincho"/>
                <a:cs typeface="msmincho"/>
              </a:rPr>
              <a:t>D.B. Day </a:t>
            </a:r>
            <a:r>
              <a:rPr lang="en-GB" sz="1400" i="1" dirty="0">
                <a:solidFill>
                  <a:srgbClr val="000000"/>
                </a:solidFill>
                <a:latin typeface="Arial"/>
                <a:ea typeface="msmincho"/>
                <a:cs typeface="msmincho"/>
              </a:rPr>
              <a:t>et al.</a:t>
            </a:r>
            <a:r>
              <a:rPr lang="en-GB" sz="1400" dirty="0">
                <a:solidFill>
                  <a:srgbClr val="000000"/>
                </a:solidFill>
                <a:latin typeface="Arial"/>
                <a:ea typeface="msmincho"/>
                <a:cs typeface="msmincho"/>
              </a:rPr>
              <a:t>, PRL 59 (1987) 427</a:t>
            </a:r>
          </a:p>
        </p:txBody>
      </p:sp>
      <p:sp>
        <p:nvSpPr>
          <p:cNvPr id="17418" name="TextBox 18"/>
          <p:cNvSpPr txBox="1">
            <a:spLocks noChangeArrowheads="1"/>
          </p:cNvSpPr>
          <p:nvPr/>
        </p:nvSpPr>
        <p:spPr bwMode="auto">
          <a:xfrm>
            <a:off x="871538" y="2419525"/>
            <a:ext cx="3260725" cy="369888"/>
          </a:xfrm>
          <a:prstGeom prst="rect">
            <a:avLst/>
          </a:prstGeom>
          <a:noFill/>
          <a:ln w="9525">
            <a:noFill/>
            <a:miter lim="800000"/>
            <a:headEnd/>
            <a:tailEnd/>
          </a:ln>
        </p:spPr>
        <p:txBody>
          <a:bodyPr wrap="none">
            <a:spAutoFit/>
          </a:bodyPr>
          <a:lstStyle/>
          <a:p>
            <a:r>
              <a:rPr lang="en-GB" sz="1800" dirty="0">
                <a:solidFill>
                  <a:srgbClr val="000000"/>
                </a:solidFill>
                <a:latin typeface="Arial"/>
                <a:ea typeface="msmincho"/>
                <a:cs typeface="msmincho"/>
              </a:rPr>
              <a:t>a</a:t>
            </a:r>
            <a:r>
              <a:rPr lang="en-GB" sz="1800" baseline="-33000" dirty="0">
                <a:solidFill>
                  <a:srgbClr val="000000"/>
                </a:solidFill>
                <a:latin typeface="Arial"/>
                <a:ea typeface="msmincho"/>
                <a:cs typeface="msmincho"/>
              </a:rPr>
              <a:t>2n</a:t>
            </a:r>
            <a:r>
              <a:rPr lang="en-GB" sz="1800" dirty="0">
                <a:solidFill>
                  <a:srgbClr val="000000"/>
                </a:solidFill>
                <a:latin typeface="Arial"/>
                <a:ea typeface="msmincho"/>
                <a:cs typeface="msmincho"/>
              </a:rPr>
              <a:t> 2N-probability above </a:t>
            </a:r>
            <a:r>
              <a:rPr lang="en-GB" sz="1800" dirty="0" err="1">
                <a:solidFill>
                  <a:srgbClr val="000000"/>
                </a:solidFill>
                <a:latin typeface="Arial"/>
                <a:ea typeface="msmincho"/>
                <a:cs typeface="msmincho"/>
              </a:rPr>
              <a:t>k</a:t>
            </a:r>
            <a:r>
              <a:rPr lang="en-GB" sz="1800" baseline="-25000" dirty="0" err="1">
                <a:solidFill>
                  <a:srgbClr val="000000"/>
                </a:solidFill>
                <a:latin typeface="Arial"/>
                <a:ea typeface="msmincho"/>
                <a:cs typeface="msmincho"/>
              </a:rPr>
              <a:t>Fermi</a:t>
            </a:r>
            <a:endParaRPr lang="en-US" sz="1800" baseline="-25000" dirty="0">
              <a:latin typeface="Arial"/>
            </a:endParaRPr>
          </a:p>
        </p:txBody>
      </p:sp>
      <p:grpSp>
        <p:nvGrpSpPr>
          <p:cNvPr id="3" name="Group 2"/>
          <p:cNvGrpSpPr/>
          <p:nvPr/>
        </p:nvGrpSpPr>
        <p:grpSpPr>
          <a:xfrm>
            <a:off x="4970478" y="321578"/>
            <a:ext cx="4292794" cy="5219351"/>
            <a:chOff x="4970478" y="267049"/>
            <a:chExt cx="4292794" cy="5219351"/>
          </a:xfrm>
        </p:grpSpPr>
        <p:pic>
          <p:nvPicPr>
            <p:cNvPr id="17415" name="Picture 14" descr="fch_ratios_x3_bl_1.pdf"/>
            <p:cNvPicPr>
              <a:picLocks noChangeAspect="1"/>
            </p:cNvPicPr>
            <p:nvPr/>
          </p:nvPicPr>
          <p:blipFill>
            <a:blip r:embed="rId7" cstate="print"/>
            <a:srcRect/>
            <a:stretch>
              <a:fillRect/>
            </a:stretch>
          </p:blipFill>
          <p:spPr bwMode="auto">
            <a:xfrm>
              <a:off x="4970478" y="267049"/>
              <a:ext cx="4292794" cy="5219351"/>
            </a:xfrm>
            <a:prstGeom prst="rect">
              <a:avLst/>
            </a:prstGeom>
            <a:noFill/>
            <a:ln w="9525">
              <a:noFill/>
              <a:miter lim="800000"/>
              <a:headEnd/>
              <a:tailEnd/>
            </a:ln>
          </p:spPr>
        </p:pic>
        <p:sp>
          <p:nvSpPr>
            <p:cNvPr id="15" name="Line 35"/>
            <p:cNvSpPr>
              <a:spLocks noChangeShapeType="1"/>
            </p:cNvSpPr>
            <p:nvPr/>
          </p:nvSpPr>
          <p:spPr bwMode="auto">
            <a:xfrm>
              <a:off x="6562740" y="4390692"/>
              <a:ext cx="1150937" cy="131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6" name="Line 36"/>
            <p:cNvSpPr>
              <a:spLocks noChangeShapeType="1"/>
            </p:cNvSpPr>
            <p:nvPr/>
          </p:nvSpPr>
          <p:spPr bwMode="auto">
            <a:xfrm flipV="1">
              <a:off x="7756525" y="4019634"/>
              <a:ext cx="1006475" cy="0"/>
            </a:xfrm>
            <a:prstGeom prst="line">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7" name="Line 37"/>
            <p:cNvSpPr>
              <a:spLocks noChangeShapeType="1"/>
            </p:cNvSpPr>
            <p:nvPr/>
          </p:nvSpPr>
          <p:spPr bwMode="auto">
            <a:xfrm>
              <a:off x="7696200" y="2645058"/>
              <a:ext cx="1023938" cy="1587"/>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8" name="Line 38"/>
            <p:cNvSpPr>
              <a:spLocks noChangeShapeType="1"/>
            </p:cNvSpPr>
            <p:nvPr/>
          </p:nvSpPr>
          <p:spPr bwMode="auto">
            <a:xfrm>
              <a:off x="6499240" y="2869169"/>
              <a:ext cx="1214437" cy="259"/>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19" name="Line 39"/>
            <p:cNvSpPr>
              <a:spLocks noChangeShapeType="1"/>
            </p:cNvSpPr>
            <p:nvPr/>
          </p:nvSpPr>
          <p:spPr bwMode="auto">
            <a:xfrm flipV="1">
              <a:off x="6494477" y="1524000"/>
              <a:ext cx="113347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sp>
          <p:nvSpPr>
            <p:cNvPr id="20" name="Line 37"/>
            <p:cNvSpPr>
              <a:spLocks noChangeShapeType="1"/>
            </p:cNvSpPr>
            <p:nvPr/>
          </p:nvSpPr>
          <p:spPr bwMode="auto">
            <a:xfrm>
              <a:off x="7696200" y="1337115"/>
              <a:ext cx="1023938" cy="1587"/>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2400">
                <a:solidFill>
                  <a:srgbClr val="000000"/>
                </a:solidFill>
                <a:latin typeface="Arial"/>
                <a:ea typeface="MS PGothic" pitchFamily="34" charset="-128"/>
              </a:endParaRPr>
            </a:p>
          </p:txBody>
        </p:sp>
      </p:grpSp>
      <p:sp>
        <p:nvSpPr>
          <p:cNvPr id="21" name="Text Box 42"/>
          <p:cNvSpPr txBox="1">
            <a:spLocks noChangeArrowheads="1"/>
          </p:cNvSpPr>
          <p:nvPr/>
        </p:nvSpPr>
        <p:spPr bwMode="auto">
          <a:xfrm>
            <a:off x="5463053" y="5536210"/>
            <a:ext cx="3402013" cy="5905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r>
              <a:rPr lang="en-US" sz="1600" dirty="0">
                <a:solidFill>
                  <a:srgbClr val="000000"/>
                </a:solidFill>
              </a:rPr>
              <a:t>Analysis shows that </a:t>
            </a:r>
            <a:r>
              <a:rPr lang="en-US" sz="1600" dirty="0">
                <a:solidFill>
                  <a:srgbClr val="0000FF"/>
                </a:solidFill>
              </a:rPr>
              <a:t>3-N</a:t>
            </a:r>
            <a:r>
              <a:rPr lang="en-US" sz="1600" dirty="0">
                <a:solidFill>
                  <a:srgbClr val="000000"/>
                </a:solidFill>
              </a:rPr>
              <a:t> SRC</a:t>
            </a:r>
          </a:p>
          <a:p>
            <a:pPr algn="l" eaLnBrk="1" hangingPunct="1"/>
            <a:r>
              <a:rPr lang="en-US" sz="1600" dirty="0">
                <a:solidFill>
                  <a:srgbClr val="000000"/>
                </a:solidFill>
              </a:rPr>
              <a:t>are 10 times smaller than </a:t>
            </a:r>
            <a:r>
              <a:rPr lang="en-US" sz="1600" dirty="0">
                <a:solidFill>
                  <a:srgbClr val="FF0000"/>
                </a:solidFill>
              </a:rPr>
              <a:t>2-N </a:t>
            </a:r>
            <a:r>
              <a:rPr lang="en-US" sz="1600" dirty="0">
                <a:solidFill>
                  <a:srgbClr val="000000"/>
                </a:solidFill>
              </a:rPr>
              <a:t>SRC.</a:t>
            </a:r>
          </a:p>
        </p:txBody>
      </p:sp>
      <p:sp>
        <p:nvSpPr>
          <p:cNvPr id="22" name="Text Box 43"/>
          <p:cNvSpPr txBox="1">
            <a:spLocks noChangeArrowheads="1"/>
          </p:cNvSpPr>
          <p:nvPr/>
        </p:nvSpPr>
        <p:spPr bwMode="auto">
          <a:xfrm>
            <a:off x="3986737" y="6183560"/>
            <a:ext cx="510063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l" eaLnBrk="1" hangingPunct="1"/>
            <a:r>
              <a:rPr lang="en-US" sz="1600" dirty="0">
                <a:solidFill>
                  <a:srgbClr val="000000"/>
                </a:solidFill>
              </a:rPr>
              <a:t>At any moment, the number of 2-nucleon SRC </a:t>
            </a:r>
            <a:br>
              <a:rPr lang="en-US" sz="1600" dirty="0">
                <a:solidFill>
                  <a:srgbClr val="000000"/>
                </a:solidFill>
              </a:rPr>
            </a:br>
            <a:r>
              <a:rPr lang="en-US" sz="1600" dirty="0">
                <a:solidFill>
                  <a:srgbClr val="000000"/>
                </a:solidFill>
              </a:rPr>
              <a:t>are 0.3, 1.2 and 6.7 in </a:t>
            </a:r>
            <a:r>
              <a:rPr lang="en-US" sz="1600" baseline="30000" dirty="0">
                <a:solidFill>
                  <a:srgbClr val="000000"/>
                </a:solidFill>
              </a:rPr>
              <a:t>4</a:t>
            </a:r>
            <a:r>
              <a:rPr lang="en-US" sz="1600" dirty="0">
                <a:solidFill>
                  <a:srgbClr val="000000"/>
                </a:solidFill>
              </a:rPr>
              <a:t>He, </a:t>
            </a:r>
            <a:r>
              <a:rPr lang="en-US" sz="1600" baseline="30000" dirty="0">
                <a:solidFill>
                  <a:srgbClr val="000000"/>
                </a:solidFill>
              </a:rPr>
              <a:t>12</a:t>
            </a:r>
            <a:r>
              <a:rPr lang="en-US" sz="1600" dirty="0">
                <a:solidFill>
                  <a:srgbClr val="000000"/>
                </a:solidFill>
              </a:rPr>
              <a:t>C and </a:t>
            </a:r>
            <a:r>
              <a:rPr lang="en-US" sz="1600" baseline="30000" dirty="0">
                <a:solidFill>
                  <a:srgbClr val="000000"/>
                </a:solidFill>
              </a:rPr>
              <a:t>56</a:t>
            </a:r>
            <a:r>
              <a:rPr lang="en-US" sz="1600" dirty="0">
                <a:solidFill>
                  <a:srgbClr val="000000"/>
                </a:solidFill>
              </a:rPr>
              <a:t>Fe, respectively</a:t>
            </a:r>
          </a:p>
        </p:txBody>
      </p:sp>
      <p:cxnSp>
        <p:nvCxnSpPr>
          <p:cNvPr id="24" name="Straight Connector 2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76779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9056" t="7057" r="16365" b="10587"/>
          <a:stretch>
            <a:fillRect/>
          </a:stretch>
        </p:blipFill>
        <p:spPr bwMode="auto">
          <a:xfrm>
            <a:off x="2971800" y="1047750"/>
            <a:ext cx="6096000" cy="5200650"/>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angle 3"/>
          <p:cNvSpPr>
            <a:spLocks noGrp="1" noChangeArrowheads="1"/>
          </p:cNvSpPr>
          <p:nvPr>
            <p:ph type="title"/>
          </p:nvPr>
        </p:nvSpPr>
        <p:spPr>
          <a:xfrm>
            <a:off x="76200" y="90984"/>
            <a:ext cx="8991600" cy="639762"/>
          </a:xfrm>
        </p:spPr>
        <p:txBody>
          <a:bodyPr/>
          <a:lstStyle/>
          <a:p>
            <a:r>
              <a:rPr lang="en-US" sz="2800" b="1" dirty="0" smtClean="0">
                <a:solidFill>
                  <a:srgbClr val="FF0000"/>
                </a:solidFill>
              </a:rPr>
              <a:t>Higher Precision, Higher Q</a:t>
            </a:r>
            <a:r>
              <a:rPr lang="en-US" sz="2800" b="1" baseline="30000" dirty="0" smtClean="0">
                <a:solidFill>
                  <a:srgbClr val="FF0000"/>
                </a:solidFill>
              </a:rPr>
              <a:t>2</a:t>
            </a:r>
            <a:r>
              <a:rPr lang="en-US" sz="2800" b="1" dirty="0" smtClean="0">
                <a:solidFill>
                  <a:srgbClr val="FF0000"/>
                </a:solidFill>
              </a:rPr>
              <a:t> Follow-on Experiment</a:t>
            </a:r>
            <a:br>
              <a:rPr lang="en-US" sz="2800" b="1" dirty="0" smtClean="0">
                <a:solidFill>
                  <a:srgbClr val="FF0000"/>
                </a:solidFill>
              </a:rPr>
            </a:br>
            <a:r>
              <a:rPr lang="en-US" sz="2800" b="1" dirty="0" smtClean="0">
                <a:solidFill>
                  <a:srgbClr val="FF0000"/>
                </a:solidFill>
              </a:rPr>
              <a:t>E02-019: 2N correlations in A/D ratios</a:t>
            </a:r>
          </a:p>
        </p:txBody>
      </p:sp>
      <p:sp>
        <p:nvSpPr>
          <p:cNvPr id="7172" name="Text Box 4"/>
          <p:cNvSpPr txBox="1">
            <a:spLocks noChangeArrowheads="1"/>
          </p:cNvSpPr>
          <p:nvPr/>
        </p:nvSpPr>
        <p:spPr bwMode="auto">
          <a:xfrm>
            <a:off x="76200" y="1295400"/>
            <a:ext cx="2286000" cy="1014413"/>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smtClean="0">
                <a:solidFill>
                  <a:srgbClr val="000000"/>
                </a:solidFill>
                <a:latin typeface="Times New Roman" pitchFamily="18" charset="0"/>
                <a:cs typeface="Arial" charset="0"/>
              </a:rPr>
              <a:t>18° data </a:t>
            </a:r>
          </a:p>
          <a:p>
            <a:pPr eaLnBrk="1" hangingPunct="1">
              <a:spcBef>
                <a:spcPct val="50000"/>
              </a:spcBef>
            </a:pPr>
            <a:r>
              <a:rPr lang="en-US" sz="2400" smtClean="0">
                <a:solidFill>
                  <a:srgbClr val="000000"/>
                </a:solidFill>
                <a:latin typeface="Times New Roman" pitchFamily="18" charset="0"/>
                <a:cs typeface="Arial" charset="0"/>
              </a:rPr>
              <a:t>&lt;Q</a:t>
            </a:r>
            <a:r>
              <a:rPr lang="en-US" sz="2400" baseline="30000" smtClean="0">
                <a:solidFill>
                  <a:srgbClr val="000000"/>
                </a:solidFill>
                <a:latin typeface="Times New Roman" pitchFamily="18" charset="0"/>
                <a:cs typeface="Arial" charset="0"/>
              </a:rPr>
              <a:t>2</a:t>
            </a:r>
            <a:r>
              <a:rPr lang="en-US" sz="2400" smtClean="0">
                <a:solidFill>
                  <a:srgbClr val="000000"/>
                </a:solidFill>
                <a:latin typeface="Times New Roman" pitchFamily="18" charset="0"/>
                <a:cs typeface="Arial" charset="0"/>
              </a:rPr>
              <a:t>&gt;=2.72GeV</a:t>
            </a:r>
            <a:r>
              <a:rPr lang="en-US" sz="2400" baseline="30000" smtClean="0">
                <a:solidFill>
                  <a:srgbClr val="000000"/>
                </a:solidFill>
                <a:latin typeface="Times New Roman" pitchFamily="18" charset="0"/>
                <a:cs typeface="Arial" charset="0"/>
              </a:rPr>
              <a:t>2</a:t>
            </a:r>
          </a:p>
        </p:txBody>
      </p:sp>
      <p:sp>
        <p:nvSpPr>
          <p:cNvPr id="7173" name="Text Box 5"/>
          <p:cNvSpPr txBox="1">
            <a:spLocks noChangeArrowheads="1"/>
          </p:cNvSpPr>
          <p:nvPr/>
        </p:nvSpPr>
        <p:spPr bwMode="auto">
          <a:xfrm>
            <a:off x="76200" y="2851150"/>
            <a:ext cx="2743200" cy="42545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000" b="1" smtClean="0">
                <a:solidFill>
                  <a:srgbClr val="000000"/>
                </a:solidFill>
                <a:latin typeface="Times New Roman" pitchFamily="18" charset="0"/>
                <a:cs typeface="Arial" charset="0"/>
              </a:rPr>
              <a:t>R(A, D)</a:t>
            </a:r>
          </a:p>
        </p:txBody>
      </p:sp>
      <p:graphicFrame>
        <p:nvGraphicFramePr>
          <p:cNvPr id="38999" name="Group 87"/>
          <p:cNvGraphicFramePr>
            <a:graphicFrameLocks noGrp="1"/>
          </p:cNvGraphicFramePr>
          <p:nvPr>
            <p:ph sz="quarter" idx="3"/>
          </p:nvPr>
        </p:nvGraphicFramePr>
        <p:xfrm>
          <a:off x="76200" y="3352800"/>
          <a:ext cx="2743200" cy="2194404"/>
        </p:xfrm>
        <a:graphic>
          <a:graphicData uri="http://schemas.openxmlformats.org/drawingml/2006/table">
            <a:tbl>
              <a:tblPr/>
              <a:tblGrid>
                <a:gridCol w="561975"/>
                <a:gridCol w="1055688"/>
                <a:gridCol w="1125537"/>
              </a:tblGrid>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He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2.14</a:t>
                      </a:r>
                      <a:r>
                        <a:rPr kumimoji="0" lang="en-US" sz="1800" b="1" i="0" u="none" strike="noStrike" cap="none" normalizeH="0" baseline="0" smtClean="0">
                          <a:ln>
                            <a:noFill/>
                          </a:ln>
                          <a:solidFill>
                            <a:schemeClr val="tx1"/>
                          </a:solidFill>
                          <a:effectLst/>
                          <a:latin typeface="Arial" charset="0"/>
                          <a:cs typeface="Times New Roman" pitchFamily="18" charset="0"/>
                        </a:rPr>
                        <a:t>(4)</a:t>
                      </a:r>
                      <a:endParaRPr kumimoji="0" lang="en-US" sz="1800" b="1" i="0" u="none" strike="noStrike" cap="none" normalizeH="0" baseline="0" smtClean="0">
                        <a:ln>
                          <a:noFill/>
                        </a:ln>
                        <a:solidFill>
                          <a:schemeClr val="tx1"/>
                        </a:solidFill>
                        <a:effectLst/>
                        <a:latin typeface="Arial"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1.93(10)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30000" smtClean="0">
                          <a:ln>
                            <a:noFill/>
                          </a:ln>
                          <a:solidFill>
                            <a:schemeClr val="tx1"/>
                          </a:solidFill>
                          <a:effectLst/>
                          <a:latin typeface="Arial" charset="0"/>
                        </a:rPr>
                        <a:t>4</a:t>
                      </a:r>
                      <a:r>
                        <a:rPr kumimoji="0" lang="en-US" sz="1800" b="1" i="0" u="none" strike="noStrike" cap="none" normalizeH="0" baseline="0" smtClean="0">
                          <a:ln>
                            <a:noFill/>
                          </a:ln>
                          <a:solidFill>
                            <a:schemeClr val="tx1"/>
                          </a:solidFill>
                          <a:effectLst/>
                          <a:latin typeface="Arial" charset="0"/>
                        </a:rPr>
                        <a:t>He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3.66</a:t>
                      </a:r>
                      <a:r>
                        <a:rPr kumimoji="0" lang="en-US" sz="1800" b="1" i="0" u="none" strike="noStrike" cap="none" normalizeH="0" baseline="0" smtClean="0">
                          <a:ln>
                            <a:noFill/>
                          </a:ln>
                          <a:solidFill>
                            <a:schemeClr val="tx1"/>
                          </a:solidFill>
                          <a:effectLst/>
                          <a:latin typeface="Arial" charset="0"/>
                          <a:cs typeface="Times New Roman" pitchFamily="18"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3.02(17)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Be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4.00</a:t>
                      </a:r>
                      <a:r>
                        <a:rPr kumimoji="0" lang="en-US" sz="1800" b="1" i="0" u="none" strike="noStrike" cap="none" normalizeH="0" baseline="0" smtClean="0">
                          <a:ln>
                            <a:noFill/>
                          </a:ln>
                          <a:solidFill>
                            <a:schemeClr val="tx1"/>
                          </a:solidFill>
                          <a:effectLst/>
                          <a:latin typeface="Arial" charset="0"/>
                          <a:cs typeface="Times New Roman" pitchFamily="18"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3.37(17)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4.88</a:t>
                      </a:r>
                      <a:r>
                        <a:rPr kumimoji="0" lang="en-US" sz="1800" b="1" i="0" u="none" strike="noStrike" cap="none" normalizeH="0" baseline="0" smtClean="0">
                          <a:ln>
                            <a:noFill/>
                          </a:ln>
                          <a:solidFill>
                            <a:schemeClr val="tx1"/>
                          </a:solidFill>
                          <a:effectLst/>
                          <a:latin typeface="Arial" charset="0"/>
                          <a:cs typeface="Times New Roman" pitchFamily="18" charset="0"/>
                        </a:rPr>
                        <a:t>(10)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660066"/>
                          </a:solidFill>
                          <a:effectLst/>
                          <a:latin typeface="Arial" charset="0"/>
                        </a:rPr>
                        <a:t>4.00(24)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5.37</a:t>
                      </a:r>
                      <a:r>
                        <a:rPr kumimoji="0" lang="en-US" sz="1800" b="1" i="0" u="none" strike="noStrike" cap="none" normalizeH="0" baseline="0" smtClean="0">
                          <a:ln>
                            <a:noFill/>
                          </a:ln>
                          <a:solidFill>
                            <a:schemeClr val="tx1"/>
                          </a:solidFill>
                          <a:effectLst/>
                          <a:latin typeface="Arial" charset="0"/>
                          <a:cs typeface="Times New Roman" pitchFamily="18" charset="0"/>
                        </a:rPr>
                        <a:t>(11)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4.33(28)</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Au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5.34</a:t>
                      </a:r>
                      <a:r>
                        <a:rPr kumimoji="0" lang="en-US" sz="1800" b="1" i="0" u="none" strike="noStrike" cap="none" normalizeH="0" baseline="0" smtClean="0">
                          <a:ln>
                            <a:noFill/>
                          </a:ln>
                          <a:solidFill>
                            <a:schemeClr val="tx1"/>
                          </a:solidFill>
                          <a:effectLst/>
                          <a:latin typeface="Arial" charset="0"/>
                          <a:cs typeface="Times New Roman" pitchFamily="18" charset="0"/>
                        </a:rPr>
                        <a:t>(11)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660066"/>
                          </a:solidFill>
                          <a:effectLst/>
                          <a:latin typeface="Arial" charset="0"/>
                        </a:rPr>
                        <a:t>4.26(29)</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05" name="Line 83"/>
          <p:cNvSpPr>
            <a:spLocks noChangeShapeType="1"/>
          </p:cNvSpPr>
          <p:nvPr/>
        </p:nvSpPr>
        <p:spPr bwMode="auto">
          <a:xfrm flipV="1">
            <a:off x="2133600" y="5715000"/>
            <a:ext cx="0" cy="381000"/>
          </a:xfrm>
          <a:prstGeom prst="line">
            <a:avLst/>
          </a:prstGeom>
          <a:noFill/>
          <a:ln w="28575">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en-US" sz="1800" smtClean="0">
              <a:solidFill>
                <a:srgbClr val="000000"/>
              </a:solidFill>
              <a:latin typeface="Arial"/>
            </a:endParaRPr>
          </a:p>
        </p:txBody>
      </p:sp>
      <p:sp>
        <p:nvSpPr>
          <p:cNvPr id="7206" name="Text Box 84"/>
          <p:cNvSpPr txBox="1">
            <a:spLocks noChangeArrowheads="1"/>
          </p:cNvSpPr>
          <p:nvPr/>
        </p:nvSpPr>
        <p:spPr bwMode="auto">
          <a:xfrm>
            <a:off x="1828800" y="6096000"/>
            <a:ext cx="518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1400" b="1" dirty="0" smtClean="0">
                <a:solidFill>
                  <a:srgbClr val="660066"/>
                </a:solidFill>
              </a:rPr>
              <a:t>Correct for </a:t>
            </a:r>
            <a:r>
              <a:rPr lang="en-US" sz="1400" b="1" dirty="0" err="1" smtClean="0">
                <a:solidFill>
                  <a:srgbClr val="660066"/>
                </a:solidFill>
              </a:rPr>
              <a:t>inelastics</a:t>
            </a:r>
            <a:r>
              <a:rPr lang="en-US" sz="1400" b="1" dirty="0" smtClean="0">
                <a:solidFill>
                  <a:srgbClr val="660066"/>
                </a:solidFill>
              </a:rPr>
              <a:t> and high </a:t>
            </a:r>
            <a:r>
              <a:rPr lang="en-US" sz="1400" b="1" dirty="0" err="1" smtClean="0">
                <a:solidFill>
                  <a:srgbClr val="660066"/>
                </a:solidFill>
              </a:rPr>
              <a:t>p</a:t>
            </a:r>
            <a:r>
              <a:rPr lang="en-US" sz="1400" b="1" baseline="-25000" dirty="0" err="1" smtClean="0">
                <a:solidFill>
                  <a:srgbClr val="660066"/>
                </a:solidFill>
              </a:rPr>
              <a:t>M</a:t>
            </a:r>
            <a:r>
              <a:rPr lang="en-US" sz="1400" b="1" dirty="0" smtClean="0">
                <a:solidFill>
                  <a:srgbClr val="660066"/>
                </a:solidFill>
              </a:rPr>
              <a:t> tail due to pair motion to get relative 2N-SRC contribution .  </a:t>
            </a:r>
            <a:r>
              <a:rPr lang="en-US" sz="1400" b="1" i="1" dirty="0" smtClean="0">
                <a:solidFill>
                  <a:srgbClr val="FF0000"/>
                </a:solidFill>
              </a:rPr>
              <a:t>Ratios are in excellent agreement with CLAS results for 2N correlations</a:t>
            </a:r>
          </a:p>
        </p:txBody>
      </p:sp>
      <p:sp>
        <p:nvSpPr>
          <p:cNvPr id="7207" name="Line 85"/>
          <p:cNvSpPr>
            <a:spLocks noChangeShapeType="1"/>
          </p:cNvSpPr>
          <p:nvPr/>
        </p:nvSpPr>
        <p:spPr bwMode="auto">
          <a:xfrm flipV="1">
            <a:off x="1143000" y="5715000"/>
            <a:ext cx="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en-US" sz="1800" smtClean="0">
              <a:solidFill>
                <a:srgbClr val="000000"/>
              </a:solidFill>
              <a:latin typeface="Arial"/>
            </a:endParaRPr>
          </a:p>
        </p:txBody>
      </p:sp>
      <p:sp>
        <p:nvSpPr>
          <p:cNvPr id="7208" name="Text Box 86"/>
          <p:cNvSpPr txBox="1">
            <a:spLocks noChangeArrowheads="1"/>
          </p:cNvSpPr>
          <p:nvPr/>
        </p:nvSpPr>
        <p:spPr bwMode="auto">
          <a:xfrm>
            <a:off x="533400" y="6308619"/>
            <a:ext cx="1295400"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1400" b="1" dirty="0" smtClean="0">
                <a:solidFill>
                  <a:srgbClr val="000000"/>
                </a:solidFill>
              </a:rPr>
              <a:t>Raw cross </a:t>
            </a:r>
            <a:br>
              <a:rPr lang="en-US" sz="1400" b="1" dirty="0" smtClean="0">
                <a:solidFill>
                  <a:srgbClr val="000000"/>
                </a:solidFill>
              </a:rPr>
            </a:br>
            <a:r>
              <a:rPr lang="en-US" sz="1400" b="1" dirty="0" smtClean="0">
                <a:solidFill>
                  <a:srgbClr val="000000"/>
                </a:solidFill>
              </a:rPr>
              <a:t>section ratio</a:t>
            </a:r>
          </a:p>
        </p:txBody>
      </p:sp>
      <p:sp>
        <p:nvSpPr>
          <p:cNvPr id="12" name="Text Box 9"/>
          <p:cNvSpPr txBox="1">
            <a:spLocks noChangeArrowheads="1"/>
          </p:cNvSpPr>
          <p:nvPr/>
        </p:nvSpPr>
        <p:spPr bwMode="auto">
          <a:xfrm>
            <a:off x="6934200" y="6334780"/>
            <a:ext cx="2286000" cy="523220"/>
          </a:xfrm>
          <a:prstGeom prst="rect">
            <a:avLst/>
          </a:prstGeom>
          <a:solidFill>
            <a:schemeClr val="bg1"/>
          </a:solidFill>
          <a:ln>
            <a:noFill/>
          </a:ln>
          <a:effectLst/>
          <a:extLst>
            <a:ext uri="{91240B29-F687-4F45-9708-019B960494DF}">
              <a14:hiddenLine xmlns:a14="http://schemas.microsoft.com/office/drawing/2010/main" w="1905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i="1" dirty="0" smtClean="0">
                <a:solidFill>
                  <a:srgbClr val="000000"/>
                </a:solidFill>
                <a:latin typeface="Times New Roman" pitchFamily="18" charset="0"/>
                <a:ea typeface="ＭＳ Ｐゴシック" pitchFamily="34" charset="-128"/>
              </a:rPr>
              <a:t>N. </a:t>
            </a:r>
            <a:r>
              <a:rPr lang="en-US" sz="1400" i="1" dirty="0" err="1" smtClean="0">
                <a:solidFill>
                  <a:srgbClr val="000000"/>
                </a:solidFill>
                <a:latin typeface="Times New Roman" pitchFamily="18" charset="0"/>
                <a:ea typeface="ＭＳ Ｐゴシック" pitchFamily="34" charset="-128"/>
              </a:rPr>
              <a:t>Fomin</a:t>
            </a:r>
            <a:r>
              <a:rPr lang="en-US" sz="1400" i="1" dirty="0" smtClean="0">
                <a:solidFill>
                  <a:srgbClr val="000000"/>
                </a:solidFill>
                <a:latin typeface="Times New Roman" pitchFamily="18" charset="0"/>
                <a:ea typeface="ＭＳ Ｐゴシック" pitchFamily="34" charset="-128"/>
              </a:rPr>
              <a:t>, et al, </a:t>
            </a:r>
            <a:r>
              <a:rPr lang="en-US" sz="1400" dirty="0">
                <a:solidFill>
                  <a:srgbClr val="000000"/>
                </a:solidFill>
              </a:rPr>
              <a:t>Phys. Rev. </a:t>
            </a:r>
            <a:r>
              <a:rPr lang="en-US" sz="1400" dirty="0" err="1">
                <a:solidFill>
                  <a:srgbClr val="000000"/>
                </a:solidFill>
              </a:rPr>
              <a:t>Lett</a:t>
            </a:r>
            <a:r>
              <a:rPr lang="en-US" sz="1400" dirty="0">
                <a:solidFill>
                  <a:srgbClr val="000000"/>
                </a:solidFill>
              </a:rPr>
              <a:t>. 108, 092502 (2012)</a:t>
            </a:r>
          </a:p>
        </p:txBody>
      </p:sp>
      <p:sp>
        <p:nvSpPr>
          <p:cNvPr id="2" name="TextBox 1"/>
          <p:cNvSpPr txBox="1"/>
          <p:nvPr/>
        </p:nvSpPr>
        <p:spPr>
          <a:xfrm rot="20124270">
            <a:off x="4114800" y="3105834"/>
            <a:ext cx="4538422" cy="646331"/>
          </a:xfrm>
          <a:prstGeom prst="rect">
            <a:avLst/>
          </a:prstGeom>
          <a:solidFill>
            <a:schemeClr val="bg1"/>
          </a:solidFill>
          <a:ln>
            <a:solidFill>
              <a:srgbClr val="FF0000"/>
            </a:solidFill>
          </a:ln>
        </p:spPr>
        <p:txBody>
          <a:bodyPr wrap="none" rtlCol="0">
            <a:spAutoFit/>
          </a:bodyPr>
          <a:lstStyle/>
          <a:p>
            <a:pPr algn="l"/>
            <a:r>
              <a:rPr lang="en-US" sz="1800" b="1" dirty="0" smtClean="0"/>
              <a:t>w/ further effort (E08-014) in x&gt;2 region </a:t>
            </a:r>
          </a:p>
          <a:p>
            <a:pPr algn="l"/>
            <a:r>
              <a:rPr lang="en-US" sz="1800" b="1" dirty="0" smtClean="0"/>
              <a:t>to resolve apparent differences</a:t>
            </a:r>
            <a:endParaRPr lang="en-US" sz="1800" b="1" dirty="0"/>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cxnSp>
        <p:nvCxnSpPr>
          <p:cNvPr id="14" name="Straight Connector 13"/>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389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0" y="76200"/>
            <a:ext cx="9144000" cy="685800"/>
          </a:xfrm>
          <a:solidFill>
            <a:schemeClr val="bg1"/>
          </a:solidFill>
        </p:spPr>
        <p:txBody>
          <a:bodyPr/>
          <a:lstStyle/>
          <a:p>
            <a:pPr eaLnBrk="1" hangingPunct="1"/>
            <a:r>
              <a:rPr lang="en-US" sz="2400" b="1" dirty="0" smtClean="0">
                <a:solidFill>
                  <a:schemeClr val="tx1"/>
                </a:solidFill>
              </a:rPr>
              <a:t>Short-Range Correlations (SRC) and European </a:t>
            </a:r>
            <a:r>
              <a:rPr lang="en-US" sz="2400" b="1" dirty="0" err="1" smtClean="0">
                <a:solidFill>
                  <a:schemeClr val="tx1"/>
                </a:solidFill>
              </a:rPr>
              <a:t>Muon</a:t>
            </a:r>
            <a:r>
              <a:rPr lang="en-US" sz="2400" b="1" dirty="0" smtClean="0">
                <a:solidFill>
                  <a:schemeClr val="tx1"/>
                </a:solidFill>
              </a:rPr>
              <a:t> Collaboration (EMC) Effect Are Correlated</a:t>
            </a:r>
          </a:p>
        </p:txBody>
      </p:sp>
      <p:sp>
        <p:nvSpPr>
          <p:cNvPr id="24580" name="Text Box 6"/>
          <p:cNvSpPr txBox="1">
            <a:spLocks noChangeArrowheads="1"/>
          </p:cNvSpPr>
          <p:nvPr/>
        </p:nvSpPr>
        <p:spPr bwMode="auto">
          <a:xfrm>
            <a:off x="2743200" y="5141920"/>
            <a:ext cx="4267200" cy="400050"/>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r>
              <a:rPr lang="en-US" sz="2000" b="1" dirty="0">
                <a:solidFill>
                  <a:srgbClr val="000000"/>
                </a:solidFill>
                <a:cs typeface="Arial" pitchFamily="34" charset="0"/>
              </a:rPr>
              <a:t>SRC </a:t>
            </a:r>
            <a:r>
              <a:rPr lang="en-US" sz="2000" dirty="0">
                <a:solidFill>
                  <a:srgbClr val="000000"/>
                </a:solidFill>
                <a:cs typeface="Arial" pitchFamily="34" charset="0"/>
              </a:rPr>
              <a:t>Scaling factors X</a:t>
            </a:r>
            <a:r>
              <a:rPr lang="en-US" sz="2000" baseline="-25000" dirty="0">
                <a:solidFill>
                  <a:srgbClr val="000000"/>
                </a:solidFill>
                <a:cs typeface="Arial" pitchFamily="34" charset="0"/>
              </a:rPr>
              <a:t>B </a:t>
            </a:r>
            <a:r>
              <a:rPr lang="en-US" sz="2000" dirty="0">
                <a:solidFill>
                  <a:srgbClr val="000000"/>
                </a:solidFill>
                <a:cs typeface="Arial" pitchFamily="34" charset="0"/>
              </a:rPr>
              <a:t>≥ 1.4</a:t>
            </a:r>
          </a:p>
        </p:txBody>
      </p:sp>
      <p:sp>
        <p:nvSpPr>
          <p:cNvPr id="24581" name="Text Box 7"/>
          <p:cNvSpPr txBox="1">
            <a:spLocks noChangeArrowheads="1"/>
          </p:cNvSpPr>
          <p:nvPr/>
        </p:nvSpPr>
        <p:spPr bwMode="auto">
          <a:xfrm rot="-5400000">
            <a:off x="-693737" y="1638307"/>
            <a:ext cx="2438400" cy="708025"/>
          </a:xfrm>
          <a:prstGeom prst="rect">
            <a:avLst/>
          </a:prstGeom>
          <a:noFill/>
          <a:ln w="9525">
            <a:noFill/>
            <a:miter lim="800000"/>
            <a:headEnd/>
            <a:tailEnd/>
          </a:ln>
        </p:spPr>
        <p:txBody>
          <a:bodyPr>
            <a:spAutoFit/>
          </a:bodyPr>
          <a:lstStyle/>
          <a:p>
            <a:pPr algn="l" defTabSz="457200" eaLnBrk="1" fontAlgn="auto" hangingPunct="1">
              <a:spcBef>
                <a:spcPts val="0"/>
              </a:spcBef>
              <a:spcAft>
                <a:spcPts val="0"/>
              </a:spcAft>
            </a:pPr>
            <a:r>
              <a:rPr lang="en-US" sz="2000" b="1" dirty="0">
                <a:solidFill>
                  <a:srgbClr val="000000"/>
                </a:solidFill>
                <a:cs typeface="Arial" pitchFamily="34" charset="0"/>
              </a:rPr>
              <a:t>EMC</a:t>
            </a:r>
            <a:r>
              <a:rPr lang="en-US" sz="2000" dirty="0">
                <a:solidFill>
                  <a:srgbClr val="000000"/>
                </a:solidFill>
                <a:cs typeface="Arial" pitchFamily="34" charset="0"/>
              </a:rPr>
              <a:t> Slopes</a:t>
            </a:r>
          </a:p>
          <a:p>
            <a:pPr algn="l" defTabSz="457200" eaLnBrk="1" fontAlgn="auto" hangingPunct="1">
              <a:spcBef>
                <a:spcPts val="0"/>
              </a:spcBef>
              <a:spcAft>
                <a:spcPts val="0"/>
              </a:spcAft>
            </a:pPr>
            <a:r>
              <a:rPr lang="en-US" sz="2000" dirty="0">
                <a:solidFill>
                  <a:srgbClr val="000000"/>
                </a:solidFill>
                <a:cs typeface="Arial" pitchFamily="34" charset="0"/>
              </a:rPr>
              <a:t>0.35 ≤ X</a:t>
            </a:r>
            <a:r>
              <a:rPr lang="en-US" sz="2000" baseline="-25000" dirty="0">
                <a:solidFill>
                  <a:srgbClr val="000000"/>
                </a:solidFill>
                <a:cs typeface="Arial" pitchFamily="34" charset="0"/>
              </a:rPr>
              <a:t>B </a:t>
            </a:r>
            <a:r>
              <a:rPr lang="en-US" sz="2000" dirty="0">
                <a:solidFill>
                  <a:srgbClr val="000000"/>
                </a:solidFill>
                <a:cs typeface="Arial" pitchFamily="34" charset="0"/>
              </a:rPr>
              <a:t>≤ 0.7</a:t>
            </a:r>
          </a:p>
        </p:txBody>
      </p:sp>
      <p:sp>
        <p:nvSpPr>
          <p:cNvPr id="24582" name="Rectangle 1040"/>
          <p:cNvSpPr>
            <a:spLocks noChangeArrowheads="1"/>
          </p:cNvSpPr>
          <p:nvPr/>
        </p:nvSpPr>
        <p:spPr bwMode="auto">
          <a:xfrm>
            <a:off x="5603787" y="6321623"/>
            <a:ext cx="3488071" cy="307777"/>
          </a:xfrm>
          <a:prstGeom prst="rect">
            <a:avLst/>
          </a:prstGeom>
          <a:noFill/>
          <a:ln w="12700">
            <a:noFill/>
            <a:miter lim="800000"/>
            <a:headEnd type="none" w="sm" len="sm"/>
            <a:tailEnd type="none" w="sm" len="sm"/>
          </a:ln>
        </p:spPr>
        <p:txBody>
          <a:bodyPr wrap="none">
            <a:spAutoFit/>
          </a:bodyPr>
          <a:lstStyle/>
          <a:p>
            <a:pPr algn="l" defTabSz="457200" eaLnBrk="1" fontAlgn="auto" hangingPunct="1">
              <a:spcBef>
                <a:spcPts val="0"/>
              </a:spcBef>
              <a:spcAft>
                <a:spcPts val="0"/>
              </a:spcAft>
            </a:pPr>
            <a:r>
              <a:rPr lang="en-US" sz="1400" b="1" dirty="0">
                <a:solidFill>
                  <a:srgbClr val="000000"/>
                </a:solidFill>
                <a:cs typeface="Arial" pitchFamily="34" charset="0"/>
              </a:rPr>
              <a:t>Weinstein et al, PRL 106, 052301 (2011)</a:t>
            </a:r>
          </a:p>
        </p:txBody>
      </p:sp>
      <p:sp>
        <p:nvSpPr>
          <p:cNvPr id="13" name="TextBox 12"/>
          <p:cNvSpPr txBox="1"/>
          <p:nvPr/>
        </p:nvSpPr>
        <p:spPr>
          <a:xfrm>
            <a:off x="2743200" y="5689544"/>
            <a:ext cx="6237605" cy="646331"/>
          </a:xfrm>
          <a:prstGeom prst="rect">
            <a:avLst/>
          </a:prstGeom>
          <a:noFill/>
        </p:spPr>
        <p:txBody>
          <a:bodyPr wrap="none" rtlCol="0">
            <a:spAutoFit/>
          </a:bodyPr>
          <a:lstStyle/>
          <a:p>
            <a:pPr algn="l" defTabSz="457200" eaLnBrk="1" fontAlgn="auto" hangingPunct="1">
              <a:spcBef>
                <a:spcPts val="0"/>
              </a:spcBef>
              <a:spcAft>
                <a:spcPts val="0"/>
              </a:spcAft>
            </a:pPr>
            <a:r>
              <a:rPr lang="en-US" sz="1800" dirty="0" smtClean="0">
                <a:solidFill>
                  <a:srgbClr val="FF0000"/>
                </a:solidFill>
                <a:cs typeface="Arial" pitchFamily="34" charset="0"/>
              </a:rPr>
              <a:t>SRC: nucleons see strong repulsive core at short distances</a:t>
            </a:r>
          </a:p>
          <a:p>
            <a:pPr algn="l" defTabSz="457200" eaLnBrk="1" fontAlgn="auto" hangingPunct="1">
              <a:spcBef>
                <a:spcPts val="0"/>
              </a:spcBef>
              <a:spcAft>
                <a:spcPts val="0"/>
              </a:spcAft>
            </a:pPr>
            <a:r>
              <a:rPr lang="en-US" sz="1800" dirty="0" smtClean="0">
                <a:solidFill>
                  <a:srgbClr val="FF0000"/>
                </a:solidFill>
                <a:cs typeface="Arial" pitchFamily="34" charset="0"/>
              </a:rPr>
              <a:t>EMC effect: quark momentum in nucleus is altered</a:t>
            </a:r>
            <a:endParaRPr lang="en-US" sz="1800" dirty="0">
              <a:solidFill>
                <a:srgbClr val="FF0000"/>
              </a:solidFill>
              <a:cs typeface="Arial"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7606262" y="4519112"/>
            <a:ext cx="1488970" cy="1286256"/>
          </a:xfrm>
          <a:prstGeom prst="rect">
            <a:avLst/>
          </a:prstGeom>
          <a:noFill/>
          <a:ln w="9525">
            <a:noFill/>
            <a:miter lim="800000"/>
            <a:headEnd/>
            <a:tailEnd/>
          </a:ln>
        </p:spPr>
      </p:pic>
      <p:pic>
        <p:nvPicPr>
          <p:cNvPr id="15" name="Picture 14"/>
          <p:cNvPicPr/>
          <p:nvPr/>
        </p:nvPicPr>
        <p:blipFill>
          <a:blip r:embed="rId4" cstate="print"/>
          <a:srcRect/>
          <a:stretch>
            <a:fillRect/>
          </a:stretch>
        </p:blipFill>
        <p:spPr bwMode="auto">
          <a:xfrm>
            <a:off x="1107832" y="1141576"/>
            <a:ext cx="5503985" cy="3822852"/>
          </a:xfrm>
          <a:prstGeom prst="rect">
            <a:avLst/>
          </a:prstGeom>
          <a:ln>
            <a:noFill/>
          </a:ln>
          <a:effectLst>
            <a:outerShdw blurRad="292100" dist="139700" dir="2700000" algn="tl" rotWithShape="0">
              <a:srgbClr val="333333">
                <a:alpha val="65000"/>
              </a:srgbClr>
            </a:outerShdw>
          </a:effectLst>
        </p:spPr>
      </p:pic>
      <p:grpSp>
        <p:nvGrpSpPr>
          <p:cNvPr id="2" name="Group 14"/>
          <p:cNvGrpSpPr>
            <a:grpSpLocks/>
          </p:cNvGrpSpPr>
          <p:nvPr/>
        </p:nvGrpSpPr>
        <p:grpSpPr bwMode="auto">
          <a:xfrm>
            <a:off x="188272" y="4677608"/>
            <a:ext cx="2407920" cy="1911096"/>
            <a:chOff x="305569" y="4914756"/>
            <a:chExt cx="2285231" cy="1714644"/>
          </a:xfrm>
        </p:grpSpPr>
        <p:grpSp>
          <p:nvGrpSpPr>
            <p:cNvPr id="3" name="Group 10"/>
            <p:cNvGrpSpPr>
              <a:grpSpLocks noChangeAspect="1"/>
            </p:cNvGrpSpPr>
            <p:nvPr/>
          </p:nvGrpSpPr>
          <p:grpSpPr bwMode="auto">
            <a:xfrm>
              <a:off x="305569" y="4914756"/>
              <a:ext cx="2285231" cy="1714644"/>
              <a:chOff x="3581400" y="1524000"/>
              <a:chExt cx="5038725" cy="3776663"/>
            </a:xfrm>
          </p:grpSpPr>
          <p:pic>
            <p:nvPicPr>
              <p:cNvPr id="24587" name="Picture 3" descr="he3_pub_4_28_2009.png"/>
              <p:cNvPicPr>
                <a:picLocks noChangeAspect="1"/>
              </p:cNvPicPr>
              <p:nvPr/>
            </p:nvPicPr>
            <p:blipFill>
              <a:blip r:embed="rId5" cstate="print"/>
              <a:srcRect/>
              <a:stretch>
                <a:fillRect/>
              </a:stretch>
            </p:blipFill>
            <p:spPr bwMode="auto">
              <a:xfrm>
                <a:off x="3581400" y="1524000"/>
                <a:ext cx="5038725" cy="3776663"/>
              </a:xfrm>
              <a:prstGeom prst="rect">
                <a:avLst/>
              </a:prstGeom>
              <a:ln>
                <a:noFill/>
              </a:ln>
              <a:effectLst>
                <a:outerShdw blurRad="292100" dist="139700" dir="2700000" algn="tl" rotWithShape="0">
                  <a:srgbClr val="333333">
                    <a:alpha val="65000"/>
                  </a:srgbClr>
                </a:outerShdw>
              </a:effectLst>
            </p:spPr>
          </p:pic>
          <p:sp>
            <p:nvSpPr>
              <p:cNvPr id="24588" name="Isosceles Triangle 12"/>
              <p:cNvSpPr>
                <a:spLocks noChangeArrowheads="1"/>
              </p:cNvSpPr>
              <p:nvPr/>
            </p:nvSpPr>
            <p:spPr bwMode="auto">
              <a:xfrm>
                <a:off x="4556126" y="2524126"/>
                <a:ext cx="92076" cy="90488"/>
              </a:xfrm>
              <a:prstGeom prst="triangle">
                <a:avLst>
                  <a:gd name="adj" fmla="val 50000"/>
                </a:avLst>
              </a:prstGeom>
              <a:noFill/>
              <a:ln w="12700">
                <a:solidFill>
                  <a:schemeClr val="tx1"/>
                </a:solidFill>
                <a:round/>
                <a:headEnd/>
                <a:tailEnd/>
              </a:ln>
            </p:spPr>
            <p:txBody>
              <a:bodyPr/>
              <a:lstStyle/>
              <a:p>
                <a:pPr algn="l" defTabSz="457200" fontAlgn="auto">
                  <a:spcBef>
                    <a:spcPts val="0"/>
                  </a:spcBef>
                  <a:spcAft>
                    <a:spcPts val="0"/>
                  </a:spcAft>
                </a:pPr>
                <a:endParaRPr lang="en-US" sz="1800">
                  <a:solidFill>
                    <a:srgbClr val="000000"/>
                  </a:solidFill>
                  <a:latin typeface="Times"/>
                </a:endParaRPr>
              </a:p>
            </p:txBody>
          </p:sp>
        </p:grpSp>
        <p:cxnSp>
          <p:nvCxnSpPr>
            <p:cNvPr id="24586" name="Straight Connector 14"/>
            <p:cNvCxnSpPr>
              <a:cxnSpLocks noChangeShapeType="1"/>
            </p:cNvCxnSpPr>
            <p:nvPr/>
          </p:nvCxnSpPr>
          <p:spPr bwMode="auto">
            <a:xfrm>
              <a:off x="990600" y="5867400"/>
              <a:ext cx="838200" cy="152400"/>
            </a:xfrm>
            <a:prstGeom prst="line">
              <a:avLst/>
            </a:prstGeom>
            <a:noFill/>
            <a:ln w="9525">
              <a:solidFill>
                <a:srgbClr val="FF0000"/>
              </a:solidFill>
              <a:round/>
              <a:headEnd/>
              <a:tailEnd/>
            </a:ln>
          </p:spPr>
        </p:cxnSp>
      </p:grpSp>
      <p:sp>
        <p:nvSpPr>
          <p:cNvPr id="16" name="Rectangle 1040"/>
          <p:cNvSpPr>
            <a:spLocks noChangeArrowheads="1"/>
          </p:cNvSpPr>
          <p:nvPr/>
        </p:nvSpPr>
        <p:spPr bwMode="auto">
          <a:xfrm>
            <a:off x="7253654" y="1682733"/>
            <a:ext cx="1844991" cy="523220"/>
          </a:xfrm>
          <a:prstGeom prst="rect">
            <a:avLst/>
          </a:prstGeom>
          <a:noFill/>
          <a:ln w="12700">
            <a:noFill/>
            <a:miter lim="800000"/>
            <a:headEnd type="none" w="sm" len="sm"/>
            <a:tailEnd type="none" w="sm" len="sm"/>
          </a:ln>
        </p:spPr>
        <p:txBody>
          <a:bodyPr wrap="square">
            <a:spAutoFit/>
          </a:bodyPr>
          <a:lstStyle/>
          <a:p>
            <a:pPr algn="l" defTabSz="457200" eaLnBrk="1" fontAlgn="auto" hangingPunct="1">
              <a:spcBef>
                <a:spcPts val="0"/>
              </a:spcBef>
              <a:spcAft>
                <a:spcPts val="0"/>
              </a:spcAft>
            </a:pPr>
            <a:r>
              <a:rPr lang="en-US" sz="1400" b="1" dirty="0" err="1" smtClean="0">
                <a:solidFill>
                  <a:srgbClr val="000000"/>
                </a:solidFill>
                <a:cs typeface="Arial" pitchFamily="34" charset="0"/>
              </a:rPr>
              <a:t>Fomin</a:t>
            </a:r>
            <a:r>
              <a:rPr lang="en-US" sz="1400" b="1" dirty="0" smtClean="0">
                <a:solidFill>
                  <a:srgbClr val="000000"/>
                </a:solidFill>
                <a:cs typeface="Arial" pitchFamily="34" charset="0"/>
              </a:rPr>
              <a:t> </a:t>
            </a:r>
            <a:r>
              <a:rPr lang="en-US" sz="1400" b="1" dirty="0">
                <a:solidFill>
                  <a:srgbClr val="000000"/>
                </a:solidFill>
                <a:cs typeface="Arial" pitchFamily="34" charset="0"/>
              </a:rPr>
              <a:t>et al, PRL </a:t>
            </a:r>
            <a:r>
              <a:rPr lang="en-US" sz="1400" b="1" dirty="0" smtClean="0">
                <a:solidFill>
                  <a:srgbClr val="000000"/>
                </a:solidFill>
                <a:cs typeface="Arial" pitchFamily="34" charset="0"/>
              </a:rPr>
              <a:t>108, 092502 </a:t>
            </a:r>
            <a:r>
              <a:rPr lang="en-US" sz="1400" b="1" dirty="0">
                <a:solidFill>
                  <a:srgbClr val="000000"/>
                </a:solidFill>
                <a:cs typeface="Arial" pitchFamily="34" charset="0"/>
              </a:rPr>
              <a:t>(</a:t>
            </a:r>
            <a:r>
              <a:rPr lang="en-US" sz="1400" b="1" dirty="0" smtClean="0">
                <a:solidFill>
                  <a:srgbClr val="000000"/>
                </a:solidFill>
                <a:cs typeface="Arial" pitchFamily="34" charset="0"/>
              </a:rPr>
              <a:t>2012)</a:t>
            </a:r>
            <a:endParaRPr lang="en-US" sz="1400" b="1" dirty="0">
              <a:solidFill>
                <a:srgbClr val="000000"/>
              </a:solidFill>
              <a:cs typeface="Arial" pitchFamily="34" charset="0"/>
            </a:endParaRPr>
          </a:p>
        </p:txBody>
      </p:sp>
      <p:pic>
        <p:nvPicPr>
          <p:cNvPr id="24583" name="Picture 16"/>
          <p:cNvPicPr>
            <a:picLocks noChangeAspect="1" noChangeArrowheads="1"/>
          </p:cNvPicPr>
          <p:nvPr/>
        </p:nvPicPr>
        <p:blipFill>
          <a:blip r:embed="rId6" cstate="print"/>
          <a:srcRect l="6122" t="13899" r="23624" b="8122"/>
          <a:stretch>
            <a:fillRect/>
          </a:stretch>
        </p:blipFill>
        <p:spPr bwMode="auto">
          <a:xfrm>
            <a:off x="6505333" y="2263592"/>
            <a:ext cx="2479017" cy="2090928"/>
          </a:xfrm>
          <a:prstGeom prst="rect">
            <a:avLst/>
          </a:prstGeom>
          <a:ln>
            <a:noFill/>
          </a:ln>
          <a:effectLst>
            <a:outerShdw blurRad="292100" dist="139700" dir="2700000" algn="tl" rotWithShape="0">
              <a:srgbClr val="333333">
                <a:alpha val="65000"/>
              </a:srgbClr>
            </a:outerShdw>
          </a:effectLst>
        </p:spPr>
      </p:pic>
      <p:cxnSp>
        <p:nvCxnSpPr>
          <p:cNvPr id="17" name="Straight Connector 16"/>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6982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863460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dirty="0" smtClean="0"/>
              <a:t>This Success Also Owes </a:t>
            </a:r>
            <a:r>
              <a:rPr lang="en-US" dirty="0"/>
              <a:t>a </a:t>
            </a:r>
            <a:r>
              <a:rPr lang="en-US" dirty="0" smtClean="0"/>
              <a:t>Great Deal </a:t>
            </a:r>
            <a:br>
              <a:rPr lang="en-US" dirty="0" smtClean="0"/>
            </a:br>
            <a:r>
              <a:rPr lang="en-US" dirty="0" smtClean="0"/>
              <a:t>to Some Early Decisions</a:t>
            </a:r>
            <a:endParaRPr lang="en-US" dirty="0"/>
          </a:p>
        </p:txBody>
      </p:sp>
      <p:sp>
        <p:nvSpPr>
          <p:cNvPr id="3" name="Content Placeholder 2"/>
          <p:cNvSpPr>
            <a:spLocks noGrp="1"/>
          </p:cNvSpPr>
          <p:nvPr>
            <p:ph idx="1"/>
          </p:nvPr>
        </p:nvSpPr>
        <p:spPr>
          <a:xfrm>
            <a:off x="76200" y="1238250"/>
            <a:ext cx="8915400" cy="4933950"/>
          </a:xfrm>
        </p:spPr>
        <p:txBody>
          <a:bodyPr/>
          <a:lstStyle/>
          <a:p>
            <a:pPr marL="342900" marR="0" lvl="0" indent="-342900">
              <a:lnSpc>
                <a:spcPct val="115000"/>
              </a:lnSpc>
              <a:spcBef>
                <a:spcPts val="0"/>
              </a:spcBef>
              <a:spcAft>
                <a:spcPts val="0"/>
              </a:spcAft>
              <a:buFont typeface="Symbol"/>
              <a:buChar char=""/>
            </a:pPr>
            <a:r>
              <a:rPr lang="en-US" b="1" dirty="0">
                <a:ea typeface="Calibri"/>
                <a:cs typeface="Times New Roman"/>
              </a:rPr>
              <a:t>4 GeV </a:t>
            </a:r>
            <a:r>
              <a:rPr lang="en-US" b="1" dirty="0" err="1">
                <a:ea typeface="Calibri"/>
                <a:cs typeface="Times New Roman"/>
              </a:rPr>
              <a:t>vs</a:t>
            </a:r>
            <a:r>
              <a:rPr lang="en-US" b="1" dirty="0">
                <a:ea typeface="Calibri"/>
                <a:cs typeface="Times New Roman"/>
              </a:rPr>
              <a:t> 2 GeV (Barnes Panel</a:t>
            </a:r>
            <a:r>
              <a:rPr lang="en-US" b="1" dirty="0" smtClean="0">
                <a:ea typeface="Calibri"/>
                <a:cs typeface="Times New Roman"/>
              </a:rPr>
              <a:t>) and Upgradable (Bromley Panel)  </a:t>
            </a:r>
            <a:r>
              <a:rPr lang="en-US" b="1" i="1" dirty="0" smtClean="0">
                <a:ea typeface="Calibri"/>
                <a:cs typeface="Times New Roman"/>
              </a:rPr>
              <a:t>(both with a lot of community input)</a:t>
            </a:r>
            <a:endParaRPr lang="en-US" b="1" i="1" dirty="0">
              <a:ea typeface="Calibri"/>
              <a:cs typeface="Times New Roman"/>
            </a:endParaRPr>
          </a:p>
          <a:p>
            <a:pPr marL="342900" lvl="1" indent="0">
              <a:lnSpc>
                <a:spcPct val="115000"/>
              </a:lnSpc>
              <a:spcBef>
                <a:spcPts val="0"/>
              </a:spcBef>
              <a:spcAft>
                <a:spcPts val="0"/>
              </a:spcAft>
              <a:buNone/>
            </a:pPr>
            <a:r>
              <a:rPr lang="en-US" sz="1800" dirty="0" smtClean="0">
                <a:ea typeface="Calibri"/>
                <a:cs typeface="Times New Roman"/>
              </a:rPr>
              <a:t>Access </a:t>
            </a:r>
            <a:r>
              <a:rPr lang="en-US" sz="1800" dirty="0">
                <a:ea typeface="Calibri"/>
                <a:cs typeface="Times New Roman"/>
              </a:rPr>
              <a:t>to DIS regime, </a:t>
            </a:r>
            <a:r>
              <a:rPr lang="en-US" sz="1800" dirty="0" smtClean="0">
                <a:ea typeface="Calibri"/>
                <a:cs typeface="Times New Roman"/>
              </a:rPr>
              <a:t>increased </a:t>
            </a:r>
            <a:r>
              <a:rPr lang="en-US" sz="1800" dirty="0">
                <a:ea typeface="Calibri"/>
                <a:cs typeface="Times New Roman"/>
              </a:rPr>
              <a:t>kinematic reach, higher </a:t>
            </a:r>
            <a:r>
              <a:rPr lang="en-US" sz="1800" dirty="0" smtClean="0">
                <a:ea typeface="Calibri"/>
                <a:cs typeface="Times New Roman"/>
              </a:rPr>
              <a:t>excitation (and form factors) </a:t>
            </a:r>
            <a:r>
              <a:rPr lang="en-US" sz="1800" dirty="0">
                <a:ea typeface="Calibri"/>
                <a:cs typeface="Times New Roman"/>
              </a:rPr>
              <a:t>in N* </a:t>
            </a:r>
            <a:r>
              <a:rPr lang="en-US" sz="1800" dirty="0" smtClean="0">
                <a:ea typeface="Calibri"/>
                <a:cs typeface="Times New Roman"/>
              </a:rPr>
              <a:t>physics, higher </a:t>
            </a:r>
            <a:r>
              <a:rPr lang="en-US" sz="1800" dirty="0">
                <a:ea typeface="Calibri"/>
                <a:cs typeface="Times New Roman"/>
              </a:rPr>
              <a:t>counting rates at moderate Q</a:t>
            </a:r>
            <a:r>
              <a:rPr lang="en-US" sz="1800" baseline="30000" dirty="0">
                <a:ea typeface="Calibri"/>
                <a:cs typeface="Times New Roman"/>
              </a:rPr>
              <a:t>2</a:t>
            </a:r>
            <a:r>
              <a:rPr lang="en-US" sz="1800" dirty="0">
                <a:ea typeface="Calibri"/>
                <a:cs typeface="Times New Roman"/>
              </a:rPr>
              <a:t>, </a:t>
            </a:r>
            <a:r>
              <a:rPr lang="en-US" sz="1800" dirty="0" smtClean="0">
                <a:ea typeface="Calibri"/>
                <a:cs typeface="Times New Roman"/>
              </a:rPr>
              <a:t>…..</a:t>
            </a:r>
          </a:p>
          <a:p>
            <a:pPr marL="342900" lvl="1" indent="0">
              <a:lnSpc>
                <a:spcPct val="115000"/>
              </a:lnSpc>
              <a:spcBef>
                <a:spcPts val="0"/>
              </a:spcBef>
              <a:spcAft>
                <a:spcPts val="0"/>
              </a:spcAft>
              <a:buNone/>
            </a:pPr>
            <a:endParaRPr lang="en-US" sz="600" dirty="0">
              <a:ea typeface="Calibri"/>
              <a:cs typeface="Times New Roman"/>
            </a:endParaRPr>
          </a:p>
          <a:p>
            <a:pPr marL="342900" lvl="1" indent="0">
              <a:lnSpc>
                <a:spcPct val="115000"/>
              </a:lnSpc>
              <a:spcBef>
                <a:spcPts val="0"/>
              </a:spcBef>
              <a:spcAft>
                <a:spcPts val="0"/>
              </a:spcAft>
              <a:buNone/>
            </a:pPr>
            <a:r>
              <a:rPr lang="en-US" sz="1800" dirty="0" smtClean="0">
                <a:ea typeface="Calibri"/>
                <a:cs typeface="Times New Roman"/>
              </a:rPr>
              <a:t>Evolved from 4 </a:t>
            </a:r>
            <a:r>
              <a:rPr lang="en-US" sz="1800" dirty="0" smtClean="0">
                <a:ea typeface="Calibri"/>
                <a:cs typeface="Times New Roman"/>
                <a:sym typeface="Symbol"/>
              </a:rPr>
              <a:t> </a:t>
            </a:r>
            <a:r>
              <a:rPr lang="en-US" sz="1800" dirty="0" smtClean="0">
                <a:ea typeface="Calibri"/>
                <a:cs typeface="Times New Roman"/>
              </a:rPr>
              <a:t>6 </a:t>
            </a:r>
            <a:r>
              <a:rPr lang="en-US" sz="1800" dirty="0">
                <a:ea typeface="Calibri"/>
                <a:cs typeface="Times New Roman"/>
              </a:rPr>
              <a:t>GeV simply and has permitted the upgrade to 12 GeV to be </a:t>
            </a:r>
            <a:r>
              <a:rPr lang="en-US" sz="1800" dirty="0" smtClean="0">
                <a:ea typeface="Calibri"/>
                <a:cs typeface="Times New Roman"/>
              </a:rPr>
              <a:t>done at </a:t>
            </a:r>
            <a:r>
              <a:rPr lang="en-US" sz="1800" dirty="0">
                <a:ea typeface="Calibri"/>
                <a:cs typeface="Times New Roman"/>
              </a:rPr>
              <a:t>a very small fraction of the cost of a 12 GeV </a:t>
            </a:r>
            <a:r>
              <a:rPr lang="en-US" sz="1800" dirty="0" smtClean="0">
                <a:ea typeface="Calibri"/>
                <a:cs typeface="Times New Roman"/>
              </a:rPr>
              <a:t>accelerator</a:t>
            </a:r>
            <a:endParaRPr lang="en-US" sz="1800" dirty="0">
              <a:ea typeface="Calibri"/>
              <a:cs typeface="Times New Roman"/>
            </a:endParaRP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switch from the original </a:t>
            </a:r>
            <a:r>
              <a:rPr lang="en-US" b="1" dirty="0" err="1">
                <a:ea typeface="Calibri"/>
                <a:cs typeface="Times New Roman"/>
              </a:rPr>
              <a:t>linac</a:t>
            </a:r>
            <a:r>
              <a:rPr lang="en-US" b="1" dirty="0">
                <a:ea typeface="Calibri"/>
                <a:cs typeface="Times New Roman"/>
              </a:rPr>
              <a:t>-stretcher ring design to the SRF </a:t>
            </a:r>
            <a:r>
              <a:rPr lang="en-US" b="1" dirty="0" err="1">
                <a:ea typeface="Calibri"/>
                <a:cs typeface="Times New Roman"/>
              </a:rPr>
              <a:t>recyclotron</a:t>
            </a:r>
            <a:r>
              <a:rPr lang="en-US" b="1" dirty="0">
                <a:ea typeface="Calibri"/>
                <a:cs typeface="Times New Roman"/>
              </a:rPr>
              <a:t> we have today (</a:t>
            </a:r>
            <a:r>
              <a:rPr lang="en-US" b="1" dirty="0" smtClean="0">
                <a:ea typeface="Calibri"/>
                <a:cs typeface="Times New Roman"/>
              </a:rPr>
              <a:t>HG).  </a:t>
            </a:r>
          </a:p>
          <a:p>
            <a:pPr marL="342900" marR="0" lvl="1" indent="0">
              <a:lnSpc>
                <a:spcPct val="115000"/>
              </a:lnSpc>
              <a:spcBef>
                <a:spcPts val="0"/>
              </a:spcBef>
              <a:spcAft>
                <a:spcPts val="0"/>
              </a:spcAft>
              <a:buNone/>
            </a:pPr>
            <a:r>
              <a:rPr lang="en-US" sz="1800" dirty="0" smtClean="0">
                <a:ea typeface="Calibri"/>
                <a:cs typeface="Times New Roman"/>
              </a:rPr>
              <a:t>Superb </a:t>
            </a:r>
            <a:r>
              <a:rPr lang="en-US" sz="1800" dirty="0">
                <a:ea typeface="Calibri"/>
                <a:cs typeface="Times New Roman"/>
              </a:rPr>
              <a:t>beam quality, supported parity experiments, multiple energies simultaneously w/ large dynamic range and no sacrifice in beam quality, ,,,,,,,,, </a:t>
            </a: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inclusion of a third hall w/ the CLAS </a:t>
            </a:r>
            <a:r>
              <a:rPr lang="en-US" b="1" dirty="0" smtClean="0">
                <a:ea typeface="Calibri"/>
                <a:cs typeface="Times New Roman"/>
              </a:rPr>
              <a:t>detector, resisting </a:t>
            </a:r>
            <a:r>
              <a:rPr lang="en-US" b="1" dirty="0">
                <a:ea typeface="Calibri"/>
                <a:cs typeface="Times New Roman"/>
              </a:rPr>
              <a:t>pressure for only 2 </a:t>
            </a:r>
            <a:r>
              <a:rPr lang="en-US" b="1" dirty="0" smtClean="0">
                <a:ea typeface="Calibri"/>
                <a:cs typeface="Times New Roman"/>
              </a:rPr>
              <a:t>halls (HG), </a:t>
            </a:r>
            <a:r>
              <a:rPr lang="en-US" b="1" dirty="0">
                <a:ea typeface="Calibri"/>
                <a:cs typeface="Times New Roman"/>
              </a:rPr>
              <a:t>and </a:t>
            </a:r>
          </a:p>
          <a:p>
            <a:pPr marL="342900" indent="-342900">
              <a:lnSpc>
                <a:spcPct val="115000"/>
              </a:lnSpc>
              <a:spcBef>
                <a:spcPts val="0"/>
              </a:spcBef>
              <a:spcAft>
                <a:spcPts val="0"/>
              </a:spcAft>
              <a:buFont typeface="Symbol"/>
              <a:buChar char=""/>
            </a:pPr>
            <a:endParaRPr lang="en-US" sz="800" dirty="0">
              <a:ea typeface="Calibri"/>
              <a:cs typeface="Times New Roman"/>
            </a:endParaRPr>
          </a:p>
          <a:p>
            <a:pPr marL="342900" marR="0" lvl="0" indent="-342900">
              <a:lnSpc>
                <a:spcPct val="115000"/>
              </a:lnSpc>
              <a:spcBef>
                <a:spcPts val="0"/>
              </a:spcBef>
              <a:spcAft>
                <a:spcPts val="0"/>
              </a:spcAft>
              <a:buFont typeface="Symbol"/>
              <a:buChar char=""/>
            </a:pPr>
            <a:r>
              <a:rPr lang="en-US" b="1" dirty="0" smtClean="0">
                <a:ea typeface="Calibri"/>
                <a:cs typeface="Times New Roman"/>
              </a:rPr>
              <a:t>The </a:t>
            </a:r>
            <a:r>
              <a:rPr lang="en-US" b="1" dirty="0">
                <a:ea typeface="Calibri"/>
                <a:cs typeface="Times New Roman"/>
              </a:rPr>
              <a:t>addition of polarized electrons to the </a:t>
            </a:r>
            <a:r>
              <a:rPr lang="en-US" b="1" dirty="0" smtClean="0">
                <a:ea typeface="Calibri"/>
                <a:cs typeface="Times New Roman"/>
              </a:rPr>
              <a:t>arsenal (JDW)</a:t>
            </a:r>
            <a:endParaRPr lang="en-US" b="1" dirty="0">
              <a:ea typeface="Calibri"/>
              <a:cs typeface="Times New Roman"/>
            </a:endParaRPr>
          </a:p>
          <a:p>
            <a:endParaRPr lang="en-US" dirty="0"/>
          </a:p>
        </p:txBody>
      </p:sp>
      <p:cxnSp>
        <p:nvCxnSpPr>
          <p:cNvPr id="4" name="Straight Connector 3"/>
          <p:cNvCxnSpPr/>
          <p:nvPr/>
        </p:nvCxnSpPr>
        <p:spPr bwMode="auto">
          <a:xfrm>
            <a:off x="0" y="1219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877550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44" y="1255765"/>
            <a:ext cx="7930912" cy="5602235"/>
          </a:xfrm>
          <a:prstGeom prst="rect">
            <a:avLst/>
          </a:prstGeom>
        </p:spPr>
      </p:pic>
      <p:sp>
        <p:nvSpPr>
          <p:cNvPr id="3075" name="Rectangle 3"/>
          <p:cNvSpPr>
            <a:spLocks noGrp="1" noChangeArrowheads="1"/>
          </p:cNvSpPr>
          <p:nvPr>
            <p:ph type="title"/>
          </p:nvPr>
        </p:nvSpPr>
        <p:spPr>
          <a:xfrm>
            <a:off x="0" y="0"/>
            <a:ext cx="9144000" cy="914400"/>
          </a:xfrm>
        </p:spPr>
        <p:txBody>
          <a:bodyPr/>
          <a:lstStyle/>
          <a:p>
            <a:r>
              <a:rPr lang="en-US" sz="2400" smtClean="0">
                <a:solidFill>
                  <a:srgbClr val="FF0000"/>
                </a:solidFill>
              </a:rPr>
              <a:t>JLab data on the EM form factors provide a testing ground for theories constructing nucleons from quarks and glue</a:t>
            </a:r>
          </a:p>
        </p:txBody>
      </p:sp>
      <p:sp>
        <p:nvSpPr>
          <p:cNvPr id="5" name="TextBox 4"/>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sp>
        <p:nvSpPr>
          <p:cNvPr id="6" name="Text Box 4"/>
          <p:cNvSpPr txBox="1">
            <a:spLocks noChangeArrowheads="1"/>
          </p:cNvSpPr>
          <p:nvPr/>
        </p:nvSpPr>
        <p:spPr bwMode="auto">
          <a:xfrm>
            <a:off x="2274248" y="914400"/>
            <a:ext cx="4170051" cy="335989"/>
          </a:xfrm>
          <a:prstGeom prst="rect">
            <a:avLst/>
          </a:prstGeom>
          <a:solidFill>
            <a:schemeClr val="bg1"/>
          </a:solidFill>
          <a:ln w="12700" algn="ctr">
            <a:noFill/>
            <a:miter lim="800000"/>
            <a:headEnd/>
            <a:tailEnd/>
          </a:ln>
          <a:effectLst/>
        </p:spPr>
        <p:txBody>
          <a:bodyPr wrap="none" lIns="90487" tIns="44450" rIns="90487" bIns="44450">
            <a:spAutoFit/>
          </a:bodyPr>
          <a:lstStyle/>
          <a:p>
            <a:pPr marL="342900" indent="-342900">
              <a:lnSpc>
                <a:spcPct val="80000"/>
              </a:lnSpc>
              <a:spcBef>
                <a:spcPct val="20000"/>
              </a:spcBef>
              <a:buSzPct val="150000"/>
              <a:defRPr/>
            </a:pPr>
            <a:r>
              <a:rPr lang="en-US" sz="2000" b="1" dirty="0">
                <a:solidFill>
                  <a:srgbClr val="022F9E"/>
                </a:solidFill>
                <a:latin typeface="Arial" charset="0"/>
              </a:rPr>
              <a:t>Today, with </a:t>
            </a:r>
            <a:r>
              <a:rPr lang="en-US" sz="2000" b="1" dirty="0">
                <a:solidFill>
                  <a:srgbClr val="FF0000"/>
                </a:solidFill>
                <a:latin typeface="Arial" charset="0"/>
              </a:rPr>
              <a:t>Available JLab </a:t>
            </a:r>
            <a:r>
              <a:rPr lang="en-US" sz="2000" b="1" dirty="0" smtClean="0">
                <a:solidFill>
                  <a:srgbClr val="FF0000"/>
                </a:solidFill>
                <a:latin typeface="Arial" charset="0"/>
              </a:rPr>
              <a:t>Data</a:t>
            </a:r>
            <a:endParaRPr lang="en-US" sz="2000" b="1" dirty="0">
              <a:solidFill>
                <a:srgbClr val="B7C6FE">
                  <a:lumMod val="50000"/>
                </a:srgbClr>
              </a:solidFill>
              <a:latin typeface="Arial" charset="0"/>
            </a:endParaRPr>
          </a:p>
        </p:txBody>
      </p:sp>
      <p:cxnSp>
        <p:nvCxnSpPr>
          <p:cNvPr id="7" name="Straight Connector 6"/>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001896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68" y="1258813"/>
            <a:ext cx="7927864" cy="5599187"/>
          </a:xfrm>
          <a:prstGeom prst="rect">
            <a:avLst/>
          </a:prstGeom>
        </p:spPr>
      </p:pic>
      <p:sp>
        <p:nvSpPr>
          <p:cNvPr id="5123" name="Rectangle 2"/>
          <p:cNvSpPr>
            <a:spLocks noGrp="1" noChangeArrowheads="1"/>
          </p:cNvSpPr>
          <p:nvPr>
            <p:ph type="title"/>
          </p:nvPr>
        </p:nvSpPr>
        <p:spPr>
          <a:xfrm>
            <a:off x="0" y="0"/>
            <a:ext cx="9144000" cy="914400"/>
          </a:xfrm>
        </p:spPr>
        <p:txBody>
          <a:bodyPr/>
          <a:lstStyle/>
          <a:p>
            <a:r>
              <a:rPr lang="en-US" sz="2400" smtClean="0">
                <a:solidFill>
                  <a:srgbClr val="FF0000"/>
                </a:solidFill>
              </a:rPr>
              <a:t>JLab data on the EM form factors provide a testing ground for theories constructing nucleons from quarks and glue</a:t>
            </a:r>
          </a:p>
        </p:txBody>
      </p:sp>
      <p:sp>
        <p:nvSpPr>
          <p:cNvPr id="8" name="Text Box 4"/>
          <p:cNvSpPr txBox="1">
            <a:spLocks noChangeArrowheads="1"/>
          </p:cNvSpPr>
          <p:nvPr/>
        </p:nvSpPr>
        <p:spPr bwMode="auto">
          <a:xfrm>
            <a:off x="901278" y="914400"/>
            <a:ext cx="6915995" cy="335989"/>
          </a:xfrm>
          <a:prstGeom prst="rect">
            <a:avLst/>
          </a:prstGeom>
          <a:noFill/>
          <a:ln w="12700" algn="ctr">
            <a:noFill/>
            <a:miter lim="800000"/>
            <a:headEnd/>
            <a:tailEnd/>
          </a:ln>
          <a:effectLst/>
        </p:spPr>
        <p:txBody>
          <a:bodyPr wrap="none" lIns="90487" tIns="44450" rIns="90487" bIns="44450">
            <a:spAutoFit/>
          </a:bodyPr>
          <a:lstStyle/>
          <a:p>
            <a:pPr marL="342900" indent="-342900">
              <a:lnSpc>
                <a:spcPct val="80000"/>
              </a:lnSpc>
              <a:spcBef>
                <a:spcPct val="20000"/>
              </a:spcBef>
              <a:buSzPct val="150000"/>
              <a:defRPr/>
            </a:pPr>
            <a:r>
              <a:rPr lang="en-US" sz="2000" b="1" dirty="0">
                <a:solidFill>
                  <a:srgbClr val="022F9E"/>
                </a:solidFill>
                <a:latin typeface="Arial" charset="0"/>
              </a:rPr>
              <a:t>Today, with </a:t>
            </a:r>
            <a:r>
              <a:rPr lang="en-US" sz="2000" b="1" dirty="0">
                <a:solidFill>
                  <a:srgbClr val="FF0000"/>
                </a:solidFill>
                <a:latin typeface="Arial" charset="0"/>
              </a:rPr>
              <a:t>Available JLab Data, </a:t>
            </a:r>
            <a:r>
              <a:rPr lang="en-US" sz="2000" b="1" dirty="0">
                <a:solidFill>
                  <a:srgbClr val="B7C6FE">
                    <a:lumMod val="50000"/>
                  </a:srgbClr>
                </a:solidFill>
                <a:latin typeface="Arial" charset="0"/>
              </a:rPr>
              <a:t>Compared w/ </a:t>
            </a:r>
            <a:r>
              <a:rPr lang="en-US" sz="2000" b="1" dirty="0" smtClean="0">
                <a:solidFill>
                  <a:srgbClr val="B7C6FE">
                    <a:lumMod val="50000"/>
                  </a:srgbClr>
                </a:solidFill>
                <a:latin typeface="Arial" charset="0"/>
              </a:rPr>
              <a:t>Theory</a:t>
            </a:r>
            <a:endParaRPr lang="en-US" sz="2000" b="1" dirty="0">
              <a:solidFill>
                <a:srgbClr val="B7C6FE">
                  <a:lumMod val="50000"/>
                </a:srgbClr>
              </a:solidFill>
              <a:latin typeface="Arial" charset="0"/>
            </a:endParaRPr>
          </a:p>
        </p:txBody>
      </p:sp>
      <p:sp>
        <p:nvSpPr>
          <p:cNvPr id="9" name="TextBox 8"/>
          <p:cNvSpPr txBox="1"/>
          <p:nvPr/>
        </p:nvSpPr>
        <p:spPr>
          <a:xfrm>
            <a:off x="7991120" y="6477000"/>
            <a:ext cx="1152880" cy="338554"/>
          </a:xfrm>
          <a:prstGeom prst="rect">
            <a:avLst/>
          </a:prstGeom>
          <a:noFill/>
        </p:spPr>
        <p:txBody>
          <a:bodyPr wrap="none" rtlCol="0">
            <a:spAutoFit/>
          </a:bodyPr>
          <a:lstStyle/>
          <a:p>
            <a:r>
              <a:rPr lang="en-US" sz="1600" dirty="0" smtClean="0"/>
              <a:t>S. Riordan</a:t>
            </a:r>
            <a:endParaRPr lang="en-US" sz="1600" dirty="0"/>
          </a:p>
        </p:txBody>
      </p:sp>
      <p:sp>
        <p:nvSpPr>
          <p:cNvPr id="7" name="Text Box 5"/>
          <p:cNvSpPr txBox="1">
            <a:spLocks noChangeArrowheads="1"/>
          </p:cNvSpPr>
          <p:nvPr/>
        </p:nvSpPr>
        <p:spPr bwMode="auto">
          <a:xfrm>
            <a:off x="2057400" y="2895600"/>
            <a:ext cx="4727575" cy="1866900"/>
          </a:xfrm>
          <a:prstGeom prst="rect">
            <a:avLst/>
          </a:prstGeom>
          <a:solidFill>
            <a:schemeClr val="bg1"/>
          </a:solidFill>
          <a:ln w="12700" algn="ctr">
            <a:solidFill>
              <a:srgbClr val="FF0000"/>
            </a:solidFill>
            <a:miter lim="800000"/>
            <a:headEnd/>
            <a:tailEnd/>
          </a:ln>
        </p:spPr>
        <p:txBody>
          <a:bodyPr wrap="none" lIns="90487" tIns="44450" rIns="90487" bIns="44450">
            <a:spAutoFit/>
          </a:bodyPr>
          <a:lstStyle/>
          <a:p>
            <a:pPr marL="228600" indent="-228600" algn="l">
              <a:buFont typeface="Times" pitchFamily="50" charset="0"/>
              <a:buNone/>
            </a:pPr>
            <a:r>
              <a:rPr lang="en-US" sz="2000" dirty="0"/>
              <a:t>Inferences to date:</a:t>
            </a:r>
          </a:p>
          <a:p>
            <a:pPr marL="228600" indent="-228600" algn="l">
              <a:buFont typeface="Times" pitchFamily="50" charset="0"/>
              <a:buChar char="•"/>
            </a:pPr>
            <a:r>
              <a:rPr lang="en-US" sz="2000" dirty="0"/>
              <a:t>Relativity essential</a:t>
            </a:r>
          </a:p>
          <a:p>
            <a:pPr marL="228600" indent="-228600" algn="l">
              <a:buFont typeface="Times" pitchFamily="50" charset="0"/>
              <a:buChar char="•"/>
            </a:pPr>
            <a:r>
              <a:rPr lang="en-US" sz="2000" dirty="0"/>
              <a:t>Pion cloud makes critical contributions</a:t>
            </a:r>
          </a:p>
          <a:p>
            <a:pPr marL="228600" indent="-228600" algn="l">
              <a:buFont typeface="Times" pitchFamily="50" charset="0"/>
              <a:buChar char="•"/>
            </a:pPr>
            <a:r>
              <a:rPr lang="en-US" sz="2000" dirty="0"/>
              <a:t>Quark Angular Momentum important</a:t>
            </a:r>
          </a:p>
          <a:p>
            <a:pPr marL="228600" indent="-228600" algn="l">
              <a:buFont typeface="Times" pitchFamily="50" charset="0"/>
              <a:buChar char="•"/>
            </a:pPr>
            <a:r>
              <a:rPr lang="en-US" sz="2000" dirty="0"/>
              <a:t>……..</a:t>
            </a:r>
          </a:p>
        </p:txBody>
      </p:sp>
      <p:cxnSp>
        <p:nvCxnSpPr>
          <p:cNvPr id="10" name="Straight Connector 9"/>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536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97973"/>
            <a:ext cx="9144000" cy="523220"/>
          </a:xfrm>
          <a:prstGeom prst="rect">
            <a:avLst/>
          </a:prstGeom>
          <a:noFill/>
          <a:ln w="9525">
            <a:noFill/>
            <a:miter lim="800000"/>
            <a:headEnd/>
            <a:tailEnd/>
          </a:ln>
        </p:spPr>
        <p:txBody>
          <a:bodyPr wrap="square">
            <a:spAutoFit/>
          </a:bodyPr>
          <a:lstStyle/>
          <a:p>
            <a:pPr defTabSz="457200" eaLnBrk="1" fontAlgn="auto" hangingPunct="1">
              <a:spcBef>
                <a:spcPct val="50000"/>
              </a:spcBef>
              <a:spcAft>
                <a:spcPts val="0"/>
              </a:spcAft>
            </a:pPr>
            <a:r>
              <a:rPr lang="en-US" b="1" dirty="0" smtClean="0">
                <a:solidFill>
                  <a:srgbClr val="FF0000"/>
                </a:solidFill>
                <a:cs typeface="Arial" pitchFamily="34" charset="0"/>
              </a:rPr>
              <a:t>Strangeness Contribution to Nucleon Form Factors</a:t>
            </a:r>
            <a:endParaRPr lang="en-US" b="1" dirty="0">
              <a:solidFill>
                <a:srgbClr val="FF0000"/>
              </a:solidFill>
              <a:cs typeface="Arial" pitchFamily="34" charset="0"/>
            </a:endParaRPr>
          </a:p>
        </p:txBody>
      </p:sp>
      <p:sp>
        <p:nvSpPr>
          <p:cNvPr id="11" name="TextBox 10"/>
          <p:cNvSpPr txBox="1"/>
          <p:nvPr/>
        </p:nvSpPr>
        <p:spPr>
          <a:xfrm>
            <a:off x="5719462" y="2284274"/>
            <a:ext cx="3350395" cy="1754326"/>
          </a:xfrm>
          <a:prstGeom prst="rect">
            <a:avLst/>
          </a:prstGeom>
          <a:noFill/>
        </p:spPr>
        <p:txBody>
          <a:bodyPr wrap="square" rtlCol="0">
            <a:spAutoFit/>
          </a:bodyPr>
          <a:lstStyle/>
          <a:p>
            <a:pPr algn="l" defTabSz="457200" eaLnBrk="1" fontAlgn="auto" hangingPunct="1">
              <a:spcBef>
                <a:spcPts val="0"/>
              </a:spcBef>
              <a:spcAft>
                <a:spcPts val="0"/>
              </a:spcAft>
            </a:pPr>
            <a:r>
              <a:rPr lang="en-US" sz="1800" i="1" dirty="0" smtClean="0">
                <a:solidFill>
                  <a:srgbClr val="000000"/>
                </a:solidFill>
                <a:cs typeface="Arial" pitchFamily="34" charset="0"/>
              </a:rPr>
              <a:t>Purple line represents 3% of the proton form factors</a:t>
            </a:r>
            <a:endParaRPr lang="en-US" sz="1800" dirty="0" smtClean="0">
              <a:solidFill>
                <a:srgbClr val="FF0000"/>
              </a:solidFill>
              <a:cs typeface="Arial" pitchFamily="34" charset="0"/>
            </a:endParaRPr>
          </a:p>
          <a:p>
            <a:pPr algn="l" defTabSz="457200" eaLnBrk="1" fontAlgn="auto" hangingPunct="1">
              <a:spcBef>
                <a:spcPts val="0"/>
              </a:spcBef>
              <a:spcAft>
                <a:spcPts val="0"/>
              </a:spcAft>
            </a:pPr>
            <a:r>
              <a:rPr lang="en-US" sz="1800" dirty="0" smtClean="0">
                <a:solidFill>
                  <a:srgbClr val="FF0000"/>
                </a:solidFill>
                <a:cs typeface="Arial" pitchFamily="34" charset="0"/>
                <a:sym typeface="Wingdings" pitchFamily="2" charset="2"/>
              </a:rPr>
              <a:t> </a:t>
            </a:r>
            <a:r>
              <a:rPr lang="en-US" sz="1800" dirty="0" smtClean="0">
                <a:solidFill>
                  <a:srgbClr val="FF0000"/>
                </a:solidFill>
                <a:cs typeface="Arial" pitchFamily="34" charset="0"/>
              </a:rPr>
              <a:t>strange quarks </a:t>
            </a:r>
            <a:r>
              <a:rPr lang="en-US" sz="1800" b="1" dirty="0" smtClean="0">
                <a:solidFill>
                  <a:srgbClr val="FF0000"/>
                </a:solidFill>
                <a:cs typeface="Arial" pitchFamily="34" charset="0"/>
              </a:rPr>
              <a:t>do not play a substantial role</a:t>
            </a:r>
            <a:r>
              <a:rPr lang="en-US" sz="1800" dirty="0" smtClean="0">
                <a:solidFill>
                  <a:srgbClr val="FF0000"/>
                </a:solidFill>
                <a:cs typeface="Arial" pitchFamily="34" charset="0"/>
              </a:rPr>
              <a:t> in the long-range electromagnetic structure of nucleons</a:t>
            </a:r>
            <a:endParaRPr lang="en-US" sz="1800" dirty="0">
              <a:solidFill>
                <a:srgbClr val="000000"/>
              </a:solidFill>
              <a:cs typeface="Arial" pitchFamily="34" charset="0"/>
            </a:endParaRPr>
          </a:p>
        </p:txBody>
      </p:sp>
      <p:sp>
        <p:nvSpPr>
          <p:cNvPr id="16" name="TextBox 15"/>
          <p:cNvSpPr txBox="1"/>
          <p:nvPr/>
        </p:nvSpPr>
        <p:spPr>
          <a:xfrm>
            <a:off x="5780273" y="841064"/>
            <a:ext cx="2966966" cy="1323439"/>
          </a:xfrm>
          <a:prstGeom prst="rect">
            <a:avLst/>
          </a:prstGeom>
          <a:noFill/>
        </p:spPr>
        <p:txBody>
          <a:bodyPr wrap="none" rtlCol="0">
            <a:spAutoFit/>
          </a:bodyPr>
          <a:lstStyle/>
          <a:p>
            <a:pPr algn="l" defTabSz="457200" eaLnBrk="1" fontAlgn="auto" hangingPunct="1">
              <a:spcBef>
                <a:spcPts val="0"/>
              </a:spcBef>
              <a:spcAft>
                <a:spcPts val="0"/>
              </a:spcAft>
            </a:pPr>
            <a:r>
              <a:rPr lang="en-US" sz="1600" b="1" dirty="0" smtClean="0">
                <a:solidFill>
                  <a:srgbClr val="000000"/>
                </a:solidFill>
                <a:cs typeface="Arial" pitchFamily="34" charset="0"/>
              </a:rPr>
              <a:t>From Parity Violating Elastic</a:t>
            </a:r>
          </a:p>
          <a:p>
            <a:pPr algn="l" defTabSz="457200" eaLnBrk="1" fontAlgn="auto" hangingPunct="1">
              <a:spcBef>
                <a:spcPts val="0"/>
              </a:spcBef>
              <a:spcAft>
                <a:spcPts val="0"/>
              </a:spcAft>
            </a:pPr>
            <a:r>
              <a:rPr lang="en-US" sz="1600" b="1" dirty="0" smtClean="0">
                <a:solidFill>
                  <a:srgbClr val="000000"/>
                </a:solidFill>
                <a:cs typeface="Arial" pitchFamily="34" charset="0"/>
              </a:rPr>
              <a:t> Electron Scattering</a:t>
            </a:r>
          </a:p>
          <a:p>
            <a:pPr algn="l" defTabSz="457200" eaLnBrk="1" fontAlgn="auto" hangingPunct="1">
              <a:spcBef>
                <a:spcPts val="0"/>
              </a:spcBef>
              <a:spcAft>
                <a:spcPts val="0"/>
              </a:spcAft>
            </a:pPr>
            <a:endParaRPr lang="en-US" sz="1200" dirty="0">
              <a:solidFill>
                <a:srgbClr val="000000"/>
              </a:solidFill>
              <a:cs typeface="Arial" pitchFamily="34" charset="0"/>
            </a:endParaRPr>
          </a:p>
          <a:p>
            <a:pPr algn="l" defTabSz="457200" eaLnBrk="1" fontAlgn="auto" hangingPunct="1">
              <a:spcBef>
                <a:spcPts val="0"/>
              </a:spcBef>
              <a:spcAft>
                <a:spcPts val="0"/>
              </a:spcAft>
            </a:pPr>
            <a:r>
              <a:rPr lang="en-US" sz="1200" dirty="0" smtClean="0">
                <a:solidFill>
                  <a:srgbClr val="000000"/>
                </a:solidFill>
                <a:cs typeface="Arial" pitchFamily="34" charset="0"/>
              </a:rPr>
              <a:t>HAPPEx-3: PRL 108 (2012) 102001</a:t>
            </a:r>
          </a:p>
          <a:p>
            <a:pPr algn="l" defTabSz="457200" eaLnBrk="1" fontAlgn="auto" hangingPunct="1">
              <a:spcBef>
                <a:spcPts val="0"/>
              </a:spcBef>
              <a:spcAft>
                <a:spcPts val="0"/>
              </a:spcAft>
            </a:pPr>
            <a:r>
              <a:rPr lang="en-US" sz="1200" dirty="0" smtClean="0">
                <a:solidFill>
                  <a:srgbClr val="000000"/>
                </a:solidFill>
                <a:cs typeface="Arial" pitchFamily="34" charset="0"/>
              </a:rPr>
              <a:t>G0-Backward: PRL 104 (2010) 012001</a:t>
            </a:r>
          </a:p>
          <a:p>
            <a:pPr algn="l" defTabSz="457200" eaLnBrk="1" fontAlgn="auto" hangingPunct="1">
              <a:spcBef>
                <a:spcPts val="0"/>
              </a:spcBef>
              <a:spcAft>
                <a:spcPts val="0"/>
              </a:spcAft>
            </a:pPr>
            <a:r>
              <a:rPr lang="en-US" sz="1200" dirty="0" smtClean="0">
                <a:solidFill>
                  <a:srgbClr val="000000"/>
                </a:solidFill>
                <a:cs typeface="Arial" pitchFamily="34" charset="0"/>
              </a:rPr>
              <a:t>G0-Forward:  PRL 95 (2005) 09201</a:t>
            </a:r>
            <a:endParaRPr lang="en-US" sz="1200" dirty="0">
              <a:solidFill>
                <a:srgbClr val="000000"/>
              </a:solidFill>
              <a:cs typeface="Arial" pitchFamily="34" charset="0"/>
            </a:endParaRPr>
          </a:p>
        </p:txBody>
      </p:sp>
      <p:pic>
        <p:nvPicPr>
          <p:cNvPr id="204801" name="Picture 1"/>
          <p:cNvPicPr>
            <a:picLocks noChangeAspect="1" noChangeArrowheads="1"/>
          </p:cNvPicPr>
          <p:nvPr/>
        </p:nvPicPr>
        <p:blipFill>
          <a:blip r:embed="rId3" cstate="print"/>
          <a:srcRect t="854"/>
          <a:stretch>
            <a:fillRect/>
          </a:stretch>
        </p:blipFill>
        <p:spPr bwMode="auto">
          <a:xfrm>
            <a:off x="623504" y="923191"/>
            <a:ext cx="4538147" cy="2854009"/>
          </a:xfrm>
          <a:prstGeom prst="rect">
            <a:avLst/>
          </a:prstGeom>
          <a:ln>
            <a:noFill/>
          </a:ln>
          <a:effectLst>
            <a:outerShdw blurRad="292100" dist="139700" dir="2700000" algn="tl" rotWithShape="0">
              <a:srgbClr val="333333">
                <a:alpha val="65000"/>
              </a:srgbClr>
            </a:outerShdw>
          </a:effectLst>
        </p:spPr>
      </p:pic>
      <p:sp>
        <p:nvSpPr>
          <p:cNvPr id="13" name="Oval 12"/>
          <p:cNvSpPr/>
          <p:nvPr/>
        </p:nvSpPr>
        <p:spPr bwMode="auto">
          <a:xfrm>
            <a:off x="1519305" y="3292006"/>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14" name="Oval 13"/>
          <p:cNvSpPr/>
          <p:nvPr/>
        </p:nvSpPr>
        <p:spPr bwMode="auto">
          <a:xfrm>
            <a:off x="1961999" y="3286543"/>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sp>
        <p:nvSpPr>
          <p:cNvPr id="15" name="Oval 14"/>
          <p:cNvSpPr/>
          <p:nvPr/>
        </p:nvSpPr>
        <p:spPr bwMode="auto">
          <a:xfrm>
            <a:off x="3454431" y="3281079"/>
            <a:ext cx="152979" cy="152979"/>
          </a:xfrm>
          <a:prstGeom prst="ellipse">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smtClean="0">
              <a:solidFill>
                <a:srgbClr val="000000"/>
              </a:solidFill>
              <a:latin typeface="Times"/>
            </a:endParaRPr>
          </a:p>
        </p:txBody>
      </p:sp>
      <p:pic>
        <p:nvPicPr>
          <p:cNvPr id="240642" name="Picture 2"/>
          <p:cNvPicPr>
            <a:picLocks noChangeAspect="1" noChangeArrowheads="1"/>
          </p:cNvPicPr>
          <p:nvPr/>
        </p:nvPicPr>
        <p:blipFill>
          <a:blip r:embed="rId4" cstate="print"/>
          <a:srcRect/>
          <a:stretch>
            <a:fillRect/>
          </a:stretch>
        </p:blipFill>
        <p:spPr bwMode="auto">
          <a:xfrm>
            <a:off x="438438" y="4084763"/>
            <a:ext cx="2295964" cy="2217085"/>
          </a:xfrm>
          <a:prstGeom prst="rect">
            <a:avLst/>
          </a:prstGeom>
          <a:ln>
            <a:noFill/>
          </a:ln>
          <a:effectLst>
            <a:outerShdw blurRad="292100" dist="139700" dir="2700000" algn="tl" rotWithShape="0">
              <a:srgbClr val="333333">
                <a:alpha val="65000"/>
              </a:srgbClr>
            </a:outerShdw>
          </a:effectLst>
        </p:spPr>
      </p:pic>
      <p:pic>
        <p:nvPicPr>
          <p:cNvPr id="240643" name="Picture 3"/>
          <p:cNvPicPr>
            <a:picLocks noChangeAspect="1" noChangeArrowheads="1"/>
          </p:cNvPicPr>
          <p:nvPr/>
        </p:nvPicPr>
        <p:blipFill>
          <a:blip r:embed="rId5" cstate="print"/>
          <a:srcRect/>
          <a:stretch>
            <a:fillRect/>
          </a:stretch>
        </p:blipFill>
        <p:spPr bwMode="auto">
          <a:xfrm>
            <a:off x="3017186" y="4089861"/>
            <a:ext cx="2304416" cy="2222719"/>
          </a:xfrm>
          <a:prstGeom prst="rect">
            <a:avLst/>
          </a:prstGeom>
          <a:ln>
            <a:noFill/>
          </a:ln>
          <a:effectLst>
            <a:outerShdw blurRad="292100" dist="139700" dir="2700000" algn="tl" rotWithShape="0">
              <a:srgbClr val="333333">
                <a:alpha val="65000"/>
              </a:srgbClr>
            </a:outerShdw>
          </a:effectLst>
        </p:spPr>
      </p:pic>
      <p:pic>
        <p:nvPicPr>
          <p:cNvPr id="240644" name="Picture 4"/>
          <p:cNvPicPr>
            <a:picLocks noChangeAspect="1" noChangeArrowheads="1"/>
          </p:cNvPicPr>
          <p:nvPr/>
        </p:nvPicPr>
        <p:blipFill>
          <a:blip r:embed="rId6" cstate="print"/>
          <a:srcRect/>
          <a:stretch>
            <a:fillRect/>
          </a:stretch>
        </p:blipFill>
        <p:spPr bwMode="auto">
          <a:xfrm>
            <a:off x="5627389" y="4114299"/>
            <a:ext cx="2295964" cy="2205816"/>
          </a:xfrm>
          <a:prstGeom prst="rect">
            <a:avLst/>
          </a:prstGeom>
          <a:ln>
            <a:noFill/>
          </a:ln>
          <a:effectLst>
            <a:outerShdw blurRad="292100" dist="139700" dir="2700000" algn="tl" rotWithShape="0">
              <a:srgbClr val="333333">
                <a:alpha val="65000"/>
              </a:srgbClr>
            </a:outerShdw>
          </a:effectLst>
        </p:spPr>
      </p:pic>
      <p:cxnSp>
        <p:nvCxnSpPr>
          <p:cNvPr id="21" name="Straight Arrow Connector 20"/>
          <p:cNvCxnSpPr>
            <a:endCxn id="15" idx="5"/>
          </p:cNvCxnSpPr>
          <p:nvPr/>
        </p:nvCxnSpPr>
        <p:spPr bwMode="auto">
          <a:xfrm flipH="1" flipV="1">
            <a:off x="3585007" y="3411655"/>
            <a:ext cx="1215593" cy="500922"/>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19" name="Straight Arrow Connector 18"/>
          <p:cNvCxnSpPr>
            <a:endCxn id="14" idx="5"/>
          </p:cNvCxnSpPr>
          <p:nvPr/>
        </p:nvCxnSpPr>
        <p:spPr bwMode="auto">
          <a:xfrm flipH="1" flipV="1">
            <a:off x="2092579" y="3417122"/>
            <a:ext cx="1361856" cy="679593"/>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18" name="Straight Arrow Connector 17"/>
          <p:cNvCxnSpPr>
            <a:endCxn id="13" idx="4"/>
          </p:cNvCxnSpPr>
          <p:nvPr/>
        </p:nvCxnSpPr>
        <p:spPr bwMode="auto">
          <a:xfrm flipV="1">
            <a:off x="1354015" y="3444989"/>
            <a:ext cx="241784" cy="651726"/>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32" name="Straight Arrow Connector 31"/>
          <p:cNvCxnSpPr/>
          <p:nvPr/>
        </p:nvCxnSpPr>
        <p:spPr bwMode="auto">
          <a:xfrm flipH="1" flipV="1">
            <a:off x="4800601" y="3912578"/>
            <a:ext cx="1063868" cy="312068"/>
          </a:xfrm>
          <a:prstGeom prst="straightConnector1">
            <a:avLst/>
          </a:prstGeom>
          <a:solidFill>
            <a:schemeClr val="accent1"/>
          </a:solidFill>
          <a:ln w="38100" cap="flat" cmpd="sng" algn="ctr">
            <a:solidFill>
              <a:srgbClr val="FFC000"/>
            </a:solidFill>
            <a:prstDash val="solid"/>
            <a:round/>
            <a:headEnd type="none" w="med" len="med"/>
            <a:tailEnd type="none" w="med" len="med"/>
          </a:ln>
          <a:effectLst/>
        </p:spPr>
      </p:cxnSp>
      <p:sp>
        <p:nvSpPr>
          <p:cNvPr id="2" name="Rectangle 1"/>
          <p:cNvSpPr/>
          <p:nvPr/>
        </p:nvSpPr>
        <p:spPr>
          <a:xfrm>
            <a:off x="4953000" y="6415987"/>
            <a:ext cx="4572000" cy="430887"/>
          </a:xfrm>
          <a:prstGeom prst="rect">
            <a:avLst/>
          </a:prstGeom>
        </p:spPr>
        <p:txBody>
          <a:bodyPr>
            <a:spAutoFit/>
          </a:bodyPr>
          <a:lstStyle/>
          <a:p>
            <a:pPr algn="l"/>
            <a:r>
              <a:rPr lang="en-US" sz="1100" b="1" dirty="0" smtClean="0">
                <a:solidFill>
                  <a:schemeClr val="tx1"/>
                </a:solidFill>
              </a:rPr>
              <a:t>Idea from R</a:t>
            </a:r>
            <a:r>
              <a:rPr lang="en-US" sz="1100" b="1" dirty="0">
                <a:solidFill>
                  <a:schemeClr val="tx1"/>
                </a:solidFill>
              </a:rPr>
              <a:t>. D. </a:t>
            </a:r>
            <a:r>
              <a:rPr lang="en-US" sz="1100" b="1" dirty="0" err="1">
                <a:solidFill>
                  <a:schemeClr val="tx1"/>
                </a:solidFill>
              </a:rPr>
              <a:t>McKeown</a:t>
            </a:r>
            <a:r>
              <a:rPr lang="en-US" sz="1100" b="1" dirty="0">
                <a:solidFill>
                  <a:schemeClr val="tx1"/>
                </a:solidFill>
              </a:rPr>
              <a:t>, Phys. </a:t>
            </a:r>
            <a:r>
              <a:rPr lang="en-US" sz="1100" b="1" dirty="0" err="1">
                <a:solidFill>
                  <a:schemeClr val="tx1"/>
                </a:solidFill>
              </a:rPr>
              <a:t>Lett</a:t>
            </a:r>
            <a:r>
              <a:rPr lang="en-US" sz="1100" b="1" dirty="0">
                <a:solidFill>
                  <a:schemeClr val="tx1"/>
                </a:solidFill>
              </a:rPr>
              <a:t>. B219, 140 (1989), </a:t>
            </a:r>
            <a:r>
              <a:rPr lang="en-US" sz="1100" b="1" dirty="0" smtClean="0">
                <a:solidFill>
                  <a:schemeClr val="tx1"/>
                </a:solidFill>
              </a:rPr>
              <a:t>and</a:t>
            </a:r>
          </a:p>
          <a:p>
            <a:pPr algn="l"/>
            <a:r>
              <a:rPr lang="en-US" sz="1100" b="1" dirty="0" smtClean="0">
                <a:solidFill>
                  <a:schemeClr val="tx1"/>
                </a:solidFill>
              </a:rPr>
              <a:t>D</a:t>
            </a:r>
            <a:r>
              <a:rPr lang="en-US" sz="1100" b="1" dirty="0">
                <a:solidFill>
                  <a:schemeClr val="tx1"/>
                </a:solidFill>
              </a:rPr>
              <a:t>. </a:t>
            </a:r>
            <a:r>
              <a:rPr lang="en-US" sz="1100" b="1" dirty="0" smtClean="0">
                <a:solidFill>
                  <a:schemeClr val="tx1"/>
                </a:solidFill>
              </a:rPr>
              <a:t>H. Beck</a:t>
            </a:r>
            <a:r>
              <a:rPr lang="en-US" sz="1100" b="1" dirty="0">
                <a:solidFill>
                  <a:schemeClr val="tx1"/>
                </a:solidFill>
              </a:rPr>
              <a:t>, Phys. Rev. D39, 3248 (1989).</a:t>
            </a:r>
          </a:p>
        </p:txBody>
      </p:sp>
      <p:cxnSp>
        <p:nvCxnSpPr>
          <p:cNvPr id="20" name="Straight Connector 19"/>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0372573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q4f.eps"/>
          <p:cNvPicPr>
            <a:picLocks noChangeAspect="1"/>
          </p:cNvPicPr>
          <p:nvPr/>
        </p:nvPicPr>
        <p:blipFill>
          <a:blip r:embed="rId2" cstate="print"/>
          <a:stretch>
            <a:fillRect/>
          </a:stretch>
        </p:blipFill>
        <p:spPr>
          <a:xfrm>
            <a:off x="0" y="2140473"/>
            <a:ext cx="4648200" cy="3955527"/>
          </a:xfrm>
          <a:prstGeom prst="rect">
            <a:avLst/>
          </a:prstGeom>
        </p:spPr>
      </p:pic>
      <p:pic>
        <p:nvPicPr>
          <p:cNvPr id="17" name="Picture 16" descr="udrhoD-M.eps"/>
          <p:cNvPicPr>
            <a:picLocks noChangeAspect="1"/>
          </p:cNvPicPr>
          <p:nvPr/>
        </p:nvPicPr>
        <p:blipFill>
          <a:blip r:embed="rId3" cstate="print"/>
          <a:stretch>
            <a:fillRect/>
          </a:stretch>
        </p:blipFill>
        <p:spPr>
          <a:xfrm>
            <a:off x="5037257" y="990600"/>
            <a:ext cx="3497143" cy="2681143"/>
          </a:xfrm>
          <a:prstGeom prst="rect">
            <a:avLst/>
          </a:prstGeom>
        </p:spPr>
      </p:pic>
      <p:cxnSp>
        <p:nvCxnSpPr>
          <p:cNvPr id="19" name="Straight Arrow Connector 18"/>
          <p:cNvCxnSpPr/>
          <p:nvPr/>
        </p:nvCxnSpPr>
        <p:spPr bwMode="auto">
          <a:xfrm flipV="1">
            <a:off x="3200400" y="2442846"/>
            <a:ext cx="3347907" cy="1062354"/>
          </a:xfrm>
          <a:prstGeom prst="straightConnector1">
            <a:avLst/>
          </a:prstGeom>
          <a:noFill/>
          <a:ln w="12700" cap="flat" cmpd="sng" algn="ctr">
            <a:solidFill>
              <a:srgbClr val="33CCCC"/>
            </a:solidFill>
            <a:prstDash val="solid"/>
            <a:round/>
            <a:headEnd type="none" w="med" len="med"/>
            <a:tailEnd type="arrow"/>
          </a:ln>
          <a:effectLst/>
        </p:spPr>
      </p:cxnSp>
      <p:cxnSp>
        <p:nvCxnSpPr>
          <p:cNvPr id="18" name="Straight Arrow Connector 17"/>
          <p:cNvCxnSpPr>
            <a:stCxn id="23" idx="6"/>
          </p:cNvCxnSpPr>
          <p:nvPr/>
        </p:nvCxnSpPr>
        <p:spPr bwMode="auto">
          <a:xfrm flipV="1">
            <a:off x="2362200" y="2057400"/>
            <a:ext cx="3378798" cy="571500"/>
          </a:xfrm>
          <a:prstGeom prst="straightConnector1">
            <a:avLst/>
          </a:prstGeom>
          <a:noFill/>
          <a:ln w="12700" cap="flat" cmpd="sng" algn="ctr">
            <a:solidFill>
              <a:srgbClr val="FF0000"/>
            </a:solidFill>
            <a:prstDash val="solid"/>
            <a:round/>
            <a:headEnd type="none" w="med" len="med"/>
            <a:tailEnd type="arrow"/>
          </a:ln>
          <a:effectLst/>
        </p:spPr>
      </p:cxnSp>
      <p:sp>
        <p:nvSpPr>
          <p:cNvPr id="23" name="Oval 22"/>
          <p:cNvSpPr/>
          <p:nvPr/>
        </p:nvSpPr>
        <p:spPr bwMode="auto">
          <a:xfrm>
            <a:off x="1066800" y="2438400"/>
            <a:ext cx="1295400" cy="381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C0128"/>
              </a:solidFill>
              <a:latin typeface="Comic Sans MS" pitchFamily="-28" charset="0"/>
            </a:endParaRPr>
          </a:p>
        </p:txBody>
      </p:sp>
      <p:sp>
        <p:nvSpPr>
          <p:cNvPr id="24" name="Rectangle 23"/>
          <p:cNvSpPr/>
          <p:nvPr/>
        </p:nvSpPr>
        <p:spPr>
          <a:xfrm>
            <a:off x="76200" y="914400"/>
            <a:ext cx="4572000" cy="1661993"/>
          </a:xfrm>
          <a:prstGeom prst="rect">
            <a:avLst/>
          </a:prstGeom>
        </p:spPr>
        <p:txBody>
          <a:bodyPr>
            <a:spAutoFit/>
          </a:bodyPr>
          <a:lstStyle/>
          <a:p>
            <a:pPr algn="l">
              <a:buClr>
                <a:srgbClr val="FF0000"/>
              </a:buClr>
            </a:pPr>
            <a:r>
              <a:rPr lang="en-US" sz="1800" b="1" dirty="0">
                <a:solidFill>
                  <a:srgbClr val="000000"/>
                </a:solidFill>
              </a:rPr>
              <a:t>We see very different behavior for the </a:t>
            </a:r>
          </a:p>
          <a:p>
            <a:pPr algn="l">
              <a:buClr>
                <a:srgbClr val="FF0000"/>
              </a:buClr>
            </a:pPr>
            <a:r>
              <a:rPr lang="en-US" sz="1800" b="1" dirty="0">
                <a:solidFill>
                  <a:srgbClr val="000000"/>
                </a:solidFill>
              </a:rPr>
              <a:t>up and down quarks</a:t>
            </a:r>
            <a:r>
              <a:rPr lang="en-US" sz="1800" b="1" dirty="0" smtClean="0">
                <a:solidFill>
                  <a:srgbClr val="000000"/>
                </a:solidFill>
              </a:rPr>
              <a:t>!</a:t>
            </a:r>
          </a:p>
          <a:p>
            <a:pPr algn="l">
              <a:buClr>
                <a:srgbClr val="FF0000"/>
              </a:buClr>
            </a:pPr>
            <a:r>
              <a:rPr lang="en-US" sz="1800" b="1" dirty="0" smtClean="0">
                <a:solidFill>
                  <a:srgbClr val="000000"/>
                </a:solidFill>
              </a:rPr>
              <a:t>     </a:t>
            </a:r>
            <a:r>
              <a:rPr lang="en-US" sz="1800" b="1" dirty="0" err="1" smtClean="0">
                <a:solidFill>
                  <a:srgbClr val="000000"/>
                </a:solidFill>
              </a:rPr>
              <a:t>F</a:t>
            </a:r>
            <a:r>
              <a:rPr lang="en-US" sz="1800" b="1" baseline="-25000" dirty="0" err="1" smtClean="0">
                <a:solidFill>
                  <a:srgbClr val="000000"/>
                </a:solidFill>
              </a:rPr>
              <a:t>d</a:t>
            </a:r>
            <a:r>
              <a:rPr lang="en-US" sz="1800" b="1" dirty="0" smtClean="0">
                <a:solidFill>
                  <a:srgbClr val="000000"/>
                </a:solidFill>
              </a:rPr>
              <a:t> </a:t>
            </a:r>
            <a:r>
              <a:rPr lang="en-US" sz="1800" b="1" dirty="0">
                <a:solidFill>
                  <a:srgbClr val="000000"/>
                </a:solidFill>
              </a:rPr>
              <a:t>seems to scale like 1/Q</a:t>
            </a:r>
            <a:r>
              <a:rPr lang="en-US" sz="1800" b="1" baseline="30000" dirty="0">
                <a:solidFill>
                  <a:srgbClr val="000000"/>
                </a:solidFill>
              </a:rPr>
              <a:t>4</a:t>
            </a:r>
            <a:r>
              <a:rPr lang="en-US" sz="1800" b="1" dirty="0">
                <a:solidFill>
                  <a:srgbClr val="000000"/>
                </a:solidFill>
              </a:rPr>
              <a:t> whereas </a:t>
            </a:r>
          </a:p>
          <a:p>
            <a:pPr algn="l">
              <a:buClr>
                <a:srgbClr val="FF0000"/>
              </a:buClr>
            </a:pPr>
            <a:r>
              <a:rPr lang="en-US" sz="1800" b="1" dirty="0" smtClean="0">
                <a:solidFill>
                  <a:srgbClr val="000000"/>
                </a:solidFill>
              </a:rPr>
              <a:t>     F</a:t>
            </a:r>
            <a:r>
              <a:rPr lang="en-US" sz="1800" b="1" baseline="-25000" dirty="0">
                <a:solidFill>
                  <a:srgbClr val="000000"/>
                </a:solidFill>
              </a:rPr>
              <a:t>u</a:t>
            </a:r>
            <a:r>
              <a:rPr lang="en-US" sz="1800" b="1" dirty="0" smtClean="0">
                <a:solidFill>
                  <a:srgbClr val="000000"/>
                </a:solidFill>
              </a:rPr>
              <a:t> </a:t>
            </a:r>
            <a:r>
              <a:rPr lang="en-US" sz="1800" b="1" dirty="0">
                <a:solidFill>
                  <a:srgbClr val="000000"/>
                </a:solidFill>
              </a:rPr>
              <a:t>seems to scale more like 1/Q</a:t>
            </a:r>
            <a:r>
              <a:rPr lang="en-US" sz="1800" b="1" baseline="30000" dirty="0">
                <a:solidFill>
                  <a:srgbClr val="000000"/>
                </a:solidFill>
              </a:rPr>
              <a:t>2</a:t>
            </a:r>
          </a:p>
          <a:p>
            <a:pPr algn="l">
              <a:buClr>
                <a:srgbClr val="FF0000"/>
              </a:buClr>
            </a:pPr>
            <a:endParaRPr lang="en-US" sz="1800" b="1" dirty="0" smtClean="0">
              <a:solidFill>
                <a:srgbClr val="000000"/>
              </a:solidFill>
            </a:endParaRPr>
          </a:p>
          <a:p>
            <a:pPr algn="l">
              <a:buClr>
                <a:srgbClr val="FF0000"/>
              </a:buClr>
            </a:pPr>
            <a:endParaRPr lang="en-US" sz="1800" b="1" baseline="-25000" dirty="0" smtClean="0">
              <a:solidFill>
                <a:srgbClr val="000000"/>
              </a:solidFill>
            </a:endParaRPr>
          </a:p>
        </p:txBody>
      </p:sp>
      <p:sp>
        <p:nvSpPr>
          <p:cNvPr id="16" name="Rectangle 15"/>
          <p:cNvSpPr/>
          <p:nvPr/>
        </p:nvSpPr>
        <p:spPr>
          <a:xfrm>
            <a:off x="7044659" y="2362200"/>
            <a:ext cx="1184941" cy="369332"/>
          </a:xfrm>
          <a:prstGeom prst="rect">
            <a:avLst/>
          </a:prstGeom>
        </p:spPr>
        <p:txBody>
          <a:bodyPr wrap="none">
            <a:spAutoFit/>
          </a:bodyPr>
          <a:lstStyle/>
          <a:p>
            <a:r>
              <a:rPr lang="en-US" sz="1800" b="1" dirty="0" smtClean="0">
                <a:solidFill>
                  <a:srgbClr val="FF0000"/>
                </a:solidFill>
              </a:rPr>
              <a:t>in proton</a:t>
            </a:r>
            <a:endParaRPr lang="en-US" sz="1800" b="1" dirty="0">
              <a:solidFill>
                <a:srgbClr val="FF0000"/>
              </a:solidFill>
            </a:endParaRPr>
          </a:p>
        </p:txBody>
      </p:sp>
      <p:sp>
        <p:nvSpPr>
          <p:cNvPr id="20" name="Rectangle 19"/>
          <p:cNvSpPr/>
          <p:nvPr/>
        </p:nvSpPr>
        <p:spPr>
          <a:xfrm>
            <a:off x="4835819" y="3593068"/>
            <a:ext cx="4070345" cy="369332"/>
          </a:xfrm>
          <a:prstGeom prst="rect">
            <a:avLst/>
          </a:prstGeom>
        </p:spPr>
        <p:txBody>
          <a:bodyPr wrap="none">
            <a:spAutoFit/>
          </a:bodyPr>
          <a:lstStyle/>
          <a:p>
            <a:r>
              <a:rPr lang="en-US" sz="1800" b="1" dirty="0" smtClean="0">
                <a:solidFill>
                  <a:srgbClr val="FF0000"/>
                </a:solidFill>
              </a:rPr>
              <a:t>Why is the </a:t>
            </a:r>
            <a:r>
              <a:rPr lang="en-US" sz="1800" b="1" dirty="0" err="1" smtClean="0">
                <a:solidFill>
                  <a:srgbClr val="FF0000"/>
                </a:solidFill>
              </a:rPr>
              <a:t>d</a:t>
            </a:r>
            <a:r>
              <a:rPr lang="en-US" sz="1800" b="1" dirty="0" smtClean="0">
                <a:solidFill>
                  <a:srgbClr val="FF0000"/>
                </a:solidFill>
              </a:rPr>
              <a:t>-quark so much wider?</a:t>
            </a:r>
            <a:endParaRPr lang="en-US" sz="1800" b="1" dirty="0">
              <a:solidFill>
                <a:srgbClr val="FF0000"/>
              </a:solidFill>
            </a:endParaRPr>
          </a:p>
        </p:txBody>
      </p:sp>
      <p:sp>
        <p:nvSpPr>
          <p:cNvPr id="21" name="Oval 20"/>
          <p:cNvSpPr/>
          <p:nvPr/>
        </p:nvSpPr>
        <p:spPr bwMode="auto">
          <a:xfrm>
            <a:off x="1981200" y="3429000"/>
            <a:ext cx="1295400" cy="3810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C0128"/>
              </a:solidFill>
              <a:latin typeface="Comic Sans MS" pitchFamily="-28"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946" y="4019026"/>
            <a:ext cx="2992054" cy="24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4766345" y="6488668"/>
            <a:ext cx="4467890" cy="369332"/>
          </a:xfrm>
          <a:prstGeom prst="rect">
            <a:avLst/>
          </a:prstGeom>
        </p:spPr>
        <p:txBody>
          <a:bodyPr wrap="none">
            <a:spAutoFit/>
          </a:bodyPr>
          <a:lstStyle/>
          <a:p>
            <a:r>
              <a:rPr lang="en-US" sz="1800" b="1" dirty="0" smtClean="0">
                <a:solidFill>
                  <a:srgbClr val="FF0000"/>
                </a:solidFill>
              </a:rPr>
              <a:t>Does the di-quark explain the scaling?</a:t>
            </a:r>
            <a:endParaRPr lang="en-US" sz="1800" b="1" dirty="0">
              <a:solidFill>
                <a:srgbClr val="FF0000"/>
              </a:solidFill>
            </a:endParaRPr>
          </a:p>
        </p:txBody>
      </p:sp>
      <p:sp>
        <p:nvSpPr>
          <p:cNvPr id="27" name="Subtitle 4"/>
          <p:cNvSpPr txBox="1">
            <a:spLocks/>
          </p:cNvSpPr>
          <p:nvPr/>
        </p:nvSpPr>
        <p:spPr bwMode="auto">
          <a:xfrm>
            <a:off x="0" y="0"/>
            <a:ext cx="9144000" cy="762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normAutofit fontScale="85000" lnSpcReduction="10000"/>
          </a:bodyPr>
          <a:lstStyle>
            <a:lvl1pPr marL="0" indent="0" algn="ctr" rtl="0" eaLnBrk="0" fontAlgn="base" hangingPunct="0">
              <a:spcBef>
                <a:spcPct val="20000"/>
              </a:spcBef>
              <a:spcAft>
                <a:spcPct val="0"/>
              </a:spcAft>
              <a:buFont typeface="Times" pitchFamily="50" charset="0"/>
              <a:buNone/>
              <a:defRPr sz="2400">
                <a:solidFill>
                  <a:schemeClr val="tx1"/>
                </a:solidFill>
                <a:latin typeface="+mn-lt"/>
                <a:ea typeface="+mn-ea"/>
                <a:cs typeface="+mn-cs"/>
              </a:defRPr>
            </a:lvl1pPr>
            <a:lvl2pPr marL="457200" indent="0" algn="ctr" rtl="0" eaLnBrk="0" fontAlgn="base" hangingPunct="0">
              <a:spcBef>
                <a:spcPct val="20000"/>
              </a:spcBef>
              <a:spcAft>
                <a:spcPct val="0"/>
              </a:spcAft>
              <a:buSzPct val="150000"/>
              <a:buFont typeface="Times" pitchFamily="50" charset="0"/>
              <a:buNone/>
              <a:defRPr sz="2000">
                <a:solidFill>
                  <a:schemeClr val="tx1"/>
                </a:solidFill>
                <a:latin typeface="+mn-lt"/>
              </a:defRPr>
            </a:lvl2pPr>
            <a:lvl3pPr marL="914400" indent="0" algn="ctr" rtl="0" eaLnBrk="0" fontAlgn="base" hangingPunct="0">
              <a:spcBef>
                <a:spcPct val="20000"/>
              </a:spcBef>
              <a:spcAft>
                <a:spcPct val="0"/>
              </a:spcAft>
              <a:buSzPct val="150000"/>
              <a:buNone/>
              <a:defRPr>
                <a:solidFill>
                  <a:schemeClr val="tx1"/>
                </a:solidFill>
                <a:latin typeface="+mn-lt"/>
              </a:defRPr>
            </a:lvl3pPr>
            <a:lvl4pPr marL="1371600" indent="0" algn="ctr" rtl="0" eaLnBrk="0" fontAlgn="base" hangingPunct="0">
              <a:spcBef>
                <a:spcPct val="20000"/>
              </a:spcBef>
              <a:spcAft>
                <a:spcPct val="0"/>
              </a:spcAft>
              <a:buSzPct val="150000"/>
              <a:buNone/>
              <a:defRPr>
                <a:solidFill>
                  <a:schemeClr val="tx1"/>
                </a:solidFill>
                <a:latin typeface="Times" pitchFamily="50" charset="0"/>
              </a:defRPr>
            </a:lvl4pPr>
            <a:lvl5pPr marL="1828800" indent="0" algn="ctr" rtl="0" eaLnBrk="0" fontAlgn="base" hangingPunct="0">
              <a:spcBef>
                <a:spcPct val="20000"/>
              </a:spcBef>
              <a:spcAft>
                <a:spcPct val="0"/>
              </a:spcAft>
              <a:buSzPct val="150000"/>
              <a:buNone/>
              <a:defRPr>
                <a:solidFill>
                  <a:schemeClr val="tx1"/>
                </a:solidFill>
                <a:latin typeface="Times" pitchFamily="50" charset="0"/>
              </a:defRPr>
            </a:lvl5pPr>
            <a:lvl6pPr marL="2286000" indent="0" algn="ctr" rtl="0" eaLnBrk="0" fontAlgn="base" hangingPunct="0">
              <a:spcBef>
                <a:spcPct val="20000"/>
              </a:spcBef>
              <a:spcAft>
                <a:spcPct val="0"/>
              </a:spcAft>
              <a:buSzPct val="150000"/>
              <a:buNone/>
              <a:defRPr>
                <a:solidFill>
                  <a:schemeClr val="tx1"/>
                </a:solidFill>
                <a:latin typeface="Times" pitchFamily="50" charset="0"/>
              </a:defRPr>
            </a:lvl6pPr>
            <a:lvl7pPr marL="2743200" indent="0" algn="ctr" rtl="0" eaLnBrk="0" fontAlgn="base" hangingPunct="0">
              <a:spcBef>
                <a:spcPct val="20000"/>
              </a:spcBef>
              <a:spcAft>
                <a:spcPct val="0"/>
              </a:spcAft>
              <a:buSzPct val="150000"/>
              <a:buNone/>
              <a:defRPr>
                <a:solidFill>
                  <a:schemeClr val="tx1"/>
                </a:solidFill>
                <a:latin typeface="Times" pitchFamily="50" charset="0"/>
              </a:defRPr>
            </a:lvl7pPr>
            <a:lvl8pPr marL="3200400" indent="0" algn="ctr" rtl="0" eaLnBrk="0" fontAlgn="base" hangingPunct="0">
              <a:spcBef>
                <a:spcPct val="20000"/>
              </a:spcBef>
              <a:spcAft>
                <a:spcPct val="0"/>
              </a:spcAft>
              <a:buSzPct val="150000"/>
              <a:buNone/>
              <a:defRPr>
                <a:solidFill>
                  <a:schemeClr val="tx1"/>
                </a:solidFill>
                <a:latin typeface="Times" pitchFamily="50" charset="0"/>
              </a:defRPr>
            </a:lvl8pPr>
            <a:lvl9pPr marL="3657600" indent="0" algn="ctr" rtl="0" eaLnBrk="0" fontAlgn="base" hangingPunct="0">
              <a:spcBef>
                <a:spcPct val="20000"/>
              </a:spcBef>
              <a:spcAft>
                <a:spcPct val="0"/>
              </a:spcAft>
              <a:buSzPct val="150000"/>
              <a:buNone/>
              <a:defRPr>
                <a:solidFill>
                  <a:schemeClr val="tx1"/>
                </a:solidFill>
                <a:latin typeface="Times" pitchFamily="50" charset="0"/>
              </a:defRPr>
            </a:lvl9pPr>
          </a:lstStyle>
          <a:p>
            <a:r>
              <a:rPr lang="en-US" sz="3200" b="1" smtClean="0">
                <a:solidFill>
                  <a:srgbClr val="FF0000"/>
                </a:solidFill>
              </a:rPr>
              <a:t>Gs</a:t>
            </a:r>
            <a:r>
              <a:rPr lang="en-US" sz="3200" b="1" smtClean="0">
                <a:solidFill>
                  <a:srgbClr val="FF0000"/>
                </a:solidFill>
                <a:sym typeface="Symbol"/>
              </a:rPr>
              <a:t>0 So Do a Flavor Separation of the Form Factors</a:t>
            </a:r>
            <a:endParaRPr lang="en-US" sz="3200" b="1" dirty="0">
              <a:solidFill>
                <a:srgbClr val="FF0000"/>
              </a:solidFill>
            </a:endParaRPr>
          </a:p>
        </p:txBody>
      </p:sp>
      <p:sp>
        <p:nvSpPr>
          <p:cNvPr id="2" name="Rectangle 1"/>
          <p:cNvSpPr/>
          <p:nvPr/>
        </p:nvSpPr>
        <p:spPr>
          <a:xfrm>
            <a:off x="609600" y="6396335"/>
            <a:ext cx="3581400" cy="461665"/>
          </a:xfrm>
          <a:prstGeom prst="rect">
            <a:avLst/>
          </a:prstGeom>
        </p:spPr>
        <p:txBody>
          <a:bodyPr wrap="square">
            <a:spAutoFit/>
          </a:bodyPr>
          <a:lstStyle/>
          <a:p>
            <a:pPr algn="l"/>
            <a:r>
              <a:rPr lang="en-US" sz="1200" b="1" dirty="0">
                <a:solidFill>
                  <a:schemeClr val="tx1"/>
                </a:solidFill>
              </a:rPr>
              <a:t>Cates, de </a:t>
            </a:r>
            <a:r>
              <a:rPr lang="en-US" sz="1200" b="1" dirty="0" err="1">
                <a:solidFill>
                  <a:schemeClr val="tx1"/>
                </a:solidFill>
              </a:rPr>
              <a:t>Jager</a:t>
            </a:r>
            <a:r>
              <a:rPr lang="en-US" sz="1200" b="1" dirty="0">
                <a:solidFill>
                  <a:schemeClr val="tx1"/>
                </a:solidFill>
              </a:rPr>
              <a:t>, </a:t>
            </a:r>
            <a:r>
              <a:rPr lang="en-US" sz="1200" b="1" dirty="0" smtClean="0">
                <a:solidFill>
                  <a:schemeClr val="tx1"/>
                </a:solidFill>
              </a:rPr>
              <a:t>Riordan, and </a:t>
            </a:r>
            <a:r>
              <a:rPr lang="en-US" sz="1200" b="1" dirty="0" err="1">
                <a:solidFill>
                  <a:schemeClr val="tx1"/>
                </a:solidFill>
              </a:rPr>
              <a:t>Wojtsekhowski</a:t>
            </a:r>
            <a:r>
              <a:rPr lang="en-US" sz="1200" b="1" dirty="0">
                <a:solidFill>
                  <a:schemeClr val="tx1"/>
                </a:solidFill>
              </a:rPr>
              <a:t>, </a:t>
            </a:r>
            <a:endParaRPr lang="en-US" sz="1200" b="1" dirty="0" smtClean="0">
              <a:solidFill>
                <a:schemeClr val="tx1"/>
              </a:solidFill>
            </a:endParaRPr>
          </a:p>
          <a:p>
            <a:pPr algn="l"/>
            <a:r>
              <a:rPr lang="en-US" sz="1200" b="1" dirty="0" smtClean="0">
                <a:solidFill>
                  <a:schemeClr val="tx1"/>
                </a:solidFill>
              </a:rPr>
              <a:t>PRL 106</a:t>
            </a:r>
            <a:r>
              <a:rPr lang="en-US" sz="1200" b="1" dirty="0">
                <a:solidFill>
                  <a:schemeClr val="tx1"/>
                </a:solidFill>
              </a:rPr>
              <a:t>, </a:t>
            </a:r>
            <a:r>
              <a:rPr lang="en-US" sz="1200" b="1" dirty="0" smtClean="0">
                <a:solidFill>
                  <a:schemeClr val="tx1"/>
                </a:solidFill>
              </a:rPr>
              <a:t>252003 </a:t>
            </a:r>
            <a:r>
              <a:rPr lang="en-US" sz="1200" b="1" dirty="0">
                <a:solidFill>
                  <a:schemeClr val="tx1"/>
                </a:solidFill>
              </a:rPr>
              <a:t>(2010)</a:t>
            </a:r>
          </a:p>
        </p:txBody>
      </p:sp>
      <p:cxnSp>
        <p:nvCxnSpPr>
          <p:cNvPr id="22" name="Straight Connector 21"/>
          <p:cNvCxnSpPr/>
          <p:nvPr/>
        </p:nvCxnSpPr>
        <p:spPr bwMode="auto">
          <a:xfrm>
            <a:off x="0" y="838200"/>
            <a:ext cx="9144000" cy="0"/>
          </a:xfrm>
          <a:prstGeom prst="line">
            <a:avLst/>
          </a:prstGeom>
          <a:no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82105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4 - &amp;quot;Atomic Physics&amp;quot;&quot;/&gt;&lt;property id=&quot;20307&quot; value=&quot;882&quot;/&gt;&lt;/object&gt;&lt;object type=&quot;3&quot; unique_id=&quot;10008&quot;&gt;&lt;property id=&quot;20148&quot; value=&quot;5&quot;/&gt;&lt;property id=&quot;20300&quot; value=&quot;Slide 5 - &amp;quot;Electron Scattering Provides an Ideal Microscope for Nuclear Physics&amp;quot;&quot;/&gt;&lt;property id=&quot;20307&quot; value=&quot;1383&quot;/&gt;&lt;/object&gt;&lt;object type=&quot;3&quot; unique_id=&quot;10009&quot;&gt;&lt;property id=&quot;20148&quot; value=&quot;5&quot;/&gt;&lt;property id=&quot;20300&quot; value=&quot;Slide 6 - &amp;quot;Electron Scattering&amp;quot;&quot;/&gt;&lt;property id=&quot;20307&quot; value=&quot;1450&quot;/&gt;&lt;/object&gt;&lt;object type=&quot;3&quot; unique_id=&quot;10010&quot;&gt;&lt;property id=&quot;20148&quot; value=&quot;5&quot;/&gt;&lt;property id=&quot;20300&quot; value=&quot;Slide 7 - &amp;quot;Electron Scattering&amp;quot;&quot;/&gt;&lt;property id=&quot;20307&quot; value=&quot;1451&quot;/&gt;&lt;/object&gt;&lt;object type=&quot;3&quot; unique_id=&quot;10011&quot;&gt;&lt;property id=&quot;20148&quot; value=&quot;5&quot;/&gt;&lt;property id=&quot;20300&quot; value=&quot;Slide 8 - &amp;quot;Electron Scattering&amp;quot;&quot;/&gt;&lt;property id=&quot;20307&quot; value=&quot;1452&quot;/&gt;&lt;/object&gt;&lt;object type=&quot;3&quot; unique_id=&quot;10012&quot;&gt;&lt;property id=&quot;20148&quot; value=&quot;5&quot;/&gt;&lt;property id=&quot;20300&quot; value=&quot;Slide 9 - &amp;quot;(e,e)  Nuclear Charge Distributions&amp;quot;&quot;/&gt;&lt;property id=&quot;20307&quot; value=&quot;1447&quot;/&gt;&lt;/object&gt;&lt;object type=&quot;3&quot; unique_id=&quot;10013&quot;&gt;&lt;property id=&quot;20148&quot; value=&quot;5&quot;/&gt;&lt;property id=&quot;20300&quot; value=&quot;Slide 10 - &amp;quot;Electron Scattering&amp;quot;&quot;/&gt;&lt;property id=&quot;20307&quot; value=&quot;1479&quot;/&gt;&lt;/object&gt;&lt;object type=&quot;3&quot; unique_id=&quot;10014&quot;&gt;&lt;property id=&quot;20148&quot; value=&quot;5&quot;/&gt;&lt;property id=&quot;20300&quot; value=&quot;Slide 11 - &amp;quot;(e,e’p)  Nucleon Momentum Distributions, Shell-by-Shell&amp;quot;&quot;/&gt;&lt;property id=&quot;20307&quot; value=&quot;1448&quot;/&gt;&lt;/object&gt;&lt;object type=&quot;3&quot; unique_id=&quot;10015&quot;&gt;&lt;property id=&quot;20148&quot; value=&quot;5&quot;/&gt;&lt;property id=&quot;20300&quot; value=&quot;Slide 12 - &amp;quot;CEBAF Design Parameters&amp;quot;&quot;/&gt;&lt;property id=&quot;20307&quot; value=&quot;1588&quot;/&gt;&lt;/object&gt;&lt;object type=&quot;3&quot; unique_id=&quot;10016&quot;&gt;&lt;property id=&quot;20148&quot; value=&quot;5&quot;/&gt;&lt;property id=&quot;20300&quot; value=&quot;Slide 13 - &amp;quot;CEBAF Design Parameters&amp;quot;&quot;/&gt;&lt;property id=&quot;20307&quot; value=&quot;1589&quot;/&gt;&lt;/object&gt;&lt;object type=&quot;3&quot; unique_id=&quot;10026&quot;&gt;&lt;property id=&quot;20148&quot; value=&quot;5&quot;/&gt;&lt;property id=&quot;20300&quot; value=&quot;Slide 24 - &amp;quot;Electron Scattering&amp;quot;&quot;/&gt;&lt;property id=&quot;20307&quot; value=&quot;1581&quot;/&gt;&lt;/object&gt;&lt;object type=&quot;3&quot; unique_id=&quot;10027&quot;&gt;&lt;property id=&quot;20148&quot; value=&quot;5&quot;/&gt;&lt;property id=&quot;20300&quot; value=&quot;Slide 25 - &amp;quot;The Proton and Neutron are&amp;#x0D;&amp;#x0A;the “Hydrogen Atoms” of QCD&amp;quot;&quot;/&gt;&lt;property id=&quot;20307&quot; value=&quot;1591&quot;/&gt;&lt;/object&gt;&lt;object type=&quot;3&quot; unique_id=&quot;10046&quot;&gt;&lt;property id=&quot;20148&quot; value=&quot;5&quot;/&gt;&lt;property id=&quot;20300&quot; value=&quot;Slide 46&quot;/&gt;&lt;property id=&quot;20307&quot; value=&quot;1610&quot;/&gt;&lt;/object&gt;&lt;object type=&quot;3&quot; unique_id=&quot;10047&quot;&gt;&lt;property id=&quot;20148&quot; value=&quot;5&quot;/&gt;&lt;property id=&quot;20300&quot; value=&quot;Slide 47&quot;/&gt;&lt;property id=&quot;20307&quot; value=&quot;1611&quot;/&gt;&lt;/object&gt;&lt;object type=&quot;3&quot; unique_id=&quot;10048&quot;&gt;&lt;property id=&quot;20148&quot; value=&quot;5&quot;/&gt;&lt;property id=&quot;20300&quot; value=&quot;Slide 48&quot;/&gt;&lt;property id=&quot;20307&quot; value=&quot;1612&quot;/&gt;&lt;/object&gt;&lt;object type=&quot;3&quot; unique_id=&quot;10056&quot;&gt;&lt;property id=&quot;20148&quot; value=&quot;5&quot;/&gt;&lt;property id=&quot;20300&quot; value=&quot;Slide 105 - &amp;quot;  1. How are the Nucleons Made from Quarks&amp;#x0D;&amp;#x0A;and Gluons?&amp;quot;&quot;/&gt;&lt;property id=&quot;20307&quot; value=&quot;1567&quot;/&gt;&lt;/object&gt;&lt;object type=&quot;3&quot; unique_id=&quot;10057&quot;&gt;&lt;property id=&quot;20148&quot; value=&quot;5&quot;/&gt;&lt;property id=&quot;20300&quot; value=&quot;Slide 106 - &amp;quot;The Search for “Missing States” in the Quark Model Classification of N*&amp;quot;&quot;/&gt;&lt;property id=&quot;20307&quot; value=&quot;1568&quot;/&gt;&lt;/object&gt;&lt;object type=&quot;3&quot; unique_id=&quot;10058&quot;&gt;&lt;property id=&quot;20148&quot; value=&quot;5&quot;/&gt;&lt;property id=&quot;20300&quot; value=&quot;Slide 107&quot;/&gt;&lt;property id=&quot;20307&quot; value=&quot;1569&quot;/&gt;&lt;/object&gt;&lt;object type=&quot;3&quot; unique_id=&quot;10059&quot;&gt;&lt;property id=&quot;20148&quot; value=&quot;5&quot;/&gt;&lt;property id=&quot;20300&quot; value=&quot;Slide 108 - &amp;quot;Electron Scattering&amp;quot;&quot;/&gt;&lt;property id=&quot;20307&quot; value=&quot;1583&quot;/&gt;&lt;/object&gt;&lt;object type=&quot;3&quot; unique_id=&quot;10060&quot;&gt;&lt;property id=&quot;20148&quot; value=&quot;5&quot;/&gt;&lt;property id=&quot;20300&quot; value=&quot;Slide 109&quot;/&gt;&lt;property id=&quot;20307&quot; value=&quot;1570&quot;/&gt;&lt;/object&gt;&lt;object type=&quot;3&quot; unique_id=&quot;10061&quot;&gt;&lt;property id=&quot;20148&quot; value=&quot;5&quot;/&gt;&lt;property id=&quot;20300&quot; value=&quot;Slide 110 - &amp;quot;CLAS Measures:  a Broad Range of Q2 and W Simultaneously, and Excited State Decay&amp;quot;&quot;/&gt;&lt;property id=&quot;20307&quot; value=&quot;1645&quot;/&gt;&lt;/object&gt;&lt;object type=&quot;3&quot; unique_id=&quot;10062&quot;&gt;&lt;property id=&quot;20148&quot; value=&quot;5&quot;/&gt;&lt;property id=&quot;20300&quot; value=&quot;Slide 111 - &amp;quot;Substantial Progress on N* Analysis&amp;quot;&quot;/&gt;&lt;property id=&quot;20307&quot; value=&quot;1573&quot;/&gt;&lt;/object&gt;&lt;object type=&quot;3&quot; unique_id=&quot;10063&quot;&gt;&lt;property id=&quot;20148&quot; value=&quot;5&quot;/&gt;&lt;property id=&quot;20300&quot; value=&quot;Slide 112&quot;/&gt;&lt;property id=&quot;20307&quot; value=&quot;1646&quot;/&gt;&lt;/object&gt;&lt;object type=&quot;3&quot; unique_id=&quot;10064&quot;&gt;&lt;property id=&quot;20148&quot; value=&quot;5&quot;/&gt;&lt;property id=&quot;20300&quot; value=&quot;Slide 113&quot;/&gt;&lt;property id=&quot;20307&quot; value=&quot;1647&quot;/&gt;&lt;/object&gt;&lt;object type=&quot;3&quot; unique_id=&quot;10065&quot;&gt;&lt;property id=&quot;20148&quot; value=&quot;5&quot;/&gt;&lt;property id=&quot;20300&quot; value=&quot;Slide 114 - &amp;quot;Fascinating Information Is Coming from the Extraction of the Nucleon’s Transition Form Factors &amp;quot;&quot;/&gt;&lt;property id=&quot;20307&quot; value=&quot;1574&quot;/&gt;&lt;/object&gt;&lt;object type=&quot;3&quot; unique_id=&quot;10076&quot;&gt;&lt;property id=&quot;20148&quot; value=&quot;5&quot;/&gt;&lt;property id=&quot;20300&quot; value=&quot;Slide 115 - &amp;quot;Future: Qweak Experiment (2010: 6 GeV)&amp;quot;&quot;/&gt;&lt;property id=&quot;20307&quot; value=&quot;1657&quot;/&gt;&lt;/object&gt;&lt;object type=&quot;3&quot; unique_id=&quot;10084&quot;&gt;&lt;property id=&quot;20148&quot; value=&quot;5&quot;/&gt;&lt;property id=&quot;20300&quot; value=&quot;Slide 116 - &amp;quot;12 GeV Upgrade: Schedule&amp;quot;&quot;/&gt;&lt;property id=&quot;20307&quot; value=&quot;1630&quot;/&gt;&lt;/object&gt;&lt;object type=&quot;3&quot; unique_id=&quot;10085&quot;&gt;&lt;property id=&quot;20148&quot; value=&quot;5&quot;/&gt;&lt;property id=&quot;20300&quot; value=&quot;Slide 117 - &amp;quot;Summary and Perspectives&amp;quot;&quot;/&gt;&lt;property id=&quot;20307&quot; value=&quot;1165&quot;/&gt;&lt;/object&gt;&lt;object type=&quot;3&quot; unique_id=&quot;13950&quot;&gt;&lt;property id=&quot;20148&quot; value=&quot;5&quot;/&gt;&lt;property id=&quot;20300&quot; value=&quot;Slide 2 - &amp;quot;CEBAF @ Jefferson Lab&amp;quot;&quot;/&gt;&lt;property id=&quot;20307&quot; value=&quot;1662&quot;/&gt;&lt;/object&gt;&lt;object type=&quot;3&quot; unique_id=&quot;13951&quot;&gt;&lt;property id=&quot;20148&quot; value=&quot;5&quot;/&gt;&lt;property id=&quot;20300&quot; value=&quot;Slide 14&quot;/&gt;&lt;property id=&quot;20307&quot; value=&quot;1663&quot;/&gt;&lt;/object&gt;&lt;object type=&quot;3&quot; unique_id=&quot;13952&quot;&gt;&lt;property id=&quot;20148&quot; value=&quot;5&quot;/&gt;&lt;property id=&quot;20300&quot; value=&quot;Slide 15&quot;/&gt;&lt;property id=&quot;20307&quot; value=&quot;1664&quot;/&gt;&lt;/object&gt;&lt;object type=&quot;3&quot; unique_id=&quot;13953&quot;&gt;&lt;property id=&quot;20148&quot; value=&quot;5&quot;/&gt;&lt;property id=&quot;20300&quot; value=&quot;Slide 16&quot;/&gt;&lt;property id=&quot;20307&quot; value=&quot;1665&quot;/&gt;&lt;/object&gt;&lt;object type=&quot;3&quot; unique_id=&quot;13954&quot;&gt;&lt;property id=&quot;20148&quot; value=&quot;5&quot;/&gt;&lt;property id=&quot;20300&quot; value=&quot;Slide 17&quot;/&gt;&lt;property id=&quot;20307&quot; value=&quot;1666&quot;/&gt;&lt;/object&gt;&lt;object type=&quot;3&quot; unique_id=&quot;13955&quot;&gt;&lt;property id=&quot;20148&quot; value=&quot;5&quot;/&gt;&lt;property id=&quot;20300&quot; value=&quot;Slide 18&quot;/&gt;&lt;property id=&quot;20307&quot; value=&quot;1667&quot;/&gt;&lt;/object&gt;&lt;object type=&quot;3&quot; unique_id=&quot;13956&quot;&gt;&lt;property id=&quot;20148&quot; value=&quot;5&quot;/&gt;&lt;property id=&quot;20300&quot; value=&quot;Slide 19&quot;/&gt;&lt;property id=&quot;20307&quot; value=&quot;1668&quot;/&gt;&lt;/object&gt;&lt;object type=&quot;3&quot; unique_id=&quot;13957&quot;&gt;&lt;property id=&quot;20148&quot; value=&quot;5&quot;/&gt;&lt;property id=&quot;20300&quot; value=&quot;Slide 20&quot;/&gt;&lt;property id=&quot;20307&quot; value=&quot;1669&quot;/&gt;&lt;/object&gt;&lt;object type=&quot;3&quot; unique_id=&quot;13980&quot;&gt;&lt;property id=&quot;20148&quot; value=&quot;5&quot;/&gt;&lt;property id=&quot;20300&quot; value=&quot;Slide 49&quot;/&gt;&lt;property id=&quot;20307&quot; value=&quot;1692&quot;/&gt;&lt;/object&gt;&lt;object type=&quot;3&quot; unique_id=&quot;13981&quot;&gt;&lt;property id=&quot;20148&quot; value=&quot;5&quot;/&gt;&lt;property id=&quot;20300&quot; value=&quot;Slide 50 - &amp;quot;QWeak Will Also Tests the Running of Sin2W&amp;quot;&quot;/&gt;&lt;property id=&quot;20307&quot; value=&quot;1693&quot;/&gt;&lt;/object&gt;&lt;object type=&quot;3&quot; unique_id=&quot;13988&quot;&gt;&lt;property id=&quot;20148&quot; value=&quot;5&quot;/&gt;&lt;property id=&quot;20300&quot; value=&quot;Slide 68 - &amp;quot;Coming Next:  The JLab 12 GeV Upgrade&amp;#x0D;&amp;#x0A;Major Programs in Four Areas:&amp;quot;&quot;/&gt;&lt;property id=&quot;20307&quot; value=&quot;1699&quot;/&gt;&lt;/object&gt;&lt;object type=&quot;3&quot; unique_id=&quot;13989&quot;&gt;&lt;property id=&quot;20148&quot; value=&quot;5&quot;/&gt;&lt;property id=&quot;20300&quot; value=&quot;Slide 69&quot;/&gt;&lt;property id=&quot;20307&quot; value=&quot;1700&quot;/&gt;&lt;/object&gt;&lt;object type=&quot;3&quot; unique_id=&quot;13990&quot;&gt;&lt;property id=&quot;20148&quot; value=&quot;5&quot;/&gt;&lt;property id=&quot;20300&quot; value=&quot;Slide 70&quot;/&gt;&lt;property id=&quot;20307&quot; value=&quot;1701&quot;/&gt;&lt;/object&gt;&lt;object type=&quot;3&quot; unique_id=&quot;13991&quot;&gt;&lt;property id=&quot;20148&quot; value=&quot;5&quot;/&gt;&lt;property id=&quot;20300&quot; value=&quot;Slide 71 - &amp;quot;Gluonic Excitations and the Origin of Confinement&amp;quot;&quot;/&gt;&lt;property id=&quot;20307&quot; value=&quot;1702&quot;/&gt;&lt;/object&gt;&lt;object type=&quot;3&quot; unique_id=&quot;13992&quot;&gt;&lt;property id=&quot;20148&quot; value=&quot;5&quot;/&gt;&lt;property id=&quot;20300&quot; value=&quot;Slide 72 - &amp;quot;Glueballs and Hybrid Mesons&amp;quot;&quot;/&gt;&lt;property id=&quot;20307&quot; value=&quot;1703&quot;/&gt;&lt;/object&gt;&lt;object type=&quot;3&quot; unique_id=&quot;13993&quot;&gt;&lt;property id=&quot;20148&quot; value=&quot;5&quot;/&gt;&lt;property id=&quot;20300&quot; value=&quot;Slide 74 - &amp;quot;Summary and Perspectives&amp;quot;&quot;/&gt;&lt;property id=&quot;20307&quot; value=&quot;1704&quot;/&gt;&lt;/object&gt;&lt;object type=&quot;3&quot; unique_id=&quot;13994&quot;&gt;&lt;property id=&quot;20148&quot; value=&quot;5&quot;/&gt;&lt;property id=&quot;20300&quot; value=&quot;Slide 75&quot;/&gt;&lt;property id=&quot;20307&quot; value=&quot;1706&quot;/&gt;&lt;/object&gt;&lt;object type=&quot;3&quot; unique_id=&quot;14768&quot;&gt;&lt;property id=&quot;20148&quot; value=&quot;5&quot;/&gt;&lt;property id=&quot;20300&quot; value=&quot;Slide 118 - &amp;quot;4. What is the Structure of Nuclear Matter?&amp;quot;&quot;/&gt;&lt;property id=&quot;20307&quot; value=&quot;1707&quot;/&gt;&lt;/object&gt;&lt;object type=&quot;3&quot; unique_id=&quot;14769&quot;&gt;&lt;property id=&quot;20148&quot; value=&quot;5&quot;/&gt;&lt;property id=&quot;20300&quot; value=&quot;Slide 119&quot;/&gt;&lt;property id=&quot;20307&quot; value=&quot;1708&quot;/&gt;&lt;/object&gt;&lt;object type=&quot;3&quot; unique_id=&quot;14770&quot;&gt;&lt;property id=&quot;20148&quot; value=&quot;5&quot;/&gt;&lt;property id=&quot;20300&quot; value=&quot;Slide 120&quot;/&gt;&lt;property id=&quot;20307&quot; value=&quot;1709&quot;/&gt;&lt;/object&gt;&lt;object type=&quot;3&quot; unique_id=&quot;14771&quot;&gt;&lt;property id=&quot;20148&quot; value=&quot;5&quot;/&gt;&lt;property id=&quot;20300&quot; value=&quot;Slide 121 - &amp;quot;One Q2 is Sufficient to Pin Down the RMS Radius&amp;quot;&quot;/&gt;&lt;property id=&quot;20307&quot; value=&quot;1710&quot;/&gt;&lt;/object&gt;&lt;object type=&quot;3&quot; unique_id=&quot;21335&quot;&gt;&lt;property id=&quot;20148&quot; value=&quot;5&quot;/&gt;&lt;property id=&quot;20300&quot; value=&quot;Slide 21 - &amp;quot;NSAC Long Range Plan 2007&amp;quot;&quot;/&gt;&lt;property id=&quot;20307&quot; value=&quot;1719&quot;/&gt;&lt;/object&gt;&lt;object type=&quot;3&quot; unique_id=&quot;21336&quot;&gt;&lt;property id=&quot;20148&quot; value=&quot;5&quot;/&gt;&lt;property id=&quot;20300&quot; value=&quot;Slide 22 - &amp;quot;Highlights from the first 10 Years&amp;quot;&quot;/&gt;&lt;property id=&quot;20307&quot; value=&quot;1720&quot;/&gt;&lt;/object&gt;&lt;object type=&quot;3&quot; unique_id=&quot;21337&quot;&gt;&lt;property id=&quot;20148&quot; value=&quot;5&quot;/&gt;&lt;property id=&quot;20300&quot; value=&quot;Slide 23 - &amp;quot;Highlights from the first 10 Years&amp;quot;&quot;/&gt;&lt;property id=&quot;20307&quot; value=&quot;1721&quot;/&gt;&lt;/object&gt;&lt;object type=&quot;3&quot; unique_id=&quot;21341&quot;&gt;&lt;property id=&quot;20148&quot; value=&quot;5&quot;/&gt;&lt;property id=&quot;20300&quot; value=&quot;Slide 80&quot;/&gt;&lt;property id=&quot;20307&quot; value=&quot;1725&quot;/&gt;&lt;/object&gt;&lt;object type=&quot;3&quot; unique_id=&quot;21342&quot;&gt;&lt;property id=&quot;20148&quot; value=&quot;5&quot;/&gt;&lt;property id=&quot;20300&quot; value=&quot;Slide 81&quot;/&gt;&lt;property id=&quot;20307&quot; value=&quot;1726&quot;/&gt;&lt;/object&gt;&lt;object type=&quot;3&quot; unique_id=&quot;21343&quot;&gt;&lt;property id=&quot;20148&quot; value=&quot;5&quot;/&gt;&lt;property id=&quot;20300&quot; value=&quot;Slide 82&quot;/&gt;&lt;property id=&quot;20307&quot; value=&quot;1727&quot;/&gt;&lt;/object&gt;&lt;object type=&quot;3&quot; unique_id=&quot;21344&quot;&gt;&lt;property id=&quot;20148&quot; value=&quot;5&quot;/&gt;&lt;property id=&quot;20300&quot; value=&quot;Slide 83&quot;/&gt;&lt;property id=&quot;20307&quot; value=&quot;1728&quot;/&gt;&lt;/object&gt;&lt;object type=&quot;3&quot; unique_id=&quot;21345&quot;&gt;&lt;property id=&quot;20148&quot; value=&quot;5&quot;/&gt;&lt;property id=&quot;20300&quot; value=&quot;Slide 84 - &amp;quot;After 35 years: &amp;#x0D;&amp;#x0A;Miserable Lack of Knowledge of Valence d-Quarks&amp;quot;&quot;/&gt;&lt;property id=&quot;20307&quot; value=&quot;1729&quot;/&gt;&lt;/object&gt;&lt;object type=&quot;3&quot; unique_id=&quot;21346&quot;&gt;&lt;property id=&quot;20148&quot; value=&quot;5&quot;/&gt;&lt;property id=&quot;20300&quot; value=&quot;Slide 85&quot;/&gt;&lt;property id=&quot;20307&quot; value=&quot;1730&quot;/&gt;&lt;/object&gt;&lt;object type=&quot;3&quot; unique_id=&quot;21347&quot;&gt;&lt;property id=&quot;20148&quot; value=&quot;5&quot;/&gt;&lt;property id=&quot;20300&quot; value=&quot;Slide 86&quot;/&gt;&lt;property id=&quot;20307&quot; value=&quot;1731&quot;/&gt;&lt;/object&gt;&lt;object type=&quot;3&quot; unique_id=&quot;21348&quot;&gt;&lt;property id=&quot;20148&quot; value=&quot;5&quot;/&gt;&lt;property id=&quot;20300&quot; value=&quot;Slide 88 - &amp;quot;Developing a Unified Description&amp;#x0D;&amp;#x0A; of Hadron Structure via the Recently Devised Generalized Parton Distributions&amp;quot;&quot;/&gt;&lt;property id=&quot;20307&quot; value=&quot;1732&quot;/&gt;&lt;/object&gt;&lt;object type=&quot;3&quot; unique_id=&quot;21349&quot;&gt;&lt;property id=&quot;20148&quot; value=&quot;5&quot;/&gt;&lt;property id=&quot;20300&quot; value=&quot;Slide 89 - &amp;quot;Quark distribution q(x)&amp;quot;&quot;/&gt;&lt;property id=&quot;20307&quot; value=&quot;1733&quot;/&gt;&lt;/object&gt;&lt;object type=&quot;3&quot; unique_id=&quot;21350&quot;&gt;&lt;property id=&quot;20148&quot; value=&quot;5&quot;/&gt;&lt;property id=&quot;20300&quot; value=&quot;Slide 90&quot;/&gt;&lt;property id=&quot;20307&quot; value=&quot;1734&quot;/&gt;&lt;/object&gt;&lt;object type=&quot;3&quot; unique_id=&quot;21351&quot;&gt;&lt;property id=&quot;20148&quot; value=&quot;5&quot;/&gt;&lt;property id=&quot;20300&quot; value=&quot;Slide 91 - &amp;quot;DVCS&amp;quot;&quot;/&gt;&lt;property id=&quot;20307&quot; value=&quot;1735&quot;/&gt;&lt;/object&gt;&lt;object type=&quot;3&quot; unique_id=&quot;21352&quot;&gt;&lt;property id=&quot;20148&quot; value=&quot;5&quot;/&gt;&lt;property id=&quot;20300&quot; value=&quot;Slide 92 - &amp;quot;Recent Results:  Nucleon Structure&amp;quot;&quot;/&gt;&lt;property id=&quot;20307&quot; value=&quot;1736&quot;/&gt;&lt;/object&gt;&lt;object type=&quot;3&quot; unique_id=&quot;21353&quot;&gt;&lt;property id=&quot;20148&quot; value=&quot;5&quot;/&gt;&lt;property id=&quot;20300&quot; value=&quot;Slide 93&quot;/&gt;&lt;property id=&quot;20307&quot; value=&quot;1737&quot;/&gt;&lt;/object&gt;&lt;object type=&quot;3&quot; unique_id=&quot;21354&quot;&gt;&lt;property id=&quot;20148&quot; value=&quot;5&quot;/&gt;&lt;property id=&quot;20300&quot; value=&quot;Slide 94&quot;/&gt;&lt;property id=&quot;20307&quot; value=&quot;1738&quot;/&gt;&lt;/object&gt;&lt;object type=&quot;3&quot; unique_id=&quot;21355&quot;&gt;&lt;property id=&quot;20148&quot; value=&quot;5&quot;/&gt;&lt;property id=&quot;20300&quot; value=&quot;Slide 95 - &amp;quot;PV Asymmetries: Any Target&amp;#x0D;&amp;#x0A;and Any Scattering Angle&amp;quot;&quot;/&gt;&lt;property id=&quot;20307&quot; value=&quot;1739&quot;/&gt;&lt;/object&gt;&lt;object type=&quot;3&quot; unique_id=&quot;21356&quot;&gt;&lt;property id=&quot;20148&quot; value=&quot;5&quot;/&gt;&lt;property id=&quot;20300&quot; value=&quot;Slide 96 - &amp;quot;APV Measurements&amp;quot;&quot;/&gt;&lt;property id=&quot;20307&quot; value=&quot;1740&quot;/&gt;&lt;/object&gt;&lt;object type=&quot;3&quot; unique_id=&quot;21357&quot;&gt;&lt;property id=&quot;20148&quot; value=&quot;5&quot;/&gt;&lt;property id=&quot;20300&quot; value=&quot;Slide 97 - &amp;quot;Electron-Quark Phenomenology&amp;quot;&quot;/&gt;&lt;property id=&quot;20307&quot; value=&quot;1741&quot;/&gt;&lt;/object&gt;&lt;object type=&quot;3&quot; unique_id=&quot;21358&quot;&gt;&lt;property id=&quot;20148&quot; value=&quot;5&quot;/&gt;&lt;property id=&quot;20300&quot; value=&quot;Slide 98 - &amp;quot;WNC Low Q2 Processes&amp;quot;&quot;/&gt;&lt;property id=&quot;20307&quot; value=&quot;1742&quot;/&gt;&lt;/object&gt;&lt;object type=&quot;3&quot; unique_id=&quot;21359&quot;&gt;&lt;property id=&quot;20148&quot; value=&quot;5&quot;/&gt;&lt;property id=&quot;20300&quot; value=&quot;Slide 99 - &amp;quot;Parity Violating Electron DIS&amp;quot;&quot;/&gt;&lt;property id=&quot;20307&quot; value=&quot;1743&quot;/&gt;&lt;/object&gt;&lt;object type=&quot;3&quot; unique_id=&quot;21360&quot;&gt;&lt;property id=&quot;20148&quot; value=&quot;5&quot;/&gt;&lt;property id=&quot;20300&quot; value=&quot;Slide 100 - &amp;quot;2H Experiment at 11 GeV&amp;quot;&quot;/&gt;&lt;property id=&quot;20307&quot; value=&quot;1744&quot;/&gt;&lt;/object&gt;&lt;object type=&quot;3&quot; unique_id=&quot;21361&quot;&gt;&lt;property id=&quot;20148&quot; value=&quot;5&quot;/&gt;&lt;property id=&quot;20300&quot; value=&quot;Slide 101 - &amp;quot;A Major New Initiative for 12 GeV: Møller Scattering&amp;quot;&quot;/&gt;&lt;property id=&quot;20307&quot; value=&quot;1745&quot;/&gt;&lt;/object&gt;&lt;object type=&quot;3&quot; unique_id=&quot;21362&quot;&gt;&lt;property id=&quot;20148&quot; value=&quot;5&quot;/&gt;&lt;property id=&quot;20300&quot; value=&quot;Slide 102&quot;/&gt;&lt;property id=&quot;20307&quot; value=&quot;1746&quot;/&gt;&lt;/object&gt;&lt;object type=&quot;3&quot; unique_id=&quot;21363&quot;&gt;&lt;property id=&quot;20148&quot; value=&quot;5&quot;/&gt;&lt;property id=&quot;20300&quot; value=&quot;Slide 103 - &amp;quot;The 12 GeV Upgrade Physics Instrumentation Technical Performance Requirements&amp;quot;&quot;/&gt;&lt;property id=&quot;20307&quot; value=&quot;1747&quot;/&gt;&lt;/object&gt;&lt;object type=&quot;3&quot; unique_id=&quot;21364&quot;&gt;&lt;property id=&quot;20148&quot; value=&quot;5&quot;/&gt;&lt;property id=&quot;20300&quot; value=&quot;Slide 104 - &amp;quot;Summary and Perspectives&amp;quot;&quot;/&gt;&lt;property id=&quot;20307&quot; value=&quot;1749&quot;/&gt;&lt;/object&gt;&lt;object type=&quot;3&quot; unique_id=&quot;21365&quot;&gt;&lt;property id=&quot;20148&quot; value=&quot;5&quot;/&gt;&lt;property id=&quot;20300&quot; value=&quot;Slide 122 - &amp;quot;The Accelerator Details&amp;quot;&quot;/&gt;&lt;property id=&quot;20307&quot; value=&quot;1717&quot;/&gt;&lt;/object&gt;&lt;object type=&quot;3&quot; unique_id=&quot;23803&quot;&gt;&lt;property id=&quot;20148&quot; value=&quot;5&quot;/&gt;&lt;property id=&quot;20300&quot; value=&quot;Slide 87 - &amp;quot;Electron Scattering&amp;quot;&quot;/&gt;&lt;property id=&quot;20307&quot; value=&quot;1752&quot;/&gt;&lt;/object&gt;&lt;object type=&quot;3&quot; unique_id=&quot;23804&quot;&gt;&lt;property id=&quot;20148&quot; value=&quot;5&quot;/&gt;&lt;property id=&quot;20300&quot; value=&quot;Slide 123 - &amp;quot;The 12 GeV Upgrade of CEBAF is the Highest Priority Recommendation of the New NSAC Long Range Plan (4/07)&amp;quot;&quot;/&gt;&lt;property id=&quot;20307&quot; value=&quot;1758&quot;/&gt;&lt;/object&gt;&lt;object type=&quot;3&quot; unique_id=&quot;24504&quot;&gt;&lt;property id=&quot;20148&quot; value=&quot;5&quot;/&gt;&lt;property id=&quot;20300&quot; value=&quot;Slide 1 - &amp;quot;Building Nucleons and Nuclei from Quarks and Glue:  Results from the Research Program Using &amp;#x0D;&amp;#x0A;CEBAF @ Jefferson Lab &quot;/&gt;&lt;property id=&quot;20307&quot; value=&quot;1759&quot;/&gt;&lt;/object&gt;&lt;object type=&quot;3&quot; unique_id=&quot;24507&quot;&gt;&lt;property id=&quot;20148&quot; value=&quot;5&quot;/&gt;&lt;property id=&quot;20300&quot; value=&quot;Slide 124&quot;/&gt;&lt;property id=&quot;20307&quot; value=&quot;1762&quot;/&gt;&lt;/object&gt;&lt;object type=&quot;3&quot; unique_id=&quot;27250&quot;&gt;&lt;property id=&quot;20148&quot; value=&quot;5&quot;/&gt;&lt;property id=&quot;20300&quot; value=&quot;Slide 63 - &amp;quot;And Hints that the EMC Effect Is Connected to N-N Short Range Correlations&amp;quot;&quot;/&gt;&lt;property id=&quot;20307&quot; value=&quot;1771&quot;/&gt;&lt;/object&gt;&lt;object type=&quot;3&quot; unique_id=&quot;29986&quot;&gt;&lt;property id=&quot;20148&quot; value=&quot;5&quot;/&gt;&lt;property id=&quot;20300&quot; value=&quot;Slide 130&quot;/&gt;&lt;property id=&quot;20307&quot; value=&quot;1776&quot;/&gt;&lt;/object&gt;&lt;object type=&quot;3&quot; unique_id=&quot;29987&quot;&gt;&lt;property id=&quot;20148&quot; value=&quot;5&quot;/&gt;&lt;property id=&quot;20300&quot; value=&quot;Slide 131&quot;/&gt;&lt;property id=&quot;20307&quot; value=&quot;1777&quot;/&gt;&lt;/object&gt;&lt;object type=&quot;3&quot; unique_id=&quot;29988&quot;&gt;&lt;property id=&quot;20148&quot; value=&quot;5&quot;/&gt;&lt;property id=&quot;20300&quot; value=&quot;Slide 132&quot;/&gt;&lt;property id=&quot;20307&quot; value=&quot;1778&quot;/&gt;&lt;/object&gt;&lt;object type=&quot;3&quot; unique_id=&quot;29989&quot;&gt;&lt;property id=&quot;20148&quot; value=&quot;5&quot;/&gt;&lt;property id=&quot;20300&quot; value=&quot;Slide 133&quot;/&gt;&lt;property id=&quot;20307&quot; value=&quot;1779&quot;/&gt;&lt;/object&gt;&lt;object type=&quot;3&quot; unique_id=&quot;29990&quot;&gt;&lt;property id=&quot;20148&quot; value=&quot;5&quot;/&gt;&lt;property id=&quot;20300&quot; value=&quot;Slide 3 - &amp;quot;JLab’s Scientific Mission &amp;quot;&quot;/&gt;&lt;property id=&quot;20307&quot; value=&quot;1808&quot;/&gt;&lt;/object&gt;&lt;object type=&quot;3&quot; unique_id=&quot;29993&quot;&gt;&lt;property id=&quot;20148&quot; value=&quot;5&quot;/&gt;&lt;property id=&quot;20300&quot; value=&quot;Slide 26 - &amp;quot;JLab data on the EM form factors provide a testing ground for theories constructing nucleons from quarks and glue&amp;quot;&quot;/&gt;&lt;property id=&quot;20307&quot; value=&quot;1784&quot;/&gt;&lt;/object&gt;&lt;object type=&quot;3&quot; unique_id=&quot;29994&quot;&gt;&lt;property id=&quot;20148&quot; value=&quot;5&quot;/&gt;&lt;property id=&quot;20300&quot; value=&quot;Slide 27 - &amp;quot;JLab data on the EM form factors provide a testing ground for theories constructing nucleons from quarks and glue&amp;quot;&quot;/&gt;&lt;property id=&quot;20307&quot; value=&quot;1785&quot;/&gt;&lt;/object&gt;&lt;object type=&quot;3&quot; unique_id=&quot;29995&quot;&gt;&lt;property id=&quot;20148&quot; value=&quot;5&quot;/&gt;&lt;property id=&quot;20300&quot; value=&quot;Slide 28 - &amp;quot;JLab data on the EM form factors provide a testing ground for theories constructing nucleons from quarks and glue&amp;quot;&quot;/&gt;&lt;property id=&quot;20307&quot; value=&quot;1786&quot;/&gt;&lt;/object&gt;&lt;object type=&quot;3&quot; unique_id=&quot;29996&quot;&gt;&lt;property id=&quot;20148&quot; value=&quot;5&quot;/&gt;&lt;property id=&quot;20300&quot; value=&quot;Slide 29 - &amp;quot;These Data Are Elucidating the Nucleon’s Structure&amp;quot;&quot;/&gt;&lt;property id=&quot;20307&quot; value=&quot;1787&quot;/&gt;&lt;/object&gt;&lt;object type=&quot;3&quot; unique_id=&quot;29999&quot;&gt;&lt;property id=&quot;20148&quot; value=&quot;5&quot;/&gt;&lt;property id=&quot;20300&quot; value=&quot;Slide 30&quot;/&gt;&lt;property id=&quot;20307&quot; value=&quot;1790&quot;/&gt;&lt;/object&gt;&lt;object type=&quot;3&quot; unique_id=&quot;30000&quot;&gt;&lt;property id=&quot;20148&quot; value=&quot;5&quot;/&gt;&lt;property id=&quot;20300&quot; value=&quot;Slide 31&quot;/&gt;&lt;property id=&quot;20307&quot; value=&quot;1791&quot;/&gt;&lt;/object&gt;&lt;object type=&quot;3&quot; unique_id=&quot;30001&quot;&gt;&lt;property id=&quot;20148&quot; value=&quot;5&quot;/&gt;&lt;property id=&quot;20300&quot; value=&quot;Slide 32 - &amp;quot;Use Parity-Violating Electron Scattering to Measure the &amp;#x0D;&amp;#x0A;Weak Neutral current Form Factors of the Nucleon&amp;quot;&quot;/&gt;&lt;property id=&quot;20307&quot; value=&quot;1792&quot;/&gt;&lt;/object&gt;&lt;object type=&quot;3&quot; unique_id=&quot;30002&quot;&gt;&lt;property id=&quot;20148&quot; value=&quot;5&quot;/&gt;&lt;property id=&quot;20300&quot; value=&quot;Slide 33 - &amp;quot;Measurements of the Strange Quark Distribution (G0 and HAPPEx) Are Providing a Unique New Window into Hadron Struc&quot;/&gt;&lt;property id=&quot;20307&quot; value=&quot;1793&quot;/&gt;&lt;/object&gt;&lt;object type=&quot;3&quot; unique_id=&quot;30003&quot;&gt;&lt;property id=&quot;20148&quot; value=&quot;5&quot;/&gt;&lt;property id=&quot;20300&quot; value=&quot;Slide 34 - &amp;quot;The Strange Quark Form Factors of the Nucleon&amp;quot;&quot;/&gt;&lt;property id=&quot;20307&quot; value=&quot;1794&quot;/&gt;&lt;/object&gt;&lt;object type=&quot;3&quot; unique_id=&quot;30004&quot;&gt;&lt;property id=&quot;20148&quot; value=&quot;5&quot;/&gt;&lt;property id=&quot;20300&quot; value=&quot;Slide 35 - &amp;quot;The Strange Quark Form Factors of the Nucleon&amp;quot;&quot;/&gt;&lt;property id=&quot;20307&quot; value=&quot;1795&quot;/&gt;&lt;/object&gt;&lt;object type=&quot;3&quot; unique_id=&quot;30005&quot;&gt;&lt;property id=&quot;20148&quot; value=&quot;5&quot;/&gt;&lt;property id=&quot;20300&quot; value=&quot;Slide 36 - &amp;quot;The Strange Quark Form Factors of the Nucleon&amp;quot;&quot;/&gt;&lt;property id=&quot;20307&quot; value=&quot;1796&quot;/&gt;&lt;/object&gt;&lt;object type=&quot;3&quot; unique_id=&quot;30006&quot;&gt;&lt;property id=&quot;20148&quot; value=&quot;5&quot;/&gt;&lt;property id=&quot;20300&quot; value=&quot;Slide 37 - &amp;quot;The Strange Quark Form Factors of the Nucleon&amp;quot;&quot;/&gt;&lt;property id=&quot;20307&quot; value=&quot;1797&quot;/&gt;&lt;/object&gt;&lt;object type=&quot;3&quot; unique_id=&quot;30007&quot;&gt;&lt;property id=&quot;20148&quot; value=&quot;5&quot;/&gt;&lt;property id=&quot;20300&quot; value=&quot;Slide 38 - &amp;quot;The Strange Quark Form Factors of the Nucleon&amp;quot;&quot;/&gt;&lt;property id=&quot;20307&quot; value=&quot;1798&quot;/&gt;&lt;/object&gt;&lt;object type=&quot;3&quot; unique_id=&quot;30008&quot;&gt;&lt;property id=&quot;20148&quot; value=&quot;5&quot;/&gt;&lt;property id=&quot;20300&quot; value=&quot;Slide 39 - &amp;quot;Strange Quark Form Factor Extraction&amp;quot;&quot;/&gt;&lt;property id=&quot;20307&quot; value=&quot;1799&quot;/&gt;&lt;/object&gt;&lt;object type=&quot;3&quot; unique_id=&quot;30009&quot;&gt;&lt;property id=&quot;20148&quot; value=&quot;5&quot;/&gt;&lt;property id=&quot;20300&quot; value=&quot;Slide 40 - &amp;quot; Connect These Form Factors to the &amp;#x0D;&amp;#x0A;Quark Currents in the Nucleon&amp;quot;&quot;/&gt;&lt;property id=&quot;20307&quot; value=&quot;1800&quot;/&gt;&lt;/object&gt;&lt;object type=&quot;3&quot; unique_id=&quot;30010&quot;&gt;&lt;property id=&quot;20148&quot; value=&quot;5&quot;/&gt;&lt;property id=&quot;20300&quot; value=&quot;Slide 41 - &amp;quot;Form Factor Flavor Separation&amp;quot;&quot;/&gt;&lt;property id=&quot;20307&quot; value=&quot;1801&quot;/&gt;&lt;/object&gt;&lt;object type=&quot;3&quot; unique_id=&quot;30011&quot;&gt;&lt;property id=&quot;20148&quot; value=&quot;5&quot;/&gt;&lt;property id=&quot;20300&quot; value=&quot;Slide 42 - &amp;quot;Craig Robert’s Explanation for F1d/F1u&amp;quot;&quot;/&gt;&lt;property id=&quot;20307&quot; value=&quot;1802&quot;/&gt;&lt;/object&gt;&lt;object type=&quot;3&quot; unique_id=&quot;30012&quot;&gt;&lt;property id=&quot;20148&quot; value=&quot;5&quot;/&gt;&lt;property id=&quot;20300&quot; value=&quot;Slide 43&quot;/&gt;&lt;property id=&quot;20307&quot; value=&quot;1803&quot;/&gt;&lt;/object&gt;&lt;object type=&quot;3&quot; unique_id=&quot;30013&quot;&gt;&lt;property id=&quot;20148&quot; value=&quot;5&quot;/&gt;&lt;property id=&quot;20300&quot; value=&quot;Slide 44&quot;/&gt;&lt;property id=&quot;20307&quot; value=&quot;1804&quot;/&gt;&lt;/object&gt;&lt;object type=&quot;3&quot; unique_id=&quot;30015&quot;&gt;&lt;property id=&quot;20148&quot; value=&quot;5&quot;/&gt;&lt;property id=&quot;20300&quot; value=&quot;Slide 51 - &amp;quot;And Further Precision Tests are Planned for 12 GeV&amp;quot;&quot;/&gt;&lt;property id=&quot;20307&quot; value=&quot;1807&quot;/&gt;&lt;/object&gt;&lt;object type=&quot;3&quot; unique_id=&quot;30017&quot;&gt;&lt;property id=&quot;20148&quot; value=&quot;5&quot;/&gt;&lt;property id=&quot;20300&quot; value=&quot;Slide 125&quot;/&gt;&lt;property id=&quot;20307&quot; value=&quot;1781&quot;/&gt;&lt;/object&gt;&lt;object type=&quot;3&quot; unique_id=&quot;30018&quot;&gt;&lt;property id=&quot;20148&quot; value=&quot;5&quot;/&gt;&lt;property id=&quot;20300&quot; value=&quot;Slide 126 - &amp;quot;Understanding the N-N Force&amp;quot;&quot;/&gt;&lt;property id=&quot;20307&quot; value=&quot;1772&quot;/&gt;&lt;/object&gt;&lt;object type=&quot;3&quot; unique_id=&quot;30019&quot;&gt;&lt;property id=&quot;20148&quot; value=&quot;5&quot;/&gt;&lt;property id=&quot;20300&quot; value=&quot;Slide 127&quot;/&gt;&lt;property id=&quot;20307&quot; value=&quot;1773&quot;/&gt;&lt;/object&gt;&lt;object type=&quot;3&quot; unique_id=&quot;30020&quot;&gt;&lt;property id=&quot;20148&quot; value=&quot;5&quot;/&gt;&lt;property id=&quot;20300&quot; value=&quot;Slide 128&quot;/&gt;&lt;property id=&quot;20307&quot; value=&quot;1774&quot;/&gt;&lt;/object&gt;&lt;object type=&quot;3&quot; unique_id=&quot;30021&quot;&gt;&lt;property id=&quot;20148&quot; value=&quot;5&quot;/&gt;&lt;property id=&quot;20300&quot; value=&quot;Slide 129&quot;/&gt;&lt;property id=&quot;20307&quot; value=&quot;1775&quot;/&gt;&lt;/object&gt;&lt;object type=&quot;3&quot; unique_id=&quot;30022&quot;&gt;&lt;property id=&quot;20148&quot; value=&quot;5&quot;/&gt;&lt;property id=&quot;20300&quot; value=&quot;Slide 134 - &amp;quot;Present Status of &amp;#x0D;&amp;#x0A;L Hypernuclear Spectroscopy&amp;quot;&quot;/&gt;&lt;property id=&quot;20307&quot; value=&quot;1780&quot;/&gt;&lt;/object&gt;&lt;object type=&quot;3&quot; unique_id=&quot;31378&quot;&gt;&lt;property id=&quot;20148&quot; value=&quot;5&quot;/&gt;&lt;property id=&quot;20300&quot; value=&quot;Slide 45 - &amp;quot;Highlights from the first 10 Years&amp;quot;&quot;/&gt;&lt;property id=&quot;20307&quot; value=&quot;1810&quot;/&gt;&lt;/object&gt;&lt;object type=&quot;3&quot; unique_id=&quot;31379&quot;&gt;&lt;property id=&quot;20148&quot; value=&quot;5&quot;/&gt;&lt;property id=&quot;20300&quot; value=&quot;Slide 52 - &amp;quot;Highlights from the first 10 Years&amp;quot;&quot;/&gt;&lt;property id=&quot;20307&quot; value=&quot;1811&quot;/&gt;&lt;/object&gt;&lt;object type=&quot;3&quot; unique_id=&quot;31380&quot;&gt;&lt;property id=&quot;20148&quot; value=&quot;5&quot;/&gt;&lt;property id=&quot;20300&quot; value=&quot;Slide 53 - &amp;quot;Atomic Physics&amp;quot;&quot;/&gt;&lt;property id=&quot;20307&quot; value=&quot;1812&quot;/&gt;&lt;/object&gt;&lt;object type=&quot;3&quot; unique_id=&quot;31381&quot;&gt;&lt;property id=&quot;20148&quot; value=&quot;5&quot;/&gt;&lt;property id=&quot;20300&quot; value=&quot;Slide 54 - &amp;quot;Two Views of Deuteron Structure&amp;quot;&quot;/&gt;&lt;property id=&quot;20307&quot; value=&quot;1813&quot;/&gt;&lt;/object&gt;&lt;object type=&quot;3&quot; unique_id=&quot;31382&quot;&gt;&lt;property id=&quot;20148&quot; value=&quot;5&quot;/&gt;&lt;property id=&quot;20300&quot; value=&quot;Slide 55 - &amp;quot;JLab Data Reveals the Size and Shape of the Deuteron&amp;quot;&quot;/&gt;&lt;property id=&quot;20307&quot; value=&quot;1814&quot;/&gt;&lt;/object&gt;&lt;object type=&quot;3&quot; unique_id=&quot;31383&quot;&gt;&lt;property id=&quot;20148&quot; value=&quot;5&quot;/&gt;&lt;property id=&quot;20300&quot; value=&quot;Slide 56 - &amp;quot;JLab d(,p) Data Identified the Transition &amp;#x0D;&amp;#x0A;to the Quark-Gluon Description&amp;quot;&quot;/&gt;&lt;property id=&quot;20307&quot; value=&quot;1815&quot;/&gt;&lt;/object&gt;&lt;object type=&quot;3&quot; unique_id=&quot;31384&quot;&gt;&lt;property id=&quot;20148&quot; value=&quot;5&quot;/&gt;&lt;property id=&quot;20300&quot; value=&quot;Slide 60 - &amp;quot;We Have Known Since the Late 1980’s, when the EMC Effect was Discovered, that Nucleons in the Nucleus Differ from &quot;/&gt;&lt;property id=&quot;20307&quot; value=&quot;1817&quot;/&gt;&lt;/object&gt;&lt;object type=&quot;3&quot; unique_id=&quot;31386&quot;&gt;&lt;property id=&quot;20148&quot; value=&quot;5&quot;/&gt;&lt;property id=&quot;20300&quot; value=&quot;Slide 136 - &amp;quot;Exploring the Transition Region&amp;quot;&quot;/&gt;&lt;property id=&quot;20307&quot; value=&quot;1816&quot;/&gt;&lt;/object&gt;&lt;object type=&quot;3&quot; unique_id=&quot;32971&quot;&gt;&lt;property id=&quot;20148&quot; value=&quot;5&quot;/&gt;&lt;property id=&quot;20300&quot; value=&quot;Slide 61 - &amp;quot;New JLab Data Extends EMC Effect Measurements to Very Light Nuclei&amp;quot;&quot;/&gt;&lt;property id=&quot;20307&quot; value=&quot;1821&quot;/&gt;&lt;/object&gt;&lt;object type=&quot;3&quot; unique_id=&quot;32972&quot;&gt;&lt;property id=&quot;20148&quot; value=&quot;5&quot;/&gt;&lt;property id=&quot;20300&quot; value=&quot;Slide 62 - &amp;quot;EMC Effect in very light nuclei&amp;quot;&quot;/&gt;&lt;property id=&quot;20307&quot; value=&quot;1822&quot;/&gt;&lt;/object&gt;&lt;object type=&quot;3&quot; unique_id=&quot;32973&quot;&gt;&lt;property id=&quot;20148&quot; value=&quot;5&quot;/&gt;&lt;property id=&quot;20300&quot; value=&quot;Slide 137&quot;/&gt;&lt;property id=&quot;20307&quot; value=&quot;1818&quot;/&gt;&lt;/object&gt;&lt;object type=&quot;3&quot; unique_id=&quot;32974&quot;&gt;&lt;property id=&quot;20148&quot; value=&quot;5&quot;/&gt;&lt;property id=&quot;20300&quot; value=&quot;Slide 138&quot;/&gt;&lt;property id=&quot;20307&quot; value=&quot;1819&quot;/&gt;&lt;/object&gt;&lt;object type=&quot;3&quot; unique_id=&quot;32975&quot;&gt;&lt;property id=&quot;20148&quot; value=&quot;5&quot;/&gt;&lt;property id=&quot;20300&quot; value=&quot;Slide 139&quot;/&gt;&lt;property id=&quot;20307&quot; value=&quot;1820&quot;/&gt;&lt;/object&gt;&lt;object type=&quot;3&quot; unique_id=&quot;34498&quot;&gt;&lt;property id=&quot;20148&quot; value=&quot;5&quot;/&gt;&lt;property id=&quot;20300&quot; value=&quot;Slide 57 - &amp;quot;Are the Free Protons and Neutrons Identical &amp;#x0D;&amp;#x0A;to the Protons and Neutrons in Nuclei????&amp;quot;&quot;/&gt;&lt;property id=&quot;20307&quot; value=&quot;1823&quot;/&gt;&lt;/object&gt;&lt;object type=&quot;3&quot; unique_id=&quot;34499&quot;&gt;&lt;property id=&quot;20148&quot; value=&quot;5&quot;/&gt;&lt;property id=&quot;20300&quot; value=&quot;Slide 58 - &amp;quot;Electron Scattering&amp;quot;&quot;/&gt;&lt;property id=&quot;20307&quot; value=&quot;1824&quot;/&gt;&lt;/object&gt;&lt;object type=&quot;3&quot; unique_id=&quot;34500&quot;&gt;&lt;property id=&quot;20148&quot; value=&quot;5&quot;/&gt;&lt;property id=&quot;20300&quot; value=&quot;Slide 59 - &amp;quot;DIS Measures the Fraction of the Total Nucleon Momentum that the Struck Quark had at the Moment it was Struck&amp;quot;&quot;/&gt;&lt;property id=&quot;20307&quot; value=&quot;1825&quot;/&gt;&lt;/object&gt;&lt;object type=&quot;3&quot; unique_id=&quot;34501&quot;&gt;&lt;property id=&quot;20148&quot; value=&quot;5&quot;/&gt;&lt;property id=&quot;20300&quot; value=&quot;Slide 135&quot;/&gt;&lt;property id=&quot;20307&quot; value=&quot;1827&quot;/&gt;&lt;/object&gt;&lt;object type=&quot;3&quot; unique_id=&quot;37983&quot;&gt;&lt;property id=&quot;20148&quot; value=&quot;5&quot;/&gt;&lt;property id=&quot;20300&quot; value=&quot;Slide 64 - &amp;quot;NN SRC via Inclusive DIS at Large xB&amp;quot;&quot;/&gt;&lt;property id=&quot;20307&quot; value=&quot;1837&quot;/&gt;&lt;/object&gt;&lt;object type=&quot;3&quot; unique_id=&quot;37986&quot;&gt;&lt;property id=&quot;20148&quot; value=&quot;5&quot;/&gt;&lt;property id=&quot;20300&quot; value=&quot;Slide 65 - &amp;quot;The SRC Plateaus and EMC Effect Are Correlated&amp;quot;&quot;/&gt;&lt;property id=&quot;20307&quot; value=&quot;1844&quot;/&gt;&lt;/object&gt;&lt;object type=&quot;3&quot; unique_id=&quot;37988&quot;&gt;&lt;property id=&quot;20148&quot; value=&quot;5&quot;/&gt;&lt;property id=&quot;20300&quot; value=&quot;Slide 140&quot;/&gt;&lt;property id=&quot;20307&quot; value=&quot;1828&quot;/&gt;&lt;/object&gt;&lt;object type=&quot;3&quot; unique_id=&quot;37989&quot;&gt;&lt;property id=&quot;20148&quot; value=&quot;5&quot;/&gt;&lt;property id=&quot;20300&quot; value=&quot;Slide 141&quot;/&gt;&lt;property id=&quot;20307&quot; value=&quot;1829&quot;/&gt;&lt;/object&gt;&lt;object type=&quot;3&quot; unique_id=&quot;37990&quot;&gt;&lt;property id=&quot;20148&quot; value=&quot;5&quot;/&gt;&lt;property id=&quot;20300&quot; value=&quot;Slide 142&quot;/&gt;&lt;property id=&quot;20307&quot; value=&quot;1833&quot;/&gt;&lt;/object&gt;&lt;object type=&quot;3&quot; unique_id=&quot;37991&quot;&gt;&lt;property id=&quot;20148&quot; value=&quot;5&quot;/&gt;&lt;property id=&quot;20300&quot; value=&quot;Slide 143&quot;/&gt;&lt;property id=&quot;20307&quot; value=&quot;1831&quot;/&gt;&lt;/object&gt;&lt;object type=&quot;3&quot; unique_id=&quot;37992&quot;&gt;&lt;property id=&quot;20148&quot; value=&quot;5&quot;/&gt;&lt;property id=&quot;20300&quot; value=&quot;Slide 144 - &amp;quot;Correlation Effects in 16O (Theory)&amp;quot;&quot;/&gt;&lt;property id=&quot;20307&quot; value=&quot;1832&quot;/&gt;&lt;/object&gt;&lt;object type=&quot;3&quot; unique_id=&quot;37993&quot;&gt;&lt;property id=&quot;20148&quot; value=&quot;5&quot;/&gt;&lt;property id=&quot;20300&quot; value=&quot;Slide 145 - &amp;quot;CLAS - First Evidence for 3-N SRC &amp;quot;&quot;/&gt;&lt;property id=&quot;20307&quot; value=&quot;1843&quot;/&gt;&lt;/object&gt;&lt;object type=&quot;3&quot; unique_id=&quot;37994&quot;&gt;&lt;property id=&quot;20148&quot; value=&quot;5&quot;/&gt;&lt;property id=&quot;20300&quot; value=&quot;Slide 146 - &amp;quot;(e,e’) scaling in DIS  Correlations are universal&amp;quot;&quot;/&gt;&lt;property id=&quot;20307&quot; value=&quot;1834&quot;/&gt;&lt;/object&gt;&lt;object type=&quot;3&quot; unique_id=&quot;39599&quot;&gt;&lt;property id=&quot;20148&quot; value=&quot;5&quot;/&gt;&lt;property id=&quot;20300&quot; value=&quot;Slide 66 - &amp;quot;x&amp;gt;1 (e,e’pN) Measurements are Revealing More Details about SRC&amp;quot;&quot;/&gt;&lt;property id=&quot;20307&quot; value=&quot;1845&quot;/&gt;&lt;/object&gt;&lt;object type=&quot;3&quot; unique_id=&quot;39600&quot;&gt;&lt;property id=&quot;20148&quot; value=&quot;5&quot;/&gt;&lt;property id=&quot;20300&quot; value=&quot;Slide 67&quot;/&gt;&lt;property id=&quot;20307&quot; value=&quot;1846&quot;/&gt;&lt;/object&gt;&lt;object type=&quot;3&quot; unique_id=&quot;42195&quot;&gt;&lt;property id=&quot;20148&quot; value=&quot;5&quot;/&gt;&lt;property id=&quot;20300&quot; value=&quot;Slide 73 - &amp;quot;LQCD Developing Firm Predictions&amp;quot;&quot;/&gt;&lt;property id=&quot;20307&quot; value=&quot;1847&quot;/&gt;&lt;/object&gt;&lt;object type=&quot;3&quot; unique_id=&quot;42196&quot;&gt;&lt;property id=&quot;20148&quot; value=&quot;5&quot;/&gt;&lt;property id=&quot;20300&quot; value=&quot;Slide 147&quot;/&gt;&lt;property id=&quot;20307&quot; value=&quot;1852&quot;/&gt;&lt;/object&gt;&lt;object type=&quot;3&quot; unique_id=&quot;42197&quot;&gt;&lt;property id=&quot;20148&quot; value=&quot;5&quot;/&gt;&lt;property id=&quot;20300&quot; value=&quot;Slide 148 - &amp;quot;Experimental Evidence for Exotic Hybrids 1−+&amp;quot;&quot;/&gt;&lt;property id=&quot;20307&quot; value=&quot;1848&quot;/&gt;&lt;/object&gt;&lt;object type=&quot;3&quot; unique_id=&quot;42198&quot;&gt;&lt;property id=&quot;20148&quot; value=&quot;5&quot;/&gt;&lt;property id=&quot;20300&quot; value=&quot;Slide 149 - &amp;quot;Experimental Evidence for Exotic Hybrids 1−+&amp;quot;&quot;/&gt;&lt;property id=&quot;20307&quot; value=&quot;1849&quot;/&gt;&lt;/object&gt;&lt;object type=&quot;3&quot; unique_id=&quot;42199&quot;&gt;&lt;property id=&quot;20148&quot; value=&quot;5&quot;/&gt;&lt;property id=&quot;20300&quot; value=&quot;Slide 150 - &amp;quot;Multiple Searches in Progress at JLab Today&amp;quot;&quot;/&gt;&lt;property id=&quot;20307&quot; value=&quot;1850&quot;/&gt;&lt;/object&gt;&lt;object type=&quot;3&quot; unique_id=&quot;42200&quot;&gt;&lt;property id=&quot;20148&quot; value=&quot;5&quot;/&gt;&lt;property id=&quot;20300&quot; value=&quot;Slide 151 - &amp;quot;GlueX Experiment:  a Major Part of the 12 GeV Upgrade, is Being Built from the Start for &amp;#x0D;&amp;#x0A;the Hybrid Meson search&quot;/&gt;&lt;property id=&quot;20307&quot; value=&quot;1851&quot;/&gt;&lt;/object&gt;&lt;object type=&quot;3&quot; unique_id=&quot;43701&quot;&gt;&lt;property id=&quot;20148&quot; value=&quot;5&quot;/&gt;&lt;property id=&quot;20300&quot; value=&quot;Slide 76&quot;/&gt;&lt;property id=&quot;20307&quot; value=&quot;1853&quot;/&gt;&lt;/object&gt;&lt;object type=&quot;3&quot; unique_id=&quot;43702&quot;&gt;&lt;property id=&quot;20148&quot; value=&quot;5&quot;/&gt;&lt;property id=&quot;20300&quot; value=&quot;Slide 77&quot;/&gt;&lt;property id=&quot;20307&quot; value=&quot;1854&quot;/&gt;&lt;/object&gt;&lt;object type=&quot;3&quot; unique_id=&quot;43703&quot;&gt;&lt;property id=&quot;20148&quot; value=&quot;5&quot;/&gt;&lt;property id=&quot;20300&quot; value=&quot;Slide 78 - &amp;quot;Formal Science Program for the 12 GeV Upgrade is Developing Nicely Through the PAC Review Process&amp;#x0D;&amp;#x0A;&amp;#x0D;&amp;#x0A;The PAC-Approve&quot;/&gt;&lt;property id=&quot;20307&quot; value=&quot;1855&quot;/&gt;&lt;/object&gt;&lt;object type=&quot;3&quot; unique_id=&quot;43704&quot;&gt;&lt;property id=&quot;20148&quot; value=&quot;5&quot;/&gt;&lt;property id=&quot;20300&quot; value=&quot;Slide 79&quot;/&gt;&lt;property id=&quot;20307&quot; value=&quot;1856&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9.5|35.8|22."/>
</p:tagLst>
</file>

<file path=ppt/theme/theme1.xml><?xml version="1.0" encoding="utf-8"?>
<a:theme xmlns:a="http://schemas.openxmlformats.org/drawingml/2006/main" name="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color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1371600" marR="0" indent="-342900" algn="ctr" defTabSz="914400" rtl="0" eaLnBrk="0" fontAlgn="base" latinLnBrk="0" hangingPunct="0">
          <a:lnSpc>
            <a:spcPct val="80000"/>
          </a:lnSpc>
          <a:spcBef>
            <a:spcPct val="20000"/>
          </a:spcBef>
          <a:spcAft>
            <a:spcPct val="0"/>
          </a:spcAft>
          <a:buClrTx/>
          <a:buSzPct val="150000"/>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21911</TotalTime>
  <Words>4736</Words>
  <Application>Microsoft Office PowerPoint</Application>
  <PresentationFormat>On-screen Show (4:3)</PresentationFormat>
  <Paragraphs>627</Paragraphs>
  <Slides>58</Slides>
  <Notes>22</Notes>
  <HiddenSlides>0</HiddenSlides>
  <MMClips>0</MMClips>
  <ScaleCrop>false</ScaleCrop>
  <HeadingPairs>
    <vt:vector size="8" baseType="variant">
      <vt:variant>
        <vt:lpstr>Fonts Used</vt:lpstr>
      </vt:variant>
      <vt:variant>
        <vt:i4>12</vt:i4>
      </vt:variant>
      <vt:variant>
        <vt:lpstr>Theme</vt:lpstr>
      </vt:variant>
      <vt:variant>
        <vt:i4>11</vt:i4>
      </vt:variant>
      <vt:variant>
        <vt:lpstr>Embedded OLE Servers</vt:lpstr>
      </vt:variant>
      <vt:variant>
        <vt:i4>3</vt:i4>
      </vt:variant>
      <vt:variant>
        <vt:lpstr>Slide Titles</vt:lpstr>
      </vt:variant>
      <vt:variant>
        <vt:i4>58</vt:i4>
      </vt:variant>
    </vt:vector>
  </HeadingPairs>
  <TitlesOfParts>
    <vt:vector size="84" baseType="lpstr">
      <vt:lpstr>Arial</vt:lpstr>
      <vt:lpstr>MS PGothic</vt:lpstr>
      <vt:lpstr>Symbol</vt:lpstr>
      <vt:lpstr>Helvetica</vt:lpstr>
      <vt:lpstr>Calibri</vt:lpstr>
      <vt:lpstr>Comic Sans MS</vt:lpstr>
      <vt:lpstr>Times</vt:lpstr>
      <vt:lpstr>Wingdings</vt:lpstr>
      <vt:lpstr>Zapf Dingbats</vt:lpstr>
      <vt:lpstr>msmincho</vt:lpstr>
      <vt:lpstr>Times New Roman</vt:lpstr>
      <vt:lpstr>Book Antiqua</vt:lpstr>
      <vt:lpstr>color template</vt:lpstr>
      <vt:lpstr>6_Custom Design</vt:lpstr>
      <vt:lpstr>Custom Design</vt:lpstr>
      <vt:lpstr>3_color template</vt:lpstr>
      <vt:lpstr>4_color template</vt:lpstr>
      <vt:lpstr>5_color template</vt:lpstr>
      <vt:lpstr>3_Default Design</vt:lpstr>
      <vt:lpstr>1_Office Theme</vt:lpstr>
      <vt:lpstr>2_Office Theme</vt:lpstr>
      <vt:lpstr>2_color template</vt:lpstr>
      <vt:lpstr>Default Design</vt:lpstr>
      <vt:lpstr>Artwork</vt:lpstr>
      <vt:lpstr>Acrobat Document</vt:lpstr>
      <vt:lpstr>Equation</vt:lpstr>
      <vt:lpstr>Building Nucleons and Nuclei from Quarks and Glue:  Highlights of Nuclear Physics Research with CEBAF in the “6 GeV Era”</vt:lpstr>
      <vt:lpstr>The Laboratory We Now Call JLab Has a Long History</vt:lpstr>
      <vt:lpstr>So Looking Back at Two Decades of Research: How Well Have We Succeeded In Realizing the Science Goals That Motivated Building CEBAF?</vt:lpstr>
      <vt:lpstr>So Looking Back at Two Decades of Research: How Well Have We Succeeded In Realizing the Science Goals That Motivated Building CEBAF?</vt:lpstr>
      <vt:lpstr>JLab data on the EM form factors provide a testing ground for theories constructing nucleons from quarks and glue</vt:lpstr>
      <vt:lpstr>JLab data on the EM form factors provide a testing ground for theories constructing nucleons from quarks and glue</vt:lpstr>
      <vt:lpstr>JLab data on the EM form factors provide a testing ground for theories constructing nucleons from quarks and glue</vt:lpstr>
      <vt:lpstr>PowerPoint Presentation</vt:lpstr>
      <vt:lpstr>PowerPoint Presentation</vt:lpstr>
      <vt:lpstr>Charged Pion Electromagnetic Form Factor</vt:lpstr>
      <vt:lpstr>Charged Pion Electromagnetic Form Factor</vt:lpstr>
      <vt:lpstr>Charged Pion Form Factor – 12 GeV</vt:lpstr>
      <vt:lpstr>Neutron Structure and Quark Distributions (BONuS Experiment w/ CLAS)</vt:lpstr>
      <vt:lpstr>Down Quarks at Large-x:  the Elusive d/u Ratio</vt:lpstr>
      <vt:lpstr>PowerPoint Presentation</vt:lpstr>
      <vt:lpstr>PowerPoint Presentation</vt:lpstr>
      <vt:lpstr>GPD Experiments in CLAS &amp; Hall A</vt:lpstr>
      <vt:lpstr>PowerPoint Presentation</vt:lpstr>
      <vt:lpstr>PowerPoint Presentation</vt:lpstr>
      <vt:lpstr>CLAS Measures:  a Broad Range of Q2 and W Simultaneously, and Excited State Decay</vt:lpstr>
      <vt:lpstr>PowerPoint Presentation</vt:lpstr>
      <vt:lpstr>Evidence for new Baryons and Decays</vt:lpstr>
      <vt:lpstr>Lower mass N*/Δ* states in 2016</vt:lpstr>
      <vt:lpstr>Do new states fit into CQM?</vt:lpstr>
      <vt:lpstr>Do new states fit into CQM?</vt:lpstr>
      <vt:lpstr>Are they compatible with the quark-diquark model?</vt:lpstr>
      <vt:lpstr>Are they compatible with the quark-diquark model?</vt:lpstr>
      <vt:lpstr>PowerPoint Presentation</vt:lpstr>
      <vt:lpstr>PowerPoint Presentation</vt:lpstr>
      <vt:lpstr>G1p-n Together with the Bjorken Sum Rule Lets Us Measure the Evolution of QCD with Distance (aseff/p)</vt:lpstr>
      <vt:lpstr>G1p-n Together with the Bjorken Sum Rule Lets Us Measure the Evolution of QCD with Distance (aseff/p)</vt:lpstr>
      <vt:lpstr>G1p-n Together with the Bjorken Sum Rule Lets Us Measure the Evolution of QCD with Distance (aseff/p)</vt:lpstr>
      <vt:lpstr>So Looking Back at Two Decades of Research: How Well Have We Succeeded In Realizing the Science Goals That Motivated Building CEBAF?</vt:lpstr>
      <vt:lpstr>PowerPoint Presentation</vt:lpstr>
      <vt:lpstr>PowerPoint Presentation</vt:lpstr>
      <vt:lpstr>PowerPoint Presentation</vt:lpstr>
      <vt:lpstr>Other Examples (if I had time) Would Have Included</vt:lpstr>
      <vt:lpstr>So Looking Back at Two Decades of Research: How Well Have We Succeeded In Realizing the Science Goals That Motivated Building CEBAF?</vt:lpstr>
      <vt:lpstr>PowerPoint Presentation</vt:lpstr>
      <vt:lpstr>PowerPoint Presentation</vt:lpstr>
      <vt:lpstr>PowerPoint Presentation</vt:lpstr>
      <vt:lpstr>Further Precision Tests of Electro-Weak Theory Are Planned for 12 GeV</vt:lpstr>
      <vt:lpstr>PowerPoint Presentation</vt:lpstr>
      <vt:lpstr>Key Reasons for the Success of JLab </vt:lpstr>
      <vt:lpstr>What Lessons Can We Take from This Experience?</vt:lpstr>
      <vt:lpstr>Coming Next:  The JLab 12 GeV Upgrade Major Programs in Six Areas</vt:lpstr>
      <vt:lpstr>Coming Next:  The JLab 12 GeV Upgrade Major Programs in Six Areas</vt:lpstr>
      <vt:lpstr>PowerPoint Presentation</vt:lpstr>
      <vt:lpstr>An Early Result:  eD Elastic Scattering</vt:lpstr>
      <vt:lpstr>JLab d(,p) Data Identified the Transition  to the Quark-Gluon Description</vt:lpstr>
      <vt:lpstr>Data Now Includes 3- and 4-Body Elastic Scattering</vt:lpstr>
      <vt:lpstr>PowerPoint Presentation</vt:lpstr>
      <vt:lpstr>JLab Data on the EMC Effect  in Very Light Nuclei</vt:lpstr>
      <vt:lpstr>Extend DIS from Quarks in Nuclei to xB&gt;1  to Access Short Range Correlations</vt:lpstr>
      <vt:lpstr>Higher Precision, Higher Q2 Follow-on Experiment E02-019: 2N correlations in A/D ratios</vt:lpstr>
      <vt:lpstr>Short-Range Correlations (SRC) and European Muon Collaboration (EMC) Effect Are Correlated</vt:lpstr>
      <vt:lpstr>PowerPoint Presentation</vt:lpstr>
      <vt:lpstr>This Success Also Owes a Great Deal  to Some Early Decisions</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Program  driving the JLab 12 GeV Upgrade</dc:title>
  <dc:creator>L. S. Cardman</dc:creator>
  <cp:lastModifiedBy>Larry Cardman</cp:lastModifiedBy>
  <cp:revision>769</cp:revision>
  <cp:lastPrinted>2011-10-10T18:07:57Z</cp:lastPrinted>
  <dcterms:created xsi:type="dcterms:W3CDTF">2002-04-04T21:01:18Z</dcterms:created>
  <dcterms:modified xsi:type="dcterms:W3CDTF">2016-06-06T09:54:32Z</dcterms:modified>
</cp:coreProperties>
</file>