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0"/>
  </p:notesMasterIdLst>
  <p:handoutMasterIdLst>
    <p:handoutMasterId r:id="rId41"/>
  </p:handoutMasterIdLst>
  <p:sldIdLst>
    <p:sldId id="349" r:id="rId2"/>
    <p:sldId id="316" r:id="rId3"/>
    <p:sldId id="317" r:id="rId4"/>
    <p:sldId id="412" r:id="rId5"/>
    <p:sldId id="484" r:id="rId6"/>
    <p:sldId id="442" r:id="rId7"/>
    <p:sldId id="390" r:id="rId8"/>
    <p:sldId id="440" r:id="rId9"/>
    <p:sldId id="441" r:id="rId10"/>
    <p:sldId id="444" r:id="rId11"/>
    <p:sldId id="445" r:id="rId12"/>
    <p:sldId id="451" r:id="rId13"/>
    <p:sldId id="448" r:id="rId14"/>
    <p:sldId id="452" r:id="rId15"/>
    <p:sldId id="443" r:id="rId16"/>
    <p:sldId id="474" r:id="rId17"/>
    <p:sldId id="400" r:id="rId18"/>
    <p:sldId id="455" r:id="rId19"/>
    <p:sldId id="457" r:id="rId20"/>
    <p:sldId id="458" r:id="rId21"/>
    <p:sldId id="401" r:id="rId22"/>
    <p:sldId id="428" r:id="rId23"/>
    <p:sldId id="475" r:id="rId24"/>
    <p:sldId id="476" r:id="rId25"/>
    <p:sldId id="477" r:id="rId26"/>
    <p:sldId id="478" r:id="rId27"/>
    <p:sldId id="470" r:id="rId28"/>
    <p:sldId id="471" r:id="rId29"/>
    <p:sldId id="491" r:id="rId30"/>
    <p:sldId id="472" r:id="rId31"/>
    <p:sldId id="488" r:id="rId32"/>
    <p:sldId id="480" r:id="rId33"/>
    <p:sldId id="482" r:id="rId34"/>
    <p:sldId id="490" r:id="rId35"/>
    <p:sldId id="485" r:id="rId36"/>
    <p:sldId id="486" r:id="rId37"/>
    <p:sldId id="487" r:id="rId38"/>
    <p:sldId id="489" r:id="rId39"/>
  </p:sldIdLst>
  <p:sldSz cx="10080625" cy="7559675"/>
  <p:notesSz cx="7772400" cy="10058400"/>
  <p:defaultTextStyle>
    <a:defPPr>
      <a:defRPr lang="en-GB"/>
    </a:defPPr>
    <a:lvl1pPr algn="l" defTabSz="45667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1pPr>
    <a:lvl2pPr marL="742103" indent="-285425" algn="l" defTabSz="45667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2pPr>
    <a:lvl3pPr marL="1141695" indent="-228341" algn="l" defTabSz="45667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3pPr>
    <a:lvl4pPr marL="1598376" indent="-228341" algn="l" defTabSz="45667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4pPr>
    <a:lvl5pPr marL="2055055" indent="-228341" algn="l" defTabSz="45667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5pPr>
    <a:lvl6pPr marL="2283395" algn="l" defTabSz="913357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6pPr>
    <a:lvl7pPr marL="2740073" algn="l" defTabSz="913357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7pPr>
    <a:lvl8pPr marL="3196752" algn="l" defTabSz="913357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8pPr>
    <a:lvl9pPr marL="3653432" algn="l" defTabSz="913357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FF33CC"/>
    <a:srgbClr val="FF99CC"/>
    <a:srgbClr val="FFCCCC"/>
    <a:srgbClr val="FF66FF"/>
    <a:srgbClr val="FF99FF"/>
    <a:srgbClr val="6699FF"/>
    <a:srgbClr val="FFFF99"/>
    <a:srgbClr val="FF99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465" autoAdjust="0"/>
    <p:restoredTop sz="94660"/>
  </p:normalViewPr>
  <p:slideViewPr>
    <p:cSldViewPr snapToGrid="0">
      <p:cViewPr>
        <p:scale>
          <a:sx n="72" d="100"/>
          <a:sy n="72" d="100"/>
        </p:scale>
        <p:origin x="-1480" y="-21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76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EC79C-0E2A-44EB-BFCE-81032F9D9031}" type="datetimeFigureOut">
              <a:rPr lang="it-IT" smtClean="0"/>
              <a:t>03/06/16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P. Lenisa Search for EDM in Storage Rings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B8801-C6DD-4FD9-8D8E-1F3D6E9B41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8619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 smtClean="0"/>
              <a:t>P. Lenisa Search for EDM in Storage Rings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936F4BA-C7C0-4ACF-8AD3-7D23ACF84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679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6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103" indent="-285425" algn="l" defTabSz="456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1695" indent="-228341" algn="l" defTabSz="456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8376" indent="-228341" algn="l" defTabSz="456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5055" indent="-228341" algn="l" defTabSz="45667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3395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73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752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432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693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06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06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6678" indent="0" algn="ctr">
              <a:buNone/>
              <a:defRPr/>
            </a:lvl2pPr>
            <a:lvl3pPr marL="913357" indent="0" algn="ctr">
              <a:buNone/>
              <a:defRPr/>
            </a:lvl3pPr>
            <a:lvl4pPr marL="1370035" indent="0" algn="ctr">
              <a:buNone/>
              <a:defRPr/>
            </a:lvl4pPr>
            <a:lvl5pPr marL="1826715" indent="0" algn="ctr">
              <a:buNone/>
              <a:defRPr/>
            </a:lvl5pPr>
            <a:lvl6pPr marL="2283395" indent="0" algn="ctr">
              <a:buNone/>
              <a:defRPr/>
            </a:lvl6pPr>
            <a:lvl7pPr marL="2740073" indent="0" algn="ctr">
              <a:buNone/>
              <a:defRPr/>
            </a:lvl7pPr>
            <a:lvl8pPr marL="3196752" indent="0" algn="ctr">
              <a:buNone/>
              <a:defRPr/>
            </a:lvl8pPr>
            <a:lvl9pPr marL="3653432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74A59-4C7B-4492-A4A8-298C1F534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6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73BFF-02ED-47D8-B466-4CB089BE1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5675" y="301626"/>
            <a:ext cx="2266950" cy="58499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6"/>
            <a:ext cx="6650038" cy="58499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35CC7-4C37-4443-92F9-DC4266CD4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5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604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7B979-4F6F-4AB1-BB4A-ABCCAB3E2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8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E9AC-0B20-46AF-A027-C90DCF015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6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78" indent="0">
              <a:buNone/>
              <a:defRPr sz="1800"/>
            </a:lvl2pPr>
            <a:lvl3pPr marL="913357" indent="0">
              <a:buNone/>
              <a:defRPr sz="1700"/>
            </a:lvl3pPr>
            <a:lvl4pPr marL="1370035" indent="0">
              <a:buNone/>
              <a:defRPr sz="1400"/>
            </a:lvl4pPr>
            <a:lvl5pPr marL="1826715" indent="0">
              <a:buNone/>
              <a:defRPr sz="1400"/>
            </a:lvl5pPr>
            <a:lvl6pPr marL="2283395" indent="0">
              <a:buNone/>
              <a:defRPr sz="1400"/>
            </a:lvl6pPr>
            <a:lvl7pPr marL="2740073" indent="0">
              <a:buNone/>
              <a:defRPr sz="1400"/>
            </a:lvl7pPr>
            <a:lvl8pPr marL="3196752" indent="0">
              <a:buNone/>
              <a:defRPr sz="1400"/>
            </a:lvl8pPr>
            <a:lvl9pPr marL="3653432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BBF31-C6F1-42F7-8DD7-661BB7C85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85D6A-88BA-4171-B31E-8E50E2F9E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7" y="303225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7" indent="0">
              <a:buNone/>
              <a:defRPr sz="1800" b="1"/>
            </a:lvl3pPr>
            <a:lvl4pPr marL="1370035" indent="0">
              <a:buNone/>
              <a:defRPr sz="1700" b="1"/>
            </a:lvl4pPr>
            <a:lvl5pPr marL="1826715" indent="0">
              <a:buNone/>
              <a:defRPr sz="1700" b="1"/>
            </a:lvl5pPr>
            <a:lvl6pPr marL="2283395" indent="0">
              <a:buNone/>
              <a:defRPr sz="1700" b="1"/>
            </a:lvl6pPr>
            <a:lvl7pPr marL="2740073" indent="0">
              <a:buNone/>
              <a:defRPr sz="1700" b="1"/>
            </a:lvl7pPr>
            <a:lvl8pPr marL="3196752" indent="0">
              <a:buNone/>
              <a:defRPr sz="1700" b="1"/>
            </a:lvl8pPr>
            <a:lvl9pPr marL="3653432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7" indent="0">
              <a:buNone/>
              <a:defRPr sz="1800" b="1"/>
            </a:lvl3pPr>
            <a:lvl4pPr marL="1370035" indent="0">
              <a:buNone/>
              <a:defRPr sz="1700" b="1"/>
            </a:lvl4pPr>
            <a:lvl5pPr marL="1826715" indent="0">
              <a:buNone/>
              <a:defRPr sz="1700" b="1"/>
            </a:lvl5pPr>
            <a:lvl6pPr marL="2283395" indent="0">
              <a:buNone/>
              <a:defRPr sz="1700" b="1"/>
            </a:lvl6pPr>
            <a:lvl7pPr marL="2740073" indent="0">
              <a:buNone/>
              <a:defRPr sz="1700" b="1"/>
            </a:lvl7pPr>
            <a:lvl8pPr marL="3196752" indent="0">
              <a:buNone/>
              <a:defRPr sz="1700" b="1"/>
            </a:lvl8pPr>
            <a:lvl9pPr marL="3653432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5EB7B-216C-4900-A673-F863C5FEA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9AE7D-46C6-4B93-9A67-8420FAE4B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9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C02E-3DC9-4638-BFC0-63F0095C7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4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8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62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7" indent="0">
              <a:buNone/>
              <a:defRPr sz="1000"/>
            </a:lvl3pPr>
            <a:lvl4pPr marL="1370035" indent="0">
              <a:buNone/>
              <a:defRPr sz="900"/>
            </a:lvl4pPr>
            <a:lvl5pPr marL="1826715" indent="0">
              <a:buNone/>
              <a:defRPr sz="900"/>
            </a:lvl5pPr>
            <a:lvl6pPr marL="2283395" indent="0">
              <a:buNone/>
              <a:defRPr sz="900"/>
            </a:lvl6pPr>
            <a:lvl7pPr marL="2740073" indent="0">
              <a:buNone/>
              <a:defRPr sz="900"/>
            </a:lvl7pPr>
            <a:lvl8pPr marL="3196752" indent="0">
              <a:buNone/>
              <a:defRPr sz="900"/>
            </a:lvl8pPr>
            <a:lvl9pPr marL="365343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08A91-E93B-4E45-A3A8-6AE59D279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1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6678" indent="0">
              <a:buNone/>
              <a:defRPr sz="2800"/>
            </a:lvl2pPr>
            <a:lvl3pPr marL="913357" indent="0">
              <a:buNone/>
              <a:defRPr sz="2400"/>
            </a:lvl3pPr>
            <a:lvl4pPr marL="1370035" indent="0">
              <a:buNone/>
              <a:defRPr sz="2000"/>
            </a:lvl4pPr>
            <a:lvl5pPr marL="1826715" indent="0">
              <a:buNone/>
              <a:defRPr sz="2000"/>
            </a:lvl5pPr>
            <a:lvl6pPr marL="2283395" indent="0">
              <a:buNone/>
              <a:defRPr sz="2000"/>
            </a:lvl6pPr>
            <a:lvl7pPr marL="2740073" indent="0">
              <a:buNone/>
              <a:defRPr sz="2000"/>
            </a:lvl7pPr>
            <a:lvl8pPr marL="3196752" indent="0">
              <a:buNone/>
              <a:defRPr sz="2000"/>
            </a:lvl8pPr>
            <a:lvl9pPr marL="3653432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7" indent="0">
              <a:buNone/>
              <a:defRPr sz="1000"/>
            </a:lvl3pPr>
            <a:lvl4pPr marL="1370035" indent="0">
              <a:buNone/>
              <a:defRPr sz="900"/>
            </a:lvl4pPr>
            <a:lvl5pPr marL="1826715" indent="0">
              <a:buNone/>
              <a:defRPr sz="900"/>
            </a:lvl5pPr>
            <a:lvl6pPr marL="2283395" indent="0">
              <a:buNone/>
              <a:defRPr sz="900"/>
            </a:lvl6pPr>
            <a:lvl7pPr marL="2740073" indent="0">
              <a:buNone/>
              <a:defRPr sz="900"/>
            </a:lvl7pPr>
            <a:lvl8pPr marL="3196752" indent="0">
              <a:buNone/>
              <a:defRPr sz="900"/>
            </a:lvl8pPr>
            <a:lvl9pPr marL="3653432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B8A46-17E4-4150-B6E7-555E45022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8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19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43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076" algn="l"/>
                <a:tab pos="1446146" algn="l"/>
                <a:tab pos="216922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076" algn="l"/>
                <a:tab pos="1446146" algn="l"/>
                <a:tab pos="2169223" algn="l"/>
                <a:tab pos="28923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076" algn="l"/>
                <a:tab pos="1446146" algn="l"/>
                <a:tab pos="216922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B6F8045-E708-476D-B9A3-6945DF161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4073" r:id="rId12"/>
  </p:sldLayoutIdLst>
  <p:hf hdr="0"/>
  <p:txStyles>
    <p:titleStyle>
      <a:lvl1pPr algn="ctr" defTabSz="45667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+mj-lt"/>
          <a:ea typeface="+mj-ea"/>
          <a:cs typeface="+mj-cs"/>
        </a:defRPr>
      </a:lvl1pPr>
      <a:lvl2pPr algn="ctr" defTabSz="45667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Arial" charset="0"/>
          <a:cs typeface="Arial Unicode MS" charset="0"/>
        </a:defRPr>
      </a:lvl2pPr>
      <a:lvl3pPr algn="ctr" defTabSz="45667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Arial" charset="0"/>
          <a:cs typeface="Arial Unicode MS" charset="0"/>
        </a:defRPr>
      </a:lvl3pPr>
      <a:lvl4pPr algn="ctr" defTabSz="45667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Arial" charset="0"/>
          <a:cs typeface="Arial Unicode MS" charset="0"/>
        </a:defRPr>
      </a:lvl4pPr>
      <a:lvl5pPr algn="ctr" defTabSz="45667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Arial" charset="0"/>
          <a:cs typeface="Arial Unicode MS" charset="0"/>
        </a:defRPr>
      </a:lvl5pPr>
      <a:lvl6pPr marL="2511735" indent="-228341"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Arial" charset="0"/>
          <a:cs typeface="Arial Unicode MS" charset="0"/>
        </a:defRPr>
      </a:lvl6pPr>
      <a:lvl7pPr marL="2968413" indent="-228341"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Arial" charset="0"/>
          <a:cs typeface="Arial Unicode MS" charset="0"/>
        </a:defRPr>
      </a:lvl7pPr>
      <a:lvl8pPr marL="3425095" indent="-228341"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Arial" charset="0"/>
          <a:cs typeface="Arial Unicode MS" charset="0"/>
        </a:defRPr>
      </a:lvl8pPr>
      <a:lvl9pPr marL="3881771" indent="-228341" algn="ctr" defTabSz="45667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B80047"/>
          </a:solidFill>
          <a:latin typeface="Arial" charset="0"/>
          <a:cs typeface="Arial Unicode MS" charset="0"/>
        </a:defRPr>
      </a:lvl9pPr>
    </p:titleStyle>
    <p:bodyStyle>
      <a:lvl1pPr marL="342510" indent="-342510" algn="l" defTabSz="456678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103" indent="-285425" algn="l" defTabSz="456678" rtl="0" eaLnBrk="0" fontAlgn="base" hangingPunct="0">
        <a:lnSpc>
          <a:spcPct val="93000"/>
        </a:lnSpc>
        <a:spcBef>
          <a:spcPct val="0"/>
        </a:spcBef>
        <a:spcAft>
          <a:spcPts val="1124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1695" indent="-228341" algn="l" defTabSz="456678" rtl="0" eaLnBrk="0" fontAlgn="base" hangingPunct="0">
        <a:lnSpc>
          <a:spcPct val="93000"/>
        </a:lnSpc>
        <a:spcBef>
          <a:spcPct val="0"/>
        </a:spcBef>
        <a:spcAft>
          <a:spcPts val="8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598376" indent="-228341" algn="l" defTabSz="456678" rtl="0" eaLnBrk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5055" indent="-228341" algn="l" defTabSz="456678" rtl="0" eaLnBrk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1735" indent="-228341" algn="l" defTabSz="456678" rtl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68413" indent="-228341" algn="l" defTabSz="456678" rtl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5095" indent="-228341" algn="l" defTabSz="456678" rtl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1771" indent="-228341" algn="l" defTabSz="456678" rtl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8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7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5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15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5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3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52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2" algn="l" defTabSz="9133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3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8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5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5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4" y="6318269"/>
            <a:ext cx="2150919" cy="100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1531" y="1776155"/>
            <a:ext cx="9180513" cy="111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98" tIns="76664" rIns="89898" bIns="44948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Charged Particles Electric Dipole Moment Searches in </a:t>
            </a: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Storage Rings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11790" y="250825"/>
            <a:ext cx="260287" cy="43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98" tIns="46747" rIns="89898" bIns="46747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it-IT" sz="2200" dirty="0">
                <a:solidFill>
                  <a:srgbClr val="000080"/>
                </a:solidFill>
                <a:latin typeface="Century Schoolbook" pitchFamily="16" charset="0"/>
              </a:rPr>
              <a:t> 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1" r="365"/>
          <a:stretch>
            <a:fillRect/>
          </a:stretch>
        </p:blipFill>
        <p:spPr bwMode="auto">
          <a:xfrm>
            <a:off x="6961003" y="93258"/>
            <a:ext cx="2519363" cy="10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911" r="3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71" y="6087043"/>
            <a:ext cx="23399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956930" y="3320117"/>
            <a:ext cx="8070112" cy="903768"/>
          </a:xfrm>
          <a:prstGeom prst="rect">
            <a:avLst/>
          </a:prstGeom>
          <a:noFill/>
          <a:ln>
            <a:noFill/>
          </a:ln>
          <a:extLst/>
        </p:spPr>
        <p:txBody>
          <a:bodyPr lIns="100684" tIns="50344" rIns="100684" bIns="50344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EE0"/>
              </a:buClr>
            </a:pPr>
            <a:r>
              <a:rPr lang="de-DE" sz="2400" dirty="0">
                <a:latin typeface="Comic Sans MS" pitchFamily="66" charset="0"/>
              </a:rPr>
              <a:t>Paolo </a:t>
            </a:r>
            <a:r>
              <a:rPr lang="de-DE" sz="2400" dirty="0" err="1">
                <a:latin typeface="Comic Sans MS" pitchFamily="66" charset="0"/>
              </a:rPr>
              <a:t>Lenisa</a:t>
            </a:r>
            <a:r>
              <a:rPr lang="de-DE" sz="2400" dirty="0">
                <a:latin typeface="Comic Sans MS" pitchFamily="66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rgbClr val="009EE0"/>
              </a:buClr>
            </a:pPr>
            <a:r>
              <a:rPr lang="de-DE" sz="2400" dirty="0" err="1">
                <a:latin typeface="Comic Sans MS" pitchFamily="66" charset="0"/>
              </a:rPr>
              <a:t>Università</a:t>
            </a:r>
            <a:r>
              <a:rPr lang="de-DE" sz="2400" dirty="0">
                <a:latin typeface="Comic Sans MS" pitchFamily="66" charset="0"/>
              </a:rPr>
              <a:t> di Ferrara </a:t>
            </a:r>
            <a:r>
              <a:rPr lang="de-DE" sz="2400" dirty="0" err="1">
                <a:latin typeface="Comic Sans MS" pitchFamily="66" charset="0"/>
              </a:rPr>
              <a:t>and</a:t>
            </a:r>
            <a:r>
              <a:rPr lang="de-DE" sz="2400" dirty="0">
                <a:latin typeface="Comic Sans MS" pitchFamily="66" charset="0"/>
              </a:rPr>
              <a:t> INFN - </a:t>
            </a:r>
            <a:r>
              <a:rPr lang="de-DE" sz="2400" dirty="0" err="1">
                <a:latin typeface="Comic Sans MS" pitchFamily="66" charset="0"/>
              </a:rPr>
              <a:t>Italy</a:t>
            </a:r>
            <a:endParaRPr lang="de-DE" b="1" dirty="0">
              <a:latin typeface="Comic Sans MS" pitchFamily="66" charset="0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428113" y="5342556"/>
            <a:ext cx="7307770" cy="657036"/>
          </a:xfrm>
          <a:prstGeom prst="rect">
            <a:avLst/>
          </a:prstGeom>
          <a:noFill/>
          <a:ln>
            <a:noFill/>
          </a:ln>
          <a:extLst/>
        </p:spPr>
        <p:txBody>
          <a:bodyPr lIns="100684" tIns="50344" rIns="100684" bIns="50344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EE0"/>
              </a:buClr>
            </a:pPr>
            <a:r>
              <a:rPr lang="de-DE" sz="1600" i="1" dirty="0" smtClean="0">
                <a:latin typeface="Comic Sans MS" pitchFamily="66" charset="0"/>
              </a:rPr>
              <a:t>MESON 2016 – </a:t>
            </a:r>
            <a:r>
              <a:rPr lang="de-DE" sz="1600" i="1" dirty="0" err="1" smtClean="0">
                <a:latin typeface="Comic Sans MS" pitchFamily="66" charset="0"/>
              </a:rPr>
              <a:t>Krakow</a:t>
            </a:r>
            <a:r>
              <a:rPr lang="de-DE" sz="1600" i="1" dirty="0" smtClean="0">
                <a:latin typeface="Comic Sans MS" pitchFamily="66" charset="0"/>
              </a:rPr>
              <a:t>, </a:t>
            </a:r>
            <a:r>
              <a:rPr lang="de-DE" sz="1600" i="1" dirty="0" err="1" smtClean="0">
                <a:latin typeface="Comic Sans MS" pitchFamily="66" charset="0"/>
              </a:rPr>
              <a:t>Poland</a:t>
            </a:r>
            <a:r>
              <a:rPr lang="de-DE" sz="1600" i="1" dirty="0" smtClean="0">
                <a:latin typeface="Comic Sans MS" pitchFamily="66" charset="0"/>
              </a:rPr>
              <a:t>, June 4</a:t>
            </a:r>
            <a:r>
              <a:rPr lang="de-DE" sz="1600" i="1" baseline="30000" dirty="0" smtClean="0">
                <a:latin typeface="Comic Sans MS" pitchFamily="66" charset="0"/>
              </a:rPr>
              <a:t>th</a:t>
            </a:r>
            <a:r>
              <a:rPr lang="de-DE" sz="1600" i="1" dirty="0" smtClean="0">
                <a:latin typeface="Comic Sans MS" pitchFamily="66" charset="0"/>
              </a:rPr>
              <a:t> 2016</a:t>
            </a:r>
            <a:endParaRPr lang="de-DE" sz="1600" i="1" baseline="30000" dirty="0"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0" y="-35274"/>
            <a:ext cx="2165148" cy="132479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28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16477" y="179156"/>
            <a:ext cx="9611591" cy="7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72" tIns="50387" rIns="100772" bIns="5038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FF0000"/>
                </a:solidFill>
                <a:latin typeface="Comic Sans MS" pitchFamily="66" charset="0"/>
              </a:rPr>
              <a:t>Spin precession in a storage ring: Thomas-BMT Equation</a:t>
            </a:r>
            <a:endParaRPr lang="en-US" sz="2800" b="0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54545" y="1154424"/>
            <a:ext cx="7677728" cy="1688346"/>
            <a:chOff x="1154545" y="1154424"/>
            <a:chExt cx="7677728" cy="1688346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154545" y="1154424"/>
              <a:ext cx="7518978" cy="168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14" name="Picture 13" descr="BMT_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072" y="1222308"/>
              <a:ext cx="5270269" cy="914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68976" y="2222266"/>
              <a:ext cx="7663297" cy="610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W</a:t>
              </a:r>
              <a:r>
                <a:rPr lang="en-US" dirty="0" smtClean="0">
                  <a:latin typeface="Comic Sans MS"/>
                  <a:cs typeface="Comic Sans MS"/>
                </a:rPr>
                <a:t>: angular precession frequency		</a:t>
              </a:r>
              <a:r>
                <a:rPr lang="en-US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d</a:t>
              </a:r>
              <a:r>
                <a:rPr lang="en-US" dirty="0" smtClean="0">
                  <a:latin typeface="Comic Sans MS"/>
                  <a:cs typeface="Comic Sans MS"/>
                </a:rPr>
                <a:t>: electric dipole moment</a:t>
              </a:r>
            </a:p>
            <a:p>
              <a:r>
                <a:rPr lang="en-US" dirty="0">
                  <a:latin typeface="Symbol" charset="2"/>
                  <a:cs typeface="Symbol" charset="2"/>
                </a:rPr>
                <a:t>g</a:t>
              </a:r>
              <a:r>
                <a:rPr lang="en-US" dirty="0" smtClean="0">
                  <a:latin typeface="Comic Sans MS"/>
                  <a:cs typeface="Comic Sans MS"/>
                </a:rPr>
                <a:t>: Lorentz factor						</a:t>
              </a:r>
              <a:r>
                <a:rPr lang="en-US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G</a:t>
              </a:r>
              <a:r>
                <a:rPr lang="en-US" dirty="0" smtClean="0">
                  <a:latin typeface="Comic Sans MS"/>
                  <a:cs typeface="Comic Sans MS"/>
                </a:rPr>
                <a:t>: </a:t>
              </a:r>
              <a:r>
                <a:rPr lang="en-US" dirty="0" err="1" smtClean="0">
                  <a:latin typeface="Comic Sans MS"/>
                  <a:cs typeface="Comic Sans MS"/>
                </a:rPr>
                <a:t>anomalus</a:t>
              </a:r>
              <a:r>
                <a:rPr lang="en-US" dirty="0" smtClean="0">
                  <a:latin typeface="Comic Sans MS"/>
                  <a:cs typeface="Comic Sans MS"/>
                </a:rPr>
                <a:t> magnetic moment	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43173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16477" y="179156"/>
            <a:ext cx="9611591" cy="7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72" tIns="50387" rIns="100772" bIns="5038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FF0000"/>
                </a:solidFill>
                <a:latin typeface="Comic Sans MS" pitchFamily="66" charset="0"/>
              </a:rPr>
              <a:t>Spin precession in a storage ring: Thomas-BMT Equation</a:t>
            </a:r>
            <a:endParaRPr lang="en-US" sz="2800" b="0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54545" y="1154424"/>
            <a:ext cx="7677728" cy="1688346"/>
            <a:chOff x="1154545" y="1154424"/>
            <a:chExt cx="7677728" cy="1688346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154545" y="1154424"/>
              <a:ext cx="7518978" cy="168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14" name="Picture 13" descr="BMT_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072" y="1222308"/>
              <a:ext cx="5270269" cy="914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68976" y="2222266"/>
              <a:ext cx="7663297" cy="610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W</a:t>
              </a:r>
              <a:r>
                <a:rPr lang="en-US" dirty="0" smtClean="0">
                  <a:latin typeface="Comic Sans MS"/>
                  <a:cs typeface="Comic Sans MS"/>
                </a:rPr>
                <a:t>: angular precession frequency		</a:t>
              </a:r>
              <a:r>
                <a:rPr lang="en-US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d</a:t>
              </a:r>
              <a:r>
                <a:rPr lang="en-US" dirty="0" smtClean="0">
                  <a:latin typeface="Comic Sans MS"/>
                  <a:cs typeface="Comic Sans MS"/>
                </a:rPr>
                <a:t>: electric dipole moment</a:t>
              </a:r>
            </a:p>
            <a:p>
              <a:r>
                <a:rPr lang="en-US" dirty="0">
                  <a:latin typeface="Symbol" charset="2"/>
                  <a:cs typeface="Symbol" charset="2"/>
                </a:rPr>
                <a:t>g</a:t>
              </a:r>
              <a:r>
                <a:rPr lang="en-US" dirty="0" smtClean="0">
                  <a:latin typeface="Comic Sans MS"/>
                  <a:cs typeface="Comic Sans MS"/>
                </a:rPr>
                <a:t>: Lorentz factor						</a:t>
              </a:r>
              <a:r>
                <a:rPr lang="en-US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G</a:t>
              </a:r>
              <a:r>
                <a:rPr lang="en-US" dirty="0" smtClean="0">
                  <a:latin typeface="Comic Sans MS"/>
                  <a:cs typeface="Comic Sans MS"/>
                </a:rPr>
                <a:t>: </a:t>
              </a:r>
              <a:r>
                <a:rPr lang="en-US" dirty="0" err="1" smtClean="0">
                  <a:latin typeface="Comic Sans MS"/>
                  <a:cs typeface="Comic Sans MS"/>
                </a:rPr>
                <a:t>anomalus</a:t>
              </a:r>
              <a:r>
                <a:rPr lang="en-US" dirty="0" smtClean="0">
                  <a:latin typeface="Comic Sans MS"/>
                  <a:cs typeface="Comic Sans MS"/>
                </a:rPr>
                <a:t> magnetic moment	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  <p:pic>
        <p:nvPicPr>
          <p:cNvPr id="15" name="Picture 14" descr="BMT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36" y="1236737"/>
            <a:ext cx="5212080" cy="9144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34786" y="3054953"/>
            <a:ext cx="8145896" cy="935908"/>
            <a:chOff x="1234786" y="3054953"/>
            <a:chExt cx="8145896" cy="935908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306944" y="3088085"/>
              <a:ext cx="7972715" cy="9027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34786" y="3081751"/>
              <a:ext cx="8145896" cy="86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Dedicated ring:	</a:t>
              </a:r>
              <a:r>
                <a:rPr lang="en-US" dirty="0" smtClean="0">
                  <a:latin typeface="Comic Sans MS"/>
                  <a:cs typeface="Comic Sans MS"/>
                </a:rPr>
                <a:t>		pure electric field,</a:t>
              </a:r>
            </a:p>
            <a:p>
              <a:r>
                <a:rPr lang="en-US" dirty="0">
                  <a:latin typeface="Comic Sans MS"/>
                  <a:cs typeface="Comic Sans MS"/>
                </a:rPr>
                <a:t>	</a:t>
              </a:r>
              <a:r>
                <a:rPr lang="en-US" dirty="0" smtClean="0">
                  <a:latin typeface="Comic Sans MS"/>
                  <a:cs typeface="Comic Sans MS"/>
                </a:rPr>
                <a:t>					freeze horizontal spin motion:		 =0 </a:t>
              </a:r>
            </a:p>
            <a:p>
              <a:r>
                <a:rPr lang="en-US" dirty="0">
                  <a:latin typeface="Comic Sans MS"/>
                  <a:cs typeface="Comic Sans MS"/>
                </a:rPr>
                <a:t>	</a:t>
              </a:r>
              <a:r>
                <a:rPr lang="en-US" dirty="0" smtClean="0">
                  <a:latin typeface="Comic Sans MS"/>
                  <a:cs typeface="Comic Sans MS"/>
                </a:rPr>
                <a:t>					only possible if G&gt;0 (proton)</a:t>
              </a:r>
              <a:endParaRPr lang="en-US" dirty="0">
                <a:latin typeface="Comic Sans MS"/>
                <a:cs typeface="Comic Sans MS"/>
              </a:endParaRPr>
            </a:p>
          </p:txBody>
        </p:sp>
        <p:pic>
          <p:nvPicPr>
            <p:cNvPr id="2" name="Picture 1" descr="E_RING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1347" y="3054953"/>
              <a:ext cx="955964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696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16477" y="179156"/>
            <a:ext cx="9611591" cy="7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72" tIns="50387" rIns="100772" bIns="5038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FF0000"/>
                </a:solidFill>
                <a:latin typeface="Comic Sans MS" pitchFamily="66" charset="0"/>
              </a:rPr>
              <a:t>Spin precession in a storage ring: Thomas-BMT Equation</a:t>
            </a:r>
            <a:endParaRPr lang="en-US" sz="2800" b="0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54545" y="1154424"/>
            <a:ext cx="7677728" cy="1688346"/>
            <a:chOff x="1154545" y="1154424"/>
            <a:chExt cx="7677728" cy="1688346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154545" y="1154424"/>
              <a:ext cx="7518978" cy="168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14" name="Picture 13" descr="BMT_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072" y="1222308"/>
              <a:ext cx="5270269" cy="914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68976" y="2222266"/>
              <a:ext cx="7663297" cy="610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W</a:t>
              </a:r>
              <a:r>
                <a:rPr lang="en-US" dirty="0" smtClean="0">
                  <a:latin typeface="Comic Sans MS"/>
                  <a:cs typeface="Comic Sans MS"/>
                </a:rPr>
                <a:t>: angular precession frequency		</a:t>
              </a:r>
              <a:r>
                <a:rPr lang="en-US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d</a:t>
              </a:r>
              <a:r>
                <a:rPr lang="en-US" dirty="0" smtClean="0">
                  <a:latin typeface="Comic Sans MS"/>
                  <a:cs typeface="Comic Sans MS"/>
                </a:rPr>
                <a:t>: electric dipole moment</a:t>
              </a:r>
            </a:p>
            <a:p>
              <a:r>
                <a:rPr lang="en-US" dirty="0">
                  <a:latin typeface="Symbol" charset="2"/>
                  <a:cs typeface="Symbol" charset="2"/>
                </a:rPr>
                <a:t>g</a:t>
              </a:r>
              <a:r>
                <a:rPr lang="en-US" dirty="0" smtClean="0">
                  <a:latin typeface="Comic Sans MS"/>
                  <a:cs typeface="Comic Sans MS"/>
                </a:rPr>
                <a:t>: Lorentz factor						</a:t>
              </a:r>
              <a:r>
                <a:rPr lang="en-US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G</a:t>
              </a:r>
              <a:r>
                <a:rPr lang="en-US" dirty="0" smtClean="0">
                  <a:latin typeface="Comic Sans MS"/>
                  <a:cs typeface="Comic Sans MS"/>
                </a:rPr>
                <a:t>: </a:t>
              </a:r>
              <a:r>
                <a:rPr lang="en-US" dirty="0" err="1" smtClean="0">
                  <a:latin typeface="Comic Sans MS"/>
                  <a:cs typeface="Comic Sans MS"/>
                </a:rPr>
                <a:t>anomalus</a:t>
              </a:r>
              <a:r>
                <a:rPr lang="en-US" dirty="0" smtClean="0">
                  <a:latin typeface="Comic Sans MS"/>
                  <a:cs typeface="Comic Sans MS"/>
                </a:rPr>
                <a:t> magnetic moment	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  <p:pic>
        <p:nvPicPr>
          <p:cNvPr id="15" name="Picture 14" descr="BMT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36" y="1236737"/>
            <a:ext cx="5212080" cy="914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34786" y="3054955"/>
            <a:ext cx="8145896" cy="1884436"/>
            <a:chOff x="1234786" y="3054955"/>
            <a:chExt cx="8145896" cy="1884436"/>
          </a:xfrm>
        </p:grpSpPr>
        <p:sp>
          <p:nvSpPr>
            <p:cNvPr id="7" name="Rectangle 6"/>
            <p:cNvSpPr/>
            <p:nvPr/>
          </p:nvSpPr>
          <p:spPr bwMode="auto">
            <a:xfrm>
              <a:off x="1313295" y="3881754"/>
              <a:ext cx="7908636" cy="9091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306944" y="3088085"/>
              <a:ext cx="7972715" cy="9027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34786" y="3081751"/>
              <a:ext cx="8145896" cy="164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Dedicated ring:	</a:t>
              </a:r>
              <a:r>
                <a:rPr lang="en-US" dirty="0" smtClean="0">
                  <a:latin typeface="Comic Sans MS"/>
                  <a:cs typeface="Comic Sans MS"/>
                </a:rPr>
                <a:t>		</a:t>
              </a:r>
              <a:r>
                <a:rPr lang="en-US" dirty="0" smtClean="0">
                  <a:solidFill>
                    <a:schemeClr val="bg2"/>
                  </a:solidFill>
                  <a:latin typeface="Comic Sans MS"/>
                  <a:cs typeface="Comic Sans MS"/>
                </a:rPr>
                <a:t>pure electric field,</a:t>
              </a:r>
            </a:p>
            <a:p>
              <a:r>
                <a:rPr lang="en-US" dirty="0">
                  <a:solidFill>
                    <a:schemeClr val="bg2"/>
                  </a:solidFill>
                  <a:latin typeface="Comic Sans MS"/>
                  <a:cs typeface="Comic Sans MS"/>
                </a:rPr>
                <a:t>	</a:t>
              </a:r>
              <a:r>
                <a:rPr lang="en-US" dirty="0" smtClean="0">
                  <a:solidFill>
                    <a:schemeClr val="bg2"/>
                  </a:solidFill>
                  <a:latin typeface="Comic Sans MS"/>
                  <a:cs typeface="Comic Sans MS"/>
                </a:rPr>
                <a:t>					freeze horizontal spin motion:		 =0 </a:t>
              </a:r>
            </a:p>
            <a:p>
              <a:r>
                <a:rPr lang="en-US" dirty="0">
                  <a:solidFill>
                    <a:schemeClr val="bg2"/>
                  </a:solidFill>
                  <a:latin typeface="Comic Sans MS"/>
                  <a:cs typeface="Comic Sans MS"/>
                </a:rPr>
                <a:t>	</a:t>
              </a:r>
              <a:r>
                <a:rPr lang="en-US" dirty="0" smtClean="0">
                  <a:solidFill>
                    <a:schemeClr val="bg2"/>
                  </a:solidFill>
                  <a:latin typeface="Comic Sans MS"/>
                  <a:cs typeface="Comic Sans MS"/>
                </a:rPr>
                <a:t>					only possible if G&gt;0 (proton)</a:t>
              </a:r>
            </a:p>
            <a:p>
              <a:endParaRPr lang="en-US" dirty="0" smtClean="0">
                <a:latin typeface="Comic Sans MS"/>
                <a:cs typeface="Comic Sans MS"/>
              </a:endParaRPr>
            </a:p>
            <a:p>
              <a:r>
                <a:rPr lang="en-US" dirty="0">
                  <a:latin typeface="Comic Sans MS"/>
                  <a:cs typeface="Comic Sans MS"/>
                </a:rPr>
                <a:t>	</a:t>
              </a:r>
              <a:r>
                <a:rPr lang="en-US" dirty="0" smtClean="0">
                  <a:latin typeface="Comic Sans MS"/>
                  <a:cs typeface="Comic Sans MS"/>
                </a:rPr>
                <a:t>					combined E/B ring </a:t>
              </a:r>
            </a:p>
            <a:p>
              <a:r>
                <a:rPr lang="en-US" dirty="0">
                  <a:latin typeface="Comic Sans MS"/>
                  <a:cs typeface="Comic Sans MS"/>
                </a:rPr>
                <a:t>	</a:t>
              </a:r>
              <a:r>
                <a:rPr lang="en-US" dirty="0" smtClean="0">
                  <a:latin typeface="Comic Sans MS"/>
                  <a:cs typeface="Comic Sans MS"/>
                </a:rPr>
                <a:t>					(e.g. deuteron): 						=0 </a:t>
              </a:r>
              <a:endParaRPr lang="en-US" dirty="0">
                <a:latin typeface="Comic Sans MS"/>
                <a:cs typeface="Comic Sans MS"/>
              </a:endParaRPr>
            </a:p>
          </p:txBody>
        </p:sp>
        <p:pic>
          <p:nvPicPr>
            <p:cNvPr id="2" name="Picture 1" descr="E_RING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914" y="3054955"/>
              <a:ext cx="955964" cy="914400"/>
            </a:xfrm>
            <a:prstGeom prst="rect">
              <a:avLst/>
            </a:prstGeom>
          </p:spPr>
        </p:pic>
        <p:pic>
          <p:nvPicPr>
            <p:cNvPr id="8" name="Picture 7" descr="E:B_ring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417" y="4024991"/>
              <a:ext cx="1866900" cy="914400"/>
            </a:xfrm>
            <a:prstGeom prst="rect">
              <a:avLst/>
            </a:prstGeom>
          </p:spPr>
        </p:pic>
      </p:grpSp>
      <p:pic>
        <p:nvPicPr>
          <p:cNvPr id="3" name="Picture 2" descr="BMT_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05" y="1251167"/>
            <a:ext cx="525364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0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7" name="Picture 16" descr="BMT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222306"/>
            <a:ext cx="5253644" cy="914400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16477" y="179156"/>
            <a:ext cx="9611591" cy="7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72" tIns="50387" rIns="100772" bIns="5038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FF0000"/>
                </a:solidFill>
                <a:latin typeface="Comic Sans MS" pitchFamily="66" charset="0"/>
              </a:rPr>
              <a:t>Spin precession in a storage ring: Thomas-BMT Equation</a:t>
            </a:r>
            <a:endParaRPr lang="en-US" sz="2800" b="0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54545" y="1154424"/>
            <a:ext cx="7677728" cy="1688346"/>
            <a:chOff x="1154545" y="1154424"/>
            <a:chExt cx="7677728" cy="1688346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154545" y="1154424"/>
              <a:ext cx="7518978" cy="168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14" name="Picture 13" descr="BMT_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072" y="1222308"/>
              <a:ext cx="5270269" cy="914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68976" y="2222266"/>
              <a:ext cx="7663297" cy="610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W</a:t>
              </a:r>
              <a:r>
                <a:rPr lang="en-US" dirty="0" smtClean="0">
                  <a:latin typeface="Comic Sans MS"/>
                  <a:cs typeface="Comic Sans MS"/>
                </a:rPr>
                <a:t>: angular precession frequency		</a:t>
              </a:r>
              <a:r>
                <a:rPr lang="en-US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d</a:t>
              </a:r>
              <a:r>
                <a:rPr lang="en-US" dirty="0" smtClean="0">
                  <a:latin typeface="Comic Sans MS"/>
                  <a:cs typeface="Comic Sans MS"/>
                </a:rPr>
                <a:t>: electric dipole moment</a:t>
              </a:r>
            </a:p>
            <a:p>
              <a:r>
                <a:rPr lang="en-US" dirty="0">
                  <a:latin typeface="Symbol" charset="2"/>
                  <a:cs typeface="Symbol" charset="2"/>
                </a:rPr>
                <a:t>g</a:t>
              </a:r>
              <a:r>
                <a:rPr lang="en-US" dirty="0" smtClean="0">
                  <a:latin typeface="Comic Sans MS"/>
                  <a:cs typeface="Comic Sans MS"/>
                </a:rPr>
                <a:t>: Lorentz factor						</a:t>
              </a:r>
              <a:r>
                <a:rPr lang="en-US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G</a:t>
              </a:r>
              <a:r>
                <a:rPr lang="en-US" dirty="0" smtClean="0">
                  <a:latin typeface="Comic Sans MS"/>
                  <a:cs typeface="Comic Sans MS"/>
                </a:rPr>
                <a:t>: </a:t>
              </a:r>
              <a:r>
                <a:rPr lang="en-US" dirty="0" err="1" smtClean="0">
                  <a:latin typeface="Comic Sans MS"/>
                  <a:cs typeface="Comic Sans MS"/>
                </a:rPr>
                <a:t>anomalus</a:t>
              </a:r>
              <a:r>
                <a:rPr lang="en-US" dirty="0" smtClean="0">
                  <a:latin typeface="Comic Sans MS"/>
                  <a:cs typeface="Comic Sans MS"/>
                </a:rPr>
                <a:t> magnetic moment	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70000" y="3088084"/>
            <a:ext cx="8009659" cy="11977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4787" y="3125043"/>
            <a:ext cx="8145896" cy="8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COSY:			</a:t>
            </a:r>
            <a:r>
              <a:rPr lang="en-US" dirty="0" smtClean="0">
                <a:latin typeface="Comic Sans MS"/>
                <a:cs typeface="Comic Sans MS"/>
              </a:rPr>
              <a:t>		pure magnetic ring,</a:t>
            </a:r>
          </a:p>
          <a:p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				access to EDM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lang="en-US" dirty="0" smtClean="0">
                <a:latin typeface="Comic Sans MS"/>
                <a:cs typeface="Comic Sans MS"/>
              </a:rPr>
              <a:t> via motional electric field </a:t>
            </a:r>
            <a:r>
              <a:rPr lang="en-US" b="1" dirty="0" err="1" smtClean="0">
                <a:latin typeface="Comic Sans MS"/>
                <a:cs typeface="Comic Sans MS"/>
              </a:rPr>
              <a:t>v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b="1" dirty="0" err="1" smtClean="0">
                <a:latin typeface="Comic Sans MS"/>
                <a:cs typeface="Comic Sans MS"/>
              </a:rPr>
              <a:t>B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</a:p>
          <a:p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				RF - E and B fields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to suppress 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G</a:t>
            </a:r>
            <a:r>
              <a:rPr lang="en-US" b="1" dirty="0" smtClean="0">
                <a:latin typeface="Comic Sans MS"/>
                <a:cs typeface="Comic Sans MS"/>
              </a:rPr>
              <a:t>B</a:t>
            </a:r>
            <a:r>
              <a:rPr lang="en-US" dirty="0" smtClean="0">
                <a:latin typeface="Comic Sans MS"/>
                <a:cs typeface="Comic Sans MS"/>
              </a:rPr>
              <a:t> contribution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7" name="Picture 6" descr="BMT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73" y="1239943"/>
            <a:ext cx="525364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1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7" name="Picture 16" descr="BMT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222306"/>
            <a:ext cx="5253644" cy="914400"/>
          </a:xfrm>
          <a:prstGeom prst="rect">
            <a:avLst/>
          </a:prstGeom>
        </p:spPr>
      </p:pic>
      <p:pic>
        <p:nvPicPr>
          <p:cNvPr id="18" name="Picture 17" descr="BMT_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1" y="1222306"/>
            <a:ext cx="5220393" cy="914400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16477" y="179156"/>
            <a:ext cx="9611591" cy="7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72" tIns="50387" rIns="100772" bIns="5038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FF0000"/>
                </a:solidFill>
                <a:latin typeface="Comic Sans MS" pitchFamily="66" charset="0"/>
              </a:rPr>
              <a:t>Spin precession in a storage ring: Thomas-BMT Equation</a:t>
            </a:r>
            <a:endParaRPr lang="en-US" sz="2800" b="0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54545" y="1154424"/>
            <a:ext cx="7677728" cy="1688346"/>
            <a:chOff x="1154545" y="1154424"/>
            <a:chExt cx="7677728" cy="1688346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154545" y="1154424"/>
              <a:ext cx="7518978" cy="16883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14" name="Picture 13" descr="BMT_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072" y="1222308"/>
              <a:ext cx="5270269" cy="914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68976" y="2222266"/>
              <a:ext cx="7663297" cy="610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W</a:t>
              </a:r>
              <a:r>
                <a:rPr lang="en-US" dirty="0" smtClean="0">
                  <a:latin typeface="Comic Sans MS"/>
                  <a:cs typeface="Comic Sans MS"/>
                </a:rPr>
                <a:t>: angular precession frequency		</a:t>
              </a:r>
              <a:r>
                <a:rPr lang="en-US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d</a:t>
              </a:r>
              <a:r>
                <a:rPr lang="en-US" dirty="0" smtClean="0">
                  <a:latin typeface="Comic Sans MS"/>
                  <a:cs typeface="Comic Sans MS"/>
                </a:rPr>
                <a:t>: electric dipole moment</a:t>
              </a:r>
            </a:p>
            <a:p>
              <a:r>
                <a:rPr lang="en-US" dirty="0">
                  <a:latin typeface="Symbol" charset="2"/>
                  <a:cs typeface="Symbol" charset="2"/>
                </a:rPr>
                <a:t>g</a:t>
              </a:r>
              <a:r>
                <a:rPr lang="en-US" dirty="0" smtClean="0">
                  <a:latin typeface="Comic Sans MS"/>
                  <a:cs typeface="Comic Sans MS"/>
                </a:rPr>
                <a:t>: Lorentz factor						</a:t>
              </a:r>
              <a:r>
                <a:rPr lang="en-US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G</a:t>
              </a:r>
              <a:r>
                <a:rPr lang="en-US" dirty="0" smtClean="0">
                  <a:latin typeface="Comic Sans MS"/>
                  <a:cs typeface="Comic Sans MS"/>
                </a:rPr>
                <a:t>: </a:t>
              </a:r>
              <a:r>
                <a:rPr lang="en-US" dirty="0" err="1" smtClean="0">
                  <a:latin typeface="Comic Sans MS"/>
                  <a:cs typeface="Comic Sans MS"/>
                </a:rPr>
                <a:t>anomalus</a:t>
              </a:r>
              <a:r>
                <a:rPr lang="en-US" dirty="0" smtClean="0">
                  <a:latin typeface="Comic Sans MS"/>
                  <a:cs typeface="Comic Sans MS"/>
                </a:rPr>
                <a:t> magnetic moment	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70000" y="3088084"/>
            <a:ext cx="8009659" cy="15584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4787" y="3139473"/>
            <a:ext cx="8145896" cy="138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COSY:			</a:t>
            </a: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pure magnetic ring,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					access to EDM d via motional electric field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v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B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					RF - E and B fields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to suppress G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B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 contribution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						neglecting EDM term: spin-tune =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>
                <a:latin typeface="Comic Sans MS"/>
                <a:cs typeface="Comic Sans MS"/>
              </a:rPr>
              <a:t>G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7" name="Picture 6" descr="BMT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73" y="1222306"/>
            <a:ext cx="5253644" cy="914400"/>
          </a:xfrm>
          <a:prstGeom prst="rect">
            <a:avLst/>
          </a:prstGeom>
        </p:spPr>
      </p:pic>
      <p:pic>
        <p:nvPicPr>
          <p:cNvPr id="15" name="Picture 14" descr="BMT_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06" y="1222306"/>
            <a:ext cx="52203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2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82354" y="164725"/>
            <a:ext cx="6256169" cy="7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72" tIns="50387" rIns="100772" bIns="5038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 b="0" dirty="0" smtClean="0">
                <a:solidFill>
                  <a:srgbClr val="FF0000"/>
                </a:solidFill>
                <a:latin typeface="Comic Sans MS" pitchFamily="66" charset="0"/>
              </a:rPr>
              <a:t>Summary of different options</a:t>
            </a:r>
            <a:endParaRPr lang="en-US" sz="3200" b="0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8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936140"/>
              </p:ext>
            </p:extLst>
          </p:nvPr>
        </p:nvGraphicFramePr>
        <p:xfrm>
          <a:off x="1195869" y="2726073"/>
          <a:ext cx="737342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265"/>
                <a:gridCol w="2641023"/>
                <a:gridCol w="2511136"/>
              </a:tblGrid>
              <a:tr h="365760">
                <a:tc>
                  <a:txBody>
                    <a:bodyPr/>
                    <a:lstStyle/>
                    <a:p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err="1" smtClean="0">
                          <a:latin typeface="Comic Sans MS" pitchFamily="66" charset="0"/>
                        </a:rPr>
                        <a:t>Advantage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err="1" smtClean="0">
                          <a:latin typeface="Comic Sans MS" pitchFamily="66" charset="0"/>
                        </a:rPr>
                        <a:t>Disadvantage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latin typeface="Comic Sans MS" pitchFamily="66" charset="0"/>
                        </a:rPr>
                        <a:t>1.</a:t>
                      </a:r>
                      <a:r>
                        <a:rPr lang="it-IT" sz="1600" b="0" baseline="0" dirty="0" smtClean="0">
                          <a:latin typeface="Comic Sans MS" pitchFamily="66" charset="0"/>
                        </a:rPr>
                        <a:t> Pure </a:t>
                      </a:r>
                      <a:r>
                        <a:rPr lang="it-IT" sz="1600" b="0" baseline="0" dirty="0" err="1" smtClean="0">
                          <a:latin typeface="Comic Sans MS" pitchFamily="66" charset="0"/>
                        </a:rPr>
                        <a:t>magnetic</a:t>
                      </a:r>
                      <a:r>
                        <a:rPr lang="it-IT" sz="1600" b="0" baseline="0" dirty="0" smtClean="0">
                          <a:latin typeface="Comic Sans MS" pitchFamily="66" charset="0"/>
                        </a:rPr>
                        <a:t> ring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err="1" smtClean="0">
                          <a:latin typeface="Comic Sans MS" pitchFamily="66" charset="0"/>
                        </a:rPr>
                        <a:t>Existing</a:t>
                      </a:r>
                      <a:r>
                        <a:rPr lang="it-IT" sz="1600" b="0" dirty="0" smtClean="0">
                          <a:latin typeface="Comic Sans MS" pitchFamily="66" charset="0"/>
                        </a:rPr>
                        <a:t> (COSY upgrade)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latin typeface="Comic Sans MS" pitchFamily="66" charset="0"/>
                        </a:rPr>
                        <a:t>Lower </a:t>
                      </a:r>
                      <a:r>
                        <a:rPr lang="it-IT" sz="1600" b="0" dirty="0" err="1" smtClean="0">
                          <a:latin typeface="Comic Sans MS" pitchFamily="66" charset="0"/>
                        </a:rPr>
                        <a:t>sensitivity</a:t>
                      </a:r>
                      <a:endParaRPr lang="it-IT" sz="1600" b="0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latin typeface="Comic Sans MS" pitchFamily="66" charset="0"/>
                        </a:rPr>
                        <a:t>2.</a:t>
                      </a:r>
                      <a:r>
                        <a:rPr lang="it-IT" sz="1600" b="0" baseline="0" dirty="0" smtClean="0">
                          <a:latin typeface="Comic Sans MS" pitchFamily="66" charset="0"/>
                        </a:rPr>
                        <a:t> Pure </a:t>
                      </a:r>
                      <a:r>
                        <a:rPr lang="it-IT" sz="1600" b="0" baseline="0" dirty="0" err="1" smtClean="0">
                          <a:latin typeface="Comic Sans MS" pitchFamily="66" charset="0"/>
                        </a:rPr>
                        <a:t>electric</a:t>
                      </a:r>
                      <a:r>
                        <a:rPr lang="it-IT" sz="1600" b="0" baseline="0" dirty="0" smtClean="0">
                          <a:latin typeface="Comic Sans MS" pitchFamily="66" charset="0"/>
                        </a:rPr>
                        <a:t> ring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latin typeface="Comic Sans MS" pitchFamily="66" charset="0"/>
                        </a:rPr>
                        <a:t>No</a:t>
                      </a:r>
                      <a:r>
                        <a:rPr lang="it-IT" sz="1600" b="0" baseline="0" dirty="0" smtClean="0">
                          <a:latin typeface="Comic Sans MS" pitchFamily="66" charset="0"/>
                        </a:rPr>
                        <a:t> B </a:t>
                      </a:r>
                      <a:r>
                        <a:rPr lang="it-IT" sz="1600" b="0" baseline="0" dirty="0" err="1" smtClean="0">
                          <a:latin typeface="Comic Sans MS" pitchFamily="66" charset="0"/>
                        </a:rPr>
                        <a:t>field</a:t>
                      </a:r>
                      <a:endParaRPr lang="it-IT" sz="1600" b="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err="1" smtClean="0">
                          <a:latin typeface="Comic Sans MS"/>
                          <a:cs typeface="Comic Sans MS"/>
                        </a:rPr>
                        <a:t>Only</a:t>
                      </a:r>
                      <a:r>
                        <a:rPr lang="it-IT" sz="1600" b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it-IT" sz="1600" b="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endParaRPr lang="it-IT" sz="1600" b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latin typeface="Comic Sans MS" pitchFamily="66" charset="0"/>
                        </a:rPr>
                        <a:t>3.</a:t>
                      </a:r>
                      <a:r>
                        <a:rPr lang="it-IT" sz="1600" b="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it-IT" sz="1600" b="0" baseline="0" dirty="0" err="1" smtClean="0">
                          <a:latin typeface="Comic Sans MS" pitchFamily="66" charset="0"/>
                        </a:rPr>
                        <a:t>Combined</a:t>
                      </a:r>
                      <a:r>
                        <a:rPr lang="it-IT" sz="1600" b="0" baseline="0" dirty="0" smtClean="0">
                          <a:latin typeface="Comic Sans MS" pitchFamily="66" charset="0"/>
                        </a:rPr>
                        <a:t> ring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latin typeface="Comic Sans MS"/>
                          <a:cs typeface="Comic Sans MS"/>
                        </a:rPr>
                        <a:t>Works</a:t>
                      </a:r>
                      <a:r>
                        <a:rPr lang="it-IT" sz="1600" b="0" baseline="0" dirty="0" smtClean="0">
                          <a:latin typeface="Comic Sans MS"/>
                          <a:cs typeface="Comic Sans MS"/>
                        </a:rPr>
                        <a:t> for </a:t>
                      </a:r>
                      <a:r>
                        <a:rPr lang="it-IT" sz="1600" b="0" baseline="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it-IT" sz="1600" b="0" baseline="0" dirty="0" smtClean="0">
                          <a:latin typeface="Comic Sans MS"/>
                          <a:cs typeface="Comic Sans MS"/>
                        </a:rPr>
                        <a:t>, d, </a:t>
                      </a:r>
                      <a:r>
                        <a:rPr lang="it-IT" sz="1600" b="0" baseline="30000" dirty="0" smtClean="0">
                          <a:latin typeface="Comic Sans MS"/>
                          <a:cs typeface="Comic Sans MS"/>
                        </a:rPr>
                        <a:t>3</a:t>
                      </a:r>
                      <a:r>
                        <a:rPr lang="it-IT" sz="1600" b="0" baseline="0" dirty="0" smtClean="0">
                          <a:latin typeface="Comic Sans MS"/>
                          <a:cs typeface="Comic Sans MS"/>
                        </a:rPr>
                        <a:t>He</a:t>
                      </a:r>
                      <a:endParaRPr lang="it-IT" sz="1600" b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err="1" smtClean="0">
                          <a:latin typeface="Comic Sans MS"/>
                          <a:cs typeface="Comic Sans MS"/>
                        </a:rPr>
                        <a:t>Both</a:t>
                      </a:r>
                      <a:r>
                        <a:rPr lang="it-IT" sz="1600" b="0" dirty="0" smtClean="0">
                          <a:latin typeface="Comic Sans MS"/>
                          <a:cs typeface="Comic Sans MS"/>
                        </a:rPr>
                        <a:t> E and B </a:t>
                      </a:r>
                      <a:r>
                        <a:rPr lang="it-IT" sz="1600" b="0" dirty="0" err="1" smtClean="0">
                          <a:latin typeface="Comic Sans MS"/>
                          <a:cs typeface="Comic Sans MS"/>
                        </a:rPr>
                        <a:t>required</a:t>
                      </a:r>
                      <a:endParaRPr lang="it-IT" sz="1600" b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3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xmlns:p14="http://schemas.microsoft.com/office/powerpoint/2010/main" spd="slow">
        <p:zo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6908" y="220759"/>
            <a:ext cx="930088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98" tIns="44948" rIns="89898" bIns="44948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8000"/>
              </a:lnSpc>
            </a:pP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</a:rPr>
              <a:t>COoler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</a:rPr>
              <a:t>SYnchrotron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  (FZ-</a:t>
            </a: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  <a:ea typeface="Century Schoolbook L" pitchFamily="16" charset="0"/>
                <a:cs typeface="Century Schoolbook L" pitchFamily="16" charset="0"/>
              </a:rPr>
              <a:t>ü</a:t>
            </a: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</a:rPr>
              <a:t>lich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, GERMANY) </a:t>
            </a:r>
          </a:p>
        </p:txBody>
      </p:sp>
      <p:pic>
        <p:nvPicPr>
          <p:cNvPr id="9" name="Picture 8" descr="COS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63" y="1082570"/>
            <a:ext cx="5331639" cy="46820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159" y="5839607"/>
            <a:ext cx="8956298" cy="9546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COSY provides polarized protons and deuterons with p = 0.3–3.7 </a:t>
            </a:r>
            <a:r>
              <a:rPr lang="en-US" sz="2000" dirty="0" err="1" smtClean="0">
                <a:latin typeface="Comic Sans MS"/>
                <a:cs typeface="Comic Sans MS"/>
              </a:rPr>
              <a:t>GeV</a:t>
            </a:r>
            <a:r>
              <a:rPr lang="en-US" sz="2000" dirty="0" smtClean="0">
                <a:latin typeface="Comic Sans MS"/>
                <a:cs typeface="Comic Sans MS"/>
              </a:rPr>
              <a:t>/c</a:t>
            </a:r>
          </a:p>
          <a:p>
            <a:endParaRPr lang="en-US" sz="2000" dirty="0" smtClean="0">
              <a:latin typeface="Comic Sans MS"/>
              <a:cs typeface="Comic Sans MS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   Ideal starting point for charged particles EDM search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647407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6" y="1368435"/>
            <a:ext cx="4481610" cy="581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441950" y="1368437"/>
            <a:ext cx="4435475" cy="3129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9898" tIns="60806" rIns="89898" bIns="44948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SzPct val="45000"/>
              <a:buFont typeface="Wingdings" charset="2"/>
              <a:buChar char=""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Momentum: &lt;3.7 </a:t>
            </a: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GeV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/c</a:t>
            </a:r>
          </a:p>
          <a:p>
            <a:pPr eaLnBrk="1">
              <a:buSzPct val="45000"/>
              <a:buFont typeface="Wingdings" charset="2"/>
              <a:buNone/>
            </a:pP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>
              <a:buSzPct val="45000"/>
              <a:buFont typeface="Wingdings" charset="2"/>
              <a:buChar char=""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Circumference: 183 m </a:t>
            </a:r>
          </a:p>
          <a:p>
            <a:pPr eaLnBrk="1">
              <a:buSzPct val="45000"/>
              <a:buFont typeface="Wingdings" charset="2"/>
              <a:buNone/>
            </a:pP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>
              <a:buSzPct val="45000"/>
              <a:buFont typeface="Wingdings" charset="2"/>
              <a:buChar char=""/>
            </a:pPr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Polarized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 proton and </a:t>
            </a:r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deuteron </a:t>
            </a:r>
          </a:p>
          <a:p>
            <a:pPr eaLnBrk="1">
              <a:buSzPct val="45000"/>
              <a:buFont typeface="Wingdings" charset="2"/>
              <a:buNone/>
            </a:pP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>
              <a:buSzPct val="45000"/>
              <a:buFont typeface="Wingdings" charset="2"/>
              <a:buChar char=""/>
            </a:pP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Beam </a:t>
            </a:r>
            <a:r>
              <a:rPr lang="en-US" b="1" dirty="0" err="1" smtClean="0">
                <a:solidFill>
                  <a:srgbClr val="000000"/>
                </a:solidFill>
                <a:latin typeface="Comic Sans MS" pitchFamily="66" charset="0"/>
              </a:rPr>
              <a:t>polarimeter</a:t>
            </a:r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 (EDDA detector </a:t>
            </a: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  <a:endParaRPr lang="en-US" b="1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>
              <a:buSzPct val="45000"/>
              <a:buFont typeface="Wingdings" charset="2"/>
              <a:buNone/>
            </a:pPr>
            <a:endParaRPr lang="en-US" b="1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>
              <a:buSzPct val="45000"/>
              <a:buFont typeface="Wingdings" charset="2"/>
              <a:buChar char=""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Instrumentation available for </a:t>
            </a:r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manipulation </a:t>
            </a: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of polarization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(RF solenoid)</a:t>
            </a:r>
          </a:p>
          <a:p>
            <a:pPr marL="0" indent="0" eaLnBrk="1">
              <a:buSzPct val="45000"/>
            </a:pP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170432" y="295467"/>
            <a:ext cx="8101584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98" tIns="44948" rIns="89898" bIns="44948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8000"/>
              </a:lnSpc>
            </a:pP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</a:rPr>
              <a:t>COoler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</a:rPr>
              <a:t>SYnchrotron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(FZ-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  <a:ea typeface="Century Schoolbook L" pitchFamily="16" charset="0"/>
                <a:cs typeface="Century Schoolbook L" pitchFamily="16" charset="0"/>
              </a:rPr>
              <a:t>ü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lich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, GERMANY) 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33" y="4946971"/>
            <a:ext cx="2857500" cy="148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Line 6"/>
          <p:cNvSpPr>
            <a:spLocks noChangeShapeType="1"/>
          </p:cNvSpPr>
          <p:nvPr/>
        </p:nvSpPr>
        <p:spPr bwMode="auto">
          <a:xfrm flipH="1" flipV="1">
            <a:off x="1295399" y="3251200"/>
            <a:ext cx="5072239" cy="17048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34" tIns="45668" rIns="91334" bIns="45668"/>
          <a:lstStyle/>
          <a:p>
            <a:endParaRPr lang="it-IT">
              <a:latin typeface="Comic Sans MS" pitchFamily="66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>
          <a:xfrm>
            <a:off x="6831018" y="6501088"/>
            <a:ext cx="2346325" cy="519113"/>
          </a:xfrm>
        </p:spPr>
        <p:txBody>
          <a:bodyPr/>
          <a:lstStyle/>
          <a:p>
            <a:pPr>
              <a:defRPr/>
            </a:pPr>
            <a:fld id="{1DEDD980-379E-4912-A0E1-6B5F1932B692}" type="slidenum">
              <a:rPr lang="en-US" smtClean="0">
                <a:latin typeface="Comic Sans MS" pitchFamily="66" charset="0"/>
              </a:rPr>
              <a:pPr>
                <a:defRPr/>
              </a:pPr>
              <a:t>17</a:t>
            </a:fld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9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xmlns:p14="http://schemas.microsoft.com/office/powerpoint/2010/main" spd="slow">
        <p:zo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191880" y="122304"/>
            <a:ext cx="5904366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98" tIns="44948" rIns="89898" bIns="44948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8000"/>
              </a:lnSpc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Experimental tests at COSY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Picture 7" descr="S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78" y="3632100"/>
            <a:ext cx="3882044" cy="217793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03085" y="1065402"/>
            <a:ext cx="6881221" cy="478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9898" tIns="60806" rIns="89898" bIns="44948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Inject and accelerate polarized deuterons to 1 </a:t>
            </a:r>
            <a:r>
              <a:rPr lang="en-US" sz="2000" dirty="0" err="1" smtClean="0">
                <a:solidFill>
                  <a:srgbClr val="000000"/>
                </a:solidFill>
                <a:latin typeface="Comic Sans MS" pitchFamily="66" charset="0"/>
              </a:rPr>
              <a:t>GeV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/c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eaLnBrk="1">
              <a:buSzPct val="45000"/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xmlns:p14="http://schemas.microsoft.com/office/powerpoint/2010/main" spd="slow">
        <p:zoom dir="in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 descr="S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78" y="3632100"/>
            <a:ext cx="3882044" cy="2177935"/>
          </a:xfrm>
          <a:prstGeom prst="rect">
            <a:avLst/>
          </a:prstGeom>
        </p:spPr>
      </p:pic>
      <p:pic>
        <p:nvPicPr>
          <p:cNvPr id="9" name="Picture 8" descr="SR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41" y="3720999"/>
            <a:ext cx="3898669" cy="201168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03086" y="1036540"/>
            <a:ext cx="7330209" cy="709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9898" tIns="60806" rIns="89898" bIns="44948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chemeClr val="bg2"/>
                </a:solidFill>
                <a:latin typeface="Comic Sans MS" pitchFamily="66" charset="0"/>
              </a:rPr>
              <a:t>Inject and accelerate polarized deuterons to 1 </a:t>
            </a:r>
            <a:r>
              <a:rPr lang="en-US" sz="2000" dirty="0" err="1" smtClean="0">
                <a:solidFill>
                  <a:schemeClr val="bg2"/>
                </a:solidFill>
                <a:latin typeface="Comic Sans MS" pitchFamily="66" charset="0"/>
              </a:rPr>
              <a:t>GeV</a:t>
            </a:r>
            <a:r>
              <a:rPr lang="en-US" sz="2000" dirty="0" smtClean="0">
                <a:solidFill>
                  <a:schemeClr val="bg2"/>
                </a:solidFill>
                <a:latin typeface="Comic Sans MS" pitchFamily="66" charset="0"/>
              </a:rPr>
              <a:t>/c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Flip spin in the horizontal plane with help of solenoid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eaLnBrk="1">
              <a:lnSpc>
                <a:spcPct val="100000"/>
              </a:lnSpc>
              <a:buSzPct val="45000"/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91880" y="122304"/>
            <a:ext cx="5904366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98" tIns="44948" rIns="89898" bIns="44948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8000"/>
              </a:lnSpc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Experimental tests at COSY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1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auto">
          <a:xfrm flipH="1">
            <a:off x="231977" y="3633713"/>
            <a:ext cx="9753111" cy="32142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fld id="{C1B7C8C8-98E1-4AA1-9790-A76A83605039}" type="slidenum">
              <a:rPr lang="en-US" sz="1200">
                <a:latin typeface="Comic Sans MS" pitchFamily="66" charset="0"/>
              </a:rPr>
              <a:pPr/>
              <a:t>2</a:t>
            </a:fld>
            <a:endParaRPr lang="en-US" sz="1200">
              <a:latin typeface="Comic Sans MS" pitchFamily="66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238418" y="1305850"/>
            <a:ext cx="9632371" cy="1760865"/>
            <a:chOff x="352718" y="1305850"/>
            <a:chExt cx="9632371" cy="1760865"/>
          </a:xfrm>
        </p:grpSpPr>
        <p:sp>
          <p:nvSpPr>
            <p:cNvPr id="4" name="Rettangolo 3"/>
            <p:cNvSpPr/>
            <p:nvPr/>
          </p:nvSpPr>
          <p:spPr bwMode="auto">
            <a:xfrm>
              <a:off x="357708" y="1305850"/>
              <a:ext cx="9627381" cy="17608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7107131" y="1752661"/>
                  <a:ext cx="1692569" cy="502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100684" tIns="50344" rIns="100684" bIns="50344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acc>
                        <m:r>
                          <a:rPr lang="de-DE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de-DE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de-DE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de-DE" sz="28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8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e>
                        </m:acc>
                      </m:oMath>
                    </m:oMathPara>
                  </a14:m>
                  <a:endParaRPr lang="de-DE" sz="2800" b="1" dirty="0">
                    <a:solidFill>
                      <a:srgbClr val="0070C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7129" y="1752661"/>
                  <a:ext cx="1692569" cy="50244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83" name="Rectangle 5"/>
            <p:cNvSpPr txBox="1">
              <a:spLocks noChangeArrowheads="1"/>
            </p:cNvSpPr>
            <p:nvPr/>
          </p:nvSpPr>
          <p:spPr bwMode="auto">
            <a:xfrm>
              <a:off x="2464930" y="2669483"/>
              <a:ext cx="5387242" cy="397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lIns="100684" tIns="50344" rIns="100684" bIns="50344"/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9EE0"/>
                </a:buClr>
              </a:pPr>
              <a:r>
                <a:rPr lang="de-DE" sz="1800" dirty="0">
                  <a:latin typeface="Comic Sans MS" pitchFamily="66" charset="0"/>
                </a:rPr>
                <a:t>Charge </a:t>
              </a:r>
              <a:r>
                <a:rPr lang="de-DE" sz="1800" dirty="0" err="1">
                  <a:latin typeface="Comic Sans MS" pitchFamily="66" charset="0"/>
                </a:rPr>
                <a:t>separation</a:t>
              </a:r>
              <a:r>
                <a:rPr lang="de-DE" sz="1800" dirty="0">
                  <a:latin typeface="Comic Sans MS" pitchFamily="66" charset="0"/>
                </a:rPr>
                <a:t> </a:t>
              </a:r>
              <a:r>
                <a:rPr lang="de-DE" sz="1800" dirty="0" err="1">
                  <a:latin typeface="Comic Sans MS" pitchFamily="66" charset="0"/>
                </a:rPr>
                <a:t>creates</a:t>
              </a:r>
              <a:r>
                <a:rPr lang="de-DE" sz="1800" dirty="0">
                  <a:latin typeface="Comic Sans MS" pitchFamily="66" charset="0"/>
                </a:rPr>
                <a:t> an </a:t>
              </a:r>
              <a:r>
                <a:rPr lang="de-DE" sz="1800" dirty="0" err="1">
                  <a:latin typeface="Comic Sans MS" pitchFamily="66" charset="0"/>
                </a:rPr>
                <a:t>electric</a:t>
              </a:r>
              <a:r>
                <a:rPr lang="de-DE" sz="1800" dirty="0">
                  <a:latin typeface="Comic Sans MS" pitchFamily="66" charset="0"/>
                </a:rPr>
                <a:t> </a:t>
              </a:r>
              <a:r>
                <a:rPr lang="de-DE" sz="1800" dirty="0" err="1">
                  <a:latin typeface="Comic Sans MS" pitchFamily="66" charset="0"/>
                </a:rPr>
                <a:t>dipole</a:t>
              </a:r>
              <a:r>
                <a:rPr lang="de-DE" sz="1800" dirty="0">
                  <a:latin typeface="Comic Sans MS" pitchFamily="66" charset="0"/>
                </a:rPr>
                <a:t> </a:t>
              </a:r>
              <a:r>
                <a:rPr lang="de-DE" sz="1800" b="1" dirty="0">
                  <a:latin typeface="Comic Sans MS" pitchFamily="66" charset="0"/>
                </a:rPr>
                <a:t> </a:t>
              </a:r>
            </a:p>
          </p:txBody>
        </p:sp>
        <p:pic>
          <p:nvPicPr>
            <p:cNvPr id="20484" name="Picture 4" descr="Electric Field_52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173" y="1324145"/>
              <a:ext cx="2361798" cy="11807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5" name="Textfeld 28"/>
            <p:cNvSpPr txBox="1">
              <a:spLocks noChangeArrowheads="1"/>
            </p:cNvSpPr>
            <p:nvPr/>
          </p:nvSpPr>
          <p:spPr bwMode="auto">
            <a:xfrm>
              <a:off x="352718" y="1305850"/>
              <a:ext cx="1729393" cy="391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100684" tIns="50344" rIns="100684" bIns="50344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342830" indent="-342830" eaLnBrk="1" hangingPunct="1">
                <a:buFont typeface="Arial" pitchFamily="34" charset="0"/>
                <a:buChar char="•"/>
              </a:pPr>
              <a:r>
                <a:rPr lang="de-DE" sz="2000" dirty="0">
                  <a:latin typeface="Comic Sans MS" pitchFamily="66" charset="0"/>
                </a:rPr>
                <a:t>Definition</a:t>
              </a:r>
            </a:p>
          </p:txBody>
        </p:sp>
      </p:grpSp>
      <p:sp>
        <p:nvSpPr>
          <p:cNvPr id="2" name="Textfeld 27"/>
          <p:cNvSpPr txBox="1">
            <a:spLocks noChangeArrowheads="1"/>
          </p:cNvSpPr>
          <p:nvPr/>
        </p:nvSpPr>
        <p:spPr bwMode="auto">
          <a:xfrm>
            <a:off x="142587" y="5744457"/>
            <a:ext cx="1661390" cy="110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684" tIns="50344" rIns="100684" bIns="50344">
            <a:spAutoFit/>
          </a:bodyPr>
          <a:lstStyle/>
          <a:p>
            <a:pPr algn="ctr">
              <a:defRPr/>
            </a:pPr>
            <a:r>
              <a:rPr lang="de-DE" sz="1400" dirty="0">
                <a:latin typeface="Comic Sans MS" pitchFamily="66" charset="0"/>
              </a:rPr>
              <a:t>H</a:t>
            </a:r>
            <a:r>
              <a:rPr lang="de-DE" sz="1400" baseline="-25000" dirty="0">
                <a:latin typeface="Comic Sans MS" pitchFamily="66" charset="0"/>
              </a:rPr>
              <a:t>2</a:t>
            </a:r>
            <a:r>
              <a:rPr lang="de-DE" sz="1400" dirty="0">
                <a:latin typeface="Comic Sans MS" pitchFamily="66" charset="0"/>
              </a:rPr>
              <a:t>O </a:t>
            </a:r>
            <a:r>
              <a:rPr lang="de-DE" sz="1400" dirty="0" err="1">
                <a:latin typeface="Comic Sans MS" pitchFamily="66" charset="0"/>
              </a:rPr>
              <a:t>molecule</a:t>
            </a:r>
            <a:r>
              <a:rPr lang="de-DE" sz="1400" dirty="0">
                <a:latin typeface="Comic Sans MS" pitchFamily="66" charset="0"/>
              </a:rPr>
              <a:t>:</a:t>
            </a:r>
          </a:p>
          <a:p>
            <a:pPr algn="ctr">
              <a:defRPr/>
            </a:pPr>
            <a:r>
              <a:rPr lang="de-DE" sz="1400" dirty="0">
                <a:latin typeface="Comic Sans MS" pitchFamily="66" charset="0"/>
                <a:sym typeface="Wingdings" pitchFamily="2" charset="2"/>
              </a:rPr>
              <a:t>permanent EDM</a:t>
            </a:r>
          </a:p>
          <a:p>
            <a:pPr algn="ctr">
              <a:defRPr/>
            </a:pPr>
            <a:r>
              <a:rPr lang="de-DE" sz="1400" dirty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(</a:t>
            </a:r>
            <a:r>
              <a:rPr lang="de-DE" sz="1400" dirty="0" err="1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degenerate</a:t>
            </a:r>
            <a:r>
              <a:rPr lang="de-DE" sz="1400" dirty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de-DE" sz="1400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GS </a:t>
            </a:r>
            <a:r>
              <a:rPr lang="de-DE" sz="1400" dirty="0" err="1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of</a:t>
            </a:r>
            <a:r>
              <a:rPr lang="de-DE" sz="1400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de-DE" sz="1400" dirty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different </a:t>
            </a:r>
            <a:r>
              <a:rPr lang="de-DE" sz="1400" dirty="0" err="1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Parity</a:t>
            </a:r>
            <a:r>
              <a:rPr lang="de-DE" sz="1400" dirty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)</a:t>
            </a:r>
            <a:endParaRPr lang="de-DE" sz="1400" dirty="0">
              <a:solidFill>
                <a:srgbClr val="3A6F8A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8444" name="Picture 2" descr="http://www.tutordynamic.com/chemistry/img/hydrogen-atom.jpg"/>
          <p:cNvPicPr>
            <a:picLocks noChangeAspect="1" noChangeArrowheads="1"/>
          </p:cNvPicPr>
          <p:nvPr/>
        </p:nvPicPr>
        <p:blipFill rotWithShape="1">
          <a:blip r:embed="rId5"/>
          <a:srcRect l="-30918" r="-30970" b="14253"/>
          <a:stretch/>
        </p:blipFill>
        <p:spPr bwMode="auto">
          <a:xfrm>
            <a:off x="-242154" y="4380474"/>
            <a:ext cx="2300480" cy="10986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3506898" y="185922"/>
            <a:ext cx="3918032" cy="76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84" tIns="50344" rIns="100684" bIns="503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3600" b="0" dirty="0" err="1">
                <a:solidFill>
                  <a:srgbClr val="FF0000"/>
                </a:solidFill>
                <a:latin typeface="Comic Sans MS" pitchFamily="66" charset="0"/>
              </a:rPr>
              <a:t>Electric</a:t>
            </a:r>
            <a:r>
              <a:rPr lang="de-DE" sz="3600" b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3600" b="0" dirty="0" err="1">
                <a:solidFill>
                  <a:srgbClr val="FF0000"/>
                </a:solidFill>
                <a:latin typeface="Comic Sans MS" pitchFamily="66" charset="0"/>
              </a:rPr>
              <a:t>Dipoles</a:t>
            </a:r>
            <a:endParaRPr lang="de-DE" sz="36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267486"/>
              </p:ext>
            </p:extLst>
          </p:nvPr>
        </p:nvGraphicFramePr>
        <p:xfrm>
          <a:off x="1848508" y="4472141"/>
          <a:ext cx="604858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695"/>
                <a:gridCol w="1869743"/>
                <a:gridCol w="2083144"/>
              </a:tblGrid>
              <a:tr h="365760">
                <a:tc>
                  <a:txBody>
                    <a:bodyPr/>
                    <a:lstStyle/>
                    <a:p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latin typeface="Comic Sans MS" pitchFamily="66" charset="0"/>
                        </a:rPr>
                        <a:t>Atomic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it-IT" sz="1600" dirty="0" err="1" smtClean="0">
                          <a:latin typeface="Comic Sans MS" pitchFamily="66" charset="0"/>
                        </a:rPr>
                        <a:t>physics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latin typeface="Comic Sans MS" pitchFamily="66" charset="0"/>
                        </a:rPr>
                        <a:t>Hadron</a:t>
                      </a:r>
                      <a:r>
                        <a:rPr lang="it-IT" sz="16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it-IT" sz="1600" baseline="0" dirty="0" err="1" smtClean="0">
                          <a:latin typeface="Comic Sans MS" pitchFamily="66" charset="0"/>
                        </a:rPr>
                        <a:t>physics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omic Sans MS" pitchFamily="66" charset="0"/>
                        </a:rPr>
                        <a:t>Charges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omic Sans MS" pitchFamily="66" charset="0"/>
                        </a:rPr>
                        <a:t>e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omic Sans MS" pitchFamily="66" charset="0"/>
                        </a:rPr>
                        <a:t>e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Comic Sans MS" pitchFamily="66" charset="0"/>
                        </a:rPr>
                        <a:t>|r</a:t>
                      </a:r>
                      <a:r>
                        <a:rPr lang="it-IT" sz="1600" baseline="-25000" dirty="0" smtClean="0">
                          <a:latin typeface="Comic Sans MS" pitchFamily="66" charset="0"/>
                        </a:rPr>
                        <a:t>1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-r</a:t>
                      </a:r>
                      <a:r>
                        <a:rPr lang="it-IT" sz="16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|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omic Sans MS" pitchFamily="66" charset="0"/>
                        </a:rPr>
                        <a:t>1 </a:t>
                      </a:r>
                      <a:r>
                        <a:rPr lang="it-IT" sz="1600" dirty="0" err="1" smtClean="0">
                          <a:latin typeface="Comic Sans MS" pitchFamily="66" charset="0"/>
                        </a:rPr>
                        <a:t>Å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 = 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-8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 cm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omic Sans MS" pitchFamily="66" charset="0"/>
                        </a:rPr>
                        <a:t>1 fm = 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-13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 cm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omic Sans MS" pitchFamily="66" charset="0"/>
                        </a:rPr>
                        <a:t>naive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it-IT" sz="1600" dirty="0" err="1" smtClean="0">
                          <a:latin typeface="Comic Sans MS" pitchFamily="66" charset="0"/>
                        </a:rPr>
                        <a:t>expectation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omic Sans MS" pitchFamily="66" charset="0"/>
                        </a:rPr>
                        <a:t>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-8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 e cm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omic Sans MS" pitchFamily="66" charset="0"/>
                        </a:rPr>
                        <a:t>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-13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 e cm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Comic Sans MS" pitchFamily="66" charset="0"/>
                        </a:rPr>
                        <a:t>observed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aseline="0" dirty="0" smtClean="0">
                          <a:latin typeface="Comic Sans MS" pitchFamily="66" charset="0"/>
                        </a:rPr>
                        <a:t>water </a:t>
                      </a:r>
                      <a:r>
                        <a:rPr lang="it-IT" sz="1600" baseline="0" dirty="0" err="1" smtClean="0">
                          <a:latin typeface="Comic Sans MS" pitchFamily="66" charset="0"/>
                        </a:rPr>
                        <a:t>molecule</a:t>
                      </a:r>
                      <a:r>
                        <a:rPr lang="it-IT" sz="1600" baseline="0" dirty="0" smtClean="0">
                          <a:latin typeface="Comic Sans MS" pitchFamily="66" charset="0"/>
                        </a:rPr>
                        <a:t> 2∙10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-8</a:t>
                      </a:r>
                      <a:r>
                        <a:rPr lang="it-IT" sz="1600" baseline="0" dirty="0" smtClean="0">
                          <a:latin typeface="Comic Sans MS" pitchFamily="66" charset="0"/>
                        </a:rPr>
                        <a:t> e cm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latin typeface="Comic Sans MS" pitchFamily="66" charset="0"/>
                        </a:rPr>
                        <a:t>neutron</a:t>
                      </a:r>
                      <a:endParaRPr lang="it-IT" sz="160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it-IT" sz="1600" dirty="0" smtClean="0">
                          <a:latin typeface="Comic Sans MS" pitchFamily="66" charset="0"/>
                        </a:rPr>
                        <a:t> &lt; 3∙10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-26</a:t>
                      </a:r>
                      <a:r>
                        <a:rPr lang="it-IT" sz="1600" baseline="0" dirty="0" smtClean="0">
                          <a:latin typeface="Comic Sans MS" pitchFamily="66" charset="0"/>
                        </a:rPr>
                        <a:t> e cm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12" y="4312234"/>
            <a:ext cx="1669936" cy="1382167"/>
          </a:xfrm>
          <a:prstGeom prst="rect">
            <a:avLst/>
          </a:prstGeom>
        </p:spPr>
      </p:pic>
      <p:sp>
        <p:nvSpPr>
          <p:cNvPr id="14" name="Textfeld 28"/>
          <p:cNvSpPr txBox="1">
            <a:spLocks noChangeArrowheads="1"/>
          </p:cNvSpPr>
          <p:nvPr/>
        </p:nvSpPr>
        <p:spPr bwMode="auto">
          <a:xfrm>
            <a:off x="231978" y="3633713"/>
            <a:ext cx="3037444" cy="39149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100684" tIns="50344" rIns="100684" bIns="50344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830" indent="-342830" eaLnBrk="1" hangingPunct="1">
              <a:buFont typeface="Arial" pitchFamily="34" charset="0"/>
              <a:buChar char="•"/>
            </a:pPr>
            <a:r>
              <a:rPr lang="de-DE" sz="2000" dirty="0">
                <a:latin typeface="Comic Sans MS" pitchFamily="66" charset="0"/>
              </a:rPr>
              <a:t>Orders </a:t>
            </a:r>
            <a:r>
              <a:rPr lang="de-DE" sz="2000" dirty="0" err="1">
                <a:latin typeface="Comic Sans MS" pitchFamily="66" charset="0"/>
              </a:rPr>
              <a:t>of</a:t>
            </a:r>
            <a:r>
              <a:rPr lang="de-DE" sz="2000" dirty="0">
                <a:latin typeface="Comic Sans MS" pitchFamily="66" charset="0"/>
              </a:rPr>
              <a:t> </a:t>
            </a:r>
            <a:r>
              <a:rPr lang="de-DE" sz="2000" dirty="0" err="1">
                <a:latin typeface="Comic Sans MS" pitchFamily="66" charset="0"/>
              </a:rPr>
              <a:t>magnitude</a:t>
            </a:r>
            <a:endParaRPr lang="de-DE" sz="2000" dirty="0">
              <a:latin typeface="Comic Sans MS" pitchFamily="66" charset="0"/>
            </a:endParaRPr>
          </a:p>
        </p:txBody>
      </p:sp>
      <p:sp>
        <p:nvSpPr>
          <p:cNvPr id="15" name="Textfeld 27"/>
          <p:cNvSpPr txBox="1">
            <a:spLocks noChangeArrowheads="1"/>
          </p:cNvSpPr>
          <p:nvPr/>
        </p:nvSpPr>
        <p:spPr bwMode="auto">
          <a:xfrm>
            <a:off x="7865342" y="5826345"/>
            <a:ext cx="2215284" cy="905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0684" tIns="50344" rIns="100684" bIns="50344">
            <a:spAutoFit/>
          </a:bodyPr>
          <a:lstStyle/>
          <a:p>
            <a:pPr algn="ctr">
              <a:defRPr/>
            </a:pPr>
            <a:r>
              <a:rPr lang="it-IT" sz="1400" dirty="0" smtClean="0">
                <a:latin typeface="Comic Sans MS" pitchFamily="66" charset="0"/>
              </a:rPr>
              <a:t>EDM = </a:t>
            </a:r>
            <a:r>
              <a:rPr lang="it-IT" sz="1400" dirty="0">
                <a:latin typeface="Comic Sans MS" pitchFamily="66" charset="0"/>
              </a:rPr>
              <a:t>3∙10</a:t>
            </a:r>
            <a:r>
              <a:rPr lang="it-IT" sz="1400" baseline="30000" dirty="0">
                <a:latin typeface="Comic Sans MS" pitchFamily="66" charset="0"/>
              </a:rPr>
              <a:t>-26</a:t>
            </a:r>
            <a:r>
              <a:rPr lang="it-IT" sz="1400" dirty="0">
                <a:latin typeface="Comic Sans MS" pitchFamily="66" charset="0"/>
              </a:rPr>
              <a:t> e cm </a:t>
            </a:r>
            <a:r>
              <a:rPr lang="it-IT" sz="1400" dirty="0">
                <a:latin typeface="Comic Sans MS" pitchFamily="66" charset="0"/>
                <a:sym typeface="Symbol"/>
              </a:rPr>
              <a:t> </a:t>
            </a:r>
            <a:r>
              <a:rPr lang="it-IT" sz="1400" dirty="0" err="1" smtClean="0">
                <a:latin typeface="Comic Sans MS" pitchFamily="66" charset="0"/>
              </a:rPr>
              <a:t>separation</a:t>
            </a:r>
            <a:r>
              <a:rPr lang="it-IT" sz="1400" dirty="0" smtClean="0"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it-IT" sz="1400" dirty="0" err="1">
                <a:latin typeface="Comic Sans MS" pitchFamily="66" charset="0"/>
              </a:rPr>
              <a:t>b</a:t>
            </a:r>
            <a:r>
              <a:rPr lang="it-IT" sz="1400" dirty="0" err="1" smtClean="0">
                <a:latin typeface="Comic Sans MS" pitchFamily="66" charset="0"/>
              </a:rPr>
              <a:t>etween</a:t>
            </a:r>
            <a:r>
              <a:rPr lang="it-IT" sz="1400" dirty="0" smtClean="0">
                <a:latin typeface="Comic Sans MS" pitchFamily="66" charset="0"/>
              </a:rPr>
              <a:t> u and d </a:t>
            </a:r>
            <a:r>
              <a:rPr lang="it-IT" sz="1400" dirty="0" err="1" smtClean="0">
                <a:latin typeface="Comic Sans MS" pitchFamily="66" charset="0"/>
              </a:rPr>
              <a:t>quarks</a:t>
            </a:r>
            <a:endParaRPr lang="it-IT" sz="1400" dirty="0" smtClean="0">
              <a:latin typeface="Comic Sans MS" pitchFamily="66" charset="0"/>
            </a:endParaRPr>
          </a:p>
          <a:p>
            <a:pPr algn="ctr">
              <a:defRPr/>
            </a:pPr>
            <a:r>
              <a:rPr lang="it-IT" sz="1400" dirty="0" smtClean="0">
                <a:latin typeface="Comic Sans MS" pitchFamily="66" charset="0"/>
              </a:rPr>
              <a:t>&lt; </a:t>
            </a:r>
            <a:r>
              <a:rPr lang="it-IT" sz="1400" dirty="0">
                <a:latin typeface="Comic Sans MS" pitchFamily="66" charset="0"/>
              </a:rPr>
              <a:t>5∙10</a:t>
            </a:r>
            <a:r>
              <a:rPr lang="it-IT" sz="1400" baseline="30000" dirty="0">
                <a:latin typeface="Comic Sans MS" pitchFamily="66" charset="0"/>
              </a:rPr>
              <a:t>-26</a:t>
            </a:r>
            <a:r>
              <a:rPr lang="it-IT" sz="1400" dirty="0">
                <a:latin typeface="Comic Sans MS" pitchFamily="66" charset="0"/>
              </a:rPr>
              <a:t> </a:t>
            </a:r>
            <a:r>
              <a:rPr lang="it-IT" sz="1400" dirty="0" smtClean="0">
                <a:latin typeface="Comic Sans MS" pitchFamily="66" charset="0"/>
              </a:rPr>
              <a:t>cm</a:t>
            </a:r>
            <a:endParaRPr lang="de-DE" sz="1400" dirty="0">
              <a:solidFill>
                <a:srgbClr val="3A6F8A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5827831" y="4380473"/>
            <a:ext cx="4122908" cy="23680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765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4" grpId="0" animBg="1"/>
      <p:bldP spid="1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 descr="S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78" y="3632100"/>
            <a:ext cx="3882044" cy="2177935"/>
          </a:xfrm>
          <a:prstGeom prst="rect">
            <a:avLst/>
          </a:prstGeom>
        </p:spPr>
      </p:pic>
      <p:pic>
        <p:nvPicPr>
          <p:cNvPr id="9" name="Picture 8" descr="SR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41" y="3720999"/>
            <a:ext cx="3898669" cy="201168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03086" y="1036541"/>
            <a:ext cx="7330209" cy="13444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9898" tIns="60806" rIns="89898" bIns="44948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808080"/>
                </a:solidFill>
                <a:latin typeface="Comic Sans MS" pitchFamily="66" charset="0"/>
              </a:rPr>
              <a:t>Inject and accelerate polarized deuterons to 1 </a:t>
            </a:r>
            <a:r>
              <a:rPr lang="en-US" sz="2000" dirty="0" err="1" smtClean="0">
                <a:solidFill>
                  <a:srgbClr val="808080"/>
                </a:solidFill>
                <a:latin typeface="Comic Sans MS" pitchFamily="66" charset="0"/>
              </a:rPr>
              <a:t>GeV</a:t>
            </a:r>
            <a:r>
              <a:rPr lang="en-US" sz="2000" dirty="0" smtClean="0">
                <a:solidFill>
                  <a:srgbClr val="808080"/>
                </a:solidFill>
                <a:latin typeface="Comic Sans MS" pitchFamily="66" charset="0"/>
              </a:rPr>
              <a:t>/c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808080"/>
                </a:solidFill>
                <a:latin typeface="Comic Sans MS" pitchFamily="66" charset="0"/>
              </a:rPr>
              <a:t>Flip spin in the horizontal plane with help of solenoid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Extract slowly (100 s) beam on target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Measure asymmetry and determine spin precession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eaLnBrk="1">
              <a:lnSpc>
                <a:spcPct val="100000"/>
              </a:lnSpc>
              <a:buSzPct val="45000"/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" name="Picture 1" descr="SR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13" y="3920152"/>
            <a:ext cx="3624349" cy="1762298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91880" y="122304"/>
            <a:ext cx="5904366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98" tIns="44948" rIns="89898" bIns="44948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8000"/>
              </a:lnSpc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Experimental tests at COSY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0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54032" y="6039566"/>
            <a:ext cx="9790113" cy="9890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9898" tIns="44948" rIns="89898" bIns="44948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rgbClr val="000000"/>
                </a:solidFill>
                <a:latin typeface="Comic Sans MS" pitchFamily="66" charset="0"/>
              </a:rPr>
              <a:t>Beam moves toward thick target                </a:t>
            </a:r>
            <a:r>
              <a:rPr lang="en-US" sz="2400" b="1" dirty="0">
                <a:solidFill>
                  <a:srgbClr val="000000"/>
                </a:solidFill>
                <a:latin typeface="Comic Sans MS" pitchFamily="66" charset="0"/>
              </a:rPr>
              <a:t>continuous extraction               </a:t>
            </a:r>
            <a:endParaRPr lang="en-US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>
              <a:lnSpc>
                <a:spcPct val="150000"/>
              </a:lnSpc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rgbClr val="000000"/>
                </a:solidFill>
                <a:latin typeface="Comic Sans MS" pitchFamily="66" charset="0"/>
              </a:rPr>
              <a:t>Elastic scattering (large cross section for d-C)                  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5593211" y="6244811"/>
            <a:ext cx="8239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34" tIns="45668" rIns="91334" bIns="45668"/>
          <a:lstStyle/>
          <a:p>
            <a:endParaRPr lang="it-IT">
              <a:latin typeface="Comic Sans MS" pitchFamily="66" charset="0"/>
            </a:endParaRP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2394018" y="295468"/>
            <a:ext cx="5831106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98" tIns="44948" rIns="89898" bIns="44948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8000"/>
              </a:lnSpc>
            </a:pP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EDDA beam </a:t>
            </a:r>
            <a:r>
              <a:rPr lang="en-US" sz="3600" dirty="0" err="1">
                <a:solidFill>
                  <a:srgbClr val="FF0000"/>
                </a:solidFill>
                <a:latin typeface="Comic Sans MS" pitchFamily="66" charset="0"/>
              </a:rPr>
              <a:t>polarimeter</a:t>
            </a: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>
          <a:xfrm>
            <a:off x="6831018" y="6114702"/>
            <a:ext cx="2346325" cy="519113"/>
          </a:xfrm>
        </p:spPr>
        <p:txBody>
          <a:bodyPr/>
          <a:lstStyle/>
          <a:p>
            <a:pPr>
              <a:defRPr/>
            </a:pPr>
            <a:fld id="{1DEDD980-379E-4912-A0E1-6B5F1932B692}" type="slidenum">
              <a:rPr lang="en-US" smtClean="0">
                <a:latin typeface="Comic Sans MS" pitchFamily="66" charset="0"/>
              </a:rPr>
              <a:pPr>
                <a:defRPr/>
              </a:pPr>
              <a:t>21</a:t>
            </a:fld>
            <a:endParaRPr lang="en-US" dirty="0">
              <a:latin typeface="Comic Sans MS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00" y="1259557"/>
            <a:ext cx="6190477" cy="4295238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 bwMode="auto">
          <a:xfrm>
            <a:off x="143771" y="2915753"/>
            <a:ext cx="1257349" cy="45719"/>
          </a:xfrm>
          <a:prstGeom prst="rightArrow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34" tIns="45668" rIns="91334" bIns="45668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5779" y="2987756"/>
            <a:ext cx="936104" cy="349863"/>
          </a:xfrm>
          <a:prstGeom prst="rect">
            <a:avLst/>
          </a:prstGeom>
          <a:noFill/>
        </p:spPr>
        <p:txBody>
          <a:bodyPr wrap="square" lIns="91334" tIns="45668" rIns="91334" bIns="45668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  <a:latin typeface="Comic Sans MS" pitchFamily="66" charset="0"/>
              </a:rPr>
              <a:t>beam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682946"/>
              </p:ext>
            </p:extLst>
          </p:nvPr>
        </p:nvGraphicFramePr>
        <p:xfrm>
          <a:off x="4983163" y="3726148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58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3163" y="3726148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636207"/>
              </p:ext>
            </p:extLst>
          </p:nvPr>
        </p:nvGraphicFramePr>
        <p:xfrm>
          <a:off x="4868863" y="3709988"/>
          <a:ext cx="3429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59" name="Equation" r:id="rId7" imgW="342900" imgH="139700" progId="Equation.3">
                  <p:embed/>
                </p:oleObj>
              </mc:Choice>
              <mc:Fallback>
                <p:oleObj name="Equation" r:id="rId7" imgW="3429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8863" y="3709988"/>
                        <a:ext cx="3429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910418" y="1259557"/>
            <a:ext cx="3170207" cy="4295238"/>
            <a:chOff x="6910418" y="1259557"/>
            <a:chExt cx="3170207" cy="4295238"/>
          </a:xfrm>
        </p:grpSpPr>
        <p:grpSp>
          <p:nvGrpSpPr>
            <p:cNvPr id="9" name="Gruppo 8"/>
            <p:cNvGrpSpPr/>
            <p:nvPr/>
          </p:nvGrpSpPr>
          <p:grpSpPr>
            <a:xfrm>
              <a:off x="6910418" y="1259557"/>
              <a:ext cx="3170207" cy="4295238"/>
              <a:chOff x="6910418" y="1259557"/>
              <a:chExt cx="3170207" cy="4295238"/>
            </a:xfrm>
          </p:grpSpPr>
          <p:sp>
            <p:nvSpPr>
              <p:cNvPr id="4" name="Rettangolo 3"/>
              <p:cNvSpPr/>
              <p:nvPr/>
            </p:nvSpPr>
            <p:spPr>
              <a:xfrm>
                <a:off x="6910418" y="1259557"/>
                <a:ext cx="3105990" cy="42952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367" name="Text Box 6"/>
              <p:cNvSpPr txBox="1">
                <a:spLocks noChangeArrowheads="1"/>
              </p:cNvSpPr>
              <p:nvPr/>
            </p:nvSpPr>
            <p:spPr bwMode="auto">
              <a:xfrm>
                <a:off x="8540033" y="2932123"/>
                <a:ext cx="1476375" cy="7318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9916" tIns="60819" rIns="89916" bIns="44958"/>
              <a:lstStyle>
                <a:lvl1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1pPr>
                <a:lvl2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2pPr>
                <a:lvl3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3pPr>
                <a:lvl4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4pPr>
                <a:lvl5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/>
                <a:r>
                  <a:rPr lang="en-US" sz="1700" b="1" dirty="0">
                    <a:latin typeface="Comic Sans MS" pitchFamily="66" charset="0"/>
                  </a:rPr>
                  <a:t>Analyzing power</a:t>
                </a:r>
              </a:p>
            </p:txBody>
          </p:sp>
          <p:sp>
            <p:nvSpPr>
              <p:cNvPr id="15368" name="Text Box 7"/>
              <p:cNvSpPr txBox="1">
                <a:spLocks noChangeArrowheads="1"/>
              </p:cNvSpPr>
              <p:nvPr/>
            </p:nvSpPr>
            <p:spPr bwMode="auto">
              <a:xfrm>
                <a:off x="7199582" y="1552575"/>
                <a:ext cx="2160588" cy="373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9916" tIns="62582" rIns="89916" bIns="44958"/>
              <a:lstStyle>
                <a:lvl1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1pPr>
                <a:lvl2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2pPr>
                <a:lvl3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3pPr>
                <a:lvl4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4pPr>
                <a:lvl5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eaLnBrk="1"/>
                <a:r>
                  <a:rPr lang="en-US" b="1" dirty="0">
                    <a:solidFill>
                      <a:srgbClr val="FF0000"/>
                    </a:solidFill>
                    <a:latin typeface="Comic Sans MS" pitchFamily="66" charset="0"/>
                  </a:rPr>
                  <a:t>ASYMMETRIES</a:t>
                </a:r>
              </a:p>
            </p:txBody>
          </p:sp>
          <p:sp>
            <p:nvSpPr>
              <p:cNvPr id="15369" name="Line 8"/>
              <p:cNvSpPr>
                <a:spLocks noChangeShapeType="1"/>
              </p:cNvSpPr>
              <p:nvPr/>
            </p:nvSpPr>
            <p:spPr bwMode="auto">
              <a:xfrm flipH="1" flipV="1">
                <a:off x="9077613" y="2611885"/>
                <a:ext cx="258743" cy="371554"/>
              </a:xfrm>
              <a:prstGeom prst="line">
                <a:avLst/>
              </a:prstGeom>
              <a:noFill/>
              <a:ln w="9000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354" tIns="45677" rIns="91354" bIns="45677"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5371" name="Text Box 10"/>
              <p:cNvSpPr txBox="1">
                <a:spLocks noChangeArrowheads="1"/>
              </p:cNvSpPr>
              <p:nvPr/>
            </p:nvSpPr>
            <p:spPr bwMode="auto">
              <a:xfrm>
                <a:off x="7137669" y="2933700"/>
                <a:ext cx="1728788" cy="731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9916" tIns="60819" rIns="89916" bIns="44958"/>
              <a:lstStyle>
                <a:lvl1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1pPr>
                <a:lvl2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2pPr>
                <a:lvl3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3pPr>
                <a:lvl4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4pPr>
                <a:lvl5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/>
                <a:r>
                  <a:rPr lang="en-US" b="1" dirty="0">
                    <a:solidFill>
                      <a:srgbClr val="FF0000"/>
                    </a:solidFill>
                    <a:latin typeface="Comic Sans MS" pitchFamily="66" charset="0"/>
                  </a:rPr>
                  <a:t>VERTICAL polarization</a:t>
                </a:r>
              </a:p>
            </p:txBody>
          </p:sp>
          <p:sp>
            <p:nvSpPr>
              <p:cNvPr id="15372" name="Line 11"/>
              <p:cNvSpPr>
                <a:spLocks noChangeShapeType="1"/>
              </p:cNvSpPr>
              <p:nvPr/>
            </p:nvSpPr>
            <p:spPr bwMode="auto">
              <a:xfrm flipV="1">
                <a:off x="8298294" y="2597454"/>
                <a:ext cx="404091" cy="404048"/>
              </a:xfrm>
              <a:prstGeom prst="line">
                <a:avLst/>
              </a:prstGeom>
              <a:noFill/>
              <a:ln w="9000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354" tIns="45677" rIns="91354" bIns="45677"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5375" name="Text Box 14"/>
              <p:cNvSpPr txBox="1">
                <a:spLocks noChangeArrowheads="1"/>
              </p:cNvSpPr>
              <p:nvPr/>
            </p:nvSpPr>
            <p:spPr bwMode="auto">
              <a:xfrm>
                <a:off x="8604250" y="4637818"/>
                <a:ext cx="1476375" cy="731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9916" tIns="60819" rIns="89916" bIns="44958"/>
              <a:lstStyle>
                <a:lvl1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1pPr>
                <a:lvl2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2pPr>
                <a:lvl3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3pPr>
                <a:lvl4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4pPr>
                <a:lvl5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/>
                <a:r>
                  <a:rPr lang="en-US" sz="1700" b="1" dirty="0">
                    <a:latin typeface="Comic Sans MS" pitchFamily="66" charset="0"/>
                  </a:rPr>
                  <a:t>Analyzing power</a:t>
                </a:r>
              </a:p>
            </p:txBody>
          </p:sp>
          <p:sp>
            <p:nvSpPr>
              <p:cNvPr id="15376" name="Line 15"/>
              <p:cNvSpPr>
                <a:spLocks noChangeShapeType="1"/>
              </p:cNvSpPr>
              <p:nvPr/>
            </p:nvSpPr>
            <p:spPr bwMode="auto">
              <a:xfrm flipH="1" flipV="1">
                <a:off x="9250794" y="4213648"/>
                <a:ext cx="174462" cy="512340"/>
              </a:xfrm>
              <a:prstGeom prst="line">
                <a:avLst/>
              </a:prstGeom>
              <a:noFill/>
              <a:ln w="9000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354" tIns="45677" rIns="91354" bIns="45677"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  <p:sp>
            <p:nvSpPr>
              <p:cNvPr id="15377" name="Text Box 16"/>
              <p:cNvSpPr txBox="1">
                <a:spLocks noChangeArrowheads="1"/>
              </p:cNvSpPr>
              <p:nvPr/>
            </p:nvSpPr>
            <p:spPr bwMode="auto">
              <a:xfrm>
                <a:off x="6924851" y="4634797"/>
                <a:ext cx="1978263" cy="7318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9916" tIns="60819" rIns="89916" bIns="44958"/>
              <a:lstStyle>
                <a:lvl1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1pPr>
                <a:lvl2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2pPr>
                <a:lvl3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3pPr>
                <a:lvl4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4pPr>
                <a:lvl5pPr eaLnBrk="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/>
                <a:r>
                  <a:rPr lang="en-US" b="1" dirty="0">
                    <a:solidFill>
                      <a:srgbClr val="FF0000"/>
                    </a:solidFill>
                    <a:latin typeface="Comic Sans MS" pitchFamily="66" charset="0"/>
                  </a:rPr>
                  <a:t>HORIZONTAL polarization</a:t>
                </a:r>
              </a:p>
            </p:txBody>
          </p:sp>
          <p:sp>
            <p:nvSpPr>
              <p:cNvPr id="15378" name="Line 17"/>
              <p:cNvSpPr>
                <a:spLocks noChangeShapeType="1"/>
              </p:cNvSpPr>
              <p:nvPr/>
            </p:nvSpPr>
            <p:spPr bwMode="auto">
              <a:xfrm flipV="1">
                <a:off x="8234632" y="4170357"/>
                <a:ext cx="626504" cy="538171"/>
              </a:xfrm>
              <a:prstGeom prst="line">
                <a:avLst/>
              </a:prstGeom>
              <a:noFill/>
              <a:ln w="9000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354" tIns="45677" rIns="91354" bIns="45677"/>
              <a:lstStyle/>
              <a:p>
                <a:endParaRPr lang="it-IT">
                  <a:latin typeface="Comic Sans MS" pitchFamily="66" charset="0"/>
                </a:endParaRPr>
              </a:p>
            </p:txBody>
          </p:sp>
        </p:grp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1219573"/>
                </p:ext>
              </p:extLst>
            </p:nvPr>
          </p:nvGraphicFramePr>
          <p:xfrm>
            <a:off x="7284147" y="2096668"/>
            <a:ext cx="1995079" cy="702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60" name="Equation" r:id="rId9" imgW="1117600" imgH="393700" progId="Equation.3">
                    <p:embed/>
                  </p:oleObj>
                </mc:Choice>
                <mc:Fallback>
                  <p:oleObj name="Equation" r:id="rId9" imgW="11176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284147" y="2096668"/>
                          <a:ext cx="1995079" cy="702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8047930"/>
                </p:ext>
              </p:extLst>
            </p:nvPr>
          </p:nvGraphicFramePr>
          <p:xfrm>
            <a:off x="7422717" y="3650867"/>
            <a:ext cx="2016444" cy="672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61" name="Equation" r:id="rId11" imgW="1181100" imgH="393700" progId="Equation.3">
                    <p:embed/>
                  </p:oleObj>
                </mc:Choice>
                <mc:Fallback>
                  <p:oleObj name="Equation" r:id="rId11" imgW="11811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422717" y="3650867"/>
                          <a:ext cx="2016444" cy="6721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820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xmlns:p14="http://schemas.microsoft.com/office/powerpoint/2010/main" spd="slow">
        <p:zo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989AE7D-46C6-4B93-9A67-8420FAE4B8D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93056" y="333949"/>
            <a:ext cx="6120694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98" tIns="44948" rIns="89898" bIns="44948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8000"/>
              </a:lnSpc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Spin-precession measurement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FLIP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816100"/>
            <a:ext cx="5785658" cy="3915295"/>
          </a:xfrm>
          <a:prstGeom prst="rect">
            <a:avLst/>
          </a:prstGeom>
        </p:spPr>
      </p:pic>
      <p:pic>
        <p:nvPicPr>
          <p:cNvPr id="8" name="Picture 7" descr="FLIP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55" y="2053351"/>
            <a:ext cx="5120640" cy="3574473"/>
          </a:xfrm>
          <a:prstGeom prst="rect">
            <a:avLst/>
          </a:prstGeom>
        </p:spPr>
      </p:pic>
      <p:pic>
        <p:nvPicPr>
          <p:cNvPr id="9" name="Picture 8" descr="FLIP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23" y="1994008"/>
            <a:ext cx="5286895" cy="36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4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xmlns:p14="http://schemas.microsoft.com/office/powerpoint/2010/main" spd="slow">
        <p:zo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989AE7D-46C6-4B93-9A67-8420FAE4B8D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83727" y="194455"/>
            <a:ext cx="581456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98" tIns="44948" rIns="89898" bIns="44948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8000"/>
              </a:lnSpc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Results: spin coherence time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0102" y="1145648"/>
            <a:ext cx="10011000" cy="2571997"/>
            <a:chOff x="100102" y="1145648"/>
            <a:chExt cx="10011000" cy="2571997"/>
          </a:xfrm>
        </p:grpSpPr>
        <p:pic>
          <p:nvPicPr>
            <p:cNvPr id="2" name="Picture 1" descr="SCT_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76" y="1498147"/>
              <a:ext cx="5220393" cy="2219498"/>
            </a:xfrm>
            <a:prstGeom prst="rect">
              <a:avLst/>
            </a:prstGeom>
          </p:spPr>
        </p:pic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5356975" y="1970238"/>
              <a:ext cx="4754127" cy="1431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89898" tIns="60806" rIns="89898" bIns="44948"/>
            <a:lstStyle>
              <a:lvl1pPr marL="215900" indent="-215900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>
                <a:lnSpc>
                  <a:spcPct val="100000"/>
                </a:lnSpc>
                <a:buSzPct val="45000"/>
                <a:buFont typeface="Wingdings" charset="2"/>
                <a:buChar char=""/>
              </a:pPr>
              <a:r>
                <a:rPr lang="en-US" sz="1600" dirty="0" err="1" smtClean="0">
                  <a:latin typeface="Comic Sans MS" pitchFamily="66" charset="0"/>
                </a:rPr>
                <a:t>Unbunched</a:t>
              </a:r>
              <a:r>
                <a:rPr lang="en-US" sz="1600" dirty="0" smtClean="0">
                  <a:latin typeface="Comic Sans MS" pitchFamily="66" charset="0"/>
                </a:rPr>
                <a:t> beam: </a:t>
              </a:r>
            </a:p>
            <a:p>
              <a:pPr lvl="1" eaLnBrk="1">
                <a:lnSpc>
                  <a:spcPct val="100000"/>
                </a:lnSpc>
                <a:buSzPct val="45000"/>
                <a:buFont typeface="Wingdings" charset="2"/>
                <a:buChar char=""/>
              </a:pPr>
              <a:r>
                <a:rPr lang="en-US" sz="1600" dirty="0" err="1" smtClean="0">
                  <a:latin typeface="Symbol" charset="2"/>
                  <a:cs typeface="Symbol" charset="2"/>
                </a:rPr>
                <a:t>D</a:t>
              </a:r>
              <a:r>
                <a:rPr lang="en-US" sz="1600" dirty="0" err="1" smtClean="0">
                  <a:latin typeface="Comic Sans MS" pitchFamily="66" charset="0"/>
                </a:rPr>
                <a:t>p</a:t>
              </a:r>
              <a:r>
                <a:rPr lang="en-US" sz="1600" dirty="0" smtClean="0">
                  <a:latin typeface="Comic Sans MS" pitchFamily="66" charset="0"/>
                </a:rPr>
                <a:t>/p=10</a:t>
              </a:r>
              <a:r>
                <a:rPr lang="en-US" sz="1600" baseline="30000" dirty="0" smtClean="0">
                  <a:latin typeface="Comic Sans MS" pitchFamily="66" charset="0"/>
                </a:rPr>
                <a:t>-5</a:t>
              </a:r>
              <a:r>
                <a:rPr lang="en-US" sz="1600" dirty="0" smtClean="0">
                  <a:latin typeface="Comic Sans MS" pitchFamily="66" charset="0"/>
                </a:rPr>
                <a:t>-&gt;</a:t>
              </a:r>
              <a:r>
                <a:rPr lang="en-US" sz="1600" dirty="0" smtClean="0">
                  <a:latin typeface="Symbol" charset="2"/>
                  <a:cs typeface="Symbol" charset="2"/>
                </a:rPr>
                <a:t>Dg</a:t>
              </a:r>
              <a:r>
                <a:rPr lang="en-US" sz="1600" dirty="0" smtClean="0">
                  <a:latin typeface="Comic Sans MS" pitchFamily="66" charset="0"/>
                </a:rPr>
                <a:t>/</a:t>
              </a:r>
              <a:r>
                <a:rPr lang="en-US" sz="1600" dirty="0" smtClean="0">
                  <a:latin typeface="Symbol" charset="2"/>
                  <a:cs typeface="Symbol" charset="2"/>
                </a:rPr>
                <a:t>g</a:t>
              </a:r>
              <a:r>
                <a:rPr lang="en-US" sz="1600" dirty="0" smtClean="0">
                  <a:latin typeface="Comic Sans MS" pitchFamily="66" charset="0"/>
                </a:rPr>
                <a:t>=2x10</a:t>
              </a:r>
              <a:r>
                <a:rPr lang="en-US" sz="1600" baseline="30000" dirty="0" smtClean="0">
                  <a:latin typeface="Comic Sans MS" pitchFamily="66" charset="0"/>
                </a:rPr>
                <a:t>-6</a:t>
              </a:r>
              <a:r>
                <a:rPr lang="en-US" sz="1600" dirty="0" smtClean="0">
                  <a:latin typeface="Comic Sans MS" pitchFamily="66" charset="0"/>
                </a:rPr>
                <a:t>, </a:t>
              </a:r>
              <a:r>
                <a:rPr lang="en-US" sz="1600" dirty="0" err="1" smtClean="0">
                  <a:latin typeface="Comic Sans MS" pitchFamily="66" charset="0"/>
                </a:rPr>
                <a:t>T</a:t>
              </a:r>
              <a:r>
                <a:rPr lang="en-US" sz="1600" baseline="-25000" dirty="0" err="1" smtClean="0">
                  <a:latin typeface="Comic Sans MS" pitchFamily="66" charset="0"/>
                </a:rPr>
                <a:t>rev</a:t>
              </a:r>
              <a:r>
                <a:rPr lang="en-US" sz="1600" dirty="0" smtClean="0">
                  <a:latin typeface="Comic Sans MS" pitchFamily="66" charset="0"/>
                </a:rPr>
                <a:t>=10</a:t>
              </a:r>
              <a:r>
                <a:rPr lang="en-US" sz="1600" baseline="30000" dirty="0" smtClean="0">
                  <a:latin typeface="Comic Sans MS" pitchFamily="66" charset="0"/>
                </a:rPr>
                <a:t>-6</a:t>
              </a:r>
              <a:r>
                <a:rPr lang="en-US" sz="1600" dirty="0" smtClean="0">
                  <a:latin typeface="Comic Sans MS" pitchFamily="66" charset="0"/>
                </a:rPr>
                <a:t>s</a:t>
              </a:r>
            </a:p>
            <a:p>
              <a:pPr lvl="1" eaLnBrk="1">
                <a:lnSpc>
                  <a:spcPct val="100000"/>
                </a:lnSpc>
                <a:buSzPct val="45000"/>
                <a:buFont typeface="Wingdings" charset="2"/>
                <a:buChar char=""/>
              </a:pPr>
              <a:r>
                <a:rPr lang="en-US" sz="1600" dirty="0" err="1" smtClean="0">
                  <a:latin typeface="Comic Sans MS" pitchFamily="66" charset="0"/>
                </a:rPr>
                <a:t>Decoherence</a:t>
              </a:r>
              <a:r>
                <a:rPr lang="en-US" sz="1600" dirty="0" smtClean="0">
                  <a:latin typeface="Comic Sans MS" pitchFamily="66" charset="0"/>
                </a:rPr>
                <a:t> after &lt; 1s</a:t>
              </a:r>
            </a:p>
            <a:p>
              <a:pPr eaLnBrk="1">
                <a:lnSpc>
                  <a:spcPct val="100000"/>
                </a:lnSpc>
                <a:buSzPct val="45000"/>
                <a:buFont typeface="Wingdings" charset="2"/>
                <a:buChar char=""/>
              </a:pPr>
              <a:r>
                <a:rPr lang="en-US" sz="1600" dirty="0" smtClean="0">
                  <a:latin typeface="Comic Sans MS" pitchFamily="66" charset="0"/>
                </a:rPr>
                <a:t>Bunching eliminates 1</a:t>
              </a:r>
              <a:r>
                <a:rPr lang="en-US" sz="1600" baseline="30000" dirty="0" smtClean="0">
                  <a:latin typeface="Comic Sans MS" pitchFamily="66" charset="0"/>
                </a:rPr>
                <a:t>st</a:t>
              </a:r>
              <a:r>
                <a:rPr lang="en-US" sz="1600" dirty="0" smtClean="0">
                  <a:latin typeface="Comic Sans MS" pitchFamily="66" charset="0"/>
                </a:rPr>
                <a:t> order effect in </a:t>
              </a:r>
              <a:r>
                <a:rPr lang="en-US" sz="1600" dirty="0" err="1" smtClean="0">
                  <a:latin typeface="Symbol" charset="2"/>
                  <a:cs typeface="Symbol" charset="2"/>
                </a:rPr>
                <a:t>D</a:t>
              </a:r>
              <a:r>
                <a:rPr lang="en-US" sz="1600" dirty="0" err="1" smtClean="0">
                  <a:latin typeface="Comic Sans MS" pitchFamily="66" charset="0"/>
                </a:rPr>
                <a:t>p</a:t>
              </a:r>
              <a:r>
                <a:rPr lang="en-US" sz="1600" dirty="0" smtClean="0">
                  <a:latin typeface="Comic Sans MS" pitchFamily="66" charset="0"/>
                </a:rPr>
                <a:t>/p:</a:t>
              </a:r>
            </a:p>
            <a:p>
              <a:pPr lvl="1" eaLnBrk="1">
                <a:lnSpc>
                  <a:spcPct val="100000"/>
                </a:lnSpc>
                <a:buSzPct val="45000"/>
                <a:buFont typeface="Wingdings" charset="2"/>
                <a:buChar char=""/>
              </a:pPr>
              <a:r>
                <a:rPr lang="en-US" sz="1600" dirty="0" smtClean="0">
                  <a:latin typeface="Comic Sans MS" pitchFamily="66" charset="0"/>
                </a:rPr>
                <a:t>SCT </a:t>
              </a:r>
              <a:r>
                <a:rPr lang="en-US" sz="1600" dirty="0" smtClean="0">
                  <a:latin typeface="Symbol" charset="2"/>
                  <a:cs typeface="Symbol" charset="2"/>
                </a:rPr>
                <a:t>t</a:t>
              </a:r>
              <a:r>
                <a:rPr lang="en-US" sz="1600" dirty="0" smtClean="0">
                  <a:latin typeface="Comic Sans MS" pitchFamily="66" charset="0"/>
                </a:rPr>
                <a:t> = 20 s</a:t>
              </a:r>
              <a:endParaRPr lang="en-US" sz="1600" dirty="0">
                <a:latin typeface="Comic Sans MS" pitchFamily="66" charset="0"/>
              </a:endParaRPr>
            </a:p>
            <a:p>
              <a:pPr marL="0" indent="0" eaLnBrk="1">
                <a:lnSpc>
                  <a:spcPct val="100000"/>
                </a:lnSpc>
                <a:buSzPct val="45000"/>
              </a:pP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00102" y="1145648"/>
              <a:ext cx="5223404" cy="369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89898" tIns="60806" rIns="89898" bIns="44948"/>
            <a:lstStyle>
              <a:lvl1pPr marL="215900" indent="-215900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>
                <a:lnSpc>
                  <a:spcPct val="100000"/>
                </a:lnSpc>
                <a:buSzPct val="45000"/>
                <a:buFont typeface="Wingdings" charset="2"/>
                <a:buChar char=""/>
              </a:pPr>
              <a:r>
                <a:rPr lang="en-US" sz="1600" b="1" dirty="0" smtClean="0">
                  <a:latin typeface="Comic Sans MS" pitchFamily="66" charset="0"/>
                </a:rPr>
                <a:t>Short</a:t>
              </a:r>
              <a:r>
                <a:rPr lang="en-US" sz="1600" dirty="0" smtClean="0">
                  <a:latin typeface="Comic Sans MS" pitchFamily="66" charset="0"/>
                </a:rPr>
                <a:t> Spin coherence time:</a:t>
              </a:r>
              <a:endParaRPr lang="en-US" sz="1600" dirty="0">
                <a:latin typeface="Comic Sans MS" pitchFamily="66" charset="0"/>
              </a:endParaRPr>
            </a:p>
            <a:p>
              <a:pPr marL="0" indent="0" eaLnBrk="1">
                <a:lnSpc>
                  <a:spcPct val="100000"/>
                </a:lnSpc>
                <a:buSzPct val="45000"/>
              </a:pPr>
              <a:endParaRPr lang="en-US" sz="1600" dirty="0">
                <a:latin typeface="Comic Sans MS" pitchFamily="66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912" y="3977813"/>
            <a:ext cx="9781883" cy="2512755"/>
            <a:chOff x="103912" y="3967654"/>
            <a:chExt cx="9781883" cy="2512755"/>
          </a:xfrm>
        </p:grpSpPr>
        <p:pic>
          <p:nvPicPr>
            <p:cNvPr id="10" name="Picture 9" descr="SCT_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35" y="4335725"/>
              <a:ext cx="5270269" cy="2144684"/>
            </a:xfrm>
            <a:prstGeom prst="rect">
              <a:avLst/>
            </a:prstGeom>
          </p:spPr>
        </p:pic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5435602" y="4767655"/>
              <a:ext cx="4450193" cy="1148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89898" tIns="60806" rIns="89898" bIns="44948"/>
            <a:lstStyle>
              <a:lvl1pPr marL="215900" indent="-215900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>
                <a:lnSpc>
                  <a:spcPct val="100000"/>
                </a:lnSpc>
                <a:buSzPct val="45000"/>
                <a:buFont typeface="Wingdings" charset="2"/>
                <a:buChar char=""/>
              </a:pPr>
              <a:r>
                <a:rPr lang="en-US" sz="1600" dirty="0" err="1" smtClean="0">
                  <a:latin typeface="Comic Sans MS" pitchFamily="66" charset="0"/>
                </a:rPr>
                <a:t>Betatron</a:t>
              </a:r>
              <a:r>
                <a:rPr lang="en-US" sz="1600" dirty="0" smtClean="0">
                  <a:latin typeface="Comic Sans MS" pitchFamily="66" charset="0"/>
                </a:rPr>
                <a:t> oscillations cause variation of orbit length</a:t>
              </a:r>
            </a:p>
            <a:p>
              <a:pPr lvl="1" eaLnBrk="1">
                <a:lnSpc>
                  <a:spcPct val="100000"/>
                </a:lnSpc>
                <a:buSzPct val="45000"/>
                <a:buFont typeface="Wingdings" charset="2"/>
                <a:buChar char=""/>
              </a:pPr>
              <a:r>
                <a:rPr lang="en-US" sz="1600" dirty="0" smtClean="0">
                  <a:latin typeface="Comic Sans MS" pitchFamily="66" charset="0"/>
                </a:rPr>
                <a:t>Correction wit </a:t>
              </a:r>
              <a:r>
                <a:rPr lang="en-US" sz="1600" dirty="0" err="1" smtClean="0">
                  <a:latin typeface="Comic Sans MS" pitchFamily="66" charset="0"/>
                </a:rPr>
                <a:t>sextupoles</a:t>
              </a:r>
              <a:endParaRPr lang="en-US" sz="1600" dirty="0" smtClean="0">
                <a:latin typeface="Comic Sans MS" pitchFamily="66" charset="0"/>
              </a:endParaRPr>
            </a:p>
            <a:p>
              <a:pPr eaLnBrk="1">
                <a:lnSpc>
                  <a:spcPct val="100000"/>
                </a:lnSpc>
                <a:buSzPct val="45000"/>
                <a:buFont typeface="Wingdings" charset="2"/>
                <a:buChar char=""/>
              </a:pPr>
              <a:r>
                <a:rPr lang="en-US" sz="1600" dirty="0" smtClean="0">
                  <a:latin typeface="Comic Sans MS" pitchFamily="66" charset="0"/>
                </a:rPr>
                <a:t>SCT </a:t>
              </a:r>
              <a:r>
                <a:rPr lang="en-US" sz="1600" dirty="0" smtClean="0">
                  <a:latin typeface="Symbol" charset="2"/>
                  <a:cs typeface="Symbol" charset="2"/>
                </a:rPr>
                <a:t>t</a:t>
              </a:r>
              <a:r>
                <a:rPr lang="en-US" sz="1600" dirty="0" smtClean="0">
                  <a:latin typeface="Comic Sans MS" pitchFamily="66" charset="0"/>
                </a:rPr>
                <a:t> = 400 s</a:t>
              </a:r>
              <a:endParaRPr lang="en-US" sz="1600" dirty="0">
                <a:latin typeface="Comic Sans MS" pitchFamily="66" charset="0"/>
              </a:endParaRPr>
            </a:p>
            <a:p>
              <a:pPr marL="0" indent="0" eaLnBrk="1">
                <a:lnSpc>
                  <a:spcPct val="100000"/>
                </a:lnSpc>
                <a:buSzPct val="45000"/>
              </a:pP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03912" y="3967654"/>
              <a:ext cx="5260230" cy="369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89898" tIns="60806" rIns="89898" bIns="44948"/>
            <a:lstStyle>
              <a:lvl1pPr marL="215900" indent="-215900"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>
                <a:lnSpc>
                  <a:spcPct val="100000"/>
                </a:lnSpc>
                <a:buSzPct val="45000"/>
                <a:buFont typeface="Wingdings" charset="2"/>
                <a:buChar char=""/>
              </a:pPr>
              <a:r>
                <a:rPr lang="en-US" sz="1600" b="1" dirty="0" smtClean="0">
                  <a:latin typeface="Comic Sans MS" pitchFamily="66" charset="0"/>
                </a:rPr>
                <a:t>Long</a:t>
              </a:r>
              <a:r>
                <a:rPr lang="en-US" sz="1600" dirty="0" smtClean="0">
                  <a:latin typeface="Comic Sans MS" pitchFamily="66" charset="0"/>
                </a:rPr>
                <a:t> Spin coherence time:</a:t>
              </a:r>
              <a:endParaRPr lang="en-US" sz="1600" dirty="0">
                <a:latin typeface="Comic Sans MS" pitchFamily="66" charset="0"/>
              </a:endParaRPr>
            </a:p>
            <a:p>
              <a:pPr marL="0" indent="0" eaLnBrk="1">
                <a:lnSpc>
                  <a:spcPct val="100000"/>
                </a:lnSpc>
                <a:buSzPct val="45000"/>
              </a:pPr>
              <a:endParaRPr lang="en-US" sz="1600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03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989AE7D-46C6-4B93-9A67-8420FAE4B8D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159422" y="194455"/>
            <a:ext cx="240224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98" tIns="44948" rIns="89898" bIns="44948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8000"/>
              </a:lnSpc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Spin-tune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SPIN_TU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04" y="1822408"/>
            <a:ext cx="4845755" cy="3734145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03086" y="1036541"/>
            <a:ext cx="7780803" cy="4449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9898" tIns="60806" rIns="89898" bIns="44948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Spin tune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=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nb.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of spin rotations/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nb.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of particle revolutions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08958" y="6074401"/>
            <a:ext cx="8475070" cy="4449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9898" tIns="60806" rIns="89898" bIns="44948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Deuterons: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= 1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GeV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/c (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=1.13), G = - 0.14256177 (72) -&gt;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≈ - 0.161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6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989AE7D-46C6-4B93-9A67-8420FAE4B8D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42893" y="194455"/>
            <a:ext cx="6759051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98" tIns="44948" rIns="89898" bIns="44948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8000"/>
              </a:lnSpc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Results: Spin-tune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measurement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Picture 7" descr="SPIN_TUNE_RESUL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28" y="896148"/>
            <a:ext cx="5419898" cy="3990109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0169" y="5057785"/>
            <a:ext cx="9800456" cy="4802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9898" tIns="60806" rIns="89898" bIns="44948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Precision: 10</a:t>
            </a:r>
            <a:r>
              <a:rPr lang="en-US" sz="2000" baseline="30000" dirty="0" smtClean="0">
                <a:solidFill>
                  <a:srgbClr val="000000"/>
                </a:solidFill>
                <a:latin typeface="Comic Sans MS" pitchFamily="66" charset="0"/>
              </a:rPr>
              <a:t>-10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 in one cycle of 100 s (angle precision: 2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10</a:t>
            </a:r>
            <a:r>
              <a:rPr lang="en-US" sz="2000" baseline="30000" dirty="0" smtClean="0">
                <a:solidFill>
                  <a:srgbClr val="000000"/>
                </a:solidFill>
                <a:latin typeface="Comic Sans MS" pitchFamily="66" charset="0"/>
              </a:rPr>
              <a:t>-10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= 0.6 </a:t>
            </a:r>
            <a:r>
              <a:rPr lang="en-US" sz="2000" dirty="0" err="1" smtClean="0">
                <a:solidFill>
                  <a:srgbClr val="000000"/>
                </a:solidFill>
                <a:latin typeface="Comic Sans MS" pitchFamily="66" charset="0"/>
              </a:rPr>
              <a:t>nrad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170" y="5689326"/>
            <a:ext cx="949113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 It can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be used as a tool to investigate systematic errors</a:t>
            </a:r>
          </a:p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Feedback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system to keep polarization aligned with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momentum in a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dedicated ring or at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with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respect to RF Wien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filter (-&gt; next slides)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1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989AE7D-46C6-4B93-9A67-8420FAE4B8D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99444" y="229729"/>
            <a:ext cx="8096251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98" tIns="44948" rIns="89898" bIns="44948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8000"/>
              </a:lnSpc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Application: Spin feedback system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SPIN_FEED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89" y="923171"/>
            <a:ext cx="4639028" cy="3311819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6697" y="4440489"/>
            <a:ext cx="9800456" cy="20323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9898" tIns="60806" rIns="89898" bIns="44948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Simulation of an EDM experiment using 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Polarization rotation in horizontal plane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t = 85 s)</a:t>
            </a:r>
          </a:p>
          <a:p>
            <a:pPr lvl="1"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RF solenoid (low amplitude) switched on (t = 115 s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  <a:p>
            <a:pPr lvl="1"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COSY-RF controlled in steps of 3.7 </a:t>
            </a:r>
            <a:r>
              <a:rPr lang="en-US" sz="2000" dirty="0" err="1" smtClean="0">
                <a:solidFill>
                  <a:srgbClr val="000000"/>
                </a:solidFill>
                <a:latin typeface="Comic Sans MS" pitchFamily="66" charset="0"/>
              </a:rPr>
              <a:t>mHz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Comic Sans MS" pitchFamily="66" charset="0"/>
              </a:rPr>
              <a:t>f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rev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=750603 Hz) to keep spin phase at RF-solenoid constant</a:t>
            </a:r>
          </a:p>
          <a:p>
            <a:pPr lvl="1"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Polarization slowly “rotates” back to vertical direction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 useBgFill="1">
        <p:nvSpPr>
          <p:cNvPr id="2" name="Rectangle 1"/>
          <p:cNvSpPr/>
          <p:nvPr/>
        </p:nvSpPr>
        <p:spPr bwMode="auto">
          <a:xfrm>
            <a:off x="5168194" y="917126"/>
            <a:ext cx="3986389" cy="345685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 useBgFill="1">
        <p:nvSpPr>
          <p:cNvPr id="9" name="Rectangle 8"/>
          <p:cNvSpPr/>
          <p:nvPr/>
        </p:nvSpPr>
        <p:spPr bwMode="auto">
          <a:xfrm>
            <a:off x="3909482" y="822608"/>
            <a:ext cx="3986389" cy="345685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 useBgFill="1">
        <p:nvSpPr>
          <p:cNvPr id="10" name="Rectangle 9"/>
          <p:cNvSpPr/>
          <p:nvPr/>
        </p:nvSpPr>
        <p:spPr bwMode="auto">
          <a:xfrm>
            <a:off x="0" y="5167652"/>
            <a:ext cx="10080625" cy="111113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 useBgFill="1">
        <p:nvSpPr>
          <p:cNvPr id="11" name="Rectangle 10"/>
          <p:cNvSpPr/>
          <p:nvPr/>
        </p:nvSpPr>
        <p:spPr bwMode="auto">
          <a:xfrm>
            <a:off x="0" y="4790940"/>
            <a:ext cx="10080625" cy="1128771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 useBgFill="1">
        <p:nvSpPr>
          <p:cNvPr id="12" name="Rectangle 11"/>
          <p:cNvSpPr/>
          <p:nvPr/>
        </p:nvSpPr>
        <p:spPr bwMode="auto">
          <a:xfrm>
            <a:off x="-105833" y="5996593"/>
            <a:ext cx="10080625" cy="85788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xmlns:p14="http://schemas.microsoft.com/office/powerpoint/2010/main" spd="slow">
        <p:zo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9009503" y="7006699"/>
            <a:ext cx="941681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C1B7C8C8-98E1-4AA1-9790-A76A83605039}" type="slidenum">
              <a:rPr lang="en-US"/>
              <a:pPr/>
              <a:t>27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2778" y="-1"/>
            <a:ext cx="9048749" cy="111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goal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de-DE" sz="2800" b="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irst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direct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measuerement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deuteron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EDM</a:t>
            </a:r>
          </a:p>
          <a:p>
            <a:pPr algn="ctr"/>
            <a:r>
              <a:rPr lang="de-DE" sz="2800" b="0" kern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with</a:t>
            </a:r>
            <a:r>
              <a:rPr lang="de-DE" sz="2800" b="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RF-</a:t>
            </a:r>
            <a:r>
              <a:rPr lang="de-DE" sz="2800" b="0" kern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technique</a:t>
            </a:r>
            <a:endParaRPr lang="en-US" sz="2800" b="0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358042" y="1224120"/>
            <a:ext cx="8564732" cy="855403"/>
            <a:chOff x="358042" y="1224120"/>
            <a:chExt cx="8564732" cy="855403"/>
          </a:xfrm>
        </p:grpSpPr>
        <p:sp>
          <p:nvSpPr>
            <p:cNvPr id="14" name="Rettangolo 13"/>
            <p:cNvSpPr/>
            <p:nvPr/>
          </p:nvSpPr>
          <p:spPr bwMode="auto">
            <a:xfrm>
              <a:off x="358042" y="1224120"/>
              <a:ext cx="8564732" cy="8554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7" name="Textfeld 8"/>
            <p:cNvSpPr txBox="1"/>
            <p:nvPr/>
          </p:nvSpPr>
          <p:spPr>
            <a:xfrm>
              <a:off x="3483432" y="1510562"/>
              <a:ext cx="4810306" cy="388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100794" tIns="50397" rIns="100794" bIns="50397" rtlCol="0">
              <a:spAutoFit/>
            </a:bodyPr>
            <a:lstStyle/>
            <a:p>
              <a:r>
                <a:rPr lang="de-DE" sz="20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Pure </a:t>
              </a:r>
              <a:r>
                <a:rPr lang="de-DE" sz="2000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magnetic</a:t>
              </a:r>
              <a:r>
                <a:rPr lang="de-DE" sz="20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ring (</a:t>
              </a:r>
              <a:r>
                <a:rPr lang="de-DE" sz="2000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existing</a:t>
              </a:r>
              <a:r>
                <a:rPr lang="de-DE" sz="20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de-DE" sz="2000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machines</a:t>
              </a:r>
              <a:r>
                <a:rPr lang="de-DE" sz="20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)</a:t>
              </a:r>
              <a:endParaRPr lang="de-DE" sz="20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74" y="1433104"/>
              <a:ext cx="24003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uppo 16"/>
          <p:cNvGrpSpPr/>
          <p:nvPr/>
        </p:nvGrpSpPr>
        <p:grpSpPr>
          <a:xfrm>
            <a:off x="358042" y="2212941"/>
            <a:ext cx="9213661" cy="2993240"/>
            <a:chOff x="358042" y="2212941"/>
            <a:chExt cx="9213661" cy="2993240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42" y="2212941"/>
              <a:ext cx="2584569" cy="2993240"/>
            </a:xfrm>
            <a:prstGeom prst="rect">
              <a:avLst/>
            </a:prstGeom>
          </p:spPr>
        </p:pic>
        <p:sp>
          <p:nvSpPr>
            <p:cNvPr id="10" name="Textfeld 8"/>
            <p:cNvSpPr txBox="1"/>
            <p:nvPr/>
          </p:nvSpPr>
          <p:spPr>
            <a:xfrm>
              <a:off x="3259353" y="2868655"/>
              <a:ext cx="6312350" cy="1704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100794" tIns="50397" rIns="100794" bIns="50397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Problem: </a:t>
              </a:r>
              <a:r>
                <a:rPr lang="de-DE" sz="1600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p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recession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caused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by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magnetic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moment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:</a:t>
              </a:r>
              <a:r>
                <a:rPr lang="de-DE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</a:t>
              </a:r>
              <a:endParaRPr lang="de-DE" sz="1600" dirty="0" smtClean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  <a:p>
              <a:r>
                <a:rPr lang="de-DE" sz="1600" dirty="0" smtClean="0">
                  <a:latin typeface="Comic Sans MS" panose="030F0702030302020204" pitchFamily="66" charset="0"/>
                </a:rPr>
                <a:t>- 50 % </a:t>
              </a:r>
              <a:r>
                <a:rPr lang="de-DE" sz="1600" dirty="0" err="1" smtClean="0">
                  <a:latin typeface="Comic Sans MS" panose="030F0702030302020204" pitchFamily="66" charset="0"/>
                </a:rPr>
                <a:t>of</a:t>
              </a:r>
              <a:r>
                <a:rPr lang="de-DE" sz="1600" dirty="0" smtClean="0">
                  <a:latin typeface="Comic Sans MS" panose="030F0702030302020204" pitchFamily="66" charset="0"/>
                </a:rPr>
                <a:t> time longitudinal </a:t>
              </a:r>
              <a:r>
                <a:rPr lang="de-DE" sz="1600" dirty="0" err="1" smtClean="0">
                  <a:latin typeface="Comic Sans MS" panose="030F0702030302020204" pitchFamily="66" charset="0"/>
                </a:rPr>
                <a:t>polarization</a:t>
              </a:r>
              <a:r>
                <a:rPr lang="de-DE" sz="1600" dirty="0" smtClean="0">
                  <a:latin typeface="Comic Sans MS" panose="030F0702030302020204" pitchFamily="66" charset="0"/>
                </a:rPr>
                <a:t>  || </a:t>
              </a:r>
              <a:r>
                <a:rPr lang="de-DE" sz="1600" dirty="0" err="1" smtClean="0">
                  <a:latin typeface="Comic Sans MS" panose="030F0702030302020204" pitchFamily="66" charset="0"/>
                </a:rPr>
                <a:t>to</a:t>
              </a:r>
              <a:r>
                <a:rPr lang="de-DE" sz="1600" dirty="0" smtClean="0">
                  <a:latin typeface="Comic Sans MS" panose="030F0702030302020204" pitchFamily="66" charset="0"/>
                </a:rPr>
                <a:t> </a:t>
              </a:r>
              <a:r>
                <a:rPr lang="de-DE" sz="1600" dirty="0" err="1" smtClean="0">
                  <a:latin typeface="Comic Sans MS" panose="030F0702030302020204" pitchFamily="66" charset="0"/>
                </a:rPr>
                <a:t>momentum</a:t>
              </a:r>
              <a:r>
                <a:rPr lang="de-DE" sz="1600" dirty="0" smtClean="0">
                  <a:latin typeface="Comic Sans MS" panose="030F0702030302020204" pitchFamily="66" charset="0"/>
                </a:rPr>
                <a:t> </a:t>
              </a:r>
            </a:p>
            <a:p>
              <a:r>
                <a:rPr lang="de-DE" sz="1600" dirty="0" smtClean="0">
                  <a:latin typeface="Comic Sans MS" panose="030F0702030302020204" pitchFamily="66" charset="0"/>
                </a:rPr>
                <a:t>- 50 % </a:t>
              </a:r>
              <a:r>
                <a:rPr lang="de-DE" sz="1600" dirty="0" err="1" smtClean="0">
                  <a:latin typeface="Comic Sans MS" panose="030F0702030302020204" pitchFamily="66" charset="0"/>
                </a:rPr>
                <a:t>of</a:t>
              </a:r>
              <a:r>
                <a:rPr lang="de-DE" sz="1600" dirty="0" smtClean="0">
                  <a:latin typeface="Comic Sans MS" panose="030F0702030302020204" pitchFamily="66" charset="0"/>
                </a:rPr>
                <a:t> time </a:t>
              </a:r>
              <a:r>
                <a:rPr lang="de-DE" sz="1600" dirty="0" err="1" smtClean="0">
                  <a:latin typeface="Comic Sans MS" panose="030F0702030302020204" pitchFamily="66" charset="0"/>
                </a:rPr>
                <a:t>is</a:t>
              </a:r>
              <a:r>
                <a:rPr lang="de-DE" sz="1600" dirty="0" smtClean="0">
                  <a:latin typeface="Comic Sans MS" panose="030F0702030302020204" pitchFamily="66" charset="0"/>
                </a:rPr>
                <a:t> anti-||</a:t>
              </a:r>
            </a:p>
            <a:p>
              <a:endParaRPr lang="de-DE" sz="1600" dirty="0">
                <a:latin typeface="Comic Sans MS" panose="030F0702030302020204" pitchFamily="66" charset="0"/>
              </a:endParaRPr>
            </a:p>
            <a:p>
              <a:r>
                <a:rPr lang="de-DE" sz="1600" dirty="0">
                  <a:latin typeface="Comic Sans MS" panose="030F0702030302020204" pitchFamily="66" charset="0"/>
                </a:rPr>
                <a:t>E* in </a:t>
              </a:r>
              <a:r>
                <a:rPr lang="de-DE" sz="1600" dirty="0" err="1">
                  <a:latin typeface="Comic Sans MS" panose="030F0702030302020204" pitchFamily="66" charset="0"/>
                </a:rPr>
                <a:t>particle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600" dirty="0" err="1">
                  <a:latin typeface="Comic Sans MS" panose="030F0702030302020204" pitchFamily="66" charset="0"/>
                </a:rPr>
                <a:t>rest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600" dirty="0" err="1">
                  <a:latin typeface="Comic Sans MS" panose="030F0702030302020204" pitchFamily="66" charset="0"/>
                </a:rPr>
                <a:t>frame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600" dirty="0" err="1">
                  <a:latin typeface="Comic Sans MS" panose="030F0702030302020204" pitchFamily="66" charset="0"/>
                </a:rPr>
                <a:t>tilts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600" dirty="0" err="1">
                  <a:latin typeface="Comic Sans MS" panose="030F0702030302020204" pitchFamily="66" charset="0"/>
                </a:rPr>
                <a:t>spin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600" dirty="0" smtClean="0">
                  <a:latin typeface="Comic Sans MS" panose="030F0702030302020204" pitchFamily="66" charset="0"/>
                </a:rPr>
                <a:t>(due </a:t>
              </a:r>
              <a:r>
                <a:rPr lang="de-DE" sz="1600" dirty="0" err="1">
                  <a:latin typeface="Comic Sans MS" panose="030F0702030302020204" pitchFamily="66" charset="0"/>
                </a:rPr>
                <a:t>to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600" dirty="0" smtClean="0">
                  <a:latin typeface="Comic Sans MS" panose="030F0702030302020204" pitchFamily="66" charset="0"/>
                </a:rPr>
                <a:t>EDM) </a:t>
              </a:r>
              <a:r>
                <a:rPr lang="de-DE" sz="1600" dirty="0" err="1">
                  <a:latin typeface="Comic Sans MS" panose="030F0702030302020204" pitchFamily="66" charset="0"/>
                </a:rPr>
                <a:t>up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600" dirty="0" err="1">
                  <a:latin typeface="Comic Sans MS" panose="030F0702030302020204" pitchFamily="66" charset="0"/>
                </a:rPr>
                <a:t>and</a:t>
              </a:r>
              <a:r>
                <a:rPr lang="de-DE" sz="1600" dirty="0">
                  <a:latin typeface="Comic Sans MS" panose="030F0702030302020204" pitchFamily="66" charset="0"/>
                </a:rPr>
                <a:t> down</a:t>
              </a:r>
            </a:p>
            <a:p>
              <a:endParaRPr lang="de-DE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endParaRPr>
            </a:p>
            <a:p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 </a:t>
              </a:r>
              <a:r>
                <a:rPr lang="de-DE" sz="1600" dirty="0" err="1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No</a:t>
              </a:r>
              <a:r>
                <a:rPr lang="de-DE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de-DE" sz="1600" dirty="0" err="1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net</a:t>
              </a:r>
              <a:r>
                <a:rPr lang="de-DE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 EDM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effect</a:t>
              </a:r>
              <a:endParaRPr lang="de-DE" sz="1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087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9009503" y="7006699"/>
            <a:ext cx="941681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C1B7C8C8-98E1-4AA1-9790-A76A83605039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15" name="Gruppo 14"/>
          <p:cNvGrpSpPr/>
          <p:nvPr/>
        </p:nvGrpSpPr>
        <p:grpSpPr>
          <a:xfrm>
            <a:off x="358042" y="1224120"/>
            <a:ext cx="8564732" cy="855403"/>
            <a:chOff x="358042" y="1224120"/>
            <a:chExt cx="8564732" cy="855403"/>
          </a:xfrm>
        </p:grpSpPr>
        <p:sp>
          <p:nvSpPr>
            <p:cNvPr id="14" name="Rettangolo 13"/>
            <p:cNvSpPr/>
            <p:nvPr/>
          </p:nvSpPr>
          <p:spPr bwMode="auto">
            <a:xfrm>
              <a:off x="358042" y="1224120"/>
              <a:ext cx="8564732" cy="8554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7" name="Textfeld 8"/>
            <p:cNvSpPr txBox="1"/>
            <p:nvPr/>
          </p:nvSpPr>
          <p:spPr>
            <a:xfrm>
              <a:off x="3483432" y="1510562"/>
              <a:ext cx="4810306" cy="388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100794" tIns="50397" rIns="100794" bIns="50397" rtlCol="0">
              <a:spAutoFit/>
            </a:bodyPr>
            <a:lstStyle/>
            <a:p>
              <a:r>
                <a:rPr lang="de-DE" sz="20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Pure </a:t>
              </a:r>
              <a:r>
                <a:rPr lang="de-DE" sz="2000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magnetic</a:t>
              </a:r>
              <a:r>
                <a:rPr lang="de-DE" sz="20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ring (</a:t>
              </a:r>
              <a:r>
                <a:rPr lang="de-DE" sz="2000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existing</a:t>
              </a:r>
              <a:r>
                <a:rPr lang="de-DE" sz="20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de-DE" sz="2000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machines</a:t>
              </a:r>
              <a:r>
                <a:rPr lang="de-DE" sz="20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)</a:t>
              </a:r>
              <a:endParaRPr lang="de-DE" sz="20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74" y="1433104"/>
              <a:ext cx="24003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grpSp>
        <p:nvGrpSpPr>
          <p:cNvPr id="16" name="Gruppo 15"/>
          <p:cNvGrpSpPr/>
          <p:nvPr/>
        </p:nvGrpSpPr>
        <p:grpSpPr>
          <a:xfrm>
            <a:off x="358042" y="2212941"/>
            <a:ext cx="9213661" cy="2993240"/>
            <a:chOff x="358042" y="2212941"/>
            <a:chExt cx="9213661" cy="2993240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42" y="2212941"/>
              <a:ext cx="2584569" cy="2993240"/>
            </a:xfrm>
            <a:prstGeom prst="rect">
              <a:avLst/>
            </a:prstGeom>
          </p:spPr>
        </p:pic>
        <p:sp>
          <p:nvSpPr>
            <p:cNvPr id="19" name="Textfeld 8"/>
            <p:cNvSpPr txBox="1"/>
            <p:nvPr/>
          </p:nvSpPr>
          <p:spPr>
            <a:xfrm>
              <a:off x="3259353" y="2868655"/>
              <a:ext cx="6312350" cy="1704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100794" tIns="50397" rIns="100794" bIns="50397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Problem: </a:t>
              </a:r>
              <a:r>
                <a:rPr lang="de-DE" sz="1600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p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recession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caused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by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magnetic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moment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:</a:t>
              </a:r>
              <a:r>
                <a:rPr lang="de-DE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</a:t>
              </a:r>
              <a:endParaRPr lang="de-DE" sz="1600" dirty="0" smtClean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  <a:p>
              <a:r>
                <a:rPr lang="de-DE" sz="1600" dirty="0" smtClean="0">
                  <a:latin typeface="Comic Sans MS" panose="030F0702030302020204" pitchFamily="66" charset="0"/>
                </a:rPr>
                <a:t>- 50 % </a:t>
              </a:r>
              <a:r>
                <a:rPr lang="de-DE" sz="1600" dirty="0" err="1" smtClean="0">
                  <a:latin typeface="Comic Sans MS" panose="030F0702030302020204" pitchFamily="66" charset="0"/>
                </a:rPr>
                <a:t>of</a:t>
              </a:r>
              <a:r>
                <a:rPr lang="de-DE" sz="1600" dirty="0" smtClean="0">
                  <a:latin typeface="Comic Sans MS" panose="030F0702030302020204" pitchFamily="66" charset="0"/>
                </a:rPr>
                <a:t> time longitudinal </a:t>
              </a:r>
              <a:r>
                <a:rPr lang="de-DE" sz="1600" dirty="0" err="1" smtClean="0">
                  <a:latin typeface="Comic Sans MS" panose="030F0702030302020204" pitchFamily="66" charset="0"/>
                </a:rPr>
                <a:t>polarization</a:t>
              </a:r>
              <a:r>
                <a:rPr lang="de-DE" sz="1600" dirty="0" smtClean="0">
                  <a:latin typeface="Comic Sans MS" panose="030F0702030302020204" pitchFamily="66" charset="0"/>
                </a:rPr>
                <a:t>  || </a:t>
              </a:r>
              <a:r>
                <a:rPr lang="de-DE" sz="1600" dirty="0" err="1" smtClean="0">
                  <a:latin typeface="Comic Sans MS" panose="030F0702030302020204" pitchFamily="66" charset="0"/>
                </a:rPr>
                <a:t>to</a:t>
              </a:r>
              <a:r>
                <a:rPr lang="de-DE" sz="1600" dirty="0" smtClean="0">
                  <a:latin typeface="Comic Sans MS" panose="030F0702030302020204" pitchFamily="66" charset="0"/>
                </a:rPr>
                <a:t> </a:t>
              </a:r>
              <a:r>
                <a:rPr lang="de-DE" sz="1600" dirty="0" err="1" smtClean="0">
                  <a:latin typeface="Comic Sans MS" panose="030F0702030302020204" pitchFamily="66" charset="0"/>
                </a:rPr>
                <a:t>momentum</a:t>
              </a:r>
              <a:r>
                <a:rPr lang="de-DE" sz="1600" dirty="0" smtClean="0">
                  <a:latin typeface="Comic Sans MS" panose="030F0702030302020204" pitchFamily="66" charset="0"/>
                </a:rPr>
                <a:t> </a:t>
              </a:r>
            </a:p>
            <a:p>
              <a:r>
                <a:rPr lang="de-DE" sz="1600" dirty="0" smtClean="0">
                  <a:latin typeface="Comic Sans MS" panose="030F0702030302020204" pitchFamily="66" charset="0"/>
                </a:rPr>
                <a:t>- 50 % </a:t>
              </a:r>
              <a:r>
                <a:rPr lang="de-DE" sz="1600" dirty="0" err="1" smtClean="0">
                  <a:latin typeface="Comic Sans MS" panose="030F0702030302020204" pitchFamily="66" charset="0"/>
                </a:rPr>
                <a:t>of</a:t>
              </a:r>
              <a:r>
                <a:rPr lang="de-DE" sz="1600" dirty="0" smtClean="0">
                  <a:latin typeface="Comic Sans MS" panose="030F0702030302020204" pitchFamily="66" charset="0"/>
                </a:rPr>
                <a:t> time </a:t>
              </a:r>
              <a:r>
                <a:rPr lang="de-DE" sz="1600" dirty="0" err="1" smtClean="0">
                  <a:latin typeface="Comic Sans MS" panose="030F0702030302020204" pitchFamily="66" charset="0"/>
                </a:rPr>
                <a:t>is</a:t>
              </a:r>
              <a:r>
                <a:rPr lang="de-DE" sz="1600" dirty="0" smtClean="0">
                  <a:latin typeface="Comic Sans MS" panose="030F0702030302020204" pitchFamily="66" charset="0"/>
                </a:rPr>
                <a:t> anti-||</a:t>
              </a:r>
            </a:p>
            <a:p>
              <a:endParaRPr lang="de-DE" sz="1600" dirty="0">
                <a:latin typeface="Comic Sans MS" panose="030F0702030302020204" pitchFamily="66" charset="0"/>
              </a:endParaRPr>
            </a:p>
            <a:p>
              <a:r>
                <a:rPr lang="de-DE" sz="1600" dirty="0">
                  <a:latin typeface="Comic Sans MS" panose="030F0702030302020204" pitchFamily="66" charset="0"/>
                </a:rPr>
                <a:t>E* in </a:t>
              </a:r>
              <a:r>
                <a:rPr lang="de-DE" sz="1600" dirty="0" err="1">
                  <a:latin typeface="Comic Sans MS" panose="030F0702030302020204" pitchFamily="66" charset="0"/>
                </a:rPr>
                <a:t>particle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600" dirty="0" err="1">
                  <a:latin typeface="Comic Sans MS" panose="030F0702030302020204" pitchFamily="66" charset="0"/>
                </a:rPr>
                <a:t>rest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600" dirty="0" err="1">
                  <a:latin typeface="Comic Sans MS" panose="030F0702030302020204" pitchFamily="66" charset="0"/>
                </a:rPr>
                <a:t>frame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600" dirty="0" err="1">
                  <a:latin typeface="Comic Sans MS" panose="030F0702030302020204" pitchFamily="66" charset="0"/>
                </a:rPr>
                <a:t>tilts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600" dirty="0" err="1">
                  <a:latin typeface="Comic Sans MS" panose="030F0702030302020204" pitchFamily="66" charset="0"/>
                </a:rPr>
                <a:t>spin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600" dirty="0" smtClean="0">
                  <a:latin typeface="Comic Sans MS" panose="030F0702030302020204" pitchFamily="66" charset="0"/>
                </a:rPr>
                <a:t>(due </a:t>
              </a:r>
              <a:r>
                <a:rPr lang="de-DE" sz="1600" dirty="0" err="1">
                  <a:latin typeface="Comic Sans MS" panose="030F0702030302020204" pitchFamily="66" charset="0"/>
                </a:rPr>
                <a:t>to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600" dirty="0" smtClean="0">
                  <a:latin typeface="Comic Sans MS" panose="030F0702030302020204" pitchFamily="66" charset="0"/>
                </a:rPr>
                <a:t>EDM) </a:t>
              </a:r>
              <a:r>
                <a:rPr lang="de-DE" sz="1600" dirty="0" err="1">
                  <a:latin typeface="Comic Sans MS" panose="030F0702030302020204" pitchFamily="66" charset="0"/>
                </a:rPr>
                <a:t>up</a:t>
              </a:r>
              <a:r>
                <a:rPr lang="de-DE" sz="1600" dirty="0">
                  <a:latin typeface="Comic Sans MS" panose="030F0702030302020204" pitchFamily="66" charset="0"/>
                </a:rPr>
                <a:t> </a:t>
              </a:r>
              <a:r>
                <a:rPr lang="de-DE" sz="1600" dirty="0" err="1">
                  <a:latin typeface="Comic Sans MS" panose="030F0702030302020204" pitchFamily="66" charset="0"/>
                </a:rPr>
                <a:t>and</a:t>
              </a:r>
              <a:r>
                <a:rPr lang="de-DE" sz="1600" dirty="0">
                  <a:latin typeface="Comic Sans MS" panose="030F0702030302020204" pitchFamily="66" charset="0"/>
                </a:rPr>
                <a:t> down</a:t>
              </a:r>
            </a:p>
            <a:p>
              <a:endParaRPr lang="de-DE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endParaRPr>
            </a:p>
            <a:p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 </a:t>
              </a:r>
              <a:r>
                <a:rPr lang="de-DE" sz="1600" dirty="0" err="1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No</a:t>
              </a:r>
              <a:r>
                <a:rPr lang="de-DE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de-DE" sz="1600" dirty="0" err="1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net</a:t>
              </a:r>
              <a:r>
                <a:rPr lang="de-DE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 EDM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effect</a:t>
              </a:r>
              <a:endParaRPr lang="de-DE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343293" y="2223541"/>
            <a:ext cx="9331649" cy="2993240"/>
            <a:chOff x="343293" y="2212941"/>
            <a:chExt cx="9331649" cy="2993240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42" y="2212941"/>
              <a:ext cx="2584569" cy="2993240"/>
            </a:xfrm>
            <a:prstGeom prst="rect">
              <a:avLst/>
            </a:prstGeom>
          </p:spPr>
        </p:pic>
        <p:sp>
          <p:nvSpPr>
            <p:cNvPr id="20" name="Textfeld 8"/>
            <p:cNvSpPr txBox="1"/>
            <p:nvPr/>
          </p:nvSpPr>
          <p:spPr>
            <a:xfrm>
              <a:off x="3259353" y="2868655"/>
              <a:ext cx="6415589" cy="1475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100794" tIns="50397" rIns="100794" bIns="50397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Solution;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use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of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resonant „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magic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“ Wien-filter in ring (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E+vxB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=0)</a:t>
              </a:r>
            </a:p>
            <a:p>
              <a:endParaRPr lang="de-DE" sz="16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  <a:p>
              <a:r>
                <a:rPr lang="de-DE" sz="1600" dirty="0" smtClean="0">
                  <a:latin typeface="Comic Sans MS" panose="030F0702030302020204" pitchFamily="66" charset="0"/>
                </a:rPr>
                <a:t>E*=0 	</a:t>
              </a:r>
              <a:r>
                <a:rPr lang="de-DE" sz="1600" dirty="0" smtClean="0">
                  <a:latin typeface="Comic Sans MS" panose="030F0702030302020204" pitchFamily="66" charset="0"/>
                  <a:sym typeface="Symbol"/>
                </a:rPr>
                <a:t> </a:t>
              </a:r>
              <a:r>
                <a:rPr lang="de-DE" sz="1600" dirty="0" err="1" smtClean="0">
                  <a:latin typeface="Comic Sans MS" panose="030F0702030302020204" pitchFamily="66" charset="0"/>
                  <a:sym typeface="Symbol"/>
                </a:rPr>
                <a:t>particle</a:t>
              </a:r>
              <a:r>
                <a:rPr lang="de-DE" sz="1600" dirty="0" smtClean="0"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de-DE" sz="1600" dirty="0" err="1" smtClean="0">
                  <a:latin typeface="Comic Sans MS" panose="030F0702030302020204" pitchFamily="66" charset="0"/>
                  <a:sym typeface="Symbol"/>
                </a:rPr>
                <a:t>trajectory</a:t>
              </a:r>
              <a:r>
                <a:rPr lang="de-DE" sz="1600" dirty="0" smtClean="0">
                  <a:latin typeface="Comic Sans MS" panose="030F0702030302020204" pitchFamily="66" charset="0"/>
                  <a:sym typeface="Symbol"/>
                </a:rPr>
                <a:t> not </a:t>
              </a:r>
              <a:r>
                <a:rPr lang="de-DE" sz="1600" dirty="0" err="1" smtClean="0">
                  <a:latin typeface="Comic Sans MS" panose="030F0702030302020204" pitchFamily="66" charset="0"/>
                  <a:sym typeface="Symbol"/>
                </a:rPr>
                <a:t>affected</a:t>
              </a:r>
              <a:endParaRPr lang="de-DE" sz="1600" dirty="0" smtClean="0">
                <a:latin typeface="Comic Sans MS" panose="030F0702030302020204" pitchFamily="66" charset="0"/>
                <a:sym typeface="Symbol"/>
              </a:endParaRPr>
            </a:p>
            <a:p>
              <a:r>
                <a:rPr lang="de-DE" sz="1600" dirty="0" smtClean="0">
                  <a:latin typeface="Comic Sans MS" panose="030F0702030302020204" pitchFamily="66" charset="0"/>
                  <a:sym typeface="Symbol"/>
                </a:rPr>
                <a:t>B*0	 </a:t>
              </a:r>
              <a:r>
                <a:rPr lang="de-DE" sz="1600" dirty="0" err="1" smtClean="0">
                  <a:latin typeface="Comic Sans MS" panose="030F0702030302020204" pitchFamily="66" charset="0"/>
                  <a:sym typeface="Symbol"/>
                </a:rPr>
                <a:t>magnetic</a:t>
              </a:r>
              <a:r>
                <a:rPr lang="de-DE" sz="1600" dirty="0" smtClean="0"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de-DE" sz="1600" dirty="0" err="1" smtClean="0">
                  <a:latin typeface="Comic Sans MS" panose="030F0702030302020204" pitchFamily="66" charset="0"/>
                  <a:sym typeface="Symbol"/>
                </a:rPr>
                <a:t>moment</a:t>
              </a:r>
              <a:r>
                <a:rPr lang="de-DE" sz="1600" dirty="0" smtClean="0"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de-DE" sz="1600" dirty="0" err="1" smtClean="0">
                  <a:latin typeface="Comic Sans MS" panose="030F0702030302020204" pitchFamily="66" charset="0"/>
                  <a:sym typeface="Symbol"/>
                </a:rPr>
                <a:t>is</a:t>
              </a:r>
              <a:r>
                <a:rPr lang="de-DE" sz="1600" dirty="0" smtClean="0"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de-DE" sz="1600" dirty="0" err="1" smtClean="0">
                  <a:latin typeface="Comic Sans MS" panose="030F0702030302020204" pitchFamily="66" charset="0"/>
                  <a:sym typeface="Symbol"/>
                </a:rPr>
                <a:t>influenced</a:t>
              </a:r>
              <a:endParaRPr lang="de-DE" sz="1600" dirty="0" smtClean="0">
                <a:latin typeface="Comic Sans MS" panose="030F0702030302020204" pitchFamily="66" charset="0"/>
                <a:sym typeface="Symbol"/>
              </a:endParaRPr>
            </a:p>
            <a:p>
              <a:endParaRPr lang="de-DE" sz="1600" dirty="0" smtClean="0">
                <a:latin typeface="Comic Sans MS" panose="030F0702030302020204" pitchFamily="66" charset="0"/>
              </a:endParaRPr>
            </a:p>
            <a:p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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net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 EDM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effect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can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be</a:t>
              </a:r>
              <a:r>
                <a:rPr lang="de-DE" sz="16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de-DE" sz="1600" dirty="0" err="1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observed</a:t>
              </a:r>
              <a:r>
                <a:rPr lang="de-DE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Symbol"/>
                </a:rPr>
                <a:t>!</a:t>
              </a:r>
              <a:endParaRPr lang="de-DE" sz="16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93" y="2223541"/>
              <a:ext cx="2691611" cy="2953143"/>
            </a:xfrm>
            <a:prstGeom prst="rect">
              <a:avLst/>
            </a:prstGeom>
          </p:spPr>
        </p:pic>
      </p:grp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52778" y="-1"/>
            <a:ext cx="9048749" cy="111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goal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de-DE" sz="2800" b="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irst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direct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measuerement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deuteron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EDM</a:t>
            </a:r>
          </a:p>
          <a:p>
            <a:pPr algn="ctr"/>
            <a:r>
              <a:rPr lang="de-DE" sz="2800" b="0" kern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with</a:t>
            </a:r>
            <a:r>
              <a:rPr lang="de-DE" sz="2800" b="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RF-</a:t>
            </a:r>
            <a:r>
              <a:rPr lang="de-DE" sz="2800" b="0" kern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technique</a:t>
            </a:r>
            <a:endParaRPr lang="en-US" sz="2800" b="0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517" y="0"/>
            <a:ext cx="8568531" cy="762429"/>
          </a:xfrm>
        </p:spPr>
        <p:txBody>
          <a:bodyPr/>
          <a:lstStyle/>
          <a:p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Operation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„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magic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 RF Wien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filter</a:t>
            </a:r>
            <a:endParaRPr lang="de-DE" sz="2800" b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557576" y="1808062"/>
            <a:ext cx="8881395" cy="4409768"/>
            <a:chOff x="734553" y="1902542"/>
            <a:chExt cx="8881395" cy="4409768"/>
          </a:xfrm>
        </p:grpSpPr>
        <p:sp>
          <p:nvSpPr>
            <p:cNvPr id="7" name="Rettangolo 6"/>
            <p:cNvSpPr/>
            <p:nvPr/>
          </p:nvSpPr>
          <p:spPr bwMode="auto">
            <a:xfrm>
              <a:off x="734553" y="1902542"/>
              <a:ext cx="8881395" cy="44097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461" y="2040287"/>
              <a:ext cx="6335138" cy="4047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hteck 2"/>
                <p:cNvSpPr/>
                <p:nvPr/>
              </p:nvSpPr>
              <p:spPr>
                <a:xfrm>
                  <a:off x="734553" y="2233091"/>
                  <a:ext cx="1586628" cy="617048"/>
                </a:xfrm>
                <a:prstGeom prst="rect">
                  <a:avLst/>
                </a:prstGeom>
              </p:spPr>
              <p:txBody>
                <a:bodyPr wrap="none" lIns="100794" tIns="50397" rIns="100794" bIns="50397">
                  <a:spAutoFit/>
                </a:bodyPr>
                <a:lstStyle/>
                <a:p>
                  <a:r>
                    <a:rPr lang="de-DE" dirty="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beam </a:t>
                  </a:r>
                  <a:r>
                    <a:rPr lang="de-DE" dirty="0" err="1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energy</a:t>
                  </a:r>
                  <a:r>
                    <a:rPr lang="de-DE" dirty="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	</a:t>
                  </a:r>
                  <a:endParaRPr lang="de-DE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  <a:p>
                  <a14:m>
                    <m:oMathPara xmlns:m="http://schemas.openxmlformats.org/officeDocument/2006/math" xmlns="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de-DE" i="1" baseline="-25000" dirty="0" err="1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de-DE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=50 </m:t>
                        </m:r>
                        <m:r>
                          <m:rPr>
                            <m:sty m:val="p"/>
                          </m:rPr>
                          <a:rPr lang="de-DE" dirty="0" err="1">
                            <a:solidFill>
                              <a:srgbClr val="000000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de-DE" dirty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3" name="Rechteck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53" y="2233091"/>
                  <a:ext cx="1586628" cy="6170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299" t="-792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6480735" y="915192"/>
            <a:ext cx="1045883" cy="3548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6" name="Textfeld 20"/>
          <p:cNvSpPr txBox="1"/>
          <p:nvPr/>
        </p:nvSpPr>
        <p:spPr>
          <a:xfrm>
            <a:off x="603412" y="1030671"/>
            <a:ext cx="3909699" cy="362619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Comic Sans MS" panose="030F0702030302020204" pitchFamily="66" charset="0"/>
              </a:rPr>
              <a:t>Oscillating</a:t>
            </a:r>
            <a:r>
              <a:rPr lang="de-DE" dirty="0" smtClean="0">
                <a:latin typeface="Comic Sans MS" panose="030F0702030302020204" pitchFamily="66" charset="0"/>
              </a:rPr>
              <a:t> radial E </a:t>
            </a:r>
            <a:r>
              <a:rPr lang="de-DE" dirty="0" err="1" smtClean="0">
                <a:latin typeface="Comic Sans MS" panose="030F0702030302020204" pitchFamily="66" charset="0"/>
              </a:rPr>
              <a:t>and</a:t>
            </a:r>
            <a:r>
              <a:rPr lang="de-DE" dirty="0" smtClean="0">
                <a:latin typeface="Comic Sans MS" panose="030F0702030302020204" pitchFamily="66" charset="0"/>
              </a:rPr>
              <a:t> B </a:t>
            </a:r>
            <a:r>
              <a:rPr lang="de-DE" dirty="0" err="1" smtClean="0">
                <a:latin typeface="Comic Sans MS" panose="030F0702030302020204" pitchFamily="66" charset="0"/>
              </a:rPr>
              <a:t>fields</a:t>
            </a:r>
            <a:r>
              <a:rPr lang="de-DE" smtClean="0">
                <a:latin typeface="Comic Sans MS" panose="030F0702030302020204" pitchFamily="66" charset="0"/>
              </a:rPr>
              <a:t>.</a:t>
            </a:r>
            <a:endParaRPr lang="de-DE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2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Rectangle 5"/>
          <p:cNvSpPr txBox="1">
            <a:spLocks noChangeArrowheads="1"/>
          </p:cNvSpPr>
          <p:nvPr/>
        </p:nvSpPr>
        <p:spPr bwMode="auto">
          <a:xfrm>
            <a:off x="116959" y="1329071"/>
            <a:ext cx="9760688" cy="43738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00684" tIns="50344" rIns="100684" bIns="50344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EE0"/>
              </a:buClr>
            </a:pPr>
            <a:r>
              <a:rPr lang="de-DE" sz="1800" dirty="0" err="1">
                <a:solidFill>
                  <a:srgbClr val="FF0000"/>
                </a:solidFill>
                <a:latin typeface="Comic Sans MS" pitchFamily="66" charset="0"/>
              </a:rPr>
              <a:t>Molecules</a:t>
            </a:r>
            <a:r>
              <a:rPr lang="de-DE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1800" dirty="0" err="1">
                <a:latin typeface="Comic Sans MS" pitchFamily="66" charset="0"/>
              </a:rPr>
              <a:t>have</a:t>
            </a:r>
            <a:r>
              <a:rPr lang="de-DE" sz="1800" dirty="0">
                <a:latin typeface="Comic Sans MS" pitchFamily="66" charset="0"/>
              </a:rPr>
              <a:t> large EDM </a:t>
            </a:r>
            <a:r>
              <a:rPr lang="de-DE" sz="1800" dirty="0" err="1">
                <a:latin typeface="Comic Sans MS" pitchFamily="66" charset="0"/>
              </a:rPr>
              <a:t>because</a:t>
            </a:r>
            <a:r>
              <a:rPr lang="de-DE" sz="1800" dirty="0">
                <a:latin typeface="Comic Sans MS" pitchFamily="66" charset="0"/>
              </a:rPr>
              <a:t> </a:t>
            </a:r>
            <a:r>
              <a:rPr lang="de-DE" sz="1800" dirty="0" err="1">
                <a:latin typeface="Comic Sans MS" pitchFamily="66" charset="0"/>
              </a:rPr>
              <a:t>of</a:t>
            </a:r>
            <a:r>
              <a:rPr lang="de-DE" sz="1800" dirty="0">
                <a:latin typeface="Comic Sans MS" pitchFamily="66" charset="0"/>
              </a:rPr>
              <a:t> </a:t>
            </a:r>
            <a:r>
              <a:rPr lang="de-DE" sz="1800" dirty="0" err="1">
                <a:latin typeface="Comic Sans MS" pitchFamily="66" charset="0"/>
              </a:rPr>
              <a:t>degenerated</a:t>
            </a:r>
            <a:r>
              <a:rPr lang="de-DE" sz="1800" dirty="0">
                <a:latin typeface="Comic Sans MS" pitchFamily="66" charset="0"/>
              </a:rPr>
              <a:t> </a:t>
            </a:r>
            <a:r>
              <a:rPr lang="de-DE" sz="1800" dirty="0" err="1">
                <a:latin typeface="Comic Sans MS" pitchFamily="66" charset="0"/>
              </a:rPr>
              <a:t>ground</a:t>
            </a:r>
            <a:r>
              <a:rPr lang="de-DE" sz="1800" dirty="0">
                <a:latin typeface="Comic Sans MS" pitchFamily="66" charset="0"/>
              </a:rPr>
              <a:t> </a:t>
            </a:r>
            <a:r>
              <a:rPr lang="de-DE" sz="1800" dirty="0" err="1">
                <a:latin typeface="Comic Sans MS" pitchFamily="66" charset="0"/>
              </a:rPr>
              <a:t>states</a:t>
            </a:r>
            <a:r>
              <a:rPr lang="de-DE" sz="1800" dirty="0">
                <a:latin typeface="Comic Sans MS" pitchFamily="66" charset="0"/>
              </a:rPr>
              <a:t> </a:t>
            </a:r>
            <a:r>
              <a:rPr lang="de-DE" sz="1800" dirty="0" err="1">
                <a:latin typeface="Comic Sans MS" pitchFamily="66" charset="0"/>
              </a:rPr>
              <a:t>with</a:t>
            </a:r>
            <a:r>
              <a:rPr lang="de-DE" sz="1800" dirty="0">
                <a:latin typeface="Comic Sans MS" pitchFamily="66" charset="0"/>
              </a:rPr>
              <a:t> different </a:t>
            </a:r>
            <a:r>
              <a:rPr lang="de-DE" sz="1800" dirty="0" err="1">
                <a:latin typeface="Comic Sans MS" pitchFamily="66" charset="0"/>
              </a:rPr>
              <a:t>parity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fld id="{C1B7C8C8-98E1-4AA1-9790-A76A836050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1556361" y="207253"/>
            <a:ext cx="6709817" cy="76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84" tIns="50344" rIns="100684" bIns="503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3600" b="0" dirty="0">
                <a:solidFill>
                  <a:srgbClr val="FF0000"/>
                </a:solidFill>
                <a:latin typeface="Comic Sans MS" pitchFamily="66" charset="0"/>
              </a:rPr>
              <a:t>EDM </a:t>
            </a:r>
            <a:r>
              <a:rPr lang="de-DE" sz="3600" b="0" dirty="0" err="1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de-DE" sz="3600" b="0" dirty="0">
                <a:solidFill>
                  <a:srgbClr val="FF0000"/>
                </a:solidFill>
                <a:latin typeface="Comic Sans MS" pitchFamily="66" charset="0"/>
              </a:rPr>
              <a:t> fundamental </a:t>
            </a:r>
            <a:r>
              <a:rPr lang="de-DE" sz="3600" b="0" dirty="0" err="1">
                <a:solidFill>
                  <a:srgbClr val="FF0000"/>
                </a:solidFill>
                <a:latin typeface="Comic Sans MS" pitchFamily="66" charset="0"/>
              </a:rPr>
              <a:t>particles</a:t>
            </a:r>
            <a:endParaRPr lang="de-DE" sz="36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524460" y="6377875"/>
            <a:ext cx="6601416" cy="8327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00684" tIns="50344" rIns="100684" bIns="50344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EE0"/>
              </a:buClr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Permanent EDMs violate P and T</a:t>
            </a:r>
          </a:p>
          <a:p>
            <a:pPr algn="ctr" eaLnBrk="1" hangingPunct="1">
              <a:spcBef>
                <a:spcPct val="20000"/>
              </a:spcBef>
              <a:buClr>
                <a:srgbClr val="009EE0"/>
              </a:buClr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Assuming CPT to hold, CP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is violated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also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170860" y="1960725"/>
            <a:ext cx="9629555" cy="3530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00684" tIns="50344" rIns="100684" bIns="50344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9EE0"/>
              </a:buClr>
            </a:pPr>
            <a:r>
              <a:rPr lang="de-DE" sz="1800" dirty="0" err="1">
                <a:solidFill>
                  <a:srgbClr val="FF0000"/>
                </a:solidFill>
                <a:latin typeface="Comic Sans MS" pitchFamily="66" charset="0"/>
              </a:rPr>
              <a:t>Elementary</a:t>
            </a:r>
            <a:r>
              <a:rPr lang="de-DE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omic Sans MS" pitchFamily="66" charset="0"/>
              </a:rPr>
              <a:t>particles</a:t>
            </a:r>
            <a:r>
              <a:rPr lang="de-DE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1800" dirty="0">
                <a:latin typeface="Comic Sans MS" pitchFamily="66" charset="0"/>
              </a:rPr>
              <a:t>(</a:t>
            </a:r>
            <a:r>
              <a:rPr lang="de-DE" sz="1800" dirty="0" err="1">
                <a:latin typeface="Comic Sans MS" pitchFamily="66" charset="0"/>
              </a:rPr>
              <a:t>including</a:t>
            </a:r>
            <a:r>
              <a:rPr lang="de-DE" sz="1800" dirty="0">
                <a:latin typeface="Comic Sans MS" pitchFamily="66" charset="0"/>
              </a:rPr>
              <a:t> </a:t>
            </a:r>
            <a:r>
              <a:rPr lang="de-DE" sz="1800" dirty="0" err="1">
                <a:latin typeface="Comic Sans MS" pitchFamily="66" charset="0"/>
              </a:rPr>
              <a:t>hadrons</a:t>
            </a:r>
            <a:r>
              <a:rPr lang="de-DE" sz="1800" dirty="0">
                <a:latin typeface="Comic Sans MS" pitchFamily="66" charset="0"/>
              </a:rPr>
              <a:t>) </a:t>
            </a:r>
            <a:r>
              <a:rPr lang="de-DE" sz="1800" dirty="0" err="1">
                <a:latin typeface="Comic Sans MS" pitchFamily="66" charset="0"/>
              </a:rPr>
              <a:t>have</a:t>
            </a:r>
            <a:r>
              <a:rPr lang="de-DE" sz="1800" dirty="0">
                <a:latin typeface="Comic Sans MS" pitchFamily="66" charset="0"/>
              </a:rPr>
              <a:t> a definite </a:t>
            </a:r>
            <a:r>
              <a:rPr lang="de-DE" sz="1800" dirty="0" err="1">
                <a:latin typeface="Comic Sans MS" pitchFamily="66" charset="0"/>
              </a:rPr>
              <a:t>partiy</a:t>
            </a:r>
            <a:r>
              <a:rPr lang="de-DE" sz="1800" dirty="0">
                <a:latin typeface="Comic Sans MS" pitchFamily="66" charset="0"/>
              </a:rPr>
              <a:t> </a:t>
            </a:r>
            <a:r>
              <a:rPr lang="de-DE" sz="1800" dirty="0" err="1">
                <a:latin typeface="Comic Sans MS" pitchFamily="66" charset="0"/>
              </a:rPr>
              <a:t>and</a:t>
            </a:r>
            <a:r>
              <a:rPr lang="de-DE" sz="1800" dirty="0">
                <a:latin typeface="Comic Sans MS" pitchFamily="66" charset="0"/>
              </a:rPr>
              <a:t> </a:t>
            </a:r>
            <a:r>
              <a:rPr lang="de-DE" sz="1800" dirty="0" err="1">
                <a:latin typeface="Comic Sans MS" pitchFamily="66" charset="0"/>
              </a:rPr>
              <a:t>cannot</a:t>
            </a:r>
            <a:r>
              <a:rPr lang="de-DE" sz="1800" dirty="0">
                <a:latin typeface="Comic Sans MS" pitchFamily="66" charset="0"/>
              </a:rPr>
              <a:t> </a:t>
            </a:r>
            <a:r>
              <a:rPr lang="de-DE" sz="1800" dirty="0" err="1">
                <a:latin typeface="Comic Sans MS" pitchFamily="66" charset="0"/>
              </a:rPr>
              <a:t>have</a:t>
            </a:r>
            <a:r>
              <a:rPr lang="de-DE" sz="1800" dirty="0">
                <a:latin typeface="Comic Sans MS" pitchFamily="66" charset="0"/>
              </a:rPr>
              <a:t> EDM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5059" y="2554574"/>
            <a:ext cx="9491861" cy="3573784"/>
            <a:chOff x="155059" y="2554574"/>
            <a:chExt cx="9491861" cy="3573784"/>
          </a:xfrm>
        </p:grpSpPr>
        <p:grpSp>
          <p:nvGrpSpPr>
            <p:cNvPr id="3" name="Gruppo 2"/>
            <p:cNvGrpSpPr/>
            <p:nvPr/>
          </p:nvGrpSpPr>
          <p:grpSpPr>
            <a:xfrm>
              <a:off x="155059" y="2554574"/>
              <a:ext cx="9491861" cy="3573784"/>
              <a:chOff x="155059" y="2554574"/>
              <a:chExt cx="9491861" cy="3573784"/>
            </a:xfrm>
          </p:grpSpPr>
          <p:sp>
            <p:nvSpPr>
              <p:cNvPr id="2" name="Rettangolo 1"/>
              <p:cNvSpPr/>
              <p:nvPr/>
            </p:nvSpPr>
            <p:spPr bwMode="auto">
              <a:xfrm>
                <a:off x="170860" y="2554574"/>
                <a:ext cx="9476060" cy="357378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pic>
            <p:nvPicPr>
              <p:cNvPr id="9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-1065" t="-377" r="397" b="112"/>
              <a:stretch>
                <a:fillRect/>
              </a:stretch>
            </p:blipFill>
            <p:spPr bwMode="auto">
              <a:xfrm>
                <a:off x="1182021" y="3071079"/>
                <a:ext cx="2486214" cy="2897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4" name="Rectangle 5"/>
              <p:cNvSpPr txBox="1">
                <a:spLocks noChangeArrowheads="1"/>
              </p:cNvSpPr>
              <p:nvPr/>
            </p:nvSpPr>
            <p:spPr bwMode="auto">
              <a:xfrm>
                <a:off x="155059" y="2554574"/>
                <a:ext cx="4344205" cy="43800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100684" tIns="50344" rIns="100684" bIns="50344" anchor="ctr"/>
              <a:lstStyle>
                <a:lvl1pPr marL="342900" indent="-3429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rgbClr val="009EE0"/>
                  </a:buClr>
                </a:pPr>
                <a:r>
                  <a:rPr lang="de-DE" sz="1800" dirty="0" err="1">
                    <a:latin typeface="Comic Sans MS" pitchFamily="66" charset="0"/>
                  </a:rPr>
                  <a:t>Unless</a:t>
                </a:r>
                <a:r>
                  <a:rPr lang="de-DE" sz="1800" dirty="0">
                    <a:latin typeface="Comic Sans MS" pitchFamily="66" charset="0"/>
                  </a:rPr>
                  <a:t> </a:t>
                </a:r>
                <a:r>
                  <a:rPr lang="de-DE" sz="1800" dirty="0">
                    <a:solidFill>
                      <a:srgbClr val="FF0000"/>
                    </a:solidFill>
                    <a:latin typeface="Comic Sans MS" pitchFamily="66" charset="0"/>
                  </a:rPr>
                  <a:t> P </a:t>
                </a:r>
                <a:r>
                  <a:rPr lang="de-DE" sz="1800" dirty="0" err="1">
                    <a:solidFill>
                      <a:srgbClr val="FF0000"/>
                    </a:solidFill>
                    <a:latin typeface="Comic Sans MS" pitchFamily="66" charset="0"/>
                  </a:rPr>
                  <a:t>and</a:t>
                </a:r>
                <a:r>
                  <a:rPr lang="de-DE" sz="1800" dirty="0">
                    <a:solidFill>
                      <a:srgbClr val="FF0000"/>
                    </a:solidFill>
                    <a:latin typeface="Comic Sans MS" pitchFamily="66" charset="0"/>
                  </a:rPr>
                  <a:t> T </a:t>
                </a:r>
                <a:r>
                  <a:rPr lang="de-DE" sz="1800" dirty="0" err="1">
                    <a:solidFill>
                      <a:srgbClr val="FF0000"/>
                    </a:solidFill>
                    <a:latin typeface="Comic Sans MS" pitchFamily="66" charset="0"/>
                  </a:rPr>
                  <a:t>reversal</a:t>
                </a:r>
                <a:r>
                  <a:rPr lang="de-DE" sz="18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de-DE" sz="1800" dirty="0" err="1">
                    <a:solidFill>
                      <a:srgbClr val="FF0000"/>
                    </a:solidFill>
                    <a:latin typeface="Comic Sans MS" pitchFamily="66" charset="0"/>
                  </a:rPr>
                  <a:t>are</a:t>
                </a:r>
                <a:r>
                  <a:rPr lang="de-DE" sz="18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de-DE" sz="1800" dirty="0" err="1">
                    <a:solidFill>
                      <a:srgbClr val="FF0000"/>
                    </a:solidFill>
                    <a:latin typeface="Comic Sans MS" pitchFamily="66" charset="0"/>
                  </a:rPr>
                  <a:t>violated</a:t>
                </a:r>
                <a:endParaRPr lang="de-DE" sz="2400" b="1" dirty="0">
                  <a:latin typeface="Comic Sans MS" pitchFamily="66" charset="0"/>
                </a:endParaRPr>
              </a:p>
            </p:txBody>
          </p:sp>
        </p:grpSp>
        <p:sp>
          <p:nvSpPr>
            <p:cNvPr id="16" name="Rectangle 5"/>
            <p:cNvSpPr txBox="1">
              <a:spLocks noChangeArrowheads="1"/>
            </p:cNvSpPr>
            <p:nvPr/>
          </p:nvSpPr>
          <p:spPr bwMode="auto">
            <a:xfrm>
              <a:off x="4319505" y="4150004"/>
              <a:ext cx="4344205" cy="4380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00684" tIns="50344" rIns="100684" bIns="50344" anchor="ctr"/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009EE0"/>
                </a:buClr>
              </a:pPr>
              <a:r>
                <a:rPr lang="de-DE" sz="1800" dirty="0" smtClean="0">
                  <a:solidFill>
                    <a:srgbClr val="3366FF"/>
                  </a:solidFill>
                  <a:latin typeface="Symbol" charset="2"/>
                  <a:cs typeface="Symbol" charset="2"/>
                </a:rPr>
                <a:t>m</a:t>
              </a:r>
              <a:r>
                <a:rPr lang="de-DE" sz="1800" dirty="0" smtClean="0">
                  <a:solidFill>
                    <a:srgbClr val="3366FF"/>
                  </a:solidFill>
                  <a:latin typeface="Comic Sans MS" pitchFamily="66" charset="0"/>
                </a:rPr>
                <a:t>: </a:t>
              </a:r>
              <a:r>
                <a:rPr lang="de-DE" sz="1800" dirty="0" err="1" smtClean="0">
                  <a:solidFill>
                    <a:srgbClr val="3366FF"/>
                  </a:solidFill>
                  <a:latin typeface="Comic Sans MS" pitchFamily="66" charset="0"/>
                </a:rPr>
                <a:t>magnetic</a:t>
              </a:r>
              <a:r>
                <a:rPr lang="de-DE" sz="1800" dirty="0" smtClean="0">
                  <a:solidFill>
                    <a:srgbClr val="3366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3366FF"/>
                  </a:solidFill>
                  <a:latin typeface="Comic Sans MS" pitchFamily="66" charset="0"/>
                </a:rPr>
                <a:t>dipole</a:t>
              </a:r>
              <a:r>
                <a:rPr lang="de-DE" sz="1800" dirty="0" smtClean="0">
                  <a:solidFill>
                    <a:srgbClr val="3366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3366FF"/>
                  </a:solidFill>
                  <a:latin typeface="Comic Sans MS" pitchFamily="66" charset="0"/>
                </a:rPr>
                <a:t>moment</a:t>
              </a:r>
              <a:endParaRPr lang="de-DE" sz="1800" dirty="0" smtClean="0">
                <a:solidFill>
                  <a:srgbClr val="3366FF"/>
                </a:solidFill>
                <a:latin typeface="Comic Sans MS" pitchFamily="66" charset="0"/>
              </a:endParaRPr>
            </a:p>
            <a:p>
              <a:pPr eaLnBrk="1" hangingPunct="1">
                <a:spcBef>
                  <a:spcPct val="20000"/>
                </a:spcBef>
                <a:buClr>
                  <a:srgbClr val="009EE0"/>
                </a:buClr>
              </a:pPr>
              <a:r>
                <a:rPr lang="de-DE" sz="1800" dirty="0" smtClean="0">
                  <a:solidFill>
                    <a:srgbClr val="FF0000"/>
                  </a:solidFill>
                  <a:latin typeface="Comic Sans MS" pitchFamily="66" charset="0"/>
                </a:rPr>
                <a:t>d: </a:t>
              </a:r>
              <a:r>
                <a:rPr lang="de-DE" sz="1800" dirty="0" err="1" smtClean="0">
                  <a:solidFill>
                    <a:srgbClr val="FF0000"/>
                  </a:solidFill>
                  <a:latin typeface="Comic Sans MS" pitchFamily="66" charset="0"/>
                </a:rPr>
                <a:t>electric</a:t>
              </a:r>
              <a:r>
                <a:rPr lang="de-DE" sz="18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FF0000"/>
                  </a:solidFill>
                  <a:latin typeface="Comic Sans MS" pitchFamily="66" charset="0"/>
                </a:rPr>
                <a:t>dipole</a:t>
              </a:r>
              <a:r>
                <a:rPr lang="de-DE" sz="18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FF0000"/>
                  </a:solidFill>
                  <a:latin typeface="Comic Sans MS" pitchFamily="66" charset="0"/>
                </a:rPr>
                <a:t>moment</a:t>
              </a:r>
              <a:endParaRPr lang="de-DE" sz="24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7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0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3994688" y="0"/>
            <a:ext cx="2725730" cy="76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RF-Wien </a:t>
            </a:r>
            <a:r>
              <a:rPr lang="de-DE" sz="2600" kern="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filter</a:t>
            </a:r>
            <a:endParaRPr lang="de-DE" sz="2600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56844" y="5234620"/>
            <a:ext cx="5051037" cy="620228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Comic Sans MS" panose="030F0702030302020204" pitchFamily="66" charset="0"/>
              </a:rPr>
              <a:t>Avoids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coherent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betatron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oscillations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. </a:t>
            </a:r>
            <a:endParaRPr lang="de-DE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omic Sans MS" panose="030F0702030302020204" pitchFamily="66" charset="0"/>
              </a:rPr>
              <a:t>F</a:t>
            </a:r>
            <a:r>
              <a:rPr lang="de-DE" dirty="0" smtClean="0">
                <a:latin typeface="Comic Sans MS" panose="030F0702030302020204" pitchFamily="66" charset="0"/>
              </a:rPr>
              <a:t>irst </a:t>
            </a:r>
            <a:r>
              <a:rPr lang="de-DE" dirty="0" err="1">
                <a:latin typeface="Comic Sans MS" panose="030F0702030302020204" pitchFamily="66" charset="0"/>
              </a:rPr>
              <a:t>direct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measurement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at</a:t>
            </a:r>
            <a:r>
              <a:rPr lang="de-DE" dirty="0">
                <a:latin typeface="Comic Sans MS" panose="030F0702030302020204" pitchFamily="66" charset="0"/>
              </a:rPr>
              <a:t> COSY</a:t>
            </a:r>
            <a:r>
              <a:rPr lang="de-DE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86897" y="4482319"/>
            <a:ext cx="8890988" cy="362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0794" tIns="50397" rIns="100794" bIns="50397" rtlCol="0">
            <a:spAutoFit/>
          </a:bodyPr>
          <a:lstStyle/>
          <a:p>
            <a:r>
              <a:rPr lang="de-DE" b="1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/>
              </a:rPr>
              <a:t> </a:t>
            </a:r>
            <a:r>
              <a:rPr lang="en-US" dirty="0" smtClean="0">
                <a:latin typeface="Comic Sans MS"/>
                <a:cs typeface="Comic Sans MS"/>
              </a:rPr>
              <a:t>E</a:t>
            </a:r>
            <a:r>
              <a:rPr lang="en-US" baseline="-25000" dirty="0" smtClean="0">
                <a:latin typeface="Comic Sans MS"/>
                <a:cs typeface="Comic Sans MS"/>
              </a:rPr>
              <a:t>R</a:t>
            </a:r>
            <a:r>
              <a:rPr lang="en-US" dirty="0">
                <a:latin typeface="Comic Sans MS"/>
                <a:cs typeface="Comic Sans MS"/>
              </a:rPr>
              <a:t>= -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Comic Sans MS"/>
                <a:cs typeface="Comic Sans MS"/>
              </a:rPr>
              <a:t> x B</a:t>
            </a:r>
            <a:r>
              <a:rPr lang="en-US" baseline="-25000" dirty="0" smtClean="0">
                <a:latin typeface="Comic Sans MS"/>
                <a:cs typeface="Comic Sans MS"/>
              </a:rPr>
              <a:t>y</a:t>
            </a:r>
            <a:r>
              <a:rPr lang="de-DE" dirty="0" smtClean="0">
                <a:solidFill>
                  <a:srgbClr val="006666"/>
                </a:solidFill>
                <a:latin typeface="Comic Sans MS" panose="030F0702030302020204" pitchFamily="66" charset="0"/>
              </a:rPr>
              <a:t> „</a:t>
            </a:r>
            <a:r>
              <a:rPr lang="de-DE" dirty="0" smtClean="0">
                <a:latin typeface="Comic Sans MS" panose="030F0702030302020204" pitchFamily="66" charset="0"/>
              </a:rPr>
              <a:t>Magic RF Wien Filter“     </a:t>
            </a:r>
            <a:r>
              <a:rPr lang="de-DE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no Lorentz </a:t>
            </a:r>
            <a:r>
              <a:rPr lang="de-DE" dirty="0" err="1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force</a:t>
            </a:r>
            <a:endParaRPr lang="de-DE" dirty="0" smtClean="0">
              <a:solidFill>
                <a:srgbClr val="FF0000"/>
              </a:solidFill>
              <a:latin typeface="Comic Sans MS" panose="030F0702030302020204" pitchFamily="66" charset="0"/>
              <a:sym typeface="Symbo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b="7588"/>
          <a:stretch/>
        </p:blipFill>
        <p:spPr bwMode="auto">
          <a:xfrm>
            <a:off x="1503671" y="1070264"/>
            <a:ext cx="6732000" cy="306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20"/>
          <p:cNvSpPr txBox="1"/>
          <p:nvPr/>
        </p:nvSpPr>
        <p:spPr>
          <a:xfrm>
            <a:off x="638689" y="6198323"/>
            <a:ext cx="8192923" cy="620228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Comic Sans MS" panose="030F0702030302020204" pitchFamily="66" charset="0"/>
              </a:rPr>
              <a:t>Prototype </a:t>
            </a:r>
            <a:r>
              <a:rPr lang="de-DE" dirty="0" err="1" smtClean="0">
                <a:latin typeface="Comic Sans MS" panose="030F0702030302020204" pitchFamily="66" charset="0"/>
              </a:rPr>
              <a:t>commissioning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smtClean="0">
                <a:latin typeface="Comic Sans MS" panose="030F0702030302020204" pitchFamily="66" charset="0"/>
              </a:rPr>
              <a:t>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Comic Sans MS" panose="030F0702030302020204" pitchFamily="66" charset="0"/>
              </a:rPr>
              <a:t>New RF </a:t>
            </a:r>
            <a:r>
              <a:rPr lang="de-DE" dirty="0" err="1" smtClean="0">
                <a:latin typeface="Comic Sans MS" panose="030F0702030302020204" pitchFamily="66" charset="0"/>
              </a:rPr>
              <a:t>stripline</a:t>
            </a:r>
            <a:r>
              <a:rPr lang="de-DE" dirty="0" smtClean="0">
                <a:latin typeface="Comic Sans MS" panose="030F0702030302020204" pitchFamily="66" charset="0"/>
              </a:rPr>
              <a:t> Wien </a:t>
            </a:r>
            <a:r>
              <a:rPr lang="de-DE" dirty="0" err="1" smtClean="0">
                <a:latin typeface="Comic Sans MS" panose="030F0702030302020204" pitchFamily="66" charset="0"/>
              </a:rPr>
              <a:t>filter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to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be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installed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at</a:t>
            </a:r>
            <a:r>
              <a:rPr lang="de-DE" dirty="0" smtClean="0">
                <a:latin typeface="Comic Sans MS" panose="030F0702030302020204" pitchFamily="66" charset="0"/>
              </a:rPr>
              <a:t> COSY </a:t>
            </a:r>
            <a:r>
              <a:rPr lang="de-DE" dirty="0" err="1" smtClean="0">
                <a:latin typeface="Comic Sans MS" panose="030F0702030302020204" pitchFamily="66" charset="0"/>
              </a:rPr>
              <a:t>beginning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2017</a:t>
            </a:r>
            <a:r>
              <a:rPr lang="de-DE" b="1" dirty="0" smtClean="0">
                <a:latin typeface="Comic Sans MS" panose="030F0702030302020204" pitchFamily="66" charset="0"/>
              </a:rPr>
              <a:t>.</a:t>
            </a:r>
            <a:endParaRPr lang="de-DE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xmlns:p14="http://schemas.microsoft.com/office/powerpoint/2010/main" spd="slow">
        <p:zo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989AE7D-46C6-4B93-9A67-8420FAE4B8D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93056" y="212092"/>
            <a:ext cx="590902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898" tIns="44948" rIns="89898" bIns="44948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lnSpc>
                <a:spcPct val="108000"/>
              </a:lnSpc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Simulations and Projections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0169" y="1018903"/>
            <a:ext cx="9800456" cy="1432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9898" tIns="60806" rIns="89898" bIns="44948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EDM signal is build-up of vertical polarization</a:t>
            </a:r>
          </a:p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Radial magnetic field mimic same build-up</a:t>
            </a:r>
          </a:p>
          <a:p>
            <a:pPr lvl="1"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Eg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: misalignments of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quadrupoles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cause unwanted B</a:t>
            </a:r>
            <a:r>
              <a:rPr lang="en-US" baseline="-25000" dirty="0" smtClean="0">
                <a:solidFill>
                  <a:srgbClr val="000000"/>
                </a:solidFill>
                <a:latin typeface="Comic Sans MS" pitchFamily="66" charset="0"/>
              </a:rPr>
              <a:t>r</a:t>
            </a: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Run simulations to understand systematics effects</a:t>
            </a:r>
          </a:p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General problem: track 10</a:t>
            </a:r>
            <a:r>
              <a:rPr lang="en-US" baseline="30000" dirty="0" smtClean="0">
                <a:solidFill>
                  <a:srgbClr val="000000"/>
                </a:solidFill>
                <a:latin typeface="Comic Sans MS" pitchFamily="66" charset="0"/>
              </a:rPr>
              <a:t>9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particles for 10</a:t>
            </a:r>
            <a:r>
              <a:rPr lang="en-US" baseline="30000" dirty="0" smtClean="0">
                <a:solidFill>
                  <a:srgbClr val="000000"/>
                </a:solidFill>
                <a:latin typeface="Comic Sans MS" pitchFamily="66" charset="0"/>
              </a:rPr>
              <a:t>9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turns!</a:t>
            </a:r>
          </a:p>
          <a:p>
            <a:pPr marL="0" indent="0" algn="just" eaLnBrk="1">
              <a:lnSpc>
                <a:spcPct val="100000"/>
              </a:lnSpc>
              <a:buSzPct val="45000"/>
            </a:pPr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lvl="1"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endParaRPr lang="en-US" baseline="-25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8" name="Picture 7" descr="simult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73" y="2643677"/>
            <a:ext cx="4572000" cy="3000895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0169" y="5739295"/>
            <a:ext cx="9632887" cy="1015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9898" tIns="60806" rIns="89898" bIns="44948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marL="285750" indent="-285750" algn="just" eaLnBrk="1">
              <a:lnSpc>
                <a:spcPct val="100000"/>
              </a:lnSpc>
              <a:buSzPct val="450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Orbit RMS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y</a:t>
            </a:r>
            <a:r>
              <a:rPr 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RMS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is a measure of misalignments</a:t>
            </a:r>
          </a:p>
          <a:p>
            <a:pPr marL="285750" indent="-285750" algn="just" eaLnBrk="1">
              <a:lnSpc>
                <a:spcPct val="100000"/>
              </a:lnSpc>
              <a:buSzPct val="450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Random misalignments from 1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m to 1 mm</a:t>
            </a:r>
          </a:p>
          <a:p>
            <a:pPr marL="285750" indent="-285750" algn="just" eaLnBrk="1">
              <a:lnSpc>
                <a:spcPct val="100000"/>
              </a:lnSpc>
              <a:buSzPct val="450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= 10</a:t>
            </a:r>
            <a:r>
              <a:rPr lang="en-US" baseline="30000" dirty="0" smtClean="0">
                <a:solidFill>
                  <a:srgbClr val="000000"/>
                </a:solidFill>
                <a:latin typeface="Comic Sans MS" pitchFamily="66" charset="0"/>
              </a:rPr>
              <a:t>-5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corresponds to EDM of 5 x 10</a:t>
            </a:r>
            <a:r>
              <a:rPr lang="en-US" baseline="30000" dirty="0" smtClean="0">
                <a:solidFill>
                  <a:srgbClr val="000000"/>
                </a:solidFill>
                <a:latin typeface="Comic Sans MS" pitchFamily="66" charset="0"/>
              </a:rPr>
              <a:t>-20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e cm</a:t>
            </a:r>
          </a:p>
          <a:p>
            <a:pPr lvl="1"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endParaRPr lang="en-US" baseline="-25000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CasellaDiTesto 5"/>
          <p:cNvSpPr txBox="1"/>
          <p:nvPr/>
        </p:nvSpPr>
        <p:spPr>
          <a:xfrm>
            <a:off x="6896808" y="5333270"/>
            <a:ext cx="2822221" cy="324173"/>
          </a:xfrm>
          <a:prstGeom prst="rect">
            <a:avLst/>
          </a:prstGeom>
          <a:solidFill>
            <a:srgbClr val="FFCCCC"/>
          </a:solidFill>
        </p:spPr>
        <p:txBody>
          <a:bodyPr wrap="square" lIns="91420" tIns="45711" rIns="91420" bIns="45711" rtlCol="0">
            <a:spAutoFit/>
          </a:bodyPr>
          <a:lstStyle/>
          <a:p>
            <a:r>
              <a:rPr lang="it-IT" sz="1600" dirty="0" err="1" smtClean="0"/>
              <a:t>Simulation</a:t>
            </a:r>
            <a:r>
              <a:rPr lang="it-IT" sz="1600" dirty="0" smtClean="0"/>
              <a:t> by M. </a:t>
            </a:r>
            <a:r>
              <a:rPr lang="it-IT" sz="1600" dirty="0" err="1" smtClean="0"/>
              <a:t>Rosenthal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242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75517" y="0"/>
            <a:ext cx="8568531" cy="762429"/>
          </a:xfrm>
        </p:spPr>
        <p:txBody>
          <a:bodyPr/>
          <a:lstStyle/>
          <a:p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Summary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and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Outlook</a:t>
            </a:r>
            <a:endParaRPr lang="de-DE" sz="2800" b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2846" y="736712"/>
            <a:ext cx="9877779" cy="41487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9898" tIns="60806" rIns="89898" bIns="44948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EDMs high sensitive probes of CP violation.</a:t>
            </a:r>
          </a:p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endParaRPr lang="en-US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Storage ring and polarization technology pave the way to charged particle EDM.</a:t>
            </a:r>
          </a:p>
          <a:p>
            <a:pPr marL="0" indent="0" algn="just" eaLnBrk="1">
              <a:lnSpc>
                <a:spcPct val="100000"/>
              </a:lnSpc>
              <a:buSzPct val="45000"/>
            </a:pPr>
            <a:endParaRPr lang="en-US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First promising results at COSY:</a:t>
            </a:r>
          </a:p>
          <a:p>
            <a:pPr lvl="1"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Spin coherence time:				few hundred seconds.</a:t>
            </a:r>
          </a:p>
          <a:p>
            <a:pPr lvl="1"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Spin tune measurement:				10</a:t>
            </a:r>
            <a:r>
              <a:rPr lang="en-US" sz="2000" baseline="30000" dirty="0" smtClean="0">
                <a:solidFill>
                  <a:srgbClr val="000000"/>
                </a:solidFill>
                <a:latin typeface="Comic Sans MS" pitchFamily="66" charset="0"/>
              </a:rPr>
              <a:t>-10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in 100 s.</a:t>
            </a:r>
          </a:p>
          <a:p>
            <a:pPr lvl="1"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Spin feedback system:				allows to control spin.</a:t>
            </a:r>
          </a:p>
          <a:p>
            <a:pPr lvl="1"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Simulations:					to understand systematics.	</a:t>
            </a:r>
          </a:p>
          <a:p>
            <a:pPr lvl="1"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Goal: first direct measurement of deuteron EDM in 2018-19</a:t>
            </a:r>
          </a:p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Technical design report for a dedicated machine.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583" y="5114741"/>
            <a:ext cx="947208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2016 – ERC –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AdG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“EDM – search in Storage rings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”</a:t>
            </a:r>
          </a:p>
          <a:p>
            <a:pPr lvl="1" algn="just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Consortium:</a:t>
            </a:r>
          </a:p>
          <a:p>
            <a:pPr lvl="2" algn="just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FZJ (prof. H.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Stroeher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  <a:p>
            <a:pPr lvl="2" algn="just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RWTH – Aachen (prof. J.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</a:rPr>
              <a:t>Praetz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  <a:p>
            <a:pPr lvl="2" algn="just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University of Ferrara (prof. P. </a:t>
            </a:r>
            <a:r>
              <a:rPr lang="en-US" smtClean="0">
                <a:solidFill>
                  <a:srgbClr val="000000"/>
                </a:solidFill>
                <a:latin typeface="Comic Sans MS" pitchFamily="66" charset="0"/>
              </a:rPr>
              <a:t>Lenisa)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3917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4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451272" y="652658"/>
            <a:ext cx="9018636" cy="3444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omic Sans MS" panose="030F0702030302020204" pitchFamily="66" charset="0"/>
              </a:rPr>
              <a:t>First </a:t>
            </a:r>
            <a:r>
              <a:rPr lang="it-IT" dirty="0" err="1" smtClean="0">
                <a:latin typeface="Comic Sans MS" panose="030F0702030302020204" pitchFamily="66" charset="0"/>
              </a:rPr>
              <a:t>ever</a:t>
            </a:r>
            <a:r>
              <a:rPr lang="it-IT" dirty="0" smtClean="0">
                <a:latin typeface="Comic Sans MS" panose="030F0702030302020204" pitchFamily="66" charset="0"/>
              </a:rPr>
              <a:t> DIRECT </a:t>
            </a:r>
            <a:r>
              <a:rPr lang="it-IT" dirty="0" err="1" smtClean="0">
                <a:latin typeface="Comic Sans MS" panose="030F0702030302020204" pitchFamily="66" charset="0"/>
              </a:rPr>
              <a:t>measurement</a:t>
            </a:r>
            <a:r>
              <a:rPr lang="it-IT" dirty="0" smtClean="0">
                <a:latin typeface="Comic Sans MS" panose="030F0702030302020204" pitchFamily="66" charset="0"/>
              </a:rPr>
              <a:t> of electron EDM.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omic Sans MS" panose="030F0702030302020204" pitchFamily="66" charset="0"/>
              </a:rPr>
              <a:t>Compact</a:t>
            </a:r>
          </a:p>
          <a:p>
            <a:pPr marL="1027853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omic Sans MS" panose="030F0702030302020204" pitchFamily="66" charset="0"/>
              </a:rPr>
              <a:t>Magic </a:t>
            </a:r>
            <a:r>
              <a:rPr lang="it-IT" dirty="0" err="1" smtClean="0">
                <a:latin typeface="Comic Sans MS" panose="030F0702030302020204" pitchFamily="66" charset="0"/>
              </a:rPr>
              <a:t>energy</a:t>
            </a:r>
            <a:r>
              <a:rPr lang="it-IT" dirty="0" smtClean="0">
                <a:latin typeface="Comic Sans MS" panose="030F0702030302020204" pitchFamily="66" charset="0"/>
              </a:rPr>
              <a:t> for electron: 14.5 </a:t>
            </a:r>
            <a:r>
              <a:rPr lang="it-IT" dirty="0" err="1" smtClean="0">
                <a:latin typeface="Comic Sans MS" panose="030F0702030302020204" pitchFamily="66" charset="0"/>
              </a:rPr>
              <a:t>MeV</a:t>
            </a:r>
            <a:r>
              <a:rPr lang="it-IT" dirty="0" smtClean="0">
                <a:latin typeface="Comic Sans MS" panose="030F0702030302020204" pitchFamily="66" charset="0"/>
              </a:rPr>
              <a:t> (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>
                <a:latin typeface="Comic Sans MS" panose="030F0702030302020204" pitchFamily="66" charset="0"/>
              </a:rPr>
              <a:t>=29.4)</a:t>
            </a:r>
          </a:p>
          <a:p>
            <a:pPr marL="1027853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omic Sans MS" panose="030F0702030302020204" pitchFamily="66" charset="0"/>
              </a:rPr>
              <a:t>E = 2-6 </a:t>
            </a:r>
            <a:r>
              <a:rPr lang="it-IT" dirty="0" err="1" smtClean="0">
                <a:latin typeface="Comic Sans MS" panose="030F0702030302020204" pitchFamily="66" charset="0"/>
              </a:rPr>
              <a:t>MeV</a:t>
            </a:r>
            <a:r>
              <a:rPr lang="it-IT" dirty="0" smtClean="0">
                <a:latin typeface="Comic Sans MS" panose="030F0702030302020204" pitchFamily="66" charset="0"/>
              </a:rPr>
              <a:t>/m </a:t>
            </a:r>
            <a:r>
              <a:rPr lang="it-IT" dirty="0" smtClean="0">
                <a:latin typeface="Comic Sans MS" panose="030F0702030302020204" pitchFamily="66" charset="0"/>
                <a:sym typeface="Symbol"/>
              </a:rPr>
              <a:t> 2</a:t>
            </a:r>
            <a:r>
              <a:rPr lang="it-IT" dirty="0" smtClean="0">
                <a:latin typeface="Symbol" panose="05050102010706020507" pitchFamily="18" charset="2"/>
                <a:sym typeface="Symbol"/>
              </a:rPr>
              <a:t>p</a:t>
            </a:r>
            <a:r>
              <a:rPr lang="it-IT" dirty="0" smtClean="0">
                <a:latin typeface="Comic Sans MS" panose="030F0702030302020204" pitchFamily="66" charset="0"/>
                <a:sym typeface="Symbol"/>
              </a:rPr>
              <a:t>R = </a:t>
            </a:r>
            <a:r>
              <a:rPr lang="it-IT" dirty="0">
                <a:latin typeface="Comic Sans MS" panose="030F0702030302020204" pitchFamily="66" charset="0"/>
                <a:sym typeface="Symbol"/>
              </a:rPr>
              <a:t>5</a:t>
            </a:r>
            <a:r>
              <a:rPr lang="it-IT" dirty="0" smtClean="0">
                <a:latin typeface="Comic Sans MS" panose="030F0702030302020204" pitchFamily="66" charset="0"/>
                <a:sym typeface="Symbol"/>
              </a:rPr>
              <a:t>0 - 20 m</a:t>
            </a:r>
          </a:p>
          <a:p>
            <a:pPr lvl="1" indent="0"/>
            <a:endParaRPr lang="it-IT" dirty="0">
              <a:latin typeface="Comic Sans MS" panose="030F0702030302020204" pitchFamily="66" charset="0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omic Sans MS" panose="030F0702030302020204" pitchFamily="66" charset="0"/>
                <a:sym typeface="Symbol"/>
              </a:rPr>
              <a:t>Technical </a:t>
            </a:r>
            <a:r>
              <a:rPr lang="it-IT" dirty="0" err="1" smtClean="0">
                <a:latin typeface="Comic Sans MS" panose="030F0702030302020204" pitchFamily="66" charset="0"/>
                <a:sym typeface="Symbol"/>
              </a:rPr>
              <a:t>challenge</a:t>
            </a:r>
            <a:r>
              <a:rPr lang="it-IT" dirty="0" smtClean="0">
                <a:latin typeface="Comic Sans MS" panose="030F0702030302020204" pitchFamily="66" charset="0"/>
                <a:sym typeface="Symbol"/>
              </a:rPr>
              <a:t>,</a:t>
            </a:r>
            <a:r>
              <a:rPr lang="it-IT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  <a:sym typeface="Symbol"/>
              </a:rPr>
              <a:t>modest</a:t>
            </a:r>
            <a:r>
              <a:rPr lang="it-IT" dirty="0" smtClean="0">
                <a:latin typeface="Comic Sans MS" panose="030F0702030302020204" pitchFamily="66" charset="0"/>
                <a:sym typeface="Symbol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  <a:sym typeface="Symbol"/>
              </a:rPr>
              <a:t>investment</a:t>
            </a:r>
            <a:r>
              <a:rPr lang="it-IT" dirty="0" smtClean="0">
                <a:latin typeface="Comic Sans MS" panose="030F0702030302020204" pitchFamily="66" charset="0"/>
                <a:sym typeface="Symbol"/>
              </a:rPr>
              <a:t>.</a:t>
            </a:r>
          </a:p>
          <a:p>
            <a:pPr marL="1027853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omic Sans MS" panose="030F0702030302020204" pitchFamily="66" charset="0"/>
                <a:sym typeface="Symbol"/>
              </a:rPr>
              <a:t>≈ 15 (± 5) </a:t>
            </a:r>
            <a:r>
              <a:rPr lang="en-US" dirty="0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€</a:t>
            </a:r>
          </a:p>
          <a:p>
            <a:pPr marL="1027853" lvl="1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omic Sans MS" panose="030F0702030302020204" pitchFamily="66" charset="0"/>
                <a:sym typeface="Symbol"/>
              </a:rPr>
              <a:t>≈ 20 FTE</a:t>
            </a:r>
          </a:p>
          <a:p>
            <a:endParaRPr lang="it-IT" dirty="0" smtClean="0">
              <a:latin typeface="Comic Sans MS" panose="030F0702030302020204" pitchFamily="66" charset="0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omic Sans MS" panose="030F0702030302020204" pitchFamily="66" charset="0"/>
                <a:sym typeface="Symbol"/>
              </a:rPr>
              <a:t>Mandatory</a:t>
            </a:r>
            <a:r>
              <a:rPr lang="it-IT" dirty="0" smtClean="0">
                <a:latin typeface="Comic Sans MS" panose="030F0702030302020204" pitchFamily="66" charset="0"/>
                <a:sym typeface="Symbol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  <a:sym typeface="Symbol"/>
              </a:rPr>
              <a:t>step</a:t>
            </a:r>
            <a:r>
              <a:rPr lang="it-IT" dirty="0" smtClean="0">
                <a:latin typeface="Comic Sans MS" panose="030F0702030302020204" pitchFamily="66" charset="0"/>
                <a:sym typeface="Symbol"/>
              </a:rPr>
              <a:t> for </a:t>
            </a:r>
            <a:r>
              <a:rPr lang="it-IT" dirty="0" err="1" smtClean="0">
                <a:latin typeface="Comic Sans MS" panose="030F0702030302020204" pitchFamily="66" charset="0"/>
                <a:sym typeface="Symbol"/>
              </a:rPr>
              <a:t>larger</a:t>
            </a:r>
            <a:r>
              <a:rPr lang="it-IT" dirty="0" smtClean="0">
                <a:latin typeface="Comic Sans MS" panose="030F0702030302020204" pitchFamily="66" charset="0"/>
                <a:sym typeface="Symbol"/>
              </a:rPr>
              <a:t> </a:t>
            </a:r>
            <a:r>
              <a:rPr lang="it-IT" dirty="0" err="1" smtClean="0">
                <a:latin typeface="Comic Sans MS" panose="030F0702030302020204" pitchFamily="66" charset="0"/>
                <a:sym typeface="Symbol"/>
              </a:rPr>
              <a:t>machines</a:t>
            </a:r>
            <a:r>
              <a:rPr lang="it-IT" dirty="0" smtClean="0">
                <a:latin typeface="Comic Sans MS" panose="030F0702030302020204" pitchFamily="66" charset="0"/>
                <a:sym typeface="Symbol"/>
              </a:rPr>
              <a:t> (</a:t>
            </a:r>
            <a:r>
              <a:rPr lang="it-IT" dirty="0" err="1" smtClean="0">
                <a:latin typeface="Comic Sans MS" panose="030F0702030302020204" pitchFamily="66" charset="0"/>
                <a:sym typeface="Symbol"/>
              </a:rPr>
              <a:t>proton</a:t>
            </a:r>
            <a:r>
              <a:rPr lang="it-IT" dirty="0" smtClean="0">
                <a:latin typeface="Comic Sans MS" panose="030F0702030302020204" pitchFamily="66" charset="0"/>
                <a:sym typeface="Symbol"/>
              </a:rPr>
              <a:t> and </a:t>
            </a:r>
            <a:r>
              <a:rPr lang="it-IT" dirty="0" err="1" smtClean="0">
                <a:latin typeface="Comic Sans MS" panose="030F0702030302020204" pitchFamily="66" charset="0"/>
                <a:sym typeface="Symbol"/>
              </a:rPr>
              <a:t>deuteron</a:t>
            </a:r>
            <a:r>
              <a:rPr lang="it-IT" dirty="0" smtClean="0">
                <a:latin typeface="Comic Sans MS" panose="030F0702030302020204" pitchFamily="66" charset="0"/>
                <a:sym typeface="Symbol"/>
              </a:rPr>
              <a:t>  2</a:t>
            </a:r>
            <a:r>
              <a:rPr lang="it-IT" dirty="0" smtClean="0">
                <a:latin typeface="Symbol" panose="05050102010706020507" pitchFamily="18" charset="2"/>
                <a:sym typeface="Symbol"/>
              </a:rPr>
              <a:t>p</a:t>
            </a:r>
            <a:r>
              <a:rPr lang="it-IT" dirty="0" smtClean="0">
                <a:latin typeface="Comic Sans MS" panose="030F0702030302020204" pitchFamily="66" charset="0"/>
                <a:sym typeface="Symbol"/>
              </a:rPr>
              <a:t>R &gt; 250 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Open </a:t>
            </a:r>
            <a:r>
              <a:rPr lang="it-IT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issue</a:t>
            </a:r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it-IT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polarimetry</a:t>
            </a:r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it-IT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11" y="3844157"/>
            <a:ext cx="4224702" cy="3034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7151848" y="6460804"/>
            <a:ext cx="184114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omic Sans MS" panose="030F0702030302020204" pitchFamily="66" charset="0"/>
              </a:rPr>
              <a:t>(from R. </a:t>
            </a:r>
            <a:r>
              <a:rPr lang="it-IT" sz="1400" dirty="0" err="1" smtClean="0">
                <a:latin typeface="Comic Sans MS" panose="030F0702030302020204" pitchFamily="66" charset="0"/>
              </a:rPr>
              <a:t>Talman</a:t>
            </a:r>
            <a:r>
              <a:rPr lang="it-IT" sz="1400" dirty="0" smtClean="0">
                <a:latin typeface="Comic Sans MS" panose="030F0702030302020204" pitchFamily="66" charset="0"/>
              </a:rPr>
              <a:t>)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44897" y="7515"/>
            <a:ext cx="8343347" cy="552294"/>
          </a:xfrm>
          <a:noFill/>
        </p:spPr>
        <p:txBody>
          <a:bodyPr/>
          <a:lstStyle/>
          <a:p>
            <a:pPr algn="ctr" eaLnBrk="1" hangingPunct="1"/>
            <a:r>
              <a:rPr lang="de-DE" altLang="it-IT" sz="2800" b="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Electrostatic</a:t>
            </a:r>
            <a:r>
              <a:rPr lang="de-DE" altLang="it-IT" sz="2800" b="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de-DE" altLang="it-IT" sz="2800" b="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electron</a:t>
            </a:r>
            <a:r>
              <a:rPr lang="de-DE" altLang="it-IT" sz="2800" b="0" dirty="0" smtClean="0">
                <a:solidFill>
                  <a:srgbClr val="FF0000"/>
                </a:solidFill>
                <a:latin typeface="Comic Sans MS"/>
                <a:cs typeface="Comic Sans MS"/>
              </a:rPr>
              <a:t> ring</a:t>
            </a:r>
          </a:p>
        </p:txBody>
      </p:sp>
    </p:spTree>
    <p:extLst>
      <p:ext uri="{BB962C8B-B14F-4D97-AF65-F5344CB8AC3E}">
        <p14:creationId xmlns:p14="http://schemas.microsoft.com/office/powerpoint/2010/main" val="28536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2" descr="https://www.neutronedm.org/images/inset/50years.jpg"/>
          <p:cNvSpPr>
            <a:spLocks noChangeAspect="1" noChangeArrowheads="1"/>
          </p:cNvSpPr>
          <p:nvPr/>
        </p:nvSpPr>
        <p:spPr bwMode="auto">
          <a:xfrm>
            <a:off x="224016" y="-267728"/>
            <a:ext cx="336021" cy="3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684" tIns="50344" rIns="100684" bIns="50344"/>
          <a:lstStyle/>
          <a:p>
            <a:endParaRPr lang="de-DE"/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545664" y="1076596"/>
            <a:ext cx="8564084" cy="362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0684" tIns="50344" rIns="100684" bIns="50344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Comic Sans MS" pitchFamily="66" charset="0"/>
              </a:rPr>
              <a:t>E-</a:t>
            </a:r>
            <a:r>
              <a:rPr lang="de-DE" dirty="0" err="1" smtClean="0">
                <a:latin typeface="Comic Sans MS" pitchFamily="66" charset="0"/>
              </a:rPr>
              <a:t>fields</a:t>
            </a:r>
            <a:r>
              <a:rPr lang="de-DE" dirty="0" smtClean="0">
                <a:latin typeface="Comic Sans MS" pitchFamily="66" charset="0"/>
              </a:rPr>
              <a:t> </a:t>
            </a:r>
            <a:r>
              <a:rPr lang="de-DE" dirty="0" err="1" smtClean="0">
                <a:latin typeface="Comic Sans MS" pitchFamily="66" charset="0"/>
              </a:rPr>
              <a:t>accelerate</a:t>
            </a:r>
            <a:r>
              <a:rPr lang="de-DE" dirty="0" smtClean="0">
                <a:latin typeface="Comic Sans MS" pitchFamily="66" charset="0"/>
              </a:rPr>
              <a:t> </a:t>
            </a:r>
            <a:r>
              <a:rPr lang="de-DE" dirty="0" err="1" smtClean="0">
                <a:latin typeface="Comic Sans MS" pitchFamily="66" charset="0"/>
              </a:rPr>
              <a:t>charged</a:t>
            </a:r>
            <a:r>
              <a:rPr lang="de-DE" dirty="0" smtClean="0">
                <a:latin typeface="Comic Sans MS" pitchFamily="66" charset="0"/>
              </a:rPr>
              <a:t> part. </a:t>
            </a:r>
            <a:r>
              <a:rPr lang="de-DE" dirty="0" smtClean="0">
                <a:latin typeface="Comic Sans MS" pitchFamily="66" charset="0"/>
                <a:sym typeface="Symbol"/>
              </a:rPr>
              <a:t> </a:t>
            </a:r>
            <a:r>
              <a:rPr lang="de-DE" dirty="0" err="1" smtClean="0">
                <a:latin typeface="Comic Sans MS" pitchFamily="66" charset="0"/>
                <a:sym typeface="Symbol"/>
              </a:rPr>
              <a:t>search</a:t>
            </a:r>
            <a:r>
              <a:rPr lang="de-DE" dirty="0" smtClean="0">
                <a:latin typeface="Comic Sans MS" pitchFamily="66" charset="0"/>
                <a:sym typeface="Symbol"/>
              </a:rPr>
              <a:t> limited </a:t>
            </a:r>
            <a:r>
              <a:rPr lang="de-DE" dirty="0" err="1" smtClean="0">
                <a:latin typeface="Comic Sans MS" pitchFamily="66" charset="0"/>
                <a:sym typeface="Symbol"/>
              </a:rPr>
              <a:t>to</a:t>
            </a:r>
            <a:r>
              <a:rPr lang="de-DE" dirty="0" smtClean="0">
                <a:latin typeface="Comic Sans MS" pitchFamily="66" charset="0"/>
                <a:sym typeface="Symbol"/>
              </a:rPr>
              <a:t> neutral </a:t>
            </a:r>
            <a:r>
              <a:rPr lang="de-DE" dirty="0" err="1" smtClean="0">
                <a:latin typeface="Comic Sans MS" pitchFamily="66" charset="0"/>
                <a:sym typeface="Symbol"/>
              </a:rPr>
              <a:t>systems</a:t>
            </a:r>
            <a:r>
              <a:rPr lang="de-DE" dirty="0" smtClean="0">
                <a:latin typeface="Comic Sans MS" pitchFamily="66" charset="0"/>
              </a:rPr>
              <a:t> 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9" name="Foliennummernplatzhalter 11"/>
          <p:cNvSpPr>
            <a:spLocks noGrp="1"/>
          </p:cNvSpPr>
          <p:nvPr>
            <p:ph type="sldNum" idx="12"/>
          </p:nvPr>
        </p:nvSpPr>
        <p:spPr>
          <a:xfrm>
            <a:off x="9009503" y="7006710"/>
            <a:ext cx="941681" cy="402483"/>
          </a:xfrm>
          <a:prstGeom prst="rect">
            <a:avLst/>
          </a:prstGeom>
        </p:spPr>
        <p:txBody>
          <a:bodyPr lIns="100684" tIns="50344" rIns="100684" bIns="50344"/>
          <a:lstStyle/>
          <a:p>
            <a:fld id="{C1B7C8C8-98E1-4AA1-9790-A76A83605039}" type="slidenum">
              <a:rPr lang="en-US" smtClean="0">
                <a:solidFill>
                  <a:srgbClr val="000000"/>
                </a:solidFill>
                <a:latin typeface="Comic Sans MS" pitchFamily="66" charset="0"/>
              </a:rPr>
              <a:pPr/>
              <a:t>35</a:t>
            </a:fld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386328" y="0"/>
            <a:ext cx="2718334" cy="7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84" tIns="50344" rIns="100684" bIns="503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 b="0" kern="0" dirty="0" smtClean="0">
                <a:solidFill>
                  <a:srgbClr val="FF0000"/>
                </a:solidFill>
                <a:latin typeface="Comic Sans MS" pitchFamily="66" charset="0"/>
              </a:rPr>
              <a:t>Experiments</a:t>
            </a:r>
            <a:endParaRPr lang="en-US" sz="3200" b="0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326530" y="1929165"/>
            <a:ext cx="9232576" cy="2092265"/>
            <a:chOff x="186997" y="1590387"/>
            <a:chExt cx="9232576" cy="2092265"/>
          </a:xfrm>
        </p:grpSpPr>
        <p:sp>
          <p:nvSpPr>
            <p:cNvPr id="3" name="Rettangolo 2"/>
            <p:cNvSpPr/>
            <p:nvPr/>
          </p:nvSpPr>
          <p:spPr bwMode="auto">
            <a:xfrm>
              <a:off x="392026" y="1590387"/>
              <a:ext cx="9027547" cy="20922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1110488" y="2060589"/>
              <a:ext cx="1855838" cy="1511613"/>
              <a:chOff x="1848141" y="2028089"/>
              <a:chExt cx="1855838" cy="1511613"/>
            </a:xfrm>
          </p:grpSpPr>
          <p:sp>
            <p:nvSpPr>
              <p:cNvPr id="20" name="Textfeld 1"/>
              <p:cNvSpPr txBox="1">
                <a:spLocks noChangeArrowheads="1"/>
              </p:cNvSpPr>
              <p:nvPr/>
            </p:nvSpPr>
            <p:spPr bwMode="auto">
              <a:xfrm>
                <a:off x="1848141" y="3036654"/>
                <a:ext cx="719724" cy="388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794" tIns="50397" rIns="100794" bIns="50397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DE" sz="2000" b="1" dirty="0">
                    <a:solidFill>
                      <a:srgbClr val="00B0F0"/>
                    </a:solidFill>
                  </a:rPr>
                  <a:t>µ</a:t>
                </a:r>
                <a:r>
                  <a:rPr lang="de-DE" sz="2000" b="1" dirty="0">
                    <a:solidFill>
                      <a:srgbClr val="3A6F8A"/>
                    </a:solidFill>
                  </a:rPr>
                  <a:t>   </a:t>
                </a:r>
                <a:r>
                  <a:rPr lang="de-DE" sz="2000" b="1" dirty="0">
                    <a:solidFill>
                      <a:srgbClr val="FF0000"/>
                    </a:solidFill>
                    <a:latin typeface="Comic Sans MS" pitchFamily="66" charset="0"/>
                  </a:rPr>
                  <a:t>d</a:t>
                </a:r>
              </a:p>
            </p:txBody>
          </p:sp>
          <p:grpSp>
            <p:nvGrpSpPr>
              <p:cNvPr id="21" name="Gruppo 20"/>
              <p:cNvGrpSpPr/>
              <p:nvPr/>
            </p:nvGrpSpPr>
            <p:grpSpPr>
              <a:xfrm>
                <a:off x="2205512" y="2040615"/>
                <a:ext cx="794549" cy="559724"/>
                <a:chOff x="2261141" y="1000957"/>
                <a:chExt cx="794549" cy="559724"/>
              </a:xfrm>
            </p:grpSpPr>
            <p:sp>
              <p:nvSpPr>
                <p:cNvPr id="33" name="Pfeil nach oben 26"/>
                <p:cNvSpPr>
                  <a:spLocks noChangeArrowheads="1"/>
                </p:cNvSpPr>
                <p:nvPr/>
              </p:nvSpPr>
              <p:spPr bwMode="auto">
                <a:xfrm>
                  <a:off x="2261141" y="1000957"/>
                  <a:ext cx="794549" cy="480791"/>
                </a:xfrm>
                <a:prstGeom prst="upArrow">
                  <a:avLst>
                    <a:gd name="adj1" fmla="val 50000"/>
                    <a:gd name="adj2" fmla="val 50009"/>
                  </a:avLst>
                </a:prstGeom>
                <a:solidFill>
                  <a:srgbClr val="3399FF">
                    <a:alpha val="6980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207" tIns="51588" rIns="99207" bIns="51588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4" name="Textfeld 30"/>
                <p:cNvSpPr txBox="1">
                  <a:spLocks noChangeArrowheads="1"/>
                </p:cNvSpPr>
                <p:nvPr/>
              </p:nvSpPr>
              <p:spPr bwMode="auto">
                <a:xfrm>
                  <a:off x="2427594" y="1000957"/>
                  <a:ext cx="461641" cy="559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0794" tIns="50397" rIns="100794" bIns="50397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de-DE" b="1" dirty="0">
                      <a:solidFill>
                        <a:schemeClr val="bg1"/>
                      </a:solidFill>
                      <a:latin typeface="Comic Sans MS" pitchFamily="66" charset="0"/>
                    </a:rPr>
                    <a:t>B</a:t>
                  </a:r>
                </a:p>
              </p:txBody>
            </p:sp>
          </p:grpSp>
          <p:grpSp>
            <p:nvGrpSpPr>
              <p:cNvPr id="22" name="Gruppo 21"/>
              <p:cNvGrpSpPr/>
              <p:nvPr/>
            </p:nvGrpSpPr>
            <p:grpSpPr>
              <a:xfrm>
                <a:off x="2911180" y="2028089"/>
                <a:ext cx="792799" cy="559724"/>
                <a:chOff x="3029439" y="1000957"/>
                <a:chExt cx="792799" cy="559724"/>
              </a:xfrm>
            </p:grpSpPr>
            <p:sp>
              <p:nvSpPr>
                <p:cNvPr id="31" name="Pfeil nach oben 28"/>
                <p:cNvSpPr>
                  <a:spLocks noChangeArrowheads="1"/>
                </p:cNvSpPr>
                <p:nvPr/>
              </p:nvSpPr>
              <p:spPr bwMode="auto">
                <a:xfrm>
                  <a:off x="3029439" y="1000957"/>
                  <a:ext cx="792799" cy="480791"/>
                </a:xfrm>
                <a:prstGeom prst="upArrow">
                  <a:avLst>
                    <a:gd name="adj1" fmla="val 50000"/>
                    <a:gd name="adj2" fmla="val 50120"/>
                  </a:avLst>
                </a:prstGeom>
                <a:solidFill>
                  <a:srgbClr val="C0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9207" tIns="51588" rIns="99207" bIns="51588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2" name="Textfeld 31"/>
                <p:cNvSpPr txBox="1">
                  <a:spLocks noChangeArrowheads="1"/>
                </p:cNvSpPr>
                <p:nvPr/>
              </p:nvSpPr>
              <p:spPr bwMode="auto">
                <a:xfrm>
                  <a:off x="3201503" y="1000957"/>
                  <a:ext cx="477671" cy="559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0794" tIns="50397" rIns="100794" bIns="50397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de-DE" b="1" dirty="0">
                      <a:solidFill>
                        <a:schemeClr val="bg1"/>
                      </a:solidFill>
                      <a:latin typeface="Comic Sans MS" pitchFamily="66" charset="0"/>
                    </a:rPr>
                    <a:t>E</a:t>
                  </a:r>
                </a:p>
              </p:txBody>
            </p:sp>
          </p:grpSp>
          <p:grpSp>
            <p:nvGrpSpPr>
              <p:cNvPr id="23" name="Gruppo 22"/>
              <p:cNvGrpSpPr/>
              <p:nvPr/>
            </p:nvGrpSpPr>
            <p:grpSpPr>
              <a:xfrm>
                <a:off x="2218945" y="2516539"/>
                <a:ext cx="1411919" cy="1023163"/>
                <a:chOff x="1468342" y="2192656"/>
                <a:chExt cx="3174697" cy="2976622"/>
              </a:xfrm>
            </p:grpSpPr>
            <p:sp>
              <p:nvSpPr>
                <p:cNvPr id="25" name="Flussdiagramm: Zusammenführen 18"/>
                <p:cNvSpPr/>
                <p:nvPr/>
              </p:nvSpPr>
              <p:spPr bwMode="auto">
                <a:xfrm>
                  <a:off x="1468342" y="2489404"/>
                  <a:ext cx="3174697" cy="2679874"/>
                </a:xfrm>
                <a:prstGeom prst="flowChartMerg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27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square" lIns="99207" tIns="51588" rIns="99207" bIns="51588">
                  <a:spAutoFit/>
                </a:bodyPr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6" name="Ellipse 34"/>
                <p:cNvSpPr/>
                <p:nvPr/>
              </p:nvSpPr>
              <p:spPr bwMode="auto">
                <a:xfrm>
                  <a:off x="1468342" y="2192656"/>
                  <a:ext cx="3174697" cy="50878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9207" tIns="51588" rIns="99207" bIns="51588">
                  <a:spAutoFit/>
                </a:bodyPr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  <p:cxnSp>
              <p:nvCxnSpPr>
                <p:cNvPr id="27" name="Gerade Verbindung mit Pfeil 39"/>
                <p:cNvCxnSpPr>
                  <a:cxnSpLocks noChangeShapeType="1"/>
                </p:cNvCxnSpPr>
                <p:nvPr/>
              </p:nvCxnSpPr>
              <p:spPr bwMode="auto">
                <a:xfrm>
                  <a:off x="3055690" y="2589889"/>
                  <a:ext cx="635290" cy="316737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" name="Gerade Verbindung mit Pfeil 24"/>
                <p:cNvCxnSpPr>
                  <a:cxnSpLocks noChangeShapeType="1"/>
                  <a:stCxn id="25" idx="2"/>
                </p:cNvCxnSpPr>
                <p:nvPr/>
              </p:nvCxnSpPr>
              <p:spPr bwMode="auto">
                <a:xfrm flipV="1">
                  <a:off x="3055691" y="2793894"/>
                  <a:ext cx="635289" cy="2375384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Gerade Verbindung 2"/>
                <p:cNvCxnSpPr>
                  <a:cxnSpLocks noChangeShapeType="1"/>
                </p:cNvCxnSpPr>
                <p:nvPr/>
              </p:nvCxnSpPr>
              <p:spPr bwMode="auto">
                <a:xfrm>
                  <a:off x="3029438" y="2430646"/>
                  <a:ext cx="26251" cy="273863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Gerade Verbindung 2"/>
                <p:cNvCxnSpPr>
                  <a:cxnSpLocks noChangeShapeType="1"/>
                </p:cNvCxnSpPr>
                <p:nvPr/>
              </p:nvCxnSpPr>
              <p:spPr bwMode="auto">
                <a:xfrm>
                  <a:off x="1468342" y="2472181"/>
                  <a:ext cx="3174697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24" name="Textfeld 42"/>
            <p:cNvSpPr txBox="1">
              <a:spLocks noChangeArrowheads="1"/>
            </p:cNvSpPr>
            <p:nvPr/>
          </p:nvSpPr>
          <p:spPr bwMode="auto">
            <a:xfrm>
              <a:off x="2666640" y="3225953"/>
              <a:ext cx="2077468" cy="359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sz="1800" b="1" dirty="0" err="1">
                  <a:solidFill>
                    <a:srgbClr val="3A6F8A"/>
                  </a:solidFill>
                  <a:latin typeface="Comic Sans MS" pitchFamily="66" charset="0"/>
                </a:rPr>
                <a:t>hf</a:t>
              </a:r>
              <a:r>
                <a:rPr lang="de-DE" sz="1800" b="1" baseline="-25000" dirty="0">
                  <a:solidFill>
                    <a:srgbClr val="3A6F8A"/>
                  </a:solidFill>
                  <a:latin typeface="Comic Sans MS" pitchFamily="66" charset="0"/>
                </a:rPr>
                <a:t>+</a:t>
              </a:r>
              <a:r>
                <a:rPr lang="de-DE" sz="1800" b="1" dirty="0">
                  <a:solidFill>
                    <a:srgbClr val="3A6F8A"/>
                  </a:solidFill>
                  <a:latin typeface="Comic Sans MS" pitchFamily="66" charset="0"/>
                </a:rPr>
                <a:t> = 2µ</a:t>
              </a:r>
              <a:r>
                <a:rPr lang="de-DE" sz="1800" b="1" dirty="0">
                  <a:solidFill>
                    <a:srgbClr val="3399FF"/>
                  </a:solidFill>
                  <a:latin typeface="Comic Sans MS" pitchFamily="66" charset="0"/>
                </a:rPr>
                <a:t>B</a:t>
              </a:r>
              <a:r>
                <a:rPr lang="de-DE" sz="1800" b="1" dirty="0">
                  <a:solidFill>
                    <a:srgbClr val="3A6F8A"/>
                  </a:solidFill>
                  <a:latin typeface="Comic Sans MS" pitchFamily="66" charset="0"/>
                </a:rPr>
                <a:t> + 2d</a:t>
              </a:r>
              <a:r>
                <a:rPr lang="de-DE" sz="1800" b="1" dirty="0">
                  <a:solidFill>
                    <a:srgbClr val="C00000"/>
                  </a:solidFill>
                  <a:latin typeface="Comic Sans MS" pitchFamily="66" charset="0"/>
                </a:rPr>
                <a:t>E</a:t>
              </a:r>
            </a:p>
          </p:txBody>
        </p:sp>
        <p:sp>
          <p:nvSpPr>
            <p:cNvPr id="36" name="Textfeld 43"/>
            <p:cNvSpPr txBox="1">
              <a:spLocks noChangeArrowheads="1"/>
            </p:cNvSpPr>
            <p:nvPr/>
          </p:nvSpPr>
          <p:spPr bwMode="auto">
            <a:xfrm>
              <a:off x="7035714" y="3252406"/>
              <a:ext cx="2077468" cy="359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100794" tIns="50397" rIns="100794" bIns="50397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sz="1800" b="1" dirty="0" err="1">
                  <a:solidFill>
                    <a:srgbClr val="3A6F8A"/>
                  </a:solidFill>
                  <a:latin typeface="Comic Sans MS" pitchFamily="66" charset="0"/>
                </a:rPr>
                <a:t>hf</a:t>
              </a:r>
              <a:r>
                <a:rPr lang="de-DE" sz="1800" b="1" baseline="-25000" dirty="0">
                  <a:solidFill>
                    <a:srgbClr val="3A6F8A"/>
                  </a:solidFill>
                  <a:latin typeface="Comic Sans MS" pitchFamily="66" charset="0"/>
                </a:rPr>
                <a:t>-</a:t>
              </a:r>
              <a:r>
                <a:rPr lang="de-DE" sz="1800" b="1" dirty="0">
                  <a:solidFill>
                    <a:srgbClr val="3A6F8A"/>
                  </a:solidFill>
                  <a:latin typeface="Comic Sans MS" pitchFamily="66" charset="0"/>
                </a:rPr>
                <a:t> = 2µ</a:t>
              </a:r>
              <a:r>
                <a:rPr lang="de-DE" sz="1800" b="1" dirty="0">
                  <a:solidFill>
                    <a:srgbClr val="3399FF"/>
                  </a:solidFill>
                  <a:latin typeface="Comic Sans MS" pitchFamily="66" charset="0"/>
                </a:rPr>
                <a:t>B</a:t>
              </a:r>
              <a:r>
                <a:rPr lang="de-DE" sz="1800" b="1" dirty="0">
                  <a:solidFill>
                    <a:srgbClr val="3A6F8A"/>
                  </a:solidFill>
                  <a:latin typeface="Comic Sans MS" pitchFamily="66" charset="0"/>
                </a:rPr>
                <a:t> - 2d</a:t>
              </a:r>
              <a:r>
                <a:rPr lang="de-DE" sz="1800" b="1" dirty="0">
                  <a:solidFill>
                    <a:srgbClr val="C00000"/>
                  </a:solidFill>
                  <a:latin typeface="Comic Sans MS" pitchFamily="66" charset="0"/>
                </a:rPr>
                <a:t>E</a:t>
              </a:r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5588371" y="1974822"/>
              <a:ext cx="2178886" cy="1483378"/>
              <a:chOff x="5838630" y="1907752"/>
              <a:chExt cx="2178886" cy="1483378"/>
            </a:xfrm>
          </p:grpSpPr>
          <p:grpSp>
            <p:nvGrpSpPr>
              <p:cNvPr id="37" name="Gruppo 36"/>
              <p:cNvGrpSpPr/>
              <p:nvPr/>
            </p:nvGrpSpPr>
            <p:grpSpPr>
              <a:xfrm>
                <a:off x="6233789" y="2367967"/>
                <a:ext cx="1411919" cy="1023163"/>
                <a:chOff x="1468342" y="2192656"/>
                <a:chExt cx="3174697" cy="2976622"/>
              </a:xfrm>
            </p:grpSpPr>
            <p:sp>
              <p:nvSpPr>
                <p:cNvPr id="45" name="Flussdiagramm: Zusammenführen 18"/>
                <p:cNvSpPr/>
                <p:nvPr/>
              </p:nvSpPr>
              <p:spPr bwMode="auto">
                <a:xfrm>
                  <a:off x="1468342" y="2489404"/>
                  <a:ext cx="3174697" cy="2679874"/>
                </a:xfrm>
                <a:prstGeom prst="flowChartMerg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27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square" lIns="99207" tIns="51588" rIns="99207" bIns="51588">
                  <a:spAutoFit/>
                </a:bodyPr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46" name="Ellipse 34"/>
                <p:cNvSpPr/>
                <p:nvPr/>
              </p:nvSpPr>
              <p:spPr bwMode="auto">
                <a:xfrm>
                  <a:off x="1468342" y="2192656"/>
                  <a:ext cx="3174697" cy="50878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9207" tIns="51588" rIns="99207" bIns="51588">
                  <a:spAutoFit/>
                </a:bodyPr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  <p:cxnSp>
              <p:nvCxnSpPr>
                <p:cNvPr id="47" name="Gerade Verbindung mit Pfeil 39"/>
                <p:cNvCxnSpPr>
                  <a:cxnSpLocks noChangeShapeType="1"/>
                </p:cNvCxnSpPr>
                <p:nvPr/>
              </p:nvCxnSpPr>
              <p:spPr bwMode="auto">
                <a:xfrm>
                  <a:off x="3055690" y="2589889"/>
                  <a:ext cx="635290" cy="316737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8" name="Gerade Verbindung mit Pfeil 24"/>
                <p:cNvCxnSpPr>
                  <a:cxnSpLocks noChangeShapeType="1"/>
                  <a:stCxn id="45" idx="2"/>
                </p:cNvCxnSpPr>
                <p:nvPr/>
              </p:nvCxnSpPr>
              <p:spPr bwMode="auto">
                <a:xfrm flipV="1">
                  <a:off x="3055691" y="2793894"/>
                  <a:ext cx="635289" cy="2375384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" name="Gerade Verbindung 2"/>
                <p:cNvCxnSpPr>
                  <a:cxnSpLocks noChangeShapeType="1"/>
                </p:cNvCxnSpPr>
                <p:nvPr/>
              </p:nvCxnSpPr>
              <p:spPr bwMode="auto">
                <a:xfrm>
                  <a:off x="3029438" y="2430646"/>
                  <a:ext cx="26251" cy="273863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" name="Gerade Verbindung 2"/>
                <p:cNvCxnSpPr>
                  <a:cxnSpLocks noChangeShapeType="1"/>
                </p:cNvCxnSpPr>
                <p:nvPr/>
              </p:nvCxnSpPr>
              <p:spPr bwMode="auto">
                <a:xfrm>
                  <a:off x="1468342" y="2472181"/>
                  <a:ext cx="3174697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pic>
            <p:nvPicPr>
              <p:cNvPr id="38" name="Picture 2" descr="http://findicons.com/files/icons/2128/vista_style_arrow/128/rotate270anticlockwise3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8630" y="1907752"/>
                <a:ext cx="2178886" cy="819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9" name="Gruppo 38"/>
              <p:cNvGrpSpPr/>
              <p:nvPr/>
            </p:nvGrpSpPr>
            <p:grpSpPr>
              <a:xfrm>
                <a:off x="6511361" y="1997835"/>
                <a:ext cx="794549" cy="559724"/>
                <a:chOff x="2261141" y="1000957"/>
                <a:chExt cx="794549" cy="559724"/>
              </a:xfrm>
            </p:grpSpPr>
            <p:sp>
              <p:nvSpPr>
                <p:cNvPr id="43" name="Pfeil nach oben 26"/>
                <p:cNvSpPr>
                  <a:spLocks noChangeArrowheads="1"/>
                </p:cNvSpPr>
                <p:nvPr/>
              </p:nvSpPr>
              <p:spPr bwMode="auto">
                <a:xfrm>
                  <a:off x="2261141" y="1000957"/>
                  <a:ext cx="794549" cy="480791"/>
                </a:xfrm>
                <a:prstGeom prst="upArrow">
                  <a:avLst>
                    <a:gd name="adj1" fmla="val 50000"/>
                    <a:gd name="adj2" fmla="val 50009"/>
                  </a:avLst>
                </a:prstGeom>
                <a:solidFill>
                  <a:srgbClr val="3399FF">
                    <a:alpha val="6980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207" tIns="51588" rIns="99207" bIns="51588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44" name="Textfeld 30"/>
                <p:cNvSpPr txBox="1">
                  <a:spLocks noChangeArrowheads="1"/>
                </p:cNvSpPr>
                <p:nvPr/>
              </p:nvSpPr>
              <p:spPr bwMode="auto">
                <a:xfrm>
                  <a:off x="2427594" y="1000957"/>
                  <a:ext cx="461641" cy="559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0794" tIns="50397" rIns="100794" bIns="50397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de-DE" b="1" dirty="0">
                      <a:solidFill>
                        <a:schemeClr val="bg1"/>
                      </a:solidFill>
                      <a:latin typeface="Comic Sans MS" pitchFamily="66" charset="0"/>
                    </a:rPr>
                    <a:t>B</a:t>
                  </a:r>
                </a:p>
              </p:txBody>
            </p:sp>
          </p:grpSp>
          <p:grpSp>
            <p:nvGrpSpPr>
              <p:cNvPr id="40" name="Gruppo 39"/>
              <p:cNvGrpSpPr/>
              <p:nvPr/>
            </p:nvGrpSpPr>
            <p:grpSpPr>
              <a:xfrm>
                <a:off x="6511361" y="2409709"/>
                <a:ext cx="792799" cy="559724"/>
                <a:chOff x="6910201" y="2727219"/>
                <a:chExt cx="792799" cy="559724"/>
              </a:xfrm>
            </p:grpSpPr>
            <p:sp>
              <p:nvSpPr>
                <p:cNvPr id="41" name="Pfeil nach oben 28"/>
                <p:cNvSpPr>
                  <a:spLocks noChangeArrowheads="1"/>
                </p:cNvSpPr>
                <p:nvPr/>
              </p:nvSpPr>
              <p:spPr bwMode="auto">
                <a:xfrm rot="10800000">
                  <a:off x="6910201" y="2793626"/>
                  <a:ext cx="792799" cy="480791"/>
                </a:xfrm>
                <a:prstGeom prst="upArrow">
                  <a:avLst>
                    <a:gd name="adj1" fmla="val 50000"/>
                    <a:gd name="adj2" fmla="val 50120"/>
                  </a:avLst>
                </a:prstGeom>
                <a:solidFill>
                  <a:srgbClr val="C0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9207" tIns="51588" rIns="99207" bIns="51588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42" name="Textfeld 31"/>
                <p:cNvSpPr txBox="1">
                  <a:spLocks noChangeArrowheads="1"/>
                </p:cNvSpPr>
                <p:nvPr/>
              </p:nvSpPr>
              <p:spPr bwMode="auto">
                <a:xfrm>
                  <a:off x="7067764" y="2727219"/>
                  <a:ext cx="477671" cy="559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0794" tIns="50397" rIns="100794" bIns="50397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de-DE" b="1" dirty="0">
                      <a:solidFill>
                        <a:schemeClr val="bg1"/>
                      </a:solidFill>
                      <a:latin typeface="Comic Sans MS" pitchFamily="66" charset="0"/>
                    </a:rPr>
                    <a:t>E</a:t>
                  </a:r>
                </a:p>
              </p:txBody>
            </p:sp>
          </p:grpSp>
        </p:grpSp>
        <p:sp>
          <p:nvSpPr>
            <p:cNvPr id="51" name="Textfeld 8"/>
            <p:cNvSpPr txBox="1"/>
            <p:nvPr/>
          </p:nvSpPr>
          <p:spPr>
            <a:xfrm>
              <a:off x="186997" y="1592324"/>
              <a:ext cx="8630544" cy="359413"/>
            </a:xfrm>
            <a:prstGeom prst="rect">
              <a:avLst/>
            </a:prstGeom>
            <a:noFill/>
          </p:spPr>
          <p:txBody>
            <a:bodyPr wrap="none" lIns="100794" tIns="50397" rIns="100794" bIns="50397">
              <a:spAutoFit/>
            </a:bodyPr>
            <a:lstStyle/>
            <a:p>
              <a:pPr marL="285750" indent="-285750" algn="ctr">
                <a:buFont typeface="Arial" pitchFamily="34" charset="0"/>
                <a:buChar char="•"/>
                <a:defRPr/>
              </a:pPr>
              <a:r>
                <a:rPr lang="de-DE" dirty="0" smtClean="0">
                  <a:solidFill>
                    <a:schemeClr val="tx2"/>
                  </a:solidFill>
                  <a:latin typeface="Comic Sans MS" pitchFamily="66" charset="0"/>
                </a:rPr>
                <a:t>„Traditional“ </a:t>
              </a:r>
              <a:r>
                <a:rPr lang="de-DE" dirty="0" err="1" smtClean="0">
                  <a:solidFill>
                    <a:schemeClr val="tx2"/>
                  </a:solidFill>
                  <a:latin typeface="Comic Sans MS" pitchFamily="66" charset="0"/>
                </a:rPr>
                <a:t>approach</a:t>
              </a:r>
              <a:r>
                <a:rPr lang="de-DE" dirty="0" smtClean="0">
                  <a:solidFill>
                    <a:schemeClr val="tx2"/>
                  </a:solidFill>
                  <a:latin typeface="Comic Sans MS" pitchFamily="66" charset="0"/>
                </a:rPr>
                <a:t>: </a:t>
              </a:r>
              <a:r>
                <a:rPr lang="de-DE" dirty="0" err="1">
                  <a:solidFill>
                    <a:schemeClr val="tx2"/>
                  </a:solidFill>
                  <a:latin typeface="Comic Sans MS" pitchFamily="66" charset="0"/>
                </a:rPr>
                <a:t>p</a:t>
              </a:r>
              <a:r>
                <a:rPr lang="de-DE" dirty="0" err="1" smtClean="0">
                  <a:solidFill>
                    <a:schemeClr val="tx2"/>
                  </a:solidFill>
                  <a:latin typeface="Comic Sans MS" pitchFamily="66" charset="0"/>
                </a:rPr>
                <a:t>recession</a:t>
              </a:r>
              <a:r>
                <a:rPr lang="de-DE" dirty="0" smtClean="0">
                  <a:solidFill>
                    <a:schemeClr val="tx2"/>
                  </a:solidFill>
                  <a:latin typeface="Comic Sans MS" pitchFamily="66" charset="0"/>
                </a:rPr>
                <a:t> </a:t>
              </a:r>
              <a:r>
                <a:rPr lang="de-DE" dirty="0" err="1" smtClean="0">
                  <a:solidFill>
                    <a:schemeClr val="tx2"/>
                  </a:solidFill>
                  <a:latin typeface="Comic Sans MS" pitchFamily="66" charset="0"/>
                </a:rPr>
                <a:t>frequency</a:t>
              </a:r>
              <a:r>
                <a:rPr lang="de-DE" dirty="0" smtClean="0">
                  <a:solidFill>
                    <a:schemeClr val="tx2"/>
                  </a:solidFill>
                  <a:latin typeface="Comic Sans MS" pitchFamily="66" charset="0"/>
                </a:rPr>
                <a:t> </a:t>
              </a:r>
              <a:r>
                <a:rPr lang="de-DE" dirty="0" err="1" smtClean="0">
                  <a:solidFill>
                    <a:schemeClr val="tx2"/>
                  </a:solidFill>
                  <a:latin typeface="Comic Sans MS" pitchFamily="66" charset="0"/>
                </a:rPr>
                <a:t>measurement</a:t>
              </a:r>
              <a:r>
                <a:rPr lang="de-DE" dirty="0" smtClean="0">
                  <a:solidFill>
                    <a:schemeClr val="tx2"/>
                  </a:solidFill>
                  <a:latin typeface="Comic Sans MS" pitchFamily="66" charset="0"/>
                </a:rPr>
                <a:t> in B </a:t>
              </a:r>
              <a:r>
                <a:rPr lang="de-DE" dirty="0" err="1" smtClean="0">
                  <a:solidFill>
                    <a:schemeClr val="tx2"/>
                  </a:solidFill>
                  <a:latin typeface="Comic Sans MS" pitchFamily="66" charset="0"/>
                </a:rPr>
                <a:t>and</a:t>
              </a:r>
              <a:r>
                <a:rPr lang="de-DE" dirty="0" smtClean="0">
                  <a:solidFill>
                    <a:schemeClr val="tx2"/>
                  </a:solidFill>
                  <a:latin typeface="Comic Sans MS" pitchFamily="66" charset="0"/>
                </a:rPr>
                <a:t> E </a:t>
              </a:r>
              <a:r>
                <a:rPr lang="de-DE" dirty="0" err="1" smtClean="0">
                  <a:solidFill>
                    <a:schemeClr val="tx2"/>
                  </a:solidFill>
                  <a:latin typeface="Comic Sans MS" pitchFamily="66" charset="0"/>
                </a:rPr>
                <a:t>fields</a:t>
              </a:r>
              <a:endParaRPr lang="de-DE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6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2" descr="https://www.neutronedm.org/images/inset/50years.jpg"/>
          <p:cNvSpPr>
            <a:spLocks noChangeAspect="1" noChangeArrowheads="1"/>
          </p:cNvSpPr>
          <p:nvPr/>
        </p:nvSpPr>
        <p:spPr bwMode="auto">
          <a:xfrm>
            <a:off x="224016" y="-267728"/>
            <a:ext cx="336021" cy="3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684" tIns="50344" rIns="100684" bIns="50344"/>
          <a:lstStyle/>
          <a:p>
            <a:endParaRPr lang="de-DE"/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580941" y="1058959"/>
            <a:ext cx="8564084" cy="362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0684" tIns="50344" rIns="100684" bIns="50344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>
                <a:latin typeface="Comic Sans MS" pitchFamily="66" charset="0"/>
              </a:rPr>
              <a:t>E-</a:t>
            </a:r>
            <a:r>
              <a:rPr lang="de-DE" dirty="0" err="1" smtClean="0">
                <a:latin typeface="Comic Sans MS" pitchFamily="66" charset="0"/>
              </a:rPr>
              <a:t>fields</a:t>
            </a:r>
            <a:r>
              <a:rPr lang="de-DE" dirty="0" smtClean="0">
                <a:latin typeface="Comic Sans MS" pitchFamily="66" charset="0"/>
              </a:rPr>
              <a:t> </a:t>
            </a:r>
            <a:r>
              <a:rPr lang="de-DE" dirty="0" err="1" smtClean="0">
                <a:latin typeface="Comic Sans MS" pitchFamily="66" charset="0"/>
              </a:rPr>
              <a:t>accelerate</a:t>
            </a:r>
            <a:r>
              <a:rPr lang="de-DE" dirty="0" smtClean="0">
                <a:latin typeface="Comic Sans MS" pitchFamily="66" charset="0"/>
              </a:rPr>
              <a:t> </a:t>
            </a:r>
            <a:r>
              <a:rPr lang="de-DE" dirty="0" err="1" smtClean="0">
                <a:latin typeface="Comic Sans MS" pitchFamily="66" charset="0"/>
              </a:rPr>
              <a:t>charged</a:t>
            </a:r>
            <a:r>
              <a:rPr lang="de-DE" dirty="0" smtClean="0">
                <a:latin typeface="Comic Sans MS" pitchFamily="66" charset="0"/>
              </a:rPr>
              <a:t> part. </a:t>
            </a:r>
            <a:r>
              <a:rPr lang="de-DE" dirty="0" smtClean="0">
                <a:latin typeface="Comic Sans MS" pitchFamily="66" charset="0"/>
                <a:sym typeface="Symbol"/>
              </a:rPr>
              <a:t> </a:t>
            </a:r>
            <a:r>
              <a:rPr lang="de-DE" dirty="0" err="1" smtClean="0">
                <a:latin typeface="Comic Sans MS" pitchFamily="66" charset="0"/>
                <a:sym typeface="Symbol"/>
              </a:rPr>
              <a:t>search</a:t>
            </a:r>
            <a:r>
              <a:rPr lang="de-DE" dirty="0" smtClean="0">
                <a:latin typeface="Comic Sans MS" pitchFamily="66" charset="0"/>
                <a:sym typeface="Symbol"/>
              </a:rPr>
              <a:t> limited </a:t>
            </a:r>
            <a:r>
              <a:rPr lang="de-DE" dirty="0" err="1" smtClean="0">
                <a:latin typeface="Comic Sans MS" pitchFamily="66" charset="0"/>
                <a:sym typeface="Symbol"/>
              </a:rPr>
              <a:t>to</a:t>
            </a:r>
            <a:r>
              <a:rPr lang="de-DE" dirty="0" smtClean="0">
                <a:latin typeface="Comic Sans MS" pitchFamily="66" charset="0"/>
                <a:sym typeface="Symbol"/>
              </a:rPr>
              <a:t> neutral </a:t>
            </a:r>
            <a:r>
              <a:rPr lang="de-DE" dirty="0" err="1" smtClean="0">
                <a:latin typeface="Comic Sans MS" pitchFamily="66" charset="0"/>
                <a:sym typeface="Symbol"/>
              </a:rPr>
              <a:t>systems</a:t>
            </a:r>
            <a:r>
              <a:rPr lang="de-DE" dirty="0" smtClean="0">
                <a:latin typeface="Comic Sans MS" pitchFamily="66" charset="0"/>
              </a:rPr>
              <a:t> 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9" name="Foliennummernplatzhalter 11"/>
          <p:cNvSpPr>
            <a:spLocks noGrp="1"/>
          </p:cNvSpPr>
          <p:nvPr>
            <p:ph type="sldNum" idx="12"/>
          </p:nvPr>
        </p:nvSpPr>
        <p:spPr>
          <a:xfrm>
            <a:off x="9009503" y="7006710"/>
            <a:ext cx="941681" cy="402483"/>
          </a:xfrm>
          <a:prstGeom prst="rect">
            <a:avLst/>
          </a:prstGeom>
        </p:spPr>
        <p:txBody>
          <a:bodyPr lIns="100684" tIns="50344" rIns="100684" bIns="50344"/>
          <a:lstStyle/>
          <a:p>
            <a:fld id="{C1B7C8C8-98E1-4AA1-9790-A76A83605039}" type="slidenum">
              <a:rPr lang="en-US" smtClean="0">
                <a:solidFill>
                  <a:srgbClr val="000000"/>
                </a:solidFill>
                <a:latin typeface="Comic Sans MS" pitchFamily="66" charset="0"/>
              </a:rPr>
              <a:pPr/>
              <a:t>36</a:t>
            </a:fld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28869"/>
              </p:ext>
            </p:extLst>
          </p:nvPr>
        </p:nvGraphicFramePr>
        <p:xfrm>
          <a:off x="429045" y="4507511"/>
          <a:ext cx="8861225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625"/>
                <a:gridCol w="2384083"/>
                <a:gridCol w="2286000"/>
                <a:gridCol w="241651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latin typeface="Comic Sans MS" pitchFamily="66" charset="0"/>
                        </a:rPr>
                        <a:t>Particle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/</a:t>
                      </a:r>
                      <a:r>
                        <a:rPr lang="it-IT" sz="1600" dirty="0" err="1" smtClean="0">
                          <a:latin typeface="Comic Sans MS" pitchFamily="66" charset="0"/>
                        </a:rPr>
                        <a:t>Atom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mtClean="0">
                          <a:latin typeface="Comic Sans MS" pitchFamily="66" charset="0"/>
                        </a:rPr>
                        <a:t>Current EDM Limit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omic Sans MS" pitchFamily="66" charset="0"/>
                        </a:rPr>
                        <a:t>Future Goal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omic Sans MS" pitchFamily="66" charset="0"/>
                        </a:rPr>
                        <a:t> 𝒅</a:t>
                      </a:r>
                      <a:r>
                        <a:rPr lang="it-IT" sz="1600" baseline="-25000" dirty="0" smtClean="0">
                          <a:latin typeface="Comic Sans MS" pitchFamily="66" charset="0"/>
                        </a:rPr>
                        <a:t>𝒏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it-IT" sz="1600" dirty="0" err="1" smtClean="0">
                          <a:latin typeface="Comic Sans MS" pitchFamily="66" charset="0"/>
                        </a:rPr>
                        <a:t>equivalent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0229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omic Sans MS" pitchFamily="66" charset="0"/>
                        </a:rPr>
                        <a:t>Electron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omic Sans MS" pitchFamily="66" charset="0"/>
                        </a:rPr>
                        <a:t>&lt; 9x10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-29</a:t>
                      </a:r>
                      <a:endParaRPr lang="it-IT" sz="16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267636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latin typeface="Comic Sans MS" pitchFamily="66" charset="0"/>
                        </a:rPr>
                        <a:t>Neutron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omic Sans MS" pitchFamily="66" charset="0"/>
                          <a:sym typeface="Symbol"/>
                        </a:rPr>
                        <a:t>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-28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Comic Sans MS" pitchFamily="66" charset="0"/>
                        </a:rPr>
                        <a:t>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-28</a:t>
                      </a:r>
                      <a:endParaRPr lang="it-IT" sz="1600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283085">
                <a:tc>
                  <a:txBody>
                    <a:bodyPr/>
                    <a:lstStyle/>
                    <a:p>
                      <a:pPr algn="ctr"/>
                      <a:r>
                        <a:rPr lang="it-IT" sz="1600" baseline="30000" dirty="0" smtClean="0">
                          <a:latin typeface="Comic Sans MS" pitchFamily="66" charset="0"/>
                        </a:rPr>
                        <a:t>199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Hg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Comic Sans MS" pitchFamily="66" charset="0"/>
                          <a:sym typeface="Symbol"/>
                        </a:rPr>
                        <a:t>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-29</a:t>
                      </a:r>
                      <a:endParaRPr lang="it-IT" sz="16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Comic Sans MS" pitchFamily="66" charset="0"/>
                        </a:rPr>
                        <a:t>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-26</a:t>
                      </a:r>
                      <a:endParaRPr lang="it-IT" sz="1600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298534">
                <a:tc>
                  <a:txBody>
                    <a:bodyPr/>
                    <a:lstStyle/>
                    <a:p>
                      <a:pPr algn="ctr"/>
                      <a:r>
                        <a:rPr lang="it-IT" sz="1600" baseline="30000" dirty="0" smtClean="0">
                          <a:latin typeface="Comic Sans MS" pitchFamily="66" charset="0"/>
                        </a:rPr>
                        <a:t>129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Xe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Comic Sans MS" pitchFamily="66" charset="0"/>
                          <a:sym typeface="Symbol"/>
                        </a:rPr>
                        <a:t>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-30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it-IT" sz="1600" baseline="0" dirty="0" smtClean="0">
                          <a:latin typeface="Comic Sans MS" pitchFamily="66" charset="0"/>
                        </a:rPr>
                        <a:t> 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-33</a:t>
                      </a:r>
                      <a:endParaRPr lang="it-IT" sz="16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Comic Sans MS" pitchFamily="66" charset="0"/>
                          <a:sym typeface="Symbol"/>
                        </a:rPr>
                        <a:t>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-26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it-IT" sz="1600" baseline="0" dirty="0" smtClean="0">
                          <a:latin typeface="Comic Sans MS" pitchFamily="66" charset="0"/>
                        </a:rPr>
                        <a:t> 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-29</a:t>
                      </a:r>
                    </a:p>
                  </a:txBody>
                  <a:tcPr/>
                </a:tc>
              </a:tr>
              <a:tr h="27640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omic Sans MS" pitchFamily="66" charset="0"/>
                        </a:rPr>
                        <a:t>Proton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Comic Sans MS" pitchFamily="66" charset="0"/>
                          <a:sym typeface="Symbol"/>
                        </a:rPr>
                        <a:t>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-29</a:t>
                      </a:r>
                      <a:endParaRPr lang="it-IT" sz="16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Comic Sans MS" pitchFamily="66" charset="0"/>
                        </a:rPr>
                        <a:t>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-29</a:t>
                      </a:r>
                      <a:endParaRPr lang="it-IT" sz="1600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27113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latin typeface="Comic Sans MS" pitchFamily="66" charset="0"/>
                        </a:rPr>
                        <a:t>Deuteron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Comic Sans MS" pitchFamily="66" charset="0"/>
                        </a:rPr>
                        <a:t>?</a:t>
                      </a:r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Comic Sans MS" pitchFamily="66" charset="0"/>
                          <a:sym typeface="Symbol"/>
                        </a:rPr>
                        <a:t>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-29</a:t>
                      </a:r>
                      <a:endParaRPr lang="it-IT" sz="16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Comic Sans MS" pitchFamily="66" charset="0"/>
                          <a:sym typeface="Symbol"/>
                        </a:rPr>
                        <a:t>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-29</a:t>
                      </a:r>
                      <a:r>
                        <a:rPr lang="it-IT" sz="160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it-IT" sz="1600" baseline="0" dirty="0" smtClean="0">
                          <a:latin typeface="Comic Sans MS" pitchFamily="66" charset="0"/>
                        </a:rPr>
                        <a:t> 10</a:t>
                      </a:r>
                      <a:r>
                        <a:rPr lang="it-IT" sz="1600" baseline="30000" dirty="0" smtClean="0">
                          <a:latin typeface="Comic Sans MS" pitchFamily="66" charset="0"/>
                        </a:rPr>
                        <a:t>-31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uppo 10"/>
          <p:cNvGrpSpPr/>
          <p:nvPr/>
        </p:nvGrpSpPr>
        <p:grpSpPr>
          <a:xfrm>
            <a:off x="435031" y="4497388"/>
            <a:ext cx="8848163" cy="2367419"/>
            <a:chOff x="896879" y="4031333"/>
            <a:chExt cx="8848163" cy="2367419"/>
          </a:xfrm>
        </p:grpSpPr>
        <p:sp>
          <p:nvSpPr>
            <p:cNvPr id="4" name="Rettangolo 3"/>
            <p:cNvSpPr/>
            <p:nvPr/>
          </p:nvSpPr>
          <p:spPr bwMode="auto">
            <a:xfrm>
              <a:off x="896879" y="4031333"/>
              <a:ext cx="8848163" cy="23674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17166" y="4308953"/>
              <a:ext cx="8109087" cy="865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  <a:latin typeface="Comic Sans MS" pitchFamily="66" charset="0"/>
                </a:rPr>
                <a:t>(</a:t>
              </a:r>
              <a:r>
                <a:rPr lang="it-IT" dirty="0" err="1" smtClean="0">
                  <a:solidFill>
                    <a:srgbClr val="FF0000"/>
                  </a:solidFill>
                  <a:latin typeface="Comic Sans MS" pitchFamily="66" charset="0"/>
                </a:rPr>
                <a:t>Till</a:t>
              </a:r>
              <a:r>
                <a:rPr lang="it-IT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it-IT" dirty="0" err="1" smtClean="0">
                  <a:solidFill>
                    <a:srgbClr val="FF0000"/>
                  </a:solidFill>
                  <a:latin typeface="Comic Sans MS" pitchFamily="66" charset="0"/>
                </a:rPr>
                <a:t>now</a:t>
              </a:r>
              <a:r>
                <a:rPr lang="it-IT" dirty="0" smtClean="0">
                  <a:solidFill>
                    <a:srgbClr val="FF0000"/>
                  </a:solidFill>
                  <a:latin typeface="Comic Sans MS" pitchFamily="66" charset="0"/>
                </a:rPr>
                <a:t>) </a:t>
              </a:r>
              <a:r>
                <a:rPr lang="it-IT" dirty="0" err="1" smtClean="0">
                  <a:solidFill>
                    <a:srgbClr val="FF0000"/>
                  </a:solidFill>
                  <a:latin typeface="Comic Sans MS" pitchFamily="66" charset="0"/>
                </a:rPr>
                <a:t>two</a:t>
              </a:r>
              <a:r>
                <a:rPr lang="it-IT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it-IT" dirty="0" err="1" smtClean="0">
                  <a:solidFill>
                    <a:srgbClr val="FF0000"/>
                  </a:solidFill>
                  <a:latin typeface="Comic Sans MS" pitchFamily="66" charset="0"/>
                </a:rPr>
                <a:t>kinds</a:t>
              </a:r>
              <a:r>
                <a:rPr lang="it-IT" dirty="0" smtClean="0">
                  <a:solidFill>
                    <a:srgbClr val="FF0000"/>
                  </a:solidFill>
                  <a:latin typeface="Comic Sans MS" pitchFamily="66" charset="0"/>
                </a:rPr>
                <a:t> of </a:t>
              </a:r>
              <a:r>
                <a:rPr lang="it-IT" dirty="0" err="1" smtClean="0">
                  <a:solidFill>
                    <a:srgbClr val="FF0000"/>
                  </a:solidFill>
                  <a:latin typeface="Comic Sans MS" pitchFamily="66" charset="0"/>
                </a:rPr>
                <a:t>experiments</a:t>
              </a:r>
              <a:r>
                <a:rPr lang="it-IT" dirty="0" smtClean="0">
                  <a:solidFill>
                    <a:srgbClr val="FF0000"/>
                  </a:solidFill>
                  <a:latin typeface="Comic Sans MS" pitchFamily="66" charset="0"/>
                </a:rPr>
                <a:t> to </a:t>
              </a:r>
              <a:r>
                <a:rPr lang="it-IT" dirty="0" err="1" smtClean="0">
                  <a:solidFill>
                    <a:srgbClr val="FF0000"/>
                  </a:solidFill>
                  <a:latin typeface="Comic Sans MS" pitchFamily="66" charset="0"/>
                </a:rPr>
                <a:t>measure</a:t>
              </a:r>
              <a:r>
                <a:rPr lang="it-IT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it-IT" dirty="0" err="1" smtClean="0">
                  <a:solidFill>
                    <a:srgbClr val="FF0000"/>
                  </a:solidFill>
                  <a:latin typeface="Comic Sans MS" pitchFamily="66" charset="0"/>
                </a:rPr>
                <a:t>EDMs</a:t>
              </a:r>
              <a:r>
                <a:rPr lang="it-IT" dirty="0" smtClean="0">
                  <a:latin typeface="Comic Sans MS" pitchFamily="66" charset="0"/>
                </a:rPr>
                <a:t>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it-IT" dirty="0" err="1" smtClean="0">
                  <a:latin typeface="Comic Sans MS" pitchFamily="66" charset="0"/>
                </a:rPr>
                <a:t>Neutrons</a:t>
              </a:r>
              <a:endParaRPr lang="it-IT" dirty="0" smtClean="0">
                <a:latin typeface="Comic Sans MS" pitchFamily="66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it-IT" dirty="0" err="1" smtClean="0">
                  <a:latin typeface="Comic Sans MS" pitchFamily="66" charset="0"/>
                </a:rPr>
                <a:t>Neutral</a:t>
              </a:r>
              <a:r>
                <a:rPr lang="it-IT" dirty="0" smtClean="0">
                  <a:latin typeface="Comic Sans MS" pitchFamily="66" charset="0"/>
                </a:rPr>
                <a:t> </a:t>
              </a:r>
              <a:r>
                <a:rPr lang="it-IT" dirty="0" err="1" smtClean="0">
                  <a:latin typeface="Comic Sans MS" pitchFamily="66" charset="0"/>
                </a:rPr>
                <a:t>atoms</a:t>
              </a:r>
              <a:r>
                <a:rPr lang="it-IT" dirty="0" smtClean="0">
                  <a:latin typeface="Comic Sans MS" pitchFamily="66" charset="0"/>
                </a:rPr>
                <a:t> (</a:t>
              </a:r>
              <a:r>
                <a:rPr lang="it-IT" dirty="0" err="1" smtClean="0">
                  <a:latin typeface="Comic Sans MS" pitchFamily="66" charset="0"/>
                </a:rPr>
                <a:t>paramagnetic</a:t>
              </a:r>
              <a:r>
                <a:rPr lang="it-IT" dirty="0" smtClean="0">
                  <a:latin typeface="Comic Sans MS" pitchFamily="66" charset="0"/>
                </a:rPr>
                <a:t>/</a:t>
              </a:r>
              <a:r>
                <a:rPr lang="it-IT" dirty="0" err="1" smtClean="0">
                  <a:latin typeface="Comic Sans MS" pitchFamily="66" charset="0"/>
                </a:rPr>
                <a:t>diamagnetic</a:t>
              </a:r>
              <a:r>
                <a:rPr lang="it-IT" dirty="0" smtClean="0">
                  <a:latin typeface="Comic Sans MS" pitchFamily="66" charset="0"/>
                </a:rPr>
                <a:t>)</a:t>
              </a: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1773845" y="6989523"/>
            <a:ext cx="6830705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No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direct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measurement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of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charged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particle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EDM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yet</a:t>
            </a:r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54" name="Gruppo 53"/>
          <p:cNvGrpSpPr/>
          <p:nvPr/>
        </p:nvGrpSpPr>
        <p:grpSpPr>
          <a:xfrm>
            <a:off x="326530" y="1929165"/>
            <a:ext cx="9232576" cy="2092265"/>
            <a:chOff x="186997" y="1590387"/>
            <a:chExt cx="9232576" cy="2092265"/>
          </a:xfrm>
        </p:grpSpPr>
        <p:sp>
          <p:nvSpPr>
            <p:cNvPr id="55" name="Rettangolo 54"/>
            <p:cNvSpPr/>
            <p:nvPr/>
          </p:nvSpPr>
          <p:spPr bwMode="auto">
            <a:xfrm>
              <a:off x="392026" y="1590387"/>
              <a:ext cx="9027547" cy="20922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56" name="Gruppo 55"/>
            <p:cNvGrpSpPr/>
            <p:nvPr/>
          </p:nvGrpSpPr>
          <p:grpSpPr>
            <a:xfrm>
              <a:off x="1110488" y="2060589"/>
              <a:ext cx="1855838" cy="1511613"/>
              <a:chOff x="1848141" y="2028089"/>
              <a:chExt cx="1855838" cy="1511613"/>
            </a:xfrm>
          </p:grpSpPr>
          <p:sp>
            <p:nvSpPr>
              <p:cNvPr id="75" name="Textfeld 1"/>
              <p:cNvSpPr txBox="1">
                <a:spLocks noChangeArrowheads="1"/>
              </p:cNvSpPr>
              <p:nvPr/>
            </p:nvSpPr>
            <p:spPr bwMode="auto">
              <a:xfrm>
                <a:off x="1848141" y="3036654"/>
                <a:ext cx="719724" cy="388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794" tIns="50397" rIns="100794" bIns="50397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DE" sz="2000" b="1" dirty="0">
                    <a:solidFill>
                      <a:srgbClr val="00B0F0"/>
                    </a:solidFill>
                  </a:rPr>
                  <a:t>µ</a:t>
                </a:r>
                <a:r>
                  <a:rPr lang="de-DE" sz="2000" b="1" dirty="0">
                    <a:solidFill>
                      <a:srgbClr val="3A6F8A"/>
                    </a:solidFill>
                  </a:rPr>
                  <a:t>   </a:t>
                </a:r>
                <a:r>
                  <a:rPr lang="de-DE" sz="2000" b="1" dirty="0">
                    <a:solidFill>
                      <a:srgbClr val="FF0000"/>
                    </a:solidFill>
                    <a:latin typeface="Comic Sans MS" pitchFamily="66" charset="0"/>
                  </a:rPr>
                  <a:t>d</a:t>
                </a:r>
              </a:p>
            </p:txBody>
          </p:sp>
          <p:grpSp>
            <p:nvGrpSpPr>
              <p:cNvPr id="76" name="Gruppo 75"/>
              <p:cNvGrpSpPr/>
              <p:nvPr/>
            </p:nvGrpSpPr>
            <p:grpSpPr>
              <a:xfrm>
                <a:off x="2205512" y="2040615"/>
                <a:ext cx="794549" cy="559724"/>
                <a:chOff x="2261141" y="1000957"/>
                <a:chExt cx="794549" cy="559724"/>
              </a:xfrm>
            </p:grpSpPr>
            <p:sp>
              <p:nvSpPr>
                <p:cNvPr id="87" name="Pfeil nach oben 26"/>
                <p:cNvSpPr>
                  <a:spLocks noChangeArrowheads="1"/>
                </p:cNvSpPr>
                <p:nvPr/>
              </p:nvSpPr>
              <p:spPr bwMode="auto">
                <a:xfrm>
                  <a:off x="2261141" y="1000957"/>
                  <a:ext cx="794549" cy="480791"/>
                </a:xfrm>
                <a:prstGeom prst="upArrow">
                  <a:avLst>
                    <a:gd name="adj1" fmla="val 50000"/>
                    <a:gd name="adj2" fmla="val 50009"/>
                  </a:avLst>
                </a:prstGeom>
                <a:solidFill>
                  <a:srgbClr val="3399FF">
                    <a:alpha val="6980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207" tIns="51588" rIns="99207" bIns="51588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88" name="Textfeld 30"/>
                <p:cNvSpPr txBox="1">
                  <a:spLocks noChangeArrowheads="1"/>
                </p:cNvSpPr>
                <p:nvPr/>
              </p:nvSpPr>
              <p:spPr bwMode="auto">
                <a:xfrm>
                  <a:off x="2427594" y="1000957"/>
                  <a:ext cx="461641" cy="559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0794" tIns="50397" rIns="100794" bIns="50397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de-DE" b="1" dirty="0">
                      <a:solidFill>
                        <a:schemeClr val="bg1"/>
                      </a:solidFill>
                      <a:latin typeface="Comic Sans MS" pitchFamily="66" charset="0"/>
                    </a:rPr>
                    <a:t>B</a:t>
                  </a:r>
                </a:p>
              </p:txBody>
            </p:sp>
          </p:grpSp>
          <p:grpSp>
            <p:nvGrpSpPr>
              <p:cNvPr id="77" name="Gruppo 76"/>
              <p:cNvGrpSpPr/>
              <p:nvPr/>
            </p:nvGrpSpPr>
            <p:grpSpPr>
              <a:xfrm>
                <a:off x="2911180" y="2028089"/>
                <a:ext cx="792799" cy="559724"/>
                <a:chOff x="3029439" y="1000957"/>
                <a:chExt cx="792799" cy="559724"/>
              </a:xfrm>
            </p:grpSpPr>
            <p:sp>
              <p:nvSpPr>
                <p:cNvPr id="85" name="Pfeil nach oben 28"/>
                <p:cNvSpPr>
                  <a:spLocks noChangeArrowheads="1"/>
                </p:cNvSpPr>
                <p:nvPr/>
              </p:nvSpPr>
              <p:spPr bwMode="auto">
                <a:xfrm>
                  <a:off x="3029439" y="1000957"/>
                  <a:ext cx="792799" cy="480791"/>
                </a:xfrm>
                <a:prstGeom prst="upArrow">
                  <a:avLst>
                    <a:gd name="adj1" fmla="val 50000"/>
                    <a:gd name="adj2" fmla="val 50120"/>
                  </a:avLst>
                </a:prstGeom>
                <a:solidFill>
                  <a:srgbClr val="C0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9207" tIns="51588" rIns="99207" bIns="51588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86" name="Textfeld 31"/>
                <p:cNvSpPr txBox="1">
                  <a:spLocks noChangeArrowheads="1"/>
                </p:cNvSpPr>
                <p:nvPr/>
              </p:nvSpPr>
              <p:spPr bwMode="auto">
                <a:xfrm>
                  <a:off x="3201503" y="1000957"/>
                  <a:ext cx="477671" cy="559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0794" tIns="50397" rIns="100794" bIns="50397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de-DE" b="1" dirty="0">
                      <a:solidFill>
                        <a:schemeClr val="bg1"/>
                      </a:solidFill>
                      <a:latin typeface="Comic Sans MS" pitchFamily="66" charset="0"/>
                    </a:rPr>
                    <a:t>E</a:t>
                  </a:r>
                </a:p>
              </p:txBody>
            </p:sp>
          </p:grpSp>
          <p:grpSp>
            <p:nvGrpSpPr>
              <p:cNvPr id="78" name="Gruppo 77"/>
              <p:cNvGrpSpPr/>
              <p:nvPr/>
            </p:nvGrpSpPr>
            <p:grpSpPr>
              <a:xfrm>
                <a:off x="2218945" y="2516539"/>
                <a:ext cx="1411919" cy="1023163"/>
                <a:chOff x="1468342" y="2192656"/>
                <a:chExt cx="3174697" cy="2976622"/>
              </a:xfrm>
            </p:grpSpPr>
            <p:sp>
              <p:nvSpPr>
                <p:cNvPr id="79" name="Flussdiagramm: Zusammenführen 18"/>
                <p:cNvSpPr/>
                <p:nvPr/>
              </p:nvSpPr>
              <p:spPr bwMode="auto">
                <a:xfrm>
                  <a:off x="1468342" y="2489404"/>
                  <a:ext cx="3174697" cy="2679874"/>
                </a:xfrm>
                <a:prstGeom prst="flowChartMerg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27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square" lIns="99207" tIns="51588" rIns="99207" bIns="51588">
                  <a:spAutoFit/>
                </a:bodyPr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80" name="Ellipse 34"/>
                <p:cNvSpPr/>
                <p:nvPr/>
              </p:nvSpPr>
              <p:spPr bwMode="auto">
                <a:xfrm>
                  <a:off x="1468342" y="2192656"/>
                  <a:ext cx="3174697" cy="50878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9207" tIns="51588" rIns="99207" bIns="51588">
                  <a:spAutoFit/>
                </a:bodyPr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  <p:cxnSp>
              <p:nvCxnSpPr>
                <p:cNvPr id="81" name="Gerade Verbindung mit Pfeil 39"/>
                <p:cNvCxnSpPr>
                  <a:cxnSpLocks noChangeShapeType="1"/>
                </p:cNvCxnSpPr>
                <p:nvPr/>
              </p:nvCxnSpPr>
              <p:spPr bwMode="auto">
                <a:xfrm>
                  <a:off x="3055690" y="2589889"/>
                  <a:ext cx="635290" cy="316737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" name="Gerade Verbindung mit Pfeil 24"/>
                <p:cNvCxnSpPr>
                  <a:cxnSpLocks noChangeShapeType="1"/>
                  <a:stCxn id="79" idx="2"/>
                </p:cNvCxnSpPr>
                <p:nvPr/>
              </p:nvCxnSpPr>
              <p:spPr bwMode="auto">
                <a:xfrm flipV="1">
                  <a:off x="3055691" y="2793894"/>
                  <a:ext cx="635289" cy="2375384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" name="Gerade Verbindung 2"/>
                <p:cNvCxnSpPr>
                  <a:cxnSpLocks noChangeShapeType="1"/>
                </p:cNvCxnSpPr>
                <p:nvPr/>
              </p:nvCxnSpPr>
              <p:spPr bwMode="auto">
                <a:xfrm>
                  <a:off x="3029438" y="2430646"/>
                  <a:ext cx="26251" cy="273863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Gerade Verbindung 2"/>
                <p:cNvCxnSpPr>
                  <a:cxnSpLocks noChangeShapeType="1"/>
                </p:cNvCxnSpPr>
                <p:nvPr/>
              </p:nvCxnSpPr>
              <p:spPr bwMode="auto">
                <a:xfrm>
                  <a:off x="1468342" y="2472181"/>
                  <a:ext cx="3174697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57" name="Textfeld 42"/>
            <p:cNvSpPr txBox="1">
              <a:spLocks noChangeArrowheads="1"/>
            </p:cNvSpPr>
            <p:nvPr/>
          </p:nvSpPr>
          <p:spPr bwMode="auto">
            <a:xfrm>
              <a:off x="2666640" y="3225953"/>
              <a:ext cx="2077468" cy="359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sz="1800" b="1" dirty="0" err="1">
                  <a:solidFill>
                    <a:srgbClr val="3A6F8A"/>
                  </a:solidFill>
                  <a:latin typeface="Comic Sans MS" pitchFamily="66" charset="0"/>
                </a:rPr>
                <a:t>hf</a:t>
              </a:r>
              <a:r>
                <a:rPr lang="de-DE" sz="1800" b="1" baseline="-25000" dirty="0">
                  <a:solidFill>
                    <a:srgbClr val="3A6F8A"/>
                  </a:solidFill>
                  <a:latin typeface="Comic Sans MS" pitchFamily="66" charset="0"/>
                </a:rPr>
                <a:t>+</a:t>
              </a:r>
              <a:r>
                <a:rPr lang="de-DE" sz="1800" b="1" dirty="0">
                  <a:solidFill>
                    <a:srgbClr val="3A6F8A"/>
                  </a:solidFill>
                  <a:latin typeface="Comic Sans MS" pitchFamily="66" charset="0"/>
                </a:rPr>
                <a:t> = 2µ</a:t>
              </a:r>
              <a:r>
                <a:rPr lang="de-DE" sz="1800" b="1" dirty="0">
                  <a:solidFill>
                    <a:srgbClr val="3399FF"/>
                  </a:solidFill>
                  <a:latin typeface="Comic Sans MS" pitchFamily="66" charset="0"/>
                </a:rPr>
                <a:t>B</a:t>
              </a:r>
              <a:r>
                <a:rPr lang="de-DE" sz="1800" b="1" dirty="0">
                  <a:solidFill>
                    <a:srgbClr val="3A6F8A"/>
                  </a:solidFill>
                  <a:latin typeface="Comic Sans MS" pitchFamily="66" charset="0"/>
                </a:rPr>
                <a:t> + 2d</a:t>
              </a:r>
              <a:r>
                <a:rPr lang="de-DE" sz="1800" b="1" dirty="0">
                  <a:solidFill>
                    <a:srgbClr val="C00000"/>
                  </a:solidFill>
                  <a:latin typeface="Comic Sans MS" pitchFamily="66" charset="0"/>
                </a:rPr>
                <a:t>E</a:t>
              </a:r>
            </a:p>
          </p:txBody>
        </p:sp>
        <p:sp>
          <p:nvSpPr>
            <p:cNvPr id="58" name="Textfeld 43"/>
            <p:cNvSpPr txBox="1">
              <a:spLocks noChangeArrowheads="1"/>
            </p:cNvSpPr>
            <p:nvPr/>
          </p:nvSpPr>
          <p:spPr bwMode="auto">
            <a:xfrm>
              <a:off x="7035714" y="3252406"/>
              <a:ext cx="2077468" cy="359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100794" tIns="50397" rIns="100794" bIns="50397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sz="1800" b="1" dirty="0" err="1">
                  <a:solidFill>
                    <a:srgbClr val="3A6F8A"/>
                  </a:solidFill>
                  <a:latin typeface="Comic Sans MS" pitchFamily="66" charset="0"/>
                </a:rPr>
                <a:t>hf</a:t>
              </a:r>
              <a:r>
                <a:rPr lang="de-DE" sz="1800" b="1" baseline="-25000" dirty="0">
                  <a:solidFill>
                    <a:srgbClr val="3A6F8A"/>
                  </a:solidFill>
                  <a:latin typeface="Comic Sans MS" pitchFamily="66" charset="0"/>
                </a:rPr>
                <a:t>-</a:t>
              </a:r>
              <a:r>
                <a:rPr lang="de-DE" sz="1800" b="1" dirty="0">
                  <a:solidFill>
                    <a:srgbClr val="3A6F8A"/>
                  </a:solidFill>
                  <a:latin typeface="Comic Sans MS" pitchFamily="66" charset="0"/>
                </a:rPr>
                <a:t> = 2µ</a:t>
              </a:r>
              <a:r>
                <a:rPr lang="de-DE" sz="1800" b="1" dirty="0">
                  <a:solidFill>
                    <a:srgbClr val="3399FF"/>
                  </a:solidFill>
                  <a:latin typeface="Comic Sans MS" pitchFamily="66" charset="0"/>
                </a:rPr>
                <a:t>B</a:t>
              </a:r>
              <a:r>
                <a:rPr lang="de-DE" sz="1800" b="1" dirty="0">
                  <a:solidFill>
                    <a:srgbClr val="3A6F8A"/>
                  </a:solidFill>
                  <a:latin typeface="Comic Sans MS" pitchFamily="66" charset="0"/>
                </a:rPr>
                <a:t> - 2d</a:t>
              </a:r>
              <a:r>
                <a:rPr lang="de-DE" sz="1800" b="1" dirty="0">
                  <a:solidFill>
                    <a:srgbClr val="C00000"/>
                  </a:solidFill>
                  <a:latin typeface="Comic Sans MS" pitchFamily="66" charset="0"/>
                </a:rPr>
                <a:t>E</a:t>
              </a:r>
            </a:p>
          </p:txBody>
        </p:sp>
        <p:grpSp>
          <p:nvGrpSpPr>
            <p:cNvPr id="59" name="Gruppo 58"/>
            <p:cNvGrpSpPr/>
            <p:nvPr/>
          </p:nvGrpSpPr>
          <p:grpSpPr>
            <a:xfrm>
              <a:off x="5588371" y="1974822"/>
              <a:ext cx="2178886" cy="1483378"/>
              <a:chOff x="5838630" y="1907752"/>
              <a:chExt cx="2178886" cy="1483378"/>
            </a:xfrm>
          </p:grpSpPr>
          <p:grpSp>
            <p:nvGrpSpPr>
              <p:cNvPr id="61" name="Gruppo 60"/>
              <p:cNvGrpSpPr/>
              <p:nvPr/>
            </p:nvGrpSpPr>
            <p:grpSpPr>
              <a:xfrm>
                <a:off x="6233789" y="2367967"/>
                <a:ext cx="1411919" cy="1023163"/>
                <a:chOff x="1468342" y="2192656"/>
                <a:chExt cx="3174697" cy="2976622"/>
              </a:xfrm>
            </p:grpSpPr>
            <p:sp>
              <p:nvSpPr>
                <p:cNvPr id="69" name="Flussdiagramm: Zusammenführen 18"/>
                <p:cNvSpPr/>
                <p:nvPr/>
              </p:nvSpPr>
              <p:spPr bwMode="auto">
                <a:xfrm>
                  <a:off x="1468342" y="2489404"/>
                  <a:ext cx="3174697" cy="2679874"/>
                </a:xfrm>
                <a:prstGeom prst="flowChartMerge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27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square" lIns="99207" tIns="51588" rIns="99207" bIns="51588">
                  <a:spAutoFit/>
                </a:bodyPr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70" name="Ellipse 34"/>
                <p:cNvSpPr/>
                <p:nvPr/>
              </p:nvSpPr>
              <p:spPr bwMode="auto">
                <a:xfrm>
                  <a:off x="1468342" y="2192656"/>
                  <a:ext cx="3174697" cy="50878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9207" tIns="51588" rIns="99207" bIns="51588">
                  <a:spAutoFit/>
                </a:bodyPr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  <p:cxnSp>
              <p:nvCxnSpPr>
                <p:cNvPr id="71" name="Gerade Verbindung mit Pfeil 39"/>
                <p:cNvCxnSpPr>
                  <a:cxnSpLocks noChangeShapeType="1"/>
                </p:cNvCxnSpPr>
                <p:nvPr/>
              </p:nvCxnSpPr>
              <p:spPr bwMode="auto">
                <a:xfrm>
                  <a:off x="3055690" y="2589889"/>
                  <a:ext cx="635290" cy="316737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Gerade Verbindung mit Pfeil 24"/>
                <p:cNvCxnSpPr>
                  <a:cxnSpLocks noChangeShapeType="1"/>
                  <a:stCxn id="69" idx="2"/>
                </p:cNvCxnSpPr>
                <p:nvPr/>
              </p:nvCxnSpPr>
              <p:spPr bwMode="auto">
                <a:xfrm flipV="1">
                  <a:off x="3055691" y="2793894"/>
                  <a:ext cx="635289" cy="2375384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" name="Gerade Verbindung 2"/>
                <p:cNvCxnSpPr>
                  <a:cxnSpLocks noChangeShapeType="1"/>
                </p:cNvCxnSpPr>
                <p:nvPr/>
              </p:nvCxnSpPr>
              <p:spPr bwMode="auto">
                <a:xfrm>
                  <a:off x="3029438" y="2430646"/>
                  <a:ext cx="26251" cy="273863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" name="Gerade Verbindung 2"/>
                <p:cNvCxnSpPr>
                  <a:cxnSpLocks noChangeShapeType="1"/>
                </p:cNvCxnSpPr>
                <p:nvPr/>
              </p:nvCxnSpPr>
              <p:spPr bwMode="auto">
                <a:xfrm>
                  <a:off x="1468342" y="2472181"/>
                  <a:ext cx="3174697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pic>
            <p:nvPicPr>
              <p:cNvPr id="62" name="Picture 2" descr="http://findicons.com/files/icons/2128/vista_style_arrow/128/rotate270anticlockwise3gree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8630" y="1907752"/>
                <a:ext cx="2178886" cy="819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3" name="Gruppo 62"/>
              <p:cNvGrpSpPr/>
              <p:nvPr/>
            </p:nvGrpSpPr>
            <p:grpSpPr>
              <a:xfrm>
                <a:off x="6511361" y="1997835"/>
                <a:ext cx="794549" cy="559724"/>
                <a:chOff x="2261141" y="1000957"/>
                <a:chExt cx="794549" cy="559724"/>
              </a:xfrm>
            </p:grpSpPr>
            <p:sp>
              <p:nvSpPr>
                <p:cNvPr id="67" name="Pfeil nach oben 26"/>
                <p:cNvSpPr>
                  <a:spLocks noChangeArrowheads="1"/>
                </p:cNvSpPr>
                <p:nvPr/>
              </p:nvSpPr>
              <p:spPr bwMode="auto">
                <a:xfrm>
                  <a:off x="2261141" y="1000957"/>
                  <a:ext cx="794549" cy="480791"/>
                </a:xfrm>
                <a:prstGeom prst="upArrow">
                  <a:avLst>
                    <a:gd name="adj1" fmla="val 50000"/>
                    <a:gd name="adj2" fmla="val 50009"/>
                  </a:avLst>
                </a:prstGeom>
                <a:solidFill>
                  <a:srgbClr val="3399FF">
                    <a:alpha val="6980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9207" tIns="51588" rIns="99207" bIns="51588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8" name="Textfeld 30"/>
                <p:cNvSpPr txBox="1">
                  <a:spLocks noChangeArrowheads="1"/>
                </p:cNvSpPr>
                <p:nvPr/>
              </p:nvSpPr>
              <p:spPr bwMode="auto">
                <a:xfrm>
                  <a:off x="2427594" y="1000957"/>
                  <a:ext cx="461641" cy="559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0794" tIns="50397" rIns="100794" bIns="50397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de-DE" b="1" dirty="0">
                      <a:solidFill>
                        <a:schemeClr val="bg1"/>
                      </a:solidFill>
                      <a:latin typeface="Comic Sans MS" pitchFamily="66" charset="0"/>
                    </a:rPr>
                    <a:t>B</a:t>
                  </a:r>
                </a:p>
              </p:txBody>
            </p:sp>
          </p:grpSp>
          <p:grpSp>
            <p:nvGrpSpPr>
              <p:cNvPr id="64" name="Gruppo 63"/>
              <p:cNvGrpSpPr/>
              <p:nvPr/>
            </p:nvGrpSpPr>
            <p:grpSpPr>
              <a:xfrm>
                <a:off x="6511361" y="2409709"/>
                <a:ext cx="792799" cy="559724"/>
                <a:chOff x="6910201" y="2727219"/>
                <a:chExt cx="792799" cy="559724"/>
              </a:xfrm>
            </p:grpSpPr>
            <p:sp>
              <p:nvSpPr>
                <p:cNvPr id="65" name="Pfeil nach oben 28"/>
                <p:cNvSpPr>
                  <a:spLocks noChangeArrowheads="1"/>
                </p:cNvSpPr>
                <p:nvPr/>
              </p:nvSpPr>
              <p:spPr bwMode="auto">
                <a:xfrm rot="10800000">
                  <a:off x="6910201" y="2793626"/>
                  <a:ext cx="792799" cy="480791"/>
                </a:xfrm>
                <a:prstGeom prst="upArrow">
                  <a:avLst>
                    <a:gd name="adj1" fmla="val 50000"/>
                    <a:gd name="adj2" fmla="val 50120"/>
                  </a:avLst>
                </a:prstGeom>
                <a:solidFill>
                  <a:srgbClr val="C00000">
                    <a:alpha val="7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9207" tIns="51588" rIns="99207" bIns="51588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6" name="Textfeld 31"/>
                <p:cNvSpPr txBox="1">
                  <a:spLocks noChangeArrowheads="1"/>
                </p:cNvSpPr>
                <p:nvPr/>
              </p:nvSpPr>
              <p:spPr bwMode="auto">
                <a:xfrm>
                  <a:off x="7067764" y="2727219"/>
                  <a:ext cx="477671" cy="559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0794" tIns="50397" rIns="100794" bIns="50397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de-DE" b="1" dirty="0">
                      <a:solidFill>
                        <a:schemeClr val="bg1"/>
                      </a:solidFill>
                      <a:latin typeface="Comic Sans MS" pitchFamily="66" charset="0"/>
                    </a:rPr>
                    <a:t>E</a:t>
                  </a:r>
                </a:p>
              </p:txBody>
            </p:sp>
          </p:grpSp>
        </p:grpSp>
        <p:sp>
          <p:nvSpPr>
            <p:cNvPr id="60" name="Textfeld 8"/>
            <p:cNvSpPr txBox="1"/>
            <p:nvPr/>
          </p:nvSpPr>
          <p:spPr>
            <a:xfrm>
              <a:off x="186997" y="1592324"/>
              <a:ext cx="8630544" cy="359413"/>
            </a:xfrm>
            <a:prstGeom prst="rect">
              <a:avLst/>
            </a:prstGeom>
            <a:noFill/>
          </p:spPr>
          <p:txBody>
            <a:bodyPr wrap="none" lIns="100794" tIns="50397" rIns="100794" bIns="50397">
              <a:spAutoFit/>
            </a:bodyPr>
            <a:lstStyle/>
            <a:p>
              <a:pPr marL="285750" indent="-285750" algn="ctr">
                <a:buFont typeface="Arial" pitchFamily="34" charset="0"/>
                <a:buChar char="•"/>
                <a:defRPr/>
              </a:pPr>
              <a:r>
                <a:rPr lang="de-DE" dirty="0" smtClean="0">
                  <a:solidFill>
                    <a:schemeClr val="tx2"/>
                  </a:solidFill>
                  <a:latin typeface="Comic Sans MS" pitchFamily="66" charset="0"/>
                </a:rPr>
                <a:t>„Traditional“ </a:t>
              </a:r>
              <a:r>
                <a:rPr lang="de-DE" dirty="0" err="1" smtClean="0">
                  <a:solidFill>
                    <a:schemeClr val="tx2"/>
                  </a:solidFill>
                  <a:latin typeface="Comic Sans MS" pitchFamily="66" charset="0"/>
                </a:rPr>
                <a:t>approach</a:t>
              </a:r>
              <a:r>
                <a:rPr lang="de-DE" dirty="0" smtClean="0">
                  <a:solidFill>
                    <a:schemeClr val="tx2"/>
                  </a:solidFill>
                  <a:latin typeface="Comic Sans MS" pitchFamily="66" charset="0"/>
                </a:rPr>
                <a:t>: </a:t>
              </a:r>
              <a:r>
                <a:rPr lang="de-DE" dirty="0" err="1">
                  <a:solidFill>
                    <a:schemeClr val="tx2"/>
                  </a:solidFill>
                  <a:latin typeface="Comic Sans MS" pitchFamily="66" charset="0"/>
                </a:rPr>
                <a:t>p</a:t>
              </a:r>
              <a:r>
                <a:rPr lang="de-DE" dirty="0" err="1" smtClean="0">
                  <a:solidFill>
                    <a:schemeClr val="tx2"/>
                  </a:solidFill>
                  <a:latin typeface="Comic Sans MS" pitchFamily="66" charset="0"/>
                </a:rPr>
                <a:t>recession</a:t>
              </a:r>
              <a:r>
                <a:rPr lang="de-DE" dirty="0" smtClean="0">
                  <a:solidFill>
                    <a:schemeClr val="tx2"/>
                  </a:solidFill>
                  <a:latin typeface="Comic Sans MS" pitchFamily="66" charset="0"/>
                </a:rPr>
                <a:t> </a:t>
              </a:r>
              <a:r>
                <a:rPr lang="de-DE" dirty="0" err="1" smtClean="0">
                  <a:solidFill>
                    <a:schemeClr val="tx2"/>
                  </a:solidFill>
                  <a:latin typeface="Comic Sans MS" pitchFamily="66" charset="0"/>
                </a:rPr>
                <a:t>frequency</a:t>
              </a:r>
              <a:r>
                <a:rPr lang="de-DE" dirty="0" smtClean="0">
                  <a:solidFill>
                    <a:schemeClr val="tx2"/>
                  </a:solidFill>
                  <a:latin typeface="Comic Sans MS" pitchFamily="66" charset="0"/>
                </a:rPr>
                <a:t> </a:t>
              </a:r>
              <a:r>
                <a:rPr lang="de-DE" dirty="0" err="1" smtClean="0">
                  <a:solidFill>
                    <a:schemeClr val="tx2"/>
                  </a:solidFill>
                  <a:latin typeface="Comic Sans MS" pitchFamily="66" charset="0"/>
                </a:rPr>
                <a:t>measurement</a:t>
              </a:r>
              <a:r>
                <a:rPr lang="de-DE" dirty="0" smtClean="0">
                  <a:solidFill>
                    <a:schemeClr val="tx2"/>
                  </a:solidFill>
                  <a:latin typeface="Comic Sans MS" pitchFamily="66" charset="0"/>
                </a:rPr>
                <a:t> in B </a:t>
              </a:r>
              <a:r>
                <a:rPr lang="de-DE" dirty="0" err="1" smtClean="0">
                  <a:solidFill>
                    <a:schemeClr val="tx2"/>
                  </a:solidFill>
                  <a:latin typeface="Comic Sans MS" pitchFamily="66" charset="0"/>
                </a:rPr>
                <a:t>and</a:t>
              </a:r>
              <a:r>
                <a:rPr lang="de-DE" dirty="0" smtClean="0">
                  <a:solidFill>
                    <a:schemeClr val="tx2"/>
                  </a:solidFill>
                  <a:latin typeface="Comic Sans MS" pitchFamily="66" charset="0"/>
                </a:rPr>
                <a:t> E </a:t>
              </a:r>
              <a:r>
                <a:rPr lang="de-DE" dirty="0" err="1" smtClean="0">
                  <a:solidFill>
                    <a:schemeClr val="tx2"/>
                  </a:solidFill>
                  <a:latin typeface="Comic Sans MS" pitchFamily="66" charset="0"/>
                </a:rPr>
                <a:t>fields</a:t>
              </a:r>
              <a:endParaRPr lang="de-DE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224016" y="5684520"/>
            <a:ext cx="507504" cy="640080"/>
            <a:chOff x="224016" y="5684520"/>
            <a:chExt cx="507504" cy="640080"/>
          </a:xfrm>
        </p:grpSpPr>
        <p:cxnSp>
          <p:nvCxnSpPr>
            <p:cNvPr id="18" name="Connettore 1 17"/>
            <p:cNvCxnSpPr/>
            <p:nvPr/>
          </p:nvCxnSpPr>
          <p:spPr bwMode="auto">
            <a:xfrm flipH="1">
              <a:off x="224016" y="5684520"/>
              <a:ext cx="442214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Connettore 1 19"/>
            <p:cNvCxnSpPr/>
            <p:nvPr/>
          </p:nvCxnSpPr>
          <p:spPr bwMode="auto">
            <a:xfrm>
              <a:off x="224016" y="5684520"/>
              <a:ext cx="0" cy="64008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Connettore 2 21"/>
            <p:cNvCxnSpPr/>
            <p:nvPr/>
          </p:nvCxnSpPr>
          <p:spPr bwMode="auto">
            <a:xfrm>
              <a:off x="224016" y="6324600"/>
              <a:ext cx="507504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Ovale 24"/>
          <p:cNvSpPr/>
          <p:nvPr/>
        </p:nvSpPr>
        <p:spPr bwMode="auto">
          <a:xfrm>
            <a:off x="853440" y="6225540"/>
            <a:ext cx="920405" cy="25908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6" name="Ovale 25"/>
          <p:cNvSpPr/>
          <p:nvPr/>
        </p:nvSpPr>
        <p:spPr bwMode="auto">
          <a:xfrm>
            <a:off x="3155416" y="6560820"/>
            <a:ext cx="441224" cy="2895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3386328" y="0"/>
            <a:ext cx="2718334" cy="7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84" tIns="50344" rIns="100684" bIns="503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 b="0" kern="0" dirty="0" smtClean="0">
                <a:solidFill>
                  <a:srgbClr val="FF0000"/>
                </a:solidFill>
                <a:latin typeface="Comic Sans MS" pitchFamily="66" charset="0"/>
              </a:rPr>
              <a:t>Experiments</a:t>
            </a:r>
            <a:endParaRPr lang="en-US" sz="3200" b="0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962729" y="0"/>
            <a:ext cx="6479886" cy="60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84" tIns="50344" rIns="100684" bIns="503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2400" b="0" dirty="0" err="1" smtClean="0">
                <a:solidFill>
                  <a:srgbClr val="FF0000"/>
                </a:solidFill>
                <a:latin typeface="Comic Sans MS" pitchFamily="66" charset="0"/>
              </a:rPr>
              <a:t>Symmetry</a:t>
            </a:r>
            <a:r>
              <a:rPr lang="de-DE" sz="2400" b="0" dirty="0" smtClean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de-DE" sz="2400" b="0" dirty="0" err="1" smtClean="0">
                <a:solidFill>
                  <a:srgbClr val="FF0000"/>
                </a:solidFill>
                <a:latin typeface="Comic Sans MS" pitchFamily="66" charset="0"/>
              </a:rPr>
              <a:t>violation</a:t>
            </a:r>
            <a:r>
              <a:rPr lang="de-DE" sz="2400" b="0" dirty="0" smtClean="0">
                <a:solidFill>
                  <a:srgbClr val="FF0000"/>
                </a:solidFill>
                <a:latin typeface="Comic Sans MS" pitchFamily="66" charset="0"/>
              </a:rPr>
              <a:t>) in Standard Model </a:t>
            </a:r>
            <a:endParaRPr lang="de-DE" sz="24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8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03456"/>
              </p:ext>
            </p:extLst>
          </p:nvPr>
        </p:nvGraphicFramePr>
        <p:xfrm>
          <a:off x="1632031" y="821273"/>
          <a:ext cx="712808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038"/>
                <a:gridCol w="1638973"/>
                <a:gridCol w="1826036"/>
                <a:gridCol w="1826036"/>
              </a:tblGrid>
              <a:tr h="365760">
                <a:tc>
                  <a:txBody>
                    <a:bodyPr/>
                    <a:lstStyle/>
                    <a:p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err="1" smtClean="0">
                          <a:latin typeface="Comic Sans MS" pitchFamily="66" charset="0"/>
                        </a:rPr>
                        <a:t>El-mag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err="1" smtClean="0">
                          <a:latin typeface="Comic Sans MS" pitchFamily="66" charset="0"/>
                        </a:rPr>
                        <a:t>Weak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latin typeface="Comic Sans MS" pitchFamily="66" charset="0"/>
                        </a:rPr>
                        <a:t>Strong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latin typeface="Comic Sans MS" pitchFamily="66" charset="0"/>
                        </a:rPr>
                        <a:t>C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it-IT" sz="1600" b="0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it-IT" sz="1600" b="0" dirty="0" err="1" smtClean="0">
                          <a:latin typeface="Comic Sans MS" pitchFamily="66" charset="0"/>
                        </a:rPr>
                        <a:t>P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it-IT" sz="1600" b="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it-IT" sz="1600" b="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latin typeface="Comic Sans MS"/>
                          <a:ea typeface="Zapf Dingbats"/>
                          <a:cs typeface="Comic Sans MS"/>
                          <a:sym typeface="Zapf Dingbats"/>
                        </a:rPr>
                        <a:t>(</a:t>
                      </a:r>
                      <a:r>
                        <a:rPr lang="it-IT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r>
                        <a:rPr lang="it-IT" sz="1600" b="0" dirty="0" smtClean="0">
                          <a:latin typeface="Comic Sans MS"/>
                          <a:ea typeface="Zapf Dingbats"/>
                          <a:cs typeface="Comic Sans MS"/>
                          <a:sym typeface="Zapf Dingbats"/>
                        </a:rPr>
                        <a:t>)</a:t>
                      </a:r>
                      <a:endParaRPr lang="it-IT" sz="1600" b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latin typeface="Comic Sans MS" pitchFamily="66" charset="0"/>
                        </a:rPr>
                        <a:t>T</a:t>
                      </a:r>
                      <a:r>
                        <a:rPr lang="it-IT" sz="1600" b="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it-IT" sz="1600" b="0" baseline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it-IT" sz="1600" b="0" baseline="0" dirty="0" smtClean="0">
                          <a:latin typeface="Comic Sans MS"/>
                          <a:ea typeface="Wingdings"/>
                          <a:cs typeface="Comic Sans MS"/>
                          <a:sym typeface="Wingdings"/>
                        </a:rPr>
                        <a:t>CP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it-IT" sz="1600" b="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latin typeface="Comic Sans MS"/>
                          <a:ea typeface="Zapf Dingbats"/>
                          <a:cs typeface="Comic Sans MS"/>
                          <a:sym typeface="Zapf Dingbats"/>
                        </a:rPr>
                        <a:t>(</a:t>
                      </a:r>
                      <a:r>
                        <a:rPr lang="it-IT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r>
                        <a:rPr lang="it-IT" sz="1600" b="0" dirty="0" smtClean="0">
                          <a:latin typeface="Comic Sans MS"/>
                          <a:ea typeface="Zapf Dingbats"/>
                          <a:cs typeface="Comic Sans MS"/>
                          <a:sym typeface="Zapf Dingbats"/>
                        </a:rPr>
                        <a:t>)</a:t>
                      </a:r>
                      <a:endParaRPr lang="it-IT" sz="1600" b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latin typeface="Comic Sans MS"/>
                          <a:ea typeface="Zapf Dingbats"/>
                          <a:cs typeface="Comic Sans MS"/>
                          <a:sym typeface="Zapf Dingbats"/>
                        </a:rPr>
                        <a:t>(</a:t>
                      </a:r>
                      <a:r>
                        <a:rPr lang="it-IT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r>
                        <a:rPr lang="it-IT" sz="1600" b="0" dirty="0" smtClean="0">
                          <a:latin typeface="Comic Sans MS"/>
                          <a:ea typeface="Zapf Dingbats"/>
                          <a:cs typeface="Comic Sans MS"/>
                          <a:sym typeface="Zapf Dingbats"/>
                        </a:rPr>
                        <a:t>)</a:t>
                      </a:r>
                      <a:endParaRPr lang="it-IT" sz="1600" b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91706" y="2584507"/>
            <a:ext cx="8788977" cy="9076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00684" tIns="50344" rIns="100684" bIns="50344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9EE0"/>
              </a:buClr>
              <a:buFont typeface="Arial"/>
              <a:buChar char="•"/>
            </a:pPr>
            <a:r>
              <a:rPr lang="de-DE" sz="1800" dirty="0" smtClean="0">
                <a:latin typeface="Comic Sans MS" pitchFamily="66" charset="0"/>
              </a:rPr>
              <a:t>C </a:t>
            </a:r>
            <a:r>
              <a:rPr lang="de-DE" sz="1800" dirty="0" err="1" smtClean="0">
                <a:latin typeface="Comic Sans MS" pitchFamily="66" charset="0"/>
              </a:rPr>
              <a:t>and</a:t>
            </a:r>
            <a:r>
              <a:rPr lang="de-DE" sz="1800" dirty="0" smtClean="0">
                <a:latin typeface="Comic Sans MS" pitchFamily="66" charset="0"/>
              </a:rPr>
              <a:t> P </a:t>
            </a:r>
            <a:r>
              <a:rPr lang="de-DE" sz="1800" dirty="0" err="1" smtClean="0">
                <a:latin typeface="Comic Sans MS" pitchFamily="66" charset="0"/>
              </a:rPr>
              <a:t>maximally</a:t>
            </a:r>
            <a:r>
              <a:rPr lang="de-DE" sz="1800" dirty="0" smtClean="0">
                <a:latin typeface="Comic Sans MS" pitchFamily="66" charset="0"/>
              </a:rPr>
              <a:t> </a:t>
            </a:r>
            <a:r>
              <a:rPr lang="de-DE" sz="1800" dirty="0" err="1" smtClean="0">
                <a:latin typeface="Comic Sans MS" pitchFamily="66" charset="0"/>
              </a:rPr>
              <a:t>violated</a:t>
            </a:r>
            <a:r>
              <a:rPr lang="de-DE" sz="1800" dirty="0" smtClean="0">
                <a:latin typeface="Comic Sans MS" pitchFamily="66" charset="0"/>
              </a:rPr>
              <a:t> in </a:t>
            </a:r>
            <a:r>
              <a:rPr lang="de-DE" sz="1800" dirty="0" err="1" smtClean="0">
                <a:latin typeface="Comic Sans MS" pitchFamily="66" charset="0"/>
              </a:rPr>
              <a:t>weak-interactions</a:t>
            </a:r>
            <a:endParaRPr lang="de-DE" sz="1800" dirty="0" smtClean="0">
              <a:latin typeface="Comic Sans MS" pitchFamily="66" charset="0"/>
            </a:endParaRPr>
          </a:p>
          <a:p>
            <a:pPr eaLnBrk="1" hangingPunct="1">
              <a:spcBef>
                <a:spcPct val="20000"/>
              </a:spcBef>
              <a:buClr>
                <a:srgbClr val="009EE0"/>
              </a:buClr>
              <a:buFont typeface="Arial"/>
              <a:buChar char="•"/>
            </a:pPr>
            <a:r>
              <a:rPr lang="de-DE" sz="1800" dirty="0" smtClean="0">
                <a:latin typeface="Comic Sans MS" pitchFamily="66" charset="0"/>
              </a:rPr>
              <a:t>CP </a:t>
            </a:r>
            <a:r>
              <a:rPr lang="de-DE" sz="1800" dirty="0" err="1" smtClean="0">
                <a:latin typeface="Comic Sans MS" pitchFamily="66" charset="0"/>
              </a:rPr>
              <a:t>violation</a:t>
            </a:r>
            <a:r>
              <a:rPr lang="de-DE" sz="1800" dirty="0" smtClean="0">
                <a:latin typeface="Comic Sans MS" pitchFamily="66" charset="0"/>
              </a:rPr>
              <a:t> </a:t>
            </a:r>
            <a:r>
              <a:rPr lang="de-DE" sz="1800" dirty="0" err="1" smtClean="0">
                <a:latin typeface="Comic Sans MS" pitchFamily="66" charset="0"/>
              </a:rPr>
              <a:t>discovered</a:t>
            </a:r>
            <a:r>
              <a:rPr lang="de-DE" sz="1800" dirty="0" smtClean="0">
                <a:latin typeface="Comic Sans MS" pitchFamily="66" charset="0"/>
              </a:rPr>
              <a:t> in </a:t>
            </a:r>
            <a:r>
              <a:rPr lang="de-DE" sz="1800" dirty="0" err="1" smtClean="0">
                <a:latin typeface="Comic Sans MS" pitchFamily="66" charset="0"/>
              </a:rPr>
              <a:t>kaon</a:t>
            </a:r>
            <a:r>
              <a:rPr lang="de-DE" sz="1800" dirty="0" smtClean="0">
                <a:latin typeface="Comic Sans MS" pitchFamily="66" charset="0"/>
              </a:rPr>
              <a:t> </a:t>
            </a:r>
            <a:r>
              <a:rPr lang="de-DE" sz="1800" dirty="0" err="1" smtClean="0">
                <a:latin typeface="Comic Sans MS" pitchFamily="66" charset="0"/>
              </a:rPr>
              <a:t>decays</a:t>
            </a:r>
            <a:r>
              <a:rPr lang="de-DE" sz="1800" dirty="0" smtClean="0">
                <a:latin typeface="Comic Sans MS" pitchFamily="66" charset="0"/>
              </a:rPr>
              <a:t>, </a:t>
            </a:r>
            <a:r>
              <a:rPr lang="de-DE" sz="1800" dirty="0" err="1" smtClean="0">
                <a:latin typeface="Comic Sans MS" pitchFamily="66" charset="0"/>
              </a:rPr>
              <a:t>described</a:t>
            </a:r>
            <a:r>
              <a:rPr lang="de-DE" sz="1800" dirty="0" smtClean="0">
                <a:latin typeface="Comic Sans MS" pitchFamily="66" charset="0"/>
              </a:rPr>
              <a:t> </a:t>
            </a:r>
            <a:r>
              <a:rPr lang="de-DE" sz="1800" dirty="0" err="1" smtClean="0">
                <a:latin typeface="Comic Sans MS" pitchFamily="66" charset="0"/>
              </a:rPr>
              <a:t>by</a:t>
            </a:r>
            <a:r>
              <a:rPr lang="de-DE" sz="1800" dirty="0" smtClean="0">
                <a:latin typeface="Comic Sans MS" pitchFamily="66" charset="0"/>
              </a:rPr>
              <a:t> CKM </a:t>
            </a:r>
            <a:r>
              <a:rPr lang="de-DE" sz="1800" dirty="0" err="1" smtClean="0">
                <a:latin typeface="Comic Sans MS" pitchFamily="66" charset="0"/>
              </a:rPr>
              <a:t>matrix</a:t>
            </a:r>
            <a:r>
              <a:rPr lang="de-DE" sz="1800" dirty="0" smtClean="0">
                <a:latin typeface="Comic Sans MS" pitchFamily="66" charset="0"/>
              </a:rPr>
              <a:t> in SM</a:t>
            </a:r>
          </a:p>
          <a:p>
            <a:pPr eaLnBrk="1" hangingPunct="1">
              <a:spcBef>
                <a:spcPct val="20000"/>
              </a:spcBef>
              <a:buClr>
                <a:srgbClr val="009EE0"/>
              </a:buClr>
              <a:buFont typeface="Arial"/>
              <a:buChar char="•"/>
            </a:pPr>
            <a:r>
              <a:rPr lang="de-DE" sz="1800" dirty="0" smtClean="0">
                <a:latin typeface="Comic Sans MS" pitchFamily="66" charset="0"/>
              </a:rPr>
              <a:t>CP </a:t>
            </a:r>
            <a:r>
              <a:rPr lang="de-DE" sz="1800" dirty="0" err="1" smtClean="0">
                <a:latin typeface="Comic Sans MS" pitchFamily="66" charset="0"/>
              </a:rPr>
              <a:t>violation</a:t>
            </a:r>
            <a:r>
              <a:rPr lang="de-DE" sz="1800" dirty="0" smtClean="0">
                <a:latin typeface="Comic Sans MS" pitchFamily="66" charset="0"/>
              </a:rPr>
              <a:t> </a:t>
            </a:r>
            <a:r>
              <a:rPr lang="de-DE" sz="1800" dirty="0" err="1" smtClean="0">
                <a:latin typeface="Comic Sans MS" pitchFamily="66" charset="0"/>
              </a:rPr>
              <a:t>allowed</a:t>
            </a:r>
            <a:r>
              <a:rPr lang="de-DE" sz="1800" dirty="0" smtClean="0">
                <a:latin typeface="Comic Sans MS" pitchFamily="66" charset="0"/>
              </a:rPr>
              <a:t> in strong </a:t>
            </a:r>
            <a:r>
              <a:rPr lang="de-DE" sz="1800" dirty="0" err="1" smtClean="0">
                <a:latin typeface="Comic Sans MS" pitchFamily="66" charset="0"/>
              </a:rPr>
              <a:t>interaction</a:t>
            </a:r>
            <a:r>
              <a:rPr lang="de-DE" sz="1800" dirty="0" smtClean="0">
                <a:latin typeface="Comic Sans MS" pitchFamily="66" charset="0"/>
              </a:rPr>
              <a:t>, but </a:t>
            </a:r>
            <a:r>
              <a:rPr lang="de-DE" sz="1800" dirty="0" err="1" smtClean="0">
                <a:latin typeface="Symbol" charset="2"/>
                <a:cs typeface="Symbol" charset="2"/>
              </a:rPr>
              <a:t>q</a:t>
            </a:r>
            <a:r>
              <a:rPr lang="de-DE" sz="1800" baseline="-25000" dirty="0" err="1" smtClean="0">
                <a:latin typeface="Comic Sans MS" pitchFamily="66" charset="0"/>
              </a:rPr>
              <a:t>QCD</a:t>
            </a:r>
            <a:r>
              <a:rPr lang="de-DE" sz="1800" dirty="0" smtClean="0">
                <a:latin typeface="Comic Sans MS" pitchFamily="66" charset="0"/>
              </a:rPr>
              <a:t> &lt; 10</a:t>
            </a:r>
            <a:r>
              <a:rPr lang="de-DE" sz="1800" baseline="30000" dirty="0" smtClean="0">
                <a:latin typeface="Comic Sans MS" pitchFamily="66" charset="0"/>
              </a:rPr>
              <a:t>-10 </a:t>
            </a:r>
            <a:r>
              <a:rPr lang="de-DE" sz="1800" dirty="0" smtClean="0">
                <a:latin typeface="Comic Sans MS" pitchFamily="66" charset="0"/>
              </a:rPr>
              <a:t>(strong CP-problem) </a:t>
            </a:r>
            <a:endParaRPr lang="de-DE" sz="2400" dirty="0">
              <a:latin typeface="Comic Sans MS" pitchFamily="66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>
            <a:off x="3341834" y="3909507"/>
            <a:ext cx="3556575" cy="60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84" tIns="50344" rIns="100684" bIns="503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2400" b="0" dirty="0" smtClean="0">
                <a:solidFill>
                  <a:srgbClr val="FF0000"/>
                </a:solidFill>
                <a:latin typeface="Comic Sans MS" pitchFamily="66" charset="0"/>
              </a:rPr>
              <a:t>CP-violation </a:t>
            </a:r>
            <a:r>
              <a:rPr lang="de-DE" sz="2400" b="0" dirty="0" err="1" smtClean="0">
                <a:solidFill>
                  <a:srgbClr val="FF0000"/>
                </a:solidFill>
                <a:latin typeface="Comic Sans MS" pitchFamily="66" charset="0"/>
              </a:rPr>
              <a:t>and</a:t>
            </a:r>
            <a:r>
              <a:rPr lang="de-DE" sz="2400" b="0" dirty="0" smtClean="0">
                <a:solidFill>
                  <a:srgbClr val="FF0000"/>
                </a:solidFill>
                <a:latin typeface="Comic Sans MS" pitchFamily="66" charset="0"/>
              </a:rPr>
              <a:t> EDMs</a:t>
            </a:r>
            <a:endParaRPr lang="de-DE" sz="24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1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089723"/>
              </p:ext>
            </p:extLst>
          </p:nvPr>
        </p:nvGraphicFramePr>
        <p:xfrm>
          <a:off x="1625682" y="4610112"/>
          <a:ext cx="712808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011"/>
                <a:gridCol w="3652072"/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latin typeface="Comic Sans MS" pitchFamily="66" charset="0"/>
                        </a:rPr>
                        <a:t>Standard Model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latin typeface="Comic Sans MS" pitchFamily="66" charset="0"/>
                        </a:rPr>
                        <a:t>Weak</a:t>
                      </a:r>
                      <a:r>
                        <a:rPr lang="it-IT" sz="1600" b="1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it-IT" sz="1600" b="0" baseline="0" dirty="0" err="1" smtClean="0">
                          <a:latin typeface="Comic Sans MS" pitchFamily="66" charset="0"/>
                        </a:rPr>
                        <a:t>interaction</a:t>
                      </a:r>
                      <a:r>
                        <a:rPr lang="it-IT" sz="1600" b="0" baseline="0" dirty="0" smtClean="0">
                          <a:latin typeface="Comic Sans MS" pitchFamily="66" charset="0"/>
                        </a:rPr>
                        <a:t>: CKM </a:t>
                      </a:r>
                      <a:r>
                        <a:rPr lang="it-IT" sz="1600" b="0" baseline="0" dirty="0" err="1" smtClean="0">
                          <a:latin typeface="Comic Sans MS" pitchFamily="66" charset="0"/>
                        </a:rPr>
                        <a:t>matrix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 err="1" smtClean="0">
                          <a:latin typeface="Comic Sans MS" pitchFamily="66" charset="0"/>
                        </a:rPr>
                        <a:t>unobserably</a:t>
                      </a:r>
                      <a:r>
                        <a:rPr lang="it-IT" sz="1600" b="0" baseline="0" dirty="0" smtClean="0">
                          <a:latin typeface="Comic Sans MS" pitchFamily="66" charset="0"/>
                        </a:rPr>
                        <a:t> small EDM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omic Sans MS" pitchFamily="66" charset="0"/>
                        </a:rPr>
                        <a:t>Strong</a:t>
                      </a:r>
                      <a:r>
                        <a:rPr lang="it-IT" sz="1600" b="1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it-IT" sz="1600" b="0" baseline="0" dirty="0" err="1" smtClean="0">
                          <a:latin typeface="Comic Sans MS" pitchFamily="66" charset="0"/>
                        </a:rPr>
                        <a:t>interaction</a:t>
                      </a:r>
                      <a:r>
                        <a:rPr lang="it-IT" sz="1600" b="0" baseline="0" dirty="0" smtClean="0">
                          <a:latin typeface="Comic Sans MS" pitchFamily="66" charset="0"/>
                        </a:rPr>
                        <a:t>: </a:t>
                      </a:r>
                      <a:r>
                        <a:rPr lang="it-IT" sz="1600" b="0" baseline="0" dirty="0" err="1" smtClean="0"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it-IT" sz="1600" b="0" baseline="-25000" dirty="0" err="1" smtClean="0">
                          <a:latin typeface="Comic Sans MS" pitchFamily="66" charset="0"/>
                        </a:rPr>
                        <a:t>QCD</a:t>
                      </a:r>
                      <a:endParaRPr lang="it-IT" sz="1600" b="0" baseline="-25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latin typeface="Comic Sans MS" pitchFamily="66" charset="0"/>
                        </a:rPr>
                        <a:t>best</a:t>
                      </a:r>
                      <a:r>
                        <a:rPr lang="it-IT" sz="1600" b="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it-IT" sz="1600" b="0" baseline="0" dirty="0" err="1" smtClean="0">
                          <a:latin typeface="Comic Sans MS" pitchFamily="66" charset="0"/>
                        </a:rPr>
                        <a:t>limit</a:t>
                      </a:r>
                      <a:r>
                        <a:rPr lang="it-IT" sz="1600" b="0" baseline="0" dirty="0" smtClean="0">
                          <a:latin typeface="Comic Sans MS" pitchFamily="66" charset="0"/>
                        </a:rPr>
                        <a:t> from </a:t>
                      </a:r>
                      <a:r>
                        <a:rPr lang="it-IT" sz="1600" b="0" baseline="0" dirty="0" err="1" smtClean="0">
                          <a:latin typeface="Comic Sans MS" pitchFamily="66" charset="0"/>
                        </a:rPr>
                        <a:t>neutron</a:t>
                      </a:r>
                      <a:r>
                        <a:rPr lang="it-IT" sz="1600" b="0" baseline="0" dirty="0" smtClean="0">
                          <a:latin typeface="Comic Sans MS" pitchFamily="66" charset="0"/>
                        </a:rPr>
                        <a:t> EDM</a:t>
                      </a:r>
                      <a:endParaRPr lang="it-IT" sz="1600" b="0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5760">
                <a:tc gridSpan="2"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Beyond</a:t>
                      </a:r>
                      <a:r>
                        <a:rPr lang="it-IT" sz="1600" b="0" baseline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Standard Model</a:t>
                      </a:r>
                      <a:endParaRPr lang="it-IT" sz="1600" b="0" dirty="0" smtClean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latin typeface="Comic Sans MS" pitchFamily="66" charset="0"/>
                        </a:rPr>
                        <a:t>e.g. SUSY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err="1" smtClean="0">
                          <a:latin typeface="Comic Sans MS"/>
                          <a:cs typeface="Comic Sans MS"/>
                        </a:rPr>
                        <a:t>accessible</a:t>
                      </a:r>
                      <a:r>
                        <a:rPr lang="it-IT" sz="1600" b="0" dirty="0" smtClean="0">
                          <a:latin typeface="Comic Sans MS"/>
                          <a:cs typeface="Comic Sans MS"/>
                        </a:rPr>
                        <a:t> by EDM </a:t>
                      </a:r>
                      <a:r>
                        <a:rPr lang="it-IT" sz="1600" b="0" dirty="0" err="1" smtClean="0">
                          <a:latin typeface="Comic Sans MS"/>
                          <a:cs typeface="Comic Sans MS"/>
                        </a:rPr>
                        <a:t>measurements</a:t>
                      </a:r>
                      <a:endParaRPr lang="it-IT" sz="1600" b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79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517" y="0"/>
            <a:ext cx="8568531" cy="762429"/>
          </a:xfrm>
        </p:spPr>
        <p:txBody>
          <a:bodyPr/>
          <a:lstStyle/>
          <a:p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Operation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„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magic</a:t>
            </a:r>
            <a:r>
              <a:rPr lang="de-DE" sz="28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 RF Wien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filter</a:t>
            </a:r>
            <a:endParaRPr lang="de-DE" sz="2800" b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557576" y="1808062"/>
            <a:ext cx="8881395" cy="4409768"/>
            <a:chOff x="734553" y="1902542"/>
            <a:chExt cx="8881395" cy="4409768"/>
          </a:xfrm>
        </p:grpSpPr>
        <p:sp>
          <p:nvSpPr>
            <p:cNvPr id="7" name="Rettangolo 6"/>
            <p:cNvSpPr/>
            <p:nvPr/>
          </p:nvSpPr>
          <p:spPr bwMode="auto">
            <a:xfrm>
              <a:off x="734553" y="1902542"/>
              <a:ext cx="8881395" cy="44097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461" y="2040287"/>
              <a:ext cx="6335138" cy="4047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hteck 2"/>
                <p:cNvSpPr/>
                <p:nvPr/>
              </p:nvSpPr>
              <p:spPr>
                <a:xfrm>
                  <a:off x="734553" y="2233091"/>
                  <a:ext cx="1586628" cy="617048"/>
                </a:xfrm>
                <a:prstGeom prst="rect">
                  <a:avLst/>
                </a:prstGeom>
              </p:spPr>
              <p:txBody>
                <a:bodyPr wrap="none" lIns="100794" tIns="50397" rIns="100794" bIns="50397">
                  <a:spAutoFit/>
                </a:bodyPr>
                <a:lstStyle/>
                <a:p>
                  <a:r>
                    <a:rPr lang="de-DE" dirty="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beam </a:t>
                  </a:r>
                  <a:r>
                    <a:rPr lang="de-DE" dirty="0" err="1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energy</a:t>
                  </a:r>
                  <a:r>
                    <a:rPr lang="de-DE" dirty="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	</a:t>
                  </a:r>
                  <a:endParaRPr lang="de-DE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  <a:p>
                  <a14:m>
                    <m:oMathPara xmlns:m="http://schemas.openxmlformats.org/officeDocument/2006/math" xmlns="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de-DE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de-DE" i="1" baseline="-25000" dirty="0" err="1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de-DE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=50 </m:t>
                        </m:r>
                        <m:r>
                          <m:rPr>
                            <m:sty m:val="p"/>
                          </m:rPr>
                          <a:rPr lang="de-DE" dirty="0" err="1">
                            <a:solidFill>
                              <a:srgbClr val="000000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de-DE" dirty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3" name="Rechteck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53" y="2233091"/>
                  <a:ext cx="1586628" cy="6170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299" t="-792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6480735" y="915192"/>
            <a:ext cx="1045883" cy="3548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6" name="Textfeld 20"/>
          <p:cNvSpPr txBox="1"/>
          <p:nvPr/>
        </p:nvSpPr>
        <p:spPr>
          <a:xfrm>
            <a:off x="603412" y="1030671"/>
            <a:ext cx="3909699" cy="362619"/>
          </a:xfrm>
          <a:prstGeom prst="rect">
            <a:avLst/>
          </a:prstGeom>
          <a:solidFill>
            <a:schemeClr val="bg1"/>
          </a:solidFill>
        </p:spPr>
        <p:txBody>
          <a:bodyPr wrap="none" lIns="100794" tIns="50397" rIns="100794" bIns="50397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Comic Sans MS" panose="030F0702030302020204" pitchFamily="66" charset="0"/>
              </a:rPr>
              <a:t>Oscillating</a:t>
            </a:r>
            <a:r>
              <a:rPr lang="de-DE" dirty="0" smtClean="0">
                <a:latin typeface="Comic Sans MS" panose="030F0702030302020204" pitchFamily="66" charset="0"/>
              </a:rPr>
              <a:t> radial E </a:t>
            </a:r>
            <a:r>
              <a:rPr lang="de-DE" dirty="0" err="1" smtClean="0">
                <a:latin typeface="Comic Sans MS" panose="030F0702030302020204" pitchFamily="66" charset="0"/>
              </a:rPr>
              <a:t>and</a:t>
            </a:r>
            <a:r>
              <a:rPr lang="de-DE" dirty="0" smtClean="0">
                <a:latin typeface="Comic Sans MS" panose="030F0702030302020204" pitchFamily="66" charset="0"/>
              </a:rPr>
              <a:t> B </a:t>
            </a:r>
            <a:r>
              <a:rPr lang="de-DE" dirty="0" err="1" smtClean="0">
                <a:latin typeface="Comic Sans MS" panose="030F0702030302020204" pitchFamily="66" charset="0"/>
              </a:rPr>
              <a:t>fields</a:t>
            </a:r>
            <a:r>
              <a:rPr lang="de-DE" smtClean="0">
                <a:latin typeface="Comic Sans MS" panose="030F0702030302020204" pitchFamily="66" charset="0"/>
              </a:rPr>
              <a:t>.</a:t>
            </a:r>
            <a:endParaRPr lang="de-DE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3334" t="8668" r="3323" b="21991"/>
          <a:stretch>
            <a:fillRect/>
          </a:stretch>
        </p:blipFill>
        <p:spPr bwMode="auto">
          <a:xfrm>
            <a:off x="1938598" y="920977"/>
            <a:ext cx="6599612" cy="612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DEDD980-379E-4912-A0E1-6B5F1932B6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991590" y="0"/>
            <a:ext cx="6465455" cy="76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84" tIns="50344" rIns="100684" bIns="503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3200" b="0" dirty="0" smtClean="0">
                <a:solidFill>
                  <a:srgbClr val="FF0000"/>
                </a:solidFill>
                <a:latin typeface="Comic Sans MS" pitchFamily="66" charset="0"/>
              </a:rPr>
              <a:t>Matter-Antimatter </a:t>
            </a:r>
            <a:r>
              <a:rPr lang="de-DE" sz="3200" b="0" dirty="0" err="1" smtClean="0">
                <a:solidFill>
                  <a:srgbClr val="FF0000"/>
                </a:solidFill>
                <a:latin typeface="Comic Sans MS" pitchFamily="66" charset="0"/>
              </a:rPr>
              <a:t>asymmetry</a:t>
            </a:r>
            <a:endParaRPr lang="de-DE" sz="32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23005" y="5103926"/>
            <a:ext cx="9201219" cy="74315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00684" tIns="50344" rIns="100684" bIns="50344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692" indent="-285692" eaLnBrk="1" hangingPunct="1">
              <a:spcBef>
                <a:spcPct val="20000"/>
              </a:spcBef>
              <a:buClr>
                <a:srgbClr val="009EE0"/>
              </a:buClr>
              <a:buFont typeface="Arial" pitchFamily="34" charset="0"/>
              <a:buChar char="•"/>
            </a:pPr>
            <a:r>
              <a:rPr lang="de-DE" sz="2000" dirty="0">
                <a:latin typeface="Comic Sans MS" pitchFamily="66" charset="0"/>
              </a:rPr>
              <a:t>New </a:t>
            </a:r>
            <a:r>
              <a:rPr lang="de-DE" sz="2000" dirty="0" err="1">
                <a:latin typeface="Comic Sans MS" pitchFamily="66" charset="0"/>
              </a:rPr>
              <a:t>sources</a:t>
            </a:r>
            <a:r>
              <a:rPr lang="de-DE" sz="2000" dirty="0">
                <a:latin typeface="Comic Sans MS" pitchFamily="66" charset="0"/>
              </a:rPr>
              <a:t> </a:t>
            </a:r>
            <a:r>
              <a:rPr lang="de-DE" sz="2000" dirty="0" err="1">
                <a:latin typeface="Comic Sans MS" pitchFamily="66" charset="0"/>
              </a:rPr>
              <a:t>of</a:t>
            </a:r>
            <a:r>
              <a:rPr lang="de-DE" sz="2000" dirty="0">
                <a:latin typeface="Comic Sans MS" pitchFamily="66" charset="0"/>
              </a:rPr>
              <a:t> CP </a:t>
            </a:r>
            <a:r>
              <a:rPr lang="de-DE" sz="2000" dirty="0" err="1">
                <a:latin typeface="Comic Sans MS" pitchFamily="66" charset="0"/>
              </a:rPr>
              <a:t>violation</a:t>
            </a:r>
            <a:r>
              <a:rPr lang="de-DE" sz="2000" dirty="0">
                <a:latin typeface="Comic Sans MS" pitchFamily="66" charset="0"/>
              </a:rPr>
              <a:t> </a:t>
            </a:r>
            <a:r>
              <a:rPr lang="de-DE" sz="2000" dirty="0" err="1">
                <a:latin typeface="Comic Sans MS" pitchFamily="66" charset="0"/>
              </a:rPr>
              <a:t>beyond</a:t>
            </a:r>
            <a:r>
              <a:rPr lang="de-DE" sz="2000" dirty="0">
                <a:latin typeface="Comic Sans MS" pitchFamily="66" charset="0"/>
              </a:rPr>
              <a:t> SM </a:t>
            </a:r>
            <a:r>
              <a:rPr lang="de-DE" sz="2000" dirty="0" err="1" smtClean="0">
                <a:latin typeface="Comic Sans MS" pitchFamily="66" charset="0"/>
              </a:rPr>
              <a:t>to</a:t>
            </a:r>
            <a:r>
              <a:rPr lang="de-DE" sz="2000" dirty="0" smtClean="0">
                <a:latin typeface="Comic Sans MS" pitchFamily="66" charset="0"/>
              </a:rPr>
              <a:t> </a:t>
            </a:r>
            <a:r>
              <a:rPr lang="de-DE" sz="2000" dirty="0" err="1" smtClean="0">
                <a:latin typeface="Comic Sans MS" pitchFamily="66" charset="0"/>
              </a:rPr>
              <a:t>explain</a:t>
            </a:r>
            <a:r>
              <a:rPr lang="de-DE" sz="2000" dirty="0" smtClean="0">
                <a:latin typeface="Comic Sans MS" pitchFamily="66" charset="0"/>
              </a:rPr>
              <a:t> </a:t>
            </a:r>
            <a:r>
              <a:rPr lang="de-DE" sz="2000" dirty="0" err="1" smtClean="0">
                <a:latin typeface="Comic Sans MS" pitchFamily="66" charset="0"/>
              </a:rPr>
              <a:t>this</a:t>
            </a:r>
            <a:r>
              <a:rPr lang="de-DE" sz="2000" dirty="0" smtClean="0">
                <a:latin typeface="Comic Sans MS" pitchFamily="66" charset="0"/>
              </a:rPr>
              <a:t> </a:t>
            </a:r>
            <a:r>
              <a:rPr lang="de-DE" sz="2000" dirty="0" err="1" smtClean="0">
                <a:latin typeface="Comic Sans MS" pitchFamily="66" charset="0"/>
              </a:rPr>
              <a:t>discrepancy</a:t>
            </a:r>
            <a:endParaRPr lang="de-DE" sz="2000" dirty="0">
              <a:latin typeface="Comic Sans MS" pitchFamily="66" charset="0"/>
            </a:endParaRPr>
          </a:p>
          <a:p>
            <a:pPr marL="285692" indent="-285692" eaLnBrk="1" hangingPunct="1">
              <a:spcBef>
                <a:spcPct val="20000"/>
              </a:spcBef>
              <a:buClr>
                <a:srgbClr val="009EE0"/>
              </a:buClr>
              <a:buFont typeface="Arial" pitchFamily="34" charset="0"/>
              <a:buChar char="•"/>
            </a:pPr>
            <a:r>
              <a:rPr lang="de-DE" sz="2000" dirty="0" err="1" smtClean="0">
                <a:latin typeface="Comic Sans MS" pitchFamily="66" charset="0"/>
              </a:rPr>
              <a:t>They</a:t>
            </a:r>
            <a:r>
              <a:rPr lang="de-DE" sz="2000" dirty="0" smtClean="0">
                <a:latin typeface="Comic Sans MS" pitchFamily="66" charset="0"/>
              </a:rPr>
              <a:t> </a:t>
            </a:r>
            <a:r>
              <a:rPr lang="de-DE" sz="2000" dirty="0" err="1">
                <a:latin typeface="Comic Sans MS" pitchFamily="66" charset="0"/>
              </a:rPr>
              <a:t>c</a:t>
            </a:r>
            <a:r>
              <a:rPr lang="de-DE" sz="2000" dirty="0" err="1" smtClean="0">
                <a:latin typeface="Comic Sans MS" pitchFamily="66" charset="0"/>
              </a:rPr>
              <a:t>ould</a:t>
            </a:r>
            <a:r>
              <a:rPr lang="de-DE" sz="2000" dirty="0" smtClean="0">
                <a:latin typeface="Comic Sans MS" pitchFamily="66" charset="0"/>
              </a:rPr>
              <a:t> </a:t>
            </a:r>
            <a:r>
              <a:rPr lang="de-DE" sz="2000" dirty="0">
                <a:latin typeface="Comic Sans MS" pitchFamily="66" charset="0"/>
              </a:rPr>
              <a:t>manifest in EDM </a:t>
            </a:r>
            <a:r>
              <a:rPr lang="de-DE" sz="2000" dirty="0" err="1">
                <a:latin typeface="Comic Sans MS" pitchFamily="66" charset="0"/>
              </a:rPr>
              <a:t>of</a:t>
            </a:r>
            <a:r>
              <a:rPr lang="de-DE" sz="2000" dirty="0">
                <a:latin typeface="Comic Sans MS" pitchFamily="66" charset="0"/>
              </a:rPr>
              <a:t> </a:t>
            </a:r>
            <a:r>
              <a:rPr lang="de-DE" sz="2000" dirty="0" err="1">
                <a:latin typeface="Comic Sans MS" pitchFamily="66" charset="0"/>
              </a:rPr>
              <a:t>elementary</a:t>
            </a:r>
            <a:r>
              <a:rPr lang="de-DE" sz="2000" dirty="0">
                <a:latin typeface="Comic Sans MS" pitchFamily="66" charset="0"/>
              </a:rPr>
              <a:t> </a:t>
            </a:r>
            <a:r>
              <a:rPr lang="de-DE" sz="2000" dirty="0" err="1">
                <a:latin typeface="Comic Sans MS" pitchFamily="66" charset="0"/>
              </a:rPr>
              <a:t>particles</a:t>
            </a:r>
            <a:endParaRPr lang="de-DE" sz="2000" dirty="0">
              <a:latin typeface="Comic Sans MS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38219" y="3229987"/>
            <a:ext cx="9313062" cy="1289053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1" rIns="91420" bIns="45711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9EE0"/>
              </a:buClr>
              <a:buFont typeface="Arial" pitchFamily="34" charset="0"/>
              <a:buChar char="•"/>
            </a:pPr>
            <a:r>
              <a:rPr lang="de-DE" dirty="0">
                <a:latin typeface="Comic Sans MS" pitchFamily="66" charset="0"/>
              </a:rPr>
              <a:t>1967: 3 </a:t>
            </a:r>
            <a:r>
              <a:rPr lang="de-DE" dirty="0" err="1">
                <a:latin typeface="Comic Sans MS" pitchFamily="66" charset="0"/>
              </a:rPr>
              <a:t>Sacharov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conditions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for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 smtClean="0">
                <a:latin typeface="Comic Sans MS" pitchFamily="66" charset="0"/>
              </a:rPr>
              <a:t>baryogenesis</a:t>
            </a:r>
            <a:endParaRPr lang="de-DE" dirty="0" smtClean="0">
              <a:latin typeface="Comic Sans MS" pitchFamily="66" charset="0"/>
            </a:endParaRPr>
          </a:p>
          <a:p>
            <a:pPr lvl="1" hangingPunct="1">
              <a:spcBef>
                <a:spcPct val="20000"/>
              </a:spcBef>
              <a:buClr>
                <a:srgbClr val="009EE0"/>
              </a:buClr>
              <a:buFont typeface="Arial" pitchFamily="34" charset="0"/>
              <a:buChar char="•"/>
            </a:pPr>
            <a:r>
              <a:rPr lang="de-DE" dirty="0" smtClean="0">
                <a:latin typeface="Comic Sans MS" pitchFamily="66" charset="0"/>
              </a:rPr>
              <a:t>Baryon </a:t>
            </a:r>
            <a:r>
              <a:rPr lang="de-DE" dirty="0" err="1" smtClean="0">
                <a:latin typeface="Comic Sans MS" pitchFamily="66" charset="0"/>
              </a:rPr>
              <a:t>number</a:t>
            </a:r>
            <a:r>
              <a:rPr lang="de-DE" dirty="0" smtClean="0">
                <a:latin typeface="Comic Sans MS" pitchFamily="66" charset="0"/>
              </a:rPr>
              <a:t> </a:t>
            </a:r>
            <a:r>
              <a:rPr lang="de-DE" dirty="0" err="1" smtClean="0">
                <a:latin typeface="Comic Sans MS" pitchFamily="66" charset="0"/>
              </a:rPr>
              <a:t>violation</a:t>
            </a:r>
            <a:endParaRPr lang="de-DE" dirty="0">
              <a:latin typeface="Comic Sans MS" pitchFamily="66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009EE0"/>
              </a:buClr>
              <a:buFont typeface="Arial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C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and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CP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violation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009EE0"/>
              </a:buClr>
              <a:buFont typeface="Arial" pitchFamily="34" charset="0"/>
              <a:buChar char="•"/>
            </a:pPr>
            <a:r>
              <a:rPr lang="de-DE" dirty="0" smtClean="0">
                <a:latin typeface="Comic Sans MS" pitchFamily="66" charset="0"/>
              </a:rPr>
              <a:t>Thermal non-equilibrium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98862" y="6991703"/>
            <a:ext cx="5580000" cy="292691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txBody>
          <a:bodyPr wrap="square" lIns="91420" tIns="45711" rIns="91420" bIns="45711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400" dirty="0">
                <a:latin typeface="Comic Sans MS" pitchFamily="66" charset="0"/>
              </a:rPr>
              <a:t>Carina </a:t>
            </a:r>
            <a:r>
              <a:rPr lang="en-US" sz="1400" dirty="0" smtClean="0">
                <a:latin typeface="Comic Sans MS" pitchFamily="66" charset="0"/>
              </a:rPr>
              <a:t>Nebula (Largest-seen </a:t>
            </a:r>
            <a:r>
              <a:rPr lang="en-US" sz="1400" dirty="0">
                <a:latin typeface="Comic Sans MS" pitchFamily="66" charset="0"/>
              </a:rPr>
              <a:t>star-birth regions in the </a:t>
            </a:r>
            <a:r>
              <a:rPr lang="en-US" sz="1400" dirty="0" smtClean="0">
                <a:latin typeface="Comic Sans MS" pitchFamily="66" charset="0"/>
              </a:rPr>
              <a:t>galaxy)</a:t>
            </a:r>
            <a:endParaRPr lang="de-DE" sz="1400" dirty="0">
              <a:latin typeface="Comic Sans MS" pitchFamily="66" charset="0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821806" y="953465"/>
            <a:ext cx="9258819" cy="666164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1" rIns="91420" bIns="45711">
            <a:spAutoFit/>
          </a:bodyPr>
          <a:lstStyle/>
          <a:p>
            <a:pPr hangingPunct="1">
              <a:spcBef>
                <a:spcPct val="20000"/>
              </a:spcBef>
              <a:buClr>
                <a:srgbClr val="009EE0"/>
              </a:buClr>
              <a:buFont typeface="Arial" pitchFamily="34" charset="0"/>
              <a:buChar char="•"/>
            </a:pP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E</a:t>
            </a:r>
            <a:r>
              <a:rPr lang="de-DE" dirty="0" err="1" smtClean="0">
                <a:latin typeface="Comic Sans MS" pitchFamily="66" charset="0"/>
              </a:rPr>
              <a:t>qual</a:t>
            </a:r>
            <a:r>
              <a:rPr lang="de-DE" dirty="0" smtClean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emounts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of</a:t>
            </a:r>
            <a:r>
              <a:rPr lang="de-DE" dirty="0">
                <a:latin typeface="Comic Sans MS" pitchFamily="66" charset="0"/>
              </a:rPr>
              <a:t> matter </a:t>
            </a:r>
            <a:r>
              <a:rPr lang="de-DE" dirty="0" err="1">
                <a:latin typeface="Comic Sans MS" pitchFamily="66" charset="0"/>
              </a:rPr>
              <a:t>and</a:t>
            </a:r>
            <a:r>
              <a:rPr lang="de-DE" dirty="0">
                <a:latin typeface="Comic Sans MS" pitchFamily="66" charset="0"/>
              </a:rPr>
              <a:t> antimatter </a:t>
            </a:r>
            <a:r>
              <a:rPr lang="de-DE" dirty="0" err="1">
                <a:latin typeface="Comic Sans MS" pitchFamily="66" charset="0"/>
              </a:rPr>
              <a:t>at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the</a:t>
            </a:r>
            <a:r>
              <a:rPr lang="de-DE" dirty="0">
                <a:latin typeface="Comic Sans MS" pitchFamily="66" charset="0"/>
              </a:rPr>
              <a:t> Big </a:t>
            </a:r>
            <a:r>
              <a:rPr lang="de-DE" dirty="0" smtClean="0">
                <a:latin typeface="Comic Sans MS" pitchFamily="66" charset="0"/>
              </a:rPr>
              <a:t>Bang. </a:t>
            </a:r>
          </a:p>
          <a:p>
            <a:pPr hangingPunct="1">
              <a:spcBef>
                <a:spcPct val="20000"/>
              </a:spcBef>
              <a:buClr>
                <a:srgbClr val="009EE0"/>
              </a:buClr>
              <a:buFont typeface="Arial" pitchFamily="34" charset="0"/>
              <a:buChar char="•"/>
            </a:pPr>
            <a:r>
              <a:rPr lang="de-DE" dirty="0" err="1" smtClean="0">
                <a:latin typeface="Comic Sans MS" pitchFamily="66" charset="0"/>
              </a:rPr>
              <a:t>Universe</a:t>
            </a:r>
            <a:r>
              <a:rPr lang="de-DE" dirty="0" smtClean="0">
                <a:latin typeface="Comic Sans MS" pitchFamily="66" charset="0"/>
              </a:rPr>
              <a:t> </a:t>
            </a:r>
            <a:r>
              <a:rPr lang="de-DE" dirty="0" err="1" smtClean="0">
                <a:latin typeface="Comic Sans MS" pitchFamily="66" charset="0"/>
              </a:rPr>
              <a:t>dominated</a:t>
            </a:r>
            <a:r>
              <a:rPr lang="de-DE" dirty="0" smtClean="0">
                <a:latin typeface="Comic Sans MS" pitchFamily="66" charset="0"/>
              </a:rPr>
              <a:t> </a:t>
            </a:r>
            <a:r>
              <a:rPr lang="de-DE" dirty="0" err="1" smtClean="0">
                <a:latin typeface="Comic Sans MS" pitchFamily="66" charset="0"/>
              </a:rPr>
              <a:t>by</a:t>
            </a:r>
            <a:r>
              <a:rPr lang="de-DE" dirty="0" smtClean="0">
                <a:latin typeface="Comic Sans MS" pitchFamily="66" charset="0"/>
              </a:rPr>
              <a:t> matter.</a:t>
            </a:r>
            <a:endParaRPr lang="de-DE" dirty="0">
              <a:latin typeface="Comic Sans MS" pitchFamily="66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095162"/>
              </p:ext>
            </p:extLst>
          </p:nvPr>
        </p:nvGraphicFramePr>
        <p:xfrm>
          <a:off x="2425782" y="1903544"/>
          <a:ext cx="530204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038"/>
                <a:gridCol w="1638973"/>
                <a:gridCol w="1826036"/>
              </a:tblGrid>
              <a:tr h="365760">
                <a:tc>
                  <a:txBody>
                    <a:bodyPr/>
                    <a:lstStyle/>
                    <a:p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err="1" smtClean="0">
                          <a:latin typeface="Comic Sans MS" pitchFamily="66" charset="0"/>
                        </a:rPr>
                        <a:t>Observed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latin typeface="Comic Sans MS" pitchFamily="66" charset="0"/>
                        </a:rPr>
                        <a:t>SM </a:t>
                      </a:r>
                      <a:r>
                        <a:rPr lang="it-IT" sz="1600" b="0" dirty="0" err="1" smtClean="0">
                          <a:latin typeface="Comic Sans MS" pitchFamily="66" charset="0"/>
                        </a:rPr>
                        <a:t>prediction</a:t>
                      </a:r>
                      <a:endParaRPr lang="it-IT" sz="1600" b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it-IT" sz="1600" b="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latin typeface="Comic Sans MS"/>
                          <a:cs typeface="Comic Sans MS"/>
                        </a:rPr>
                        <a:t>6x10</a:t>
                      </a:r>
                      <a:r>
                        <a:rPr lang="it-IT" sz="1600" b="0" baseline="30000" dirty="0" smtClean="0">
                          <a:latin typeface="Comic Sans MS"/>
                          <a:cs typeface="Comic Sans MS"/>
                        </a:rPr>
                        <a:t>-10</a:t>
                      </a:r>
                      <a:endParaRPr lang="it-IT" sz="1600" b="0" baseline="30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latin typeface="Comic Sans MS"/>
                          <a:cs typeface="Comic Sans MS"/>
                        </a:rPr>
                        <a:t>10</a:t>
                      </a:r>
                      <a:r>
                        <a:rPr lang="it-IT" sz="1600" b="0" baseline="30000" dirty="0" smtClean="0">
                          <a:latin typeface="Comic Sans MS"/>
                          <a:cs typeface="Comic Sans MS"/>
                        </a:rPr>
                        <a:t>-18</a:t>
                      </a:r>
                      <a:endParaRPr lang="it-IT" sz="1600" b="0" baseline="30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196146"/>
              </p:ext>
            </p:extLst>
          </p:nvPr>
        </p:nvGraphicFramePr>
        <p:xfrm>
          <a:off x="4405891" y="2701596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7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5891" y="2701596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514878"/>
              </p:ext>
            </p:extLst>
          </p:nvPr>
        </p:nvGraphicFramePr>
        <p:xfrm>
          <a:off x="2975409" y="2209221"/>
          <a:ext cx="72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" name="Equation" r:id="rId6" imgW="723900" imgH="457200" progId="Equation.3">
                  <p:embed/>
                </p:oleObj>
              </mc:Choice>
              <mc:Fallback>
                <p:oleObj name="Equation" r:id="rId6" imgW="723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75409" y="2209221"/>
                        <a:ext cx="723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01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 descr="neutron_ED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137" y="720755"/>
            <a:ext cx="3867726" cy="280925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2794957" y="0"/>
            <a:ext cx="4648649" cy="76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84" tIns="50344" rIns="100684" bIns="503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2800" b="0" dirty="0" smtClean="0">
                <a:solidFill>
                  <a:srgbClr val="FF0000"/>
                </a:solidFill>
                <a:latin typeface="Comic Sans MS" pitchFamily="66" charset="0"/>
              </a:rPr>
              <a:t>EDM: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itchFamily="66" charset="0"/>
              </a:rPr>
              <a:t>hystory</a:t>
            </a:r>
            <a:r>
              <a:rPr lang="de-DE" sz="2800" b="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itchFamily="66" charset="0"/>
              </a:rPr>
              <a:t>and</a:t>
            </a:r>
            <a:r>
              <a:rPr lang="de-DE" sz="2800" b="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2800" b="0" dirty="0" err="1" smtClean="0">
                <a:solidFill>
                  <a:srgbClr val="FF0000"/>
                </a:solidFill>
                <a:latin typeface="Comic Sans MS" pitchFamily="66" charset="0"/>
              </a:rPr>
              <a:t>limits</a:t>
            </a:r>
            <a:endParaRPr lang="de-DE" sz="28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Rettangolo 11"/>
          <p:cNvSpPr/>
          <p:nvPr/>
        </p:nvSpPr>
        <p:spPr>
          <a:xfrm>
            <a:off x="1038283" y="1891435"/>
            <a:ext cx="3132512" cy="353155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1" rIns="91420" bIns="45711">
            <a:spAutoFit/>
          </a:bodyPr>
          <a:lstStyle/>
          <a:p>
            <a:pPr hangingPunct="1">
              <a:spcBef>
                <a:spcPct val="20000"/>
              </a:spcBef>
              <a:buClr>
                <a:srgbClr val="009EE0"/>
              </a:buClr>
            </a:pP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History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neutron</a:t>
            </a: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 EDM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Picture 9" descr="limits_ED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0" y="3573779"/>
            <a:ext cx="4081549" cy="3025833"/>
          </a:xfrm>
          <a:prstGeom prst="rect">
            <a:avLst/>
          </a:prstGeom>
        </p:spPr>
      </p:pic>
      <p:pic>
        <p:nvPicPr>
          <p:cNvPr id="11" name="Picture 10" descr="limits_JED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4" y="3583273"/>
            <a:ext cx="5041900" cy="2997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808865" y="5103060"/>
            <a:ext cx="3132512" cy="353155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1" rIns="91420" bIns="45711">
            <a:spAutoFit/>
          </a:bodyPr>
          <a:lstStyle/>
          <a:p>
            <a:pPr hangingPunct="1">
              <a:spcBef>
                <a:spcPct val="20000"/>
              </a:spcBef>
              <a:buClr>
                <a:srgbClr val="009EE0"/>
              </a:buClr>
            </a:pP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EDM </a:t>
            </a:r>
            <a:r>
              <a:rPr lang="de-DE" dirty="0" err="1" smtClean="0">
                <a:solidFill>
                  <a:srgbClr val="FF0000"/>
                </a:solidFill>
                <a:latin typeface="Comic Sans MS" pitchFamily="66" charset="0"/>
              </a:rPr>
              <a:t>limits</a:t>
            </a:r>
            <a:endParaRPr lang="de-DE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7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31818" y="0"/>
            <a:ext cx="7461250" cy="7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84" tIns="50344" rIns="100684" bIns="503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 b="0" kern="0" dirty="0" smtClean="0">
                <a:solidFill>
                  <a:srgbClr val="FF0000"/>
                </a:solidFill>
                <a:latin typeface="Comic Sans MS" pitchFamily="66" charset="0"/>
              </a:rPr>
              <a:t>Why charged  particles EDMs?</a:t>
            </a:r>
            <a:endParaRPr lang="en-US" sz="3200" b="0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8" name="Gruppo 10"/>
          <p:cNvGrpSpPr/>
          <p:nvPr/>
        </p:nvGrpSpPr>
        <p:grpSpPr>
          <a:xfrm>
            <a:off x="521622" y="836964"/>
            <a:ext cx="8848163" cy="1940696"/>
            <a:chOff x="896879" y="4267084"/>
            <a:chExt cx="8848163" cy="1940696"/>
          </a:xfrm>
        </p:grpSpPr>
        <p:sp>
          <p:nvSpPr>
            <p:cNvPr id="9" name="Rettangolo 3"/>
            <p:cNvSpPr/>
            <p:nvPr/>
          </p:nvSpPr>
          <p:spPr bwMode="auto">
            <a:xfrm>
              <a:off x="896879" y="4267084"/>
              <a:ext cx="8848163" cy="19336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17166" y="4308953"/>
              <a:ext cx="8109087" cy="189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it-IT" dirty="0" smtClean="0">
                  <a:latin typeface="Comic Sans MS" pitchFamily="66" charset="0"/>
                </a:rPr>
                <a:t>No </a:t>
              </a:r>
              <a:r>
                <a:rPr lang="it-IT" dirty="0" err="1" smtClean="0">
                  <a:latin typeface="Comic Sans MS" pitchFamily="66" charset="0"/>
                </a:rPr>
                <a:t>direct</a:t>
              </a:r>
              <a:r>
                <a:rPr lang="it-IT" dirty="0" smtClean="0">
                  <a:latin typeface="Comic Sans MS" pitchFamily="66" charset="0"/>
                </a:rPr>
                <a:t> </a:t>
              </a:r>
              <a:r>
                <a:rPr lang="it-IT" dirty="0" err="1" smtClean="0">
                  <a:latin typeface="Comic Sans MS" pitchFamily="66" charset="0"/>
                </a:rPr>
                <a:t>measurements</a:t>
              </a:r>
              <a:r>
                <a:rPr lang="it-IT" dirty="0" smtClean="0">
                  <a:latin typeface="Comic Sans MS" pitchFamily="66" charset="0"/>
                </a:rPr>
                <a:t> for </a:t>
              </a:r>
              <a:r>
                <a:rPr lang="it-IT" dirty="0" err="1" smtClean="0">
                  <a:latin typeface="Comic Sans MS" pitchFamily="66" charset="0"/>
                </a:rPr>
                <a:t>charged</a:t>
              </a:r>
              <a:r>
                <a:rPr lang="it-IT" dirty="0" smtClean="0">
                  <a:latin typeface="Comic Sans MS" pitchFamily="66" charset="0"/>
                </a:rPr>
                <a:t> </a:t>
              </a:r>
              <a:r>
                <a:rPr lang="it-IT" dirty="0" err="1" smtClean="0">
                  <a:latin typeface="Comic Sans MS" pitchFamily="66" charset="0"/>
                </a:rPr>
                <a:t>particles</a:t>
              </a:r>
              <a:r>
                <a:rPr lang="it-IT" dirty="0" smtClean="0">
                  <a:latin typeface="Comic Sans MS" pitchFamily="66" charset="0"/>
                </a:rPr>
                <a:t> </a:t>
              </a:r>
              <a:r>
                <a:rPr lang="it-IT" dirty="0" err="1" smtClean="0">
                  <a:latin typeface="Comic Sans MS" pitchFamily="66" charset="0"/>
                </a:rPr>
                <a:t>exist</a:t>
              </a:r>
              <a:r>
                <a:rPr lang="it-IT" dirty="0">
                  <a:latin typeface="Comic Sans MS" pitchFamily="66" charset="0"/>
                </a:rPr>
                <a:t>;</a:t>
              </a:r>
              <a:endParaRPr lang="it-IT" dirty="0" smtClean="0">
                <a:latin typeface="Comic Sans MS" pitchFamily="66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it-IT" dirty="0" err="1" smtClean="0">
                  <a:latin typeface="Comic Sans MS" pitchFamily="66" charset="0"/>
                </a:rPr>
                <a:t>Partially</a:t>
              </a:r>
              <a:r>
                <a:rPr lang="it-IT" dirty="0" smtClean="0">
                  <a:latin typeface="Comic Sans MS" pitchFamily="66" charset="0"/>
                </a:rPr>
                <a:t> </a:t>
              </a:r>
              <a:r>
                <a:rPr lang="it-IT" dirty="0" err="1" smtClean="0">
                  <a:latin typeface="Comic Sans MS" pitchFamily="66" charset="0"/>
                </a:rPr>
                <a:t>higher</a:t>
              </a:r>
              <a:r>
                <a:rPr lang="it-IT" dirty="0" smtClean="0">
                  <a:latin typeface="Comic Sans MS" pitchFamily="66" charset="0"/>
                </a:rPr>
                <a:t> </a:t>
              </a:r>
              <a:r>
                <a:rPr lang="it-IT" dirty="0" err="1" smtClean="0">
                  <a:latin typeface="Comic Sans MS" pitchFamily="66" charset="0"/>
                </a:rPr>
                <a:t>sensitivity</a:t>
              </a:r>
              <a:r>
                <a:rPr lang="it-IT" dirty="0" smtClean="0">
                  <a:latin typeface="Comic Sans MS" pitchFamily="66" charset="0"/>
                </a:rPr>
                <a:t> (</a:t>
              </a:r>
              <a:r>
                <a:rPr lang="it-IT" dirty="0" err="1" smtClean="0">
                  <a:latin typeface="Comic Sans MS" pitchFamily="66" charset="0"/>
                </a:rPr>
                <a:t>compared</a:t>
              </a:r>
              <a:r>
                <a:rPr lang="it-IT" dirty="0" smtClean="0">
                  <a:latin typeface="Comic Sans MS" pitchFamily="66" charset="0"/>
                </a:rPr>
                <a:t> to </a:t>
              </a:r>
              <a:r>
                <a:rPr lang="it-IT" dirty="0" err="1" smtClean="0">
                  <a:latin typeface="Comic Sans MS" pitchFamily="66" charset="0"/>
                </a:rPr>
                <a:t>neutrons</a:t>
              </a:r>
              <a:r>
                <a:rPr lang="it-IT" dirty="0" smtClean="0">
                  <a:latin typeface="Comic Sans MS" pitchFamily="66" charset="0"/>
                </a:rPr>
                <a:t>):</a:t>
              </a:r>
            </a:p>
            <a:p>
              <a:pPr marL="1027853" lvl="1" indent="-285750">
                <a:buFont typeface="Arial" pitchFamily="34" charset="0"/>
                <a:buChar char="•"/>
              </a:pPr>
              <a:r>
                <a:rPr lang="it-IT" dirty="0" err="1" smtClean="0">
                  <a:latin typeface="Comic Sans MS" pitchFamily="66" charset="0"/>
                </a:rPr>
                <a:t>Longer</a:t>
              </a:r>
              <a:r>
                <a:rPr lang="it-IT" dirty="0" smtClean="0">
                  <a:latin typeface="Comic Sans MS" pitchFamily="66" charset="0"/>
                </a:rPr>
                <a:t> life-time;</a:t>
              </a:r>
            </a:p>
            <a:p>
              <a:pPr marL="1027853" lvl="1" indent="-285750">
                <a:buFont typeface="Arial" pitchFamily="34" charset="0"/>
                <a:buChar char="•"/>
              </a:pPr>
              <a:r>
                <a:rPr lang="it-IT" dirty="0" smtClean="0">
                  <a:latin typeface="Comic Sans MS" pitchFamily="66" charset="0"/>
                </a:rPr>
                <a:t>More </a:t>
              </a:r>
              <a:r>
                <a:rPr lang="it-IT" dirty="0" err="1" smtClean="0">
                  <a:latin typeface="Comic Sans MS" pitchFamily="66" charset="0"/>
                </a:rPr>
                <a:t>stored</a:t>
              </a:r>
              <a:r>
                <a:rPr lang="it-IT" dirty="0" smtClean="0">
                  <a:latin typeface="Comic Sans MS" pitchFamily="66" charset="0"/>
                </a:rPr>
                <a:t> </a:t>
              </a:r>
              <a:r>
                <a:rPr lang="it-IT" dirty="0" err="1" smtClean="0">
                  <a:latin typeface="Comic Sans MS" pitchFamily="66" charset="0"/>
                </a:rPr>
                <a:t>protons</a:t>
              </a:r>
              <a:r>
                <a:rPr lang="it-IT" dirty="0" smtClean="0">
                  <a:latin typeface="Comic Sans MS" pitchFamily="66" charset="0"/>
                </a:rPr>
                <a:t>/</a:t>
              </a:r>
              <a:r>
                <a:rPr lang="it-IT" dirty="0" err="1" smtClean="0">
                  <a:latin typeface="Comic Sans MS" pitchFamily="66" charset="0"/>
                </a:rPr>
                <a:t>deuterons</a:t>
              </a:r>
              <a:r>
                <a:rPr lang="it-IT" dirty="0" smtClean="0">
                  <a:latin typeface="Comic Sans MS" pitchFamily="66" charset="0"/>
                </a:rPr>
                <a:t>;</a:t>
              </a:r>
              <a:endParaRPr lang="it-IT" dirty="0">
                <a:latin typeface="Comic Sans MS" pitchFamily="66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it-IT" dirty="0" err="1" smtClean="0">
                  <a:latin typeface="Comic Sans MS" pitchFamily="66" charset="0"/>
                </a:rPr>
                <a:t>Complementary</a:t>
              </a:r>
              <a:r>
                <a:rPr lang="it-IT" dirty="0" smtClean="0">
                  <a:latin typeface="Comic Sans MS" pitchFamily="66" charset="0"/>
                </a:rPr>
                <a:t> to </a:t>
              </a:r>
              <a:r>
                <a:rPr lang="it-IT" dirty="0" err="1" smtClean="0">
                  <a:latin typeface="Comic Sans MS" pitchFamily="66" charset="0"/>
                </a:rPr>
                <a:t>neutron</a:t>
              </a:r>
              <a:r>
                <a:rPr lang="it-IT" dirty="0" smtClean="0">
                  <a:latin typeface="Comic Sans MS" pitchFamily="66" charset="0"/>
                </a:rPr>
                <a:t> EDM:</a:t>
              </a:r>
            </a:p>
            <a:p>
              <a:pPr marL="1027853" lvl="1" indent="-285750">
                <a:buFont typeface="Arial" pitchFamily="34" charset="0"/>
                <a:buChar char="•"/>
              </a:pPr>
              <a:r>
                <a:rPr lang="it-IT" dirty="0" err="1">
                  <a:latin typeface="Comic Sans MS" pitchFamily="66" charset="0"/>
                </a:rPr>
                <a:t>d</a:t>
              </a:r>
              <a:r>
                <a:rPr lang="it-IT" baseline="-25000" dirty="0" err="1" smtClean="0">
                  <a:latin typeface="Comic Sans MS" pitchFamily="66" charset="0"/>
                </a:rPr>
                <a:t>d</a:t>
              </a:r>
              <a:r>
                <a:rPr lang="it-IT" dirty="0" smtClean="0">
                  <a:latin typeface="Comic Sans MS" pitchFamily="66" charset="0"/>
                </a:rPr>
                <a:t>=</a:t>
              </a:r>
              <a:r>
                <a:rPr lang="it-IT" dirty="0" err="1" smtClean="0">
                  <a:latin typeface="Comic Sans MS" pitchFamily="66" charset="0"/>
                </a:rPr>
                <a:t>d</a:t>
              </a:r>
              <a:r>
                <a:rPr lang="it-IT" baseline="-25000" dirty="0" err="1" smtClean="0">
                  <a:latin typeface="Comic Sans MS" pitchFamily="66" charset="0"/>
                </a:rPr>
                <a:t>p</a:t>
              </a:r>
              <a:r>
                <a:rPr lang="it-IT" dirty="0" err="1" smtClean="0">
                  <a:latin typeface="Comic Sans MS" pitchFamily="66" charset="0"/>
                </a:rPr>
                <a:t>+d</a:t>
              </a:r>
              <a:r>
                <a:rPr lang="it-IT" baseline="-25000" dirty="0" err="1" smtClean="0">
                  <a:latin typeface="Comic Sans MS" pitchFamily="66" charset="0"/>
                </a:rPr>
                <a:t>n</a:t>
              </a:r>
              <a:r>
                <a:rPr lang="it-IT" baseline="-25000" dirty="0" smtClean="0">
                  <a:latin typeface="Comic Sans MS" pitchFamily="66" charset="0"/>
                </a:rPr>
                <a:t> </a:t>
              </a:r>
              <a:r>
                <a:rPr lang="it-IT" dirty="0" smtClean="0">
                  <a:latin typeface="Comic Sans MS" pitchFamily="66" charset="0"/>
                </a:rPr>
                <a:t>-&gt; </a:t>
              </a:r>
              <a:r>
                <a:rPr lang="it-IT" dirty="0" err="1" smtClean="0">
                  <a:latin typeface="Comic Sans MS" pitchFamily="66" charset="0"/>
                </a:rPr>
                <a:t>access</a:t>
              </a:r>
              <a:r>
                <a:rPr lang="it-IT" dirty="0" smtClean="0">
                  <a:latin typeface="Comic Sans MS" pitchFamily="66" charset="0"/>
                </a:rPr>
                <a:t> to </a:t>
              </a:r>
              <a:r>
                <a:rPr lang="it-IT" dirty="0" err="1" smtClean="0">
                  <a:latin typeface="Symbol" charset="2"/>
                  <a:cs typeface="Symbol" charset="2"/>
                </a:rPr>
                <a:t>q</a:t>
              </a:r>
              <a:r>
                <a:rPr lang="it-IT" baseline="-25000" dirty="0" err="1" smtClean="0">
                  <a:latin typeface="Comic Sans MS"/>
                  <a:cs typeface="Comic Sans MS"/>
                </a:rPr>
                <a:t>QCD</a:t>
              </a:r>
              <a:endParaRPr lang="it-IT" dirty="0">
                <a:latin typeface="Comic Sans MS"/>
                <a:cs typeface="Comic Sans MS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it-IT" dirty="0" smtClean="0">
                  <a:latin typeface="Comic Sans MS"/>
                  <a:cs typeface="Comic Sans MS"/>
                </a:rPr>
                <a:t>EDM of </a:t>
              </a:r>
              <a:r>
                <a:rPr lang="it-IT" dirty="0" err="1" smtClean="0">
                  <a:latin typeface="Comic Sans MS"/>
                  <a:cs typeface="Comic Sans MS"/>
                </a:rPr>
                <a:t>one</a:t>
              </a:r>
              <a:r>
                <a:rPr lang="it-IT" dirty="0" smtClean="0">
                  <a:latin typeface="Comic Sans MS"/>
                  <a:cs typeface="Comic Sans MS"/>
                </a:rPr>
                <a:t> </a:t>
              </a:r>
              <a:r>
                <a:rPr lang="it-IT" dirty="0" err="1" smtClean="0">
                  <a:latin typeface="Comic Sans MS"/>
                  <a:cs typeface="Comic Sans MS"/>
                </a:rPr>
                <a:t>particle</a:t>
              </a:r>
              <a:r>
                <a:rPr lang="it-IT" dirty="0" smtClean="0">
                  <a:latin typeface="Comic Sans MS"/>
                  <a:cs typeface="Comic Sans MS"/>
                </a:rPr>
                <a:t> alone </a:t>
              </a:r>
              <a:r>
                <a:rPr lang="it-IT" dirty="0" err="1" smtClean="0">
                  <a:latin typeface="Comic Sans MS"/>
                  <a:cs typeface="Comic Sans MS"/>
                </a:rPr>
                <a:t>not</a:t>
              </a:r>
              <a:r>
                <a:rPr lang="it-IT" dirty="0" smtClean="0">
                  <a:latin typeface="Comic Sans MS"/>
                  <a:cs typeface="Comic Sans MS"/>
                </a:rPr>
                <a:t> </a:t>
              </a:r>
              <a:r>
                <a:rPr lang="it-IT" dirty="0" err="1" smtClean="0">
                  <a:latin typeface="Comic Sans MS"/>
                  <a:cs typeface="Comic Sans MS"/>
                </a:rPr>
                <a:t>sufficient</a:t>
              </a:r>
              <a:r>
                <a:rPr lang="it-IT" dirty="0" smtClean="0">
                  <a:latin typeface="Comic Sans MS"/>
                  <a:cs typeface="Comic Sans MS"/>
                </a:rPr>
                <a:t> to </a:t>
              </a:r>
              <a:r>
                <a:rPr lang="it-IT" dirty="0" err="1" smtClean="0">
                  <a:latin typeface="Comic Sans MS"/>
                  <a:cs typeface="Comic Sans MS"/>
                </a:rPr>
                <a:t>identify</a:t>
              </a:r>
              <a:r>
                <a:rPr lang="it-IT" dirty="0" smtClean="0">
                  <a:latin typeface="Comic Sans MS"/>
                  <a:cs typeface="Comic Sans MS"/>
                </a:rPr>
                <a:t> CP-</a:t>
              </a:r>
              <a:r>
                <a:rPr lang="it-IT" dirty="0" err="1" smtClean="0">
                  <a:latin typeface="Comic Sans MS"/>
                  <a:cs typeface="Comic Sans MS"/>
                </a:rPr>
                <a:t>violating</a:t>
              </a:r>
              <a:r>
                <a:rPr lang="it-IT" dirty="0" smtClean="0">
                  <a:latin typeface="Comic Sans MS"/>
                  <a:cs typeface="Comic Sans MS"/>
                </a:rPr>
                <a:t> source</a:t>
              </a:r>
            </a:p>
          </p:txBody>
        </p:sp>
      </p:grpSp>
      <p:pic>
        <p:nvPicPr>
          <p:cNvPr id="11" name="Picture 10" descr="sorces_CP_viol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2871632"/>
            <a:ext cx="6202810" cy="3870554"/>
          </a:xfrm>
          <a:prstGeom prst="rect">
            <a:avLst/>
          </a:prstGeom>
        </p:spPr>
      </p:pic>
      <p:sp useBgFill="1">
        <p:nvSpPr>
          <p:cNvPr id="2" name="Rectangle 1"/>
          <p:cNvSpPr/>
          <p:nvPr/>
        </p:nvSpPr>
        <p:spPr bwMode="auto">
          <a:xfrm>
            <a:off x="370417" y="2486822"/>
            <a:ext cx="9436805" cy="4250526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 useBgFill="1">
        <p:nvSpPr>
          <p:cNvPr id="12" name="Rectangle 11"/>
          <p:cNvSpPr/>
          <p:nvPr/>
        </p:nvSpPr>
        <p:spPr bwMode="auto">
          <a:xfrm>
            <a:off x="505178" y="1975348"/>
            <a:ext cx="9436805" cy="4914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 useBgFill="1">
        <p:nvSpPr>
          <p:cNvPr id="13" name="Rectangle 12"/>
          <p:cNvSpPr/>
          <p:nvPr/>
        </p:nvSpPr>
        <p:spPr bwMode="auto">
          <a:xfrm>
            <a:off x="502708" y="1216956"/>
            <a:ext cx="9436805" cy="567279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8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5"/>
          <p:cNvSpPr txBox="1">
            <a:spLocks noChangeArrowheads="1"/>
          </p:cNvSpPr>
          <p:nvPr/>
        </p:nvSpPr>
        <p:spPr bwMode="auto">
          <a:xfrm>
            <a:off x="387458" y="1281787"/>
            <a:ext cx="2055255" cy="4165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0684" tIns="50344" rIns="100684" bIns="50344">
            <a:spAutoFit/>
          </a:bodyPr>
          <a:lstStyle/>
          <a:p>
            <a:r>
              <a:rPr lang="de-DE" sz="2200" dirty="0">
                <a:solidFill>
                  <a:srgbClr val="FF0000"/>
                </a:solidFill>
                <a:latin typeface="Comic Sans MS" pitchFamily="66" charset="0"/>
              </a:rPr>
              <a:t>PROCEDURE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344" y="3538392"/>
            <a:ext cx="3228950" cy="295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387458" y="234091"/>
            <a:ext cx="9562454" cy="52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84" tIns="50344" rIns="100684" bIns="50344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3200" b="0" dirty="0">
                <a:solidFill>
                  <a:srgbClr val="FF0000"/>
                </a:solidFill>
                <a:latin typeface="Comic Sans MS" pitchFamily="66" charset="0"/>
              </a:rPr>
              <a:t>EDM </a:t>
            </a:r>
            <a:r>
              <a:rPr lang="de-DE" sz="3200" b="0" dirty="0" err="1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de-DE" sz="3200" b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Comic Sans MS" pitchFamily="66" charset="0"/>
              </a:rPr>
              <a:t>charged</a:t>
            </a:r>
            <a:r>
              <a:rPr lang="de-DE" sz="3200" b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Comic Sans MS" pitchFamily="66" charset="0"/>
              </a:rPr>
              <a:t>particles</a:t>
            </a:r>
            <a:r>
              <a:rPr lang="de-DE" sz="3200" b="0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de-DE" sz="3200" b="0" dirty="0" err="1">
                <a:solidFill>
                  <a:srgbClr val="FF0000"/>
                </a:solidFill>
                <a:latin typeface="Comic Sans MS" pitchFamily="66" charset="0"/>
              </a:rPr>
              <a:t>use</a:t>
            </a:r>
            <a:r>
              <a:rPr lang="de-DE" sz="3200" b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de-DE" sz="3200" b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3200" b="0" dirty="0" err="1">
                <a:solidFill>
                  <a:srgbClr val="FF0000"/>
                </a:solidFill>
                <a:latin typeface="Comic Sans MS" pitchFamily="66" charset="0"/>
              </a:rPr>
              <a:t>storage</a:t>
            </a:r>
            <a:r>
              <a:rPr lang="de-DE" sz="3200" b="0" dirty="0">
                <a:solidFill>
                  <a:srgbClr val="FF0000"/>
                </a:solidFill>
                <a:latin typeface="Comic Sans MS" pitchFamily="66" charset="0"/>
              </a:rPr>
              <a:t> rings</a:t>
            </a:r>
            <a:endParaRPr lang="en-US" sz="3200" b="0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044902" y="3928344"/>
            <a:ext cx="5773599" cy="2142900"/>
            <a:chOff x="4044902" y="3928344"/>
            <a:chExt cx="5773599" cy="2142900"/>
          </a:xfrm>
        </p:grpSpPr>
        <p:pic>
          <p:nvPicPr>
            <p:cNvPr id="26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4902" y="3928344"/>
              <a:ext cx="5773599" cy="2142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"/>
                <p:cNvSpPr txBox="1"/>
                <p:nvPr/>
              </p:nvSpPr>
              <p:spPr>
                <a:xfrm>
                  <a:off x="6995400" y="4595214"/>
                  <a:ext cx="1934707" cy="848651"/>
                </a:xfrm>
                <a:prstGeom prst="rect">
                  <a:avLst/>
                </a:prstGeom>
                <a:noFill/>
              </p:spPr>
              <p:txBody>
                <a:bodyPr wrap="none" lIns="100684" tIns="50344" rIns="100684" bIns="50344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2600" i="1">
                                <a:latin typeface="Cambria Math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de-DE" sz="2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26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num>
                          <m:den>
                            <m:r>
                              <a:rPr lang="de-DE" sz="2600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lang="de-DE" sz="2600" i="1"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de-DE" sz="2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2600" i="1">
                                <a:latin typeface="Cambria Math"/>
                              </a:rPr>
                              <m:t>𝑑</m:t>
                            </m:r>
                          </m:e>
                        </m:acc>
                        <m:r>
                          <a:rPr lang="de-DE" sz="2600" i="1"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de-DE" sz="26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6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de-DE" sz="26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0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5398" y="4595212"/>
                  <a:ext cx="1934707" cy="84865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ttangolo 1"/>
          <p:cNvSpPr/>
          <p:nvPr/>
        </p:nvSpPr>
        <p:spPr>
          <a:xfrm>
            <a:off x="387460" y="2868437"/>
            <a:ext cx="8472632" cy="407163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1" rIns="91420" bIns="45711">
            <a:spAutoFit/>
          </a:bodyPr>
          <a:lstStyle/>
          <a:p>
            <a:pPr marL="377587" indent="-377587">
              <a:buFont typeface="Arial" pitchFamily="34" charset="0"/>
              <a:buChar char="•"/>
            </a:pPr>
            <a:r>
              <a:rPr lang="de-DE" sz="2200" dirty="0">
                <a:latin typeface="Comic Sans MS" pitchFamily="66" charset="0"/>
              </a:rPr>
              <a:t>Search </a:t>
            </a:r>
            <a:r>
              <a:rPr lang="de-DE" sz="2200" dirty="0" err="1">
                <a:latin typeface="Comic Sans MS" pitchFamily="66" charset="0"/>
              </a:rPr>
              <a:t>for</a:t>
            </a:r>
            <a:r>
              <a:rPr lang="de-DE" sz="2200" dirty="0">
                <a:latin typeface="Comic Sans MS" pitchFamily="66" charset="0"/>
              </a:rPr>
              <a:t> time </a:t>
            </a:r>
            <a:r>
              <a:rPr lang="de-DE" sz="2200" dirty="0" err="1">
                <a:latin typeface="Comic Sans MS" pitchFamily="66" charset="0"/>
              </a:rPr>
              <a:t>development</a:t>
            </a:r>
            <a:r>
              <a:rPr lang="de-DE" sz="2200" dirty="0">
                <a:latin typeface="Comic Sans MS" pitchFamily="66" charset="0"/>
              </a:rPr>
              <a:t> </a:t>
            </a:r>
            <a:r>
              <a:rPr lang="de-DE" sz="2200" dirty="0" err="1">
                <a:latin typeface="Comic Sans MS" pitchFamily="66" charset="0"/>
              </a:rPr>
              <a:t>of</a:t>
            </a:r>
            <a:r>
              <a:rPr lang="de-DE" sz="2200" dirty="0">
                <a:latin typeface="Comic Sans MS" pitchFamily="66" charset="0"/>
              </a:rPr>
              <a:t> </a:t>
            </a:r>
            <a:r>
              <a:rPr lang="de-DE" sz="2200" dirty="0" err="1">
                <a:latin typeface="Comic Sans MS" pitchFamily="66" charset="0"/>
              </a:rPr>
              <a:t>vertical</a:t>
            </a:r>
            <a:r>
              <a:rPr lang="de-DE" sz="2200" dirty="0">
                <a:latin typeface="Comic Sans MS" pitchFamily="66" charset="0"/>
              </a:rPr>
              <a:t> </a:t>
            </a:r>
            <a:r>
              <a:rPr lang="de-DE" sz="2200" dirty="0" err="1">
                <a:latin typeface="Comic Sans MS" pitchFamily="66" charset="0"/>
              </a:rPr>
              <a:t>polarization</a:t>
            </a:r>
            <a:r>
              <a:rPr lang="de-DE" sz="2200" dirty="0">
                <a:latin typeface="Comic Sans MS" pitchFamily="66" charset="0"/>
              </a:rPr>
              <a:t>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88261" y="2364760"/>
            <a:ext cx="9059106" cy="407163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1" rIns="91420" bIns="45711">
            <a:spAutoFit/>
          </a:bodyPr>
          <a:lstStyle/>
          <a:p>
            <a:pPr marL="377587" indent="-377587">
              <a:buFont typeface="Arial" pitchFamily="34" charset="0"/>
              <a:buChar char="•"/>
            </a:pPr>
            <a:r>
              <a:rPr lang="de-DE" sz="2200" dirty="0" err="1">
                <a:latin typeface="Comic Sans MS" pitchFamily="66" charset="0"/>
              </a:rPr>
              <a:t>Align</a:t>
            </a:r>
            <a:r>
              <a:rPr lang="de-DE" sz="2200" dirty="0">
                <a:latin typeface="Comic Sans MS" pitchFamily="66" charset="0"/>
              </a:rPr>
              <a:t> </a:t>
            </a:r>
            <a:r>
              <a:rPr lang="de-DE" sz="2200" dirty="0" err="1">
                <a:latin typeface="Comic Sans MS" pitchFamily="66" charset="0"/>
              </a:rPr>
              <a:t>spin</a:t>
            </a:r>
            <a:r>
              <a:rPr lang="de-DE" sz="2200" dirty="0">
                <a:latin typeface="Comic Sans MS" pitchFamily="66" charset="0"/>
              </a:rPr>
              <a:t> </a:t>
            </a:r>
            <a:r>
              <a:rPr lang="de-DE" sz="2200" dirty="0" err="1">
                <a:latin typeface="Comic Sans MS" pitchFamily="66" charset="0"/>
              </a:rPr>
              <a:t>along</a:t>
            </a:r>
            <a:r>
              <a:rPr lang="de-DE" sz="2200" dirty="0">
                <a:latin typeface="Comic Sans MS" pitchFamily="66" charset="0"/>
              </a:rPr>
              <a:t> </a:t>
            </a:r>
            <a:r>
              <a:rPr lang="de-DE" sz="2200" dirty="0" err="1">
                <a:latin typeface="Comic Sans MS" pitchFamily="66" charset="0"/>
              </a:rPr>
              <a:t>momentum</a:t>
            </a:r>
            <a:r>
              <a:rPr lang="de-DE" sz="2200" dirty="0">
                <a:latin typeface="Comic Sans MS" pitchFamily="66" charset="0"/>
              </a:rPr>
              <a:t> (</a:t>
            </a:r>
            <a:r>
              <a:rPr lang="de-DE" sz="2200" dirty="0">
                <a:latin typeface="Comic Sans MS" pitchFamily="66" charset="0"/>
                <a:sym typeface="Symbol"/>
              </a:rPr>
              <a:t> </a:t>
            </a:r>
            <a:r>
              <a:rPr lang="de-DE" sz="2200" dirty="0" err="1">
                <a:latin typeface="Comic Sans MS" pitchFamily="66" charset="0"/>
              </a:rPr>
              <a:t>freeze</a:t>
            </a:r>
            <a:r>
              <a:rPr lang="de-DE" sz="2200" dirty="0">
                <a:latin typeface="Comic Sans MS" pitchFamily="66" charset="0"/>
              </a:rPr>
              <a:t> horizontal </a:t>
            </a:r>
            <a:r>
              <a:rPr lang="de-DE" sz="2200" dirty="0" err="1">
                <a:latin typeface="Comic Sans MS" pitchFamily="66" charset="0"/>
              </a:rPr>
              <a:t>spin</a:t>
            </a:r>
            <a:r>
              <a:rPr lang="de-DE" sz="2200" dirty="0">
                <a:latin typeface="Comic Sans MS" pitchFamily="66" charset="0"/>
              </a:rPr>
              <a:t> </a:t>
            </a:r>
            <a:r>
              <a:rPr lang="de-DE" sz="2200" dirty="0" err="1">
                <a:latin typeface="Comic Sans MS" pitchFamily="66" charset="0"/>
              </a:rPr>
              <a:t>precession</a:t>
            </a:r>
            <a:r>
              <a:rPr lang="de-DE" sz="2200" dirty="0">
                <a:latin typeface="Comic Sans MS" pitchFamily="66" charset="0"/>
              </a:rPr>
              <a:t>)</a:t>
            </a:r>
          </a:p>
        </p:txBody>
      </p:sp>
      <p:sp>
        <p:nvSpPr>
          <p:cNvPr id="4" name="Rettangolo 3"/>
          <p:cNvSpPr/>
          <p:nvPr/>
        </p:nvSpPr>
        <p:spPr>
          <a:xfrm>
            <a:off x="387458" y="1848792"/>
            <a:ext cx="4698722" cy="407163"/>
          </a:xfrm>
          <a:prstGeom prst="rect">
            <a:avLst/>
          </a:prstGeom>
          <a:solidFill>
            <a:schemeClr val="bg1"/>
          </a:solidFill>
        </p:spPr>
        <p:txBody>
          <a:bodyPr wrap="none" lIns="91420" tIns="45711" rIns="91420" bIns="45711">
            <a:spAutoFit/>
          </a:bodyPr>
          <a:lstStyle/>
          <a:p>
            <a:pPr marL="377587" indent="-377587">
              <a:buFont typeface="Arial" pitchFamily="34" charset="0"/>
              <a:buChar char="•"/>
            </a:pPr>
            <a:r>
              <a:rPr lang="de-DE" sz="2200" dirty="0">
                <a:latin typeface="Comic Sans MS" pitchFamily="66" charset="0"/>
              </a:rPr>
              <a:t>Place </a:t>
            </a:r>
            <a:r>
              <a:rPr lang="de-DE" sz="2200" dirty="0" err="1">
                <a:latin typeface="Comic Sans MS" pitchFamily="66" charset="0"/>
              </a:rPr>
              <a:t>particles</a:t>
            </a:r>
            <a:r>
              <a:rPr lang="de-DE" sz="2200" dirty="0">
                <a:latin typeface="Comic Sans MS" pitchFamily="66" charset="0"/>
              </a:rPr>
              <a:t> in a </a:t>
            </a:r>
            <a:r>
              <a:rPr lang="de-DE" sz="2200" dirty="0" err="1">
                <a:latin typeface="Comic Sans MS" pitchFamily="66" charset="0"/>
              </a:rPr>
              <a:t>storage</a:t>
            </a:r>
            <a:r>
              <a:rPr lang="de-DE" sz="2200" dirty="0">
                <a:latin typeface="Comic Sans MS" pitchFamily="66" charset="0"/>
              </a:rPr>
              <a:t> ring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E3E9AC-0B20-46AF-A027-C90DCF0153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8" name="Segnaposto data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599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 bwMode="auto">
          <a:xfrm>
            <a:off x="-1627929" y="4414840"/>
            <a:ext cx="1008063" cy="361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101" tIns="51534" rIns="99101" bIns="51534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24" name="Segnaposto numero diapositiva 1"/>
          <p:cNvSpPr>
            <a:spLocks noGrp="1"/>
          </p:cNvSpPr>
          <p:nvPr>
            <p:ph type="sldNum" idx="12"/>
          </p:nvPr>
        </p:nvSpPr>
        <p:spPr>
          <a:xfrm>
            <a:off x="9072563" y="7139696"/>
            <a:ext cx="840052" cy="269488"/>
          </a:xfrm>
        </p:spPr>
        <p:txBody>
          <a:bodyPr/>
          <a:lstStyle/>
          <a:p>
            <a:pPr>
              <a:defRPr/>
            </a:pPr>
            <a:fld id="{D872383C-EE71-4F68-AD35-AFB274C368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614785" y="220826"/>
            <a:ext cx="2999798" cy="7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84" tIns="50344" rIns="100684" bIns="503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3200" b="0" dirty="0" err="1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de-DE" sz="3200" b="0" dirty="0" err="1" smtClean="0">
                <a:solidFill>
                  <a:srgbClr val="FF0000"/>
                </a:solidFill>
                <a:latin typeface="Comic Sans MS" pitchFamily="66" charset="0"/>
              </a:rPr>
              <a:t>equirements</a:t>
            </a:r>
            <a:endParaRPr lang="en-US" sz="3200" b="0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feld 7"/>
          <p:cNvSpPr txBox="1"/>
          <p:nvPr/>
        </p:nvSpPr>
        <p:spPr>
          <a:xfrm>
            <a:off x="657602" y="1514931"/>
            <a:ext cx="8552665" cy="1361013"/>
          </a:xfrm>
          <a:prstGeom prst="rect">
            <a:avLst/>
          </a:prstGeom>
          <a:solidFill>
            <a:schemeClr val="bg1"/>
          </a:solidFill>
        </p:spPr>
        <p:txBody>
          <a:bodyPr wrap="square" lIns="100684" tIns="50344" rIns="100684" bIns="50344" rtlCol="0">
            <a:spAutoFit/>
          </a:bodyPr>
          <a:lstStyle/>
          <a:p>
            <a:pPr marL="342830" indent="-342830">
              <a:buFont typeface="Arial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POLARIMETER</a:t>
            </a:r>
          </a:p>
          <a:p>
            <a:pPr marL="1084932" lvl="1" indent="-342830">
              <a:buFont typeface="Arial" pitchFamily="34" charset="0"/>
              <a:buChar char="•"/>
            </a:pPr>
            <a:r>
              <a:rPr lang="en-US" sz="2200" dirty="0">
                <a:latin typeface="Comic Sans MS" pitchFamily="66" charset="0"/>
              </a:rPr>
              <a:t>The sensitivity to polarization must by large (0.5).</a:t>
            </a:r>
          </a:p>
          <a:p>
            <a:pPr marL="1084932" lvl="1" indent="-342830">
              <a:buFont typeface="Arial" pitchFamily="34" charset="0"/>
              <a:buChar char="•"/>
            </a:pPr>
            <a:r>
              <a:rPr lang="en-US" sz="2200" dirty="0">
                <a:latin typeface="Comic Sans MS" pitchFamily="66" charset="0"/>
              </a:rPr>
              <a:t>The efficiency of using the beam must be high (&gt; 1%).</a:t>
            </a:r>
          </a:p>
          <a:p>
            <a:pPr marL="1084932" lvl="1" indent="-342830">
              <a:buFont typeface="Arial" pitchFamily="34" charset="0"/>
              <a:buChar char="•"/>
            </a:pPr>
            <a:r>
              <a:rPr lang="en-US" sz="2200" dirty="0">
                <a:latin typeface="Comic Sans MS" pitchFamily="66" charset="0"/>
              </a:rPr>
              <a:t>Systematic errors must be managed (&lt; 10</a:t>
            </a:r>
            <a:r>
              <a:rPr lang="en-US" sz="2200" baseline="30000" dirty="0">
                <a:latin typeface="Comic Sans MS" pitchFamily="66" charset="0"/>
              </a:rPr>
              <a:t>‒6</a:t>
            </a:r>
            <a:r>
              <a:rPr lang="en-US" sz="2200" dirty="0">
                <a:latin typeface="Comic Sans MS" pitchFamily="66" charset="0"/>
              </a:rPr>
              <a:t>).</a:t>
            </a:r>
          </a:p>
        </p:txBody>
      </p:sp>
      <p:sp>
        <p:nvSpPr>
          <p:cNvPr id="2" name="Rettangolo 1"/>
          <p:cNvSpPr/>
          <p:nvPr/>
        </p:nvSpPr>
        <p:spPr>
          <a:xfrm>
            <a:off x="702310" y="5468500"/>
            <a:ext cx="4666285" cy="439367"/>
          </a:xfrm>
          <a:prstGeom prst="rect">
            <a:avLst/>
          </a:prstGeom>
          <a:solidFill>
            <a:schemeClr val="bg1"/>
          </a:solidFill>
        </p:spPr>
        <p:txBody>
          <a:bodyPr wrap="none" lIns="91420" tIns="45711" rIns="91420" bIns="45711">
            <a:spAutoFit/>
          </a:bodyPr>
          <a:lstStyle/>
          <a:p>
            <a:pPr marL="342830" indent="-34283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SYSTEMATIC ERROR PLAN</a:t>
            </a:r>
          </a:p>
        </p:txBody>
      </p:sp>
      <p:sp>
        <p:nvSpPr>
          <p:cNvPr id="4" name="Rettangolo 3"/>
          <p:cNvSpPr/>
          <p:nvPr/>
        </p:nvSpPr>
        <p:spPr>
          <a:xfrm>
            <a:off x="709556" y="4687551"/>
            <a:ext cx="7987634" cy="440102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1" rIns="91420" bIns="45711">
            <a:spAutoFit/>
          </a:bodyPr>
          <a:lstStyle/>
          <a:p>
            <a:pPr marL="342830" indent="-34283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LARGE ELECTRIC FIELDS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(E=10 MV/m)</a:t>
            </a:r>
            <a:r>
              <a:rPr lang="en-US" sz="2400" dirty="0">
                <a:latin typeface="Comic Sans MS" pitchFamily="66" charset="0"/>
              </a:rPr>
              <a:t>.</a:t>
            </a:r>
          </a:p>
        </p:txBody>
      </p:sp>
      <p:sp>
        <p:nvSpPr>
          <p:cNvPr id="5" name="Rettangolo 4"/>
          <p:cNvSpPr/>
          <p:nvPr/>
        </p:nvSpPr>
        <p:spPr>
          <a:xfrm>
            <a:off x="657681" y="3381672"/>
            <a:ext cx="7028295" cy="1036804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1" rIns="91420" bIns="45711">
            <a:spAutoFit/>
          </a:bodyPr>
          <a:lstStyle/>
          <a:p>
            <a:pPr marL="342830" indent="-342830">
              <a:buFont typeface="Arial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POLARIZED BEAM</a:t>
            </a:r>
          </a:p>
          <a:p>
            <a:pPr marL="1084932" lvl="1" indent="-342830">
              <a:buFont typeface="Arial" pitchFamily="34" charset="0"/>
              <a:buChar char="•"/>
            </a:pPr>
            <a:r>
              <a:rPr lang="en-US" sz="2200" dirty="0">
                <a:latin typeface="Comic Sans MS" pitchFamily="66" charset="0"/>
              </a:rPr>
              <a:t>Polarization must last a long time (&gt; 1000 s).</a:t>
            </a:r>
          </a:p>
          <a:p>
            <a:pPr marL="1084932" lvl="1" indent="-342830">
              <a:buFont typeface="Arial" pitchFamily="34" charset="0"/>
              <a:buChar char="•"/>
            </a:pPr>
            <a:r>
              <a:rPr lang="en-US" sz="2200" dirty="0">
                <a:latin typeface="Comic Sans MS" pitchFamily="66" charset="0"/>
              </a:rPr>
              <a:t>Polarization must remain parallel to velocity.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17279" y="2846447"/>
            <a:ext cx="4682138" cy="349949"/>
          </a:xfrm>
          <a:prstGeom prst="rect">
            <a:avLst/>
          </a:prstGeom>
          <a:solidFill>
            <a:srgbClr val="FFCCCC"/>
          </a:solidFill>
        </p:spPr>
        <p:txBody>
          <a:bodyPr wrap="square" lIns="91420" tIns="45711" rIns="91420" bIns="45711" rtlCol="0">
            <a:spAutoFit/>
          </a:bodyPr>
          <a:lstStyle/>
          <a:p>
            <a:r>
              <a:rPr lang="it-IT" dirty="0" smtClean="0"/>
              <a:t>N.P.M. </a:t>
            </a:r>
            <a:r>
              <a:rPr lang="it-IT" dirty="0" err="1" smtClean="0"/>
              <a:t>Brantjes</a:t>
            </a:r>
            <a:r>
              <a:rPr lang="it-IT" dirty="0" smtClean="0"/>
              <a:t> et al. NIMA 664, 49 (2012)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8" name="Segnaposto data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5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 bwMode="auto">
          <a:xfrm>
            <a:off x="-1627929" y="4414840"/>
            <a:ext cx="1008063" cy="361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101" tIns="51534" rIns="99101" bIns="51534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24" name="Segnaposto numero diapositiva 1"/>
          <p:cNvSpPr>
            <a:spLocks noGrp="1"/>
          </p:cNvSpPr>
          <p:nvPr>
            <p:ph type="sldNum" idx="12"/>
          </p:nvPr>
        </p:nvSpPr>
        <p:spPr>
          <a:xfrm>
            <a:off x="9072563" y="7139696"/>
            <a:ext cx="840052" cy="269488"/>
          </a:xfrm>
        </p:spPr>
        <p:txBody>
          <a:bodyPr/>
          <a:lstStyle/>
          <a:p>
            <a:pPr>
              <a:defRPr/>
            </a:pPr>
            <a:fld id="{D872383C-EE71-4F68-AD35-AFB274C368A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546580" y="203657"/>
            <a:ext cx="2774707" cy="7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84" tIns="50344" rIns="100684" bIns="503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3200" b="0" dirty="0" err="1" smtClean="0">
                <a:solidFill>
                  <a:srgbClr val="FF0000"/>
                </a:solidFill>
                <a:latin typeface="Comic Sans MS" pitchFamily="66" charset="0"/>
              </a:rPr>
              <a:t>Systematics</a:t>
            </a:r>
            <a:endParaRPr lang="en-US" sz="3200" b="0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282374" y="946140"/>
            <a:ext cx="8887230" cy="2545993"/>
            <a:chOff x="657602" y="1514931"/>
            <a:chExt cx="8887230" cy="2545993"/>
          </a:xfrm>
        </p:grpSpPr>
        <p:sp>
          <p:nvSpPr>
            <p:cNvPr id="9" name="Rettangolo 8"/>
            <p:cNvSpPr/>
            <p:nvPr/>
          </p:nvSpPr>
          <p:spPr bwMode="auto">
            <a:xfrm>
              <a:off x="755417" y="1514931"/>
              <a:ext cx="8789415" cy="25459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6" name="Textfeld 7"/>
            <p:cNvSpPr txBox="1"/>
            <p:nvPr/>
          </p:nvSpPr>
          <p:spPr>
            <a:xfrm>
              <a:off x="657602" y="1514931"/>
              <a:ext cx="8552665" cy="2395120"/>
            </a:xfrm>
            <a:prstGeom prst="rect">
              <a:avLst/>
            </a:prstGeom>
            <a:noFill/>
          </p:spPr>
          <p:txBody>
            <a:bodyPr wrap="square" lIns="100684" tIns="50344" rIns="100684" bIns="50344" rtlCol="0">
              <a:spAutoFit/>
            </a:bodyPr>
            <a:lstStyle/>
            <a:p>
              <a:pPr marL="342830" indent="-34283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rgbClr val="FF0000"/>
                  </a:solidFill>
                  <a:latin typeface="Comic Sans MS" pitchFamily="66" charset="0"/>
                </a:rPr>
                <a:t>One major source:</a:t>
              </a:r>
              <a:endParaRPr lang="en-US" sz="2000" dirty="0">
                <a:solidFill>
                  <a:srgbClr val="FF0000"/>
                </a:solidFill>
                <a:latin typeface="Comic Sans MS" pitchFamily="66" charset="0"/>
              </a:endParaRPr>
            </a:p>
            <a:p>
              <a:pPr marL="1084932" lvl="1" indent="-342830">
                <a:buFont typeface="Arial" pitchFamily="34" charset="0"/>
                <a:buChar char="•"/>
              </a:pPr>
              <a:r>
                <a:rPr lang="en-US" sz="2000" dirty="0" smtClean="0">
                  <a:latin typeface="Comic Sans MS" pitchFamily="66" charset="0"/>
                </a:rPr>
                <a:t>Radial B</a:t>
              </a:r>
              <a:r>
                <a:rPr lang="en-US" sz="2000" baseline="-25000" dirty="0" smtClean="0">
                  <a:latin typeface="Comic Sans MS" pitchFamily="66" charset="0"/>
                </a:rPr>
                <a:t>r</a:t>
              </a:r>
              <a:r>
                <a:rPr lang="en-US" sz="2000" dirty="0" smtClean="0">
                  <a:latin typeface="Comic Sans MS" pitchFamily="66" charset="0"/>
                </a:rPr>
                <a:t> field mimics EDM effect</a:t>
              </a:r>
              <a:endParaRPr lang="en-US" sz="2000" dirty="0">
                <a:latin typeface="Comic Sans MS" pitchFamily="66" charset="0"/>
              </a:endParaRPr>
            </a:p>
            <a:p>
              <a:pPr marL="1084932" lvl="1" indent="-342830">
                <a:buFont typeface="Arial" pitchFamily="34" charset="0"/>
                <a:buChar char="•"/>
              </a:pPr>
              <a:r>
                <a:rPr lang="en-US" sz="2000" dirty="0" smtClean="0">
                  <a:latin typeface="Comic Sans MS" pitchFamily="66" charset="0"/>
                </a:rPr>
                <a:t>Example: d = 10</a:t>
              </a:r>
              <a:r>
                <a:rPr lang="en-US" sz="2000" baseline="30000" dirty="0" smtClean="0">
                  <a:latin typeface="Comic Sans MS" pitchFamily="66" charset="0"/>
                </a:rPr>
                <a:t>-29</a:t>
              </a:r>
              <a:r>
                <a:rPr lang="en-US" sz="2000" dirty="0" smtClean="0">
                  <a:latin typeface="Comic Sans MS" pitchFamily="66" charset="0"/>
                </a:rPr>
                <a:t> e cm with E = 10 MV/m </a:t>
              </a:r>
            </a:p>
            <a:p>
              <a:pPr marL="1084932" lvl="1" indent="-342830">
                <a:buFont typeface="Arial" pitchFamily="34" charset="0"/>
                <a:buChar char="•"/>
              </a:pPr>
              <a:r>
                <a:rPr lang="en-US" sz="2000" dirty="0" smtClean="0">
                  <a:latin typeface="Comic Sans MS" pitchFamily="66" charset="0"/>
                </a:rPr>
                <a:t>If </a:t>
              </a:r>
              <a:r>
                <a:rPr lang="en-US" sz="2000" dirty="0" err="1">
                  <a:latin typeface="Symbol" pitchFamily="18" charset="2"/>
                </a:rPr>
                <a:t>m</a:t>
              </a:r>
              <a:r>
                <a:rPr lang="en-US" sz="2000" dirty="0" err="1">
                  <a:latin typeface="Comic Sans MS" pitchFamily="66" charset="0"/>
                </a:rPr>
                <a:t>B</a:t>
              </a:r>
              <a:r>
                <a:rPr lang="en-US" sz="2000" baseline="-25000" dirty="0" err="1">
                  <a:latin typeface="Comic Sans MS" pitchFamily="66" charset="0"/>
                </a:rPr>
                <a:t>r</a:t>
              </a:r>
              <a:r>
                <a:rPr lang="en-US" sz="2000" dirty="0" err="1">
                  <a:latin typeface="Comic Sans MS" pitchFamily="66" charset="0"/>
                </a:rPr>
                <a:t>≈dE</a:t>
              </a:r>
              <a:r>
                <a:rPr lang="en-US" sz="2000" baseline="-25000" dirty="0" err="1">
                  <a:latin typeface="Comic Sans MS" pitchFamily="66" charset="0"/>
                </a:rPr>
                <a:t>r</a:t>
              </a:r>
              <a:r>
                <a:rPr lang="en-US" sz="2000" baseline="-25000" dirty="0">
                  <a:latin typeface="Comic Sans MS" pitchFamily="66" charset="0"/>
                </a:rPr>
                <a:t> </a:t>
              </a:r>
              <a:r>
                <a:rPr lang="en-US" sz="2000" dirty="0">
                  <a:latin typeface="Comic Sans MS" pitchFamily="66" charset="0"/>
                </a:rPr>
                <a:t>t</a:t>
              </a:r>
              <a:r>
                <a:rPr lang="en-US" sz="2000" dirty="0" smtClean="0">
                  <a:latin typeface="Comic Sans MS" pitchFamily="66" charset="0"/>
                </a:rPr>
                <a:t>his corresponds to a magnetic field:</a:t>
              </a:r>
            </a:p>
            <a:p>
              <a:pPr marL="1084932" lvl="1" indent="-342830">
                <a:buFont typeface="Arial" pitchFamily="34" charset="0"/>
                <a:buChar char="•"/>
              </a:pPr>
              <a:endParaRPr lang="en-US" sz="2000" dirty="0" smtClean="0">
                <a:latin typeface="Comic Sans MS" pitchFamily="66" charset="0"/>
              </a:endParaRPr>
            </a:p>
            <a:p>
              <a:pPr marL="1084932" lvl="1" indent="-342830">
                <a:buFont typeface="Arial" pitchFamily="34" charset="0"/>
                <a:buChar char="•"/>
              </a:pPr>
              <a:endParaRPr lang="en-US" sz="2000" dirty="0">
                <a:latin typeface="Comic Sans MS" pitchFamily="66" charset="0"/>
              </a:endParaRPr>
            </a:p>
            <a:p>
              <a:pPr marL="742102" lvl="1" indent="0"/>
              <a:endParaRPr lang="en-US" sz="2000" dirty="0">
                <a:latin typeface="Comic Sans MS" pitchFamily="66" charset="0"/>
              </a:endParaRPr>
            </a:p>
            <a:p>
              <a:pPr marL="1084932" lvl="1" indent="-34283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(Earth magnetic field = 5 ∙ 10 </a:t>
              </a:r>
              <a:r>
                <a:rPr lang="en-US" sz="2000" baseline="300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-5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 T)</a:t>
              </a:r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651" y="2718905"/>
              <a:ext cx="3640975" cy="841219"/>
            </a:xfrm>
            <a:prstGeom prst="rect">
              <a:avLst/>
            </a:prstGeom>
          </p:spPr>
        </p:pic>
      </p:grpSp>
      <p:grpSp>
        <p:nvGrpSpPr>
          <p:cNvPr id="12" name="Gruppo 11"/>
          <p:cNvGrpSpPr/>
          <p:nvPr/>
        </p:nvGrpSpPr>
        <p:grpSpPr>
          <a:xfrm>
            <a:off x="448537" y="3675234"/>
            <a:ext cx="8789415" cy="1036822"/>
            <a:chOff x="893203" y="4901810"/>
            <a:chExt cx="8789415" cy="1036822"/>
          </a:xfrm>
        </p:grpSpPr>
        <p:sp>
          <p:nvSpPr>
            <p:cNvPr id="11" name="Rettangolo 10"/>
            <p:cNvSpPr/>
            <p:nvPr/>
          </p:nvSpPr>
          <p:spPr bwMode="auto">
            <a:xfrm>
              <a:off x="893203" y="4901810"/>
              <a:ext cx="8476265" cy="10368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893203" y="4901810"/>
              <a:ext cx="8789415" cy="954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mic Sans MS" pitchFamily="66" charset="0"/>
                </a:rPr>
                <a:t>Solution</a:t>
              </a:r>
            </a:p>
            <a:p>
              <a:pPr marL="1084932" lvl="1" indent="-342830">
                <a:buFont typeface="Arial" pitchFamily="34" charset="0"/>
                <a:buChar char="•"/>
              </a:pPr>
              <a:r>
                <a:rPr lang="en-US" sz="2000" dirty="0">
                  <a:latin typeface="Comic Sans MS" pitchFamily="66" charset="0"/>
                </a:rPr>
                <a:t>Use two beam running clockwise and </a:t>
              </a:r>
              <a:r>
                <a:rPr lang="en-US" sz="2000" dirty="0" smtClean="0">
                  <a:latin typeface="Comic Sans MS" pitchFamily="66" charset="0"/>
                </a:rPr>
                <a:t>counterclockwise</a:t>
              </a:r>
              <a:r>
                <a:rPr lang="en-US" sz="2000" dirty="0">
                  <a:latin typeface="Comic Sans MS" pitchFamily="66" charset="0"/>
                </a:rPr>
                <a:t>.</a:t>
              </a:r>
            </a:p>
            <a:p>
              <a:pPr marL="1084932" lvl="1" indent="-342830">
                <a:buFont typeface="Arial" pitchFamily="34" charset="0"/>
                <a:buChar char="•"/>
              </a:pPr>
              <a:r>
                <a:rPr lang="en-US" sz="2000" dirty="0">
                  <a:latin typeface="Comic Sans MS" pitchFamily="66" charset="0"/>
                </a:rPr>
                <a:t>Separation of two beams sensitive to B</a:t>
              </a:r>
            </a:p>
          </p:txBody>
        </p:sp>
      </p:grpSp>
      <p:sp>
        <p:nvSpPr>
          <p:cNvPr id="2" name="Segnaposto piè di pagin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Search for EDM in Storage Rings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Lenisa</a:t>
            </a:r>
            <a:endParaRPr lang="en-US"/>
          </a:p>
        </p:txBody>
      </p:sp>
      <p:pic>
        <p:nvPicPr>
          <p:cNvPr id="4" name="Picture 3" descr="counter_beam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5" y="4788926"/>
            <a:ext cx="2912340" cy="2053260"/>
          </a:xfrm>
          <a:prstGeom prst="rect">
            <a:avLst/>
          </a:prstGeom>
        </p:spPr>
      </p:pic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3073081" y="5477197"/>
            <a:ext cx="7007544" cy="7475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/>
        </p:spPr>
        <p:txBody>
          <a:bodyPr lIns="100794" tIns="50397" rIns="100794" bIns="50397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9EE0"/>
              </a:buClr>
            </a:pPr>
            <a:r>
              <a:rPr lang="de-DE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BPM </a:t>
            </a:r>
            <a:r>
              <a:rPr lang="de-DE" sz="1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with</a:t>
            </a:r>
            <a:r>
              <a:rPr lang="de-DE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relative </a:t>
            </a:r>
            <a:r>
              <a:rPr lang="de-DE" sz="1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resolution</a:t>
            </a:r>
            <a:r>
              <a:rPr lang="de-DE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&lt; 10 </a:t>
            </a:r>
            <a:r>
              <a:rPr lang="de-DE" sz="1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nm</a:t>
            </a:r>
            <a:r>
              <a:rPr lang="de-DE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required</a:t>
            </a:r>
            <a:endParaRPr lang="de-DE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</a:pPr>
            <a:r>
              <a:rPr lang="de-DE" sz="1800" i="1" dirty="0" err="1" smtClean="0">
                <a:latin typeface="Comic Sans MS" panose="030F0702030302020204" pitchFamily="66" charset="0"/>
              </a:rPr>
              <a:t>use</a:t>
            </a:r>
            <a:r>
              <a:rPr lang="de-DE" sz="1800" i="1" dirty="0" smtClean="0">
                <a:latin typeface="Comic Sans MS" panose="030F0702030302020204" pitchFamily="66" charset="0"/>
              </a:rPr>
              <a:t> </a:t>
            </a:r>
            <a:r>
              <a:rPr lang="de-DE" sz="1800" i="1" dirty="0" err="1" smtClean="0">
                <a:latin typeface="Comic Sans MS" panose="030F0702030302020204" pitchFamily="66" charset="0"/>
              </a:rPr>
              <a:t>of</a:t>
            </a:r>
            <a:r>
              <a:rPr lang="de-DE" sz="1800" i="1" dirty="0" smtClean="0">
                <a:latin typeface="Comic Sans MS" panose="030F0702030302020204" pitchFamily="66" charset="0"/>
              </a:rPr>
              <a:t> SQUID </a:t>
            </a:r>
            <a:r>
              <a:rPr lang="de-DE" sz="1800" i="1" dirty="0" err="1" smtClean="0">
                <a:latin typeface="Comic Sans MS" panose="030F0702030302020204" pitchFamily="66" charset="0"/>
              </a:rPr>
              <a:t>magnetomers</a:t>
            </a:r>
            <a:r>
              <a:rPr lang="de-DE" sz="1800" i="1" dirty="0" smtClean="0">
                <a:latin typeface="Comic Sans MS" panose="030F0702030302020204" pitchFamily="66" charset="0"/>
              </a:rPr>
              <a:t>  (</a:t>
            </a:r>
            <a:r>
              <a:rPr lang="de-DE" sz="1800" i="1" dirty="0" err="1" smtClean="0">
                <a:latin typeface="Comic Sans MS" panose="030F0702030302020204" pitchFamily="66" charset="0"/>
              </a:rPr>
              <a:t>fT</a:t>
            </a:r>
            <a:r>
              <a:rPr lang="de-DE" sz="1800" i="1" dirty="0" smtClean="0">
                <a:latin typeface="Comic Sans MS" panose="030F0702030302020204" pitchFamily="66" charset="0"/>
              </a:rPr>
              <a:t>/</a:t>
            </a:r>
            <a:r>
              <a:rPr lang="de-DE" sz="1800" i="1" dirty="0" smtClean="0">
                <a:latin typeface="Comic Sans MS" panose="030F0702030302020204" pitchFamily="66" charset="0"/>
                <a:sym typeface="Symbol"/>
              </a:rPr>
              <a:t>Hz</a:t>
            </a:r>
            <a:r>
              <a:rPr lang="de-DE" sz="1800" i="1" dirty="0" smtClean="0">
                <a:latin typeface="Comic Sans MS" panose="030F0702030302020204" pitchFamily="66" charset="0"/>
              </a:rPr>
              <a:t>) ? </a:t>
            </a:r>
            <a:r>
              <a:rPr lang="de-DE" sz="1800" i="1" dirty="0" smtClean="0">
                <a:latin typeface="Comic Sans MS" panose="030F0702030302020204" pitchFamily="66" charset="0"/>
                <a:sym typeface="Symbol"/>
              </a:rPr>
              <a:t> Study </a:t>
            </a:r>
            <a:r>
              <a:rPr lang="de-DE" sz="1800" i="1" dirty="0">
                <a:latin typeface="Comic Sans MS" panose="030F0702030302020204" pitchFamily="66" charset="0"/>
                <a:sym typeface="Symbol"/>
              </a:rPr>
              <a:t>@</a:t>
            </a:r>
            <a:r>
              <a:rPr lang="de-DE" sz="1800" i="1" dirty="0" smtClean="0">
                <a:latin typeface="Comic Sans MS" panose="030F0702030302020204" pitchFamily="66" charset="0"/>
                <a:sym typeface="Symbol"/>
              </a:rPr>
              <a:t> FZJ</a:t>
            </a:r>
            <a:endParaRPr lang="de-DE" sz="18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73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3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12224</TotalTime>
  <Words>2250</Words>
  <Application>Microsoft Macintosh PowerPoint</Application>
  <PresentationFormat>Custom</PresentationFormat>
  <Paragraphs>452</Paragraphs>
  <Slides>38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3_Tema di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 of „magic“ RF Wien filter</vt:lpstr>
      <vt:lpstr>PowerPoint Presentation</vt:lpstr>
      <vt:lpstr>PowerPoint Presentation</vt:lpstr>
      <vt:lpstr>Summary and Outlook</vt:lpstr>
      <vt:lpstr>PowerPoint Presentation</vt:lpstr>
      <vt:lpstr>Electrostatic electron ring</vt:lpstr>
      <vt:lpstr>PowerPoint Presentation</vt:lpstr>
      <vt:lpstr>PowerPoint Presentation</vt:lpstr>
      <vt:lpstr>PowerPoint Presentation</vt:lpstr>
      <vt:lpstr>Operation of „magic“ RF Wien filter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Greta</dc:creator>
  <cp:lastModifiedBy>Paolo Lenisa</cp:lastModifiedBy>
  <cp:revision>1223</cp:revision>
  <cp:lastPrinted>1601-01-01T00:00:00Z</cp:lastPrinted>
  <dcterms:created xsi:type="dcterms:W3CDTF">2012-11-22T17:01:27Z</dcterms:created>
  <dcterms:modified xsi:type="dcterms:W3CDTF">2016-06-03T09:53:13Z</dcterms:modified>
</cp:coreProperties>
</file>