
<file path=[Content_Types].xml><?xml version="1.0" encoding="utf-8"?>
<Types xmlns="http://schemas.openxmlformats.org/package/2006/content-types">
  <Override PartName="/ppt/notesSlides/notesSlide2.xml" ContentType="application/vnd.openxmlformats-officedocument.presentationml.notesSlide+xml"/>
  <Override PartName="/ppt/tags/tag2.xml" ContentType="application/vnd.openxmlformats-officedocument.presentationml.tags+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tags/tag3.xml" ContentType="application/vnd.openxmlformats-officedocument.presentationml.tags+xml"/>
  <Override PartName="/ppt/embeddings/Microsoft_Equation8.bin" ContentType="application/vnd.openxmlformats-officedocument.oleObject"/>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tags/tag4.xml" ContentType="application/vnd.openxmlformats-officedocument.presentationml.tags+xml"/>
  <Override PartName="/ppt/embeddings/Microsoft_Equation2.bin" ContentType="application/vnd.openxmlformats-officedocument.oleObject"/>
  <Override PartName="/ppt/embeddings/Microsoft_Equation4.bin" ContentType="application/vnd.openxmlformats-officedocument.oleObject"/>
  <Override PartName="/ppt/embeddings/Microsoft_Equation11.bin" ContentType="application/vnd.openxmlformats-officedocument.oleObject"/>
  <Override PartName="/ppt/slides/slide13.xml" ContentType="application/vnd.openxmlformats-officedocument.presentationml.slide+xml"/>
  <Override PartName="/ppt/slides/slide14.xml" ContentType="application/vnd.openxmlformats-officedocument.presentationml.slide+xml"/>
  <Override PartName="/ppt/embeddings/Microsoft_Equation10.bin" ContentType="application/vnd.openxmlformats-officedocument.oleObject"/>
  <Override PartName="/ppt/slides/slide34.xml" ContentType="application/vnd.openxmlformats-officedocument.presentationml.slide+xml"/>
  <Override PartName="/ppt/embeddings/Microsoft_Equation5.bin" ContentType="application/vnd.openxmlformats-officedocument.oleObject"/>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Microsoft_Equation7.bin" ContentType="application/vnd.openxmlformats-officedocument.oleObject"/>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embeddings/Microsoft_Equation1.bin" ContentType="application/vnd.openxmlformats-officedocument.oleObject"/>
  <Override PartName="/ppt/slides/slide27.xml" ContentType="application/vnd.openxmlformats-officedocument.presentationml.slide+xml"/>
  <Override PartName="/ppt/tags/tag5.xml" ContentType="application/vnd.openxmlformats-officedocument.presentationml.tags+xml"/>
  <Override PartName="/ppt/notesSlides/notesSlide8.xml" ContentType="application/vnd.openxmlformats-officedocument.presentationml.notesSlide+xml"/>
  <Default Extension="tiff" ContentType="image/tiff"/>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embeddings/Microsoft_Equation9.bin" ContentType="application/vnd.openxmlformats-officedocument.oleObject"/>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s/slide9.xml" ContentType="application/vnd.openxmlformats-officedocument.presentationml.slide+xml"/>
  <Override PartName="/ppt/embeddings/Microsoft_Equation3.bin" ContentType="application/vnd.openxmlformats-officedocument.oleObject"/>
  <Override PartName="/ppt/embeddings/Microsoft_Equation6.bin" ContentType="application/vnd.openxmlformats-officedocument.oleObject"/>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Default Extension="rels" ContentType="application/vnd.openxmlformats-package.relationships+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665" r:id="rId2"/>
  </p:sldMasterIdLst>
  <p:notesMasterIdLst>
    <p:notesMasterId r:id="rId42"/>
  </p:notesMasterIdLst>
  <p:sldIdLst>
    <p:sldId id="257" r:id="rId3"/>
    <p:sldId id="359" r:id="rId4"/>
    <p:sldId id="360" r:id="rId5"/>
    <p:sldId id="361" r:id="rId6"/>
    <p:sldId id="364" r:id="rId7"/>
    <p:sldId id="358" r:id="rId8"/>
    <p:sldId id="365" r:id="rId9"/>
    <p:sldId id="372" r:id="rId10"/>
    <p:sldId id="375" r:id="rId11"/>
    <p:sldId id="373" r:id="rId12"/>
    <p:sldId id="368" r:id="rId13"/>
    <p:sldId id="369" r:id="rId14"/>
    <p:sldId id="370" r:id="rId15"/>
    <p:sldId id="371" r:id="rId16"/>
    <p:sldId id="377" r:id="rId17"/>
    <p:sldId id="378" r:id="rId18"/>
    <p:sldId id="379" r:id="rId19"/>
    <p:sldId id="398" r:id="rId20"/>
    <p:sldId id="380" r:id="rId21"/>
    <p:sldId id="381" r:id="rId22"/>
    <p:sldId id="383" r:id="rId23"/>
    <p:sldId id="384" r:id="rId24"/>
    <p:sldId id="385" r:id="rId25"/>
    <p:sldId id="386" r:id="rId26"/>
    <p:sldId id="387" r:id="rId27"/>
    <p:sldId id="388" r:id="rId28"/>
    <p:sldId id="389" r:id="rId29"/>
    <p:sldId id="390" r:id="rId30"/>
    <p:sldId id="393" r:id="rId31"/>
    <p:sldId id="392" r:id="rId32"/>
    <p:sldId id="264" r:id="rId33"/>
    <p:sldId id="356" r:id="rId34"/>
    <p:sldId id="259" r:id="rId35"/>
    <p:sldId id="260" r:id="rId36"/>
    <p:sldId id="357" r:id="rId37"/>
    <p:sldId id="397" r:id="rId38"/>
    <p:sldId id="395" r:id="rId39"/>
    <p:sldId id="362" r:id="rId40"/>
    <p:sldId id="3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2428" autoAdjust="0"/>
    <p:restoredTop sz="94660"/>
  </p:normalViewPr>
  <p:slideViewPr>
    <p:cSldViewPr>
      <p:cViewPr>
        <p:scale>
          <a:sx n="100" d="100"/>
          <a:sy n="100" d="100"/>
        </p:scale>
        <p:origin x="-720" y="-8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35" Type="http://schemas.openxmlformats.org/officeDocument/2006/relationships/slide" Target="slides/slide33.xml"/><Relationship Id="rId31" Type="http://schemas.openxmlformats.org/officeDocument/2006/relationships/slide" Target="slides/slide29.xml"/><Relationship Id="rId34" Type="http://schemas.openxmlformats.org/officeDocument/2006/relationships/slide" Target="slides/slide32.xml"/><Relationship Id="rId39" Type="http://schemas.openxmlformats.org/officeDocument/2006/relationships/slide" Target="slides/slide37.xml"/><Relationship Id="rId40" Type="http://schemas.openxmlformats.org/officeDocument/2006/relationships/slide" Target="slides/slide38.xml"/><Relationship Id="rId7" Type="http://schemas.openxmlformats.org/officeDocument/2006/relationships/slide" Target="slides/slide5.xml"/><Relationship Id="rId36" Type="http://schemas.openxmlformats.org/officeDocument/2006/relationships/slide" Target="slides/slide34.xml"/><Relationship Id="rId43"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2.xml"/><Relationship Id="rId25" Type="http://schemas.openxmlformats.org/officeDocument/2006/relationships/slide" Target="slides/slide23.xml"/><Relationship Id="rId47" Type="http://schemas.openxmlformats.org/officeDocument/2006/relationships/tableStyles" Target="tableStyles.xml"/><Relationship Id="rId8" Type="http://schemas.openxmlformats.org/officeDocument/2006/relationships/slide" Target="slides/slide6.xml"/><Relationship Id="rId13" Type="http://schemas.openxmlformats.org/officeDocument/2006/relationships/slide" Target="slides/slide11.xml"/><Relationship Id="rId10" Type="http://schemas.openxmlformats.org/officeDocument/2006/relationships/slide" Target="slides/slide8.xml"/><Relationship Id="rId32" Type="http://schemas.openxmlformats.org/officeDocument/2006/relationships/slide" Target="slides/slide30.xml"/><Relationship Id="rId37" Type="http://schemas.openxmlformats.org/officeDocument/2006/relationships/slide" Target="slides/slide35.xml"/><Relationship Id="rId12" Type="http://schemas.openxmlformats.org/officeDocument/2006/relationships/slide" Target="slides/slide10.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3" Type="http://schemas.openxmlformats.org/officeDocument/2006/relationships/slide" Target="slides/slide1.xml"/><Relationship Id="rId27" Type="http://schemas.openxmlformats.org/officeDocument/2006/relationships/slide" Target="slides/slide25.xml"/><Relationship Id="rId14" Type="http://schemas.openxmlformats.org/officeDocument/2006/relationships/slide" Target="slides/slide12.xml"/><Relationship Id="rId23" Type="http://schemas.openxmlformats.org/officeDocument/2006/relationships/slide" Target="slides/slide21.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viewProps" Target="viewProps.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42" Type="http://schemas.openxmlformats.org/officeDocument/2006/relationships/notesMaster" Target="notesMasters/notesMaster1.xml"/><Relationship Id="rId29" Type="http://schemas.openxmlformats.org/officeDocument/2006/relationships/slide" Target="slides/slide27.xml"/><Relationship Id="rId6" Type="http://schemas.openxmlformats.org/officeDocument/2006/relationships/slide" Target="slides/slide4.xml"/><Relationship Id="rId16" Type="http://schemas.openxmlformats.org/officeDocument/2006/relationships/slide" Target="slides/slide14.xml"/><Relationship Id="rId33" Type="http://schemas.openxmlformats.org/officeDocument/2006/relationships/slide" Target="slides/slide31.xml"/><Relationship Id="rId44" Type="http://schemas.openxmlformats.org/officeDocument/2006/relationships/presProps" Target="presProps.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2" Type="http://schemas.openxmlformats.org/officeDocument/2006/relationships/slide" Target="slides/slide20.xml"/><Relationship Id="rId21" Type="http://schemas.openxmlformats.org/officeDocument/2006/relationships/slide" Target="slides/slide19.xml"/><Relationship Id="rId2"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79.emf"/><Relationship Id="rId4" Type="http://schemas.openxmlformats.org/officeDocument/2006/relationships/image" Target="../media/image75.emf"/><Relationship Id="rId5" Type="http://schemas.openxmlformats.org/officeDocument/2006/relationships/image" Target="../media/image76.emf"/><Relationship Id="rId7" Type="http://schemas.openxmlformats.org/officeDocument/2006/relationships/image" Target="../media/image78.emf"/><Relationship Id="rId1" Type="http://schemas.openxmlformats.org/officeDocument/2006/relationships/image" Target="../media/image72.emf"/><Relationship Id="rId2" Type="http://schemas.openxmlformats.org/officeDocument/2006/relationships/image" Target="../media/image73.emf"/><Relationship Id="rId9" Type="http://schemas.openxmlformats.org/officeDocument/2006/relationships/image" Target="../media/image80.wmf"/><Relationship Id="rId3" Type="http://schemas.openxmlformats.org/officeDocument/2006/relationships/image" Target="../media/image74.emf"/><Relationship Id="rId6"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pPr/>
              <a:t>6/4/16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E1B0A3-06B4-49BD-BD58-8467B82864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3884613" y="8685213"/>
            <a:ext cx="2971800" cy="457200"/>
          </a:xfrm>
          <a:prstGeom prst="rect">
            <a:avLst/>
          </a:prstGeom>
          <a:noFill/>
        </p:spPr>
        <p:txBody>
          <a:bodyPr lIns="91430" tIns="45715" rIns="91430" bIns="45715"/>
          <a:lstStyle/>
          <a:p>
            <a:fld id="{3D799F63-2073-4E28-86CE-29B4A361D6B8}" type="slidenum">
              <a:rPr lang="en-US"/>
              <a:pPr/>
              <a:t>19</a:t>
            </a:fld>
            <a:endParaRPr lang="en-US"/>
          </a:p>
        </p:txBody>
      </p:sp>
      <p:sp>
        <p:nvSpPr>
          <p:cNvPr id="24579" name="Rectangle 2"/>
          <p:cNvSpPr>
            <a:spLocks noGrp="1" noRot="1" noChangeAspect="1" noChangeArrowheads="1" noTextEdit="1"/>
          </p:cNvSpPr>
          <p:nvPr>
            <p:ph type="sldImg"/>
          </p:nvPr>
        </p:nvSpPr>
        <p:spPr>
          <a:xfrm>
            <a:off x="1143000" y="687388"/>
            <a:ext cx="4572000" cy="3429000"/>
          </a:xfrm>
          <a:ln/>
        </p:spPr>
      </p:sp>
      <p:sp>
        <p:nvSpPr>
          <p:cNvPr id="24580" name="Rectangle 3"/>
          <p:cNvSpPr>
            <a:spLocks noGrp="1" noChangeArrowheads="1"/>
          </p:cNvSpPr>
          <p:nvPr>
            <p:ph type="body" idx="1"/>
          </p:nvPr>
        </p:nvSpPr>
        <p:spPr>
          <a:xfrm>
            <a:off x="685800" y="4343400"/>
            <a:ext cx="5486400" cy="4113213"/>
          </a:xfrm>
          <a:noFill/>
          <a:ln/>
        </p:spPr>
        <p:txBody>
          <a:bodyPr/>
          <a:lstStyle/>
          <a:p>
            <a:r>
              <a:rPr lang="en-US" smtClean="0">
                <a:ea typeface="ＭＳ Ｐゴシック" pitchFamily="26" charset="-128"/>
              </a:rPr>
              <a:t>The nucleon matrix element of the energy-momentum tensor is known to contain 3 form factors (R. Pagels, 1965). For a long time they were of little interest as the only known process where they could be directly measured is elastic scattering of gravitons off the nucleon. However, these form factors appear as moments of the unpolarized GPDs as shown here. The quark angular momentum in the nucleon is given by the 2</a:t>
            </a:r>
            <a:r>
              <a:rPr lang="en-US" baseline="30000" smtClean="0">
                <a:ea typeface="ＭＳ Ｐゴシック" pitchFamily="26" charset="-128"/>
              </a:rPr>
              <a:t>nd</a:t>
            </a:r>
            <a:r>
              <a:rPr lang="en-US" smtClean="0">
                <a:ea typeface="ＭＳ Ｐゴシック" pitchFamily="26" charset="-128"/>
              </a:rPr>
              <a:t> moment of the sum of GPD H and E. The mass and pressure distribution of the quarks are given by the 2</a:t>
            </a:r>
            <a:r>
              <a:rPr lang="en-US" baseline="30000" smtClean="0">
                <a:ea typeface="ＭＳ Ｐゴシック" pitchFamily="26" charset="-128"/>
              </a:rPr>
              <a:t>nd</a:t>
            </a:r>
            <a:r>
              <a:rPr lang="en-US" smtClean="0">
                <a:ea typeface="ＭＳ Ｐゴシック" pitchFamily="26" charset="-128"/>
              </a:rPr>
              <a:t> moment of H where the pressure is probed by parameter xi.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60420" name="Slide Number Placeholder 3"/>
          <p:cNvSpPr>
            <a:spLocks noGrp="1"/>
          </p:cNvSpPr>
          <p:nvPr>
            <p:ph type="sldNum" sz="quarter" idx="5"/>
          </p:nvPr>
        </p:nvSpPr>
        <p:spPr>
          <a:xfrm>
            <a:off x="3884853" y="8685235"/>
            <a:ext cx="2971592" cy="457200"/>
          </a:xfrm>
          <a:prstGeom prst="rect">
            <a:avLst/>
          </a:prstGeom>
          <a:noFill/>
        </p:spPr>
        <p:txBody>
          <a:bodyPr lIns="89928" tIns="44964" rIns="89928" bIns="44964"/>
          <a:lstStyle/>
          <a:p>
            <a:fld id="{69F5473A-677F-1F41-A9D6-7D47313FD602}" type="slidenum">
              <a:rPr lang="en-US"/>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71684" name="Slide Number Placeholder 3"/>
          <p:cNvSpPr>
            <a:spLocks noGrp="1"/>
          </p:cNvSpPr>
          <p:nvPr>
            <p:ph type="sldNum" sz="quarter" idx="5"/>
          </p:nvPr>
        </p:nvSpPr>
        <p:spPr>
          <a:xfrm>
            <a:off x="3884853" y="8685235"/>
            <a:ext cx="2971592" cy="457200"/>
          </a:xfrm>
          <a:prstGeom prst="rect">
            <a:avLst/>
          </a:prstGeom>
          <a:noFill/>
        </p:spPr>
        <p:txBody>
          <a:bodyPr lIns="89918" tIns="44959" rIns="89918" bIns="44959"/>
          <a:lstStyle/>
          <a:p>
            <a:fld id="{CFBDE3D9-521D-E340-B323-98F9B20604F4}" type="slidenum">
              <a:rPr lang="en-US"/>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with HERA could be made more explicit. Table/column presentation.</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pPr/>
              <a:t>38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112626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3</a:t>
            </a:fld>
            <a:endParaRPr lang="en-US">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2475"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6" y="8685213"/>
            <a:ext cx="2973388" cy="457200"/>
          </a:xfrm>
          <a:noFill/>
        </p:spPr>
        <p:txBody>
          <a:bodyPr lIns="87855" tIns="43934" rIns="87855" bIns="43934"/>
          <a:lstStyle>
            <a:lvl1pPr defTabSz="899986" eaLnBrk="0" hangingPunct="0">
              <a:spcBef>
                <a:spcPct val="30000"/>
              </a:spcBef>
              <a:defRPr sz="1200">
                <a:solidFill>
                  <a:schemeClr val="tx1"/>
                </a:solidFill>
                <a:latin typeface="Arial" pitchFamily="34" charset="0"/>
              </a:defRPr>
            </a:lvl1pPr>
            <a:lvl2pPr marL="735066" indent="-282718" defTabSz="899986" eaLnBrk="0" hangingPunct="0">
              <a:spcBef>
                <a:spcPct val="30000"/>
              </a:spcBef>
              <a:defRPr sz="1200">
                <a:solidFill>
                  <a:schemeClr val="tx1"/>
                </a:solidFill>
                <a:latin typeface="Arial" pitchFamily="34" charset="0"/>
              </a:defRPr>
            </a:lvl2pPr>
            <a:lvl3pPr marL="1130870" indent="-226175" defTabSz="899986" eaLnBrk="0" hangingPunct="0">
              <a:spcBef>
                <a:spcPct val="30000"/>
              </a:spcBef>
              <a:defRPr sz="1200">
                <a:solidFill>
                  <a:schemeClr val="tx1"/>
                </a:solidFill>
                <a:latin typeface="Arial" pitchFamily="34" charset="0"/>
              </a:defRPr>
            </a:lvl3pPr>
            <a:lvl4pPr marL="1583221" indent="-226175" defTabSz="899986" eaLnBrk="0" hangingPunct="0">
              <a:spcBef>
                <a:spcPct val="30000"/>
              </a:spcBef>
              <a:defRPr sz="1200">
                <a:solidFill>
                  <a:schemeClr val="tx1"/>
                </a:solidFill>
                <a:latin typeface="Arial" pitchFamily="34" charset="0"/>
              </a:defRPr>
            </a:lvl4pPr>
            <a:lvl5pPr marL="2035567" indent="-226175" defTabSz="899986" eaLnBrk="0" hangingPunct="0">
              <a:spcBef>
                <a:spcPct val="30000"/>
              </a:spcBef>
              <a:defRPr sz="1200">
                <a:solidFill>
                  <a:schemeClr val="tx1"/>
                </a:solidFill>
                <a:latin typeface="Arial" pitchFamily="34" charset="0"/>
              </a:defRPr>
            </a:lvl5pPr>
            <a:lvl6pPr marL="2487915" indent="-226175" defTabSz="899986" eaLnBrk="0" fontAlgn="base" hangingPunct="0">
              <a:spcBef>
                <a:spcPct val="30000"/>
              </a:spcBef>
              <a:spcAft>
                <a:spcPct val="0"/>
              </a:spcAft>
              <a:defRPr sz="1200">
                <a:solidFill>
                  <a:schemeClr val="tx1"/>
                </a:solidFill>
                <a:latin typeface="Arial" pitchFamily="34" charset="0"/>
              </a:defRPr>
            </a:lvl6pPr>
            <a:lvl7pPr marL="2940262" indent="-226175" defTabSz="899986" eaLnBrk="0" fontAlgn="base" hangingPunct="0">
              <a:spcBef>
                <a:spcPct val="30000"/>
              </a:spcBef>
              <a:spcAft>
                <a:spcPct val="0"/>
              </a:spcAft>
              <a:defRPr sz="1200">
                <a:solidFill>
                  <a:schemeClr val="tx1"/>
                </a:solidFill>
                <a:latin typeface="Arial" pitchFamily="34" charset="0"/>
              </a:defRPr>
            </a:lvl7pPr>
            <a:lvl8pPr marL="3392611" indent="-226175" defTabSz="899986" eaLnBrk="0" fontAlgn="base" hangingPunct="0">
              <a:spcBef>
                <a:spcPct val="30000"/>
              </a:spcBef>
              <a:spcAft>
                <a:spcPct val="0"/>
              </a:spcAft>
              <a:defRPr sz="1200">
                <a:solidFill>
                  <a:schemeClr val="tx1"/>
                </a:solidFill>
                <a:latin typeface="Arial" pitchFamily="34" charset="0"/>
              </a:defRPr>
            </a:lvl8pPr>
            <a:lvl9pPr marL="3844960" indent="-226175" defTabSz="899986"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6" y="8685213"/>
            <a:ext cx="29733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856" tIns="45933" rIns="91856" bIns="45933"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2525" y="690563"/>
            <a:ext cx="4559300" cy="3419475"/>
          </a:xfrm>
          <a:ln/>
        </p:spPr>
      </p:sp>
      <p:sp>
        <p:nvSpPr>
          <p:cNvPr id="54277" name="Rectangle 3"/>
          <p:cNvSpPr>
            <a:spLocks noGrp="1" noChangeArrowheads="1"/>
          </p:cNvSpPr>
          <p:nvPr>
            <p:ph type="body" idx="1"/>
          </p:nvPr>
        </p:nvSpPr>
        <p:spPr>
          <a:xfrm>
            <a:off x="914403" y="4344990"/>
            <a:ext cx="5029200" cy="4113212"/>
          </a:xfrm>
          <a:noFill/>
        </p:spPr>
        <p:txBody>
          <a:bodyPr lIns="91856" tIns="45933" rIns="91856" bIns="45933"/>
          <a:lstStyle/>
          <a:p>
            <a:pPr defTabSz="1174848">
              <a:spcBef>
                <a:spcPct val="0"/>
              </a:spcBef>
            </a:pPr>
            <a:r>
              <a:rPr lang="en-US" altLang="en-US" dirty="0" smtClean="0"/>
              <a:t>Note BSM not included in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endParaRPr lang="en-US">
              <a:latin typeface="Arial" pitchFamily="-110" charset="0"/>
              <a:ea typeface="ＭＳ Ｐゴシック" pitchFamily="-110" charset="-128"/>
              <a:cs typeface="ＭＳ Ｐゴシック" pitchFamily="-110" charset="-128"/>
            </a:endParaRPr>
          </a:p>
        </p:txBody>
      </p:sp>
      <p:sp>
        <p:nvSpPr>
          <p:cNvPr id="54276" name="Slide Number Placeholder 3"/>
          <p:cNvSpPr>
            <a:spLocks noGrp="1"/>
          </p:cNvSpPr>
          <p:nvPr>
            <p:ph type="sldNum" sz="quarter" idx="5"/>
          </p:nvPr>
        </p:nvSpPr>
        <p:spPr bwMode="auto">
          <a:noFill/>
          <a:ln>
            <a:miter lim="800000"/>
            <a:headEnd/>
            <a:tailEnd/>
          </a:ln>
        </p:spPr>
        <p:txBody>
          <a:bodyPr lIns="89843" tIns="44923" rIns="89843" bIns="44923"/>
          <a:lstStyle/>
          <a:p>
            <a:pPr algn="ctr" eaLnBrk="0" hangingPunct="0"/>
            <a:fld id="{C70FEA63-CC4E-C543-B6F6-EDCA57DE75D7}" type="slidenum">
              <a:rPr lang="en-US"/>
              <a:pPr algn="ctr" eaLnBrk="0" hangingPunct="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9</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1153448" y="688005"/>
            <a:ext cx="4551104" cy="3429000"/>
          </a:xfrm>
          <a:noFill/>
          <a:ln>
            <a:solidFill>
              <a:srgbClr val="000000"/>
            </a:solidFill>
            <a:miter lim="800000"/>
            <a:headEnd/>
            <a:tailEnd/>
          </a:ln>
        </p:spPr>
      </p:sp>
      <p:sp>
        <p:nvSpPr>
          <p:cNvPr id="44036" name="Rectangle 3"/>
          <p:cNvSpPr>
            <a:spLocks noGrp="1" noChangeArrowheads="1"/>
          </p:cNvSpPr>
          <p:nvPr>
            <p:ph type="body" idx="1"/>
          </p:nvPr>
        </p:nvSpPr>
        <p:spPr bwMode="auto">
          <a:xfrm>
            <a:off x="685800" y="4343400"/>
            <a:ext cx="5486400" cy="4113213"/>
          </a:xfrm>
          <a:noFill/>
        </p:spPr>
        <p:txBody>
          <a:bodyPr wrap="square" numCol="1" anchor="t" anchorCtr="0" compatLnSpc="1">
            <a:prstTxWarp prst="textNoShape">
              <a:avLst/>
            </a:prstTxWarp>
          </a:bodyPr>
          <a:lstStyle/>
          <a:p>
            <a:pPr>
              <a:spcBef>
                <a:spcPct val="0"/>
              </a:spcBef>
            </a:pPr>
            <a:r>
              <a:rPr lang="en-US" b="1" i="1" dirty="0" smtClean="0"/>
              <a:t>The kinematics range that can be covered in exclusive processes with high precision data</a:t>
            </a:r>
            <a:r>
              <a:rPr lang="en-US" dirty="0" smtClean="0"/>
              <a:t> is shown with this yellow area. This will be the only accelerator where </a:t>
            </a:r>
            <a:r>
              <a:rPr lang="en-US" dirty="0" err="1" smtClean="0"/>
              <a:t>rhe</a:t>
            </a:r>
            <a:r>
              <a:rPr lang="en-US" dirty="0" smtClean="0"/>
              <a:t> valence quark regime can be fully covered with high precision data. other existing machines, even at much higher energies can not cover this regime due to the much lower luminosity at HERA or COMPASS.  </a:t>
            </a:r>
          </a:p>
          <a:p>
            <a:pPr>
              <a:spcBef>
                <a:spcPct val="0"/>
              </a:spcBef>
            </a:pPr>
            <a:endParaRPr lang="en-US" dirty="0" smtClean="0"/>
          </a:p>
          <a:p>
            <a:pPr>
              <a:spcBef>
                <a:spcPct val="0"/>
              </a:spcBef>
            </a:pPr>
            <a:r>
              <a:rPr lang="en-US" dirty="0" smtClean="0"/>
              <a:t>My own personal view is that several experiments, in some of which I participated, </a:t>
            </a:r>
            <a:r>
              <a:rPr lang="en-US" dirty="0" err="1" smtClean="0"/>
              <a:t>eg</a:t>
            </a:r>
            <a:r>
              <a:rPr lang="en-US" dirty="0" smtClean="0"/>
              <a:t> EMC and E665, but also  HERA, the physics, especially at high x was limited  by the lack of luminosity. </a:t>
            </a:r>
          </a:p>
          <a:p>
            <a:pPr>
              <a:spcBef>
                <a:spcPct val="0"/>
              </a:spcBef>
            </a:pPr>
            <a:endParaRPr lang="en-US" dirty="0" smtClean="0"/>
          </a:p>
          <a:p>
            <a:pPr>
              <a:spcBef>
                <a:spcPct val="0"/>
              </a:spcBef>
            </a:pPr>
            <a:r>
              <a:rPr lang="en-US" dirty="0" smtClean="0"/>
              <a:t>Jefferson Lab has luminosity, also good spin control in both beam and targets. </a:t>
            </a:r>
          </a:p>
          <a:p>
            <a:pPr>
              <a:spcBef>
                <a:spcPct val="0"/>
              </a:spcBef>
            </a:pPr>
            <a:endParaRPr lang="en-US" dirty="0" smtClean="0"/>
          </a:p>
          <a:p>
            <a:pPr>
              <a:spcBef>
                <a:spcPct val="0"/>
              </a:spcBef>
            </a:pPr>
            <a:r>
              <a:rPr lang="en-US" dirty="0" smtClean="0"/>
              <a:t>So high x is  (still) there for the taking and given 12 </a:t>
            </a:r>
            <a:r>
              <a:rPr lang="en-US" dirty="0" err="1" smtClean="0"/>
              <a:t>GeV</a:t>
            </a:r>
            <a:r>
              <a:rPr lang="en-US" dirty="0" smtClean="0"/>
              <a:t>, it is accessible </a:t>
            </a:r>
            <a:r>
              <a:rPr lang="en-US" dirty="0" err="1" smtClean="0"/>
              <a:t>kinematically</a:t>
            </a:r>
            <a:r>
              <a:rPr lang="en-US" dirty="0"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One of the unresolved issues in neutron structure functions studies at high Bjorken </a:t>
            </a:r>
            <a:r>
              <a:rPr lang="en-US" b="1" dirty="0" err="1" smtClean="0"/>
              <a:t>x</a:t>
            </a:r>
            <a:r>
              <a:rPr lang="en-US" b="1" dirty="0" smtClean="0"/>
              <a:t> is the correction for the nuclear</a:t>
            </a:r>
            <a:r>
              <a:rPr lang="en-US" b="1" baseline="0" dirty="0" smtClean="0"/>
              <a:t> binding effect in deuteron. </a:t>
            </a:r>
            <a:r>
              <a:rPr lang="en-US" baseline="0" dirty="0" smtClean="0"/>
              <a:t>Different corrections have resulted in vastly different results. </a:t>
            </a:r>
            <a:r>
              <a:rPr lang="en-US" b="1" baseline="0" dirty="0" smtClean="0"/>
              <a:t>A model-independent way is to tag the neutron by measuring the spectator proton to very low momentum using, e.g. a gas target and a low density tracking detector.</a:t>
            </a:r>
            <a:r>
              <a:rPr lang="en-US" baseline="0" dirty="0" smtClean="0"/>
              <a:t> Protons with momentum down to 70 </a:t>
            </a:r>
            <a:r>
              <a:rPr lang="en-US" baseline="0" dirty="0" err="1" smtClean="0"/>
              <a:t>MeV/c</a:t>
            </a:r>
            <a:r>
              <a:rPr lang="en-US" baseline="0" dirty="0" smtClean="0"/>
              <a:t> (T=2.5MeV) must be detected. The corrections for the neutron momentum in deuteron is shown in this graph. The elastic peak and the resonance structure show up clearly. The corrected ratio F2n/F2p is shown with the red points. The ratio of </a:t>
            </a:r>
            <a:r>
              <a:rPr lang="en-US" baseline="0" dirty="0" err="1" smtClean="0"/>
              <a:t>d</a:t>
            </a:r>
            <a:r>
              <a:rPr lang="en-US" baseline="0" dirty="0" smtClean="0"/>
              <a:t>-quark to </a:t>
            </a:r>
            <a:r>
              <a:rPr lang="en-US" baseline="0" dirty="0" err="1" smtClean="0"/>
              <a:t>u</a:t>
            </a:r>
            <a:r>
              <a:rPr lang="en-US" baseline="0" dirty="0" smtClean="0"/>
              <a:t>-quark distribution functions is shown here.  The maximum </a:t>
            </a:r>
            <a:r>
              <a:rPr lang="en-US" baseline="0" dirty="0" err="1" smtClean="0"/>
              <a:t>xB</a:t>
            </a:r>
            <a:r>
              <a:rPr lang="en-US" baseline="0" dirty="0" smtClean="0"/>
              <a:t> is limited by the beam energy of 5.2 GeV. However, the trend is to rule out the scalar </a:t>
            </a:r>
            <a:r>
              <a:rPr lang="en-US" baseline="0" dirty="0" err="1" smtClean="0"/>
              <a:t>diquark</a:t>
            </a:r>
            <a:r>
              <a:rPr lang="en-US" baseline="0" dirty="0" smtClean="0"/>
              <a:t> model. Future experiments at the 12GeV upgrade will extend this range up to 0.9. </a:t>
            </a:r>
            <a:endParaRPr lang="en-US" dirty="0"/>
          </a:p>
        </p:txBody>
      </p:sp>
      <p:sp>
        <p:nvSpPr>
          <p:cNvPr id="4" name="Slide Number Placeholder 3"/>
          <p:cNvSpPr>
            <a:spLocks noGrp="1"/>
          </p:cNvSpPr>
          <p:nvPr>
            <p:ph type="sldNum" sz="quarter" idx="10"/>
          </p:nvPr>
        </p:nvSpPr>
        <p:spPr/>
        <p:txBody>
          <a:bodyPr/>
          <a:lstStyle/>
          <a:p>
            <a:fld id="{435AAFA4-0F86-2446-8958-2CE966002DFB}"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44588" y="687388"/>
            <a:ext cx="4568825" cy="3427412"/>
          </a:xfrm>
          <a:ln/>
        </p:spPr>
      </p:sp>
      <p:sp>
        <p:nvSpPr>
          <p:cNvPr id="55299" name="Rectangle 3"/>
          <p:cNvSpPr>
            <a:spLocks noGrp="1" noChangeArrowheads="1"/>
          </p:cNvSpPr>
          <p:nvPr>
            <p:ph type="body" idx="1"/>
          </p:nvPr>
        </p:nvSpPr>
        <p:spPr>
          <a:xfrm>
            <a:off x="687667" y="4344967"/>
            <a:ext cx="5482666" cy="4111668"/>
          </a:xfrm>
          <a:noFill/>
          <a:ln/>
        </p:spPr>
        <p:txBody>
          <a:bodyPr/>
          <a:lstStyle/>
          <a:p>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56324" name="Slide Number Placeholder 3"/>
          <p:cNvSpPr>
            <a:spLocks noGrp="1"/>
          </p:cNvSpPr>
          <p:nvPr>
            <p:ph type="sldNum" sz="quarter" idx="5"/>
          </p:nvPr>
        </p:nvSpPr>
        <p:spPr>
          <a:xfrm>
            <a:off x="3884853" y="8685235"/>
            <a:ext cx="2971592" cy="457200"/>
          </a:xfrm>
          <a:prstGeom prst="rect">
            <a:avLst/>
          </a:prstGeom>
          <a:noFill/>
        </p:spPr>
        <p:txBody>
          <a:bodyPr lIns="89928" tIns="44964" rIns="89928" bIns="44964"/>
          <a:lstStyle/>
          <a:p>
            <a:fld id="{EEDA040B-D3AB-874D-AD99-ED6B6FED3147}" type="slidenum">
              <a:rPr lang="en-US"/>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6/4/16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592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6425132"/>
            <a:ext cx="9144000" cy="420624"/>
          </a:xfrm>
          <a:prstGeom prst="rect">
            <a:avLst/>
          </a:prstGeom>
        </p:spPr>
      </p:pic>
      <p:sp>
        <p:nvSpPr>
          <p:cNvPr id="9"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688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7A8C4-467F-E44E-B317-3793E9E1F4A0}" type="datetimeFigureOut">
              <a:rPr lang="en-US" smtClean="0"/>
              <a:pPr/>
              <a:t>6/4/16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14BBB66-D34E-C643-9AA3-4798B194787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617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407092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image" Target="../media/image1.jpeg"/><Relationship Id="rId4" Type="http://schemas.openxmlformats.org/officeDocument/2006/relationships/slideLayout" Target="../slideLayouts/slideLayout4.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6/4/16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2132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3600" b="1">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FFFF00"/>
          </a:solidFill>
          <a:latin typeface="Verdana" charset="0"/>
          <a:ea typeface="ＭＳ Ｐゴシック" charset="-128"/>
          <a:cs typeface="ＭＳ Ｐゴシック" charset="-128"/>
        </a:defRPr>
      </a:lvl2pPr>
      <a:lvl3pPr algn="ctr" rtl="0" eaLnBrk="0" fontAlgn="base" hangingPunct="0">
        <a:spcBef>
          <a:spcPct val="0"/>
        </a:spcBef>
        <a:spcAft>
          <a:spcPct val="0"/>
        </a:spcAft>
        <a:defRPr sz="3600" b="1">
          <a:solidFill>
            <a:srgbClr val="FFFF00"/>
          </a:solidFill>
          <a:latin typeface="Verdana" charset="0"/>
          <a:ea typeface="ＭＳ Ｐゴシック" charset="-128"/>
          <a:cs typeface="ＭＳ Ｐゴシック" charset="-128"/>
        </a:defRPr>
      </a:lvl3pPr>
      <a:lvl4pPr algn="ctr" rtl="0" eaLnBrk="0" fontAlgn="base" hangingPunct="0">
        <a:spcBef>
          <a:spcPct val="0"/>
        </a:spcBef>
        <a:spcAft>
          <a:spcPct val="0"/>
        </a:spcAft>
        <a:defRPr sz="3600" b="1">
          <a:solidFill>
            <a:srgbClr val="FFFF00"/>
          </a:solidFill>
          <a:latin typeface="Verdana" charset="0"/>
          <a:ea typeface="ＭＳ Ｐゴシック" charset="-128"/>
          <a:cs typeface="ＭＳ Ｐゴシック" charset="-128"/>
        </a:defRPr>
      </a:lvl4pPr>
      <a:lvl5pPr algn="ctr" rtl="0" eaLnBrk="0" fontAlgn="base" hangingPunct="0">
        <a:spcBef>
          <a:spcPct val="0"/>
        </a:spcBef>
        <a:spcAft>
          <a:spcPct val="0"/>
        </a:spcAft>
        <a:defRPr sz="3600" b="1">
          <a:solidFill>
            <a:srgbClr val="FFFF00"/>
          </a:solidFill>
          <a:latin typeface="Verdana" charset="0"/>
          <a:ea typeface="ＭＳ Ｐゴシック" charset="-128"/>
          <a:cs typeface="ＭＳ Ｐゴシック" charset="-128"/>
        </a:defRPr>
      </a:lvl5pPr>
      <a:lvl6pPr marL="457200" algn="ctr" rtl="0" fontAlgn="base">
        <a:spcBef>
          <a:spcPct val="0"/>
        </a:spcBef>
        <a:spcAft>
          <a:spcPct val="0"/>
        </a:spcAft>
        <a:defRPr sz="3600" b="1">
          <a:solidFill>
            <a:srgbClr val="FFFF00"/>
          </a:solidFill>
          <a:latin typeface="Verdana" charset="0"/>
        </a:defRPr>
      </a:lvl6pPr>
      <a:lvl7pPr marL="914400" algn="ctr" rtl="0" fontAlgn="base">
        <a:spcBef>
          <a:spcPct val="0"/>
        </a:spcBef>
        <a:spcAft>
          <a:spcPct val="0"/>
        </a:spcAft>
        <a:defRPr sz="3600" b="1">
          <a:solidFill>
            <a:srgbClr val="FFFF00"/>
          </a:solidFill>
          <a:latin typeface="Verdana" charset="0"/>
        </a:defRPr>
      </a:lvl7pPr>
      <a:lvl8pPr marL="1371600" algn="ctr" rtl="0" fontAlgn="base">
        <a:spcBef>
          <a:spcPct val="0"/>
        </a:spcBef>
        <a:spcAft>
          <a:spcPct val="0"/>
        </a:spcAft>
        <a:defRPr sz="3600" b="1">
          <a:solidFill>
            <a:srgbClr val="FFFF00"/>
          </a:solidFill>
          <a:latin typeface="Verdana" charset="0"/>
        </a:defRPr>
      </a:lvl8pPr>
      <a:lvl9pPr marL="1828800" algn="ctr" rtl="0" fontAlgn="base">
        <a:spcBef>
          <a:spcPct val="0"/>
        </a:spcBef>
        <a:spcAft>
          <a:spcPct val="0"/>
        </a:spcAft>
        <a:defRPr sz="3600" b="1">
          <a:solidFill>
            <a:srgbClr val="FFFF00"/>
          </a:solidFill>
          <a:latin typeface="Verdana"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bg1"/>
          </a:solidFill>
          <a:latin typeface="+mn-lt"/>
          <a:ea typeface="ＭＳ Ｐゴシック" charset="-128"/>
        </a:defRPr>
      </a:lvl5pPr>
      <a:lvl6pPr marL="2514600" indent="-228600" algn="l" rtl="0" fontAlgn="base">
        <a:spcBef>
          <a:spcPct val="20000"/>
        </a:spcBef>
        <a:spcAft>
          <a:spcPct val="0"/>
        </a:spcAft>
        <a:buChar char="»"/>
        <a:defRPr sz="1600">
          <a:solidFill>
            <a:schemeClr val="bg1"/>
          </a:solidFill>
          <a:latin typeface="+mn-lt"/>
          <a:ea typeface="ＭＳ Ｐゴシック" charset="-128"/>
        </a:defRPr>
      </a:lvl6pPr>
      <a:lvl7pPr marL="2971800" indent="-228600" algn="l" rtl="0" fontAlgn="base">
        <a:spcBef>
          <a:spcPct val="20000"/>
        </a:spcBef>
        <a:spcAft>
          <a:spcPct val="0"/>
        </a:spcAft>
        <a:buChar char="»"/>
        <a:defRPr sz="1600">
          <a:solidFill>
            <a:schemeClr val="bg1"/>
          </a:solidFill>
          <a:latin typeface="+mn-lt"/>
          <a:ea typeface="ＭＳ Ｐゴシック" charset="-128"/>
        </a:defRPr>
      </a:lvl7pPr>
      <a:lvl8pPr marL="3429000" indent="-228600" algn="l" rtl="0" fontAlgn="base">
        <a:spcBef>
          <a:spcPct val="20000"/>
        </a:spcBef>
        <a:spcAft>
          <a:spcPct val="0"/>
        </a:spcAft>
        <a:buChar char="»"/>
        <a:defRPr sz="1600">
          <a:solidFill>
            <a:schemeClr val="bg1"/>
          </a:solidFill>
          <a:latin typeface="+mn-lt"/>
          <a:ea typeface="ＭＳ Ｐゴシック" charset="-128"/>
        </a:defRPr>
      </a:lvl8pPr>
      <a:lvl9pPr marL="3886200" indent="-228600" algn="l" rtl="0" fontAlgn="base">
        <a:spcBef>
          <a:spcPct val="20000"/>
        </a:spcBef>
        <a:spcAft>
          <a:spcPct val="0"/>
        </a:spcAft>
        <a:buChar char="»"/>
        <a:defRPr sz="16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3"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3" Type="http://schemas.openxmlformats.org/officeDocument/2006/relationships/image" Target="../media/image2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image" Target="../media/image30.emf"/><Relationship Id="rId3" Type="http://schemas.openxmlformats.org/officeDocument/2006/relationships/image" Target="../media/image31.pdf"/></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 Id="rId7" Type="http://schemas.openxmlformats.org/officeDocument/2006/relationships/image" Target="../media/image31.pdf"/><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3.jpeg"/><Relationship Id="rId6" Type="http://schemas.openxmlformats.org/officeDocument/2006/relationships/image" Target="../media/image36.emf"/></Relationships>
</file>

<file path=ppt/slides/_rels/slide15.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3" Type="http://schemas.openxmlformats.org/officeDocument/2006/relationships/notesSlide" Target="../notesSlides/notesSlide8.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4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image" Target="../media/image44.jpeg"/><Relationship Id="rId1" Type="http://schemas.openxmlformats.org/officeDocument/2006/relationships/tags" Target="../tags/tag4.xml"/><Relationship Id="rId2" Type="http://schemas.openxmlformats.org/officeDocument/2006/relationships/slideLayout" Target="../slideLayouts/slideLayout3.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3" Type="http://schemas.openxmlformats.org/officeDocument/2006/relationships/notesSlide" Target="../notesSlides/notesSlide11.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emf"/><Relationship Id="rId5"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emf"/><Relationship Id="rId3" Type="http://schemas.openxmlformats.org/officeDocument/2006/relationships/image" Target="../media/image5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5.emf"/></Relationships>
</file>

<file path=ppt/slides/_rels/slide28.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emf"/></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31.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emf"/></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6" Type="http://schemas.openxmlformats.org/officeDocument/2006/relationships/oleObject" Target="../embeddings/Microsoft_Equation2.bin"/><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70.emf"/><Relationship Id="rId5" Type="http://schemas.openxmlformats.org/officeDocument/2006/relationships/image" Target="../media/image71.emf"/></Relationships>
</file>

<file path=ppt/slides/_rels/slide34.xml.rels><?xml version="1.0" encoding="UTF-8" standalone="yes"?>
<Relationships xmlns="http://schemas.openxmlformats.org/package/2006/relationships"><Relationship Id="rId14" Type="http://schemas.openxmlformats.org/officeDocument/2006/relationships/oleObject" Target="../embeddings/Microsoft_Equation11.bin"/><Relationship Id="rId4" Type="http://schemas.openxmlformats.org/officeDocument/2006/relationships/image" Target="../media/image82.tiff"/><Relationship Id="rId7" Type="http://schemas.openxmlformats.org/officeDocument/2006/relationships/oleObject" Target="../embeddings/Microsoft_Equation5.bin"/><Relationship Id="rId11" Type="http://schemas.openxmlformats.org/officeDocument/2006/relationships/oleObject" Target="../embeddings/Microsoft_Equation9.bin"/><Relationship Id="rId1" Type="http://schemas.openxmlformats.org/officeDocument/2006/relationships/vmlDrawing" Target="../drawings/vmlDrawing2.vml"/><Relationship Id="rId6" Type="http://schemas.openxmlformats.org/officeDocument/2006/relationships/oleObject" Target="../embeddings/Microsoft_Equation4.bin"/><Relationship Id="rId8" Type="http://schemas.openxmlformats.org/officeDocument/2006/relationships/oleObject" Target="../embeddings/Microsoft_Equation6.bin"/><Relationship Id="rId13" Type="http://schemas.openxmlformats.org/officeDocument/2006/relationships/image" Target="../media/image83.jpeg"/><Relationship Id="rId10" Type="http://schemas.openxmlformats.org/officeDocument/2006/relationships/oleObject" Target="../embeddings/Microsoft_Equation8.bin"/><Relationship Id="rId5" Type="http://schemas.openxmlformats.org/officeDocument/2006/relationships/oleObject" Target="../embeddings/Microsoft_Equation3.bin"/><Relationship Id="rId12" Type="http://schemas.openxmlformats.org/officeDocument/2006/relationships/oleObject" Target="../embeddings/Microsoft_Equation10.bin"/><Relationship Id="rId2" Type="http://schemas.openxmlformats.org/officeDocument/2006/relationships/slideLayout" Target="../slideLayouts/slideLayout3.xml"/><Relationship Id="rId9" Type="http://schemas.openxmlformats.org/officeDocument/2006/relationships/oleObject" Target="../embeddings/Microsoft_Equation7.bin"/><Relationship Id="rId3" Type="http://schemas.openxmlformats.org/officeDocument/2006/relationships/image" Target="../media/image8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4" Type="http://schemas.openxmlformats.org/officeDocument/2006/relationships/image" Target="../media/image96.png"/><Relationship Id="rId4" Type="http://schemas.openxmlformats.org/officeDocument/2006/relationships/image" Target="../media/image86.jpeg"/><Relationship Id="rId7" Type="http://schemas.openxmlformats.org/officeDocument/2006/relationships/image" Target="../media/image89.jpeg"/><Relationship Id="rId11"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88.jpeg"/><Relationship Id="rId8" Type="http://schemas.openxmlformats.org/officeDocument/2006/relationships/image" Target="../media/image90.png"/><Relationship Id="rId13" Type="http://schemas.openxmlformats.org/officeDocument/2006/relationships/image" Target="../media/image95.png"/><Relationship Id="rId10" Type="http://schemas.openxmlformats.org/officeDocument/2006/relationships/image" Target="../media/image92.jpeg"/><Relationship Id="rId5" Type="http://schemas.openxmlformats.org/officeDocument/2006/relationships/image" Target="../media/image87.jpeg"/><Relationship Id="rId12" Type="http://schemas.openxmlformats.org/officeDocument/2006/relationships/image" Target="../media/image94.jpeg"/><Relationship Id="rId2" Type="http://schemas.openxmlformats.org/officeDocument/2006/relationships/image" Target="../media/image84.jpeg"/><Relationship Id="rId9" Type="http://schemas.openxmlformats.org/officeDocument/2006/relationships/image" Target="../media/image91.jpeg"/><Relationship Id="rId3" Type="http://schemas.openxmlformats.org/officeDocument/2006/relationships/image" Target="../media/image8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image" Target="../media/image98.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7.jpeg"/><Relationship Id="rId5" Type="http://schemas.openxmlformats.org/officeDocument/2006/relationships/image" Target="../media/image9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4" Type="http://schemas.openxmlformats.org/officeDocument/2006/relationships/image" Target="../media/image11.jpeg"/><Relationship Id="rId5" Type="http://schemas.openxmlformats.org/officeDocument/2006/relationships/image" Target="../media/image12.jpeg"/><Relationship Id="rId7"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3.xml"/><Relationship Id="rId9" Type="http://schemas.openxmlformats.org/officeDocument/2006/relationships/image" Target="../media/image16.jpeg"/><Relationship Id="rId3" Type="http://schemas.openxmlformats.org/officeDocument/2006/relationships/image" Target="../media/image10.jpe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7.png"/><Relationship Id="rId5"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21.jpeg"/><Relationship Id="rId3" Type="http://schemas.openxmlformats.org/officeDocument/2006/relationships/image" Target="../media/image22.wmf"/></Relationships>
</file>

<file path=ppt/slides/_rels/slide9.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tags" Target="../tags/tag1.xml"/><Relationship Id="rId2" Type="http://schemas.openxmlformats.org/officeDocument/2006/relationships/slideLayout" Target="../slideLayouts/slideLayout3.xml"/><Relationship Id="rId3"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2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CLAS12 at Jefferson Lab</a:t>
            </a:r>
            <a:endParaRPr lang="en-US" sz="32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070" y="60198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Latifa Elouadrhiri</a:t>
            </a:r>
          </a:p>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June 4, 2016</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C:\Users\stewartm\Desktop\aerial March2015-aerialTweaked.jp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47701"/>
            <a:ext cx="9144000" cy="537209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9513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72012" y="2572872"/>
            <a:ext cx="3765821" cy="332994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06777" y="2643784"/>
            <a:ext cx="3646077" cy="3329942"/>
          </a:xfrm>
          <a:prstGeom prst="rect">
            <a:avLst/>
          </a:prstGeom>
        </p:spPr>
      </p:pic>
      <p:sp>
        <p:nvSpPr>
          <p:cNvPr id="6" name="TextBox 5"/>
          <p:cNvSpPr txBox="1"/>
          <p:nvPr/>
        </p:nvSpPr>
        <p:spPr>
          <a:xfrm>
            <a:off x="514350" y="710824"/>
            <a:ext cx="8315325" cy="1862048"/>
          </a:xfrm>
          <a:prstGeom prst="rect">
            <a:avLst/>
          </a:prstGeom>
          <a:noFill/>
        </p:spPr>
        <p:txBody>
          <a:bodyPr wrap="square" rtlCol="0">
            <a:spAutoFit/>
          </a:bodyPr>
          <a:lstStyle/>
          <a:p>
            <a:r>
              <a:rPr lang="en-US" sz="2000" dirty="0" smtClean="0">
                <a:solidFill>
                  <a:srgbClr val="000000"/>
                </a:solidFill>
                <a:latin typeface="Gill Sans"/>
                <a:cs typeface="Gill Sans"/>
              </a:rPr>
              <a:t>Meson spectroscopy is one of the main topics that will be studied with the </a:t>
            </a:r>
            <a:r>
              <a:rPr lang="en-US" sz="2000" dirty="0" err="1" smtClean="0">
                <a:solidFill>
                  <a:srgbClr val="000000"/>
                </a:solidFill>
                <a:latin typeface="Gill Sans"/>
                <a:cs typeface="Gill Sans"/>
              </a:rPr>
              <a:t>Jlab</a:t>
            </a:r>
            <a:r>
              <a:rPr lang="en-US" sz="2000" dirty="0" smtClean="0">
                <a:solidFill>
                  <a:srgbClr val="000000"/>
                </a:solidFill>
                <a:latin typeface="Gill Sans"/>
                <a:cs typeface="Gill Sans"/>
              </a:rPr>
              <a:t> 12 </a:t>
            </a:r>
            <a:r>
              <a:rPr lang="en-US" sz="2000" dirty="0" err="1" smtClean="0">
                <a:solidFill>
                  <a:srgbClr val="000000"/>
                </a:solidFill>
                <a:latin typeface="Gill Sans"/>
                <a:cs typeface="Gill Sans"/>
              </a:rPr>
              <a:t>GeV</a:t>
            </a:r>
            <a:r>
              <a:rPr lang="en-US" sz="2000" dirty="0" smtClean="0">
                <a:solidFill>
                  <a:srgbClr val="000000"/>
                </a:solidFill>
                <a:latin typeface="Gill Sans"/>
                <a:cs typeface="Gill Sans"/>
              </a:rPr>
              <a:t> upgrade. Key elements are:</a:t>
            </a:r>
          </a:p>
          <a:p>
            <a:pPr marL="285750" indent="-285750">
              <a:buFont typeface="Arial"/>
              <a:buChar char="•"/>
            </a:pPr>
            <a:r>
              <a:rPr lang="en-US" dirty="0" smtClean="0">
                <a:solidFill>
                  <a:srgbClr val="000000"/>
                </a:solidFill>
                <a:latin typeface="Gill Sans"/>
                <a:cs typeface="Gill Sans"/>
              </a:rPr>
              <a:t>High intensity tagged photon beams</a:t>
            </a:r>
          </a:p>
          <a:p>
            <a:pPr marL="285750" indent="-285750">
              <a:buFont typeface="Arial"/>
              <a:buChar char="•"/>
            </a:pPr>
            <a:r>
              <a:rPr lang="en-US" dirty="0" smtClean="0">
                <a:solidFill>
                  <a:srgbClr val="000000"/>
                </a:solidFill>
                <a:latin typeface="Gill Sans"/>
                <a:cs typeface="Gill Sans"/>
              </a:rPr>
              <a:t>Detectors with large acceptance and good particle identification capabilities</a:t>
            </a:r>
          </a:p>
          <a:p>
            <a:endParaRPr lang="en-US" sz="500" dirty="0" smtClean="0">
              <a:solidFill>
                <a:srgbClr val="000000"/>
              </a:solidFill>
              <a:latin typeface="Gill Sans"/>
              <a:cs typeface="Gill Sans"/>
            </a:endParaRPr>
          </a:p>
          <a:p>
            <a:pPr marL="285750" indent="-285750">
              <a:buFont typeface="Arial"/>
              <a:buChar char="•"/>
            </a:pPr>
            <a:endParaRPr lang="en-US" sz="500" dirty="0">
              <a:solidFill>
                <a:srgbClr val="000000"/>
              </a:solidFill>
              <a:latin typeface="Gill Sans"/>
              <a:cs typeface="Gill Sans"/>
            </a:endParaRPr>
          </a:p>
          <a:p>
            <a:pPr marL="285750" indent="-285750">
              <a:buFont typeface="Arial"/>
              <a:buChar char="•"/>
            </a:pPr>
            <a:endParaRPr lang="en-US" sz="500" dirty="0" smtClean="0">
              <a:solidFill>
                <a:srgbClr val="000000"/>
              </a:solidFill>
              <a:latin typeface="Gill Sans"/>
              <a:cs typeface="Gill Sans"/>
            </a:endParaRPr>
          </a:p>
          <a:p>
            <a:r>
              <a:rPr lang="en-US" sz="2400" dirty="0" smtClean="0">
                <a:solidFill>
                  <a:srgbClr val="000000"/>
                </a:solidFill>
                <a:latin typeface="Gill Sans"/>
                <a:cs typeface="Gill Sans"/>
              </a:rPr>
              <a:t>	   </a:t>
            </a:r>
            <a:r>
              <a:rPr lang="en-US" sz="2400" dirty="0" err="1" smtClean="0">
                <a:solidFill>
                  <a:srgbClr val="FF6600"/>
                </a:solidFill>
                <a:latin typeface="Gill Sans"/>
                <a:cs typeface="Gill Sans"/>
              </a:rPr>
              <a:t>GlueX</a:t>
            </a:r>
            <a:r>
              <a:rPr lang="en-US" sz="2400" dirty="0" smtClean="0">
                <a:solidFill>
                  <a:srgbClr val="FF6600"/>
                </a:solidFill>
                <a:latin typeface="Gill Sans"/>
                <a:cs typeface="Gill Sans"/>
              </a:rPr>
              <a:t> in Hall D 				</a:t>
            </a:r>
            <a:r>
              <a:rPr lang="en-US" sz="2400" dirty="0">
                <a:solidFill>
                  <a:srgbClr val="FF6600"/>
                </a:solidFill>
                <a:latin typeface="Gill Sans"/>
                <a:cs typeface="Gill Sans"/>
              </a:rPr>
              <a:t> </a:t>
            </a:r>
            <a:r>
              <a:rPr lang="en-US" sz="2400" dirty="0" smtClean="0">
                <a:solidFill>
                  <a:srgbClr val="FF6600"/>
                </a:solidFill>
                <a:latin typeface="Gill Sans"/>
                <a:cs typeface="Gill Sans"/>
              </a:rPr>
              <a:t>   CLAS12 in Hall B</a:t>
            </a:r>
            <a:endParaRPr lang="en-US" sz="2400" dirty="0">
              <a:solidFill>
                <a:srgbClr val="FF6600"/>
              </a:solidFill>
              <a:latin typeface="Gill Sans"/>
              <a:cs typeface="Gill Sans"/>
            </a:endParaRPr>
          </a:p>
        </p:txBody>
      </p:sp>
      <p:sp>
        <p:nvSpPr>
          <p:cNvPr id="3" name="TextBox 2"/>
          <p:cNvSpPr txBox="1"/>
          <p:nvPr/>
        </p:nvSpPr>
        <p:spPr>
          <a:xfrm>
            <a:off x="2742709" y="28575"/>
            <a:ext cx="3277660" cy="584776"/>
          </a:xfrm>
          <a:prstGeom prst="rect">
            <a:avLst/>
          </a:prstGeom>
          <a:noFill/>
        </p:spPr>
        <p:txBody>
          <a:bodyPr wrap="none" rtlCol="0">
            <a:spAutoFit/>
          </a:bodyPr>
          <a:lstStyle/>
          <a:p>
            <a:r>
              <a:rPr lang="en-US" sz="3200" b="1" dirty="0" smtClean="0">
                <a:solidFill>
                  <a:srgbClr val="000090"/>
                </a:solidFill>
              </a:rPr>
              <a:t>CLAS12 and </a:t>
            </a:r>
            <a:r>
              <a:rPr lang="en-US" sz="3200" b="1" dirty="0" err="1" smtClean="0">
                <a:solidFill>
                  <a:srgbClr val="000090"/>
                </a:solidFill>
              </a:rPr>
              <a:t>GlueX</a:t>
            </a:r>
            <a:endParaRPr lang="en-US" sz="3200" b="1" dirty="0">
              <a:solidFill>
                <a:srgbClr val="00009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166890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5915" y="871499"/>
            <a:ext cx="3602682" cy="32841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4008102" y="3262123"/>
            <a:ext cx="4678697" cy="3046202"/>
          </a:xfrm>
          <a:prstGeom prst="rect">
            <a:avLst/>
          </a:prstGeom>
        </p:spPr>
      </p:pic>
      <p:sp>
        <p:nvSpPr>
          <p:cNvPr id="7" name="TextBox 6"/>
          <p:cNvSpPr txBox="1"/>
          <p:nvPr/>
        </p:nvSpPr>
        <p:spPr>
          <a:xfrm>
            <a:off x="4112249" y="1015314"/>
            <a:ext cx="4678697" cy="2215991"/>
          </a:xfrm>
          <a:prstGeom prst="rect">
            <a:avLst/>
          </a:prstGeom>
          <a:noFill/>
        </p:spPr>
        <p:txBody>
          <a:bodyPr wrap="square" rtlCol="0">
            <a:spAutoFit/>
          </a:bodyPr>
          <a:lstStyle/>
          <a:p>
            <a:r>
              <a:rPr lang="en-US" sz="2000" b="1" dirty="0" smtClean="0">
                <a:latin typeface="Gill Sans"/>
                <a:cs typeface="Gill Sans"/>
              </a:rPr>
              <a:t>Quasi-real </a:t>
            </a:r>
            <a:r>
              <a:rPr lang="en-US" sz="2000" b="1" dirty="0" err="1" smtClean="0">
                <a:latin typeface="Gill Sans"/>
                <a:cs typeface="Gill Sans"/>
              </a:rPr>
              <a:t>photoproduction</a:t>
            </a:r>
            <a:r>
              <a:rPr lang="en-US" sz="2000" b="1" dirty="0" smtClean="0">
                <a:latin typeface="Gill Sans"/>
                <a:cs typeface="Gill Sans"/>
              </a:rPr>
              <a:t> on proton target:</a:t>
            </a:r>
          </a:p>
          <a:p>
            <a:pPr marL="185738" indent="-185738">
              <a:buFont typeface="Arial"/>
              <a:buChar char="•"/>
            </a:pPr>
            <a:r>
              <a:rPr lang="en-US" sz="1600" dirty="0" smtClean="0">
                <a:latin typeface="Gill Sans"/>
                <a:cs typeface="Gill Sans"/>
              </a:rPr>
              <a:t>Detection of </a:t>
            </a:r>
            <a:r>
              <a:rPr lang="en-US" sz="1600" dirty="0" err="1" smtClean="0">
                <a:latin typeface="Gill Sans"/>
                <a:cs typeface="Gill Sans"/>
              </a:rPr>
              <a:t>multiparticle</a:t>
            </a:r>
            <a:r>
              <a:rPr lang="en-US" sz="1600" dirty="0" smtClean="0">
                <a:latin typeface="Gill Sans"/>
                <a:cs typeface="Gill Sans"/>
              </a:rPr>
              <a:t> final state from meson decay in the large acceptance spectrometer CLAS12</a:t>
            </a:r>
          </a:p>
          <a:p>
            <a:pPr marL="185738" indent="-185738">
              <a:buFont typeface="Arial"/>
              <a:buChar char="•"/>
            </a:pPr>
            <a:r>
              <a:rPr lang="en-US" sz="1600" dirty="0" smtClean="0">
                <a:latin typeface="Gill Sans"/>
                <a:cs typeface="Gill Sans"/>
              </a:rPr>
              <a:t>Detection of the scattered electron for the tagging of the quasi-real photon in the novel Forward Tagger</a:t>
            </a:r>
          </a:p>
          <a:p>
            <a:endParaRPr lang="en-US" dirty="0">
              <a:latin typeface="Gill Sans"/>
              <a:cs typeface="Gill Sans"/>
            </a:endParaRPr>
          </a:p>
        </p:txBody>
      </p:sp>
      <p:sp>
        <p:nvSpPr>
          <p:cNvPr id="8" name="TextBox 7"/>
          <p:cNvSpPr txBox="1"/>
          <p:nvPr/>
        </p:nvSpPr>
        <p:spPr>
          <a:xfrm>
            <a:off x="305915" y="4517787"/>
            <a:ext cx="3537783" cy="1138773"/>
          </a:xfrm>
          <a:prstGeom prst="rect">
            <a:avLst/>
          </a:prstGeom>
          <a:noFill/>
        </p:spPr>
        <p:txBody>
          <a:bodyPr wrap="square" rtlCol="0">
            <a:spAutoFit/>
          </a:bodyPr>
          <a:lstStyle/>
          <a:p>
            <a:r>
              <a:rPr lang="en-US" sz="2000" b="1" dirty="0" smtClean="0">
                <a:latin typeface="Gill Sans"/>
                <a:cs typeface="Gill Sans"/>
              </a:rPr>
              <a:t>Physics goals:</a:t>
            </a:r>
          </a:p>
          <a:p>
            <a:pPr marL="285750" indent="-285750">
              <a:buFont typeface="Arial"/>
              <a:buChar char="•"/>
            </a:pPr>
            <a:r>
              <a:rPr lang="en-US" sz="1600" dirty="0" smtClean="0">
                <a:latin typeface="Gill Sans"/>
                <a:cs typeface="Gill Sans"/>
              </a:rPr>
              <a:t>Detailed mapping of the meson spectrum up to 2.5 </a:t>
            </a:r>
            <a:r>
              <a:rPr lang="en-US" sz="1600" dirty="0" err="1" smtClean="0">
                <a:latin typeface="Gill Sans"/>
                <a:cs typeface="Gill Sans"/>
              </a:rPr>
              <a:t>GeV</a:t>
            </a:r>
            <a:endParaRPr lang="en-US" sz="1600" dirty="0" smtClean="0">
              <a:latin typeface="Gill Sans"/>
              <a:cs typeface="Gill Sans"/>
            </a:endParaRPr>
          </a:p>
          <a:p>
            <a:pPr marL="285750" indent="-285750">
              <a:buFont typeface="Arial"/>
              <a:buChar char="•"/>
            </a:pPr>
            <a:r>
              <a:rPr lang="en-US" sz="1600" dirty="0" smtClean="0">
                <a:latin typeface="Gill Sans"/>
                <a:cs typeface="Gill Sans"/>
              </a:rPr>
              <a:t>Search for exotics</a:t>
            </a:r>
            <a:endParaRPr lang="en-US" sz="1600" dirty="0">
              <a:latin typeface="Gill Sans"/>
              <a:cs typeface="Gill Sans"/>
            </a:endParaRPr>
          </a:p>
        </p:txBody>
      </p:sp>
      <p:sp>
        <p:nvSpPr>
          <p:cNvPr id="9" name="TextBox 8"/>
          <p:cNvSpPr txBox="1"/>
          <p:nvPr/>
        </p:nvSpPr>
        <p:spPr>
          <a:xfrm>
            <a:off x="4639732" y="3632414"/>
            <a:ext cx="1811866" cy="523220"/>
          </a:xfrm>
          <a:prstGeom prst="rect">
            <a:avLst/>
          </a:prstGeom>
          <a:noFill/>
        </p:spPr>
        <p:txBody>
          <a:bodyPr wrap="square" rtlCol="0">
            <a:spAutoFit/>
          </a:bodyPr>
          <a:lstStyle/>
          <a:p>
            <a:r>
              <a:rPr lang="en-US" sz="1400" dirty="0" smtClean="0">
                <a:solidFill>
                  <a:schemeClr val="bg1"/>
                </a:solidFill>
                <a:latin typeface="Gill Sans"/>
                <a:cs typeface="Gill Sans"/>
              </a:rPr>
              <a:t>Electromagnetic calorimeter (</a:t>
            </a:r>
            <a:r>
              <a:rPr lang="en-US" sz="1400" dirty="0" err="1" smtClean="0">
                <a:solidFill>
                  <a:schemeClr val="bg1"/>
                </a:solidFill>
                <a:latin typeface="Gill Sans"/>
                <a:cs typeface="Gill Sans"/>
              </a:rPr>
              <a:t>PbWO</a:t>
            </a:r>
            <a:r>
              <a:rPr lang="en-US" sz="1400" dirty="0" smtClean="0">
                <a:solidFill>
                  <a:schemeClr val="bg1"/>
                </a:solidFill>
                <a:latin typeface="Gill Sans"/>
                <a:cs typeface="Gill Sans"/>
              </a:rPr>
              <a:t>)</a:t>
            </a:r>
            <a:endParaRPr lang="en-US" sz="1400" dirty="0">
              <a:solidFill>
                <a:schemeClr val="bg1"/>
              </a:solidFill>
              <a:latin typeface="Gill Sans"/>
              <a:cs typeface="Gill Sans"/>
            </a:endParaRPr>
          </a:p>
        </p:txBody>
      </p:sp>
      <p:sp>
        <p:nvSpPr>
          <p:cNvPr id="10" name="TextBox 9"/>
          <p:cNvSpPr txBox="1"/>
          <p:nvPr/>
        </p:nvSpPr>
        <p:spPr>
          <a:xfrm>
            <a:off x="4131734" y="4517787"/>
            <a:ext cx="1083733" cy="534874"/>
          </a:xfrm>
          <a:prstGeom prst="rect">
            <a:avLst/>
          </a:prstGeom>
          <a:noFill/>
        </p:spPr>
        <p:txBody>
          <a:bodyPr wrap="square" rtlCol="0">
            <a:spAutoFit/>
          </a:bodyPr>
          <a:lstStyle/>
          <a:p>
            <a:r>
              <a:rPr lang="en-US" sz="1400" dirty="0" err="1" smtClean="0">
                <a:solidFill>
                  <a:schemeClr val="bg1"/>
                </a:solidFill>
                <a:latin typeface="Gill Sans"/>
                <a:cs typeface="Gill Sans"/>
              </a:rPr>
              <a:t>Micromegas</a:t>
            </a:r>
            <a:r>
              <a:rPr lang="en-US" sz="1400" dirty="0" smtClean="0">
                <a:solidFill>
                  <a:schemeClr val="bg1"/>
                </a:solidFill>
                <a:latin typeface="Gill Sans"/>
                <a:cs typeface="Gill Sans"/>
              </a:rPr>
              <a:t> Tracker</a:t>
            </a:r>
            <a:endParaRPr lang="en-US" sz="1400" dirty="0">
              <a:solidFill>
                <a:schemeClr val="bg1"/>
              </a:solidFill>
              <a:latin typeface="Gill Sans"/>
              <a:cs typeface="Gill Sans"/>
            </a:endParaRPr>
          </a:p>
        </p:txBody>
      </p:sp>
      <p:sp>
        <p:nvSpPr>
          <p:cNvPr id="11" name="TextBox 10"/>
          <p:cNvSpPr txBox="1"/>
          <p:nvPr/>
        </p:nvSpPr>
        <p:spPr>
          <a:xfrm>
            <a:off x="6451598" y="6016332"/>
            <a:ext cx="1253069" cy="523220"/>
          </a:xfrm>
          <a:prstGeom prst="rect">
            <a:avLst/>
          </a:prstGeom>
          <a:noFill/>
        </p:spPr>
        <p:txBody>
          <a:bodyPr wrap="square" rtlCol="0">
            <a:spAutoFit/>
          </a:bodyPr>
          <a:lstStyle/>
          <a:p>
            <a:r>
              <a:rPr lang="en-US" sz="1400" dirty="0" smtClean="0">
                <a:solidFill>
                  <a:schemeClr val="bg1"/>
                </a:solidFill>
                <a:latin typeface="Gill Sans"/>
                <a:cs typeface="Gill Sans"/>
              </a:rPr>
              <a:t>Scintillation Hodoscope</a:t>
            </a:r>
            <a:endParaRPr lang="en-US" sz="1400" dirty="0">
              <a:solidFill>
                <a:schemeClr val="bg1"/>
              </a:solidFill>
              <a:latin typeface="Gill Sans"/>
              <a:cs typeface="Gill Sans"/>
            </a:endParaRPr>
          </a:p>
        </p:txBody>
      </p:sp>
      <p:cxnSp>
        <p:nvCxnSpPr>
          <p:cNvPr id="15" name="Straight Arrow Connector 14"/>
          <p:cNvCxnSpPr>
            <a:stCxn id="11" idx="1"/>
          </p:cNvCxnSpPr>
          <p:nvPr/>
        </p:nvCxnSpPr>
        <p:spPr>
          <a:xfrm flipH="1" flipV="1">
            <a:off x="5926667" y="6146800"/>
            <a:ext cx="524931" cy="13114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35600" y="4155634"/>
            <a:ext cx="1015998" cy="36215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2"/>
          </p:cNvCxnSpPr>
          <p:nvPr/>
        </p:nvCxnSpPr>
        <p:spPr>
          <a:xfrm>
            <a:off x="4673601" y="5052661"/>
            <a:ext cx="237066" cy="1524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sz="3200" b="1" dirty="0" smtClean="0">
                <a:solidFill>
                  <a:srgbClr val="000090"/>
                </a:solidFill>
              </a:rPr>
              <a:t>Meson Spectroscopy with CLAS12</a:t>
            </a:r>
            <a:endParaRPr lang="en-US" sz="3200" b="1" dirty="0">
              <a:solidFill>
                <a:srgbClr val="00009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95178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defTabSz="457200" eaLnBrk="1" hangingPunct="1">
              <a:lnSpc>
                <a:spcPct val="90000"/>
              </a:lnSpc>
            </a:pPr>
            <a:r>
              <a:rPr lang="fr-FR" sz="3200">
                <a:solidFill>
                  <a:srgbClr val="000000"/>
                </a:solidFill>
                <a:latin typeface="Arial" charset="0"/>
              </a:rPr>
              <a:t> </a:t>
            </a:r>
            <a:r>
              <a:rPr lang="fr-FR" sz="2800" b="1">
                <a:solidFill>
                  <a:srgbClr val="2D2D8A"/>
                </a:solidFill>
                <a:latin typeface="Tahoma" charset="0"/>
                <a:ea typeface="Tahoma" charset="0"/>
                <a:cs typeface="Tahoma" charset="0"/>
              </a:rPr>
              <a:t>Meson spectroscopy &amp; Forward Photon Tagger</a:t>
            </a:r>
          </a:p>
        </p:txBody>
      </p:sp>
      <p:pic>
        <p:nvPicPr>
          <p:cNvPr id="50179" name="Picture 5"/>
          <p:cNvPicPr>
            <a:picLocks noChangeAspect="1"/>
          </p:cNvPicPr>
          <p:nvPr/>
        </p:nvPicPr>
        <p:blipFill>
          <a:blip r:embed="rId2"/>
          <a:srcRect/>
          <a:stretch>
            <a:fillRect/>
          </a:stretch>
        </p:blipFill>
        <p:spPr bwMode="auto">
          <a:xfrm>
            <a:off x="143808" y="1485900"/>
            <a:ext cx="4021791" cy="1879600"/>
          </a:xfrm>
          <a:prstGeom prst="rect">
            <a:avLst/>
          </a:prstGeom>
          <a:noFill/>
          <a:ln w="9525">
            <a:noFill/>
            <a:miter lim="800000"/>
            <a:headEnd/>
            <a:tailEnd/>
          </a:ln>
        </p:spPr>
      </p:pic>
      <p:sp>
        <p:nvSpPr>
          <p:cNvPr id="50182" name="TextBox 13"/>
          <p:cNvSpPr txBox="1">
            <a:spLocks noChangeArrowheads="1"/>
          </p:cNvSpPr>
          <p:nvPr/>
        </p:nvSpPr>
        <p:spPr bwMode="auto">
          <a:xfrm>
            <a:off x="178307" y="3721100"/>
            <a:ext cx="3987292" cy="584776"/>
          </a:xfrm>
          <a:prstGeom prst="rect">
            <a:avLst/>
          </a:prstGeom>
          <a:noFill/>
          <a:ln w="9525">
            <a:solidFill>
              <a:srgbClr val="FF0000"/>
            </a:solidFill>
            <a:miter lim="800000"/>
            <a:headEnd/>
            <a:tailEnd/>
          </a:ln>
        </p:spPr>
        <p:txBody>
          <a:bodyPr vert="horz" wrap="square" anchor="t">
            <a:prstTxWarp prst="textNoShape">
              <a:avLst/>
            </a:prstTxWarp>
            <a:spAutoFit/>
          </a:bodyPr>
          <a:lstStyle/>
          <a:p>
            <a:pPr marL="342900" indent="-342900">
              <a:spcAft>
                <a:spcPts val="1800"/>
              </a:spcAft>
            </a:pPr>
            <a:r>
              <a:rPr lang="en-US" sz="1600" dirty="0">
                <a:latin typeface="Calibri"/>
                <a:ea typeface="Tahoma" charset="0"/>
                <a:cs typeface="Calibri"/>
              </a:rPr>
              <a:t>High luminosity – equivalent flux </a:t>
            </a:r>
            <a:r>
              <a:rPr lang="en-US" sz="1600" dirty="0">
                <a:solidFill>
                  <a:srgbClr val="FF0000"/>
                </a:solidFill>
                <a:latin typeface="Calibri"/>
                <a:ea typeface="Tahoma" charset="0"/>
                <a:cs typeface="Calibri"/>
              </a:rPr>
              <a:t>N</a:t>
            </a:r>
            <a:r>
              <a:rPr lang="en-US" sz="1600" baseline="-25000" dirty="0">
                <a:solidFill>
                  <a:srgbClr val="FF0000"/>
                </a:solidFill>
                <a:latin typeface="Calibri"/>
                <a:ea typeface="Tahoma" charset="0"/>
                <a:cs typeface="Calibri"/>
              </a:rPr>
              <a:t>γ</a:t>
            </a:r>
            <a:r>
              <a:rPr lang="en-US" sz="1600" dirty="0">
                <a:solidFill>
                  <a:srgbClr val="FF0000"/>
                </a:solidFill>
                <a:latin typeface="Calibri"/>
                <a:ea typeface="Tahoma" charset="0"/>
                <a:cs typeface="Calibri"/>
              </a:rPr>
              <a:t>~</a:t>
            </a:r>
            <a:r>
              <a:rPr lang="en-US" sz="1600" dirty="0" smtClean="0">
                <a:solidFill>
                  <a:srgbClr val="FF0000"/>
                </a:solidFill>
                <a:latin typeface="Calibri"/>
                <a:ea typeface="Tahoma" charset="0"/>
                <a:cs typeface="Calibri"/>
              </a:rPr>
              <a:t>5*10</a:t>
            </a:r>
            <a:r>
              <a:rPr lang="en-US" sz="1600" baseline="30000" dirty="0" smtClean="0">
                <a:solidFill>
                  <a:srgbClr val="FF0000"/>
                </a:solidFill>
                <a:latin typeface="Calibri"/>
                <a:ea typeface="Tahoma" charset="0"/>
                <a:cs typeface="Calibri"/>
              </a:rPr>
              <a:t>8</a:t>
            </a:r>
            <a:r>
              <a:rPr lang="en-US" sz="1600" dirty="0" smtClean="0">
                <a:solidFill>
                  <a:srgbClr val="FF0000"/>
                </a:solidFill>
                <a:latin typeface="Calibri"/>
                <a:ea typeface="Tahoma" charset="0"/>
                <a:cs typeface="Calibri"/>
              </a:rPr>
              <a:t>s</a:t>
            </a:r>
            <a:r>
              <a:rPr lang="en-US" sz="1600" baseline="30000" dirty="0">
                <a:solidFill>
                  <a:srgbClr val="FF0000"/>
                </a:solidFill>
                <a:latin typeface="Calibri"/>
                <a:ea typeface="Tahoma" charset="0"/>
                <a:cs typeface="Calibri"/>
              </a:rPr>
              <a:t>-1 </a:t>
            </a:r>
            <a:r>
              <a:rPr lang="en-US" sz="1600" dirty="0">
                <a:latin typeface="Calibri"/>
                <a:ea typeface="Tahoma" charset="0"/>
                <a:cs typeface="Calibri"/>
              </a:rPr>
              <a:t>on 5cm lH</a:t>
            </a:r>
            <a:r>
              <a:rPr lang="en-US" sz="1600" baseline="-25000" dirty="0">
                <a:latin typeface="Calibri"/>
                <a:ea typeface="Tahoma" charset="0"/>
                <a:cs typeface="Calibri"/>
              </a:rPr>
              <a:t>2 </a:t>
            </a:r>
            <a:r>
              <a:rPr lang="en-US" sz="1600" dirty="0">
                <a:latin typeface="Calibri"/>
                <a:ea typeface="Tahoma" charset="0"/>
                <a:cs typeface="Calibri"/>
              </a:rPr>
              <a:t>target L=10</a:t>
            </a:r>
            <a:r>
              <a:rPr lang="en-US" sz="1600" baseline="30000" dirty="0">
                <a:latin typeface="Calibri"/>
                <a:ea typeface="Tahoma" charset="0"/>
                <a:cs typeface="Calibri"/>
              </a:rPr>
              <a:t>35</a:t>
            </a:r>
            <a:r>
              <a:rPr lang="en-US" sz="1600" dirty="0">
                <a:latin typeface="Calibri"/>
                <a:ea typeface="Tahoma" charset="0"/>
                <a:cs typeface="Calibri"/>
              </a:rPr>
              <a:t>cm</a:t>
            </a:r>
            <a:r>
              <a:rPr lang="en-US" sz="1600" baseline="30000" dirty="0">
                <a:latin typeface="Calibri"/>
                <a:ea typeface="Tahoma" charset="0"/>
                <a:cs typeface="Calibri"/>
              </a:rPr>
              <a:t>-2</a:t>
            </a:r>
            <a:r>
              <a:rPr lang="en-US" sz="1600" dirty="0">
                <a:latin typeface="Calibri"/>
                <a:ea typeface="Tahoma" charset="0"/>
                <a:cs typeface="Calibri"/>
              </a:rPr>
              <a:t>s</a:t>
            </a:r>
            <a:r>
              <a:rPr lang="en-US" sz="1600" baseline="30000" dirty="0">
                <a:latin typeface="Calibri"/>
                <a:ea typeface="Tahoma" charset="0"/>
                <a:cs typeface="Calibri"/>
              </a:rPr>
              <a:t>-1</a:t>
            </a:r>
            <a:r>
              <a:rPr lang="en-US" sz="1600" dirty="0">
                <a:latin typeface="Calibri"/>
                <a:ea typeface="Tahoma" charset="0"/>
                <a:cs typeface="Calibri"/>
              </a:rPr>
              <a:t>  </a:t>
            </a:r>
          </a:p>
        </p:txBody>
      </p:sp>
      <p:grpSp>
        <p:nvGrpSpPr>
          <p:cNvPr id="2" name="Group 23"/>
          <p:cNvGrpSpPr>
            <a:grpSpLocks/>
          </p:cNvGrpSpPr>
          <p:nvPr/>
        </p:nvGrpSpPr>
        <p:grpSpPr bwMode="auto">
          <a:xfrm>
            <a:off x="4394199" y="895349"/>
            <a:ext cx="4287876" cy="4242377"/>
            <a:chOff x="6096001" y="3459219"/>
            <a:chExt cx="2675792" cy="2789181"/>
          </a:xfrm>
        </p:grpSpPr>
        <p:pic>
          <p:nvPicPr>
            <p:cNvPr id="50187" name="Picture 21"/>
            <p:cNvPicPr>
              <a:picLocks noChangeAspect="1"/>
            </p:cNvPicPr>
            <p:nvPr/>
          </p:nvPicPr>
          <p:blipFill>
            <a:blip r:embed="rId3"/>
            <a:srcRect l="34868" t="13698" r="2333" b="7648"/>
            <a:stretch>
              <a:fillRect/>
            </a:stretch>
          </p:blipFill>
          <p:spPr bwMode="auto">
            <a:xfrm>
              <a:off x="6096001" y="3733800"/>
              <a:ext cx="2675792" cy="2514600"/>
            </a:xfrm>
            <a:prstGeom prst="rect">
              <a:avLst/>
            </a:prstGeom>
            <a:noFill/>
            <a:ln w="9525">
              <a:noFill/>
              <a:miter lim="800000"/>
              <a:headEnd/>
              <a:tailEnd/>
            </a:ln>
          </p:spPr>
        </p:pic>
        <p:sp>
          <p:nvSpPr>
            <p:cNvPr id="50188" name="TextBox 22"/>
            <p:cNvSpPr txBox="1">
              <a:spLocks noChangeArrowheads="1"/>
            </p:cNvSpPr>
            <p:nvPr/>
          </p:nvSpPr>
          <p:spPr bwMode="auto">
            <a:xfrm>
              <a:off x="6498551" y="3459219"/>
              <a:ext cx="1956733" cy="209234"/>
            </a:xfrm>
            <a:prstGeom prst="rect">
              <a:avLst/>
            </a:prstGeom>
            <a:noFill/>
            <a:ln w="9525">
              <a:noFill/>
              <a:miter lim="800000"/>
              <a:headEnd/>
              <a:tailEnd/>
            </a:ln>
          </p:spPr>
          <p:txBody>
            <a:bodyPr wrap="square">
              <a:prstTxWarp prst="textNoShape">
                <a:avLst/>
              </a:prstTxWarp>
              <a:spAutoFit/>
            </a:bodyPr>
            <a:lstStyle/>
            <a:p>
              <a:r>
                <a:rPr lang="en-US" sz="1400" dirty="0"/>
                <a:t>Generated/</a:t>
              </a:r>
              <a:r>
                <a:rPr lang="en-US" sz="1400" dirty="0">
                  <a:solidFill>
                    <a:srgbClr val="FF0000"/>
                  </a:solidFill>
                </a:rPr>
                <a:t>reconstructed </a:t>
              </a:r>
              <a:r>
                <a:rPr lang="en-US" sz="1400" dirty="0"/>
                <a:t>waves</a:t>
              </a:r>
            </a:p>
          </p:txBody>
        </p:sp>
      </p:grpSp>
      <p:sp>
        <p:nvSpPr>
          <p:cNvPr id="39" name="TextBox 38"/>
          <p:cNvSpPr txBox="1"/>
          <p:nvPr/>
        </p:nvSpPr>
        <p:spPr>
          <a:xfrm>
            <a:off x="4394199" y="5378450"/>
            <a:ext cx="4465676" cy="830997"/>
          </a:xfrm>
          <a:prstGeom prst="rect">
            <a:avLst/>
          </a:prstGeom>
          <a:noFill/>
          <a:ln>
            <a:solidFill>
              <a:srgbClr val="008000"/>
            </a:solidFill>
          </a:ln>
        </p:spPr>
        <p:txBody>
          <a:bodyPr wrap="square" rtlCol="0">
            <a:spAutoFit/>
          </a:bodyPr>
          <a:lstStyle/>
          <a:p>
            <a:r>
              <a:rPr lang="en-US" sz="1600" dirty="0" smtClean="0">
                <a:latin typeface="Calibri"/>
                <a:cs typeface="Calibri"/>
              </a:rPr>
              <a:t>Events generated in specific partial waves, tracked through detector system and reconstructed, retain their initial partial wave contents..</a:t>
            </a:r>
            <a:endParaRPr lang="en-US" sz="1600" dirty="0">
              <a:latin typeface="Calibri"/>
              <a:cs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130965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0090"/>
                </a:solidFill>
              </a:rPr>
              <a:t>DIS structure functions and </a:t>
            </a:r>
            <a:r>
              <a:rPr lang="en-US" sz="3200" dirty="0" err="1" smtClean="0">
                <a:solidFill>
                  <a:srgbClr val="000090"/>
                </a:solidFill>
              </a:rPr>
              <a:t>d</a:t>
            </a:r>
            <a:r>
              <a:rPr lang="en-US" sz="3200" baseline="-25000" dirty="0" err="1" smtClean="0">
                <a:solidFill>
                  <a:srgbClr val="000090"/>
                </a:solidFill>
              </a:rPr>
              <a:t>v</a:t>
            </a:r>
            <a:r>
              <a:rPr lang="en-US" sz="3200" dirty="0" err="1" smtClean="0">
                <a:solidFill>
                  <a:srgbClr val="000090"/>
                </a:solidFill>
              </a:rPr>
              <a:t>(x)/u</a:t>
            </a:r>
            <a:r>
              <a:rPr lang="en-US" sz="3200" baseline="-25000" dirty="0" err="1" smtClean="0">
                <a:solidFill>
                  <a:srgbClr val="000090"/>
                </a:solidFill>
              </a:rPr>
              <a:t>v</a:t>
            </a:r>
            <a:r>
              <a:rPr lang="en-US" sz="3200" dirty="0" err="1" smtClean="0">
                <a:solidFill>
                  <a:srgbClr val="000090"/>
                </a:solidFill>
              </a:rPr>
              <a:t>(x</a:t>
            </a:r>
            <a:r>
              <a:rPr lang="en-US" sz="3200" dirty="0" smtClean="0">
                <a:solidFill>
                  <a:srgbClr val="000090"/>
                </a:solidFill>
              </a:rPr>
              <a:t>) </a:t>
            </a:r>
            <a:endParaRPr lang="en-US" sz="3200" dirty="0">
              <a:solidFill>
                <a:srgbClr val="000090"/>
              </a:solidFill>
            </a:endParaRPr>
          </a:p>
        </p:txBody>
      </p:sp>
      <p:pic>
        <p:nvPicPr>
          <p:cNvPr id="4" name="Picture 3"/>
          <p:cNvPicPr>
            <a:picLocks noChangeAspect="1"/>
          </p:cNvPicPr>
          <p:nvPr/>
        </p:nvPicPr>
        <p:blipFill>
          <a:blip r:embed="rId2"/>
          <a:srcRect l="15345" t="46444" r="53004" b="28421"/>
          <a:stretch>
            <a:fillRect/>
          </a:stretch>
        </p:blipFill>
        <p:spPr>
          <a:xfrm>
            <a:off x="177579" y="1036657"/>
            <a:ext cx="4223215" cy="4323878"/>
          </a:xfrm>
          <a:prstGeom prst="rect">
            <a:avLst/>
          </a:prstGeom>
        </p:spPr>
      </p:pic>
      <p:cxnSp>
        <p:nvCxnSpPr>
          <p:cNvPr id="10" name="Straight Connector 9"/>
          <p:cNvCxnSpPr/>
          <p:nvPr/>
        </p:nvCxnSpPr>
        <p:spPr bwMode="auto">
          <a:xfrm>
            <a:off x="8664322" y="1036657"/>
            <a:ext cx="914400" cy="914400"/>
          </a:xfrm>
          <a:prstGeom prst="line">
            <a:avLst/>
          </a:prstGeom>
          <a:noFill/>
          <a:ln w="9525" cap="flat" cmpd="sng" algn="ctr">
            <a:noFill/>
            <a:prstDash val="solid"/>
            <a:round/>
            <a:headEnd type="none" w="med" len="med"/>
            <a:tailEnd type="none" w="med" len="med"/>
          </a:ln>
          <a:effectLst/>
        </p:spPr>
      </p:cxnSp>
      <p:grpSp>
        <p:nvGrpSpPr>
          <p:cNvPr id="3" name="Group 13"/>
          <p:cNvGrpSpPr/>
          <p:nvPr/>
        </p:nvGrpSpPr>
        <p:grpSpPr>
          <a:xfrm>
            <a:off x="4630299" y="1326086"/>
            <a:ext cx="4382981" cy="4034449"/>
            <a:chOff x="4888788" y="1719417"/>
            <a:chExt cx="4146970" cy="3854640"/>
          </a:xfrm>
        </p:grpSpPr>
        <p:pic>
          <p:nvPicPr>
            <p:cNvPr id="6" name="Picture 5"/>
            <p:cNvPicPr>
              <a:picLocks noChangeAspect="1"/>
            </p:cNvPicPr>
            <p:nvPr/>
          </p:nvPicPr>
          <mc:AlternateContent>
            <mc:Choice xmlns:ma="http://schemas.microsoft.com/office/mac/drawingml/2008/main" Requires="ma">
              <p:blipFill>
                <a:blip r:embed="rId3"/>
                <a:srcRect l="52829" t="29092" r="2681" b="16014"/>
                <a:stretch>
                  <a:fillRect/>
                </a:stretch>
              </p:blipFill>
            </mc:Choice>
            <mc:Fallback>
              <p:blipFill>
                <a:blip r:embed="rId4"/>
                <a:srcRect l="52829" t="29092" r="2681" b="16014"/>
                <a:stretch>
                  <a:fillRect/>
                </a:stretch>
              </p:blipFill>
            </mc:Fallback>
          </mc:AlternateContent>
          <p:spPr>
            <a:xfrm>
              <a:off x="4888788" y="1719417"/>
              <a:ext cx="4146970" cy="3854640"/>
            </a:xfrm>
            <a:prstGeom prst="rect">
              <a:avLst/>
            </a:prstGeom>
            <a:ln>
              <a:noFill/>
            </a:ln>
          </p:spPr>
        </p:pic>
        <p:cxnSp>
          <p:nvCxnSpPr>
            <p:cNvPr id="8" name="Straight Connector 7"/>
            <p:cNvCxnSpPr/>
            <p:nvPr/>
          </p:nvCxnSpPr>
          <p:spPr bwMode="auto">
            <a:xfrm rot="5400000" flipH="1" flipV="1">
              <a:off x="3370867" y="3428390"/>
              <a:ext cx="3146647" cy="1"/>
            </a:xfrm>
            <a:prstGeom prst="line">
              <a:avLst/>
            </a:prstGeom>
            <a:no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10800000">
              <a:off x="4945779" y="1855067"/>
              <a:ext cx="3370781" cy="1588"/>
            </a:xfrm>
            <a:prstGeom prst="line">
              <a:avLst/>
            </a:prstGeom>
            <a:noFill/>
            <a:ln w="3175" cap="flat" cmpd="sng" algn="ctr">
              <a:solidFill>
                <a:schemeClr val="tx1"/>
              </a:solidFill>
              <a:prstDash val="solid"/>
              <a:round/>
              <a:headEnd type="none" w="med" len="med"/>
              <a:tailEnd type="none" w="med" len="med"/>
            </a:ln>
            <a:effectLst/>
          </p:spPr>
        </p:cxnSp>
      </p:grpSp>
      <p:sp>
        <p:nvSpPr>
          <p:cNvPr id="15" name="Oval 14"/>
          <p:cNvSpPr/>
          <p:nvPr/>
        </p:nvSpPr>
        <p:spPr bwMode="auto">
          <a:xfrm>
            <a:off x="3764924" y="3719784"/>
            <a:ext cx="523480" cy="124742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751214" y="5360535"/>
            <a:ext cx="4293741" cy="646331"/>
          </a:xfrm>
          <a:prstGeom prst="rect">
            <a:avLst/>
          </a:prstGeom>
          <a:noFill/>
          <a:ln>
            <a:solidFill>
              <a:srgbClr val="008000"/>
            </a:solidFill>
          </a:ln>
        </p:spPr>
        <p:txBody>
          <a:bodyPr wrap="square" rtlCol="0">
            <a:spAutoFit/>
          </a:bodyPr>
          <a:lstStyle/>
          <a:p>
            <a:r>
              <a:rPr lang="en-US" dirty="0" err="1" smtClean="0"/>
              <a:t>d(x)/u(x</a:t>
            </a:r>
            <a:r>
              <a:rPr lang="en-US" dirty="0" smtClean="0"/>
              <a:t>) poorly constrained at </a:t>
            </a:r>
            <a:r>
              <a:rPr lang="en-US" dirty="0" err="1" smtClean="0"/>
              <a:t>x</a:t>
            </a:r>
            <a:r>
              <a:rPr lang="en-US" dirty="0" smtClean="0"/>
              <a:t> &gt; 0.5 due to uncertainty in nuclear corrections </a:t>
            </a:r>
            <a:endParaRPr lang="en-US" dirty="0"/>
          </a:p>
        </p:txBody>
      </p:sp>
      <p:grpSp>
        <p:nvGrpSpPr>
          <p:cNvPr id="5" name="Group 24"/>
          <p:cNvGrpSpPr/>
          <p:nvPr/>
        </p:nvGrpSpPr>
        <p:grpSpPr>
          <a:xfrm>
            <a:off x="6007100" y="5423916"/>
            <a:ext cx="1513681" cy="671849"/>
            <a:chOff x="6007100" y="5423916"/>
            <a:chExt cx="1513681" cy="671849"/>
          </a:xfrm>
        </p:grpSpPr>
        <p:sp>
          <p:nvSpPr>
            <p:cNvPr id="24" name="Rectangle 23"/>
            <p:cNvSpPr/>
            <p:nvPr/>
          </p:nvSpPr>
          <p:spPr bwMode="auto">
            <a:xfrm>
              <a:off x="6007100" y="5423916"/>
              <a:ext cx="1513681" cy="671849"/>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nvGrpSpPr>
            <p:cNvPr id="7" name="Group 36"/>
            <p:cNvGrpSpPr/>
            <p:nvPr/>
          </p:nvGrpSpPr>
          <p:grpSpPr>
            <a:xfrm>
              <a:off x="6122622" y="5462017"/>
              <a:ext cx="1309259" cy="544849"/>
              <a:chOff x="6154732" y="2097190"/>
              <a:chExt cx="1309259" cy="544851"/>
            </a:xfrm>
          </p:grpSpPr>
          <p:sp>
            <p:nvSpPr>
              <p:cNvPr id="17" name="TextBox 16"/>
              <p:cNvSpPr txBox="1"/>
              <p:nvPr/>
            </p:nvSpPr>
            <p:spPr>
              <a:xfrm>
                <a:off x="6770289" y="2132470"/>
                <a:ext cx="689553" cy="276999"/>
              </a:xfrm>
              <a:prstGeom prst="rect">
                <a:avLst/>
              </a:prstGeom>
              <a:noFill/>
            </p:spPr>
            <p:txBody>
              <a:bodyPr wrap="none" rtlCol="0">
                <a:spAutoFit/>
              </a:bodyPr>
              <a:lstStyle/>
              <a:p>
                <a:r>
                  <a:rPr lang="en-US" sz="1200" dirty="0" smtClean="0">
                    <a:cs typeface="Times New Roman"/>
                  </a:rPr>
                  <a:t>1+4</a:t>
                </a:r>
                <a:r>
                  <a:rPr lang="en-US" sz="1200" i="1" dirty="0" smtClean="0">
                    <a:cs typeface="Times New Roman"/>
                  </a:rPr>
                  <a:t>d/u</a:t>
                </a:r>
                <a:endParaRPr lang="en-US" sz="1200" i="1" dirty="0">
                  <a:cs typeface="Times New Roman"/>
                </a:endParaRPr>
              </a:p>
            </p:txBody>
          </p:sp>
          <p:sp>
            <p:nvSpPr>
              <p:cNvPr id="18" name="TextBox 17"/>
              <p:cNvSpPr txBox="1"/>
              <p:nvPr/>
            </p:nvSpPr>
            <p:spPr>
              <a:xfrm>
                <a:off x="6774513" y="2341318"/>
                <a:ext cx="689478" cy="276999"/>
              </a:xfrm>
              <a:prstGeom prst="rect">
                <a:avLst/>
              </a:prstGeom>
              <a:noFill/>
            </p:spPr>
            <p:txBody>
              <a:bodyPr wrap="none" rtlCol="0">
                <a:spAutoFit/>
              </a:bodyPr>
              <a:lstStyle/>
              <a:p>
                <a:r>
                  <a:rPr lang="en-US" sz="1200" dirty="0" smtClean="0">
                    <a:cs typeface="Times New Roman"/>
                  </a:rPr>
                  <a:t>4+  </a:t>
                </a:r>
                <a:r>
                  <a:rPr lang="en-US" sz="1200" i="1" dirty="0" err="1" smtClean="0">
                    <a:cs typeface="Times New Roman"/>
                  </a:rPr>
                  <a:t>d/u</a:t>
                </a:r>
                <a:endParaRPr lang="en-US" sz="1200" i="1" dirty="0">
                  <a:cs typeface="Times New Roman"/>
                </a:endParaRPr>
              </a:p>
            </p:txBody>
          </p:sp>
          <p:cxnSp>
            <p:nvCxnSpPr>
              <p:cNvPr id="19" name="Straight Connector 18"/>
              <p:cNvCxnSpPr/>
              <p:nvPr/>
            </p:nvCxnSpPr>
            <p:spPr bwMode="auto">
              <a:xfrm>
                <a:off x="6788430" y="2404967"/>
                <a:ext cx="661369" cy="1588"/>
              </a:xfrm>
              <a:prstGeom prst="line">
                <a:avLst/>
              </a:prstGeom>
              <a:noFill/>
              <a:ln w="9525" cap="flat" cmpd="sng" algn="ctr">
                <a:solidFill>
                  <a:schemeClr val="tx1"/>
                </a:solidFill>
                <a:prstDash val="solid"/>
                <a:round/>
                <a:headEnd type="none" w="med" len="med"/>
                <a:tailEnd type="none" w="med" len="med"/>
              </a:ln>
              <a:effectLst/>
            </p:spPr>
          </p:cxnSp>
          <p:sp>
            <p:nvSpPr>
              <p:cNvPr id="20" name="TextBox 19"/>
              <p:cNvSpPr txBox="1"/>
              <p:nvPr/>
            </p:nvSpPr>
            <p:spPr>
              <a:xfrm>
                <a:off x="6178732" y="2097190"/>
                <a:ext cx="427466" cy="307777"/>
              </a:xfrm>
              <a:prstGeom prst="rect">
                <a:avLst/>
              </a:prstGeom>
              <a:noFill/>
            </p:spPr>
            <p:txBody>
              <a:bodyPr wrap="none" rtlCol="0">
                <a:spAutoFit/>
              </a:bodyPr>
              <a:lstStyle/>
              <a:p>
                <a:r>
                  <a:rPr lang="en-US" sz="1400" dirty="0" smtClean="0">
                    <a:cs typeface="Times New Roman"/>
                  </a:rPr>
                  <a:t>F</a:t>
                </a:r>
                <a:r>
                  <a:rPr lang="en-US" sz="1400" baseline="-25000" dirty="0" smtClean="0">
                    <a:cs typeface="Times New Roman"/>
                  </a:rPr>
                  <a:t>2</a:t>
                </a:r>
                <a:r>
                  <a:rPr lang="en-US" sz="1400" baseline="30000" dirty="0" smtClean="0">
                    <a:cs typeface="Times New Roman"/>
                  </a:rPr>
                  <a:t>n</a:t>
                </a:r>
                <a:endParaRPr lang="en-US" sz="1400" baseline="30000" dirty="0">
                  <a:cs typeface="Times New Roman"/>
                </a:endParaRPr>
              </a:p>
            </p:txBody>
          </p:sp>
          <p:sp>
            <p:nvSpPr>
              <p:cNvPr id="21" name="TextBox 20"/>
              <p:cNvSpPr txBox="1"/>
              <p:nvPr/>
            </p:nvSpPr>
            <p:spPr>
              <a:xfrm>
                <a:off x="6154732" y="2334264"/>
                <a:ext cx="427466" cy="307777"/>
              </a:xfrm>
              <a:prstGeom prst="rect">
                <a:avLst/>
              </a:prstGeom>
              <a:noFill/>
            </p:spPr>
            <p:txBody>
              <a:bodyPr wrap="none" rtlCol="0">
                <a:spAutoFit/>
              </a:bodyPr>
              <a:lstStyle/>
              <a:p>
                <a:r>
                  <a:rPr lang="en-US" sz="1400" dirty="0" smtClean="0">
                    <a:latin typeface="+mj-lt"/>
                    <a:cs typeface="Times New Roman"/>
                  </a:rPr>
                  <a:t>F</a:t>
                </a:r>
                <a:r>
                  <a:rPr lang="en-US" sz="1400" baseline="-25000" dirty="0" smtClean="0">
                    <a:latin typeface="+mj-lt"/>
                    <a:cs typeface="Times New Roman"/>
                  </a:rPr>
                  <a:t>2</a:t>
                </a:r>
                <a:r>
                  <a:rPr lang="en-US" sz="1400" baseline="30000" dirty="0" smtClean="0">
                    <a:latin typeface="+mj-lt"/>
                    <a:cs typeface="Times New Roman"/>
                  </a:rPr>
                  <a:t>p</a:t>
                </a:r>
                <a:endParaRPr lang="en-US" sz="1400" baseline="30000" dirty="0">
                  <a:latin typeface="+mj-lt"/>
                  <a:cs typeface="Times New Roman"/>
                </a:endParaRPr>
              </a:p>
            </p:txBody>
          </p:sp>
          <p:cxnSp>
            <p:nvCxnSpPr>
              <p:cNvPr id="22" name="Straight Connector 21"/>
              <p:cNvCxnSpPr/>
              <p:nvPr/>
            </p:nvCxnSpPr>
            <p:spPr bwMode="auto">
              <a:xfrm>
                <a:off x="6190012" y="2404967"/>
                <a:ext cx="350490" cy="1588"/>
              </a:xfrm>
              <a:prstGeom prst="line">
                <a:avLst/>
              </a:prstGeom>
              <a:noFill/>
              <a:ln w="9525" cap="flat" cmpd="sng" algn="ctr">
                <a:solidFill>
                  <a:schemeClr val="tx1"/>
                </a:solidFill>
                <a:prstDash val="solid"/>
                <a:round/>
                <a:headEnd type="none" w="med" len="med"/>
                <a:tailEnd type="none" w="med" len="med"/>
              </a:ln>
              <a:effectLst/>
            </p:spPr>
          </p:cxnSp>
          <p:sp>
            <p:nvSpPr>
              <p:cNvPr id="23" name="TextBox 22"/>
              <p:cNvSpPr txBox="1"/>
              <p:nvPr/>
            </p:nvSpPr>
            <p:spPr>
              <a:xfrm>
                <a:off x="6517668" y="2255582"/>
                <a:ext cx="274434" cy="276999"/>
              </a:xfrm>
              <a:prstGeom prst="rect">
                <a:avLst/>
              </a:prstGeom>
              <a:noFill/>
            </p:spPr>
            <p:txBody>
              <a:bodyPr wrap="none" rtlCol="0">
                <a:spAutoFit/>
              </a:bodyPr>
              <a:lstStyle/>
              <a:p>
                <a:r>
                  <a:rPr lang="en-US" sz="1200" dirty="0" smtClean="0"/>
                  <a:t>≈</a:t>
                </a:r>
                <a:endParaRPr lang="en-US" sz="1200" dirty="0"/>
              </a:p>
            </p:txBody>
          </p:sp>
        </p:grpSp>
      </p:gr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 name="TextBox 44"/>
          <p:cNvSpPr txBox="1"/>
          <p:nvPr/>
        </p:nvSpPr>
        <p:spPr>
          <a:xfrm>
            <a:off x="3978810" y="5964988"/>
            <a:ext cx="4970384" cy="338554"/>
          </a:xfrm>
          <a:prstGeom prst="rect">
            <a:avLst/>
          </a:prstGeom>
          <a:solidFill>
            <a:schemeClr val="bg1"/>
          </a:solidFill>
          <a:ln>
            <a:solidFill>
              <a:srgbClr val="0D0D0D"/>
            </a:solidFill>
          </a:ln>
        </p:spPr>
        <p:txBody>
          <a:bodyPr wrap="square" rtlCol="0">
            <a:spAutoFit/>
          </a:bodyPr>
          <a:lstStyle/>
          <a:p>
            <a:r>
              <a:rPr lang="en-US" sz="1600" dirty="0" smtClean="0">
                <a:latin typeface="Arial"/>
                <a:cs typeface="Arial"/>
              </a:rPr>
              <a:t>Projected results for </a:t>
            </a:r>
            <a:r>
              <a:rPr lang="en-US" sz="1600" dirty="0" err="1" smtClean="0">
                <a:latin typeface="Arial"/>
                <a:cs typeface="Arial"/>
              </a:rPr>
              <a:t>d(x)/u(x</a:t>
            </a:r>
            <a:r>
              <a:rPr lang="en-US" sz="1600" dirty="0" smtClean="0">
                <a:latin typeface="Arial"/>
                <a:cs typeface="Arial"/>
              </a:rPr>
              <a:t>) for 12 GeV experiment.</a:t>
            </a:r>
            <a:endParaRPr lang="en-US" sz="1600" baseline="30000" dirty="0">
              <a:solidFill>
                <a:srgbClr val="FF0000"/>
              </a:solidFill>
              <a:latin typeface="Arial"/>
              <a:cs typeface="Arial"/>
            </a:endParaRPr>
          </a:p>
        </p:txBody>
      </p:sp>
      <p:sp>
        <p:nvSpPr>
          <p:cNvPr id="62" name="TextBox 61"/>
          <p:cNvSpPr txBox="1"/>
          <p:nvPr/>
        </p:nvSpPr>
        <p:spPr>
          <a:xfrm>
            <a:off x="2828037" y="3518945"/>
            <a:ext cx="1171214" cy="338554"/>
          </a:xfrm>
          <a:prstGeom prst="rect">
            <a:avLst/>
          </a:prstGeom>
          <a:noFill/>
        </p:spPr>
        <p:txBody>
          <a:bodyPr wrap="none" rtlCol="0">
            <a:spAutoFit/>
          </a:bodyPr>
          <a:lstStyle/>
          <a:p>
            <a:r>
              <a:rPr lang="en-US" sz="1600" dirty="0" smtClean="0"/>
              <a:t> &gt;70MeV/c</a:t>
            </a:r>
            <a:endParaRPr lang="en-US" sz="1600" dirty="0"/>
          </a:p>
        </p:txBody>
      </p:sp>
      <p:grpSp>
        <p:nvGrpSpPr>
          <p:cNvPr id="3" name="Group 74"/>
          <p:cNvGrpSpPr/>
          <p:nvPr/>
        </p:nvGrpSpPr>
        <p:grpSpPr>
          <a:xfrm>
            <a:off x="208799" y="4041432"/>
            <a:ext cx="3060122" cy="2053567"/>
            <a:chOff x="535014" y="4283898"/>
            <a:chExt cx="2817786" cy="2002602"/>
          </a:xfrm>
        </p:grpSpPr>
        <p:pic>
          <p:nvPicPr>
            <p:cNvPr id="68" name="Picture 8" descr="P1050365"/>
            <p:cNvPicPr>
              <a:picLocks noChangeAspect="1" noChangeArrowheads="1"/>
            </p:cNvPicPr>
            <p:nvPr/>
          </p:nvPicPr>
          <p:blipFill>
            <a:blip r:embed="rId3"/>
            <a:srcRect/>
            <a:stretch>
              <a:fillRect/>
            </a:stretch>
          </p:blipFill>
          <p:spPr bwMode="auto">
            <a:xfrm>
              <a:off x="535014" y="4283898"/>
              <a:ext cx="2817786" cy="2002602"/>
            </a:xfrm>
            <a:prstGeom prst="rect">
              <a:avLst/>
            </a:prstGeom>
            <a:noFill/>
            <a:ln w="9525">
              <a:noFill/>
              <a:miter lim="800000"/>
              <a:headEnd/>
              <a:tailEnd/>
            </a:ln>
          </p:spPr>
        </p:pic>
        <p:sp>
          <p:nvSpPr>
            <p:cNvPr id="70" name="TextBox 23"/>
            <p:cNvSpPr txBox="1">
              <a:spLocks noChangeArrowheads="1"/>
            </p:cNvSpPr>
            <p:nvPr/>
          </p:nvSpPr>
          <p:spPr bwMode="auto">
            <a:xfrm>
              <a:off x="1711325" y="4335463"/>
              <a:ext cx="1565275" cy="338137"/>
            </a:xfrm>
            <a:prstGeom prst="rect">
              <a:avLst/>
            </a:prstGeom>
            <a:solidFill>
              <a:schemeClr val="tx1"/>
            </a:solidFill>
            <a:ln w="9525">
              <a:noFill/>
              <a:miter lim="800000"/>
              <a:headEnd/>
              <a:tailEnd/>
            </a:ln>
          </p:spPr>
          <p:txBody>
            <a:bodyPr wrap="none">
              <a:prstTxWarp prst="textNoShape">
                <a:avLst/>
              </a:prstTxWarp>
              <a:spAutoFit/>
            </a:bodyPr>
            <a:lstStyle/>
            <a:p>
              <a:r>
                <a:rPr lang="en-US" sz="1600" dirty="0">
                  <a:solidFill>
                    <a:schemeClr val="bg1"/>
                  </a:solidFill>
                </a:rPr>
                <a:t>BONUS Detector</a:t>
              </a:r>
            </a:p>
          </p:txBody>
        </p:sp>
      </p:grpSp>
      <p:sp>
        <p:nvSpPr>
          <p:cNvPr id="2" name="TextBox 1"/>
          <p:cNvSpPr txBox="1"/>
          <p:nvPr/>
        </p:nvSpPr>
        <p:spPr>
          <a:xfrm>
            <a:off x="-22578" y="7"/>
            <a:ext cx="9045575" cy="646331"/>
          </a:xfrm>
          <a:prstGeom prst="rect">
            <a:avLst/>
          </a:prstGeom>
          <a:noFill/>
        </p:spPr>
        <p:txBody>
          <a:bodyPr wrap="square" rtlCol="0">
            <a:spAutoFit/>
          </a:bodyPr>
          <a:lstStyle/>
          <a:p>
            <a:pPr algn="ctr"/>
            <a:r>
              <a:rPr lang="en-US" sz="3600" dirty="0" smtClean="0"/>
              <a:t>  </a:t>
            </a:r>
            <a:r>
              <a:rPr lang="en-US" sz="3200" b="1" dirty="0" smtClean="0">
                <a:solidFill>
                  <a:srgbClr val="000090"/>
                </a:solidFill>
              </a:rPr>
              <a:t>Neutron structure and quark distributions</a:t>
            </a:r>
            <a:endParaRPr lang="en-US" sz="3200" b="1" baseline="-25000" dirty="0">
              <a:solidFill>
                <a:srgbClr val="000090"/>
              </a:solidFill>
            </a:endParaRPr>
          </a:p>
        </p:txBody>
      </p:sp>
      <p:sp>
        <p:nvSpPr>
          <p:cNvPr id="10" name="TextBox 9"/>
          <p:cNvSpPr txBox="1"/>
          <p:nvPr/>
        </p:nvSpPr>
        <p:spPr>
          <a:xfrm>
            <a:off x="275279" y="785810"/>
            <a:ext cx="8610901" cy="707886"/>
          </a:xfrm>
          <a:prstGeom prst="rect">
            <a:avLst/>
          </a:prstGeom>
          <a:noFill/>
        </p:spPr>
        <p:txBody>
          <a:bodyPr wrap="square" rtlCol="0">
            <a:spAutoFit/>
          </a:bodyPr>
          <a:lstStyle/>
          <a:p>
            <a:r>
              <a:rPr lang="en-US" sz="2000" dirty="0" smtClean="0"/>
              <a:t>F</a:t>
            </a:r>
            <a:r>
              <a:rPr lang="en-US" sz="2000" baseline="-25000" dirty="0" smtClean="0"/>
              <a:t>2</a:t>
            </a:r>
            <a:r>
              <a:rPr lang="en-US" sz="2000" baseline="30000" dirty="0" smtClean="0"/>
              <a:t>n</a:t>
            </a:r>
            <a:r>
              <a:rPr lang="en-US" sz="2000" dirty="0" smtClean="0"/>
              <a:t>/F</a:t>
            </a:r>
            <a:r>
              <a:rPr lang="en-US" sz="2000" baseline="-25000" dirty="0" smtClean="0"/>
              <a:t>2</a:t>
            </a:r>
            <a:r>
              <a:rPr lang="en-US" sz="2000" baseline="30000" dirty="0" smtClean="0"/>
              <a:t>p</a:t>
            </a:r>
            <a:r>
              <a:rPr lang="en-US" sz="2000" dirty="0" smtClean="0"/>
              <a:t> ratio by </a:t>
            </a:r>
            <a:r>
              <a:rPr lang="en-US" sz="2000" dirty="0" smtClean="0">
                <a:solidFill>
                  <a:srgbClr val="FF0000"/>
                </a:solidFill>
              </a:rPr>
              <a:t>tagging almost unbound neutrons </a:t>
            </a:r>
            <a:r>
              <a:rPr lang="en-US" sz="2000" dirty="0" smtClean="0"/>
              <a:t>using detection of low momentum protons in a radial TPC.</a:t>
            </a:r>
            <a:r>
              <a:rPr lang="en-US" sz="2000" dirty="0" smtClean="0">
                <a:solidFill>
                  <a:srgbClr val="FF0000"/>
                </a:solidFill>
              </a:rPr>
              <a:t>  </a:t>
            </a:r>
            <a:endParaRPr lang="en-US" sz="2000" dirty="0">
              <a:solidFill>
                <a:srgbClr val="FF0000"/>
              </a:solidFill>
            </a:endParaRPr>
          </a:p>
        </p:txBody>
      </p:sp>
      <p:sp>
        <p:nvSpPr>
          <p:cNvPr id="76" name="TextBox 75"/>
          <p:cNvSpPr txBox="1"/>
          <p:nvPr/>
        </p:nvSpPr>
        <p:spPr>
          <a:xfrm flipH="1" flipV="1">
            <a:off x="-183634" y="1842532"/>
            <a:ext cx="5936734" cy="2894568"/>
          </a:xfrm>
          <a:prstGeom prst="rect">
            <a:avLst/>
          </a:prstGeom>
          <a:noFill/>
        </p:spPr>
        <p:txBody>
          <a:bodyPr wrap="square" rtlCol="0">
            <a:spAutoFit/>
          </a:bodyPr>
          <a:lstStyle/>
          <a:p>
            <a:endParaRPr lang="en-US" dirty="0"/>
          </a:p>
        </p:txBody>
      </p:sp>
      <p:sp>
        <p:nvSpPr>
          <p:cNvPr id="77" name="TextBox 76"/>
          <p:cNvSpPr txBox="1"/>
          <p:nvPr/>
        </p:nvSpPr>
        <p:spPr>
          <a:xfrm>
            <a:off x="1175355" y="1864603"/>
            <a:ext cx="1928733" cy="523220"/>
          </a:xfrm>
          <a:prstGeom prst="rect">
            <a:avLst/>
          </a:prstGeom>
          <a:noFill/>
        </p:spPr>
        <p:txBody>
          <a:bodyPr wrap="none" rtlCol="0">
            <a:spAutoFit/>
          </a:bodyPr>
          <a:lstStyle/>
          <a:p>
            <a:r>
              <a:rPr lang="en-US" sz="2800" dirty="0" err="1" smtClean="0">
                <a:solidFill>
                  <a:srgbClr val="FF0000"/>
                </a:solidFill>
                <a:latin typeface="Arial"/>
                <a:cs typeface="Arial"/>
              </a:rPr>
              <a:t>e</a:t>
            </a:r>
            <a:r>
              <a:rPr lang="en-US" sz="2800" baseline="30000" dirty="0" err="1" smtClean="0">
                <a:solidFill>
                  <a:srgbClr val="FF0000"/>
                </a:solidFill>
                <a:latin typeface="Arial"/>
                <a:cs typeface="Arial"/>
              </a:rPr>
              <a:t>-</a:t>
            </a:r>
            <a:r>
              <a:rPr lang="en-US" sz="2800" dirty="0" err="1" smtClean="0">
                <a:solidFill>
                  <a:srgbClr val="FF0000"/>
                </a:solidFill>
                <a:latin typeface="Arial"/>
                <a:cs typeface="Arial"/>
              </a:rPr>
              <a:t>D→e</a:t>
            </a:r>
            <a:r>
              <a:rPr lang="en-US" sz="2800" baseline="30000" dirty="0" err="1" smtClean="0">
                <a:solidFill>
                  <a:srgbClr val="FF0000"/>
                </a:solidFill>
                <a:latin typeface="Arial"/>
                <a:cs typeface="Arial"/>
              </a:rPr>
              <a:t>-</a:t>
            </a:r>
            <a:r>
              <a:rPr lang="en-US" sz="2800" dirty="0" err="1" smtClean="0">
                <a:solidFill>
                  <a:srgbClr val="FF0000"/>
                </a:solidFill>
                <a:latin typeface="Arial"/>
                <a:cs typeface="Arial"/>
              </a:rPr>
              <a:t>p</a:t>
            </a:r>
            <a:r>
              <a:rPr lang="en-US" sz="2800" baseline="-25000" dirty="0" err="1" smtClean="0">
                <a:solidFill>
                  <a:srgbClr val="FF0000"/>
                </a:solidFill>
                <a:latin typeface="Arial"/>
                <a:cs typeface="Arial"/>
              </a:rPr>
              <a:t>s</a:t>
            </a:r>
            <a:r>
              <a:rPr lang="en-US" sz="2800" dirty="0" err="1" smtClean="0">
                <a:solidFill>
                  <a:srgbClr val="FF0000"/>
                </a:solidFill>
                <a:latin typeface="Arial"/>
                <a:cs typeface="Arial"/>
              </a:rPr>
              <a:t>X</a:t>
            </a:r>
            <a:endParaRPr lang="en-US" sz="2800" dirty="0">
              <a:solidFill>
                <a:srgbClr val="FF0000"/>
              </a:solidFill>
              <a:latin typeface="Arial"/>
              <a:cs typeface="Arial"/>
            </a:endParaRPr>
          </a:p>
        </p:txBody>
      </p:sp>
      <p:grpSp>
        <p:nvGrpSpPr>
          <p:cNvPr id="4" name="Group 78"/>
          <p:cNvGrpSpPr/>
          <p:nvPr/>
        </p:nvGrpSpPr>
        <p:grpSpPr>
          <a:xfrm>
            <a:off x="1287489" y="2557605"/>
            <a:ext cx="1764595" cy="1297850"/>
            <a:chOff x="7434516" y="1219994"/>
            <a:chExt cx="1764595" cy="1297850"/>
          </a:xfrm>
        </p:grpSpPr>
        <p:cxnSp>
          <p:nvCxnSpPr>
            <p:cNvPr id="80" name="Straight Arrow Connector 79"/>
            <p:cNvCxnSpPr/>
            <p:nvPr/>
          </p:nvCxnSpPr>
          <p:spPr>
            <a:xfrm flipV="1">
              <a:off x="7434516" y="1918880"/>
              <a:ext cx="566484" cy="445532"/>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5400000" flipH="1" flipV="1">
              <a:off x="7656994" y="1563206"/>
              <a:ext cx="688012" cy="158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8331200" y="1754812"/>
              <a:ext cx="2921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cxnSp>
          <p:nvCxnSpPr>
            <p:cNvPr id="88" name="Straight Arrow Connector 87"/>
            <p:cNvCxnSpPr>
              <a:stCxn id="87" idx="7"/>
            </p:cNvCxnSpPr>
            <p:nvPr/>
          </p:nvCxnSpPr>
          <p:spPr>
            <a:xfrm rot="5400000" flipH="1" flipV="1">
              <a:off x="8622481" y="1503365"/>
              <a:ext cx="254126" cy="338042"/>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7" idx="0"/>
            </p:cNvCxnSpPr>
            <p:nvPr/>
          </p:nvCxnSpPr>
          <p:spPr>
            <a:xfrm rot="5400000" flipH="1" flipV="1">
              <a:off x="8347335" y="1349909"/>
              <a:ext cx="534818" cy="274989"/>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sp>
          <p:nvSpPr>
            <p:cNvPr id="90" name="Freeform 89"/>
            <p:cNvSpPr/>
            <p:nvPr/>
          </p:nvSpPr>
          <p:spPr>
            <a:xfrm flipV="1">
              <a:off x="7975600" y="1764835"/>
              <a:ext cx="355600" cy="294777"/>
            </a:xfrm>
            <a:custGeom>
              <a:avLst/>
              <a:gdLst>
                <a:gd name="connsiteX0" fmla="*/ 0 w 533400"/>
                <a:gd name="connsiteY0" fmla="*/ 76200 h 160867"/>
                <a:gd name="connsiteX1" fmla="*/ 114300 w 533400"/>
                <a:gd name="connsiteY1" fmla="*/ 12700 h 160867"/>
                <a:gd name="connsiteX2" fmla="*/ 254000 w 533400"/>
                <a:gd name="connsiteY2" fmla="*/ 152400 h 160867"/>
                <a:gd name="connsiteX3" fmla="*/ 330200 w 533400"/>
                <a:gd name="connsiteY3" fmla="*/ 63500 h 160867"/>
                <a:gd name="connsiteX4" fmla="*/ 482600 w 533400"/>
                <a:gd name="connsiteY4" fmla="*/ 63500 h 160867"/>
                <a:gd name="connsiteX5" fmla="*/ 482600 w 533400"/>
                <a:gd name="connsiteY5" fmla="*/ 76200 h 160867"/>
                <a:gd name="connsiteX6" fmla="*/ 533400 w 533400"/>
                <a:gd name="connsiteY6" fmla="*/ 114300 h 16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160867">
                  <a:moveTo>
                    <a:pt x="0" y="76200"/>
                  </a:moveTo>
                  <a:cubicBezTo>
                    <a:pt x="35983" y="38100"/>
                    <a:pt x="71967" y="0"/>
                    <a:pt x="114300" y="12700"/>
                  </a:cubicBezTo>
                  <a:cubicBezTo>
                    <a:pt x="156633" y="25400"/>
                    <a:pt x="218017" y="143933"/>
                    <a:pt x="254000" y="152400"/>
                  </a:cubicBezTo>
                  <a:cubicBezTo>
                    <a:pt x="289983" y="160867"/>
                    <a:pt x="292100" y="78317"/>
                    <a:pt x="330200" y="63500"/>
                  </a:cubicBezTo>
                  <a:cubicBezTo>
                    <a:pt x="368300" y="48683"/>
                    <a:pt x="457200" y="61383"/>
                    <a:pt x="482600" y="63500"/>
                  </a:cubicBezTo>
                  <a:cubicBezTo>
                    <a:pt x="508000" y="65617"/>
                    <a:pt x="474133" y="67733"/>
                    <a:pt x="482600" y="76200"/>
                  </a:cubicBezTo>
                  <a:cubicBezTo>
                    <a:pt x="491067" y="84667"/>
                    <a:pt x="533400" y="114300"/>
                    <a:pt x="533400" y="114300"/>
                  </a:cubicBezTo>
                </a:path>
              </a:pathLst>
            </a:custGeom>
            <a:ln>
              <a:solidFill>
                <a:srgbClr val="3C8C93"/>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p:cNvSpPr txBox="1"/>
            <p:nvPr/>
          </p:nvSpPr>
          <p:spPr>
            <a:xfrm>
              <a:off x="8317358" y="1686034"/>
              <a:ext cx="305943" cy="369332"/>
            </a:xfrm>
            <a:prstGeom prst="rect">
              <a:avLst/>
            </a:prstGeom>
            <a:noFill/>
          </p:spPr>
          <p:txBody>
            <a:bodyPr wrap="none" rtlCol="0">
              <a:spAutoFit/>
            </a:bodyPr>
            <a:lstStyle/>
            <a:p>
              <a:r>
                <a:rPr lang="en-US" dirty="0" err="1" smtClean="0"/>
                <a:t>n</a:t>
              </a:r>
              <a:endParaRPr lang="en-US" dirty="0"/>
            </a:p>
          </p:txBody>
        </p:sp>
        <p:grpSp>
          <p:nvGrpSpPr>
            <p:cNvPr id="5" name="Group 73"/>
            <p:cNvGrpSpPr/>
            <p:nvPr/>
          </p:nvGrpSpPr>
          <p:grpSpPr>
            <a:xfrm rot="2463966">
              <a:off x="8441145" y="2067451"/>
              <a:ext cx="499242" cy="304800"/>
              <a:chOff x="8483600" y="2059612"/>
              <a:chExt cx="499242" cy="304800"/>
            </a:xfrm>
          </p:grpSpPr>
          <p:sp>
            <p:nvSpPr>
              <p:cNvPr id="99" name="Oval 98"/>
              <p:cNvSpPr/>
              <p:nvPr/>
            </p:nvSpPr>
            <p:spPr>
              <a:xfrm>
                <a:off x="8483600" y="2059612"/>
                <a:ext cx="292100" cy="3048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cxnSp>
            <p:nvCxnSpPr>
              <p:cNvPr id="100" name="Straight Arrow Connector 99"/>
              <p:cNvCxnSpPr/>
              <p:nvPr/>
            </p:nvCxnSpPr>
            <p:spPr>
              <a:xfrm rot="16200000" flipH="1">
                <a:off x="8861352" y="2147455"/>
                <a:ext cx="44637" cy="19834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93" name="Straight Arrow Connector 92"/>
            <p:cNvCxnSpPr/>
            <p:nvPr/>
          </p:nvCxnSpPr>
          <p:spPr>
            <a:xfrm rot="16200000" flipH="1">
              <a:off x="8769391" y="1779623"/>
              <a:ext cx="4122" cy="294225"/>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rot="1697077">
              <a:off x="8520703" y="1953426"/>
              <a:ext cx="184666" cy="369332"/>
            </a:xfrm>
            <a:prstGeom prst="rect">
              <a:avLst/>
            </a:prstGeom>
            <a:noFill/>
          </p:spPr>
          <p:txBody>
            <a:bodyPr wrap="none" rtlCol="0">
              <a:spAutoFit/>
            </a:bodyPr>
            <a:lstStyle/>
            <a:p>
              <a:endParaRPr lang="en-US" dirty="0">
                <a:solidFill>
                  <a:schemeClr val="bg1"/>
                </a:solidFill>
              </a:endParaRPr>
            </a:p>
          </p:txBody>
        </p:sp>
        <p:sp>
          <p:nvSpPr>
            <p:cNvPr id="95" name="TextBox 94"/>
            <p:cNvSpPr txBox="1"/>
            <p:nvPr/>
          </p:nvSpPr>
          <p:spPr>
            <a:xfrm>
              <a:off x="8809123" y="2148512"/>
              <a:ext cx="389988" cy="369332"/>
            </a:xfrm>
            <a:prstGeom prst="rect">
              <a:avLst/>
            </a:prstGeom>
            <a:noFill/>
          </p:spPr>
          <p:txBody>
            <a:bodyPr wrap="none" rtlCol="0">
              <a:spAutoFit/>
            </a:bodyPr>
            <a:lstStyle/>
            <a:p>
              <a:r>
                <a:rPr lang="en-US" dirty="0" err="1" smtClean="0"/>
                <a:t>p</a:t>
              </a:r>
              <a:r>
                <a:rPr lang="en-US" baseline="-25000" dirty="0" err="1" smtClean="0"/>
                <a:t>s</a:t>
              </a:r>
              <a:r>
                <a:rPr lang="en-US" baseline="-25000" dirty="0" smtClean="0"/>
                <a:t> </a:t>
              </a:r>
              <a:endParaRPr lang="en-US" baseline="-25000" dirty="0"/>
            </a:p>
          </p:txBody>
        </p:sp>
        <p:sp>
          <p:nvSpPr>
            <p:cNvPr id="96" name="TextBox 95"/>
            <p:cNvSpPr txBox="1"/>
            <p:nvPr/>
          </p:nvSpPr>
          <p:spPr>
            <a:xfrm>
              <a:off x="8446294" y="1919912"/>
              <a:ext cx="305943" cy="369332"/>
            </a:xfrm>
            <a:prstGeom prst="rect">
              <a:avLst/>
            </a:prstGeom>
            <a:noFill/>
          </p:spPr>
          <p:txBody>
            <a:bodyPr wrap="none" rtlCol="0">
              <a:spAutoFit/>
            </a:bodyPr>
            <a:lstStyle/>
            <a:p>
              <a:r>
                <a:rPr lang="en-US" dirty="0" err="1" smtClean="0">
                  <a:solidFill>
                    <a:srgbClr val="FFFFFF"/>
                  </a:solidFill>
                </a:rPr>
                <a:t>p</a:t>
              </a:r>
              <a:endParaRPr lang="en-US" dirty="0">
                <a:solidFill>
                  <a:srgbClr val="FFFFFF"/>
                </a:solidFill>
              </a:endParaRPr>
            </a:p>
          </p:txBody>
        </p:sp>
        <p:sp>
          <p:nvSpPr>
            <p:cNvPr id="97" name="TextBox 96"/>
            <p:cNvSpPr txBox="1"/>
            <p:nvPr/>
          </p:nvSpPr>
          <p:spPr>
            <a:xfrm>
              <a:off x="7441794" y="1869112"/>
              <a:ext cx="346632" cy="369332"/>
            </a:xfrm>
            <a:prstGeom prst="rect">
              <a:avLst/>
            </a:prstGeom>
            <a:noFill/>
          </p:spPr>
          <p:txBody>
            <a:bodyPr wrap="none" rtlCol="0">
              <a:spAutoFit/>
            </a:bodyPr>
            <a:lstStyle/>
            <a:p>
              <a:r>
                <a:rPr lang="en-US" dirty="0" err="1" smtClean="0"/>
                <a:t>e</a:t>
              </a:r>
              <a:r>
                <a:rPr lang="en-US" b="1" baseline="30000" dirty="0" smtClean="0"/>
                <a:t>-</a:t>
              </a:r>
              <a:endParaRPr lang="en-US" b="1" baseline="30000" dirty="0"/>
            </a:p>
          </p:txBody>
        </p:sp>
        <p:sp>
          <p:nvSpPr>
            <p:cNvPr id="98" name="TextBox 97"/>
            <p:cNvSpPr txBox="1"/>
            <p:nvPr/>
          </p:nvSpPr>
          <p:spPr>
            <a:xfrm>
              <a:off x="7657694" y="1246812"/>
              <a:ext cx="346632" cy="369332"/>
            </a:xfrm>
            <a:prstGeom prst="rect">
              <a:avLst/>
            </a:prstGeom>
            <a:noFill/>
          </p:spPr>
          <p:txBody>
            <a:bodyPr wrap="none" rtlCol="0">
              <a:spAutoFit/>
            </a:bodyPr>
            <a:lstStyle/>
            <a:p>
              <a:r>
                <a:rPr lang="en-US" dirty="0" err="1" smtClean="0"/>
                <a:t>e</a:t>
              </a:r>
              <a:r>
                <a:rPr lang="en-US" b="1" baseline="30000" dirty="0" smtClean="0"/>
                <a:t>-</a:t>
              </a:r>
              <a:endParaRPr lang="en-US" b="1" baseline="30000" dirty="0"/>
            </a:p>
          </p:txBody>
        </p:sp>
      </p:grpSp>
      <p:sp>
        <p:nvSpPr>
          <p:cNvPr id="101" name="Oval 100"/>
          <p:cNvSpPr/>
          <p:nvPr/>
        </p:nvSpPr>
        <p:spPr>
          <a:xfrm rot="19218662">
            <a:off x="2222926" y="2995298"/>
            <a:ext cx="398121" cy="71120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01"/>
          <p:cNvGrpSpPr/>
          <p:nvPr/>
        </p:nvGrpSpPr>
        <p:grpSpPr>
          <a:xfrm>
            <a:off x="4546489" y="1761086"/>
            <a:ext cx="3761221" cy="4019490"/>
            <a:chOff x="429779" y="1771711"/>
            <a:chExt cx="3761221" cy="4019490"/>
          </a:xfrm>
        </p:grpSpPr>
        <p:cxnSp>
          <p:nvCxnSpPr>
            <p:cNvPr id="103" name="Straight Arrow Connector 102"/>
            <p:cNvCxnSpPr/>
            <p:nvPr/>
          </p:nvCxnSpPr>
          <p:spPr>
            <a:xfrm rot="5400000">
              <a:off x="915988" y="26662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rot="5400000">
              <a:off x="1523206" y="28186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rot="5400000">
              <a:off x="2134394" y="28186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rot="5400000">
              <a:off x="2590006" y="25138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990600" y="2133600"/>
              <a:ext cx="278993" cy="307777"/>
            </a:xfrm>
            <a:prstGeom prst="rect">
              <a:avLst/>
            </a:prstGeom>
            <a:noFill/>
          </p:spPr>
          <p:txBody>
            <a:bodyPr wrap="none" rtlCol="0">
              <a:spAutoFit/>
            </a:bodyPr>
            <a:lstStyle/>
            <a:p>
              <a:r>
                <a:rPr lang="en-US" sz="1400" dirty="0" err="1" smtClean="0"/>
                <a:t>n</a:t>
              </a:r>
              <a:endParaRPr lang="en-US" sz="1400" dirty="0"/>
            </a:p>
          </p:txBody>
        </p:sp>
        <p:sp>
          <p:nvSpPr>
            <p:cNvPr id="108" name="TextBox 107"/>
            <p:cNvSpPr txBox="1"/>
            <p:nvPr/>
          </p:nvSpPr>
          <p:spPr>
            <a:xfrm>
              <a:off x="1600200" y="2286000"/>
              <a:ext cx="300082" cy="307777"/>
            </a:xfrm>
            <a:prstGeom prst="rect">
              <a:avLst/>
            </a:prstGeom>
            <a:noFill/>
          </p:spPr>
          <p:txBody>
            <a:bodyPr wrap="none" rtlCol="0">
              <a:spAutoFit/>
            </a:bodyPr>
            <a:lstStyle/>
            <a:p>
              <a:r>
                <a:rPr lang="en-US" sz="1400" dirty="0" err="1" smtClean="0"/>
                <a:t>Δ</a:t>
              </a:r>
              <a:endParaRPr lang="en-US" sz="1400" dirty="0"/>
            </a:p>
          </p:txBody>
        </p:sp>
        <p:sp>
          <p:nvSpPr>
            <p:cNvPr id="109" name="TextBox 108"/>
            <p:cNvSpPr txBox="1"/>
            <p:nvPr/>
          </p:nvSpPr>
          <p:spPr>
            <a:xfrm>
              <a:off x="1969781" y="2145268"/>
              <a:ext cx="773419" cy="307777"/>
            </a:xfrm>
            <a:prstGeom prst="rect">
              <a:avLst/>
            </a:prstGeom>
            <a:noFill/>
          </p:spPr>
          <p:txBody>
            <a:bodyPr wrap="none" rtlCol="0">
              <a:spAutoFit/>
            </a:bodyPr>
            <a:lstStyle/>
            <a:p>
              <a:r>
                <a:rPr lang="en-US" sz="1400" dirty="0" smtClean="0"/>
                <a:t>N(1520)</a:t>
              </a:r>
              <a:endParaRPr lang="en-US" sz="1400" dirty="0"/>
            </a:p>
          </p:txBody>
        </p:sp>
        <p:sp>
          <p:nvSpPr>
            <p:cNvPr id="110" name="TextBox 109"/>
            <p:cNvSpPr txBox="1"/>
            <p:nvPr/>
          </p:nvSpPr>
          <p:spPr>
            <a:xfrm>
              <a:off x="2514600" y="1981200"/>
              <a:ext cx="773419" cy="307777"/>
            </a:xfrm>
            <a:prstGeom prst="rect">
              <a:avLst/>
            </a:prstGeom>
            <a:noFill/>
          </p:spPr>
          <p:txBody>
            <a:bodyPr wrap="none" rtlCol="0">
              <a:spAutoFit/>
            </a:bodyPr>
            <a:lstStyle/>
            <a:p>
              <a:r>
                <a:rPr lang="en-US" sz="1400" dirty="0" smtClean="0"/>
                <a:t>N(1680)</a:t>
              </a:r>
              <a:endParaRPr lang="en-US" sz="1400" dirty="0"/>
            </a:p>
          </p:txBody>
        </p:sp>
        <p:pic>
          <p:nvPicPr>
            <p:cNvPr id="111" name="Picture 110"/>
            <p:cNvPicPr>
              <a:picLocks noChangeAspect="1"/>
            </p:cNvPicPr>
            <p:nvPr/>
          </p:nvPicPr>
          <p:blipFill>
            <a:blip r:embed="rId4"/>
            <a:stretch>
              <a:fillRect/>
            </a:stretch>
          </p:blipFill>
          <p:spPr>
            <a:xfrm>
              <a:off x="429779" y="1771711"/>
              <a:ext cx="3761221" cy="4019490"/>
            </a:xfrm>
            <a:prstGeom prst="rect">
              <a:avLst/>
            </a:prstGeom>
          </p:spPr>
        </p:pic>
      </p:grpSp>
      <p:sp>
        <p:nvSpPr>
          <p:cNvPr id="46" name="TextBox 45"/>
          <p:cNvSpPr txBox="1"/>
          <p:nvPr/>
        </p:nvSpPr>
        <p:spPr>
          <a:xfrm>
            <a:off x="3275013" y="4445000"/>
            <a:ext cx="1320366" cy="646331"/>
          </a:xfrm>
          <a:prstGeom prst="rect">
            <a:avLst/>
          </a:prstGeom>
          <a:noFill/>
        </p:spPr>
        <p:txBody>
          <a:bodyPr wrap="square" rtlCol="0">
            <a:spAutoFit/>
          </a:bodyPr>
          <a:lstStyle/>
          <a:p>
            <a:r>
              <a:rPr lang="en-US" dirty="0" smtClean="0"/>
              <a:t>5 Tesla</a:t>
            </a:r>
          </a:p>
          <a:p>
            <a:r>
              <a:rPr lang="en-US" dirty="0" smtClean="0"/>
              <a:t>mag. field</a:t>
            </a:r>
          </a:p>
        </p:txBody>
      </p:sp>
      <p:pic>
        <p:nvPicPr>
          <p:cNvPr id="41" name="Picture 40"/>
          <p:cNvPicPr>
            <a:picLocks noChangeAspect="1"/>
          </p:cNvPicPr>
          <p:nvPr/>
        </p:nvPicPr>
        <p:blipFill>
          <a:blip r:embed="rId5"/>
          <a:stretch>
            <a:fillRect/>
          </a:stretch>
        </p:blipFill>
        <p:spPr>
          <a:xfrm>
            <a:off x="4476296" y="1791336"/>
            <a:ext cx="4274160" cy="4122468"/>
          </a:xfrm>
          <a:prstGeom prst="rect">
            <a:avLst/>
          </a:prstGeom>
        </p:spPr>
      </p:pic>
      <p:pic>
        <p:nvPicPr>
          <p:cNvPr id="44" name="Picture 43"/>
          <p:cNvPicPr>
            <a:picLocks noChangeAspect="1"/>
          </p:cNvPicPr>
          <p:nvPr/>
        </p:nvPicPr>
        <p:blipFill>
          <a:blip r:embed="rId6"/>
          <a:srcRect l="839" t="2398"/>
          <a:stretch>
            <a:fillRect/>
          </a:stretch>
        </p:blipFill>
        <p:spPr>
          <a:xfrm>
            <a:off x="4668438" y="1672186"/>
            <a:ext cx="4354559" cy="4155951"/>
          </a:xfrm>
          <a:prstGeom prst="rect">
            <a:avLst/>
          </a:prstGeom>
          <a:solidFill>
            <a:schemeClr val="bg1"/>
          </a:solidFill>
          <a:ln w="38100" cap="flat" cmpd="sng" algn="ctr">
            <a:solidFill>
              <a:srgbClr val="FFFFFF"/>
            </a:solidFill>
            <a:prstDash val="solid"/>
            <a:round/>
            <a:headEnd type="none" w="med" len="med"/>
            <a:tailEnd type="none" w="med" len="med"/>
          </a:ln>
        </p:spPr>
      </p:pic>
      <p:sp>
        <p:nvSpPr>
          <p:cNvPr id="42" name="TextBox 41"/>
          <p:cNvSpPr txBox="1"/>
          <p:nvPr/>
        </p:nvSpPr>
        <p:spPr>
          <a:xfrm>
            <a:off x="3977463" y="5958682"/>
            <a:ext cx="4956634" cy="338554"/>
          </a:xfrm>
          <a:prstGeom prst="rect">
            <a:avLst/>
          </a:prstGeom>
          <a:solidFill>
            <a:srgbClr val="FFFFFF"/>
          </a:solidFill>
          <a:ln>
            <a:solidFill>
              <a:srgbClr val="0D0D0D"/>
            </a:solidFill>
          </a:ln>
        </p:spPr>
        <p:txBody>
          <a:bodyPr wrap="square" rtlCol="0">
            <a:spAutoFit/>
          </a:bodyPr>
          <a:lstStyle/>
          <a:p>
            <a:r>
              <a:rPr lang="en-US" sz="1600" dirty="0" smtClean="0">
                <a:latin typeface="Arial"/>
                <a:cs typeface="Arial"/>
              </a:rPr>
              <a:t>  First model-independent measurement of </a:t>
            </a:r>
            <a:r>
              <a:rPr lang="en-US" sz="1600" dirty="0" smtClean="0">
                <a:solidFill>
                  <a:srgbClr val="FF0000"/>
                </a:solidFill>
                <a:latin typeface="Arial"/>
                <a:cs typeface="Arial"/>
              </a:rPr>
              <a:t>F</a:t>
            </a:r>
            <a:r>
              <a:rPr lang="en-US" sz="1600" baseline="-25000" dirty="0" smtClean="0">
                <a:solidFill>
                  <a:srgbClr val="FF0000"/>
                </a:solidFill>
                <a:latin typeface="Arial"/>
                <a:cs typeface="Arial"/>
              </a:rPr>
              <a:t>2</a:t>
            </a:r>
            <a:r>
              <a:rPr lang="en-US" sz="1600" baseline="30000" dirty="0" smtClean="0">
                <a:solidFill>
                  <a:srgbClr val="FF0000"/>
                </a:solidFill>
                <a:latin typeface="Arial"/>
                <a:cs typeface="Arial"/>
              </a:rPr>
              <a:t>n</a:t>
            </a:r>
            <a:r>
              <a:rPr lang="en-US" sz="1600" dirty="0" smtClean="0">
                <a:solidFill>
                  <a:srgbClr val="FF0000"/>
                </a:solidFill>
                <a:latin typeface="Arial"/>
                <a:cs typeface="Arial"/>
              </a:rPr>
              <a:t>/F</a:t>
            </a:r>
            <a:r>
              <a:rPr lang="en-US" sz="1600" baseline="-25000" dirty="0" smtClean="0">
                <a:solidFill>
                  <a:srgbClr val="FF0000"/>
                </a:solidFill>
                <a:latin typeface="Arial"/>
                <a:cs typeface="Arial"/>
              </a:rPr>
              <a:t>2</a:t>
            </a:r>
            <a:r>
              <a:rPr lang="en-US" sz="1600" baseline="30000" dirty="0" smtClean="0">
                <a:solidFill>
                  <a:srgbClr val="FF0000"/>
                </a:solidFill>
                <a:latin typeface="Arial"/>
                <a:cs typeface="Arial"/>
              </a:rPr>
              <a:t>p     </a:t>
            </a:r>
            <a:endParaRPr lang="en-US" sz="1600" baseline="30000" dirty="0">
              <a:solidFill>
                <a:srgbClr val="FFFFFF"/>
              </a:solidFill>
              <a:latin typeface="Arial"/>
              <a:cs typeface="Arial"/>
            </a:endParaRPr>
          </a:p>
        </p:txBody>
      </p:sp>
      <p:sp>
        <p:nvSpPr>
          <p:cNvPr id="55" name="TextBox 54"/>
          <p:cNvSpPr txBox="1"/>
          <p:nvPr/>
        </p:nvSpPr>
        <p:spPr>
          <a:xfrm>
            <a:off x="944480" y="1526049"/>
            <a:ext cx="1138453" cy="338554"/>
          </a:xfrm>
          <a:prstGeom prst="rect">
            <a:avLst/>
          </a:prstGeom>
          <a:noFill/>
          <a:ln>
            <a:solidFill>
              <a:srgbClr val="000000"/>
            </a:solidFill>
          </a:ln>
        </p:spPr>
        <p:txBody>
          <a:bodyPr wrap="none" rtlCol="0">
            <a:spAutoFit/>
          </a:bodyPr>
          <a:lstStyle/>
          <a:p>
            <a:r>
              <a:rPr lang="en-US" sz="1600" dirty="0" smtClean="0">
                <a:latin typeface="Calibri"/>
                <a:cs typeface="Calibri"/>
              </a:rPr>
              <a:t>E12-10-102</a:t>
            </a:r>
            <a:endParaRPr lang="en-US" sz="1600" dirty="0">
              <a:latin typeface="Calibri"/>
              <a:cs typeface="Calibri"/>
            </a:endParaRPr>
          </a:p>
        </p:txBody>
      </p:sp>
      <p:pic>
        <p:nvPicPr>
          <p:cNvPr id="57" name="Picture 56"/>
          <p:cNvPicPr>
            <a:picLocks noChangeAspect="1"/>
          </p:cNvPicPr>
          <p:nvPr/>
        </p:nvPicPr>
        <mc:AlternateContent>
          <mc:Choice xmlns:ma="http://schemas.microsoft.com/office/mac/drawingml/2008/main" Requires="ma">
            <p:blipFill>
              <a:blip r:embed="rId7"/>
              <a:srcRect l="17326" t="46686" r="56451" b="41837"/>
              <a:stretch>
                <a:fillRect/>
              </a:stretch>
            </p:blipFill>
          </mc:Choice>
          <mc:Fallback>
            <p:blipFill>
              <a:blip r:embed="rId8"/>
              <a:srcRect l="17326" t="46686" r="56451" b="41837"/>
              <a:stretch>
                <a:fillRect/>
              </a:stretch>
            </p:blipFill>
          </mc:Fallback>
        </mc:AlternateContent>
        <p:spPr>
          <a:xfrm>
            <a:off x="6841846" y="2185231"/>
            <a:ext cx="1454649" cy="479616"/>
          </a:xfrm>
          <a:prstGeom prst="rect">
            <a:avLst/>
          </a:prstGeom>
          <a:solidFill>
            <a:srgbClr val="FFFF00"/>
          </a:solidFill>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2" grpId="0" animBg="1"/>
      <p:bldP spid="42" grpId="1"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027"/>
          <p:cNvSpPr>
            <a:spLocks noChangeArrowheads="1"/>
          </p:cNvSpPr>
          <p:nvPr/>
        </p:nvSpPr>
        <p:spPr bwMode="auto">
          <a:xfrm>
            <a:off x="1143000" y="76200"/>
            <a:ext cx="6907213" cy="581025"/>
          </a:xfrm>
          <a:prstGeom prst="rect">
            <a:avLst/>
          </a:prstGeom>
          <a:noFill/>
          <a:ln w="9525">
            <a:noFill/>
            <a:miter lim="800000"/>
            <a:headEnd/>
            <a:tailEnd/>
          </a:ln>
        </p:spPr>
        <p:txBody>
          <a:bodyPr>
            <a:prstTxWarp prst="textNoShape">
              <a:avLst/>
            </a:prstTxWarp>
          </a:bodyPr>
          <a:lstStyle/>
          <a:p>
            <a:endParaRPr lang="en-US"/>
          </a:p>
        </p:txBody>
      </p:sp>
      <p:sp>
        <p:nvSpPr>
          <p:cNvPr id="12291" name="Text Box 1044"/>
          <p:cNvSpPr txBox="1">
            <a:spLocks noChangeArrowheads="1"/>
          </p:cNvSpPr>
          <p:nvPr/>
        </p:nvSpPr>
        <p:spPr bwMode="auto">
          <a:xfrm>
            <a:off x="0" y="107759"/>
            <a:ext cx="7192963" cy="523220"/>
          </a:xfrm>
          <a:prstGeom prst="rect">
            <a:avLst/>
          </a:prstGeom>
          <a:noFill/>
          <a:ln w="9525">
            <a:noFill/>
            <a:miter lim="800000"/>
            <a:headEnd/>
            <a:tailEnd/>
          </a:ln>
        </p:spPr>
        <p:txBody>
          <a:bodyPr wrap="square">
            <a:prstTxWarp prst="textNoShape">
              <a:avLst/>
            </a:prstTxWarp>
            <a:spAutoFit/>
          </a:bodyPr>
          <a:lstStyle/>
          <a:p>
            <a:pPr>
              <a:tabLst>
                <a:tab pos="1255713" algn="l"/>
                <a:tab pos="2574925" algn="l"/>
              </a:tabLst>
            </a:pPr>
            <a:r>
              <a:rPr lang="en-US" sz="2800" dirty="0">
                <a:solidFill>
                  <a:srgbClr val="FF0000"/>
                </a:solidFill>
                <a:effectLst>
                  <a:outerShdw blurRad="38100" dist="38100" dir="2700000" algn="tl">
                    <a:srgbClr val="DDDDDD"/>
                  </a:outerShdw>
                </a:effectLst>
                <a:latin typeface="Arial" pitchFamily="-109" charset="0"/>
              </a:rPr>
              <a:t>G</a:t>
            </a:r>
            <a:r>
              <a:rPr lang="en-US" sz="2800" dirty="0">
                <a:solidFill>
                  <a:srgbClr val="000090"/>
                </a:solidFill>
                <a:effectLst>
                  <a:outerShdw blurRad="38100" dist="38100" dir="2700000" algn="tl">
                    <a:srgbClr val="DDDDDD"/>
                  </a:outerShdw>
                </a:effectLst>
                <a:latin typeface="Arial" pitchFamily="-109" charset="0"/>
              </a:rPr>
              <a:t>eneralized </a:t>
            </a:r>
            <a:r>
              <a:rPr lang="en-US" sz="2800" dirty="0">
                <a:solidFill>
                  <a:srgbClr val="FF0000"/>
                </a:solidFill>
                <a:effectLst>
                  <a:outerShdw blurRad="38100" dist="38100" dir="2700000" algn="tl">
                    <a:srgbClr val="DDDDDD"/>
                  </a:outerShdw>
                </a:effectLst>
                <a:latin typeface="Arial" pitchFamily="-109" charset="0"/>
              </a:rPr>
              <a:t>P</a:t>
            </a:r>
            <a:r>
              <a:rPr lang="en-US" sz="2800" dirty="0">
                <a:solidFill>
                  <a:srgbClr val="000090"/>
                </a:solidFill>
                <a:effectLst>
                  <a:outerShdw blurRad="38100" dist="38100" dir="2700000" algn="tl">
                    <a:srgbClr val="DDDDDD"/>
                  </a:outerShdw>
                </a:effectLst>
                <a:latin typeface="Arial" pitchFamily="-109" charset="0"/>
              </a:rPr>
              <a:t>arton</a:t>
            </a:r>
            <a:r>
              <a:rPr lang="en-US" sz="2800" dirty="0">
                <a:effectLst>
                  <a:outerShdw blurRad="38100" dist="38100" dir="2700000" algn="tl">
                    <a:srgbClr val="DDDDDD"/>
                  </a:outerShdw>
                </a:effectLst>
                <a:latin typeface="Arial" pitchFamily="-109" charset="0"/>
              </a:rPr>
              <a:t> </a:t>
            </a:r>
            <a:r>
              <a:rPr lang="en-US" sz="2800" dirty="0">
                <a:solidFill>
                  <a:srgbClr val="FF0000"/>
                </a:solidFill>
                <a:effectLst>
                  <a:outerShdw blurRad="38100" dist="38100" dir="2700000" algn="tl">
                    <a:srgbClr val="DDDDDD"/>
                  </a:outerShdw>
                </a:effectLst>
                <a:latin typeface="Arial" pitchFamily="-109" charset="0"/>
              </a:rPr>
              <a:t>D</a:t>
            </a:r>
            <a:r>
              <a:rPr lang="en-US" sz="2800" dirty="0">
                <a:solidFill>
                  <a:srgbClr val="000090"/>
                </a:solidFill>
                <a:effectLst>
                  <a:outerShdw blurRad="38100" dist="38100" dir="2700000" algn="tl">
                    <a:srgbClr val="DDDDDD"/>
                  </a:outerShdw>
                </a:effectLst>
                <a:latin typeface="Arial" pitchFamily="-109" charset="0"/>
              </a:rPr>
              <a:t>istributions </a:t>
            </a:r>
            <a:r>
              <a:rPr lang="en-US" sz="2800" dirty="0">
                <a:effectLst>
                  <a:outerShdw blurRad="38100" dist="38100" dir="2700000" algn="tl">
                    <a:srgbClr val="DDDDDD"/>
                  </a:outerShdw>
                </a:effectLst>
                <a:latin typeface="Arial" pitchFamily="-109" charset="0"/>
              </a:rPr>
              <a:t> </a:t>
            </a:r>
            <a:r>
              <a:rPr lang="en-US" sz="2800" dirty="0">
                <a:solidFill>
                  <a:srgbClr val="FF0000"/>
                </a:solidFill>
                <a:effectLst>
                  <a:outerShdw blurRad="38100" dist="38100" dir="2700000" algn="tl">
                    <a:srgbClr val="DDDDDD"/>
                  </a:outerShdw>
                </a:effectLst>
                <a:latin typeface="Arial" pitchFamily="-109" charset="0"/>
              </a:rPr>
              <a:t>(</a:t>
            </a:r>
            <a:r>
              <a:rPr lang="en-US" sz="2800" dirty="0" err="1">
                <a:solidFill>
                  <a:srgbClr val="FF0000"/>
                </a:solidFill>
                <a:effectLst>
                  <a:outerShdw blurRad="38100" dist="38100" dir="2700000" algn="tl">
                    <a:srgbClr val="DDDDDD"/>
                  </a:outerShdw>
                </a:effectLst>
                <a:latin typeface="Arial" pitchFamily="-109" charset="0"/>
              </a:rPr>
              <a:t>GPDs</a:t>
            </a:r>
            <a:r>
              <a:rPr lang="en-US" sz="2800" dirty="0">
                <a:solidFill>
                  <a:srgbClr val="FF0000"/>
                </a:solidFill>
                <a:effectLst>
                  <a:outerShdw blurRad="38100" dist="38100" dir="2700000" algn="tl">
                    <a:srgbClr val="DDDDDD"/>
                  </a:outerShdw>
                </a:effectLst>
                <a:latin typeface="Arial" pitchFamily="-109" charset="0"/>
              </a:rPr>
              <a:t>)</a:t>
            </a:r>
          </a:p>
        </p:txBody>
      </p:sp>
      <p:grpSp>
        <p:nvGrpSpPr>
          <p:cNvPr id="2" name="Group 19"/>
          <p:cNvGrpSpPr>
            <a:grpSpLocks/>
          </p:cNvGrpSpPr>
          <p:nvPr/>
        </p:nvGrpSpPr>
        <p:grpSpPr bwMode="auto">
          <a:xfrm>
            <a:off x="0" y="886942"/>
            <a:ext cx="9305935" cy="5430838"/>
            <a:chOff x="-228600" y="790575"/>
            <a:chExt cx="9305937" cy="5430839"/>
          </a:xfrm>
        </p:grpSpPr>
        <p:grpSp>
          <p:nvGrpSpPr>
            <p:cNvPr id="3" name="Group 1054"/>
            <p:cNvGrpSpPr>
              <a:grpSpLocks/>
            </p:cNvGrpSpPr>
            <p:nvPr/>
          </p:nvGrpSpPr>
          <p:grpSpPr bwMode="auto">
            <a:xfrm>
              <a:off x="-228600" y="838200"/>
              <a:ext cx="3429000" cy="4926015"/>
              <a:chOff x="-144" y="624"/>
              <a:chExt cx="2160" cy="3103"/>
            </a:xfrm>
          </p:grpSpPr>
          <p:sp>
            <p:nvSpPr>
              <p:cNvPr id="17427" name="Text Box 1035"/>
              <p:cNvSpPr txBox="1">
                <a:spLocks noChangeArrowheads="1"/>
              </p:cNvSpPr>
              <p:nvPr/>
            </p:nvSpPr>
            <p:spPr bwMode="auto">
              <a:xfrm>
                <a:off x="-144" y="2506"/>
                <a:ext cx="2160" cy="1221"/>
              </a:xfrm>
              <a:prstGeom prst="rect">
                <a:avLst/>
              </a:prstGeom>
              <a:noFill/>
              <a:ln w="9525">
                <a:noFill/>
                <a:miter lim="800000"/>
                <a:headEnd/>
                <a:tailEnd/>
              </a:ln>
            </p:spPr>
            <p:txBody>
              <a:bodyPr>
                <a:prstTxWarp prst="textNoShape">
                  <a:avLst/>
                </a:prstTxWarp>
                <a:spAutoFit/>
              </a:bodyPr>
              <a:lstStyle/>
              <a:p>
                <a:pPr algn="l"/>
                <a:r>
                  <a:rPr lang="en-US" sz="1400" b="0" dirty="0">
                    <a:solidFill>
                      <a:srgbClr val="000000"/>
                    </a:solidFill>
                    <a:latin typeface="Arial" pitchFamily="-109" charset="0"/>
                  </a:rPr>
                  <a:t>The size and structure of proton.</a:t>
                </a:r>
              </a:p>
              <a:p>
                <a:pPr algn="l"/>
                <a:r>
                  <a:rPr lang="en-US" sz="1400" b="0" dirty="0">
                    <a:latin typeface="Arial" pitchFamily="-109" charset="0"/>
                  </a:rPr>
                  <a:t>Proton form factors, </a:t>
                </a:r>
                <a:r>
                  <a:rPr lang="en-US" sz="1400" u="sng" dirty="0">
                    <a:solidFill>
                      <a:srgbClr val="333399"/>
                    </a:solidFill>
                    <a:latin typeface="Arial" pitchFamily="-109" charset="0"/>
                  </a:rPr>
                  <a:t>transverse</a:t>
                </a:r>
                <a:r>
                  <a:rPr lang="en-US" sz="1400" dirty="0">
                    <a:solidFill>
                      <a:srgbClr val="333399"/>
                    </a:solidFill>
                    <a:latin typeface="Arial" pitchFamily="-109" charset="0"/>
                  </a:rPr>
                  <a:t> </a:t>
                </a:r>
                <a:r>
                  <a:rPr lang="en-US" sz="1400" b="0" dirty="0">
                    <a:latin typeface="Arial" pitchFamily="-109" charset="0"/>
                  </a:rPr>
                  <a:t>charge and current distributions</a:t>
                </a:r>
              </a:p>
              <a:p>
                <a:pPr algn="l"/>
                <a:r>
                  <a:rPr lang="en-US" sz="1400" b="0" dirty="0">
                    <a:solidFill>
                      <a:srgbClr val="FF0000"/>
                    </a:solidFill>
                    <a:latin typeface="Arial" pitchFamily="-109" charset="0"/>
                  </a:rPr>
                  <a:t>Nobel prize 1961- R. Hofstadter  </a:t>
                </a:r>
              </a:p>
              <a:p>
                <a:endParaRPr lang="en-US" b="0" dirty="0">
                  <a:latin typeface="Arial" pitchFamily="-109" charset="0"/>
                </a:endParaRPr>
              </a:p>
              <a:p>
                <a:endParaRPr lang="en-US" b="0" dirty="0">
                  <a:latin typeface="Arial" pitchFamily="-109" charset="0"/>
                </a:endParaRPr>
              </a:p>
            </p:txBody>
          </p:sp>
          <p:pic>
            <p:nvPicPr>
              <p:cNvPr id="17428" name="Picture 1034" descr="fig02-1"/>
              <p:cNvPicPr>
                <a:picLocks noChangeAspect="1" noChangeArrowheads="1"/>
              </p:cNvPicPr>
              <p:nvPr/>
            </p:nvPicPr>
            <p:blipFill>
              <a:blip r:embed="rId2" cstate="print"/>
              <a:srcRect/>
              <a:stretch>
                <a:fillRect/>
              </a:stretch>
            </p:blipFill>
            <p:spPr bwMode="auto">
              <a:xfrm>
                <a:off x="240" y="624"/>
                <a:ext cx="1065" cy="1802"/>
              </a:xfrm>
              <a:prstGeom prst="rect">
                <a:avLst/>
              </a:prstGeom>
              <a:noFill/>
              <a:ln w="9525">
                <a:solidFill>
                  <a:schemeClr val="tx1"/>
                </a:solidFill>
                <a:miter lim="800000"/>
                <a:headEnd/>
                <a:tailEnd/>
              </a:ln>
            </p:spPr>
          </p:pic>
        </p:grpSp>
        <p:grpSp>
          <p:nvGrpSpPr>
            <p:cNvPr id="4" name="Group 1053"/>
            <p:cNvGrpSpPr>
              <a:grpSpLocks/>
            </p:cNvGrpSpPr>
            <p:nvPr/>
          </p:nvGrpSpPr>
          <p:grpSpPr bwMode="auto">
            <a:xfrm>
              <a:off x="5759461" y="790575"/>
              <a:ext cx="3317876" cy="4940300"/>
              <a:chOff x="3628" y="498"/>
              <a:chExt cx="2090" cy="3112"/>
            </a:xfrm>
          </p:grpSpPr>
          <p:sp>
            <p:nvSpPr>
              <p:cNvPr id="17425" name="Text Box 1039"/>
              <p:cNvSpPr txBox="1">
                <a:spLocks noChangeArrowheads="1"/>
              </p:cNvSpPr>
              <p:nvPr/>
            </p:nvSpPr>
            <p:spPr bwMode="auto">
              <a:xfrm>
                <a:off x="3628" y="2563"/>
                <a:ext cx="2090" cy="1047"/>
              </a:xfrm>
              <a:prstGeom prst="rect">
                <a:avLst/>
              </a:prstGeom>
              <a:noFill/>
              <a:ln w="9525">
                <a:noFill/>
                <a:miter lim="800000"/>
                <a:headEnd/>
                <a:tailEnd/>
              </a:ln>
            </p:spPr>
            <p:txBody>
              <a:bodyPr wrap="square">
                <a:prstTxWarp prst="textNoShape">
                  <a:avLst/>
                </a:prstTxWarp>
                <a:spAutoFit/>
              </a:bodyPr>
              <a:lstStyle/>
              <a:p>
                <a:pPr algn="l"/>
                <a:r>
                  <a:rPr lang="en-US" sz="1400" b="0" dirty="0">
                    <a:solidFill>
                      <a:srgbClr val="000000"/>
                    </a:solidFill>
                    <a:latin typeface="Arial" pitchFamily="-109" charset="0"/>
                  </a:rPr>
                  <a:t>Internal constituents of the nucleon</a:t>
                </a:r>
              </a:p>
              <a:p>
                <a:pPr algn="l"/>
                <a:r>
                  <a:rPr lang="en-US" sz="1400" b="0" dirty="0">
                    <a:latin typeface="Arial" pitchFamily="-109" charset="0"/>
                  </a:rPr>
                  <a:t>Quark </a:t>
                </a:r>
                <a:r>
                  <a:rPr lang="en-US" sz="1400" u="sng" dirty="0">
                    <a:solidFill>
                      <a:srgbClr val="333399"/>
                    </a:solidFill>
                    <a:latin typeface="Arial" pitchFamily="-109" charset="0"/>
                  </a:rPr>
                  <a:t>longitudina</a:t>
                </a:r>
                <a:r>
                  <a:rPr lang="en-US" sz="1400" b="0" dirty="0">
                    <a:solidFill>
                      <a:srgbClr val="333399"/>
                    </a:solidFill>
                    <a:latin typeface="Arial" pitchFamily="-109" charset="0"/>
                  </a:rPr>
                  <a:t>l</a:t>
                </a:r>
                <a:r>
                  <a:rPr lang="en-US" sz="1400" b="0" dirty="0">
                    <a:latin typeface="Arial" pitchFamily="-109" charset="0"/>
                  </a:rPr>
                  <a:t> momentum and </a:t>
                </a:r>
                <a:r>
                  <a:rPr lang="en-US" sz="1400" b="0" dirty="0" err="1">
                    <a:latin typeface="Arial" pitchFamily="-109" charset="0"/>
                  </a:rPr>
                  <a:t>helicity</a:t>
                </a:r>
                <a:r>
                  <a:rPr lang="en-US" sz="1400" b="0" dirty="0">
                    <a:latin typeface="Arial" pitchFamily="-109" charset="0"/>
                  </a:rPr>
                  <a:t> distributions</a:t>
                </a:r>
              </a:p>
              <a:p>
                <a:pPr algn="l"/>
                <a:r>
                  <a:rPr lang="en-US" sz="1400" b="0" dirty="0">
                    <a:solidFill>
                      <a:srgbClr val="FF0000"/>
                    </a:solidFill>
                    <a:latin typeface="Arial" pitchFamily="-109" charset="0"/>
                  </a:rPr>
                  <a:t>Nobel prize 1990 - J. Friedman, </a:t>
                </a:r>
              </a:p>
              <a:p>
                <a:pPr algn="l"/>
                <a:r>
                  <a:rPr lang="en-US" sz="1400" b="0" dirty="0">
                    <a:solidFill>
                      <a:srgbClr val="FF0000"/>
                    </a:solidFill>
                    <a:latin typeface="Arial" pitchFamily="-109" charset="0"/>
                  </a:rPr>
                  <a:t>H. Kendall, R. Taylor  </a:t>
                </a:r>
              </a:p>
              <a:p>
                <a:endParaRPr lang="en-US" b="0" dirty="0">
                  <a:solidFill>
                    <a:srgbClr val="333399"/>
                  </a:solidFill>
                  <a:latin typeface="Arial" pitchFamily="-109" charset="0"/>
                </a:endParaRPr>
              </a:p>
            </p:txBody>
          </p:sp>
          <p:pic>
            <p:nvPicPr>
              <p:cNvPr id="17426" name="Picture 1038" descr="fig02-2"/>
              <p:cNvPicPr>
                <a:picLocks noChangeAspect="1" noChangeArrowheads="1"/>
              </p:cNvPicPr>
              <p:nvPr/>
            </p:nvPicPr>
            <p:blipFill>
              <a:blip r:embed="rId3" cstate="print"/>
              <a:srcRect/>
              <a:stretch>
                <a:fillRect/>
              </a:stretch>
            </p:blipFill>
            <p:spPr bwMode="auto">
              <a:xfrm>
                <a:off x="3972" y="498"/>
                <a:ext cx="1074" cy="1975"/>
              </a:xfrm>
              <a:prstGeom prst="rect">
                <a:avLst/>
              </a:prstGeom>
              <a:noFill/>
              <a:ln w="9525">
                <a:solidFill>
                  <a:schemeClr val="tx1"/>
                </a:solidFill>
                <a:miter lim="800000"/>
                <a:headEnd/>
                <a:tailEnd/>
              </a:ln>
            </p:spPr>
          </p:pic>
        </p:grpSp>
        <p:grpSp>
          <p:nvGrpSpPr>
            <p:cNvPr id="5" name="Group 1057"/>
            <p:cNvGrpSpPr>
              <a:grpSpLocks/>
            </p:cNvGrpSpPr>
            <p:nvPr/>
          </p:nvGrpSpPr>
          <p:grpSpPr bwMode="auto">
            <a:xfrm>
              <a:off x="2436822" y="1905000"/>
              <a:ext cx="3703641" cy="4316414"/>
              <a:chOff x="1535" y="1488"/>
              <a:chExt cx="2333" cy="2719"/>
            </a:xfrm>
          </p:grpSpPr>
          <p:sp>
            <p:nvSpPr>
              <p:cNvPr id="17423" name="Text Box 1042"/>
              <p:cNvSpPr txBox="1">
                <a:spLocks noChangeArrowheads="1"/>
              </p:cNvSpPr>
              <p:nvPr/>
            </p:nvSpPr>
            <p:spPr bwMode="auto">
              <a:xfrm>
                <a:off x="1535" y="3684"/>
                <a:ext cx="2333" cy="523"/>
              </a:xfrm>
              <a:prstGeom prst="rect">
                <a:avLst/>
              </a:prstGeom>
              <a:noFill/>
              <a:ln w="9525">
                <a:solidFill>
                  <a:schemeClr val="tx1"/>
                </a:solidFill>
                <a:miter lim="800000"/>
                <a:headEnd/>
                <a:tailEnd/>
              </a:ln>
            </p:spPr>
            <p:txBody>
              <a:bodyPr wrap="square">
                <a:prstTxWarp prst="textNoShape">
                  <a:avLst/>
                </a:prstTxWarp>
                <a:spAutoFit/>
              </a:bodyPr>
              <a:lstStyle/>
              <a:p>
                <a:r>
                  <a:rPr lang="en-US" sz="1600" dirty="0" err="1">
                    <a:solidFill>
                      <a:srgbClr val="333399"/>
                    </a:solidFill>
                    <a:latin typeface="Arial" pitchFamily="-109" charset="0"/>
                  </a:rPr>
                  <a:t>GPDs</a:t>
                </a:r>
                <a:r>
                  <a:rPr lang="en-US" sz="1600" b="0" dirty="0">
                    <a:latin typeface="Arial" pitchFamily="-109" charset="0"/>
                  </a:rPr>
                  <a:t> connect the</a:t>
                </a:r>
                <a:r>
                  <a:rPr lang="en-US" sz="1600" b="0" dirty="0" smtClean="0">
                    <a:latin typeface="Arial" pitchFamily="-109" charset="0"/>
                  </a:rPr>
                  <a:t> quark distribution in transverse space and longitudinal momentum</a:t>
                </a:r>
                <a:endParaRPr lang="en-US" sz="1600" b="0" dirty="0">
                  <a:latin typeface="Arial" pitchFamily="-109" charset="0"/>
                </a:endParaRPr>
              </a:p>
            </p:txBody>
          </p:sp>
          <p:pic>
            <p:nvPicPr>
              <p:cNvPr id="17424" name="Picture 1041" descr="fig02-3"/>
              <p:cNvPicPr>
                <a:picLocks noChangeAspect="1" noChangeArrowheads="1"/>
              </p:cNvPicPr>
              <p:nvPr/>
            </p:nvPicPr>
            <p:blipFill>
              <a:blip r:embed="rId4" cstate="print"/>
              <a:srcRect/>
              <a:stretch>
                <a:fillRect/>
              </a:stretch>
            </p:blipFill>
            <p:spPr bwMode="auto">
              <a:xfrm>
                <a:off x="1941" y="1488"/>
                <a:ext cx="1419" cy="2160"/>
              </a:xfrm>
              <a:prstGeom prst="rect">
                <a:avLst/>
              </a:prstGeom>
              <a:noFill/>
              <a:ln w="9525">
                <a:solidFill>
                  <a:schemeClr val="tx1"/>
                </a:solidFill>
                <a:miter lim="800000"/>
                <a:headEnd/>
                <a:tailEnd/>
              </a:ln>
            </p:spPr>
          </p:pic>
        </p:grpSp>
      </p:grpSp>
      <p:cxnSp>
        <p:nvCxnSpPr>
          <p:cNvPr id="17413" name="Straight Arrow Connector 21"/>
          <p:cNvCxnSpPr>
            <a:cxnSpLocks noChangeShapeType="1"/>
          </p:cNvCxnSpPr>
          <p:nvPr/>
        </p:nvCxnSpPr>
        <p:spPr bwMode="auto">
          <a:xfrm>
            <a:off x="2376488" y="2268538"/>
            <a:ext cx="976312" cy="398462"/>
          </a:xfrm>
          <a:prstGeom prst="straightConnector1">
            <a:avLst/>
          </a:prstGeom>
          <a:noFill/>
          <a:ln w="9525">
            <a:solidFill>
              <a:schemeClr val="tx1"/>
            </a:solidFill>
            <a:round/>
            <a:headEnd/>
            <a:tailEnd type="arrow" w="med" len="med"/>
          </a:ln>
        </p:spPr>
      </p:cxnSp>
      <p:cxnSp>
        <p:nvCxnSpPr>
          <p:cNvPr id="17414" name="Straight Arrow Connector 25"/>
          <p:cNvCxnSpPr>
            <a:cxnSpLocks noChangeShapeType="1"/>
          </p:cNvCxnSpPr>
          <p:nvPr/>
        </p:nvCxnSpPr>
        <p:spPr bwMode="auto">
          <a:xfrm>
            <a:off x="6400800" y="2667000"/>
            <a:ext cx="914400" cy="914400"/>
          </a:xfrm>
          <a:prstGeom prst="straightConnector1">
            <a:avLst/>
          </a:prstGeom>
          <a:noFill/>
          <a:ln w="9525">
            <a:noFill/>
            <a:round/>
            <a:headEnd/>
            <a:tailEnd type="arrow" w="med" len="med"/>
          </a:ln>
        </p:spPr>
      </p:cxnSp>
      <p:cxnSp>
        <p:nvCxnSpPr>
          <p:cNvPr id="17415" name="Straight Arrow Connector 27"/>
          <p:cNvCxnSpPr>
            <a:cxnSpLocks noChangeShapeType="1"/>
          </p:cNvCxnSpPr>
          <p:nvPr/>
        </p:nvCxnSpPr>
        <p:spPr bwMode="auto">
          <a:xfrm rot="10800000" flipV="1">
            <a:off x="5667375" y="2133600"/>
            <a:ext cx="885825" cy="609600"/>
          </a:xfrm>
          <a:prstGeom prst="straightConnector1">
            <a:avLst/>
          </a:prstGeom>
          <a:noFill/>
          <a:ln w="9525">
            <a:solidFill>
              <a:schemeClr val="tx1"/>
            </a:solidFill>
            <a:round/>
            <a:headEnd/>
            <a:tailEnd type="arrow" w="med" len="med"/>
          </a:ln>
        </p:spPr>
      </p:cxnSp>
      <p:grpSp>
        <p:nvGrpSpPr>
          <p:cNvPr id="6" name="Group 50"/>
          <p:cNvGrpSpPr>
            <a:grpSpLocks/>
          </p:cNvGrpSpPr>
          <p:nvPr/>
        </p:nvGrpSpPr>
        <p:grpSpPr bwMode="auto">
          <a:xfrm>
            <a:off x="2310284" y="734840"/>
            <a:ext cx="4051298" cy="561975"/>
            <a:chOff x="1052" y="748"/>
            <a:chExt cx="2552" cy="354"/>
          </a:xfrm>
        </p:grpSpPr>
        <p:sp>
          <p:nvSpPr>
            <p:cNvPr id="17418" name="Text Box 18"/>
            <p:cNvSpPr txBox="1">
              <a:spLocks noChangeArrowheads="1"/>
            </p:cNvSpPr>
            <p:nvPr/>
          </p:nvSpPr>
          <p:spPr bwMode="auto">
            <a:xfrm>
              <a:off x="1124" y="748"/>
              <a:ext cx="2480" cy="330"/>
            </a:xfrm>
            <a:prstGeom prst="rect">
              <a:avLst/>
            </a:prstGeom>
            <a:noFill/>
            <a:ln w="9525">
              <a:noFill/>
              <a:miter lim="800000"/>
              <a:headEnd/>
              <a:tailEnd/>
            </a:ln>
          </p:spPr>
          <p:txBody>
            <a:bodyPr wrap="none">
              <a:prstTxWarp prst="textNoShape">
                <a:avLst/>
              </a:prstTxWarp>
              <a:spAutoFit/>
            </a:bodyPr>
            <a:lstStyle/>
            <a:p>
              <a:r>
                <a:rPr lang="en-US" sz="1400" b="0" dirty="0">
                  <a:latin typeface="Arial" pitchFamily="-109" charset="0"/>
                </a:rPr>
                <a:t>D. Mueller, X. </a:t>
              </a:r>
              <a:r>
                <a:rPr lang="en-US" sz="1400" b="0" dirty="0" err="1">
                  <a:latin typeface="Arial" pitchFamily="-109" charset="0"/>
                </a:rPr>
                <a:t>Ji</a:t>
              </a:r>
              <a:r>
                <a:rPr lang="en-US" sz="1400" b="0" dirty="0">
                  <a:latin typeface="Arial" pitchFamily="-109" charset="0"/>
                </a:rPr>
                <a:t>, A. </a:t>
              </a:r>
              <a:r>
                <a:rPr lang="en-US" sz="1400" b="0" dirty="0" err="1">
                  <a:latin typeface="Arial" pitchFamily="-109" charset="0"/>
                </a:rPr>
                <a:t>Radyushkin</a:t>
              </a:r>
              <a:r>
                <a:rPr lang="en-US" sz="1400" b="0" dirty="0" smtClean="0">
                  <a:latin typeface="Arial" pitchFamily="-109" charset="0"/>
                </a:rPr>
                <a:t>,(1994-1997),…</a:t>
              </a:r>
            </a:p>
            <a:p>
              <a:r>
                <a:rPr lang="en-US" sz="1400" b="0" dirty="0" smtClean="0">
                  <a:latin typeface="Arial" pitchFamily="-109" charset="0"/>
                </a:rPr>
                <a:t> M. </a:t>
              </a:r>
              <a:r>
                <a:rPr lang="en-US" sz="1400" b="0" dirty="0" err="1" smtClean="0">
                  <a:latin typeface="Arial" pitchFamily="-109" charset="0"/>
                </a:rPr>
                <a:t>Burkardt</a:t>
              </a:r>
              <a:r>
                <a:rPr lang="en-US" sz="1400" b="0" dirty="0" smtClean="0">
                  <a:latin typeface="Arial" pitchFamily="-109" charset="0"/>
                </a:rPr>
                <a:t>, A</a:t>
              </a:r>
              <a:r>
                <a:rPr lang="en-US" sz="1400" b="0" dirty="0">
                  <a:latin typeface="Arial" pitchFamily="-109" charset="0"/>
                </a:rPr>
                <a:t>. </a:t>
              </a:r>
              <a:r>
                <a:rPr lang="en-US" sz="1400" b="0" dirty="0" err="1" smtClean="0">
                  <a:latin typeface="Arial" pitchFamily="-109" charset="0"/>
                </a:rPr>
                <a:t>Belitsky</a:t>
              </a:r>
              <a:r>
                <a:rPr lang="en-US" sz="1400" b="0" dirty="0" smtClean="0">
                  <a:latin typeface="Arial" pitchFamily="-109" charset="0"/>
                </a:rPr>
                <a:t> (2000)…</a:t>
              </a:r>
              <a:endParaRPr lang="en-US" sz="1400" dirty="0">
                <a:latin typeface="Arial" pitchFamily="-109" charset="0"/>
              </a:endParaRPr>
            </a:p>
          </p:txBody>
        </p:sp>
        <p:sp>
          <p:nvSpPr>
            <p:cNvPr id="17419" name="Text Box 36"/>
            <p:cNvSpPr txBox="1">
              <a:spLocks noChangeArrowheads="1"/>
            </p:cNvSpPr>
            <p:nvPr/>
          </p:nvSpPr>
          <p:spPr bwMode="auto">
            <a:xfrm>
              <a:off x="1052" y="889"/>
              <a:ext cx="116" cy="213"/>
            </a:xfrm>
            <a:prstGeom prst="rect">
              <a:avLst/>
            </a:prstGeom>
            <a:noFill/>
            <a:ln w="9525">
              <a:noFill/>
              <a:miter lim="800000"/>
              <a:headEnd/>
              <a:tailEnd/>
            </a:ln>
          </p:spPr>
          <p:txBody>
            <a:bodyPr wrap="none">
              <a:prstTxWarp prst="textNoShape">
                <a:avLst/>
              </a:prstTxWarp>
              <a:spAutoFit/>
            </a:bodyPr>
            <a:lstStyle/>
            <a:p>
              <a:endParaRPr lang="en-US" sz="1600" b="0">
                <a:latin typeface="Arial" pitchFamily="-109"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84667" y="200121"/>
            <a:ext cx="6302238" cy="369332"/>
          </a:xfrm>
          <a:prstGeom prst="rect">
            <a:avLst/>
          </a:prstGeom>
          <a:noFill/>
          <a:ln w="9525">
            <a:noFill/>
            <a:miter lim="800000"/>
            <a:headEnd/>
            <a:tailEnd/>
          </a:ln>
        </p:spPr>
        <p:txBody>
          <a:bodyPr wrap="square" lIns="0" tIns="0" rIns="0" bIns="0">
            <a:prstTxWarp prst="textNoShape">
              <a:avLst/>
            </a:prstTxWarp>
            <a:spAutoFit/>
          </a:bodyPr>
          <a:lstStyle/>
          <a:p>
            <a:pPr algn="l"/>
            <a:r>
              <a:rPr lang="en-US" sz="2400" b="1" dirty="0" smtClean="0">
                <a:solidFill>
                  <a:srgbClr val="000090"/>
                </a:solidFill>
                <a:effectLst>
                  <a:outerShdw blurRad="38100" dist="38100" dir="2700000" algn="tl">
                    <a:srgbClr val="DDDDDD"/>
                  </a:outerShdw>
                </a:effectLst>
                <a:latin typeface="Arial" pitchFamily="-109" charset="0"/>
              </a:rPr>
              <a:t>Deeply Virtual Compton Scattering &amp; GPDs</a:t>
            </a:r>
            <a:endParaRPr lang="en-US" sz="2400" b="1" dirty="0">
              <a:solidFill>
                <a:srgbClr val="000090"/>
              </a:solidFill>
              <a:effectLst>
                <a:outerShdw blurRad="38100" dist="38100" dir="2700000" algn="tl">
                  <a:srgbClr val="DDDDDD"/>
                </a:outerShdw>
              </a:effectLst>
              <a:latin typeface="Arial" pitchFamily="-109" charset="0"/>
            </a:endParaRPr>
          </a:p>
        </p:txBody>
      </p:sp>
      <p:sp>
        <p:nvSpPr>
          <p:cNvPr id="18435" name="Rectangle 5"/>
          <p:cNvSpPr>
            <a:spLocks noChangeArrowheads="1"/>
          </p:cNvSpPr>
          <p:nvPr/>
        </p:nvSpPr>
        <p:spPr bwMode="auto">
          <a:xfrm>
            <a:off x="5557838" y="46038"/>
            <a:ext cx="125412" cy="595312"/>
          </a:xfrm>
          <a:prstGeom prst="rect">
            <a:avLst/>
          </a:prstGeom>
          <a:noFill/>
          <a:ln w="9525">
            <a:noFill/>
            <a:miter lim="800000"/>
            <a:headEnd/>
            <a:tailEnd/>
          </a:ln>
        </p:spPr>
        <p:txBody>
          <a:bodyPr>
            <a:prstTxWarp prst="textNoShape">
              <a:avLst/>
            </a:prstTxWarp>
          </a:bodyPr>
          <a:lstStyle/>
          <a:p>
            <a:endParaRPr lang="en-US"/>
          </a:p>
        </p:txBody>
      </p:sp>
      <p:sp>
        <p:nvSpPr>
          <p:cNvPr id="18436" name="Rectangle 6"/>
          <p:cNvSpPr>
            <a:spLocks noChangeArrowheads="1"/>
          </p:cNvSpPr>
          <p:nvPr/>
        </p:nvSpPr>
        <p:spPr bwMode="auto">
          <a:xfrm>
            <a:off x="5557838" y="82550"/>
            <a:ext cx="123825" cy="593725"/>
          </a:xfrm>
          <a:prstGeom prst="rect">
            <a:avLst/>
          </a:prstGeom>
          <a:noFill/>
          <a:ln w="9525">
            <a:noFill/>
            <a:miter lim="800000"/>
            <a:headEnd/>
            <a:tailEnd/>
          </a:ln>
        </p:spPr>
        <p:txBody>
          <a:bodyPr wrap="none" lIns="0" tIns="0" rIns="0" bIns="0">
            <a:prstTxWarp prst="textNoShape">
              <a:avLst/>
            </a:prstTxWarp>
            <a:spAutoFit/>
          </a:bodyPr>
          <a:lstStyle/>
          <a:p>
            <a:r>
              <a:rPr lang="en-US" sz="3900" b="0">
                <a:solidFill>
                  <a:srgbClr val="333399"/>
                </a:solidFill>
              </a:rPr>
              <a:t> </a:t>
            </a:r>
            <a:endParaRPr lang="en-US" sz="2400" b="0">
              <a:latin typeface="Tahoma" pitchFamily="-109" charset="0"/>
            </a:endParaRPr>
          </a:p>
        </p:txBody>
      </p:sp>
      <p:sp>
        <p:nvSpPr>
          <p:cNvPr id="18437" name="Rectangle 7"/>
          <p:cNvSpPr>
            <a:spLocks noChangeArrowheads="1"/>
          </p:cNvSpPr>
          <p:nvPr/>
        </p:nvSpPr>
        <p:spPr bwMode="auto">
          <a:xfrm>
            <a:off x="1250950" y="3317875"/>
            <a:ext cx="7054850" cy="3844925"/>
          </a:xfrm>
          <a:prstGeom prst="rect">
            <a:avLst/>
          </a:prstGeom>
          <a:noFill/>
          <a:ln w="9525">
            <a:noFill/>
            <a:miter lim="800000"/>
            <a:headEnd/>
            <a:tailEnd/>
          </a:ln>
        </p:spPr>
        <p:txBody>
          <a:bodyPr>
            <a:prstTxWarp prst="textNoShape">
              <a:avLst/>
            </a:prstTxWarp>
          </a:bodyPr>
          <a:lstStyle/>
          <a:p>
            <a:endParaRPr lang="en-US"/>
          </a:p>
        </p:txBody>
      </p:sp>
      <p:sp>
        <p:nvSpPr>
          <p:cNvPr id="18438" name="Text Box 14"/>
          <p:cNvSpPr txBox="1">
            <a:spLocks noChangeArrowheads="1"/>
          </p:cNvSpPr>
          <p:nvPr/>
        </p:nvSpPr>
        <p:spPr bwMode="auto">
          <a:xfrm>
            <a:off x="1495425" y="5265738"/>
            <a:ext cx="7015749" cy="70788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pPr algn="l"/>
            <a:r>
              <a:rPr lang="en-US" sz="2000" b="0" dirty="0" err="1">
                <a:latin typeface="Arial" pitchFamily="-109" charset="0"/>
              </a:rPr>
              <a:t>GPDs</a:t>
            </a:r>
            <a:r>
              <a:rPr lang="en-US" sz="2000" b="0" dirty="0">
                <a:latin typeface="Arial" pitchFamily="-109" charset="0"/>
              </a:rPr>
              <a:t> depend on 3 variables, e.g.</a:t>
            </a:r>
            <a:r>
              <a:rPr lang="en-US" sz="2000" b="0" dirty="0">
                <a:latin typeface="Comic Sans MS" pitchFamily="-109" charset="0"/>
              </a:rPr>
              <a:t> </a:t>
            </a:r>
            <a:r>
              <a:rPr lang="en-US" sz="2000" b="0" i="1" dirty="0" err="1">
                <a:solidFill>
                  <a:srgbClr val="FF0000"/>
                </a:solidFill>
              </a:rPr>
              <a:t>H(x</a:t>
            </a:r>
            <a:r>
              <a:rPr lang="en-US" sz="2000" b="0" i="1" dirty="0">
                <a:solidFill>
                  <a:srgbClr val="FF0000"/>
                </a:solidFill>
              </a:rPr>
              <a:t>, </a:t>
            </a:r>
            <a:r>
              <a:rPr lang="en-US" sz="2000" b="0" i="1" dirty="0" err="1">
                <a:solidFill>
                  <a:srgbClr val="FF0000"/>
                </a:solidFill>
                <a:latin typeface="Symbol" pitchFamily="-109" charset="2"/>
              </a:rPr>
              <a:t>x</a:t>
            </a:r>
            <a:r>
              <a:rPr lang="en-US" sz="2000" b="0" i="1" dirty="0">
                <a:solidFill>
                  <a:srgbClr val="FF0000"/>
                </a:solidFill>
              </a:rPr>
              <a:t>, </a:t>
            </a:r>
            <a:r>
              <a:rPr lang="en-US" sz="2000" b="0" i="1" dirty="0" err="1">
                <a:solidFill>
                  <a:srgbClr val="FF0000"/>
                </a:solidFill>
              </a:rPr>
              <a:t>t</a:t>
            </a:r>
            <a:r>
              <a:rPr lang="en-US" sz="2000" b="0" i="1" dirty="0">
                <a:solidFill>
                  <a:srgbClr val="FF0000"/>
                </a:solidFill>
              </a:rPr>
              <a:t>)</a:t>
            </a:r>
            <a:r>
              <a:rPr lang="en-US" sz="2000" b="0" i="1" dirty="0"/>
              <a:t>.</a:t>
            </a:r>
            <a:r>
              <a:rPr lang="en-US" sz="2000" b="0" dirty="0">
                <a:latin typeface="Comic Sans MS" pitchFamily="-109" charset="0"/>
              </a:rPr>
              <a:t> </a:t>
            </a:r>
            <a:r>
              <a:rPr lang="en-US" sz="2000" b="0" dirty="0">
                <a:latin typeface="Arial" pitchFamily="-109" charset="0"/>
              </a:rPr>
              <a:t>They describe</a:t>
            </a:r>
          </a:p>
          <a:p>
            <a:pPr algn="l"/>
            <a:r>
              <a:rPr lang="en-US" sz="2000" b="0" dirty="0">
                <a:latin typeface="Arial" pitchFamily="-109" charset="0"/>
              </a:rPr>
              <a:t>the internal nucleon dynamics. </a:t>
            </a:r>
          </a:p>
        </p:txBody>
      </p:sp>
      <p:sp>
        <p:nvSpPr>
          <p:cNvPr id="18439" name="AutoShape 15"/>
          <p:cNvSpPr>
            <a:spLocks noChangeArrowheads="1"/>
          </p:cNvSpPr>
          <p:nvPr/>
        </p:nvSpPr>
        <p:spPr bwMode="auto">
          <a:xfrm>
            <a:off x="304800" y="5562600"/>
            <a:ext cx="9144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0"/>
          </a:gradFill>
          <a:ln w="12700">
            <a:noFill/>
            <a:miter lim="800000"/>
            <a:headEnd type="none" w="sm" len="sm"/>
            <a:tailEnd type="none" w="sm" len="sm"/>
          </a:ln>
        </p:spPr>
        <p:txBody>
          <a:bodyPr wrap="none" anchor="ctr">
            <a:prstTxWarp prst="textNoShape">
              <a:avLst/>
            </a:prstTxWarp>
          </a:bodyPr>
          <a:lstStyle/>
          <a:p>
            <a:endParaRPr lang="en-US"/>
          </a:p>
        </p:txBody>
      </p:sp>
      <p:grpSp>
        <p:nvGrpSpPr>
          <p:cNvPr id="2" name="Group 16"/>
          <p:cNvGrpSpPr>
            <a:grpSpLocks/>
          </p:cNvGrpSpPr>
          <p:nvPr/>
        </p:nvGrpSpPr>
        <p:grpSpPr bwMode="auto">
          <a:xfrm>
            <a:off x="609600" y="914400"/>
            <a:ext cx="7845425" cy="3998913"/>
            <a:chOff x="529" y="724"/>
            <a:chExt cx="4800" cy="2352"/>
          </a:xfrm>
        </p:grpSpPr>
        <p:sp>
          <p:nvSpPr>
            <p:cNvPr id="18441" name="Rectangle 17"/>
            <p:cNvSpPr>
              <a:spLocks noChangeArrowheads="1"/>
            </p:cNvSpPr>
            <p:nvPr/>
          </p:nvSpPr>
          <p:spPr bwMode="auto">
            <a:xfrm>
              <a:off x="529" y="724"/>
              <a:ext cx="4800" cy="2352"/>
            </a:xfrm>
            <a:prstGeom prst="rect">
              <a:avLst/>
            </a:prstGeom>
            <a:noFill/>
            <a:ln w="9525">
              <a:solidFill>
                <a:schemeClr val="tx1"/>
              </a:solidFill>
              <a:miter lim="800000"/>
              <a:headEnd/>
              <a:tailEnd/>
            </a:ln>
          </p:spPr>
          <p:txBody>
            <a:bodyPr wrap="none" anchor="ctr">
              <a:prstTxWarp prst="textNoShape">
                <a:avLst/>
              </a:prstTxWarp>
            </a:bodyPr>
            <a:lstStyle/>
            <a:p>
              <a:endParaRPr lang="en-US" b="0">
                <a:latin typeface="Arial" pitchFamily="-109" charset="0"/>
              </a:endParaRPr>
            </a:p>
          </p:txBody>
        </p:sp>
        <p:sp>
          <p:nvSpPr>
            <p:cNvPr id="18442" name="Text Box 18"/>
            <p:cNvSpPr txBox="1">
              <a:spLocks noChangeArrowheads="1"/>
            </p:cNvSpPr>
            <p:nvPr/>
          </p:nvSpPr>
          <p:spPr bwMode="auto">
            <a:xfrm>
              <a:off x="696" y="724"/>
              <a:ext cx="3750" cy="272"/>
            </a:xfrm>
            <a:prstGeom prst="rect">
              <a:avLst/>
            </a:prstGeom>
            <a:noFill/>
            <a:ln w="9525">
              <a:noFill/>
              <a:miter lim="800000"/>
              <a:headEnd/>
              <a:tailEnd/>
            </a:ln>
          </p:spPr>
          <p:txBody>
            <a:bodyPr wrap="none">
              <a:prstTxWarp prst="textNoShape">
                <a:avLst/>
              </a:prstTxWarp>
              <a:spAutoFit/>
            </a:bodyPr>
            <a:lstStyle/>
            <a:p>
              <a:r>
                <a:rPr lang="en-US" sz="2400" b="0" dirty="0"/>
                <a:t> </a:t>
              </a:r>
              <a:r>
                <a:rPr lang="en-US" sz="2400" dirty="0">
                  <a:latin typeface="Arial" pitchFamily="-109" charset="0"/>
                </a:rPr>
                <a:t>D</a:t>
              </a:r>
              <a:r>
                <a:rPr lang="en-US" sz="2400" b="0" dirty="0">
                  <a:latin typeface="Arial" pitchFamily="-109" charset="0"/>
                </a:rPr>
                <a:t>eeply </a:t>
              </a:r>
              <a:r>
                <a:rPr lang="en-US" sz="2400" dirty="0">
                  <a:latin typeface="Arial" pitchFamily="-109" charset="0"/>
                </a:rPr>
                <a:t>V</a:t>
              </a:r>
              <a:r>
                <a:rPr lang="en-US" sz="2400" b="0" dirty="0">
                  <a:latin typeface="Arial" pitchFamily="-109" charset="0"/>
                </a:rPr>
                <a:t>irtual </a:t>
              </a:r>
              <a:r>
                <a:rPr lang="en-US" sz="2400" dirty="0">
                  <a:latin typeface="Arial" pitchFamily="-109" charset="0"/>
                </a:rPr>
                <a:t>C</a:t>
              </a:r>
              <a:r>
                <a:rPr lang="en-US" sz="2400" b="0" dirty="0">
                  <a:latin typeface="Arial" pitchFamily="-109" charset="0"/>
                </a:rPr>
                <a:t>ompton </a:t>
              </a:r>
              <a:r>
                <a:rPr lang="en-US" sz="2400" dirty="0">
                  <a:latin typeface="Arial" pitchFamily="-109" charset="0"/>
                </a:rPr>
                <a:t>S</a:t>
              </a:r>
              <a:r>
                <a:rPr lang="en-US" sz="2400" b="0" dirty="0">
                  <a:latin typeface="Arial" pitchFamily="-109" charset="0"/>
                </a:rPr>
                <a:t>cattering (</a:t>
              </a:r>
              <a:r>
                <a:rPr lang="en-US" sz="2400" dirty="0">
                  <a:latin typeface="Arial" pitchFamily="-109" charset="0"/>
                </a:rPr>
                <a:t>DVCS</a:t>
              </a:r>
              <a:r>
                <a:rPr lang="en-US" sz="2400" b="0" dirty="0">
                  <a:latin typeface="Arial" pitchFamily="-109" charset="0"/>
                </a:rPr>
                <a:t>)</a:t>
              </a:r>
            </a:p>
          </p:txBody>
        </p:sp>
        <p:pic>
          <p:nvPicPr>
            <p:cNvPr id="18443" name="Picture 19"/>
            <p:cNvPicPr>
              <a:picLocks noChangeAspect="1" noChangeArrowheads="1"/>
            </p:cNvPicPr>
            <p:nvPr/>
          </p:nvPicPr>
          <p:blipFill>
            <a:blip r:embed="rId3" cstate="print"/>
            <a:srcRect/>
            <a:stretch>
              <a:fillRect/>
            </a:stretch>
          </p:blipFill>
          <p:spPr bwMode="auto">
            <a:xfrm>
              <a:off x="768" y="1027"/>
              <a:ext cx="2976" cy="1834"/>
            </a:xfrm>
            <a:prstGeom prst="rect">
              <a:avLst/>
            </a:prstGeom>
            <a:noFill/>
            <a:ln w="9525">
              <a:noFill/>
              <a:miter lim="800000"/>
              <a:headEnd/>
              <a:tailEnd/>
            </a:ln>
          </p:spPr>
        </p:pic>
        <p:sp>
          <p:nvSpPr>
            <p:cNvPr id="18444" name="Freeform 20"/>
            <p:cNvSpPr>
              <a:spLocks/>
            </p:cNvSpPr>
            <p:nvPr/>
          </p:nvSpPr>
          <p:spPr bwMode="auto">
            <a:xfrm>
              <a:off x="1337" y="2705"/>
              <a:ext cx="1835" cy="165"/>
            </a:xfrm>
            <a:custGeom>
              <a:avLst/>
              <a:gdLst>
                <a:gd name="T0" fmla="*/ 0 w 1195"/>
                <a:gd name="T1" fmla="*/ 37 h 165"/>
                <a:gd name="T2" fmla="*/ 2147483647 w 1195"/>
                <a:gd name="T3" fmla="*/ 66 h 165"/>
                <a:gd name="T4" fmla="*/ 2147483647 w 1195"/>
                <a:gd name="T5" fmla="*/ 92 h 165"/>
                <a:gd name="T6" fmla="*/ 2147483647 w 1195"/>
                <a:gd name="T7" fmla="*/ 114 h 165"/>
                <a:gd name="T8" fmla="*/ 2147483647 w 1195"/>
                <a:gd name="T9" fmla="*/ 133 h 165"/>
                <a:gd name="T10" fmla="*/ 2147483647 w 1195"/>
                <a:gd name="T11" fmla="*/ 137 h 165"/>
                <a:gd name="T12" fmla="*/ 2147483647 w 1195"/>
                <a:gd name="T13" fmla="*/ 150 h 165"/>
                <a:gd name="T14" fmla="*/ 2147483647 w 1195"/>
                <a:gd name="T15" fmla="*/ 160 h 165"/>
                <a:gd name="T16" fmla="*/ 2147483647 w 1195"/>
                <a:gd name="T17" fmla="*/ 165 h 165"/>
                <a:gd name="T18" fmla="*/ 2147483647 w 1195"/>
                <a:gd name="T19" fmla="*/ 163 h 165"/>
                <a:gd name="T20" fmla="*/ 2147483647 w 1195"/>
                <a:gd name="T21" fmla="*/ 152 h 165"/>
                <a:gd name="T22" fmla="*/ 2147483647 w 1195"/>
                <a:gd name="T23" fmla="*/ 135 h 165"/>
                <a:gd name="T24" fmla="*/ 2147483647 w 1195"/>
                <a:gd name="T25" fmla="*/ 123 h 165"/>
                <a:gd name="T26" fmla="*/ 2147483647 w 1195"/>
                <a:gd name="T27" fmla="*/ 100 h 165"/>
                <a:gd name="T28" fmla="*/ 2147483647 w 1195"/>
                <a:gd name="T29" fmla="*/ 80 h 165"/>
                <a:gd name="T30" fmla="*/ 2147483647 w 1195"/>
                <a:gd name="T31" fmla="*/ 51 h 165"/>
                <a:gd name="T32" fmla="*/ 2147483647 w 1195"/>
                <a:gd name="T33" fmla="*/ 29 h 165"/>
                <a:gd name="T34" fmla="*/ 2147483647 w 1195"/>
                <a:gd name="T35" fmla="*/ 10 h 165"/>
                <a:gd name="T36" fmla="*/ 2147483647 w 1195"/>
                <a:gd name="T37" fmla="*/ 9 h 165"/>
                <a:gd name="T38" fmla="*/ 2147483647 w 1195"/>
                <a:gd name="T39" fmla="*/ 30 h 165"/>
                <a:gd name="T40" fmla="*/ 2147483647 w 1195"/>
                <a:gd name="T41" fmla="*/ 60 h 165"/>
                <a:gd name="T42" fmla="*/ 2147483647 w 1195"/>
                <a:gd name="T43" fmla="*/ 79 h 165"/>
                <a:gd name="T44" fmla="*/ 2147483647 w 1195"/>
                <a:gd name="T45" fmla="*/ 102 h 165"/>
                <a:gd name="T46" fmla="*/ 2147483647 w 1195"/>
                <a:gd name="T47" fmla="*/ 124 h 165"/>
                <a:gd name="T48" fmla="*/ 2147483647 w 1195"/>
                <a:gd name="T49" fmla="*/ 124 h 165"/>
                <a:gd name="T50" fmla="*/ 2147483647 w 1195"/>
                <a:gd name="T51" fmla="*/ 142 h 165"/>
                <a:gd name="T52" fmla="*/ 2147483647 w 1195"/>
                <a:gd name="T53" fmla="*/ 152 h 165"/>
                <a:gd name="T54" fmla="*/ 2147483647 w 1195"/>
                <a:gd name="T55" fmla="*/ 154 h 165"/>
                <a:gd name="T56" fmla="*/ 2147483647 w 1195"/>
                <a:gd name="T57" fmla="*/ 150 h 165"/>
                <a:gd name="T58" fmla="*/ 2147483647 w 1195"/>
                <a:gd name="T59" fmla="*/ 139 h 165"/>
                <a:gd name="T60" fmla="*/ 2147483647 w 1195"/>
                <a:gd name="T61" fmla="*/ 127 h 165"/>
                <a:gd name="T62" fmla="*/ 2147483647 w 1195"/>
                <a:gd name="T63" fmla="*/ 128 h 165"/>
                <a:gd name="T64" fmla="*/ 2147483647 w 1195"/>
                <a:gd name="T65" fmla="*/ 114 h 165"/>
                <a:gd name="T66" fmla="*/ 2147483647 w 1195"/>
                <a:gd name="T67" fmla="*/ 94 h 165"/>
                <a:gd name="T68" fmla="*/ 2147483647 w 1195"/>
                <a:gd name="T69" fmla="*/ 69 h 165"/>
                <a:gd name="T70" fmla="*/ 2147483647 w 1195"/>
                <a:gd name="T71" fmla="*/ 61 h 165"/>
                <a:gd name="T72" fmla="*/ 2147483647 w 1195"/>
                <a:gd name="T73" fmla="*/ 29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5"/>
                <a:gd name="T112" fmla="*/ 0 h 165"/>
                <a:gd name="T113" fmla="*/ 1195 w 1195"/>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5" h="165">
                  <a:moveTo>
                    <a:pt x="6" y="29"/>
                  </a:moveTo>
                  <a:lnTo>
                    <a:pt x="0" y="37"/>
                  </a:lnTo>
                  <a:lnTo>
                    <a:pt x="43" y="65"/>
                  </a:lnTo>
                  <a:lnTo>
                    <a:pt x="45" y="66"/>
                  </a:lnTo>
                  <a:lnTo>
                    <a:pt x="68" y="79"/>
                  </a:lnTo>
                  <a:lnTo>
                    <a:pt x="93" y="92"/>
                  </a:lnTo>
                  <a:lnTo>
                    <a:pt x="118" y="104"/>
                  </a:lnTo>
                  <a:lnTo>
                    <a:pt x="146" y="114"/>
                  </a:lnTo>
                  <a:lnTo>
                    <a:pt x="174" y="124"/>
                  </a:lnTo>
                  <a:lnTo>
                    <a:pt x="205" y="133"/>
                  </a:lnTo>
                  <a:lnTo>
                    <a:pt x="225" y="137"/>
                  </a:lnTo>
                  <a:lnTo>
                    <a:pt x="226" y="137"/>
                  </a:lnTo>
                  <a:lnTo>
                    <a:pt x="248" y="142"/>
                  </a:lnTo>
                  <a:lnTo>
                    <a:pt x="293" y="150"/>
                  </a:lnTo>
                  <a:lnTo>
                    <a:pt x="342" y="156"/>
                  </a:lnTo>
                  <a:lnTo>
                    <a:pt x="391" y="160"/>
                  </a:lnTo>
                  <a:lnTo>
                    <a:pt x="442" y="164"/>
                  </a:lnTo>
                  <a:lnTo>
                    <a:pt x="493" y="165"/>
                  </a:lnTo>
                  <a:lnTo>
                    <a:pt x="544" y="165"/>
                  </a:lnTo>
                  <a:lnTo>
                    <a:pt x="594" y="163"/>
                  </a:lnTo>
                  <a:lnTo>
                    <a:pt x="642" y="160"/>
                  </a:lnTo>
                  <a:lnTo>
                    <a:pt x="693" y="152"/>
                  </a:lnTo>
                  <a:lnTo>
                    <a:pt x="743" y="144"/>
                  </a:lnTo>
                  <a:lnTo>
                    <a:pt x="794" y="135"/>
                  </a:lnTo>
                  <a:lnTo>
                    <a:pt x="796" y="134"/>
                  </a:lnTo>
                  <a:lnTo>
                    <a:pt x="846" y="123"/>
                  </a:lnTo>
                  <a:lnTo>
                    <a:pt x="895" y="112"/>
                  </a:lnTo>
                  <a:lnTo>
                    <a:pt x="941" y="100"/>
                  </a:lnTo>
                  <a:lnTo>
                    <a:pt x="984" y="89"/>
                  </a:lnTo>
                  <a:lnTo>
                    <a:pt x="1013" y="80"/>
                  </a:lnTo>
                  <a:lnTo>
                    <a:pt x="1041" y="70"/>
                  </a:lnTo>
                  <a:lnTo>
                    <a:pt x="1096" y="51"/>
                  </a:lnTo>
                  <a:lnTo>
                    <a:pt x="1123" y="40"/>
                  </a:lnTo>
                  <a:lnTo>
                    <a:pt x="1148" y="29"/>
                  </a:lnTo>
                  <a:lnTo>
                    <a:pt x="1173" y="19"/>
                  </a:lnTo>
                  <a:lnTo>
                    <a:pt x="1195" y="10"/>
                  </a:lnTo>
                  <a:lnTo>
                    <a:pt x="1191" y="0"/>
                  </a:lnTo>
                  <a:lnTo>
                    <a:pt x="1168" y="9"/>
                  </a:lnTo>
                  <a:lnTo>
                    <a:pt x="1144" y="20"/>
                  </a:lnTo>
                  <a:lnTo>
                    <a:pt x="1118" y="30"/>
                  </a:lnTo>
                  <a:lnTo>
                    <a:pt x="1092" y="41"/>
                  </a:lnTo>
                  <a:lnTo>
                    <a:pt x="1036" y="60"/>
                  </a:lnTo>
                  <a:lnTo>
                    <a:pt x="1008" y="70"/>
                  </a:lnTo>
                  <a:lnTo>
                    <a:pt x="981" y="79"/>
                  </a:lnTo>
                  <a:lnTo>
                    <a:pt x="937" y="91"/>
                  </a:lnTo>
                  <a:lnTo>
                    <a:pt x="890" y="102"/>
                  </a:lnTo>
                  <a:lnTo>
                    <a:pt x="841" y="114"/>
                  </a:lnTo>
                  <a:lnTo>
                    <a:pt x="792" y="124"/>
                  </a:lnTo>
                  <a:lnTo>
                    <a:pt x="794" y="129"/>
                  </a:lnTo>
                  <a:lnTo>
                    <a:pt x="794" y="124"/>
                  </a:lnTo>
                  <a:lnTo>
                    <a:pt x="743" y="134"/>
                  </a:lnTo>
                  <a:lnTo>
                    <a:pt x="693" y="142"/>
                  </a:lnTo>
                  <a:lnTo>
                    <a:pt x="642" y="149"/>
                  </a:lnTo>
                  <a:lnTo>
                    <a:pt x="593" y="152"/>
                  </a:lnTo>
                  <a:lnTo>
                    <a:pt x="544" y="154"/>
                  </a:lnTo>
                  <a:lnTo>
                    <a:pt x="493" y="154"/>
                  </a:lnTo>
                  <a:lnTo>
                    <a:pt x="442" y="153"/>
                  </a:lnTo>
                  <a:lnTo>
                    <a:pt x="391" y="150"/>
                  </a:lnTo>
                  <a:lnTo>
                    <a:pt x="342" y="145"/>
                  </a:lnTo>
                  <a:lnTo>
                    <a:pt x="293" y="139"/>
                  </a:lnTo>
                  <a:lnTo>
                    <a:pt x="248" y="131"/>
                  </a:lnTo>
                  <a:lnTo>
                    <a:pt x="226" y="127"/>
                  </a:lnTo>
                  <a:lnTo>
                    <a:pt x="226" y="132"/>
                  </a:lnTo>
                  <a:lnTo>
                    <a:pt x="229" y="128"/>
                  </a:lnTo>
                  <a:lnTo>
                    <a:pt x="207" y="123"/>
                  </a:lnTo>
                  <a:lnTo>
                    <a:pt x="178" y="114"/>
                  </a:lnTo>
                  <a:lnTo>
                    <a:pt x="150" y="105"/>
                  </a:lnTo>
                  <a:lnTo>
                    <a:pt x="123" y="94"/>
                  </a:lnTo>
                  <a:lnTo>
                    <a:pt x="97" y="83"/>
                  </a:lnTo>
                  <a:lnTo>
                    <a:pt x="73" y="69"/>
                  </a:lnTo>
                  <a:lnTo>
                    <a:pt x="49" y="56"/>
                  </a:lnTo>
                  <a:lnTo>
                    <a:pt x="47" y="61"/>
                  </a:lnTo>
                  <a:lnTo>
                    <a:pt x="51" y="57"/>
                  </a:lnTo>
                  <a:lnTo>
                    <a:pt x="6" y="29"/>
                  </a:lnTo>
                  <a:close/>
                </a:path>
              </a:pathLst>
            </a:custGeom>
            <a:solidFill>
              <a:srgbClr val="000000"/>
            </a:solidFill>
            <a:ln w="9525">
              <a:noFill/>
              <a:round/>
              <a:headEnd/>
              <a:tailEnd/>
            </a:ln>
          </p:spPr>
          <p:txBody>
            <a:bodyPr>
              <a:prstTxWarp prst="textNoShape">
                <a:avLst/>
              </a:prstTxWarp>
            </a:bodyPr>
            <a:lstStyle/>
            <a:p>
              <a:endParaRPr lang="en-US"/>
            </a:p>
          </p:txBody>
        </p:sp>
        <p:sp>
          <p:nvSpPr>
            <p:cNvPr id="18445" name="Freeform 21"/>
            <p:cNvSpPr>
              <a:spLocks/>
            </p:cNvSpPr>
            <p:nvPr/>
          </p:nvSpPr>
          <p:spPr bwMode="auto">
            <a:xfrm>
              <a:off x="1282" y="2699"/>
              <a:ext cx="118" cy="67"/>
            </a:xfrm>
            <a:custGeom>
              <a:avLst/>
              <a:gdLst>
                <a:gd name="T0" fmla="*/ 2147483647 w 77"/>
                <a:gd name="T1" fmla="*/ 11 h 67"/>
                <a:gd name="T2" fmla="*/ 0 w 77"/>
                <a:gd name="T3" fmla="*/ 0 h 67"/>
                <a:gd name="T4" fmla="*/ 2147483647 w 77"/>
                <a:gd name="T5" fmla="*/ 67 h 67"/>
                <a:gd name="T6" fmla="*/ 2147483647 w 77"/>
                <a:gd name="T7" fmla="*/ 11 h 67"/>
                <a:gd name="T8" fmla="*/ 0 60000 65536"/>
                <a:gd name="T9" fmla="*/ 0 60000 65536"/>
                <a:gd name="T10" fmla="*/ 0 60000 65536"/>
                <a:gd name="T11" fmla="*/ 0 60000 65536"/>
                <a:gd name="T12" fmla="*/ 0 w 77"/>
                <a:gd name="T13" fmla="*/ 0 h 67"/>
                <a:gd name="T14" fmla="*/ 77 w 77"/>
                <a:gd name="T15" fmla="*/ 67 h 67"/>
              </a:gdLst>
              <a:ahLst/>
              <a:cxnLst>
                <a:cxn ang="T8">
                  <a:pos x="T0" y="T1"/>
                </a:cxn>
                <a:cxn ang="T9">
                  <a:pos x="T2" y="T3"/>
                </a:cxn>
                <a:cxn ang="T10">
                  <a:pos x="T4" y="T5"/>
                </a:cxn>
                <a:cxn ang="T11">
                  <a:pos x="T6" y="T7"/>
                </a:cxn>
              </a:cxnLst>
              <a:rect l="T12" t="T13" r="T14" b="T15"/>
              <a:pathLst>
                <a:path w="77" h="67">
                  <a:moveTo>
                    <a:pt x="77" y="11"/>
                  </a:moveTo>
                  <a:lnTo>
                    <a:pt x="0" y="0"/>
                  </a:lnTo>
                  <a:lnTo>
                    <a:pt x="37" y="67"/>
                  </a:lnTo>
                  <a:lnTo>
                    <a:pt x="77" y="11"/>
                  </a:lnTo>
                  <a:close/>
                </a:path>
              </a:pathLst>
            </a:custGeom>
            <a:solidFill>
              <a:srgbClr val="000000"/>
            </a:solidFill>
            <a:ln w="9525">
              <a:noFill/>
              <a:round/>
              <a:headEnd/>
              <a:tailEnd/>
            </a:ln>
          </p:spPr>
          <p:txBody>
            <a:bodyPr>
              <a:prstTxWarp prst="textNoShape">
                <a:avLst/>
              </a:prstTxWarp>
            </a:bodyPr>
            <a:lstStyle/>
            <a:p>
              <a:endParaRPr lang="en-US"/>
            </a:p>
          </p:txBody>
        </p:sp>
        <p:sp>
          <p:nvSpPr>
            <p:cNvPr id="18446" name="Freeform 22"/>
            <p:cNvSpPr>
              <a:spLocks/>
            </p:cNvSpPr>
            <p:nvPr/>
          </p:nvSpPr>
          <p:spPr bwMode="auto">
            <a:xfrm>
              <a:off x="3161" y="2664"/>
              <a:ext cx="120" cy="62"/>
            </a:xfrm>
            <a:custGeom>
              <a:avLst/>
              <a:gdLst>
                <a:gd name="T0" fmla="*/ 2147483647 w 78"/>
                <a:gd name="T1" fmla="*/ 62 h 62"/>
                <a:gd name="T2" fmla="*/ 2147483647 w 78"/>
                <a:gd name="T3" fmla="*/ 4 h 62"/>
                <a:gd name="T4" fmla="*/ 0 w 78"/>
                <a:gd name="T5" fmla="*/ 0 h 62"/>
                <a:gd name="T6" fmla="*/ 2147483647 w 78"/>
                <a:gd name="T7" fmla="*/ 62 h 62"/>
                <a:gd name="T8" fmla="*/ 0 60000 65536"/>
                <a:gd name="T9" fmla="*/ 0 60000 65536"/>
                <a:gd name="T10" fmla="*/ 0 60000 65536"/>
                <a:gd name="T11" fmla="*/ 0 60000 65536"/>
                <a:gd name="T12" fmla="*/ 0 w 78"/>
                <a:gd name="T13" fmla="*/ 0 h 62"/>
                <a:gd name="T14" fmla="*/ 78 w 78"/>
                <a:gd name="T15" fmla="*/ 62 h 62"/>
              </a:gdLst>
              <a:ahLst/>
              <a:cxnLst>
                <a:cxn ang="T8">
                  <a:pos x="T0" y="T1"/>
                </a:cxn>
                <a:cxn ang="T9">
                  <a:pos x="T2" y="T3"/>
                </a:cxn>
                <a:cxn ang="T10">
                  <a:pos x="T4" y="T5"/>
                </a:cxn>
                <a:cxn ang="T11">
                  <a:pos x="T6" y="T7"/>
                </a:cxn>
              </a:cxnLst>
              <a:rect l="T12" t="T13" r="T14" b="T15"/>
              <a:pathLst>
                <a:path w="78" h="62">
                  <a:moveTo>
                    <a:pt x="27" y="62"/>
                  </a:moveTo>
                  <a:lnTo>
                    <a:pt x="78" y="4"/>
                  </a:lnTo>
                  <a:lnTo>
                    <a:pt x="0" y="0"/>
                  </a:lnTo>
                  <a:lnTo>
                    <a:pt x="27" y="62"/>
                  </a:lnTo>
                  <a:close/>
                </a:path>
              </a:pathLst>
            </a:custGeom>
            <a:solidFill>
              <a:srgbClr val="000000"/>
            </a:solidFill>
            <a:ln w="9525">
              <a:noFill/>
              <a:round/>
              <a:headEnd/>
              <a:tailEnd/>
            </a:ln>
          </p:spPr>
          <p:txBody>
            <a:bodyPr>
              <a:prstTxWarp prst="textNoShape">
                <a:avLst/>
              </a:prstTxWarp>
            </a:bodyPr>
            <a:lstStyle/>
            <a:p>
              <a:endParaRPr lang="en-US"/>
            </a:p>
          </p:txBody>
        </p:sp>
        <p:sp>
          <p:nvSpPr>
            <p:cNvPr id="18447" name="Rectangle 23"/>
            <p:cNvSpPr>
              <a:spLocks noChangeArrowheads="1"/>
            </p:cNvSpPr>
            <p:nvPr/>
          </p:nvSpPr>
          <p:spPr bwMode="auto">
            <a:xfrm>
              <a:off x="2059" y="2661"/>
              <a:ext cx="238" cy="257"/>
            </a:xfrm>
            <a:prstGeom prst="rect">
              <a:avLst/>
            </a:prstGeom>
            <a:noFill/>
            <a:ln w="9525">
              <a:noFill/>
              <a:miter lim="800000"/>
              <a:headEnd/>
              <a:tailEnd/>
            </a:ln>
          </p:spPr>
          <p:txBody>
            <a:bodyPr>
              <a:prstTxWarp prst="textNoShape">
                <a:avLst/>
              </a:prstTxWarp>
            </a:bodyPr>
            <a:lstStyle/>
            <a:p>
              <a:endParaRPr lang="en-US"/>
            </a:p>
          </p:txBody>
        </p:sp>
        <p:sp>
          <p:nvSpPr>
            <p:cNvPr id="18448" name="Rectangle 24"/>
            <p:cNvSpPr>
              <a:spLocks noChangeArrowheads="1"/>
            </p:cNvSpPr>
            <p:nvPr/>
          </p:nvSpPr>
          <p:spPr bwMode="auto">
            <a:xfrm>
              <a:off x="2196" y="2698"/>
              <a:ext cx="73" cy="203"/>
            </a:xfrm>
            <a:prstGeom prst="rect">
              <a:avLst/>
            </a:prstGeom>
            <a:noFill/>
            <a:ln w="9525">
              <a:noFill/>
              <a:miter lim="800000"/>
              <a:headEnd/>
              <a:tailEnd/>
            </a:ln>
          </p:spPr>
          <p:txBody>
            <a:bodyPr>
              <a:prstTxWarp prst="textNoShape">
                <a:avLst/>
              </a:prstTxWarp>
            </a:bodyPr>
            <a:lstStyle/>
            <a:p>
              <a:endParaRPr lang="en-US"/>
            </a:p>
          </p:txBody>
        </p:sp>
        <p:sp>
          <p:nvSpPr>
            <p:cNvPr id="18449" name="Rectangle 25"/>
            <p:cNvSpPr>
              <a:spLocks noChangeArrowheads="1"/>
            </p:cNvSpPr>
            <p:nvPr/>
          </p:nvSpPr>
          <p:spPr bwMode="auto">
            <a:xfrm>
              <a:off x="2196" y="2630"/>
              <a:ext cx="53" cy="230"/>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chemeClr val="tx2"/>
                  </a:solidFill>
                </a:rPr>
                <a:t>t</a:t>
              </a:r>
              <a:endParaRPr lang="en-US" sz="2400" b="0">
                <a:latin typeface="Tahoma" pitchFamily="-109" charset="0"/>
              </a:endParaRPr>
            </a:p>
          </p:txBody>
        </p:sp>
        <p:sp>
          <p:nvSpPr>
            <p:cNvPr id="18450" name="Freeform 27"/>
            <p:cNvSpPr>
              <a:spLocks/>
            </p:cNvSpPr>
            <p:nvPr/>
          </p:nvSpPr>
          <p:spPr bwMode="auto">
            <a:xfrm>
              <a:off x="1718" y="1682"/>
              <a:ext cx="1044" cy="257"/>
            </a:xfrm>
            <a:custGeom>
              <a:avLst/>
              <a:gdLst>
                <a:gd name="T0" fmla="*/ 131 w 1044"/>
                <a:gd name="T1" fmla="*/ 7 h 257"/>
                <a:gd name="T2" fmla="*/ 51 w 1044"/>
                <a:gd name="T3" fmla="*/ 116 h 257"/>
                <a:gd name="T4" fmla="*/ 283 w 1044"/>
                <a:gd name="T5" fmla="*/ 211 h 257"/>
                <a:gd name="T6" fmla="*/ 727 w 1044"/>
                <a:gd name="T7" fmla="*/ 182 h 257"/>
                <a:gd name="T8" fmla="*/ 800 w 1044"/>
                <a:gd name="T9" fmla="*/ 160 h 257"/>
                <a:gd name="T10" fmla="*/ 836 w 1044"/>
                <a:gd name="T11" fmla="*/ 167 h 257"/>
                <a:gd name="T12" fmla="*/ 880 w 1044"/>
                <a:gd name="T13" fmla="*/ 211 h 257"/>
                <a:gd name="T14" fmla="*/ 1003 w 1044"/>
                <a:gd name="T15" fmla="*/ 196 h 257"/>
                <a:gd name="T16" fmla="*/ 974 w 1044"/>
                <a:gd name="T17" fmla="*/ 87 h 257"/>
                <a:gd name="T18" fmla="*/ 967 w 1044"/>
                <a:gd name="T19" fmla="*/ 43 h 257"/>
                <a:gd name="T20" fmla="*/ 880 w 1044"/>
                <a:gd name="T21" fmla="*/ 7 h 257"/>
                <a:gd name="T22" fmla="*/ 669 w 1044"/>
                <a:gd name="T23" fmla="*/ 29 h 257"/>
                <a:gd name="T24" fmla="*/ 400 w 1044"/>
                <a:gd name="T25" fmla="*/ 0 h 257"/>
                <a:gd name="T26" fmla="*/ 233 w 1044"/>
                <a:gd name="T27" fmla="*/ 7 h 257"/>
                <a:gd name="T28" fmla="*/ 131 w 1044"/>
                <a:gd name="T29" fmla="*/ 7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4"/>
                <a:gd name="T46" fmla="*/ 0 h 257"/>
                <a:gd name="T47" fmla="*/ 1044 w 1044"/>
                <a:gd name="T48" fmla="*/ 257 h 2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4" h="257">
                  <a:moveTo>
                    <a:pt x="131" y="7"/>
                  </a:moveTo>
                  <a:cubicBezTo>
                    <a:pt x="121" y="62"/>
                    <a:pt x="105" y="99"/>
                    <a:pt x="51" y="116"/>
                  </a:cubicBezTo>
                  <a:cubicBezTo>
                    <a:pt x="0" y="257"/>
                    <a:pt x="206" y="208"/>
                    <a:pt x="283" y="211"/>
                  </a:cubicBezTo>
                  <a:cubicBezTo>
                    <a:pt x="442" y="207"/>
                    <a:pt x="575" y="203"/>
                    <a:pt x="727" y="182"/>
                  </a:cubicBezTo>
                  <a:cubicBezTo>
                    <a:pt x="751" y="173"/>
                    <a:pt x="776" y="168"/>
                    <a:pt x="800" y="160"/>
                  </a:cubicBezTo>
                  <a:cubicBezTo>
                    <a:pt x="812" y="162"/>
                    <a:pt x="826" y="160"/>
                    <a:pt x="836" y="167"/>
                  </a:cubicBezTo>
                  <a:cubicBezTo>
                    <a:pt x="853" y="178"/>
                    <a:pt x="880" y="211"/>
                    <a:pt x="880" y="211"/>
                  </a:cubicBezTo>
                  <a:cubicBezTo>
                    <a:pt x="921" y="206"/>
                    <a:pt x="963" y="207"/>
                    <a:pt x="1003" y="196"/>
                  </a:cubicBezTo>
                  <a:cubicBezTo>
                    <a:pt x="1044" y="185"/>
                    <a:pt x="983" y="112"/>
                    <a:pt x="974" y="87"/>
                  </a:cubicBezTo>
                  <a:cubicBezTo>
                    <a:pt x="972" y="72"/>
                    <a:pt x="974" y="56"/>
                    <a:pt x="967" y="43"/>
                  </a:cubicBezTo>
                  <a:cubicBezTo>
                    <a:pt x="957" y="24"/>
                    <a:pt x="899" y="13"/>
                    <a:pt x="880" y="7"/>
                  </a:cubicBezTo>
                  <a:cubicBezTo>
                    <a:pt x="810" y="14"/>
                    <a:pt x="738" y="12"/>
                    <a:pt x="669" y="29"/>
                  </a:cubicBezTo>
                  <a:cubicBezTo>
                    <a:pt x="569" y="24"/>
                    <a:pt x="495" y="9"/>
                    <a:pt x="400" y="0"/>
                  </a:cubicBezTo>
                  <a:cubicBezTo>
                    <a:pt x="344" y="2"/>
                    <a:pt x="289" y="3"/>
                    <a:pt x="233" y="7"/>
                  </a:cubicBezTo>
                  <a:cubicBezTo>
                    <a:pt x="205" y="9"/>
                    <a:pt x="102" y="61"/>
                    <a:pt x="131" y="7"/>
                  </a:cubicBezTo>
                  <a:close/>
                </a:path>
              </a:pathLst>
            </a:cu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8451" name="Freeform 28"/>
            <p:cNvSpPr>
              <a:spLocks/>
            </p:cNvSpPr>
            <p:nvPr/>
          </p:nvSpPr>
          <p:spPr bwMode="auto">
            <a:xfrm>
              <a:off x="2562" y="1651"/>
              <a:ext cx="152" cy="210"/>
            </a:xfrm>
            <a:custGeom>
              <a:avLst/>
              <a:gdLst>
                <a:gd name="T0" fmla="*/ 0 w 152"/>
                <a:gd name="T1" fmla="*/ 73 h 210"/>
                <a:gd name="T2" fmla="*/ 72 w 152"/>
                <a:gd name="T3" fmla="*/ 44 h 210"/>
                <a:gd name="T4" fmla="*/ 101 w 152"/>
                <a:gd name="T5" fmla="*/ 15 h 210"/>
                <a:gd name="T6" fmla="*/ 109 w 152"/>
                <a:gd name="T7" fmla="*/ 44 h 210"/>
                <a:gd name="T8" fmla="*/ 152 w 152"/>
                <a:gd name="T9" fmla="*/ 131 h 210"/>
                <a:gd name="T10" fmla="*/ 29 w 152"/>
                <a:gd name="T11" fmla="*/ 182 h 210"/>
                <a:gd name="T12" fmla="*/ 0 w 152"/>
                <a:gd name="T13" fmla="*/ 73 h 210"/>
                <a:gd name="T14" fmla="*/ 0 60000 65536"/>
                <a:gd name="T15" fmla="*/ 0 60000 65536"/>
                <a:gd name="T16" fmla="*/ 0 60000 65536"/>
                <a:gd name="T17" fmla="*/ 0 60000 65536"/>
                <a:gd name="T18" fmla="*/ 0 60000 65536"/>
                <a:gd name="T19" fmla="*/ 0 60000 65536"/>
                <a:gd name="T20" fmla="*/ 0 60000 65536"/>
                <a:gd name="T21" fmla="*/ 0 w 152"/>
                <a:gd name="T22" fmla="*/ 0 h 210"/>
                <a:gd name="T23" fmla="*/ 152 w 152"/>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210">
                  <a:moveTo>
                    <a:pt x="0" y="73"/>
                  </a:moveTo>
                  <a:cubicBezTo>
                    <a:pt x="24" y="56"/>
                    <a:pt x="43" y="51"/>
                    <a:pt x="72" y="44"/>
                  </a:cubicBezTo>
                  <a:cubicBezTo>
                    <a:pt x="73" y="41"/>
                    <a:pt x="81" y="0"/>
                    <a:pt x="101" y="15"/>
                  </a:cubicBezTo>
                  <a:cubicBezTo>
                    <a:pt x="109" y="21"/>
                    <a:pt x="106" y="34"/>
                    <a:pt x="109" y="44"/>
                  </a:cubicBezTo>
                  <a:cubicBezTo>
                    <a:pt x="122" y="86"/>
                    <a:pt x="123" y="102"/>
                    <a:pt x="152" y="131"/>
                  </a:cubicBezTo>
                  <a:cubicBezTo>
                    <a:pt x="127" y="210"/>
                    <a:pt x="116" y="190"/>
                    <a:pt x="29" y="182"/>
                  </a:cubicBezTo>
                  <a:cubicBezTo>
                    <a:pt x="15" y="145"/>
                    <a:pt x="6" y="112"/>
                    <a:pt x="0" y="73"/>
                  </a:cubicBezTo>
                  <a:close/>
                </a:path>
              </a:pathLst>
            </a:cu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8452" name="Freeform 29"/>
            <p:cNvSpPr>
              <a:spLocks/>
            </p:cNvSpPr>
            <p:nvPr/>
          </p:nvSpPr>
          <p:spPr bwMode="auto">
            <a:xfrm>
              <a:off x="1776" y="1651"/>
              <a:ext cx="954" cy="240"/>
            </a:xfrm>
            <a:custGeom>
              <a:avLst/>
              <a:gdLst>
                <a:gd name="T0" fmla="*/ 59 w 954"/>
                <a:gd name="T1" fmla="*/ 3626 h 222"/>
                <a:gd name="T2" fmla="*/ 8 w 954"/>
                <a:gd name="T3" fmla="*/ 27730 h 222"/>
                <a:gd name="T4" fmla="*/ 59 w 954"/>
                <a:gd name="T5" fmla="*/ 55529 h 222"/>
                <a:gd name="T6" fmla="*/ 445 w 954"/>
                <a:gd name="T7" fmla="*/ 59778 h 222"/>
                <a:gd name="T8" fmla="*/ 583 w 954"/>
                <a:gd name="T9" fmla="*/ 53964 h 222"/>
                <a:gd name="T10" fmla="*/ 743 w 954"/>
                <a:gd name="T11" fmla="*/ 51738 h 222"/>
                <a:gd name="T12" fmla="*/ 895 w 954"/>
                <a:gd name="T13" fmla="*/ 59778 h 222"/>
                <a:gd name="T14" fmla="*/ 946 w 954"/>
                <a:gd name="T15" fmla="*/ 57522 h 222"/>
                <a:gd name="T16" fmla="*/ 939 w 954"/>
                <a:gd name="T17" fmla="*/ 50124 h 222"/>
                <a:gd name="T18" fmla="*/ 917 w 954"/>
                <a:gd name="T19" fmla="*/ 25650 h 222"/>
                <a:gd name="T20" fmla="*/ 903 w 954"/>
                <a:gd name="T21" fmla="*/ 11677 h 222"/>
                <a:gd name="T22" fmla="*/ 815 w 954"/>
                <a:gd name="T23" fmla="*/ 2101 h 222"/>
                <a:gd name="T24" fmla="*/ 474 w 954"/>
                <a:gd name="T25" fmla="*/ 9817 h 222"/>
                <a:gd name="T26" fmla="*/ 270 w 954"/>
                <a:gd name="T27" fmla="*/ 0 h 222"/>
                <a:gd name="T28" fmla="*/ 197 w 954"/>
                <a:gd name="T29" fmla="*/ 2101 h 222"/>
                <a:gd name="T30" fmla="*/ 59 w 954"/>
                <a:gd name="T31" fmla="*/ 362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4"/>
                <a:gd name="T49" fmla="*/ 0 h 222"/>
                <a:gd name="T50" fmla="*/ 954 w 954"/>
                <a:gd name="T51" fmla="*/ 222 h 2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4" h="222">
                  <a:moveTo>
                    <a:pt x="59" y="14"/>
                  </a:moveTo>
                  <a:cubicBezTo>
                    <a:pt x="42" y="68"/>
                    <a:pt x="38" y="58"/>
                    <a:pt x="8" y="102"/>
                  </a:cubicBezTo>
                  <a:cubicBezTo>
                    <a:pt x="15" y="177"/>
                    <a:pt x="0" y="184"/>
                    <a:pt x="59" y="203"/>
                  </a:cubicBezTo>
                  <a:cubicBezTo>
                    <a:pt x="181" y="188"/>
                    <a:pt x="324" y="214"/>
                    <a:pt x="445" y="218"/>
                  </a:cubicBezTo>
                  <a:cubicBezTo>
                    <a:pt x="489" y="203"/>
                    <a:pt x="537" y="202"/>
                    <a:pt x="583" y="196"/>
                  </a:cubicBezTo>
                  <a:cubicBezTo>
                    <a:pt x="678" y="202"/>
                    <a:pt x="675" y="205"/>
                    <a:pt x="743" y="189"/>
                  </a:cubicBezTo>
                  <a:cubicBezTo>
                    <a:pt x="800" y="195"/>
                    <a:pt x="841" y="207"/>
                    <a:pt x="895" y="218"/>
                  </a:cubicBezTo>
                  <a:cubicBezTo>
                    <a:pt x="912" y="216"/>
                    <a:pt x="933" y="222"/>
                    <a:pt x="946" y="211"/>
                  </a:cubicBezTo>
                  <a:cubicBezTo>
                    <a:pt x="954" y="205"/>
                    <a:pt x="942" y="192"/>
                    <a:pt x="939" y="182"/>
                  </a:cubicBezTo>
                  <a:cubicBezTo>
                    <a:pt x="931" y="153"/>
                    <a:pt x="925" y="123"/>
                    <a:pt x="917" y="94"/>
                  </a:cubicBezTo>
                  <a:cubicBezTo>
                    <a:pt x="913" y="77"/>
                    <a:pt x="915" y="55"/>
                    <a:pt x="903" y="43"/>
                  </a:cubicBezTo>
                  <a:cubicBezTo>
                    <a:pt x="896" y="36"/>
                    <a:pt x="829" y="11"/>
                    <a:pt x="815" y="7"/>
                  </a:cubicBezTo>
                  <a:cubicBezTo>
                    <a:pt x="684" y="20"/>
                    <a:pt x="625" y="31"/>
                    <a:pt x="474" y="36"/>
                  </a:cubicBezTo>
                  <a:cubicBezTo>
                    <a:pt x="422" y="52"/>
                    <a:pt x="327" y="11"/>
                    <a:pt x="270" y="0"/>
                  </a:cubicBezTo>
                  <a:cubicBezTo>
                    <a:pt x="246" y="2"/>
                    <a:pt x="221" y="2"/>
                    <a:pt x="197" y="7"/>
                  </a:cubicBezTo>
                  <a:cubicBezTo>
                    <a:pt x="164" y="13"/>
                    <a:pt x="59" y="75"/>
                    <a:pt x="59" y="14"/>
                  </a:cubicBezTo>
                  <a:close/>
                </a:path>
              </a:pathLst>
            </a:custGeom>
            <a:solidFill>
              <a:schemeClr val="bg1"/>
            </a:solidFill>
            <a:ln w="9525">
              <a:solidFill>
                <a:schemeClr val="bg1"/>
              </a:solidFill>
              <a:miter lim="800000"/>
              <a:headEnd/>
              <a:tailEnd/>
            </a:ln>
          </p:spPr>
          <p:txBody>
            <a:bodyPr wrap="none" anchor="ctr">
              <a:prstTxWarp prst="textNoShape">
                <a:avLst/>
              </a:prstTxWarp>
            </a:bodyPr>
            <a:lstStyle/>
            <a:p>
              <a:endParaRPr lang="en-US" sz="1800" dirty="0"/>
            </a:p>
          </p:txBody>
        </p:sp>
        <p:sp>
          <p:nvSpPr>
            <p:cNvPr id="18453" name="Text Box 30"/>
            <p:cNvSpPr txBox="1">
              <a:spLocks noChangeArrowheads="1"/>
            </p:cNvSpPr>
            <p:nvPr/>
          </p:nvSpPr>
          <p:spPr bwMode="auto">
            <a:xfrm>
              <a:off x="1749" y="1639"/>
              <a:ext cx="334" cy="217"/>
            </a:xfrm>
            <a:prstGeom prst="rect">
              <a:avLst/>
            </a:prstGeom>
            <a:noFill/>
            <a:ln w="9525">
              <a:noFill/>
              <a:miter lim="800000"/>
              <a:headEnd/>
              <a:tailEnd/>
            </a:ln>
          </p:spPr>
          <p:txBody>
            <a:bodyPr wrap="none">
              <a:prstTxWarp prst="textNoShape">
                <a:avLst/>
              </a:prstTxWarp>
              <a:spAutoFit/>
            </a:bodyPr>
            <a:lstStyle/>
            <a:p>
              <a:r>
                <a:rPr lang="en-US" sz="1800" b="0" dirty="0" err="1">
                  <a:latin typeface="Comic Sans MS" pitchFamily="-109" charset="0"/>
                </a:rPr>
                <a:t>x+</a:t>
              </a:r>
              <a:r>
                <a:rPr lang="en-US" sz="1800" b="0" dirty="0" err="1">
                  <a:latin typeface="Symbol" pitchFamily="-109" charset="2"/>
                </a:rPr>
                <a:t>x</a:t>
              </a:r>
              <a:endParaRPr lang="en-US" sz="1800" b="0" dirty="0">
                <a:latin typeface="Symbol" pitchFamily="-109" charset="2"/>
              </a:endParaRPr>
            </a:p>
          </p:txBody>
        </p:sp>
        <p:sp>
          <p:nvSpPr>
            <p:cNvPr id="18454" name="Text Box 31"/>
            <p:cNvSpPr txBox="1">
              <a:spLocks noChangeArrowheads="1"/>
            </p:cNvSpPr>
            <p:nvPr/>
          </p:nvSpPr>
          <p:spPr bwMode="auto">
            <a:xfrm>
              <a:off x="2411" y="1624"/>
              <a:ext cx="339" cy="235"/>
            </a:xfrm>
            <a:prstGeom prst="rect">
              <a:avLst/>
            </a:prstGeom>
            <a:noFill/>
            <a:ln w="9525">
              <a:noFill/>
              <a:miter lim="800000"/>
              <a:headEnd/>
              <a:tailEnd/>
            </a:ln>
          </p:spPr>
          <p:txBody>
            <a:bodyPr wrap="none">
              <a:prstTxWarp prst="textNoShape">
                <a:avLst/>
              </a:prstTxWarp>
              <a:spAutoFit/>
            </a:bodyPr>
            <a:lstStyle/>
            <a:p>
              <a:r>
                <a:rPr lang="en-US" sz="1800" b="0" dirty="0" err="1">
                  <a:latin typeface="Comic Sans MS" pitchFamily="-109" charset="0"/>
                </a:rPr>
                <a:t>x</a:t>
              </a:r>
              <a:r>
                <a:rPr lang="en-US" sz="2000" b="0" dirty="0" err="1">
                  <a:latin typeface="Comic Sans MS" pitchFamily="-109" charset="0"/>
                </a:rPr>
                <a:t>-</a:t>
              </a:r>
              <a:r>
                <a:rPr lang="en-US" sz="2000" b="0" dirty="0" err="1">
                  <a:latin typeface="Symbol" pitchFamily="-109" charset="2"/>
                </a:rPr>
                <a:t>x</a:t>
              </a:r>
              <a:endParaRPr lang="en-US" sz="2000" b="0" dirty="0">
                <a:latin typeface="Symbol" pitchFamily="-109" charset="2"/>
              </a:endParaRPr>
            </a:p>
          </p:txBody>
        </p:sp>
        <p:sp>
          <p:nvSpPr>
            <p:cNvPr id="18455" name="Rectangle 32"/>
            <p:cNvSpPr>
              <a:spLocks noChangeArrowheads="1"/>
            </p:cNvSpPr>
            <p:nvPr/>
          </p:nvSpPr>
          <p:spPr bwMode="auto">
            <a:xfrm>
              <a:off x="2928" y="1459"/>
              <a:ext cx="240" cy="336"/>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3" name="Group 33"/>
            <p:cNvGrpSpPr>
              <a:grpSpLocks/>
            </p:cNvGrpSpPr>
            <p:nvPr/>
          </p:nvGrpSpPr>
          <p:grpSpPr bwMode="auto">
            <a:xfrm>
              <a:off x="1826" y="1065"/>
              <a:ext cx="919" cy="490"/>
              <a:chOff x="1826" y="1190"/>
              <a:chExt cx="919" cy="490"/>
            </a:xfrm>
          </p:grpSpPr>
          <p:sp>
            <p:nvSpPr>
              <p:cNvPr id="18469" name="Text Box 34"/>
              <p:cNvSpPr txBox="1">
                <a:spLocks noChangeArrowheads="1"/>
              </p:cNvSpPr>
              <p:nvPr/>
            </p:nvSpPr>
            <p:spPr bwMode="auto">
              <a:xfrm>
                <a:off x="1826" y="1190"/>
                <a:ext cx="919" cy="235"/>
              </a:xfrm>
              <a:prstGeom prst="rect">
                <a:avLst/>
              </a:prstGeom>
              <a:noFill/>
              <a:ln w="9525">
                <a:noFill/>
                <a:miter lim="800000"/>
                <a:headEnd/>
                <a:tailEnd/>
              </a:ln>
            </p:spPr>
            <p:txBody>
              <a:bodyPr wrap="none">
                <a:prstTxWarp prst="textNoShape">
                  <a:avLst/>
                </a:prstTxWarp>
                <a:spAutoFit/>
              </a:bodyPr>
              <a:lstStyle/>
              <a:p>
                <a:r>
                  <a:rPr lang="en-US" sz="2000" b="0" dirty="0"/>
                  <a:t>hard vertices</a:t>
                </a:r>
              </a:p>
            </p:txBody>
          </p:sp>
          <p:sp>
            <p:nvSpPr>
              <p:cNvPr id="18470" name="Line 35"/>
              <p:cNvSpPr>
                <a:spLocks noChangeShapeType="1"/>
              </p:cNvSpPr>
              <p:nvPr/>
            </p:nvSpPr>
            <p:spPr bwMode="auto">
              <a:xfrm>
                <a:off x="2304" y="1440"/>
                <a:ext cx="336" cy="24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8471" name="Line 36"/>
              <p:cNvSpPr>
                <a:spLocks noChangeShapeType="1"/>
              </p:cNvSpPr>
              <p:nvPr/>
            </p:nvSpPr>
            <p:spPr bwMode="auto">
              <a:xfrm flipH="1">
                <a:off x="1872" y="1440"/>
                <a:ext cx="336" cy="24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8457" name="Rectangle 37"/>
            <p:cNvSpPr>
              <a:spLocks noChangeArrowheads="1"/>
            </p:cNvSpPr>
            <p:nvPr/>
          </p:nvSpPr>
          <p:spPr bwMode="auto">
            <a:xfrm>
              <a:off x="2832" y="1507"/>
              <a:ext cx="144" cy="14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8458" name="Text Box 40"/>
            <p:cNvSpPr txBox="1">
              <a:spLocks noChangeArrowheads="1"/>
            </p:cNvSpPr>
            <p:nvPr/>
          </p:nvSpPr>
          <p:spPr bwMode="auto">
            <a:xfrm>
              <a:off x="4004" y="1813"/>
              <a:ext cx="1201" cy="344"/>
            </a:xfrm>
            <a:prstGeom prst="rect">
              <a:avLst/>
            </a:prstGeom>
            <a:noFill/>
            <a:ln w="9525">
              <a:solidFill>
                <a:schemeClr val="tx1"/>
              </a:solidFill>
              <a:miter lim="800000"/>
              <a:headEnd/>
              <a:tailEnd/>
            </a:ln>
          </p:spPr>
          <p:txBody>
            <a:bodyPr wrap="none">
              <a:prstTxWarp prst="textNoShape">
                <a:avLst/>
              </a:prstTxWarp>
              <a:spAutoFit/>
            </a:bodyPr>
            <a:lstStyle/>
            <a:p>
              <a:pPr algn="l">
                <a:buFont typeface="Symbol" pitchFamily="-109" charset="2"/>
                <a:buNone/>
              </a:pPr>
              <a:r>
                <a:rPr lang="en-US" sz="1600" b="0" dirty="0">
                  <a:latin typeface="Symbol" pitchFamily="-109" charset="2"/>
                </a:rPr>
                <a:t>2x</a:t>
              </a:r>
              <a:r>
                <a:rPr lang="en-US" sz="1600" b="0" dirty="0">
                  <a:latin typeface="Comic Sans MS" pitchFamily="-109" charset="0"/>
                </a:rPr>
                <a:t> – </a:t>
              </a:r>
              <a:r>
                <a:rPr lang="en-US" sz="1600" b="0" dirty="0">
                  <a:latin typeface="Arial" pitchFamily="-109" charset="0"/>
                </a:rPr>
                <a:t>longitudinal </a:t>
              </a:r>
            </a:p>
            <a:p>
              <a:pPr algn="l">
                <a:buFont typeface="Symbol" pitchFamily="-109" charset="2"/>
                <a:buNone/>
              </a:pPr>
              <a:r>
                <a:rPr lang="en-US" sz="1600" b="0" dirty="0">
                  <a:latin typeface="Arial" pitchFamily="-109" charset="0"/>
                </a:rPr>
                <a:t>momentum transfer</a:t>
              </a:r>
            </a:p>
          </p:txBody>
        </p:sp>
        <p:sp>
          <p:nvSpPr>
            <p:cNvPr id="18459" name="Text Box 41"/>
            <p:cNvSpPr txBox="1">
              <a:spLocks noChangeArrowheads="1"/>
            </p:cNvSpPr>
            <p:nvPr/>
          </p:nvSpPr>
          <p:spPr bwMode="auto">
            <a:xfrm>
              <a:off x="3970" y="1351"/>
              <a:ext cx="1314" cy="344"/>
            </a:xfrm>
            <a:prstGeom prst="rect">
              <a:avLst/>
            </a:prstGeom>
            <a:noFill/>
            <a:ln w="9525">
              <a:solidFill>
                <a:schemeClr val="tx1"/>
              </a:solidFill>
              <a:miter lim="800000"/>
              <a:headEnd/>
              <a:tailEnd/>
            </a:ln>
          </p:spPr>
          <p:txBody>
            <a:bodyPr>
              <a:prstTxWarp prst="textNoShape">
                <a:avLst/>
              </a:prstTxWarp>
              <a:spAutoFit/>
            </a:bodyPr>
            <a:lstStyle/>
            <a:p>
              <a:pPr algn="l"/>
              <a:r>
                <a:rPr lang="en-US" sz="1600" b="0" dirty="0" err="1">
                  <a:latin typeface="Comic Sans MS" pitchFamily="-109" charset="0"/>
                </a:rPr>
                <a:t>x</a:t>
              </a:r>
              <a:r>
                <a:rPr lang="en-US" sz="1600" b="0" dirty="0">
                  <a:latin typeface="Comic Sans MS" pitchFamily="-109" charset="0"/>
                </a:rPr>
                <a:t> – </a:t>
              </a:r>
              <a:r>
                <a:rPr lang="en-US" sz="1600" b="0" dirty="0">
                  <a:latin typeface="Arial" pitchFamily="-109" charset="0"/>
                </a:rPr>
                <a:t>longitudinal quark</a:t>
              </a:r>
            </a:p>
            <a:p>
              <a:pPr algn="l"/>
              <a:r>
                <a:rPr lang="en-US" sz="1600" b="0" dirty="0">
                  <a:latin typeface="Arial" pitchFamily="-109" charset="0"/>
                </a:rPr>
                <a:t> momentum fraction</a:t>
              </a:r>
            </a:p>
          </p:txBody>
        </p:sp>
        <p:grpSp>
          <p:nvGrpSpPr>
            <p:cNvPr id="4" name="Group 43"/>
            <p:cNvGrpSpPr>
              <a:grpSpLocks/>
            </p:cNvGrpSpPr>
            <p:nvPr/>
          </p:nvGrpSpPr>
          <p:grpSpPr bwMode="auto">
            <a:xfrm>
              <a:off x="3879" y="2323"/>
              <a:ext cx="1358" cy="489"/>
              <a:chOff x="3916" y="2304"/>
              <a:chExt cx="1358" cy="489"/>
            </a:xfrm>
          </p:grpSpPr>
          <p:sp>
            <p:nvSpPr>
              <p:cNvPr id="18464" name="Text Box 44"/>
              <p:cNvSpPr txBox="1">
                <a:spLocks noChangeArrowheads="1"/>
              </p:cNvSpPr>
              <p:nvPr/>
            </p:nvSpPr>
            <p:spPr bwMode="auto">
              <a:xfrm>
                <a:off x="3916" y="2304"/>
                <a:ext cx="1358" cy="489"/>
              </a:xfrm>
              <a:prstGeom prst="rect">
                <a:avLst/>
              </a:prstGeom>
              <a:noFill/>
              <a:ln w="9525">
                <a:solidFill>
                  <a:schemeClr val="tx1"/>
                </a:solidFill>
                <a:miter lim="800000"/>
                <a:headEnd/>
                <a:tailEnd/>
              </a:ln>
            </p:spPr>
            <p:txBody>
              <a:bodyPr wrap="square">
                <a:prstTxWarp prst="textNoShape">
                  <a:avLst/>
                </a:prstTxWarp>
                <a:spAutoFit/>
              </a:bodyPr>
              <a:lstStyle/>
              <a:p>
                <a:pPr algn="l">
                  <a:buFont typeface="Symbol" pitchFamily="-109" charset="2"/>
                  <a:buNone/>
                </a:pPr>
                <a:r>
                  <a:rPr lang="en-US" sz="1600" b="0" dirty="0">
                    <a:latin typeface="Comic Sans MS" pitchFamily="-109" charset="0"/>
                  </a:rPr>
                  <a:t>–</a:t>
                </a:r>
                <a:r>
                  <a:rPr lang="en-US" sz="1600" b="0" dirty="0" err="1">
                    <a:latin typeface="Arial" pitchFamily="-109" charset="0"/>
                  </a:rPr>
                  <a:t>t</a:t>
                </a:r>
                <a:r>
                  <a:rPr lang="en-US" sz="1600" b="0" dirty="0">
                    <a:latin typeface="Comic Sans MS" pitchFamily="-109" charset="0"/>
                  </a:rPr>
                  <a:t> – </a:t>
                </a:r>
                <a:r>
                  <a:rPr lang="en-US" sz="1600" b="0" dirty="0">
                    <a:latin typeface="Arial" pitchFamily="-109" charset="0"/>
                  </a:rPr>
                  <a:t>Fourier conjugate</a:t>
                </a:r>
              </a:p>
              <a:p>
                <a:pPr algn="l">
                  <a:buFont typeface="Symbol" pitchFamily="-109" charset="2"/>
                  <a:buNone/>
                </a:pPr>
                <a:r>
                  <a:rPr lang="en-US" sz="1600" b="0" dirty="0">
                    <a:latin typeface="Arial" pitchFamily="-109" charset="0"/>
                  </a:rPr>
                  <a:t>to transverse impact </a:t>
                </a:r>
              </a:p>
              <a:p>
                <a:pPr algn="l">
                  <a:buFont typeface="Symbol" pitchFamily="-109" charset="2"/>
                  <a:buNone/>
                </a:pPr>
                <a:r>
                  <a:rPr lang="en-US" sz="1600" b="0" dirty="0">
                    <a:latin typeface="Arial" pitchFamily="-109" charset="0"/>
                  </a:rPr>
                  <a:t>parameter  </a:t>
                </a:r>
              </a:p>
            </p:txBody>
          </p:sp>
          <p:grpSp>
            <p:nvGrpSpPr>
              <p:cNvPr id="5" name="Group 45"/>
              <p:cNvGrpSpPr>
                <a:grpSpLocks/>
              </p:cNvGrpSpPr>
              <p:nvPr/>
            </p:nvGrpSpPr>
            <p:grpSpPr bwMode="auto">
              <a:xfrm>
                <a:off x="3936" y="2352"/>
                <a:ext cx="192" cy="144"/>
                <a:chOff x="480" y="3360"/>
                <a:chExt cx="336" cy="144"/>
              </a:xfrm>
            </p:grpSpPr>
            <p:sp>
              <p:nvSpPr>
                <p:cNvPr id="18466" name="Line 46"/>
                <p:cNvSpPr>
                  <a:spLocks noChangeShapeType="1"/>
                </p:cNvSpPr>
                <p:nvPr/>
              </p:nvSpPr>
              <p:spPr bwMode="auto">
                <a:xfrm>
                  <a:off x="480" y="3408"/>
                  <a:ext cx="48"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18467" name="Line 47"/>
                <p:cNvSpPr>
                  <a:spLocks noChangeShapeType="1"/>
                </p:cNvSpPr>
                <p:nvPr/>
              </p:nvSpPr>
              <p:spPr bwMode="auto">
                <a:xfrm flipH="1">
                  <a:off x="524" y="3360"/>
                  <a:ext cx="96" cy="144"/>
                </a:xfrm>
                <a:prstGeom prst="line">
                  <a:avLst/>
                </a:prstGeom>
                <a:noFill/>
                <a:ln w="9525">
                  <a:solidFill>
                    <a:schemeClr val="tx1"/>
                  </a:solidFill>
                  <a:round/>
                  <a:headEnd/>
                  <a:tailEnd/>
                </a:ln>
              </p:spPr>
              <p:txBody>
                <a:bodyPr>
                  <a:prstTxWarp prst="textNoShape">
                    <a:avLst/>
                  </a:prstTxWarp>
                </a:bodyPr>
                <a:lstStyle/>
                <a:p>
                  <a:endParaRPr lang="en-US"/>
                </a:p>
              </p:txBody>
            </p:sp>
            <p:sp>
              <p:nvSpPr>
                <p:cNvPr id="18468" name="Line 48"/>
                <p:cNvSpPr>
                  <a:spLocks noChangeShapeType="1"/>
                </p:cNvSpPr>
                <p:nvPr/>
              </p:nvSpPr>
              <p:spPr bwMode="auto">
                <a:xfrm>
                  <a:off x="624" y="3360"/>
                  <a:ext cx="192" cy="0"/>
                </a:xfrm>
                <a:prstGeom prst="line">
                  <a:avLst/>
                </a:prstGeom>
                <a:noFill/>
                <a:ln w="9525">
                  <a:solidFill>
                    <a:schemeClr val="tx1"/>
                  </a:solidFill>
                  <a:round/>
                  <a:headEnd/>
                  <a:tailEnd/>
                </a:ln>
              </p:spPr>
              <p:txBody>
                <a:bodyPr>
                  <a:prstTxWarp prst="textNoShape">
                    <a:avLst/>
                  </a:prstTxWarp>
                </a:bodyPr>
                <a:lstStyle/>
                <a:p>
                  <a:endParaRPr lang="en-US"/>
                </a:p>
              </p:txBody>
            </p:sp>
          </p:grpSp>
        </p:grpSp>
        <p:sp>
          <p:nvSpPr>
            <p:cNvPr id="18461" name="Rectangle 49"/>
            <p:cNvSpPr>
              <a:spLocks noChangeArrowheads="1"/>
            </p:cNvSpPr>
            <p:nvPr/>
          </p:nvSpPr>
          <p:spPr bwMode="auto">
            <a:xfrm>
              <a:off x="3035" y="1339"/>
              <a:ext cx="229" cy="31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8462" name="Text Box 50"/>
            <p:cNvSpPr txBox="1">
              <a:spLocks noChangeArrowheads="1"/>
            </p:cNvSpPr>
            <p:nvPr/>
          </p:nvSpPr>
          <p:spPr bwMode="auto">
            <a:xfrm>
              <a:off x="3035" y="1259"/>
              <a:ext cx="216" cy="344"/>
            </a:xfrm>
            <a:prstGeom prst="rect">
              <a:avLst/>
            </a:prstGeom>
            <a:noFill/>
            <a:ln w="9525">
              <a:noFill/>
              <a:miter lim="800000"/>
              <a:headEnd/>
              <a:tailEnd/>
            </a:ln>
          </p:spPr>
          <p:txBody>
            <a:bodyPr wrap="none">
              <a:prstTxWarp prst="textNoShape">
                <a:avLst/>
              </a:prstTxWarp>
              <a:spAutoFit/>
            </a:bodyPr>
            <a:lstStyle/>
            <a:p>
              <a:r>
                <a:rPr lang="en-US">
                  <a:solidFill>
                    <a:srgbClr val="C00000"/>
                  </a:solidFill>
                  <a:latin typeface="Symbol" pitchFamily="-109" charset="2"/>
                </a:rPr>
                <a:t>g</a:t>
              </a:r>
              <a:endParaRPr lang="en-US">
                <a:solidFill>
                  <a:srgbClr val="C00000"/>
                </a:solidFill>
                <a:latin typeface="Tahoma" pitchFamily="-109" charset="0"/>
              </a:endParaRPr>
            </a:p>
          </p:txBody>
        </p:sp>
        <p:sp>
          <p:nvSpPr>
            <p:cNvPr id="18463" name="Line 51"/>
            <p:cNvSpPr>
              <a:spLocks noChangeShapeType="1"/>
            </p:cNvSpPr>
            <p:nvPr/>
          </p:nvSpPr>
          <p:spPr bwMode="auto">
            <a:xfrm>
              <a:off x="1440" y="1843"/>
              <a:ext cx="1632" cy="0"/>
            </a:xfrm>
            <a:prstGeom prst="line">
              <a:avLst/>
            </a:prstGeom>
            <a:noFill/>
            <a:ln w="28575">
              <a:solidFill>
                <a:schemeClr val="tx1"/>
              </a:solidFill>
              <a:prstDash val="dash"/>
              <a:round/>
              <a:headEnd/>
              <a:tailEnd/>
            </a:ln>
          </p:spPr>
          <p:txBody>
            <a:bodyP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70700" y="1871037"/>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59" name="Rectangle 3"/>
          <p:cNvSpPr>
            <a:spLocks noChangeArrowheads="1"/>
          </p:cNvSpPr>
          <p:nvPr/>
        </p:nvSpPr>
        <p:spPr bwMode="auto">
          <a:xfrm>
            <a:off x="6697663" y="1413837"/>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60" name="Rectangle 4"/>
          <p:cNvSpPr>
            <a:spLocks noChangeArrowheads="1"/>
          </p:cNvSpPr>
          <p:nvPr/>
        </p:nvSpPr>
        <p:spPr bwMode="auto">
          <a:xfrm>
            <a:off x="3175" y="3175"/>
            <a:ext cx="9145588" cy="520700"/>
          </a:xfrm>
          <a:prstGeom prst="rect">
            <a:avLst/>
          </a:prstGeom>
          <a:noFill/>
          <a:ln w="9525">
            <a:noFill/>
            <a:miter lim="800000"/>
            <a:headEnd/>
            <a:tailEnd/>
          </a:ln>
        </p:spPr>
        <p:txBody>
          <a:bodyPr>
            <a:prstTxWarp prst="textNoShape">
              <a:avLst/>
            </a:prstTxWarp>
          </a:bodyPr>
          <a:lstStyle/>
          <a:p>
            <a:endParaRPr lang="en-US"/>
          </a:p>
        </p:txBody>
      </p:sp>
      <p:sp>
        <p:nvSpPr>
          <p:cNvPr id="19461" name="Rectangle 5"/>
          <p:cNvSpPr>
            <a:spLocks noChangeArrowheads="1"/>
          </p:cNvSpPr>
          <p:nvPr/>
        </p:nvSpPr>
        <p:spPr bwMode="auto">
          <a:xfrm>
            <a:off x="1036638" y="28575"/>
            <a:ext cx="6811962" cy="552450"/>
          </a:xfrm>
          <a:prstGeom prst="rect">
            <a:avLst/>
          </a:prstGeom>
          <a:noFill/>
          <a:ln w="9525">
            <a:noFill/>
            <a:miter lim="800000"/>
            <a:headEnd/>
            <a:tailEnd/>
          </a:ln>
        </p:spPr>
        <p:txBody>
          <a:bodyPr>
            <a:prstTxWarp prst="textNoShape">
              <a:avLst/>
            </a:prstTxWarp>
          </a:bodyPr>
          <a:lstStyle/>
          <a:p>
            <a:endParaRPr lang="en-US"/>
          </a:p>
        </p:txBody>
      </p:sp>
      <p:sp>
        <p:nvSpPr>
          <p:cNvPr id="19462" name="Rectangle 6"/>
          <p:cNvSpPr>
            <a:spLocks noChangeArrowheads="1"/>
          </p:cNvSpPr>
          <p:nvPr/>
        </p:nvSpPr>
        <p:spPr bwMode="auto">
          <a:xfrm>
            <a:off x="56951" y="293155"/>
            <a:ext cx="8156575" cy="369332"/>
          </a:xfrm>
          <a:prstGeom prst="rect">
            <a:avLst/>
          </a:prstGeom>
          <a:noFill/>
          <a:ln w="9525">
            <a:noFill/>
            <a:miter lim="800000"/>
            <a:headEnd/>
            <a:tailEnd/>
          </a:ln>
        </p:spPr>
        <p:txBody>
          <a:bodyPr lIns="0" tIns="0" rIns="0" bIns="0">
            <a:prstTxWarp prst="textNoShape">
              <a:avLst/>
            </a:prstTxWarp>
            <a:spAutoFit/>
          </a:bodyPr>
          <a:lstStyle/>
          <a:p>
            <a:pPr algn="l"/>
            <a:r>
              <a:rPr lang="en-US" sz="2400" b="1" dirty="0">
                <a:solidFill>
                  <a:srgbClr val="000090"/>
                </a:solidFill>
                <a:latin typeface="Arial" pitchFamily="-109" charset="0"/>
                <a:ea typeface="Arial" pitchFamily="-109" charset="0"/>
                <a:cs typeface="Arial" pitchFamily="-109" charset="0"/>
              </a:rPr>
              <a:t>Link to DIS and Elastic Form Factors</a:t>
            </a:r>
          </a:p>
        </p:txBody>
      </p:sp>
      <p:grpSp>
        <p:nvGrpSpPr>
          <p:cNvPr id="2" name="Group 248"/>
          <p:cNvGrpSpPr>
            <a:grpSpLocks/>
          </p:cNvGrpSpPr>
          <p:nvPr/>
        </p:nvGrpSpPr>
        <p:grpSpPr bwMode="auto">
          <a:xfrm>
            <a:off x="2395538" y="3703012"/>
            <a:ext cx="3243262" cy="625475"/>
            <a:chOff x="1488" y="3206"/>
            <a:chExt cx="2043" cy="394"/>
          </a:xfrm>
        </p:grpSpPr>
        <p:grpSp>
          <p:nvGrpSpPr>
            <p:cNvPr id="3" name="Group 10"/>
            <p:cNvGrpSpPr>
              <a:grpSpLocks/>
            </p:cNvGrpSpPr>
            <p:nvPr/>
          </p:nvGrpSpPr>
          <p:grpSpPr bwMode="auto">
            <a:xfrm>
              <a:off x="1696" y="3206"/>
              <a:ext cx="1642" cy="346"/>
              <a:chOff x="395" y="2008"/>
              <a:chExt cx="1813" cy="400"/>
            </a:xfrm>
          </p:grpSpPr>
          <p:sp>
            <p:nvSpPr>
              <p:cNvPr id="19651" name="Rectangle 11"/>
              <p:cNvSpPr>
                <a:spLocks noChangeArrowheads="1"/>
              </p:cNvSpPr>
              <p:nvPr/>
            </p:nvSpPr>
            <p:spPr bwMode="auto">
              <a:xfrm>
                <a:off x="2134" y="2131"/>
                <a:ext cx="74"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2" name="Rectangle 12"/>
              <p:cNvSpPr>
                <a:spLocks noChangeArrowheads="1"/>
              </p:cNvSpPr>
              <p:nvPr/>
            </p:nvSpPr>
            <p:spPr bwMode="auto">
              <a:xfrm>
                <a:off x="1998" y="2131"/>
                <a:ext cx="55"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3" name="Rectangle 13"/>
              <p:cNvSpPr>
                <a:spLocks noChangeArrowheads="1"/>
              </p:cNvSpPr>
              <p:nvPr/>
            </p:nvSpPr>
            <p:spPr bwMode="auto">
              <a:xfrm>
                <a:off x="1813" y="2131"/>
                <a:ext cx="55"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4" name="Rectangle 14"/>
              <p:cNvSpPr>
                <a:spLocks noChangeArrowheads="1"/>
              </p:cNvSpPr>
              <p:nvPr/>
            </p:nvSpPr>
            <p:spPr bwMode="auto">
              <a:xfrm>
                <a:off x="1642" y="2131"/>
                <a:ext cx="74"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5" name="Rectangle 15"/>
              <p:cNvSpPr>
                <a:spLocks noChangeArrowheads="1"/>
              </p:cNvSpPr>
              <p:nvPr/>
            </p:nvSpPr>
            <p:spPr bwMode="auto">
              <a:xfrm>
                <a:off x="1438" y="2008"/>
                <a:ext cx="120"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6" name="Rectangle 16"/>
              <p:cNvSpPr>
                <a:spLocks noChangeArrowheads="1"/>
              </p:cNvSpPr>
              <p:nvPr/>
            </p:nvSpPr>
            <p:spPr bwMode="auto">
              <a:xfrm>
                <a:off x="1362" y="2131"/>
                <a:ext cx="55"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 </a:t>
                </a:r>
                <a:endParaRPr lang="en-US" sz="2400" b="0">
                  <a:latin typeface="Symbol" pitchFamily="-109" charset="2"/>
                </a:endParaRPr>
              </a:p>
            </p:txBody>
          </p:sp>
          <p:sp>
            <p:nvSpPr>
              <p:cNvPr id="19657" name="Rectangle 17"/>
              <p:cNvSpPr>
                <a:spLocks noChangeArrowheads="1"/>
              </p:cNvSpPr>
              <p:nvPr/>
            </p:nvSpPr>
            <p:spPr bwMode="auto">
              <a:xfrm>
                <a:off x="1322" y="2131"/>
                <a:ext cx="56"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8" name="Rectangle 18"/>
              <p:cNvSpPr>
                <a:spLocks noChangeArrowheads="1"/>
              </p:cNvSpPr>
              <p:nvPr/>
            </p:nvSpPr>
            <p:spPr bwMode="auto">
              <a:xfrm>
                <a:off x="1104" y="2008"/>
                <a:ext cx="119"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59" name="Rectangle 19"/>
              <p:cNvSpPr>
                <a:spLocks noChangeArrowheads="1"/>
              </p:cNvSpPr>
              <p:nvPr/>
            </p:nvSpPr>
            <p:spPr bwMode="auto">
              <a:xfrm>
                <a:off x="1009" y="2131"/>
                <a:ext cx="55"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 </a:t>
                </a:r>
                <a:endParaRPr lang="en-US" sz="2400" b="0">
                  <a:latin typeface="Symbol" pitchFamily="-109" charset="2"/>
                </a:endParaRPr>
              </a:p>
            </p:txBody>
          </p:sp>
          <p:sp>
            <p:nvSpPr>
              <p:cNvPr id="19660" name="Rectangle 20"/>
              <p:cNvSpPr>
                <a:spLocks noChangeArrowheads="1"/>
              </p:cNvSpPr>
              <p:nvPr/>
            </p:nvSpPr>
            <p:spPr bwMode="auto">
              <a:xfrm>
                <a:off x="970" y="2131"/>
                <a:ext cx="56"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61" name="Rectangle 21"/>
              <p:cNvSpPr>
                <a:spLocks noChangeArrowheads="1"/>
              </p:cNvSpPr>
              <p:nvPr/>
            </p:nvSpPr>
            <p:spPr bwMode="auto">
              <a:xfrm>
                <a:off x="698" y="2131"/>
                <a:ext cx="55"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 </a:t>
                </a:r>
                <a:endParaRPr lang="en-US" sz="2400" b="0">
                  <a:latin typeface="Symbol" pitchFamily="-109" charset="2"/>
                </a:endParaRPr>
              </a:p>
            </p:txBody>
          </p:sp>
          <p:sp>
            <p:nvSpPr>
              <p:cNvPr id="19662" name="Rectangle 22"/>
              <p:cNvSpPr>
                <a:spLocks noChangeArrowheads="1"/>
              </p:cNvSpPr>
              <p:nvPr/>
            </p:nvSpPr>
            <p:spPr bwMode="auto">
              <a:xfrm>
                <a:off x="655" y="2131"/>
                <a:ext cx="55" cy="277"/>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63" name="Rectangle 23"/>
              <p:cNvSpPr>
                <a:spLocks noChangeArrowheads="1"/>
              </p:cNvSpPr>
              <p:nvPr/>
            </p:nvSpPr>
            <p:spPr bwMode="auto">
              <a:xfrm>
                <a:off x="2063" y="2131"/>
                <a:ext cx="62" cy="277"/>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t</a:t>
                </a:r>
                <a:endParaRPr lang="en-US" sz="2400" b="0">
                  <a:latin typeface="Symbol" pitchFamily="-109" charset="2"/>
                </a:endParaRPr>
              </a:p>
            </p:txBody>
          </p:sp>
          <p:sp>
            <p:nvSpPr>
              <p:cNvPr id="19664" name="Rectangle 24"/>
              <p:cNvSpPr>
                <a:spLocks noChangeArrowheads="1"/>
              </p:cNvSpPr>
              <p:nvPr/>
            </p:nvSpPr>
            <p:spPr bwMode="auto">
              <a:xfrm>
                <a:off x="1724" y="2131"/>
                <a:ext cx="99" cy="277"/>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x</a:t>
                </a:r>
                <a:endParaRPr lang="en-US" sz="2400" b="0">
                  <a:latin typeface="Symbol" pitchFamily="-109" charset="2"/>
                </a:endParaRPr>
              </a:p>
            </p:txBody>
          </p:sp>
          <p:sp>
            <p:nvSpPr>
              <p:cNvPr id="19665" name="Rectangle 25"/>
              <p:cNvSpPr>
                <a:spLocks noChangeArrowheads="1"/>
              </p:cNvSpPr>
              <p:nvPr/>
            </p:nvSpPr>
            <p:spPr bwMode="auto">
              <a:xfrm>
                <a:off x="1415" y="2131"/>
                <a:ext cx="135" cy="277"/>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E</a:t>
                </a:r>
                <a:endParaRPr lang="en-US" sz="2400" b="0">
                  <a:latin typeface="Symbol" pitchFamily="-109" charset="2"/>
                </a:endParaRPr>
              </a:p>
            </p:txBody>
          </p:sp>
          <p:sp>
            <p:nvSpPr>
              <p:cNvPr id="19666" name="Rectangle 26"/>
              <p:cNvSpPr>
                <a:spLocks noChangeArrowheads="1"/>
              </p:cNvSpPr>
              <p:nvPr/>
            </p:nvSpPr>
            <p:spPr bwMode="auto">
              <a:xfrm>
                <a:off x="1062" y="2131"/>
                <a:ext cx="159" cy="277"/>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H</a:t>
                </a:r>
                <a:endParaRPr lang="en-US" sz="2400" b="0">
                  <a:latin typeface="Symbol" pitchFamily="-109" charset="2"/>
                </a:endParaRPr>
              </a:p>
            </p:txBody>
          </p:sp>
          <p:sp>
            <p:nvSpPr>
              <p:cNvPr id="19667" name="Rectangle 27"/>
              <p:cNvSpPr>
                <a:spLocks noChangeArrowheads="1"/>
              </p:cNvSpPr>
              <p:nvPr/>
            </p:nvSpPr>
            <p:spPr bwMode="auto">
              <a:xfrm>
                <a:off x="749" y="2131"/>
                <a:ext cx="135" cy="277"/>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E</a:t>
                </a:r>
                <a:endParaRPr lang="en-US" sz="2400" b="0">
                  <a:latin typeface="Symbol" pitchFamily="-109" charset="2"/>
                </a:endParaRPr>
              </a:p>
            </p:txBody>
          </p:sp>
          <p:sp>
            <p:nvSpPr>
              <p:cNvPr id="19668" name="Rectangle 28"/>
              <p:cNvSpPr>
                <a:spLocks noChangeArrowheads="1"/>
              </p:cNvSpPr>
              <p:nvPr/>
            </p:nvSpPr>
            <p:spPr bwMode="auto">
              <a:xfrm>
                <a:off x="395" y="2131"/>
                <a:ext cx="159" cy="277"/>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H</a:t>
                </a:r>
                <a:endParaRPr lang="en-US" sz="2400" b="0">
                  <a:latin typeface="Symbol" pitchFamily="-109" charset="2"/>
                </a:endParaRPr>
              </a:p>
            </p:txBody>
          </p:sp>
          <p:sp>
            <p:nvSpPr>
              <p:cNvPr id="19669" name="Rectangle 29"/>
              <p:cNvSpPr>
                <a:spLocks noChangeArrowheads="1"/>
              </p:cNvSpPr>
              <p:nvPr/>
            </p:nvSpPr>
            <p:spPr bwMode="auto">
              <a:xfrm>
                <a:off x="1560" y="2112"/>
                <a:ext cx="66" cy="167"/>
              </a:xfrm>
              <a:prstGeom prst="rect">
                <a:avLst/>
              </a:prstGeom>
              <a:noFill/>
              <a:ln w="9525">
                <a:noFill/>
                <a:miter lim="800000"/>
                <a:headEnd/>
                <a:tailEnd/>
              </a:ln>
            </p:spPr>
            <p:txBody>
              <a:bodyPr wrap="none" lIns="0" tIns="0" rIns="0" bIns="0">
                <a:prstTxWarp prst="textNoShape">
                  <a:avLst/>
                </a:prstTxWarp>
                <a:spAutoFit/>
              </a:bodyPr>
              <a:lstStyle/>
              <a:p>
                <a:r>
                  <a:rPr lang="en-US" sz="1500" b="0" i="1">
                    <a:solidFill>
                      <a:srgbClr val="000000"/>
                    </a:solidFill>
                  </a:rPr>
                  <a:t>q</a:t>
                </a:r>
                <a:endParaRPr lang="en-US" sz="2400" b="0">
                  <a:latin typeface="Symbol" pitchFamily="-109" charset="2"/>
                </a:endParaRPr>
              </a:p>
            </p:txBody>
          </p:sp>
          <p:sp>
            <p:nvSpPr>
              <p:cNvPr id="19670" name="Rectangle 30"/>
              <p:cNvSpPr>
                <a:spLocks noChangeArrowheads="1"/>
              </p:cNvSpPr>
              <p:nvPr/>
            </p:nvSpPr>
            <p:spPr bwMode="auto">
              <a:xfrm>
                <a:off x="1240" y="2112"/>
                <a:ext cx="66" cy="166"/>
              </a:xfrm>
              <a:prstGeom prst="rect">
                <a:avLst/>
              </a:prstGeom>
              <a:noFill/>
              <a:ln w="9525">
                <a:noFill/>
                <a:miter lim="800000"/>
                <a:headEnd/>
                <a:tailEnd/>
              </a:ln>
            </p:spPr>
            <p:txBody>
              <a:bodyPr wrap="none" lIns="0" tIns="0" rIns="0" bIns="0">
                <a:prstTxWarp prst="textNoShape">
                  <a:avLst/>
                </a:prstTxWarp>
                <a:spAutoFit/>
              </a:bodyPr>
              <a:lstStyle/>
              <a:p>
                <a:r>
                  <a:rPr lang="en-US" sz="1500" b="0" i="1">
                    <a:solidFill>
                      <a:srgbClr val="000000"/>
                    </a:solidFill>
                  </a:rPr>
                  <a:t>q</a:t>
                </a:r>
                <a:endParaRPr lang="en-US" sz="2400" b="0">
                  <a:latin typeface="Symbol" pitchFamily="-109" charset="2"/>
                </a:endParaRPr>
              </a:p>
            </p:txBody>
          </p:sp>
          <p:sp>
            <p:nvSpPr>
              <p:cNvPr id="19671" name="Rectangle 31"/>
              <p:cNvSpPr>
                <a:spLocks noChangeArrowheads="1"/>
              </p:cNvSpPr>
              <p:nvPr/>
            </p:nvSpPr>
            <p:spPr bwMode="auto">
              <a:xfrm>
                <a:off x="889" y="2112"/>
                <a:ext cx="66" cy="167"/>
              </a:xfrm>
              <a:prstGeom prst="rect">
                <a:avLst/>
              </a:prstGeom>
              <a:noFill/>
              <a:ln w="9525">
                <a:noFill/>
                <a:miter lim="800000"/>
                <a:headEnd/>
                <a:tailEnd/>
              </a:ln>
            </p:spPr>
            <p:txBody>
              <a:bodyPr wrap="none" lIns="0" tIns="0" rIns="0" bIns="0">
                <a:prstTxWarp prst="textNoShape">
                  <a:avLst/>
                </a:prstTxWarp>
                <a:spAutoFit/>
              </a:bodyPr>
              <a:lstStyle/>
              <a:p>
                <a:r>
                  <a:rPr lang="en-US" sz="1500" b="0" i="1">
                    <a:solidFill>
                      <a:srgbClr val="000000"/>
                    </a:solidFill>
                  </a:rPr>
                  <a:t>q</a:t>
                </a:r>
                <a:endParaRPr lang="en-US" sz="2400" b="0">
                  <a:latin typeface="Symbol" pitchFamily="-109" charset="2"/>
                </a:endParaRPr>
              </a:p>
            </p:txBody>
          </p:sp>
          <p:sp>
            <p:nvSpPr>
              <p:cNvPr id="19672" name="Rectangle 32"/>
              <p:cNvSpPr>
                <a:spLocks noChangeArrowheads="1"/>
              </p:cNvSpPr>
              <p:nvPr/>
            </p:nvSpPr>
            <p:spPr bwMode="auto">
              <a:xfrm>
                <a:off x="575" y="2112"/>
                <a:ext cx="66" cy="166"/>
              </a:xfrm>
              <a:prstGeom prst="rect">
                <a:avLst/>
              </a:prstGeom>
              <a:noFill/>
              <a:ln w="9525">
                <a:noFill/>
                <a:miter lim="800000"/>
                <a:headEnd/>
                <a:tailEnd/>
              </a:ln>
            </p:spPr>
            <p:txBody>
              <a:bodyPr wrap="none" lIns="0" tIns="0" rIns="0" bIns="0">
                <a:prstTxWarp prst="textNoShape">
                  <a:avLst/>
                </a:prstTxWarp>
                <a:spAutoFit/>
              </a:bodyPr>
              <a:lstStyle/>
              <a:p>
                <a:r>
                  <a:rPr lang="en-US" sz="1500" b="0" i="1">
                    <a:solidFill>
                      <a:srgbClr val="000000"/>
                    </a:solidFill>
                  </a:rPr>
                  <a:t>q</a:t>
                </a:r>
                <a:endParaRPr lang="en-US" sz="2400" b="0">
                  <a:latin typeface="Symbol" pitchFamily="-109" charset="2"/>
                </a:endParaRPr>
              </a:p>
            </p:txBody>
          </p:sp>
          <p:sp>
            <p:nvSpPr>
              <p:cNvPr id="19673" name="Rectangle 33"/>
              <p:cNvSpPr>
                <a:spLocks noChangeArrowheads="1"/>
              </p:cNvSpPr>
              <p:nvPr/>
            </p:nvSpPr>
            <p:spPr bwMode="auto">
              <a:xfrm>
                <a:off x="1871" y="2107"/>
                <a:ext cx="110" cy="278"/>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latin typeface="Symbol" pitchFamily="-109" charset="2"/>
                  </a:rPr>
                  <a:t>x</a:t>
                </a:r>
                <a:endParaRPr lang="en-US" sz="2400" b="0">
                  <a:latin typeface="Symbol" pitchFamily="-109" charset="2"/>
                </a:endParaRPr>
              </a:p>
            </p:txBody>
          </p:sp>
        </p:grpSp>
        <p:sp>
          <p:nvSpPr>
            <p:cNvPr id="19650" name="Freeform 34"/>
            <p:cNvSpPr>
              <a:spLocks/>
            </p:cNvSpPr>
            <p:nvPr/>
          </p:nvSpPr>
          <p:spPr bwMode="auto">
            <a:xfrm>
              <a:off x="1488" y="3284"/>
              <a:ext cx="2043" cy="316"/>
            </a:xfrm>
            <a:custGeom>
              <a:avLst/>
              <a:gdLst>
                <a:gd name="T0" fmla="*/ 5 w 2256"/>
                <a:gd name="T1" fmla="*/ 0 h 365"/>
                <a:gd name="T2" fmla="*/ 5 w 2256"/>
                <a:gd name="T3" fmla="*/ 1 h 365"/>
                <a:gd name="T4" fmla="*/ 5 w 2256"/>
                <a:gd name="T5" fmla="*/ 3 h 365"/>
                <a:gd name="T6" fmla="*/ 5 w 2256"/>
                <a:gd name="T7" fmla="*/ 3 h 365"/>
                <a:gd name="T8" fmla="*/ 5 w 2256"/>
                <a:gd name="T9" fmla="*/ 3 h 365"/>
                <a:gd name="T10" fmla="*/ 5 w 2256"/>
                <a:gd name="T11" fmla="*/ 3 h 365"/>
                <a:gd name="T12" fmla="*/ 5 w 2256"/>
                <a:gd name="T13" fmla="*/ 3 h 365"/>
                <a:gd name="T14" fmla="*/ 1 w 2256"/>
                <a:gd name="T15" fmla="*/ 3 h 365"/>
                <a:gd name="T16" fmla="*/ 0 w 2256"/>
                <a:gd name="T17" fmla="*/ 3 h 365"/>
                <a:gd name="T18" fmla="*/ 0 w 2256"/>
                <a:gd name="T19" fmla="*/ 5 h 365"/>
                <a:gd name="T20" fmla="*/ 1 w 2256"/>
                <a:gd name="T21" fmla="*/ 5 h 365"/>
                <a:gd name="T22" fmla="*/ 5 w 2256"/>
                <a:gd name="T23" fmla="*/ 5 h 365"/>
                <a:gd name="T24" fmla="*/ 5 w 2256"/>
                <a:gd name="T25" fmla="*/ 5 h 365"/>
                <a:gd name="T26" fmla="*/ 5 w 2256"/>
                <a:gd name="T27" fmla="*/ 6 h 365"/>
                <a:gd name="T28" fmla="*/ 5 w 2256"/>
                <a:gd name="T29" fmla="*/ 6 h 365"/>
                <a:gd name="T30" fmla="*/ 5 w 2256"/>
                <a:gd name="T31" fmla="*/ 6 h 365"/>
                <a:gd name="T32" fmla="*/ 5 w 2256"/>
                <a:gd name="T33" fmla="*/ 6 h 365"/>
                <a:gd name="T34" fmla="*/ 5 w 2256"/>
                <a:gd name="T35" fmla="*/ 6 h 365"/>
                <a:gd name="T36" fmla="*/ 124 w 2256"/>
                <a:gd name="T37" fmla="*/ 6 h 365"/>
                <a:gd name="T38" fmla="*/ 125 w 2256"/>
                <a:gd name="T39" fmla="*/ 6 h 365"/>
                <a:gd name="T40" fmla="*/ 125 w 2256"/>
                <a:gd name="T41" fmla="*/ 6 h 365"/>
                <a:gd name="T42" fmla="*/ 126 w 2256"/>
                <a:gd name="T43" fmla="*/ 6 h 365"/>
                <a:gd name="T44" fmla="*/ 126 w 2256"/>
                <a:gd name="T45" fmla="*/ 6 h 365"/>
                <a:gd name="T46" fmla="*/ 126 w 2256"/>
                <a:gd name="T47" fmla="*/ 5 h 365"/>
                <a:gd name="T48" fmla="*/ 126 w 2256"/>
                <a:gd name="T49" fmla="*/ 5 h 365"/>
                <a:gd name="T50" fmla="*/ 126 w 2256"/>
                <a:gd name="T51" fmla="*/ 5 h 365"/>
                <a:gd name="T52" fmla="*/ 127 w 2256"/>
                <a:gd name="T53" fmla="*/ 5 h 365"/>
                <a:gd name="T54" fmla="*/ 127 w 2256"/>
                <a:gd name="T55" fmla="*/ 3 h 365"/>
                <a:gd name="T56" fmla="*/ 126 w 2256"/>
                <a:gd name="T57" fmla="*/ 3 h 365"/>
                <a:gd name="T58" fmla="*/ 126 w 2256"/>
                <a:gd name="T59" fmla="*/ 3 h 365"/>
                <a:gd name="T60" fmla="*/ 126 w 2256"/>
                <a:gd name="T61" fmla="*/ 3 h 365"/>
                <a:gd name="T62" fmla="*/ 126 w 2256"/>
                <a:gd name="T63" fmla="*/ 3 h 365"/>
                <a:gd name="T64" fmla="*/ 126 w 2256"/>
                <a:gd name="T65" fmla="*/ 3 h 365"/>
                <a:gd name="T66" fmla="*/ 125 w 2256"/>
                <a:gd name="T67" fmla="*/ 3 h 365"/>
                <a:gd name="T68" fmla="*/ 125 w 2256"/>
                <a:gd name="T69" fmla="*/ 1 h 365"/>
                <a:gd name="T70" fmla="*/ 124 w 2256"/>
                <a:gd name="T71" fmla="*/ 0 h 365"/>
                <a:gd name="T72" fmla="*/ 5 w 2256"/>
                <a:gd name="T73" fmla="*/ 0 h 3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56"/>
                <a:gd name="T112" fmla="*/ 0 h 365"/>
                <a:gd name="T113" fmla="*/ 2256 w 2256"/>
                <a:gd name="T114" fmla="*/ 365 h 3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56" h="365">
                  <a:moveTo>
                    <a:pt x="61" y="0"/>
                  </a:moveTo>
                  <a:lnTo>
                    <a:pt x="49" y="1"/>
                  </a:lnTo>
                  <a:lnTo>
                    <a:pt x="37" y="5"/>
                  </a:lnTo>
                  <a:lnTo>
                    <a:pt x="27" y="10"/>
                  </a:lnTo>
                  <a:lnTo>
                    <a:pt x="18" y="18"/>
                  </a:lnTo>
                  <a:lnTo>
                    <a:pt x="10" y="27"/>
                  </a:lnTo>
                  <a:lnTo>
                    <a:pt x="5" y="37"/>
                  </a:lnTo>
                  <a:lnTo>
                    <a:pt x="1" y="49"/>
                  </a:lnTo>
                  <a:lnTo>
                    <a:pt x="0" y="61"/>
                  </a:lnTo>
                  <a:lnTo>
                    <a:pt x="0" y="304"/>
                  </a:lnTo>
                  <a:lnTo>
                    <a:pt x="1" y="316"/>
                  </a:lnTo>
                  <a:lnTo>
                    <a:pt x="5" y="328"/>
                  </a:lnTo>
                  <a:lnTo>
                    <a:pt x="10" y="338"/>
                  </a:lnTo>
                  <a:lnTo>
                    <a:pt x="18" y="347"/>
                  </a:lnTo>
                  <a:lnTo>
                    <a:pt x="27" y="355"/>
                  </a:lnTo>
                  <a:lnTo>
                    <a:pt x="37" y="360"/>
                  </a:lnTo>
                  <a:lnTo>
                    <a:pt x="49" y="364"/>
                  </a:lnTo>
                  <a:lnTo>
                    <a:pt x="61" y="365"/>
                  </a:lnTo>
                  <a:lnTo>
                    <a:pt x="2195" y="365"/>
                  </a:lnTo>
                  <a:lnTo>
                    <a:pt x="2207" y="364"/>
                  </a:lnTo>
                  <a:lnTo>
                    <a:pt x="2219" y="360"/>
                  </a:lnTo>
                  <a:lnTo>
                    <a:pt x="2229" y="355"/>
                  </a:lnTo>
                  <a:lnTo>
                    <a:pt x="2238" y="347"/>
                  </a:lnTo>
                  <a:lnTo>
                    <a:pt x="2246" y="338"/>
                  </a:lnTo>
                  <a:lnTo>
                    <a:pt x="2251" y="328"/>
                  </a:lnTo>
                  <a:lnTo>
                    <a:pt x="2255" y="316"/>
                  </a:lnTo>
                  <a:lnTo>
                    <a:pt x="2256" y="304"/>
                  </a:lnTo>
                  <a:lnTo>
                    <a:pt x="2256" y="61"/>
                  </a:lnTo>
                  <a:lnTo>
                    <a:pt x="2255" y="49"/>
                  </a:lnTo>
                  <a:lnTo>
                    <a:pt x="2251" y="37"/>
                  </a:lnTo>
                  <a:lnTo>
                    <a:pt x="2246" y="27"/>
                  </a:lnTo>
                  <a:lnTo>
                    <a:pt x="2238" y="18"/>
                  </a:lnTo>
                  <a:lnTo>
                    <a:pt x="2229" y="10"/>
                  </a:lnTo>
                  <a:lnTo>
                    <a:pt x="2219" y="5"/>
                  </a:lnTo>
                  <a:lnTo>
                    <a:pt x="2207" y="1"/>
                  </a:lnTo>
                  <a:lnTo>
                    <a:pt x="2195" y="0"/>
                  </a:lnTo>
                  <a:lnTo>
                    <a:pt x="61" y="0"/>
                  </a:lnTo>
                  <a:close/>
                </a:path>
              </a:pathLst>
            </a:custGeom>
            <a:noFill/>
            <a:ln w="28575">
              <a:solidFill>
                <a:srgbClr val="3333CC"/>
              </a:solidFill>
              <a:round/>
              <a:headEnd/>
              <a:tailEnd/>
            </a:ln>
          </p:spPr>
          <p:txBody>
            <a:bodyPr>
              <a:prstTxWarp prst="textNoShape">
                <a:avLst/>
              </a:prstTxWarp>
            </a:bodyPr>
            <a:lstStyle/>
            <a:p>
              <a:endParaRPr lang="en-US"/>
            </a:p>
          </p:txBody>
        </p:sp>
      </p:grpSp>
      <p:sp>
        <p:nvSpPr>
          <p:cNvPr id="19464" name="Rectangle 85"/>
          <p:cNvSpPr>
            <a:spLocks noChangeArrowheads="1"/>
          </p:cNvSpPr>
          <p:nvPr/>
        </p:nvSpPr>
        <p:spPr bwMode="auto">
          <a:xfrm>
            <a:off x="7031038" y="2907675"/>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65" name="Rectangle 86"/>
          <p:cNvSpPr>
            <a:spLocks noChangeArrowheads="1"/>
          </p:cNvSpPr>
          <p:nvPr/>
        </p:nvSpPr>
        <p:spPr bwMode="auto">
          <a:xfrm>
            <a:off x="7391400" y="3058487"/>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66" name="Rectangle 87"/>
          <p:cNvSpPr>
            <a:spLocks noChangeArrowheads="1"/>
          </p:cNvSpPr>
          <p:nvPr/>
        </p:nvSpPr>
        <p:spPr bwMode="auto">
          <a:xfrm>
            <a:off x="6892925" y="3058487"/>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67" name="Rectangle 88"/>
          <p:cNvSpPr>
            <a:spLocks noChangeArrowheads="1"/>
          </p:cNvSpPr>
          <p:nvPr/>
        </p:nvSpPr>
        <p:spPr bwMode="auto">
          <a:xfrm>
            <a:off x="6567488" y="3058487"/>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68" name="Rectangle 89"/>
          <p:cNvSpPr>
            <a:spLocks noChangeArrowheads="1"/>
          </p:cNvSpPr>
          <p:nvPr/>
        </p:nvSpPr>
        <p:spPr bwMode="auto">
          <a:xfrm>
            <a:off x="8561388" y="4241175"/>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69" name="Rectangle 90"/>
          <p:cNvSpPr>
            <a:spLocks noChangeArrowheads="1"/>
          </p:cNvSpPr>
          <p:nvPr/>
        </p:nvSpPr>
        <p:spPr bwMode="auto">
          <a:xfrm>
            <a:off x="6416675" y="4241175"/>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70" name="Rectangle 91"/>
          <p:cNvSpPr>
            <a:spLocks noChangeArrowheads="1"/>
          </p:cNvSpPr>
          <p:nvPr/>
        </p:nvSpPr>
        <p:spPr bwMode="auto">
          <a:xfrm>
            <a:off x="6908800" y="3615700"/>
            <a:ext cx="0" cy="365125"/>
          </a:xfrm>
          <a:prstGeom prst="rect">
            <a:avLst/>
          </a:prstGeom>
          <a:noFill/>
          <a:ln w="9525">
            <a:noFill/>
            <a:miter lim="800000"/>
            <a:headEnd/>
            <a:tailEnd/>
          </a:ln>
        </p:spPr>
        <p:txBody>
          <a:bodyPr wrap="none" lIns="0" tIns="0" rIns="0" bIns="0">
            <a:prstTxWarp prst="textNoShape">
              <a:avLst/>
            </a:prstTxWarp>
            <a:spAutoFit/>
          </a:bodyPr>
          <a:lstStyle/>
          <a:p>
            <a:endParaRPr lang="en-US" sz="2400" b="0">
              <a:latin typeface="Symbol" pitchFamily="-109" charset="2"/>
            </a:endParaRPr>
          </a:p>
        </p:txBody>
      </p:sp>
      <p:sp>
        <p:nvSpPr>
          <p:cNvPr id="19471" name="Rectangle 35"/>
          <p:cNvSpPr>
            <a:spLocks noChangeArrowheads="1"/>
          </p:cNvSpPr>
          <p:nvPr/>
        </p:nvSpPr>
        <p:spPr bwMode="auto">
          <a:xfrm>
            <a:off x="671513" y="2042487"/>
            <a:ext cx="2443162" cy="396875"/>
          </a:xfrm>
          <a:prstGeom prst="rect">
            <a:avLst/>
          </a:prstGeom>
          <a:noFill/>
          <a:ln w="9525">
            <a:noFill/>
            <a:miter lim="800000"/>
            <a:headEnd/>
            <a:tailEnd/>
          </a:ln>
        </p:spPr>
        <p:txBody>
          <a:bodyPr>
            <a:prstTxWarp prst="textNoShape">
              <a:avLst/>
            </a:prstTxWarp>
          </a:bodyPr>
          <a:lstStyle/>
          <a:p>
            <a:endParaRPr lang="en-US"/>
          </a:p>
        </p:txBody>
      </p:sp>
      <p:grpSp>
        <p:nvGrpSpPr>
          <p:cNvPr id="4" name="Group 288"/>
          <p:cNvGrpSpPr>
            <a:grpSpLocks/>
          </p:cNvGrpSpPr>
          <p:nvPr/>
        </p:nvGrpSpPr>
        <p:grpSpPr bwMode="auto">
          <a:xfrm>
            <a:off x="1311275" y="1618625"/>
            <a:ext cx="2498725" cy="2160587"/>
            <a:chOff x="826" y="1039"/>
            <a:chExt cx="1574" cy="1361"/>
          </a:xfrm>
        </p:grpSpPr>
        <p:grpSp>
          <p:nvGrpSpPr>
            <p:cNvPr id="5" name="Group 249"/>
            <p:cNvGrpSpPr>
              <a:grpSpLocks/>
            </p:cNvGrpSpPr>
            <p:nvPr/>
          </p:nvGrpSpPr>
          <p:grpSpPr bwMode="auto">
            <a:xfrm>
              <a:off x="826" y="1039"/>
              <a:ext cx="1574" cy="833"/>
              <a:chOff x="826" y="1039"/>
              <a:chExt cx="1574" cy="833"/>
            </a:xfrm>
          </p:grpSpPr>
          <p:sp>
            <p:nvSpPr>
              <p:cNvPr id="19615" name="Rectangle 83"/>
              <p:cNvSpPr>
                <a:spLocks noChangeArrowheads="1"/>
              </p:cNvSpPr>
              <p:nvPr/>
            </p:nvSpPr>
            <p:spPr bwMode="auto">
              <a:xfrm>
                <a:off x="826" y="1040"/>
                <a:ext cx="1574" cy="832"/>
              </a:xfrm>
              <a:prstGeom prst="rect">
                <a:avLst/>
              </a:prstGeom>
              <a:noFill/>
              <a:ln w="28575">
                <a:solidFill>
                  <a:srgbClr val="00CC99"/>
                </a:solidFill>
                <a:miter lim="800000"/>
                <a:headEnd/>
                <a:tailEnd/>
              </a:ln>
            </p:spPr>
            <p:txBody>
              <a:bodyPr>
                <a:prstTxWarp prst="textNoShape">
                  <a:avLst/>
                </a:prstTxWarp>
              </a:bodyPr>
              <a:lstStyle/>
              <a:p>
                <a:endParaRPr lang="en-US"/>
              </a:p>
            </p:txBody>
          </p:sp>
          <p:sp>
            <p:nvSpPr>
              <p:cNvPr id="19616" name="Rectangle 36"/>
              <p:cNvSpPr>
                <a:spLocks noChangeArrowheads="1"/>
              </p:cNvSpPr>
              <p:nvPr/>
            </p:nvSpPr>
            <p:spPr bwMode="auto">
              <a:xfrm>
                <a:off x="912" y="1058"/>
                <a:ext cx="576" cy="230"/>
              </a:xfrm>
              <a:prstGeom prst="rect">
                <a:avLst/>
              </a:prstGeom>
              <a:noFill/>
              <a:ln w="9525">
                <a:noFill/>
                <a:miter lim="800000"/>
                <a:headEnd/>
                <a:tailEnd/>
              </a:ln>
            </p:spPr>
            <p:txBody>
              <a:bodyPr lIns="0" tIns="0" rIns="0" bIns="0">
                <a:prstTxWarp prst="textNoShape">
                  <a:avLst/>
                </a:prstTxWarp>
                <a:spAutoFit/>
              </a:bodyPr>
              <a:lstStyle/>
              <a:p>
                <a:r>
                  <a:rPr lang="en-US" sz="2400" b="0">
                    <a:solidFill>
                      <a:srgbClr val="000000"/>
                    </a:solidFill>
                  </a:rPr>
                  <a:t>DIS at </a:t>
                </a:r>
                <a:endParaRPr lang="en-US" sz="2400" b="0">
                  <a:latin typeface="Symbol" pitchFamily="-109" charset="2"/>
                </a:endParaRPr>
              </a:p>
            </p:txBody>
          </p:sp>
          <p:sp>
            <p:nvSpPr>
              <p:cNvPr id="19617" name="Rectangle 37"/>
              <p:cNvSpPr>
                <a:spLocks noChangeArrowheads="1"/>
              </p:cNvSpPr>
              <p:nvPr/>
            </p:nvSpPr>
            <p:spPr bwMode="auto">
              <a:xfrm>
                <a:off x="1453" y="1039"/>
                <a:ext cx="191" cy="230"/>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latin typeface="Symbol" pitchFamily="-109" charset="2"/>
                  </a:rPr>
                  <a:t>  x</a:t>
                </a:r>
                <a:endParaRPr lang="en-US" sz="2400" b="0">
                  <a:latin typeface="Symbol" pitchFamily="-109" charset="2"/>
                </a:endParaRPr>
              </a:p>
            </p:txBody>
          </p:sp>
          <p:sp>
            <p:nvSpPr>
              <p:cNvPr id="19618" name="Rectangle 38"/>
              <p:cNvSpPr>
                <a:spLocks noChangeArrowheads="1"/>
              </p:cNvSpPr>
              <p:nvPr/>
            </p:nvSpPr>
            <p:spPr bwMode="auto">
              <a:xfrm>
                <a:off x="1607" y="1058"/>
                <a:ext cx="457" cy="230"/>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rPr>
                  <a:t> =t=0</a:t>
                </a:r>
                <a:endParaRPr lang="en-US" sz="2400" b="0">
                  <a:latin typeface="Symbol" pitchFamily="-109" charset="2"/>
                </a:endParaRPr>
              </a:p>
            </p:txBody>
          </p:sp>
          <p:sp>
            <p:nvSpPr>
              <p:cNvPr id="19619" name="Rectangle 43"/>
              <p:cNvSpPr>
                <a:spLocks noChangeArrowheads="1"/>
              </p:cNvSpPr>
              <p:nvPr/>
            </p:nvSpPr>
            <p:spPr bwMode="auto">
              <a:xfrm>
                <a:off x="2162" y="1611"/>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0" name="Rectangle 44"/>
              <p:cNvSpPr>
                <a:spLocks noChangeArrowheads="1"/>
              </p:cNvSpPr>
              <p:nvPr/>
            </p:nvSpPr>
            <p:spPr bwMode="auto">
              <a:xfrm>
                <a:off x="2006" y="1611"/>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1" name="Rectangle 45"/>
              <p:cNvSpPr>
                <a:spLocks noChangeArrowheads="1"/>
              </p:cNvSpPr>
              <p:nvPr/>
            </p:nvSpPr>
            <p:spPr bwMode="auto">
              <a:xfrm>
                <a:off x="1564" y="1611"/>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2" name="Rectangle 46"/>
              <p:cNvSpPr>
                <a:spLocks noChangeArrowheads="1"/>
              </p:cNvSpPr>
              <p:nvPr/>
            </p:nvSpPr>
            <p:spPr bwMode="auto">
              <a:xfrm>
                <a:off x="1472" y="1611"/>
                <a:ext cx="10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0</a:t>
                </a:r>
                <a:endParaRPr lang="en-US" sz="2400" b="0">
                  <a:latin typeface="Symbol" pitchFamily="-109" charset="2"/>
                </a:endParaRPr>
              </a:p>
            </p:txBody>
          </p:sp>
          <p:sp>
            <p:nvSpPr>
              <p:cNvPr id="19623" name="Rectangle 47"/>
              <p:cNvSpPr>
                <a:spLocks noChangeArrowheads="1"/>
              </p:cNvSpPr>
              <p:nvPr/>
            </p:nvSpPr>
            <p:spPr bwMode="auto">
              <a:xfrm>
                <a:off x="1425" y="1611"/>
                <a:ext cx="5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4" name="Rectangle 48"/>
              <p:cNvSpPr>
                <a:spLocks noChangeArrowheads="1"/>
              </p:cNvSpPr>
              <p:nvPr/>
            </p:nvSpPr>
            <p:spPr bwMode="auto">
              <a:xfrm>
                <a:off x="1343" y="1611"/>
                <a:ext cx="10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0</a:t>
                </a:r>
                <a:endParaRPr lang="en-US" sz="2400" b="0">
                  <a:latin typeface="Symbol" pitchFamily="-109" charset="2"/>
                </a:endParaRPr>
              </a:p>
            </p:txBody>
          </p:sp>
          <p:sp>
            <p:nvSpPr>
              <p:cNvPr id="19625" name="Rectangle 49"/>
              <p:cNvSpPr>
                <a:spLocks noChangeArrowheads="1"/>
              </p:cNvSpPr>
              <p:nvPr/>
            </p:nvSpPr>
            <p:spPr bwMode="auto">
              <a:xfrm>
                <a:off x="1292" y="1611"/>
                <a:ext cx="5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6" name="Rectangle 50"/>
              <p:cNvSpPr>
                <a:spLocks noChangeArrowheads="1"/>
              </p:cNvSpPr>
              <p:nvPr/>
            </p:nvSpPr>
            <p:spPr bwMode="auto">
              <a:xfrm>
                <a:off x="1138" y="1611"/>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7" name="Rectangle 51"/>
              <p:cNvSpPr>
                <a:spLocks noChangeArrowheads="1"/>
              </p:cNvSpPr>
              <p:nvPr/>
            </p:nvSpPr>
            <p:spPr bwMode="auto">
              <a:xfrm>
                <a:off x="941" y="1506"/>
                <a:ext cx="108"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8" name="Rectangle 54"/>
              <p:cNvSpPr>
                <a:spLocks noChangeArrowheads="1"/>
              </p:cNvSpPr>
              <p:nvPr/>
            </p:nvSpPr>
            <p:spPr bwMode="auto">
              <a:xfrm>
                <a:off x="2055" y="1326"/>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29" name="Rectangle 55"/>
              <p:cNvSpPr>
                <a:spLocks noChangeArrowheads="1"/>
              </p:cNvSpPr>
              <p:nvPr/>
            </p:nvSpPr>
            <p:spPr bwMode="auto">
              <a:xfrm>
                <a:off x="1897" y="1326"/>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30" name="Rectangle 56"/>
              <p:cNvSpPr>
                <a:spLocks noChangeArrowheads="1"/>
              </p:cNvSpPr>
              <p:nvPr/>
            </p:nvSpPr>
            <p:spPr bwMode="auto">
              <a:xfrm>
                <a:off x="1564" y="1326"/>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31" name="Rectangle 57"/>
              <p:cNvSpPr>
                <a:spLocks noChangeArrowheads="1"/>
              </p:cNvSpPr>
              <p:nvPr/>
            </p:nvSpPr>
            <p:spPr bwMode="auto">
              <a:xfrm>
                <a:off x="1472" y="1326"/>
                <a:ext cx="10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0</a:t>
                </a:r>
                <a:endParaRPr lang="en-US" sz="2400" b="0">
                  <a:latin typeface="Symbol" pitchFamily="-109" charset="2"/>
                </a:endParaRPr>
              </a:p>
            </p:txBody>
          </p:sp>
          <p:sp>
            <p:nvSpPr>
              <p:cNvPr id="19632" name="Rectangle 58"/>
              <p:cNvSpPr>
                <a:spLocks noChangeArrowheads="1"/>
              </p:cNvSpPr>
              <p:nvPr/>
            </p:nvSpPr>
            <p:spPr bwMode="auto">
              <a:xfrm>
                <a:off x="1425" y="1326"/>
                <a:ext cx="5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33" name="Rectangle 59"/>
              <p:cNvSpPr>
                <a:spLocks noChangeArrowheads="1"/>
              </p:cNvSpPr>
              <p:nvPr/>
            </p:nvSpPr>
            <p:spPr bwMode="auto">
              <a:xfrm>
                <a:off x="1343" y="1326"/>
                <a:ext cx="10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0</a:t>
                </a:r>
                <a:endParaRPr lang="en-US" sz="2400" b="0">
                  <a:latin typeface="Symbol" pitchFamily="-109" charset="2"/>
                </a:endParaRPr>
              </a:p>
            </p:txBody>
          </p:sp>
          <p:sp>
            <p:nvSpPr>
              <p:cNvPr id="19634" name="Rectangle 60"/>
              <p:cNvSpPr>
                <a:spLocks noChangeArrowheads="1"/>
              </p:cNvSpPr>
              <p:nvPr/>
            </p:nvSpPr>
            <p:spPr bwMode="auto">
              <a:xfrm>
                <a:off x="1292" y="1326"/>
                <a:ext cx="5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35" name="Rectangle 61"/>
              <p:cNvSpPr>
                <a:spLocks noChangeArrowheads="1"/>
              </p:cNvSpPr>
              <p:nvPr/>
            </p:nvSpPr>
            <p:spPr bwMode="auto">
              <a:xfrm>
                <a:off x="1138" y="1326"/>
                <a:ext cx="67"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rPr>
                  <a:t>(</a:t>
                </a:r>
                <a:endParaRPr lang="en-US" sz="2400" b="0">
                  <a:latin typeface="Symbol" pitchFamily="-109" charset="2"/>
                </a:endParaRPr>
              </a:p>
            </p:txBody>
          </p:sp>
          <p:sp>
            <p:nvSpPr>
              <p:cNvPr id="19636" name="Rectangle 64"/>
              <p:cNvSpPr>
                <a:spLocks noChangeArrowheads="1"/>
              </p:cNvSpPr>
              <p:nvPr/>
            </p:nvSpPr>
            <p:spPr bwMode="auto">
              <a:xfrm>
                <a:off x="2080" y="1611"/>
                <a:ext cx="89"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x</a:t>
                </a:r>
                <a:endParaRPr lang="en-US" sz="2400" b="0">
                  <a:latin typeface="Symbol" pitchFamily="-109" charset="2"/>
                </a:endParaRPr>
              </a:p>
            </p:txBody>
          </p:sp>
          <p:sp>
            <p:nvSpPr>
              <p:cNvPr id="19637" name="Rectangle 65"/>
              <p:cNvSpPr>
                <a:spLocks noChangeArrowheads="1"/>
              </p:cNvSpPr>
              <p:nvPr/>
            </p:nvSpPr>
            <p:spPr bwMode="auto">
              <a:xfrm>
                <a:off x="1912" y="1611"/>
                <a:ext cx="100"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q</a:t>
                </a:r>
                <a:endParaRPr lang="en-US" sz="2400" b="0">
                  <a:latin typeface="Symbol" pitchFamily="-109" charset="2"/>
                </a:endParaRPr>
              </a:p>
            </p:txBody>
          </p:sp>
          <p:sp>
            <p:nvSpPr>
              <p:cNvPr id="19638" name="Rectangle 66"/>
              <p:cNvSpPr>
                <a:spLocks noChangeArrowheads="1"/>
              </p:cNvSpPr>
              <p:nvPr/>
            </p:nvSpPr>
            <p:spPr bwMode="auto">
              <a:xfrm>
                <a:off x="1212" y="1611"/>
                <a:ext cx="89"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x</a:t>
                </a:r>
                <a:endParaRPr lang="en-US" sz="2400" b="0">
                  <a:latin typeface="Symbol" pitchFamily="-109" charset="2"/>
                </a:endParaRPr>
              </a:p>
            </p:txBody>
          </p:sp>
          <p:sp>
            <p:nvSpPr>
              <p:cNvPr id="19639" name="Rectangle 67"/>
              <p:cNvSpPr>
                <a:spLocks noChangeArrowheads="1"/>
              </p:cNvSpPr>
              <p:nvPr/>
            </p:nvSpPr>
            <p:spPr bwMode="auto">
              <a:xfrm>
                <a:off x="903" y="1612"/>
                <a:ext cx="144"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H</a:t>
                </a:r>
                <a:endParaRPr lang="en-US" sz="2400" b="0">
                  <a:latin typeface="Symbol" pitchFamily="-109" charset="2"/>
                </a:endParaRPr>
              </a:p>
            </p:txBody>
          </p:sp>
          <p:sp>
            <p:nvSpPr>
              <p:cNvPr id="19640" name="Rectangle 70"/>
              <p:cNvSpPr>
                <a:spLocks noChangeArrowheads="1"/>
              </p:cNvSpPr>
              <p:nvPr/>
            </p:nvSpPr>
            <p:spPr bwMode="auto">
              <a:xfrm>
                <a:off x="1970" y="1326"/>
                <a:ext cx="89"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x</a:t>
                </a:r>
                <a:endParaRPr lang="en-US" sz="2400" b="0">
                  <a:latin typeface="Symbol" pitchFamily="-109" charset="2"/>
                </a:endParaRPr>
              </a:p>
            </p:txBody>
          </p:sp>
          <p:sp>
            <p:nvSpPr>
              <p:cNvPr id="19641" name="Rectangle 71"/>
              <p:cNvSpPr>
                <a:spLocks noChangeArrowheads="1"/>
              </p:cNvSpPr>
              <p:nvPr/>
            </p:nvSpPr>
            <p:spPr bwMode="auto">
              <a:xfrm>
                <a:off x="1804" y="1326"/>
                <a:ext cx="100"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q</a:t>
                </a:r>
                <a:endParaRPr lang="en-US" sz="2400" b="0">
                  <a:latin typeface="Symbol" pitchFamily="-109" charset="2"/>
                </a:endParaRPr>
              </a:p>
            </p:txBody>
          </p:sp>
          <p:sp>
            <p:nvSpPr>
              <p:cNvPr id="19642" name="Rectangle 72"/>
              <p:cNvSpPr>
                <a:spLocks noChangeArrowheads="1"/>
              </p:cNvSpPr>
              <p:nvPr/>
            </p:nvSpPr>
            <p:spPr bwMode="auto">
              <a:xfrm>
                <a:off x="1212" y="1326"/>
                <a:ext cx="89"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x</a:t>
                </a:r>
                <a:endParaRPr lang="en-US" sz="2400" b="0">
                  <a:latin typeface="Symbol" pitchFamily="-109" charset="2"/>
                </a:endParaRPr>
              </a:p>
            </p:txBody>
          </p:sp>
          <p:sp>
            <p:nvSpPr>
              <p:cNvPr id="19643" name="Rectangle 73"/>
              <p:cNvSpPr>
                <a:spLocks noChangeArrowheads="1"/>
              </p:cNvSpPr>
              <p:nvPr/>
            </p:nvSpPr>
            <p:spPr bwMode="auto">
              <a:xfrm>
                <a:off x="903" y="1326"/>
                <a:ext cx="144" cy="240"/>
              </a:xfrm>
              <a:prstGeom prst="rect">
                <a:avLst/>
              </a:prstGeom>
              <a:noFill/>
              <a:ln w="9525">
                <a:noFill/>
                <a:miter lim="800000"/>
                <a:headEnd/>
                <a:tailEnd/>
              </a:ln>
            </p:spPr>
            <p:txBody>
              <a:bodyPr wrap="none" lIns="0" tIns="0" rIns="0" bIns="0">
                <a:prstTxWarp prst="textNoShape">
                  <a:avLst/>
                </a:prstTxWarp>
                <a:spAutoFit/>
              </a:bodyPr>
              <a:lstStyle/>
              <a:p>
                <a:r>
                  <a:rPr lang="en-US" sz="2500" b="0" i="1">
                    <a:solidFill>
                      <a:srgbClr val="000000"/>
                    </a:solidFill>
                  </a:rPr>
                  <a:t>H</a:t>
                </a:r>
                <a:endParaRPr lang="en-US" sz="2400" b="0">
                  <a:latin typeface="Symbol" pitchFamily="-109" charset="2"/>
                </a:endParaRPr>
              </a:p>
            </p:txBody>
          </p:sp>
          <p:sp>
            <p:nvSpPr>
              <p:cNvPr id="19644" name="Rectangle 74"/>
              <p:cNvSpPr>
                <a:spLocks noChangeArrowheads="1"/>
              </p:cNvSpPr>
              <p:nvPr/>
            </p:nvSpPr>
            <p:spPr bwMode="auto">
              <a:xfrm>
                <a:off x="1068" y="1598"/>
                <a:ext cx="60" cy="144"/>
              </a:xfrm>
              <a:prstGeom prst="rect">
                <a:avLst/>
              </a:prstGeom>
              <a:noFill/>
              <a:ln w="9525">
                <a:noFill/>
                <a:miter lim="800000"/>
                <a:headEnd/>
                <a:tailEnd/>
              </a:ln>
            </p:spPr>
            <p:txBody>
              <a:bodyPr wrap="none" lIns="0" tIns="0" rIns="0" bIns="0">
                <a:prstTxWarp prst="textNoShape">
                  <a:avLst/>
                </a:prstTxWarp>
                <a:spAutoFit/>
              </a:bodyPr>
              <a:lstStyle/>
              <a:p>
                <a:r>
                  <a:rPr lang="en-US" sz="1500" b="0" i="1">
                    <a:solidFill>
                      <a:srgbClr val="000000"/>
                    </a:solidFill>
                  </a:rPr>
                  <a:t>q</a:t>
                </a:r>
                <a:endParaRPr lang="en-US" sz="2400" b="0">
                  <a:latin typeface="Symbol" pitchFamily="-109" charset="2"/>
                </a:endParaRPr>
              </a:p>
            </p:txBody>
          </p:sp>
          <p:sp>
            <p:nvSpPr>
              <p:cNvPr id="19645" name="Rectangle 75"/>
              <p:cNvSpPr>
                <a:spLocks noChangeArrowheads="1"/>
              </p:cNvSpPr>
              <p:nvPr/>
            </p:nvSpPr>
            <p:spPr bwMode="auto">
              <a:xfrm>
                <a:off x="1068" y="1312"/>
                <a:ext cx="60" cy="144"/>
              </a:xfrm>
              <a:prstGeom prst="rect">
                <a:avLst/>
              </a:prstGeom>
              <a:noFill/>
              <a:ln w="9525">
                <a:noFill/>
                <a:miter lim="800000"/>
                <a:headEnd/>
                <a:tailEnd/>
              </a:ln>
            </p:spPr>
            <p:txBody>
              <a:bodyPr wrap="none" lIns="0" tIns="0" rIns="0" bIns="0">
                <a:prstTxWarp prst="textNoShape">
                  <a:avLst/>
                </a:prstTxWarp>
                <a:spAutoFit/>
              </a:bodyPr>
              <a:lstStyle/>
              <a:p>
                <a:r>
                  <a:rPr lang="en-US" sz="1500" b="0" i="1">
                    <a:solidFill>
                      <a:srgbClr val="000000"/>
                    </a:solidFill>
                  </a:rPr>
                  <a:t>q</a:t>
                </a:r>
                <a:endParaRPr lang="en-US" sz="2400" b="0">
                  <a:latin typeface="Symbol" pitchFamily="-109" charset="2"/>
                </a:endParaRPr>
              </a:p>
            </p:txBody>
          </p:sp>
          <p:sp>
            <p:nvSpPr>
              <p:cNvPr id="19646" name="Rectangle 78"/>
              <p:cNvSpPr>
                <a:spLocks noChangeArrowheads="1"/>
              </p:cNvSpPr>
              <p:nvPr/>
            </p:nvSpPr>
            <p:spPr bwMode="auto">
              <a:xfrm>
                <a:off x="1804" y="1592"/>
                <a:ext cx="122"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latin typeface="Symbol" pitchFamily="-109" charset="2"/>
                  </a:rPr>
                  <a:t>D</a:t>
                </a:r>
                <a:endParaRPr lang="en-US" sz="2400" b="0">
                  <a:latin typeface="Symbol" pitchFamily="-109" charset="2"/>
                </a:endParaRPr>
              </a:p>
            </p:txBody>
          </p:sp>
          <p:sp>
            <p:nvSpPr>
              <p:cNvPr id="19647" name="Rectangle 79"/>
              <p:cNvSpPr>
                <a:spLocks noChangeArrowheads="1"/>
              </p:cNvSpPr>
              <p:nvPr/>
            </p:nvSpPr>
            <p:spPr bwMode="auto">
              <a:xfrm>
                <a:off x="1661" y="1592"/>
                <a:ext cx="11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latin typeface="Symbol" pitchFamily="-109" charset="2"/>
                  </a:rPr>
                  <a:t>=</a:t>
                </a:r>
                <a:endParaRPr lang="en-US" sz="2400" b="0">
                  <a:latin typeface="Symbol" pitchFamily="-109" charset="2"/>
                </a:endParaRPr>
              </a:p>
            </p:txBody>
          </p:sp>
          <p:sp>
            <p:nvSpPr>
              <p:cNvPr id="19648" name="Rectangle 82"/>
              <p:cNvSpPr>
                <a:spLocks noChangeArrowheads="1"/>
              </p:cNvSpPr>
              <p:nvPr/>
            </p:nvSpPr>
            <p:spPr bwMode="auto">
              <a:xfrm>
                <a:off x="1661" y="1304"/>
                <a:ext cx="110" cy="240"/>
              </a:xfrm>
              <a:prstGeom prst="rect">
                <a:avLst/>
              </a:prstGeom>
              <a:noFill/>
              <a:ln w="9525">
                <a:noFill/>
                <a:miter lim="800000"/>
                <a:headEnd/>
                <a:tailEnd/>
              </a:ln>
            </p:spPr>
            <p:txBody>
              <a:bodyPr wrap="none" lIns="0" tIns="0" rIns="0" bIns="0">
                <a:prstTxWarp prst="textNoShape">
                  <a:avLst/>
                </a:prstTxWarp>
                <a:spAutoFit/>
              </a:bodyPr>
              <a:lstStyle/>
              <a:p>
                <a:r>
                  <a:rPr lang="en-US" sz="2500" b="0">
                    <a:solidFill>
                      <a:srgbClr val="000000"/>
                    </a:solidFill>
                    <a:latin typeface="Symbol" pitchFamily="-109" charset="2"/>
                  </a:rPr>
                  <a:t>=</a:t>
                </a:r>
                <a:endParaRPr lang="en-US" sz="2400" b="0">
                  <a:latin typeface="Symbol" pitchFamily="-109" charset="2"/>
                </a:endParaRPr>
              </a:p>
            </p:txBody>
          </p:sp>
        </p:grpSp>
        <p:sp>
          <p:nvSpPr>
            <p:cNvPr id="19614" name="AutoShape 236"/>
            <p:cNvSpPr>
              <a:spLocks noChangeArrowheads="1"/>
            </p:cNvSpPr>
            <p:nvPr/>
          </p:nvSpPr>
          <p:spPr bwMode="auto">
            <a:xfrm rot="3820809">
              <a:off x="1769" y="2104"/>
              <a:ext cx="432" cy="159"/>
            </a:xfrm>
            <a:prstGeom prst="leftRightArrow">
              <a:avLst>
                <a:gd name="adj1" fmla="val 50000"/>
                <a:gd name="adj2" fmla="val 5434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grpSp>
        <p:nvGrpSpPr>
          <p:cNvPr id="6" name="Group 289"/>
          <p:cNvGrpSpPr>
            <a:grpSpLocks/>
          </p:cNvGrpSpPr>
          <p:nvPr/>
        </p:nvGrpSpPr>
        <p:grpSpPr bwMode="auto">
          <a:xfrm>
            <a:off x="4351700" y="0"/>
            <a:ext cx="4278313" cy="3763962"/>
            <a:chOff x="2736" y="29"/>
            <a:chExt cx="2695" cy="2371"/>
          </a:xfrm>
        </p:grpSpPr>
        <p:sp>
          <p:nvSpPr>
            <p:cNvPr id="19513" name="Rectangle 7"/>
            <p:cNvSpPr>
              <a:spLocks noChangeArrowheads="1"/>
            </p:cNvSpPr>
            <p:nvPr/>
          </p:nvSpPr>
          <p:spPr bwMode="auto">
            <a:xfrm>
              <a:off x="3501" y="29"/>
              <a:ext cx="79" cy="375"/>
            </a:xfrm>
            <a:prstGeom prst="rect">
              <a:avLst/>
            </a:prstGeom>
            <a:noFill/>
            <a:ln w="9525">
              <a:noFill/>
              <a:miter lim="800000"/>
              <a:headEnd/>
              <a:tailEnd/>
            </a:ln>
          </p:spPr>
          <p:txBody>
            <a:bodyPr>
              <a:prstTxWarp prst="textNoShape">
                <a:avLst/>
              </a:prstTxWarp>
            </a:bodyPr>
            <a:lstStyle/>
            <a:p>
              <a:endParaRPr lang="en-US"/>
            </a:p>
          </p:txBody>
        </p:sp>
        <p:sp>
          <p:nvSpPr>
            <p:cNvPr id="19514" name="Rectangle 8"/>
            <p:cNvSpPr>
              <a:spLocks noChangeArrowheads="1"/>
            </p:cNvSpPr>
            <p:nvPr/>
          </p:nvSpPr>
          <p:spPr bwMode="auto">
            <a:xfrm>
              <a:off x="3501" y="52"/>
              <a:ext cx="78" cy="374"/>
            </a:xfrm>
            <a:prstGeom prst="rect">
              <a:avLst/>
            </a:prstGeom>
            <a:noFill/>
            <a:ln w="9525">
              <a:noFill/>
              <a:miter lim="800000"/>
              <a:headEnd/>
              <a:tailEnd/>
            </a:ln>
          </p:spPr>
          <p:txBody>
            <a:bodyPr wrap="none" lIns="0" tIns="0" rIns="0" bIns="0">
              <a:prstTxWarp prst="textNoShape">
                <a:avLst/>
              </a:prstTxWarp>
              <a:spAutoFit/>
            </a:bodyPr>
            <a:lstStyle/>
            <a:p>
              <a:r>
                <a:rPr lang="en-US" sz="3900" b="0">
                  <a:solidFill>
                    <a:srgbClr val="333399"/>
                  </a:solidFill>
                </a:rPr>
                <a:t> </a:t>
              </a:r>
              <a:endParaRPr lang="en-US" sz="2400" b="0">
                <a:latin typeface="Tahoma" pitchFamily="-109" charset="0"/>
              </a:endParaRPr>
            </a:p>
          </p:txBody>
        </p:sp>
        <p:sp>
          <p:nvSpPr>
            <p:cNvPr id="19515" name="AutoShape 237"/>
            <p:cNvSpPr>
              <a:spLocks noChangeArrowheads="1"/>
            </p:cNvSpPr>
            <p:nvPr/>
          </p:nvSpPr>
          <p:spPr bwMode="auto">
            <a:xfrm rot="6870389">
              <a:off x="2766" y="2091"/>
              <a:ext cx="467" cy="152"/>
            </a:xfrm>
            <a:prstGeom prst="leftRightArrow">
              <a:avLst>
                <a:gd name="adj1" fmla="val 50000"/>
                <a:gd name="adj2" fmla="val 6144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grpSp>
          <p:nvGrpSpPr>
            <p:cNvPr id="7" name="Group 247"/>
            <p:cNvGrpSpPr>
              <a:grpSpLocks/>
            </p:cNvGrpSpPr>
            <p:nvPr/>
          </p:nvGrpSpPr>
          <p:grpSpPr bwMode="auto">
            <a:xfrm>
              <a:off x="2779" y="480"/>
              <a:ext cx="2633" cy="1396"/>
              <a:chOff x="2779" y="768"/>
              <a:chExt cx="2633" cy="1396"/>
            </a:xfrm>
          </p:grpSpPr>
          <p:sp>
            <p:nvSpPr>
              <p:cNvPr id="19518" name="Rectangle 93"/>
              <p:cNvSpPr>
                <a:spLocks noChangeArrowheads="1"/>
              </p:cNvSpPr>
              <p:nvPr/>
            </p:nvSpPr>
            <p:spPr bwMode="auto">
              <a:xfrm>
                <a:off x="2779" y="768"/>
                <a:ext cx="2340" cy="250"/>
              </a:xfrm>
              <a:prstGeom prst="rect">
                <a:avLst/>
              </a:prstGeom>
              <a:noFill/>
              <a:ln w="9525">
                <a:noFill/>
                <a:miter lim="800000"/>
                <a:headEnd/>
                <a:tailEnd/>
              </a:ln>
            </p:spPr>
            <p:txBody>
              <a:bodyPr>
                <a:prstTxWarp prst="textNoShape">
                  <a:avLst/>
                </a:prstTxWarp>
              </a:bodyPr>
              <a:lstStyle/>
              <a:p>
                <a:endParaRPr lang="en-US"/>
              </a:p>
            </p:txBody>
          </p:sp>
          <p:sp>
            <p:nvSpPr>
              <p:cNvPr id="19519" name="Rectangle 94"/>
              <p:cNvSpPr>
                <a:spLocks noChangeArrowheads="1"/>
              </p:cNvSpPr>
              <p:nvPr/>
            </p:nvSpPr>
            <p:spPr bwMode="auto">
              <a:xfrm>
                <a:off x="2831" y="804"/>
                <a:ext cx="1903" cy="230"/>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Form factors (sum rules)</a:t>
                </a:r>
                <a:endParaRPr lang="en-US" sz="2400" b="0">
                  <a:latin typeface="Symbol" pitchFamily="-109" charset="2"/>
                </a:endParaRPr>
              </a:p>
            </p:txBody>
          </p:sp>
          <p:sp>
            <p:nvSpPr>
              <p:cNvPr id="19520" name="Rectangle 95"/>
              <p:cNvSpPr>
                <a:spLocks noChangeArrowheads="1"/>
              </p:cNvSpPr>
              <p:nvPr/>
            </p:nvSpPr>
            <p:spPr bwMode="auto">
              <a:xfrm>
                <a:off x="3137" y="1040"/>
                <a:ext cx="77" cy="278"/>
              </a:xfrm>
              <a:prstGeom prst="rect">
                <a:avLst/>
              </a:prstGeom>
              <a:noFill/>
              <a:ln w="9525">
                <a:noFill/>
                <a:miter lim="800000"/>
                <a:headEnd/>
                <a:tailEnd/>
              </a:ln>
            </p:spPr>
            <p:txBody>
              <a:bodyPr wrap="none" lIns="0" tIns="0" rIns="0" bIns="0">
                <a:prstTxWarp prst="textNoShape">
                  <a:avLst/>
                </a:prstTxWarp>
                <a:spAutoFit/>
              </a:bodyPr>
              <a:lstStyle/>
              <a:p>
                <a:r>
                  <a:rPr lang="en-US" sz="2900" b="0">
                    <a:solidFill>
                      <a:srgbClr val="000000"/>
                    </a:solidFill>
                    <a:latin typeface="Symbol" pitchFamily="-109" charset="2"/>
                  </a:rPr>
                  <a:t>[</a:t>
                </a:r>
                <a:endParaRPr lang="en-US" sz="2400" b="0">
                  <a:latin typeface="Symbol" pitchFamily="-109" charset="2"/>
                </a:endParaRPr>
              </a:p>
            </p:txBody>
          </p:sp>
          <p:sp>
            <p:nvSpPr>
              <p:cNvPr id="19521" name="Rectangle 96"/>
              <p:cNvSpPr>
                <a:spLocks noChangeArrowheads="1"/>
              </p:cNvSpPr>
              <p:nvPr/>
            </p:nvSpPr>
            <p:spPr bwMode="auto">
              <a:xfrm>
                <a:off x="5367"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22" name="Rectangle 97"/>
              <p:cNvSpPr>
                <a:spLocks noChangeArrowheads="1"/>
              </p:cNvSpPr>
              <p:nvPr/>
            </p:nvSpPr>
            <p:spPr bwMode="auto">
              <a:xfrm>
                <a:off x="5210"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23" name="Rectangle 98"/>
              <p:cNvSpPr>
                <a:spLocks noChangeArrowheads="1"/>
              </p:cNvSpPr>
              <p:nvPr/>
            </p:nvSpPr>
            <p:spPr bwMode="auto">
              <a:xfrm>
                <a:off x="4831"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dirty="0">
                    <a:solidFill>
                      <a:srgbClr val="000000"/>
                    </a:solidFill>
                  </a:rPr>
                  <a:t>)</a:t>
                </a:r>
                <a:endParaRPr lang="en-US" sz="2400" b="0" dirty="0">
                  <a:latin typeface="Symbol" pitchFamily="-109" charset="2"/>
                </a:endParaRPr>
              </a:p>
            </p:txBody>
          </p:sp>
          <p:sp>
            <p:nvSpPr>
              <p:cNvPr id="19524" name="Rectangle 99"/>
              <p:cNvSpPr>
                <a:spLocks noChangeArrowheads="1"/>
              </p:cNvSpPr>
              <p:nvPr/>
            </p:nvSpPr>
            <p:spPr bwMode="auto">
              <a:xfrm>
                <a:off x="4745"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25" name="Rectangle 100"/>
              <p:cNvSpPr>
                <a:spLocks noChangeArrowheads="1"/>
              </p:cNvSpPr>
              <p:nvPr/>
            </p:nvSpPr>
            <p:spPr bwMode="auto">
              <a:xfrm>
                <a:off x="4641"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26" name="Rectangle 101"/>
              <p:cNvSpPr>
                <a:spLocks noChangeArrowheads="1"/>
              </p:cNvSpPr>
              <p:nvPr/>
            </p:nvSpPr>
            <p:spPr bwMode="auto">
              <a:xfrm>
                <a:off x="4535"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27" name="Rectangle 102"/>
              <p:cNvSpPr>
                <a:spLocks noChangeArrowheads="1"/>
              </p:cNvSpPr>
              <p:nvPr/>
            </p:nvSpPr>
            <p:spPr bwMode="auto">
              <a:xfrm>
                <a:off x="4405" y="1823"/>
                <a:ext cx="7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28" name="Rectangle 103"/>
              <p:cNvSpPr>
                <a:spLocks noChangeArrowheads="1"/>
              </p:cNvSpPr>
              <p:nvPr/>
            </p:nvSpPr>
            <p:spPr bwMode="auto">
              <a:xfrm>
                <a:off x="4357"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 </a:t>
                </a:r>
                <a:endParaRPr lang="en-US" sz="2400" b="0">
                  <a:latin typeface="Symbol" pitchFamily="-109" charset="2"/>
                </a:endParaRPr>
              </a:p>
            </p:txBody>
          </p:sp>
          <p:sp>
            <p:nvSpPr>
              <p:cNvPr id="19529" name="Rectangle 104"/>
              <p:cNvSpPr>
                <a:spLocks noChangeArrowheads="1"/>
              </p:cNvSpPr>
              <p:nvPr/>
            </p:nvSpPr>
            <p:spPr bwMode="auto">
              <a:xfrm>
                <a:off x="4102" y="1894"/>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  </a:t>
                </a:r>
                <a:endParaRPr lang="en-US" sz="2400" b="0">
                  <a:latin typeface="Symbol" pitchFamily="-109" charset="2"/>
                </a:endParaRPr>
              </a:p>
            </p:txBody>
          </p:sp>
          <p:sp>
            <p:nvSpPr>
              <p:cNvPr id="19530" name="Rectangle 105"/>
              <p:cNvSpPr>
                <a:spLocks noChangeArrowheads="1"/>
              </p:cNvSpPr>
              <p:nvPr/>
            </p:nvSpPr>
            <p:spPr bwMode="auto">
              <a:xfrm>
                <a:off x="4078"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1" name="Rectangle 106"/>
              <p:cNvSpPr>
                <a:spLocks noChangeArrowheads="1"/>
              </p:cNvSpPr>
              <p:nvPr/>
            </p:nvSpPr>
            <p:spPr bwMode="auto">
              <a:xfrm>
                <a:off x="4051"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 </a:t>
                </a:r>
                <a:endParaRPr lang="en-US" sz="2400" b="0">
                  <a:latin typeface="Symbol" pitchFamily="-109" charset="2"/>
                </a:endParaRPr>
              </a:p>
            </p:txBody>
          </p:sp>
          <p:sp>
            <p:nvSpPr>
              <p:cNvPr id="19532" name="Rectangle 107"/>
              <p:cNvSpPr>
                <a:spLocks noChangeArrowheads="1"/>
              </p:cNvSpPr>
              <p:nvPr/>
            </p:nvSpPr>
            <p:spPr bwMode="auto">
              <a:xfrm>
                <a:off x="4015"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3" name="Rectangle 108"/>
              <p:cNvSpPr>
                <a:spLocks noChangeArrowheads="1"/>
              </p:cNvSpPr>
              <p:nvPr/>
            </p:nvSpPr>
            <p:spPr bwMode="auto">
              <a:xfrm>
                <a:off x="3859"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4" name="Rectangle 109"/>
              <p:cNvSpPr>
                <a:spLocks noChangeArrowheads="1"/>
              </p:cNvSpPr>
              <p:nvPr/>
            </p:nvSpPr>
            <p:spPr bwMode="auto">
              <a:xfrm>
                <a:off x="3481"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5" name="Rectangle 110"/>
              <p:cNvSpPr>
                <a:spLocks noChangeArrowheads="1"/>
              </p:cNvSpPr>
              <p:nvPr/>
            </p:nvSpPr>
            <p:spPr bwMode="auto">
              <a:xfrm>
                <a:off x="3394"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6" name="Rectangle 111"/>
              <p:cNvSpPr>
                <a:spLocks noChangeArrowheads="1"/>
              </p:cNvSpPr>
              <p:nvPr/>
            </p:nvSpPr>
            <p:spPr bwMode="auto">
              <a:xfrm>
                <a:off x="3289"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7" name="Rectangle 112"/>
              <p:cNvSpPr>
                <a:spLocks noChangeArrowheads="1"/>
              </p:cNvSpPr>
              <p:nvPr/>
            </p:nvSpPr>
            <p:spPr bwMode="auto">
              <a:xfrm>
                <a:off x="3182" y="1894"/>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8" name="Rectangle 113"/>
              <p:cNvSpPr>
                <a:spLocks noChangeArrowheads="1"/>
              </p:cNvSpPr>
              <p:nvPr/>
            </p:nvSpPr>
            <p:spPr bwMode="auto">
              <a:xfrm>
                <a:off x="3045" y="1823"/>
                <a:ext cx="7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39" name="Rectangle 114"/>
              <p:cNvSpPr>
                <a:spLocks noChangeArrowheads="1"/>
              </p:cNvSpPr>
              <p:nvPr/>
            </p:nvSpPr>
            <p:spPr bwMode="auto">
              <a:xfrm>
                <a:off x="2988" y="1894"/>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 </a:t>
                </a:r>
                <a:endParaRPr lang="en-US" sz="2400" b="0">
                  <a:latin typeface="Symbol" pitchFamily="-109" charset="2"/>
                </a:endParaRPr>
              </a:p>
            </p:txBody>
          </p:sp>
          <p:sp>
            <p:nvSpPr>
              <p:cNvPr id="19540" name="Rectangle 115"/>
              <p:cNvSpPr>
                <a:spLocks noChangeArrowheads="1"/>
              </p:cNvSpPr>
              <p:nvPr/>
            </p:nvSpPr>
            <p:spPr bwMode="auto">
              <a:xfrm>
                <a:off x="4279" y="1135"/>
                <a:ext cx="606"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FF0000"/>
                    </a:solidFill>
                  </a:rPr>
                  <a:t>)</a:t>
                </a:r>
                <a:r>
                  <a:rPr lang="en-US" sz="1700" b="0">
                    <a:solidFill>
                      <a:srgbClr val="000000"/>
                    </a:solidFill>
                  </a:rPr>
                  <a:t>  </a:t>
                </a:r>
                <a:r>
                  <a:rPr lang="en-US" sz="1700" b="0">
                    <a:solidFill>
                      <a:srgbClr val="FF0000"/>
                    </a:solidFill>
                  </a:rPr>
                  <a:t>Dirac f.f.</a:t>
                </a:r>
                <a:endParaRPr lang="en-US" sz="2400" b="0">
                  <a:solidFill>
                    <a:srgbClr val="FF0000"/>
                  </a:solidFill>
                  <a:latin typeface="Symbol" pitchFamily="-109" charset="2"/>
                </a:endParaRPr>
              </a:p>
            </p:txBody>
          </p:sp>
          <p:sp>
            <p:nvSpPr>
              <p:cNvPr id="19541" name="Rectangle 116"/>
              <p:cNvSpPr>
                <a:spLocks noChangeArrowheads="1"/>
              </p:cNvSpPr>
              <p:nvPr/>
            </p:nvSpPr>
            <p:spPr bwMode="auto">
              <a:xfrm>
                <a:off x="4157" y="1135"/>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FF0000"/>
                    </a:solidFill>
                  </a:rPr>
                  <a:t>(</a:t>
                </a:r>
                <a:endParaRPr lang="en-US" sz="2400" b="0">
                  <a:solidFill>
                    <a:srgbClr val="FF0000"/>
                  </a:solidFill>
                  <a:latin typeface="Symbol" pitchFamily="-109" charset="2"/>
                </a:endParaRPr>
              </a:p>
            </p:txBody>
          </p:sp>
          <p:sp>
            <p:nvSpPr>
              <p:cNvPr id="19542" name="Rectangle 117"/>
              <p:cNvSpPr>
                <a:spLocks noChangeArrowheads="1"/>
              </p:cNvSpPr>
              <p:nvPr/>
            </p:nvSpPr>
            <p:spPr bwMode="auto">
              <a:xfrm>
                <a:off x="3634" y="1135"/>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43" name="Rectangle 118"/>
              <p:cNvSpPr>
                <a:spLocks noChangeArrowheads="1"/>
              </p:cNvSpPr>
              <p:nvPr/>
            </p:nvSpPr>
            <p:spPr bwMode="auto">
              <a:xfrm>
                <a:off x="3548" y="1135"/>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44" name="Rectangle 119"/>
              <p:cNvSpPr>
                <a:spLocks noChangeArrowheads="1"/>
              </p:cNvSpPr>
              <p:nvPr/>
            </p:nvSpPr>
            <p:spPr bwMode="auto">
              <a:xfrm>
                <a:off x="3443" y="1135"/>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45" name="Rectangle 120"/>
              <p:cNvSpPr>
                <a:spLocks noChangeArrowheads="1"/>
              </p:cNvSpPr>
              <p:nvPr/>
            </p:nvSpPr>
            <p:spPr bwMode="auto">
              <a:xfrm>
                <a:off x="3335" y="1135"/>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46" name="Rectangle 121"/>
              <p:cNvSpPr>
                <a:spLocks noChangeArrowheads="1"/>
              </p:cNvSpPr>
              <p:nvPr/>
            </p:nvSpPr>
            <p:spPr bwMode="auto">
              <a:xfrm>
                <a:off x="5137" y="1970"/>
                <a:ext cx="2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a:t>
                </a:r>
                <a:endParaRPr lang="en-US" sz="2400" b="0">
                  <a:latin typeface="Symbol" pitchFamily="-109" charset="2"/>
                </a:endParaRPr>
              </a:p>
            </p:txBody>
          </p:sp>
          <p:sp>
            <p:nvSpPr>
              <p:cNvPr id="19547" name="Rectangle 122"/>
              <p:cNvSpPr>
                <a:spLocks noChangeArrowheads="1"/>
              </p:cNvSpPr>
              <p:nvPr/>
            </p:nvSpPr>
            <p:spPr bwMode="auto">
              <a:xfrm>
                <a:off x="4180" y="1761"/>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1</a:t>
                </a:r>
                <a:endParaRPr lang="en-US" sz="2400" b="0">
                  <a:latin typeface="Symbol" pitchFamily="-109" charset="2"/>
                </a:endParaRPr>
              </a:p>
            </p:txBody>
          </p:sp>
          <p:sp>
            <p:nvSpPr>
              <p:cNvPr id="19548" name="Rectangle 123"/>
              <p:cNvSpPr>
                <a:spLocks noChangeArrowheads="1"/>
              </p:cNvSpPr>
              <p:nvPr/>
            </p:nvSpPr>
            <p:spPr bwMode="auto">
              <a:xfrm>
                <a:off x="4201" y="2068"/>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1</a:t>
                </a:r>
                <a:endParaRPr lang="en-US" sz="2400" b="0">
                  <a:latin typeface="Symbol" pitchFamily="-109" charset="2"/>
                </a:endParaRPr>
              </a:p>
            </p:txBody>
          </p:sp>
          <p:sp>
            <p:nvSpPr>
              <p:cNvPr id="19549" name="Rectangle 124"/>
              <p:cNvSpPr>
                <a:spLocks noChangeArrowheads="1"/>
              </p:cNvSpPr>
              <p:nvPr/>
            </p:nvSpPr>
            <p:spPr bwMode="auto">
              <a:xfrm>
                <a:off x="3785" y="1970"/>
                <a:ext cx="2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a:t>
                </a:r>
                <a:endParaRPr lang="en-US" sz="2400" b="0">
                  <a:latin typeface="Symbol" pitchFamily="-109" charset="2"/>
                </a:endParaRPr>
              </a:p>
            </p:txBody>
          </p:sp>
          <p:sp>
            <p:nvSpPr>
              <p:cNvPr id="19550" name="Rectangle 125"/>
              <p:cNvSpPr>
                <a:spLocks noChangeArrowheads="1"/>
              </p:cNvSpPr>
              <p:nvPr/>
            </p:nvSpPr>
            <p:spPr bwMode="auto">
              <a:xfrm>
                <a:off x="2806" y="1761"/>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1</a:t>
                </a:r>
                <a:endParaRPr lang="en-US" sz="2400" b="0">
                  <a:latin typeface="Symbol" pitchFamily="-109" charset="2"/>
                </a:endParaRPr>
              </a:p>
            </p:txBody>
          </p:sp>
          <p:sp>
            <p:nvSpPr>
              <p:cNvPr id="19551" name="Rectangle 126"/>
              <p:cNvSpPr>
                <a:spLocks noChangeArrowheads="1"/>
              </p:cNvSpPr>
              <p:nvPr/>
            </p:nvSpPr>
            <p:spPr bwMode="auto">
              <a:xfrm>
                <a:off x="2827" y="2068"/>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1</a:t>
                </a:r>
                <a:endParaRPr lang="en-US" sz="2400" b="0">
                  <a:latin typeface="Symbol" pitchFamily="-109" charset="2"/>
                </a:endParaRPr>
              </a:p>
            </p:txBody>
          </p:sp>
          <p:sp>
            <p:nvSpPr>
              <p:cNvPr id="19552" name="Rectangle 127"/>
              <p:cNvSpPr>
                <a:spLocks noChangeArrowheads="1"/>
              </p:cNvSpPr>
              <p:nvPr/>
            </p:nvSpPr>
            <p:spPr bwMode="auto">
              <a:xfrm>
                <a:off x="2806" y="1042"/>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1</a:t>
                </a:r>
                <a:endParaRPr lang="en-US" sz="2400" b="0">
                  <a:latin typeface="Symbol" pitchFamily="-109" charset="2"/>
                </a:endParaRPr>
              </a:p>
            </p:txBody>
          </p:sp>
          <p:sp>
            <p:nvSpPr>
              <p:cNvPr id="19553" name="Rectangle 128"/>
              <p:cNvSpPr>
                <a:spLocks noChangeArrowheads="1"/>
              </p:cNvSpPr>
              <p:nvPr/>
            </p:nvSpPr>
            <p:spPr bwMode="auto">
              <a:xfrm>
                <a:off x="5324" y="1894"/>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t</a:t>
                </a:r>
                <a:endParaRPr lang="en-US" sz="2400" b="0">
                  <a:latin typeface="Symbol" pitchFamily="-109" charset="2"/>
                </a:endParaRPr>
              </a:p>
            </p:txBody>
          </p:sp>
          <p:sp>
            <p:nvSpPr>
              <p:cNvPr id="19554" name="Rectangle 129"/>
              <p:cNvSpPr>
                <a:spLocks noChangeArrowheads="1"/>
              </p:cNvSpPr>
              <p:nvPr/>
            </p:nvSpPr>
            <p:spPr bwMode="auto">
              <a:xfrm>
                <a:off x="4996" y="1894"/>
                <a:ext cx="9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G</a:t>
                </a:r>
                <a:endParaRPr lang="en-US" sz="2400" b="0">
                  <a:latin typeface="Symbol" pitchFamily="-109" charset="2"/>
                </a:endParaRPr>
              </a:p>
            </p:txBody>
          </p:sp>
          <p:sp>
            <p:nvSpPr>
              <p:cNvPr id="19555" name="Rectangle 130"/>
              <p:cNvSpPr>
                <a:spLocks noChangeArrowheads="1"/>
              </p:cNvSpPr>
              <p:nvPr/>
            </p:nvSpPr>
            <p:spPr bwMode="auto">
              <a:xfrm>
                <a:off x="4790" y="1894"/>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t</a:t>
                </a:r>
                <a:endParaRPr lang="en-US" sz="2400" b="0">
                  <a:latin typeface="Symbol" pitchFamily="-109" charset="2"/>
                </a:endParaRPr>
              </a:p>
            </p:txBody>
          </p:sp>
          <p:sp>
            <p:nvSpPr>
              <p:cNvPr id="19556" name="Rectangle 131"/>
              <p:cNvSpPr>
                <a:spLocks noChangeArrowheads="1"/>
              </p:cNvSpPr>
              <p:nvPr/>
            </p:nvSpPr>
            <p:spPr bwMode="auto">
              <a:xfrm>
                <a:off x="4585" y="1894"/>
                <a:ext cx="60"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x</a:t>
                </a:r>
                <a:endParaRPr lang="en-US" sz="2400" b="0">
                  <a:latin typeface="Symbol" pitchFamily="-109" charset="2"/>
                </a:endParaRPr>
              </a:p>
            </p:txBody>
          </p:sp>
          <p:sp>
            <p:nvSpPr>
              <p:cNvPr id="19557" name="Rectangle 132"/>
              <p:cNvSpPr>
                <a:spLocks noChangeArrowheads="1"/>
              </p:cNvSpPr>
              <p:nvPr/>
            </p:nvSpPr>
            <p:spPr bwMode="auto">
              <a:xfrm>
                <a:off x="4392" y="1894"/>
                <a:ext cx="83"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E</a:t>
                </a:r>
                <a:endParaRPr lang="en-US" sz="2400" b="0">
                  <a:latin typeface="Symbol" pitchFamily="-109" charset="2"/>
                </a:endParaRPr>
              </a:p>
            </p:txBody>
          </p:sp>
          <p:sp>
            <p:nvSpPr>
              <p:cNvPr id="19558" name="Rectangle 133"/>
              <p:cNvSpPr>
                <a:spLocks noChangeArrowheads="1"/>
              </p:cNvSpPr>
              <p:nvPr/>
            </p:nvSpPr>
            <p:spPr bwMode="auto">
              <a:xfrm>
                <a:off x="4242" y="1894"/>
                <a:ext cx="12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dx</a:t>
                </a:r>
                <a:endParaRPr lang="en-US" sz="2400" b="0">
                  <a:latin typeface="Symbol" pitchFamily="-109" charset="2"/>
                </a:endParaRPr>
              </a:p>
            </p:txBody>
          </p:sp>
          <p:sp>
            <p:nvSpPr>
              <p:cNvPr id="19559" name="Rectangle 134"/>
              <p:cNvSpPr>
                <a:spLocks noChangeArrowheads="1"/>
              </p:cNvSpPr>
              <p:nvPr/>
            </p:nvSpPr>
            <p:spPr bwMode="auto">
              <a:xfrm>
                <a:off x="3972" y="1894"/>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t</a:t>
                </a:r>
                <a:endParaRPr lang="en-US" sz="2400" b="0">
                  <a:latin typeface="Symbol" pitchFamily="-109" charset="2"/>
                </a:endParaRPr>
              </a:p>
            </p:txBody>
          </p:sp>
          <p:sp>
            <p:nvSpPr>
              <p:cNvPr id="19560" name="Rectangle 135"/>
              <p:cNvSpPr>
                <a:spLocks noChangeArrowheads="1"/>
              </p:cNvSpPr>
              <p:nvPr/>
            </p:nvSpPr>
            <p:spPr bwMode="auto">
              <a:xfrm>
                <a:off x="3646" y="1894"/>
                <a:ext cx="9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G</a:t>
                </a:r>
                <a:endParaRPr lang="en-US" sz="2400" b="0">
                  <a:latin typeface="Symbol" pitchFamily="-109" charset="2"/>
                </a:endParaRPr>
              </a:p>
            </p:txBody>
          </p:sp>
          <p:sp>
            <p:nvSpPr>
              <p:cNvPr id="19561" name="Rectangle 136"/>
              <p:cNvSpPr>
                <a:spLocks noChangeArrowheads="1"/>
              </p:cNvSpPr>
              <p:nvPr/>
            </p:nvSpPr>
            <p:spPr bwMode="auto">
              <a:xfrm>
                <a:off x="3438" y="1894"/>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t</a:t>
                </a:r>
                <a:endParaRPr lang="en-US" sz="2400" b="0">
                  <a:latin typeface="Symbol" pitchFamily="-109" charset="2"/>
                </a:endParaRPr>
              </a:p>
            </p:txBody>
          </p:sp>
          <p:sp>
            <p:nvSpPr>
              <p:cNvPr id="19562" name="Rectangle 137"/>
              <p:cNvSpPr>
                <a:spLocks noChangeArrowheads="1"/>
              </p:cNvSpPr>
              <p:nvPr/>
            </p:nvSpPr>
            <p:spPr bwMode="auto">
              <a:xfrm>
                <a:off x="3234" y="1894"/>
                <a:ext cx="60"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x</a:t>
                </a:r>
                <a:endParaRPr lang="en-US" sz="2400" b="0">
                  <a:latin typeface="Symbol" pitchFamily="-109" charset="2"/>
                </a:endParaRPr>
              </a:p>
            </p:txBody>
          </p:sp>
          <p:sp>
            <p:nvSpPr>
              <p:cNvPr id="19563" name="Rectangle 138"/>
              <p:cNvSpPr>
                <a:spLocks noChangeArrowheads="1"/>
              </p:cNvSpPr>
              <p:nvPr/>
            </p:nvSpPr>
            <p:spPr bwMode="auto">
              <a:xfrm>
                <a:off x="3018" y="1894"/>
                <a:ext cx="9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H</a:t>
                </a:r>
                <a:endParaRPr lang="en-US" sz="2400" b="0">
                  <a:latin typeface="Symbol" pitchFamily="-109" charset="2"/>
                </a:endParaRPr>
              </a:p>
            </p:txBody>
          </p:sp>
          <p:sp>
            <p:nvSpPr>
              <p:cNvPr id="19564" name="Rectangle 139"/>
              <p:cNvSpPr>
                <a:spLocks noChangeArrowheads="1"/>
              </p:cNvSpPr>
              <p:nvPr/>
            </p:nvSpPr>
            <p:spPr bwMode="auto">
              <a:xfrm>
                <a:off x="2871" y="1894"/>
                <a:ext cx="12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dx</a:t>
                </a:r>
                <a:endParaRPr lang="en-US" sz="2400" b="0">
                  <a:latin typeface="Symbol" pitchFamily="-109" charset="2"/>
                </a:endParaRPr>
              </a:p>
            </p:txBody>
          </p:sp>
          <p:sp>
            <p:nvSpPr>
              <p:cNvPr id="19565" name="Rectangle 140"/>
              <p:cNvSpPr>
                <a:spLocks noChangeArrowheads="1"/>
              </p:cNvSpPr>
              <p:nvPr/>
            </p:nvSpPr>
            <p:spPr bwMode="auto">
              <a:xfrm>
                <a:off x="4231" y="1135"/>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FF0000"/>
                    </a:solidFill>
                  </a:rPr>
                  <a:t>t</a:t>
                </a:r>
                <a:endParaRPr lang="en-US" sz="2400" b="0">
                  <a:solidFill>
                    <a:srgbClr val="FF0000"/>
                  </a:solidFill>
                  <a:latin typeface="Symbol" pitchFamily="-109" charset="2"/>
                </a:endParaRPr>
              </a:p>
            </p:txBody>
          </p:sp>
          <p:sp>
            <p:nvSpPr>
              <p:cNvPr id="19566" name="Rectangle 141"/>
              <p:cNvSpPr>
                <a:spLocks noChangeArrowheads="1"/>
              </p:cNvSpPr>
              <p:nvPr/>
            </p:nvSpPr>
            <p:spPr bwMode="auto">
              <a:xfrm>
                <a:off x="3980" y="1135"/>
                <a:ext cx="127"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FF0000"/>
                    </a:solidFill>
                  </a:rPr>
                  <a:t>F</a:t>
                </a:r>
                <a:r>
                  <a:rPr lang="en-US" sz="1700" b="0" i="1" baseline="-25000">
                    <a:solidFill>
                      <a:srgbClr val="FF0000"/>
                    </a:solidFill>
                  </a:rPr>
                  <a:t>1</a:t>
                </a:r>
                <a:endParaRPr lang="en-US" sz="2400" b="0">
                  <a:solidFill>
                    <a:srgbClr val="FF0000"/>
                  </a:solidFill>
                  <a:latin typeface="Symbol" pitchFamily="-109" charset="2"/>
                </a:endParaRPr>
              </a:p>
            </p:txBody>
          </p:sp>
          <p:sp>
            <p:nvSpPr>
              <p:cNvPr id="19567" name="Rectangle 142"/>
              <p:cNvSpPr>
                <a:spLocks noChangeArrowheads="1"/>
              </p:cNvSpPr>
              <p:nvPr/>
            </p:nvSpPr>
            <p:spPr bwMode="auto">
              <a:xfrm>
                <a:off x="3593" y="1135"/>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t</a:t>
                </a:r>
                <a:endParaRPr lang="en-US" sz="2400" b="0">
                  <a:latin typeface="Symbol" pitchFamily="-109" charset="2"/>
                </a:endParaRPr>
              </a:p>
            </p:txBody>
          </p:sp>
          <p:sp>
            <p:nvSpPr>
              <p:cNvPr id="19568" name="Rectangle 143"/>
              <p:cNvSpPr>
                <a:spLocks noChangeArrowheads="1"/>
              </p:cNvSpPr>
              <p:nvPr/>
            </p:nvSpPr>
            <p:spPr bwMode="auto">
              <a:xfrm>
                <a:off x="3388" y="1135"/>
                <a:ext cx="60"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x</a:t>
                </a:r>
                <a:endParaRPr lang="en-US" sz="2400" b="0">
                  <a:latin typeface="Symbol" pitchFamily="-109" charset="2"/>
                </a:endParaRPr>
              </a:p>
            </p:txBody>
          </p:sp>
          <p:sp>
            <p:nvSpPr>
              <p:cNvPr id="19569" name="Rectangle 144"/>
              <p:cNvSpPr>
                <a:spLocks noChangeArrowheads="1"/>
              </p:cNvSpPr>
              <p:nvPr/>
            </p:nvSpPr>
            <p:spPr bwMode="auto">
              <a:xfrm>
                <a:off x="3172" y="1135"/>
                <a:ext cx="9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H</a:t>
                </a:r>
                <a:endParaRPr lang="en-US" sz="2400" b="0">
                  <a:latin typeface="Symbol" pitchFamily="-109" charset="2"/>
                </a:endParaRPr>
              </a:p>
            </p:txBody>
          </p:sp>
          <p:sp>
            <p:nvSpPr>
              <p:cNvPr id="19570" name="Rectangle 145"/>
              <p:cNvSpPr>
                <a:spLocks noChangeArrowheads="1"/>
              </p:cNvSpPr>
              <p:nvPr/>
            </p:nvSpPr>
            <p:spPr bwMode="auto">
              <a:xfrm>
                <a:off x="2871" y="1135"/>
                <a:ext cx="12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dx</a:t>
                </a:r>
                <a:endParaRPr lang="en-US" sz="2400" b="0">
                  <a:latin typeface="Symbol" pitchFamily="-109" charset="2"/>
                </a:endParaRPr>
              </a:p>
            </p:txBody>
          </p:sp>
          <p:sp>
            <p:nvSpPr>
              <p:cNvPr id="19571" name="Rectangle 146"/>
              <p:cNvSpPr>
                <a:spLocks noChangeArrowheads="1"/>
              </p:cNvSpPr>
              <p:nvPr/>
            </p:nvSpPr>
            <p:spPr bwMode="auto">
              <a:xfrm>
                <a:off x="5159" y="1971"/>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572" name="Rectangle 147"/>
              <p:cNvSpPr>
                <a:spLocks noChangeArrowheads="1"/>
              </p:cNvSpPr>
              <p:nvPr/>
            </p:nvSpPr>
            <p:spPr bwMode="auto">
              <a:xfrm>
                <a:off x="5088" y="1971"/>
                <a:ext cx="49"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P</a:t>
                </a:r>
                <a:endParaRPr lang="en-US" sz="2400" b="0">
                  <a:latin typeface="Symbol" pitchFamily="-109" charset="2"/>
                </a:endParaRPr>
              </a:p>
            </p:txBody>
          </p:sp>
          <p:sp>
            <p:nvSpPr>
              <p:cNvPr id="19573" name="Rectangle 148"/>
              <p:cNvSpPr>
                <a:spLocks noChangeArrowheads="1"/>
              </p:cNvSpPr>
              <p:nvPr/>
            </p:nvSpPr>
            <p:spPr bwMode="auto">
              <a:xfrm>
                <a:off x="4482" y="1887"/>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574" name="Rectangle 149"/>
              <p:cNvSpPr>
                <a:spLocks noChangeArrowheads="1"/>
              </p:cNvSpPr>
              <p:nvPr/>
            </p:nvSpPr>
            <p:spPr bwMode="auto">
              <a:xfrm>
                <a:off x="3807" y="1971"/>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575" name="Rectangle 150"/>
              <p:cNvSpPr>
                <a:spLocks noChangeArrowheads="1"/>
              </p:cNvSpPr>
              <p:nvPr/>
            </p:nvSpPr>
            <p:spPr bwMode="auto">
              <a:xfrm>
                <a:off x="3740" y="1971"/>
                <a:ext cx="49"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A</a:t>
                </a:r>
                <a:endParaRPr lang="en-US" sz="2400" b="0">
                  <a:latin typeface="Symbol" pitchFamily="-109" charset="2"/>
                </a:endParaRPr>
              </a:p>
            </p:txBody>
          </p:sp>
          <p:sp>
            <p:nvSpPr>
              <p:cNvPr id="19576" name="Rectangle 151"/>
              <p:cNvSpPr>
                <a:spLocks noChangeArrowheads="1"/>
              </p:cNvSpPr>
              <p:nvPr/>
            </p:nvSpPr>
            <p:spPr bwMode="auto">
              <a:xfrm>
                <a:off x="3131" y="1887"/>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577" name="Rectangle 152"/>
              <p:cNvSpPr>
                <a:spLocks noChangeArrowheads="1"/>
              </p:cNvSpPr>
              <p:nvPr/>
            </p:nvSpPr>
            <p:spPr bwMode="auto">
              <a:xfrm>
                <a:off x="3041" y="1294"/>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578" name="Rectangle 153"/>
              <p:cNvSpPr>
                <a:spLocks noChangeArrowheads="1"/>
              </p:cNvSpPr>
              <p:nvPr/>
            </p:nvSpPr>
            <p:spPr bwMode="auto">
              <a:xfrm>
                <a:off x="3284" y="1128"/>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579" name="Rectangle 154"/>
              <p:cNvSpPr>
                <a:spLocks noChangeArrowheads="1"/>
              </p:cNvSpPr>
              <p:nvPr/>
            </p:nvSpPr>
            <p:spPr bwMode="auto">
              <a:xfrm>
                <a:off x="4900" y="1880"/>
                <a:ext cx="7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a:t>
                </a:r>
                <a:endParaRPr lang="en-US" sz="2400" b="0">
                  <a:latin typeface="Symbol" pitchFamily="-109" charset="2"/>
                </a:endParaRPr>
              </a:p>
            </p:txBody>
          </p:sp>
          <p:sp>
            <p:nvSpPr>
              <p:cNvPr id="19580" name="Rectangle 155"/>
              <p:cNvSpPr>
                <a:spLocks noChangeArrowheads="1"/>
              </p:cNvSpPr>
              <p:nvPr/>
            </p:nvSpPr>
            <p:spPr bwMode="auto">
              <a:xfrm>
                <a:off x="4687" y="1880"/>
                <a:ext cx="67"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x</a:t>
                </a:r>
                <a:endParaRPr lang="en-US" sz="2400" b="0">
                  <a:latin typeface="Symbol" pitchFamily="-109" charset="2"/>
                </a:endParaRPr>
              </a:p>
            </p:txBody>
          </p:sp>
          <p:sp>
            <p:nvSpPr>
              <p:cNvPr id="19581" name="Rectangle 156"/>
              <p:cNvSpPr>
                <a:spLocks noChangeArrowheads="1"/>
              </p:cNvSpPr>
              <p:nvPr/>
            </p:nvSpPr>
            <p:spPr bwMode="auto">
              <a:xfrm>
                <a:off x="3550" y="1880"/>
                <a:ext cx="7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a:t>
                </a:r>
                <a:endParaRPr lang="en-US" sz="2400" b="0">
                  <a:latin typeface="Symbol" pitchFamily="-109" charset="2"/>
                </a:endParaRPr>
              </a:p>
            </p:txBody>
          </p:sp>
          <p:sp>
            <p:nvSpPr>
              <p:cNvPr id="19582" name="Rectangle 157"/>
              <p:cNvSpPr>
                <a:spLocks noChangeArrowheads="1"/>
              </p:cNvSpPr>
              <p:nvPr/>
            </p:nvSpPr>
            <p:spPr bwMode="auto">
              <a:xfrm>
                <a:off x="3335" y="1880"/>
                <a:ext cx="67"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x</a:t>
                </a:r>
                <a:endParaRPr lang="en-US" sz="2400" b="0">
                  <a:latin typeface="Symbol" pitchFamily="-109" charset="2"/>
                </a:endParaRPr>
              </a:p>
            </p:txBody>
          </p:sp>
          <p:sp>
            <p:nvSpPr>
              <p:cNvPr id="19583" name="Rectangle 158"/>
              <p:cNvSpPr>
                <a:spLocks noChangeArrowheads="1"/>
              </p:cNvSpPr>
              <p:nvPr/>
            </p:nvSpPr>
            <p:spPr bwMode="auto">
              <a:xfrm>
                <a:off x="3886" y="1121"/>
                <a:ext cx="7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a:t>
                </a:r>
                <a:endParaRPr lang="en-US" sz="2400" b="0">
                  <a:latin typeface="Symbol" pitchFamily="-109" charset="2"/>
                </a:endParaRPr>
              </a:p>
            </p:txBody>
          </p:sp>
          <p:sp>
            <p:nvSpPr>
              <p:cNvPr id="19584" name="Rectangle 159"/>
              <p:cNvSpPr>
                <a:spLocks noChangeArrowheads="1"/>
              </p:cNvSpPr>
              <p:nvPr/>
            </p:nvSpPr>
            <p:spPr bwMode="auto">
              <a:xfrm>
                <a:off x="3695" y="1032"/>
                <a:ext cx="75" cy="269"/>
              </a:xfrm>
              <a:prstGeom prst="rect">
                <a:avLst/>
              </a:prstGeom>
              <a:noFill/>
              <a:ln w="9525">
                <a:noFill/>
                <a:miter lim="800000"/>
                <a:headEnd/>
                <a:tailEnd/>
              </a:ln>
            </p:spPr>
            <p:txBody>
              <a:bodyPr wrap="none" lIns="0" tIns="0" rIns="0" bIns="0">
                <a:prstTxWarp prst="textNoShape">
                  <a:avLst/>
                </a:prstTxWarp>
                <a:spAutoFit/>
              </a:bodyPr>
              <a:lstStyle/>
              <a:p>
                <a:r>
                  <a:rPr lang="en-US" sz="2800" b="0">
                    <a:solidFill>
                      <a:srgbClr val="000000"/>
                    </a:solidFill>
                    <a:latin typeface="Symbol" pitchFamily="-109" charset="2"/>
                  </a:rPr>
                  <a:t>]</a:t>
                </a:r>
                <a:endParaRPr lang="en-US" sz="2400" b="0">
                  <a:latin typeface="Symbol" pitchFamily="-109" charset="2"/>
                </a:endParaRPr>
              </a:p>
            </p:txBody>
          </p:sp>
          <p:sp>
            <p:nvSpPr>
              <p:cNvPr id="19585" name="Rectangle 160"/>
              <p:cNvSpPr>
                <a:spLocks noChangeArrowheads="1"/>
              </p:cNvSpPr>
              <p:nvPr/>
            </p:nvSpPr>
            <p:spPr bwMode="auto">
              <a:xfrm>
                <a:off x="3491" y="1121"/>
                <a:ext cx="67"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x</a:t>
                </a:r>
                <a:endParaRPr lang="en-US" sz="2400" b="0">
                  <a:latin typeface="Symbol" pitchFamily="-109" charset="2"/>
                </a:endParaRPr>
              </a:p>
            </p:txBody>
          </p:sp>
          <p:sp>
            <p:nvSpPr>
              <p:cNvPr id="19586" name="Rectangle 161"/>
              <p:cNvSpPr>
                <a:spLocks noChangeArrowheads="1"/>
              </p:cNvSpPr>
              <p:nvPr/>
            </p:nvSpPr>
            <p:spPr bwMode="auto">
              <a:xfrm>
                <a:off x="4172" y="1865"/>
                <a:ext cx="57" cy="250"/>
              </a:xfrm>
              <a:prstGeom prst="rect">
                <a:avLst/>
              </a:prstGeom>
              <a:noFill/>
              <a:ln w="9525">
                <a:noFill/>
                <a:miter lim="800000"/>
                <a:headEnd/>
                <a:tailEnd/>
              </a:ln>
            </p:spPr>
            <p:txBody>
              <a:bodyPr wrap="none" lIns="0" tIns="0" rIns="0" bIns="0">
                <a:prstTxWarp prst="textNoShape">
                  <a:avLst/>
                </a:prstTxWarp>
                <a:spAutoFit/>
              </a:bodyPr>
              <a:lstStyle/>
              <a:p>
                <a:r>
                  <a:rPr lang="en-US" sz="2600" b="0">
                    <a:solidFill>
                      <a:srgbClr val="000000"/>
                    </a:solidFill>
                    <a:latin typeface="Symbol" pitchFamily="-109" charset="2"/>
                  </a:rPr>
                  <a:t>ò</a:t>
                </a:r>
                <a:endParaRPr lang="en-US" sz="2400" b="0">
                  <a:latin typeface="Symbol" pitchFamily="-109" charset="2"/>
                </a:endParaRPr>
              </a:p>
            </p:txBody>
          </p:sp>
          <p:sp>
            <p:nvSpPr>
              <p:cNvPr id="19587" name="Rectangle 162"/>
              <p:cNvSpPr>
                <a:spLocks noChangeArrowheads="1"/>
              </p:cNvSpPr>
              <p:nvPr/>
            </p:nvSpPr>
            <p:spPr bwMode="auto">
              <a:xfrm>
                <a:off x="2802" y="1865"/>
                <a:ext cx="57" cy="250"/>
              </a:xfrm>
              <a:prstGeom prst="rect">
                <a:avLst/>
              </a:prstGeom>
              <a:noFill/>
              <a:ln w="9525">
                <a:noFill/>
                <a:miter lim="800000"/>
                <a:headEnd/>
                <a:tailEnd/>
              </a:ln>
            </p:spPr>
            <p:txBody>
              <a:bodyPr wrap="none" lIns="0" tIns="0" rIns="0" bIns="0">
                <a:prstTxWarp prst="textNoShape">
                  <a:avLst/>
                </a:prstTxWarp>
                <a:spAutoFit/>
              </a:bodyPr>
              <a:lstStyle/>
              <a:p>
                <a:r>
                  <a:rPr lang="en-US" sz="2600" b="0">
                    <a:solidFill>
                      <a:srgbClr val="000000"/>
                    </a:solidFill>
                    <a:latin typeface="Symbol" pitchFamily="-109" charset="2"/>
                  </a:rPr>
                  <a:t>ò</a:t>
                </a:r>
                <a:endParaRPr lang="en-US" sz="2400" b="0">
                  <a:latin typeface="Symbol" pitchFamily="-109" charset="2"/>
                </a:endParaRPr>
              </a:p>
            </p:txBody>
          </p:sp>
          <p:sp>
            <p:nvSpPr>
              <p:cNvPr id="19588" name="Rectangle 163"/>
              <p:cNvSpPr>
                <a:spLocks noChangeArrowheads="1"/>
              </p:cNvSpPr>
              <p:nvPr/>
            </p:nvSpPr>
            <p:spPr bwMode="auto">
              <a:xfrm>
                <a:off x="2802" y="1106"/>
                <a:ext cx="57" cy="250"/>
              </a:xfrm>
              <a:prstGeom prst="rect">
                <a:avLst/>
              </a:prstGeom>
              <a:noFill/>
              <a:ln w="9525">
                <a:noFill/>
                <a:miter lim="800000"/>
                <a:headEnd/>
                <a:tailEnd/>
              </a:ln>
            </p:spPr>
            <p:txBody>
              <a:bodyPr wrap="none" lIns="0" tIns="0" rIns="0" bIns="0">
                <a:prstTxWarp prst="textNoShape">
                  <a:avLst/>
                </a:prstTxWarp>
                <a:spAutoFit/>
              </a:bodyPr>
              <a:lstStyle/>
              <a:p>
                <a:r>
                  <a:rPr lang="en-US" sz="2600" b="0">
                    <a:solidFill>
                      <a:srgbClr val="000000"/>
                    </a:solidFill>
                    <a:latin typeface="Symbol" pitchFamily="-109" charset="2"/>
                  </a:rPr>
                  <a:t>ò</a:t>
                </a:r>
                <a:endParaRPr lang="en-US" sz="2400" b="0">
                  <a:latin typeface="Symbol" pitchFamily="-109" charset="2"/>
                </a:endParaRPr>
              </a:p>
            </p:txBody>
          </p:sp>
          <p:sp>
            <p:nvSpPr>
              <p:cNvPr id="19589" name="Rectangle 164"/>
              <p:cNvSpPr>
                <a:spLocks noChangeArrowheads="1"/>
              </p:cNvSpPr>
              <p:nvPr/>
            </p:nvSpPr>
            <p:spPr bwMode="auto">
              <a:xfrm>
                <a:off x="2992" y="1088"/>
                <a:ext cx="148" cy="250"/>
              </a:xfrm>
              <a:prstGeom prst="rect">
                <a:avLst/>
              </a:prstGeom>
              <a:noFill/>
              <a:ln w="9525">
                <a:noFill/>
                <a:miter lim="800000"/>
                <a:headEnd/>
                <a:tailEnd/>
              </a:ln>
            </p:spPr>
            <p:txBody>
              <a:bodyPr wrap="none" lIns="0" tIns="0" rIns="0" bIns="0">
                <a:prstTxWarp prst="textNoShape">
                  <a:avLst/>
                </a:prstTxWarp>
                <a:spAutoFit/>
              </a:bodyPr>
              <a:lstStyle/>
              <a:p>
                <a:r>
                  <a:rPr lang="en-US" sz="2600" b="0">
                    <a:solidFill>
                      <a:srgbClr val="000000"/>
                    </a:solidFill>
                    <a:latin typeface="Symbol" pitchFamily="-109" charset="2"/>
                  </a:rPr>
                  <a:t>å</a:t>
                </a:r>
                <a:endParaRPr lang="en-US" sz="2400" b="0">
                  <a:latin typeface="Symbol" pitchFamily="-109" charset="2"/>
                </a:endParaRPr>
              </a:p>
            </p:txBody>
          </p:sp>
          <p:sp>
            <p:nvSpPr>
              <p:cNvPr id="19590" name="Rectangle 165"/>
              <p:cNvSpPr>
                <a:spLocks noChangeArrowheads="1"/>
              </p:cNvSpPr>
              <p:nvPr/>
            </p:nvSpPr>
            <p:spPr bwMode="auto">
              <a:xfrm>
                <a:off x="4164" y="2062"/>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latin typeface="Symbol" pitchFamily="-109" charset="2"/>
                  </a:rPr>
                  <a:t>-</a:t>
                </a:r>
                <a:endParaRPr lang="en-US" sz="2400" b="0">
                  <a:latin typeface="Symbol" pitchFamily="-109" charset="2"/>
                </a:endParaRPr>
              </a:p>
            </p:txBody>
          </p:sp>
          <p:sp>
            <p:nvSpPr>
              <p:cNvPr id="19591" name="Rectangle 166"/>
              <p:cNvSpPr>
                <a:spLocks noChangeArrowheads="1"/>
              </p:cNvSpPr>
              <p:nvPr/>
            </p:nvSpPr>
            <p:spPr bwMode="auto">
              <a:xfrm>
                <a:off x="2792" y="2062"/>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latin typeface="Symbol" pitchFamily="-109" charset="2"/>
                  </a:rPr>
                  <a:t>-</a:t>
                </a:r>
                <a:endParaRPr lang="en-US" sz="2400" b="0">
                  <a:latin typeface="Symbol" pitchFamily="-109" charset="2"/>
                </a:endParaRPr>
              </a:p>
            </p:txBody>
          </p:sp>
          <p:sp>
            <p:nvSpPr>
              <p:cNvPr id="19592" name="Rectangle 169"/>
              <p:cNvSpPr>
                <a:spLocks noChangeArrowheads="1"/>
              </p:cNvSpPr>
              <p:nvPr/>
            </p:nvSpPr>
            <p:spPr bwMode="auto">
              <a:xfrm>
                <a:off x="3152" y="1405"/>
                <a:ext cx="77" cy="278"/>
              </a:xfrm>
              <a:prstGeom prst="rect">
                <a:avLst/>
              </a:prstGeom>
              <a:noFill/>
              <a:ln w="9525">
                <a:noFill/>
                <a:miter lim="800000"/>
                <a:headEnd/>
                <a:tailEnd/>
              </a:ln>
            </p:spPr>
            <p:txBody>
              <a:bodyPr wrap="none" lIns="0" tIns="0" rIns="0" bIns="0">
                <a:prstTxWarp prst="textNoShape">
                  <a:avLst/>
                </a:prstTxWarp>
                <a:spAutoFit/>
              </a:bodyPr>
              <a:lstStyle/>
              <a:p>
                <a:r>
                  <a:rPr lang="en-US" sz="2900" b="0">
                    <a:solidFill>
                      <a:srgbClr val="000000"/>
                    </a:solidFill>
                    <a:latin typeface="Symbol" pitchFamily="-109" charset="2"/>
                  </a:rPr>
                  <a:t>[</a:t>
                </a:r>
                <a:endParaRPr lang="en-US" sz="2400" b="0">
                  <a:latin typeface="Symbol" pitchFamily="-109" charset="2"/>
                </a:endParaRPr>
              </a:p>
            </p:txBody>
          </p:sp>
          <p:sp>
            <p:nvSpPr>
              <p:cNvPr id="19593" name="Rectangle 170"/>
              <p:cNvSpPr>
                <a:spLocks noChangeArrowheads="1"/>
              </p:cNvSpPr>
              <p:nvPr/>
            </p:nvSpPr>
            <p:spPr bwMode="auto">
              <a:xfrm>
                <a:off x="4279" y="1500"/>
                <a:ext cx="58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FF0000"/>
                    </a:solidFill>
                  </a:rPr>
                  <a:t>)</a:t>
                </a:r>
                <a:r>
                  <a:rPr lang="en-US" sz="1700" b="0">
                    <a:solidFill>
                      <a:srgbClr val="000000"/>
                    </a:solidFill>
                  </a:rPr>
                  <a:t>  </a:t>
                </a:r>
                <a:r>
                  <a:rPr lang="en-US" sz="1700" b="0">
                    <a:solidFill>
                      <a:srgbClr val="FF0000"/>
                    </a:solidFill>
                  </a:rPr>
                  <a:t>Pauli f.f.</a:t>
                </a:r>
                <a:endParaRPr lang="en-US" sz="2400" b="0">
                  <a:solidFill>
                    <a:srgbClr val="FF0000"/>
                  </a:solidFill>
                  <a:latin typeface="Symbol" pitchFamily="-109" charset="2"/>
                </a:endParaRPr>
              </a:p>
            </p:txBody>
          </p:sp>
          <p:sp>
            <p:nvSpPr>
              <p:cNvPr id="19594" name="Rectangle 171"/>
              <p:cNvSpPr>
                <a:spLocks noChangeArrowheads="1"/>
              </p:cNvSpPr>
              <p:nvPr/>
            </p:nvSpPr>
            <p:spPr bwMode="auto">
              <a:xfrm>
                <a:off x="4172" y="1500"/>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FF0000"/>
                    </a:solidFill>
                  </a:rPr>
                  <a:t>(</a:t>
                </a:r>
                <a:endParaRPr lang="en-US" sz="2400" b="0">
                  <a:solidFill>
                    <a:srgbClr val="FF0000"/>
                  </a:solidFill>
                  <a:latin typeface="Symbol" pitchFamily="-109" charset="2"/>
                </a:endParaRPr>
              </a:p>
            </p:txBody>
          </p:sp>
          <p:sp>
            <p:nvSpPr>
              <p:cNvPr id="19595" name="Rectangle 172"/>
              <p:cNvSpPr>
                <a:spLocks noChangeArrowheads="1"/>
              </p:cNvSpPr>
              <p:nvPr/>
            </p:nvSpPr>
            <p:spPr bwMode="auto">
              <a:xfrm>
                <a:off x="3649" y="1500"/>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96" name="Rectangle 173"/>
              <p:cNvSpPr>
                <a:spLocks noChangeArrowheads="1"/>
              </p:cNvSpPr>
              <p:nvPr/>
            </p:nvSpPr>
            <p:spPr bwMode="auto">
              <a:xfrm>
                <a:off x="3563" y="1500"/>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97" name="Rectangle 174"/>
              <p:cNvSpPr>
                <a:spLocks noChangeArrowheads="1"/>
              </p:cNvSpPr>
              <p:nvPr/>
            </p:nvSpPr>
            <p:spPr bwMode="auto">
              <a:xfrm>
                <a:off x="3458" y="1500"/>
                <a:ext cx="34"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98" name="Rectangle 175"/>
              <p:cNvSpPr>
                <a:spLocks noChangeArrowheads="1"/>
              </p:cNvSpPr>
              <p:nvPr/>
            </p:nvSpPr>
            <p:spPr bwMode="auto">
              <a:xfrm>
                <a:off x="3350" y="1500"/>
                <a:ext cx="4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rPr>
                  <a:t>(</a:t>
                </a:r>
                <a:endParaRPr lang="en-US" sz="2400" b="0">
                  <a:latin typeface="Symbol" pitchFamily="-109" charset="2"/>
                </a:endParaRPr>
              </a:p>
            </p:txBody>
          </p:sp>
          <p:sp>
            <p:nvSpPr>
              <p:cNvPr id="19599" name="Rectangle 176"/>
              <p:cNvSpPr>
                <a:spLocks noChangeArrowheads="1"/>
              </p:cNvSpPr>
              <p:nvPr/>
            </p:nvSpPr>
            <p:spPr bwMode="auto">
              <a:xfrm>
                <a:off x="2821" y="1407"/>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a:solidFill>
                      <a:srgbClr val="000000"/>
                    </a:solidFill>
                  </a:rPr>
                  <a:t>1</a:t>
                </a:r>
                <a:endParaRPr lang="en-US" sz="2400" b="0">
                  <a:latin typeface="Symbol" pitchFamily="-109" charset="2"/>
                </a:endParaRPr>
              </a:p>
            </p:txBody>
          </p:sp>
          <p:sp>
            <p:nvSpPr>
              <p:cNvPr id="19600" name="Rectangle 177"/>
              <p:cNvSpPr>
                <a:spLocks noChangeArrowheads="1"/>
              </p:cNvSpPr>
              <p:nvPr/>
            </p:nvSpPr>
            <p:spPr bwMode="auto">
              <a:xfrm>
                <a:off x="4241" y="1500"/>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FF0000"/>
                    </a:solidFill>
                  </a:rPr>
                  <a:t>t</a:t>
                </a:r>
                <a:endParaRPr lang="en-US" sz="2400" b="0">
                  <a:solidFill>
                    <a:srgbClr val="FF0000"/>
                  </a:solidFill>
                  <a:latin typeface="Symbol" pitchFamily="-109" charset="2"/>
                </a:endParaRPr>
              </a:p>
            </p:txBody>
          </p:sp>
          <p:sp>
            <p:nvSpPr>
              <p:cNvPr id="19601" name="Rectangle 178"/>
              <p:cNvSpPr>
                <a:spLocks noChangeArrowheads="1"/>
              </p:cNvSpPr>
              <p:nvPr/>
            </p:nvSpPr>
            <p:spPr bwMode="auto">
              <a:xfrm>
                <a:off x="3995" y="1500"/>
                <a:ext cx="127"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FF0000"/>
                    </a:solidFill>
                  </a:rPr>
                  <a:t>F</a:t>
                </a:r>
                <a:r>
                  <a:rPr lang="en-US" sz="1700" b="0" i="1" baseline="-25000">
                    <a:solidFill>
                      <a:srgbClr val="FF0000"/>
                    </a:solidFill>
                  </a:rPr>
                  <a:t>2</a:t>
                </a:r>
                <a:endParaRPr lang="en-US" sz="2400" b="0">
                  <a:solidFill>
                    <a:srgbClr val="FF0000"/>
                  </a:solidFill>
                  <a:latin typeface="Symbol" pitchFamily="-109" charset="2"/>
                </a:endParaRPr>
              </a:p>
            </p:txBody>
          </p:sp>
          <p:sp>
            <p:nvSpPr>
              <p:cNvPr id="19602" name="Rectangle 179"/>
              <p:cNvSpPr>
                <a:spLocks noChangeArrowheads="1"/>
              </p:cNvSpPr>
              <p:nvPr/>
            </p:nvSpPr>
            <p:spPr bwMode="auto">
              <a:xfrm>
                <a:off x="3608" y="1500"/>
                <a:ext cx="3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t</a:t>
                </a:r>
                <a:endParaRPr lang="en-US" sz="2400" b="0">
                  <a:latin typeface="Symbol" pitchFamily="-109" charset="2"/>
                </a:endParaRPr>
              </a:p>
            </p:txBody>
          </p:sp>
          <p:sp>
            <p:nvSpPr>
              <p:cNvPr id="19603" name="Rectangle 180"/>
              <p:cNvSpPr>
                <a:spLocks noChangeArrowheads="1"/>
              </p:cNvSpPr>
              <p:nvPr/>
            </p:nvSpPr>
            <p:spPr bwMode="auto">
              <a:xfrm>
                <a:off x="3403" y="1500"/>
                <a:ext cx="60"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x</a:t>
                </a:r>
                <a:endParaRPr lang="en-US" sz="2400" b="0">
                  <a:latin typeface="Symbol" pitchFamily="-109" charset="2"/>
                </a:endParaRPr>
              </a:p>
            </p:txBody>
          </p:sp>
          <p:sp>
            <p:nvSpPr>
              <p:cNvPr id="19604" name="Rectangle 181"/>
              <p:cNvSpPr>
                <a:spLocks noChangeArrowheads="1"/>
              </p:cNvSpPr>
              <p:nvPr/>
            </p:nvSpPr>
            <p:spPr bwMode="auto">
              <a:xfrm>
                <a:off x="3187" y="1500"/>
                <a:ext cx="83"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E</a:t>
                </a:r>
                <a:endParaRPr lang="en-US" sz="2400" b="0">
                  <a:latin typeface="Symbol" pitchFamily="-109" charset="2"/>
                </a:endParaRPr>
              </a:p>
            </p:txBody>
          </p:sp>
          <p:sp>
            <p:nvSpPr>
              <p:cNvPr id="19605" name="Rectangle 182"/>
              <p:cNvSpPr>
                <a:spLocks noChangeArrowheads="1"/>
              </p:cNvSpPr>
              <p:nvPr/>
            </p:nvSpPr>
            <p:spPr bwMode="auto">
              <a:xfrm>
                <a:off x="2886" y="1500"/>
                <a:ext cx="128" cy="163"/>
              </a:xfrm>
              <a:prstGeom prst="rect">
                <a:avLst/>
              </a:prstGeom>
              <a:noFill/>
              <a:ln w="9525">
                <a:noFill/>
                <a:miter lim="800000"/>
                <a:headEnd/>
                <a:tailEnd/>
              </a:ln>
            </p:spPr>
            <p:txBody>
              <a:bodyPr wrap="none" lIns="0" tIns="0" rIns="0" bIns="0">
                <a:prstTxWarp prst="textNoShape">
                  <a:avLst/>
                </a:prstTxWarp>
                <a:spAutoFit/>
              </a:bodyPr>
              <a:lstStyle/>
              <a:p>
                <a:r>
                  <a:rPr lang="en-US" sz="1700" b="0" i="1">
                    <a:solidFill>
                      <a:srgbClr val="000000"/>
                    </a:solidFill>
                  </a:rPr>
                  <a:t>dx</a:t>
                </a:r>
                <a:endParaRPr lang="en-US" sz="2400" b="0">
                  <a:latin typeface="Symbol" pitchFamily="-109" charset="2"/>
                </a:endParaRPr>
              </a:p>
            </p:txBody>
          </p:sp>
          <p:sp>
            <p:nvSpPr>
              <p:cNvPr id="19606" name="Rectangle 183"/>
              <p:cNvSpPr>
                <a:spLocks noChangeArrowheads="1"/>
              </p:cNvSpPr>
              <p:nvPr/>
            </p:nvSpPr>
            <p:spPr bwMode="auto">
              <a:xfrm>
                <a:off x="3056" y="1659"/>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607" name="Rectangle 184"/>
              <p:cNvSpPr>
                <a:spLocks noChangeArrowheads="1"/>
              </p:cNvSpPr>
              <p:nvPr/>
            </p:nvSpPr>
            <p:spPr bwMode="auto">
              <a:xfrm>
                <a:off x="3299" y="1493"/>
                <a:ext cx="40" cy="96"/>
              </a:xfrm>
              <a:prstGeom prst="rect">
                <a:avLst/>
              </a:prstGeom>
              <a:noFill/>
              <a:ln w="9525">
                <a:noFill/>
                <a:miter lim="800000"/>
                <a:headEnd/>
                <a:tailEnd/>
              </a:ln>
            </p:spPr>
            <p:txBody>
              <a:bodyPr wrap="none" lIns="0" tIns="0" rIns="0" bIns="0">
                <a:prstTxWarp prst="textNoShape">
                  <a:avLst/>
                </a:prstTxWarp>
                <a:spAutoFit/>
              </a:bodyPr>
              <a:lstStyle/>
              <a:p>
                <a:r>
                  <a:rPr lang="en-US" sz="1000" b="0" i="1">
                    <a:solidFill>
                      <a:srgbClr val="000000"/>
                    </a:solidFill>
                  </a:rPr>
                  <a:t>q</a:t>
                </a:r>
                <a:endParaRPr lang="en-US" sz="2400" b="0">
                  <a:latin typeface="Symbol" pitchFamily="-109" charset="2"/>
                </a:endParaRPr>
              </a:p>
            </p:txBody>
          </p:sp>
          <p:sp>
            <p:nvSpPr>
              <p:cNvPr id="19608" name="Rectangle 185"/>
              <p:cNvSpPr>
                <a:spLocks noChangeArrowheads="1"/>
              </p:cNvSpPr>
              <p:nvPr/>
            </p:nvSpPr>
            <p:spPr bwMode="auto">
              <a:xfrm>
                <a:off x="3901" y="1486"/>
                <a:ext cx="75"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a:t>
                </a:r>
                <a:endParaRPr lang="en-US" sz="2400" b="0">
                  <a:latin typeface="Symbol" pitchFamily="-109" charset="2"/>
                </a:endParaRPr>
              </a:p>
            </p:txBody>
          </p:sp>
          <p:sp>
            <p:nvSpPr>
              <p:cNvPr id="19609" name="Rectangle 186"/>
              <p:cNvSpPr>
                <a:spLocks noChangeArrowheads="1"/>
              </p:cNvSpPr>
              <p:nvPr/>
            </p:nvSpPr>
            <p:spPr bwMode="auto">
              <a:xfrm>
                <a:off x="3710" y="1397"/>
                <a:ext cx="75" cy="269"/>
              </a:xfrm>
              <a:prstGeom prst="rect">
                <a:avLst/>
              </a:prstGeom>
              <a:noFill/>
              <a:ln w="9525">
                <a:noFill/>
                <a:miter lim="800000"/>
                <a:headEnd/>
                <a:tailEnd/>
              </a:ln>
            </p:spPr>
            <p:txBody>
              <a:bodyPr wrap="none" lIns="0" tIns="0" rIns="0" bIns="0">
                <a:prstTxWarp prst="textNoShape">
                  <a:avLst/>
                </a:prstTxWarp>
                <a:spAutoFit/>
              </a:bodyPr>
              <a:lstStyle/>
              <a:p>
                <a:r>
                  <a:rPr lang="en-US" sz="2800" b="0">
                    <a:solidFill>
                      <a:srgbClr val="000000"/>
                    </a:solidFill>
                    <a:latin typeface="Symbol" pitchFamily="-109" charset="2"/>
                  </a:rPr>
                  <a:t>]</a:t>
                </a:r>
                <a:endParaRPr lang="en-US" sz="2400" b="0">
                  <a:latin typeface="Symbol" pitchFamily="-109" charset="2"/>
                </a:endParaRPr>
              </a:p>
            </p:txBody>
          </p:sp>
          <p:sp>
            <p:nvSpPr>
              <p:cNvPr id="19610" name="Rectangle 187"/>
              <p:cNvSpPr>
                <a:spLocks noChangeArrowheads="1"/>
              </p:cNvSpPr>
              <p:nvPr/>
            </p:nvSpPr>
            <p:spPr bwMode="auto">
              <a:xfrm>
                <a:off x="3506" y="1486"/>
                <a:ext cx="67" cy="163"/>
              </a:xfrm>
              <a:prstGeom prst="rect">
                <a:avLst/>
              </a:prstGeom>
              <a:noFill/>
              <a:ln w="9525">
                <a:noFill/>
                <a:miter lim="800000"/>
                <a:headEnd/>
                <a:tailEnd/>
              </a:ln>
            </p:spPr>
            <p:txBody>
              <a:bodyPr wrap="none" lIns="0" tIns="0" rIns="0" bIns="0">
                <a:prstTxWarp prst="textNoShape">
                  <a:avLst/>
                </a:prstTxWarp>
                <a:spAutoFit/>
              </a:bodyPr>
              <a:lstStyle/>
              <a:p>
                <a:r>
                  <a:rPr lang="en-US" sz="1700" b="0">
                    <a:solidFill>
                      <a:srgbClr val="000000"/>
                    </a:solidFill>
                    <a:latin typeface="Symbol" pitchFamily="-109" charset="2"/>
                  </a:rPr>
                  <a:t>x</a:t>
                </a:r>
                <a:endParaRPr lang="en-US" sz="2400" b="0">
                  <a:latin typeface="Symbol" pitchFamily="-109" charset="2"/>
                </a:endParaRPr>
              </a:p>
            </p:txBody>
          </p:sp>
          <p:sp>
            <p:nvSpPr>
              <p:cNvPr id="19611" name="Rectangle 188"/>
              <p:cNvSpPr>
                <a:spLocks noChangeArrowheads="1"/>
              </p:cNvSpPr>
              <p:nvPr/>
            </p:nvSpPr>
            <p:spPr bwMode="auto">
              <a:xfrm>
                <a:off x="2817" y="1471"/>
                <a:ext cx="57" cy="250"/>
              </a:xfrm>
              <a:prstGeom prst="rect">
                <a:avLst/>
              </a:prstGeom>
              <a:noFill/>
              <a:ln w="9525">
                <a:noFill/>
                <a:miter lim="800000"/>
                <a:headEnd/>
                <a:tailEnd/>
              </a:ln>
            </p:spPr>
            <p:txBody>
              <a:bodyPr wrap="none" lIns="0" tIns="0" rIns="0" bIns="0">
                <a:prstTxWarp prst="textNoShape">
                  <a:avLst/>
                </a:prstTxWarp>
                <a:spAutoFit/>
              </a:bodyPr>
              <a:lstStyle/>
              <a:p>
                <a:r>
                  <a:rPr lang="en-US" sz="2600" b="0">
                    <a:solidFill>
                      <a:srgbClr val="000000"/>
                    </a:solidFill>
                    <a:latin typeface="Symbol" pitchFamily="-109" charset="2"/>
                  </a:rPr>
                  <a:t>ò</a:t>
                </a:r>
                <a:endParaRPr lang="en-US" sz="2400" b="0">
                  <a:latin typeface="Symbol" pitchFamily="-109" charset="2"/>
                </a:endParaRPr>
              </a:p>
            </p:txBody>
          </p:sp>
          <p:sp>
            <p:nvSpPr>
              <p:cNvPr id="19612" name="Rectangle 189"/>
              <p:cNvSpPr>
                <a:spLocks noChangeArrowheads="1"/>
              </p:cNvSpPr>
              <p:nvPr/>
            </p:nvSpPr>
            <p:spPr bwMode="auto">
              <a:xfrm>
                <a:off x="3007" y="1453"/>
                <a:ext cx="148" cy="250"/>
              </a:xfrm>
              <a:prstGeom prst="rect">
                <a:avLst/>
              </a:prstGeom>
              <a:noFill/>
              <a:ln w="9525">
                <a:noFill/>
                <a:miter lim="800000"/>
                <a:headEnd/>
                <a:tailEnd/>
              </a:ln>
            </p:spPr>
            <p:txBody>
              <a:bodyPr wrap="none" lIns="0" tIns="0" rIns="0" bIns="0">
                <a:prstTxWarp prst="textNoShape">
                  <a:avLst/>
                </a:prstTxWarp>
                <a:spAutoFit/>
              </a:bodyPr>
              <a:lstStyle/>
              <a:p>
                <a:r>
                  <a:rPr lang="en-US" sz="2600" b="0">
                    <a:solidFill>
                      <a:srgbClr val="000000"/>
                    </a:solidFill>
                    <a:latin typeface="Symbol" pitchFamily="-109" charset="2"/>
                  </a:rPr>
                  <a:t>å</a:t>
                </a:r>
                <a:endParaRPr lang="en-US" sz="2400" b="0">
                  <a:latin typeface="Symbol" pitchFamily="-109" charset="2"/>
                </a:endParaRPr>
              </a:p>
            </p:txBody>
          </p:sp>
        </p:grpSp>
        <p:sp>
          <p:nvSpPr>
            <p:cNvPr id="19517" name="Rectangle 167"/>
            <p:cNvSpPr>
              <a:spLocks noChangeArrowheads="1"/>
            </p:cNvSpPr>
            <p:nvPr/>
          </p:nvSpPr>
          <p:spPr bwMode="auto">
            <a:xfrm>
              <a:off x="2736" y="480"/>
              <a:ext cx="2695" cy="1413"/>
            </a:xfrm>
            <a:prstGeom prst="rect">
              <a:avLst/>
            </a:prstGeom>
            <a:noFill/>
            <a:ln w="28575">
              <a:solidFill>
                <a:srgbClr val="FF0000"/>
              </a:solidFill>
              <a:miter lim="800000"/>
              <a:headEnd/>
              <a:tailEnd/>
            </a:ln>
          </p:spPr>
          <p:txBody>
            <a:bodyPr>
              <a:prstTxWarp prst="textNoShape">
                <a:avLst/>
              </a:prstTxWarp>
            </a:bodyPr>
            <a:lstStyle/>
            <a:p>
              <a:endParaRPr lang="en-US"/>
            </a:p>
          </p:txBody>
        </p:sp>
      </p:grpSp>
      <p:grpSp>
        <p:nvGrpSpPr>
          <p:cNvPr id="8" name="Group 290"/>
          <p:cNvGrpSpPr>
            <a:grpSpLocks/>
          </p:cNvGrpSpPr>
          <p:nvPr/>
        </p:nvGrpSpPr>
        <p:grpSpPr bwMode="auto">
          <a:xfrm>
            <a:off x="761999" y="4373141"/>
            <a:ext cx="7281863" cy="1822502"/>
            <a:chOff x="480" y="2906"/>
            <a:chExt cx="4587" cy="1189"/>
          </a:xfrm>
        </p:grpSpPr>
        <p:grpSp>
          <p:nvGrpSpPr>
            <p:cNvPr id="9" name="Group 250"/>
            <p:cNvGrpSpPr>
              <a:grpSpLocks/>
            </p:cNvGrpSpPr>
            <p:nvPr/>
          </p:nvGrpSpPr>
          <p:grpSpPr bwMode="auto">
            <a:xfrm>
              <a:off x="480" y="3432"/>
              <a:ext cx="4587" cy="663"/>
              <a:chOff x="432" y="2106"/>
              <a:chExt cx="5124" cy="857"/>
            </a:xfrm>
          </p:grpSpPr>
          <p:sp>
            <p:nvSpPr>
              <p:cNvPr id="19478" name="Rectangle 251"/>
              <p:cNvSpPr>
                <a:spLocks noChangeArrowheads="1"/>
              </p:cNvSpPr>
              <p:nvPr/>
            </p:nvSpPr>
            <p:spPr bwMode="auto">
              <a:xfrm>
                <a:off x="432" y="2106"/>
                <a:ext cx="5040" cy="836"/>
              </a:xfrm>
              <a:prstGeom prst="rect">
                <a:avLst/>
              </a:prstGeom>
              <a:solidFill>
                <a:schemeClr val="bg1"/>
              </a:solidFill>
              <a:ln w="28575">
                <a:solidFill>
                  <a:srgbClr val="0000CC"/>
                </a:solidFill>
                <a:miter lim="800000"/>
                <a:headEnd/>
                <a:tailEnd/>
              </a:ln>
            </p:spPr>
            <p:txBody>
              <a:bodyPr>
                <a:prstTxWarp prst="textNoShape">
                  <a:avLst/>
                </a:prstTxWarp>
              </a:bodyPr>
              <a:lstStyle/>
              <a:p>
                <a:endParaRPr lang="en-US"/>
              </a:p>
            </p:txBody>
          </p:sp>
          <p:sp>
            <p:nvSpPr>
              <p:cNvPr id="19479" name="Line 252"/>
              <p:cNvSpPr>
                <a:spLocks noChangeShapeType="1"/>
              </p:cNvSpPr>
              <p:nvPr/>
            </p:nvSpPr>
            <p:spPr bwMode="auto">
              <a:xfrm>
                <a:off x="1083" y="2470"/>
                <a:ext cx="137"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9480" name="Line 253"/>
              <p:cNvSpPr>
                <a:spLocks noChangeShapeType="1"/>
              </p:cNvSpPr>
              <p:nvPr/>
            </p:nvSpPr>
            <p:spPr bwMode="auto">
              <a:xfrm>
                <a:off x="2047" y="2470"/>
                <a:ext cx="137"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9481" name="Rectangle 254"/>
              <p:cNvSpPr>
                <a:spLocks noChangeArrowheads="1"/>
              </p:cNvSpPr>
              <p:nvPr/>
            </p:nvSpPr>
            <p:spPr bwMode="auto">
              <a:xfrm>
                <a:off x="2684" y="2232"/>
                <a:ext cx="120" cy="497"/>
              </a:xfrm>
              <a:prstGeom prst="rect">
                <a:avLst/>
              </a:prstGeom>
              <a:noFill/>
              <a:ln w="9525">
                <a:noFill/>
                <a:miter lim="800000"/>
                <a:headEnd/>
                <a:tailEnd/>
              </a:ln>
            </p:spPr>
            <p:txBody>
              <a:bodyPr wrap="none" lIns="0" tIns="0" rIns="0" bIns="0">
                <a:prstTxWarp prst="textNoShape">
                  <a:avLst/>
                </a:prstTxWarp>
                <a:spAutoFit/>
              </a:bodyPr>
              <a:lstStyle/>
              <a:p>
                <a:r>
                  <a:rPr lang="en-US" sz="4000" b="0">
                    <a:solidFill>
                      <a:srgbClr val="000000"/>
                    </a:solidFill>
                    <a:latin typeface="Symbol" pitchFamily="-109" charset="2"/>
                  </a:rPr>
                  <a:t>[</a:t>
                </a:r>
                <a:endParaRPr lang="en-US" sz="2400" b="0">
                  <a:latin typeface="Symbol" pitchFamily="-109" charset="2"/>
                </a:endParaRPr>
              </a:p>
            </p:txBody>
          </p:sp>
          <p:sp>
            <p:nvSpPr>
              <p:cNvPr id="19482" name="Rectangle 255"/>
              <p:cNvSpPr>
                <a:spLocks noChangeArrowheads="1"/>
              </p:cNvSpPr>
              <p:nvPr/>
            </p:nvSpPr>
            <p:spPr bwMode="auto">
              <a:xfrm>
                <a:off x="4592" y="2232"/>
                <a:ext cx="119" cy="497"/>
              </a:xfrm>
              <a:prstGeom prst="rect">
                <a:avLst/>
              </a:prstGeom>
              <a:noFill/>
              <a:ln w="9525">
                <a:noFill/>
                <a:miter lim="800000"/>
                <a:headEnd/>
                <a:tailEnd/>
              </a:ln>
            </p:spPr>
            <p:txBody>
              <a:bodyPr wrap="none" lIns="0" tIns="0" rIns="0" bIns="0">
                <a:prstTxWarp prst="textNoShape">
                  <a:avLst/>
                </a:prstTxWarp>
                <a:spAutoFit/>
              </a:bodyPr>
              <a:lstStyle/>
              <a:p>
                <a:r>
                  <a:rPr lang="en-US" sz="4000" b="0">
                    <a:solidFill>
                      <a:srgbClr val="000000"/>
                    </a:solidFill>
                    <a:latin typeface="Symbol" pitchFamily="-109" charset="2"/>
                  </a:rPr>
                  <a:t>]</a:t>
                </a:r>
                <a:endParaRPr lang="en-US" sz="2400" b="0">
                  <a:latin typeface="Symbol" pitchFamily="-109" charset="2"/>
                </a:endParaRPr>
              </a:p>
            </p:txBody>
          </p:sp>
          <p:sp>
            <p:nvSpPr>
              <p:cNvPr id="19483" name="Rectangle 256"/>
              <p:cNvSpPr>
                <a:spLocks noChangeArrowheads="1"/>
              </p:cNvSpPr>
              <p:nvPr/>
            </p:nvSpPr>
            <p:spPr bwMode="auto">
              <a:xfrm>
                <a:off x="2236" y="2272"/>
                <a:ext cx="88" cy="448"/>
              </a:xfrm>
              <a:prstGeom prst="rect">
                <a:avLst/>
              </a:prstGeom>
              <a:noFill/>
              <a:ln w="9525">
                <a:noFill/>
                <a:miter lim="800000"/>
                <a:headEnd/>
                <a:tailEnd/>
              </a:ln>
            </p:spPr>
            <p:txBody>
              <a:bodyPr wrap="none" lIns="0" tIns="0" rIns="0" bIns="0">
                <a:prstTxWarp prst="textNoShape">
                  <a:avLst/>
                </a:prstTxWarp>
                <a:spAutoFit/>
              </a:bodyPr>
              <a:lstStyle/>
              <a:p>
                <a:r>
                  <a:rPr lang="en-US" sz="3600" b="0">
                    <a:solidFill>
                      <a:srgbClr val="000000"/>
                    </a:solidFill>
                    <a:latin typeface="Symbol" pitchFamily="-109" charset="2"/>
                  </a:rPr>
                  <a:t>ò</a:t>
                </a:r>
                <a:endParaRPr lang="en-US" sz="2400" b="0">
                  <a:latin typeface="Symbol" pitchFamily="-109" charset="2"/>
                </a:endParaRPr>
              </a:p>
            </p:txBody>
          </p:sp>
          <p:sp>
            <p:nvSpPr>
              <p:cNvPr id="19484" name="Rectangle 257"/>
              <p:cNvSpPr>
                <a:spLocks noChangeArrowheads="1"/>
              </p:cNvSpPr>
              <p:nvPr/>
            </p:nvSpPr>
            <p:spPr bwMode="auto">
              <a:xfrm>
                <a:off x="2226" y="2635"/>
                <a:ext cx="68" cy="173"/>
              </a:xfrm>
              <a:prstGeom prst="rect">
                <a:avLst/>
              </a:prstGeom>
              <a:noFill/>
              <a:ln w="9525">
                <a:noFill/>
                <a:miter lim="800000"/>
                <a:headEnd/>
                <a:tailEnd/>
              </a:ln>
            </p:spPr>
            <p:txBody>
              <a:bodyPr wrap="none" lIns="0" tIns="0" rIns="0" bIns="0">
                <a:prstTxWarp prst="textNoShape">
                  <a:avLst/>
                </a:prstTxWarp>
                <a:spAutoFit/>
              </a:bodyPr>
              <a:lstStyle/>
              <a:p>
                <a:r>
                  <a:rPr lang="en-US" sz="1400" b="0">
                    <a:solidFill>
                      <a:srgbClr val="000000"/>
                    </a:solidFill>
                    <a:latin typeface="Symbol" pitchFamily="-109" charset="2"/>
                  </a:rPr>
                  <a:t>-</a:t>
                </a:r>
                <a:endParaRPr lang="en-US" sz="2400" b="0">
                  <a:latin typeface="Symbol" pitchFamily="-109" charset="2"/>
                </a:endParaRPr>
              </a:p>
            </p:txBody>
          </p:sp>
          <p:sp>
            <p:nvSpPr>
              <p:cNvPr id="19485" name="Rectangle 258"/>
              <p:cNvSpPr>
                <a:spLocks noChangeArrowheads="1"/>
              </p:cNvSpPr>
              <p:nvPr/>
            </p:nvSpPr>
            <p:spPr bwMode="auto">
              <a:xfrm>
                <a:off x="4260" y="2303"/>
                <a:ext cx="106"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latin typeface="Symbol" pitchFamily="-109" charset="2"/>
                  </a:rPr>
                  <a:t>x</a:t>
                </a:r>
                <a:endParaRPr lang="en-US" sz="2400" b="0">
                  <a:latin typeface="Symbol" pitchFamily="-109" charset="2"/>
                </a:endParaRPr>
              </a:p>
            </p:txBody>
          </p:sp>
          <p:sp>
            <p:nvSpPr>
              <p:cNvPr id="19486" name="Rectangle 259"/>
              <p:cNvSpPr>
                <a:spLocks noChangeArrowheads="1"/>
              </p:cNvSpPr>
              <p:nvPr/>
            </p:nvSpPr>
            <p:spPr bwMode="auto">
              <a:xfrm>
                <a:off x="3604" y="2303"/>
                <a:ext cx="118"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latin typeface="Symbol" pitchFamily="-109" charset="2"/>
                  </a:rPr>
                  <a:t>+</a:t>
                </a:r>
                <a:endParaRPr lang="en-US" sz="2400" b="0">
                  <a:latin typeface="Symbol" pitchFamily="-109" charset="2"/>
                </a:endParaRPr>
              </a:p>
            </p:txBody>
          </p:sp>
          <p:sp>
            <p:nvSpPr>
              <p:cNvPr id="19487" name="Rectangle 260"/>
              <p:cNvSpPr>
                <a:spLocks noChangeArrowheads="1"/>
              </p:cNvSpPr>
              <p:nvPr/>
            </p:nvSpPr>
            <p:spPr bwMode="auto">
              <a:xfrm>
                <a:off x="3245" y="2303"/>
                <a:ext cx="106"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latin typeface="Symbol" pitchFamily="-109" charset="2"/>
                  </a:rPr>
                  <a:t>x</a:t>
                </a:r>
                <a:endParaRPr lang="en-US" sz="2400" b="0">
                  <a:latin typeface="Symbol" pitchFamily="-109" charset="2"/>
                </a:endParaRPr>
              </a:p>
            </p:txBody>
          </p:sp>
          <p:sp>
            <p:nvSpPr>
              <p:cNvPr id="19488" name="Rectangle 261"/>
              <p:cNvSpPr>
                <a:spLocks noChangeArrowheads="1"/>
              </p:cNvSpPr>
              <p:nvPr/>
            </p:nvSpPr>
            <p:spPr bwMode="auto">
              <a:xfrm>
                <a:off x="1258" y="2303"/>
                <a:ext cx="728"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latin typeface="Symbol" pitchFamily="-109" charset="2"/>
                  </a:rPr>
                  <a:t>- </a:t>
                </a:r>
                <a:r>
                  <a:rPr lang="en-US" sz="2400" b="0" i="1">
                    <a:solidFill>
                      <a:srgbClr val="000000"/>
                    </a:solidFill>
                  </a:rPr>
                  <a:t>J </a:t>
                </a:r>
                <a:r>
                  <a:rPr lang="en-US" sz="2400" b="0" i="1" baseline="30000">
                    <a:solidFill>
                      <a:srgbClr val="000000"/>
                    </a:solidFill>
                  </a:rPr>
                  <a:t>G</a:t>
                </a:r>
                <a:r>
                  <a:rPr lang="en-US" sz="2400" b="0" i="1">
                    <a:solidFill>
                      <a:srgbClr val="000000"/>
                    </a:solidFill>
                  </a:rPr>
                  <a:t> = </a:t>
                </a:r>
                <a:r>
                  <a:rPr lang="en-US" sz="2400" b="0">
                    <a:solidFill>
                      <a:srgbClr val="000000"/>
                    </a:solidFill>
                  </a:rPr>
                  <a:t> </a:t>
                </a:r>
                <a:endParaRPr lang="en-US" sz="2400" b="0"/>
              </a:p>
            </p:txBody>
          </p:sp>
          <p:sp>
            <p:nvSpPr>
              <p:cNvPr id="19489" name="Rectangle 262"/>
              <p:cNvSpPr>
                <a:spLocks noChangeArrowheads="1"/>
              </p:cNvSpPr>
              <p:nvPr/>
            </p:nvSpPr>
            <p:spPr bwMode="auto">
              <a:xfrm>
                <a:off x="906" y="2303"/>
                <a:ext cx="117"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latin typeface="Symbol" pitchFamily="-109" charset="2"/>
                  </a:rPr>
                  <a:t>=</a:t>
                </a:r>
                <a:endParaRPr lang="en-US" sz="2400" b="0">
                  <a:latin typeface="Symbol" pitchFamily="-109" charset="2"/>
                </a:endParaRPr>
              </a:p>
            </p:txBody>
          </p:sp>
          <p:sp>
            <p:nvSpPr>
              <p:cNvPr id="19490" name="Rectangle 263"/>
              <p:cNvSpPr>
                <a:spLocks noChangeArrowheads="1"/>
              </p:cNvSpPr>
              <p:nvPr/>
            </p:nvSpPr>
            <p:spPr bwMode="auto">
              <a:xfrm>
                <a:off x="2249" y="2160"/>
                <a:ext cx="63" cy="173"/>
              </a:xfrm>
              <a:prstGeom prst="rect">
                <a:avLst/>
              </a:prstGeom>
              <a:noFill/>
              <a:ln w="9525">
                <a:noFill/>
                <a:miter lim="800000"/>
                <a:headEnd/>
                <a:tailEnd/>
              </a:ln>
            </p:spPr>
            <p:txBody>
              <a:bodyPr wrap="none" lIns="0" tIns="0" rIns="0" bIns="0">
                <a:prstTxWarp prst="textNoShape">
                  <a:avLst/>
                </a:prstTxWarp>
                <a:spAutoFit/>
              </a:bodyPr>
              <a:lstStyle/>
              <a:p>
                <a:r>
                  <a:rPr lang="en-US" sz="1400" b="0">
                    <a:solidFill>
                      <a:srgbClr val="000000"/>
                    </a:solidFill>
                  </a:rPr>
                  <a:t>1</a:t>
                </a:r>
                <a:endParaRPr lang="en-US" sz="2400" b="0">
                  <a:latin typeface="Symbol" pitchFamily="-109" charset="2"/>
                </a:endParaRPr>
              </a:p>
            </p:txBody>
          </p:sp>
          <p:sp>
            <p:nvSpPr>
              <p:cNvPr id="19491" name="Rectangle 264"/>
              <p:cNvSpPr>
                <a:spLocks noChangeArrowheads="1"/>
              </p:cNvSpPr>
              <p:nvPr/>
            </p:nvSpPr>
            <p:spPr bwMode="auto">
              <a:xfrm>
                <a:off x="2287" y="2646"/>
                <a:ext cx="63" cy="174"/>
              </a:xfrm>
              <a:prstGeom prst="rect">
                <a:avLst/>
              </a:prstGeom>
              <a:noFill/>
              <a:ln w="9525">
                <a:noFill/>
                <a:miter lim="800000"/>
                <a:headEnd/>
                <a:tailEnd/>
              </a:ln>
            </p:spPr>
            <p:txBody>
              <a:bodyPr wrap="none" lIns="0" tIns="0" rIns="0" bIns="0">
                <a:prstTxWarp prst="textNoShape">
                  <a:avLst/>
                </a:prstTxWarp>
                <a:spAutoFit/>
              </a:bodyPr>
              <a:lstStyle/>
              <a:p>
                <a:r>
                  <a:rPr lang="en-US" sz="1400" b="0">
                    <a:solidFill>
                      <a:srgbClr val="000000"/>
                    </a:solidFill>
                  </a:rPr>
                  <a:t>1</a:t>
                </a:r>
                <a:endParaRPr lang="en-US" sz="2400" b="0">
                  <a:latin typeface="Symbol" pitchFamily="-109" charset="2"/>
                </a:endParaRPr>
              </a:p>
            </p:txBody>
          </p:sp>
          <p:sp>
            <p:nvSpPr>
              <p:cNvPr id="19492" name="Rectangle 265"/>
              <p:cNvSpPr>
                <a:spLocks noChangeArrowheads="1"/>
              </p:cNvSpPr>
              <p:nvPr/>
            </p:nvSpPr>
            <p:spPr bwMode="auto">
              <a:xfrm>
                <a:off x="4533" y="2328"/>
                <a:ext cx="71"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a:t>
                </a:r>
                <a:endParaRPr lang="en-US" sz="2400" b="0">
                  <a:latin typeface="Symbol" pitchFamily="-109" charset="2"/>
                </a:endParaRPr>
              </a:p>
            </p:txBody>
          </p:sp>
          <p:sp>
            <p:nvSpPr>
              <p:cNvPr id="19493" name="Rectangle 266"/>
              <p:cNvSpPr>
                <a:spLocks noChangeArrowheads="1"/>
              </p:cNvSpPr>
              <p:nvPr/>
            </p:nvSpPr>
            <p:spPr bwMode="auto">
              <a:xfrm>
                <a:off x="4422" y="2328"/>
                <a:ext cx="107"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0</a:t>
                </a:r>
                <a:endParaRPr lang="en-US" sz="2400" b="0">
                  <a:latin typeface="Symbol" pitchFamily="-109" charset="2"/>
                </a:endParaRPr>
              </a:p>
            </p:txBody>
          </p:sp>
          <p:sp>
            <p:nvSpPr>
              <p:cNvPr id="19494" name="Rectangle 267"/>
              <p:cNvSpPr>
                <a:spLocks noChangeArrowheads="1"/>
              </p:cNvSpPr>
              <p:nvPr/>
            </p:nvSpPr>
            <p:spPr bwMode="auto">
              <a:xfrm>
                <a:off x="4366" y="2328"/>
                <a:ext cx="54"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a:t>
                </a:r>
                <a:endParaRPr lang="en-US" sz="2400" b="0">
                  <a:latin typeface="Symbol" pitchFamily="-109" charset="2"/>
                </a:endParaRPr>
              </a:p>
            </p:txBody>
          </p:sp>
          <p:sp>
            <p:nvSpPr>
              <p:cNvPr id="19495" name="Rectangle 268"/>
              <p:cNvSpPr>
                <a:spLocks noChangeArrowheads="1"/>
              </p:cNvSpPr>
              <p:nvPr/>
            </p:nvSpPr>
            <p:spPr bwMode="auto">
              <a:xfrm>
                <a:off x="4176" y="2328"/>
                <a:ext cx="54"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a:t>
                </a:r>
                <a:endParaRPr lang="en-US" sz="2400" b="0">
                  <a:latin typeface="Symbol" pitchFamily="-109" charset="2"/>
                </a:endParaRPr>
              </a:p>
            </p:txBody>
          </p:sp>
          <p:sp>
            <p:nvSpPr>
              <p:cNvPr id="19496" name="Rectangle 269"/>
              <p:cNvSpPr>
                <a:spLocks noChangeArrowheads="1"/>
              </p:cNvSpPr>
              <p:nvPr/>
            </p:nvSpPr>
            <p:spPr bwMode="auto">
              <a:xfrm>
                <a:off x="3933" y="2328"/>
                <a:ext cx="143" cy="298"/>
              </a:xfrm>
              <a:prstGeom prst="rect">
                <a:avLst/>
              </a:prstGeom>
              <a:noFill/>
              <a:ln w="9525">
                <a:noFill/>
                <a:miter lim="800000"/>
                <a:headEnd/>
                <a:tailEnd/>
              </a:ln>
            </p:spPr>
            <p:txBody>
              <a:bodyPr wrap="none" lIns="0" tIns="0" rIns="0" bIns="0">
                <a:prstTxWarp prst="textNoShape">
                  <a:avLst/>
                </a:prstTxWarp>
                <a:spAutoFit/>
              </a:bodyPr>
              <a:lstStyle/>
              <a:p>
                <a:r>
                  <a:rPr lang="en-US" sz="2400" b="0" i="1" baseline="30000">
                    <a:solidFill>
                      <a:srgbClr val="000000"/>
                    </a:solidFill>
                  </a:rPr>
                  <a:t>q</a:t>
                </a:r>
                <a:r>
                  <a:rPr lang="en-US" sz="2400" b="0">
                    <a:solidFill>
                      <a:srgbClr val="000000"/>
                    </a:solidFill>
                  </a:rPr>
                  <a:t>(</a:t>
                </a:r>
                <a:endParaRPr lang="en-US" sz="2400" b="0">
                  <a:latin typeface="Symbol" pitchFamily="-109" charset="2"/>
                </a:endParaRPr>
              </a:p>
            </p:txBody>
          </p:sp>
          <p:sp>
            <p:nvSpPr>
              <p:cNvPr id="19497" name="Rectangle 270"/>
              <p:cNvSpPr>
                <a:spLocks noChangeArrowheads="1"/>
              </p:cNvSpPr>
              <p:nvPr/>
            </p:nvSpPr>
            <p:spPr bwMode="auto">
              <a:xfrm>
                <a:off x="3521" y="2328"/>
                <a:ext cx="71"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a:t>
                </a:r>
                <a:endParaRPr lang="en-US" sz="2400" b="0">
                  <a:latin typeface="Symbol" pitchFamily="-109" charset="2"/>
                </a:endParaRPr>
              </a:p>
            </p:txBody>
          </p:sp>
          <p:sp>
            <p:nvSpPr>
              <p:cNvPr id="19498" name="Rectangle 271"/>
              <p:cNvSpPr>
                <a:spLocks noChangeArrowheads="1"/>
              </p:cNvSpPr>
              <p:nvPr/>
            </p:nvSpPr>
            <p:spPr bwMode="auto">
              <a:xfrm>
                <a:off x="3410" y="2328"/>
                <a:ext cx="107"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0</a:t>
                </a:r>
                <a:endParaRPr lang="en-US" sz="2400" b="0">
                  <a:latin typeface="Symbol" pitchFamily="-109" charset="2"/>
                </a:endParaRPr>
              </a:p>
            </p:txBody>
          </p:sp>
          <p:sp>
            <p:nvSpPr>
              <p:cNvPr id="19499" name="Rectangle 272"/>
              <p:cNvSpPr>
                <a:spLocks noChangeArrowheads="1"/>
              </p:cNvSpPr>
              <p:nvPr/>
            </p:nvSpPr>
            <p:spPr bwMode="auto">
              <a:xfrm>
                <a:off x="3352" y="2328"/>
                <a:ext cx="54"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a:t>
                </a:r>
                <a:endParaRPr lang="en-US" sz="2400" b="0">
                  <a:latin typeface="Symbol" pitchFamily="-109" charset="2"/>
                </a:endParaRPr>
              </a:p>
            </p:txBody>
          </p:sp>
          <p:sp>
            <p:nvSpPr>
              <p:cNvPr id="19500" name="Rectangle 273"/>
              <p:cNvSpPr>
                <a:spLocks noChangeArrowheads="1"/>
              </p:cNvSpPr>
              <p:nvPr/>
            </p:nvSpPr>
            <p:spPr bwMode="auto">
              <a:xfrm>
                <a:off x="3163" y="2328"/>
                <a:ext cx="54"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a:t>
                </a:r>
                <a:endParaRPr lang="en-US" sz="2400" b="0">
                  <a:latin typeface="Symbol" pitchFamily="-109" charset="2"/>
                </a:endParaRPr>
              </a:p>
            </p:txBody>
          </p:sp>
          <p:sp>
            <p:nvSpPr>
              <p:cNvPr id="19501" name="Rectangle 274"/>
              <p:cNvSpPr>
                <a:spLocks noChangeArrowheads="1"/>
              </p:cNvSpPr>
              <p:nvPr/>
            </p:nvSpPr>
            <p:spPr bwMode="auto">
              <a:xfrm>
                <a:off x="2923" y="2328"/>
                <a:ext cx="143" cy="298"/>
              </a:xfrm>
              <a:prstGeom prst="rect">
                <a:avLst/>
              </a:prstGeom>
              <a:noFill/>
              <a:ln w="9525">
                <a:noFill/>
                <a:miter lim="800000"/>
                <a:headEnd/>
                <a:tailEnd/>
              </a:ln>
            </p:spPr>
            <p:txBody>
              <a:bodyPr wrap="none" lIns="0" tIns="0" rIns="0" bIns="0">
                <a:prstTxWarp prst="textNoShape">
                  <a:avLst/>
                </a:prstTxWarp>
                <a:spAutoFit/>
              </a:bodyPr>
              <a:lstStyle/>
              <a:p>
                <a:r>
                  <a:rPr lang="en-US" sz="2400" b="0" i="1" baseline="30000">
                    <a:solidFill>
                      <a:srgbClr val="000000"/>
                    </a:solidFill>
                  </a:rPr>
                  <a:t>q</a:t>
                </a:r>
                <a:r>
                  <a:rPr lang="en-US" sz="2400" b="0">
                    <a:solidFill>
                      <a:srgbClr val="000000"/>
                    </a:solidFill>
                  </a:rPr>
                  <a:t>(</a:t>
                </a:r>
                <a:endParaRPr lang="en-US" sz="2400" b="0">
                  <a:latin typeface="Symbol" pitchFamily="-109" charset="2"/>
                </a:endParaRPr>
              </a:p>
            </p:txBody>
          </p:sp>
          <p:sp>
            <p:nvSpPr>
              <p:cNvPr id="19502" name="Rectangle 275"/>
              <p:cNvSpPr>
                <a:spLocks noChangeArrowheads="1"/>
              </p:cNvSpPr>
              <p:nvPr/>
            </p:nvSpPr>
            <p:spPr bwMode="auto">
              <a:xfrm>
                <a:off x="2063" y="2501"/>
                <a:ext cx="107"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2</a:t>
                </a:r>
                <a:endParaRPr lang="en-US" sz="2400" b="0">
                  <a:latin typeface="Symbol" pitchFamily="-109" charset="2"/>
                </a:endParaRPr>
              </a:p>
            </p:txBody>
          </p:sp>
          <p:sp>
            <p:nvSpPr>
              <p:cNvPr id="19503" name="Rectangle 276"/>
              <p:cNvSpPr>
                <a:spLocks noChangeArrowheads="1"/>
              </p:cNvSpPr>
              <p:nvPr/>
            </p:nvSpPr>
            <p:spPr bwMode="auto">
              <a:xfrm>
                <a:off x="2060" y="2192"/>
                <a:ext cx="107"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1</a:t>
                </a:r>
                <a:endParaRPr lang="en-US" sz="2400" b="0">
                  <a:latin typeface="Symbol" pitchFamily="-109" charset="2"/>
                </a:endParaRPr>
              </a:p>
            </p:txBody>
          </p:sp>
          <p:sp>
            <p:nvSpPr>
              <p:cNvPr id="19504" name="Rectangle 277"/>
              <p:cNvSpPr>
                <a:spLocks noChangeArrowheads="1"/>
              </p:cNvSpPr>
              <p:nvPr/>
            </p:nvSpPr>
            <p:spPr bwMode="auto">
              <a:xfrm>
                <a:off x="1103" y="2501"/>
                <a:ext cx="108"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2</a:t>
                </a:r>
                <a:endParaRPr lang="en-US" sz="2400" b="0">
                  <a:latin typeface="Symbol" pitchFamily="-109" charset="2"/>
                </a:endParaRPr>
              </a:p>
            </p:txBody>
          </p:sp>
          <p:sp>
            <p:nvSpPr>
              <p:cNvPr id="19505" name="Rectangle 278"/>
              <p:cNvSpPr>
                <a:spLocks noChangeArrowheads="1"/>
              </p:cNvSpPr>
              <p:nvPr/>
            </p:nvSpPr>
            <p:spPr bwMode="auto">
              <a:xfrm>
                <a:off x="1098" y="2192"/>
                <a:ext cx="107" cy="298"/>
              </a:xfrm>
              <a:prstGeom prst="rect">
                <a:avLst/>
              </a:prstGeom>
              <a:noFill/>
              <a:ln w="9525">
                <a:noFill/>
                <a:miter lim="800000"/>
                <a:headEnd/>
                <a:tailEnd/>
              </a:ln>
            </p:spPr>
            <p:txBody>
              <a:bodyPr wrap="none" lIns="0" tIns="0" rIns="0" bIns="0">
                <a:prstTxWarp prst="textNoShape">
                  <a:avLst/>
                </a:prstTxWarp>
                <a:spAutoFit/>
              </a:bodyPr>
              <a:lstStyle/>
              <a:p>
                <a:r>
                  <a:rPr lang="en-US" sz="2400" b="0">
                    <a:solidFill>
                      <a:srgbClr val="000000"/>
                    </a:solidFill>
                  </a:rPr>
                  <a:t>1</a:t>
                </a:r>
                <a:endParaRPr lang="en-US" sz="2400" b="0">
                  <a:latin typeface="Symbol" pitchFamily="-109" charset="2"/>
                </a:endParaRPr>
              </a:p>
            </p:txBody>
          </p:sp>
          <p:sp>
            <p:nvSpPr>
              <p:cNvPr id="19506" name="Rectangle 279"/>
              <p:cNvSpPr>
                <a:spLocks noChangeArrowheads="1"/>
              </p:cNvSpPr>
              <p:nvPr/>
            </p:nvSpPr>
            <p:spPr bwMode="auto">
              <a:xfrm>
                <a:off x="4024" y="2328"/>
                <a:ext cx="149" cy="298"/>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rPr>
                  <a:t> x</a:t>
                </a:r>
                <a:endParaRPr lang="en-US" sz="2400" b="0">
                  <a:latin typeface="Symbol" pitchFamily="-109" charset="2"/>
                </a:endParaRPr>
              </a:p>
            </p:txBody>
          </p:sp>
          <p:sp>
            <p:nvSpPr>
              <p:cNvPr id="19507" name="Rectangle 280"/>
              <p:cNvSpPr>
                <a:spLocks noChangeArrowheads="1"/>
              </p:cNvSpPr>
              <p:nvPr/>
            </p:nvSpPr>
            <p:spPr bwMode="auto">
              <a:xfrm>
                <a:off x="3777" y="2328"/>
                <a:ext cx="130" cy="298"/>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rPr>
                  <a:t>E</a:t>
                </a:r>
                <a:endParaRPr lang="en-US" sz="2400" b="0">
                  <a:latin typeface="Symbol" pitchFamily="-109" charset="2"/>
                </a:endParaRPr>
              </a:p>
            </p:txBody>
          </p:sp>
          <p:sp>
            <p:nvSpPr>
              <p:cNvPr id="19508" name="Rectangle 281"/>
              <p:cNvSpPr>
                <a:spLocks noChangeArrowheads="1"/>
              </p:cNvSpPr>
              <p:nvPr/>
            </p:nvSpPr>
            <p:spPr bwMode="auto">
              <a:xfrm>
                <a:off x="3022" y="2328"/>
                <a:ext cx="149" cy="298"/>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rPr>
                  <a:t> x</a:t>
                </a:r>
                <a:endParaRPr lang="en-US" sz="2400" b="0">
                  <a:latin typeface="Symbol" pitchFamily="-109" charset="2"/>
                </a:endParaRPr>
              </a:p>
            </p:txBody>
          </p:sp>
          <p:sp>
            <p:nvSpPr>
              <p:cNvPr id="19509" name="Rectangle 282"/>
              <p:cNvSpPr>
                <a:spLocks noChangeArrowheads="1"/>
              </p:cNvSpPr>
              <p:nvPr/>
            </p:nvSpPr>
            <p:spPr bwMode="auto">
              <a:xfrm>
                <a:off x="2750" y="2328"/>
                <a:ext cx="155" cy="298"/>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rPr>
                  <a:t>H</a:t>
                </a:r>
                <a:endParaRPr lang="en-US" sz="2400" b="0">
                  <a:latin typeface="Symbol" pitchFamily="-109" charset="2"/>
                </a:endParaRPr>
              </a:p>
            </p:txBody>
          </p:sp>
          <p:sp>
            <p:nvSpPr>
              <p:cNvPr id="19510" name="Rectangle 283"/>
              <p:cNvSpPr>
                <a:spLocks noChangeArrowheads="1"/>
              </p:cNvSpPr>
              <p:nvPr/>
            </p:nvSpPr>
            <p:spPr bwMode="auto">
              <a:xfrm>
                <a:off x="2373" y="2328"/>
                <a:ext cx="298" cy="298"/>
              </a:xfrm>
              <a:prstGeom prst="rect">
                <a:avLst/>
              </a:prstGeom>
              <a:noFill/>
              <a:ln w="9525">
                <a:noFill/>
                <a:miter lim="800000"/>
                <a:headEnd/>
                <a:tailEnd/>
              </a:ln>
            </p:spPr>
            <p:txBody>
              <a:bodyPr wrap="none" lIns="0" tIns="0" rIns="0" bIns="0">
                <a:prstTxWarp prst="textNoShape">
                  <a:avLst/>
                </a:prstTxWarp>
                <a:spAutoFit/>
              </a:bodyPr>
              <a:lstStyle/>
              <a:p>
                <a:r>
                  <a:rPr lang="en-US" sz="2400" b="0" i="1">
                    <a:solidFill>
                      <a:srgbClr val="000000"/>
                    </a:solidFill>
                  </a:rPr>
                  <a:t>xdx</a:t>
                </a:r>
                <a:endParaRPr lang="en-US" sz="2400" b="0">
                  <a:latin typeface="Symbol" pitchFamily="-109" charset="2"/>
                </a:endParaRPr>
              </a:p>
            </p:txBody>
          </p:sp>
          <p:sp>
            <p:nvSpPr>
              <p:cNvPr id="19511" name="Rectangle 284"/>
              <p:cNvSpPr>
                <a:spLocks noChangeArrowheads="1"/>
              </p:cNvSpPr>
              <p:nvPr/>
            </p:nvSpPr>
            <p:spPr bwMode="auto">
              <a:xfrm>
                <a:off x="579" y="2328"/>
                <a:ext cx="429" cy="298"/>
              </a:xfrm>
              <a:prstGeom prst="rect">
                <a:avLst/>
              </a:prstGeom>
              <a:noFill/>
              <a:ln w="9525">
                <a:noFill/>
                <a:miter lim="800000"/>
                <a:headEnd/>
                <a:tailEnd/>
              </a:ln>
            </p:spPr>
            <p:txBody>
              <a:bodyPr lIns="0" tIns="0" rIns="0" bIns="0">
                <a:prstTxWarp prst="textNoShape">
                  <a:avLst/>
                </a:prstTxWarp>
                <a:spAutoFit/>
              </a:bodyPr>
              <a:lstStyle/>
              <a:p>
                <a:r>
                  <a:rPr lang="en-US" sz="2400" b="0" i="1">
                    <a:solidFill>
                      <a:srgbClr val="000000"/>
                    </a:solidFill>
                  </a:rPr>
                  <a:t>J </a:t>
                </a:r>
                <a:r>
                  <a:rPr lang="en-US" sz="2400" b="0" i="1" baseline="38000">
                    <a:solidFill>
                      <a:srgbClr val="000000"/>
                    </a:solidFill>
                  </a:rPr>
                  <a:t>q</a:t>
                </a:r>
              </a:p>
            </p:txBody>
          </p:sp>
          <p:sp>
            <p:nvSpPr>
              <p:cNvPr id="19512" name="Text Box 285"/>
              <p:cNvSpPr txBox="1">
                <a:spLocks noChangeArrowheads="1"/>
              </p:cNvSpPr>
              <p:nvPr/>
            </p:nvSpPr>
            <p:spPr bwMode="auto">
              <a:xfrm>
                <a:off x="3696" y="2715"/>
                <a:ext cx="1860" cy="248"/>
              </a:xfrm>
              <a:prstGeom prst="rect">
                <a:avLst/>
              </a:prstGeom>
              <a:noFill/>
              <a:ln w="9525">
                <a:noFill/>
                <a:miter lim="800000"/>
                <a:headEnd/>
                <a:tailEnd/>
              </a:ln>
            </p:spPr>
            <p:txBody>
              <a:bodyPr wrap="none">
                <a:prstTxWarp prst="textNoShape">
                  <a:avLst/>
                </a:prstTxWarp>
                <a:spAutoFit/>
              </a:bodyPr>
              <a:lstStyle/>
              <a:p>
                <a:r>
                  <a:rPr lang="en-US" sz="1400" b="0"/>
                  <a:t>X. Ji, Phy.Rev.Lett.78,610(1997)  </a:t>
                </a:r>
              </a:p>
            </p:txBody>
          </p:sp>
        </p:grpSp>
        <p:sp>
          <p:nvSpPr>
            <p:cNvPr id="19477" name="AutoShape 287"/>
            <p:cNvSpPr>
              <a:spLocks noChangeArrowheads="1"/>
            </p:cNvSpPr>
            <p:nvPr/>
          </p:nvSpPr>
          <p:spPr bwMode="auto">
            <a:xfrm rot="5400000">
              <a:off x="2352" y="3050"/>
              <a:ext cx="480"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grpSp>
      <p:sp>
        <p:nvSpPr>
          <p:cNvPr id="13603" name="Text Box 291"/>
          <p:cNvSpPr txBox="1">
            <a:spLocks noChangeArrowheads="1"/>
          </p:cNvSpPr>
          <p:nvPr/>
        </p:nvSpPr>
        <p:spPr bwMode="auto">
          <a:xfrm>
            <a:off x="4479925" y="4769812"/>
            <a:ext cx="2905125" cy="336550"/>
          </a:xfrm>
          <a:prstGeom prst="rect">
            <a:avLst/>
          </a:prstGeom>
          <a:noFill/>
          <a:ln w="9525">
            <a:noFill/>
            <a:miter lim="800000"/>
            <a:headEnd/>
            <a:tailEnd/>
          </a:ln>
        </p:spPr>
        <p:txBody>
          <a:bodyPr wrap="none">
            <a:prstTxWarp prst="textNoShape">
              <a:avLst/>
            </a:prstTxWarp>
            <a:spAutoFit/>
          </a:bodyPr>
          <a:lstStyle/>
          <a:p>
            <a:r>
              <a:rPr lang="en-US" sz="1600" b="0" i="1">
                <a:latin typeface="Arial" pitchFamily="-109" charset="0"/>
              </a:rPr>
              <a:t>Angular Momentum Sum Rule</a:t>
            </a:r>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grpSp>
        <p:nvGrpSpPr>
          <p:cNvPr id="3" name="Group 22"/>
          <p:cNvGrpSpPr/>
          <p:nvPr/>
        </p:nvGrpSpPr>
        <p:grpSpPr>
          <a:xfrm>
            <a:off x="1825431" y="1009640"/>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4" name="Group 23"/>
          <p:cNvGrpSpPr>
            <a:grpSpLocks/>
          </p:cNvGrpSpPr>
          <p:nvPr/>
        </p:nvGrpSpPr>
        <p:grpSpPr bwMode="auto">
          <a:xfrm>
            <a:off x="4876799" y="2260598"/>
            <a:ext cx="4176713" cy="3776782"/>
            <a:chOff x="4876799" y="2362202"/>
            <a:chExt cx="4176713" cy="3776782"/>
          </a:xfrm>
        </p:grpSpPr>
        <p:grpSp>
          <p:nvGrpSpPr>
            <p:cNvPr id="7" name="Group 23"/>
            <p:cNvGrpSpPr>
              <a:grpSpLocks/>
            </p:cNvGrpSpPr>
            <p:nvPr/>
          </p:nvGrpSpPr>
          <p:grpSpPr bwMode="auto">
            <a:xfrm>
              <a:off x="4876799" y="2362202"/>
              <a:ext cx="4176713" cy="3776782"/>
              <a:chOff x="5372100" y="2782888"/>
              <a:chExt cx="3689109" cy="3507673"/>
            </a:xfrm>
          </p:grpSpPr>
          <p:cxnSp>
            <p:nvCxnSpPr>
              <p:cNvPr id="19" name="Straight Arrow Connector 12"/>
              <p:cNvCxnSpPr>
                <a:cxnSpLocks noChangeShapeType="1"/>
                <a:endCxn id="20" idx="0"/>
              </p:cNvCxnSpPr>
              <p:nvPr/>
            </p:nvCxnSpPr>
            <p:spPr bwMode="auto">
              <a:xfrm>
                <a:off x="5372100" y="2782888"/>
                <a:ext cx="2232025" cy="1639887"/>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6184899" y="4422775"/>
                <a:ext cx="2838451" cy="600278"/>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Generalized Parton Distributions </a:t>
                </a:r>
                <a:r>
                  <a:rPr lang="en-US" dirty="0">
                    <a:solidFill>
                      <a:srgbClr val="FF0000"/>
                    </a:solidFill>
                    <a:latin typeface="Tahoma" charset="0"/>
                    <a:ea typeface="Tahoma" charset="0"/>
                    <a:cs typeface="Tahoma" charset="0"/>
                  </a:rPr>
                  <a:t>(GPD</a:t>
                </a:r>
                <a:r>
                  <a:rPr lang="en-US" dirty="0" smtClean="0">
                    <a:solidFill>
                      <a:srgbClr val="FF0000"/>
                    </a:solidFill>
                    <a:latin typeface="Tahoma" charset="0"/>
                    <a:ea typeface="Tahoma" charset="0"/>
                    <a:cs typeface="Tahoma" charset="0"/>
                  </a:rPr>
                  <a:t>) </a:t>
                </a:r>
                <a:r>
                  <a:rPr lang="en-US" b="1" i="1" dirty="0" smtClean="0">
                    <a:solidFill>
                      <a:srgbClr val="FF0000"/>
                    </a:solidFill>
                    <a:latin typeface="Times New Roman" charset="0"/>
                    <a:ea typeface="Times New Roman" charset="0"/>
                    <a:cs typeface="Times New Roman" charset="0"/>
                  </a:rPr>
                  <a:t>H</a:t>
                </a:r>
                <a:r>
                  <a:rPr lang="en-US" b="1" i="1" dirty="0" smtClean="0">
                    <a:latin typeface="Times New Roman" charset="0"/>
                    <a:ea typeface="Times New Roman" charset="0"/>
                    <a:cs typeface="Times New Roman" charset="0"/>
                  </a:rPr>
                  <a:t>,</a:t>
                </a:r>
                <a:r>
                  <a:rPr lang="en-US" b="1" i="1" dirty="0" smtClean="0">
                    <a:solidFill>
                      <a:srgbClr val="FF0000"/>
                    </a:solidFill>
                    <a:latin typeface="Times New Roman" charset="0"/>
                    <a:ea typeface="Times New Roman" charset="0"/>
                    <a:cs typeface="Times New Roman" charset="0"/>
                  </a:rPr>
                  <a:t> </a:t>
                </a:r>
                <a:r>
                  <a:rPr lang="en-US" b="1" i="1" dirty="0" smtClean="0">
                    <a:solidFill>
                      <a:srgbClr val="01CF04"/>
                    </a:solidFill>
                    <a:latin typeface="Times New Roman" charset="0"/>
                    <a:ea typeface="Times New Roman" charset="0"/>
                    <a:cs typeface="Times New Roman" charset="0"/>
                  </a:rPr>
                  <a:t>H</a:t>
                </a:r>
                <a:r>
                  <a:rPr lang="en-US" b="1" i="1" dirty="0" smtClean="0">
                    <a:solidFill>
                      <a:srgbClr val="000000"/>
                    </a:solidFill>
                    <a:latin typeface="Times New Roman" charset="0"/>
                    <a:ea typeface="Times New Roman" charset="0"/>
                    <a:cs typeface="Times New Roman" charset="0"/>
                  </a:rPr>
                  <a:t>,</a:t>
                </a:r>
                <a:r>
                  <a:rPr lang="en-US" b="1" i="1" dirty="0" smtClean="0">
                    <a:solidFill>
                      <a:srgbClr val="0000FF"/>
                    </a:solidFill>
                    <a:latin typeface="Times New Roman" charset="0"/>
                    <a:ea typeface="Times New Roman" charset="0"/>
                    <a:cs typeface="Times New Roman" charset="0"/>
                  </a:rPr>
                  <a:t> E,</a:t>
                </a:r>
                <a:r>
                  <a:rPr lang="en-US" b="1" i="1" dirty="0" smtClean="0">
                    <a:solidFill>
                      <a:schemeClr val="bg2"/>
                    </a:solidFill>
                    <a:latin typeface="Times New Roman" charset="0"/>
                    <a:ea typeface="Times New Roman" charset="0"/>
                    <a:cs typeface="Times New Roman" charset="0"/>
                  </a:rPr>
                  <a:t> E</a:t>
                </a:r>
                <a:endParaRPr lang="en-US" dirty="0">
                  <a:solidFill>
                    <a:srgbClr val="FF0000"/>
                  </a:solidFill>
                  <a:latin typeface="Tahoma" charset="0"/>
                  <a:ea typeface="Tahoma" charset="0"/>
                  <a:cs typeface="Tahoma" charset="0"/>
                </a:endParaRPr>
              </a:p>
            </p:txBody>
          </p:sp>
          <p:cxnSp>
            <p:nvCxnSpPr>
              <p:cNvPr id="21" name="Straight Arrow Connector 46"/>
              <p:cNvCxnSpPr>
                <a:cxnSpLocks noChangeShapeType="1"/>
              </p:cNvCxnSpPr>
              <p:nvPr/>
            </p:nvCxnSpPr>
            <p:spPr bwMode="auto">
              <a:xfrm rot="5400000">
                <a:off x="7066910" y="5258594"/>
                <a:ext cx="381000" cy="1588"/>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898282" y="5433021"/>
                <a:ext cx="3162927" cy="857540"/>
              </a:xfrm>
              <a:prstGeom prst="rect">
                <a:avLst/>
              </a:prstGeom>
              <a:solidFill>
                <a:srgbClr val="BAFFFD"/>
              </a:solidFill>
              <a:ln w="19050">
                <a:solidFill>
                  <a:srgbClr val="FF0000"/>
                </a:solidFill>
                <a:round/>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3D nucleon imaging in transverse coordinate and longitudinal momentum </a:t>
                </a:r>
                <a:r>
                  <a:rPr lang="en-US" dirty="0" smtClean="0">
                    <a:solidFill>
                      <a:srgbClr val="161616"/>
                    </a:solidFill>
                    <a:latin typeface="Tahoma" charset="0"/>
                    <a:ea typeface="Tahoma" charset="0"/>
                    <a:cs typeface="Tahoma" charset="0"/>
                  </a:rPr>
                  <a:t>space</a:t>
                </a:r>
                <a:endParaRPr lang="en-US" b="1" i="1" dirty="0" smtClean="0">
                  <a:solidFill>
                    <a:schemeClr val="bg2"/>
                  </a:solidFill>
                  <a:latin typeface="Times New Roman" charset="0"/>
                  <a:ea typeface="Times New Roman" charset="0"/>
                  <a:cs typeface="Times New Roman" charset="0"/>
                </a:endParaRPr>
              </a:p>
            </p:txBody>
          </p:sp>
        </p:grpSp>
        <p:sp>
          <p:nvSpPr>
            <p:cNvPr id="18" name="TextBox 20"/>
            <p:cNvSpPr txBox="1">
              <a:spLocks noChangeArrowheads="1"/>
            </p:cNvSpPr>
            <p:nvPr/>
          </p:nvSpPr>
          <p:spPr bwMode="auto">
            <a:xfrm>
              <a:off x="4953000" y="2971800"/>
              <a:ext cx="2438400" cy="646331"/>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dirty="0"/>
                <a:t>Integrate over </a:t>
              </a:r>
              <a:r>
                <a:rPr lang="en-US" b="1" i="1" dirty="0"/>
                <a:t>momentum</a:t>
              </a:r>
              <a:r>
                <a:rPr lang="en-US" dirty="0"/>
                <a:t> space</a:t>
              </a:r>
            </a:p>
          </p:txBody>
        </p:sp>
      </p:grpSp>
      <p:pic>
        <p:nvPicPr>
          <p:cNvPr id="6" name="Picture 5"/>
          <p:cNvPicPr>
            <a:picLocks noChangeAspect="1"/>
          </p:cNvPicPr>
          <p:nvPr/>
        </p:nvPicPr>
        <p:blipFill>
          <a:blip r:embed="rId3"/>
          <a:srcRect l="59596" t="61090" r="17396" b="34875"/>
          <a:stretch>
            <a:fillRect/>
          </a:stretch>
        </p:blipFill>
        <p:spPr>
          <a:xfrm>
            <a:off x="3286362" y="18965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776436" y="7239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9" name="Group 48"/>
          <p:cNvGrpSpPr/>
          <p:nvPr/>
        </p:nvGrpSpPr>
        <p:grpSpPr>
          <a:xfrm>
            <a:off x="714515" y="3484261"/>
            <a:ext cx="3691824" cy="2700640"/>
            <a:chOff x="714515" y="3484261"/>
            <a:chExt cx="3691824" cy="2700640"/>
          </a:xfrm>
        </p:grpSpPr>
        <p:sp>
          <p:nvSpPr>
            <p:cNvPr id="26" name="Rectangle 25"/>
            <p:cNvSpPr/>
            <p:nvPr/>
          </p:nvSpPr>
          <p:spPr bwMode="auto">
            <a:xfrm>
              <a:off x="1422401" y="3910713"/>
              <a:ext cx="2983938" cy="2274188"/>
            </a:xfrm>
            <a:prstGeom prst="rect">
              <a:avLst/>
            </a:prstGeom>
            <a:solidFill>
              <a:srgbClr val="FBFF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34" name="Rectangle 33"/>
            <p:cNvSpPr/>
            <p:nvPr/>
          </p:nvSpPr>
          <p:spPr>
            <a:xfrm>
              <a:off x="2608364" y="3929564"/>
              <a:ext cx="1797974" cy="22553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18"/>
            <p:cNvGrpSpPr/>
            <p:nvPr/>
          </p:nvGrpSpPr>
          <p:grpSpPr>
            <a:xfrm>
              <a:off x="2760802" y="3889876"/>
              <a:ext cx="1645536" cy="762575"/>
              <a:chOff x="6472588" y="3340101"/>
              <a:chExt cx="1645536" cy="762575"/>
            </a:xfrm>
          </p:grpSpPr>
          <p:sp>
            <p:nvSpPr>
              <p:cNvPr id="36" name="Text Box 26"/>
              <p:cNvSpPr txBox="1">
                <a:spLocks noChangeArrowheads="1"/>
              </p:cNvSpPr>
              <p:nvPr/>
            </p:nvSpPr>
            <p:spPr bwMode="auto">
              <a:xfrm>
                <a:off x="6472588" y="3517900"/>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FF0000"/>
                    </a:solidFill>
                    <a:latin typeface="Times New Roman" charset="0"/>
                    <a:ea typeface="Times New Roman" charset="0"/>
                    <a:cs typeface="Times New Roman" charset="0"/>
                  </a:rPr>
                  <a:t>H</a:t>
                </a:r>
                <a:r>
                  <a:rPr lang="en-US" sz="3200" b="1" i="1" dirty="0" smtClean="0">
                    <a:latin typeface="Times New Roman" charset="0"/>
                    <a:ea typeface="Times New Roman" charset="0"/>
                    <a:cs typeface="Times New Roman" charset="0"/>
                  </a:rPr>
                  <a:t>,</a:t>
                </a:r>
                <a:r>
                  <a:rPr lang="en-US" sz="3200" b="1" i="1" dirty="0" smtClean="0">
                    <a:solidFill>
                      <a:srgbClr val="FF0000"/>
                    </a:solidFill>
                    <a:latin typeface="Times New Roman" charset="0"/>
                    <a:ea typeface="Times New Roman" charset="0"/>
                    <a:cs typeface="Times New Roman" charset="0"/>
                  </a:rPr>
                  <a:t> </a:t>
                </a: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a:t>
                </a:r>
                <a:r>
                  <a:rPr lang="en-US" sz="3200" b="1" i="1" dirty="0" smtClean="0">
                    <a:solidFill>
                      <a:srgbClr val="0000FF"/>
                    </a:solidFill>
                    <a:latin typeface="Times New Roman" charset="0"/>
                    <a:ea typeface="Times New Roman" charset="0"/>
                    <a:cs typeface="Times New Roman" charset="0"/>
                  </a:rPr>
                  <a:t> E</a:t>
                </a:r>
                <a:endParaRPr lang="en-US" sz="3200" b="1" i="1" dirty="0">
                  <a:solidFill>
                    <a:srgbClr val="0000FF"/>
                  </a:solidFill>
                  <a:latin typeface="Times New Roman" charset="0"/>
                  <a:ea typeface="Times New Roman" charset="0"/>
                  <a:cs typeface="Times New Roman" charset="0"/>
                </a:endParaRPr>
              </a:p>
            </p:txBody>
          </p:sp>
          <p:sp>
            <p:nvSpPr>
              <p:cNvPr id="37" name="Rectangle 41"/>
              <p:cNvSpPr>
                <a:spLocks noChangeArrowheads="1"/>
              </p:cNvSpPr>
              <p:nvPr/>
            </p:nvSpPr>
            <p:spPr bwMode="auto">
              <a:xfrm>
                <a:off x="7232650" y="3340101"/>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grpSp>
        <p:sp>
          <p:nvSpPr>
            <p:cNvPr id="38" name="Text Box 26"/>
            <p:cNvSpPr txBox="1">
              <a:spLocks noChangeArrowheads="1"/>
            </p:cNvSpPr>
            <p:nvPr/>
          </p:nvSpPr>
          <p:spPr bwMode="auto">
            <a:xfrm>
              <a:off x="2748102" y="4766175"/>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0000FF"/>
                  </a:solidFill>
                  <a:latin typeface="Times New Roman" charset="0"/>
                  <a:ea typeface="Times New Roman" charset="0"/>
                  <a:cs typeface="Times New Roman" charset="0"/>
                </a:rPr>
                <a:t>E</a:t>
              </a:r>
              <a:endParaRPr lang="en-US" sz="3200" b="1" i="1" dirty="0">
                <a:solidFill>
                  <a:srgbClr val="0000FF"/>
                </a:solidFill>
                <a:latin typeface="Times New Roman" charset="0"/>
                <a:ea typeface="Times New Roman" charset="0"/>
                <a:cs typeface="Times New Roman" charset="0"/>
              </a:endParaRPr>
            </a:p>
          </p:txBody>
        </p:sp>
        <p:sp>
          <p:nvSpPr>
            <p:cNvPr id="39" name="Rectangle 41"/>
            <p:cNvSpPr>
              <a:spLocks noChangeArrowheads="1"/>
            </p:cNvSpPr>
            <p:nvPr/>
          </p:nvSpPr>
          <p:spPr bwMode="auto">
            <a:xfrm>
              <a:off x="3000164" y="4613776"/>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sp>
          <p:nvSpPr>
            <p:cNvPr id="40" name="Text Box 26"/>
            <p:cNvSpPr txBox="1">
              <a:spLocks noChangeArrowheads="1"/>
            </p:cNvSpPr>
            <p:nvPr/>
          </p:nvSpPr>
          <p:spPr bwMode="auto">
            <a:xfrm>
              <a:off x="2997593" y="5477375"/>
              <a:ext cx="1121154"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000FF"/>
                  </a:solidFill>
                  <a:latin typeface="Times New Roman" charset="0"/>
                  <a:ea typeface="Times New Roman" charset="0"/>
                  <a:cs typeface="Times New Roman" charset="0"/>
                </a:rPr>
                <a:t>E</a:t>
              </a:r>
              <a:r>
                <a:rPr lang="en-US" sz="3200" b="1" i="1" dirty="0" smtClean="0">
                  <a:latin typeface="Times New Roman" charset="0"/>
                  <a:ea typeface="Times New Roman" charset="0"/>
                  <a:cs typeface="Times New Roman" charset="0"/>
                </a:rPr>
                <a:t>,</a:t>
              </a:r>
              <a:r>
                <a:rPr lang="en-US" sz="3200" b="1" i="1" dirty="0" smtClean="0">
                  <a:solidFill>
                    <a:srgbClr val="008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endParaRPr lang="en-US" sz="3200" b="1" i="1" dirty="0">
                <a:solidFill>
                  <a:srgbClr val="008000"/>
                </a:solidFill>
                <a:latin typeface="Times New Roman" charset="0"/>
                <a:ea typeface="Times New Roman" charset="0"/>
                <a:cs typeface="Times New Roman" charset="0"/>
              </a:endParaRPr>
            </a:p>
          </p:txBody>
        </p:sp>
        <p:sp>
          <p:nvSpPr>
            <p:cNvPr id="41" name="TextBox 40"/>
            <p:cNvSpPr txBox="1"/>
            <p:nvPr/>
          </p:nvSpPr>
          <p:spPr>
            <a:xfrm>
              <a:off x="2545396" y="3484261"/>
              <a:ext cx="1848242" cy="369332"/>
            </a:xfrm>
            <a:prstGeom prst="rect">
              <a:avLst/>
            </a:prstGeom>
            <a:solidFill>
              <a:srgbClr val="CCFFCC"/>
            </a:solidFill>
            <a:ln>
              <a:solidFill>
                <a:srgbClr val="000090"/>
              </a:solidFill>
            </a:ln>
          </p:spPr>
          <p:txBody>
            <a:bodyPr wrap="square" rtlCol="0">
              <a:spAutoFit/>
            </a:bodyPr>
            <a:lstStyle/>
            <a:p>
              <a:r>
                <a:rPr lang="en-US" dirty="0" smtClean="0">
                  <a:solidFill>
                    <a:srgbClr val="000090"/>
                  </a:solidFill>
                  <a:latin typeface="Calibri"/>
                  <a:cs typeface="Calibri"/>
                </a:rPr>
                <a:t>Sensitivity to GPD</a:t>
              </a:r>
              <a:endParaRPr lang="en-US" dirty="0">
                <a:solidFill>
                  <a:srgbClr val="000090"/>
                </a:solidFill>
                <a:latin typeface="Calibri"/>
                <a:cs typeface="Calibri"/>
              </a:endParaRPr>
            </a:p>
          </p:txBody>
        </p:sp>
        <p:sp>
          <p:nvSpPr>
            <p:cNvPr id="42" name="TextBox 31"/>
            <p:cNvSpPr txBox="1">
              <a:spLocks noChangeArrowheads="1"/>
            </p:cNvSpPr>
            <p:nvPr/>
          </p:nvSpPr>
          <p:spPr bwMode="auto">
            <a:xfrm rot="16200000">
              <a:off x="311237" y="4723367"/>
              <a:ext cx="1514441" cy="707886"/>
            </a:xfrm>
            <a:prstGeom prst="rect">
              <a:avLst/>
            </a:prstGeom>
            <a:solidFill>
              <a:schemeClr val="accent6">
                <a:lumMod val="20000"/>
                <a:lumOff val="80000"/>
              </a:schemeClr>
            </a:solidFill>
            <a:ln w="9525">
              <a:solidFill>
                <a:srgbClr val="000090"/>
              </a:solidFill>
              <a:miter lim="800000"/>
              <a:headEnd/>
              <a:tailEnd/>
            </a:ln>
          </p:spPr>
          <p:txBody>
            <a:bodyPr wrap="square">
              <a:prstTxWarp prst="textNoShape">
                <a:avLst/>
              </a:prstTxWarp>
              <a:spAutoFit/>
            </a:bodyPr>
            <a:lstStyle/>
            <a:p>
              <a:r>
                <a:rPr lang="en-US" sz="2000" dirty="0">
                  <a:solidFill>
                    <a:srgbClr val="000090"/>
                  </a:solidFill>
                  <a:latin typeface="Calibri"/>
                  <a:cs typeface="Calibri"/>
                </a:rPr>
                <a:t>Nucleon polarization</a:t>
              </a:r>
            </a:p>
          </p:txBody>
        </p:sp>
        <p:cxnSp>
          <p:nvCxnSpPr>
            <p:cNvPr id="43" name="Straight Connector 42"/>
            <p:cNvCxnSpPr/>
            <p:nvPr/>
          </p:nvCxnSpPr>
          <p:spPr bwMode="auto">
            <a:xfrm>
              <a:off x="2608364" y="4779451"/>
              <a:ext cx="1785274" cy="1588"/>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621064" y="5503351"/>
              <a:ext cx="1785274" cy="1588"/>
            </a:xfrm>
            <a:prstGeom prst="line">
              <a:avLst/>
            </a:prstGeom>
            <a:noFill/>
            <a:ln w="9525" cap="flat" cmpd="sng" algn="ctr">
              <a:solidFill>
                <a:schemeClr val="tx1"/>
              </a:solidFill>
              <a:prstDash val="solid"/>
              <a:round/>
              <a:headEnd type="none" w="med" len="med"/>
              <a:tailEnd type="none" w="med" len="med"/>
            </a:ln>
            <a:effectLst/>
          </p:spPr>
        </p:cxnSp>
        <p:sp>
          <p:nvSpPr>
            <p:cNvPr id="45" name="TextBox 44"/>
            <p:cNvSpPr txBox="1"/>
            <p:nvPr/>
          </p:nvSpPr>
          <p:spPr>
            <a:xfrm rot="10800000" flipV="1">
              <a:off x="1655772" y="4156575"/>
              <a:ext cx="592127" cy="1938992"/>
            </a:xfrm>
            <a:prstGeom prst="rect">
              <a:avLst/>
            </a:prstGeom>
            <a:noFill/>
          </p:spPr>
          <p:txBody>
            <a:bodyPr wrap="square" rtlCol="0">
              <a:spAutoFit/>
            </a:bodyPr>
            <a:lstStyle/>
            <a:p>
              <a:r>
                <a:rPr lang="en-US" sz="2400" b="1" dirty="0" smtClean="0">
                  <a:latin typeface="Calibri"/>
                  <a:cs typeface="Calibri"/>
                </a:rPr>
                <a:t>UP</a:t>
              </a:r>
            </a:p>
            <a:p>
              <a:endParaRPr lang="en-US" sz="2400" b="1" dirty="0" smtClean="0">
                <a:latin typeface="Calibri"/>
                <a:cs typeface="Calibri"/>
              </a:endParaRPr>
            </a:p>
            <a:p>
              <a:r>
                <a:rPr lang="en-US" sz="2400" b="1" dirty="0" smtClean="0">
                  <a:latin typeface="Calibri"/>
                  <a:cs typeface="Calibri"/>
                </a:rPr>
                <a:t>LP</a:t>
              </a:r>
            </a:p>
            <a:p>
              <a:endParaRPr lang="en-US" sz="2400" b="1" dirty="0" smtClean="0">
                <a:latin typeface="Calibri"/>
                <a:cs typeface="Calibri"/>
              </a:endParaRPr>
            </a:p>
            <a:p>
              <a:r>
                <a:rPr lang="en-US" sz="2400" b="1" dirty="0" smtClean="0">
                  <a:latin typeface="Calibri"/>
                  <a:cs typeface="Calibri"/>
                </a:rPr>
                <a:t>TP</a:t>
              </a:r>
              <a:endParaRPr lang="en-US" sz="2400" b="1" dirty="0">
                <a:latin typeface="Calibri"/>
                <a:cs typeface="Calibri"/>
              </a:endParaRPr>
            </a:p>
          </p:txBody>
        </p:sp>
        <p:sp>
          <p:nvSpPr>
            <p:cNvPr id="46" name="Rectangle 45"/>
            <p:cNvSpPr/>
            <p:nvPr/>
          </p:nvSpPr>
          <p:spPr bwMode="auto">
            <a:xfrm>
              <a:off x="1706572" y="4130741"/>
              <a:ext cx="419080" cy="546101"/>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47" name="Rectangle 46"/>
            <p:cNvSpPr/>
            <p:nvPr/>
          </p:nvSpPr>
          <p:spPr bwMode="auto">
            <a:xfrm>
              <a:off x="1681172" y="4846309"/>
              <a:ext cx="419080" cy="546101"/>
            </a:xfrm>
            <a:prstGeom prst="rect">
              <a:avLst/>
            </a:prstGeom>
            <a:solidFill>
              <a:srgbClr val="00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48" name="Rectangle 47"/>
            <p:cNvSpPr/>
            <p:nvPr/>
          </p:nvSpPr>
          <p:spPr bwMode="auto">
            <a:xfrm>
              <a:off x="1681172" y="5600266"/>
              <a:ext cx="419080" cy="546101"/>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grpSp>
      <p:sp>
        <p:nvSpPr>
          <p:cNvPr id="52" name="TextBox 51"/>
          <p:cNvSpPr txBox="1"/>
          <p:nvPr/>
        </p:nvSpPr>
        <p:spPr>
          <a:xfrm>
            <a:off x="262683" y="2964934"/>
            <a:ext cx="4097433" cy="369332"/>
          </a:xfrm>
          <a:prstGeom prst="rect">
            <a:avLst/>
          </a:prstGeom>
          <a:noFill/>
          <a:ln>
            <a:solidFill>
              <a:schemeClr val="tx1"/>
            </a:solidFill>
          </a:ln>
        </p:spPr>
        <p:txBody>
          <a:bodyPr wrap="none" rtlCol="0">
            <a:spAutoFit/>
          </a:bodyPr>
          <a:lstStyle/>
          <a:p>
            <a:r>
              <a:rPr lang="en-US" dirty="0" smtClean="0"/>
              <a:t>Polarized DVCS directly probes GPDs  </a:t>
            </a:r>
            <a:endParaRPr lang="en-US" dirty="0"/>
          </a:p>
        </p:txBody>
      </p:sp>
      <p:sp>
        <p:nvSpPr>
          <p:cNvPr id="55" name="Rectangle 41"/>
          <p:cNvSpPr>
            <a:spLocks noChangeArrowheads="1"/>
          </p:cNvSpPr>
          <p:nvPr/>
        </p:nvSpPr>
        <p:spPr bwMode="auto">
          <a:xfrm>
            <a:off x="8253412" y="4196839"/>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01CF04"/>
                </a:solidFill>
                <a:latin typeface="Times New Roman" charset="0"/>
              </a:rPr>
              <a:t>~</a:t>
            </a:r>
            <a:endParaRPr lang="en-US" b="1" dirty="0">
              <a:solidFill>
                <a:srgbClr val="01CF04"/>
              </a:solidFill>
              <a:latin typeface="Tahoma" charset="0"/>
            </a:endParaRPr>
          </a:p>
        </p:txBody>
      </p:sp>
      <p:sp>
        <p:nvSpPr>
          <p:cNvPr id="56" name="Rectangle 41"/>
          <p:cNvSpPr>
            <a:spLocks noChangeArrowheads="1"/>
          </p:cNvSpPr>
          <p:nvPr/>
        </p:nvSpPr>
        <p:spPr bwMode="auto">
          <a:xfrm>
            <a:off x="8774112" y="4224031"/>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808080"/>
                </a:solidFill>
                <a:latin typeface="Times New Roman" charset="0"/>
              </a:rPr>
              <a:t>~</a:t>
            </a:r>
            <a:endParaRPr lang="en-US" b="1" dirty="0">
              <a:solidFill>
                <a:srgbClr val="808080"/>
              </a:solidFill>
              <a:latin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527164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91300"/>
            <a:ext cx="7772400" cy="685800"/>
          </a:xfrm>
        </p:spPr>
        <p:txBody>
          <a:bodyPr/>
          <a:lstStyle/>
          <a:p>
            <a:pPr algn="l">
              <a:defRPr/>
            </a:pPr>
            <a:r>
              <a:rPr lang="en-US" sz="2400" dirty="0">
                <a:solidFill>
                  <a:srgbClr val="000090"/>
                </a:solidFill>
                <a:latin typeface="Arial" pitchFamily="34" charset="0"/>
                <a:ea typeface="ＭＳ Ｐゴシック" charset="-128"/>
                <a:cs typeface="Arial" pitchFamily="34" charset="0"/>
              </a:rPr>
              <a:t>Physical content of GPD </a:t>
            </a:r>
            <a:r>
              <a:rPr lang="en-US" sz="2400" i="1" dirty="0">
                <a:solidFill>
                  <a:srgbClr val="FF0000"/>
                </a:solidFill>
                <a:latin typeface="Arial" pitchFamily="34" charset="0"/>
                <a:ea typeface="ＭＳ Ｐゴシック" charset="-128"/>
                <a:cs typeface="Arial" pitchFamily="34" charset="0"/>
              </a:rPr>
              <a:t>E</a:t>
            </a:r>
            <a:r>
              <a:rPr lang="en-US" sz="2400" dirty="0">
                <a:latin typeface="Arial" pitchFamily="34" charset="0"/>
                <a:ea typeface="ＭＳ Ｐゴシック" charset="-128"/>
                <a:cs typeface="Arial" pitchFamily="34" charset="0"/>
              </a:rPr>
              <a:t> </a:t>
            </a:r>
            <a:r>
              <a:rPr lang="en-US" sz="2400" dirty="0">
                <a:solidFill>
                  <a:srgbClr val="000090"/>
                </a:solidFill>
                <a:latin typeface="Arial" pitchFamily="34" charset="0"/>
                <a:ea typeface="ＭＳ Ｐゴシック" charset="-128"/>
                <a:cs typeface="Arial" pitchFamily="34" charset="0"/>
              </a:rPr>
              <a:t>&amp;</a:t>
            </a:r>
            <a:r>
              <a:rPr lang="en-US" sz="2400" dirty="0">
                <a:latin typeface="Arial" pitchFamily="34" charset="0"/>
                <a:ea typeface="ＭＳ Ｐゴシック" charset="-128"/>
                <a:cs typeface="Arial" pitchFamily="34" charset="0"/>
              </a:rPr>
              <a:t> </a:t>
            </a:r>
            <a:r>
              <a:rPr lang="en-US" sz="2400" i="1" dirty="0">
                <a:solidFill>
                  <a:srgbClr val="FF0000"/>
                </a:solidFill>
                <a:latin typeface="Arial" pitchFamily="34" charset="0"/>
                <a:ea typeface="ＭＳ Ｐゴシック" charset="-128"/>
                <a:cs typeface="Arial" pitchFamily="34" charset="0"/>
              </a:rPr>
              <a:t>H </a:t>
            </a:r>
          </a:p>
        </p:txBody>
      </p:sp>
      <p:sp>
        <p:nvSpPr>
          <p:cNvPr id="23555" name="Text Box 4"/>
          <p:cNvSpPr txBox="1">
            <a:spLocks noChangeArrowheads="1"/>
          </p:cNvSpPr>
          <p:nvPr/>
        </p:nvSpPr>
        <p:spPr bwMode="auto">
          <a:xfrm>
            <a:off x="231955" y="2352675"/>
            <a:ext cx="5105885" cy="1015663"/>
          </a:xfrm>
          <a:prstGeom prst="rect">
            <a:avLst/>
          </a:prstGeom>
          <a:noFill/>
          <a:ln w="9525">
            <a:noFill/>
            <a:miter lim="800000"/>
            <a:headEnd/>
            <a:tailEnd/>
          </a:ln>
        </p:spPr>
        <p:txBody>
          <a:bodyPr wrap="none">
            <a:spAutoFit/>
          </a:bodyPr>
          <a:lstStyle/>
          <a:p>
            <a:pPr algn="l" eaLnBrk="1" hangingPunct="1"/>
            <a:r>
              <a:rPr lang="en-US" sz="2000" b="0" i="1" dirty="0">
                <a:solidFill>
                  <a:srgbClr val="FF0000"/>
                </a:solidFill>
                <a:latin typeface="Times New Roman" pitchFamily="26" charset="0"/>
              </a:rPr>
              <a:t>M</a:t>
            </a:r>
            <a:r>
              <a:rPr lang="en-US" sz="2000" b="0" i="1" baseline="-25000" dirty="0">
                <a:solidFill>
                  <a:srgbClr val="FF0000"/>
                </a:solidFill>
                <a:latin typeface="Times New Roman" pitchFamily="26" charset="0"/>
              </a:rPr>
              <a:t>2</a:t>
            </a:r>
            <a:r>
              <a:rPr lang="en-US" sz="2000" b="0" i="1" dirty="0">
                <a:solidFill>
                  <a:srgbClr val="FF0000"/>
                </a:solidFill>
                <a:latin typeface="Times New Roman" pitchFamily="26" charset="0"/>
              </a:rPr>
              <a:t>(t) </a:t>
            </a:r>
            <a:r>
              <a:rPr lang="en-US" sz="2000" b="0" dirty="0"/>
              <a:t>:  </a:t>
            </a:r>
            <a:r>
              <a:rPr lang="en-US" sz="2000" b="0" dirty="0">
                <a:latin typeface="Arial" pitchFamily="34" charset="0"/>
                <a:cs typeface="Arial" pitchFamily="34" charset="0"/>
              </a:rPr>
              <a:t>Mass distribution inside the nucleon</a:t>
            </a:r>
            <a:r>
              <a:rPr lang="en-US" sz="2000" b="0" i="1" dirty="0">
                <a:solidFill>
                  <a:srgbClr val="FF0000"/>
                </a:solidFill>
                <a:latin typeface="Arial" pitchFamily="34" charset="0"/>
                <a:cs typeface="Arial" pitchFamily="34" charset="0"/>
              </a:rPr>
              <a:t> </a:t>
            </a:r>
          </a:p>
          <a:p>
            <a:pPr algn="l" eaLnBrk="1" hangingPunct="1"/>
            <a:r>
              <a:rPr lang="en-US" sz="2000" b="0" i="1" dirty="0">
                <a:solidFill>
                  <a:srgbClr val="FF0000"/>
                </a:solidFill>
                <a:latin typeface="Times New Roman" pitchFamily="26" charset="0"/>
                <a:cs typeface="Tahoma" pitchFamily="26" charset="0"/>
              </a:rPr>
              <a:t>J (t)   </a:t>
            </a:r>
            <a:r>
              <a:rPr lang="en-US" sz="2000" b="0" dirty="0">
                <a:cs typeface="Tahoma" pitchFamily="26" charset="0"/>
              </a:rPr>
              <a:t>:  </a:t>
            </a:r>
            <a:r>
              <a:rPr lang="en-US" sz="2000" b="0" dirty="0">
                <a:latin typeface="Arial" pitchFamily="34" charset="0"/>
                <a:cs typeface="Arial" pitchFamily="34" charset="0"/>
              </a:rPr>
              <a:t>Angular momentum distribution </a:t>
            </a:r>
          </a:p>
          <a:p>
            <a:pPr algn="l" eaLnBrk="1" hangingPunct="1"/>
            <a:r>
              <a:rPr lang="en-US" sz="2000" b="0" i="1" dirty="0">
                <a:solidFill>
                  <a:srgbClr val="FF0000"/>
                </a:solidFill>
                <a:latin typeface="Times New Roman" pitchFamily="26" charset="0"/>
                <a:cs typeface="Tahoma" pitchFamily="26" charset="0"/>
              </a:rPr>
              <a:t>d</a:t>
            </a:r>
            <a:r>
              <a:rPr lang="en-US" sz="2000" b="0" i="1" baseline="-25000" dirty="0">
                <a:solidFill>
                  <a:srgbClr val="FF0000"/>
                </a:solidFill>
                <a:latin typeface="Times New Roman" pitchFamily="26" charset="0"/>
                <a:cs typeface="Tahoma" pitchFamily="26" charset="0"/>
              </a:rPr>
              <a:t>1</a:t>
            </a:r>
            <a:r>
              <a:rPr lang="en-US" sz="2000" b="0" i="1" dirty="0">
                <a:solidFill>
                  <a:srgbClr val="FF0000"/>
                </a:solidFill>
                <a:latin typeface="Times New Roman" pitchFamily="26" charset="0"/>
                <a:cs typeface="Tahoma" pitchFamily="26" charset="0"/>
              </a:rPr>
              <a:t>(t)   </a:t>
            </a:r>
            <a:r>
              <a:rPr lang="en-US" sz="2000" b="0" dirty="0">
                <a:cs typeface="Tahoma" pitchFamily="26" charset="0"/>
              </a:rPr>
              <a:t>:  </a:t>
            </a:r>
            <a:r>
              <a:rPr lang="en-US" sz="2000" b="0" dirty="0">
                <a:latin typeface="Arial" pitchFamily="34" charset="0"/>
                <a:cs typeface="Arial" pitchFamily="34" charset="0"/>
              </a:rPr>
              <a:t>Forces and pressure distribution  </a:t>
            </a:r>
          </a:p>
        </p:txBody>
      </p:sp>
      <p:sp>
        <p:nvSpPr>
          <p:cNvPr id="23556" name="Text Box 6"/>
          <p:cNvSpPr txBox="1">
            <a:spLocks noChangeArrowheads="1"/>
          </p:cNvSpPr>
          <p:nvPr/>
        </p:nvSpPr>
        <p:spPr bwMode="auto">
          <a:xfrm>
            <a:off x="513907" y="1039772"/>
            <a:ext cx="7772400" cy="707886"/>
          </a:xfrm>
          <a:prstGeom prst="rect">
            <a:avLst/>
          </a:prstGeom>
          <a:noFill/>
          <a:ln w="9525">
            <a:noFill/>
            <a:miter lim="800000"/>
            <a:headEnd/>
            <a:tailEnd/>
          </a:ln>
        </p:spPr>
        <p:txBody>
          <a:bodyPr>
            <a:spAutoFit/>
          </a:bodyPr>
          <a:lstStyle/>
          <a:p>
            <a:pPr algn="l" eaLnBrk="1" hangingPunct="1"/>
            <a:r>
              <a:rPr lang="en-US" sz="2000" b="0" dirty="0">
                <a:latin typeface="Arial" pitchFamily="34" charset="0"/>
                <a:cs typeface="Arial" pitchFamily="34" charset="0"/>
              </a:rPr>
              <a:t>Nucleon matrix element of the Energy-Momentum Tensor of QCD contains </a:t>
            </a:r>
            <a:r>
              <a:rPr lang="en-US" sz="2000" b="0" dirty="0">
                <a:solidFill>
                  <a:srgbClr val="FF0000"/>
                </a:solidFill>
                <a:latin typeface="Arial" pitchFamily="34" charset="0"/>
                <a:cs typeface="Arial" pitchFamily="34" charset="0"/>
              </a:rPr>
              <a:t>3 scalar form factor</a:t>
            </a:r>
            <a:r>
              <a:rPr lang="en-US" sz="2000" b="0" dirty="0">
                <a:latin typeface="Arial" pitchFamily="34" charset="0"/>
                <a:cs typeface="Arial" pitchFamily="34" charset="0"/>
              </a:rPr>
              <a:t>: </a:t>
            </a:r>
          </a:p>
        </p:txBody>
      </p:sp>
      <p:sp>
        <p:nvSpPr>
          <p:cNvPr id="43016" name="Text Box 8"/>
          <p:cNvSpPr txBox="1">
            <a:spLocks noChangeArrowheads="1"/>
          </p:cNvSpPr>
          <p:nvPr/>
        </p:nvSpPr>
        <p:spPr bwMode="auto">
          <a:xfrm>
            <a:off x="1225523" y="3733800"/>
            <a:ext cx="7031091" cy="400110"/>
          </a:xfrm>
          <a:prstGeom prst="rect">
            <a:avLst/>
          </a:prstGeom>
          <a:noFill/>
          <a:ln w="9525">
            <a:noFill/>
            <a:miter lim="800000"/>
            <a:headEnd/>
            <a:tailEnd/>
          </a:ln>
        </p:spPr>
        <p:txBody>
          <a:bodyPr wrap="none">
            <a:spAutoFit/>
          </a:bodyPr>
          <a:lstStyle/>
          <a:p>
            <a:pPr eaLnBrk="1" hangingPunct="1"/>
            <a:r>
              <a:rPr lang="en-US" sz="2000" b="0" dirty="0">
                <a:solidFill>
                  <a:schemeClr val="accent2"/>
                </a:solidFill>
                <a:latin typeface="Arial" pitchFamily="34" charset="0"/>
                <a:cs typeface="Arial" pitchFamily="34" charset="0"/>
              </a:rPr>
              <a:t>GPDs are related to these form factors through 2</a:t>
            </a:r>
            <a:r>
              <a:rPr lang="en-US" sz="2000" b="0" baseline="30000" dirty="0">
                <a:solidFill>
                  <a:schemeClr val="accent2"/>
                </a:solidFill>
                <a:latin typeface="Arial" pitchFamily="34" charset="0"/>
                <a:cs typeface="Arial" pitchFamily="34" charset="0"/>
              </a:rPr>
              <a:t>nd</a:t>
            </a:r>
            <a:r>
              <a:rPr lang="en-US" sz="2000" b="0" dirty="0">
                <a:solidFill>
                  <a:schemeClr val="accent2"/>
                </a:solidFill>
                <a:latin typeface="Arial" pitchFamily="34" charset="0"/>
                <a:cs typeface="Arial" pitchFamily="34" charset="0"/>
              </a:rPr>
              <a:t> moments</a:t>
            </a:r>
          </a:p>
        </p:txBody>
      </p:sp>
      <p:pic>
        <p:nvPicPr>
          <p:cNvPr id="23561" name="Picture 7"/>
          <p:cNvPicPr>
            <a:picLocks noChangeAspect="1" noChangeArrowheads="1"/>
          </p:cNvPicPr>
          <p:nvPr/>
        </p:nvPicPr>
        <p:blipFill>
          <a:blip r:embed="rId4" cstate="print"/>
          <a:srcRect t="18629" b="13066"/>
          <a:stretch>
            <a:fillRect/>
          </a:stretch>
        </p:blipFill>
        <p:spPr bwMode="auto">
          <a:xfrm>
            <a:off x="381000" y="4648200"/>
            <a:ext cx="8610600" cy="838200"/>
          </a:xfrm>
          <a:prstGeom prst="rect">
            <a:avLst/>
          </a:prstGeom>
          <a:noFill/>
          <a:ln w="9525">
            <a:solidFill>
              <a:schemeClr val="tx1"/>
            </a:solidFill>
            <a:miter lim="800000"/>
            <a:headEnd/>
            <a:tailEnd/>
          </a:ln>
        </p:spPr>
      </p:pic>
      <p:sp>
        <p:nvSpPr>
          <p:cNvPr id="40973" name="TextBox 15"/>
          <p:cNvSpPr txBox="1">
            <a:spLocks noChangeArrowheads="1"/>
          </p:cNvSpPr>
          <p:nvPr/>
        </p:nvSpPr>
        <p:spPr bwMode="auto">
          <a:xfrm>
            <a:off x="5411972" y="2505075"/>
            <a:ext cx="3427228" cy="707886"/>
          </a:xfrm>
          <a:prstGeom prst="rect">
            <a:avLst/>
          </a:prstGeom>
          <a:noFill/>
          <a:ln w="9525">
            <a:solidFill>
              <a:srgbClr val="FFFFFF"/>
            </a:solidFill>
            <a:miter lim="800000"/>
            <a:headEnd/>
            <a:tailEnd/>
          </a:ln>
        </p:spPr>
        <p:txBody>
          <a:bodyPr wrap="square">
            <a:spAutoFit/>
          </a:bodyPr>
          <a:lstStyle/>
          <a:p>
            <a:pPr algn="l">
              <a:defRPr/>
            </a:pPr>
            <a:r>
              <a:rPr lang="en-US" sz="2000" b="0" dirty="0">
                <a:solidFill>
                  <a:schemeClr val="accent6"/>
                </a:solidFill>
                <a:latin typeface="Arial" pitchFamily="34" charset="0"/>
                <a:ea typeface="Comic Sans MS" charset="0"/>
                <a:cs typeface="Arial" pitchFamily="34" charset="0"/>
              </a:rPr>
              <a:t>Directly measured in </a:t>
            </a:r>
            <a:r>
              <a:rPr lang="en-US" sz="2000" b="0" dirty="0" smtClean="0">
                <a:solidFill>
                  <a:schemeClr val="accent6"/>
                </a:solidFill>
                <a:latin typeface="Arial" pitchFamily="34" charset="0"/>
                <a:ea typeface="Comic Sans MS" charset="0"/>
                <a:cs typeface="Arial" pitchFamily="34" charset="0"/>
              </a:rPr>
              <a:t>elastic</a:t>
            </a:r>
          </a:p>
          <a:p>
            <a:pPr algn="l">
              <a:defRPr/>
            </a:pPr>
            <a:r>
              <a:rPr lang="en-US" sz="2000" b="0" dirty="0" smtClean="0">
                <a:solidFill>
                  <a:srgbClr val="FF0000"/>
                </a:solidFill>
                <a:latin typeface="Arial" pitchFamily="34" charset="0"/>
                <a:ea typeface="Comic Sans MS" charset="0"/>
                <a:cs typeface="Arial" pitchFamily="34" charset="0"/>
              </a:rPr>
              <a:t>graviton-proton </a:t>
            </a:r>
            <a:r>
              <a:rPr lang="en-US" sz="2000" b="0" dirty="0">
                <a:solidFill>
                  <a:schemeClr val="accent6"/>
                </a:solidFill>
                <a:latin typeface="Arial" pitchFamily="34" charset="0"/>
                <a:ea typeface="Comic Sans MS" charset="0"/>
                <a:cs typeface="Arial" pitchFamily="34" charset="0"/>
              </a:rPr>
              <a:t>scattering! </a:t>
            </a:r>
          </a:p>
        </p:txBody>
      </p:sp>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rcRect t="6242"/>
          <a:stretch>
            <a:fillRect/>
          </a:stretch>
        </p:blipFill>
        <p:spPr>
          <a:xfrm>
            <a:off x="177799" y="3340100"/>
            <a:ext cx="4756150" cy="3025636"/>
          </a:xfrm>
          <a:prstGeom prst="rect">
            <a:avLst/>
          </a:prstGeom>
        </p:spPr>
      </p:pic>
      <p:sp>
        <p:nvSpPr>
          <p:cNvPr id="6" name="Slide Number Placeholder 5"/>
          <p:cNvSpPr>
            <a:spLocks noGrp="1"/>
          </p:cNvSpPr>
          <p:nvPr>
            <p:ph type="sldNum" sz="quarter" idx="4294967295"/>
          </p:nvPr>
        </p:nvSpPr>
        <p:spPr>
          <a:xfrm>
            <a:off x="6553200" y="6470650"/>
            <a:ext cx="2133600" cy="365125"/>
          </a:xfrm>
          <a:prstGeom prst="rect">
            <a:avLst/>
          </a:prstGeom>
        </p:spPr>
        <p:txBody>
          <a:bodyPr/>
          <a:lstStyle/>
          <a:p>
            <a:fld id="{4F59604A-DDD4-4BE5-9F0F-C50D317D165F}" type="slidenum">
              <a:rPr lang="en-US" smtClean="0"/>
              <a:pPr/>
              <a:t>2</a:t>
            </a:fld>
            <a:endParaRPr lang="en-US" dirty="0"/>
          </a:p>
        </p:txBody>
      </p:sp>
      <p:sp>
        <p:nvSpPr>
          <p:cNvPr id="26" name="Rectangle 25"/>
          <p:cNvSpPr/>
          <p:nvPr/>
        </p:nvSpPr>
        <p:spPr>
          <a:xfrm>
            <a:off x="127000" y="1438176"/>
            <a:ext cx="4572000" cy="1631216"/>
          </a:xfrm>
          <a:prstGeom prst="rect">
            <a:avLst/>
          </a:prstGeom>
        </p:spPr>
        <p:txBody>
          <a:bodyPr>
            <a:spAutoFit/>
          </a:bodyPr>
          <a:lstStyle/>
          <a:p>
            <a:r>
              <a:rPr lang="en-US" sz="2000" dirty="0" smtClean="0">
                <a:latin typeface="+mj-lt"/>
                <a:cs typeface="Chalkboard"/>
              </a:rPr>
              <a:t>- Continuous wave electron beam</a:t>
            </a:r>
          </a:p>
          <a:p>
            <a:pPr>
              <a:buFontTx/>
              <a:buChar char="-"/>
            </a:pPr>
            <a:r>
              <a:rPr lang="en-US" sz="2000" dirty="0" smtClean="0">
                <a:latin typeface="+mj-lt"/>
                <a:cs typeface="Chalkboard"/>
              </a:rPr>
              <a:t> Simultaneous beam in all halls</a:t>
            </a:r>
          </a:p>
          <a:p>
            <a:pPr>
              <a:buFontTx/>
              <a:buChar char="-"/>
            </a:pPr>
            <a:r>
              <a:rPr lang="en-US" sz="2000" dirty="0" smtClean="0">
                <a:latin typeface="+mj-lt"/>
                <a:cs typeface="Chalkboard"/>
              </a:rPr>
              <a:t> Beam energy up to 11 &amp; 12 GeV</a:t>
            </a:r>
          </a:p>
          <a:p>
            <a:pPr>
              <a:buFontTx/>
              <a:buChar char="-"/>
            </a:pPr>
            <a:r>
              <a:rPr lang="en-US" sz="2000" dirty="0" smtClean="0">
                <a:latin typeface="+mj-lt"/>
                <a:cs typeface="Chalkboard"/>
              </a:rPr>
              <a:t> Beam current I</a:t>
            </a:r>
            <a:r>
              <a:rPr lang="en-US" sz="2000" baseline="-25000" dirty="0" smtClean="0">
                <a:latin typeface="+mj-lt"/>
                <a:cs typeface="Chalkboard"/>
              </a:rPr>
              <a:t>B</a:t>
            </a:r>
            <a:r>
              <a:rPr lang="en-US" sz="2000" dirty="0" smtClean="0">
                <a:latin typeface="+mj-lt"/>
                <a:cs typeface="Chalkboard"/>
              </a:rPr>
              <a:t> = 100pA – 100μA</a:t>
            </a:r>
          </a:p>
          <a:p>
            <a:r>
              <a:rPr lang="en-US" sz="2000" dirty="0" smtClean="0">
                <a:latin typeface="+mj-lt"/>
                <a:cs typeface="Chalkboard"/>
              </a:rPr>
              <a:t>- Electron beam polarization &gt; 85% </a:t>
            </a:r>
          </a:p>
        </p:txBody>
      </p:sp>
      <p:sp>
        <p:nvSpPr>
          <p:cNvPr id="27" name="Title 1"/>
          <p:cNvSpPr>
            <a:spLocks noGrp="1"/>
          </p:cNvSpPr>
          <p:nvPr>
            <p:ph type="ctrTitle"/>
          </p:nvPr>
        </p:nvSpPr>
        <p:spPr>
          <a:xfrm>
            <a:off x="0" y="1"/>
            <a:ext cx="9107194" cy="711200"/>
          </a:xfrm>
        </p:spPr>
        <p:txBody>
          <a:bodyPr>
            <a:normAutofit fontScale="90000"/>
          </a:bodyPr>
          <a:lstStyle/>
          <a:p>
            <a:r>
              <a:rPr lang="en-US" b="1" dirty="0" smtClean="0">
                <a:solidFill>
                  <a:srgbClr val="2E1A71"/>
                </a:solidFill>
              </a:rPr>
              <a:t>JLab Electron Accelerator Site</a:t>
            </a:r>
            <a:endParaRPr lang="en-US" b="1" dirty="0">
              <a:solidFill>
                <a:srgbClr val="2E1A71"/>
              </a:solidFill>
            </a:endParaRPr>
          </a:p>
        </p:txBody>
      </p:sp>
      <p:sp>
        <p:nvSpPr>
          <p:cNvPr id="28" name="TextBox 27"/>
          <p:cNvSpPr txBox="1"/>
          <p:nvPr/>
        </p:nvSpPr>
        <p:spPr>
          <a:xfrm>
            <a:off x="127000" y="1049899"/>
            <a:ext cx="4359236" cy="400110"/>
          </a:xfrm>
          <a:prstGeom prst="rect">
            <a:avLst/>
          </a:prstGeom>
          <a:noFill/>
        </p:spPr>
        <p:txBody>
          <a:bodyPr wrap="none" rtlCol="0">
            <a:spAutoFit/>
          </a:bodyPr>
          <a:lstStyle/>
          <a:p>
            <a:r>
              <a:rPr lang="en-US" sz="2000" b="1" dirty="0" smtClean="0">
                <a:latin typeface="+mj-lt"/>
                <a:cs typeface="Chalkboard"/>
              </a:rPr>
              <a:t>Continuous Electron Beam Accelerator:</a:t>
            </a:r>
            <a:endParaRPr lang="en-US" sz="2000" b="1" dirty="0">
              <a:latin typeface="+mj-lt"/>
              <a:cs typeface="Chalkboard"/>
            </a:endParaRPr>
          </a:p>
        </p:txBody>
      </p:sp>
      <p:pic>
        <p:nvPicPr>
          <p:cNvPr id="33" name="Picture 32"/>
          <p:cNvPicPr>
            <a:picLocks noChangeAspect="1"/>
          </p:cNvPicPr>
          <p:nvPr/>
        </p:nvPicPr>
        <p:blipFill>
          <a:blip r:embed="rId3"/>
          <a:srcRect b="6593"/>
          <a:stretch>
            <a:fillRect/>
          </a:stretch>
        </p:blipFill>
        <p:spPr>
          <a:xfrm>
            <a:off x="5257801" y="938721"/>
            <a:ext cx="3849394" cy="5393380"/>
          </a:xfrm>
          <a:prstGeom prst="rect">
            <a:avLst/>
          </a:prstGeom>
        </p:spPr>
      </p:pic>
      <p:sp>
        <p:nvSpPr>
          <p:cNvPr id="24" name="Oval 23"/>
          <p:cNvSpPr>
            <a:spLocks noChangeAspect="1"/>
          </p:cNvSpPr>
          <p:nvPr/>
        </p:nvSpPr>
        <p:spPr>
          <a:xfrm>
            <a:off x="2247900" y="5237432"/>
            <a:ext cx="146304" cy="146304"/>
          </a:xfrm>
          <a:prstGeom prst="ellipse">
            <a:avLst/>
          </a:prstGeom>
          <a:solidFill>
            <a:srgbClr val="008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flipV="1">
            <a:off x="1892300" y="3650075"/>
            <a:ext cx="134112" cy="13411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a:stretch>
            <a:fillRect/>
          </a:stretch>
        </p:blipFill>
        <p:spPr>
          <a:xfrm>
            <a:off x="208532" y="3377128"/>
            <a:ext cx="4687317" cy="29295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5747" name="Text Box 3"/>
          <p:cNvSpPr txBox="1">
            <a:spLocks noChangeArrowheads="1"/>
          </p:cNvSpPr>
          <p:nvPr/>
        </p:nvSpPr>
        <p:spPr bwMode="auto">
          <a:xfrm>
            <a:off x="23091" y="203739"/>
            <a:ext cx="6477000" cy="461665"/>
          </a:xfrm>
          <a:prstGeom prst="rect">
            <a:avLst/>
          </a:prstGeom>
          <a:noFill/>
          <a:ln w="9525">
            <a:noFill/>
            <a:miter lim="800000"/>
            <a:headEnd/>
            <a:tailEnd/>
          </a:ln>
          <a:effectLst/>
        </p:spPr>
        <p:txBody>
          <a:bodyPr wrap="square">
            <a:spAutoFit/>
          </a:bodyPr>
          <a:lstStyle/>
          <a:p>
            <a:pPr algn="l">
              <a:spcBef>
                <a:spcPct val="50000"/>
              </a:spcBef>
            </a:pPr>
            <a:r>
              <a:rPr lang="en-US" sz="2400" b="1" dirty="0">
                <a:solidFill>
                  <a:srgbClr val="000090"/>
                </a:solidFill>
                <a:latin typeface="Arial" charset="0"/>
              </a:rPr>
              <a:t>Accessing </a:t>
            </a:r>
            <a:r>
              <a:rPr lang="en-US" sz="2400" b="1" dirty="0">
                <a:solidFill>
                  <a:srgbClr val="FF0000"/>
                </a:solidFill>
                <a:latin typeface="Arial" charset="0"/>
              </a:rPr>
              <a:t>GPDs</a:t>
            </a:r>
            <a:r>
              <a:rPr lang="en-US" sz="2400" b="1" dirty="0">
                <a:solidFill>
                  <a:schemeClr val="accent2"/>
                </a:solidFill>
                <a:latin typeface="Arial" charset="0"/>
              </a:rPr>
              <a:t> </a:t>
            </a:r>
            <a:r>
              <a:rPr lang="en-US" sz="2400" b="1" dirty="0">
                <a:solidFill>
                  <a:srgbClr val="000090"/>
                </a:solidFill>
                <a:latin typeface="Arial" charset="0"/>
              </a:rPr>
              <a:t>Through DVCS</a:t>
            </a:r>
          </a:p>
        </p:txBody>
      </p:sp>
      <p:grpSp>
        <p:nvGrpSpPr>
          <p:cNvPr id="2" name="Group 4"/>
          <p:cNvGrpSpPr>
            <a:grpSpLocks/>
          </p:cNvGrpSpPr>
          <p:nvPr/>
        </p:nvGrpSpPr>
        <p:grpSpPr bwMode="auto">
          <a:xfrm>
            <a:off x="217577" y="1597025"/>
            <a:ext cx="3640113" cy="586535"/>
            <a:chOff x="1899" y="1800"/>
            <a:chExt cx="1924" cy="394"/>
          </a:xfrm>
        </p:grpSpPr>
        <p:sp>
          <p:nvSpPr>
            <p:cNvPr id="1055749" name="Text Box 5"/>
            <p:cNvSpPr txBox="1">
              <a:spLocks noChangeArrowheads="1"/>
            </p:cNvSpPr>
            <p:nvPr/>
          </p:nvSpPr>
          <p:spPr bwMode="auto">
            <a:xfrm>
              <a:off x="2144" y="1800"/>
              <a:ext cx="392" cy="248"/>
            </a:xfrm>
            <a:prstGeom prst="rect">
              <a:avLst/>
            </a:prstGeom>
            <a:noFill/>
            <a:ln w="9525">
              <a:noFill/>
              <a:miter lim="800000"/>
              <a:headEnd/>
              <a:tailEnd/>
            </a:ln>
            <a:effectLst/>
          </p:spPr>
          <p:txBody>
            <a:bodyPr>
              <a:spAutoFit/>
            </a:bodyPr>
            <a:lstStyle/>
            <a:p>
              <a:pPr algn="l">
                <a:spcBef>
                  <a:spcPct val="50000"/>
                </a:spcBef>
              </a:pPr>
              <a:r>
                <a:rPr lang="en-US" sz="1800" b="0" dirty="0"/>
                <a:t>d</a:t>
              </a:r>
              <a:r>
                <a:rPr lang="en-US" sz="1800" b="0" baseline="30000" dirty="0"/>
                <a:t>4</a:t>
              </a:r>
              <a:r>
                <a:rPr lang="en-US" sz="1800" b="0" dirty="0">
                  <a:sym typeface="Symbol" pitchFamily="18" charset="2"/>
                </a:rPr>
                <a:t></a:t>
              </a:r>
              <a:endParaRPr lang="en-US" sz="1800" b="0" dirty="0"/>
            </a:p>
          </p:txBody>
        </p:sp>
        <p:sp>
          <p:nvSpPr>
            <p:cNvPr id="1055750" name="Text Box 6"/>
            <p:cNvSpPr txBox="1">
              <a:spLocks noChangeArrowheads="1"/>
            </p:cNvSpPr>
            <p:nvPr/>
          </p:nvSpPr>
          <p:spPr bwMode="auto">
            <a:xfrm>
              <a:off x="1904" y="1946"/>
              <a:ext cx="1048" cy="248"/>
            </a:xfrm>
            <a:prstGeom prst="rect">
              <a:avLst/>
            </a:prstGeom>
            <a:noFill/>
            <a:ln w="9525">
              <a:noFill/>
              <a:miter lim="800000"/>
              <a:headEnd/>
              <a:tailEnd/>
            </a:ln>
            <a:effectLst/>
          </p:spPr>
          <p:txBody>
            <a:bodyPr>
              <a:spAutoFit/>
            </a:bodyPr>
            <a:lstStyle/>
            <a:p>
              <a:pPr algn="l">
                <a:spcBef>
                  <a:spcPct val="50000"/>
                </a:spcBef>
              </a:pPr>
              <a:r>
                <a:rPr lang="en-US" sz="1800" b="0" dirty="0"/>
                <a:t>dQ</a:t>
              </a:r>
              <a:r>
                <a:rPr lang="en-US" sz="1800" b="0" baseline="30000" dirty="0"/>
                <a:t>2</a:t>
              </a:r>
              <a:r>
                <a:rPr lang="en-US" sz="1800" b="0" dirty="0"/>
                <a:t>dx</a:t>
              </a:r>
              <a:r>
                <a:rPr lang="en-US" sz="1800" b="0" baseline="-25000" dirty="0"/>
                <a:t>B</a:t>
              </a:r>
              <a:r>
                <a:rPr lang="en-US" sz="1800" b="0" dirty="0"/>
                <a:t>dtd</a:t>
              </a:r>
              <a:r>
                <a:rPr lang="en-US" sz="1800" b="0" dirty="0">
                  <a:sym typeface="Symbol" pitchFamily="18" charset="2"/>
                </a:rPr>
                <a:t></a:t>
              </a:r>
              <a:endParaRPr lang="en-US" sz="1800" b="0" dirty="0"/>
            </a:p>
          </p:txBody>
        </p:sp>
        <p:sp>
          <p:nvSpPr>
            <p:cNvPr id="1055751" name="Line 7"/>
            <p:cNvSpPr>
              <a:spLocks noChangeShapeType="1"/>
            </p:cNvSpPr>
            <p:nvPr/>
          </p:nvSpPr>
          <p:spPr bwMode="auto">
            <a:xfrm flipV="1">
              <a:off x="1899" y="1992"/>
              <a:ext cx="689" cy="0"/>
            </a:xfrm>
            <a:prstGeom prst="line">
              <a:avLst/>
            </a:prstGeom>
            <a:noFill/>
            <a:ln w="9525">
              <a:solidFill>
                <a:schemeClr val="tx1"/>
              </a:solidFill>
              <a:miter lim="800000"/>
              <a:headEnd/>
              <a:tailEnd/>
            </a:ln>
            <a:effectLst/>
          </p:spPr>
          <p:txBody>
            <a:bodyPr wrap="none"/>
            <a:lstStyle/>
            <a:p>
              <a:endParaRPr lang="en-US" dirty="0" smtClean="0"/>
            </a:p>
            <a:p>
              <a:endParaRPr lang="en-US" dirty="0"/>
            </a:p>
          </p:txBody>
        </p:sp>
        <p:sp>
          <p:nvSpPr>
            <p:cNvPr id="1055752" name="Text Box 8"/>
            <p:cNvSpPr txBox="1">
              <a:spLocks noChangeArrowheads="1"/>
            </p:cNvSpPr>
            <p:nvPr/>
          </p:nvSpPr>
          <p:spPr bwMode="auto">
            <a:xfrm>
              <a:off x="2583" y="1844"/>
              <a:ext cx="1240" cy="248"/>
            </a:xfrm>
            <a:prstGeom prst="rect">
              <a:avLst/>
            </a:prstGeom>
            <a:noFill/>
            <a:ln w="9525">
              <a:noFill/>
              <a:miter lim="800000"/>
              <a:headEnd/>
              <a:tailEnd/>
            </a:ln>
            <a:effectLst/>
          </p:spPr>
          <p:txBody>
            <a:bodyPr>
              <a:spAutoFit/>
            </a:bodyPr>
            <a:lstStyle/>
            <a:p>
              <a:pPr algn="l">
                <a:spcBef>
                  <a:spcPct val="50000"/>
                </a:spcBef>
              </a:pPr>
              <a:r>
                <a:rPr lang="en-US" sz="1800" b="0" dirty="0"/>
                <a:t>~ |</a:t>
              </a:r>
              <a:r>
                <a:rPr lang="en-US" sz="1800" b="0" dirty="0">
                  <a:solidFill>
                    <a:srgbClr val="FF0000"/>
                  </a:solidFill>
                  <a:latin typeface="Arial" charset="0"/>
                </a:rPr>
                <a:t>T</a:t>
              </a:r>
              <a:r>
                <a:rPr lang="en-US" sz="1800" b="0" baseline="30000" dirty="0">
                  <a:solidFill>
                    <a:srgbClr val="FF0000"/>
                  </a:solidFill>
                  <a:latin typeface="Arial" charset="0"/>
                </a:rPr>
                <a:t>DVCS</a:t>
              </a:r>
              <a:r>
                <a:rPr lang="en-US" sz="1800" b="0" dirty="0">
                  <a:latin typeface="Arial" charset="0"/>
                </a:rPr>
                <a:t> + </a:t>
              </a:r>
              <a:r>
                <a:rPr lang="en-US" sz="1800" b="0" dirty="0">
                  <a:solidFill>
                    <a:srgbClr val="38D80C"/>
                  </a:solidFill>
                  <a:latin typeface="Arial" charset="0"/>
                </a:rPr>
                <a:t>T</a:t>
              </a:r>
              <a:r>
                <a:rPr lang="en-US" sz="1800" b="0" baseline="30000" dirty="0">
                  <a:solidFill>
                    <a:srgbClr val="38D80C"/>
                  </a:solidFill>
                  <a:latin typeface="Arial" charset="0"/>
                </a:rPr>
                <a:t>BH</a:t>
              </a:r>
              <a:r>
                <a:rPr lang="en-US" sz="1800" b="0" dirty="0">
                  <a:latin typeface="Arial" charset="0"/>
                </a:rPr>
                <a:t>|</a:t>
              </a:r>
              <a:r>
                <a:rPr lang="en-US" sz="1800" b="0" baseline="30000" dirty="0">
                  <a:latin typeface="Arial" charset="0"/>
                </a:rPr>
                <a:t>2</a:t>
              </a:r>
            </a:p>
          </p:txBody>
        </p:sp>
      </p:grpSp>
      <p:pic>
        <p:nvPicPr>
          <p:cNvPr id="1055753" name="Picture 9" descr="dvcs_bh"/>
          <p:cNvPicPr>
            <a:picLocks noChangeAspect="1" noChangeArrowheads="1"/>
          </p:cNvPicPr>
          <p:nvPr/>
        </p:nvPicPr>
        <p:blipFill>
          <a:blip r:embed="rId3" cstate="print"/>
          <a:srcRect l="11514" t="5984" r="4051" b="59094"/>
          <a:stretch>
            <a:fillRect/>
          </a:stretch>
        </p:blipFill>
        <p:spPr bwMode="auto">
          <a:xfrm>
            <a:off x="381000" y="2322506"/>
            <a:ext cx="3581400" cy="1458913"/>
          </a:xfrm>
          <a:prstGeom prst="rect">
            <a:avLst/>
          </a:prstGeom>
          <a:noFill/>
          <a:ln w="9525">
            <a:noFill/>
            <a:miter lim="800000"/>
            <a:headEnd/>
            <a:tailEnd/>
          </a:ln>
        </p:spPr>
      </p:pic>
      <p:sp>
        <p:nvSpPr>
          <p:cNvPr id="1055754" name="Text Box 10"/>
          <p:cNvSpPr txBox="1">
            <a:spLocks noChangeArrowheads="1"/>
          </p:cNvSpPr>
          <p:nvPr/>
        </p:nvSpPr>
        <p:spPr bwMode="auto">
          <a:xfrm>
            <a:off x="525856" y="2212746"/>
            <a:ext cx="793750" cy="366712"/>
          </a:xfrm>
          <a:prstGeom prst="rect">
            <a:avLst/>
          </a:prstGeom>
          <a:noFill/>
          <a:ln w="9525">
            <a:noFill/>
            <a:miter lim="800000"/>
            <a:headEnd/>
            <a:tailEnd/>
          </a:ln>
          <a:effectLst/>
        </p:spPr>
        <p:txBody>
          <a:bodyPr wrap="none">
            <a:spAutoFit/>
          </a:bodyPr>
          <a:lstStyle/>
          <a:p>
            <a:pPr algn="l" eaLnBrk="1" hangingPunct="1"/>
            <a:r>
              <a:rPr lang="en-US" sz="1800" b="0" dirty="0">
                <a:solidFill>
                  <a:srgbClr val="FF0000"/>
                </a:solidFill>
              </a:rPr>
              <a:t>DVCS</a:t>
            </a:r>
          </a:p>
        </p:txBody>
      </p:sp>
      <p:sp>
        <p:nvSpPr>
          <p:cNvPr id="1055755" name="Text Box 11"/>
          <p:cNvSpPr txBox="1">
            <a:spLocks noChangeArrowheads="1"/>
          </p:cNvSpPr>
          <p:nvPr/>
        </p:nvSpPr>
        <p:spPr bwMode="auto">
          <a:xfrm>
            <a:off x="2583873" y="2205949"/>
            <a:ext cx="501650" cy="366713"/>
          </a:xfrm>
          <a:prstGeom prst="rect">
            <a:avLst/>
          </a:prstGeom>
          <a:solidFill>
            <a:schemeClr val="bg1"/>
          </a:solidFill>
          <a:ln w="9525">
            <a:noFill/>
            <a:miter lim="800000"/>
            <a:headEnd/>
            <a:tailEnd/>
          </a:ln>
          <a:effectLst/>
        </p:spPr>
        <p:txBody>
          <a:bodyPr wrap="none">
            <a:spAutoFit/>
          </a:bodyPr>
          <a:lstStyle/>
          <a:p>
            <a:pPr algn="l" eaLnBrk="1" hangingPunct="1"/>
            <a:r>
              <a:rPr lang="en-US" sz="1800" b="0" dirty="0">
                <a:solidFill>
                  <a:srgbClr val="38D80C"/>
                </a:solidFill>
              </a:rPr>
              <a:t>BH</a:t>
            </a:r>
          </a:p>
        </p:txBody>
      </p:sp>
      <p:pic>
        <p:nvPicPr>
          <p:cNvPr id="1055757" name="Picture 13" descr="cs3e"/>
          <p:cNvPicPr>
            <a:picLocks noChangeAspect="1" noChangeArrowheads="1"/>
          </p:cNvPicPr>
          <p:nvPr/>
        </p:nvPicPr>
        <p:blipFill>
          <a:blip r:embed="rId4" cstate="print"/>
          <a:srcRect b="269"/>
          <a:stretch>
            <a:fillRect/>
          </a:stretch>
        </p:blipFill>
        <p:spPr bwMode="auto">
          <a:xfrm>
            <a:off x="4278516" y="1093960"/>
            <a:ext cx="4648200" cy="5181600"/>
          </a:xfrm>
          <a:prstGeom prst="rect">
            <a:avLst/>
          </a:prstGeom>
          <a:noFill/>
        </p:spPr>
      </p:pic>
      <p:sp>
        <p:nvSpPr>
          <p:cNvPr id="1055758" name="Rectangle 14"/>
          <p:cNvSpPr>
            <a:spLocks noChangeAspect="1" noChangeArrowheads="1"/>
          </p:cNvSpPr>
          <p:nvPr/>
        </p:nvSpPr>
        <p:spPr bwMode="auto">
          <a:xfrm>
            <a:off x="5042773" y="1696048"/>
            <a:ext cx="905198" cy="542925"/>
          </a:xfrm>
          <a:prstGeom prst="rect">
            <a:avLst/>
          </a:prstGeom>
          <a:solidFill>
            <a:schemeClr val="bg1"/>
          </a:solidFill>
          <a:ln w="9525">
            <a:solidFill>
              <a:schemeClr val="bg1"/>
            </a:solidFill>
            <a:miter lim="800000"/>
            <a:headEnd/>
            <a:tailEnd/>
          </a:ln>
          <a:effectLst/>
        </p:spPr>
        <p:txBody>
          <a:bodyPr wrap="none" anchor="ctr"/>
          <a:lstStyle/>
          <a:p>
            <a:pPr eaLnBrk="1" hangingPunct="1"/>
            <a:r>
              <a:rPr lang="en-US" sz="1600" b="0" dirty="0" err="1">
                <a:solidFill>
                  <a:srgbClr val="9900CC"/>
                </a:solidFill>
                <a:latin typeface="Tahoma" pitchFamily="34" charset="0"/>
              </a:rPr>
              <a:t>E</a:t>
            </a:r>
            <a:r>
              <a:rPr lang="en-US" sz="1600" b="0" baseline="-25000" dirty="0" err="1">
                <a:solidFill>
                  <a:srgbClr val="9900CC"/>
                </a:solidFill>
                <a:latin typeface="Tahoma" pitchFamily="34" charset="0"/>
              </a:rPr>
              <a:t>o</a:t>
            </a:r>
            <a:r>
              <a:rPr lang="en-US" sz="1600" b="0" dirty="0">
                <a:solidFill>
                  <a:srgbClr val="9900CC"/>
                </a:solidFill>
                <a:latin typeface="Tahoma" pitchFamily="34" charset="0"/>
              </a:rPr>
              <a:t> = 11 </a:t>
            </a:r>
            <a:r>
              <a:rPr lang="en-US" sz="1600" b="0" dirty="0" err="1">
                <a:solidFill>
                  <a:srgbClr val="9900CC"/>
                </a:solidFill>
                <a:latin typeface="Tahoma" pitchFamily="34" charset="0"/>
              </a:rPr>
              <a:t>GeV</a:t>
            </a:r>
            <a:endParaRPr lang="en-US" sz="1600" b="0" dirty="0">
              <a:solidFill>
                <a:srgbClr val="9900CC"/>
              </a:solidFill>
              <a:latin typeface="Tahoma" pitchFamily="34" charset="0"/>
            </a:endParaRPr>
          </a:p>
        </p:txBody>
      </p:sp>
      <p:sp>
        <p:nvSpPr>
          <p:cNvPr id="1055760" name="Text Box 16"/>
          <p:cNvSpPr txBox="1">
            <a:spLocks noChangeAspect="1" noChangeArrowheads="1"/>
          </p:cNvSpPr>
          <p:nvPr/>
        </p:nvSpPr>
        <p:spPr bwMode="auto">
          <a:xfrm>
            <a:off x="6224493" y="1784449"/>
            <a:ext cx="1069524" cy="307777"/>
          </a:xfrm>
          <a:prstGeom prst="rect">
            <a:avLst/>
          </a:prstGeom>
          <a:solidFill>
            <a:schemeClr val="bg1"/>
          </a:solidFill>
          <a:ln w="9525">
            <a:noFill/>
            <a:miter lim="800000"/>
            <a:headEnd/>
            <a:tailEnd/>
          </a:ln>
          <a:effectLst/>
        </p:spPr>
        <p:txBody>
          <a:bodyPr wrap="none">
            <a:spAutoFit/>
          </a:bodyPr>
          <a:lstStyle/>
          <a:p>
            <a:pPr algn="l" eaLnBrk="1" hangingPunct="1"/>
            <a:r>
              <a:rPr lang="en-US" sz="1400" b="0" dirty="0" err="1">
                <a:solidFill>
                  <a:srgbClr val="9900CC"/>
                </a:solidFill>
                <a:latin typeface="Tahoma" pitchFamily="34" charset="0"/>
              </a:rPr>
              <a:t>E</a:t>
            </a:r>
            <a:r>
              <a:rPr lang="en-US" sz="1400" b="0" baseline="-25000" dirty="0" err="1">
                <a:solidFill>
                  <a:srgbClr val="9900CC"/>
                </a:solidFill>
                <a:latin typeface="Tahoma" pitchFamily="34" charset="0"/>
              </a:rPr>
              <a:t>o</a:t>
            </a:r>
            <a:r>
              <a:rPr lang="en-US" sz="1400" b="0" dirty="0">
                <a:solidFill>
                  <a:srgbClr val="9900CC"/>
                </a:solidFill>
                <a:latin typeface="Tahoma" pitchFamily="34" charset="0"/>
              </a:rPr>
              <a:t> = 6 </a:t>
            </a:r>
            <a:r>
              <a:rPr lang="en-US" sz="1400" b="0" dirty="0" err="1">
                <a:solidFill>
                  <a:srgbClr val="9900CC"/>
                </a:solidFill>
                <a:latin typeface="Tahoma" pitchFamily="34" charset="0"/>
              </a:rPr>
              <a:t>GeV</a:t>
            </a:r>
            <a:endParaRPr lang="en-US" sz="1400" b="0" dirty="0">
              <a:solidFill>
                <a:srgbClr val="9900CC"/>
              </a:solidFill>
              <a:latin typeface="Tahoma" pitchFamily="34" charset="0"/>
            </a:endParaRPr>
          </a:p>
        </p:txBody>
      </p:sp>
      <p:sp>
        <p:nvSpPr>
          <p:cNvPr id="1055765" name="Text Box 21"/>
          <p:cNvSpPr txBox="1">
            <a:spLocks noChangeAspect="1" noChangeArrowheads="1"/>
          </p:cNvSpPr>
          <p:nvPr/>
        </p:nvSpPr>
        <p:spPr bwMode="auto">
          <a:xfrm>
            <a:off x="7546065" y="1817492"/>
            <a:ext cx="1069524" cy="307777"/>
          </a:xfrm>
          <a:prstGeom prst="rect">
            <a:avLst/>
          </a:prstGeom>
          <a:solidFill>
            <a:schemeClr val="bg1"/>
          </a:solidFill>
          <a:ln w="9525">
            <a:noFill/>
            <a:miter lim="800000"/>
            <a:headEnd/>
            <a:tailEnd/>
          </a:ln>
          <a:effectLst/>
        </p:spPr>
        <p:txBody>
          <a:bodyPr wrap="none">
            <a:spAutoFit/>
          </a:bodyPr>
          <a:lstStyle/>
          <a:p>
            <a:pPr algn="l" eaLnBrk="1" hangingPunct="1"/>
            <a:r>
              <a:rPr lang="en-US" sz="1400" b="0" dirty="0" err="1">
                <a:solidFill>
                  <a:srgbClr val="9900CC"/>
                </a:solidFill>
                <a:latin typeface="Tahoma" pitchFamily="34" charset="0"/>
              </a:rPr>
              <a:t>E</a:t>
            </a:r>
            <a:r>
              <a:rPr lang="en-US" sz="1400" b="0" baseline="-25000" dirty="0" err="1">
                <a:solidFill>
                  <a:srgbClr val="9900CC"/>
                </a:solidFill>
                <a:latin typeface="Tahoma" pitchFamily="34" charset="0"/>
              </a:rPr>
              <a:t>o</a:t>
            </a:r>
            <a:r>
              <a:rPr lang="en-US" sz="1400" b="0" dirty="0">
                <a:solidFill>
                  <a:srgbClr val="9900CC"/>
                </a:solidFill>
                <a:latin typeface="Tahoma" pitchFamily="34" charset="0"/>
              </a:rPr>
              <a:t> = 4 </a:t>
            </a:r>
            <a:r>
              <a:rPr lang="en-US" sz="1400" b="0" dirty="0" err="1">
                <a:solidFill>
                  <a:srgbClr val="9900CC"/>
                </a:solidFill>
                <a:latin typeface="Tahoma" pitchFamily="34" charset="0"/>
              </a:rPr>
              <a:t>GeV</a:t>
            </a:r>
            <a:endParaRPr lang="en-US" sz="1400" b="0" dirty="0">
              <a:solidFill>
                <a:srgbClr val="9900CC"/>
              </a:solidFill>
              <a:latin typeface="Tahoma" pitchFamily="34" charset="0"/>
            </a:endParaRPr>
          </a:p>
        </p:txBody>
      </p:sp>
      <p:sp>
        <p:nvSpPr>
          <p:cNvPr id="1055766" name="Text Box 22"/>
          <p:cNvSpPr txBox="1">
            <a:spLocks noChangeAspect="1" noChangeArrowheads="1"/>
          </p:cNvSpPr>
          <p:nvPr/>
        </p:nvSpPr>
        <p:spPr bwMode="auto">
          <a:xfrm>
            <a:off x="6635431" y="3574153"/>
            <a:ext cx="387350" cy="284163"/>
          </a:xfrm>
          <a:prstGeom prst="rect">
            <a:avLst/>
          </a:prstGeom>
          <a:solidFill>
            <a:schemeClr val="bg1"/>
          </a:solidFill>
          <a:ln w="9525">
            <a:solidFill>
              <a:schemeClr val="bg1"/>
            </a:solidFill>
            <a:miter lim="800000"/>
            <a:headEnd/>
            <a:tailEnd/>
          </a:ln>
          <a:effectLst/>
        </p:spPr>
        <p:txBody>
          <a:bodyPr wrap="none">
            <a:spAutoFit/>
          </a:bodyPr>
          <a:lstStyle/>
          <a:p>
            <a:pPr algn="l" eaLnBrk="1" hangingPunct="1"/>
            <a:r>
              <a:rPr lang="en-US" sz="1200" b="0" dirty="0">
                <a:solidFill>
                  <a:srgbClr val="00FF00"/>
                </a:solidFill>
                <a:latin typeface="Tahoma" pitchFamily="34" charset="0"/>
              </a:rPr>
              <a:t>BH</a:t>
            </a:r>
            <a:endParaRPr lang="en-US" sz="2400" b="0" dirty="0">
              <a:latin typeface="Tahoma" pitchFamily="34" charset="0"/>
            </a:endParaRPr>
          </a:p>
        </p:txBody>
      </p:sp>
      <p:sp>
        <p:nvSpPr>
          <p:cNvPr id="1055767" name="Text Box 23"/>
          <p:cNvSpPr txBox="1">
            <a:spLocks noChangeAspect="1" noChangeArrowheads="1"/>
          </p:cNvSpPr>
          <p:nvPr/>
        </p:nvSpPr>
        <p:spPr bwMode="auto">
          <a:xfrm>
            <a:off x="6382077" y="4523699"/>
            <a:ext cx="554037" cy="274637"/>
          </a:xfrm>
          <a:prstGeom prst="rect">
            <a:avLst/>
          </a:prstGeom>
          <a:noFill/>
          <a:ln w="9525">
            <a:noFill/>
            <a:miter lim="800000"/>
            <a:headEnd/>
            <a:tailEnd/>
          </a:ln>
          <a:effectLst/>
        </p:spPr>
        <p:txBody>
          <a:bodyPr wrap="none">
            <a:spAutoFit/>
          </a:bodyPr>
          <a:lstStyle/>
          <a:p>
            <a:pPr algn="l" eaLnBrk="1" hangingPunct="1"/>
            <a:r>
              <a:rPr lang="en-US" sz="1200" b="0" dirty="0">
                <a:solidFill>
                  <a:srgbClr val="FF3300"/>
                </a:solidFill>
                <a:latin typeface="Tahoma" pitchFamily="34" charset="0"/>
              </a:rPr>
              <a:t>DVCS</a:t>
            </a:r>
          </a:p>
        </p:txBody>
      </p:sp>
      <p:sp>
        <p:nvSpPr>
          <p:cNvPr id="1055768" name="Line 24"/>
          <p:cNvSpPr>
            <a:spLocks noChangeAspect="1" noChangeShapeType="1"/>
          </p:cNvSpPr>
          <p:nvPr/>
        </p:nvSpPr>
        <p:spPr bwMode="auto">
          <a:xfrm flipV="1">
            <a:off x="6653542" y="4094429"/>
            <a:ext cx="0" cy="454025"/>
          </a:xfrm>
          <a:prstGeom prst="line">
            <a:avLst/>
          </a:prstGeom>
          <a:noFill/>
          <a:ln w="9525">
            <a:solidFill>
              <a:srgbClr val="FF3300"/>
            </a:solidFill>
            <a:miter lim="800000"/>
            <a:headEnd/>
            <a:tailEnd type="triangle" w="med" len="med"/>
          </a:ln>
          <a:effectLst/>
        </p:spPr>
        <p:txBody>
          <a:bodyPr wrap="none" anchor="ctr"/>
          <a:lstStyle/>
          <a:p>
            <a:endParaRPr lang="en-US"/>
          </a:p>
        </p:txBody>
      </p:sp>
      <p:sp>
        <p:nvSpPr>
          <p:cNvPr id="1055769" name="Line 25"/>
          <p:cNvSpPr>
            <a:spLocks noChangeAspect="1" noChangeShapeType="1"/>
          </p:cNvSpPr>
          <p:nvPr/>
        </p:nvSpPr>
        <p:spPr bwMode="auto">
          <a:xfrm flipV="1">
            <a:off x="6791608" y="3161923"/>
            <a:ext cx="0" cy="361950"/>
          </a:xfrm>
          <a:prstGeom prst="line">
            <a:avLst/>
          </a:prstGeom>
          <a:noFill/>
          <a:ln w="9525">
            <a:solidFill>
              <a:srgbClr val="00FF00"/>
            </a:solidFill>
            <a:miter lim="800000"/>
            <a:headEnd/>
            <a:tailEnd type="triangle" w="med" len="med"/>
          </a:ln>
          <a:effectLst/>
        </p:spPr>
        <p:txBody>
          <a:bodyPr wrap="none" anchor="ctr"/>
          <a:lstStyle/>
          <a:p>
            <a:endParaRPr lang="en-US"/>
          </a:p>
        </p:txBody>
      </p:sp>
      <p:sp>
        <p:nvSpPr>
          <p:cNvPr id="1055770" name="Text Box 26"/>
          <p:cNvSpPr txBox="1">
            <a:spLocks noChangeAspect="1" noChangeArrowheads="1"/>
          </p:cNvSpPr>
          <p:nvPr/>
        </p:nvSpPr>
        <p:spPr bwMode="auto">
          <a:xfrm>
            <a:off x="4754563" y="6934200"/>
            <a:ext cx="184150" cy="457200"/>
          </a:xfrm>
          <a:prstGeom prst="rect">
            <a:avLst/>
          </a:prstGeom>
          <a:noFill/>
          <a:ln w="9525">
            <a:noFill/>
            <a:miter lim="800000"/>
            <a:headEnd/>
            <a:tailEnd/>
          </a:ln>
          <a:effectLst/>
        </p:spPr>
        <p:txBody>
          <a:bodyPr wrap="none">
            <a:spAutoFit/>
          </a:bodyPr>
          <a:lstStyle/>
          <a:p>
            <a:pPr algn="l" eaLnBrk="1" hangingPunct="1"/>
            <a:endParaRPr lang="fr-FR" sz="2400" b="0">
              <a:latin typeface="Comic Sans MS" pitchFamily="66" charset="0"/>
            </a:endParaRPr>
          </a:p>
        </p:txBody>
      </p:sp>
      <p:sp>
        <p:nvSpPr>
          <p:cNvPr id="1055773" name="Text Box 29"/>
          <p:cNvSpPr txBox="1">
            <a:spLocks noChangeArrowheads="1"/>
          </p:cNvSpPr>
          <p:nvPr/>
        </p:nvSpPr>
        <p:spPr bwMode="auto">
          <a:xfrm>
            <a:off x="180975" y="826654"/>
            <a:ext cx="3844322" cy="677108"/>
          </a:xfrm>
          <a:prstGeom prst="rect">
            <a:avLst/>
          </a:prstGeom>
          <a:noFill/>
          <a:ln w="9525">
            <a:noFill/>
            <a:miter lim="800000"/>
            <a:headEnd/>
            <a:tailEnd/>
          </a:ln>
          <a:effectLst/>
        </p:spPr>
        <p:txBody>
          <a:bodyPr wrap="none">
            <a:spAutoFit/>
          </a:bodyPr>
          <a:lstStyle/>
          <a:p>
            <a:pPr algn="l" eaLnBrk="1" hangingPunct="1">
              <a:buClr>
                <a:srgbClr val="FF0000"/>
              </a:buClr>
              <a:buFont typeface="Wingdings" pitchFamily="2" charset="2"/>
              <a:buChar char="Ø"/>
            </a:pPr>
            <a:r>
              <a:rPr lang="en-US" sz="2000" b="0" dirty="0">
                <a:latin typeface="Arial" charset="0"/>
              </a:rPr>
              <a:t> </a:t>
            </a:r>
            <a:r>
              <a:rPr lang="en-US" sz="1800" b="0" dirty="0">
                <a:latin typeface="Arial" charset="0"/>
              </a:rPr>
              <a:t>GPDs are universal, they can be </a:t>
            </a:r>
          </a:p>
          <a:p>
            <a:pPr algn="l" eaLnBrk="1" hangingPunct="1"/>
            <a:r>
              <a:rPr lang="en-US" sz="1800" b="0" dirty="0">
                <a:latin typeface="Arial" charset="0"/>
              </a:rPr>
              <a:t>determined in any suitable process</a:t>
            </a:r>
          </a:p>
        </p:txBody>
      </p:sp>
      <p:sp>
        <p:nvSpPr>
          <p:cNvPr id="1055774" name="Text Box 30"/>
          <p:cNvSpPr txBox="1">
            <a:spLocks noChangeArrowheads="1"/>
          </p:cNvSpPr>
          <p:nvPr/>
        </p:nvSpPr>
        <p:spPr bwMode="auto">
          <a:xfrm>
            <a:off x="304800" y="3912838"/>
            <a:ext cx="3810000" cy="646331"/>
          </a:xfrm>
          <a:prstGeom prst="rect">
            <a:avLst/>
          </a:prstGeom>
          <a:noFill/>
          <a:ln w="9525">
            <a:noFill/>
            <a:miter lim="800000"/>
            <a:headEnd/>
            <a:tailEnd/>
          </a:ln>
          <a:effectLst/>
        </p:spPr>
        <p:txBody>
          <a:bodyPr>
            <a:spAutoFit/>
          </a:bodyPr>
          <a:lstStyle/>
          <a:p>
            <a:pPr algn="l" eaLnBrk="1" hangingPunct="1"/>
            <a:r>
              <a:rPr lang="en-US" sz="1800" b="0" dirty="0">
                <a:solidFill>
                  <a:srgbClr val="38D80C"/>
                </a:solidFill>
                <a:latin typeface="Arial" charset="0"/>
              </a:rPr>
              <a:t>T</a:t>
            </a:r>
            <a:r>
              <a:rPr lang="en-US" sz="1800" b="0" baseline="30000" dirty="0">
                <a:solidFill>
                  <a:srgbClr val="38D80C"/>
                </a:solidFill>
                <a:latin typeface="Arial" charset="0"/>
              </a:rPr>
              <a:t>BH</a:t>
            </a:r>
            <a:r>
              <a:rPr lang="en-US" sz="1800" b="0" baseline="30000" dirty="0">
                <a:solidFill>
                  <a:schemeClr val="accent1"/>
                </a:solidFill>
                <a:latin typeface="Arial" charset="0"/>
              </a:rPr>
              <a:t> </a:t>
            </a:r>
            <a:r>
              <a:rPr lang="en-US" sz="1800" b="0" baseline="30000" dirty="0">
                <a:latin typeface="Arial" charset="0"/>
              </a:rPr>
              <a:t>: </a:t>
            </a:r>
            <a:r>
              <a:rPr lang="en-US" sz="1800" b="0" dirty="0">
                <a:latin typeface="Arial" charset="0"/>
              </a:rPr>
              <a:t>given by</a:t>
            </a:r>
            <a:r>
              <a:rPr lang="en-US" sz="1800" b="0" dirty="0" smtClean="0">
                <a:latin typeface="Arial" charset="0"/>
              </a:rPr>
              <a:t> elastic </a:t>
            </a:r>
            <a:r>
              <a:rPr lang="en-US" sz="1800" b="0" dirty="0">
                <a:latin typeface="Arial" charset="0"/>
              </a:rPr>
              <a:t>form factors</a:t>
            </a:r>
          </a:p>
          <a:p>
            <a:pPr algn="l" eaLnBrk="1" hangingPunct="1"/>
            <a:r>
              <a:rPr lang="en-US" sz="1800" b="0" dirty="0">
                <a:solidFill>
                  <a:srgbClr val="FF0000"/>
                </a:solidFill>
                <a:latin typeface="Arial" charset="0"/>
              </a:rPr>
              <a:t>T</a:t>
            </a:r>
            <a:r>
              <a:rPr lang="en-US" sz="1800" b="0" baseline="30000" dirty="0">
                <a:solidFill>
                  <a:srgbClr val="FF0000"/>
                </a:solidFill>
                <a:latin typeface="Arial" charset="0"/>
              </a:rPr>
              <a:t>DVCS</a:t>
            </a:r>
            <a:r>
              <a:rPr lang="en-US" sz="1800" b="0" dirty="0">
                <a:solidFill>
                  <a:srgbClr val="FF0000"/>
                </a:solidFill>
                <a:latin typeface="Arial" charset="0"/>
              </a:rPr>
              <a:t>:</a:t>
            </a:r>
            <a:r>
              <a:rPr lang="en-US" sz="1800" b="0" dirty="0">
                <a:latin typeface="Arial" charset="0"/>
              </a:rPr>
              <a:t> determined by GPDs</a:t>
            </a:r>
            <a:endParaRPr lang="en-US" sz="1800" b="0" baseline="30000" dirty="0">
              <a:latin typeface="Arial" charset="0"/>
            </a:endParaRPr>
          </a:p>
        </p:txBody>
      </p:sp>
      <p:sp>
        <p:nvSpPr>
          <p:cNvPr id="1055775" name="Text Box 31"/>
          <p:cNvSpPr txBox="1">
            <a:spLocks noChangeArrowheads="1"/>
          </p:cNvSpPr>
          <p:nvPr/>
        </p:nvSpPr>
        <p:spPr bwMode="auto">
          <a:xfrm>
            <a:off x="141843" y="4750606"/>
            <a:ext cx="4260823" cy="923330"/>
          </a:xfrm>
          <a:prstGeom prst="rect">
            <a:avLst/>
          </a:prstGeom>
          <a:noFill/>
          <a:ln w="9525">
            <a:solidFill>
              <a:schemeClr val="tx1"/>
            </a:solidFill>
            <a:miter lim="800000"/>
            <a:headEnd/>
            <a:tailEnd/>
          </a:ln>
          <a:effectLst/>
        </p:spPr>
        <p:txBody>
          <a:bodyPr wrap="square">
            <a:spAutoFit/>
          </a:bodyPr>
          <a:lstStyle/>
          <a:p>
            <a:pPr algn="l" eaLnBrk="1" hangingPunct="1"/>
            <a:r>
              <a:rPr lang="en-US" sz="1800" b="0" dirty="0">
                <a:latin typeface="Arial" charset="0"/>
              </a:rPr>
              <a:t>BH-DVCS interference generates </a:t>
            </a:r>
          </a:p>
          <a:p>
            <a:pPr algn="l" eaLnBrk="1" hangingPunct="1"/>
            <a:r>
              <a:rPr lang="en-US" sz="1800" dirty="0">
                <a:solidFill>
                  <a:schemeClr val="hlink"/>
                </a:solidFill>
                <a:latin typeface="Arial" charset="0"/>
              </a:rPr>
              <a:t>beam and target asymmetries</a:t>
            </a:r>
            <a:r>
              <a:rPr lang="en-US" sz="1800" b="0" dirty="0">
                <a:latin typeface="Arial" charset="0"/>
              </a:rPr>
              <a:t> that carry the nucleon structure information.</a:t>
            </a:r>
            <a:r>
              <a:rPr lang="en-US" sz="1800" b="0" dirty="0">
                <a:latin typeface="Comic Sans MS" pitchFamily="66" charset="0"/>
              </a:rPr>
              <a:t> </a:t>
            </a:r>
          </a:p>
        </p:txBody>
      </p:sp>
    </p:spTree>
    <p:custDataLst>
      <p:tags r:id="rId1"/>
    </p:custDataLst>
  </p:cSld>
  <p:clrMapOvr>
    <a:masterClrMapping/>
  </p:clrMapOvr>
  <p:transition advTm="11156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Text Box 2"/>
          <p:cNvSpPr txBox="1">
            <a:spLocks noChangeArrowheads="1"/>
          </p:cNvSpPr>
          <p:nvPr/>
        </p:nvSpPr>
        <p:spPr bwMode="auto">
          <a:xfrm>
            <a:off x="0" y="187343"/>
            <a:ext cx="9144000" cy="461665"/>
          </a:xfrm>
          <a:prstGeom prst="rect">
            <a:avLst/>
          </a:prstGeom>
          <a:noFill/>
          <a:ln w="9525">
            <a:noFill/>
            <a:miter lim="800000"/>
            <a:headEnd/>
            <a:tailEnd/>
          </a:ln>
        </p:spPr>
        <p:txBody>
          <a:bodyPr wrap="square">
            <a:prstTxWarp prst="textNoShape">
              <a:avLst/>
            </a:prstTxWarp>
            <a:spAutoFit/>
          </a:bodyPr>
          <a:lstStyle/>
          <a:p>
            <a:pPr algn="l" eaLnBrk="0" hangingPunct="0">
              <a:spcBef>
                <a:spcPct val="50000"/>
              </a:spcBef>
            </a:pPr>
            <a:r>
              <a:rPr lang="en-US" sz="2400" b="1" dirty="0" smtClean="0">
                <a:solidFill>
                  <a:srgbClr val="000090"/>
                </a:solidFill>
                <a:latin typeface="Arial" pitchFamily="-109" charset="0"/>
                <a:ea typeface="Arial" pitchFamily="-109" charset="0"/>
                <a:cs typeface="Arial" pitchFamily="-109" charset="0"/>
              </a:rPr>
              <a:t>Accessing</a:t>
            </a:r>
            <a:r>
              <a:rPr lang="en-US" sz="2400" b="1" dirty="0" smtClean="0">
                <a:solidFill>
                  <a:srgbClr val="808080"/>
                </a:solidFill>
                <a:latin typeface="Arial" pitchFamily="-109" charset="0"/>
                <a:ea typeface="Arial" pitchFamily="-109" charset="0"/>
                <a:cs typeface="Arial" pitchFamily="-109" charset="0"/>
              </a:rPr>
              <a:t> </a:t>
            </a:r>
            <a:r>
              <a:rPr lang="en-US" sz="2400" b="1" dirty="0" err="1">
                <a:solidFill>
                  <a:srgbClr val="FF0000"/>
                </a:solidFill>
                <a:latin typeface="Arial" pitchFamily="-109" charset="0"/>
                <a:ea typeface="Arial" pitchFamily="-109" charset="0"/>
                <a:cs typeface="Arial" pitchFamily="-109" charset="0"/>
              </a:rPr>
              <a:t>GPDs</a:t>
            </a:r>
            <a:r>
              <a:rPr lang="en-US" sz="2400" b="1" dirty="0" smtClean="0">
                <a:solidFill>
                  <a:schemeClr val="accent2"/>
                </a:solidFill>
                <a:latin typeface="Arial" pitchFamily="-109" charset="0"/>
                <a:ea typeface="Arial" pitchFamily="-109" charset="0"/>
                <a:cs typeface="Arial" pitchFamily="-109" charset="0"/>
              </a:rPr>
              <a:t> </a:t>
            </a:r>
            <a:r>
              <a:rPr lang="en-US" sz="2400" b="1" dirty="0" smtClean="0">
                <a:solidFill>
                  <a:srgbClr val="000090"/>
                </a:solidFill>
                <a:latin typeface="Arial" pitchFamily="-109" charset="0"/>
                <a:ea typeface="Arial" pitchFamily="-109" charset="0"/>
                <a:cs typeface="Arial" pitchFamily="-109" charset="0"/>
              </a:rPr>
              <a:t>through </a:t>
            </a:r>
            <a:r>
              <a:rPr lang="en-US" sz="2400" b="1" dirty="0">
                <a:solidFill>
                  <a:srgbClr val="000090"/>
                </a:solidFill>
                <a:latin typeface="Arial" pitchFamily="-109" charset="0"/>
                <a:ea typeface="Arial" pitchFamily="-109" charset="0"/>
                <a:cs typeface="Arial" pitchFamily="-109" charset="0"/>
              </a:rPr>
              <a:t>polarization</a:t>
            </a:r>
          </a:p>
        </p:txBody>
      </p:sp>
      <p:sp>
        <p:nvSpPr>
          <p:cNvPr id="22532" name="Rectangle 3"/>
          <p:cNvSpPr>
            <a:spLocks noChangeArrowheads="1"/>
          </p:cNvSpPr>
          <p:nvPr/>
        </p:nvSpPr>
        <p:spPr bwMode="auto">
          <a:xfrm>
            <a:off x="457200" y="2043113"/>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p>
        </p:txBody>
      </p:sp>
      <p:sp>
        <p:nvSpPr>
          <p:cNvPr id="22533" name="Text Box 4"/>
          <p:cNvSpPr txBox="1">
            <a:spLocks noChangeArrowheads="1"/>
          </p:cNvSpPr>
          <p:nvPr/>
        </p:nvSpPr>
        <p:spPr bwMode="auto">
          <a:xfrm>
            <a:off x="509588" y="2116138"/>
            <a:ext cx="4532010" cy="369332"/>
          </a:xfrm>
          <a:prstGeom prst="rect">
            <a:avLst/>
          </a:prstGeom>
          <a:noFill/>
          <a:ln w="9525">
            <a:noFill/>
            <a:miter lim="800000"/>
            <a:headEnd/>
            <a:tailEnd/>
          </a:ln>
        </p:spPr>
        <p:txBody>
          <a:bodyPr wrap="none">
            <a:prstTxWarp prst="textNoShape">
              <a:avLst/>
            </a:prstTxWarp>
            <a:spAutoFit/>
          </a:bodyPr>
          <a:lstStyle/>
          <a:p>
            <a:r>
              <a:rPr lang="en-US" sz="1800" dirty="0" err="1">
                <a:latin typeface="Symbol" pitchFamily="-109" charset="2"/>
              </a:rPr>
              <a:t>Ds</a:t>
            </a:r>
            <a:r>
              <a:rPr lang="en-US" sz="1800" baseline="-25000" dirty="0" err="1">
                <a:latin typeface="Comic Sans MS" pitchFamily="-109" charset="0"/>
              </a:rPr>
              <a:t>LU</a:t>
            </a:r>
            <a:r>
              <a:rPr lang="en-US" sz="1800" dirty="0">
                <a:latin typeface="Symbol" pitchFamily="-109" charset="2"/>
              </a:rPr>
              <a:t> </a:t>
            </a:r>
            <a:r>
              <a:rPr lang="en-US" sz="1800" b="0" dirty="0">
                <a:latin typeface="Tahoma" pitchFamily="-109" charset="0"/>
              </a:rPr>
              <a:t>~ </a:t>
            </a:r>
            <a:r>
              <a:rPr lang="en-US" sz="1800" b="0" dirty="0">
                <a:solidFill>
                  <a:srgbClr val="FF3300"/>
                </a:solidFill>
                <a:latin typeface="Tahoma" pitchFamily="-109" charset="0"/>
              </a:rPr>
              <a:t>sin</a:t>
            </a:r>
            <a:r>
              <a:rPr lang="en-US" sz="1800" dirty="0">
                <a:solidFill>
                  <a:srgbClr val="FF3300"/>
                </a:solidFill>
                <a:latin typeface="Symbol" pitchFamily="-109" charset="2"/>
              </a:rPr>
              <a:t>f</a:t>
            </a:r>
            <a:r>
              <a:rPr lang="en-US" sz="1800" b="0" dirty="0">
                <a:latin typeface="Tahoma" pitchFamily="-109" charset="0"/>
              </a:rPr>
              <a:t>Im{F</a:t>
            </a:r>
            <a:r>
              <a:rPr lang="en-US" sz="1800" b="0" baseline="-25000" dirty="0">
                <a:latin typeface="Tahoma" pitchFamily="-109" charset="0"/>
              </a:rPr>
              <a:t>1</a:t>
            </a:r>
            <a:r>
              <a:rPr lang="en-US" sz="1800" b="0" dirty="0">
                <a:solidFill>
                  <a:schemeClr val="accent2"/>
                </a:solidFill>
                <a:latin typeface="Arial"/>
                <a:cs typeface="Arial"/>
              </a:rPr>
              <a:t>H</a:t>
            </a:r>
            <a:r>
              <a:rPr lang="en-US" sz="1800" b="0" dirty="0">
                <a:solidFill>
                  <a:schemeClr val="hlink"/>
                </a:solidFill>
              </a:rPr>
              <a:t> </a:t>
            </a:r>
            <a:r>
              <a:rPr lang="en-US" sz="1800" b="0" dirty="0">
                <a:latin typeface="Tahoma" pitchFamily="-109" charset="0"/>
              </a:rPr>
              <a:t>+ </a:t>
            </a:r>
            <a:r>
              <a:rPr lang="en-US" sz="1800" b="0" dirty="0">
                <a:latin typeface="Symbol" pitchFamily="-109" charset="2"/>
              </a:rPr>
              <a:t>x</a:t>
            </a:r>
            <a:r>
              <a:rPr lang="en-US" sz="1800" b="0" dirty="0">
                <a:latin typeface="Tahoma" pitchFamily="-109" charset="0"/>
              </a:rPr>
              <a:t>(F</a:t>
            </a:r>
            <a:r>
              <a:rPr lang="en-US" sz="1800" b="0" baseline="-25000" dirty="0">
                <a:latin typeface="Tahoma" pitchFamily="-109" charset="0"/>
              </a:rPr>
              <a:t>1</a:t>
            </a:r>
            <a:r>
              <a:rPr lang="en-US" sz="1800" b="0" dirty="0">
                <a:latin typeface="Tahoma" pitchFamily="-109" charset="0"/>
              </a:rPr>
              <a:t>+F</a:t>
            </a:r>
            <a:r>
              <a:rPr lang="en-US" sz="1800" b="0" baseline="-25000" dirty="0">
                <a:latin typeface="Tahoma" pitchFamily="-109" charset="0"/>
              </a:rPr>
              <a:t>2</a:t>
            </a:r>
            <a:r>
              <a:rPr lang="en-US" sz="1800" b="0" dirty="0">
                <a:latin typeface="Tahoma" pitchFamily="-109" charset="0"/>
              </a:rPr>
              <a:t>)</a:t>
            </a:r>
            <a:r>
              <a:rPr lang="en-US" sz="1800" b="0" dirty="0">
                <a:solidFill>
                  <a:schemeClr val="accent2"/>
                </a:solidFill>
                <a:latin typeface="Arial"/>
                <a:cs typeface="Arial"/>
              </a:rPr>
              <a:t>H</a:t>
            </a:r>
            <a:r>
              <a:rPr lang="en-US" sz="1800" b="0" dirty="0">
                <a:solidFill>
                  <a:srgbClr val="FF3300"/>
                </a:solidFill>
              </a:rPr>
              <a:t> </a:t>
            </a:r>
            <a:r>
              <a:rPr lang="en-US" sz="1800" b="0" dirty="0">
                <a:latin typeface="Tahoma" pitchFamily="-109" charset="0"/>
              </a:rPr>
              <a:t>+kF</a:t>
            </a:r>
            <a:r>
              <a:rPr lang="en-US" sz="1800" b="0" baseline="-25000" dirty="0">
                <a:latin typeface="Tahoma" pitchFamily="-109" charset="0"/>
              </a:rPr>
              <a:t>2</a:t>
            </a:r>
            <a:r>
              <a:rPr lang="en-US" sz="1800" b="0" dirty="0">
                <a:solidFill>
                  <a:schemeClr val="accent2"/>
                </a:solidFill>
                <a:latin typeface="Arial"/>
                <a:cs typeface="Arial"/>
              </a:rPr>
              <a:t>E</a:t>
            </a:r>
            <a:r>
              <a:rPr lang="en-US" sz="1800" b="0" dirty="0">
                <a:latin typeface="Tahoma" pitchFamily="-109" charset="0"/>
              </a:rPr>
              <a:t>}d</a:t>
            </a:r>
            <a:r>
              <a:rPr lang="en-US" sz="1800" dirty="0">
                <a:latin typeface="Symbol" pitchFamily="-109" charset="2"/>
              </a:rPr>
              <a:t>f</a:t>
            </a:r>
            <a:endParaRPr lang="en-US" sz="1800" dirty="0">
              <a:latin typeface="Tahoma" pitchFamily="-109" charset="0"/>
            </a:endParaRPr>
          </a:p>
        </p:txBody>
      </p:sp>
      <p:sp>
        <p:nvSpPr>
          <p:cNvPr id="22534" name="Rectangle 6"/>
          <p:cNvSpPr>
            <a:spLocks noChangeArrowheads="1"/>
          </p:cNvSpPr>
          <p:nvPr/>
        </p:nvSpPr>
        <p:spPr bwMode="auto">
          <a:xfrm>
            <a:off x="3714100" y="1931892"/>
            <a:ext cx="160050" cy="369332"/>
          </a:xfrm>
          <a:prstGeom prst="rect">
            <a:avLst/>
          </a:prstGeom>
          <a:noFill/>
          <a:ln w="9525">
            <a:noFill/>
            <a:miter lim="800000"/>
            <a:headEnd/>
            <a:tailEnd/>
          </a:ln>
        </p:spPr>
        <p:txBody>
          <a:bodyPr wrap="none" lIns="0" tIns="0" rIns="0" bIns="0">
            <a:prstTxWarp prst="textNoShape">
              <a:avLst/>
            </a:prstTxWarp>
            <a:spAutoFit/>
          </a:bodyPr>
          <a:lstStyle/>
          <a:p>
            <a:r>
              <a:rPr lang="en-US" sz="2400" dirty="0">
                <a:solidFill>
                  <a:schemeClr val="accent2"/>
                </a:solidFill>
              </a:rPr>
              <a:t>~</a:t>
            </a:r>
            <a:endParaRPr lang="en-US" sz="2400" dirty="0">
              <a:solidFill>
                <a:schemeClr val="accent2"/>
              </a:solidFill>
              <a:latin typeface="Tahoma" pitchFamily="-109" charset="0"/>
            </a:endParaRPr>
          </a:p>
        </p:txBody>
      </p:sp>
      <p:sp>
        <p:nvSpPr>
          <p:cNvPr id="22535" name="Text Box 26"/>
          <p:cNvSpPr txBox="1">
            <a:spLocks noChangeArrowheads="1"/>
          </p:cNvSpPr>
          <p:nvPr/>
        </p:nvSpPr>
        <p:spPr bwMode="auto">
          <a:xfrm>
            <a:off x="469900" y="1595438"/>
            <a:ext cx="3828843" cy="369332"/>
          </a:xfrm>
          <a:prstGeom prst="rect">
            <a:avLst/>
          </a:prstGeom>
          <a:noFill/>
          <a:ln w="9525">
            <a:noFill/>
            <a:miter lim="800000"/>
            <a:headEnd/>
            <a:tailEnd/>
          </a:ln>
        </p:spPr>
        <p:txBody>
          <a:bodyPr wrap="none">
            <a:prstTxWarp prst="textNoShape">
              <a:avLst/>
            </a:prstTxWarp>
            <a:spAutoFit/>
          </a:bodyPr>
          <a:lstStyle/>
          <a:p>
            <a:pPr algn="ctr"/>
            <a:r>
              <a:rPr lang="en-US" sz="1800" b="0" dirty="0">
                <a:latin typeface="Arial" pitchFamily="-109" charset="0"/>
              </a:rPr>
              <a:t>Polarized beam, </a:t>
            </a:r>
            <a:r>
              <a:rPr lang="en-US" sz="1800" b="0" dirty="0" err="1">
                <a:latin typeface="Arial" pitchFamily="-109" charset="0"/>
              </a:rPr>
              <a:t>unpolarized</a:t>
            </a:r>
            <a:r>
              <a:rPr lang="en-US" sz="1800" b="0" dirty="0">
                <a:latin typeface="Arial" pitchFamily="-109" charset="0"/>
              </a:rPr>
              <a:t> target:</a:t>
            </a:r>
          </a:p>
        </p:txBody>
      </p:sp>
      <p:sp>
        <p:nvSpPr>
          <p:cNvPr id="22536" name="Text Box 27"/>
          <p:cNvSpPr txBox="1">
            <a:spLocks noChangeArrowheads="1"/>
          </p:cNvSpPr>
          <p:nvPr/>
        </p:nvSpPr>
        <p:spPr bwMode="auto">
          <a:xfrm>
            <a:off x="511175" y="3270298"/>
            <a:ext cx="4072750" cy="369332"/>
          </a:xfrm>
          <a:prstGeom prst="rect">
            <a:avLst/>
          </a:prstGeom>
          <a:noFill/>
          <a:ln w="9525">
            <a:noFill/>
            <a:miter lim="800000"/>
            <a:headEnd/>
            <a:tailEnd/>
          </a:ln>
        </p:spPr>
        <p:txBody>
          <a:bodyPr wrap="none">
            <a:prstTxWarp prst="textNoShape">
              <a:avLst/>
            </a:prstTxWarp>
            <a:spAutoFit/>
          </a:bodyPr>
          <a:lstStyle/>
          <a:p>
            <a:pPr algn="ctr"/>
            <a:r>
              <a:rPr lang="en-US" sz="1800" b="0" dirty="0" err="1">
                <a:latin typeface="Arial" pitchFamily="-109" charset="0"/>
              </a:rPr>
              <a:t>Unpolarized</a:t>
            </a:r>
            <a:r>
              <a:rPr lang="en-US" sz="1800" b="0" dirty="0">
                <a:latin typeface="Arial" pitchFamily="-109" charset="0"/>
              </a:rPr>
              <a:t> beam, longitudinal target:</a:t>
            </a:r>
          </a:p>
        </p:txBody>
      </p:sp>
      <p:sp>
        <p:nvSpPr>
          <p:cNvPr id="22537" name="Rectangle 28"/>
          <p:cNvSpPr>
            <a:spLocks noChangeArrowheads="1"/>
          </p:cNvSpPr>
          <p:nvPr/>
        </p:nvSpPr>
        <p:spPr bwMode="auto">
          <a:xfrm>
            <a:off x="457200" y="371797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p>
        </p:txBody>
      </p:sp>
      <p:sp>
        <p:nvSpPr>
          <p:cNvPr id="22538" name="Text Box 29"/>
          <p:cNvSpPr txBox="1">
            <a:spLocks noChangeArrowheads="1"/>
          </p:cNvSpPr>
          <p:nvPr/>
        </p:nvSpPr>
        <p:spPr bwMode="auto">
          <a:xfrm>
            <a:off x="457200" y="3790998"/>
            <a:ext cx="5404043" cy="369332"/>
          </a:xfrm>
          <a:prstGeom prst="rect">
            <a:avLst/>
          </a:prstGeom>
          <a:noFill/>
          <a:ln w="9525">
            <a:noFill/>
            <a:miter lim="800000"/>
            <a:headEnd/>
            <a:tailEnd/>
          </a:ln>
        </p:spPr>
        <p:txBody>
          <a:bodyPr wrap="none">
            <a:prstTxWarp prst="textNoShape">
              <a:avLst/>
            </a:prstTxWarp>
            <a:spAutoFit/>
          </a:bodyPr>
          <a:lstStyle/>
          <a:p>
            <a:r>
              <a:rPr lang="en-US" sz="1800" dirty="0" err="1">
                <a:latin typeface="Symbol" pitchFamily="-109" charset="2"/>
              </a:rPr>
              <a:t>Ds</a:t>
            </a:r>
            <a:r>
              <a:rPr lang="en-US" sz="1800" baseline="-25000" dirty="0" err="1">
                <a:latin typeface="Comic Sans MS" pitchFamily="-109" charset="0"/>
              </a:rPr>
              <a:t>UL</a:t>
            </a:r>
            <a:r>
              <a:rPr lang="en-US" sz="1800" b="0" dirty="0">
                <a:latin typeface="Symbol" pitchFamily="-109" charset="2"/>
              </a:rPr>
              <a:t> </a:t>
            </a:r>
            <a:r>
              <a:rPr lang="en-US" sz="1800" b="0" dirty="0">
                <a:latin typeface="Tahoma" pitchFamily="-109" charset="0"/>
              </a:rPr>
              <a:t>~ </a:t>
            </a:r>
            <a:r>
              <a:rPr lang="en-US" sz="1800" b="0" dirty="0">
                <a:solidFill>
                  <a:srgbClr val="FF3300"/>
                </a:solidFill>
                <a:latin typeface="Tahoma" pitchFamily="-109" charset="0"/>
              </a:rPr>
              <a:t>sin</a:t>
            </a:r>
            <a:r>
              <a:rPr lang="en-US" sz="1800" dirty="0">
                <a:solidFill>
                  <a:srgbClr val="FF3300"/>
                </a:solidFill>
                <a:latin typeface="Symbol" pitchFamily="-109" charset="2"/>
              </a:rPr>
              <a:t>f</a:t>
            </a:r>
            <a:r>
              <a:rPr lang="en-US" sz="1800" b="0" dirty="0">
                <a:latin typeface="Tahoma" pitchFamily="-109" charset="0"/>
              </a:rPr>
              <a:t>Im{F</a:t>
            </a:r>
            <a:r>
              <a:rPr lang="en-US" sz="1800" b="0" baseline="-25000" dirty="0">
                <a:latin typeface="Tahoma" pitchFamily="-109" charset="0"/>
              </a:rPr>
              <a:t>1</a:t>
            </a:r>
            <a:r>
              <a:rPr lang="en-US" sz="1800" b="0" dirty="0">
                <a:solidFill>
                  <a:schemeClr val="accent2"/>
                </a:solidFill>
                <a:latin typeface="Arial"/>
                <a:cs typeface="Arial"/>
              </a:rPr>
              <a:t>H</a:t>
            </a:r>
            <a:r>
              <a:rPr lang="en-US" sz="1800" b="0" dirty="0">
                <a:latin typeface="Tahoma" pitchFamily="-109" charset="0"/>
              </a:rPr>
              <a:t>+</a:t>
            </a:r>
            <a:r>
              <a:rPr lang="en-US" sz="1800" b="0" dirty="0">
                <a:latin typeface="Symbol" pitchFamily="-109" charset="2"/>
              </a:rPr>
              <a:t>x</a:t>
            </a:r>
            <a:r>
              <a:rPr lang="en-US" sz="1800" b="0" dirty="0">
                <a:latin typeface="Tahoma" pitchFamily="-109" charset="0"/>
              </a:rPr>
              <a:t>(F</a:t>
            </a:r>
            <a:r>
              <a:rPr lang="en-US" sz="1800" b="0" baseline="-25000" dirty="0">
                <a:latin typeface="Tahoma" pitchFamily="-109" charset="0"/>
              </a:rPr>
              <a:t>1</a:t>
            </a:r>
            <a:r>
              <a:rPr lang="en-US" sz="1800" b="0" dirty="0">
                <a:latin typeface="Tahoma" pitchFamily="-109" charset="0"/>
              </a:rPr>
              <a:t>+F</a:t>
            </a:r>
            <a:r>
              <a:rPr lang="en-US" sz="1800" b="0" baseline="-25000" dirty="0">
                <a:latin typeface="Tahoma" pitchFamily="-109" charset="0"/>
              </a:rPr>
              <a:t>2</a:t>
            </a:r>
            <a:r>
              <a:rPr lang="en-US" sz="1800" b="0" dirty="0">
                <a:latin typeface="Tahoma" pitchFamily="-109" charset="0"/>
              </a:rPr>
              <a:t>)(</a:t>
            </a:r>
            <a:r>
              <a:rPr lang="en-US" sz="1800" b="0" dirty="0">
                <a:solidFill>
                  <a:schemeClr val="accent2"/>
                </a:solidFill>
                <a:latin typeface="Arial"/>
                <a:cs typeface="Arial"/>
              </a:rPr>
              <a:t>H</a:t>
            </a:r>
            <a:r>
              <a:rPr lang="en-US" sz="1800" b="0" dirty="0">
                <a:solidFill>
                  <a:srgbClr val="FF3300"/>
                </a:solidFill>
              </a:rPr>
              <a:t> </a:t>
            </a:r>
            <a:r>
              <a:rPr lang="en-US" sz="1800" b="0" dirty="0">
                <a:latin typeface="Tahoma" pitchFamily="-109" charset="0"/>
              </a:rPr>
              <a:t>+</a:t>
            </a:r>
            <a:r>
              <a:rPr lang="en-US" sz="1800" b="0" dirty="0">
                <a:latin typeface="Symbol" pitchFamily="-109" charset="2"/>
              </a:rPr>
              <a:t>x</a:t>
            </a:r>
            <a:r>
              <a:rPr lang="en-US" sz="1800" b="0" dirty="0">
                <a:latin typeface="Tahoma" pitchFamily="-109" charset="0"/>
              </a:rPr>
              <a:t>/(1+</a:t>
            </a:r>
            <a:r>
              <a:rPr lang="en-US" sz="1800" b="0" dirty="0">
                <a:latin typeface="Symbol" pitchFamily="-109" charset="2"/>
              </a:rPr>
              <a:t>x</a:t>
            </a:r>
            <a:r>
              <a:rPr lang="en-US" sz="1800" b="0" dirty="0">
                <a:latin typeface="Tahoma" pitchFamily="-109" charset="0"/>
              </a:rPr>
              <a:t>)</a:t>
            </a:r>
            <a:r>
              <a:rPr lang="en-US" sz="1800" b="0" dirty="0">
                <a:solidFill>
                  <a:schemeClr val="accent2"/>
                </a:solidFill>
                <a:latin typeface="Arial"/>
                <a:cs typeface="Arial"/>
              </a:rPr>
              <a:t>E</a:t>
            </a:r>
            <a:r>
              <a:rPr lang="en-US" sz="1800" b="0" dirty="0"/>
              <a:t>) -..  </a:t>
            </a:r>
            <a:r>
              <a:rPr lang="en-US" sz="1800" b="0" dirty="0">
                <a:latin typeface="Tahoma" pitchFamily="-109" charset="0"/>
              </a:rPr>
              <a:t>}</a:t>
            </a:r>
            <a:r>
              <a:rPr lang="en-US" sz="1800" b="0" dirty="0" err="1">
                <a:latin typeface="Tahoma" pitchFamily="-109" charset="0"/>
              </a:rPr>
              <a:t>d</a:t>
            </a:r>
            <a:r>
              <a:rPr lang="en-US" sz="1800" dirty="0" err="1">
                <a:latin typeface="Symbol" pitchFamily="-109" charset="2"/>
              </a:rPr>
              <a:t>f</a:t>
            </a:r>
            <a:endParaRPr lang="en-US" sz="1800" dirty="0">
              <a:latin typeface="Tahoma" pitchFamily="-109" charset="0"/>
            </a:endParaRPr>
          </a:p>
        </p:txBody>
      </p:sp>
      <p:sp>
        <p:nvSpPr>
          <p:cNvPr id="22539" name="Rectangle 30"/>
          <p:cNvSpPr>
            <a:spLocks noChangeArrowheads="1"/>
          </p:cNvSpPr>
          <p:nvPr/>
        </p:nvSpPr>
        <p:spPr bwMode="auto">
          <a:xfrm>
            <a:off x="2342500" y="3611755"/>
            <a:ext cx="160050" cy="369332"/>
          </a:xfrm>
          <a:prstGeom prst="rect">
            <a:avLst/>
          </a:prstGeom>
          <a:noFill/>
          <a:ln w="9525">
            <a:noFill/>
            <a:miter lim="800000"/>
            <a:headEnd/>
            <a:tailEnd/>
          </a:ln>
        </p:spPr>
        <p:txBody>
          <a:bodyPr wrap="none" lIns="0" tIns="0" rIns="0" bIns="0">
            <a:prstTxWarp prst="textNoShape">
              <a:avLst/>
            </a:prstTxWarp>
            <a:spAutoFit/>
          </a:bodyPr>
          <a:lstStyle/>
          <a:p>
            <a:r>
              <a:rPr lang="en-US" sz="2400" dirty="0">
                <a:solidFill>
                  <a:schemeClr val="accent2"/>
                </a:solidFill>
              </a:rPr>
              <a:t>~</a:t>
            </a:r>
            <a:endParaRPr lang="en-US" sz="2400" dirty="0">
              <a:solidFill>
                <a:schemeClr val="accent2"/>
              </a:solidFill>
              <a:latin typeface="Tahoma" pitchFamily="-109" charset="0"/>
            </a:endParaRPr>
          </a:p>
        </p:txBody>
      </p:sp>
      <p:sp>
        <p:nvSpPr>
          <p:cNvPr id="22540" name="Text Box 31"/>
          <p:cNvSpPr txBox="1">
            <a:spLocks noChangeArrowheads="1"/>
          </p:cNvSpPr>
          <p:nvPr/>
        </p:nvSpPr>
        <p:spPr bwMode="auto">
          <a:xfrm>
            <a:off x="434975" y="4884015"/>
            <a:ext cx="3982468" cy="369332"/>
          </a:xfrm>
          <a:prstGeom prst="rect">
            <a:avLst/>
          </a:prstGeom>
          <a:noFill/>
          <a:ln w="9525">
            <a:noFill/>
            <a:miter lim="800000"/>
            <a:headEnd/>
            <a:tailEnd/>
          </a:ln>
        </p:spPr>
        <p:txBody>
          <a:bodyPr wrap="none">
            <a:prstTxWarp prst="textNoShape">
              <a:avLst/>
            </a:prstTxWarp>
            <a:spAutoFit/>
          </a:bodyPr>
          <a:lstStyle/>
          <a:p>
            <a:pPr algn="ctr"/>
            <a:r>
              <a:rPr lang="en-US" sz="1800" b="0" dirty="0" err="1">
                <a:latin typeface="Arial" pitchFamily="-109" charset="0"/>
              </a:rPr>
              <a:t>Unpolarized</a:t>
            </a:r>
            <a:r>
              <a:rPr lang="en-US" sz="1800" b="0" dirty="0">
                <a:latin typeface="Arial" pitchFamily="-109" charset="0"/>
              </a:rPr>
              <a:t> beam, transverse target:</a:t>
            </a:r>
          </a:p>
        </p:txBody>
      </p:sp>
      <p:sp>
        <p:nvSpPr>
          <p:cNvPr id="22541" name="Rectangle 32"/>
          <p:cNvSpPr>
            <a:spLocks noChangeArrowheads="1"/>
          </p:cNvSpPr>
          <p:nvPr/>
        </p:nvSpPr>
        <p:spPr bwMode="auto">
          <a:xfrm>
            <a:off x="381000" y="5331690"/>
            <a:ext cx="43434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p>
        </p:txBody>
      </p:sp>
      <p:sp>
        <p:nvSpPr>
          <p:cNvPr id="22542" name="Text Box 33"/>
          <p:cNvSpPr txBox="1">
            <a:spLocks noChangeArrowheads="1"/>
          </p:cNvSpPr>
          <p:nvPr/>
        </p:nvSpPr>
        <p:spPr bwMode="auto">
          <a:xfrm>
            <a:off x="434534" y="5430115"/>
            <a:ext cx="4102854" cy="369332"/>
          </a:xfrm>
          <a:prstGeom prst="rect">
            <a:avLst/>
          </a:prstGeom>
          <a:noFill/>
          <a:ln w="9525">
            <a:noFill/>
            <a:miter lim="800000"/>
            <a:headEnd/>
            <a:tailEnd/>
          </a:ln>
        </p:spPr>
        <p:txBody>
          <a:bodyPr wrap="none">
            <a:prstTxWarp prst="textNoShape">
              <a:avLst/>
            </a:prstTxWarp>
            <a:spAutoFit/>
          </a:bodyPr>
          <a:lstStyle/>
          <a:p>
            <a:r>
              <a:rPr lang="en-US" sz="1800" dirty="0" err="1">
                <a:latin typeface="Symbol" pitchFamily="-109" charset="2"/>
              </a:rPr>
              <a:t>Ds</a:t>
            </a:r>
            <a:r>
              <a:rPr lang="en-US" sz="1800" baseline="-25000" dirty="0" err="1">
                <a:latin typeface="Comic Sans MS" pitchFamily="-109" charset="0"/>
              </a:rPr>
              <a:t>UT</a:t>
            </a:r>
            <a:r>
              <a:rPr lang="en-US" sz="1800" dirty="0">
                <a:latin typeface="Symbol" pitchFamily="-109" charset="2"/>
              </a:rPr>
              <a:t> </a:t>
            </a:r>
            <a:r>
              <a:rPr lang="en-US" sz="1800" b="0" dirty="0">
                <a:latin typeface="Tahoma" pitchFamily="-109" charset="0"/>
              </a:rPr>
              <a:t>~ </a:t>
            </a:r>
            <a:r>
              <a:rPr lang="en-US" sz="1800" b="0" dirty="0" err="1" smtClean="0">
                <a:solidFill>
                  <a:srgbClr val="FF0000"/>
                </a:solidFill>
                <a:latin typeface="Tahoma" pitchFamily="-109" charset="0"/>
              </a:rPr>
              <a:t>cos</a:t>
            </a:r>
            <a:r>
              <a:rPr lang="en-US" sz="1800" dirty="0" err="1" smtClean="0">
                <a:solidFill>
                  <a:srgbClr val="FF0000"/>
                </a:solidFill>
                <a:latin typeface="Symbol" pitchFamily="-109" charset="2"/>
              </a:rPr>
              <a:t>f</a:t>
            </a:r>
            <a:r>
              <a:rPr lang="en-US" sz="1800" b="0" dirty="0" err="1" smtClean="0">
                <a:latin typeface="Tahoma" pitchFamily="-109" charset="0"/>
              </a:rPr>
              <a:t>Im</a:t>
            </a:r>
            <a:r>
              <a:rPr lang="en-US" sz="1800" b="0" dirty="0" smtClean="0">
                <a:latin typeface="Tahoma" pitchFamily="-109" charset="0"/>
              </a:rPr>
              <a:t>{k(F</a:t>
            </a:r>
            <a:r>
              <a:rPr lang="en-US" sz="1800" b="0" baseline="-25000" dirty="0" smtClean="0">
                <a:latin typeface="Tahoma" pitchFamily="-109" charset="0"/>
              </a:rPr>
              <a:t>2</a:t>
            </a:r>
            <a:r>
              <a:rPr lang="en-US" sz="1800" b="0" dirty="0" smtClean="0">
                <a:solidFill>
                  <a:schemeClr val="accent2"/>
                </a:solidFill>
                <a:latin typeface="Arial"/>
                <a:ea typeface="Arial Unicode MS" pitchFamily="-109" charset="0"/>
                <a:cs typeface="Arial"/>
              </a:rPr>
              <a:t>H</a:t>
            </a:r>
            <a:r>
              <a:rPr lang="en-US" sz="1800" b="0" dirty="0" smtClean="0">
                <a:ea typeface="Arial Unicode MS" pitchFamily="-109" charset="0"/>
                <a:cs typeface="Arial Unicode MS" pitchFamily="-109" charset="0"/>
              </a:rPr>
              <a:t> </a:t>
            </a:r>
            <a:r>
              <a:rPr lang="en-US" sz="1800" b="0" dirty="0">
                <a:ea typeface="Arial Unicode MS" pitchFamily="-109" charset="0"/>
                <a:cs typeface="Arial Unicode MS" pitchFamily="-109" charset="0"/>
              </a:rPr>
              <a:t>– </a:t>
            </a:r>
            <a:r>
              <a:rPr lang="en-US" sz="1800" b="0" dirty="0">
                <a:latin typeface="Arial" pitchFamily="-109" charset="0"/>
                <a:ea typeface="Arial Unicode MS" pitchFamily="-109" charset="0"/>
                <a:cs typeface="Arial Unicode MS" pitchFamily="-109" charset="0"/>
              </a:rPr>
              <a:t>F</a:t>
            </a:r>
            <a:r>
              <a:rPr lang="en-US" sz="1800" b="0" baseline="-25000" dirty="0">
                <a:latin typeface="Arial" pitchFamily="-109" charset="0"/>
                <a:ea typeface="Arial Unicode MS" pitchFamily="-109" charset="0"/>
                <a:cs typeface="Arial Unicode MS" pitchFamily="-109" charset="0"/>
              </a:rPr>
              <a:t>1</a:t>
            </a:r>
            <a:r>
              <a:rPr lang="en-US" sz="1800" b="0" dirty="0">
                <a:solidFill>
                  <a:schemeClr val="accent2"/>
                </a:solidFill>
                <a:latin typeface="Arial"/>
                <a:ea typeface="Arial Unicode MS" pitchFamily="-109" charset="0"/>
                <a:cs typeface="Arial"/>
              </a:rPr>
              <a:t>E</a:t>
            </a:r>
            <a:r>
              <a:rPr lang="en-US" sz="1800" b="0" dirty="0">
                <a:ea typeface="Arial Unicode MS" pitchFamily="-109" charset="0"/>
                <a:cs typeface="Arial Unicode MS" pitchFamily="-109" charset="0"/>
              </a:rPr>
              <a:t>) </a:t>
            </a:r>
            <a:r>
              <a:rPr lang="en-US" sz="1800" b="0" dirty="0">
                <a:latin typeface="Tahoma" pitchFamily="-109" charset="0"/>
                <a:ea typeface="Arial Unicode MS" pitchFamily="-109" charset="0"/>
                <a:cs typeface="Arial Unicode MS" pitchFamily="-109" charset="0"/>
              </a:rPr>
              <a:t>+ ….</a:t>
            </a:r>
            <a:r>
              <a:rPr lang="en-US" sz="1800" b="0" dirty="0">
                <a:latin typeface="Symbol" pitchFamily="-109" charset="2"/>
                <a:ea typeface="Arial Unicode MS" pitchFamily="-109" charset="0"/>
                <a:cs typeface="Arial Unicode MS" pitchFamily="-109" charset="0"/>
              </a:rPr>
              <a:t>.</a:t>
            </a:r>
            <a:r>
              <a:rPr lang="en-US" sz="1800" b="0" baseline="30000" dirty="0">
                <a:ea typeface="Arial Unicode MS" pitchFamily="-109" charset="0"/>
                <a:cs typeface="Arial Unicode MS" pitchFamily="-109" charset="0"/>
              </a:rPr>
              <a:t> </a:t>
            </a:r>
            <a:r>
              <a:rPr lang="en-US" sz="1800" b="0" dirty="0">
                <a:latin typeface="Tahoma" pitchFamily="-109" charset="0"/>
                <a:ea typeface="Arial Unicode MS" pitchFamily="-109" charset="0"/>
                <a:cs typeface="Arial Unicode MS" pitchFamily="-109" charset="0"/>
              </a:rPr>
              <a:t>}</a:t>
            </a:r>
            <a:r>
              <a:rPr lang="en-US" sz="1800" b="0" dirty="0" err="1">
                <a:latin typeface="Tahoma" pitchFamily="-109" charset="0"/>
                <a:ea typeface="Arial Unicode MS" pitchFamily="-109" charset="0"/>
                <a:cs typeface="Arial Unicode MS" pitchFamily="-109" charset="0"/>
              </a:rPr>
              <a:t>d</a:t>
            </a:r>
            <a:r>
              <a:rPr lang="en-US" sz="1800" dirty="0" err="1">
                <a:latin typeface="Symbol" pitchFamily="-109" charset="2"/>
                <a:ea typeface="Arial Unicode MS" pitchFamily="-109" charset="0"/>
                <a:cs typeface="Arial Unicode MS" pitchFamily="-109" charset="0"/>
              </a:rPr>
              <a:t>f</a:t>
            </a:r>
            <a:endParaRPr lang="en-US" sz="1800" dirty="0">
              <a:latin typeface="Tahoma" pitchFamily="-109" charset="0"/>
              <a:ea typeface="Arial Unicode MS" pitchFamily="-109" charset="0"/>
              <a:cs typeface="Arial Unicode MS" pitchFamily="-109" charset="0"/>
            </a:endParaRPr>
          </a:p>
        </p:txBody>
      </p:sp>
      <p:grpSp>
        <p:nvGrpSpPr>
          <p:cNvPr id="2" name="Group 39"/>
          <p:cNvGrpSpPr>
            <a:grpSpLocks/>
          </p:cNvGrpSpPr>
          <p:nvPr/>
        </p:nvGrpSpPr>
        <p:grpSpPr bwMode="auto">
          <a:xfrm>
            <a:off x="7162800" y="2590800"/>
            <a:ext cx="1828800" cy="838200"/>
            <a:chOff x="3744" y="1536"/>
            <a:chExt cx="1152" cy="528"/>
          </a:xfrm>
        </p:grpSpPr>
        <p:sp>
          <p:nvSpPr>
            <p:cNvPr id="22560" name="Rectangle 37"/>
            <p:cNvSpPr>
              <a:spLocks noChangeArrowheads="1"/>
            </p:cNvSpPr>
            <p:nvPr/>
          </p:nvSpPr>
          <p:spPr bwMode="auto">
            <a:xfrm>
              <a:off x="3744" y="1536"/>
              <a:ext cx="1152" cy="52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22561" name="Text Box 35"/>
            <p:cNvSpPr txBox="1">
              <a:spLocks noChangeArrowheads="1"/>
            </p:cNvSpPr>
            <p:nvPr/>
          </p:nvSpPr>
          <p:spPr bwMode="auto">
            <a:xfrm>
              <a:off x="3856" y="1572"/>
              <a:ext cx="1010" cy="25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b="0">
                  <a:latin typeface="Symbol" pitchFamily="-109" charset="2"/>
                </a:rPr>
                <a:t>x</a:t>
              </a:r>
              <a:r>
                <a:rPr lang="en-US" sz="2000" b="0">
                  <a:latin typeface="Arial" pitchFamily="-109" charset="0"/>
                </a:rPr>
                <a:t> = x</a:t>
              </a:r>
              <a:r>
                <a:rPr lang="en-US" sz="2000" b="0" baseline="-25000">
                  <a:latin typeface="Arial" pitchFamily="-109" charset="0"/>
                </a:rPr>
                <a:t>B</a:t>
              </a:r>
              <a:r>
                <a:rPr lang="en-US" sz="2000" b="0">
                  <a:latin typeface="Arial" pitchFamily="-109" charset="0"/>
                </a:rPr>
                <a:t>/(2-x</a:t>
              </a:r>
              <a:r>
                <a:rPr lang="en-US" sz="2000" b="0" baseline="-25000">
                  <a:latin typeface="Arial" pitchFamily="-109" charset="0"/>
                </a:rPr>
                <a:t>B</a:t>
              </a:r>
              <a:r>
                <a:rPr lang="en-US" sz="2000" b="0">
                  <a:latin typeface="Arial" pitchFamily="-109" charset="0"/>
                </a:rPr>
                <a:t>) </a:t>
              </a:r>
            </a:p>
          </p:txBody>
        </p:sp>
        <p:sp>
          <p:nvSpPr>
            <p:cNvPr id="22562" name="Text Box 36"/>
            <p:cNvSpPr txBox="1">
              <a:spLocks noChangeArrowheads="1"/>
            </p:cNvSpPr>
            <p:nvPr/>
          </p:nvSpPr>
          <p:spPr bwMode="auto">
            <a:xfrm>
              <a:off x="3869" y="1814"/>
              <a:ext cx="789" cy="25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b="0" dirty="0" err="1">
                  <a:latin typeface="Arial" pitchFamily="-109" charset="0"/>
                </a:rPr>
                <a:t>k</a:t>
              </a:r>
              <a:r>
                <a:rPr lang="en-US" sz="2000" b="0" dirty="0">
                  <a:latin typeface="Arial" pitchFamily="-109" charset="0"/>
                </a:rPr>
                <a:t> = t/4M</a:t>
              </a:r>
              <a:r>
                <a:rPr lang="en-US" sz="2000" b="0" baseline="30000" dirty="0">
                  <a:latin typeface="Arial" pitchFamily="-109" charset="0"/>
                </a:rPr>
                <a:t>2</a:t>
              </a:r>
              <a:r>
                <a:rPr lang="en-US" sz="2000" b="0" dirty="0">
                  <a:latin typeface="Arial" pitchFamily="-109" charset="0"/>
                </a:rPr>
                <a:t> </a:t>
              </a:r>
            </a:p>
          </p:txBody>
        </p:sp>
      </p:grpSp>
      <p:sp>
        <p:nvSpPr>
          <p:cNvPr id="22544" name="AutoShape 50"/>
          <p:cNvSpPr>
            <a:spLocks noChangeArrowheads="1"/>
          </p:cNvSpPr>
          <p:nvPr/>
        </p:nvSpPr>
        <p:spPr bwMode="auto">
          <a:xfrm>
            <a:off x="6007100" y="3808460"/>
            <a:ext cx="6223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p:spPr>
        <p:txBody>
          <a:bodyPr wrap="none" anchor="ctr">
            <a:prstTxWarp prst="textNoShape">
              <a:avLst/>
            </a:prstTxWarp>
          </a:bodyPr>
          <a:lstStyle/>
          <a:p>
            <a:endParaRPr lang="en-US"/>
          </a:p>
        </p:txBody>
      </p:sp>
      <p:sp>
        <p:nvSpPr>
          <p:cNvPr id="22545" name="Text Box 52"/>
          <p:cNvSpPr txBox="1">
            <a:spLocks noChangeArrowheads="1"/>
          </p:cNvSpPr>
          <p:nvPr/>
        </p:nvSpPr>
        <p:spPr bwMode="auto">
          <a:xfrm>
            <a:off x="6928378" y="1992313"/>
            <a:ext cx="406932" cy="461665"/>
          </a:xfrm>
          <a:prstGeom prst="rect">
            <a:avLst/>
          </a:prstGeom>
          <a:noFill/>
          <a:ln w="9525">
            <a:noFill/>
            <a:miter lim="800000"/>
            <a:headEnd/>
            <a:tailEnd/>
          </a:ln>
        </p:spPr>
        <p:txBody>
          <a:bodyPr wrap="none">
            <a:prstTxWarp prst="textNoShape">
              <a:avLst/>
            </a:prstTxWarp>
            <a:spAutoFit/>
          </a:bodyPr>
          <a:lstStyle/>
          <a:p>
            <a:pPr algn="ctr"/>
            <a:r>
              <a:rPr lang="en-US" sz="2400" b="0" dirty="0">
                <a:solidFill>
                  <a:schemeClr val="accent2"/>
                </a:solidFill>
                <a:latin typeface="Tahoma"/>
                <a:cs typeface="Tahoma"/>
              </a:rPr>
              <a:t>H</a:t>
            </a:r>
          </a:p>
        </p:txBody>
      </p:sp>
      <p:sp>
        <p:nvSpPr>
          <p:cNvPr id="22546" name="AutoShape 53"/>
          <p:cNvSpPr>
            <a:spLocks noChangeArrowheads="1"/>
          </p:cNvSpPr>
          <p:nvPr/>
        </p:nvSpPr>
        <p:spPr bwMode="auto">
          <a:xfrm>
            <a:off x="5930900" y="2063750"/>
            <a:ext cx="6223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p:spPr>
        <p:txBody>
          <a:bodyPr wrap="none" anchor="ctr">
            <a:prstTxWarp prst="textNoShape">
              <a:avLst/>
            </a:prstTxWarp>
          </a:bodyPr>
          <a:lstStyle/>
          <a:p>
            <a:endParaRPr lang="en-US"/>
          </a:p>
        </p:txBody>
      </p:sp>
      <p:sp>
        <p:nvSpPr>
          <p:cNvPr id="22547" name="Line 54"/>
          <p:cNvSpPr>
            <a:spLocks noChangeShapeType="1"/>
          </p:cNvSpPr>
          <p:nvPr/>
        </p:nvSpPr>
        <p:spPr bwMode="auto">
          <a:xfrm flipV="1">
            <a:off x="2971800" y="2576513"/>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2548" name="Line 55"/>
          <p:cNvSpPr>
            <a:spLocks noChangeShapeType="1"/>
          </p:cNvSpPr>
          <p:nvPr/>
        </p:nvSpPr>
        <p:spPr bwMode="auto">
          <a:xfrm flipV="1">
            <a:off x="4191000" y="2576513"/>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2549" name="Text Box 56"/>
          <p:cNvSpPr txBox="1">
            <a:spLocks noChangeArrowheads="1"/>
          </p:cNvSpPr>
          <p:nvPr/>
        </p:nvSpPr>
        <p:spPr bwMode="auto">
          <a:xfrm>
            <a:off x="2559050" y="2743200"/>
            <a:ext cx="3092864" cy="400110"/>
          </a:xfrm>
          <a:prstGeom prst="rect">
            <a:avLst/>
          </a:prstGeom>
          <a:noFill/>
          <a:ln w="9525">
            <a:noFill/>
            <a:miter lim="800000"/>
            <a:headEnd/>
            <a:tailEnd/>
          </a:ln>
        </p:spPr>
        <p:txBody>
          <a:bodyPr wrap="none">
            <a:prstTxWarp prst="textNoShape">
              <a:avLst/>
            </a:prstTxWarp>
            <a:spAutoFit/>
          </a:bodyPr>
          <a:lstStyle/>
          <a:p>
            <a:pPr algn="ctr"/>
            <a:r>
              <a:rPr lang="en-US" sz="2000" b="0" dirty="0" err="1">
                <a:solidFill>
                  <a:srgbClr val="FF0000"/>
                </a:solidFill>
                <a:latin typeface="Arial" pitchFamily="-109" charset="0"/>
              </a:rPr>
              <a:t>Kinematically</a:t>
            </a:r>
            <a:r>
              <a:rPr lang="en-US" sz="2000" b="0" dirty="0">
                <a:solidFill>
                  <a:srgbClr val="FF0000"/>
                </a:solidFill>
                <a:latin typeface="Arial" pitchFamily="-109" charset="0"/>
              </a:rPr>
              <a:t> suppressed</a:t>
            </a:r>
          </a:p>
        </p:txBody>
      </p:sp>
      <p:sp>
        <p:nvSpPr>
          <p:cNvPr id="22550" name="Text Box 57"/>
          <p:cNvSpPr txBox="1">
            <a:spLocks noChangeArrowheads="1"/>
          </p:cNvSpPr>
          <p:nvPr/>
        </p:nvSpPr>
        <p:spPr bwMode="auto">
          <a:xfrm>
            <a:off x="2667000" y="4341860"/>
            <a:ext cx="3092864" cy="400110"/>
          </a:xfrm>
          <a:prstGeom prst="rect">
            <a:avLst/>
          </a:prstGeom>
          <a:noFill/>
          <a:ln w="9525">
            <a:noFill/>
            <a:miter lim="800000"/>
            <a:headEnd/>
            <a:tailEnd/>
          </a:ln>
        </p:spPr>
        <p:txBody>
          <a:bodyPr wrap="none">
            <a:prstTxWarp prst="textNoShape">
              <a:avLst/>
            </a:prstTxWarp>
            <a:spAutoFit/>
          </a:bodyPr>
          <a:lstStyle/>
          <a:p>
            <a:pPr algn="ctr"/>
            <a:r>
              <a:rPr lang="en-US" sz="2000" b="0" dirty="0" err="1">
                <a:solidFill>
                  <a:srgbClr val="FF0000"/>
                </a:solidFill>
                <a:latin typeface="Arial" pitchFamily="-109" charset="0"/>
              </a:rPr>
              <a:t>Kinematically</a:t>
            </a:r>
            <a:r>
              <a:rPr lang="en-US" sz="2000" b="0" dirty="0">
                <a:solidFill>
                  <a:srgbClr val="FF0000"/>
                </a:solidFill>
                <a:latin typeface="Arial" pitchFamily="-109" charset="0"/>
              </a:rPr>
              <a:t> suppressed</a:t>
            </a:r>
          </a:p>
        </p:txBody>
      </p:sp>
      <p:sp>
        <p:nvSpPr>
          <p:cNvPr id="22551" name="Text Box 58"/>
          <p:cNvSpPr txBox="1">
            <a:spLocks noChangeArrowheads="1"/>
          </p:cNvSpPr>
          <p:nvPr/>
        </p:nvSpPr>
        <p:spPr bwMode="auto">
          <a:xfrm>
            <a:off x="7010400" y="3737023"/>
            <a:ext cx="392505" cy="461665"/>
          </a:xfrm>
          <a:prstGeom prst="rect">
            <a:avLst/>
          </a:prstGeom>
          <a:noFill/>
          <a:ln w="9525">
            <a:noFill/>
            <a:miter lim="800000"/>
            <a:headEnd/>
            <a:tailEnd/>
          </a:ln>
        </p:spPr>
        <p:txBody>
          <a:bodyPr wrap="none">
            <a:prstTxWarp prst="textNoShape">
              <a:avLst/>
            </a:prstTxWarp>
            <a:spAutoFit/>
          </a:bodyPr>
          <a:lstStyle/>
          <a:p>
            <a:pPr algn="ctr"/>
            <a:r>
              <a:rPr lang="en-US" sz="2400" b="0" dirty="0">
                <a:solidFill>
                  <a:schemeClr val="accent2"/>
                </a:solidFill>
                <a:latin typeface="Tahoma"/>
                <a:cs typeface="Tahoma"/>
              </a:rPr>
              <a:t>H</a:t>
            </a:r>
          </a:p>
        </p:txBody>
      </p:sp>
      <p:sp>
        <p:nvSpPr>
          <p:cNvPr id="22552" name="Rectangle 59"/>
          <p:cNvSpPr>
            <a:spLocks noChangeArrowheads="1"/>
          </p:cNvSpPr>
          <p:nvPr/>
        </p:nvSpPr>
        <p:spPr bwMode="auto">
          <a:xfrm>
            <a:off x="7131050" y="3503660"/>
            <a:ext cx="184150" cy="427038"/>
          </a:xfrm>
          <a:prstGeom prst="rect">
            <a:avLst/>
          </a:prstGeom>
          <a:noFill/>
          <a:ln w="9525">
            <a:noFill/>
            <a:miter lim="800000"/>
            <a:headEnd/>
            <a:tailEnd/>
          </a:ln>
        </p:spPr>
        <p:txBody>
          <a:bodyPr wrap="none" lIns="0" tIns="0" rIns="0" bIns="0">
            <a:prstTxWarp prst="textNoShape">
              <a:avLst/>
            </a:prstTxWarp>
            <a:spAutoFit/>
          </a:bodyPr>
          <a:lstStyle/>
          <a:p>
            <a:r>
              <a:rPr lang="en-US" sz="2800">
                <a:solidFill>
                  <a:schemeClr val="accent2"/>
                </a:solidFill>
              </a:rPr>
              <a:t>~</a:t>
            </a:r>
            <a:endParaRPr lang="en-US" sz="2400">
              <a:solidFill>
                <a:schemeClr val="accent2"/>
              </a:solidFill>
              <a:latin typeface="Tahoma" pitchFamily="-109" charset="0"/>
            </a:endParaRPr>
          </a:p>
        </p:txBody>
      </p:sp>
      <p:sp>
        <p:nvSpPr>
          <p:cNvPr id="22553" name="Line 60"/>
          <p:cNvSpPr>
            <a:spLocks noChangeShapeType="1"/>
          </p:cNvSpPr>
          <p:nvPr/>
        </p:nvSpPr>
        <p:spPr bwMode="auto">
          <a:xfrm flipV="1">
            <a:off x="4114800" y="4113260"/>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2554" name="Text Box 62"/>
          <p:cNvSpPr txBox="1">
            <a:spLocks noChangeArrowheads="1"/>
          </p:cNvSpPr>
          <p:nvPr/>
        </p:nvSpPr>
        <p:spPr bwMode="auto">
          <a:xfrm>
            <a:off x="3192703" y="5892224"/>
            <a:ext cx="3135619" cy="584776"/>
          </a:xfrm>
          <a:prstGeom prst="rect">
            <a:avLst/>
          </a:prstGeom>
          <a:noFill/>
          <a:ln w="9525">
            <a:noFill/>
            <a:miter lim="800000"/>
            <a:headEnd/>
            <a:tailEnd/>
          </a:ln>
        </p:spPr>
        <p:txBody>
          <a:bodyPr wrap="none">
            <a:prstTxWarp prst="textNoShape">
              <a:avLst/>
            </a:prstTxWarp>
            <a:spAutoFit/>
          </a:bodyPr>
          <a:lstStyle/>
          <a:p>
            <a:pPr algn="ctr"/>
            <a:r>
              <a:rPr lang="en-US" sz="2000" b="0" dirty="0" err="1">
                <a:solidFill>
                  <a:srgbClr val="FF0000"/>
                </a:solidFill>
                <a:latin typeface="Arial" pitchFamily="-109" charset="0"/>
              </a:rPr>
              <a:t>Kinematically</a:t>
            </a:r>
            <a:r>
              <a:rPr lang="en-US" b="0" dirty="0">
                <a:solidFill>
                  <a:srgbClr val="FF0000"/>
                </a:solidFill>
                <a:latin typeface="Arial" pitchFamily="-109" charset="0"/>
              </a:rPr>
              <a:t> </a:t>
            </a:r>
            <a:r>
              <a:rPr lang="en-US" sz="2000" b="0" dirty="0">
                <a:solidFill>
                  <a:srgbClr val="FF0000"/>
                </a:solidFill>
                <a:latin typeface="Arial" pitchFamily="-109" charset="0"/>
              </a:rPr>
              <a:t>suppressed</a:t>
            </a:r>
          </a:p>
        </p:txBody>
      </p:sp>
      <p:sp>
        <p:nvSpPr>
          <p:cNvPr id="22555" name="Line 63"/>
          <p:cNvSpPr>
            <a:spLocks noChangeShapeType="1"/>
          </p:cNvSpPr>
          <p:nvPr/>
        </p:nvSpPr>
        <p:spPr bwMode="auto">
          <a:xfrm flipV="1">
            <a:off x="3810000" y="5712690"/>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2556" name="AutoShape 65"/>
          <p:cNvSpPr>
            <a:spLocks noChangeArrowheads="1"/>
          </p:cNvSpPr>
          <p:nvPr/>
        </p:nvSpPr>
        <p:spPr bwMode="auto">
          <a:xfrm>
            <a:off x="6019800" y="5484860"/>
            <a:ext cx="6223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p:spPr>
        <p:txBody>
          <a:bodyPr wrap="none" anchor="ctr">
            <a:prstTxWarp prst="textNoShape">
              <a:avLst/>
            </a:prstTxWarp>
          </a:bodyPr>
          <a:lstStyle/>
          <a:p>
            <a:endParaRPr lang="en-US"/>
          </a:p>
        </p:txBody>
      </p:sp>
      <p:sp>
        <p:nvSpPr>
          <p:cNvPr id="22557" name="Text Box 66"/>
          <p:cNvSpPr txBox="1">
            <a:spLocks noChangeArrowheads="1"/>
          </p:cNvSpPr>
          <p:nvPr/>
        </p:nvSpPr>
        <p:spPr bwMode="auto">
          <a:xfrm>
            <a:off x="7027863" y="5413423"/>
            <a:ext cx="754533" cy="461665"/>
          </a:xfrm>
          <a:prstGeom prst="rect">
            <a:avLst/>
          </a:prstGeom>
          <a:noFill/>
          <a:ln w="9525">
            <a:noFill/>
            <a:miter lim="800000"/>
            <a:headEnd/>
            <a:tailEnd/>
          </a:ln>
        </p:spPr>
        <p:txBody>
          <a:bodyPr wrap="none">
            <a:prstTxWarp prst="textNoShape">
              <a:avLst/>
            </a:prstTxWarp>
            <a:spAutoFit/>
          </a:bodyPr>
          <a:lstStyle/>
          <a:p>
            <a:pPr algn="ctr"/>
            <a:r>
              <a:rPr lang="en-US" sz="2400" b="0" dirty="0">
                <a:solidFill>
                  <a:schemeClr val="accent2"/>
                </a:solidFill>
                <a:latin typeface="Tahoma"/>
                <a:cs typeface="Tahoma"/>
              </a:rPr>
              <a:t>H, E</a:t>
            </a:r>
          </a:p>
        </p:txBody>
      </p:sp>
      <p:sp>
        <p:nvSpPr>
          <p:cNvPr id="22558" name="Line 81"/>
          <p:cNvSpPr>
            <a:spLocks noChangeShapeType="1"/>
          </p:cNvSpPr>
          <p:nvPr/>
        </p:nvSpPr>
        <p:spPr bwMode="auto">
          <a:xfrm flipV="1">
            <a:off x="5257800" y="4113260"/>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2559" name="Line 84"/>
          <p:cNvSpPr>
            <a:spLocks noChangeShapeType="1"/>
          </p:cNvSpPr>
          <p:nvPr/>
        </p:nvSpPr>
        <p:spPr bwMode="auto">
          <a:xfrm flipV="1">
            <a:off x="2743200" y="4113260"/>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nvGrpSpPr>
          <p:cNvPr id="3" name="Group 80"/>
          <p:cNvGrpSpPr>
            <a:grpSpLocks/>
          </p:cNvGrpSpPr>
          <p:nvPr/>
        </p:nvGrpSpPr>
        <p:grpSpPr bwMode="auto">
          <a:xfrm>
            <a:off x="3124200" y="838200"/>
            <a:ext cx="2590800" cy="685800"/>
            <a:chOff x="2112" y="576"/>
            <a:chExt cx="1632" cy="480"/>
          </a:xfrm>
        </p:grpSpPr>
        <p:grpSp>
          <p:nvGrpSpPr>
            <p:cNvPr id="4" name="Group 78"/>
            <p:cNvGrpSpPr>
              <a:grpSpLocks/>
            </p:cNvGrpSpPr>
            <p:nvPr/>
          </p:nvGrpSpPr>
          <p:grpSpPr bwMode="auto">
            <a:xfrm>
              <a:off x="2240" y="576"/>
              <a:ext cx="1426" cy="426"/>
              <a:chOff x="2240" y="672"/>
              <a:chExt cx="1426" cy="426"/>
            </a:xfrm>
          </p:grpSpPr>
          <p:sp>
            <p:nvSpPr>
              <p:cNvPr id="57" name="Text Box 69"/>
              <p:cNvSpPr txBox="1">
                <a:spLocks noChangeArrowheads="1"/>
              </p:cNvSpPr>
              <p:nvPr/>
            </p:nvSpPr>
            <p:spPr bwMode="auto">
              <a:xfrm>
                <a:off x="2240" y="795"/>
                <a:ext cx="371" cy="231"/>
              </a:xfrm>
              <a:prstGeom prst="rect">
                <a:avLst/>
              </a:prstGeom>
              <a:noFill/>
              <a:ln w="9525">
                <a:noFill/>
                <a:miter lim="800000"/>
                <a:headEnd/>
                <a:tailEnd/>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omic Sans MS" pitchFamily="-109" charset="0"/>
                  </a:rPr>
                  <a:t>A =</a:t>
                </a:r>
              </a:p>
            </p:txBody>
          </p:sp>
          <p:grpSp>
            <p:nvGrpSpPr>
              <p:cNvPr id="5" name="Group 72"/>
              <p:cNvGrpSpPr>
                <a:grpSpLocks/>
              </p:cNvGrpSpPr>
              <p:nvPr/>
            </p:nvGrpSpPr>
            <p:grpSpPr bwMode="auto">
              <a:xfrm>
                <a:off x="3375" y="694"/>
                <a:ext cx="291" cy="404"/>
                <a:chOff x="2975" y="501"/>
                <a:chExt cx="291" cy="404"/>
              </a:xfrm>
            </p:grpSpPr>
            <p:sp>
              <p:nvSpPr>
                <p:cNvPr id="62" name="Text Box 70"/>
                <p:cNvSpPr txBox="1">
                  <a:spLocks noChangeArrowheads="1"/>
                </p:cNvSpPr>
                <p:nvPr/>
              </p:nvSpPr>
              <p:spPr bwMode="auto">
                <a:xfrm>
                  <a:off x="2975" y="501"/>
                  <a:ext cx="291" cy="404"/>
                </a:xfrm>
                <a:prstGeom prst="rect">
                  <a:avLst/>
                </a:prstGeom>
                <a:noFill/>
                <a:ln w="9525">
                  <a:noFill/>
                  <a:miter lim="800000"/>
                  <a:headEnd/>
                  <a:tailEnd/>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ymbol" pitchFamily="-109" charset="2"/>
                    </a:rPr>
                    <a:t>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ymbol" pitchFamily="-109" charset="2"/>
                    </a:rPr>
                    <a:t>2s</a:t>
                  </a:r>
                </a:p>
              </p:txBody>
            </p:sp>
            <p:sp>
              <p:nvSpPr>
                <p:cNvPr id="63" name="Line 71"/>
                <p:cNvSpPr>
                  <a:spLocks noChangeShapeType="1"/>
                </p:cNvSpPr>
                <p:nvPr/>
              </p:nvSpPr>
              <p:spPr bwMode="auto">
                <a:xfrm>
                  <a:off x="2976" y="720"/>
                  <a:ext cx="288" cy="0"/>
                </a:xfrm>
                <a:prstGeom prst="line">
                  <a:avLst/>
                </a:prstGeom>
                <a:noFill/>
                <a:ln w="19050">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59" name="Text Box 73"/>
              <p:cNvSpPr txBox="1">
                <a:spLocks noChangeArrowheads="1"/>
              </p:cNvSpPr>
              <p:nvPr/>
            </p:nvSpPr>
            <p:spPr bwMode="auto">
              <a:xfrm>
                <a:off x="2598" y="672"/>
                <a:ext cx="547" cy="404"/>
              </a:xfrm>
              <a:prstGeom prst="rect">
                <a:avLst/>
              </a:prstGeom>
              <a:noFill/>
              <a:ln w="9525">
                <a:noFill/>
                <a:miter lim="800000"/>
                <a:headEnd/>
                <a:tailEnd/>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latin typeface="Symbol" pitchFamily="-109" charset="2"/>
                  </a:rPr>
                  <a:t>s</a:t>
                </a:r>
                <a:r>
                  <a:rPr kumimoji="0" lang="en-US" sz="1800" b="0" i="0" u="none" strike="noStrike" kern="0" cap="none" spc="0" normalizeH="0" baseline="30000" noProof="0" dirty="0">
                    <a:ln>
                      <a:noFill/>
                    </a:ln>
                    <a:solidFill>
                      <a:sysClr val="windowText" lastClr="000000"/>
                    </a:solidFill>
                    <a:effectLst/>
                    <a:uLnTx/>
                    <a:uFillTx/>
                    <a:latin typeface="Symbol" pitchFamily="-109" charset="2"/>
                  </a:rPr>
                  <a:t>+</a:t>
                </a:r>
                <a:r>
                  <a:rPr kumimoji="0" lang="en-US" sz="1800" b="0" i="0" u="none" strike="noStrike" kern="0" cap="none" spc="0" normalizeH="0" baseline="0" noProof="0" dirty="0">
                    <a:ln>
                      <a:noFill/>
                    </a:ln>
                    <a:solidFill>
                      <a:sysClr val="windowText" lastClr="000000"/>
                    </a:solidFill>
                    <a:effectLst/>
                    <a:uLnTx/>
                    <a:uFillTx/>
                    <a:latin typeface="Symbol" pitchFamily="-109" charset="2"/>
                  </a:rPr>
                  <a:t> - </a:t>
                </a:r>
                <a:r>
                  <a:rPr kumimoji="0" lang="en-US" sz="1800" b="0" i="0" u="none" strike="noStrike" kern="0" cap="none" spc="0" normalizeH="0" baseline="0" noProof="0" dirty="0" err="1">
                    <a:ln>
                      <a:noFill/>
                    </a:ln>
                    <a:solidFill>
                      <a:sysClr val="windowText" lastClr="000000"/>
                    </a:solidFill>
                    <a:effectLst/>
                    <a:uLnTx/>
                    <a:uFillTx/>
                    <a:latin typeface="Symbol" pitchFamily="-109" charset="2"/>
                  </a:rPr>
                  <a:t>s</a:t>
                </a:r>
                <a:r>
                  <a:rPr kumimoji="0" lang="en-US" sz="1800" b="0" i="0" u="none" strike="noStrike" kern="0" cap="none" spc="0" normalizeH="0" baseline="30000" noProof="0" dirty="0">
                    <a:ln>
                      <a:noFill/>
                    </a:ln>
                    <a:solidFill>
                      <a:sysClr val="windowText" lastClr="000000"/>
                    </a:solidFill>
                    <a:effectLst/>
                    <a:uLnTx/>
                    <a:uFillTx/>
                    <a:latin typeface="Symbol" pitchFamily="-109" charset="2"/>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latin typeface="Symbol" pitchFamily="-109" charset="2"/>
                  </a:rPr>
                  <a:t>s</a:t>
                </a:r>
                <a:r>
                  <a:rPr kumimoji="0" lang="en-US" sz="1800" b="0" i="0" u="none" strike="noStrike" kern="0" cap="none" spc="0" normalizeH="0" baseline="30000" noProof="0" dirty="0">
                    <a:ln>
                      <a:noFill/>
                    </a:ln>
                    <a:solidFill>
                      <a:sysClr val="windowText" lastClr="000000"/>
                    </a:solidFill>
                    <a:effectLst/>
                    <a:uLnTx/>
                    <a:uFillTx/>
                    <a:latin typeface="Symbol" pitchFamily="-109" charset="2"/>
                  </a:rPr>
                  <a:t>+</a:t>
                </a:r>
                <a:r>
                  <a:rPr kumimoji="0" lang="en-US" sz="1800" b="0" i="0" u="none" strike="noStrike" kern="0" cap="none" spc="0" normalizeH="0" baseline="0" noProof="0" dirty="0">
                    <a:ln>
                      <a:noFill/>
                    </a:ln>
                    <a:solidFill>
                      <a:sysClr val="windowText" lastClr="000000"/>
                    </a:solidFill>
                    <a:effectLst/>
                    <a:uLnTx/>
                    <a:uFillTx/>
                    <a:latin typeface="Symbol" pitchFamily="-109" charset="2"/>
                  </a:rPr>
                  <a:t> + </a:t>
                </a:r>
                <a:r>
                  <a:rPr kumimoji="0" lang="en-US" sz="1800" b="0" i="0" u="none" strike="noStrike" kern="0" cap="none" spc="0" normalizeH="0" baseline="0" noProof="0" dirty="0" err="1">
                    <a:ln>
                      <a:noFill/>
                    </a:ln>
                    <a:solidFill>
                      <a:sysClr val="windowText" lastClr="000000"/>
                    </a:solidFill>
                    <a:effectLst/>
                    <a:uLnTx/>
                    <a:uFillTx/>
                    <a:latin typeface="Symbol" pitchFamily="-109" charset="2"/>
                  </a:rPr>
                  <a:t>s</a:t>
                </a:r>
                <a:r>
                  <a:rPr kumimoji="0" lang="en-US" sz="1800" b="0" i="0" u="none" strike="noStrike" kern="0" cap="none" spc="0" normalizeH="0" baseline="30000" noProof="0" dirty="0">
                    <a:ln>
                      <a:noFill/>
                    </a:ln>
                    <a:solidFill>
                      <a:sysClr val="windowText" lastClr="000000"/>
                    </a:solidFill>
                    <a:effectLst/>
                    <a:uLnTx/>
                    <a:uFillTx/>
                    <a:latin typeface="Symbol" pitchFamily="-109" charset="2"/>
                  </a:rPr>
                  <a:t>-</a:t>
                </a:r>
              </a:p>
            </p:txBody>
          </p:sp>
          <p:sp>
            <p:nvSpPr>
              <p:cNvPr id="60" name="Line 74"/>
              <p:cNvSpPr>
                <a:spLocks noChangeShapeType="1"/>
              </p:cNvSpPr>
              <p:nvPr/>
            </p:nvSpPr>
            <p:spPr bwMode="auto">
              <a:xfrm>
                <a:off x="2592" y="913"/>
                <a:ext cx="528" cy="0"/>
              </a:xfrm>
              <a:prstGeom prst="line">
                <a:avLst/>
              </a:prstGeom>
              <a:noFill/>
              <a:ln w="9525">
                <a:solidFill>
                  <a:srgbClr val="000000"/>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Text Box 75"/>
              <p:cNvSpPr txBox="1">
                <a:spLocks noChangeArrowheads="1"/>
              </p:cNvSpPr>
              <p:nvPr/>
            </p:nvSpPr>
            <p:spPr bwMode="auto">
              <a:xfrm>
                <a:off x="3162" y="814"/>
                <a:ext cx="204" cy="231"/>
              </a:xfrm>
              <a:prstGeom prst="rect">
                <a:avLst/>
              </a:prstGeom>
              <a:noFill/>
              <a:ln w="9525">
                <a:noFill/>
                <a:miter lim="800000"/>
                <a:headEnd/>
                <a:tailEnd/>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omic Sans MS" pitchFamily="-109" charset="0"/>
                  </a:rPr>
                  <a:t>=</a:t>
                </a:r>
              </a:p>
            </p:txBody>
          </p:sp>
        </p:grpSp>
        <p:sp>
          <p:nvSpPr>
            <p:cNvPr id="56" name="Rectangle 79"/>
            <p:cNvSpPr>
              <a:spLocks noChangeArrowheads="1"/>
            </p:cNvSpPr>
            <p:nvPr/>
          </p:nvSpPr>
          <p:spPr bwMode="auto">
            <a:xfrm>
              <a:off x="2112" y="576"/>
              <a:ext cx="1632" cy="480"/>
            </a:xfrm>
            <a:prstGeom prst="rect">
              <a:avLst/>
            </a:prstGeom>
            <a:noFill/>
            <a:ln w="9525">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9" name="Text Box 3"/>
          <p:cNvSpPr txBox="1">
            <a:spLocks noChangeArrowheads="1"/>
          </p:cNvSpPr>
          <p:nvPr/>
        </p:nvSpPr>
        <p:spPr bwMode="auto">
          <a:xfrm>
            <a:off x="0" y="224183"/>
            <a:ext cx="7135287" cy="461665"/>
          </a:xfrm>
          <a:prstGeom prst="rect">
            <a:avLst/>
          </a:prstGeom>
          <a:noFill/>
          <a:ln w="28575">
            <a:noFill/>
            <a:miter lim="800000"/>
            <a:headEnd/>
            <a:tailEnd/>
          </a:ln>
          <a:effectLst/>
        </p:spPr>
        <p:txBody>
          <a:bodyPr wrap="none">
            <a:spAutoFit/>
          </a:bodyPr>
          <a:lstStyle/>
          <a:p>
            <a:pPr eaLnBrk="0" hangingPunct="0"/>
            <a:r>
              <a:rPr lang="en-US" sz="2400" b="1" dirty="0">
                <a:solidFill>
                  <a:srgbClr val="000090"/>
                </a:solidFill>
                <a:latin typeface="Arial" pitchFamily="34" charset="0"/>
                <a:cs typeface="Arial" pitchFamily="34" charset="0"/>
              </a:rPr>
              <a:t>First observation of DVCS/BH beam asymmetry</a:t>
            </a:r>
          </a:p>
        </p:txBody>
      </p:sp>
      <p:sp>
        <p:nvSpPr>
          <p:cNvPr id="121866" name="Text Box 10"/>
          <p:cNvSpPr txBox="1">
            <a:spLocks noChangeArrowheads="1"/>
          </p:cNvSpPr>
          <p:nvPr/>
        </p:nvSpPr>
        <p:spPr bwMode="auto">
          <a:xfrm>
            <a:off x="169334" y="4877558"/>
            <a:ext cx="4828186" cy="954107"/>
          </a:xfrm>
          <a:prstGeom prst="rect">
            <a:avLst/>
          </a:prstGeom>
          <a:solidFill>
            <a:srgbClr val="FFFF00"/>
          </a:solidFill>
          <a:ln w="9525">
            <a:solidFill>
              <a:schemeClr val="tx1"/>
            </a:solidFill>
            <a:miter lim="800000"/>
            <a:headEnd/>
            <a:tailEnd/>
          </a:ln>
          <a:effectLst/>
        </p:spPr>
        <p:txBody>
          <a:bodyPr wrap="square">
            <a:spAutoFit/>
          </a:bodyPr>
          <a:lstStyle/>
          <a:p>
            <a:pPr algn="l"/>
            <a:r>
              <a:rPr lang="en-US" sz="1400" b="0" dirty="0" smtClean="0">
                <a:latin typeface="Arial" pitchFamily="34" charset="0"/>
                <a:cs typeface="Arial" pitchFamily="34" charset="0"/>
              </a:rPr>
              <a:t>Early GPD </a:t>
            </a:r>
            <a:r>
              <a:rPr lang="en-US" sz="1400" b="0" dirty="0">
                <a:latin typeface="Arial" pitchFamily="34" charset="0"/>
                <a:cs typeface="Arial" pitchFamily="34" charset="0"/>
              </a:rPr>
              <a:t>analysis of CLAS/HERMES/HERA data in LO/ NLO shows results consistent with</a:t>
            </a:r>
            <a:r>
              <a:rPr lang="en-US" sz="1400" b="0" dirty="0" smtClean="0">
                <a:latin typeface="Arial" pitchFamily="34" charset="0"/>
                <a:cs typeface="Arial" pitchFamily="34" charset="0"/>
              </a:rPr>
              <a:t> handbag </a:t>
            </a:r>
            <a:r>
              <a:rPr lang="en-US" sz="1400" b="0" dirty="0">
                <a:latin typeface="Arial" pitchFamily="34" charset="0"/>
                <a:cs typeface="Arial" pitchFamily="34" charset="0"/>
              </a:rPr>
              <a:t>mechanism and lowest order </a:t>
            </a:r>
            <a:r>
              <a:rPr lang="en-US" sz="1400" b="0" dirty="0" err="1" smtClean="0">
                <a:latin typeface="Arial" pitchFamily="34" charset="0"/>
                <a:cs typeface="Arial" pitchFamily="34" charset="0"/>
              </a:rPr>
              <a:t>pQCD</a:t>
            </a:r>
            <a:r>
              <a:rPr lang="en-US" sz="1400" b="0" dirty="0" smtClean="0">
                <a:latin typeface="Arial" pitchFamily="34" charset="0"/>
                <a:cs typeface="Arial" pitchFamily="34" charset="0"/>
              </a:rPr>
              <a:t>.  A</a:t>
            </a:r>
            <a:r>
              <a:rPr lang="en-US" sz="1400" b="0" dirty="0">
                <a:latin typeface="Arial" pitchFamily="34" charset="0"/>
                <a:cs typeface="Arial" pitchFamily="34" charset="0"/>
              </a:rPr>
              <a:t>. </a:t>
            </a:r>
            <a:r>
              <a:rPr lang="en-US" sz="1400" b="0" dirty="0" smtClean="0">
                <a:latin typeface="Arial" pitchFamily="34" charset="0"/>
                <a:cs typeface="Arial" pitchFamily="34" charset="0"/>
              </a:rPr>
              <a:t>Freund </a:t>
            </a:r>
            <a:r>
              <a:rPr lang="en-US" sz="1400" b="0" dirty="0">
                <a:latin typeface="Arial" pitchFamily="34" charset="0"/>
                <a:cs typeface="Arial" pitchFamily="34" charset="0"/>
              </a:rPr>
              <a:t>(2003), A. </a:t>
            </a:r>
            <a:r>
              <a:rPr lang="en-US" sz="1400" b="0" dirty="0" err="1">
                <a:latin typeface="Arial" pitchFamily="34" charset="0"/>
                <a:cs typeface="Arial" pitchFamily="34" charset="0"/>
              </a:rPr>
              <a:t>Belitsky</a:t>
            </a:r>
            <a:r>
              <a:rPr lang="en-US" sz="1400" b="0" dirty="0">
                <a:latin typeface="Arial" pitchFamily="34" charset="0"/>
                <a:cs typeface="Arial" pitchFamily="34" charset="0"/>
              </a:rPr>
              <a:t>, et al. (2003)  </a:t>
            </a:r>
          </a:p>
        </p:txBody>
      </p:sp>
      <p:sp>
        <p:nvSpPr>
          <p:cNvPr id="121882" name="Rectangle 26"/>
          <p:cNvSpPr>
            <a:spLocks noChangeArrowheads="1"/>
          </p:cNvSpPr>
          <p:nvPr/>
        </p:nvSpPr>
        <p:spPr bwMode="auto">
          <a:xfrm>
            <a:off x="5181600" y="5029200"/>
            <a:ext cx="3657600" cy="882713"/>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1884" name="Rectangle 28"/>
          <p:cNvSpPr>
            <a:spLocks noChangeArrowheads="1"/>
          </p:cNvSpPr>
          <p:nvPr/>
        </p:nvSpPr>
        <p:spPr bwMode="auto">
          <a:xfrm>
            <a:off x="5518150" y="5092700"/>
            <a:ext cx="2940050" cy="396875"/>
          </a:xfrm>
          <a:prstGeom prst="rect">
            <a:avLst/>
          </a:prstGeom>
          <a:solidFill>
            <a:schemeClr val="bg1"/>
          </a:solidFill>
          <a:ln w="9525">
            <a:noFill/>
            <a:miter lim="800000"/>
            <a:headEnd/>
            <a:tailEnd/>
          </a:ln>
          <a:effectLst/>
        </p:spPr>
        <p:txBody>
          <a:bodyPr>
            <a:spAutoFit/>
          </a:bodyPr>
          <a:lstStyle/>
          <a:p>
            <a:pPr algn="l"/>
            <a:r>
              <a:rPr lang="en-US" sz="2000" dirty="0">
                <a:latin typeface="Symbol" pitchFamily="18" charset="2"/>
              </a:rPr>
              <a:t>A(f) = </a:t>
            </a:r>
            <a:r>
              <a:rPr lang="en-US" sz="2000" dirty="0" err="1">
                <a:latin typeface="Symbol" pitchFamily="18" charset="2"/>
              </a:rPr>
              <a:t>a</a:t>
            </a:r>
            <a:r>
              <a:rPr lang="en-US" sz="2000" dirty="0" err="1">
                <a:latin typeface="Arial" charset="0"/>
              </a:rPr>
              <a:t>sin</a:t>
            </a:r>
            <a:r>
              <a:rPr lang="en-US" sz="2000" dirty="0" err="1">
                <a:latin typeface="Symbol" pitchFamily="18" charset="2"/>
              </a:rPr>
              <a:t>f</a:t>
            </a:r>
            <a:r>
              <a:rPr lang="en-US" sz="2000" dirty="0">
                <a:latin typeface="Arial" charset="0"/>
              </a:rPr>
              <a:t> + </a:t>
            </a:r>
            <a:r>
              <a:rPr lang="en-US" sz="2000" dirty="0">
                <a:latin typeface="Symbol" pitchFamily="18" charset="2"/>
              </a:rPr>
              <a:t>b</a:t>
            </a:r>
            <a:r>
              <a:rPr lang="en-US" sz="2000" dirty="0">
                <a:latin typeface="Arial" charset="0"/>
              </a:rPr>
              <a:t>sin2</a:t>
            </a:r>
            <a:r>
              <a:rPr lang="en-US" sz="2000" dirty="0">
                <a:latin typeface="Symbol" pitchFamily="18" charset="2"/>
              </a:rPr>
              <a:t>f</a:t>
            </a:r>
          </a:p>
        </p:txBody>
      </p:sp>
      <p:sp>
        <p:nvSpPr>
          <p:cNvPr id="121886" name="Text Box 30"/>
          <p:cNvSpPr txBox="1">
            <a:spLocks noChangeArrowheads="1"/>
          </p:cNvSpPr>
          <p:nvPr/>
        </p:nvSpPr>
        <p:spPr bwMode="auto">
          <a:xfrm>
            <a:off x="5373986" y="5529546"/>
            <a:ext cx="3127375" cy="366712"/>
          </a:xfrm>
          <a:prstGeom prst="rect">
            <a:avLst/>
          </a:prstGeom>
          <a:noFill/>
          <a:ln w="9525">
            <a:noFill/>
            <a:miter lim="800000"/>
            <a:headEnd/>
            <a:tailEnd/>
          </a:ln>
          <a:effectLst/>
        </p:spPr>
        <p:txBody>
          <a:bodyPr wrap="none">
            <a:spAutoFit/>
          </a:bodyPr>
          <a:lstStyle/>
          <a:p>
            <a:r>
              <a:rPr lang="en-US" sz="1800" dirty="0">
                <a:latin typeface="Symbol" pitchFamily="18" charset="2"/>
              </a:rPr>
              <a:t>b/a </a:t>
            </a:r>
            <a:r>
              <a:rPr lang="en-US" sz="1800" dirty="0">
                <a:latin typeface="Arial" charset="0"/>
              </a:rPr>
              <a:t>&lt;&lt; 1      twist-3 &lt;&lt; twist-2</a:t>
            </a:r>
          </a:p>
        </p:txBody>
      </p:sp>
      <p:sp>
        <p:nvSpPr>
          <p:cNvPr id="121887" name="Line 31"/>
          <p:cNvSpPr>
            <a:spLocks noChangeShapeType="1"/>
          </p:cNvSpPr>
          <p:nvPr/>
        </p:nvSpPr>
        <p:spPr bwMode="auto">
          <a:xfrm>
            <a:off x="6288685" y="5724636"/>
            <a:ext cx="304800" cy="0"/>
          </a:xfrm>
          <a:prstGeom prst="line">
            <a:avLst/>
          </a:prstGeom>
          <a:noFill/>
          <a:ln w="9525">
            <a:solidFill>
              <a:schemeClr val="tx1"/>
            </a:solidFill>
            <a:round/>
            <a:headEnd/>
            <a:tailEnd type="triangle" w="med" len="med"/>
          </a:ln>
          <a:effectLst/>
        </p:spPr>
        <p:txBody>
          <a:bodyPr/>
          <a:lstStyle/>
          <a:p>
            <a:endParaRPr lang="en-US"/>
          </a:p>
        </p:txBody>
      </p:sp>
      <p:sp>
        <p:nvSpPr>
          <p:cNvPr id="121894" name="Text Box 38"/>
          <p:cNvSpPr txBox="1">
            <a:spLocks noChangeArrowheads="1"/>
          </p:cNvSpPr>
          <p:nvPr/>
        </p:nvSpPr>
        <p:spPr bwMode="auto">
          <a:xfrm>
            <a:off x="1512336" y="851026"/>
            <a:ext cx="1426994" cy="400110"/>
          </a:xfrm>
          <a:prstGeom prst="rect">
            <a:avLst/>
          </a:prstGeom>
          <a:noFill/>
          <a:ln w="9525">
            <a:noFill/>
            <a:miter lim="800000"/>
            <a:headEnd/>
            <a:tailEnd/>
          </a:ln>
          <a:effectLst/>
        </p:spPr>
        <p:txBody>
          <a:bodyPr wrap="none">
            <a:spAutoFit/>
          </a:bodyPr>
          <a:lstStyle/>
          <a:p>
            <a:r>
              <a:rPr lang="en-US" sz="2000" dirty="0" err="1"/>
              <a:t>e</a:t>
            </a:r>
            <a:r>
              <a:rPr lang="en-US" sz="2000" baseline="30000" dirty="0" err="1"/>
              <a:t>+</a:t>
            </a:r>
            <a:r>
              <a:rPr lang="en-US" sz="2000" dirty="0" err="1"/>
              <a:t>p</a:t>
            </a:r>
            <a:r>
              <a:rPr lang="en-US" sz="2000" dirty="0"/>
              <a:t>      </a:t>
            </a:r>
            <a:r>
              <a:rPr lang="en-US" sz="2000" dirty="0" err="1" smtClean="0"/>
              <a:t>e</a:t>
            </a:r>
            <a:r>
              <a:rPr lang="en-US" sz="2000" baseline="30000" dirty="0" err="1" smtClean="0"/>
              <a:t>+</a:t>
            </a:r>
            <a:r>
              <a:rPr lang="en-US" sz="2000" dirty="0" err="1" smtClean="0">
                <a:latin typeface="Symbol" pitchFamily="18" charset="2"/>
              </a:rPr>
              <a:t>g</a:t>
            </a:r>
            <a:r>
              <a:rPr lang="en-US" sz="2000" dirty="0" err="1" smtClean="0"/>
              <a:t>X</a:t>
            </a:r>
            <a:endParaRPr lang="en-US" sz="2000" dirty="0"/>
          </a:p>
        </p:txBody>
      </p:sp>
      <p:sp>
        <p:nvSpPr>
          <p:cNvPr id="121895" name="Line 39"/>
          <p:cNvSpPr>
            <a:spLocks noChangeShapeType="1"/>
          </p:cNvSpPr>
          <p:nvPr/>
        </p:nvSpPr>
        <p:spPr bwMode="auto">
          <a:xfrm flipV="1">
            <a:off x="2009869" y="1093739"/>
            <a:ext cx="254366" cy="1729"/>
          </a:xfrm>
          <a:prstGeom prst="line">
            <a:avLst/>
          </a:prstGeom>
          <a:noFill/>
          <a:ln w="28575">
            <a:solidFill>
              <a:schemeClr val="tx1"/>
            </a:solidFill>
            <a:round/>
            <a:headEnd/>
            <a:tailEnd type="arrow" w="med" len="med"/>
          </a:ln>
          <a:effectLst/>
        </p:spPr>
        <p:txBody>
          <a:bodyPr/>
          <a:lstStyle/>
          <a:p>
            <a:endParaRPr lang="en-US" sz="1200" dirty="0"/>
          </a:p>
        </p:txBody>
      </p:sp>
      <p:sp>
        <p:nvSpPr>
          <p:cNvPr id="121896" name="Text Box 40"/>
          <p:cNvSpPr txBox="1">
            <a:spLocks noChangeArrowheads="1"/>
          </p:cNvSpPr>
          <p:nvPr/>
        </p:nvSpPr>
        <p:spPr bwMode="auto">
          <a:xfrm>
            <a:off x="6376488" y="920750"/>
            <a:ext cx="1383712" cy="400110"/>
          </a:xfrm>
          <a:prstGeom prst="rect">
            <a:avLst/>
          </a:prstGeom>
          <a:noFill/>
          <a:ln w="9525">
            <a:noFill/>
            <a:miter lim="800000"/>
            <a:headEnd/>
            <a:tailEnd/>
          </a:ln>
          <a:effectLst/>
        </p:spPr>
        <p:txBody>
          <a:bodyPr wrap="none">
            <a:spAutoFit/>
          </a:bodyPr>
          <a:lstStyle/>
          <a:p>
            <a:r>
              <a:rPr lang="en-US" sz="2000" dirty="0"/>
              <a:t>e</a:t>
            </a:r>
            <a:r>
              <a:rPr lang="en-US" sz="2000" baseline="30000" dirty="0"/>
              <a:t>-</a:t>
            </a:r>
            <a:r>
              <a:rPr lang="en-US" sz="2000" dirty="0"/>
              <a:t>p      </a:t>
            </a:r>
            <a:r>
              <a:rPr lang="en-US" sz="2000" dirty="0" smtClean="0"/>
              <a:t>e</a:t>
            </a:r>
            <a:r>
              <a:rPr lang="en-US" sz="2000" baseline="30000" dirty="0" smtClean="0"/>
              <a:t>-</a:t>
            </a:r>
            <a:r>
              <a:rPr lang="en-US" sz="2000" dirty="0" err="1" smtClean="0"/>
              <a:t>pX</a:t>
            </a:r>
            <a:endParaRPr lang="en-US" sz="2000" dirty="0"/>
          </a:p>
        </p:txBody>
      </p:sp>
      <p:grpSp>
        <p:nvGrpSpPr>
          <p:cNvPr id="2" name="Group 47"/>
          <p:cNvGrpSpPr>
            <a:grpSpLocks/>
          </p:cNvGrpSpPr>
          <p:nvPr/>
        </p:nvGrpSpPr>
        <p:grpSpPr bwMode="auto">
          <a:xfrm>
            <a:off x="4971493" y="1165992"/>
            <a:ext cx="3419475" cy="3772694"/>
            <a:chOff x="3174" y="742"/>
            <a:chExt cx="2298" cy="2522"/>
          </a:xfrm>
        </p:grpSpPr>
        <p:pic>
          <p:nvPicPr>
            <p:cNvPr id="121888" name="Picture 32" descr="ssaclashermes"/>
            <p:cNvPicPr>
              <a:picLocks noChangeAspect="1" noChangeArrowheads="1"/>
            </p:cNvPicPr>
            <p:nvPr/>
          </p:nvPicPr>
          <p:blipFill>
            <a:blip r:embed="rId2" cstate="print"/>
            <a:srcRect t="4425" r="44643"/>
            <a:stretch>
              <a:fillRect/>
            </a:stretch>
          </p:blipFill>
          <p:spPr bwMode="auto">
            <a:xfrm>
              <a:off x="3174" y="864"/>
              <a:ext cx="2298" cy="2400"/>
            </a:xfrm>
            <a:prstGeom prst="rect">
              <a:avLst/>
            </a:prstGeom>
            <a:noFill/>
          </p:spPr>
        </p:pic>
        <p:sp>
          <p:nvSpPr>
            <p:cNvPr id="121889" name="Line 33"/>
            <p:cNvSpPr>
              <a:spLocks noChangeShapeType="1"/>
            </p:cNvSpPr>
            <p:nvPr/>
          </p:nvSpPr>
          <p:spPr bwMode="auto">
            <a:xfrm>
              <a:off x="3742" y="1872"/>
              <a:ext cx="1584" cy="0"/>
            </a:xfrm>
            <a:prstGeom prst="line">
              <a:avLst/>
            </a:prstGeom>
            <a:noFill/>
            <a:ln w="9525">
              <a:solidFill>
                <a:schemeClr val="tx1"/>
              </a:solidFill>
              <a:round/>
              <a:headEnd/>
              <a:tailEnd/>
            </a:ln>
            <a:effectLst/>
          </p:spPr>
          <p:txBody>
            <a:bodyPr/>
            <a:lstStyle/>
            <a:p>
              <a:endParaRPr lang="en-US"/>
            </a:p>
          </p:txBody>
        </p:sp>
        <p:sp>
          <p:nvSpPr>
            <p:cNvPr id="121874" name="Rectangle 18"/>
            <p:cNvSpPr>
              <a:spLocks noChangeArrowheads="1"/>
            </p:cNvSpPr>
            <p:nvPr/>
          </p:nvSpPr>
          <p:spPr bwMode="auto">
            <a:xfrm>
              <a:off x="4798" y="936"/>
              <a:ext cx="480" cy="312"/>
            </a:xfrm>
            <a:prstGeom prst="rect">
              <a:avLst/>
            </a:prstGeom>
            <a:solidFill>
              <a:schemeClr val="bg1"/>
            </a:solidFill>
            <a:ln w="9525">
              <a:noFill/>
              <a:miter lim="800000"/>
              <a:headEnd/>
              <a:tailEnd/>
            </a:ln>
            <a:effectLst/>
          </p:spPr>
          <p:txBody>
            <a:bodyPr wrap="none" anchor="ctr"/>
            <a:lstStyle/>
            <a:p>
              <a:endParaRPr lang="en-US"/>
            </a:p>
          </p:txBody>
        </p:sp>
        <p:sp>
          <p:nvSpPr>
            <p:cNvPr id="121875" name="Text Box 19"/>
            <p:cNvSpPr txBox="1">
              <a:spLocks noChangeArrowheads="1"/>
            </p:cNvSpPr>
            <p:nvPr/>
          </p:nvSpPr>
          <p:spPr bwMode="auto">
            <a:xfrm>
              <a:off x="4623" y="958"/>
              <a:ext cx="664" cy="391"/>
            </a:xfrm>
            <a:prstGeom prst="rect">
              <a:avLst/>
            </a:prstGeom>
            <a:noFill/>
            <a:ln w="9525">
              <a:noFill/>
              <a:miter lim="800000"/>
              <a:headEnd/>
              <a:tailEnd/>
            </a:ln>
            <a:effectLst/>
          </p:spPr>
          <p:txBody>
            <a:bodyPr wrap="none">
              <a:spAutoFit/>
            </a:bodyPr>
            <a:lstStyle/>
            <a:p>
              <a:pPr algn="l"/>
              <a:r>
                <a:rPr lang="en-US" sz="1600" b="1" dirty="0">
                  <a:solidFill>
                    <a:srgbClr val="FF0000"/>
                  </a:solidFill>
                  <a:latin typeface="Arial" pitchFamily="34" charset="0"/>
                  <a:cs typeface="Arial" pitchFamily="34" charset="0"/>
                </a:rPr>
                <a:t>CLAS</a:t>
              </a:r>
            </a:p>
            <a:p>
              <a:pPr algn="l"/>
              <a:r>
                <a:rPr lang="en-US" sz="1600" b="1" dirty="0">
                  <a:solidFill>
                    <a:srgbClr val="FF0000"/>
                  </a:solidFill>
                  <a:latin typeface="Arial" pitchFamily="34" charset="0"/>
                  <a:cs typeface="Arial" pitchFamily="34" charset="0"/>
                </a:rPr>
                <a:t>4.3 </a:t>
              </a:r>
              <a:r>
                <a:rPr lang="en-US" sz="1600" b="1" dirty="0" err="1">
                  <a:solidFill>
                    <a:srgbClr val="FF0000"/>
                  </a:solidFill>
                  <a:latin typeface="Arial" pitchFamily="34" charset="0"/>
                  <a:cs typeface="Arial" pitchFamily="34" charset="0"/>
                </a:rPr>
                <a:t>GeV</a:t>
              </a:r>
              <a:r>
                <a:rPr lang="en-US" sz="1400" dirty="0">
                  <a:solidFill>
                    <a:srgbClr val="FF0000"/>
                  </a:solidFill>
                  <a:latin typeface="Arial" pitchFamily="34" charset="0"/>
                  <a:cs typeface="Arial" pitchFamily="34" charset="0"/>
                </a:rPr>
                <a:t> </a:t>
              </a:r>
            </a:p>
          </p:txBody>
        </p:sp>
        <p:sp>
          <p:nvSpPr>
            <p:cNvPr id="121897" name="Line 41"/>
            <p:cNvSpPr>
              <a:spLocks noChangeShapeType="1"/>
            </p:cNvSpPr>
            <p:nvPr/>
          </p:nvSpPr>
          <p:spPr bwMode="auto">
            <a:xfrm>
              <a:off x="4452" y="742"/>
              <a:ext cx="181" cy="2"/>
            </a:xfrm>
            <a:prstGeom prst="line">
              <a:avLst/>
            </a:prstGeom>
            <a:noFill/>
            <a:ln w="28575">
              <a:solidFill>
                <a:schemeClr val="tx1"/>
              </a:solidFill>
              <a:round/>
              <a:headEnd/>
              <a:tailEnd type="arrow" w="med" len="med"/>
            </a:ln>
            <a:effectLst/>
          </p:spPr>
          <p:txBody>
            <a:bodyPr/>
            <a:lstStyle/>
            <a:p>
              <a:endParaRPr lang="en-US"/>
            </a:p>
          </p:txBody>
        </p:sp>
      </p:grpSp>
      <p:sp>
        <p:nvSpPr>
          <p:cNvPr id="121898" name="Text Box 42"/>
          <p:cNvSpPr txBox="1">
            <a:spLocks noChangeArrowheads="1"/>
          </p:cNvSpPr>
          <p:nvPr/>
        </p:nvSpPr>
        <p:spPr bwMode="auto">
          <a:xfrm>
            <a:off x="4284675" y="875916"/>
            <a:ext cx="755335" cy="400110"/>
          </a:xfrm>
          <a:prstGeom prst="rect">
            <a:avLst/>
          </a:prstGeom>
          <a:noFill/>
          <a:ln w="9525">
            <a:solidFill>
              <a:srgbClr val="FF0000"/>
            </a:solidFill>
            <a:miter lim="800000"/>
            <a:headEnd/>
            <a:tailEnd/>
          </a:ln>
          <a:effectLst/>
        </p:spPr>
        <p:txBody>
          <a:bodyPr wrap="none">
            <a:spAutoFit/>
          </a:bodyPr>
          <a:lstStyle/>
          <a:p>
            <a:r>
              <a:rPr lang="en-US" sz="2000" b="1" dirty="0">
                <a:solidFill>
                  <a:srgbClr val="FF0000"/>
                </a:solidFill>
                <a:latin typeface="Arial" pitchFamily="34" charset="0"/>
                <a:cs typeface="Arial" pitchFamily="34" charset="0"/>
              </a:rPr>
              <a:t>2001</a:t>
            </a:r>
          </a:p>
        </p:txBody>
      </p:sp>
      <p:grpSp>
        <p:nvGrpSpPr>
          <p:cNvPr id="3" name="Group 53"/>
          <p:cNvGrpSpPr>
            <a:grpSpLocks/>
          </p:cNvGrpSpPr>
          <p:nvPr/>
        </p:nvGrpSpPr>
        <p:grpSpPr bwMode="auto">
          <a:xfrm>
            <a:off x="383265" y="1439333"/>
            <a:ext cx="3636476" cy="3159827"/>
            <a:chOff x="384" y="912"/>
            <a:chExt cx="2466" cy="2352"/>
          </a:xfrm>
        </p:grpSpPr>
        <p:sp>
          <p:nvSpPr>
            <p:cNvPr id="121906" name="Rectangle 50"/>
            <p:cNvSpPr>
              <a:spLocks noChangeArrowheads="1"/>
            </p:cNvSpPr>
            <p:nvPr/>
          </p:nvSpPr>
          <p:spPr bwMode="auto">
            <a:xfrm>
              <a:off x="384" y="2736"/>
              <a:ext cx="2400" cy="528"/>
            </a:xfrm>
            <a:prstGeom prst="rect">
              <a:avLst/>
            </a:prstGeom>
            <a:solidFill>
              <a:schemeClr val="bg1"/>
            </a:solidFill>
            <a:ln w="9525">
              <a:noFill/>
              <a:miter lim="800000"/>
              <a:headEnd/>
              <a:tailEnd/>
            </a:ln>
            <a:effectLst/>
          </p:spPr>
          <p:txBody>
            <a:bodyPr wrap="none" anchor="ctr"/>
            <a:lstStyle/>
            <a:p>
              <a:r>
                <a:rPr lang="en-US" sz="1800" b="1">
                  <a:latin typeface="Arial" charset="0"/>
                </a:rPr>
                <a:t>0</a:t>
              </a:r>
            </a:p>
          </p:txBody>
        </p:sp>
        <p:pic>
          <p:nvPicPr>
            <p:cNvPr id="121899" name="Picture 43" descr="ssahermes"/>
            <p:cNvPicPr>
              <a:picLocks noChangeAspect="1" noChangeArrowheads="1"/>
            </p:cNvPicPr>
            <p:nvPr/>
          </p:nvPicPr>
          <p:blipFill>
            <a:blip r:embed="rId3" cstate="print"/>
            <a:srcRect t="4001" b="15674"/>
            <a:stretch>
              <a:fillRect/>
            </a:stretch>
          </p:blipFill>
          <p:spPr bwMode="auto">
            <a:xfrm>
              <a:off x="384" y="912"/>
              <a:ext cx="2400" cy="1968"/>
            </a:xfrm>
            <a:prstGeom prst="rect">
              <a:avLst/>
            </a:prstGeom>
            <a:noFill/>
          </p:spPr>
        </p:pic>
        <p:sp>
          <p:nvSpPr>
            <p:cNvPr id="121870" name="Text Box 14"/>
            <p:cNvSpPr txBox="1">
              <a:spLocks noChangeArrowheads="1"/>
            </p:cNvSpPr>
            <p:nvPr/>
          </p:nvSpPr>
          <p:spPr bwMode="auto">
            <a:xfrm>
              <a:off x="1852" y="1017"/>
              <a:ext cx="866" cy="435"/>
            </a:xfrm>
            <a:prstGeom prst="rect">
              <a:avLst/>
            </a:prstGeom>
            <a:noFill/>
            <a:ln w="9525">
              <a:noFill/>
              <a:miter lim="800000"/>
              <a:headEnd/>
              <a:tailEnd/>
            </a:ln>
            <a:effectLst/>
          </p:spPr>
          <p:txBody>
            <a:bodyPr wrap="square">
              <a:spAutoFit/>
            </a:bodyPr>
            <a:lstStyle/>
            <a:p>
              <a:pPr algn="l"/>
              <a:r>
                <a:rPr lang="en-US" sz="1600" b="1" dirty="0">
                  <a:solidFill>
                    <a:srgbClr val="FF0000"/>
                  </a:solidFill>
                  <a:latin typeface="Arial" pitchFamily="34" charset="0"/>
                  <a:cs typeface="Arial" pitchFamily="34" charset="0"/>
                </a:rPr>
                <a:t>HERMES</a:t>
              </a:r>
            </a:p>
            <a:p>
              <a:pPr algn="l"/>
              <a:r>
                <a:rPr lang="en-US" sz="1600" b="1" dirty="0">
                  <a:solidFill>
                    <a:srgbClr val="FF0000"/>
                  </a:solidFill>
                  <a:latin typeface="Arial" pitchFamily="34" charset="0"/>
                  <a:cs typeface="Arial" pitchFamily="34" charset="0"/>
                </a:rPr>
                <a:t>27 </a:t>
              </a:r>
              <a:r>
                <a:rPr lang="en-US" sz="1600" b="1" dirty="0" err="1">
                  <a:solidFill>
                    <a:srgbClr val="FF0000"/>
                  </a:solidFill>
                  <a:latin typeface="Arial" pitchFamily="34" charset="0"/>
                  <a:cs typeface="Arial" pitchFamily="34" charset="0"/>
                </a:rPr>
                <a:t>GeV</a:t>
              </a:r>
              <a:endParaRPr lang="en-US" sz="1600" b="1" dirty="0">
                <a:solidFill>
                  <a:srgbClr val="FF0000"/>
                </a:solidFill>
                <a:latin typeface="Arial" pitchFamily="34" charset="0"/>
                <a:cs typeface="Arial" pitchFamily="34" charset="0"/>
              </a:endParaRPr>
            </a:p>
          </p:txBody>
        </p:sp>
        <p:sp>
          <p:nvSpPr>
            <p:cNvPr id="121900" name="Line 44"/>
            <p:cNvSpPr>
              <a:spLocks noChangeShapeType="1"/>
            </p:cNvSpPr>
            <p:nvPr/>
          </p:nvSpPr>
          <p:spPr bwMode="auto">
            <a:xfrm>
              <a:off x="816" y="1920"/>
              <a:ext cx="0" cy="0"/>
            </a:xfrm>
            <a:prstGeom prst="line">
              <a:avLst/>
            </a:prstGeom>
            <a:noFill/>
            <a:ln w="9525">
              <a:solidFill>
                <a:schemeClr val="tx1"/>
              </a:solidFill>
              <a:round/>
              <a:headEnd/>
              <a:tailEnd/>
            </a:ln>
            <a:effectLst/>
          </p:spPr>
          <p:txBody>
            <a:bodyPr/>
            <a:lstStyle/>
            <a:p>
              <a:endParaRPr lang="en-US"/>
            </a:p>
          </p:txBody>
        </p:sp>
        <p:sp>
          <p:nvSpPr>
            <p:cNvPr id="121901" name="Line 45"/>
            <p:cNvSpPr>
              <a:spLocks noChangeShapeType="1"/>
            </p:cNvSpPr>
            <p:nvPr/>
          </p:nvSpPr>
          <p:spPr bwMode="auto">
            <a:xfrm>
              <a:off x="816" y="1920"/>
              <a:ext cx="1968" cy="0"/>
            </a:xfrm>
            <a:prstGeom prst="line">
              <a:avLst/>
            </a:prstGeom>
            <a:noFill/>
            <a:ln w="9525">
              <a:solidFill>
                <a:schemeClr val="tx1"/>
              </a:solidFill>
              <a:round/>
              <a:headEnd/>
              <a:tailEnd/>
            </a:ln>
            <a:effectLst/>
          </p:spPr>
          <p:txBody>
            <a:bodyPr/>
            <a:lstStyle/>
            <a:p>
              <a:endParaRPr lang="en-US"/>
            </a:p>
          </p:txBody>
        </p:sp>
        <p:sp>
          <p:nvSpPr>
            <p:cNvPr id="121904" name="Text Box 48"/>
            <p:cNvSpPr txBox="1">
              <a:spLocks noChangeArrowheads="1"/>
            </p:cNvSpPr>
            <p:nvPr/>
          </p:nvSpPr>
          <p:spPr bwMode="auto">
            <a:xfrm>
              <a:off x="596" y="2880"/>
              <a:ext cx="614" cy="275"/>
            </a:xfrm>
            <a:prstGeom prst="rect">
              <a:avLst/>
            </a:prstGeom>
            <a:noFill/>
            <a:ln w="9525">
              <a:noFill/>
              <a:miter lim="800000"/>
              <a:headEnd/>
              <a:tailEnd/>
            </a:ln>
            <a:effectLst/>
          </p:spPr>
          <p:txBody>
            <a:bodyPr wrap="square">
              <a:spAutoFit/>
            </a:bodyPr>
            <a:lstStyle/>
            <a:p>
              <a:r>
                <a:rPr lang="en-US" sz="1800" b="1" dirty="0">
                  <a:latin typeface="Arial" charset="0"/>
                </a:rPr>
                <a:t>-180</a:t>
              </a:r>
            </a:p>
          </p:txBody>
        </p:sp>
        <p:sp>
          <p:nvSpPr>
            <p:cNvPr id="121905" name="Text Box 49"/>
            <p:cNvSpPr txBox="1">
              <a:spLocks noChangeArrowheads="1"/>
            </p:cNvSpPr>
            <p:nvPr/>
          </p:nvSpPr>
          <p:spPr bwMode="auto">
            <a:xfrm>
              <a:off x="2290" y="2880"/>
              <a:ext cx="560" cy="275"/>
            </a:xfrm>
            <a:prstGeom prst="rect">
              <a:avLst/>
            </a:prstGeom>
            <a:noFill/>
            <a:ln w="9525">
              <a:noFill/>
              <a:miter lim="800000"/>
              <a:headEnd/>
              <a:tailEnd/>
            </a:ln>
            <a:effectLst/>
          </p:spPr>
          <p:txBody>
            <a:bodyPr wrap="square">
              <a:spAutoFit/>
            </a:bodyPr>
            <a:lstStyle/>
            <a:p>
              <a:r>
                <a:rPr lang="en-US" sz="1800" b="1" dirty="0">
                  <a:latin typeface="Arial" charset="0"/>
                </a:rPr>
                <a:t>+180</a:t>
              </a:r>
            </a:p>
          </p:txBody>
        </p:sp>
        <p:sp>
          <p:nvSpPr>
            <p:cNvPr id="121908" name="Text Box 52"/>
            <p:cNvSpPr txBox="1">
              <a:spLocks noChangeArrowheads="1"/>
            </p:cNvSpPr>
            <p:nvPr/>
          </p:nvSpPr>
          <p:spPr bwMode="auto">
            <a:xfrm>
              <a:off x="1659" y="2928"/>
              <a:ext cx="681" cy="275"/>
            </a:xfrm>
            <a:prstGeom prst="rect">
              <a:avLst/>
            </a:prstGeom>
            <a:noFill/>
            <a:ln w="9525">
              <a:noFill/>
              <a:miter lim="800000"/>
              <a:headEnd/>
              <a:tailEnd/>
            </a:ln>
            <a:effectLst/>
          </p:spPr>
          <p:txBody>
            <a:bodyPr wrap="square">
              <a:spAutoFit/>
            </a:bodyPr>
            <a:lstStyle/>
            <a:p>
              <a:r>
                <a:rPr lang="en-US" sz="1800" b="1" dirty="0" err="1">
                  <a:latin typeface="Symbol" pitchFamily="18" charset="2"/>
                </a:rPr>
                <a:t>f</a:t>
              </a:r>
              <a:r>
                <a:rPr lang="en-US" sz="1800" b="1" dirty="0" err="1">
                  <a:latin typeface="Arial" charset="0"/>
                </a:rPr>
                <a:t>(</a:t>
              </a:r>
              <a:r>
                <a:rPr lang="en-US" sz="1800" dirty="0" err="1">
                  <a:latin typeface="Arial" charset="0"/>
                </a:rPr>
                <a:t>deg</a:t>
              </a:r>
              <a:r>
                <a:rPr lang="en-US" sz="1800" dirty="0">
                  <a:latin typeface="Arial" charset="0"/>
                </a:rPr>
                <a:t>)</a:t>
              </a:r>
            </a:p>
          </p:txBody>
        </p:sp>
      </p:grpSp>
      <p:sp>
        <p:nvSpPr>
          <p:cNvPr id="121913" name="Text Box 57"/>
          <p:cNvSpPr txBox="1">
            <a:spLocks noChangeArrowheads="1"/>
          </p:cNvSpPr>
          <p:nvPr/>
        </p:nvSpPr>
        <p:spPr bwMode="auto">
          <a:xfrm>
            <a:off x="1216575" y="3507244"/>
            <a:ext cx="1522412" cy="366713"/>
          </a:xfrm>
          <a:prstGeom prst="rect">
            <a:avLst/>
          </a:prstGeom>
          <a:noFill/>
          <a:ln w="9525">
            <a:noFill/>
            <a:miter lim="800000"/>
            <a:headEnd/>
            <a:tailEnd/>
          </a:ln>
          <a:effectLst/>
        </p:spPr>
        <p:txBody>
          <a:bodyPr wrap="none">
            <a:spAutoFit/>
          </a:bodyPr>
          <a:lstStyle/>
          <a:p>
            <a:r>
              <a:rPr lang="en-US" sz="1800" dirty="0">
                <a:latin typeface="Arial" pitchFamily="34" charset="0"/>
                <a:cs typeface="Arial" pitchFamily="34" charset="0"/>
              </a:rPr>
              <a:t>Q</a:t>
            </a:r>
            <a:r>
              <a:rPr lang="en-US" sz="1800" baseline="30000" dirty="0">
                <a:latin typeface="Arial" pitchFamily="34" charset="0"/>
                <a:cs typeface="Arial" pitchFamily="34" charset="0"/>
              </a:rPr>
              <a:t>2</a:t>
            </a:r>
            <a:r>
              <a:rPr lang="en-US" sz="1800" dirty="0">
                <a:latin typeface="Arial" pitchFamily="34" charset="0"/>
                <a:cs typeface="Arial" pitchFamily="34" charset="0"/>
              </a:rPr>
              <a:t>=2.5 GeV</a:t>
            </a:r>
            <a:r>
              <a:rPr lang="en-US" sz="1800" baseline="30000" dirty="0">
                <a:latin typeface="Arial" pitchFamily="34" charset="0"/>
                <a:cs typeface="Arial" pitchFamily="34" charset="0"/>
              </a:rPr>
              <a:t>2</a:t>
            </a:r>
          </a:p>
        </p:txBody>
      </p:sp>
      <p:sp>
        <p:nvSpPr>
          <p:cNvPr id="121914" name="Text Box 58"/>
          <p:cNvSpPr txBox="1">
            <a:spLocks noChangeArrowheads="1"/>
          </p:cNvSpPr>
          <p:nvPr/>
        </p:nvSpPr>
        <p:spPr bwMode="auto">
          <a:xfrm>
            <a:off x="5948021" y="3810000"/>
            <a:ext cx="1515159" cy="369332"/>
          </a:xfrm>
          <a:prstGeom prst="rect">
            <a:avLst/>
          </a:prstGeom>
          <a:noFill/>
          <a:ln w="9525">
            <a:noFill/>
            <a:miter lim="800000"/>
            <a:headEnd/>
            <a:tailEnd/>
          </a:ln>
          <a:effectLst/>
        </p:spPr>
        <p:txBody>
          <a:bodyPr wrap="none">
            <a:spAutoFit/>
          </a:bodyPr>
          <a:lstStyle/>
          <a:p>
            <a:r>
              <a:rPr lang="en-US" sz="1800" dirty="0">
                <a:latin typeface="Arial" pitchFamily="34" charset="0"/>
                <a:cs typeface="Arial" pitchFamily="34" charset="0"/>
              </a:rPr>
              <a:t>Q</a:t>
            </a:r>
            <a:r>
              <a:rPr lang="en-US" sz="1800" baseline="30000" dirty="0">
                <a:latin typeface="Arial" pitchFamily="34" charset="0"/>
                <a:cs typeface="Arial" pitchFamily="34" charset="0"/>
              </a:rPr>
              <a:t>2</a:t>
            </a:r>
            <a:r>
              <a:rPr lang="en-US" sz="1800" dirty="0">
                <a:latin typeface="Arial" pitchFamily="34" charset="0"/>
                <a:cs typeface="Arial" pitchFamily="34" charset="0"/>
              </a:rPr>
              <a:t>=1.5 GeV</a:t>
            </a:r>
            <a:r>
              <a:rPr lang="en-US" sz="1800" baseline="30000" dirty="0">
                <a:latin typeface="Arial" pitchFamily="34" charset="0"/>
                <a:cs typeface="Arial" pitchFamily="34" charset="0"/>
              </a:rPr>
              <a:t>2</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0"/>
            <a:ext cx="8610600" cy="670033"/>
          </a:xfrm>
        </p:spPr>
        <p:txBody>
          <a:bodyPr>
            <a:normAutofit/>
          </a:bodyPr>
          <a:lstStyle/>
          <a:p>
            <a:r>
              <a:rPr lang="en-US" sz="3200" b="1" dirty="0" smtClean="0">
                <a:solidFill>
                  <a:srgbClr val="000090"/>
                </a:solidFill>
              </a:rPr>
              <a:t>DVCS </a:t>
            </a:r>
            <a:r>
              <a:rPr lang="en-US" sz="3200" b="1" dirty="0" err="1" smtClean="0">
                <a:solidFill>
                  <a:srgbClr val="000090"/>
                </a:solidFill>
              </a:rPr>
              <a:t>Unpolarized</a:t>
            </a:r>
            <a:r>
              <a:rPr lang="en-US" sz="3200" b="1" dirty="0" smtClean="0">
                <a:solidFill>
                  <a:srgbClr val="000090"/>
                </a:solidFill>
              </a:rPr>
              <a:t> Cross-Sections (6GeV)</a:t>
            </a:r>
            <a:endParaRPr lang="en-US" sz="3200" b="1" dirty="0">
              <a:solidFill>
                <a:srgbClr val="000090"/>
              </a:solidFill>
            </a:endParaRPr>
          </a:p>
        </p:txBody>
      </p:sp>
      <p:pic>
        <p:nvPicPr>
          <p:cNvPr id="4" name="Picture 3" descr="unpolarcrosssections.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957777"/>
            <a:ext cx="9087877" cy="573625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7611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631"/>
            <a:ext cx="8229600" cy="610265"/>
          </a:xfrm>
        </p:spPr>
        <p:txBody>
          <a:bodyPr>
            <a:normAutofit/>
          </a:bodyPr>
          <a:lstStyle/>
          <a:p>
            <a:r>
              <a:rPr lang="en-US" dirty="0" smtClean="0">
                <a:solidFill>
                  <a:srgbClr val="000090"/>
                </a:solidFill>
              </a:rPr>
              <a:t>DVCS </a:t>
            </a:r>
            <a:r>
              <a:rPr lang="en-US" dirty="0" err="1" smtClean="0">
                <a:solidFill>
                  <a:srgbClr val="000090"/>
                </a:solidFill>
              </a:rPr>
              <a:t>Longitundinal</a:t>
            </a:r>
            <a:r>
              <a:rPr lang="en-US" dirty="0" smtClean="0">
                <a:solidFill>
                  <a:srgbClr val="000090"/>
                </a:solidFill>
              </a:rPr>
              <a:t> Target (6GeV)</a:t>
            </a:r>
            <a:endParaRPr lang="en-US" dirty="0">
              <a:solidFill>
                <a:srgbClr val="000090"/>
              </a:solidFill>
            </a:endParaRPr>
          </a:p>
        </p:txBody>
      </p:sp>
      <p:pic>
        <p:nvPicPr>
          <p:cNvPr id="4" name="Picture 3" descr="A_UL_eg1dvcs.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2302" y="1148926"/>
            <a:ext cx="4364055" cy="5709074"/>
          </a:xfrm>
          <a:prstGeom prst="rect">
            <a:avLst/>
          </a:prstGeom>
        </p:spPr>
      </p:pic>
      <p:pic>
        <p:nvPicPr>
          <p:cNvPr id="5" name="Picture 4" descr="A_LL_eg1dvcs.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09897" y="1148926"/>
            <a:ext cx="4361232" cy="5709074"/>
          </a:xfrm>
          <a:prstGeom prst="rect">
            <a:avLst/>
          </a:prstGeom>
        </p:spPr>
      </p:pic>
      <p:pic>
        <p:nvPicPr>
          <p:cNvPr id="10" name="Picture 9"/>
          <p:cNvPicPr>
            <a:picLocks noChangeAspect="1"/>
          </p:cNvPicPr>
          <p:nvPr/>
        </p:nvPicPr>
        <p:blipFill>
          <a:blip r:embed="rId4"/>
          <a:stretch>
            <a:fillRect/>
          </a:stretch>
        </p:blipFill>
        <p:spPr>
          <a:xfrm>
            <a:off x="1374138" y="884903"/>
            <a:ext cx="1754358" cy="379809"/>
          </a:xfrm>
          <a:prstGeom prst="rect">
            <a:avLst/>
          </a:prstGeom>
        </p:spPr>
      </p:pic>
      <p:pic>
        <p:nvPicPr>
          <p:cNvPr id="11" name="Picture 10"/>
          <p:cNvPicPr>
            <a:picLocks noChangeAspect="1"/>
          </p:cNvPicPr>
          <p:nvPr/>
        </p:nvPicPr>
        <p:blipFill>
          <a:blip r:embed="rId5"/>
          <a:stretch>
            <a:fillRect/>
          </a:stretch>
        </p:blipFill>
        <p:spPr>
          <a:xfrm>
            <a:off x="5944186" y="839637"/>
            <a:ext cx="1754358" cy="42181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3676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4400" b="1" dirty="0" smtClean="0">
                <a:solidFill>
                  <a:srgbClr val="FF0000"/>
                </a:solidFill>
                <a:ea typeface="Tahoma" charset="0"/>
                <a:cs typeface="Tahoma" charset="0"/>
              </a:rPr>
              <a:t>A</a:t>
            </a:r>
            <a:r>
              <a:rPr lang="fr-FR" sz="4400" b="1" baseline="-25000" dirty="0" smtClean="0">
                <a:solidFill>
                  <a:srgbClr val="FF0000"/>
                </a:solidFill>
                <a:ea typeface="Tahoma" charset="0"/>
                <a:cs typeface="Tahoma" charset="0"/>
              </a:rPr>
              <a:t>LU</a:t>
            </a:r>
            <a:r>
              <a:rPr lang="fr-FR" sz="4400" b="1" dirty="0" smtClean="0">
                <a:solidFill>
                  <a:srgbClr val="964305"/>
                </a:solidFill>
                <a:ea typeface="Tahoma" charset="0"/>
                <a:cs typeface="Tahoma" charset="0"/>
              </a:rPr>
              <a:t> </a:t>
            </a:r>
            <a:r>
              <a:rPr lang="fr-FR" sz="4400" b="1" dirty="0" smtClean="0">
                <a:solidFill>
                  <a:srgbClr val="000090"/>
                </a:solidFill>
                <a:ea typeface="Tahoma" charset="0"/>
                <a:cs typeface="Tahoma" charset="0"/>
              </a:rPr>
              <a:t>projections for JLab@12GeV</a:t>
            </a:r>
            <a:endParaRPr lang="en-US" b="1" dirty="0">
              <a:solidFill>
                <a:srgbClr val="000090"/>
              </a:solidFill>
            </a:endParaRPr>
          </a:p>
        </p:txBody>
      </p:sp>
      <p:pic>
        <p:nvPicPr>
          <p:cNvPr id="6" name="Picture 5"/>
          <p:cNvPicPr>
            <a:picLocks noChangeAspect="1"/>
          </p:cNvPicPr>
          <p:nvPr/>
        </p:nvPicPr>
        <p:blipFill>
          <a:blip r:embed="rId2"/>
          <a:srcRect l="10458" t="7239" r="11111" b="51768"/>
          <a:stretch>
            <a:fillRect/>
          </a:stretch>
        </p:blipFill>
        <p:spPr>
          <a:xfrm>
            <a:off x="200934" y="1280990"/>
            <a:ext cx="6784462" cy="5096933"/>
          </a:xfrm>
          <a:prstGeom prst="rect">
            <a:avLst/>
          </a:prstGeom>
        </p:spPr>
      </p:pic>
      <p:grpSp>
        <p:nvGrpSpPr>
          <p:cNvPr id="3" name="Group 8"/>
          <p:cNvGrpSpPr>
            <a:grpSpLocks/>
          </p:cNvGrpSpPr>
          <p:nvPr/>
        </p:nvGrpSpPr>
        <p:grpSpPr bwMode="auto">
          <a:xfrm>
            <a:off x="1293615" y="1815495"/>
            <a:ext cx="804673" cy="667121"/>
            <a:chOff x="672" y="1200"/>
            <a:chExt cx="480" cy="384"/>
          </a:xfrm>
        </p:grpSpPr>
        <p:sp>
          <p:nvSpPr>
            <p:cNvPr id="8" name="Rectangle 9"/>
            <p:cNvSpPr>
              <a:spLocks noChangeArrowheads="1"/>
            </p:cNvSpPr>
            <p:nvPr/>
          </p:nvSpPr>
          <p:spPr bwMode="auto">
            <a:xfrm>
              <a:off x="672" y="1200"/>
              <a:ext cx="480" cy="384"/>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9" name="Text Box 10"/>
            <p:cNvSpPr txBox="1">
              <a:spLocks noChangeArrowheads="1"/>
            </p:cNvSpPr>
            <p:nvPr/>
          </p:nvSpPr>
          <p:spPr bwMode="auto">
            <a:xfrm>
              <a:off x="729" y="1200"/>
              <a:ext cx="402" cy="266"/>
            </a:xfrm>
            <a:prstGeom prst="rect">
              <a:avLst/>
            </a:prstGeom>
            <a:noFill/>
            <a:ln w="9525">
              <a:noFill/>
              <a:miter lim="800000"/>
              <a:headEnd/>
              <a:tailEnd/>
            </a:ln>
          </p:spPr>
          <p:txBody>
            <a:bodyPr wrap="none">
              <a:prstTxWarp prst="textNoShape">
                <a:avLst/>
              </a:prstTxWarp>
              <a:spAutoFit/>
            </a:bodyPr>
            <a:lstStyle/>
            <a:p>
              <a:pPr algn="ctr"/>
              <a:r>
                <a:rPr lang="en-US" sz="2400" b="0" dirty="0">
                  <a:solidFill>
                    <a:srgbClr val="FF0000"/>
                  </a:solidFill>
                </a:rPr>
                <a:t>A</a:t>
              </a:r>
              <a:r>
                <a:rPr lang="en-US" sz="2400" b="0" baseline="-25000" dirty="0">
                  <a:solidFill>
                    <a:srgbClr val="FF0000"/>
                  </a:solidFill>
                </a:rPr>
                <a:t>LU</a:t>
              </a:r>
            </a:p>
          </p:txBody>
        </p:sp>
      </p:grpSp>
      <p:sp>
        <p:nvSpPr>
          <p:cNvPr id="10" name="Oval 9"/>
          <p:cNvSpPr/>
          <p:nvPr/>
        </p:nvSpPr>
        <p:spPr bwMode="auto">
          <a:xfrm>
            <a:off x="2713912" y="2876956"/>
            <a:ext cx="546100" cy="5524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14" name="Picture 6" descr="12gev-dvcs"/>
          <p:cNvPicPr>
            <a:picLocks noChangeAspect="1" noChangeArrowheads="1"/>
          </p:cNvPicPr>
          <p:nvPr/>
        </p:nvPicPr>
        <p:blipFill>
          <a:blip r:embed="rId3"/>
          <a:srcRect l="55173"/>
          <a:stretch>
            <a:fillRect/>
          </a:stretch>
        </p:blipFill>
        <p:spPr bwMode="auto">
          <a:xfrm>
            <a:off x="6896496" y="2105431"/>
            <a:ext cx="2057400" cy="2647950"/>
          </a:xfrm>
          <a:prstGeom prst="rect">
            <a:avLst/>
          </a:prstGeom>
          <a:noFill/>
          <a:ln w="9525">
            <a:noFill/>
            <a:miter lim="800000"/>
            <a:headEnd/>
            <a:tailEnd/>
          </a:ln>
        </p:spPr>
      </p:pic>
      <p:sp>
        <p:nvSpPr>
          <p:cNvPr id="18" name="AutoShape 12"/>
          <p:cNvSpPr>
            <a:spLocks noChangeArrowheads="1"/>
          </p:cNvSpPr>
          <p:nvPr/>
        </p:nvSpPr>
        <p:spPr bwMode="auto">
          <a:xfrm rot="20805328">
            <a:off x="7938839" y="2990828"/>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19" name="Rectangle 22"/>
          <p:cNvSpPr>
            <a:spLocks noChangeArrowheads="1"/>
          </p:cNvSpPr>
          <p:nvPr/>
        </p:nvSpPr>
        <p:spPr bwMode="auto">
          <a:xfrm>
            <a:off x="947817" y="8498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0" name="Text Box 23"/>
          <p:cNvSpPr txBox="1">
            <a:spLocks noChangeArrowheads="1"/>
          </p:cNvSpPr>
          <p:nvPr/>
        </p:nvSpPr>
        <p:spPr bwMode="auto">
          <a:xfrm>
            <a:off x="1000205" y="8943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1" name="Rectangle 24"/>
          <p:cNvSpPr>
            <a:spLocks noChangeArrowheads="1"/>
          </p:cNvSpPr>
          <p:nvPr/>
        </p:nvSpPr>
        <p:spPr bwMode="auto">
          <a:xfrm>
            <a:off x="3876755" y="7371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grpSp>
        <p:nvGrpSpPr>
          <p:cNvPr id="4" name="Group 21"/>
          <p:cNvGrpSpPr/>
          <p:nvPr/>
        </p:nvGrpSpPr>
        <p:grpSpPr>
          <a:xfrm>
            <a:off x="5753496" y="751138"/>
            <a:ext cx="1848583" cy="584776"/>
            <a:chOff x="12819183" y="814638"/>
            <a:chExt cx="1848583" cy="584776"/>
          </a:xfrm>
        </p:grpSpPr>
        <p:sp>
          <p:nvSpPr>
            <p:cNvPr id="13" name="TextBox 12"/>
            <p:cNvSpPr txBox="1"/>
            <p:nvPr/>
          </p:nvSpPr>
          <p:spPr>
            <a:xfrm>
              <a:off x="12819183" y="814638"/>
              <a:ext cx="1848583" cy="584776"/>
            </a:xfrm>
            <a:prstGeom prst="rect">
              <a:avLst/>
            </a:prstGeom>
            <a:noFill/>
          </p:spPr>
          <p:txBody>
            <a:bodyPr wrap="none" rtlCol="0">
              <a:spAutoFit/>
            </a:bodyPr>
            <a:lstStyle/>
            <a:p>
              <a:r>
                <a:rPr lang="en-US" sz="3200" dirty="0" err="1" smtClean="0">
                  <a:solidFill>
                    <a:srgbClr val="FF0000"/>
                  </a:solidFill>
                  <a:latin typeface="Calibri"/>
                  <a:cs typeface="Calibri"/>
                </a:rPr>
                <a:t>ep</a:t>
              </a:r>
              <a:r>
                <a:rPr lang="en-US" sz="3200" dirty="0" smtClean="0">
                  <a:solidFill>
                    <a:srgbClr val="FF0000"/>
                  </a:solidFill>
                  <a:latin typeface="Calibri"/>
                  <a:cs typeface="Calibri"/>
                </a:rPr>
                <a:t> --&gt; </a:t>
              </a:r>
              <a:r>
                <a:rPr lang="en-US" sz="3200" dirty="0" err="1" smtClean="0">
                  <a:solidFill>
                    <a:srgbClr val="FF0000"/>
                  </a:solidFill>
                  <a:latin typeface="Calibri"/>
                  <a:cs typeface="Calibri"/>
                </a:rPr>
                <a:t>epγ</a:t>
              </a:r>
              <a:endParaRPr lang="en-US" sz="3200" dirty="0">
                <a:solidFill>
                  <a:srgbClr val="FF0000"/>
                </a:solidFill>
                <a:latin typeface="Calibri"/>
                <a:cs typeface="Calibri"/>
              </a:endParaRPr>
            </a:p>
          </p:txBody>
        </p:sp>
        <p:cxnSp>
          <p:nvCxnSpPr>
            <p:cNvPr id="16" name="Straight Arrow Connector 15"/>
            <p:cNvCxnSpPr/>
            <p:nvPr/>
          </p:nvCxnSpPr>
          <p:spPr bwMode="auto">
            <a:xfrm>
              <a:off x="12869983" y="984789"/>
              <a:ext cx="289879" cy="1588"/>
            </a:xfrm>
            <a:prstGeom prst="straightConnector1">
              <a:avLst/>
            </a:prstGeom>
            <a:noFill/>
            <a:ln w="9525" cap="flat" cmpd="sng" algn="ctr">
              <a:solidFill>
                <a:srgbClr val="FF0000"/>
              </a:solidFill>
              <a:prstDash val="solid"/>
              <a:round/>
              <a:headEnd type="none" w="med" len="med"/>
              <a:tailEnd type="arrow"/>
            </a:ln>
            <a:effectLst/>
          </p:spPr>
        </p:cxnSp>
      </p:grpSp>
      <p:sp>
        <p:nvSpPr>
          <p:cNvPr id="17" name="TextBox 16"/>
          <p:cNvSpPr txBox="1"/>
          <p:nvPr/>
        </p:nvSpPr>
        <p:spPr>
          <a:xfrm>
            <a:off x="6896496" y="5029200"/>
            <a:ext cx="1019229" cy="523220"/>
          </a:xfrm>
          <a:prstGeom prst="rect">
            <a:avLst/>
          </a:prstGeom>
          <a:noFill/>
          <a:ln>
            <a:solidFill>
              <a:srgbClr val="000000"/>
            </a:solidFill>
          </a:ln>
        </p:spPr>
        <p:txBody>
          <a:bodyPr wrap="none" rtlCol="0">
            <a:spAutoFit/>
          </a:bodyPr>
          <a:lstStyle/>
          <a:p>
            <a:r>
              <a:rPr lang="en-US" sz="1400" dirty="0" smtClean="0">
                <a:latin typeface="Calibri"/>
                <a:cs typeface="Calibri"/>
              </a:rPr>
              <a:t>E12-06-114</a:t>
            </a:r>
          </a:p>
          <a:p>
            <a:r>
              <a:rPr lang="en-US" sz="1400" dirty="0" smtClean="0">
                <a:latin typeface="Calibri"/>
                <a:cs typeface="Calibri"/>
              </a:rPr>
              <a:t>E12-06-119</a:t>
            </a:r>
            <a:endParaRPr lang="en-US" sz="1400" dirty="0">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868175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1.38889E-6 -3.7037E-6 L 0.23194 -0.0574 " pathEditMode="relative" ptsTypes="AA">
                                      <p:cBhvr>
                                        <p:cTn id="20" dur="2000" fill="hold"/>
                                        <p:tgtEl>
                                          <p:spTgt spid="18"/>
                                        </p:tgtEl>
                                        <p:attrNameLst>
                                          <p:attrName>ppt_x</p:attrName>
                                          <p:attrName>ppt_y</p:attrName>
                                        </p:attrNameLst>
                                      </p:cBhvr>
                                    </p:animMotion>
                                  </p:childTnLst>
                                </p:cTn>
                              </p:par>
                            </p:childTnLst>
                          </p:cTn>
                        </p:par>
                        <p:par>
                          <p:cTn id="21" fill="hold">
                            <p:stCondLst>
                              <p:cond delay="2000"/>
                            </p:stCondLst>
                            <p:childTnLst>
                              <p:par>
                                <p:cTn id="22" presetID="1" presetClass="exit" presetSubtype="0" fill="hold" grpId="2" nodeType="after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8" grpId="2"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98"/>
            <a:ext cx="9144000" cy="740398"/>
          </a:xfrm>
        </p:spPr>
        <p:txBody>
          <a:bodyPr>
            <a:normAutofit fontScale="90000"/>
          </a:bodyPr>
          <a:lstStyle/>
          <a:p>
            <a:r>
              <a:rPr lang="fr-FR" sz="4400" b="1" dirty="0" smtClean="0">
                <a:solidFill>
                  <a:srgbClr val="FF0000"/>
                </a:solidFill>
                <a:ea typeface="Tahoma" charset="0"/>
                <a:cs typeface="Tahoma" charset="0"/>
              </a:rPr>
              <a:t>A</a:t>
            </a:r>
            <a:r>
              <a:rPr lang="fr-FR" sz="4400" b="1" baseline="-25000" dirty="0" smtClean="0">
                <a:solidFill>
                  <a:srgbClr val="FF0000"/>
                </a:solidFill>
                <a:ea typeface="Tahoma" charset="0"/>
                <a:cs typeface="Tahoma" charset="0"/>
              </a:rPr>
              <a:t>LU</a:t>
            </a:r>
            <a:r>
              <a:rPr lang="fr-FR" sz="4400" b="1" dirty="0" smtClean="0">
                <a:solidFill>
                  <a:srgbClr val="964305"/>
                </a:solidFill>
                <a:effectLst>
                  <a:outerShdw blurRad="50800" dist="38100" dir="2700000">
                    <a:srgbClr val="000000">
                      <a:alpha val="30000"/>
                    </a:srgbClr>
                  </a:outerShdw>
                </a:effectLst>
                <a:ea typeface="Tahoma" charset="0"/>
                <a:cs typeface="Tahoma" charset="0"/>
              </a:rPr>
              <a:t> </a:t>
            </a:r>
            <a:r>
              <a:rPr lang="fr-FR" sz="4400" b="1" dirty="0" smtClean="0">
                <a:solidFill>
                  <a:srgbClr val="000090"/>
                </a:solidFill>
                <a:ea typeface="Tahoma" charset="0"/>
                <a:cs typeface="Tahoma" charset="0"/>
              </a:rPr>
              <a:t>projections for protons</a:t>
            </a:r>
            <a:endParaRPr lang="en-US" b="1" dirty="0">
              <a:solidFill>
                <a:srgbClr val="000090"/>
              </a:solidFill>
            </a:endParaRPr>
          </a:p>
        </p:txBody>
      </p:sp>
      <p:grpSp>
        <p:nvGrpSpPr>
          <p:cNvPr id="3" name="Group 24"/>
          <p:cNvGrpSpPr>
            <a:grpSpLocks/>
          </p:cNvGrpSpPr>
          <p:nvPr/>
        </p:nvGrpSpPr>
        <p:grpSpPr bwMode="auto">
          <a:xfrm>
            <a:off x="189526" y="754716"/>
            <a:ext cx="2298700" cy="698500"/>
            <a:chOff x="762001" y="3167063"/>
            <a:chExt cx="2298699" cy="698500"/>
          </a:xfrm>
        </p:grpSpPr>
        <p:sp>
          <p:nvSpPr>
            <p:cNvPr id="7" name="Rectangle 11"/>
            <p:cNvSpPr>
              <a:spLocks noChangeArrowheads="1"/>
            </p:cNvSpPr>
            <p:nvPr/>
          </p:nvSpPr>
          <p:spPr bwMode="auto">
            <a:xfrm>
              <a:off x="762001" y="3179763"/>
              <a:ext cx="2298699" cy="685800"/>
            </a:xfrm>
            <a:prstGeom prst="rect">
              <a:avLst/>
            </a:prstGeom>
            <a:noFill/>
            <a:ln w="12700">
              <a:solidFill>
                <a:srgbClr val="161616"/>
              </a:solidFill>
              <a:miter lim="800000"/>
              <a:headEnd/>
              <a:tailEnd/>
            </a:ln>
          </p:spPr>
          <p:txBody>
            <a:bodyPr wrap="none" anchor="ctr">
              <a:prstTxWarp prst="textNoShape">
                <a:avLst/>
              </a:prstTxWarp>
            </a:bodyPr>
            <a:lstStyle/>
            <a:p>
              <a:endParaRPr lang="en-US"/>
            </a:p>
          </p:txBody>
        </p:sp>
        <p:sp>
          <p:nvSpPr>
            <p:cNvPr id="8" name="Text Box 12"/>
            <p:cNvSpPr txBox="1">
              <a:spLocks noChangeArrowheads="1"/>
            </p:cNvSpPr>
            <p:nvPr/>
          </p:nvSpPr>
          <p:spPr bwMode="auto">
            <a:xfrm>
              <a:off x="825501" y="3167063"/>
              <a:ext cx="2209800" cy="579437"/>
            </a:xfrm>
            <a:prstGeom prst="rect">
              <a:avLst/>
            </a:prstGeom>
            <a:noFill/>
            <a:ln w="9525">
              <a:noFill/>
              <a:miter lim="800000"/>
              <a:headEnd/>
              <a:tailEnd/>
            </a:ln>
          </p:spPr>
          <p:txBody>
            <a:bodyPr>
              <a:prstTxWarp prst="textNoShape">
                <a:avLst/>
              </a:prstTxWarp>
              <a:spAutoFit/>
            </a:bodyPr>
            <a:lstStyle/>
            <a:p>
              <a:pPr eaLnBrk="1" hangingPunct="1"/>
              <a:r>
                <a:rPr lang="en-US" sz="3200" b="1" dirty="0" err="1">
                  <a:solidFill>
                    <a:srgbClr val="FF0000"/>
                  </a:solidFill>
                  <a:latin typeface="Times New Roman" charset="0"/>
                </a:rPr>
                <a:t>e</a:t>
              </a:r>
              <a:r>
                <a:rPr lang="en-US" sz="3200" b="1" dirty="0">
                  <a:solidFill>
                    <a:srgbClr val="FF0000"/>
                  </a:solidFill>
                  <a:latin typeface="Times New Roman" charset="0"/>
                </a:rPr>
                <a:t> </a:t>
              </a:r>
              <a:r>
                <a:rPr lang="en-US" sz="3200" b="1" dirty="0" err="1">
                  <a:solidFill>
                    <a:srgbClr val="FF0000"/>
                  </a:solidFill>
                  <a:latin typeface="Times New Roman" charset="0"/>
                </a:rPr>
                <a:t>p</a:t>
              </a:r>
              <a:r>
                <a:rPr lang="en-US" sz="3200" b="1" dirty="0">
                  <a:solidFill>
                    <a:srgbClr val="FF0000"/>
                  </a:solidFill>
                  <a:latin typeface="Times New Roman" charset="0"/>
                </a:rPr>
                <a:t>        </a:t>
              </a:r>
              <a:r>
                <a:rPr lang="en-US" sz="3200" b="1" dirty="0" err="1">
                  <a:solidFill>
                    <a:srgbClr val="FF0000"/>
                  </a:solidFill>
                  <a:latin typeface="Times New Roman" charset="0"/>
                </a:rPr>
                <a:t>ep</a:t>
              </a:r>
              <a:r>
                <a:rPr lang="en-US" sz="3200" b="1" dirty="0" err="1">
                  <a:solidFill>
                    <a:srgbClr val="FF0000"/>
                  </a:solidFill>
                  <a:latin typeface="Symbol" charset="2"/>
                </a:rPr>
                <a:t>g</a:t>
              </a:r>
              <a:r>
                <a:rPr lang="en-US" sz="3200" dirty="0">
                  <a:solidFill>
                    <a:schemeClr val="accent2"/>
                  </a:solidFill>
                  <a:latin typeface="Symbol" charset="2"/>
                </a:rPr>
                <a:t>  </a:t>
              </a:r>
              <a:endParaRPr lang="en-US" sz="3200" dirty="0">
                <a:solidFill>
                  <a:schemeClr val="accent2"/>
                </a:solidFill>
                <a:latin typeface="Times New Roman" charset="0"/>
              </a:endParaRPr>
            </a:p>
          </p:txBody>
        </p:sp>
        <p:sp>
          <p:nvSpPr>
            <p:cNvPr id="9" name="Line 13"/>
            <p:cNvSpPr>
              <a:spLocks noChangeShapeType="1"/>
            </p:cNvSpPr>
            <p:nvPr/>
          </p:nvSpPr>
          <p:spPr bwMode="auto">
            <a:xfrm>
              <a:off x="1638301" y="3554413"/>
              <a:ext cx="457200" cy="0"/>
            </a:xfrm>
            <a:prstGeom prst="line">
              <a:avLst/>
            </a:prstGeom>
            <a:noFill/>
            <a:ln w="19050">
              <a:solidFill>
                <a:srgbClr val="FF0000"/>
              </a:solidFill>
              <a:miter lim="800000"/>
              <a:headEnd/>
              <a:tailEnd type="arrow" w="med" len="med"/>
            </a:ln>
          </p:spPr>
          <p:txBody>
            <a:bodyPr wrap="none" anchor="ctr">
              <a:prstTxWarp prst="textNoShape">
                <a:avLst/>
              </a:prstTxWarp>
            </a:bodyPr>
            <a:lstStyle/>
            <a:p>
              <a:endParaRPr lang="en-US"/>
            </a:p>
          </p:txBody>
        </p:sp>
        <p:sp>
          <p:nvSpPr>
            <p:cNvPr id="10" name="Line 14"/>
            <p:cNvSpPr>
              <a:spLocks noChangeShapeType="1"/>
            </p:cNvSpPr>
            <p:nvPr/>
          </p:nvSpPr>
          <p:spPr bwMode="auto">
            <a:xfrm>
              <a:off x="977901" y="33655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12" name="Text Box 7"/>
          <p:cNvSpPr txBox="1">
            <a:spLocks noChangeArrowheads="1"/>
          </p:cNvSpPr>
          <p:nvPr/>
        </p:nvSpPr>
        <p:spPr bwMode="auto">
          <a:xfrm>
            <a:off x="195445" y="1535766"/>
            <a:ext cx="1958883" cy="523220"/>
          </a:xfrm>
          <a:prstGeom prst="rect">
            <a:avLst/>
          </a:prstGeom>
          <a:noFill/>
          <a:ln w="28575">
            <a:noFill/>
            <a:miter lim="800000"/>
            <a:headEnd/>
            <a:tailEnd/>
          </a:ln>
        </p:spPr>
        <p:txBody>
          <a:bodyPr wrap="none">
            <a:prstTxWarp prst="textNoShape">
              <a:avLst/>
            </a:prstTxWarp>
            <a:spAutoFit/>
          </a:bodyPr>
          <a:lstStyle/>
          <a:p>
            <a:pPr algn="ctr"/>
            <a:r>
              <a:rPr lang="en-US" sz="2800" i="1" dirty="0" err="1" smtClean="0"/>
              <a:t>E</a:t>
            </a:r>
            <a:r>
              <a:rPr lang="en-US" sz="2800" i="1" baseline="-25000" dirty="0" err="1" smtClean="0"/>
              <a:t>e</a:t>
            </a:r>
            <a:r>
              <a:rPr lang="en-US" sz="2800" i="1" dirty="0" smtClean="0"/>
              <a:t>=11GeV</a:t>
            </a:r>
            <a:endParaRPr lang="en-US" sz="2800" i="1" dirty="0"/>
          </a:p>
        </p:txBody>
      </p:sp>
      <p:grpSp>
        <p:nvGrpSpPr>
          <p:cNvPr id="4" name="Group 21"/>
          <p:cNvGrpSpPr/>
          <p:nvPr/>
        </p:nvGrpSpPr>
        <p:grpSpPr>
          <a:xfrm>
            <a:off x="1910951" y="1484966"/>
            <a:ext cx="5346633" cy="4965700"/>
            <a:chOff x="3771291" y="1236663"/>
            <a:chExt cx="5346633" cy="4965700"/>
          </a:xfrm>
        </p:grpSpPr>
        <p:pic>
          <p:nvPicPr>
            <p:cNvPr id="23" name="Picture 2" descr="drawplotu"/>
            <p:cNvPicPr>
              <a:picLocks noChangeAspect="1" noChangeArrowheads="1"/>
            </p:cNvPicPr>
            <p:nvPr/>
          </p:nvPicPr>
          <p:blipFill>
            <a:blip r:embed="rId2"/>
            <a:srcRect/>
            <a:stretch>
              <a:fillRect/>
            </a:stretch>
          </p:blipFill>
          <p:spPr bwMode="auto">
            <a:xfrm>
              <a:off x="3937912" y="1236663"/>
              <a:ext cx="5180012" cy="4889500"/>
            </a:xfrm>
            <a:prstGeom prst="rect">
              <a:avLst/>
            </a:prstGeom>
            <a:noFill/>
            <a:ln w="9525">
              <a:noFill/>
              <a:miter lim="800000"/>
              <a:headEnd/>
              <a:tailEnd/>
            </a:ln>
          </p:spPr>
        </p:pic>
        <p:sp>
          <p:nvSpPr>
            <p:cNvPr id="24" name="TextBox 23"/>
            <p:cNvSpPr txBox="1"/>
            <p:nvPr/>
          </p:nvSpPr>
          <p:spPr>
            <a:xfrm>
              <a:off x="7326176" y="5925364"/>
              <a:ext cx="635160" cy="276999"/>
            </a:xfrm>
            <a:prstGeom prst="rect">
              <a:avLst/>
            </a:prstGeom>
            <a:noFill/>
          </p:spPr>
          <p:txBody>
            <a:bodyPr wrap="none" rtlCol="0">
              <a:spAutoFit/>
            </a:bodyPr>
            <a:lstStyle/>
            <a:p>
              <a:r>
                <a:rPr lang="en-US" sz="1200" b="1" dirty="0" smtClean="0"/>
                <a:t>, GeV</a:t>
              </a:r>
              <a:r>
                <a:rPr lang="en-US" sz="1200" b="1" baseline="30000" dirty="0" smtClean="0"/>
                <a:t>2</a:t>
              </a:r>
              <a:endParaRPr lang="en-US" sz="1200" b="1" baseline="30000" dirty="0"/>
            </a:p>
          </p:txBody>
        </p:sp>
        <p:sp>
          <p:nvSpPr>
            <p:cNvPr id="25" name="TextBox 24"/>
            <p:cNvSpPr txBox="1"/>
            <p:nvPr/>
          </p:nvSpPr>
          <p:spPr>
            <a:xfrm rot="16200000">
              <a:off x="3668980" y="3258051"/>
              <a:ext cx="481622" cy="276999"/>
            </a:xfrm>
            <a:prstGeom prst="rect">
              <a:avLst/>
            </a:prstGeom>
            <a:noFill/>
          </p:spPr>
          <p:txBody>
            <a:bodyPr wrap="none" rtlCol="0">
              <a:spAutoFit/>
            </a:bodyPr>
            <a:lstStyle/>
            <a:p>
              <a:r>
                <a:rPr lang="en-US" sz="1200" dirty="0" err="1" smtClean="0"/>
                <a:t>sin</a:t>
              </a:r>
              <a:r>
                <a:rPr lang="en-US" sz="1200" dirty="0" err="1" smtClean="0">
                  <a:latin typeface="Calibri"/>
                  <a:cs typeface="Calibri"/>
                </a:rPr>
                <a:t>φ</a:t>
              </a:r>
              <a:endParaRPr lang="en-US" sz="1200" dirty="0">
                <a:latin typeface="Calibri"/>
                <a:cs typeface="Calibri"/>
              </a:endParaRPr>
            </a:p>
          </p:txBody>
        </p:sp>
      </p:grpSp>
      <p:sp>
        <p:nvSpPr>
          <p:cNvPr id="26" name="AutoShape 12"/>
          <p:cNvSpPr>
            <a:spLocks noChangeArrowheads="1"/>
          </p:cNvSpPr>
          <p:nvPr/>
        </p:nvSpPr>
        <p:spPr bwMode="auto">
          <a:xfrm rot="20805328">
            <a:off x="-1015057" y="3999537"/>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27" name="Rectangle 22"/>
          <p:cNvSpPr>
            <a:spLocks noChangeArrowheads="1"/>
          </p:cNvSpPr>
          <p:nvPr/>
        </p:nvSpPr>
        <p:spPr bwMode="auto">
          <a:xfrm>
            <a:off x="2685583" y="823912"/>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8" name="Text Box 23"/>
          <p:cNvSpPr txBox="1">
            <a:spLocks noChangeArrowheads="1"/>
          </p:cNvSpPr>
          <p:nvPr/>
        </p:nvSpPr>
        <p:spPr bwMode="auto">
          <a:xfrm>
            <a:off x="2737971" y="868362"/>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9" name="Rectangle 24"/>
          <p:cNvSpPr>
            <a:spLocks noChangeArrowheads="1"/>
          </p:cNvSpPr>
          <p:nvPr/>
        </p:nvSpPr>
        <p:spPr bwMode="auto">
          <a:xfrm>
            <a:off x="5614521" y="711200"/>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461126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1125 0.01111 L 0.46337 -0.05625 " pathEditMode="relative" rAng="0" ptsTypes="AA">
                                      <p:cBhvr>
                                        <p:cTn id="8" dur="2000" fill="hold"/>
                                        <p:tgtEl>
                                          <p:spTgt spid="26"/>
                                        </p:tgtEl>
                                        <p:attrNameLst>
                                          <p:attrName>ppt_x</p:attrName>
                                          <p:attrName>ppt_y</p:attrName>
                                        </p:attrNameLst>
                                      </p:cBhvr>
                                      <p:rCtr x="28800" y="-3400"/>
                                    </p:animMotion>
                                  </p:childTnLst>
                                </p:cTn>
                              </p:par>
                            </p:childTnLst>
                          </p:cTn>
                        </p:par>
                        <p:par>
                          <p:cTn id="9" fill="hold">
                            <p:stCondLst>
                              <p:cond delay="2000"/>
                            </p:stCondLst>
                            <p:childTnLst>
                              <p:par>
                                <p:cTn id="10" presetID="10" presetClass="exit" presetSubtype="0" fill="hold" grpId="2" nodeType="afterEffect">
                                  <p:stCondLst>
                                    <p:cond delay="0"/>
                                  </p:stCondLst>
                                  <p:childTnLst>
                                    <p:animEffect transition="out" filter="fade">
                                      <p:cBhvr>
                                        <p:cTn id="11" dur="2000"/>
                                        <p:tgtEl>
                                          <p:spTgt spid="26"/>
                                        </p:tgtEl>
                                      </p:cBhvr>
                                    </p:animEffect>
                                    <p:set>
                                      <p:cBhvr>
                                        <p:cTn id="12"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a:lnSpc>
                <a:spcPct val="90000"/>
              </a:lnSpc>
            </a:pP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 </a:t>
            </a:r>
            <a:r>
              <a:rPr lang="fr-FR" sz="3600" b="1" dirty="0" smtClean="0">
                <a:solidFill>
                  <a:srgbClr val="000090"/>
                </a:solidFill>
                <a:latin typeface="Calibri"/>
                <a:ea typeface="Tahoma" charset="0"/>
                <a:cs typeface="Calibri"/>
              </a:rPr>
              <a:t>projections for </a:t>
            </a:r>
            <a:r>
              <a:rPr lang="fr-FR" sz="3600" b="1" dirty="0" smtClean="0">
                <a:solidFill>
                  <a:srgbClr val="2D2D8A"/>
                </a:solidFill>
                <a:latin typeface="Calibri"/>
                <a:ea typeface="Tahoma" charset="0"/>
                <a:cs typeface="Calibri"/>
              </a:rPr>
              <a:t>protons</a:t>
            </a:r>
            <a:endParaRPr lang="fr-FR" sz="3600" b="1" dirty="0">
              <a:solidFill>
                <a:srgbClr val="2D2D8A"/>
              </a:solidFill>
              <a:latin typeface="Calibri"/>
              <a:ea typeface="Tahoma" charset="0"/>
              <a:cs typeface="Calibri"/>
            </a:endParaRPr>
          </a:p>
        </p:txBody>
      </p:sp>
      <p:pic>
        <p:nvPicPr>
          <p:cNvPr id="12" name="Picture 11"/>
          <p:cNvPicPr>
            <a:picLocks noChangeAspect="1"/>
          </p:cNvPicPr>
          <p:nvPr/>
        </p:nvPicPr>
        <p:blipFill>
          <a:blip r:embed="rId3"/>
          <a:srcRect l="11047" t="6345" r="10393" b="50846"/>
          <a:stretch>
            <a:fillRect/>
          </a:stretch>
        </p:blipFill>
        <p:spPr>
          <a:xfrm>
            <a:off x="3287105" y="1188352"/>
            <a:ext cx="5657942" cy="5156200"/>
          </a:xfrm>
          <a:prstGeom prst="rect">
            <a:avLst/>
          </a:prstGeom>
        </p:spPr>
      </p:pic>
      <p:sp>
        <p:nvSpPr>
          <p:cNvPr id="14" name="Rectangle 9"/>
          <p:cNvSpPr>
            <a:spLocks noChangeArrowheads="1"/>
          </p:cNvSpPr>
          <p:nvPr/>
        </p:nvSpPr>
        <p:spPr bwMode="auto">
          <a:xfrm>
            <a:off x="4305142" y="1840376"/>
            <a:ext cx="673629" cy="667121"/>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5" name="Text Box 10"/>
          <p:cNvSpPr txBox="1">
            <a:spLocks noChangeArrowheads="1"/>
          </p:cNvSpPr>
          <p:nvPr/>
        </p:nvSpPr>
        <p:spPr bwMode="auto">
          <a:xfrm>
            <a:off x="4305142" y="1874244"/>
            <a:ext cx="673629" cy="461665"/>
          </a:xfrm>
          <a:prstGeom prst="rect">
            <a:avLst/>
          </a:prstGeom>
          <a:noFill/>
          <a:ln w="9525">
            <a:noFill/>
            <a:miter lim="800000"/>
            <a:headEnd/>
            <a:tailEnd/>
          </a:ln>
        </p:spPr>
        <p:txBody>
          <a:bodyPr wrap="square">
            <a:prstTxWarp prst="textNoShape">
              <a:avLst/>
            </a:prstTxWarp>
            <a:spAutoFit/>
          </a:bodyPr>
          <a:lstStyle/>
          <a:p>
            <a:pPr algn="ctr"/>
            <a:r>
              <a:rPr lang="en-US" sz="2400" b="0" dirty="0" smtClean="0">
                <a:solidFill>
                  <a:srgbClr val="FF0000"/>
                </a:solidFill>
              </a:rPr>
              <a:t>A</a:t>
            </a:r>
            <a:r>
              <a:rPr lang="en-US" sz="2400" baseline="-25000" dirty="0" smtClean="0">
                <a:solidFill>
                  <a:srgbClr val="FF0000"/>
                </a:solidFill>
              </a:rPr>
              <a:t>U</a:t>
            </a:r>
            <a:r>
              <a:rPr lang="en-US" sz="2400" b="0" baseline="-25000" dirty="0" smtClean="0">
                <a:solidFill>
                  <a:srgbClr val="FF0000"/>
                </a:solidFill>
              </a:rPr>
              <a:t>L</a:t>
            </a:r>
            <a:endParaRPr lang="en-US" sz="2400" b="0" baseline="-25000" dirty="0">
              <a:solidFill>
                <a:srgbClr val="FF0000"/>
              </a:solidFill>
            </a:endParaRPr>
          </a:p>
        </p:txBody>
      </p:sp>
      <p:grpSp>
        <p:nvGrpSpPr>
          <p:cNvPr id="2" name="Group 18"/>
          <p:cNvGrpSpPr/>
          <p:nvPr/>
        </p:nvGrpSpPr>
        <p:grpSpPr>
          <a:xfrm>
            <a:off x="506435" y="822195"/>
            <a:ext cx="2185965" cy="584776"/>
            <a:chOff x="762000" y="914400"/>
            <a:chExt cx="2602870" cy="584776"/>
          </a:xfrm>
        </p:grpSpPr>
        <p:sp>
          <p:nvSpPr>
            <p:cNvPr id="19"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a:solidFill>
                    <a:srgbClr val="FF0000"/>
                  </a:solidFill>
                  <a:latin typeface="Times New Roman"/>
                  <a:cs typeface="Times New Roman"/>
                </a:rPr>
                <a:t>e</a:t>
              </a:r>
              <a:r>
                <a:rPr lang="en-US" sz="3200" b="1" dirty="0">
                  <a:solidFill>
                    <a:srgbClr val="FF0000"/>
                  </a:solidFill>
                  <a:latin typeface="Times New Roman"/>
                  <a:cs typeface="Times New Roman"/>
                </a:rPr>
                <a:t> </a:t>
              </a:r>
              <a:r>
                <a:rPr lang="en-US" sz="3200" b="1" dirty="0" err="1" smtClean="0">
                  <a:solidFill>
                    <a:srgbClr val="FF0000"/>
                  </a:solidFill>
                  <a:latin typeface="Times New Roman"/>
                  <a:cs typeface="Times New Roman"/>
                </a:rPr>
                <a:t>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a:off x="1201269" y="10668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3" name="Text Box 23"/>
          <p:cNvSpPr txBox="1">
            <a:spLocks noChangeArrowheads="1"/>
          </p:cNvSpPr>
          <p:nvPr/>
        </p:nvSpPr>
        <p:spPr bwMode="auto">
          <a:xfrm>
            <a:off x="5347952" y="1710004"/>
            <a:ext cx="1584325" cy="954088"/>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a:prstTxWarp prst="textNoShape">
              <a:avLst/>
            </a:prstTxWarp>
            <a:spAutoFit/>
          </a:bodyPr>
          <a:lstStyle/>
          <a:p>
            <a:pPr algn="l" eaLnBrk="0" hangingPunct="0"/>
            <a:r>
              <a:rPr lang="en-US" sz="1400" b="0" dirty="0">
                <a:solidFill>
                  <a:srgbClr val="FF0000"/>
                </a:solidFill>
                <a:latin typeface="Arial" pitchFamily="-109" charset="0"/>
              </a:rPr>
              <a:t>L =</a:t>
            </a:r>
            <a:r>
              <a:rPr lang="en-US" sz="1400" b="0" dirty="0" smtClean="0">
                <a:solidFill>
                  <a:srgbClr val="FF0000"/>
                </a:solidFill>
                <a:latin typeface="Arial" pitchFamily="-109" charset="0"/>
              </a:rPr>
              <a:t> 1x10</a:t>
            </a:r>
            <a:r>
              <a:rPr lang="en-US" sz="1400" b="0" baseline="30000" dirty="0" smtClean="0">
                <a:solidFill>
                  <a:srgbClr val="FF0000"/>
                </a:solidFill>
                <a:latin typeface="Arial" pitchFamily="-109" charset="0"/>
              </a:rPr>
              <a:t>35 </a:t>
            </a:r>
            <a:r>
              <a:rPr lang="en-US" sz="1400" b="0" dirty="0">
                <a:solidFill>
                  <a:srgbClr val="FF0000"/>
                </a:solidFill>
                <a:latin typeface="Arial" pitchFamily="-109" charset="0"/>
              </a:rPr>
              <a:t>cm</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s</a:t>
            </a:r>
            <a:r>
              <a:rPr lang="en-US" sz="1400" b="0" baseline="30000" dirty="0">
                <a:solidFill>
                  <a:srgbClr val="FF0000"/>
                </a:solidFill>
                <a:latin typeface="Arial" pitchFamily="-109" charset="0"/>
              </a:rPr>
              <a:t>-1</a:t>
            </a:r>
          </a:p>
          <a:p>
            <a:pPr algn="l" eaLnBrk="0" hangingPunct="0">
              <a:buFont typeface="Symbol" pitchFamily="-109" charset="2"/>
              <a:buNone/>
            </a:pPr>
            <a:r>
              <a:rPr lang="en-US" sz="1400" b="0" dirty="0">
                <a:solidFill>
                  <a:srgbClr val="FF0000"/>
                </a:solidFill>
                <a:latin typeface="Arial" pitchFamily="-109" charset="0"/>
              </a:rPr>
              <a:t>T =</a:t>
            </a:r>
            <a:r>
              <a:rPr lang="en-US" sz="1400" b="0" dirty="0" smtClean="0">
                <a:solidFill>
                  <a:srgbClr val="FF0000"/>
                </a:solidFill>
                <a:latin typeface="Arial" pitchFamily="-109" charset="0"/>
              </a:rPr>
              <a:t> 2000 </a:t>
            </a:r>
            <a:r>
              <a:rPr lang="en-US" sz="1400" b="0" dirty="0">
                <a:solidFill>
                  <a:srgbClr val="FF0000"/>
                </a:solidFill>
                <a:latin typeface="Arial" pitchFamily="-109" charset="0"/>
              </a:rPr>
              <a:t>hrs</a:t>
            </a:r>
          </a:p>
          <a:p>
            <a:pPr algn="l" eaLnBrk="0" hangingPunct="0">
              <a:buFont typeface="Symbol" pitchFamily="-109" charset="2"/>
              <a:buNone/>
            </a:pPr>
            <a:r>
              <a:rPr lang="en-US" sz="1400" b="0" dirty="0">
                <a:solidFill>
                  <a:srgbClr val="FF0000"/>
                </a:solidFill>
                <a:latin typeface="Symbol" pitchFamily="-109" charset="2"/>
              </a:rPr>
              <a:t>D</a:t>
            </a:r>
            <a:r>
              <a:rPr lang="en-US" sz="1400" b="0" dirty="0">
                <a:solidFill>
                  <a:srgbClr val="FF0000"/>
                </a:solidFill>
                <a:latin typeface="Arial" pitchFamily="-109" charset="0"/>
              </a:rPr>
              <a:t>Q</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 = 1GeV</a:t>
            </a:r>
            <a:r>
              <a:rPr lang="en-US" sz="1400" b="0" baseline="30000" dirty="0">
                <a:solidFill>
                  <a:srgbClr val="FF0000"/>
                </a:solidFill>
                <a:latin typeface="Arial" pitchFamily="-109" charset="0"/>
              </a:rPr>
              <a:t>2</a:t>
            </a:r>
          </a:p>
          <a:p>
            <a:pPr algn="l" eaLnBrk="0" hangingPunct="0"/>
            <a:r>
              <a:rPr lang="en-US" sz="1400" b="0" dirty="0" err="1">
                <a:solidFill>
                  <a:srgbClr val="FF0000"/>
                </a:solidFill>
                <a:latin typeface="Symbol" pitchFamily="-109" charset="2"/>
              </a:rPr>
              <a:t>D</a:t>
            </a:r>
            <a:r>
              <a:rPr lang="en-US" sz="1400" b="0" dirty="0" err="1">
                <a:solidFill>
                  <a:srgbClr val="FF0000"/>
                </a:solidFill>
                <a:latin typeface="Arial" pitchFamily="-109" charset="0"/>
              </a:rPr>
              <a:t>x</a:t>
            </a:r>
            <a:r>
              <a:rPr lang="en-US" sz="1400" b="0" dirty="0">
                <a:solidFill>
                  <a:srgbClr val="FF0000"/>
                </a:solidFill>
                <a:latin typeface="Arial" pitchFamily="-109" charset="0"/>
              </a:rPr>
              <a:t> = 0.05</a:t>
            </a:r>
          </a:p>
        </p:txBody>
      </p:sp>
      <p:pic>
        <p:nvPicPr>
          <p:cNvPr id="29" name="Picture 11"/>
          <p:cNvPicPr>
            <a:picLocks noChangeAspect="1"/>
          </p:cNvPicPr>
          <p:nvPr/>
        </p:nvPicPr>
        <p:blipFill>
          <a:blip r:embed="rId4"/>
          <a:srcRect l="5376" t="34451" b="18176"/>
          <a:stretch>
            <a:fillRect/>
          </a:stretch>
        </p:blipFill>
        <p:spPr bwMode="auto">
          <a:xfrm rot="5400000">
            <a:off x="-1159846" y="2957452"/>
            <a:ext cx="4808031" cy="1803012"/>
          </a:xfrm>
          <a:prstGeom prst="rect">
            <a:avLst/>
          </a:prstGeom>
          <a:noFill/>
          <a:ln w="9525">
            <a:noFill/>
            <a:miter lim="800000"/>
            <a:headEnd/>
            <a:tailEnd/>
          </a:ln>
        </p:spPr>
      </p:pic>
      <p:sp>
        <p:nvSpPr>
          <p:cNvPr id="24" name="TextBox 23"/>
          <p:cNvSpPr txBox="1"/>
          <p:nvPr/>
        </p:nvSpPr>
        <p:spPr>
          <a:xfrm>
            <a:off x="1214095" y="1772644"/>
            <a:ext cx="1766781" cy="923330"/>
          </a:xfrm>
          <a:prstGeom prst="rect">
            <a:avLst/>
          </a:prstGeom>
          <a:noFill/>
          <a:ln>
            <a:solidFill>
              <a:srgbClr val="FF0000"/>
            </a:solidFill>
          </a:ln>
        </p:spPr>
        <p:txBody>
          <a:bodyPr wrap="square" rtlCol="0">
            <a:spAutoFit/>
          </a:bodyPr>
          <a:lstStyle/>
          <a:p>
            <a:r>
              <a:rPr lang="en-US" dirty="0" smtClean="0"/>
              <a:t>Dynamically polarized target NH</a:t>
            </a:r>
            <a:r>
              <a:rPr lang="en-US" baseline="-25000" dirty="0" smtClean="0"/>
              <a:t>3</a:t>
            </a:r>
            <a:r>
              <a:rPr lang="en-US" dirty="0" smtClean="0"/>
              <a:t>, ND</a:t>
            </a:r>
            <a:r>
              <a:rPr lang="en-US" baseline="-25000" dirty="0" smtClean="0"/>
              <a:t>3</a:t>
            </a:r>
            <a:endParaRPr lang="en-US" baseline="-25000" dirty="0"/>
          </a:p>
        </p:txBody>
      </p:sp>
      <p:sp>
        <p:nvSpPr>
          <p:cNvPr id="25" name="TextBox 24"/>
          <p:cNvSpPr txBox="1"/>
          <p:nvPr/>
        </p:nvSpPr>
        <p:spPr>
          <a:xfrm>
            <a:off x="3867150" y="2918759"/>
            <a:ext cx="1111621"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 E12-06-119</a:t>
            </a:r>
          </a:p>
        </p:txBody>
      </p:sp>
      <p:sp>
        <p:nvSpPr>
          <p:cNvPr id="35" name="Rectangle 35"/>
          <p:cNvSpPr>
            <a:spLocks noChangeArrowheads="1"/>
          </p:cNvSpPr>
          <p:nvPr/>
        </p:nvSpPr>
        <p:spPr bwMode="auto">
          <a:xfrm>
            <a:off x="3376635" y="81756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36" name="Text Box 36"/>
          <p:cNvSpPr txBox="1">
            <a:spLocks noChangeArrowheads="1"/>
          </p:cNvSpPr>
          <p:nvPr/>
        </p:nvSpPr>
        <p:spPr bwMode="auto">
          <a:xfrm>
            <a:off x="3440135" y="944563"/>
            <a:ext cx="5334000" cy="369888"/>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37" name="Rectangle 37"/>
          <p:cNvSpPr>
            <a:spLocks noChangeArrowheads="1"/>
          </p:cNvSpPr>
          <p:nvPr/>
        </p:nvSpPr>
        <p:spPr bwMode="auto">
          <a:xfrm>
            <a:off x="4980010" y="787400"/>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40" name="Rectangle 41"/>
          <p:cNvSpPr>
            <a:spLocks noChangeArrowheads="1"/>
          </p:cNvSpPr>
          <p:nvPr/>
        </p:nvSpPr>
        <p:spPr bwMode="auto">
          <a:xfrm>
            <a:off x="10190185" y="982663"/>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3114252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mp:transition xmlns:mp="http://schemas.microsoft.com/office/mac/powerpoint/2008/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600" dirty="0" smtClean="0">
                <a:solidFill>
                  <a:srgbClr val="3366FF"/>
                </a:solidFill>
                <a:latin typeface="Calibri"/>
                <a:cs typeface="Calibri"/>
              </a:rPr>
              <a:t>A</a:t>
            </a:r>
            <a:r>
              <a:rPr lang="en-US" sz="3600" baseline="-25000" dirty="0" smtClean="0">
                <a:solidFill>
                  <a:srgbClr val="3366FF"/>
                </a:solidFill>
                <a:latin typeface="Calibri"/>
                <a:cs typeface="Calibri"/>
              </a:rPr>
              <a:t>UT</a:t>
            </a:r>
            <a:r>
              <a:rPr lang="en-US" sz="3600" dirty="0" smtClean="0">
                <a:solidFill>
                  <a:srgbClr val="3366FF"/>
                </a:solidFill>
                <a:latin typeface="Calibri"/>
                <a:cs typeface="Calibri"/>
              </a:rPr>
              <a:t> </a:t>
            </a:r>
            <a:r>
              <a:rPr lang="en-US" sz="3600" dirty="0" smtClean="0">
                <a:solidFill>
                  <a:srgbClr val="000090"/>
                </a:solidFill>
                <a:latin typeface="Calibri"/>
                <a:cs typeface="Calibri"/>
              </a:rPr>
              <a:t>projections  for 12GeV</a:t>
            </a:r>
            <a:endParaRPr lang="en-US" sz="3600" baseline="-25000" dirty="0">
              <a:solidFill>
                <a:srgbClr val="000090"/>
              </a:solidFill>
              <a:latin typeface="Calibri"/>
              <a:cs typeface="Calibri"/>
            </a:endParaRPr>
          </a:p>
        </p:txBody>
      </p:sp>
      <p:sp>
        <p:nvSpPr>
          <p:cNvPr id="35" name="TextBox 34"/>
          <p:cNvSpPr txBox="1"/>
          <p:nvPr/>
        </p:nvSpPr>
        <p:spPr>
          <a:xfrm>
            <a:off x="701143" y="6019284"/>
            <a:ext cx="8263510" cy="369332"/>
          </a:xfrm>
          <a:prstGeom prst="rect">
            <a:avLst/>
          </a:prstGeom>
          <a:noFill/>
          <a:ln>
            <a:solidFill>
              <a:srgbClr val="FF0000"/>
            </a:solidFill>
          </a:ln>
        </p:spPr>
        <p:txBody>
          <a:bodyPr wrap="square" rtlCol="0">
            <a:spAutoFit/>
          </a:bodyPr>
          <a:lstStyle/>
          <a:p>
            <a:r>
              <a:rPr lang="en-US" dirty="0" smtClean="0">
                <a:solidFill>
                  <a:srgbClr val="0000FF"/>
                </a:solidFill>
              </a:rPr>
              <a:t>A</a:t>
            </a:r>
            <a:r>
              <a:rPr lang="en-US" baseline="-25000" dirty="0" smtClean="0">
                <a:solidFill>
                  <a:srgbClr val="0000FF"/>
                </a:solidFill>
              </a:rPr>
              <a:t>UT</a:t>
            </a:r>
            <a:r>
              <a:rPr lang="en-US" dirty="0" smtClean="0"/>
              <a:t> and A</a:t>
            </a:r>
            <a:r>
              <a:rPr lang="en-US" baseline="-25000" dirty="0" smtClean="0"/>
              <a:t>LT</a:t>
            </a:r>
            <a:r>
              <a:rPr lang="en-US" dirty="0" smtClean="0"/>
              <a:t> are sensitive to the </a:t>
            </a:r>
            <a:r>
              <a:rPr lang="en-US" dirty="0" err="1" smtClean="0"/>
              <a:t>u</a:t>
            </a:r>
            <a:r>
              <a:rPr lang="en-US" dirty="0" smtClean="0"/>
              <a:t> and </a:t>
            </a:r>
            <a:r>
              <a:rPr lang="en-US" dirty="0" err="1" smtClean="0"/>
              <a:t>d</a:t>
            </a:r>
            <a:r>
              <a:rPr lang="en-US" dirty="0" smtClean="0"/>
              <a:t>-quark </a:t>
            </a:r>
            <a:r>
              <a:rPr lang="en-US" dirty="0" err="1" smtClean="0"/>
              <a:t>helicity</a:t>
            </a:r>
            <a:r>
              <a:rPr lang="en-US" dirty="0" smtClean="0"/>
              <a:t> content of the proton spin</a:t>
            </a:r>
            <a:endParaRPr lang="en-US" dirty="0"/>
          </a:p>
        </p:txBody>
      </p:sp>
      <p:pic>
        <p:nvPicPr>
          <p:cNvPr id="40" name="Picture 39"/>
          <p:cNvPicPr>
            <a:picLocks noChangeAspect="1"/>
          </p:cNvPicPr>
          <p:nvPr/>
        </p:nvPicPr>
        <p:blipFill>
          <a:blip r:embed="rId2"/>
          <a:srcRect l="15107" t="12041" r="14450" b="55070"/>
          <a:stretch>
            <a:fillRect/>
          </a:stretch>
        </p:blipFill>
        <p:spPr>
          <a:xfrm>
            <a:off x="6506109" y="629827"/>
            <a:ext cx="2548992" cy="1541873"/>
          </a:xfrm>
          <a:prstGeom prst="rect">
            <a:avLst/>
          </a:prstGeom>
        </p:spPr>
      </p:pic>
      <p:grpSp>
        <p:nvGrpSpPr>
          <p:cNvPr id="3" name="Group 23"/>
          <p:cNvGrpSpPr/>
          <p:nvPr/>
        </p:nvGrpSpPr>
        <p:grpSpPr>
          <a:xfrm>
            <a:off x="4214545" y="1934396"/>
            <a:ext cx="4421455" cy="4066252"/>
            <a:chOff x="4227245" y="1934396"/>
            <a:chExt cx="4421455" cy="4066252"/>
          </a:xfrm>
        </p:grpSpPr>
        <p:pic>
          <p:nvPicPr>
            <p:cNvPr id="46" name="Picture 45"/>
            <p:cNvPicPr>
              <a:picLocks noChangeAspect="1"/>
            </p:cNvPicPr>
            <p:nvPr/>
          </p:nvPicPr>
          <p:blipFill>
            <a:blip r:embed="rId3"/>
            <a:srcRect l="28852" t="36914" r="25000" b="39177"/>
            <a:stretch>
              <a:fillRect/>
            </a:stretch>
          </p:blipFill>
          <p:spPr>
            <a:xfrm>
              <a:off x="4303444" y="1984164"/>
              <a:ext cx="4345256" cy="4016484"/>
            </a:xfrm>
            <a:prstGeom prst="rect">
              <a:avLst/>
            </a:prstGeom>
          </p:spPr>
        </p:pic>
        <p:sp>
          <p:nvSpPr>
            <p:cNvPr id="49" name="Rectangle 48"/>
            <p:cNvSpPr/>
            <p:nvPr/>
          </p:nvSpPr>
          <p:spPr bwMode="auto">
            <a:xfrm>
              <a:off x="5109895" y="4724400"/>
              <a:ext cx="2442108" cy="559406"/>
            </a:xfrm>
            <a:prstGeom prst="rect">
              <a:avLst/>
            </a:prstGeom>
            <a:no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rot="16200000">
              <a:off x="4087025" y="2074616"/>
              <a:ext cx="557439" cy="276999"/>
            </a:xfrm>
            <a:prstGeom prst="rect">
              <a:avLst/>
            </a:prstGeom>
            <a:noFill/>
          </p:spPr>
          <p:txBody>
            <a:bodyPr wrap="none" rtlCol="0">
              <a:spAutoFit/>
            </a:bodyPr>
            <a:lstStyle/>
            <a:p>
              <a:r>
                <a:rPr lang="en-US" sz="1200" b="1" dirty="0" err="1" smtClean="0"/>
                <a:t>cos</a:t>
              </a:r>
              <a:r>
                <a:rPr lang="en-US" sz="1200" b="1" dirty="0" err="1" smtClean="0">
                  <a:latin typeface="Calibri"/>
                  <a:cs typeface="Calibri"/>
                </a:rPr>
                <a:t>φ</a:t>
              </a:r>
              <a:endParaRPr lang="en-US" sz="1200" b="1" dirty="0"/>
            </a:p>
          </p:txBody>
        </p:sp>
        <p:sp>
          <p:nvSpPr>
            <p:cNvPr id="18" name="TextBox 17"/>
            <p:cNvSpPr txBox="1"/>
            <p:nvPr/>
          </p:nvSpPr>
          <p:spPr>
            <a:xfrm>
              <a:off x="6897157" y="2299510"/>
              <a:ext cx="979491" cy="646331"/>
            </a:xfrm>
            <a:prstGeom prst="rect">
              <a:avLst/>
            </a:prstGeom>
            <a:solidFill>
              <a:schemeClr val="bg1"/>
            </a:solidFill>
            <a:ln>
              <a:solidFill>
                <a:schemeClr val="tx1"/>
              </a:solidFill>
            </a:ln>
          </p:spPr>
          <p:txBody>
            <a:bodyPr wrap="square" rtlCol="0">
              <a:spAutoFit/>
            </a:bodyPr>
            <a:lstStyle/>
            <a:p>
              <a:r>
                <a:rPr lang="en-US" sz="1200" dirty="0" smtClean="0">
                  <a:latin typeface="Calibri"/>
                  <a:cs typeface="Calibri"/>
                </a:rPr>
                <a:t>x=0.25,</a:t>
              </a:r>
            </a:p>
            <a:p>
              <a:r>
                <a:rPr lang="en-US" sz="1200" dirty="0" smtClean="0">
                  <a:latin typeface="Calibri"/>
                  <a:cs typeface="Calibri"/>
                </a:rPr>
                <a:t>Q</a:t>
              </a:r>
              <a:r>
                <a:rPr lang="en-US" sz="1200" baseline="30000" dirty="0" smtClean="0">
                  <a:latin typeface="Calibri"/>
                  <a:cs typeface="Calibri"/>
                </a:rPr>
                <a:t>2</a:t>
              </a:r>
              <a:r>
                <a:rPr lang="en-US" sz="1200" dirty="0" smtClean="0">
                  <a:latin typeface="Calibri"/>
                  <a:cs typeface="Calibri"/>
                </a:rPr>
                <a:t>=2 GeV</a:t>
              </a:r>
              <a:r>
                <a:rPr lang="en-US" sz="1200" baseline="30000" dirty="0" smtClean="0">
                  <a:latin typeface="Calibri"/>
                  <a:cs typeface="Calibri"/>
                </a:rPr>
                <a:t>2</a:t>
              </a:r>
              <a:r>
                <a:rPr lang="en-US" sz="1200" dirty="0" smtClean="0">
                  <a:latin typeface="Calibri"/>
                  <a:cs typeface="Calibri"/>
                </a:rPr>
                <a:t> </a:t>
              </a:r>
              <a:r>
                <a:rPr lang="en-US" sz="1200" dirty="0" err="1" smtClean="0">
                  <a:latin typeface="Calibri"/>
                  <a:cs typeface="Calibri"/>
                </a:rPr>
                <a:t>t</a:t>
              </a:r>
              <a:r>
                <a:rPr lang="en-US" sz="1200" dirty="0" smtClean="0">
                  <a:latin typeface="Calibri"/>
                  <a:cs typeface="Calibri"/>
                </a:rPr>
                <a:t>=-0.55 GeV</a:t>
              </a:r>
              <a:r>
                <a:rPr lang="en-US" sz="1200" baseline="30000" dirty="0" smtClean="0">
                  <a:latin typeface="Calibri"/>
                  <a:cs typeface="Calibri"/>
                </a:rPr>
                <a:t>2</a:t>
              </a:r>
              <a:endParaRPr lang="en-US" sz="1200" baseline="30000" dirty="0">
                <a:latin typeface="Calibri"/>
                <a:cs typeface="Calibri"/>
              </a:endParaRPr>
            </a:p>
          </p:txBody>
        </p:sp>
      </p:grpSp>
      <p:pic>
        <p:nvPicPr>
          <p:cNvPr id="14" name="Picture 13"/>
          <p:cNvPicPr>
            <a:picLocks noChangeAspect="1"/>
          </p:cNvPicPr>
          <p:nvPr/>
        </p:nvPicPr>
        <p:blipFill>
          <a:blip r:embed="rId4"/>
          <a:stretch>
            <a:fillRect/>
          </a:stretch>
        </p:blipFill>
        <p:spPr>
          <a:xfrm>
            <a:off x="701143" y="1548884"/>
            <a:ext cx="3068629" cy="4445000"/>
          </a:xfrm>
          <a:prstGeom prst="rect">
            <a:avLst/>
          </a:prstGeom>
        </p:spPr>
      </p:pic>
      <p:grpSp>
        <p:nvGrpSpPr>
          <p:cNvPr id="4" name="Group 55"/>
          <p:cNvGrpSpPr>
            <a:grpSpLocks/>
          </p:cNvGrpSpPr>
          <p:nvPr/>
        </p:nvGrpSpPr>
        <p:grpSpPr bwMode="auto">
          <a:xfrm>
            <a:off x="2418120" y="832522"/>
            <a:ext cx="4201755" cy="533400"/>
            <a:chOff x="216" y="3642"/>
            <a:chExt cx="2736" cy="336"/>
          </a:xfrm>
        </p:grpSpPr>
        <p:sp>
          <p:nvSpPr>
            <p:cNvPr id="22" name="Rectangle 16"/>
            <p:cNvSpPr>
              <a:spLocks noChangeArrowheads="1"/>
            </p:cNvSpPr>
            <p:nvPr/>
          </p:nvSpPr>
          <p:spPr bwMode="auto">
            <a:xfrm>
              <a:off x="216" y="3642"/>
              <a:ext cx="2736"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3"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a:t>F</a:t>
              </a:r>
              <a:r>
                <a:rPr lang="en-US" baseline="-25000" dirty="0"/>
                <a:t>1</a:t>
              </a:r>
              <a:r>
                <a:rPr lang="en-US" b="1" i="1" dirty="0">
                  <a:solidFill>
                    <a:srgbClr val="0000FF"/>
                  </a:solidFill>
                  <a:latin typeface="Times New Roman" charset="0"/>
                </a:rPr>
                <a:t>E</a:t>
              </a:r>
              <a:r>
                <a:rPr lang="en-US" dirty="0" smtClean="0">
                  <a:latin typeface="Times New Roman" charset="0"/>
                </a:rPr>
                <a:t>)</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grpSp>
      <p:grpSp>
        <p:nvGrpSpPr>
          <p:cNvPr id="5" name="Group 18"/>
          <p:cNvGrpSpPr/>
          <p:nvPr/>
        </p:nvGrpSpPr>
        <p:grpSpPr>
          <a:xfrm>
            <a:off x="87335" y="822195"/>
            <a:ext cx="2185965" cy="584776"/>
            <a:chOff x="762000" y="914400"/>
            <a:chExt cx="2602870" cy="584776"/>
          </a:xfrm>
        </p:grpSpPr>
        <p:sp>
          <p:nvSpPr>
            <p:cNvPr id="17"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smtClean="0">
                  <a:solidFill>
                    <a:srgbClr val="FF0000"/>
                  </a:solidFill>
                  <a:latin typeface="Times New Roman"/>
                  <a:cs typeface="Times New Roman"/>
                </a:rPr>
                <a:t>ep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flipV="1">
              <a:off x="1382736" y="1087568"/>
              <a:ext cx="0" cy="334832"/>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5" name="TextBox 24"/>
          <p:cNvSpPr txBox="1"/>
          <p:nvPr/>
        </p:nvSpPr>
        <p:spPr>
          <a:xfrm>
            <a:off x="4859605" y="1683710"/>
            <a:ext cx="1213221" cy="338554"/>
          </a:xfrm>
          <a:prstGeom prst="rect">
            <a:avLst/>
          </a:prstGeom>
          <a:solidFill>
            <a:schemeClr val="bg1"/>
          </a:solidFill>
          <a:ln>
            <a:solidFill>
              <a:srgbClr val="000000"/>
            </a:solidFill>
          </a:ln>
        </p:spPr>
        <p:txBody>
          <a:bodyPr wrap="square" rtlCol="0">
            <a:spAutoFit/>
          </a:bodyPr>
          <a:lstStyle/>
          <a:p>
            <a:r>
              <a:rPr lang="en-US" sz="1600" dirty="0" smtClean="0">
                <a:latin typeface="Calibri"/>
                <a:cs typeface="Calibri"/>
              </a:rPr>
              <a:t>C12-12-010</a:t>
            </a:r>
          </a:p>
        </p:txBody>
      </p:sp>
      <p:sp>
        <p:nvSpPr>
          <p:cNvPr id="26" name="TextBox 25"/>
          <p:cNvSpPr txBox="1"/>
          <p:nvPr/>
        </p:nvSpPr>
        <p:spPr>
          <a:xfrm>
            <a:off x="2176820" y="1607510"/>
            <a:ext cx="1569680" cy="923330"/>
          </a:xfrm>
          <a:prstGeom prst="rect">
            <a:avLst/>
          </a:prstGeom>
          <a:solidFill>
            <a:srgbClr val="FFFFFF"/>
          </a:solidFill>
        </p:spPr>
        <p:txBody>
          <a:bodyPr wrap="square" rtlCol="0">
            <a:spAutoFit/>
          </a:bodyPr>
          <a:lstStyle/>
          <a:p>
            <a:r>
              <a:rPr lang="en-US" dirty="0" smtClean="0">
                <a:latin typeface="Calibri"/>
                <a:cs typeface="Calibri"/>
              </a:rPr>
              <a:t>polarized HD</a:t>
            </a:r>
          </a:p>
          <a:p>
            <a:r>
              <a:rPr lang="en-US" dirty="0" smtClean="0">
                <a:latin typeface="Calibri"/>
                <a:cs typeface="Calibri"/>
              </a:rPr>
              <a:t>P</a:t>
            </a:r>
            <a:r>
              <a:rPr lang="en-US" baseline="-25000" dirty="0" smtClean="0">
                <a:latin typeface="Calibri"/>
                <a:cs typeface="Calibri"/>
              </a:rPr>
              <a:t>p</a:t>
            </a:r>
            <a:r>
              <a:rPr lang="en-US" dirty="0" smtClean="0">
                <a:latin typeface="Calibri"/>
                <a:cs typeface="Calibri"/>
              </a:rPr>
              <a:t>=0.60 </a:t>
            </a:r>
          </a:p>
          <a:p>
            <a:r>
              <a:rPr lang="en-US" dirty="0" smtClean="0">
                <a:latin typeface="Calibri"/>
                <a:cs typeface="Calibri"/>
              </a:rPr>
              <a:t>Dilution = 0.8 </a:t>
            </a:r>
            <a:endParaRPr lang="en-US" dirty="0">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051307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mp:transition xmlns:mp="http://schemas.microsoft.com/office/mac/powerpoint/2008/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000090"/>
                </a:solidFill>
                <a:latin typeface="Times New Roman"/>
                <a:cs typeface="Times New Roman"/>
              </a:rPr>
              <a:t>GPD</a:t>
            </a:r>
            <a:r>
              <a:rPr lang="en-US" sz="3200" b="1" dirty="0" smtClean="0">
                <a:solidFill>
                  <a:srgbClr val="FF0000"/>
                </a:solidFill>
                <a:latin typeface="Times New Roman"/>
                <a:cs typeface="Times New Roman"/>
              </a:rPr>
              <a:t> H</a:t>
            </a:r>
            <a:r>
              <a:rPr lang="en-US" sz="3200" b="1" dirty="0" smtClean="0"/>
              <a:t> </a:t>
            </a:r>
            <a:r>
              <a:rPr lang="en-US" sz="3200" b="1" dirty="0" smtClean="0">
                <a:solidFill>
                  <a:srgbClr val="000090"/>
                </a:solidFill>
              </a:rPr>
              <a:t>from projected CLAS12 data</a:t>
            </a:r>
            <a:endParaRPr lang="en-US" sz="3200" b="1" dirty="0">
              <a:solidFill>
                <a:srgbClr val="000090"/>
              </a:solidFill>
            </a:endParaRPr>
          </a:p>
        </p:txBody>
      </p:sp>
      <p:pic>
        <p:nvPicPr>
          <p:cNvPr id="3" name="Picture 2"/>
          <p:cNvPicPr>
            <a:picLocks noChangeAspect="1"/>
          </p:cNvPicPr>
          <p:nvPr/>
        </p:nvPicPr>
        <p:blipFill>
          <a:blip r:embed="rId2"/>
          <a:srcRect l="2941" r="37124"/>
          <a:stretch>
            <a:fillRect/>
          </a:stretch>
        </p:blipFill>
        <p:spPr>
          <a:xfrm>
            <a:off x="1638300" y="1625600"/>
            <a:ext cx="4927600" cy="4584700"/>
          </a:xfrm>
          <a:prstGeom prst="rect">
            <a:avLst/>
          </a:prstGeom>
        </p:spPr>
      </p:pic>
      <p:sp>
        <p:nvSpPr>
          <p:cNvPr id="4" name="TextBox 3"/>
          <p:cNvSpPr txBox="1"/>
          <p:nvPr/>
        </p:nvSpPr>
        <p:spPr>
          <a:xfrm>
            <a:off x="635000" y="739140"/>
            <a:ext cx="8153895" cy="338554"/>
          </a:xfrm>
          <a:prstGeom prst="rect">
            <a:avLst/>
          </a:prstGeom>
          <a:noFill/>
        </p:spPr>
        <p:txBody>
          <a:bodyPr wrap="none" rtlCol="0">
            <a:spAutoFit/>
          </a:bodyPr>
          <a:lstStyle/>
          <a:p>
            <a:r>
              <a:rPr lang="en-US" sz="1600" i="1" dirty="0" smtClean="0">
                <a:latin typeface="Times New Roman"/>
                <a:cs typeface="Times New Roman"/>
              </a:rPr>
              <a:t>Review article: M. </a:t>
            </a:r>
            <a:r>
              <a:rPr lang="en-US" sz="1600" i="1" dirty="0" err="1" smtClean="0">
                <a:latin typeface="Times New Roman"/>
                <a:cs typeface="Times New Roman"/>
              </a:rPr>
              <a:t>Guidal</a:t>
            </a:r>
            <a:r>
              <a:rPr lang="en-US" sz="1600" i="1" dirty="0" smtClean="0">
                <a:latin typeface="Times New Roman"/>
                <a:cs typeface="Times New Roman"/>
              </a:rPr>
              <a:t>, H. </a:t>
            </a:r>
            <a:r>
              <a:rPr lang="en-US" sz="1600" i="1" dirty="0" err="1" smtClean="0">
                <a:latin typeface="Times New Roman"/>
                <a:cs typeface="Times New Roman"/>
              </a:rPr>
              <a:t>Moutarde</a:t>
            </a:r>
            <a:r>
              <a:rPr lang="en-US" sz="1600" i="1" dirty="0" smtClean="0">
                <a:latin typeface="Times New Roman"/>
                <a:cs typeface="Times New Roman"/>
              </a:rPr>
              <a:t>, M. </a:t>
            </a:r>
            <a:r>
              <a:rPr lang="en-US" sz="1600" i="1" dirty="0" err="1" smtClean="0">
                <a:latin typeface="Times New Roman"/>
                <a:cs typeface="Times New Roman"/>
              </a:rPr>
              <a:t>Vanderhaeghen</a:t>
            </a:r>
            <a:r>
              <a:rPr lang="en-US" sz="1600" i="1" dirty="0" smtClean="0">
                <a:latin typeface="Times New Roman"/>
                <a:cs typeface="Times New Roman"/>
              </a:rPr>
              <a:t>, </a:t>
            </a:r>
            <a:r>
              <a:rPr lang="en-US" sz="1600" i="1" dirty="0" err="1" smtClean="0">
                <a:latin typeface="Times New Roman"/>
                <a:cs typeface="Times New Roman"/>
              </a:rPr>
              <a:t>Rept.Prog.Phys</a:t>
            </a:r>
            <a:r>
              <a:rPr lang="en-US" sz="1600" i="1" dirty="0" smtClean="0">
                <a:latin typeface="Times New Roman"/>
                <a:cs typeface="Times New Roman"/>
              </a:rPr>
              <a:t>. 76 (2013) 066202 </a:t>
            </a:r>
            <a:endParaRPr lang="en-US" sz="1600" i="1" dirty="0">
              <a:latin typeface="Times New Roman"/>
              <a:cs typeface="Times New Roman"/>
            </a:endParaRPr>
          </a:p>
        </p:txBody>
      </p:sp>
      <p:sp>
        <p:nvSpPr>
          <p:cNvPr id="5" name="TextBox 4"/>
          <p:cNvSpPr txBox="1"/>
          <p:nvPr/>
        </p:nvSpPr>
        <p:spPr>
          <a:xfrm>
            <a:off x="1435100" y="1318994"/>
            <a:ext cx="6090955" cy="369332"/>
          </a:xfrm>
          <a:prstGeom prst="rect">
            <a:avLst/>
          </a:prstGeom>
          <a:noFill/>
        </p:spPr>
        <p:txBody>
          <a:bodyPr wrap="none" rtlCol="0">
            <a:spAutoFit/>
          </a:bodyPr>
          <a:lstStyle/>
          <a:p>
            <a:r>
              <a:rPr lang="en-US" dirty="0" smtClean="0"/>
              <a:t>LO fit to all observables: </a:t>
            </a:r>
            <a:r>
              <a:rPr lang="en-US" dirty="0" err="1" smtClean="0"/>
              <a:t>σ</a:t>
            </a:r>
            <a:r>
              <a:rPr lang="en-US" dirty="0" smtClean="0"/>
              <a:t>, A</a:t>
            </a:r>
            <a:r>
              <a:rPr lang="en-US" baseline="-25000" dirty="0" smtClean="0"/>
              <a:t>LU</a:t>
            </a:r>
            <a:r>
              <a:rPr lang="en-US" dirty="0" smtClean="0"/>
              <a:t>, A</a:t>
            </a:r>
            <a:r>
              <a:rPr lang="en-US" baseline="-25000" dirty="0" smtClean="0"/>
              <a:t>UL</a:t>
            </a:r>
            <a:r>
              <a:rPr lang="en-US" dirty="0" smtClean="0"/>
              <a:t>, A</a:t>
            </a:r>
            <a:r>
              <a:rPr lang="en-US" baseline="-25000" dirty="0" smtClean="0"/>
              <a:t>LL</a:t>
            </a:r>
            <a:r>
              <a:rPr lang="en-US" dirty="0" smtClean="0"/>
              <a:t>, </a:t>
            </a:r>
            <a:r>
              <a:rPr lang="en-US" dirty="0" err="1" smtClean="0"/>
              <a:t>A</a:t>
            </a:r>
            <a:r>
              <a:rPr lang="en-US" baseline="-25000" dirty="0" err="1" smtClean="0"/>
              <a:t>Ux</a:t>
            </a:r>
            <a:r>
              <a:rPr lang="en-US" dirty="0" smtClean="0"/>
              <a:t>, </a:t>
            </a:r>
            <a:r>
              <a:rPr lang="en-US" dirty="0" err="1" smtClean="0"/>
              <a:t>A</a:t>
            </a:r>
            <a:r>
              <a:rPr lang="en-US" baseline="-25000" dirty="0" err="1" smtClean="0"/>
              <a:t>Uy</a:t>
            </a:r>
            <a:r>
              <a:rPr lang="en-US" dirty="0" smtClean="0"/>
              <a:t>, </a:t>
            </a:r>
            <a:r>
              <a:rPr lang="en-US" dirty="0" err="1" smtClean="0"/>
              <a:t>A</a:t>
            </a:r>
            <a:r>
              <a:rPr lang="en-US" baseline="-25000" dirty="0" err="1" smtClean="0"/>
              <a:t>Lx</a:t>
            </a:r>
            <a:r>
              <a:rPr lang="en-US" dirty="0" smtClean="0"/>
              <a:t>, </a:t>
            </a:r>
            <a:r>
              <a:rPr lang="en-US" dirty="0" err="1" smtClean="0"/>
              <a:t>A</a:t>
            </a:r>
            <a:r>
              <a:rPr lang="en-US" baseline="-25000" dirty="0" err="1" smtClean="0"/>
              <a:t>Ly</a:t>
            </a:r>
            <a:r>
              <a:rPr lang="en-US" dirty="0" smtClean="0"/>
              <a:t>  </a:t>
            </a:r>
            <a:endParaRPr lang="en-US" dirty="0"/>
          </a:p>
        </p:txBody>
      </p:sp>
      <p:sp>
        <p:nvSpPr>
          <p:cNvPr id="7" name="TextBox 6"/>
          <p:cNvSpPr txBox="1"/>
          <p:nvPr/>
        </p:nvSpPr>
        <p:spPr>
          <a:xfrm>
            <a:off x="6602817" y="5181600"/>
            <a:ext cx="2186078" cy="646331"/>
          </a:xfrm>
          <a:prstGeom prst="rect">
            <a:avLst/>
          </a:prstGeom>
          <a:noFill/>
        </p:spPr>
        <p:txBody>
          <a:bodyPr wrap="none" rtlCol="0">
            <a:spAutoFit/>
          </a:bodyPr>
          <a:lstStyle/>
          <a:p>
            <a:r>
              <a:rPr lang="en-US" dirty="0" smtClean="0"/>
              <a:t>For corrections see</a:t>
            </a:r>
          </a:p>
          <a:p>
            <a:r>
              <a:rPr lang="en-US" dirty="0" smtClean="0"/>
              <a:t>talk by H. </a:t>
            </a:r>
            <a:r>
              <a:rPr lang="en-US" dirty="0" err="1" smtClean="0"/>
              <a:t>Moutarde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rgbClr val="000090"/>
                </a:solidFill>
              </a:rPr>
              <a:t>12 </a:t>
            </a:r>
            <a:r>
              <a:rPr lang="en-US" b="1" dirty="0" err="1" smtClean="0">
                <a:solidFill>
                  <a:srgbClr val="000090"/>
                </a:solidFill>
              </a:rPr>
              <a:t>GeV</a:t>
            </a:r>
            <a:r>
              <a:rPr lang="en-US" b="1" dirty="0" smtClean="0">
                <a:solidFill>
                  <a:srgbClr val="000090"/>
                </a:solidFill>
              </a:rPr>
              <a:t> Upgrade Project</a:t>
            </a:r>
          </a:p>
        </p:txBody>
      </p:sp>
      <p:grpSp>
        <p:nvGrpSpPr>
          <p:cNvPr id="2" name="Group 341"/>
          <p:cNvGrpSpPr/>
          <p:nvPr/>
        </p:nvGrpSpPr>
        <p:grpSpPr>
          <a:xfrm>
            <a:off x="1674738" y="1554736"/>
            <a:ext cx="6747606" cy="4151461"/>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a:solidFill>
                          <a:prstClr val="black"/>
                        </a:solidFill>
                      </a:endParaRPr>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Enhanced capabilities</a:t>
                      </a:r>
                    </a:p>
                    <a:p>
                      <a:pPr algn="ctr" defTabSz="457200"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6" name="Group 420"/>
                  <p:cNvGrpSpPr>
                    <a:grpSpLocks/>
                  </p:cNvGrpSpPr>
                  <p:nvPr/>
                </p:nvGrpSpPr>
                <p:grpSpPr bwMode="auto">
                  <a:xfrm>
                    <a:off x="2313" y="2697"/>
                    <a:ext cx="864" cy="436"/>
                    <a:chOff x="2352" y="2649"/>
                    <a:chExt cx="864" cy="436"/>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defTabSz="457200"/>
              <a:r>
                <a:rPr lang="en-US" sz="1200" dirty="0">
                  <a:solidFill>
                    <a:prstClr val="black"/>
                  </a:solidFill>
                  <a:latin typeface="Arial" pitchFamily="34" charset="0"/>
                  <a:cs typeface="Arial" pitchFamily="34" charset="0"/>
                </a:rPr>
                <a:t>Upgrade arc magnets </a:t>
              </a:r>
            </a:p>
            <a:p>
              <a:pPr algn="ctr" defTabSz="457200"/>
              <a:r>
                <a:rPr lang="en-US" sz="1200" dirty="0">
                  <a:solidFill>
                    <a:prstClr val="black"/>
                  </a:solidFill>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99892" y="863100"/>
            <a:ext cx="2326905" cy="28628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0" name="Rectangle 339"/>
          <p:cNvSpPr/>
          <p:nvPr/>
        </p:nvSpPr>
        <p:spPr bwMode="auto">
          <a:xfrm>
            <a:off x="2515406" y="900386"/>
            <a:ext cx="2408327" cy="1167287"/>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prstClr val="black"/>
              </a:solidFill>
            </a:endParaRPr>
          </a:p>
        </p:txBody>
      </p:sp>
      <p:sp>
        <p:nvSpPr>
          <p:cNvPr id="339" name="Text Box 3"/>
          <p:cNvSpPr txBox="1">
            <a:spLocks noChangeArrowheads="1"/>
          </p:cNvSpPr>
          <p:nvPr/>
        </p:nvSpPr>
        <p:spPr bwMode="auto">
          <a:xfrm>
            <a:off x="2458147" y="887698"/>
            <a:ext cx="2420957" cy="1169551"/>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algn="ctr" defTabSz="457200" eaLnBrk="0" hangingPunct="0">
              <a:defRPr/>
            </a:pPr>
            <a:r>
              <a:rPr lang="en-US" sz="1400" b="1" dirty="0">
                <a:solidFill>
                  <a:prstClr val="black"/>
                </a:solidFill>
                <a:latin typeface="Arial "/>
                <a:cs typeface="Arial" pitchFamily="34" charset="0"/>
              </a:rPr>
              <a:t>Completion of the </a:t>
            </a:r>
          </a:p>
          <a:p>
            <a:pPr marL="112713" indent="4763" algn="ctr" defTabSz="457200" eaLnBrk="0" hangingPunct="0">
              <a:defRPr/>
            </a:pPr>
            <a:r>
              <a:rPr lang="en-US" sz="1400" b="1" dirty="0">
                <a:solidFill>
                  <a:prstClr val="black"/>
                </a:solidFill>
                <a:latin typeface="Arial "/>
                <a:cs typeface="Arial" pitchFamily="34" charset="0"/>
              </a:rPr>
              <a:t>12 GeV CEBAF Upgrade was ranked the highest priority in the 2007   NSAC Long Range Plan.</a:t>
            </a:r>
          </a:p>
        </p:txBody>
      </p:sp>
      <p:sp>
        <p:nvSpPr>
          <p:cNvPr id="344" name="Rectangle 336"/>
          <p:cNvSpPr>
            <a:spLocks noChangeArrowheads="1"/>
          </p:cNvSpPr>
          <p:nvPr/>
        </p:nvSpPr>
        <p:spPr bwMode="auto">
          <a:xfrm>
            <a:off x="5127625" y="865646"/>
            <a:ext cx="3978275" cy="6740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9050">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90000"/>
              </a:lnSpc>
              <a:buFontTx/>
              <a:buNone/>
            </a:pPr>
            <a:r>
              <a:rPr lang="en-US" altLang="en-US" sz="1400" i="1" dirty="0">
                <a:solidFill>
                  <a:srgbClr val="313EBD"/>
                </a:solidFill>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40337" y="5848773"/>
            <a:ext cx="3361547" cy="523220"/>
          </a:xfrm>
          <a:prstGeom prst="rect">
            <a:avLst/>
          </a:prstGeom>
          <a:noFill/>
          <a:ln w="12700">
            <a:noFill/>
            <a:miter lim="800000"/>
            <a:headEnd/>
            <a:tailEnd/>
          </a:ln>
        </p:spPr>
        <p:txBody>
          <a:bodyPr wrap="square">
            <a:spAutoFit/>
          </a:bodyPr>
          <a:lstStyle/>
          <a:p>
            <a:pPr defTabSz="457200" eaLnBrk="0" hangingPunct="0">
              <a:defRPr/>
            </a:pPr>
            <a:r>
              <a:rPr lang="en-US" sz="1400" b="1" i="1" dirty="0">
                <a:solidFill>
                  <a:srgbClr val="313EBD"/>
                </a:solidFill>
                <a:latin typeface="Arial" panose="020B0604020202020204" pitchFamily="34" charset="0"/>
                <a:cs typeface="Arial" panose="020B0604020202020204" pitchFamily="34" charset="0"/>
              </a:rPr>
              <a:t>Maintain capability to deliver lower pass beam energies: 2.2, 4.4, 6.6….</a:t>
            </a:r>
          </a:p>
        </p:txBody>
      </p:sp>
      <p:grpSp>
        <p:nvGrpSpPr>
          <p:cNvPr id="19" name="Group 346"/>
          <p:cNvGrpSpPr/>
          <p:nvPr/>
        </p:nvGrpSpPr>
        <p:grpSpPr>
          <a:xfrm>
            <a:off x="4079871" y="4888765"/>
            <a:ext cx="5064129" cy="1460176"/>
            <a:chOff x="184346" y="1192779"/>
            <a:chExt cx="5064129" cy="1460176"/>
          </a:xfrm>
          <a:effectLst/>
        </p:grpSpPr>
        <p:sp>
          <p:nvSpPr>
            <p:cNvPr id="348" name="Rectangle 347"/>
            <p:cNvSpPr/>
            <p:nvPr/>
          </p:nvSpPr>
          <p:spPr bwMode="auto">
            <a:xfrm>
              <a:off x="194455" y="1192779"/>
              <a:ext cx="4979517" cy="146017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hangingPunct="0">
                <a:defRPr/>
              </a:pPr>
              <a:endParaRPr lang="en-US" sz="2400">
                <a:solidFill>
                  <a:srgbClr val="000000"/>
                </a:solidFill>
                <a:latin typeface="Arial" charset="0"/>
              </a:endParaRPr>
            </a:p>
          </p:txBody>
        </p:sp>
        <p:sp>
          <p:nvSpPr>
            <p:cNvPr id="349" name="Text Box 3"/>
            <p:cNvSpPr txBox="1">
              <a:spLocks noChangeArrowheads="1"/>
            </p:cNvSpPr>
            <p:nvPr/>
          </p:nvSpPr>
          <p:spPr bwMode="auto">
            <a:xfrm>
              <a:off x="184346" y="1244788"/>
              <a:ext cx="5064129" cy="1354217"/>
            </a:xfrm>
            <a:prstGeom prst="rect">
              <a:avLst/>
            </a:prstGeom>
            <a:noFill/>
            <a:ln w="9525">
              <a:noFill/>
              <a:miter lim="800000"/>
              <a:headEnd/>
              <a:tailEnd/>
            </a:ln>
          </p:spPr>
          <p:txBody>
            <a:bodyPr wrap="square">
              <a:spAutoFit/>
            </a:bodyPr>
            <a:lstStyle/>
            <a:p>
              <a:pPr defTabSz="457200" eaLnBrk="0" hangingPunct="0">
                <a:defRPr/>
              </a:pPr>
              <a:r>
                <a:rPr lang="en-US"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98% </a:t>
              </a:r>
              <a:r>
                <a:rPr lang="en-US" sz="1600" b="1" u="sng" dirty="0">
                  <a:solidFill>
                    <a:srgbClr val="008000"/>
                  </a:solidFill>
                  <a:latin typeface="Arial" panose="020B0604020202020204" pitchFamily="34" charset="0"/>
                  <a:cs typeface="Arial" panose="020B0604020202020204" pitchFamily="34" charset="0"/>
                </a:rPr>
                <a:t>complete)</a:t>
              </a:r>
              <a:r>
                <a:rPr lang="en-US" b="1" dirty="0">
                  <a:solidFill>
                    <a:srgbClr val="000000"/>
                  </a:solidFill>
                  <a:latin typeface="Arial" panose="020B0604020202020204" pitchFamily="34" charset="0"/>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a:t>
              </a:r>
              <a:r>
                <a:rPr lang="en-US" sz="1600" b="1" dirty="0">
                  <a:latin typeface="Arial" panose="020B0604020202020204" pitchFamily="34" charset="0"/>
                  <a:cs typeface="Arial" panose="020B0604020202020204" pitchFamily="34" charset="0"/>
                </a:rPr>
                <a:t>Utilities</a:t>
              </a:r>
              <a:r>
                <a:rPr lang="en-US" sz="1600" b="1" dirty="0">
                  <a:solidFill>
                    <a:srgbClr val="000000"/>
                  </a:solidFill>
                  <a:latin typeface="Arial" panose="020B0604020202020204" pitchFamily="34" charset="0"/>
                  <a:cs typeface="Arial" panose="020B0604020202020204" pitchFamily="34" charset="0"/>
                </a:rPr>
                <a:t> -  </a:t>
              </a:r>
              <a:r>
                <a:rPr lang="en-US" sz="1600" b="1" dirty="0" smtClean="0">
                  <a:solidFill>
                    <a:srgbClr val="009900"/>
                  </a:solidFill>
                  <a:latin typeface="Arial" panose="020B0604020202020204" pitchFamily="34" charset="0"/>
                  <a:cs typeface="Arial" panose="020B0604020202020204" pitchFamily="34" charset="0"/>
                </a:rPr>
                <a:t>DONE</a:t>
              </a:r>
              <a:endParaRPr lang="en-US" sz="1600" b="1" dirty="0">
                <a:solidFill>
                  <a:srgbClr val="009900"/>
                </a:solidFill>
                <a:latin typeface="Arial" panose="020B0604020202020204" pitchFamily="34" charset="0"/>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~96% </a:t>
              </a:r>
              <a:endParaRPr lang="en-US" sz="1600" b="1" dirty="0">
                <a:solidFill>
                  <a:srgbClr val="009900"/>
                </a:solidFill>
                <a:latin typeface="Arial" panose="020B0604020202020204" pitchFamily="34" charset="0"/>
                <a:cs typeface="Arial" panose="020B0604020202020204" pitchFamily="34" charset="0"/>
              </a:endParaRPr>
            </a:p>
          </p:txBody>
        </p:sp>
      </p:grpSp>
      <p:sp>
        <p:nvSpPr>
          <p:cNvPr id="350" name="TextBox 349"/>
          <p:cNvSpPr txBox="1"/>
          <p:nvPr/>
        </p:nvSpPr>
        <p:spPr>
          <a:xfrm>
            <a:off x="7416316" y="4026635"/>
            <a:ext cx="1620957" cy="646331"/>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a:r>
              <a:rPr lang="en-US" dirty="0">
                <a:solidFill>
                  <a:prstClr val="black"/>
                </a:solidFill>
                <a:latin typeface="Arial" panose="020B0604020202020204" pitchFamily="34" charset="0"/>
                <a:cs typeface="Arial" panose="020B0604020202020204" pitchFamily="34" charset="0"/>
              </a:rPr>
              <a:t>TPC = $338M</a:t>
            </a:r>
          </a:p>
          <a:p>
            <a:pPr defTabSz="457200"/>
            <a:r>
              <a:rPr lang="en-US" b="1" dirty="0">
                <a:solidFill>
                  <a:srgbClr val="009900"/>
                </a:solidFill>
                <a:latin typeface="Arial" panose="020B0604020202020204" pitchFamily="34" charset="0"/>
                <a:cs typeface="Arial" panose="020B0604020202020204" pitchFamily="34" charset="0"/>
              </a:rPr>
              <a:t>ETC = </a:t>
            </a:r>
            <a:r>
              <a:rPr lang="en-US" dirty="0" smtClean="0">
                <a:solidFill>
                  <a:srgbClr val="009900"/>
                </a:solidFill>
                <a:latin typeface="Arial" panose="020B0604020202020204" pitchFamily="34" charset="0"/>
                <a:cs typeface="Arial" panose="020B0604020202020204" pitchFamily="34" charset="0"/>
              </a:rPr>
              <a:t>~</a:t>
            </a:r>
            <a:r>
              <a:rPr lang="en-US" b="1" dirty="0" smtClean="0">
                <a:solidFill>
                  <a:srgbClr val="009900"/>
                </a:solidFill>
                <a:latin typeface="Arial" panose="020B0604020202020204" pitchFamily="34" charset="0"/>
                <a:cs typeface="Arial" panose="020B0604020202020204" pitchFamily="34" charset="0"/>
              </a:rPr>
              <a:t>$8M</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3845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89"/>
            <a:ext cx="9144000" cy="708554"/>
          </a:xfrm>
        </p:spPr>
        <p:txBody>
          <a:bodyPr>
            <a:noAutofit/>
          </a:bodyPr>
          <a:lstStyle/>
          <a:p>
            <a:r>
              <a:rPr lang="en-US" dirty="0" smtClean="0">
                <a:solidFill>
                  <a:srgbClr val="000090"/>
                </a:solidFill>
              </a:rPr>
              <a:t>Projected quark densities in impact parameter</a:t>
            </a:r>
            <a:endParaRPr lang="en-US" dirty="0">
              <a:solidFill>
                <a:srgbClr val="000090"/>
              </a:solidFill>
            </a:endParaRPr>
          </a:p>
        </p:txBody>
      </p:sp>
      <p:pic>
        <p:nvPicPr>
          <p:cNvPr id="9" name="Picture 2"/>
          <p:cNvPicPr>
            <a:picLocks noChangeAspect="1" noChangeArrowheads="1"/>
          </p:cNvPicPr>
          <p:nvPr/>
        </p:nvPicPr>
        <p:blipFill>
          <a:blip r:embed="rId2" cstate="print"/>
          <a:srcRect/>
          <a:stretch>
            <a:fillRect/>
          </a:stretch>
        </p:blipFill>
        <p:spPr bwMode="auto">
          <a:xfrm>
            <a:off x="1877166" y="838200"/>
            <a:ext cx="5934166" cy="762000"/>
          </a:xfrm>
          <a:prstGeom prst="rect">
            <a:avLst/>
          </a:prstGeom>
          <a:noFill/>
          <a:ln w="9525">
            <a:noFill/>
            <a:miter lim="800000"/>
            <a:headEnd/>
            <a:tailEnd/>
          </a:ln>
        </p:spPr>
      </p:pic>
      <p:pic>
        <p:nvPicPr>
          <p:cNvPr id="11" name="Picture 10" descr="dipole_nucl_transv_distr.png"/>
          <p:cNvPicPr>
            <a:picLocks noChangeAspect="1"/>
          </p:cNvPicPr>
          <p:nvPr/>
        </p:nvPicPr>
        <p:blipFill>
          <a:blip r:embed="rId3" cstate="print"/>
          <a:srcRect l="32658" r="33723"/>
          <a:stretch>
            <a:fillRect/>
          </a:stretch>
        </p:blipFill>
        <p:spPr>
          <a:xfrm>
            <a:off x="493672" y="1448569"/>
            <a:ext cx="2326584" cy="4467041"/>
          </a:xfrm>
          <a:prstGeom prst="rect">
            <a:avLst/>
          </a:prstGeom>
          <a:ln>
            <a:noFill/>
          </a:ln>
          <a:effectLst>
            <a:outerShdw blurRad="50800" dist="50800" dir="2700000">
              <a:srgbClr val="000000">
                <a:alpha val="43000"/>
              </a:srgbClr>
            </a:outerShdw>
          </a:effectLst>
        </p:spPr>
      </p:pic>
      <p:grpSp>
        <p:nvGrpSpPr>
          <p:cNvPr id="3" name="Group 14"/>
          <p:cNvGrpSpPr/>
          <p:nvPr/>
        </p:nvGrpSpPr>
        <p:grpSpPr>
          <a:xfrm>
            <a:off x="2899233" y="1490048"/>
            <a:ext cx="2516531" cy="4983555"/>
            <a:chOff x="6459463" y="1821569"/>
            <a:chExt cx="2299699" cy="4732914"/>
          </a:xfrm>
        </p:grpSpPr>
        <p:sp>
          <p:nvSpPr>
            <p:cNvPr id="8" name="Title 1"/>
            <p:cNvSpPr txBox="1">
              <a:spLocks/>
            </p:cNvSpPr>
            <p:nvPr/>
          </p:nvSpPr>
          <p:spPr bwMode="auto">
            <a:xfrm>
              <a:off x="6629400" y="5981016"/>
              <a:ext cx="2129762"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a:t>
              </a:r>
              <a:r>
                <a:rPr kumimoji="0" lang="en-US" sz="1800" b="1" i="0" u="none" strike="noStrike" kern="0" cap="none" spc="0" normalizeH="0" noProof="0" dirty="0" smtClean="0">
                  <a:ln>
                    <a:noFill/>
                  </a:ln>
                  <a:solidFill>
                    <a:schemeClr val="tx2"/>
                  </a:solidFill>
                  <a:uLnTx/>
                  <a:uFillTx/>
                  <a:latin typeface="Arial" pitchFamily="34" charset="0"/>
                  <a:ea typeface="+mj-ea"/>
                  <a:cs typeface="Arial" pitchFamily="34" charset="0"/>
                </a:rPr>
                <a:t>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E</a:t>
              </a:r>
              <a:r>
                <a:rPr kumimoji="0" lang="en-US" sz="1800" b="1" i="0" u="none" strike="noStrike" kern="0" cap="none" spc="0" normalizeH="0" noProof="0" dirty="0" smtClean="0">
                  <a:ln>
                    <a:noFill/>
                  </a:ln>
                  <a:solidFill>
                    <a:srgbClr val="FF0000"/>
                  </a:solidFill>
                  <a:uLnTx/>
                  <a:uFillTx/>
                  <a:latin typeface="Arial" pitchFamily="34" charset="0"/>
                  <a:ea typeface="+mj-ea"/>
                  <a:cs typeface="Arial" pitchFamily="34" charset="0"/>
                </a:rPr>
                <a:t>   </a:t>
              </a:r>
              <a:endParaRPr kumimoji="0" lang="en-US" sz="1800" b="1" i="0" u="none" strike="noStrike" kern="0" cap="none" spc="0" normalizeH="0" baseline="0" noProof="0" dirty="0">
                <a:ln>
                  <a:noFill/>
                </a:ln>
                <a:solidFill>
                  <a:schemeClr val="tx2"/>
                </a:solidFill>
                <a:uLnTx/>
                <a:uFillTx/>
                <a:latin typeface="Arial" pitchFamily="34" charset="0"/>
                <a:ea typeface="+mj-ea"/>
                <a:cs typeface="Arial" pitchFamily="34" charset="0"/>
              </a:endParaRPr>
            </a:p>
          </p:txBody>
        </p:sp>
        <p:grpSp>
          <p:nvGrpSpPr>
            <p:cNvPr id="4" name="Group 13"/>
            <p:cNvGrpSpPr/>
            <p:nvPr/>
          </p:nvGrpSpPr>
          <p:grpSpPr>
            <a:xfrm>
              <a:off x="6459463" y="1821569"/>
              <a:ext cx="2269469" cy="4191000"/>
              <a:chOff x="6459463" y="1821569"/>
              <a:chExt cx="2269469" cy="4191000"/>
            </a:xfrm>
          </p:grpSpPr>
          <p:pic>
            <p:nvPicPr>
              <p:cNvPr id="13" name="Picture 12" descr="Eonly_nucl_transv_distr.png"/>
              <p:cNvPicPr>
                <a:picLocks noChangeAspect="1"/>
              </p:cNvPicPr>
              <p:nvPr/>
            </p:nvPicPr>
            <p:blipFill>
              <a:blip r:embed="rId4" cstate="print"/>
              <a:srcRect l="34087" r="33110" b="48918"/>
              <a:stretch>
                <a:fillRect/>
              </a:stretch>
            </p:blipFill>
            <p:spPr>
              <a:xfrm>
                <a:off x="6599143" y="1821569"/>
                <a:ext cx="2129762" cy="2140831"/>
              </a:xfrm>
              <a:prstGeom prst="rect">
                <a:avLst/>
              </a:prstGeom>
              <a:ln>
                <a:noFill/>
              </a:ln>
              <a:effectLst>
                <a:outerShdw blurRad="50800" dist="63500" dir="2700000">
                  <a:srgbClr val="000000">
                    <a:alpha val="43000"/>
                  </a:srgbClr>
                </a:outerShdw>
              </a:effectLst>
            </p:spPr>
          </p:pic>
          <p:pic>
            <p:nvPicPr>
              <p:cNvPr id="10" name="Picture 9" descr="Eonly_nucl_transv_distr.png"/>
              <p:cNvPicPr>
                <a:picLocks noChangeAspect="1"/>
              </p:cNvPicPr>
              <p:nvPr/>
            </p:nvPicPr>
            <p:blipFill>
              <a:blip r:embed="rId4" cstate="print"/>
              <a:srcRect l="31935" t="50476" r="33110"/>
              <a:stretch>
                <a:fillRect/>
              </a:stretch>
            </p:blipFill>
            <p:spPr>
              <a:xfrm>
                <a:off x="6459463" y="3937000"/>
                <a:ext cx="2269469" cy="2075569"/>
              </a:xfrm>
              <a:prstGeom prst="rect">
                <a:avLst/>
              </a:prstGeom>
              <a:ln>
                <a:noFill/>
              </a:ln>
              <a:effectLst>
                <a:outerShdw blurRad="50800" dist="63500" dir="2700000">
                  <a:srgbClr val="000000">
                    <a:alpha val="43000"/>
                  </a:srgbClr>
                </a:outerShdw>
              </a:effectLst>
            </p:spPr>
          </p:pic>
        </p:grpSp>
      </p:grpSp>
      <p:sp>
        <p:nvSpPr>
          <p:cNvPr id="16" name="TextBox 15"/>
          <p:cNvSpPr txBox="1"/>
          <p:nvPr/>
        </p:nvSpPr>
        <p:spPr>
          <a:xfrm>
            <a:off x="5778969" y="1946903"/>
            <a:ext cx="3020854" cy="3170099"/>
          </a:xfrm>
          <a:prstGeom prst="rect">
            <a:avLst/>
          </a:prstGeom>
          <a:noFill/>
          <a:ln>
            <a:solidFill>
              <a:srgbClr val="000090"/>
            </a:solidFill>
          </a:ln>
          <a:effectLst/>
        </p:spPr>
        <p:txBody>
          <a:bodyPr wrap="square" rtlCol="0">
            <a:spAutoFit/>
          </a:bodyPr>
          <a:lstStyle/>
          <a:p>
            <a:pPr>
              <a:buFont typeface="Wingdings" charset="2"/>
              <a:buChar char="§"/>
            </a:pPr>
            <a:r>
              <a:rPr lang="en-US" dirty="0" smtClean="0">
                <a:latin typeface="Calibri"/>
                <a:cs typeface="Calibri"/>
              </a:rPr>
              <a:t> Fourier transform of GPDs give access to the quark densities distribution in impact parameter space. </a:t>
            </a:r>
          </a:p>
          <a:p>
            <a:pPr>
              <a:buFont typeface="Wingdings" charset="2"/>
              <a:buChar char="§"/>
            </a:pPr>
            <a:endParaRPr lang="en-US" dirty="0" smtClean="0">
              <a:latin typeface="Calibri"/>
              <a:cs typeface="Calibri"/>
            </a:endParaRPr>
          </a:p>
          <a:p>
            <a:pPr>
              <a:buFont typeface="Wingdings" charset="2"/>
              <a:buChar char="§"/>
            </a:pPr>
            <a:r>
              <a:rPr lang="en-US" dirty="0" smtClean="0">
                <a:latin typeface="Calibri"/>
                <a:cs typeface="Calibri"/>
              </a:rPr>
              <a:t> GPD </a:t>
            </a:r>
            <a:r>
              <a:rPr lang="en-US" sz="2000" b="1" i="1" dirty="0" smtClean="0">
                <a:solidFill>
                  <a:srgbClr val="FF0000"/>
                </a:solidFill>
                <a:latin typeface="Calibri"/>
                <a:cs typeface="Calibri"/>
              </a:rPr>
              <a:t>E </a:t>
            </a:r>
            <a:r>
              <a:rPr lang="en-US" dirty="0" smtClean="0">
                <a:latin typeface="Calibri"/>
                <a:cs typeface="Calibri"/>
              </a:rPr>
              <a:t>probes the </a:t>
            </a:r>
            <a:r>
              <a:rPr lang="en-US" dirty="0" err="1" smtClean="0">
                <a:latin typeface="Calibri"/>
                <a:cs typeface="Calibri"/>
              </a:rPr>
              <a:t>u</a:t>
            </a:r>
            <a:r>
              <a:rPr lang="en-US" dirty="0" smtClean="0">
                <a:latin typeface="Calibri"/>
                <a:cs typeface="Calibri"/>
              </a:rPr>
              <a:t>- and </a:t>
            </a:r>
            <a:r>
              <a:rPr lang="en-US" dirty="0" err="1" smtClean="0">
                <a:latin typeface="Calibri"/>
                <a:cs typeface="Calibri"/>
              </a:rPr>
              <a:t>d</a:t>
            </a:r>
            <a:r>
              <a:rPr lang="en-US" dirty="0" smtClean="0">
                <a:latin typeface="Calibri"/>
                <a:cs typeface="Calibri"/>
              </a:rPr>
              <a:t>-quark separation in impact parameter space. Transversely polarized proton shows flavor dipole. </a:t>
            </a:r>
          </a:p>
          <a:p>
            <a:endParaRPr lang="en-US" dirty="0" smtClean="0">
              <a:latin typeface="Calibri"/>
              <a:cs typeface="Calibri"/>
            </a:endParaRPr>
          </a:p>
        </p:txBody>
      </p:sp>
      <p:sp>
        <p:nvSpPr>
          <p:cNvPr id="19" name="Title 1"/>
          <p:cNvSpPr txBox="1">
            <a:spLocks/>
          </p:cNvSpPr>
          <p:nvPr/>
        </p:nvSpPr>
        <p:spPr bwMode="auto">
          <a:xfrm>
            <a:off x="522868" y="5883488"/>
            <a:ext cx="2466280"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H+E</a:t>
            </a:r>
            <a:r>
              <a:rPr kumimoji="0" lang="en-US" sz="20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a:ea typeface="+mj-ea"/>
                <a:cs typeface="Times New Roman"/>
              </a:rPr>
              <a:t>   </a:t>
            </a:r>
            <a:endParaRPr kumimoji="0" lang="en-US" sz="2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a:ea typeface="+mj-ea"/>
              <a:cs typeface="Times New Roman"/>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34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mp:transition xmlns:mp="http://schemas.microsoft.com/office/mac/powerpoint/2008/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304800" y="-152400"/>
            <a:ext cx="8153400" cy="118015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0090"/>
                </a:solidFill>
              </a:rPr>
              <a:t>DVCS with CLAS12 at various beam energies </a:t>
            </a:r>
            <a:endParaRPr lang="en-US" sz="3200" b="1" dirty="0">
              <a:solidFill>
                <a:srgbClr val="000090"/>
              </a:solidFill>
            </a:endParaRPr>
          </a:p>
        </p:txBody>
      </p:sp>
      <p:pic>
        <p:nvPicPr>
          <p:cNvPr id="5" name="Picture 4" descr="CFF_definition.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143000"/>
            <a:ext cx="4774005" cy="1498792"/>
          </a:xfrm>
          <a:prstGeom prst="rect">
            <a:avLst/>
          </a:prstGeom>
        </p:spPr>
      </p:pic>
      <p:pic>
        <p:nvPicPr>
          <p:cNvPr id="6" name="Picture 5" descr="CFF_Dispersion_Relation.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2819400"/>
            <a:ext cx="7558692" cy="716285"/>
          </a:xfrm>
          <a:prstGeom prst="rect">
            <a:avLst/>
          </a:prstGeom>
        </p:spPr>
      </p:pic>
      <p:sp>
        <p:nvSpPr>
          <p:cNvPr id="7" name="TextBox 6"/>
          <p:cNvSpPr txBox="1"/>
          <p:nvPr/>
        </p:nvSpPr>
        <p:spPr>
          <a:xfrm>
            <a:off x="6477000" y="1295400"/>
            <a:ext cx="2248588" cy="1200329"/>
          </a:xfrm>
          <a:prstGeom prst="rect">
            <a:avLst/>
          </a:prstGeom>
          <a:noFill/>
          <a:ln>
            <a:solidFill>
              <a:srgbClr val="4F81BD"/>
            </a:solidFill>
          </a:ln>
        </p:spPr>
        <p:txBody>
          <a:bodyPr wrap="square" rtlCol="0">
            <a:spAutoFit/>
          </a:bodyPr>
          <a:lstStyle/>
          <a:p>
            <a:r>
              <a:rPr lang="en-US" dirty="0" smtClean="0"/>
              <a:t>Imaginary Part of CFF</a:t>
            </a:r>
          </a:p>
          <a:p>
            <a:endParaRPr lang="en-US" dirty="0" smtClean="0"/>
          </a:p>
          <a:p>
            <a:endParaRPr lang="en-US" dirty="0"/>
          </a:p>
          <a:p>
            <a:r>
              <a:rPr lang="en-US" dirty="0" smtClean="0"/>
              <a:t>Real Part of CFF</a:t>
            </a:r>
            <a:endParaRPr lang="en-US" dirty="0"/>
          </a:p>
        </p:txBody>
      </p:sp>
      <p:cxnSp>
        <p:nvCxnSpPr>
          <p:cNvPr id="9" name="Straight Arrow Connector 8"/>
          <p:cNvCxnSpPr/>
          <p:nvPr/>
        </p:nvCxnSpPr>
        <p:spPr>
          <a:xfrm flipH="1">
            <a:off x="5105400" y="1524000"/>
            <a:ext cx="1093064" cy="0"/>
          </a:xfrm>
          <a:prstGeom prst="straightConnector1">
            <a:avLst/>
          </a:prstGeom>
          <a:ln w="76200" cmpd="sng">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5105400" y="2209800"/>
            <a:ext cx="1093064" cy="0"/>
          </a:xfrm>
          <a:prstGeom prst="straightConnector1">
            <a:avLst/>
          </a:prstGeom>
          <a:ln w="76200" cmpd="sng">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2" name="Picture 11" descr="Nucleon_P_CQSM2.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3505200"/>
            <a:ext cx="3494988" cy="2829511"/>
          </a:xfrm>
          <a:prstGeom prst="rect">
            <a:avLst/>
          </a:prstGeom>
        </p:spPr>
      </p:pic>
      <p:sp>
        <p:nvSpPr>
          <p:cNvPr id="13" name="TextBox 12"/>
          <p:cNvSpPr txBox="1"/>
          <p:nvPr/>
        </p:nvSpPr>
        <p:spPr>
          <a:xfrm>
            <a:off x="3810000" y="3733800"/>
            <a:ext cx="5225886" cy="2585323"/>
          </a:xfrm>
          <a:prstGeom prst="rect">
            <a:avLst/>
          </a:prstGeom>
          <a:noFill/>
          <a:ln>
            <a:solidFill>
              <a:srgbClr val="4F81BD"/>
            </a:solidFill>
          </a:ln>
        </p:spPr>
        <p:txBody>
          <a:bodyPr wrap="square" rtlCol="0">
            <a:spAutoFit/>
          </a:bodyPr>
          <a:lstStyle/>
          <a:p>
            <a:pPr marL="285750" indent="-285750">
              <a:buFont typeface="Arial"/>
              <a:buChar char="•"/>
            </a:pPr>
            <a:r>
              <a:rPr lang="en-US" dirty="0" smtClean="0">
                <a:latin typeface="Arial"/>
                <a:cs typeface="Arial"/>
              </a:rPr>
              <a:t>The D-term is the least known part of the conventional GPD H</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t-dependence of the D-term encodes the form factor associated with the distributions of forces on </a:t>
            </a:r>
            <a:r>
              <a:rPr lang="en-US" dirty="0" err="1" smtClean="0">
                <a:latin typeface="Arial"/>
                <a:cs typeface="Arial"/>
              </a:rPr>
              <a:t>partons</a:t>
            </a:r>
            <a:r>
              <a:rPr lang="en-US" dirty="0" smtClean="0">
                <a:latin typeface="Arial"/>
                <a:cs typeface="Arial"/>
              </a:rPr>
              <a:t> inside hadrons</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May shed light on the mechanism of confinement </a:t>
            </a:r>
            <a:endParaRPr lang="en-US" dirty="0">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9579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000090"/>
                </a:solidFill>
              </a:rPr>
              <a:t>Accessing </a:t>
            </a:r>
            <a:r>
              <a:rPr lang="en-US" sz="3200" b="1" dirty="0" err="1" smtClean="0">
                <a:solidFill>
                  <a:srgbClr val="000090"/>
                </a:solidFill>
              </a:rPr>
              <a:t>GPDs</a:t>
            </a:r>
            <a:r>
              <a:rPr lang="en-US" sz="3200" b="1" dirty="0" smtClean="0">
                <a:solidFill>
                  <a:srgbClr val="000090"/>
                </a:solidFill>
              </a:rPr>
              <a:t> through DVCS</a:t>
            </a:r>
            <a:endParaRPr lang="en-US" sz="3200" b="1" dirty="0">
              <a:solidFill>
                <a:srgbClr val="000090"/>
              </a:solidFill>
            </a:endParaRPr>
          </a:p>
        </p:txBody>
      </p:sp>
      <p:pic>
        <p:nvPicPr>
          <p:cNvPr id="3" name="Picture 2"/>
          <p:cNvPicPr>
            <a:picLocks noChangeAspect="1"/>
          </p:cNvPicPr>
          <p:nvPr/>
        </p:nvPicPr>
        <p:blipFill>
          <a:blip r:embed="rId2"/>
          <a:srcRect b="-4504"/>
          <a:stretch>
            <a:fillRect/>
          </a:stretch>
        </p:blipFill>
        <p:spPr>
          <a:xfrm>
            <a:off x="355600" y="807334"/>
            <a:ext cx="8629650" cy="574586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0080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 name="Oval 123"/>
          <p:cNvSpPr/>
          <p:nvPr/>
        </p:nvSpPr>
        <p:spPr>
          <a:xfrm>
            <a:off x="4234190" y="4115534"/>
            <a:ext cx="2057400" cy="2039112"/>
          </a:xfrm>
          <a:prstGeom prst="ellipse">
            <a:avLst/>
          </a:prstGeom>
          <a:solidFill>
            <a:schemeClr val="accent5">
              <a:lumMod val="5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NTRY_CONE_SECTOR_AREAS.pdf"/>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750" t="20630" r="52757" b="54614"/>
          <a:stretch/>
        </p:blipFill>
        <p:spPr>
          <a:xfrm rot="5400000">
            <a:off x="894087" y="3943506"/>
            <a:ext cx="2678547" cy="2172855"/>
          </a:xfrm>
          <a:prstGeom prst="rect">
            <a:avLst/>
          </a:prstGeom>
        </p:spPr>
      </p:pic>
      <p:sp>
        <p:nvSpPr>
          <p:cNvPr id="15" name="TextBox 14"/>
          <p:cNvSpPr txBox="1"/>
          <p:nvPr/>
        </p:nvSpPr>
        <p:spPr>
          <a:xfrm>
            <a:off x="6291590" y="4115534"/>
            <a:ext cx="338554" cy="276999"/>
          </a:xfrm>
          <a:prstGeom prst="rect">
            <a:avLst/>
          </a:prstGeom>
          <a:noFill/>
        </p:spPr>
        <p:txBody>
          <a:bodyPr wrap="none" rtlCol="0">
            <a:spAutoFit/>
          </a:bodyPr>
          <a:lstStyle/>
          <a:p>
            <a:r>
              <a:rPr lang="en-US" sz="1200" dirty="0"/>
              <a:t>7</a:t>
            </a:r>
            <a:r>
              <a:rPr lang="en-US" sz="1200" baseline="30000" dirty="0" smtClean="0"/>
              <a:t>o</a:t>
            </a:r>
            <a:endParaRPr lang="en-US" sz="1200" baseline="30000" dirty="0"/>
          </a:p>
        </p:txBody>
      </p:sp>
      <p:sp>
        <p:nvSpPr>
          <p:cNvPr id="3" name="Trapezoid 2"/>
          <p:cNvSpPr/>
          <p:nvPr/>
        </p:nvSpPr>
        <p:spPr>
          <a:xfrm rot="16200000">
            <a:off x="1117690" y="4961430"/>
            <a:ext cx="2057398" cy="365605"/>
          </a:xfrm>
          <a:prstGeom prst="trapezoid">
            <a:avLst>
              <a:gd name="adj" fmla="val 79688"/>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620294" y="4420334"/>
            <a:ext cx="0" cy="1798782"/>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33790" y="4488837"/>
            <a:ext cx="609600" cy="7697"/>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9185" y="4184037"/>
            <a:ext cx="0" cy="198120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628761" y="6089037"/>
            <a:ext cx="700424" cy="7697"/>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68561" y="4281101"/>
            <a:ext cx="398629" cy="246221"/>
          </a:xfrm>
          <a:prstGeom prst="rect">
            <a:avLst/>
          </a:prstGeom>
          <a:noFill/>
        </p:spPr>
        <p:txBody>
          <a:bodyPr wrap="none" rtlCol="0">
            <a:spAutoFit/>
          </a:bodyPr>
          <a:lstStyle/>
          <a:p>
            <a:r>
              <a:rPr lang="en-US" sz="1000" dirty="0"/>
              <a:t>5</a:t>
            </a:r>
            <a:r>
              <a:rPr lang="en-US" sz="1000" dirty="0" smtClean="0"/>
              <a:t>00</a:t>
            </a:r>
          </a:p>
        </p:txBody>
      </p:sp>
      <p:sp>
        <p:nvSpPr>
          <p:cNvPr id="32" name="TextBox 31"/>
          <p:cNvSpPr txBox="1"/>
          <p:nvPr/>
        </p:nvSpPr>
        <p:spPr>
          <a:xfrm>
            <a:off x="1795785" y="6096734"/>
            <a:ext cx="355837" cy="215444"/>
          </a:xfrm>
          <a:prstGeom prst="rect">
            <a:avLst/>
          </a:prstGeom>
          <a:noFill/>
        </p:spPr>
        <p:txBody>
          <a:bodyPr wrap="none" rtlCol="0">
            <a:spAutoFit/>
          </a:bodyPr>
          <a:lstStyle/>
          <a:p>
            <a:r>
              <a:rPr lang="en-US" sz="800" dirty="0"/>
              <a:t>5</a:t>
            </a:r>
            <a:r>
              <a:rPr lang="en-US" sz="800" dirty="0" smtClean="0"/>
              <a:t>00</a:t>
            </a:r>
          </a:p>
        </p:txBody>
      </p:sp>
      <p:cxnSp>
        <p:nvCxnSpPr>
          <p:cNvPr id="37" name="Straight Connector 36"/>
          <p:cNvCxnSpPr/>
          <p:nvPr/>
        </p:nvCxnSpPr>
        <p:spPr>
          <a:xfrm flipV="1">
            <a:off x="1033718" y="4953734"/>
            <a:ext cx="2133672" cy="178761"/>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033790" y="3963134"/>
            <a:ext cx="1828800" cy="1159328"/>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491876" y="3781784"/>
            <a:ext cx="415498" cy="276999"/>
          </a:xfrm>
          <a:prstGeom prst="rect">
            <a:avLst/>
          </a:prstGeom>
          <a:noFill/>
        </p:spPr>
        <p:txBody>
          <a:bodyPr wrap="none" rtlCol="0">
            <a:spAutoFit/>
          </a:bodyPr>
          <a:lstStyle/>
          <a:p>
            <a:r>
              <a:rPr lang="en-US" sz="1200" dirty="0" smtClean="0"/>
              <a:t>3</a:t>
            </a:r>
            <a:r>
              <a:rPr lang="en-US" sz="1200" dirty="0"/>
              <a:t>0</a:t>
            </a:r>
            <a:r>
              <a:rPr lang="en-US" sz="1200" baseline="30000" dirty="0" smtClean="0"/>
              <a:t>o</a:t>
            </a:r>
            <a:endParaRPr lang="en-US" sz="1200" baseline="30000" dirty="0"/>
          </a:p>
        </p:txBody>
      </p:sp>
      <p:sp>
        <p:nvSpPr>
          <p:cNvPr id="40" name="TextBox 39"/>
          <p:cNvSpPr txBox="1"/>
          <p:nvPr/>
        </p:nvSpPr>
        <p:spPr>
          <a:xfrm>
            <a:off x="3091190" y="4801334"/>
            <a:ext cx="338554" cy="276999"/>
          </a:xfrm>
          <a:prstGeom prst="rect">
            <a:avLst/>
          </a:prstGeom>
          <a:noFill/>
        </p:spPr>
        <p:txBody>
          <a:bodyPr wrap="none" rtlCol="0">
            <a:spAutoFit/>
          </a:bodyPr>
          <a:lstStyle/>
          <a:p>
            <a:r>
              <a:rPr lang="en-US" sz="1200" dirty="0" smtClean="0"/>
              <a:t>5</a:t>
            </a:r>
            <a:r>
              <a:rPr lang="en-US" sz="1200" baseline="30000" dirty="0" smtClean="0"/>
              <a:t>o</a:t>
            </a:r>
            <a:endParaRPr lang="en-US" sz="1200" baseline="30000" dirty="0"/>
          </a:p>
        </p:txBody>
      </p:sp>
      <p:sp>
        <p:nvSpPr>
          <p:cNvPr id="60" name="TextBox 59"/>
          <p:cNvSpPr txBox="1"/>
          <p:nvPr/>
        </p:nvSpPr>
        <p:spPr>
          <a:xfrm>
            <a:off x="3700790" y="6096000"/>
            <a:ext cx="4387668" cy="307777"/>
          </a:xfrm>
          <a:prstGeom prst="rect">
            <a:avLst/>
          </a:prstGeom>
          <a:noFill/>
          <a:ln>
            <a:solidFill>
              <a:schemeClr val="accent1"/>
            </a:solidFill>
          </a:ln>
        </p:spPr>
        <p:txBody>
          <a:bodyPr wrap="none" rtlCol="0">
            <a:spAutoFit/>
          </a:bodyPr>
          <a:lstStyle/>
          <a:p>
            <a:r>
              <a:rPr lang="en-US" sz="1400" dirty="0" smtClean="0"/>
              <a:t>PbWO</a:t>
            </a:r>
            <a:r>
              <a:rPr lang="en-US" sz="1400" baseline="-25000" dirty="0" smtClean="0"/>
              <a:t>4</a:t>
            </a:r>
            <a:r>
              <a:rPr lang="en-US" sz="1400" dirty="0" smtClean="0"/>
              <a:t> modules with APD readout - ~ 1500 modules </a:t>
            </a:r>
            <a:endParaRPr lang="en-US" sz="1400" dirty="0">
              <a:latin typeface="Symbol" charset="2"/>
              <a:cs typeface="Symbol" charset="2"/>
            </a:endParaRPr>
          </a:p>
        </p:txBody>
      </p:sp>
      <p:sp>
        <p:nvSpPr>
          <p:cNvPr id="65" name="Trapezoid 64"/>
          <p:cNvSpPr/>
          <p:nvPr/>
        </p:nvSpPr>
        <p:spPr>
          <a:xfrm rot="16200000">
            <a:off x="7091690" y="4458434"/>
            <a:ext cx="381000" cy="1066800"/>
          </a:xfrm>
          <a:prstGeom prst="trapezoid">
            <a:avLst>
              <a:gd name="adj" fmla="val 18055"/>
            </a:avLst>
          </a:prstGeom>
          <a:solidFill>
            <a:srgbClr val="A500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6748790" y="4953734"/>
            <a:ext cx="0" cy="685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815590" y="4953734"/>
            <a:ext cx="0" cy="685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748790" y="5487134"/>
            <a:ext cx="1066800" cy="0"/>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7154953" y="5460902"/>
            <a:ext cx="420026" cy="261610"/>
          </a:xfrm>
          <a:prstGeom prst="rect">
            <a:avLst/>
          </a:prstGeom>
          <a:noFill/>
        </p:spPr>
        <p:txBody>
          <a:bodyPr wrap="none" rtlCol="0">
            <a:spAutoFit/>
          </a:bodyPr>
          <a:lstStyle/>
          <a:p>
            <a:r>
              <a:rPr lang="en-US" sz="1100" dirty="0" smtClean="0"/>
              <a:t>200</a:t>
            </a:r>
          </a:p>
        </p:txBody>
      </p:sp>
      <p:cxnSp>
        <p:nvCxnSpPr>
          <p:cNvPr id="73" name="Straight Connector 72"/>
          <p:cNvCxnSpPr/>
          <p:nvPr/>
        </p:nvCxnSpPr>
        <p:spPr>
          <a:xfrm>
            <a:off x="6291590" y="5116718"/>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291590" y="4872242"/>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739390" y="5182334"/>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739390" y="4801334"/>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6443990" y="5106134"/>
            <a:ext cx="0" cy="533400"/>
          </a:xfrm>
          <a:prstGeom prst="straightConnector1">
            <a:avLst/>
          </a:prstGeom>
          <a:ln w="3175" cmpd="sng">
            <a:solidFill>
              <a:srgbClr val="000000"/>
            </a:solidFill>
            <a:miter lim="800000"/>
            <a:headEnd type="none"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8196590" y="4801334"/>
            <a:ext cx="0" cy="381000"/>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6443990" y="4648934"/>
            <a:ext cx="0" cy="228600"/>
          </a:xfrm>
          <a:prstGeom prst="straightConnector1">
            <a:avLst/>
          </a:prstGeom>
          <a:ln w="3175" cmpd="sng">
            <a:solidFill>
              <a:srgbClr val="000000"/>
            </a:solidFill>
            <a:miter lim="800000"/>
            <a:headEnd type="arrow" w="sm" len="med"/>
            <a:tailEnd type="none" w="sm" len="med"/>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rot="16200000">
            <a:off x="6202067" y="5282488"/>
            <a:ext cx="341572" cy="261610"/>
          </a:xfrm>
          <a:prstGeom prst="rect">
            <a:avLst/>
          </a:prstGeom>
          <a:noFill/>
        </p:spPr>
        <p:txBody>
          <a:bodyPr wrap="none" rtlCol="0">
            <a:spAutoFit/>
          </a:bodyPr>
          <a:lstStyle/>
          <a:p>
            <a:r>
              <a:rPr lang="en-US" sz="1100" dirty="0" smtClean="0"/>
              <a:t>13</a:t>
            </a:r>
          </a:p>
        </p:txBody>
      </p:sp>
      <p:sp>
        <p:nvSpPr>
          <p:cNvPr id="88" name="TextBox 87"/>
          <p:cNvSpPr txBox="1"/>
          <p:nvPr/>
        </p:nvSpPr>
        <p:spPr>
          <a:xfrm rot="16200000">
            <a:off x="7923374" y="4867548"/>
            <a:ext cx="341572" cy="261610"/>
          </a:xfrm>
          <a:prstGeom prst="rect">
            <a:avLst/>
          </a:prstGeom>
          <a:noFill/>
        </p:spPr>
        <p:txBody>
          <a:bodyPr wrap="none" rtlCol="0">
            <a:spAutoFit/>
          </a:bodyPr>
          <a:lstStyle/>
          <a:p>
            <a:r>
              <a:rPr lang="en-US" sz="1100" dirty="0" smtClean="0"/>
              <a:t>17</a:t>
            </a:r>
          </a:p>
        </p:txBody>
      </p:sp>
      <p:graphicFrame>
        <p:nvGraphicFramePr>
          <p:cNvPr id="107" name="Object 106"/>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5232894"/>
              </p:ext>
            </p:extLst>
          </p:nvPr>
        </p:nvGraphicFramePr>
        <p:xfrm>
          <a:off x="4538990" y="3810734"/>
          <a:ext cx="3060700" cy="241300"/>
        </p:xfrm>
        <a:graphic>
          <a:graphicData uri="http://schemas.openxmlformats.org/presentationml/2006/ole">
            <p:oleObj spid="_x0000_s1035" name="Equation" r:id="rId4" imgW="3048000" imgH="241300" progId="Equation.3">
              <p:embed/>
            </p:oleObj>
          </a:graphicData>
        </a:graphic>
      </p:graphicFrame>
      <p:sp>
        <p:nvSpPr>
          <p:cNvPr id="93" name="Oval 92"/>
          <p:cNvSpPr/>
          <p:nvPr/>
        </p:nvSpPr>
        <p:spPr>
          <a:xfrm>
            <a:off x="5187075" y="5068419"/>
            <a:ext cx="152400" cy="152400"/>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rapezoid 61"/>
          <p:cNvSpPr/>
          <p:nvPr/>
        </p:nvSpPr>
        <p:spPr>
          <a:xfrm rot="16200000">
            <a:off x="1186347" y="4976212"/>
            <a:ext cx="1219199" cy="335275"/>
          </a:xfrm>
          <a:prstGeom prst="trapezoid">
            <a:avLst>
              <a:gd name="adj" fmla="val 63618"/>
            </a:avLst>
          </a:prstGeom>
          <a:solidFill>
            <a:srgbClr val="A500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a:off x="1033790" y="4420334"/>
            <a:ext cx="0" cy="685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rapezoid 73"/>
          <p:cNvSpPr/>
          <p:nvPr/>
        </p:nvSpPr>
        <p:spPr>
          <a:xfrm rot="16200000">
            <a:off x="1982440" y="4957972"/>
            <a:ext cx="312500" cy="350208"/>
          </a:xfrm>
          <a:prstGeom prst="trapezoid">
            <a:avLst>
              <a:gd name="adj" fmla="val 16587"/>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p:cNvCxnSpPr/>
          <p:nvPr/>
        </p:nvCxnSpPr>
        <p:spPr>
          <a:xfrm flipV="1">
            <a:off x="1033791" y="4877534"/>
            <a:ext cx="2057399" cy="25950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965601" y="4652341"/>
            <a:ext cx="338554" cy="276999"/>
          </a:xfrm>
          <a:prstGeom prst="rect">
            <a:avLst/>
          </a:prstGeom>
          <a:noFill/>
        </p:spPr>
        <p:txBody>
          <a:bodyPr wrap="none" rtlCol="0">
            <a:spAutoFit/>
          </a:bodyPr>
          <a:lstStyle/>
          <a:p>
            <a:r>
              <a:rPr lang="en-US" sz="1200" dirty="0"/>
              <a:t>7</a:t>
            </a:r>
            <a:r>
              <a:rPr lang="en-US" sz="1200" baseline="30000" dirty="0" smtClean="0"/>
              <a:t>o</a:t>
            </a:r>
            <a:endParaRPr lang="en-US" sz="1200" baseline="30000" dirty="0"/>
          </a:p>
        </p:txBody>
      </p:sp>
      <p:sp>
        <p:nvSpPr>
          <p:cNvPr id="51" name="Rectangle 50"/>
          <p:cNvSpPr/>
          <p:nvPr/>
        </p:nvSpPr>
        <p:spPr>
          <a:xfrm>
            <a:off x="2329190" y="5029934"/>
            <a:ext cx="1143000" cy="2286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881390" y="5258534"/>
            <a:ext cx="710451" cy="276999"/>
          </a:xfrm>
          <a:prstGeom prst="rect">
            <a:avLst/>
          </a:prstGeom>
        </p:spPr>
        <p:txBody>
          <a:bodyPr wrap="none">
            <a:spAutoFit/>
          </a:bodyPr>
          <a:lstStyle/>
          <a:p>
            <a:r>
              <a:rPr lang="en-US" sz="1200" b="1" dirty="0">
                <a:solidFill>
                  <a:srgbClr val="A50021"/>
                </a:solidFill>
              </a:rPr>
              <a:t>PbWO</a:t>
            </a:r>
            <a:r>
              <a:rPr lang="en-US" sz="1200" b="1" baseline="-25000" dirty="0">
                <a:solidFill>
                  <a:srgbClr val="A50021"/>
                </a:solidFill>
              </a:rPr>
              <a:t>4</a:t>
            </a:r>
            <a:endParaRPr lang="en-US" sz="1200" b="1" dirty="0">
              <a:solidFill>
                <a:srgbClr val="A50021"/>
              </a:solidFill>
            </a:endParaRPr>
          </a:p>
        </p:txBody>
      </p:sp>
      <p:sp>
        <p:nvSpPr>
          <p:cNvPr id="57" name="Rectangle 56"/>
          <p:cNvSpPr/>
          <p:nvPr/>
        </p:nvSpPr>
        <p:spPr>
          <a:xfrm>
            <a:off x="2261015" y="4267934"/>
            <a:ext cx="830175" cy="276999"/>
          </a:xfrm>
          <a:prstGeom prst="rect">
            <a:avLst/>
          </a:prstGeom>
        </p:spPr>
        <p:txBody>
          <a:bodyPr wrap="none">
            <a:spAutoFit/>
          </a:bodyPr>
          <a:lstStyle/>
          <a:p>
            <a:r>
              <a:rPr lang="en-US" sz="1200" b="1" dirty="0">
                <a:solidFill>
                  <a:schemeClr val="accent5">
                    <a:lumMod val="75000"/>
                  </a:schemeClr>
                </a:solidFill>
              </a:rPr>
              <a:t>W shield</a:t>
            </a:r>
          </a:p>
        </p:txBody>
      </p:sp>
      <p:sp>
        <p:nvSpPr>
          <p:cNvPr id="63" name="Donut 62"/>
          <p:cNvSpPr/>
          <p:nvPr/>
        </p:nvSpPr>
        <p:spPr>
          <a:xfrm>
            <a:off x="4310390" y="4191734"/>
            <a:ext cx="1905000" cy="1889606"/>
          </a:xfrm>
          <a:prstGeom prst="donut">
            <a:avLst>
              <a:gd name="adj" fmla="val 41266"/>
            </a:avLst>
          </a:prstGeom>
          <a:solidFill>
            <a:srgbClr val="A5002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6" name="Straight Arrow Connector 95"/>
          <p:cNvCxnSpPr>
            <a:stCxn id="63" idx="1"/>
            <a:endCxn id="63" idx="5"/>
          </p:cNvCxnSpPr>
          <p:nvPr/>
        </p:nvCxnSpPr>
        <p:spPr>
          <a:xfrm>
            <a:off x="4589371" y="4468460"/>
            <a:ext cx="1347038" cy="1336154"/>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117802" y="5022237"/>
            <a:ext cx="304800" cy="228600"/>
          </a:xfrm>
          <a:prstGeom prst="straightConnector1">
            <a:avLst/>
          </a:prstGeom>
          <a:ln w="3175" cmpd="sng">
            <a:solidFill>
              <a:srgbClr val="000000"/>
            </a:solidFill>
            <a:miter lim="800000"/>
            <a:headEnd type="arrow" w="sm" len="med"/>
            <a:tailEnd type="arrow" w="sm" len="med"/>
          </a:ln>
          <a:effectLst>
            <a:outerShdw blurRad="40000" dist="20000" dir="55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425265" y="4359528"/>
            <a:ext cx="759337" cy="657472"/>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184602" y="4359528"/>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853190" y="4267934"/>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63" idx="1"/>
          </p:cNvCxnSpPr>
          <p:nvPr/>
        </p:nvCxnSpPr>
        <p:spPr>
          <a:xfrm>
            <a:off x="4386590" y="4267934"/>
            <a:ext cx="202781" cy="200526"/>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3853190" y="4039334"/>
            <a:ext cx="415498" cy="276999"/>
          </a:xfrm>
          <a:prstGeom prst="rect">
            <a:avLst/>
          </a:prstGeom>
          <a:noFill/>
        </p:spPr>
        <p:txBody>
          <a:bodyPr wrap="none" rtlCol="0">
            <a:spAutoFit/>
          </a:bodyPr>
          <a:lstStyle/>
          <a:p>
            <a:r>
              <a:rPr lang="en-US" sz="1200" dirty="0" smtClean="0"/>
              <a:t>3</a:t>
            </a:r>
            <a:r>
              <a:rPr lang="en-US" sz="1200" dirty="0"/>
              <a:t>0</a:t>
            </a:r>
            <a:r>
              <a:rPr lang="en-US" sz="1200" baseline="30000" dirty="0" smtClean="0"/>
              <a:t>o</a:t>
            </a:r>
            <a:endParaRPr lang="en-US" sz="1200" baseline="30000" dirty="0"/>
          </a:p>
        </p:txBody>
      </p:sp>
      <p:sp>
        <p:nvSpPr>
          <p:cNvPr id="94" name="TextBox 93"/>
          <p:cNvSpPr txBox="1"/>
          <p:nvPr/>
        </p:nvSpPr>
        <p:spPr>
          <a:xfrm>
            <a:off x="5148590" y="4420334"/>
            <a:ext cx="372217" cy="369332"/>
          </a:xfrm>
          <a:prstGeom prst="rect">
            <a:avLst/>
          </a:prstGeom>
          <a:noFill/>
        </p:spPr>
        <p:txBody>
          <a:bodyPr wrap="none" rtlCol="0">
            <a:spAutoFit/>
          </a:bodyPr>
          <a:lstStyle/>
          <a:p>
            <a:r>
              <a:rPr lang="en-US" b="1" i="1" dirty="0" smtClean="0">
                <a:latin typeface="Courier"/>
                <a:cs typeface="Courier"/>
              </a:rPr>
              <a:t>S</a:t>
            </a:r>
            <a:endParaRPr lang="en-US" b="1" i="1" dirty="0">
              <a:latin typeface="Courier"/>
              <a:cs typeface="Courier"/>
            </a:endParaRPr>
          </a:p>
        </p:txBody>
      </p:sp>
      <p:sp>
        <p:nvSpPr>
          <p:cNvPr id="54" name="Rectangle 2"/>
          <p:cNvSpPr txBox="1">
            <a:spLocks noGrp="1" noChangeArrowheads="1"/>
          </p:cNvSpPr>
          <p:nvPr>
            <p:ph type="title"/>
          </p:nvPr>
        </p:nvSpPr>
        <p:spPr bwMode="auto">
          <a:xfrm>
            <a:off x="533400" y="0"/>
            <a:ext cx="8915400" cy="72857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ＭＳ Ｐゴシック" charset="0"/>
              </a:defRPr>
            </a:lvl1pPr>
            <a:lvl2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charset="0"/>
                <a:ea typeface="ＭＳ Ｐゴシック" charset="0"/>
              </a:defRPr>
            </a:lvl6pPr>
            <a:lvl7pPr marL="914400" algn="l" rtl="0" fontAlgn="base">
              <a:spcBef>
                <a:spcPct val="0"/>
              </a:spcBef>
              <a:spcAft>
                <a:spcPct val="0"/>
              </a:spcAft>
              <a:defRPr sz="4200">
                <a:solidFill>
                  <a:schemeClr val="tx2"/>
                </a:solidFill>
                <a:latin typeface="Garamond" charset="0"/>
                <a:ea typeface="ＭＳ Ｐゴシック" charset="0"/>
              </a:defRPr>
            </a:lvl7pPr>
            <a:lvl8pPr marL="1371600" algn="l" rtl="0" fontAlgn="base">
              <a:spcBef>
                <a:spcPct val="0"/>
              </a:spcBef>
              <a:spcAft>
                <a:spcPct val="0"/>
              </a:spcAft>
              <a:defRPr sz="4200">
                <a:solidFill>
                  <a:schemeClr val="tx2"/>
                </a:solidFill>
                <a:latin typeface="Garamond" charset="0"/>
                <a:ea typeface="ＭＳ Ｐゴシック" charset="0"/>
              </a:defRPr>
            </a:lvl8pPr>
            <a:lvl9pPr marL="1828800" algn="l" rtl="0" fontAlgn="base">
              <a:spcBef>
                <a:spcPct val="0"/>
              </a:spcBef>
              <a:spcAft>
                <a:spcPct val="0"/>
              </a:spcAft>
              <a:defRPr sz="4200">
                <a:solidFill>
                  <a:schemeClr val="tx2"/>
                </a:solidFill>
                <a:latin typeface="Garamond" charset="0"/>
                <a:ea typeface="ＭＳ Ｐゴシック" charset="0"/>
              </a:defRPr>
            </a:lvl9pPr>
          </a:lstStyle>
          <a:p>
            <a:pPr eaLnBrk="1" hangingPunct="1">
              <a:defRPr/>
            </a:pPr>
            <a:r>
              <a:rPr lang="en-US" sz="3200" dirty="0" smtClean="0">
                <a:solidFill>
                  <a:srgbClr val="000090"/>
                </a:solidFill>
                <a:latin typeface="Arial" charset="0"/>
                <a:cs typeface="+mj-cs"/>
              </a:rPr>
              <a:t>DDVCS</a:t>
            </a:r>
            <a:r>
              <a:rPr lang="en-US" sz="3200" dirty="0">
                <a:solidFill>
                  <a:srgbClr val="000090"/>
                </a:solidFill>
                <a:latin typeface="Arial" charset="0"/>
                <a:cs typeface="+mj-cs"/>
              </a:rPr>
              <a:t> </a:t>
            </a:r>
            <a:r>
              <a:rPr lang="en-US" sz="3200" dirty="0" smtClean="0">
                <a:solidFill>
                  <a:srgbClr val="000090"/>
                </a:solidFill>
                <a:latin typeface="Arial" charset="0"/>
                <a:cs typeface="+mj-cs"/>
              </a:rPr>
              <a:t>with CLAS12 in Hall-B – LOI </a:t>
            </a:r>
          </a:p>
        </p:txBody>
      </p:sp>
      <p:pic>
        <p:nvPicPr>
          <p:cNvPr id="55" name="Picture 54" descr="Background.pdf"/>
          <p:cNvPicPr>
            <a:picLocks noChangeAspect="1"/>
          </p:cNvPicPr>
          <p:nvPr/>
        </p:nvPicPr>
        <p:blipFill rotWithShape="1">
          <a:blip r:embed="rId5"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1629" t="6151" r="7879" b="6547"/>
          <a:stretch/>
        </p:blipFill>
        <p:spPr>
          <a:xfrm>
            <a:off x="5387595" y="808186"/>
            <a:ext cx="3333715" cy="2794000"/>
          </a:xfrm>
          <a:prstGeom prst="rect">
            <a:avLst/>
          </a:prstGeom>
        </p:spPr>
      </p:pic>
      <p:sp>
        <p:nvSpPr>
          <p:cNvPr id="58" name="TextBox 57"/>
          <p:cNvSpPr txBox="1"/>
          <p:nvPr/>
        </p:nvSpPr>
        <p:spPr>
          <a:xfrm>
            <a:off x="5402551" y="3250264"/>
            <a:ext cx="1041032" cy="338554"/>
          </a:xfrm>
          <a:prstGeom prst="rect">
            <a:avLst/>
          </a:prstGeom>
          <a:solidFill>
            <a:schemeClr val="accent1">
              <a:lumMod val="20000"/>
              <a:lumOff val="80000"/>
            </a:schemeClr>
          </a:solidFill>
        </p:spPr>
        <p:txBody>
          <a:bodyPr wrap="square" rtlCol="0">
            <a:spAutoFit/>
          </a:bodyPr>
          <a:lstStyle/>
          <a:p>
            <a:r>
              <a:rPr lang="en-US" sz="800" b="1" dirty="0" smtClean="0"/>
              <a:t>Electron calorimeter and shield/absorber</a:t>
            </a:r>
            <a:endParaRPr lang="en-US" sz="800" b="1" dirty="0"/>
          </a:p>
        </p:txBody>
      </p:sp>
      <p:sp>
        <p:nvSpPr>
          <p:cNvPr id="7" name="TextBox 6"/>
          <p:cNvSpPr txBox="1"/>
          <p:nvPr/>
        </p:nvSpPr>
        <p:spPr>
          <a:xfrm>
            <a:off x="2846880" y="3976290"/>
            <a:ext cx="945816" cy="430887"/>
          </a:xfrm>
          <a:prstGeom prst="rect">
            <a:avLst/>
          </a:prstGeom>
          <a:noFill/>
        </p:spPr>
        <p:txBody>
          <a:bodyPr wrap="square" rtlCol="0">
            <a:spAutoFit/>
          </a:bodyPr>
          <a:lstStyle/>
          <a:p>
            <a:r>
              <a:rPr lang="en-US" sz="1100" dirty="0" smtClean="0"/>
              <a:t>Location of HTCC mirrors</a:t>
            </a:r>
            <a:endParaRPr lang="en-US" sz="1100" dirty="0"/>
          </a:p>
        </p:txBody>
      </p:sp>
      <p:sp>
        <p:nvSpPr>
          <p:cNvPr id="8" name="TextBox 7"/>
          <p:cNvSpPr txBox="1"/>
          <p:nvPr/>
        </p:nvSpPr>
        <p:spPr>
          <a:xfrm>
            <a:off x="228600" y="840700"/>
            <a:ext cx="4998580" cy="3108544"/>
          </a:xfrm>
          <a:prstGeom prst="rect">
            <a:avLst/>
          </a:prstGeom>
          <a:noFill/>
        </p:spPr>
        <p:txBody>
          <a:bodyPr wrap="square" rtlCol="0">
            <a:spAutoFit/>
          </a:bodyPr>
          <a:lstStyle/>
          <a:p>
            <a:pPr>
              <a:spcAft>
                <a:spcPts val="600"/>
              </a:spcAft>
            </a:pPr>
            <a:r>
              <a:rPr lang="en-US" sz="1600" dirty="0" smtClean="0">
                <a:latin typeface="Arial"/>
                <a:cs typeface="Arial"/>
              </a:rPr>
              <a:t>Two main challenges in DDVCS measurements:</a:t>
            </a:r>
          </a:p>
          <a:p>
            <a:pPr marL="341313" indent="-168275">
              <a:buFont typeface="Arial"/>
              <a:buChar char="•"/>
            </a:pPr>
            <a:r>
              <a:rPr lang="en-US" sz="1200" dirty="0">
                <a:solidFill>
                  <a:srgbClr val="0000FF"/>
                </a:solidFill>
                <a:latin typeface="Arial"/>
                <a:cs typeface="Arial"/>
              </a:rPr>
              <a:t>cross section is two to </a:t>
            </a:r>
            <a:r>
              <a:rPr lang="en-US" sz="1200" dirty="0" smtClean="0">
                <a:solidFill>
                  <a:srgbClr val="0000FF"/>
                </a:solidFill>
                <a:latin typeface="Arial"/>
                <a:cs typeface="Arial"/>
              </a:rPr>
              <a:t>three orders </a:t>
            </a:r>
            <a:r>
              <a:rPr lang="en-US" sz="1200" dirty="0">
                <a:solidFill>
                  <a:srgbClr val="0000FF"/>
                </a:solidFill>
                <a:latin typeface="Arial"/>
                <a:cs typeface="Arial"/>
              </a:rPr>
              <a:t>of magnitude smaller </a:t>
            </a:r>
            <a:r>
              <a:rPr lang="en-US" sz="1200" dirty="0" smtClean="0">
                <a:solidFill>
                  <a:srgbClr val="0000FF"/>
                </a:solidFill>
                <a:latin typeface="Arial"/>
                <a:cs typeface="Arial"/>
              </a:rPr>
              <a:t>than </a:t>
            </a:r>
            <a:r>
              <a:rPr lang="en-US" sz="1200" dirty="0">
                <a:solidFill>
                  <a:srgbClr val="0000FF"/>
                </a:solidFill>
                <a:latin typeface="Arial"/>
                <a:cs typeface="Arial"/>
              </a:rPr>
              <a:t>the DVCS </a:t>
            </a:r>
            <a:r>
              <a:rPr lang="en-US" sz="1200" dirty="0" smtClean="0">
                <a:solidFill>
                  <a:srgbClr val="0000FF"/>
                </a:solidFill>
                <a:latin typeface="Arial"/>
                <a:cs typeface="Arial"/>
              </a:rPr>
              <a:t>cross section</a:t>
            </a:r>
          </a:p>
          <a:p>
            <a:pPr marL="341313" indent="-168275">
              <a:buFont typeface="Arial"/>
              <a:buChar char="•"/>
            </a:pPr>
            <a:r>
              <a:rPr lang="en-US" sz="1200" dirty="0" smtClean="0">
                <a:solidFill>
                  <a:srgbClr val="0000FF"/>
                </a:solidFill>
                <a:latin typeface="Arial"/>
                <a:cs typeface="Arial"/>
              </a:rPr>
              <a:t>decay leptons of </a:t>
            </a:r>
            <a:r>
              <a:rPr lang="en-US" sz="1200" dirty="0">
                <a:solidFill>
                  <a:srgbClr val="0000FF"/>
                </a:solidFill>
                <a:latin typeface="Arial"/>
                <a:cs typeface="Arial"/>
              </a:rPr>
              <a:t>the outgoing virtual photon </a:t>
            </a:r>
            <a:r>
              <a:rPr lang="en-US" sz="1200" dirty="0" smtClean="0">
                <a:solidFill>
                  <a:srgbClr val="0000FF"/>
                </a:solidFill>
                <a:latin typeface="Arial"/>
                <a:cs typeface="Arial"/>
              </a:rPr>
              <a:t>must </a:t>
            </a:r>
            <a:r>
              <a:rPr lang="en-US" sz="1200" dirty="0">
                <a:solidFill>
                  <a:srgbClr val="0000FF"/>
                </a:solidFill>
                <a:latin typeface="Arial"/>
                <a:cs typeface="Arial"/>
              </a:rPr>
              <a:t>be distinguishable from the incoming-scattered </a:t>
            </a:r>
            <a:r>
              <a:rPr lang="en-US" sz="1200" dirty="0" smtClean="0">
                <a:solidFill>
                  <a:srgbClr val="0000FF"/>
                </a:solidFill>
                <a:latin typeface="Arial"/>
                <a:cs typeface="Arial"/>
              </a:rPr>
              <a:t>lepton</a:t>
            </a:r>
          </a:p>
          <a:p>
            <a:pPr>
              <a:spcBef>
                <a:spcPts val="600"/>
              </a:spcBef>
            </a:pPr>
            <a:r>
              <a:rPr lang="en-US" sz="1400" dirty="0" smtClean="0">
                <a:latin typeface="Arial"/>
                <a:cs typeface="Arial"/>
              </a:rPr>
              <a:t>Both challenges can be solved with by studying di-</a:t>
            </a:r>
            <a:r>
              <a:rPr lang="en-US" sz="1400" dirty="0" err="1" smtClean="0">
                <a:latin typeface="Arial"/>
                <a:cs typeface="Arial"/>
              </a:rPr>
              <a:t>muon</a:t>
            </a:r>
            <a:r>
              <a:rPr lang="en-US" sz="1400" dirty="0" smtClean="0">
                <a:latin typeface="Arial"/>
                <a:cs typeface="Arial"/>
              </a:rPr>
              <a:t> </a:t>
            </a:r>
            <a:r>
              <a:rPr lang="en-US" sz="1400" dirty="0" err="1" smtClean="0">
                <a:latin typeface="Arial"/>
                <a:cs typeface="Arial"/>
              </a:rPr>
              <a:t>electroproduciton</a:t>
            </a:r>
            <a:r>
              <a:rPr lang="en-US" sz="1400" dirty="0" smtClean="0">
                <a:latin typeface="Arial"/>
                <a:cs typeface="Arial"/>
              </a:rPr>
              <a:t>,</a:t>
            </a:r>
          </a:p>
          <a:p>
            <a:pPr>
              <a:spcBef>
                <a:spcPts val="600"/>
              </a:spcBef>
            </a:pPr>
            <a:r>
              <a:rPr lang="en-US" sz="1400" dirty="0" smtClean="0">
                <a:latin typeface="Arial"/>
                <a:cs typeface="Arial"/>
              </a:rPr>
              <a:t>CLAS12 FD will be blocked with heavy shielding/absorber from electromagnetic and </a:t>
            </a:r>
            <a:r>
              <a:rPr lang="en-US" sz="1400" dirty="0" err="1" smtClean="0">
                <a:latin typeface="Arial"/>
                <a:cs typeface="Arial"/>
              </a:rPr>
              <a:t>hadronic</a:t>
            </a:r>
            <a:r>
              <a:rPr lang="en-US" sz="1400" dirty="0" smtClean="0">
                <a:latin typeface="Arial"/>
                <a:cs typeface="Arial"/>
              </a:rPr>
              <a:t> backgrounds to be able to run at luminosities ~10</a:t>
            </a:r>
            <a:r>
              <a:rPr lang="en-US" sz="1400" baseline="30000" dirty="0" smtClean="0">
                <a:latin typeface="Arial"/>
                <a:cs typeface="Arial"/>
              </a:rPr>
              <a:t>37</a:t>
            </a:r>
            <a:r>
              <a:rPr lang="en-US" sz="1400" dirty="0" smtClean="0">
                <a:latin typeface="Arial"/>
                <a:cs typeface="Arial"/>
              </a:rPr>
              <a:t> cm</a:t>
            </a:r>
            <a:r>
              <a:rPr lang="en-US" sz="1400" baseline="30000" dirty="0" smtClean="0">
                <a:latin typeface="Arial"/>
                <a:cs typeface="Arial"/>
              </a:rPr>
              <a:t>-2 </a:t>
            </a:r>
            <a:r>
              <a:rPr lang="en-US" sz="1400" dirty="0" smtClean="0">
                <a:latin typeface="Arial"/>
                <a:cs typeface="Arial"/>
              </a:rPr>
              <a:t>s</a:t>
            </a:r>
            <a:r>
              <a:rPr lang="en-US" sz="1400" baseline="30000" dirty="0" smtClean="0">
                <a:latin typeface="Arial"/>
                <a:cs typeface="Arial"/>
              </a:rPr>
              <a:t>-1</a:t>
            </a:r>
            <a:r>
              <a:rPr lang="en-US" sz="1400" dirty="0" smtClean="0">
                <a:latin typeface="Arial"/>
                <a:cs typeface="Arial"/>
              </a:rPr>
              <a:t>, and will be used as </a:t>
            </a:r>
            <a:r>
              <a:rPr lang="en-US" sz="1400" dirty="0" err="1" smtClean="0">
                <a:latin typeface="Arial"/>
                <a:cs typeface="Arial"/>
              </a:rPr>
              <a:t>muon</a:t>
            </a:r>
            <a:r>
              <a:rPr lang="en-US" sz="1400" dirty="0" smtClean="0">
                <a:latin typeface="Arial"/>
                <a:cs typeface="Arial"/>
              </a:rPr>
              <a:t> detector</a:t>
            </a:r>
          </a:p>
          <a:p>
            <a:pPr>
              <a:spcBef>
                <a:spcPts val="600"/>
              </a:spcBef>
            </a:pPr>
            <a:r>
              <a:rPr lang="en-US" sz="1400" dirty="0" smtClean="0">
                <a:latin typeface="Arial"/>
                <a:cs typeface="Arial"/>
              </a:rPr>
              <a:t>Scattered electrons will be detected in a compact PbWO</a:t>
            </a:r>
            <a:r>
              <a:rPr lang="en-US" sz="1400" baseline="-25000" dirty="0" smtClean="0">
                <a:latin typeface="Arial"/>
                <a:cs typeface="Arial"/>
              </a:rPr>
              <a:t>4</a:t>
            </a:r>
            <a:r>
              <a:rPr lang="en-US" sz="1400" dirty="0" smtClean="0">
                <a:latin typeface="Arial"/>
                <a:cs typeface="Arial"/>
              </a:rPr>
              <a:t> calorimeter that is part of the shielding</a:t>
            </a:r>
          </a:p>
        </p:txBody>
      </p:sp>
      <p:graphicFrame>
        <p:nvGraphicFramePr>
          <p:cNvPr id="59" name="Object 33"/>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0716693"/>
              </p:ext>
            </p:extLst>
          </p:nvPr>
        </p:nvGraphicFramePr>
        <p:xfrm>
          <a:off x="1752600" y="2203704"/>
          <a:ext cx="1131877" cy="310896"/>
        </p:xfrm>
        <a:graphic>
          <a:graphicData uri="http://schemas.openxmlformats.org/presentationml/2006/ole">
            <p:oleObj spid="_x0000_s1036" name="Equation" r:id="rId6" imgW="876300" imgH="241300" progId="Equation.3">
              <p:embed/>
            </p:oleObj>
          </a:graphicData>
        </a:graphic>
      </p:graphicFrame>
      <p:sp>
        <p:nvSpPr>
          <p:cNvPr id="61" name="Trapezoid 60"/>
          <p:cNvSpPr/>
          <p:nvPr/>
        </p:nvSpPr>
        <p:spPr>
          <a:xfrm rot="16200000">
            <a:off x="1591564" y="5089052"/>
            <a:ext cx="159134" cy="91697"/>
          </a:xfrm>
          <a:prstGeom prst="trapezoid">
            <a:avLst>
              <a:gd name="adj" fmla="val 1208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rot="16200000" flipH="1">
            <a:off x="2433441" y="4127708"/>
            <a:ext cx="60324" cy="2017178"/>
          </a:xfrm>
          <a:prstGeom prst="trapezoid">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827134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las12_ddvcs_qp2_2p4_3p2.tif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38807" y="3668560"/>
            <a:ext cx="2682599" cy="2560320"/>
          </a:xfrm>
          <a:prstGeom prst="rect">
            <a:avLst/>
          </a:prstGeom>
        </p:spPr>
      </p:pic>
      <p:sp>
        <p:nvSpPr>
          <p:cNvPr id="18" name="Rectangle 2"/>
          <p:cNvSpPr txBox="1">
            <a:spLocks noChangeArrowheads="1"/>
          </p:cNvSpPr>
          <p:nvPr/>
        </p:nvSpPr>
        <p:spPr bwMode="auto">
          <a:xfrm>
            <a:off x="0" y="68179"/>
            <a:ext cx="9144000" cy="6365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ＭＳ Ｐゴシック" charset="0"/>
              </a:defRPr>
            </a:lvl1pPr>
            <a:lvl2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charset="0"/>
                <a:ea typeface="ＭＳ Ｐゴシック" charset="0"/>
              </a:defRPr>
            </a:lvl6pPr>
            <a:lvl7pPr marL="914400" algn="l" rtl="0" fontAlgn="base">
              <a:spcBef>
                <a:spcPct val="0"/>
              </a:spcBef>
              <a:spcAft>
                <a:spcPct val="0"/>
              </a:spcAft>
              <a:defRPr sz="4200">
                <a:solidFill>
                  <a:schemeClr val="tx2"/>
                </a:solidFill>
                <a:latin typeface="Garamond" charset="0"/>
                <a:ea typeface="ＭＳ Ｐゴシック" charset="0"/>
              </a:defRPr>
            </a:lvl7pPr>
            <a:lvl8pPr marL="1371600" algn="l" rtl="0" fontAlgn="base">
              <a:spcBef>
                <a:spcPct val="0"/>
              </a:spcBef>
              <a:spcAft>
                <a:spcPct val="0"/>
              </a:spcAft>
              <a:defRPr sz="4200">
                <a:solidFill>
                  <a:schemeClr val="tx2"/>
                </a:solidFill>
                <a:latin typeface="Garamond" charset="0"/>
                <a:ea typeface="ＭＳ Ｐゴシック" charset="0"/>
              </a:defRPr>
            </a:lvl8pPr>
            <a:lvl9pPr marL="1828800" algn="l" rtl="0" fontAlgn="base">
              <a:spcBef>
                <a:spcPct val="0"/>
              </a:spcBef>
              <a:spcAft>
                <a:spcPct val="0"/>
              </a:spcAft>
              <a:defRPr sz="4200">
                <a:solidFill>
                  <a:schemeClr val="tx2"/>
                </a:solidFill>
                <a:latin typeface="Garamond" charset="0"/>
                <a:ea typeface="ＭＳ Ｐゴシック" charset="0"/>
              </a:defRPr>
            </a:lvl9pPr>
          </a:lstStyle>
          <a:p>
            <a:pPr eaLnBrk="1" hangingPunct="1">
              <a:defRPr/>
            </a:pPr>
            <a:r>
              <a:rPr lang="en-US" sz="2700" b="1" dirty="0" smtClean="0">
                <a:solidFill>
                  <a:srgbClr val="000090"/>
                </a:solidFill>
                <a:latin typeface="Arial" charset="0"/>
                <a:cs typeface="+mj-cs"/>
              </a:rPr>
              <a:t>Expected results on beam spin of DDVCS asymmetry </a:t>
            </a:r>
          </a:p>
        </p:txBody>
      </p:sp>
      <p:sp>
        <p:nvSpPr>
          <p:cNvPr id="8" name="Rectangle 7"/>
          <p:cNvSpPr/>
          <p:nvPr/>
        </p:nvSpPr>
        <p:spPr>
          <a:xfrm>
            <a:off x="1150236" y="3075289"/>
            <a:ext cx="6738838" cy="369332"/>
          </a:xfrm>
          <a:prstGeom prst="rect">
            <a:avLst/>
          </a:prstGeom>
        </p:spPr>
        <p:txBody>
          <a:bodyPr wrap="square">
            <a:spAutoFit/>
          </a:bodyPr>
          <a:lstStyle/>
          <a:p>
            <a:r>
              <a:rPr lang="en-US" dirty="0" smtClean="0">
                <a:solidFill>
                  <a:srgbClr val="000099"/>
                </a:solidFill>
              </a:rPr>
              <a:t>BSA for 100 days of running with CLAS12 at </a:t>
            </a:r>
            <a:r>
              <a:rPr lang="en-US" dirty="0">
                <a:solidFill>
                  <a:srgbClr val="000099"/>
                </a:solidFill>
              </a:rPr>
              <a:t>luminosity of </a:t>
            </a:r>
            <a:r>
              <a:rPr lang="en-US" dirty="0" smtClean="0">
                <a:solidFill>
                  <a:srgbClr val="000099"/>
                </a:solidFill>
              </a:rPr>
              <a:t>10</a:t>
            </a:r>
            <a:r>
              <a:rPr lang="en-US" baseline="30000" dirty="0" smtClean="0">
                <a:solidFill>
                  <a:srgbClr val="000099"/>
                </a:solidFill>
              </a:rPr>
              <a:t>37</a:t>
            </a:r>
            <a:r>
              <a:rPr lang="en-US" dirty="0" smtClean="0">
                <a:solidFill>
                  <a:srgbClr val="000099"/>
                </a:solidFill>
              </a:rPr>
              <a:t> </a:t>
            </a:r>
            <a:r>
              <a:rPr lang="en-US" dirty="0">
                <a:solidFill>
                  <a:srgbClr val="000099"/>
                </a:solidFill>
              </a:rPr>
              <a:t>cm</a:t>
            </a:r>
            <a:r>
              <a:rPr lang="en-US" baseline="30000" dirty="0">
                <a:solidFill>
                  <a:srgbClr val="000099"/>
                </a:solidFill>
              </a:rPr>
              <a:t>-2</a:t>
            </a:r>
            <a:r>
              <a:rPr lang="en-US" dirty="0">
                <a:solidFill>
                  <a:srgbClr val="000099"/>
                </a:solidFill>
              </a:rPr>
              <a:t> </a:t>
            </a:r>
            <a:r>
              <a:rPr lang="en-US" dirty="0" smtClean="0">
                <a:solidFill>
                  <a:srgbClr val="000099"/>
                </a:solidFill>
              </a:rPr>
              <a:t>s</a:t>
            </a:r>
            <a:r>
              <a:rPr lang="en-US" baseline="30000" dirty="0" smtClean="0">
                <a:solidFill>
                  <a:srgbClr val="000099"/>
                </a:solidFill>
              </a:rPr>
              <a:t>-1</a:t>
            </a:r>
            <a:endParaRPr lang="en-US" dirty="0">
              <a:solidFill>
                <a:srgbClr val="000099"/>
              </a:solidFill>
            </a:endParaRPr>
          </a:p>
        </p:txBody>
      </p:sp>
      <p:pic>
        <p:nvPicPr>
          <p:cNvPr id="4" name="Picture 3" descr="clas12_ddvcs_qp2_1p8_2p4.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092739" y="3641128"/>
            <a:ext cx="2775383" cy="2587752"/>
          </a:xfrm>
          <a:prstGeom prst="rect">
            <a:avLst/>
          </a:prstGeom>
        </p:spPr>
      </p:pic>
      <p:graphicFrame>
        <p:nvGraphicFramePr>
          <p:cNvPr id="11" name="Object 10"/>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4874333"/>
              </p:ext>
            </p:extLst>
          </p:nvPr>
        </p:nvGraphicFramePr>
        <p:xfrm>
          <a:off x="3540125" y="5486400"/>
          <a:ext cx="1793875" cy="365125"/>
        </p:xfrm>
        <a:graphic>
          <a:graphicData uri="http://schemas.openxmlformats.org/presentationml/2006/ole">
            <p:oleObj spid="_x0000_s2094" name="Equation" r:id="rId5" imgW="1181100" imgH="241300" progId="Equation.3">
              <p:embed/>
            </p:oleObj>
          </a:graphicData>
        </a:graphic>
      </p:graphicFrame>
      <p:graphicFrame>
        <p:nvGraphicFramePr>
          <p:cNvPr id="12" name="Object 11"/>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2040677"/>
              </p:ext>
            </p:extLst>
          </p:nvPr>
        </p:nvGraphicFramePr>
        <p:xfrm>
          <a:off x="6243637" y="5486400"/>
          <a:ext cx="1909763" cy="365125"/>
        </p:xfrm>
        <a:graphic>
          <a:graphicData uri="http://schemas.openxmlformats.org/presentationml/2006/ole">
            <p:oleObj spid="_x0000_s2095" name="Equation" r:id="rId6" imgW="1257300" imgH="241300" progId="Equation.3">
              <p:embed/>
            </p:oleObj>
          </a:graphicData>
        </a:graphic>
      </p:graphicFrame>
      <p:sp>
        <p:nvSpPr>
          <p:cNvPr id="10" name="TextBox 9"/>
          <p:cNvSpPr txBox="1"/>
          <p:nvPr/>
        </p:nvSpPr>
        <p:spPr>
          <a:xfrm>
            <a:off x="3406919" y="3768154"/>
            <a:ext cx="2229584" cy="369332"/>
          </a:xfrm>
          <a:prstGeom prst="rect">
            <a:avLst/>
          </a:prstGeom>
          <a:noFill/>
        </p:spPr>
        <p:txBody>
          <a:bodyPr wrap="none" rtlCol="0">
            <a:spAutoFit/>
          </a:bodyPr>
          <a:lstStyle/>
          <a:p>
            <a:r>
              <a:rPr lang="en-US" dirty="0"/>
              <a:t>S</a:t>
            </a:r>
            <a:r>
              <a:rPr lang="en-US" dirty="0" smtClean="0"/>
              <a:t>pace-like dominance</a:t>
            </a:r>
            <a:endParaRPr lang="en-US" dirty="0"/>
          </a:p>
        </p:txBody>
      </p:sp>
      <p:graphicFrame>
        <p:nvGraphicFramePr>
          <p:cNvPr id="15" name="Object 33"/>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8972533"/>
              </p:ext>
            </p:extLst>
          </p:nvPr>
        </p:nvGraphicFramePr>
        <p:xfrm>
          <a:off x="4926906" y="3313057"/>
          <a:ext cx="1563373" cy="365760"/>
        </p:xfrm>
        <a:graphic>
          <a:graphicData uri="http://schemas.openxmlformats.org/presentationml/2006/ole">
            <p:oleObj spid="_x0000_s2096" name="Equation" r:id="rId7" imgW="1028700" imgH="241300" progId="Equation.3">
              <p:embed/>
            </p:oleObj>
          </a:graphicData>
        </a:graphic>
      </p:graphicFrame>
      <p:sp>
        <p:nvSpPr>
          <p:cNvPr id="2" name="TextBox 1"/>
          <p:cNvSpPr txBox="1"/>
          <p:nvPr/>
        </p:nvSpPr>
        <p:spPr>
          <a:xfrm>
            <a:off x="1280835" y="5775063"/>
            <a:ext cx="1939002" cy="307777"/>
          </a:xfrm>
          <a:prstGeom prst="rect">
            <a:avLst/>
          </a:prstGeom>
          <a:noFill/>
        </p:spPr>
        <p:txBody>
          <a:bodyPr wrap="none" rtlCol="0">
            <a:spAutoFit/>
          </a:bodyPr>
          <a:lstStyle/>
          <a:p>
            <a:r>
              <a:rPr lang="en-US" sz="1400" dirty="0" smtClean="0"/>
              <a:t>From Boer, </a:t>
            </a:r>
            <a:r>
              <a:rPr lang="en-US" sz="1400" dirty="0" err="1" smtClean="0"/>
              <a:t>Paremuzyan</a:t>
            </a:r>
            <a:endParaRPr lang="en-US" sz="1400" dirty="0"/>
          </a:p>
        </p:txBody>
      </p:sp>
      <p:sp>
        <p:nvSpPr>
          <p:cNvPr id="16" name="TextBox 15"/>
          <p:cNvSpPr txBox="1"/>
          <p:nvPr/>
        </p:nvSpPr>
        <p:spPr>
          <a:xfrm>
            <a:off x="387114" y="787464"/>
            <a:ext cx="4720148" cy="523220"/>
          </a:xfrm>
          <a:prstGeom prst="rect">
            <a:avLst/>
          </a:prstGeom>
          <a:noFill/>
        </p:spPr>
        <p:txBody>
          <a:bodyPr wrap="square" rtlCol="0">
            <a:spAutoFit/>
          </a:bodyPr>
          <a:lstStyle/>
          <a:p>
            <a:r>
              <a:rPr lang="en-US" sz="1400" dirty="0" smtClean="0"/>
              <a:t>The beam spin asymmetry (BSA) in DDVCS is proportional to the imaginary part the</a:t>
            </a:r>
            <a:r>
              <a:rPr lang="en-US" sz="1400" dirty="0" smtClean="0">
                <a:latin typeface="Arial"/>
                <a:cs typeface="Arial"/>
              </a:rPr>
              <a:t>, </a:t>
            </a:r>
            <a:r>
              <a:rPr lang="en-US" sz="1400" dirty="0" smtClean="0">
                <a:cs typeface="Arial"/>
              </a:rPr>
              <a:t>i.e. </a:t>
            </a:r>
            <a:r>
              <a:rPr lang="en-US" sz="1400" dirty="0"/>
              <a:t>in a concise </a:t>
            </a:r>
            <a:r>
              <a:rPr lang="en-US" sz="1400" dirty="0" smtClean="0"/>
              <a:t>notation</a:t>
            </a:r>
            <a:r>
              <a:rPr lang="en-US" sz="1400" dirty="0"/>
              <a:t>:</a:t>
            </a:r>
            <a:r>
              <a:rPr lang="en-US" sz="1400" dirty="0" smtClean="0"/>
              <a:t> </a:t>
            </a:r>
            <a:endParaRPr lang="en-US" sz="1400" dirty="0">
              <a:latin typeface="Arial"/>
              <a:cs typeface="Arial"/>
            </a:endParaRPr>
          </a:p>
        </p:txBody>
      </p:sp>
      <p:graphicFrame>
        <p:nvGraphicFramePr>
          <p:cNvPr id="17" name="Object 16"/>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3642441"/>
              </p:ext>
            </p:extLst>
          </p:nvPr>
        </p:nvGraphicFramePr>
        <p:xfrm>
          <a:off x="877054" y="2069244"/>
          <a:ext cx="176276" cy="176276"/>
        </p:xfrm>
        <a:graphic>
          <a:graphicData uri="http://schemas.openxmlformats.org/presentationml/2006/ole">
            <p:oleObj spid="_x0000_s2097" name="Equation" r:id="rId8" imgW="139700" imgH="139700" progId="Equation.3">
              <p:embed/>
            </p:oleObj>
          </a:graphicData>
        </a:graphic>
      </p:graphicFrame>
      <p:graphicFrame>
        <p:nvGraphicFramePr>
          <p:cNvPr id="19" name="Object 18"/>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6354384"/>
              </p:ext>
            </p:extLst>
          </p:nvPr>
        </p:nvGraphicFramePr>
        <p:xfrm>
          <a:off x="538625" y="1335606"/>
          <a:ext cx="2449002" cy="365760"/>
        </p:xfrm>
        <a:graphic>
          <a:graphicData uri="http://schemas.openxmlformats.org/presentationml/2006/ole">
            <p:oleObj spid="_x0000_s2098" name="Equation" r:id="rId9" imgW="1955800" imgH="292100" progId="Equation.3">
              <p:embed/>
            </p:oleObj>
          </a:graphicData>
        </a:graphic>
      </p:graphicFrame>
      <p:graphicFrame>
        <p:nvGraphicFramePr>
          <p:cNvPr id="20" name="Object 19"/>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2752829"/>
              </p:ext>
            </p:extLst>
          </p:nvPr>
        </p:nvGraphicFramePr>
        <p:xfrm>
          <a:off x="1006102" y="4141524"/>
          <a:ext cx="1650733" cy="640080"/>
        </p:xfrm>
        <a:graphic>
          <a:graphicData uri="http://schemas.openxmlformats.org/presentationml/2006/ole">
            <p:oleObj spid="_x0000_s2099" name="Equation" r:id="rId10" imgW="1244600" imgH="469900" progId="Equation.3">
              <p:embed/>
            </p:oleObj>
          </a:graphicData>
        </a:graphic>
      </p:graphicFrame>
      <p:graphicFrame>
        <p:nvGraphicFramePr>
          <p:cNvPr id="21" name="Object 20"/>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3446544"/>
              </p:ext>
            </p:extLst>
          </p:nvPr>
        </p:nvGraphicFramePr>
        <p:xfrm>
          <a:off x="1052787" y="5460314"/>
          <a:ext cx="1604048" cy="301752"/>
        </p:xfrm>
        <a:graphic>
          <a:graphicData uri="http://schemas.openxmlformats.org/presentationml/2006/ole">
            <p:oleObj spid="_x0000_s2100" name="Equation" r:id="rId11" imgW="1282700" imgH="241300" progId="Equation.3">
              <p:embed/>
            </p:oleObj>
          </a:graphicData>
        </a:graphic>
      </p:graphicFrame>
      <p:graphicFrame>
        <p:nvGraphicFramePr>
          <p:cNvPr id="22" name="Object 21"/>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568751"/>
              </p:ext>
            </p:extLst>
          </p:nvPr>
        </p:nvGraphicFramePr>
        <p:xfrm>
          <a:off x="3089197" y="1268386"/>
          <a:ext cx="1778000" cy="469900"/>
        </p:xfrm>
        <a:graphic>
          <a:graphicData uri="http://schemas.openxmlformats.org/presentationml/2006/ole">
            <p:oleObj spid="_x0000_s2101" name="Equation" r:id="rId12" imgW="1778000" imgH="469900" progId="Equation.3">
              <p:embed/>
            </p:oleObj>
          </a:graphicData>
        </a:graphic>
      </p:graphicFrame>
      <p:sp>
        <p:nvSpPr>
          <p:cNvPr id="23" name="Rectangle 22"/>
          <p:cNvSpPr/>
          <p:nvPr/>
        </p:nvSpPr>
        <p:spPr>
          <a:xfrm>
            <a:off x="399102" y="1704334"/>
            <a:ext cx="4939072" cy="1400383"/>
          </a:xfrm>
          <a:prstGeom prst="rect">
            <a:avLst/>
          </a:prstGeom>
        </p:spPr>
        <p:txBody>
          <a:bodyPr wrap="square">
            <a:spAutoFit/>
          </a:bodyPr>
          <a:lstStyle/>
          <a:p>
            <a:r>
              <a:rPr lang="en-US" sz="1600" dirty="0" smtClean="0"/>
              <a:t>This allows the mapping of GPDs along each of the three axis (  , </a:t>
            </a:r>
            <a:r>
              <a:rPr lang="en-US" sz="1600" dirty="0" err="1" smtClean="0"/>
              <a:t>ξ</a:t>
            </a:r>
            <a:r>
              <a:rPr lang="en-US" sz="1600" dirty="0" smtClean="0"/>
              <a:t> and </a:t>
            </a:r>
            <a:r>
              <a:rPr lang="en-US" sz="1600" i="1" dirty="0" smtClean="0">
                <a:latin typeface="Arial"/>
                <a:cs typeface="Arial"/>
              </a:rPr>
              <a:t>t</a:t>
            </a:r>
            <a:r>
              <a:rPr lang="en-US" sz="1600" dirty="0" smtClean="0">
                <a:latin typeface="Arial"/>
                <a:cs typeface="Arial"/>
              </a:rPr>
              <a:t>) independently</a:t>
            </a:r>
          </a:p>
          <a:p>
            <a:pPr>
              <a:spcBef>
                <a:spcPts val="600"/>
              </a:spcBef>
            </a:pPr>
            <a:r>
              <a:rPr lang="en-US" sz="1600" dirty="0" smtClean="0"/>
              <a:t>Prediction </a:t>
            </a:r>
            <a:r>
              <a:rPr lang="en-US" sz="1600" dirty="0"/>
              <a:t>of the </a:t>
            </a:r>
            <a:r>
              <a:rPr lang="en-US" sz="1600" dirty="0" smtClean="0"/>
              <a:t>“handbag” formalism is the sign change of BSA in transitioning from “space-like dominated” to “time-like dominated” regime </a:t>
            </a:r>
            <a:endParaRPr lang="en-US" sz="1600" dirty="0"/>
          </a:p>
        </p:txBody>
      </p:sp>
      <p:pic>
        <p:nvPicPr>
          <p:cNvPr id="24" name="Picture 4" descr="spddt"/>
          <p:cNvPicPr>
            <a:picLocks noChangeAspect="1" noChangeArrowheads="1"/>
          </p:cNvPicPr>
          <p:nvPr/>
        </p:nvPicPr>
        <p:blipFill>
          <a:blip r:embed="rId1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277062" y="839291"/>
            <a:ext cx="3212132" cy="22087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5" name="Freeform 26"/>
          <p:cNvSpPr>
            <a:spLocks/>
          </p:cNvSpPr>
          <p:nvPr/>
        </p:nvSpPr>
        <p:spPr bwMode="auto">
          <a:xfrm>
            <a:off x="6019957" y="1946498"/>
            <a:ext cx="2123146" cy="304800"/>
          </a:xfrm>
          <a:custGeom>
            <a:avLst/>
            <a:gdLst>
              <a:gd name="T0" fmla="*/ 0 w 1843"/>
              <a:gd name="T1" fmla="*/ 28 h 515"/>
              <a:gd name="T2" fmla="*/ 173 w 1843"/>
              <a:gd name="T3" fmla="*/ 41 h 515"/>
              <a:gd name="T4" fmla="*/ 403 w 1843"/>
              <a:gd name="T5" fmla="*/ 9 h 515"/>
              <a:gd name="T6" fmla="*/ 435 w 1843"/>
              <a:gd name="T7" fmla="*/ 35 h 515"/>
              <a:gd name="T8" fmla="*/ 659 w 1843"/>
              <a:gd name="T9" fmla="*/ 60 h 515"/>
              <a:gd name="T10" fmla="*/ 1209 w 1843"/>
              <a:gd name="T11" fmla="*/ 214 h 515"/>
              <a:gd name="T12" fmla="*/ 1286 w 1843"/>
              <a:gd name="T13" fmla="*/ 246 h 515"/>
              <a:gd name="T14" fmla="*/ 1421 w 1843"/>
              <a:gd name="T15" fmla="*/ 304 h 515"/>
              <a:gd name="T16" fmla="*/ 1497 w 1843"/>
              <a:gd name="T17" fmla="*/ 348 h 515"/>
              <a:gd name="T18" fmla="*/ 1581 w 1843"/>
              <a:gd name="T19" fmla="*/ 374 h 515"/>
              <a:gd name="T20" fmla="*/ 1657 w 1843"/>
              <a:gd name="T21" fmla="*/ 406 h 515"/>
              <a:gd name="T22" fmla="*/ 1715 w 1843"/>
              <a:gd name="T23" fmla="*/ 432 h 515"/>
              <a:gd name="T24" fmla="*/ 1753 w 1843"/>
              <a:gd name="T25" fmla="*/ 457 h 515"/>
              <a:gd name="T26" fmla="*/ 1843 w 1843"/>
              <a:gd name="T27" fmla="*/ 5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3" h="515">
                <a:moveTo>
                  <a:pt x="0" y="28"/>
                </a:moveTo>
                <a:cubicBezTo>
                  <a:pt x="57" y="14"/>
                  <a:pt x="116" y="33"/>
                  <a:pt x="173" y="41"/>
                </a:cubicBezTo>
                <a:cubicBezTo>
                  <a:pt x="257" y="37"/>
                  <a:pt x="324" y="24"/>
                  <a:pt x="403" y="9"/>
                </a:cubicBezTo>
                <a:cubicBezTo>
                  <a:pt x="454" y="28"/>
                  <a:pt x="390" y="0"/>
                  <a:pt x="435" y="35"/>
                </a:cubicBezTo>
                <a:cubicBezTo>
                  <a:pt x="480" y="70"/>
                  <a:pt x="655" y="60"/>
                  <a:pt x="659" y="60"/>
                </a:cubicBezTo>
                <a:cubicBezTo>
                  <a:pt x="839" y="126"/>
                  <a:pt x="1027" y="157"/>
                  <a:pt x="1209" y="214"/>
                </a:cubicBezTo>
                <a:cubicBezTo>
                  <a:pt x="1233" y="230"/>
                  <a:pt x="1259" y="237"/>
                  <a:pt x="1286" y="246"/>
                </a:cubicBezTo>
                <a:cubicBezTo>
                  <a:pt x="1327" y="274"/>
                  <a:pt x="1377" y="283"/>
                  <a:pt x="1421" y="304"/>
                </a:cubicBezTo>
                <a:cubicBezTo>
                  <a:pt x="1442" y="314"/>
                  <a:pt x="1477" y="343"/>
                  <a:pt x="1497" y="348"/>
                </a:cubicBezTo>
                <a:cubicBezTo>
                  <a:pt x="1525" y="356"/>
                  <a:pt x="1553" y="366"/>
                  <a:pt x="1581" y="374"/>
                </a:cubicBezTo>
                <a:cubicBezTo>
                  <a:pt x="1604" y="390"/>
                  <a:pt x="1630" y="397"/>
                  <a:pt x="1657" y="406"/>
                </a:cubicBezTo>
                <a:cubicBezTo>
                  <a:pt x="1676" y="419"/>
                  <a:pt x="1693" y="424"/>
                  <a:pt x="1715" y="432"/>
                </a:cubicBezTo>
                <a:cubicBezTo>
                  <a:pt x="1758" y="475"/>
                  <a:pt x="1711" y="434"/>
                  <a:pt x="1753" y="457"/>
                </a:cubicBezTo>
                <a:cubicBezTo>
                  <a:pt x="1784" y="474"/>
                  <a:pt x="1811" y="498"/>
                  <a:pt x="1843" y="515"/>
                </a:cubicBezTo>
              </a:path>
            </a:pathLst>
          </a:custGeom>
          <a:noFill/>
          <a:ln w="57150" cmpd="sng">
            <a:solidFill>
              <a:srgbClr val="FF0000"/>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6" name="Freeform 25"/>
          <p:cNvSpPr>
            <a:spLocks/>
          </p:cNvSpPr>
          <p:nvPr/>
        </p:nvSpPr>
        <p:spPr bwMode="auto">
          <a:xfrm>
            <a:off x="5806303" y="867274"/>
            <a:ext cx="1535395" cy="1479112"/>
          </a:xfrm>
          <a:custGeom>
            <a:avLst/>
            <a:gdLst>
              <a:gd name="T0" fmla="*/ 1472 w 1472"/>
              <a:gd name="T1" fmla="*/ 0 h 1171"/>
              <a:gd name="T2" fmla="*/ 1433 w 1472"/>
              <a:gd name="T3" fmla="*/ 51 h 1171"/>
              <a:gd name="T4" fmla="*/ 1369 w 1472"/>
              <a:gd name="T5" fmla="*/ 167 h 1171"/>
              <a:gd name="T6" fmla="*/ 1337 w 1472"/>
              <a:gd name="T7" fmla="*/ 224 h 1171"/>
              <a:gd name="T8" fmla="*/ 1299 w 1472"/>
              <a:gd name="T9" fmla="*/ 275 h 1171"/>
              <a:gd name="T10" fmla="*/ 1273 w 1472"/>
              <a:gd name="T11" fmla="*/ 307 h 1171"/>
              <a:gd name="T12" fmla="*/ 1248 w 1472"/>
              <a:gd name="T13" fmla="*/ 346 h 1171"/>
              <a:gd name="T14" fmla="*/ 1113 w 1472"/>
              <a:gd name="T15" fmla="*/ 442 h 1171"/>
              <a:gd name="T16" fmla="*/ 1024 w 1472"/>
              <a:gd name="T17" fmla="*/ 512 h 1171"/>
              <a:gd name="T18" fmla="*/ 928 w 1472"/>
              <a:gd name="T19" fmla="*/ 576 h 1171"/>
              <a:gd name="T20" fmla="*/ 812 w 1472"/>
              <a:gd name="T21" fmla="*/ 653 h 1171"/>
              <a:gd name="T22" fmla="*/ 716 w 1472"/>
              <a:gd name="T23" fmla="*/ 711 h 1171"/>
              <a:gd name="T24" fmla="*/ 486 w 1472"/>
              <a:gd name="T25" fmla="*/ 864 h 1171"/>
              <a:gd name="T26" fmla="*/ 371 w 1472"/>
              <a:gd name="T27" fmla="*/ 947 h 1171"/>
              <a:gd name="T28" fmla="*/ 313 w 1472"/>
              <a:gd name="T29" fmla="*/ 986 h 1171"/>
              <a:gd name="T30" fmla="*/ 294 w 1472"/>
              <a:gd name="T31" fmla="*/ 999 h 1171"/>
              <a:gd name="T32" fmla="*/ 243 w 1472"/>
              <a:gd name="T33" fmla="*/ 1037 h 1171"/>
              <a:gd name="T34" fmla="*/ 115 w 1472"/>
              <a:gd name="T35" fmla="*/ 1101 h 1171"/>
              <a:gd name="T36" fmla="*/ 64 w 1472"/>
              <a:gd name="T37" fmla="*/ 1139 h 1171"/>
              <a:gd name="T38" fmla="*/ 0 w 1472"/>
              <a:gd name="T39"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2" h="1171">
                <a:moveTo>
                  <a:pt x="1472" y="0"/>
                </a:moveTo>
                <a:cubicBezTo>
                  <a:pt x="1463" y="25"/>
                  <a:pt x="1456" y="37"/>
                  <a:pt x="1433" y="51"/>
                </a:cubicBezTo>
                <a:cubicBezTo>
                  <a:pt x="1422" y="97"/>
                  <a:pt x="1409" y="139"/>
                  <a:pt x="1369" y="167"/>
                </a:cubicBezTo>
                <a:cubicBezTo>
                  <a:pt x="1362" y="188"/>
                  <a:pt x="1337" y="224"/>
                  <a:pt x="1337" y="224"/>
                </a:cubicBezTo>
                <a:cubicBezTo>
                  <a:pt x="1329" y="249"/>
                  <a:pt x="1322" y="261"/>
                  <a:pt x="1299" y="275"/>
                </a:cubicBezTo>
                <a:cubicBezTo>
                  <a:pt x="1282" y="323"/>
                  <a:pt x="1306" y="269"/>
                  <a:pt x="1273" y="307"/>
                </a:cubicBezTo>
                <a:cubicBezTo>
                  <a:pt x="1263" y="319"/>
                  <a:pt x="1259" y="335"/>
                  <a:pt x="1248" y="346"/>
                </a:cubicBezTo>
                <a:cubicBezTo>
                  <a:pt x="1221" y="371"/>
                  <a:pt x="1150" y="428"/>
                  <a:pt x="1113" y="442"/>
                </a:cubicBezTo>
                <a:cubicBezTo>
                  <a:pt x="1097" y="465"/>
                  <a:pt x="1048" y="496"/>
                  <a:pt x="1024" y="512"/>
                </a:cubicBezTo>
                <a:cubicBezTo>
                  <a:pt x="994" y="532"/>
                  <a:pt x="954" y="551"/>
                  <a:pt x="928" y="576"/>
                </a:cubicBezTo>
                <a:cubicBezTo>
                  <a:pt x="896" y="607"/>
                  <a:pt x="855" y="640"/>
                  <a:pt x="812" y="653"/>
                </a:cubicBezTo>
                <a:cubicBezTo>
                  <a:pt x="784" y="672"/>
                  <a:pt x="742" y="689"/>
                  <a:pt x="716" y="711"/>
                </a:cubicBezTo>
                <a:cubicBezTo>
                  <a:pt x="645" y="769"/>
                  <a:pt x="575" y="836"/>
                  <a:pt x="486" y="864"/>
                </a:cubicBezTo>
                <a:cubicBezTo>
                  <a:pt x="446" y="891"/>
                  <a:pt x="408" y="918"/>
                  <a:pt x="371" y="947"/>
                </a:cubicBezTo>
                <a:cubicBezTo>
                  <a:pt x="353" y="961"/>
                  <a:pt x="332" y="973"/>
                  <a:pt x="313" y="986"/>
                </a:cubicBezTo>
                <a:cubicBezTo>
                  <a:pt x="307" y="990"/>
                  <a:pt x="294" y="999"/>
                  <a:pt x="294" y="999"/>
                </a:cubicBezTo>
                <a:cubicBezTo>
                  <a:pt x="279" y="1022"/>
                  <a:pt x="265" y="1022"/>
                  <a:pt x="243" y="1037"/>
                </a:cubicBezTo>
                <a:cubicBezTo>
                  <a:pt x="217" y="1076"/>
                  <a:pt x="159" y="1087"/>
                  <a:pt x="115" y="1101"/>
                </a:cubicBezTo>
                <a:cubicBezTo>
                  <a:pt x="94" y="1115"/>
                  <a:pt x="88" y="1131"/>
                  <a:pt x="64" y="1139"/>
                </a:cubicBezTo>
                <a:cubicBezTo>
                  <a:pt x="45" y="1151"/>
                  <a:pt x="15" y="1156"/>
                  <a:pt x="0" y="1171"/>
                </a:cubicBezTo>
              </a:path>
            </a:pathLst>
          </a:custGeom>
          <a:noFill/>
          <a:ln w="57150" cmpd="sng">
            <a:solidFill>
              <a:srgbClr val="FFFF00"/>
            </a:solidFill>
            <a:prstDash val="sysDash"/>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 name="Oval 38"/>
          <p:cNvSpPr>
            <a:spLocks noChangeArrowheads="1"/>
          </p:cNvSpPr>
          <p:nvPr/>
        </p:nvSpPr>
        <p:spPr bwMode="auto">
          <a:xfrm>
            <a:off x="6498472" y="2089702"/>
            <a:ext cx="152400" cy="76200"/>
          </a:xfrm>
          <a:prstGeom prst="ellipse">
            <a:avLst/>
          </a:prstGeom>
          <a:solidFill>
            <a:srgbClr val="0080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28" name="Text Box 37"/>
          <p:cNvSpPr txBox="1">
            <a:spLocks noChangeArrowheads="1"/>
          </p:cNvSpPr>
          <p:nvPr/>
        </p:nvSpPr>
        <p:spPr bwMode="auto">
          <a:xfrm>
            <a:off x="7203398" y="1511963"/>
            <a:ext cx="1594145" cy="246221"/>
          </a:xfrm>
          <a:prstGeom prst="rect">
            <a:avLst/>
          </a:prstGeom>
          <a:solidFill>
            <a:srgbClr val="FF0000">
              <a:alpha val="82001"/>
            </a:srgbClr>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spcBef>
                <a:spcPct val="20000"/>
              </a:spcBef>
              <a:defRPr/>
            </a:pPr>
            <a:r>
              <a:rPr lang="en-US" sz="1000" b="1" dirty="0" smtClean="0">
                <a:cs typeface="+mn-cs"/>
              </a:rPr>
              <a:t>DVCS Cross sections |</a:t>
            </a:r>
            <a:r>
              <a:rPr lang="en-US" sz="1000" b="1" dirty="0">
                <a:cs typeface="+mn-cs"/>
              </a:rPr>
              <a:t>Re|</a:t>
            </a:r>
            <a:r>
              <a:rPr lang="en-US" sz="1000" b="1" baseline="30000" dirty="0" smtClean="0">
                <a:cs typeface="+mn-cs"/>
              </a:rPr>
              <a:t>2</a:t>
            </a:r>
            <a:endParaRPr lang="en-US" sz="1000" b="1" dirty="0">
              <a:solidFill>
                <a:srgbClr val="000090"/>
              </a:solidFill>
              <a:cs typeface="+mn-cs"/>
            </a:endParaRPr>
          </a:p>
        </p:txBody>
      </p:sp>
      <p:sp>
        <p:nvSpPr>
          <p:cNvPr id="30" name="Text Box 35"/>
          <p:cNvSpPr txBox="1">
            <a:spLocks noChangeArrowheads="1"/>
          </p:cNvSpPr>
          <p:nvPr/>
        </p:nvSpPr>
        <p:spPr bwMode="auto">
          <a:xfrm>
            <a:off x="5490833" y="867274"/>
            <a:ext cx="1642216" cy="246221"/>
          </a:xfrm>
          <a:prstGeom prst="rect">
            <a:avLst/>
          </a:prstGeom>
          <a:solidFill>
            <a:srgbClr val="FFFF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spcBef>
                <a:spcPct val="20000"/>
              </a:spcBef>
              <a:defRPr/>
            </a:pPr>
            <a:r>
              <a:rPr lang="en-US" sz="1000" b="1" dirty="0" smtClean="0">
                <a:cs typeface="+mn-cs"/>
              </a:rPr>
              <a:t>DVCS BSA (</a:t>
            </a:r>
            <a:r>
              <a:rPr lang="en-US" sz="1000" b="1" dirty="0" err="1">
                <a:cs typeface="+mn-cs"/>
              </a:rPr>
              <a:t>Im</a:t>
            </a:r>
            <a:r>
              <a:rPr lang="en-US" sz="1000" b="1" dirty="0">
                <a:cs typeface="+mn-cs"/>
              </a:rPr>
              <a:t>, </a:t>
            </a:r>
            <a:r>
              <a:rPr lang="en-US" sz="1000" b="1" dirty="0">
                <a:latin typeface="Comic Sans MS" charset="0"/>
                <a:cs typeface="+mn-cs"/>
              </a:rPr>
              <a:t>x</a:t>
            </a:r>
            <a:r>
              <a:rPr lang="en-US" sz="1000" b="1" dirty="0">
                <a:cs typeface="+mn-cs"/>
              </a:rPr>
              <a:t>=</a:t>
            </a:r>
            <a:r>
              <a:rPr lang="en-US" sz="1000" b="1" dirty="0">
                <a:latin typeface="Symbol" charset="0"/>
                <a:cs typeface="+mn-cs"/>
              </a:rPr>
              <a:t>x</a:t>
            </a:r>
            <a:r>
              <a:rPr lang="en-US" sz="1000" b="1" dirty="0" smtClean="0">
                <a:cs typeface="+mn-cs"/>
              </a:rPr>
              <a:t>)</a:t>
            </a:r>
            <a:endParaRPr lang="en-US" sz="1000" b="1" dirty="0">
              <a:cs typeface="+mn-cs"/>
            </a:endParaRPr>
          </a:p>
        </p:txBody>
      </p:sp>
      <p:sp>
        <p:nvSpPr>
          <p:cNvPr id="32" name="Text Box 39"/>
          <p:cNvSpPr txBox="1">
            <a:spLocks noChangeArrowheads="1"/>
          </p:cNvSpPr>
          <p:nvPr/>
        </p:nvSpPr>
        <p:spPr bwMode="auto">
          <a:xfrm>
            <a:off x="6117472" y="2333973"/>
            <a:ext cx="914400" cy="256032"/>
          </a:xfrm>
          <a:prstGeom prst="rect">
            <a:avLst/>
          </a:prstGeom>
          <a:solidFill>
            <a:srgbClr val="00FF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000" b="1" dirty="0">
                <a:cs typeface="+mn-cs"/>
              </a:rPr>
              <a:t>DDVCS </a:t>
            </a:r>
            <a:r>
              <a:rPr lang="en-US" sz="1000" b="1" dirty="0" smtClean="0">
                <a:cs typeface="+mn-cs"/>
              </a:rPr>
              <a:t>(        ) </a:t>
            </a:r>
            <a:endParaRPr lang="en-US" sz="1000" b="1" dirty="0">
              <a:cs typeface="+mn-cs"/>
            </a:endParaRPr>
          </a:p>
        </p:txBody>
      </p:sp>
      <p:graphicFrame>
        <p:nvGraphicFramePr>
          <p:cNvPr id="33" name="Object 40"/>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510979"/>
              </p:ext>
            </p:extLst>
          </p:nvPr>
        </p:nvGraphicFramePr>
        <p:xfrm>
          <a:off x="6623172" y="2394076"/>
          <a:ext cx="260728" cy="139055"/>
        </p:xfrm>
        <a:graphic>
          <a:graphicData uri="http://schemas.openxmlformats.org/presentationml/2006/ole">
            <p:oleObj spid="_x0000_s2102" name="Equation" r:id="rId14" imgW="380835" imgH="203112" progId="Equation.3">
              <p:embed/>
            </p:oleObj>
          </a:graphicData>
        </a:graphic>
      </p:graphicFrame>
      <p:sp>
        <p:nvSpPr>
          <p:cNvPr id="34" name="TextBox 33"/>
          <p:cNvSpPr txBox="1"/>
          <p:nvPr/>
        </p:nvSpPr>
        <p:spPr>
          <a:xfrm>
            <a:off x="516162" y="3768156"/>
            <a:ext cx="2083060" cy="369332"/>
          </a:xfrm>
          <a:prstGeom prst="rect">
            <a:avLst/>
          </a:prstGeom>
          <a:noFill/>
        </p:spPr>
        <p:txBody>
          <a:bodyPr wrap="none" rtlCol="0">
            <a:spAutoFit/>
          </a:bodyPr>
          <a:lstStyle/>
          <a:p>
            <a:r>
              <a:rPr lang="en-US" dirty="0" smtClean="0"/>
              <a:t>Electron kinematics:</a:t>
            </a:r>
            <a:endParaRPr lang="en-US" dirty="0"/>
          </a:p>
        </p:txBody>
      </p:sp>
      <p:sp>
        <p:nvSpPr>
          <p:cNvPr id="35" name="TextBox 34"/>
          <p:cNvSpPr txBox="1"/>
          <p:nvPr/>
        </p:nvSpPr>
        <p:spPr>
          <a:xfrm>
            <a:off x="6104268" y="3765400"/>
            <a:ext cx="2143924" cy="369332"/>
          </a:xfrm>
          <a:prstGeom prst="rect">
            <a:avLst/>
          </a:prstGeom>
          <a:noFill/>
        </p:spPr>
        <p:txBody>
          <a:bodyPr wrap="none" rtlCol="0">
            <a:spAutoFit/>
          </a:bodyPr>
          <a:lstStyle/>
          <a:p>
            <a:r>
              <a:rPr lang="en-US" dirty="0" smtClean="0"/>
              <a:t>Time-like dominance</a:t>
            </a:r>
            <a:endParaRPr lang="en-US" dirty="0"/>
          </a:p>
        </p:txBody>
      </p:sp>
      <p:sp>
        <p:nvSpPr>
          <p:cNvPr id="36" name="TextBox 35"/>
          <p:cNvSpPr txBox="1"/>
          <p:nvPr/>
        </p:nvSpPr>
        <p:spPr>
          <a:xfrm>
            <a:off x="530687" y="4781604"/>
            <a:ext cx="2505418" cy="646331"/>
          </a:xfrm>
          <a:prstGeom prst="rect">
            <a:avLst/>
          </a:prstGeom>
          <a:noFill/>
        </p:spPr>
        <p:txBody>
          <a:bodyPr wrap="square" rtlCol="0">
            <a:spAutoFit/>
          </a:bodyPr>
          <a:lstStyle/>
          <a:p>
            <a:r>
              <a:rPr lang="en-US" dirty="0" smtClean="0"/>
              <a:t>Transferred momentum squared:</a:t>
            </a:r>
            <a:endParaRPr lang="en-US" dirty="0"/>
          </a:p>
        </p:txBody>
      </p:sp>
      <p:sp>
        <p:nvSpPr>
          <p:cNvPr id="37" name="TextBox 36"/>
          <p:cNvSpPr txBox="1"/>
          <p:nvPr/>
        </p:nvSpPr>
        <p:spPr>
          <a:xfrm rot="16200000">
            <a:off x="2760246" y="4570868"/>
            <a:ext cx="549850" cy="369332"/>
          </a:xfrm>
          <a:prstGeom prst="rect">
            <a:avLst/>
          </a:prstGeom>
          <a:noFill/>
        </p:spPr>
        <p:txBody>
          <a:bodyPr wrap="none" rtlCol="0">
            <a:spAutoFit/>
          </a:bodyPr>
          <a:lstStyle/>
          <a:p>
            <a:r>
              <a:rPr lang="en-US" dirty="0" smtClean="0">
                <a:solidFill>
                  <a:srgbClr val="000000"/>
                </a:solidFill>
              </a:rPr>
              <a:t>BSA</a:t>
            </a:r>
            <a:endParaRPr lang="en-US"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780029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Click="0"/>
    </mc:Choice>
    <mc:Fallback>
      <mp:transition xmlns:mp="http://schemas.microsoft.com/office/mac/powerpoint/2008/mai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Extraction and Validation Framework</a:t>
            </a:r>
            <a:endParaRPr lang="en-US" dirty="0">
              <a:solidFill>
                <a:srgbClr val="000090"/>
              </a:solidFill>
            </a:endParaRPr>
          </a:p>
        </p:txBody>
      </p:sp>
      <p:sp>
        <p:nvSpPr>
          <p:cNvPr id="3" name="Content Placeholder 2"/>
          <p:cNvSpPr>
            <a:spLocks noGrp="1"/>
          </p:cNvSpPr>
          <p:nvPr>
            <p:ph idx="1"/>
          </p:nvPr>
        </p:nvSpPr>
        <p:spPr/>
        <p:txBody>
          <a:bodyPr>
            <a:normAutofit lnSpcReduction="10000"/>
          </a:bodyPr>
          <a:lstStyle/>
          <a:p>
            <a:r>
              <a:rPr lang="en-US" dirty="0" smtClean="0"/>
              <a:t>The main goal is to develop a framework for extraction and validation of 3 D </a:t>
            </a:r>
            <a:r>
              <a:rPr lang="en-US" dirty="0" err="1" smtClean="0"/>
              <a:t>PDFs</a:t>
            </a:r>
            <a:r>
              <a:rPr lang="en-US" dirty="0" smtClean="0"/>
              <a:t> from experimental measurements of hard exclusive and semi-inclusive production of photons and mesons through:</a:t>
            </a:r>
          </a:p>
          <a:p>
            <a:endParaRPr lang="en-US" dirty="0" smtClean="0"/>
          </a:p>
          <a:p>
            <a:pPr lvl="1"/>
            <a:r>
              <a:rPr lang="en-US" sz="1600" dirty="0" smtClean="0"/>
              <a:t>Developing multidimensional MC-simulation</a:t>
            </a:r>
          </a:p>
          <a:p>
            <a:pPr lvl="1"/>
            <a:endParaRPr lang="en-US" sz="1600" dirty="0" smtClean="0"/>
          </a:p>
          <a:p>
            <a:pPr lvl="1"/>
            <a:r>
              <a:rPr lang="en-US" sz="1600" dirty="0" smtClean="0"/>
              <a:t>Implementing self consistent QED </a:t>
            </a:r>
            <a:r>
              <a:rPr lang="en-US" sz="1600" dirty="0" err="1" smtClean="0"/>
              <a:t>radiative</a:t>
            </a:r>
            <a:r>
              <a:rPr lang="en-US" sz="1600" dirty="0" smtClean="0"/>
              <a:t> corrections in the cross sections for a complete set of structure functions needed for the extraction framework and MC simulations</a:t>
            </a:r>
          </a:p>
          <a:p>
            <a:pPr lvl="1"/>
            <a:endParaRPr lang="en-US" sz="1600" dirty="0" smtClean="0"/>
          </a:p>
          <a:p>
            <a:pPr lvl="1"/>
            <a:r>
              <a:rPr lang="en-US" sz="1600" dirty="0" smtClean="0"/>
              <a:t>Developing capabilities, within the extraction and validation framework, to provide persistence and data visualization tools </a:t>
            </a:r>
          </a:p>
          <a:p>
            <a:pPr lvl="1"/>
            <a:endParaRPr lang="en-US" sz="1600" dirty="0" smtClean="0"/>
          </a:p>
          <a:p>
            <a:pPr lvl="1"/>
            <a:r>
              <a:rPr lang="en-US" sz="1600" dirty="0" smtClean="0"/>
              <a:t>Robust strategy to propagate and control uncertainties to the extracted 3D </a:t>
            </a:r>
            <a:r>
              <a:rPr lang="en-US" sz="1600" dirty="0" err="1" smtClean="0"/>
              <a:t>PDFs</a:t>
            </a:r>
            <a:endParaRPr lang="en-US" sz="1600" dirty="0" smtClean="0"/>
          </a:p>
          <a:p>
            <a:endParaRPr lang="en-US" sz="1600" dirty="0" smtClean="0"/>
          </a:p>
          <a:p>
            <a:r>
              <a:rPr lang="en-US" dirty="0" smtClean="0"/>
              <a:t>The analysis framework to be used in 2 ways: from measured observables to 3D </a:t>
            </a:r>
            <a:r>
              <a:rPr lang="en-US" dirty="0" err="1" smtClean="0"/>
              <a:t>PDFs</a:t>
            </a:r>
            <a:r>
              <a:rPr lang="en-US" dirty="0" smtClean="0"/>
              <a:t>, and from models of 3D </a:t>
            </a:r>
            <a:r>
              <a:rPr lang="en-US" dirty="0" err="1" smtClean="0"/>
              <a:t>PDFs</a:t>
            </a:r>
            <a:r>
              <a:rPr lang="en-US" dirty="0" smtClean="0"/>
              <a:t> to predictions of observables.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140238" y="-117700"/>
            <a:ext cx="4898583" cy="1077218"/>
          </a:xfrm>
          <a:prstGeom prst="rect">
            <a:avLst/>
          </a:prstGeom>
          <a:noFill/>
          <a:ln w="9525">
            <a:noFill/>
            <a:miter lim="800000"/>
            <a:headEnd/>
            <a:tailEnd/>
          </a:ln>
        </p:spPr>
        <p:txBody>
          <a:bodyPr wrap="square">
            <a:prstTxWarp prst="textNoShape">
              <a:avLst/>
            </a:prstTxWarp>
            <a:spAutoFit/>
          </a:bodyPr>
          <a:lstStyle/>
          <a:p>
            <a:pPr eaLnBrk="1" hangingPunct="1"/>
            <a:r>
              <a:rPr lang="en-US" sz="3200" i="1" dirty="0" smtClean="0">
                <a:solidFill>
                  <a:srgbClr val="0000FF"/>
                </a:solidFill>
                <a:latin typeface="Arial"/>
                <a:cs typeface="Arial"/>
              </a:rPr>
              <a:t>CLAS </a:t>
            </a:r>
            <a:r>
              <a:rPr lang="en-US" sz="3200" i="1" dirty="0" smtClean="0">
                <a:solidFill>
                  <a:schemeClr val="bg1"/>
                </a:solidFill>
                <a:latin typeface="Arial"/>
                <a:cs typeface="Arial"/>
              </a:rPr>
              <a:t>Collaboration</a:t>
            </a:r>
            <a:r>
              <a:rPr lang="en-US" sz="3200" i="1" dirty="0" smtClean="0">
                <a:solidFill>
                  <a:srgbClr val="0000FF"/>
                </a:solidFill>
                <a:latin typeface="Arial"/>
                <a:cs typeface="Arial"/>
              </a:rPr>
              <a:t> </a:t>
            </a:r>
            <a:r>
              <a:rPr lang="en-US" sz="3200" i="1" dirty="0" err="1" smtClean="0">
                <a:solidFill>
                  <a:srgbClr val="0000FF"/>
                </a:solidFill>
                <a:latin typeface="Arial"/>
                <a:cs typeface="Arial"/>
              </a:rPr>
              <a:t>Collaborai</a:t>
            </a:r>
            <a:r>
              <a:rPr lang="en-US" sz="3200" i="1" dirty="0" smtClean="0">
                <a:solidFill>
                  <a:srgbClr val="FF0000"/>
                </a:solidFill>
              </a:rPr>
              <a:t> </a:t>
            </a:r>
            <a:r>
              <a:rPr lang="en-US" sz="3200" i="1" dirty="0">
                <a:solidFill>
                  <a:srgbClr val="FF0000"/>
                </a:solidFill>
              </a:rPr>
              <a:t>Collaboration</a:t>
            </a:r>
          </a:p>
        </p:txBody>
      </p:sp>
      <p:grpSp>
        <p:nvGrpSpPr>
          <p:cNvPr id="2" name="Group 6"/>
          <p:cNvGrpSpPr>
            <a:grpSpLocks/>
          </p:cNvGrpSpPr>
          <p:nvPr/>
        </p:nvGrpSpPr>
        <p:grpSpPr bwMode="auto">
          <a:xfrm>
            <a:off x="152400" y="408124"/>
            <a:ext cx="8610600" cy="4359275"/>
            <a:chOff x="96" y="480"/>
            <a:chExt cx="5424" cy="2746"/>
          </a:xfrm>
        </p:grpSpPr>
        <p:pic>
          <p:nvPicPr>
            <p:cNvPr id="43020" name="Picture 7" descr="2001world-cia2"/>
            <p:cNvPicPr>
              <a:picLocks noChangeAspect="1" noChangeArrowheads="1"/>
            </p:cNvPicPr>
            <p:nvPr/>
          </p:nvPicPr>
          <p:blipFill>
            <a:blip r:embed="rId2" cstate="print"/>
            <a:srcRect/>
            <a:stretch>
              <a:fillRect/>
            </a:stretch>
          </p:blipFill>
          <p:spPr bwMode="auto">
            <a:xfrm>
              <a:off x="96" y="480"/>
              <a:ext cx="5424" cy="2746"/>
            </a:xfrm>
            <a:prstGeom prst="rect">
              <a:avLst/>
            </a:prstGeom>
            <a:noFill/>
            <a:ln w="9525">
              <a:noFill/>
              <a:miter lim="800000"/>
              <a:headEnd/>
              <a:tailEnd/>
            </a:ln>
          </p:spPr>
        </p:pic>
        <p:pic>
          <p:nvPicPr>
            <p:cNvPr id="43021" name="Picture 8" descr="france_images"/>
            <p:cNvPicPr>
              <a:picLocks noChangeAspect="1" noChangeArrowheads="1"/>
            </p:cNvPicPr>
            <p:nvPr/>
          </p:nvPicPr>
          <p:blipFill>
            <a:blip r:embed="rId3" cstate="print"/>
            <a:srcRect/>
            <a:stretch>
              <a:fillRect/>
            </a:stretch>
          </p:blipFill>
          <p:spPr bwMode="auto">
            <a:xfrm>
              <a:off x="2490" y="1002"/>
              <a:ext cx="150" cy="102"/>
            </a:xfrm>
            <a:prstGeom prst="rect">
              <a:avLst/>
            </a:prstGeom>
            <a:noFill/>
            <a:ln w="9525">
              <a:noFill/>
              <a:miter lim="800000"/>
              <a:headEnd/>
              <a:tailEnd/>
            </a:ln>
          </p:spPr>
        </p:pic>
        <p:pic>
          <p:nvPicPr>
            <p:cNvPr id="43022" name="Picture 9" descr="italy_flag"/>
            <p:cNvPicPr preferRelativeResize="0">
              <a:picLocks noChangeArrowheads="1"/>
            </p:cNvPicPr>
            <p:nvPr/>
          </p:nvPicPr>
          <p:blipFill>
            <a:blip r:embed="rId4" cstate="print"/>
            <a:srcRect/>
            <a:stretch>
              <a:fillRect/>
            </a:stretch>
          </p:blipFill>
          <p:spPr bwMode="auto">
            <a:xfrm>
              <a:off x="2880" y="1090"/>
              <a:ext cx="150" cy="95"/>
            </a:xfrm>
            <a:prstGeom prst="rect">
              <a:avLst/>
            </a:prstGeom>
            <a:noFill/>
            <a:ln w="9525">
              <a:noFill/>
              <a:miter lim="800000"/>
              <a:headEnd/>
              <a:tailEnd/>
            </a:ln>
          </p:spPr>
        </p:pic>
        <p:pic>
          <p:nvPicPr>
            <p:cNvPr id="43023" name="Picture 10" descr="russia_flag"/>
            <p:cNvPicPr preferRelativeResize="0">
              <a:picLocks noChangeArrowheads="1"/>
            </p:cNvPicPr>
            <p:nvPr/>
          </p:nvPicPr>
          <p:blipFill>
            <a:blip r:embed="rId5" cstate="print"/>
            <a:srcRect/>
            <a:stretch>
              <a:fillRect/>
            </a:stretch>
          </p:blipFill>
          <p:spPr bwMode="auto">
            <a:xfrm>
              <a:off x="3120" y="768"/>
              <a:ext cx="150" cy="102"/>
            </a:xfrm>
            <a:prstGeom prst="rect">
              <a:avLst/>
            </a:prstGeom>
            <a:noFill/>
            <a:ln w="9525">
              <a:noFill/>
              <a:miter lim="800000"/>
              <a:headEnd/>
              <a:tailEnd/>
            </a:ln>
          </p:spPr>
        </p:pic>
        <p:pic>
          <p:nvPicPr>
            <p:cNvPr id="43024" name="Picture 11" descr="german_flag"/>
            <p:cNvPicPr preferRelativeResize="0">
              <a:picLocks noChangeAspect="1" noChangeArrowheads="1"/>
            </p:cNvPicPr>
            <p:nvPr/>
          </p:nvPicPr>
          <p:blipFill>
            <a:blip r:embed="rId6" cstate="print"/>
            <a:srcRect/>
            <a:stretch>
              <a:fillRect/>
            </a:stretch>
          </p:blipFill>
          <p:spPr bwMode="auto">
            <a:xfrm>
              <a:off x="2761" y="943"/>
              <a:ext cx="122" cy="83"/>
            </a:xfrm>
            <a:prstGeom prst="rect">
              <a:avLst/>
            </a:prstGeom>
            <a:noFill/>
            <a:ln w="9525">
              <a:noFill/>
              <a:miter lim="800000"/>
              <a:headEnd/>
              <a:tailEnd/>
            </a:ln>
          </p:spPr>
        </p:pic>
        <p:pic>
          <p:nvPicPr>
            <p:cNvPr id="43025" name="Picture 12" descr="usa_flag"/>
            <p:cNvPicPr preferRelativeResize="0">
              <a:picLocks noChangeArrowheads="1"/>
            </p:cNvPicPr>
            <p:nvPr/>
          </p:nvPicPr>
          <p:blipFill>
            <a:blip r:embed="rId7" cstate="print"/>
            <a:srcRect/>
            <a:stretch>
              <a:fillRect/>
            </a:stretch>
          </p:blipFill>
          <p:spPr bwMode="auto">
            <a:xfrm>
              <a:off x="1212" y="1228"/>
              <a:ext cx="150" cy="102"/>
            </a:xfrm>
            <a:prstGeom prst="rect">
              <a:avLst/>
            </a:prstGeom>
            <a:noFill/>
            <a:ln w="9525">
              <a:noFill/>
              <a:miter lim="800000"/>
              <a:headEnd/>
              <a:tailEnd/>
            </a:ln>
          </p:spPr>
        </p:pic>
        <p:pic>
          <p:nvPicPr>
            <p:cNvPr id="43026" name="Picture 13" descr="armenia_flag"/>
            <p:cNvPicPr preferRelativeResize="0">
              <a:picLocks noChangeArrowheads="1"/>
            </p:cNvPicPr>
            <p:nvPr/>
          </p:nvPicPr>
          <p:blipFill>
            <a:blip r:embed="rId8" cstate="print"/>
            <a:srcRect/>
            <a:stretch>
              <a:fillRect/>
            </a:stretch>
          </p:blipFill>
          <p:spPr bwMode="auto">
            <a:xfrm>
              <a:off x="3216" y="1008"/>
              <a:ext cx="150" cy="102"/>
            </a:xfrm>
            <a:prstGeom prst="rect">
              <a:avLst/>
            </a:prstGeom>
            <a:noFill/>
            <a:ln w="9525">
              <a:noFill/>
              <a:miter lim="800000"/>
              <a:headEnd/>
              <a:tailEnd/>
            </a:ln>
          </p:spPr>
        </p:pic>
        <p:pic>
          <p:nvPicPr>
            <p:cNvPr id="43027" name="Picture 14" descr="morocco_flag"/>
            <p:cNvPicPr preferRelativeResize="0">
              <a:picLocks noChangeAspect="1" noChangeArrowheads="1"/>
            </p:cNvPicPr>
            <p:nvPr/>
          </p:nvPicPr>
          <p:blipFill>
            <a:blip r:embed="rId9" cstate="print"/>
            <a:srcRect/>
            <a:stretch>
              <a:fillRect/>
            </a:stretch>
          </p:blipFill>
          <p:spPr bwMode="auto">
            <a:xfrm>
              <a:off x="2496" y="1248"/>
              <a:ext cx="125" cy="85"/>
            </a:xfrm>
            <a:prstGeom prst="rect">
              <a:avLst/>
            </a:prstGeom>
            <a:noFill/>
            <a:ln w="9525">
              <a:noFill/>
              <a:miter lim="800000"/>
              <a:headEnd/>
              <a:tailEnd/>
            </a:ln>
          </p:spPr>
        </p:pic>
        <p:pic>
          <p:nvPicPr>
            <p:cNvPr id="43028" name="Picture 15" descr="brasil_flag"/>
            <p:cNvPicPr preferRelativeResize="0">
              <a:picLocks noChangeAspect="1" noChangeArrowheads="1"/>
            </p:cNvPicPr>
            <p:nvPr/>
          </p:nvPicPr>
          <p:blipFill>
            <a:blip r:embed="rId10" cstate="print"/>
            <a:srcRect/>
            <a:stretch>
              <a:fillRect/>
            </a:stretch>
          </p:blipFill>
          <p:spPr bwMode="auto">
            <a:xfrm>
              <a:off x="1824" y="1872"/>
              <a:ext cx="122" cy="90"/>
            </a:xfrm>
            <a:prstGeom prst="rect">
              <a:avLst/>
            </a:prstGeom>
            <a:noFill/>
            <a:ln w="9525">
              <a:noFill/>
              <a:miter lim="800000"/>
              <a:headEnd/>
              <a:tailEnd/>
            </a:ln>
          </p:spPr>
        </p:pic>
        <p:pic>
          <p:nvPicPr>
            <p:cNvPr id="43029" name="Picture 16" descr="ukraine_flag"/>
            <p:cNvPicPr preferRelativeResize="0">
              <a:picLocks noChangeAspect="1" noChangeArrowheads="1"/>
            </p:cNvPicPr>
            <p:nvPr/>
          </p:nvPicPr>
          <p:blipFill>
            <a:blip r:embed="rId11" cstate="print"/>
            <a:srcRect/>
            <a:stretch>
              <a:fillRect/>
            </a:stretch>
          </p:blipFill>
          <p:spPr bwMode="auto">
            <a:xfrm>
              <a:off x="3046" y="988"/>
              <a:ext cx="125" cy="85"/>
            </a:xfrm>
            <a:prstGeom prst="rect">
              <a:avLst/>
            </a:prstGeom>
            <a:noFill/>
            <a:ln w="9525">
              <a:noFill/>
              <a:miter lim="800000"/>
              <a:headEnd/>
              <a:tailEnd/>
            </a:ln>
          </p:spPr>
        </p:pic>
        <p:pic>
          <p:nvPicPr>
            <p:cNvPr id="43030" name="Picture 17" descr="korea_flag"/>
            <p:cNvPicPr preferRelativeResize="0">
              <a:picLocks noChangeArrowheads="1"/>
            </p:cNvPicPr>
            <p:nvPr/>
          </p:nvPicPr>
          <p:blipFill>
            <a:blip r:embed="rId12" cstate="print"/>
            <a:srcRect/>
            <a:stretch>
              <a:fillRect/>
            </a:stretch>
          </p:blipFill>
          <p:spPr bwMode="auto">
            <a:xfrm>
              <a:off x="4368" y="1271"/>
              <a:ext cx="150" cy="102"/>
            </a:xfrm>
            <a:prstGeom prst="rect">
              <a:avLst/>
            </a:prstGeom>
            <a:noFill/>
            <a:ln w="9525">
              <a:noFill/>
              <a:miter lim="800000"/>
              <a:headEnd/>
              <a:tailEnd/>
            </a:ln>
          </p:spPr>
        </p:pic>
        <p:pic>
          <p:nvPicPr>
            <p:cNvPr id="43031" name="Picture 18" descr="unionflag"/>
            <p:cNvPicPr>
              <a:picLocks noChangeAspect="1" noChangeArrowheads="1"/>
            </p:cNvPicPr>
            <p:nvPr/>
          </p:nvPicPr>
          <p:blipFill>
            <a:blip r:embed="rId13" cstate="print"/>
            <a:srcRect/>
            <a:stretch>
              <a:fillRect/>
            </a:stretch>
          </p:blipFill>
          <p:spPr bwMode="auto">
            <a:xfrm>
              <a:off x="4752" y="3120"/>
              <a:ext cx="127" cy="64"/>
            </a:xfrm>
            <a:prstGeom prst="rect">
              <a:avLst/>
            </a:prstGeom>
            <a:noFill/>
            <a:ln w="9525">
              <a:noFill/>
              <a:miter lim="800000"/>
              <a:headEnd/>
              <a:tailEnd/>
            </a:ln>
          </p:spPr>
        </p:pic>
        <p:sp>
          <p:nvSpPr>
            <p:cNvPr id="43032" name="Oval 19"/>
            <p:cNvSpPr>
              <a:spLocks noChangeArrowheads="1"/>
            </p:cNvSpPr>
            <p:nvPr/>
          </p:nvSpPr>
          <p:spPr bwMode="auto">
            <a:xfrm flipH="1" flipV="1">
              <a:off x="1104" y="110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3" name="Oval 20"/>
            <p:cNvSpPr>
              <a:spLocks noChangeArrowheads="1"/>
            </p:cNvSpPr>
            <p:nvPr/>
          </p:nvSpPr>
          <p:spPr bwMode="auto">
            <a:xfrm flipH="1" flipV="1">
              <a:off x="960" y="1248"/>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4" name="Oval 21"/>
            <p:cNvSpPr>
              <a:spLocks noChangeArrowheads="1"/>
            </p:cNvSpPr>
            <p:nvPr/>
          </p:nvSpPr>
          <p:spPr bwMode="auto">
            <a:xfrm flipH="1" flipV="1">
              <a:off x="1248" y="134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5" name="Oval 22"/>
            <p:cNvSpPr>
              <a:spLocks noChangeArrowheads="1"/>
            </p:cNvSpPr>
            <p:nvPr/>
          </p:nvSpPr>
          <p:spPr bwMode="auto">
            <a:xfrm flipH="1" flipV="1">
              <a:off x="1042" y="1251"/>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6" name="Oval 23"/>
            <p:cNvSpPr>
              <a:spLocks noChangeArrowheads="1"/>
            </p:cNvSpPr>
            <p:nvPr/>
          </p:nvSpPr>
          <p:spPr bwMode="auto">
            <a:xfrm flipH="1" flipV="1">
              <a:off x="1392" y="110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7" name="Oval 24"/>
            <p:cNvSpPr>
              <a:spLocks noChangeArrowheads="1"/>
            </p:cNvSpPr>
            <p:nvPr/>
          </p:nvSpPr>
          <p:spPr bwMode="auto">
            <a:xfrm flipH="1" flipV="1">
              <a:off x="1440" y="1152"/>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8" name="Oval 25"/>
            <p:cNvSpPr>
              <a:spLocks noChangeArrowheads="1"/>
            </p:cNvSpPr>
            <p:nvPr/>
          </p:nvSpPr>
          <p:spPr bwMode="auto">
            <a:xfrm flipH="1" flipV="1">
              <a:off x="1635" y="1083"/>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39" name="Oval 26"/>
            <p:cNvSpPr>
              <a:spLocks noChangeArrowheads="1"/>
            </p:cNvSpPr>
            <p:nvPr/>
          </p:nvSpPr>
          <p:spPr bwMode="auto">
            <a:xfrm flipH="1" flipV="1">
              <a:off x="1650" y="1098"/>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0" name="Oval 27"/>
            <p:cNvSpPr>
              <a:spLocks noChangeArrowheads="1"/>
            </p:cNvSpPr>
            <p:nvPr/>
          </p:nvSpPr>
          <p:spPr bwMode="auto">
            <a:xfrm flipH="1" flipV="1">
              <a:off x="1608" y="1128"/>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1" name="Oval 28"/>
            <p:cNvSpPr>
              <a:spLocks noChangeArrowheads="1"/>
            </p:cNvSpPr>
            <p:nvPr/>
          </p:nvSpPr>
          <p:spPr bwMode="auto">
            <a:xfrm flipH="1" flipV="1">
              <a:off x="1557" y="111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2" name="Oval 29"/>
            <p:cNvSpPr>
              <a:spLocks noChangeArrowheads="1"/>
            </p:cNvSpPr>
            <p:nvPr/>
          </p:nvSpPr>
          <p:spPr bwMode="auto">
            <a:xfrm flipH="1" flipV="1">
              <a:off x="1551" y="114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3" name="Oval 30"/>
            <p:cNvSpPr>
              <a:spLocks noChangeArrowheads="1"/>
            </p:cNvSpPr>
            <p:nvPr/>
          </p:nvSpPr>
          <p:spPr bwMode="auto">
            <a:xfrm flipH="1" flipV="1">
              <a:off x="1512" y="1161"/>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4" name="Oval 31"/>
            <p:cNvSpPr>
              <a:spLocks noChangeArrowheads="1"/>
            </p:cNvSpPr>
            <p:nvPr/>
          </p:nvSpPr>
          <p:spPr bwMode="auto">
            <a:xfrm flipH="1" flipV="1">
              <a:off x="1494" y="117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5" name="Oval 32"/>
            <p:cNvSpPr>
              <a:spLocks noChangeArrowheads="1"/>
            </p:cNvSpPr>
            <p:nvPr/>
          </p:nvSpPr>
          <p:spPr bwMode="auto">
            <a:xfrm flipH="1" flipV="1">
              <a:off x="1476" y="1377"/>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6" name="Oval 33"/>
            <p:cNvSpPr>
              <a:spLocks noChangeArrowheads="1"/>
            </p:cNvSpPr>
            <p:nvPr/>
          </p:nvSpPr>
          <p:spPr bwMode="auto">
            <a:xfrm flipH="1" flipV="1">
              <a:off x="1434" y="1323"/>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7" name="Oval 34"/>
            <p:cNvSpPr>
              <a:spLocks noChangeArrowheads="1"/>
            </p:cNvSpPr>
            <p:nvPr/>
          </p:nvSpPr>
          <p:spPr bwMode="auto">
            <a:xfrm flipH="1" flipV="1">
              <a:off x="1497" y="1257"/>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8" name="Oval 35"/>
            <p:cNvSpPr>
              <a:spLocks noChangeArrowheads="1"/>
            </p:cNvSpPr>
            <p:nvPr/>
          </p:nvSpPr>
          <p:spPr bwMode="auto">
            <a:xfrm flipH="1" flipV="1">
              <a:off x="1563" y="1203"/>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49" name="Oval 36"/>
            <p:cNvSpPr>
              <a:spLocks noChangeArrowheads="1"/>
            </p:cNvSpPr>
            <p:nvPr/>
          </p:nvSpPr>
          <p:spPr bwMode="auto">
            <a:xfrm flipH="1" flipV="1">
              <a:off x="1563" y="1182"/>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0" name="Oval 37"/>
            <p:cNvSpPr>
              <a:spLocks noChangeArrowheads="1"/>
            </p:cNvSpPr>
            <p:nvPr/>
          </p:nvSpPr>
          <p:spPr bwMode="auto">
            <a:xfrm flipH="1" flipV="1">
              <a:off x="1467" y="1266"/>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1" name="Oval 38"/>
            <p:cNvSpPr>
              <a:spLocks noChangeArrowheads="1"/>
            </p:cNvSpPr>
            <p:nvPr/>
          </p:nvSpPr>
          <p:spPr bwMode="auto">
            <a:xfrm flipH="1" flipV="1">
              <a:off x="1488" y="120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2" name="Oval 39"/>
            <p:cNvSpPr>
              <a:spLocks noChangeArrowheads="1"/>
            </p:cNvSpPr>
            <p:nvPr/>
          </p:nvSpPr>
          <p:spPr bwMode="auto">
            <a:xfrm flipH="1" flipV="1">
              <a:off x="1536" y="120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3" name="Oval 40"/>
            <p:cNvSpPr>
              <a:spLocks noChangeArrowheads="1"/>
            </p:cNvSpPr>
            <p:nvPr/>
          </p:nvSpPr>
          <p:spPr bwMode="auto">
            <a:xfrm flipH="1" flipV="1">
              <a:off x="1548" y="1221"/>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4" name="Oval 41"/>
            <p:cNvSpPr>
              <a:spLocks noChangeArrowheads="1"/>
            </p:cNvSpPr>
            <p:nvPr/>
          </p:nvSpPr>
          <p:spPr bwMode="auto">
            <a:xfrm flipH="1" flipV="1">
              <a:off x="1518" y="123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5" name="Oval 42"/>
            <p:cNvSpPr>
              <a:spLocks noChangeArrowheads="1"/>
            </p:cNvSpPr>
            <p:nvPr/>
          </p:nvSpPr>
          <p:spPr bwMode="auto">
            <a:xfrm flipH="1" flipV="1">
              <a:off x="1536" y="120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6" name="Oval 43"/>
            <p:cNvSpPr>
              <a:spLocks noChangeArrowheads="1"/>
            </p:cNvSpPr>
            <p:nvPr/>
          </p:nvSpPr>
          <p:spPr bwMode="auto">
            <a:xfrm flipH="1" flipV="1">
              <a:off x="1518" y="1257"/>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7" name="Oval 44"/>
            <p:cNvSpPr>
              <a:spLocks noChangeArrowheads="1"/>
            </p:cNvSpPr>
            <p:nvPr/>
          </p:nvSpPr>
          <p:spPr bwMode="auto">
            <a:xfrm flipH="1" flipV="1">
              <a:off x="1488" y="1248"/>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8" name="Oval 45"/>
            <p:cNvSpPr>
              <a:spLocks noChangeArrowheads="1"/>
            </p:cNvSpPr>
            <p:nvPr/>
          </p:nvSpPr>
          <p:spPr bwMode="auto">
            <a:xfrm flipH="1" flipV="1">
              <a:off x="1458" y="1257"/>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59" name="Oval 46"/>
            <p:cNvSpPr>
              <a:spLocks noChangeArrowheads="1"/>
            </p:cNvSpPr>
            <p:nvPr/>
          </p:nvSpPr>
          <p:spPr bwMode="auto">
            <a:xfrm flipH="1" flipV="1">
              <a:off x="2640" y="86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0" name="Oval 47"/>
            <p:cNvSpPr>
              <a:spLocks noChangeArrowheads="1"/>
            </p:cNvSpPr>
            <p:nvPr/>
          </p:nvSpPr>
          <p:spPr bwMode="auto">
            <a:xfrm flipH="1" flipV="1">
              <a:off x="2613" y="86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1" name="Oval 48"/>
            <p:cNvSpPr>
              <a:spLocks noChangeArrowheads="1"/>
            </p:cNvSpPr>
            <p:nvPr/>
          </p:nvSpPr>
          <p:spPr bwMode="auto">
            <a:xfrm flipH="1" flipV="1">
              <a:off x="2665" y="1031"/>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2" name="Oval 49"/>
            <p:cNvSpPr>
              <a:spLocks noChangeArrowheads="1"/>
            </p:cNvSpPr>
            <p:nvPr/>
          </p:nvSpPr>
          <p:spPr bwMode="auto">
            <a:xfrm flipH="1" flipV="1">
              <a:off x="2663" y="100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3" name="Oval 50"/>
            <p:cNvSpPr>
              <a:spLocks noChangeArrowheads="1"/>
            </p:cNvSpPr>
            <p:nvPr/>
          </p:nvSpPr>
          <p:spPr bwMode="auto">
            <a:xfrm flipH="1" flipV="1">
              <a:off x="2786" y="1065"/>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4" name="Oval 51"/>
            <p:cNvSpPr>
              <a:spLocks noChangeArrowheads="1"/>
            </p:cNvSpPr>
            <p:nvPr/>
          </p:nvSpPr>
          <p:spPr bwMode="auto">
            <a:xfrm flipH="1" flipV="1">
              <a:off x="2815" y="112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5" name="Oval 52"/>
            <p:cNvSpPr>
              <a:spLocks noChangeArrowheads="1"/>
            </p:cNvSpPr>
            <p:nvPr/>
          </p:nvSpPr>
          <p:spPr bwMode="auto">
            <a:xfrm flipH="1" flipV="1">
              <a:off x="3072" y="888"/>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6" name="Oval 53"/>
            <p:cNvSpPr>
              <a:spLocks noChangeArrowheads="1"/>
            </p:cNvSpPr>
            <p:nvPr/>
          </p:nvSpPr>
          <p:spPr bwMode="auto">
            <a:xfrm flipH="1" flipV="1">
              <a:off x="3046" y="863"/>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7" name="Oval 54"/>
            <p:cNvSpPr>
              <a:spLocks noChangeArrowheads="1"/>
            </p:cNvSpPr>
            <p:nvPr/>
          </p:nvSpPr>
          <p:spPr bwMode="auto">
            <a:xfrm flipH="1" flipV="1">
              <a:off x="3264" y="1126"/>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68" name="Oval 55"/>
            <p:cNvSpPr>
              <a:spLocks noChangeArrowheads="1"/>
            </p:cNvSpPr>
            <p:nvPr/>
          </p:nvSpPr>
          <p:spPr bwMode="auto">
            <a:xfrm flipH="1" flipV="1">
              <a:off x="4416" y="1200"/>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 name="Oval 51"/>
            <p:cNvSpPr>
              <a:spLocks noChangeArrowheads="1"/>
            </p:cNvSpPr>
            <p:nvPr/>
          </p:nvSpPr>
          <p:spPr bwMode="auto">
            <a:xfrm flipH="1" flipV="1">
              <a:off x="2832" y="1066"/>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3" name="Oval 51"/>
            <p:cNvSpPr>
              <a:spLocks noChangeArrowheads="1"/>
            </p:cNvSpPr>
            <p:nvPr/>
          </p:nvSpPr>
          <p:spPr bwMode="auto">
            <a:xfrm flipH="1" flipV="1">
              <a:off x="2784" y="1114"/>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4" name="Oval 49"/>
            <p:cNvSpPr>
              <a:spLocks noChangeArrowheads="1"/>
            </p:cNvSpPr>
            <p:nvPr/>
          </p:nvSpPr>
          <p:spPr bwMode="auto">
            <a:xfrm flipH="1" flipV="1">
              <a:off x="2688" y="1018"/>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5" name="Oval 51"/>
            <p:cNvSpPr>
              <a:spLocks noChangeArrowheads="1"/>
            </p:cNvSpPr>
            <p:nvPr/>
          </p:nvSpPr>
          <p:spPr bwMode="auto">
            <a:xfrm flipH="1" flipV="1">
              <a:off x="2822" y="1095"/>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9" name="Oval 32"/>
            <p:cNvSpPr>
              <a:spLocks noChangeArrowheads="1"/>
            </p:cNvSpPr>
            <p:nvPr/>
          </p:nvSpPr>
          <p:spPr bwMode="auto">
            <a:xfrm flipH="1" flipV="1">
              <a:off x="1623" y="2389"/>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1" name="Oval 50"/>
            <p:cNvSpPr>
              <a:spLocks noChangeArrowheads="1"/>
            </p:cNvSpPr>
            <p:nvPr/>
          </p:nvSpPr>
          <p:spPr bwMode="auto">
            <a:xfrm flipH="1" flipV="1">
              <a:off x="2810" y="1073"/>
              <a:ext cx="48" cy="48"/>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sp>
        <p:nvSpPr>
          <p:cNvPr id="43015" name="Oval 56"/>
          <p:cNvSpPr>
            <a:spLocks noChangeArrowheads="1"/>
          </p:cNvSpPr>
          <p:nvPr/>
        </p:nvSpPr>
        <p:spPr bwMode="auto">
          <a:xfrm flipH="1" flipV="1">
            <a:off x="1497013" y="1647825"/>
            <a:ext cx="76200" cy="762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3016" name="Rectangle 57"/>
          <p:cNvSpPr>
            <a:spLocks noChangeArrowheads="1"/>
          </p:cNvSpPr>
          <p:nvPr/>
        </p:nvSpPr>
        <p:spPr bwMode="auto">
          <a:xfrm>
            <a:off x="7459299" y="4513899"/>
            <a:ext cx="3048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017" name="Rectangle 58"/>
          <p:cNvSpPr>
            <a:spLocks noChangeArrowheads="1"/>
          </p:cNvSpPr>
          <p:nvPr/>
        </p:nvSpPr>
        <p:spPr bwMode="auto">
          <a:xfrm>
            <a:off x="7994196" y="4339411"/>
            <a:ext cx="7620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018" name="Rectangle 59"/>
          <p:cNvSpPr>
            <a:spLocks noChangeArrowheads="1"/>
          </p:cNvSpPr>
          <p:nvPr/>
        </p:nvSpPr>
        <p:spPr bwMode="auto">
          <a:xfrm>
            <a:off x="152400" y="429768"/>
            <a:ext cx="11430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43019" name="Picture 60" descr="unionflag"/>
          <p:cNvPicPr preferRelativeResize="0">
            <a:picLocks noChangeArrowheads="1"/>
          </p:cNvPicPr>
          <p:nvPr/>
        </p:nvPicPr>
        <p:blipFill>
          <a:blip r:embed="rId13" cstate="print"/>
          <a:srcRect/>
          <a:stretch>
            <a:fillRect/>
          </a:stretch>
        </p:blipFill>
        <p:spPr bwMode="auto">
          <a:xfrm>
            <a:off x="3876675" y="990600"/>
            <a:ext cx="238125" cy="161925"/>
          </a:xfrm>
          <a:prstGeom prst="rect">
            <a:avLst/>
          </a:prstGeom>
          <a:noFill/>
          <a:ln w="9525">
            <a:noFill/>
            <a:miter lim="800000"/>
            <a:headEnd/>
            <a:tailEnd/>
          </a:ln>
        </p:spPr>
      </p:pic>
      <p:sp>
        <p:nvSpPr>
          <p:cNvPr id="43012" name="Text Box 4"/>
          <p:cNvSpPr txBox="1">
            <a:spLocks noChangeArrowheads="1"/>
          </p:cNvSpPr>
          <p:nvPr/>
        </p:nvSpPr>
        <p:spPr bwMode="auto">
          <a:xfrm>
            <a:off x="5578881" y="4795897"/>
            <a:ext cx="3465513" cy="2062103"/>
          </a:xfrm>
          <a:prstGeom prst="rect">
            <a:avLst/>
          </a:prstGeom>
          <a:noFill/>
          <a:ln w="9525">
            <a:noFill/>
            <a:miter lim="800000"/>
            <a:headEnd/>
            <a:tailEnd/>
          </a:ln>
        </p:spPr>
        <p:txBody>
          <a:bodyPr>
            <a:prstTxWarp prst="textNoShape">
              <a:avLst/>
            </a:prstTxWarp>
            <a:spAutoFit/>
          </a:bodyPr>
          <a:lstStyle/>
          <a:p>
            <a:pPr algn="r"/>
            <a:r>
              <a:rPr lang="en-US" sz="800" i="1" dirty="0" smtClean="0">
                <a:solidFill>
                  <a:srgbClr val="00FF00"/>
                </a:solidFill>
              </a:rPr>
              <a:t>Old Dominion University, Norfolk, VA</a:t>
            </a:r>
          </a:p>
          <a:p>
            <a:pPr algn="r" eaLnBrk="1" hangingPunct="1"/>
            <a:r>
              <a:rPr lang="en-US" sz="800" i="1" dirty="0" smtClean="0">
                <a:solidFill>
                  <a:srgbClr val="00FF00"/>
                </a:solidFill>
              </a:rPr>
              <a:t>Rensselaer </a:t>
            </a:r>
            <a:r>
              <a:rPr lang="en-US" sz="800" i="1" dirty="0">
                <a:solidFill>
                  <a:srgbClr val="00FF00"/>
                </a:solidFill>
              </a:rPr>
              <a:t>Polytechnic Institute, Troy, NY</a:t>
            </a:r>
          </a:p>
          <a:p>
            <a:pPr algn="r" eaLnBrk="1" hangingPunct="1"/>
            <a:r>
              <a:rPr lang="en-US" sz="800" i="1" dirty="0">
                <a:solidFill>
                  <a:srgbClr val="00FF00"/>
                </a:solidFill>
              </a:rPr>
              <a:t>Rice University, Houston, TX</a:t>
            </a:r>
          </a:p>
          <a:p>
            <a:pPr algn="r" eaLnBrk="1" hangingPunct="1"/>
            <a:r>
              <a:rPr lang="en-US" sz="800" i="1" dirty="0">
                <a:solidFill>
                  <a:srgbClr val="00FF00"/>
                </a:solidFill>
              </a:rPr>
              <a:t>University of Richmond, Richmond, </a:t>
            </a:r>
            <a:r>
              <a:rPr lang="en-US" sz="800" i="1" dirty="0" smtClean="0">
                <a:solidFill>
                  <a:srgbClr val="00FF00"/>
                </a:solidFill>
              </a:rPr>
              <a:t>VA</a:t>
            </a:r>
          </a:p>
          <a:p>
            <a:pPr algn="r" eaLnBrk="1" hangingPunct="1"/>
            <a:r>
              <a:rPr lang="en-US" sz="800" i="1" dirty="0" smtClean="0">
                <a:solidFill>
                  <a:srgbClr val="00FF00"/>
                </a:solidFill>
              </a:rPr>
              <a:t>University of Rome Tor </a:t>
            </a:r>
            <a:r>
              <a:rPr lang="en-US" sz="800" i="1" dirty="0" err="1" smtClean="0">
                <a:solidFill>
                  <a:srgbClr val="00FF00"/>
                </a:solidFill>
              </a:rPr>
              <a:t>Vergata</a:t>
            </a:r>
            <a:r>
              <a:rPr lang="en-US" sz="800" i="1" dirty="0" smtClean="0">
                <a:solidFill>
                  <a:srgbClr val="00FF00"/>
                </a:solidFill>
              </a:rPr>
              <a:t>, Italy</a:t>
            </a:r>
          </a:p>
          <a:p>
            <a:pPr algn="r" eaLnBrk="1" hangingPunct="1"/>
            <a:r>
              <a:rPr lang="en-US" sz="800" i="1" dirty="0">
                <a:solidFill>
                  <a:srgbClr val="00FF00"/>
                </a:solidFill>
              </a:rPr>
              <a:t>University of South Carolina, Columbia, SC</a:t>
            </a:r>
          </a:p>
          <a:p>
            <a:pPr algn="r" eaLnBrk="1" hangingPunct="1"/>
            <a:r>
              <a:rPr lang="en-US" sz="800" i="1" dirty="0">
                <a:solidFill>
                  <a:srgbClr val="00FF00"/>
                </a:solidFill>
              </a:rPr>
              <a:t>Thomas Jefferson National Accelerator Facility, Newport News, VA</a:t>
            </a:r>
          </a:p>
          <a:p>
            <a:pPr algn="r" eaLnBrk="1" hangingPunct="1"/>
            <a:r>
              <a:rPr lang="en-US" sz="800" i="1" dirty="0">
                <a:solidFill>
                  <a:srgbClr val="00FF00"/>
                </a:solidFill>
              </a:rPr>
              <a:t>Union College, Schenectady, </a:t>
            </a:r>
            <a:r>
              <a:rPr lang="en-US" sz="800" i="1" dirty="0" smtClean="0">
                <a:solidFill>
                  <a:srgbClr val="00FF00"/>
                </a:solidFill>
              </a:rPr>
              <a:t>NY</a:t>
            </a:r>
          </a:p>
          <a:p>
            <a:pPr algn="r" eaLnBrk="1" hangingPunct="1"/>
            <a:r>
              <a:rPr lang="en-US" sz="800" i="1" dirty="0" smtClean="0">
                <a:solidFill>
                  <a:srgbClr val="00FF00"/>
                </a:solidFill>
              </a:rPr>
              <a:t>University Santa Maria, Valparaiso, Chile</a:t>
            </a:r>
          </a:p>
          <a:p>
            <a:pPr algn="r" eaLnBrk="1" hangingPunct="1"/>
            <a:r>
              <a:rPr lang="en-US" sz="800" i="1" dirty="0">
                <a:solidFill>
                  <a:srgbClr val="00FF00"/>
                </a:solidFill>
              </a:rPr>
              <a:t>Virginia Polytechnic Institute, Blacksburg, VA</a:t>
            </a:r>
          </a:p>
          <a:p>
            <a:pPr algn="r" eaLnBrk="1" hangingPunct="1"/>
            <a:r>
              <a:rPr lang="en-US" sz="800" i="1" dirty="0">
                <a:solidFill>
                  <a:srgbClr val="00FF00"/>
                </a:solidFill>
              </a:rPr>
              <a:t>University of Virginia, Charlottesville, VA</a:t>
            </a:r>
          </a:p>
          <a:p>
            <a:pPr algn="r" eaLnBrk="1" hangingPunct="1"/>
            <a:r>
              <a:rPr lang="en-US" sz="800" i="1" dirty="0">
                <a:solidFill>
                  <a:srgbClr val="00FF00"/>
                </a:solidFill>
              </a:rPr>
              <a:t>College of William and Mary, Williamsburg, VA</a:t>
            </a:r>
          </a:p>
          <a:p>
            <a:pPr algn="r" eaLnBrk="1" hangingPunct="1"/>
            <a:r>
              <a:rPr lang="en-US" sz="800" i="1" dirty="0">
                <a:solidFill>
                  <a:srgbClr val="00FF00"/>
                </a:solidFill>
              </a:rPr>
              <a:t>Yerevan Institute of Physics, Yerevan, Armeni</a:t>
            </a:r>
            <a:r>
              <a:rPr lang="en-US" sz="800" i="1" dirty="0">
                <a:solidFill>
                  <a:schemeClr val="accent2"/>
                </a:solidFill>
              </a:rPr>
              <a:t>a</a:t>
            </a:r>
          </a:p>
          <a:p>
            <a:pPr algn="r" eaLnBrk="1" hangingPunct="1"/>
            <a:r>
              <a:rPr lang="en-US" sz="800" i="1" dirty="0">
                <a:solidFill>
                  <a:schemeClr val="accent2"/>
                </a:solidFill>
              </a:rPr>
              <a:t>  </a:t>
            </a:r>
            <a:r>
              <a:rPr lang="en-US" sz="800" i="1" dirty="0">
                <a:solidFill>
                  <a:srgbClr val="FF00FF"/>
                </a:solidFill>
              </a:rPr>
              <a:t>Brazil, Germany, Morocco and Ukraine, </a:t>
            </a:r>
            <a:endParaRPr lang="en-US" sz="800" i="1" dirty="0" smtClean="0">
              <a:solidFill>
                <a:srgbClr val="FF00FF"/>
              </a:solidFill>
            </a:endParaRPr>
          </a:p>
          <a:p>
            <a:pPr algn="r" eaLnBrk="1" hangingPunct="1"/>
            <a:r>
              <a:rPr lang="en-US" sz="800" i="1" dirty="0" smtClean="0">
                <a:solidFill>
                  <a:srgbClr val="FF00FF"/>
                </a:solidFill>
              </a:rPr>
              <a:t>, have </a:t>
            </a:r>
            <a:r>
              <a:rPr lang="en-US" sz="800" i="1" dirty="0">
                <a:solidFill>
                  <a:srgbClr val="FF00FF"/>
                </a:solidFill>
              </a:rPr>
              <a:t>individuals or groups involved with CLAS, </a:t>
            </a:r>
          </a:p>
          <a:p>
            <a:pPr algn="r" eaLnBrk="1" hangingPunct="1"/>
            <a:r>
              <a:rPr lang="en-US" sz="800" i="1" dirty="0">
                <a:solidFill>
                  <a:srgbClr val="FF00FF"/>
                </a:solidFill>
              </a:rPr>
              <a:t>but with no formal collaboration at this stage.</a:t>
            </a:r>
          </a:p>
        </p:txBody>
      </p:sp>
      <p:sp>
        <p:nvSpPr>
          <p:cNvPr id="43013" name="Text Box 5"/>
          <p:cNvSpPr txBox="1">
            <a:spLocks noChangeArrowheads="1"/>
          </p:cNvSpPr>
          <p:nvPr/>
        </p:nvSpPr>
        <p:spPr bwMode="auto">
          <a:xfrm>
            <a:off x="207512" y="4869208"/>
            <a:ext cx="2410150" cy="1938992"/>
          </a:xfrm>
          <a:prstGeom prst="rect">
            <a:avLst/>
          </a:prstGeom>
          <a:noFill/>
          <a:ln w="9525">
            <a:noFill/>
            <a:miter lim="800000"/>
            <a:headEnd/>
            <a:tailEnd/>
          </a:ln>
        </p:spPr>
        <p:txBody>
          <a:bodyPr wrap="none">
            <a:prstTxWarp prst="textNoShape">
              <a:avLst/>
            </a:prstTxWarp>
            <a:spAutoFit/>
          </a:bodyPr>
          <a:lstStyle/>
          <a:p>
            <a:pPr algn="l" eaLnBrk="1" hangingPunct="1"/>
            <a:r>
              <a:rPr lang="en-US" sz="800" i="1" dirty="0">
                <a:solidFill>
                  <a:srgbClr val="FFFF00"/>
                </a:solidFill>
              </a:rPr>
              <a:t>Arizona State University, Tempe, </a:t>
            </a:r>
            <a:r>
              <a:rPr lang="en-US" sz="800" i="1" dirty="0" smtClean="0">
                <a:solidFill>
                  <a:srgbClr val="FFFF00"/>
                </a:solidFill>
              </a:rPr>
              <a:t>AZ</a:t>
            </a:r>
          </a:p>
          <a:p>
            <a:pPr algn="l" eaLnBrk="1" hangingPunct="1"/>
            <a:r>
              <a:rPr lang="en-US" sz="800" i="1" dirty="0" smtClean="0">
                <a:solidFill>
                  <a:srgbClr val="FFFF00"/>
                </a:solidFill>
              </a:rPr>
              <a:t>University Bari, Bari, Italy</a:t>
            </a:r>
          </a:p>
          <a:p>
            <a:pPr algn="l" eaLnBrk="1" hangingPunct="1"/>
            <a:r>
              <a:rPr lang="en-US" sz="800" i="1" dirty="0">
                <a:solidFill>
                  <a:srgbClr val="FFFF00"/>
                </a:solidFill>
              </a:rPr>
              <a:t>University of California, Los Angeles, CA</a:t>
            </a:r>
          </a:p>
          <a:p>
            <a:pPr algn="l" eaLnBrk="1" hangingPunct="1"/>
            <a:r>
              <a:rPr lang="en-US" sz="800" i="1" dirty="0">
                <a:solidFill>
                  <a:srgbClr val="FFFF00"/>
                </a:solidFill>
              </a:rPr>
              <a:t>California State University, Dominguez Hills, CA</a:t>
            </a:r>
          </a:p>
          <a:p>
            <a:pPr algn="l" eaLnBrk="1" hangingPunct="1"/>
            <a:r>
              <a:rPr lang="en-US" sz="800" i="1" dirty="0">
                <a:solidFill>
                  <a:srgbClr val="FFFF00"/>
                </a:solidFill>
              </a:rPr>
              <a:t>Carnegie Mellon University, Pittsburgh, PA</a:t>
            </a:r>
          </a:p>
          <a:p>
            <a:pPr algn="l" eaLnBrk="1" hangingPunct="1"/>
            <a:r>
              <a:rPr lang="en-US" sz="800" i="1" dirty="0">
                <a:solidFill>
                  <a:srgbClr val="FFFF00"/>
                </a:solidFill>
              </a:rPr>
              <a:t>Catholic University of America</a:t>
            </a:r>
          </a:p>
          <a:p>
            <a:pPr algn="l" eaLnBrk="1" hangingPunct="1"/>
            <a:r>
              <a:rPr lang="en-US" sz="800" i="1" dirty="0">
                <a:solidFill>
                  <a:srgbClr val="FFFF00"/>
                </a:solidFill>
              </a:rPr>
              <a:t>CEA-</a:t>
            </a:r>
            <a:r>
              <a:rPr lang="en-US" sz="800" i="1" dirty="0" err="1">
                <a:solidFill>
                  <a:srgbClr val="FFFF00"/>
                </a:solidFill>
              </a:rPr>
              <a:t>Saclay</a:t>
            </a:r>
            <a:r>
              <a:rPr lang="en-US" sz="800" i="1" dirty="0">
                <a:solidFill>
                  <a:srgbClr val="FFFF00"/>
                </a:solidFill>
              </a:rPr>
              <a:t>,  Gif-</a:t>
            </a:r>
            <a:r>
              <a:rPr lang="en-US" sz="800" i="1" dirty="0" err="1">
                <a:solidFill>
                  <a:srgbClr val="FFFF00"/>
                </a:solidFill>
              </a:rPr>
              <a:t>sur</a:t>
            </a:r>
            <a:r>
              <a:rPr lang="en-US" sz="800" i="1" dirty="0">
                <a:solidFill>
                  <a:srgbClr val="FFFF00"/>
                </a:solidFill>
              </a:rPr>
              <a:t>-Yvette, France</a:t>
            </a:r>
          </a:p>
          <a:p>
            <a:pPr algn="l" eaLnBrk="1" hangingPunct="1"/>
            <a:r>
              <a:rPr lang="en-US" sz="800" i="1" dirty="0">
                <a:solidFill>
                  <a:srgbClr val="FFFF00"/>
                </a:solidFill>
              </a:rPr>
              <a:t>Christopher Newport University, Newport News, VA</a:t>
            </a:r>
          </a:p>
          <a:p>
            <a:pPr algn="l" eaLnBrk="1" hangingPunct="1"/>
            <a:r>
              <a:rPr lang="en-US" sz="800" i="1" dirty="0">
                <a:solidFill>
                  <a:srgbClr val="FFFF00"/>
                </a:solidFill>
              </a:rPr>
              <a:t>University of Connecticut, Storrs, CT</a:t>
            </a:r>
          </a:p>
          <a:p>
            <a:pPr algn="l" eaLnBrk="1" hangingPunct="1"/>
            <a:r>
              <a:rPr lang="en-US" sz="800" i="1" dirty="0">
                <a:solidFill>
                  <a:srgbClr val="FFFF00"/>
                </a:solidFill>
              </a:rPr>
              <a:t>Edinburgh University, Edinburgh, </a:t>
            </a:r>
            <a:r>
              <a:rPr lang="en-US" sz="800" i="1" dirty="0" smtClean="0">
                <a:solidFill>
                  <a:srgbClr val="FFFF00"/>
                </a:solidFill>
              </a:rPr>
              <a:t>UK</a:t>
            </a:r>
          </a:p>
          <a:p>
            <a:pPr algn="l" eaLnBrk="1" hangingPunct="1"/>
            <a:r>
              <a:rPr lang="en-US" sz="800" i="1" dirty="0" smtClean="0">
                <a:solidFill>
                  <a:srgbClr val="FFFF00"/>
                </a:solidFill>
              </a:rPr>
              <a:t>University Ferrara, Ferrara, Italy</a:t>
            </a:r>
          </a:p>
          <a:p>
            <a:pPr algn="l" eaLnBrk="1" hangingPunct="1"/>
            <a:r>
              <a:rPr lang="en-US" sz="800" i="1" dirty="0">
                <a:solidFill>
                  <a:srgbClr val="FFFF00"/>
                </a:solidFill>
              </a:rPr>
              <a:t>Florida International University, Miami, FL</a:t>
            </a:r>
          </a:p>
          <a:p>
            <a:pPr algn="l" eaLnBrk="1" hangingPunct="1"/>
            <a:r>
              <a:rPr lang="en-US" sz="800" i="1" dirty="0">
                <a:solidFill>
                  <a:srgbClr val="FFFF00"/>
                </a:solidFill>
              </a:rPr>
              <a:t>Florida State University, Tallahassee, FL</a:t>
            </a:r>
          </a:p>
          <a:p>
            <a:pPr algn="l" eaLnBrk="1" hangingPunct="1"/>
            <a:r>
              <a:rPr lang="en-US" sz="800" i="1" dirty="0">
                <a:solidFill>
                  <a:srgbClr val="FFFF00"/>
                </a:solidFill>
              </a:rPr>
              <a:t>George Washington University, Washington, DC</a:t>
            </a:r>
          </a:p>
          <a:p>
            <a:pPr algn="l" eaLnBrk="1" hangingPunct="1"/>
            <a:r>
              <a:rPr lang="en-US" sz="800" i="1" dirty="0">
                <a:solidFill>
                  <a:srgbClr val="FFFF00"/>
                </a:solidFill>
              </a:rPr>
              <a:t>University of Glasgow, Glasgow, </a:t>
            </a:r>
            <a:r>
              <a:rPr lang="en-US" sz="800" i="1" dirty="0" smtClean="0">
                <a:solidFill>
                  <a:srgbClr val="FFFF00"/>
                </a:solidFill>
              </a:rPr>
              <a:t>UK</a:t>
            </a:r>
          </a:p>
        </p:txBody>
      </p:sp>
      <p:sp>
        <p:nvSpPr>
          <p:cNvPr id="43011" name="Text Box 3"/>
          <p:cNvSpPr txBox="1">
            <a:spLocks noChangeArrowheads="1"/>
          </p:cNvSpPr>
          <p:nvPr/>
        </p:nvSpPr>
        <p:spPr bwMode="auto">
          <a:xfrm>
            <a:off x="3028261" y="4930456"/>
            <a:ext cx="2558377" cy="1692771"/>
          </a:xfrm>
          <a:prstGeom prst="rect">
            <a:avLst/>
          </a:prstGeom>
          <a:noFill/>
          <a:ln w="9525">
            <a:noFill/>
            <a:miter lim="800000"/>
            <a:headEnd/>
            <a:tailEnd/>
          </a:ln>
        </p:spPr>
        <p:txBody>
          <a:bodyPr wrap="none">
            <a:prstTxWarp prst="textNoShape">
              <a:avLst/>
            </a:prstTxWarp>
            <a:spAutoFit/>
          </a:bodyPr>
          <a:lstStyle/>
          <a:p>
            <a:pPr algn="l"/>
            <a:r>
              <a:rPr lang="en-US" sz="800" i="1" dirty="0" smtClean="0">
                <a:solidFill>
                  <a:schemeClr val="bg1"/>
                </a:solidFill>
              </a:rPr>
              <a:t>University</a:t>
            </a:r>
            <a:r>
              <a:rPr lang="en-US" sz="800" i="1" dirty="0" smtClean="0">
                <a:solidFill>
                  <a:srgbClr val="FF222D"/>
                </a:solidFill>
              </a:rPr>
              <a:t> </a:t>
            </a:r>
            <a:r>
              <a:rPr lang="en-US" sz="800" i="1" dirty="0" smtClean="0">
                <a:solidFill>
                  <a:schemeClr val="bg1"/>
                </a:solidFill>
              </a:rPr>
              <a:t>of Grenoble, Grenoble, France </a:t>
            </a:r>
          </a:p>
          <a:p>
            <a:pPr algn="l" eaLnBrk="1" hangingPunct="1"/>
            <a:r>
              <a:rPr lang="en-US" sz="800" i="1" dirty="0" smtClean="0">
                <a:solidFill>
                  <a:schemeClr val="bg1"/>
                </a:solidFill>
              </a:rPr>
              <a:t>Idaho </a:t>
            </a:r>
            <a:r>
              <a:rPr lang="en-US" sz="800" i="1" dirty="0">
                <a:solidFill>
                  <a:schemeClr val="bg1"/>
                </a:solidFill>
              </a:rPr>
              <a:t>State University, Pocatello, Idaho</a:t>
            </a:r>
          </a:p>
          <a:p>
            <a:pPr algn="l" eaLnBrk="1" hangingPunct="1"/>
            <a:r>
              <a:rPr lang="en-US" sz="800" i="1" dirty="0">
                <a:solidFill>
                  <a:schemeClr val="bg1"/>
                </a:solidFill>
              </a:rPr>
              <a:t>INFN, </a:t>
            </a:r>
            <a:r>
              <a:rPr lang="en-US" sz="800" i="1" dirty="0" err="1">
                <a:solidFill>
                  <a:schemeClr val="bg1"/>
                </a:solidFill>
              </a:rPr>
              <a:t>Laboratori</a:t>
            </a:r>
            <a:r>
              <a:rPr lang="en-US" sz="800" i="1" dirty="0">
                <a:solidFill>
                  <a:schemeClr val="bg1"/>
                </a:solidFill>
              </a:rPr>
              <a:t> </a:t>
            </a:r>
            <a:r>
              <a:rPr lang="en-US" sz="800" i="1" dirty="0" err="1">
                <a:solidFill>
                  <a:schemeClr val="bg1"/>
                </a:solidFill>
              </a:rPr>
              <a:t>Nazionali</a:t>
            </a:r>
            <a:r>
              <a:rPr lang="en-US" sz="800" i="1" dirty="0">
                <a:solidFill>
                  <a:schemeClr val="bg1"/>
                </a:solidFill>
              </a:rPr>
              <a:t> </a:t>
            </a:r>
            <a:r>
              <a:rPr lang="en-US" sz="800" i="1" dirty="0" err="1">
                <a:solidFill>
                  <a:schemeClr val="bg1"/>
                </a:solidFill>
              </a:rPr>
              <a:t>di</a:t>
            </a:r>
            <a:r>
              <a:rPr lang="en-US" sz="800" i="1" dirty="0">
                <a:solidFill>
                  <a:schemeClr val="bg1"/>
                </a:solidFill>
              </a:rPr>
              <a:t> </a:t>
            </a:r>
            <a:r>
              <a:rPr lang="en-US" sz="800" i="1" dirty="0" err="1">
                <a:solidFill>
                  <a:schemeClr val="bg1"/>
                </a:solidFill>
              </a:rPr>
              <a:t>Frascati</a:t>
            </a:r>
            <a:r>
              <a:rPr lang="en-US" sz="800" i="1" dirty="0">
                <a:solidFill>
                  <a:schemeClr val="bg1"/>
                </a:solidFill>
              </a:rPr>
              <a:t>, </a:t>
            </a:r>
            <a:r>
              <a:rPr lang="en-US" sz="800" i="1" dirty="0" err="1">
                <a:solidFill>
                  <a:schemeClr val="bg1"/>
                </a:solidFill>
              </a:rPr>
              <a:t>Frascati</a:t>
            </a:r>
            <a:r>
              <a:rPr lang="en-US" sz="800" i="1" dirty="0">
                <a:solidFill>
                  <a:schemeClr val="bg1"/>
                </a:solidFill>
              </a:rPr>
              <a:t>, Italy</a:t>
            </a:r>
          </a:p>
          <a:p>
            <a:pPr algn="l" eaLnBrk="1" hangingPunct="1"/>
            <a:r>
              <a:rPr lang="en-US" sz="800" i="1" dirty="0">
                <a:solidFill>
                  <a:schemeClr val="bg1"/>
                </a:solidFill>
              </a:rPr>
              <a:t>INFN, </a:t>
            </a:r>
            <a:r>
              <a:rPr lang="en-US" sz="800" i="1" dirty="0" err="1">
                <a:solidFill>
                  <a:schemeClr val="bg1"/>
                </a:solidFill>
              </a:rPr>
              <a:t>Sezione</a:t>
            </a:r>
            <a:r>
              <a:rPr lang="en-US" sz="800" i="1" dirty="0">
                <a:solidFill>
                  <a:schemeClr val="bg1"/>
                </a:solidFill>
              </a:rPr>
              <a:t> </a:t>
            </a:r>
            <a:r>
              <a:rPr lang="en-US" sz="800" i="1" dirty="0" err="1">
                <a:solidFill>
                  <a:schemeClr val="bg1"/>
                </a:solidFill>
              </a:rPr>
              <a:t>di</a:t>
            </a:r>
            <a:r>
              <a:rPr lang="en-US" sz="800" i="1" dirty="0">
                <a:solidFill>
                  <a:schemeClr val="bg1"/>
                </a:solidFill>
              </a:rPr>
              <a:t> </a:t>
            </a:r>
            <a:r>
              <a:rPr lang="en-US" sz="800" i="1" dirty="0" err="1">
                <a:solidFill>
                  <a:schemeClr val="bg1"/>
                </a:solidFill>
              </a:rPr>
              <a:t>Genova</a:t>
            </a:r>
            <a:r>
              <a:rPr lang="en-US" sz="800" i="1" dirty="0">
                <a:solidFill>
                  <a:schemeClr val="bg1"/>
                </a:solidFill>
              </a:rPr>
              <a:t>, </a:t>
            </a:r>
            <a:r>
              <a:rPr lang="en-US" sz="800" i="1" dirty="0" err="1">
                <a:solidFill>
                  <a:schemeClr val="bg1"/>
                </a:solidFill>
              </a:rPr>
              <a:t>Genova</a:t>
            </a:r>
            <a:r>
              <a:rPr lang="en-US" sz="800" i="1" dirty="0">
                <a:solidFill>
                  <a:schemeClr val="bg1"/>
                </a:solidFill>
              </a:rPr>
              <a:t>, Italy</a:t>
            </a:r>
          </a:p>
          <a:p>
            <a:pPr algn="l" eaLnBrk="1" hangingPunct="1"/>
            <a:r>
              <a:rPr lang="en-US" sz="800" i="1" dirty="0" err="1">
                <a:solidFill>
                  <a:schemeClr val="bg1"/>
                </a:solidFill>
              </a:rPr>
              <a:t>Institut</a:t>
            </a:r>
            <a:r>
              <a:rPr lang="en-US" sz="800" i="1" dirty="0">
                <a:solidFill>
                  <a:schemeClr val="bg1"/>
                </a:solidFill>
              </a:rPr>
              <a:t> de Physique </a:t>
            </a:r>
            <a:r>
              <a:rPr lang="en-US" sz="800" i="1" dirty="0" err="1">
                <a:solidFill>
                  <a:schemeClr val="bg1"/>
                </a:solidFill>
              </a:rPr>
              <a:t>Nucl</a:t>
            </a:r>
            <a:r>
              <a:rPr lang="en-US" sz="800" i="1" dirty="0" err="1">
                <a:solidFill>
                  <a:schemeClr val="bg1"/>
                </a:solidFill>
                <a:ea typeface="Arial" pitchFamily="-109" charset="0"/>
                <a:cs typeface="Arial" pitchFamily="-109" charset="0"/>
              </a:rPr>
              <a:t>é</a:t>
            </a:r>
            <a:r>
              <a:rPr lang="en-US" sz="800" i="1" dirty="0" err="1">
                <a:solidFill>
                  <a:schemeClr val="bg1"/>
                </a:solidFill>
              </a:rPr>
              <a:t>aire</a:t>
            </a:r>
            <a:r>
              <a:rPr lang="en-US" sz="800" i="1" dirty="0">
                <a:solidFill>
                  <a:schemeClr val="bg1"/>
                </a:solidFill>
              </a:rPr>
              <a:t>, </a:t>
            </a:r>
            <a:r>
              <a:rPr lang="en-US" sz="800" i="1" dirty="0" err="1">
                <a:solidFill>
                  <a:schemeClr val="bg1"/>
                </a:solidFill>
              </a:rPr>
              <a:t>Orsay</a:t>
            </a:r>
            <a:r>
              <a:rPr lang="en-US" sz="800" i="1" dirty="0">
                <a:solidFill>
                  <a:schemeClr val="bg1"/>
                </a:solidFill>
              </a:rPr>
              <a:t>, France</a:t>
            </a:r>
          </a:p>
          <a:p>
            <a:pPr algn="l" eaLnBrk="1" hangingPunct="1"/>
            <a:r>
              <a:rPr lang="en-US" sz="800" i="1" dirty="0">
                <a:solidFill>
                  <a:schemeClr val="bg1"/>
                </a:solidFill>
              </a:rPr>
              <a:t>ITEP, Moscow, Russia</a:t>
            </a:r>
          </a:p>
          <a:p>
            <a:pPr algn="l" eaLnBrk="1" hangingPunct="1"/>
            <a:r>
              <a:rPr lang="en-US" sz="800" i="1" dirty="0">
                <a:solidFill>
                  <a:schemeClr val="bg1"/>
                </a:solidFill>
              </a:rPr>
              <a:t>James Madison University, Harrisonburg, VA</a:t>
            </a:r>
          </a:p>
          <a:p>
            <a:pPr algn="l" eaLnBrk="1" hangingPunct="1"/>
            <a:r>
              <a:rPr lang="en-US" sz="800" i="1" dirty="0" err="1">
                <a:solidFill>
                  <a:schemeClr val="bg1"/>
                </a:solidFill>
              </a:rPr>
              <a:t>Kyungpook</a:t>
            </a:r>
            <a:r>
              <a:rPr lang="en-US" sz="800" i="1" dirty="0">
                <a:solidFill>
                  <a:schemeClr val="bg1"/>
                </a:solidFill>
              </a:rPr>
              <a:t> University, </a:t>
            </a:r>
            <a:r>
              <a:rPr lang="en-US" sz="800" i="1" dirty="0" err="1">
                <a:solidFill>
                  <a:schemeClr val="bg1"/>
                </a:solidFill>
              </a:rPr>
              <a:t>Daegu</a:t>
            </a:r>
            <a:r>
              <a:rPr lang="en-US" sz="800" i="1" dirty="0">
                <a:solidFill>
                  <a:schemeClr val="bg1"/>
                </a:solidFill>
              </a:rPr>
              <a:t>, South Korea</a:t>
            </a:r>
          </a:p>
          <a:p>
            <a:pPr algn="l" eaLnBrk="1" hangingPunct="1"/>
            <a:r>
              <a:rPr lang="en-US" sz="800" i="1" dirty="0">
                <a:solidFill>
                  <a:schemeClr val="bg1"/>
                </a:solidFill>
              </a:rPr>
              <a:t>University of Massachusetts, Amherst, MA </a:t>
            </a:r>
          </a:p>
          <a:p>
            <a:pPr algn="l" eaLnBrk="1" hangingPunct="1"/>
            <a:r>
              <a:rPr lang="en-US" sz="800" i="1" dirty="0">
                <a:solidFill>
                  <a:schemeClr val="bg1"/>
                </a:solidFill>
              </a:rPr>
              <a:t>Moscow State University, Moscow, Russia</a:t>
            </a:r>
          </a:p>
          <a:p>
            <a:pPr algn="l" eaLnBrk="1" hangingPunct="1"/>
            <a:r>
              <a:rPr lang="en-US" sz="800" i="1" dirty="0">
                <a:solidFill>
                  <a:schemeClr val="bg1"/>
                </a:solidFill>
              </a:rPr>
              <a:t>University of New Hampshire, Durham, NH</a:t>
            </a:r>
          </a:p>
          <a:p>
            <a:pPr algn="l" eaLnBrk="1" hangingPunct="1"/>
            <a:r>
              <a:rPr lang="en-US" sz="800" i="1" dirty="0">
                <a:solidFill>
                  <a:schemeClr val="bg1"/>
                </a:solidFill>
              </a:rPr>
              <a:t>Norfolk State University, Norfolk, VA</a:t>
            </a:r>
          </a:p>
          <a:p>
            <a:pPr algn="l" eaLnBrk="1" hangingPunct="1"/>
            <a:r>
              <a:rPr lang="en-US" sz="800" i="1" dirty="0">
                <a:solidFill>
                  <a:schemeClr val="bg1"/>
                </a:solidFill>
              </a:rPr>
              <a:t>Ohio University, Athens, </a:t>
            </a:r>
            <a:r>
              <a:rPr lang="en-US" sz="800" i="1" dirty="0" smtClean="0">
                <a:solidFill>
                  <a:schemeClr val="bg1"/>
                </a:solidFill>
              </a:rPr>
              <a:t>OH</a:t>
            </a:r>
            <a:endParaRPr lang="en-US" sz="800" i="1" dirty="0">
              <a:solidFill>
                <a:schemeClr val="bg1"/>
              </a:solidFill>
            </a:endParaRPr>
          </a:p>
        </p:txBody>
      </p:sp>
      <p:sp>
        <p:nvSpPr>
          <p:cNvPr id="68" name="Footer Placeholder 67"/>
          <p:cNvSpPr>
            <a:spLocks noGrp="1"/>
          </p:cNvSpPr>
          <p:nvPr>
            <p:ph type="ftr" sz="quarter" idx="4294967295"/>
          </p:nvPr>
        </p:nvSpPr>
        <p:spPr>
          <a:xfrm>
            <a:off x="3124200" y="6356350"/>
            <a:ext cx="2895600" cy="365125"/>
          </a:xfrm>
          <a:prstGeom prst="rect">
            <a:avLst/>
          </a:prstGeom>
        </p:spPr>
        <p:txBody>
          <a:bodyPr/>
          <a:lstStyle/>
          <a:p>
            <a:r>
              <a:rPr lang="en-US" dirty="0" smtClean="0"/>
              <a:t>IN2P3 - </a:t>
            </a:r>
            <a:r>
              <a:rPr lang="en-US" dirty="0" err="1" smtClean="0"/>
              <a:t>JLab</a:t>
            </a:r>
            <a:r>
              <a:rPr lang="en-US" dirty="0" smtClean="0"/>
              <a:t> Meeting </a:t>
            </a:r>
            <a:endParaRPr lang="en-US" dirty="0"/>
          </a:p>
        </p:txBody>
      </p:sp>
      <p:pic>
        <p:nvPicPr>
          <p:cNvPr id="70" name="Picture 69"/>
          <p:cNvPicPr>
            <a:picLocks noChangeAspect="1"/>
          </p:cNvPicPr>
          <p:nvPr/>
        </p:nvPicPr>
        <p:blipFill>
          <a:blip r:embed="rId14" cstate="print"/>
          <a:stretch>
            <a:fillRect/>
          </a:stretch>
        </p:blipFill>
        <p:spPr>
          <a:xfrm>
            <a:off x="2675383" y="3345461"/>
            <a:ext cx="196596" cy="13106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Summary</a:t>
            </a:r>
            <a:endParaRPr lang="en-US" dirty="0">
              <a:solidFill>
                <a:srgbClr val="000090"/>
              </a:solidFill>
            </a:endParaRPr>
          </a:p>
        </p:txBody>
      </p:sp>
      <p:sp>
        <p:nvSpPr>
          <p:cNvPr id="3" name="Content Placeholder 2"/>
          <p:cNvSpPr>
            <a:spLocks noGrp="1"/>
          </p:cNvSpPr>
          <p:nvPr>
            <p:ph idx="1"/>
          </p:nvPr>
        </p:nvSpPr>
        <p:spPr>
          <a:xfrm>
            <a:off x="457200" y="901700"/>
            <a:ext cx="7785100" cy="5321300"/>
          </a:xfrm>
        </p:spPr>
        <p:txBody>
          <a:bodyPr>
            <a:normAutofit lnSpcReduction="10000"/>
          </a:bodyPr>
          <a:lstStyle/>
          <a:p>
            <a:r>
              <a:rPr lang="en-US" sz="1800" dirty="0" smtClean="0"/>
              <a:t>CLAS12 with </a:t>
            </a:r>
            <a:r>
              <a:rPr lang="en-US" sz="1800" dirty="0" err="1" smtClean="0"/>
              <a:t>JLab</a:t>
            </a:r>
            <a:r>
              <a:rPr lang="en-US" sz="1800" dirty="0" smtClean="0"/>
              <a:t> 12 GeV upgrade has a broad science program covering many facets of hadron physics. </a:t>
            </a:r>
          </a:p>
          <a:p>
            <a:pPr>
              <a:buNone/>
            </a:pPr>
            <a:endParaRPr lang="en-US" sz="1800" dirty="0" smtClean="0"/>
          </a:p>
          <a:p>
            <a:r>
              <a:rPr lang="en-US" sz="1800" dirty="0" smtClean="0"/>
              <a:t>Extending knowledge of </a:t>
            </a:r>
            <a:r>
              <a:rPr lang="en-US" sz="1800" dirty="0" err="1" smtClean="0"/>
              <a:t>PDFs</a:t>
            </a:r>
            <a:r>
              <a:rPr lang="en-US" sz="1800" dirty="0" smtClean="0"/>
              <a:t> to high </a:t>
            </a:r>
            <a:r>
              <a:rPr lang="en-US" sz="1800" dirty="0" err="1" smtClean="0"/>
              <a:t>x</a:t>
            </a:r>
            <a:r>
              <a:rPr lang="en-US" sz="1800" dirty="0" smtClean="0"/>
              <a:t>  in measurements of (</a:t>
            </a:r>
            <a:r>
              <a:rPr lang="en-US" sz="1800" dirty="0" err="1" smtClean="0"/>
              <a:t>un)polarized</a:t>
            </a:r>
            <a:r>
              <a:rPr lang="en-US" sz="1800" dirty="0" smtClean="0"/>
              <a:t> structure functions using tagging. Addresses part of the nucleon “spin-puzzle” and extend knowledge of quark density distribution at high </a:t>
            </a:r>
            <a:r>
              <a:rPr lang="en-US" sz="1800" dirty="0" err="1" smtClean="0"/>
              <a:t>x</a:t>
            </a:r>
            <a:r>
              <a:rPr lang="en-US" sz="1800" dirty="0" smtClean="0"/>
              <a:t>.  </a:t>
            </a:r>
          </a:p>
          <a:p>
            <a:endParaRPr lang="en-US" sz="1800" dirty="0" smtClean="0"/>
          </a:p>
          <a:p>
            <a:r>
              <a:rPr lang="en-US" sz="1800" dirty="0" smtClean="0"/>
              <a:t>Precision studies of DVCS in polarization measurements give access to GPDs and enable quark spatial imaging. They relate to the quark spin, mass and force distributions in the nucleon (confinement?). </a:t>
            </a:r>
          </a:p>
          <a:p>
            <a:endParaRPr lang="en-US" sz="1800" dirty="0" smtClean="0"/>
          </a:p>
          <a:p>
            <a:r>
              <a:rPr lang="en-US" sz="1800" dirty="0" smtClean="0"/>
              <a:t>Precise measurements of SIDIS improve access to </a:t>
            </a:r>
            <a:r>
              <a:rPr lang="en-US" sz="1800" dirty="0" err="1" smtClean="0"/>
              <a:t>TMDs</a:t>
            </a:r>
            <a:r>
              <a:rPr lang="en-US" sz="1800" dirty="0" smtClean="0"/>
              <a:t> and quark momentum tomography, and relate to the quark orbital angular momentum.  </a:t>
            </a:r>
          </a:p>
          <a:p>
            <a:pPr>
              <a:buNone/>
            </a:pPr>
            <a:endParaRPr lang="en-US" sz="1800" dirty="0" smtClean="0"/>
          </a:p>
          <a:p>
            <a:r>
              <a:rPr lang="en-US" sz="1800" dirty="0" smtClean="0"/>
              <a:t>Many topics not discussed, </a:t>
            </a:r>
            <a:r>
              <a:rPr lang="en-US" sz="1800" dirty="0" err="1" smtClean="0"/>
              <a:t>hadron</a:t>
            </a:r>
            <a:r>
              <a:rPr lang="en-US" sz="1800" dirty="0" smtClean="0"/>
              <a:t> spectroscopy, nucleon </a:t>
            </a:r>
            <a:r>
              <a:rPr lang="en-US" sz="1800" dirty="0" err="1" smtClean="0"/>
              <a:t>e.m</a:t>
            </a:r>
            <a:r>
              <a:rPr lang="en-US" sz="1800" dirty="0" smtClean="0"/>
              <a:t>. form factors, dark matter searches, QCD and nuclei, ….    </a:t>
            </a:r>
          </a:p>
          <a:p>
            <a:endParaRPr lang="en-US" sz="1800" dirty="0" smtClean="0"/>
          </a:p>
          <a:p>
            <a:endParaRPr lang="en-US" sz="1800" dirty="0" smtClean="0">
              <a:latin typeface="Calibri"/>
              <a:cs typeface="Calibri"/>
            </a:endParaRPr>
          </a:p>
          <a:p>
            <a:endParaRPr lang="en-US" sz="1800" dirty="0" smtClean="0">
              <a:latin typeface="Calibri"/>
              <a:cs typeface="Calibri"/>
            </a:endParaRPr>
          </a:p>
        </p:txBody>
      </p:sp>
    </p:spTree>
  </p:cSld>
  <p:clrMapOvr>
    <a:masterClrMapping/>
  </p:clrMapOvr>
  <p:transition>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 name="TextBox 99"/>
          <p:cNvSpPr txBox="1"/>
          <p:nvPr/>
        </p:nvSpPr>
        <p:spPr>
          <a:xfrm>
            <a:off x="565182" y="4465180"/>
            <a:ext cx="4142392" cy="1785104"/>
          </a:xfrm>
          <a:prstGeom prst="rect">
            <a:avLst/>
          </a:prstGeom>
          <a:noFill/>
        </p:spPr>
        <p:txBody>
          <a:bodyPr wrap="square" rtlCol="0">
            <a:spAutoFit/>
          </a:bodyPr>
          <a:lstStyle/>
          <a:p>
            <a:r>
              <a:rPr lang="en-US" b="1" dirty="0" smtClean="0"/>
              <a:t>World’s first</a:t>
            </a:r>
          </a:p>
          <a:p>
            <a:r>
              <a:rPr lang="en-US" b="1" dirty="0" smtClean="0">
                <a:solidFill>
                  <a:srgbClr val="D2533C"/>
                </a:solidFill>
              </a:rPr>
              <a:t>Polarized electron-proton/light ion </a:t>
            </a:r>
          </a:p>
          <a:p>
            <a:r>
              <a:rPr lang="en-US" b="1" dirty="0"/>
              <a:t>a</a:t>
            </a:r>
            <a:r>
              <a:rPr lang="en-US" b="1" dirty="0" smtClean="0"/>
              <a:t>nd </a:t>
            </a:r>
            <a:r>
              <a:rPr lang="en-US" b="1" dirty="0" smtClean="0">
                <a:solidFill>
                  <a:srgbClr val="0000FF"/>
                </a:solidFill>
              </a:rPr>
              <a:t>electron-Nucleus collider</a:t>
            </a:r>
            <a:endParaRPr lang="en-US" b="1" dirty="0">
              <a:solidFill>
                <a:srgbClr val="0000FF"/>
              </a:solidFill>
            </a:endParaRPr>
          </a:p>
          <a:p>
            <a:endParaRPr lang="en-US" b="1" dirty="0" smtClean="0">
              <a:solidFill>
                <a:srgbClr val="E248F7"/>
              </a:solidFill>
            </a:endParaRPr>
          </a:p>
          <a:p>
            <a:r>
              <a:rPr lang="en-US" b="1" dirty="0" smtClean="0">
                <a:solidFill>
                  <a:srgbClr val="E248F7"/>
                </a:solidFill>
              </a:rPr>
              <a:t>Both designs use DOE’s significant investments in infrastructure</a:t>
            </a:r>
          </a:p>
        </p:txBody>
      </p:sp>
      <p:sp>
        <p:nvSpPr>
          <p:cNvPr id="98" name="TextBox 97"/>
          <p:cNvSpPr txBox="1"/>
          <p:nvPr/>
        </p:nvSpPr>
        <p:spPr>
          <a:xfrm>
            <a:off x="545334" y="3208432"/>
            <a:ext cx="4185761" cy="1200329"/>
          </a:xfrm>
          <a:prstGeom prst="rect">
            <a:avLst/>
          </a:prstGeom>
          <a:noFill/>
        </p:spPr>
        <p:txBody>
          <a:bodyPr wrap="none" rtlCol="0">
            <a:spAutoFit/>
          </a:bodyPr>
          <a:lstStyle/>
          <a:p>
            <a:r>
              <a:rPr lang="en-US" b="1" dirty="0" smtClean="0"/>
              <a:t>For e-A collisions at the EIC:</a:t>
            </a:r>
          </a:p>
          <a:p>
            <a:pPr marL="285750" indent="-285750">
              <a:buFont typeface="Wingdings" charset="2"/>
              <a:buChar char="ü"/>
            </a:pPr>
            <a:r>
              <a:rPr lang="en-US" b="1" dirty="0" smtClean="0">
                <a:solidFill>
                  <a:srgbClr val="D2533C"/>
                </a:solidFill>
              </a:rPr>
              <a:t>Wide range in nuclei</a:t>
            </a:r>
          </a:p>
          <a:p>
            <a:pPr marL="285750" indent="-285750">
              <a:buFont typeface="Wingdings" charset="2"/>
              <a:buChar char="ü"/>
            </a:pPr>
            <a:r>
              <a:rPr lang="en-US" dirty="0" smtClean="0">
                <a:solidFill>
                  <a:srgbClr val="0000FF"/>
                </a:solidFill>
              </a:rPr>
              <a:t>Luminosity per nucleon same as e-p</a:t>
            </a:r>
          </a:p>
          <a:p>
            <a:pPr marL="285750" indent="-285750">
              <a:buFont typeface="Wingdings" charset="2"/>
              <a:buChar char="ü"/>
            </a:pPr>
            <a:r>
              <a:rPr lang="en-US" dirty="0" smtClean="0">
                <a:solidFill>
                  <a:srgbClr val="0000FF"/>
                </a:solidFill>
              </a:rPr>
              <a:t>Variable center of mass energy </a:t>
            </a:r>
            <a:endParaRPr lang="en-US" dirty="0">
              <a:solidFill>
                <a:srgbClr val="0000FF"/>
              </a:solidFill>
            </a:endParaRPr>
          </a:p>
        </p:txBody>
      </p:sp>
      <p:sp>
        <p:nvSpPr>
          <p:cNvPr id="2" name="Title 1"/>
          <p:cNvSpPr>
            <a:spLocks noGrp="1"/>
          </p:cNvSpPr>
          <p:nvPr>
            <p:ph type="title"/>
          </p:nvPr>
        </p:nvSpPr>
        <p:spPr>
          <a:xfrm>
            <a:off x="212464" y="0"/>
            <a:ext cx="8687983" cy="990600"/>
          </a:xfrm>
        </p:spPr>
        <p:txBody>
          <a:bodyPr anchor="t">
            <a:normAutofit fontScale="90000"/>
          </a:bodyPr>
          <a:lstStyle/>
          <a:p>
            <a:pPr algn="ctr"/>
            <a:r>
              <a:rPr lang="en-US" sz="3556" b="1" dirty="0" smtClean="0">
                <a:solidFill>
                  <a:srgbClr val="000090"/>
                </a:solidFill>
              </a:rPr>
              <a:t>Electron Ion Collider</a:t>
            </a:r>
            <a:r>
              <a:rPr lang="en-US" dirty="0" smtClean="0"/>
              <a:t/>
            </a:r>
            <a:br>
              <a:rPr lang="en-US" dirty="0" smtClean="0"/>
            </a:br>
            <a:endParaRPr lang="en-US" dirty="0">
              <a:solidFill>
                <a:srgbClr val="0000FF"/>
              </a:solidFill>
            </a:endParaRPr>
          </a:p>
        </p:txBody>
      </p:sp>
      <p:grpSp>
        <p:nvGrpSpPr>
          <p:cNvPr id="3" name="Group 105"/>
          <p:cNvGrpSpPr/>
          <p:nvPr/>
        </p:nvGrpSpPr>
        <p:grpSpPr>
          <a:xfrm>
            <a:off x="5153280" y="1240121"/>
            <a:ext cx="3637344" cy="2719573"/>
            <a:chOff x="4652766" y="1716254"/>
            <a:chExt cx="4470333" cy="3567519"/>
          </a:xfrm>
        </p:grpSpPr>
        <p:pic>
          <p:nvPicPr>
            <p:cNvPr id="13" name="Picture 10" descr="eRHIC_Schematic_rev0114_WithBG_draft3.jpg"/>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210" b="3004"/>
            <a:stretch>
              <a:fillRect/>
            </a:stretch>
          </p:blipFill>
          <p:spPr bwMode="auto">
            <a:xfrm>
              <a:off x="4652766" y="1716254"/>
              <a:ext cx="4470333" cy="282500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4" name="Group 104"/>
            <p:cNvGrpSpPr/>
            <p:nvPr/>
          </p:nvGrpSpPr>
          <p:grpSpPr>
            <a:xfrm>
              <a:off x="5627586" y="4258106"/>
              <a:ext cx="1371031" cy="1025667"/>
              <a:chOff x="5627586" y="4258106"/>
              <a:chExt cx="1371031" cy="1025667"/>
            </a:xfrm>
          </p:grpSpPr>
          <p:grpSp>
            <p:nvGrpSpPr>
              <p:cNvPr id="5" name="Group 102"/>
              <p:cNvGrpSpPr/>
              <p:nvPr/>
            </p:nvGrpSpPr>
            <p:grpSpPr>
              <a:xfrm>
                <a:off x="5627586" y="4496633"/>
                <a:ext cx="1371031" cy="687538"/>
                <a:chOff x="5992553" y="4625987"/>
                <a:chExt cx="1371031" cy="687538"/>
              </a:xfrm>
            </p:grpSpPr>
            <p:sp>
              <p:nvSpPr>
                <p:cNvPr id="17" name="Text Box 49"/>
                <p:cNvSpPr txBox="1">
                  <a:spLocks noChangeArrowheads="1"/>
                </p:cNvSpPr>
                <p:nvPr/>
              </p:nvSpPr>
              <p:spPr bwMode="auto">
                <a:xfrm>
                  <a:off x="6301591" y="4782832"/>
                  <a:ext cx="684878"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092"/>
                  <a:r>
                    <a:rPr lang="en-US" sz="1800" dirty="0">
                      <a:solidFill>
                        <a:srgbClr val="006500"/>
                      </a:solidFill>
                      <a:latin typeface="Helvetica" charset="0"/>
                      <a:cs typeface="Helvetica" charset="0"/>
                    </a:rPr>
                    <a:t>AGS</a:t>
                  </a:r>
                </a:p>
              </p:txBody>
            </p:sp>
            <p:sp>
              <p:nvSpPr>
                <p:cNvPr id="18" name="Donut 17"/>
                <p:cNvSpPr/>
                <p:nvPr/>
              </p:nvSpPr>
              <p:spPr>
                <a:xfrm>
                  <a:off x="5992553" y="4625987"/>
                  <a:ext cx="1371031" cy="687538"/>
                </a:xfrm>
                <a:prstGeom prst="donut">
                  <a:avLst>
                    <a:gd name="adj" fmla="val 7753"/>
                  </a:avLst>
                </a:prstGeom>
                <a:solidFill>
                  <a:srgbClr val="3366FF"/>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92"/>
                  <a:endParaRPr lang="en-US">
                    <a:solidFill>
                      <a:prstClr val="black"/>
                    </a:solidFill>
                    <a:latin typeface="Arial Rounded MT Bold"/>
                  </a:endParaRPr>
                </a:p>
              </p:txBody>
            </p:sp>
          </p:grpSp>
          <p:sp>
            <p:nvSpPr>
              <p:cNvPr id="16" name="Arc 15"/>
              <p:cNvSpPr/>
              <p:nvPr/>
            </p:nvSpPr>
            <p:spPr>
              <a:xfrm rot="1560000">
                <a:off x="6074253" y="4258106"/>
                <a:ext cx="914400" cy="1025667"/>
              </a:xfrm>
              <a:prstGeom prst="arc">
                <a:avLst>
                  <a:gd name="adj1" fmla="val 17437687"/>
                  <a:gd name="adj2" fmla="val 0"/>
                </a:avLst>
              </a:prstGeom>
              <a:ln w="38100">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092"/>
                <a:endParaRPr lang="en-US">
                  <a:solidFill>
                    <a:prstClr val="black"/>
                  </a:solidFill>
                  <a:latin typeface="Arial Rounded MT Bold"/>
                </a:endParaRPr>
              </a:p>
            </p:txBody>
          </p:sp>
        </p:grpSp>
      </p:grpSp>
      <p:sp>
        <p:nvSpPr>
          <p:cNvPr id="97" name="TextBox 96"/>
          <p:cNvSpPr txBox="1"/>
          <p:nvPr/>
        </p:nvSpPr>
        <p:spPr>
          <a:xfrm>
            <a:off x="588703" y="1379731"/>
            <a:ext cx="3967753" cy="1754327"/>
          </a:xfrm>
          <a:prstGeom prst="rect">
            <a:avLst/>
          </a:prstGeom>
          <a:noFill/>
        </p:spPr>
        <p:txBody>
          <a:bodyPr wrap="none" rtlCol="0">
            <a:spAutoFit/>
          </a:bodyPr>
          <a:lstStyle/>
          <a:p>
            <a:r>
              <a:rPr lang="en-US" b="1" dirty="0" smtClean="0"/>
              <a:t>For e-N collisions at the EIC:</a:t>
            </a:r>
          </a:p>
          <a:p>
            <a:pPr marL="285750" indent="-285750">
              <a:buFont typeface="Wingdings" charset="2"/>
              <a:buChar char="ü"/>
            </a:pPr>
            <a:r>
              <a:rPr lang="en-US" dirty="0" smtClean="0">
                <a:solidFill>
                  <a:srgbClr val="FF0000"/>
                </a:solidFill>
              </a:rPr>
              <a:t>Polarized beams: e, p, d/</a:t>
            </a:r>
            <a:r>
              <a:rPr lang="en-US" baseline="30000" dirty="0" smtClean="0">
                <a:solidFill>
                  <a:srgbClr val="FF0000"/>
                </a:solidFill>
              </a:rPr>
              <a:t>3</a:t>
            </a:r>
            <a:r>
              <a:rPr lang="en-US" dirty="0" smtClean="0">
                <a:solidFill>
                  <a:srgbClr val="FF0000"/>
                </a:solidFill>
              </a:rPr>
              <a:t>He</a:t>
            </a:r>
          </a:p>
          <a:p>
            <a:pPr marL="285750" indent="-285750">
              <a:buFont typeface="Wingdings" charset="2"/>
              <a:buChar char="ü"/>
            </a:pPr>
            <a:r>
              <a:rPr lang="en-US" dirty="0" smtClean="0">
                <a:solidFill>
                  <a:srgbClr val="0000FF"/>
                </a:solidFill>
              </a:rPr>
              <a:t>e beam 5-10(20) </a:t>
            </a:r>
            <a:r>
              <a:rPr lang="en-US" dirty="0" err="1" smtClean="0">
                <a:solidFill>
                  <a:srgbClr val="0000FF"/>
                </a:solidFill>
              </a:rPr>
              <a:t>GeV</a:t>
            </a:r>
            <a:endParaRPr lang="en-US" dirty="0">
              <a:solidFill>
                <a:srgbClr val="0000FF"/>
              </a:solidFill>
            </a:endParaRPr>
          </a:p>
          <a:p>
            <a:pPr marL="285750" indent="-285750">
              <a:buFont typeface="Wingdings" charset="2"/>
              <a:buChar char="ü"/>
            </a:pPr>
            <a:r>
              <a:rPr lang="en-US" dirty="0" smtClean="0">
                <a:solidFill>
                  <a:srgbClr val="0000FF"/>
                </a:solidFill>
              </a:rPr>
              <a:t>Luminosity </a:t>
            </a:r>
            <a:r>
              <a:rPr lang="en-US" dirty="0" err="1" smtClean="0">
                <a:solidFill>
                  <a:srgbClr val="0000FF"/>
                </a:solidFill>
              </a:rPr>
              <a:t>L</a:t>
            </a:r>
            <a:r>
              <a:rPr lang="en-US" baseline="-25000" dirty="0" err="1" smtClean="0">
                <a:solidFill>
                  <a:srgbClr val="0000FF"/>
                </a:solidFill>
              </a:rPr>
              <a:t>ep</a:t>
            </a:r>
            <a:r>
              <a:rPr lang="en-US" dirty="0" smtClean="0">
                <a:solidFill>
                  <a:srgbClr val="0000FF"/>
                </a:solidFill>
              </a:rPr>
              <a:t> ~ </a:t>
            </a:r>
            <a:r>
              <a:rPr lang="en-US" dirty="0" smtClean="0">
                <a:solidFill>
                  <a:srgbClr val="FF0000"/>
                </a:solidFill>
              </a:rPr>
              <a:t>10</a:t>
            </a:r>
            <a:r>
              <a:rPr lang="en-US" baseline="30000" dirty="0" smtClean="0">
                <a:solidFill>
                  <a:srgbClr val="FF0000"/>
                </a:solidFill>
              </a:rPr>
              <a:t>33-34</a:t>
            </a:r>
            <a:r>
              <a:rPr lang="en-US" dirty="0" smtClean="0">
                <a:solidFill>
                  <a:srgbClr val="FF0000"/>
                </a:solidFill>
              </a:rPr>
              <a:t> </a:t>
            </a:r>
            <a:r>
              <a:rPr lang="en-US" dirty="0" smtClean="0">
                <a:solidFill>
                  <a:srgbClr val="0000FF"/>
                </a:solidFill>
              </a:rPr>
              <a:t>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-1</a:t>
            </a:r>
          </a:p>
          <a:p>
            <a:pPr lvl="1" algn="r"/>
            <a:r>
              <a:rPr lang="en-US" dirty="0" smtClean="0">
                <a:solidFill>
                  <a:srgbClr val="0000FF"/>
                </a:solidFill>
              </a:rPr>
              <a:t>100-1000 times HERA</a:t>
            </a:r>
          </a:p>
          <a:p>
            <a:pPr marL="285750" indent="-285750" algn="r">
              <a:buFont typeface="Wingdings" charset="2"/>
              <a:buChar char="ü"/>
            </a:pPr>
            <a:r>
              <a:rPr lang="en-US" dirty="0" smtClean="0">
                <a:solidFill>
                  <a:srgbClr val="0000FF"/>
                </a:solidFill>
              </a:rPr>
              <a:t>20-100 (140) </a:t>
            </a:r>
            <a:r>
              <a:rPr lang="en-US" dirty="0" err="1" smtClean="0">
                <a:solidFill>
                  <a:srgbClr val="0000FF"/>
                </a:solidFill>
              </a:rPr>
              <a:t>GeV</a:t>
            </a:r>
            <a:r>
              <a:rPr lang="en-US" dirty="0" smtClean="0">
                <a:solidFill>
                  <a:srgbClr val="0000FF"/>
                </a:solidFill>
              </a:rPr>
              <a:t> </a:t>
            </a:r>
            <a:r>
              <a:rPr lang="en-US" dirty="0" smtClean="0">
                <a:solidFill>
                  <a:srgbClr val="FF0000"/>
                </a:solidFill>
              </a:rPr>
              <a:t>Variable </a:t>
            </a:r>
            <a:r>
              <a:rPr lang="en-US" dirty="0" err="1" smtClean="0">
                <a:solidFill>
                  <a:srgbClr val="FF0000"/>
                </a:solidFill>
              </a:rPr>
              <a:t>CoM</a:t>
            </a:r>
            <a:r>
              <a:rPr lang="en-US" dirty="0" smtClean="0">
                <a:solidFill>
                  <a:srgbClr val="FF0000"/>
                </a:solidFill>
              </a:rPr>
              <a:t>  </a:t>
            </a:r>
            <a:endParaRPr lang="en-US" dirty="0">
              <a:solidFill>
                <a:srgbClr val="FF0000"/>
              </a:solidFill>
            </a:endParaRPr>
          </a:p>
        </p:txBody>
      </p:sp>
      <p:grpSp>
        <p:nvGrpSpPr>
          <p:cNvPr id="6" name="Group 3"/>
          <p:cNvGrpSpPr/>
          <p:nvPr/>
        </p:nvGrpSpPr>
        <p:grpSpPr>
          <a:xfrm>
            <a:off x="457200" y="1215321"/>
            <a:ext cx="4161049" cy="5338983"/>
            <a:chOff x="457200" y="1310671"/>
            <a:chExt cx="4161049" cy="5338983"/>
          </a:xfrm>
        </p:grpSpPr>
        <p:pic>
          <p:nvPicPr>
            <p:cNvPr id="11" name="Picture 10"/>
            <p:cNvPicPr>
              <a:picLocks noChangeAspect="1"/>
            </p:cNvPicPr>
            <p:nvPr/>
          </p:nvPicPr>
          <p:blipFill>
            <a:blip r:embed="rId4"/>
            <a:stretch>
              <a:fillRect/>
            </a:stretch>
          </p:blipFill>
          <p:spPr>
            <a:xfrm>
              <a:off x="495743" y="1310671"/>
              <a:ext cx="4122506" cy="5338983"/>
            </a:xfrm>
            <a:prstGeom prst="rect">
              <a:avLst/>
            </a:prstGeom>
          </p:spPr>
        </p:pic>
        <p:sp>
          <p:nvSpPr>
            <p:cNvPr id="12" name="TextBox 11"/>
            <p:cNvSpPr txBox="1"/>
            <p:nvPr/>
          </p:nvSpPr>
          <p:spPr>
            <a:xfrm>
              <a:off x="457200" y="1338705"/>
              <a:ext cx="1223913" cy="461665"/>
            </a:xfrm>
            <a:prstGeom prst="rect">
              <a:avLst/>
            </a:prstGeom>
            <a:noFill/>
          </p:spPr>
          <p:txBody>
            <a:bodyPr wrap="none" rtlCol="0">
              <a:spAutoFit/>
            </a:bodyPr>
            <a:lstStyle/>
            <a:p>
              <a:r>
                <a:rPr lang="en-US" sz="1200" dirty="0" smtClean="0"/>
                <a:t>1212.1701.v3</a:t>
              </a:r>
            </a:p>
            <a:p>
              <a:r>
                <a:rPr lang="en-US" sz="1200" dirty="0" smtClean="0"/>
                <a:t>A. </a:t>
              </a:r>
              <a:r>
                <a:rPr lang="en-US" sz="1200" dirty="0" err="1" smtClean="0"/>
                <a:t>Accardi</a:t>
              </a:r>
              <a:r>
                <a:rPr lang="en-US" sz="1200" dirty="0" smtClean="0"/>
                <a:t> et al</a:t>
              </a:r>
              <a:endParaRPr lang="en-US" sz="1200" dirty="0"/>
            </a:p>
          </p:txBody>
        </p:sp>
      </p:grpSp>
      <p:cxnSp>
        <p:nvCxnSpPr>
          <p:cNvPr id="8" name="Straight Connector 7"/>
          <p:cNvCxnSpPr/>
          <p:nvPr/>
        </p:nvCxnSpPr>
        <p:spPr>
          <a:xfrm>
            <a:off x="1513303" y="4782530"/>
            <a:ext cx="486419"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24141" y="4027824"/>
            <a:ext cx="3866483" cy="241319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506961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55" presetClass="entr" presetSubtype="0" fill="hold" nodeType="afterEffect">
                                  <p:stCondLst>
                                    <p:cond delay="3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94726"/>
            <a:ext cx="8229600" cy="397933"/>
          </a:xfrm>
        </p:spPr>
        <p:txBody>
          <a:bodyPr/>
          <a:lstStyle/>
          <a:p>
            <a:r>
              <a:rPr lang="en-US" sz="3600" b="1" dirty="0" smtClean="0">
                <a:solidFill>
                  <a:srgbClr val="000090"/>
                </a:solidFill>
                <a:latin typeface="Arial" panose="020B0604020202020204" pitchFamily="34" charset="0"/>
                <a:cs typeface="Arial" panose="020B0604020202020204" pitchFamily="34" charset="0"/>
              </a:rPr>
              <a:t>2015 NSAC Long Range Plan</a:t>
            </a:r>
            <a:endParaRPr lang="en-US" sz="3600" b="1" dirty="0">
              <a:solidFill>
                <a:srgbClr val="000090"/>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0499" y="891333"/>
            <a:ext cx="4907281" cy="550946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Lst>
        </p:spPr>
      </p:pic>
      <p:sp>
        <p:nvSpPr>
          <p:cNvPr id="8" name="TextBox 7"/>
          <p:cNvSpPr txBox="1"/>
          <p:nvPr/>
        </p:nvSpPr>
        <p:spPr>
          <a:xfrm>
            <a:off x="5318761" y="1455420"/>
            <a:ext cx="3825240" cy="3693319"/>
          </a:xfrm>
          <a:prstGeom prst="rect">
            <a:avLst/>
          </a:prstGeom>
          <a:noFill/>
        </p:spPr>
        <p:txBody>
          <a:bodyPr wrap="square" rtlCol="0">
            <a:spAutoFit/>
          </a:bodyPr>
          <a:lstStyle/>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NSAC = Nuclear Science Advisory Committee</a:t>
            </a:r>
          </a:p>
          <a:p>
            <a:pPr marL="227013" indent="-227013">
              <a:buClr>
                <a:srgbClr val="C00000"/>
              </a:buClr>
              <a:buSzPct val="120000"/>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Advise DOE and NSF on future of</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Nuclear Physics program every 5-7 years</a:t>
            </a:r>
          </a:p>
          <a:p>
            <a:pPr marL="227013" indent="-227013">
              <a:buClr>
                <a:srgbClr val="C00000"/>
              </a:buClr>
              <a:buSzPct val="120000"/>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Four recommendations</a:t>
            </a:r>
          </a:p>
          <a:p>
            <a:pPr marL="227013" indent="-227013">
              <a:buClr>
                <a:srgbClr val="C00000"/>
              </a:buClr>
              <a:buSzPct val="120000"/>
              <a:buFont typeface="Arial" pitchFamily="34" charset="0"/>
              <a:buChar char="•"/>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Two initiatives</a:t>
            </a:r>
          </a:p>
          <a:p>
            <a:pPr marL="227013" indent="-227013">
              <a:buClr>
                <a:srgbClr val="C00000"/>
              </a:buClr>
              <a:buSzPct val="120000"/>
              <a:buFont typeface="Arial" pitchFamily="34" charset="0"/>
              <a:buChar char="•"/>
            </a:pPr>
            <a:endParaRPr lang="en-US" dirty="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Recommend modest budget growth at 4.5% per year</a:t>
            </a:r>
            <a:endParaRPr lang="en-US" dirty="0">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6149007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4937036" y="792096"/>
            <a:ext cx="4116361"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D</a:t>
            </a:r>
            <a:r>
              <a:rPr lang="en-US" altLang="en-US" sz="1600" b="1" dirty="0">
                <a:solidFill>
                  <a:srgbClr val="008000"/>
                </a:solidFill>
              </a:rPr>
              <a:t> </a:t>
            </a:r>
            <a:r>
              <a:rPr lang="en-US" altLang="en-US" sz="1600" b="1" dirty="0">
                <a:solidFill>
                  <a:srgbClr val="002060"/>
                </a:solidFill>
              </a:rPr>
              <a:t>– exploring origin of</a:t>
            </a:r>
            <a:r>
              <a:rPr lang="en-US" altLang="en-US" sz="1600" b="1" dirty="0">
                <a:solidFill>
                  <a:srgbClr val="000000"/>
                </a:solidFill>
              </a:rPr>
              <a:t> </a:t>
            </a:r>
            <a:r>
              <a:rPr lang="en-US" altLang="en-US" sz="1600" b="1" dirty="0">
                <a:solidFill>
                  <a:srgbClr val="C00000"/>
                </a:solidFill>
              </a:rPr>
              <a:t>confinement</a:t>
            </a:r>
            <a:r>
              <a:rPr lang="en-US" altLang="en-US" sz="1600" b="1" dirty="0">
                <a:solidFill>
                  <a:srgbClr val="000000"/>
                </a:solidFill>
              </a:rPr>
              <a:t> </a:t>
            </a:r>
            <a:r>
              <a:rPr lang="en-US" altLang="en-US" sz="1600" b="1" dirty="0">
                <a:solidFill>
                  <a:srgbClr val="002060"/>
                </a:solidFill>
              </a:rPr>
              <a:t>by studying </a:t>
            </a:r>
            <a:r>
              <a:rPr lang="en-US" altLang="en-US" sz="1600" b="1" dirty="0">
                <a:solidFill>
                  <a:srgbClr val="7030A0"/>
                </a:solidFill>
              </a:rPr>
              <a:t>exotic mesons</a:t>
            </a:r>
          </a:p>
        </p:txBody>
      </p:sp>
      <p:sp>
        <p:nvSpPr>
          <p:cNvPr id="48131" name="Rectangle 8"/>
          <p:cNvSpPr>
            <a:spLocks noChangeArrowheads="1"/>
          </p:cNvSpPr>
          <p:nvPr/>
        </p:nvSpPr>
        <p:spPr bwMode="auto">
          <a:xfrm>
            <a:off x="104775" y="784412"/>
            <a:ext cx="4619625"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B</a:t>
            </a:r>
            <a:r>
              <a:rPr lang="en-US" altLang="en-US" sz="1600" b="1" dirty="0">
                <a:solidFill>
                  <a:srgbClr val="002060"/>
                </a:solidFill>
              </a:rPr>
              <a:t> – understanding </a:t>
            </a:r>
            <a:r>
              <a:rPr lang="en-US" altLang="en-US" sz="1600" b="1" dirty="0">
                <a:solidFill>
                  <a:srgbClr val="C00000"/>
                </a:solidFill>
              </a:rPr>
              <a:t>nucleon structure </a:t>
            </a:r>
            <a:r>
              <a:rPr lang="en-US" altLang="en-US" sz="1600" b="1" dirty="0">
                <a:solidFill>
                  <a:srgbClr val="002060"/>
                </a:solidFill>
              </a:rPr>
              <a:t>via</a:t>
            </a:r>
            <a:r>
              <a:rPr lang="en-US" altLang="en-US" sz="1600" b="1" dirty="0">
                <a:solidFill>
                  <a:srgbClr val="FFFFFF"/>
                </a:solidFill>
              </a:rPr>
              <a:t> </a:t>
            </a:r>
            <a:r>
              <a:rPr lang="en-US" altLang="en-US" sz="1600" b="1" dirty="0">
                <a:solidFill>
                  <a:srgbClr val="7030A0"/>
                </a:solidFill>
              </a:rPr>
              <a:t>generalized </a:t>
            </a:r>
            <a:r>
              <a:rPr lang="en-US" altLang="en-US" sz="1600" b="1" dirty="0" err="1">
                <a:solidFill>
                  <a:srgbClr val="7030A0"/>
                </a:solidFill>
              </a:rPr>
              <a:t>parton</a:t>
            </a:r>
            <a:r>
              <a:rPr lang="en-US" altLang="en-US" sz="1600" b="1" dirty="0">
                <a:solidFill>
                  <a:srgbClr val="7030A0"/>
                </a:solidFill>
              </a:rPr>
              <a:t> distributions</a:t>
            </a:r>
          </a:p>
        </p:txBody>
      </p:sp>
      <p:sp>
        <p:nvSpPr>
          <p:cNvPr id="48132" name="Rectangle 10"/>
          <p:cNvSpPr>
            <a:spLocks noChangeArrowheads="1"/>
          </p:cNvSpPr>
          <p:nvPr/>
        </p:nvSpPr>
        <p:spPr bwMode="auto">
          <a:xfrm>
            <a:off x="4724400" y="3931928"/>
            <a:ext cx="4419600"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C</a:t>
            </a:r>
            <a:r>
              <a:rPr lang="en-US" altLang="en-US" sz="1600" b="1" dirty="0">
                <a:solidFill>
                  <a:srgbClr val="008000"/>
                </a:solidFill>
              </a:rPr>
              <a:t> </a:t>
            </a:r>
            <a:r>
              <a:rPr lang="en-US" altLang="en-US" sz="1600" b="1" dirty="0">
                <a:solidFill>
                  <a:srgbClr val="002060"/>
                </a:solidFill>
              </a:rPr>
              <a:t>– precision determination of </a:t>
            </a:r>
            <a:r>
              <a:rPr lang="en-US" altLang="en-US" sz="1600" b="1" dirty="0">
                <a:solidFill>
                  <a:srgbClr val="C00000"/>
                </a:solidFill>
              </a:rPr>
              <a:t>valence quark </a:t>
            </a:r>
            <a:r>
              <a:rPr lang="en-US" altLang="en-US" sz="1600" b="1" dirty="0">
                <a:solidFill>
                  <a:srgbClr val="002060"/>
                </a:solidFill>
              </a:rPr>
              <a:t>properties in nucleons/nuclei </a:t>
            </a:r>
          </a:p>
        </p:txBody>
      </p:sp>
      <p:sp>
        <p:nvSpPr>
          <p:cNvPr id="48133" name="Rectangle 11"/>
          <p:cNvSpPr>
            <a:spLocks noChangeArrowheads="1"/>
          </p:cNvSpPr>
          <p:nvPr/>
        </p:nvSpPr>
        <p:spPr bwMode="auto">
          <a:xfrm>
            <a:off x="0" y="3925393"/>
            <a:ext cx="4267200"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A</a:t>
            </a:r>
            <a:r>
              <a:rPr lang="en-US" altLang="en-US" sz="1600" b="1" dirty="0">
                <a:solidFill>
                  <a:srgbClr val="008000"/>
                </a:solidFill>
              </a:rPr>
              <a:t> </a:t>
            </a:r>
            <a:r>
              <a:rPr lang="en-US" altLang="en-US" sz="1600" b="1" dirty="0">
                <a:solidFill>
                  <a:srgbClr val="002060"/>
                </a:solidFill>
              </a:rPr>
              <a:t>– form factors, </a:t>
            </a:r>
            <a:r>
              <a:rPr lang="en-US" altLang="en-US" sz="1600" b="1" dirty="0">
                <a:solidFill>
                  <a:srgbClr val="C00000"/>
                </a:solidFill>
              </a:rPr>
              <a:t>future new experiments (e.g., </a:t>
            </a:r>
            <a:r>
              <a:rPr lang="en-US" altLang="en-US" sz="1600" b="1" dirty="0" err="1">
                <a:solidFill>
                  <a:srgbClr val="C00000"/>
                </a:solidFill>
              </a:rPr>
              <a:t>SoLID</a:t>
            </a:r>
            <a:r>
              <a:rPr lang="en-US" altLang="en-US" sz="1600" b="1" dirty="0">
                <a:solidFill>
                  <a:srgbClr val="C00000"/>
                </a:solidFill>
              </a:rPr>
              <a:t> and MOLLER)</a:t>
            </a:r>
          </a:p>
        </p:txBody>
      </p:sp>
      <p:sp>
        <p:nvSpPr>
          <p:cNvPr id="48134" name="Text Box 2"/>
          <p:cNvSpPr>
            <a:spLocks noGrp="1" noChangeArrowheads="1"/>
          </p:cNvSpPr>
          <p:nvPr>
            <p:ph type="title"/>
          </p:nvPr>
        </p:nvSpPr>
        <p:spPr>
          <a:xfrm>
            <a:off x="457200" y="-42863"/>
            <a:ext cx="8229600" cy="804863"/>
          </a:xfrm>
        </p:spPr>
        <p:txBody>
          <a:bodyPr/>
          <a:lstStyle/>
          <a:p>
            <a:pPr eaLnBrk="1" hangingPunct="1"/>
            <a:r>
              <a:rPr lang="en-US" altLang="en-US" sz="3600" b="1" dirty="0" smtClean="0">
                <a:solidFill>
                  <a:srgbClr val="000090"/>
                </a:solidFill>
              </a:rPr>
              <a:t>12 </a:t>
            </a:r>
            <a:r>
              <a:rPr lang="en-US" altLang="en-US" sz="3600" b="1" dirty="0" err="1" smtClean="0">
                <a:solidFill>
                  <a:srgbClr val="000090"/>
                </a:solidFill>
              </a:rPr>
              <a:t>GeV</a:t>
            </a:r>
            <a:r>
              <a:rPr lang="en-US" altLang="en-US" sz="3600" b="1" dirty="0" smtClean="0">
                <a:solidFill>
                  <a:srgbClr val="000090"/>
                </a:solidFill>
              </a:rPr>
              <a:t> Scientific Capabilities</a:t>
            </a:r>
          </a:p>
        </p:txBody>
      </p:sp>
      <p:pic>
        <p:nvPicPr>
          <p:cNvPr id="48135" name="Picture 2" descr="M:\PhyCoord\cameras\halldcam3\201404\halldcam3-20140425-140007.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99774" y="1445040"/>
            <a:ext cx="3645458" cy="2050355"/>
          </a:xfrm>
          <a:prstGeom prst="rect">
            <a:avLst/>
          </a:prstGeom>
          <a:noFill/>
          <a:ln>
            <a:noFill/>
          </a:ln>
          <a:scene3d>
            <a:camera prst="orthographicFront"/>
            <a:lightRig rig="threePt" dir="t"/>
          </a:scene3d>
          <a:sp3d>
            <a:bevelT/>
          </a:sp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8138" name="Picture 16" descr="halla_1.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311" y="4548021"/>
            <a:ext cx="2766060" cy="1805483"/>
          </a:xfrm>
          <a:prstGeom prst="rect">
            <a:avLst/>
          </a:prstGeom>
          <a:noFill/>
          <a:ln>
            <a:noFill/>
          </a:ln>
          <a:scene3d>
            <a:camera prst="orthographicFront"/>
            <a:lightRig rig="threePt" dir="t"/>
          </a:scene3d>
          <a:sp3d>
            <a:bevelT/>
          </a:sp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2" descr="C:\Users\bmck\AppData\Local\Temp\HallA_Moller_v3.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28898" y="4554335"/>
            <a:ext cx="1873177" cy="1371099"/>
          </a:xfrm>
          <a:prstGeom prst="rect">
            <a:avLst/>
          </a:prstGeom>
          <a:noFill/>
          <a:effectLst>
            <a:outerShdw blurRad="127000" dist="127000" dir="2700000" algn="tl" rotWithShape="0">
              <a:prstClr val="black">
                <a:alpha val="40000"/>
              </a:prstClr>
            </a:outerShdw>
          </a:effectLst>
          <a:scene3d>
            <a:camera prst="orthographicFront"/>
            <a:lightRig rig="threePt" dir="t"/>
          </a:scene3d>
          <a:sp3d>
            <a:bevelT/>
          </a:sp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p:cNvPicPr>
            <a:picLocks noChangeAspect="1"/>
          </p:cNvPicPr>
          <p:nvPr/>
        </p:nvPicPr>
        <p:blipFill>
          <a:blip r:embed="rId6"/>
          <a:srcRect l="1596" t="10110" r="5309" b="7733"/>
          <a:stretch>
            <a:fillRect/>
          </a:stretch>
        </p:blipFill>
        <p:spPr>
          <a:xfrm>
            <a:off x="2342531" y="1767053"/>
            <a:ext cx="1828563" cy="136208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4099" name="Picture 3" descr="C:\Users\ent\Downloads\DSC_0093.JP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4514984"/>
            <a:ext cx="2853903" cy="1890248"/>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Content Placeholder 3" descr="SHMS-HMS.JPG"/>
          <p:cNvPicPr>
            <a:picLocks noChangeAspect="1"/>
          </p:cNvPicPr>
          <p:nvPr/>
        </p:nvPicPr>
        <p:blipFill>
          <a:blip r:embed="rId8" cstate="print">
            <a:lum bright="20000" contrast="20000"/>
          </a:blip>
          <a:srcRect/>
          <a:stretch>
            <a:fillRect/>
          </a:stretch>
        </p:blipFill>
        <p:spPr bwMode="auto">
          <a:xfrm>
            <a:off x="7222969" y="5005320"/>
            <a:ext cx="1870364" cy="13809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9" name="Picture 18" descr="100_2410.JPG"/>
          <p:cNvPicPr>
            <a:picLocks noChangeAspect="1"/>
          </p:cNvPicPr>
          <p:nvPr/>
        </p:nvPicPr>
        <p:blipFill>
          <a:blip r:embed="rId9"/>
          <a:stretch>
            <a:fillRect/>
          </a:stretch>
        </p:blipFill>
        <p:spPr>
          <a:xfrm>
            <a:off x="258681" y="1357758"/>
            <a:ext cx="1925726" cy="256763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3174190"/>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1596" t="10110" r="5309" b="7733"/>
          <a:stretch>
            <a:fillRect/>
          </a:stretch>
        </p:blipFill>
        <p:spPr>
          <a:xfrm>
            <a:off x="-1" y="0"/>
            <a:ext cx="9144001" cy="6845141"/>
          </a:xfrm>
          <a:prstGeom prst="rect">
            <a:avLst/>
          </a:prstGeom>
        </p:spPr>
      </p:pic>
      <p:sp>
        <p:nvSpPr>
          <p:cNvPr id="14" name="Parallelogram 13"/>
          <p:cNvSpPr/>
          <p:nvPr/>
        </p:nvSpPr>
        <p:spPr>
          <a:xfrm flipH="1">
            <a:off x="739988" y="4047186"/>
            <a:ext cx="5813212" cy="1974456"/>
          </a:xfrm>
          <a:prstGeom prst="parallelogram">
            <a:avLst>
              <a:gd name="adj" fmla="val 102263"/>
            </a:avLst>
          </a:prstGeom>
          <a:solidFill>
            <a:schemeClr val="tx1">
              <a:lumMod val="85000"/>
              <a:lumOff val="15000"/>
              <a:alpha val="51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2"/>
          <p:cNvGrpSpPr/>
          <p:nvPr/>
        </p:nvGrpSpPr>
        <p:grpSpPr>
          <a:xfrm>
            <a:off x="-135465" y="837219"/>
            <a:ext cx="4097865" cy="1524982"/>
            <a:chOff x="-135465" y="1310795"/>
            <a:chExt cx="4301069" cy="2387599"/>
          </a:xfrm>
        </p:grpSpPr>
        <p:sp>
          <p:nvSpPr>
            <p:cNvPr id="10" name="Rounded Rectangle 9"/>
            <p:cNvSpPr/>
            <p:nvPr/>
          </p:nvSpPr>
          <p:spPr>
            <a:xfrm>
              <a:off x="16938" y="1310795"/>
              <a:ext cx="4047068" cy="2387599"/>
            </a:xfrm>
            <a:prstGeom prst="roundRect">
              <a:avLst/>
            </a:prstGeom>
            <a:solidFill>
              <a:srgbClr val="FFFF00">
                <a:alpha val="50000"/>
              </a:srgb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35465" y="1580957"/>
              <a:ext cx="4301069" cy="1998132"/>
            </a:xfrm>
            <a:prstGeom prst="rect">
              <a:avLst/>
            </a:prstGeom>
          </p:spPr>
          <p:txBody>
            <a:bodyPr vert="horz" lIns="91440" tIns="45720" rIns="91440" bIns="45720" rtlCol="0" anchor="ctr">
              <a:normAutofit fontScale="77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noProof="0" dirty="0" smtClean="0">
                  <a:solidFill>
                    <a:srgbClr val="000090"/>
                  </a:solidFill>
                  <a:latin typeface="+mj-lt"/>
                  <a:ea typeface="+mj-ea"/>
                  <a:cs typeface="+mj-cs"/>
                </a:rPr>
                <a:t>The </a:t>
              </a:r>
              <a:r>
                <a:rPr kumimoji="0" lang="en-US" sz="4000" b="1" i="0" u="none" strike="noStrike" kern="1200" cap="none" spc="0" normalizeH="0" baseline="0" noProof="0" dirty="0" smtClean="0">
                  <a:ln>
                    <a:noFill/>
                  </a:ln>
                  <a:solidFill>
                    <a:srgbClr val="000090"/>
                  </a:solidFill>
                  <a:effectLst/>
                  <a:uLnTx/>
                  <a:uFillTx/>
                  <a:latin typeface="+mj-lt"/>
                  <a:ea typeface="+mj-ea"/>
                  <a:cs typeface="+mj-cs"/>
                </a:rPr>
                <a:t>CLAS12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00090"/>
                  </a:solidFill>
                  <a:effectLst/>
                  <a:uLnTx/>
                  <a:uFillTx/>
                  <a:latin typeface="+mj-lt"/>
                  <a:ea typeface="+mj-ea"/>
                  <a:cs typeface="+mj-cs"/>
                </a:rPr>
                <a:t>Science Program</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rgbClr val="000090"/>
                  </a:solidFill>
                  <a:latin typeface="+mj-lt"/>
                  <a:ea typeface="+mj-ea"/>
                  <a:cs typeface="+mj-cs"/>
                </a:rPr>
                <a:t>Outline</a:t>
              </a:r>
              <a:endParaRPr kumimoji="0" lang="en-US" sz="4000" b="1" i="0" u="none" strike="noStrike" kern="1200" cap="none" spc="0" normalizeH="0" baseline="0" noProof="0" dirty="0" smtClean="0">
                <a:ln>
                  <a:noFill/>
                </a:ln>
                <a:solidFill>
                  <a:srgbClr val="000090"/>
                </a:solidFill>
                <a:effectLst/>
                <a:uLnTx/>
                <a:uFillTx/>
                <a:latin typeface="+mj-lt"/>
                <a:ea typeface="+mj-ea"/>
                <a:cs typeface="+mj-cs"/>
              </a:endParaRPr>
            </a:p>
          </p:txBody>
        </p:sp>
        <p:sp>
          <p:nvSpPr>
            <p:cNvPr id="9" name="TextBox 8"/>
            <p:cNvSpPr txBox="1"/>
            <p:nvPr/>
          </p:nvSpPr>
          <p:spPr>
            <a:xfrm>
              <a:off x="1231045" y="1775134"/>
              <a:ext cx="184666" cy="400110"/>
            </a:xfrm>
            <a:prstGeom prst="rect">
              <a:avLst/>
            </a:prstGeom>
            <a:noFill/>
          </p:spPr>
          <p:txBody>
            <a:bodyPr wrap="none" rtlCol="0">
              <a:spAutoFit/>
            </a:bodyPr>
            <a:lstStyle/>
            <a:p>
              <a:endParaRPr lang="en-US" sz="2000" b="1" dirty="0">
                <a:solidFill>
                  <a:srgbClr val="000090"/>
                </a:solidFill>
              </a:endParaRPr>
            </a:p>
          </p:txBody>
        </p:sp>
      </p:grpSp>
      <p:sp>
        <p:nvSpPr>
          <p:cNvPr id="13" name="TextBox 12"/>
          <p:cNvSpPr txBox="1"/>
          <p:nvPr/>
        </p:nvSpPr>
        <p:spPr>
          <a:xfrm>
            <a:off x="1219200" y="3657600"/>
            <a:ext cx="5139273" cy="1631216"/>
          </a:xfrm>
          <a:prstGeom prst="rect">
            <a:avLst/>
          </a:prstGeom>
          <a:noFill/>
        </p:spPr>
        <p:txBody>
          <a:bodyPr wrap="square" rtlCol="0">
            <a:spAutoFit/>
          </a:bodyPr>
          <a:lstStyle/>
          <a:p>
            <a:r>
              <a:rPr lang="en-US" sz="2000" b="1" dirty="0" smtClean="0">
                <a:solidFill>
                  <a:srgbClr val="FFFF00"/>
                </a:solidFill>
              </a:rPr>
              <a:t> Overview	</a:t>
            </a:r>
          </a:p>
          <a:p>
            <a:r>
              <a:rPr lang="en-US" sz="2000" b="1" dirty="0" smtClean="0">
                <a:solidFill>
                  <a:srgbClr val="FFFF00"/>
                </a:solidFill>
              </a:rPr>
              <a:t>     </a:t>
            </a:r>
            <a:r>
              <a:rPr lang="en-US" sz="2000" b="1" dirty="0" err="1" smtClean="0">
                <a:solidFill>
                  <a:srgbClr val="FFFF00"/>
                </a:solidFill>
              </a:rPr>
              <a:t>Gluonic</a:t>
            </a:r>
            <a:r>
              <a:rPr lang="en-US" sz="2000" b="1" dirty="0" smtClean="0">
                <a:solidFill>
                  <a:srgbClr val="FFFF00"/>
                </a:solidFill>
              </a:rPr>
              <a:t> hadrons       </a:t>
            </a:r>
          </a:p>
          <a:p>
            <a:r>
              <a:rPr lang="en-US" sz="2000" b="1" dirty="0" smtClean="0">
                <a:solidFill>
                  <a:srgbClr val="FFFF00"/>
                </a:solidFill>
              </a:rPr>
              <a:t>           Nucleon structure 		  </a:t>
            </a:r>
          </a:p>
          <a:p>
            <a:r>
              <a:rPr lang="en-US" sz="2000" b="1" dirty="0" smtClean="0">
                <a:solidFill>
                  <a:srgbClr val="FFFF00"/>
                </a:solidFill>
              </a:rPr>
              <a:t>                Nucleon tomography</a:t>
            </a:r>
          </a:p>
          <a:p>
            <a:r>
              <a:rPr lang="en-US" sz="2000" b="1" dirty="0" smtClean="0">
                <a:solidFill>
                  <a:srgbClr val="FFFF00"/>
                </a:solidFill>
              </a:rPr>
              <a:t>                     Summary</a:t>
            </a:r>
            <a:endParaRPr lang="en-US" sz="2000" dirty="0" smtClean="0">
              <a:solidFill>
                <a:srgbClr val="FFFF00"/>
              </a:solidFill>
            </a:endParaRPr>
          </a:p>
        </p:txBody>
      </p:sp>
      <p:pic>
        <p:nvPicPr>
          <p:cNvPr id="16" name="Picture 15"/>
          <p:cNvPicPr>
            <a:picLocks noChangeAspect="1"/>
          </p:cNvPicPr>
          <p:nvPr/>
        </p:nvPicPr>
        <p:blipFill>
          <a:blip r:embed="rId3"/>
          <a:stretch>
            <a:fillRect/>
          </a:stretch>
        </p:blipFill>
        <p:spPr>
          <a:xfrm>
            <a:off x="7679264" y="6055354"/>
            <a:ext cx="640080" cy="640080"/>
          </a:xfrm>
          <a:prstGeom prst="rect">
            <a:avLst/>
          </a:prstGeom>
          <a:solidFill>
            <a:schemeClr val="bg1"/>
          </a:solidFill>
        </p:spPr>
      </p:pic>
      <p:pic>
        <p:nvPicPr>
          <p:cNvPr id="17" name="Picture 16"/>
          <p:cNvPicPr>
            <a:picLocks noChangeAspect="1"/>
          </p:cNvPicPr>
          <p:nvPr/>
        </p:nvPicPr>
        <p:blipFill>
          <a:blip r:embed="rId4"/>
          <a:stretch>
            <a:fillRect/>
          </a:stretch>
        </p:blipFill>
        <p:spPr>
          <a:xfrm>
            <a:off x="533399" y="6231461"/>
            <a:ext cx="2237542" cy="427395"/>
          </a:xfrm>
          <a:prstGeom prst="rect">
            <a:avLst/>
          </a:prstGeom>
          <a:solidFill>
            <a:srgbClr val="FFFFFF"/>
          </a:solidFill>
          <a:ln w="12700" cap="flat" cmpd="sng" algn="ctr">
            <a:solidFill>
              <a:srgbClr val="FFFFFF"/>
            </a:solidFill>
            <a:prstDash val="solid"/>
            <a:round/>
            <a:headEnd type="none" w="med" len="med"/>
            <a:tailEnd type="none" w="med" len="med"/>
          </a:ln>
        </p:spPr>
      </p:pic>
      <p:pic>
        <p:nvPicPr>
          <p:cNvPr id="18" name="Picture 17"/>
          <p:cNvPicPr>
            <a:picLocks noChangeAspect="1"/>
          </p:cNvPicPr>
          <p:nvPr/>
        </p:nvPicPr>
        <p:blipFill>
          <a:blip r:embed="rId5">
            <a:extLst>
              <a:ext uri="{28A0092B-C50C-407E-A947-70E740481C1C}">
                <a14:useLocalDpi xmlns:mc="http://schemas.openxmlformats.org/markup-compatibility/2006" xmlns:mv="urn:schemas-microsoft-com:mac:vml" xmlns="" xmlns:a="http://schemas.openxmlformats.org/drawingml/2006/main" xmlns:r="http://schemas.openxmlformats.org/officeDocument/2006/relationships" xmlns:p="http://schemas.openxmlformats.org/presentationml/2006/main" xmlns:a14="http://schemas.microsoft.com/office/drawing/2010/main" xmlns:lc="http://schemas.openxmlformats.org/drawingml/2006/lockedCanvas" val="0"/>
              </a:ext>
            </a:extLst>
          </a:blip>
          <a:srcRect l="57500" t="51989" r="5694" b="15971"/>
          <a:stretch>
            <a:fillRect/>
          </a:stretch>
        </p:blipFill>
        <p:spPr>
          <a:xfrm>
            <a:off x="4532187" y="6155709"/>
            <a:ext cx="983579" cy="604991"/>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436799" y="860425"/>
            <a:ext cx="6694500" cy="5582375"/>
            <a:chOff x="2450077" y="868634"/>
            <a:chExt cx="6465323" cy="5527215"/>
          </a:xfrm>
        </p:grpSpPr>
        <p:pic>
          <p:nvPicPr>
            <p:cNvPr id="21" name="Picture 20"/>
            <p:cNvPicPr>
              <a:picLocks/>
            </p:cNvPicPr>
            <p:nvPr/>
          </p:nvPicPr>
          <p:blipFill>
            <a:blip r:embed="rId3"/>
            <a:srcRect l="-613" b="1396"/>
            <a:stretch>
              <a:fillRect/>
            </a:stretch>
          </p:blipFill>
          <p:spPr bwMode="auto">
            <a:xfrm>
              <a:off x="2450077" y="868634"/>
              <a:ext cx="6465323" cy="5527215"/>
            </a:xfrm>
            <a:prstGeom prst="rect">
              <a:avLst/>
            </a:prstGeom>
            <a:noFill/>
            <a:ln w="9525">
              <a:noFill/>
              <a:miter lim="800000"/>
              <a:headEnd/>
              <a:tailEnd/>
            </a:ln>
            <a:effectLst>
              <a:outerShdw blurRad="292100" dist="139700" dir="2700000" algn="tl" rotWithShape="0">
                <a:srgbClr val="333333">
                  <a:alpha val="64998"/>
                </a:srgbClr>
              </a:outerShdw>
            </a:effectLst>
          </p:spPr>
        </p:pic>
        <p:sp>
          <p:nvSpPr>
            <p:cNvPr id="6152" name="Rectangle 21"/>
            <p:cNvSpPr>
              <a:spLocks noChangeArrowheads="1"/>
            </p:cNvSpPr>
            <p:nvPr/>
          </p:nvSpPr>
          <p:spPr bwMode="auto">
            <a:xfrm>
              <a:off x="2451741" y="5710106"/>
              <a:ext cx="1447805" cy="685743"/>
            </a:xfrm>
            <a:prstGeom prst="rect">
              <a:avLst/>
            </a:prstGeom>
            <a:solidFill>
              <a:srgbClr val="1E1E1E"/>
            </a:solidFill>
            <a:ln w="9525">
              <a:noFill/>
              <a:round/>
              <a:headEnd/>
              <a:tailEnd/>
            </a:ln>
          </p:spPr>
          <p:txBody>
            <a:bodyPr>
              <a:prstTxWarp prst="textNoShape">
                <a:avLst/>
              </a:prstTxWarp>
            </a:bodyPr>
            <a:lstStyle/>
            <a:p>
              <a:pPr eaLnBrk="0" hangingPunct="0"/>
              <a:endParaRPr lang="en-US" sz="2400">
                <a:latin typeface="Times" pitchFamily="-110" charset="0"/>
              </a:endParaRPr>
            </a:p>
          </p:txBody>
        </p:sp>
      </p:grpSp>
      <p:sp>
        <p:nvSpPr>
          <p:cNvPr id="6150" name="Title 1"/>
          <p:cNvSpPr txBox="1">
            <a:spLocks/>
          </p:cNvSpPr>
          <p:nvPr/>
        </p:nvSpPr>
        <p:spPr bwMode="auto">
          <a:xfrm>
            <a:off x="1" y="0"/>
            <a:ext cx="8534399" cy="685800"/>
          </a:xfrm>
          <a:prstGeom prst="rect">
            <a:avLst/>
          </a:prstGeom>
          <a:noFill/>
          <a:ln w="9525">
            <a:noFill/>
            <a:miter lim="800000"/>
            <a:headEnd/>
            <a:tailEnd/>
          </a:ln>
        </p:spPr>
        <p:txBody>
          <a:bodyPr anchor="ctr">
            <a:prstTxWarp prst="textNoShape">
              <a:avLst/>
            </a:prstTxWarp>
          </a:bodyPr>
          <a:lstStyle/>
          <a:p>
            <a:pPr lvl="0" eaLnBrk="0" hangingPunct="0"/>
            <a:r>
              <a:rPr lang="en-US" sz="4000" b="1" i="1" dirty="0" smtClean="0">
                <a:solidFill>
                  <a:srgbClr val="FF0000"/>
                </a:solidFill>
                <a:effectLst>
                  <a:outerShdw blurRad="12700" dist="50800" dir="2700000">
                    <a:srgbClr val="000000"/>
                  </a:outerShdw>
                </a:effectLst>
              </a:rPr>
              <a:t>CLAS</a:t>
            </a:r>
            <a:r>
              <a:rPr lang="en-US" sz="3600" b="1" i="1" dirty="0" smtClean="0">
                <a:solidFill>
                  <a:srgbClr val="FF0000"/>
                </a:solidFill>
                <a:effectLst>
                  <a:outerShdw blurRad="12700" dist="50800" dir="2700000">
                    <a:srgbClr val="000000"/>
                  </a:outerShdw>
                </a:effectLst>
              </a:rPr>
              <a:t>12 </a:t>
            </a:r>
            <a:r>
              <a:rPr lang="en-US" sz="2800" b="1" dirty="0" smtClean="0">
                <a:solidFill>
                  <a:srgbClr val="000090"/>
                </a:solidFill>
                <a:effectLst>
                  <a:outerShdw blurRad="12700" dist="50800" dir="2700000">
                    <a:srgbClr val="000000"/>
                  </a:outerShdw>
                </a:effectLst>
              </a:rPr>
              <a:t>  </a:t>
            </a:r>
            <a:r>
              <a:rPr lang="en-US" sz="4000" b="1" dirty="0" smtClean="0">
                <a:solidFill>
                  <a:srgbClr val="000090"/>
                </a:solidFill>
                <a:ea typeface="Arial" pitchFamily="-110" charset="0"/>
                <a:cs typeface="Arial" panose="020B0604020202020204" pitchFamily="34" charset="0"/>
              </a:rPr>
              <a:t>Technical </a:t>
            </a:r>
            <a:r>
              <a:rPr lang="en-US" sz="4000" b="1" dirty="0">
                <a:solidFill>
                  <a:srgbClr val="000090"/>
                </a:solidFill>
                <a:ea typeface="Arial" pitchFamily="-110" charset="0"/>
                <a:cs typeface="Arial" panose="020B0604020202020204" pitchFamily="34" charset="0"/>
              </a:rPr>
              <a:t>Scope</a:t>
            </a:r>
          </a:p>
        </p:txBody>
      </p:sp>
      <p:sp>
        <p:nvSpPr>
          <p:cNvPr id="8" name="Slide Number Placeholder 7"/>
          <p:cNvSpPr>
            <a:spLocks noGrp="1"/>
          </p:cNvSpPr>
          <p:nvPr>
            <p:ph type="sldNum" sz="quarter" idx="4294967295"/>
          </p:nvPr>
        </p:nvSpPr>
        <p:spPr>
          <a:xfrm>
            <a:off x="6553200" y="6470650"/>
            <a:ext cx="2133600" cy="365125"/>
          </a:xfrm>
          <a:prstGeom prst="rect">
            <a:avLst/>
          </a:prstGeom>
        </p:spPr>
        <p:txBody>
          <a:bodyPr/>
          <a:lstStyle/>
          <a:p>
            <a:fld id="{9E041EDE-50F2-FD49-B156-DFB8E5BC9437}" type="slidenum">
              <a:rPr lang="en-US" smtClean="0"/>
              <a:pPr/>
              <a:t>7</a:t>
            </a:fld>
            <a:endParaRPr lang="en-US"/>
          </a:p>
        </p:txBody>
      </p:sp>
      <p:sp>
        <p:nvSpPr>
          <p:cNvPr id="10" name="TextBox 9"/>
          <p:cNvSpPr txBox="1">
            <a:spLocks noChangeArrowheads="1"/>
          </p:cNvSpPr>
          <p:nvPr/>
        </p:nvSpPr>
        <p:spPr bwMode="auto">
          <a:xfrm>
            <a:off x="12700" y="825500"/>
            <a:ext cx="2487535" cy="3974934"/>
          </a:xfrm>
          <a:prstGeom prst="rect">
            <a:avLst/>
          </a:prstGeom>
          <a:solidFill>
            <a:schemeClr val="tx1"/>
          </a:solidFill>
          <a:ln w="9525">
            <a:solidFill>
              <a:srgbClr val="FFFF00"/>
            </a:solidFill>
            <a:miter lim="800000"/>
            <a:headEnd/>
            <a:tailEnd/>
          </a:ln>
        </p:spPr>
        <p:txBody>
          <a:bodyPr wrap="square">
            <a:spAutoFit/>
          </a:bodyPr>
          <a:lstStyle/>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TORUS magnet (6 coils)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HT Cherenkov Counter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Drift Chamber System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LT Cherenkov Counter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Forward </a:t>
            </a:r>
            <a:r>
              <a:rPr lang="en-US" sz="1200" dirty="0" err="1" smtClean="0">
                <a:solidFill>
                  <a:srgbClr val="FFFFFF"/>
                </a:solidFill>
                <a:latin typeface="Arial" pitchFamily="34" charset="0"/>
                <a:ea typeface="ＭＳ Ｐゴシック" pitchFamily="-110" charset="-128"/>
                <a:cs typeface="Arial" pitchFamily="34" charset="0"/>
              </a:rPr>
              <a:t>ToF</a:t>
            </a:r>
            <a:r>
              <a:rPr lang="en-US" sz="1200" dirty="0" smtClean="0">
                <a:solidFill>
                  <a:srgbClr val="FFFFFF"/>
                </a:solidFill>
                <a:latin typeface="Arial" pitchFamily="34" charset="0"/>
                <a:ea typeface="ＭＳ Ｐゴシック" pitchFamily="-110" charset="-128"/>
                <a:cs typeface="Arial" pitchFamily="34" charset="0"/>
              </a:rPr>
              <a:t> System</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Pre-Shower Calorimeter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E.M. Calorimeter  </a:t>
            </a:r>
            <a:endParaRPr lang="en-US" sz="16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Barrel Silicon Tracker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Central Time-of-Flight </a:t>
            </a:r>
          </a:p>
          <a:p>
            <a:pPr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err="1" smtClean="0">
                <a:solidFill>
                  <a:srgbClr val="FFFF00"/>
                </a:solidFill>
                <a:latin typeface="Arial" pitchFamily="34" charset="0"/>
                <a:ea typeface="ＭＳ Ｐゴシック" pitchFamily="-110" charset="-128"/>
                <a:cs typeface="Arial" pitchFamily="34" charset="0"/>
              </a:rPr>
              <a:t>Beamline</a:t>
            </a:r>
            <a:endParaRPr lang="en-US" sz="1600" u="sng" dirty="0" smtClean="0">
              <a:solidFill>
                <a:srgbClr val="FFFF00"/>
              </a:solidFill>
              <a:latin typeface="Arial" pitchFamily="34" charset="0"/>
              <a:ea typeface="ＭＳ Ｐゴシック" pitchFamily="-110" charset="-128"/>
              <a:cs typeface="Arial" pitchFamily="34" charset="0"/>
            </a:endParaRP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Targets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err="1" smtClean="0">
                <a:solidFill>
                  <a:srgbClr val="FFFFFF"/>
                </a:solidFill>
                <a:latin typeface="Arial" pitchFamily="34" charset="0"/>
                <a:ea typeface="ＭＳ Ｐゴシック" pitchFamily="-110" charset="-128"/>
                <a:cs typeface="Arial" pitchFamily="34" charset="0"/>
              </a:rPr>
              <a:t>Moller</a:t>
            </a:r>
            <a:r>
              <a:rPr lang="en-US" sz="1200" dirty="0" smtClean="0">
                <a:solidFill>
                  <a:srgbClr val="FFFFFF"/>
                </a:solidFill>
                <a:latin typeface="Arial" pitchFamily="34" charset="0"/>
                <a:ea typeface="ＭＳ Ｐゴシック" pitchFamily="-110" charset="-128"/>
                <a:cs typeface="Arial" pitchFamily="34" charset="0"/>
              </a:rPr>
              <a:t> </a:t>
            </a:r>
            <a:r>
              <a:rPr lang="en-US" sz="1200" dirty="0" err="1" smtClean="0">
                <a:solidFill>
                  <a:srgbClr val="FFFFFF"/>
                </a:solidFill>
                <a:latin typeface="Arial" pitchFamily="34" charset="0"/>
                <a:ea typeface="ＭＳ Ｐゴシック" pitchFamily="-110" charset="-128"/>
                <a:cs typeface="Arial" pitchFamily="34" charset="0"/>
              </a:rPr>
              <a:t>Polarimeter</a:t>
            </a:r>
            <a:r>
              <a:rPr lang="en-US" sz="1200" dirty="0" smtClean="0">
                <a:solidFill>
                  <a:srgbClr val="FFFFFF"/>
                </a:solidFill>
                <a:latin typeface="Arial" pitchFamily="34" charset="0"/>
                <a:ea typeface="ＭＳ Ｐゴシック" pitchFamily="-110" charset="-128"/>
                <a:cs typeface="Arial" pitchFamily="34" charset="0"/>
              </a:rPr>
              <a:t>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Photon Energy Ta</a:t>
            </a:r>
            <a:r>
              <a:rPr lang="en-US" sz="1200" dirty="0" smtClean="0">
                <a:solidFill>
                  <a:schemeClr val="bg1"/>
                </a:solidFill>
                <a:latin typeface="Arial" pitchFamily="34" charset="0"/>
                <a:ea typeface="ＭＳ Ｐゴシック" pitchFamily="-110" charset="-128"/>
                <a:cs typeface="Arial" pitchFamily="34" charset="0"/>
              </a:rPr>
              <a:t>gger</a:t>
            </a:r>
          </a:p>
          <a:p>
            <a:pPr lvl="1" eaLnBrk="0" hangingPunct="0">
              <a:spcBef>
                <a:spcPct val="15000"/>
              </a:spcBef>
              <a:buFontTx/>
              <a:buChar char="-"/>
            </a:pPr>
            <a:endParaRPr lang="en-US" sz="1200" dirty="0" smtClean="0">
              <a:solidFill>
                <a:schemeClr val="bg1"/>
              </a:solidFill>
              <a:latin typeface="Arial" pitchFamily="34" charset="0"/>
              <a:ea typeface="ＭＳ Ｐゴシック" pitchFamily="-110" charset="-128"/>
              <a:cs typeface="Arial" pitchFamily="34" charset="0"/>
            </a:endParaRPr>
          </a:p>
        </p:txBody>
      </p:sp>
      <p:sp>
        <p:nvSpPr>
          <p:cNvPr id="12" name="Rectangle 20"/>
          <p:cNvSpPr>
            <a:spLocks noChangeArrowheads="1"/>
          </p:cNvSpPr>
          <p:nvPr/>
        </p:nvSpPr>
        <p:spPr bwMode="auto">
          <a:xfrm>
            <a:off x="9940" y="4782543"/>
            <a:ext cx="2503435" cy="1683538"/>
          </a:xfrm>
          <a:prstGeom prst="rect">
            <a:avLst/>
          </a:prstGeom>
          <a:solidFill>
            <a:schemeClr val="tx1"/>
          </a:solidFill>
          <a:ln w="9525">
            <a:solidFill>
              <a:srgbClr val="CCFFCC"/>
            </a:solidFill>
            <a:miter lim="800000"/>
            <a:headEnd/>
            <a:tailEnd/>
          </a:ln>
        </p:spPr>
        <p:txBody>
          <a:bodyPr wrap="square">
            <a:spAutoFit/>
          </a:bodyPr>
          <a:lstStyle/>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Upgrades to the baseline</a:t>
            </a:r>
            <a:endParaRPr lang="en-US" sz="16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 </a:t>
            </a:r>
            <a:r>
              <a:rPr lang="en-US" sz="1200" dirty="0" err="1" smtClean="0">
                <a:solidFill>
                  <a:srgbClr val="FFFFFF"/>
                </a:solidFill>
                <a:latin typeface="Arial" pitchFamily="34" charset="0"/>
                <a:ea typeface="ＭＳ Ｐゴシック" pitchFamily="-110" charset="-128"/>
                <a:cs typeface="Arial" pitchFamily="34" charset="0"/>
              </a:rPr>
              <a:t>MicroMegas</a:t>
            </a:r>
            <a:endParaRPr lang="en-US" sz="1200" dirty="0" smtClean="0">
              <a:solidFill>
                <a:srgbClr val="FFFFFF"/>
              </a:solidFill>
              <a:latin typeface="Arial" pitchFamily="34" charset="0"/>
              <a:ea typeface="ＭＳ Ｐゴシック" pitchFamily="-110" charset="-128"/>
              <a:cs typeface="Arial" pitchFamily="34" charset="0"/>
            </a:endParaRP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Central Neutron Detector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Forward Tagger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RICH Detector (2 sectors)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Polarized Target (long.)</a:t>
            </a:r>
          </a:p>
          <a:p>
            <a:pPr lvl="1" eaLnBrk="0" hangingPunct="0">
              <a:spcBef>
                <a:spcPct val="15000"/>
              </a:spcBef>
              <a:buFontTx/>
              <a:buChar char="-"/>
            </a:pPr>
            <a:endParaRPr lang="en-US" sz="1200" dirty="0" smtClean="0">
              <a:solidFill>
                <a:srgbClr val="FFFFFF"/>
              </a:solidFill>
              <a:latin typeface="Arial" pitchFamily="34" charset="0"/>
              <a:ea typeface="ＭＳ Ｐゴシック" pitchFamily="-110" charset="-128"/>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5"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6" name="Text Box 5"/>
          <p:cNvSpPr txBox="1">
            <a:spLocks noChangeArrowheads="1"/>
          </p:cNvSpPr>
          <p:nvPr/>
        </p:nvSpPr>
        <p:spPr bwMode="auto">
          <a:xfrm>
            <a:off x="376238" y="66087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0247" name="Rectangle 1026"/>
          <p:cNvSpPr>
            <a:spLocks noGrp="1" noChangeArrowheads="1"/>
          </p:cNvSpPr>
          <p:nvPr>
            <p:ph type="title" idx="4294967295"/>
          </p:nvPr>
        </p:nvSpPr>
        <p:spPr>
          <a:xfrm>
            <a:off x="0" y="-76201"/>
            <a:ext cx="9144000" cy="817721"/>
          </a:xfrm>
          <a:noFill/>
          <a:effectLst/>
        </p:spPr>
        <p:style>
          <a:lnRef idx="1">
            <a:schemeClr val="accent3"/>
          </a:lnRef>
          <a:fillRef idx="2">
            <a:schemeClr val="accent3"/>
          </a:fillRef>
          <a:effectRef idx="1">
            <a:schemeClr val="accent3"/>
          </a:effectRef>
          <a:fontRef idx="minor">
            <a:schemeClr val="dk1"/>
          </a:fontRef>
        </p:style>
        <p:txBody>
          <a:bodyPr/>
          <a:lstStyle/>
          <a:p>
            <a:pPr>
              <a:defRPr/>
            </a:pPr>
            <a:r>
              <a:rPr lang="en-GB" sz="3600" b="1" dirty="0" smtClean="0">
                <a:solidFill>
                  <a:srgbClr val="000090"/>
                </a:solidFill>
                <a:ea typeface="Tahoma" pitchFamily="28" charset="0"/>
                <a:cs typeface="Tahoma" pitchFamily="28" charset="0"/>
              </a:rPr>
              <a:t>The </a:t>
            </a:r>
            <a:r>
              <a:rPr lang="en-GB" b="1" dirty="0" smtClean="0">
                <a:solidFill>
                  <a:srgbClr val="000090"/>
                </a:solidFill>
                <a:ea typeface="Tahoma" pitchFamily="28" charset="0"/>
                <a:cs typeface="Tahoma" pitchFamily="28" charset="0"/>
              </a:rPr>
              <a:t>science</a:t>
            </a:r>
            <a:r>
              <a:rPr lang="en-GB" sz="3600" b="1" dirty="0" smtClean="0">
                <a:solidFill>
                  <a:srgbClr val="000090"/>
                </a:solidFill>
                <a:ea typeface="Tahoma" pitchFamily="28" charset="0"/>
                <a:cs typeface="Tahoma" pitchFamily="28" charset="0"/>
              </a:rPr>
              <a:t> </a:t>
            </a:r>
            <a:r>
              <a:rPr lang="en-GB" b="1" dirty="0" smtClean="0">
                <a:solidFill>
                  <a:srgbClr val="000090"/>
                </a:solidFill>
                <a:ea typeface="Tahoma" pitchFamily="28" charset="0"/>
                <a:cs typeface="Tahoma" pitchFamily="28" charset="0"/>
              </a:rPr>
              <a:t>program with CLAS12</a:t>
            </a:r>
            <a:endParaRPr lang="en-GB" sz="3600" b="1" dirty="0" smtClean="0">
              <a:solidFill>
                <a:srgbClr val="000090"/>
              </a:solidFill>
              <a:ea typeface="Tahoma" pitchFamily="28" charset="0"/>
              <a:cs typeface="Tahoma" pitchFamily="28" charset="0"/>
            </a:endParaRPr>
          </a:p>
        </p:txBody>
      </p:sp>
      <p:sp>
        <p:nvSpPr>
          <p:cNvPr id="10248" name="TextBox 11"/>
          <p:cNvSpPr txBox="1">
            <a:spLocks noChangeArrowheads="1"/>
          </p:cNvSpPr>
          <p:nvPr/>
        </p:nvSpPr>
        <p:spPr bwMode="auto">
          <a:xfrm>
            <a:off x="543133" y="678020"/>
            <a:ext cx="6453730" cy="4893647"/>
          </a:xfrm>
          <a:prstGeom prst="rect">
            <a:avLst/>
          </a:prstGeom>
          <a:noFill/>
          <a:ln w="9525">
            <a:noFill/>
            <a:miter lim="800000"/>
            <a:headEnd/>
            <a:tailEnd/>
          </a:ln>
        </p:spPr>
        <p:txBody>
          <a:bodyPr wrap="square">
            <a:prstTxWarp prst="textNoShape">
              <a:avLst/>
            </a:prstTxWarp>
            <a:spAutoFit/>
          </a:bodyPr>
          <a:lstStyle/>
          <a:p>
            <a:pPr>
              <a:buClr>
                <a:schemeClr val="accent2"/>
              </a:buClr>
            </a:pPr>
            <a:r>
              <a:rPr lang="en-US" sz="2400" dirty="0" smtClean="0">
                <a:solidFill>
                  <a:srgbClr val="000090"/>
                </a:solidFill>
                <a:latin typeface="Calibri"/>
                <a:ea typeface="Tahoma" charset="0"/>
                <a:cs typeface="Calibri"/>
              </a:rPr>
              <a:t> </a:t>
            </a:r>
          </a:p>
          <a:p>
            <a:pPr>
              <a:buClr>
                <a:schemeClr val="accent2"/>
              </a:buClr>
              <a:buFont typeface="Wingdings" charset="2"/>
              <a:buChar char="§"/>
            </a:pPr>
            <a:r>
              <a:rPr lang="en-US" sz="2400" dirty="0" smtClean="0">
                <a:solidFill>
                  <a:srgbClr val="000090"/>
                </a:solidFill>
                <a:latin typeface="Calibri"/>
                <a:ea typeface="Tahoma" charset="0"/>
                <a:cs typeface="Calibri"/>
              </a:rPr>
              <a:t> The 3D structure </a:t>
            </a:r>
            <a:r>
              <a:rPr lang="en-US" sz="2400" dirty="0">
                <a:solidFill>
                  <a:srgbClr val="000090"/>
                </a:solidFill>
                <a:latin typeface="Calibri"/>
                <a:ea typeface="Tahoma" charset="0"/>
                <a:cs typeface="Calibri"/>
              </a:rPr>
              <a:t>of the </a:t>
            </a:r>
            <a:r>
              <a:rPr lang="en-US" sz="2400" dirty="0" smtClean="0">
                <a:solidFill>
                  <a:srgbClr val="000090"/>
                </a:solidFill>
                <a:latin typeface="Calibri"/>
                <a:ea typeface="Tahoma" charset="0"/>
                <a:cs typeface="Calibri"/>
              </a:rPr>
              <a:t>nucleon – from form factors and PDFs to GPDs and TMDs</a:t>
            </a:r>
          </a:p>
          <a:p>
            <a:pPr>
              <a:buClr>
                <a:schemeClr val="accent2"/>
              </a:buClr>
            </a:pPr>
            <a:endParaRPr lang="en-US" sz="2400" dirty="0" smtClean="0">
              <a:solidFill>
                <a:srgbClr val="000090"/>
              </a:solidFill>
              <a:latin typeface="Calibri"/>
              <a:ea typeface="Tahoma" charset="0"/>
              <a:cs typeface="Calibri"/>
            </a:endParaRPr>
          </a:p>
          <a:p>
            <a:pPr>
              <a:buClr>
                <a:schemeClr val="accent2"/>
              </a:buClr>
            </a:pPr>
            <a:r>
              <a:rPr lang="en-US" sz="2400" dirty="0" smtClean="0">
                <a:solidFill>
                  <a:srgbClr val="000090"/>
                </a:solidFill>
                <a:latin typeface="Calibri"/>
                <a:ea typeface="Tahoma" charset="0"/>
                <a:cs typeface="Calibri"/>
              </a:rPr>
              <a:t> </a:t>
            </a:r>
          </a:p>
          <a:p>
            <a:pPr>
              <a:buClr>
                <a:schemeClr val="accent2"/>
              </a:buClr>
              <a:buFont typeface="Wingdings" charset="2"/>
              <a:buChar char="§"/>
            </a:pPr>
            <a:r>
              <a:rPr lang="en-US" sz="2400" dirty="0" smtClean="0">
                <a:solidFill>
                  <a:srgbClr val="000090"/>
                </a:solidFill>
                <a:latin typeface="Calibri"/>
                <a:ea typeface="Tahoma" charset="0"/>
                <a:cs typeface="Calibri"/>
              </a:rPr>
              <a:t>The strong interaction in nuclei – evolution of quark </a:t>
            </a:r>
            <a:r>
              <a:rPr lang="en-US" sz="2400" dirty="0" err="1" smtClean="0">
                <a:solidFill>
                  <a:srgbClr val="000090"/>
                </a:solidFill>
                <a:latin typeface="Calibri"/>
                <a:ea typeface="Tahoma" charset="0"/>
                <a:cs typeface="Calibri"/>
              </a:rPr>
              <a:t>hadronization</a:t>
            </a:r>
            <a:r>
              <a:rPr lang="en-US" sz="2400" dirty="0" smtClean="0">
                <a:solidFill>
                  <a:srgbClr val="000090"/>
                </a:solidFill>
                <a:latin typeface="Calibri"/>
                <a:ea typeface="Tahoma" charset="0"/>
                <a:cs typeface="Calibri"/>
              </a:rPr>
              <a:t>, nuclear transparency of hadrons</a:t>
            </a:r>
          </a:p>
          <a:p>
            <a:pPr>
              <a:buClr>
                <a:schemeClr val="accent2"/>
              </a:buClr>
            </a:pPr>
            <a:endParaRPr lang="en-US" sz="2400" dirty="0" smtClean="0">
              <a:solidFill>
                <a:srgbClr val="000090"/>
              </a:solidFill>
              <a:latin typeface="Calibri"/>
              <a:ea typeface="Tahoma" charset="0"/>
              <a:cs typeface="Calibri"/>
            </a:endParaRPr>
          </a:p>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a:t>
            </a:r>
            <a:r>
              <a:rPr lang="en-US" sz="2400" dirty="0">
                <a:solidFill>
                  <a:srgbClr val="000090"/>
                </a:solidFill>
                <a:latin typeface="Calibri"/>
                <a:ea typeface="Tahoma" charset="0"/>
                <a:cs typeface="Calibri"/>
              </a:rPr>
              <a:t>Quark confinement and the role of the glue in meson and baryon spectroscopy</a:t>
            </a:r>
          </a:p>
          <a:p>
            <a:pPr>
              <a:buClr>
                <a:schemeClr val="accent2"/>
              </a:buClr>
              <a:buFont typeface="Wingdings" charset="2"/>
              <a:buChar char="§"/>
            </a:pPr>
            <a:endParaRPr lang="en-US" sz="2400" dirty="0" smtClean="0">
              <a:solidFill>
                <a:srgbClr val="000090"/>
              </a:solidFill>
              <a:latin typeface="Calibri"/>
              <a:ea typeface="Tahoma" charset="0"/>
              <a:cs typeface="Calibri"/>
            </a:endParaRPr>
          </a:p>
        </p:txBody>
      </p:sp>
      <p:pic>
        <p:nvPicPr>
          <p:cNvPr id="10249" name="Picture 12" descr="diffractive_rho_cartoon.jpg"/>
          <p:cNvPicPr>
            <a:picLocks noChangeAspect="1"/>
          </p:cNvPicPr>
          <p:nvPr/>
        </p:nvPicPr>
        <p:blipFill>
          <a:blip r:embed="rId2"/>
          <a:srcRect/>
          <a:stretch>
            <a:fillRect/>
          </a:stretch>
        </p:blipFill>
        <p:spPr bwMode="auto">
          <a:xfrm>
            <a:off x="7344454" y="2591443"/>
            <a:ext cx="1379537" cy="1066800"/>
          </a:xfrm>
          <a:prstGeom prst="rect">
            <a:avLst/>
          </a:prstGeom>
          <a:noFill/>
          <a:ln w="9525">
            <a:noFill/>
            <a:miter lim="800000"/>
            <a:headEnd/>
            <a:tailEnd/>
          </a:ln>
        </p:spPr>
      </p:pic>
      <p:pic>
        <p:nvPicPr>
          <p:cNvPr id="10250" name="Picture 27"/>
          <p:cNvPicPr>
            <a:picLocks noChangeAspect="1" noChangeArrowheads="1"/>
          </p:cNvPicPr>
          <p:nvPr/>
        </p:nvPicPr>
        <p:blipFill>
          <a:blip r:embed="rId3"/>
          <a:srcRect t="8525" b="8853"/>
          <a:stretch>
            <a:fillRect/>
          </a:stretch>
        </p:blipFill>
        <p:spPr bwMode="auto">
          <a:xfrm>
            <a:off x="7423284" y="4252461"/>
            <a:ext cx="1295400" cy="1189037"/>
          </a:xfrm>
          <a:prstGeom prst="rect">
            <a:avLst/>
          </a:prstGeom>
          <a:noFill/>
          <a:ln w="9525">
            <a:noFill/>
            <a:miter lim="800000"/>
            <a:headEnd/>
            <a:tailEnd/>
          </a:ln>
        </p:spPr>
      </p:pic>
      <p:pic>
        <p:nvPicPr>
          <p:cNvPr id="14" name="Picture 3" descr="thumbtack"/>
          <p:cNvPicPr>
            <a:picLocks noChangeAspect="1" noChangeArrowheads="1"/>
          </p:cNvPicPr>
          <p:nvPr/>
        </p:nvPicPr>
        <p:blipFill>
          <a:blip r:embed="rId4"/>
          <a:srcRect l="6566" t="7648"/>
          <a:stretch>
            <a:fillRect/>
          </a:stretch>
        </p:blipFill>
        <p:spPr bwMode="auto">
          <a:xfrm>
            <a:off x="6996863" y="734782"/>
            <a:ext cx="1750011" cy="1198618"/>
          </a:xfrm>
          <a:prstGeom prst="rect">
            <a:avLst/>
          </a:prstGeom>
          <a:noFill/>
          <a:ln w="9525">
            <a:noFill/>
            <a:miter lim="800000"/>
            <a:headEnd/>
            <a:tailEnd/>
          </a:ln>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4340225" y="1257300"/>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2093913" y="1436688"/>
            <a:ext cx="1335087" cy="3892550"/>
            <a:chOff x="1004" y="1008"/>
            <a:chExt cx="900"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6" y="1114"/>
              <a:ext cx="788" cy="261"/>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882547">
            <a:off x="5153025" y="2652713"/>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88820">
            <a:off x="4926013" y="2716213"/>
            <a:ext cx="2216150" cy="457200"/>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1143000" y="1328738"/>
            <a:ext cx="6934200" cy="4991100"/>
          </a:xfrm>
          <a:prstGeom prst="rect">
            <a:avLst/>
          </a:prstGeom>
          <a:noFill/>
          <a:ln w="9525">
            <a:noFill/>
            <a:miter lim="800000"/>
            <a:headEnd/>
            <a:tailEnd/>
          </a:ln>
        </p:spPr>
      </p:pic>
      <p:sp>
        <p:nvSpPr>
          <p:cNvPr id="20488" name="Rectangle 13"/>
          <p:cNvSpPr>
            <a:spLocks noChangeArrowheads="1"/>
          </p:cNvSpPr>
          <p:nvPr/>
        </p:nvSpPr>
        <p:spPr bwMode="auto">
          <a:xfrm>
            <a:off x="2057400" y="1752600"/>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2209800" y="1676400"/>
            <a:ext cx="5486400" cy="3733800"/>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2012950" y="1436688"/>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2328863" y="1431925"/>
            <a:ext cx="1328737" cy="396875"/>
          </a:xfrm>
          <a:prstGeom prst="rect">
            <a:avLst/>
          </a:prstGeom>
          <a:noFill/>
          <a:ln w="19050">
            <a:noFill/>
            <a:miter lim="800000"/>
            <a:headEnd/>
            <a:tailEnd/>
          </a:ln>
        </p:spPr>
        <p:txBody>
          <a:bodyPr wrap="none">
            <a:spAutoFit/>
          </a:bodyPr>
          <a:lstStyle/>
          <a:p>
            <a:pPr algn="ctr"/>
            <a:r>
              <a:rPr lang="en-US" sz="2000" b="1" i="1">
                <a:solidFill>
                  <a:srgbClr val="0000CC"/>
                </a:solidFill>
              </a:rPr>
              <a:t>H1, ZEUS</a:t>
            </a:r>
          </a:p>
        </p:txBody>
      </p:sp>
      <p:sp>
        <p:nvSpPr>
          <p:cNvPr id="20492" name="Line 17"/>
          <p:cNvSpPr>
            <a:spLocks noChangeShapeType="1"/>
          </p:cNvSpPr>
          <p:nvPr/>
        </p:nvSpPr>
        <p:spPr bwMode="auto">
          <a:xfrm flipH="1">
            <a:off x="2174875" y="1606550"/>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2043113" y="1682750"/>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2095500" y="1219200"/>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2132013" y="1503363"/>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2278753">
            <a:off x="4800600" y="2971800"/>
            <a:ext cx="2393950" cy="457200"/>
          </a:xfrm>
          <a:prstGeom prst="rect">
            <a:avLst/>
          </a:prstGeom>
          <a:noFill/>
          <a:ln w="9525">
            <a:noFill/>
            <a:miter lim="800000"/>
            <a:headEnd/>
            <a:tailEnd/>
          </a:ln>
        </p:spPr>
        <p:txBody>
          <a:bodyPr wrap="none">
            <a:spAutoFit/>
          </a:bodyPr>
          <a:lstStyle/>
          <a:p>
            <a:r>
              <a:rPr lang="en-US" sz="2400" b="1" i="1">
                <a:solidFill>
                  <a:srgbClr val="000000"/>
                </a:solidFill>
              </a:rPr>
              <a:t>JLab @ 12 GeV</a:t>
            </a:r>
          </a:p>
        </p:txBody>
      </p:sp>
      <p:sp>
        <p:nvSpPr>
          <p:cNvPr id="20497" name="Text Box 22"/>
          <p:cNvSpPr txBox="1">
            <a:spLocks noChangeArrowheads="1"/>
          </p:cNvSpPr>
          <p:nvPr/>
        </p:nvSpPr>
        <p:spPr bwMode="auto">
          <a:xfrm rot="-2176815">
            <a:off x="5118100" y="2147888"/>
            <a:ext cx="958850" cy="366712"/>
          </a:xfrm>
          <a:prstGeom prst="rect">
            <a:avLst/>
          </a:prstGeom>
          <a:noFill/>
          <a:ln w="9525">
            <a:noFill/>
            <a:miter lim="800000"/>
            <a:headEnd/>
            <a:tailEnd/>
          </a:ln>
        </p:spPr>
        <p:txBody>
          <a:bodyPr wrap="none">
            <a:spAutoFit/>
          </a:bodyPr>
          <a:lstStyle/>
          <a:p>
            <a:r>
              <a:rPr lang="en-US">
                <a:solidFill>
                  <a:srgbClr val="0070C0"/>
                </a:solidFill>
              </a:rPr>
              <a:t>11 GeV</a:t>
            </a:r>
          </a:p>
        </p:txBody>
      </p:sp>
      <p:sp>
        <p:nvSpPr>
          <p:cNvPr id="20498" name="Text Box 23"/>
          <p:cNvSpPr txBox="1">
            <a:spLocks noChangeArrowheads="1"/>
          </p:cNvSpPr>
          <p:nvPr/>
        </p:nvSpPr>
        <p:spPr bwMode="auto">
          <a:xfrm rot="-3068913">
            <a:off x="3636169" y="1712119"/>
            <a:ext cx="958850" cy="36671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4837109">
            <a:off x="1915319" y="2169319"/>
            <a:ext cx="1085850" cy="366712"/>
          </a:xfrm>
          <a:prstGeom prst="rect">
            <a:avLst/>
          </a:prstGeom>
          <a:noFill/>
          <a:ln w="9525">
            <a:noFill/>
            <a:miter lim="800000"/>
            <a:headEnd/>
            <a:tailEnd/>
          </a:ln>
        </p:spPr>
        <p:txBody>
          <a:bodyPr wrap="none">
            <a:spAutoFit/>
          </a:bodyPr>
          <a:lstStyle/>
          <a:p>
            <a:r>
              <a:rPr lang="en-US">
                <a:solidFill>
                  <a:srgbClr val="FF0000"/>
                </a:solidFill>
              </a:rPr>
              <a:t>200 GeV</a:t>
            </a:r>
          </a:p>
        </p:txBody>
      </p:sp>
      <p:sp>
        <p:nvSpPr>
          <p:cNvPr id="20500" name="Text Box 25"/>
          <p:cNvSpPr txBox="1">
            <a:spLocks noChangeArrowheads="1"/>
          </p:cNvSpPr>
          <p:nvPr/>
        </p:nvSpPr>
        <p:spPr bwMode="auto">
          <a:xfrm rot="-2488212">
            <a:off x="6311900" y="3595688"/>
            <a:ext cx="1308100" cy="366712"/>
          </a:xfrm>
          <a:prstGeom prst="rect">
            <a:avLst/>
          </a:prstGeom>
          <a:noFill/>
          <a:ln w="9525">
            <a:noFill/>
            <a:miter lim="800000"/>
            <a:headEnd/>
            <a:tailEnd/>
          </a:ln>
        </p:spPr>
        <p:txBody>
          <a:bodyPr wrap="none">
            <a:spAutoFit/>
          </a:bodyPr>
          <a:lstStyle/>
          <a:p>
            <a:r>
              <a:rPr lang="en-US">
                <a:solidFill>
                  <a:srgbClr val="0070C0"/>
                </a:solidFill>
              </a:rPr>
              <a:t>W = 2 GeV</a:t>
            </a:r>
          </a:p>
        </p:txBody>
      </p:sp>
      <p:sp>
        <p:nvSpPr>
          <p:cNvPr id="144412" name="Text Box 28"/>
          <p:cNvSpPr txBox="1">
            <a:spLocks noChangeArrowheads="1"/>
          </p:cNvSpPr>
          <p:nvPr/>
        </p:nvSpPr>
        <p:spPr bwMode="auto">
          <a:xfrm>
            <a:off x="5961063" y="1524000"/>
            <a:ext cx="2192337" cy="584200"/>
          </a:xfrm>
          <a:prstGeom prst="rect">
            <a:avLst/>
          </a:prstGeom>
          <a:solidFill>
            <a:srgbClr val="008000"/>
          </a:solidFill>
          <a:ln w="9525">
            <a:solidFill>
              <a:srgbClr val="000000"/>
            </a:solidFill>
            <a:miter lim="800000"/>
            <a:headEnd/>
            <a:tailEnd/>
          </a:ln>
        </p:spPr>
        <p:txBody>
          <a:bodyPr wrap="none">
            <a:spAutoFit/>
          </a:bodyPr>
          <a:lstStyle/>
          <a:p>
            <a:r>
              <a:rPr lang="en-US" sz="1600">
                <a:solidFill>
                  <a:srgbClr val="FFFFFF"/>
                </a:solidFill>
                <a:latin typeface="Calibri" pitchFamily="34" charset="0"/>
                <a:cs typeface="Calibri" pitchFamily="34" charset="0"/>
              </a:rPr>
              <a:t>Study of high x</a:t>
            </a:r>
            <a:r>
              <a:rPr lang="en-US" sz="1600" baseline="-25000">
                <a:solidFill>
                  <a:srgbClr val="FFFFFF"/>
                </a:solidFill>
                <a:latin typeface="Calibri" pitchFamily="34" charset="0"/>
                <a:cs typeface="Calibri" pitchFamily="34" charset="0"/>
              </a:rPr>
              <a:t>B</a:t>
            </a:r>
            <a:r>
              <a:rPr lang="en-US" sz="1600">
                <a:solidFill>
                  <a:srgbClr val="FFFFFF"/>
                </a:solidFill>
                <a:latin typeface="Calibri" pitchFamily="34" charset="0"/>
                <a:cs typeface="Calibri" pitchFamily="34" charset="0"/>
              </a:rPr>
              <a:t> domain </a:t>
            </a:r>
          </a:p>
          <a:p>
            <a:r>
              <a:rPr lang="en-US" sz="1600">
                <a:solidFill>
                  <a:srgbClr val="FFFFFF"/>
                </a:solidFill>
                <a:latin typeface="Calibri" pitchFamily="34" charset="0"/>
                <a:cs typeface="Calibri" pitchFamily="34" charset="0"/>
              </a:rPr>
              <a:t>requires high luminosity </a:t>
            </a:r>
          </a:p>
        </p:txBody>
      </p:sp>
      <p:sp>
        <p:nvSpPr>
          <p:cNvPr id="20502" name="Text Box 29"/>
          <p:cNvSpPr txBox="1">
            <a:spLocks noChangeArrowheads="1"/>
          </p:cNvSpPr>
          <p:nvPr/>
        </p:nvSpPr>
        <p:spPr bwMode="auto">
          <a:xfrm>
            <a:off x="7262813" y="5756275"/>
            <a:ext cx="501650" cy="366713"/>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4340225" y="2286000"/>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2590800" y="3946525"/>
            <a:ext cx="1273175" cy="396875"/>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2209800" y="3184525"/>
            <a:ext cx="1470025" cy="396875"/>
          </a:xfrm>
          <a:prstGeom prst="rect">
            <a:avLst/>
          </a:prstGeom>
          <a:noFill/>
          <a:ln w="9525">
            <a:noFill/>
            <a:miter lim="800000"/>
            <a:headEnd/>
            <a:tailEnd/>
          </a:ln>
        </p:spPr>
        <p:txBody>
          <a:bodyPr wrap="none">
            <a:spAutoFit/>
          </a:bodyPr>
          <a:lstStyle/>
          <a:p>
            <a:r>
              <a:rPr lang="en-US" sz="2000" b="1" i="1">
                <a:solidFill>
                  <a:srgbClr val="FF0000"/>
                </a:solidFill>
              </a:rPr>
              <a:t>COMPASS</a:t>
            </a:r>
          </a:p>
        </p:txBody>
      </p:sp>
      <p:sp>
        <p:nvSpPr>
          <p:cNvPr id="20506" name="Line 33"/>
          <p:cNvSpPr>
            <a:spLocks noChangeShapeType="1"/>
          </p:cNvSpPr>
          <p:nvPr/>
        </p:nvSpPr>
        <p:spPr bwMode="auto">
          <a:xfrm>
            <a:off x="3733800" y="3352800"/>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3886200" y="4114800"/>
            <a:ext cx="381000" cy="0"/>
          </a:xfrm>
          <a:prstGeom prst="line">
            <a:avLst/>
          </a:prstGeom>
          <a:noFill/>
          <a:ln w="28575">
            <a:solidFill>
              <a:schemeClr val="accent2"/>
            </a:solidFill>
            <a:round/>
            <a:headEnd/>
            <a:tailEnd type="triangle" w="med" len="med"/>
          </a:ln>
        </p:spPr>
        <p:txBody>
          <a:bodyPr/>
          <a:lstStyle/>
          <a:p>
            <a:endParaRPr lang="en-US"/>
          </a:p>
        </p:txBody>
      </p:sp>
      <p:sp>
        <p:nvSpPr>
          <p:cNvPr id="144419" name="Text Box 35"/>
          <p:cNvSpPr txBox="1">
            <a:spLocks noChangeArrowheads="1"/>
          </p:cNvSpPr>
          <p:nvPr/>
        </p:nvSpPr>
        <p:spPr bwMode="auto">
          <a:xfrm>
            <a:off x="4973638" y="4419600"/>
            <a:ext cx="2462212" cy="835025"/>
          </a:xfrm>
          <a:prstGeom prst="rect">
            <a:avLst/>
          </a:prstGeom>
          <a:solidFill>
            <a:schemeClr val="bg1"/>
          </a:solidFill>
          <a:ln w="9525">
            <a:solidFill>
              <a:srgbClr val="000000"/>
            </a:solidFill>
            <a:miter lim="800000"/>
            <a:headEnd/>
            <a:tailEnd/>
          </a:ln>
        </p:spPr>
        <p:txBody>
          <a:bodyPr>
            <a:spAutoFit/>
          </a:bodyPr>
          <a:lstStyle/>
          <a:p>
            <a:r>
              <a:rPr lang="en-US" sz="1600">
                <a:solidFill>
                  <a:srgbClr val="000000"/>
                </a:solidFill>
                <a:latin typeface="Calibri" pitchFamily="34" charset="0"/>
                <a:cs typeface="Calibri" pitchFamily="34" charset="0"/>
              </a:rPr>
              <a:t>The 12 GeV Upgrade is well matched to  studies in the valence quark regime. </a:t>
            </a:r>
          </a:p>
        </p:txBody>
      </p:sp>
      <p:sp>
        <p:nvSpPr>
          <p:cNvPr id="34" name="TextBox 33"/>
          <p:cNvSpPr txBox="1"/>
          <p:nvPr/>
        </p:nvSpPr>
        <p:spPr>
          <a:xfrm>
            <a:off x="0" y="31946"/>
            <a:ext cx="9144000" cy="584776"/>
          </a:xfrm>
          <a:prstGeom prst="rect">
            <a:avLst/>
          </a:prstGeom>
          <a:noFill/>
        </p:spPr>
        <p:txBody>
          <a:bodyPr wrap="square">
            <a:spAutoFit/>
          </a:bodyPr>
          <a:lstStyle/>
          <a:p>
            <a:pPr algn="ctr" fontAlgn="auto">
              <a:spcBef>
                <a:spcPts val="0"/>
              </a:spcBef>
              <a:spcAft>
                <a:spcPts val="0"/>
              </a:spcAft>
              <a:defRPr/>
            </a:pPr>
            <a:r>
              <a:rPr lang="en-US" sz="3200" b="1" kern="0" dirty="0" smtClean="0">
                <a:ln w="12700">
                  <a:noFill/>
                </a:ln>
                <a:solidFill>
                  <a:srgbClr val="333399"/>
                </a:solidFill>
                <a:effectLst>
                  <a:innerShdw blurRad="63500" dist="50800">
                    <a:prstClr val="black">
                      <a:alpha val="50000"/>
                    </a:prstClr>
                  </a:innerShdw>
                </a:effectLst>
                <a:ea typeface="ＭＳ Ｐゴシック" charset="-128"/>
              </a:rPr>
              <a:t>Kinematic coverage of DVCS</a:t>
            </a:r>
            <a:endParaRPr lang="en-US" sz="1400" dirty="0">
              <a:ln w="12700">
                <a:noFill/>
              </a:ln>
              <a:solidFill>
                <a:srgbClr val="333399"/>
              </a:solidFill>
              <a:latin typeface="+mn-lt"/>
              <a:cs typeface="+mn-cs"/>
            </a:endParaRPr>
          </a:p>
        </p:txBody>
      </p:sp>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8655992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4412"/>
                                        </p:tgtEl>
                                        <p:attrNameLst>
                                          <p:attrName>style.visibility</p:attrName>
                                        </p:attrNameLst>
                                      </p:cBhvr>
                                      <p:to>
                                        <p:strVal val="visible"/>
                                      </p:to>
                                    </p:set>
                                    <p:anim calcmode="lin" valueType="num">
                                      <p:cBhvr additive="base">
                                        <p:cTn id="7" dur="2000" fill="hold"/>
                                        <p:tgtEl>
                                          <p:spTgt spid="144412"/>
                                        </p:tgtEl>
                                        <p:attrNameLst>
                                          <p:attrName>ppt_x</p:attrName>
                                        </p:attrNameLst>
                                      </p:cBhvr>
                                      <p:tavLst>
                                        <p:tav tm="0">
                                          <p:val>
                                            <p:strVal val="1+#ppt_w/2"/>
                                          </p:val>
                                        </p:tav>
                                        <p:tav tm="100000">
                                          <p:val>
                                            <p:strVal val="#ppt_x"/>
                                          </p:val>
                                        </p:tav>
                                      </p:tavLst>
                                    </p:anim>
                                    <p:anim calcmode="lin" valueType="num">
                                      <p:cBhvr additive="base">
                                        <p:cTn id="8" dur="2000" fill="hold"/>
                                        <p:tgtEl>
                                          <p:spTgt spid="1444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2" grpId="0" animBg="1"/>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5.3"/>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6|21.1|18."/>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59.7"/>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9|48.3|22.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9|48.3|22.1"/>
</p:tagLst>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20468</TotalTime>
  <Words>3587</Words>
  <Application>Microsoft Macintosh PowerPoint</Application>
  <PresentationFormat>On-screen Show (4:3)</PresentationFormat>
  <Paragraphs>663</Paragraphs>
  <Slides>39</Slides>
  <Notes>13</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39</vt:i4>
      </vt:variant>
    </vt:vector>
  </HeadingPairs>
  <TitlesOfParts>
    <vt:vector size="42" baseType="lpstr">
      <vt:lpstr>1_JLabPowerpointMain</vt:lpstr>
      <vt:lpstr>Default Design</vt:lpstr>
      <vt:lpstr>Equation</vt:lpstr>
      <vt:lpstr>Slide 1</vt:lpstr>
      <vt:lpstr>JLab Electron Accelerator Site</vt:lpstr>
      <vt:lpstr>12 GeV Upgrade Project</vt:lpstr>
      <vt:lpstr>2015 NSAC Long Range Plan</vt:lpstr>
      <vt:lpstr>12 GeV Scientific Capabilities</vt:lpstr>
      <vt:lpstr>Slide 6</vt:lpstr>
      <vt:lpstr>Slide 7</vt:lpstr>
      <vt:lpstr>The science program with CLAS12</vt:lpstr>
      <vt:lpstr>Slide 9</vt:lpstr>
      <vt:lpstr>Slide 10</vt:lpstr>
      <vt:lpstr>Meson Spectroscopy with CLAS12</vt:lpstr>
      <vt:lpstr>Slide 12</vt:lpstr>
      <vt:lpstr>DIS structure functions and dv(x)/uv(x) </vt:lpstr>
      <vt:lpstr>Slide 14</vt:lpstr>
      <vt:lpstr>Slide 15</vt:lpstr>
      <vt:lpstr>Slide 16</vt:lpstr>
      <vt:lpstr>Slide 17</vt:lpstr>
      <vt:lpstr>Generalized Parton Distributions</vt:lpstr>
      <vt:lpstr>Physical content of GPD E &amp; H </vt:lpstr>
      <vt:lpstr>Slide 20</vt:lpstr>
      <vt:lpstr>Slide 21</vt:lpstr>
      <vt:lpstr>Slide 22</vt:lpstr>
      <vt:lpstr>DVCS Unpolarized Cross-Sections (6GeV)</vt:lpstr>
      <vt:lpstr>DVCS Longitundinal Target (6GeV)</vt:lpstr>
      <vt:lpstr>ALU projections for JLab@12GeV</vt:lpstr>
      <vt:lpstr>ALU projections for protons</vt:lpstr>
      <vt:lpstr>Slide 27</vt:lpstr>
      <vt:lpstr>AUT projections  for 12GeV</vt:lpstr>
      <vt:lpstr>GPD H from projected CLAS12 data</vt:lpstr>
      <vt:lpstr>Projected quark densities in impact parameter</vt:lpstr>
      <vt:lpstr>Slide 31</vt:lpstr>
      <vt:lpstr>Accessing GPDs through DVCS</vt:lpstr>
      <vt:lpstr>DDVCS with CLAS12 in Hall-B – LOI </vt:lpstr>
      <vt:lpstr>Slide 34</vt:lpstr>
      <vt:lpstr>Extraction and Validation Framework</vt:lpstr>
      <vt:lpstr>Slide 36</vt:lpstr>
      <vt:lpstr>Summary</vt:lpstr>
      <vt:lpstr>Electron Ion Collider </vt:lpstr>
      <vt:lpstr>Slide 39</vt:lpstr>
    </vt:vector>
  </TitlesOfParts>
  <Company>Jefferson Lab</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Latifa Elouadrhiri</cp:lastModifiedBy>
  <cp:revision>67</cp:revision>
  <dcterms:created xsi:type="dcterms:W3CDTF">2016-06-04T08:54:27Z</dcterms:created>
  <dcterms:modified xsi:type="dcterms:W3CDTF">2016-06-04T08:56:33Z</dcterms:modified>
</cp:coreProperties>
</file>