
<file path=[Content_Types].xml><?xml version="1.0" encoding="utf-8"?>
<Types xmlns="http://schemas.openxmlformats.org/package/2006/content-types">
  <Override PartName="/ppt/notesSlides/notesSlide2.xml" ContentType="application/vnd.openxmlformats-officedocument.presentationml.notesSlide+xml"/>
  <Override PartName="/ppt/tags/tag2.xml" ContentType="application/vnd.openxmlformats-officedocument.presentationml.tags+xml"/>
  <Override PartName="/ppt/slides/slide22.xml" ContentType="application/vnd.openxmlformats-officedocument.presentationml.slide+xml"/>
  <Override PartName="/ppt/slides/slide28.xml" ContentType="application/vnd.openxmlformats-officedocument.presentationml.slide+xml"/>
  <Override PartName="/ppt/theme/theme2.xml" ContentType="application/vnd.openxmlformats-officedocument.theme+xml"/>
  <Override PartName="/ppt/slides/slide2.xml" ContentType="application/vnd.openxmlformats-officedocument.presentationml.slide+xml"/>
  <Override PartName="/ppt/notesSlides/notesSlide11.xml" ContentType="application/vnd.openxmlformats-officedocument.presentationml.notesSlide+xml"/>
  <Override PartName="/ppt/slides/slide30.xml" ContentType="application/vnd.openxmlformats-officedocument.presentationml.slide+xml"/>
  <Override PartName="/ppt/notesSlides/notesSlide9.xml" ContentType="application/vnd.openxmlformats-officedocument.presentationml.notesSlide+xml"/>
  <Override PartName="/ppt/slides/slide35.xml" ContentType="application/vnd.openxmlformats-officedocument.presentationml.slide+xml"/>
  <Override PartName="/docProps/app.xml" ContentType="application/vnd.openxmlformats-officedocument.extended-properties+xml"/>
  <Override PartName="/ppt/slides/slide3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theme/theme3.xml" ContentType="application/vnd.openxmlformats-officedocument.theme+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5.xml" ContentType="application/vnd.openxmlformats-officedocument.presentationml.slideLayout+xml"/>
  <Override PartName="/ppt/slides/slide23.xml" ContentType="application/vnd.openxmlformats-officedocument.presentationml.slide+xml"/>
  <Override PartName="/ppt/tags/tag3.xml" ContentType="application/vnd.openxmlformats-officedocument.presentationml.tags+xml"/>
  <Override PartName="/ppt/embeddings/Microsoft_Equation8.bin" ContentType="application/vnd.openxmlformats-officedocument.oleObject"/>
  <Override PartName="/ppt/notesSlides/notesSlide3.xml" ContentType="application/vnd.openxmlformats-officedocument.presentationml.notesSlide+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viewProps.xml" ContentType="application/vnd.openxmlformats-officedocument.presentationml.viewProps+xml"/>
  <Default Extension="wmf" ContentType="image/x-wmf"/>
  <Override PartName="/ppt/notesSlides/notesSlide7.xml" ContentType="application/vnd.openxmlformats-officedocument.presentationml.notesSlide+xml"/>
  <Override PartName="/ppt/slides/slide25.xml" ContentType="application/vnd.openxmlformats-officedocument.presentationml.slide+xml"/>
  <Override PartName="/ppt/notesSlides/notesSlide4.xml" ContentType="application/vnd.openxmlformats-officedocument.presentationml.notesSlide+xml"/>
  <Override PartName="/ppt/tags/tag4.xml" ContentType="application/vnd.openxmlformats-officedocument.presentationml.tags+xml"/>
  <Override PartName="/ppt/embeddings/Microsoft_Equation2.bin" ContentType="application/vnd.openxmlformats-officedocument.oleObject"/>
  <Override PartName="/ppt/embeddings/Microsoft_Equation4.bin" ContentType="application/vnd.openxmlformats-officedocument.oleObject"/>
  <Override PartName="/ppt/embeddings/Microsoft_Equation11.bin" ContentType="application/vnd.openxmlformats-officedocument.oleObject"/>
  <Override PartName="/ppt/slides/slide13.xml" ContentType="application/vnd.openxmlformats-officedocument.presentationml.slide+xml"/>
  <Override PartName="/ppt/slides/slide14.xml" ContentType="application/vnd.openxmlformats-officedocument.presentationml.slide+xml"/>
  <Override PartName="/ppt/embeddings/Microsoft_Equation10.bin" ContentType="application/vnd.openxmlformats-officedocument.oleObject"/>
  <Override PartName="/ppt/slides/slide34.xml" ContentType="application/vnd.openxmlformats-officedocument.presentationml.slide+xml"/>
  <Override PartName="/ppt/embeddings/Microsoft_Equation5.bin" ContentType="application/vnd.openxmlformats-officedocument.oleObject"/>
  <Override PartName="/ppt/notesSlides/notesSlide12.xml" ContentType="application/vnd.openxmlformats-officedocument.presentationml.notesSlide+xml"/>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embeddings/Microsoft_Equation7.bin" ContentType="application/vnd.openxmlformats-officedocument.oleObject"/>
  <Override PartName="/ppt/slideLayouts/slideLayout4.xml" ContentType="application/vnd.openxmlformats-officedocument.presentationml.slideLayout+xml"/>
  <Override PartName="/ppt/notesSlides/notesSlide5.xml" ContentType="application/vnd.openxmlformats-officedocument.presentationml.notesSlide+xml"/>
  <Override PartName="/ppt/slideLayouts/slideLayout2.xml" ContentType="application/vnd.openxmlformats-officedocument.presentationml.slideLayout+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theme/theme1.xml" ContentType="application/vnd.openxmlformats-officedocument.theme+xml"/>
  <Default Extension="emf" ContentType="image/x-emf"/>
  <Override PartName="/ppt/presentation.xml" ContentType="application/vnd.openxmlformats-officedocument.presentationml.presentation.main+xml"/>
  <Override PartName="/ppt/slides/slide5.xml" ContentType="application/vnd.openxmlformats-officedocument.presentationml.slide+xml"/>
  <Override PartName="/ppt/slides/slide37.xml" ContentType="application/vnd.openxmlformats-officedocument.presentationml.slide+xml"/>
  <Override PartName="/ppt/slides/slide10.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Default Extension="jpeg" ContentType="image/jpeg"/>
  <Default Extension="vml" ContentType="application/vnd.openxmlformats-officedocument.vmlDrawing"/>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embeddings/Microsoft_Equation1.bin" ContentType="application/vnd.openxmlformats-officedocument.oleObject"/>
  <Override PartName="/ppt/slides/slide27.xml" ContentType="application/vnd.openxmlformats-officedocument.presentationml.slide+xml"/>
  <Override PartName="/ppt/tags/tag5.xml" ContentType="application/vnd.openxmlformats-officedocument.presentationml.tags+xml"/>
  <Override PartName="/ppt/notesSlides/notesSlide8.xml" ContentType="application/vnd.openxmlformats-officedocument.presentationml.notesSlide+xml"/>
  <Default Extension="tiff" ContentType="image/tiff"/>
  <Override PartName="/docProps/core.xml" ContentType="application/vnd.openxmlformats-package.core-properties+xml"/>
  <Override PartName="/ppt/slides/slide8.xml" ContentType="application/vnd.openxmlformats-officedocument.presentationml.slide+xml"/>
  <Override PartName="/ppt/slides/slide31.xml" ContentType="application/vnd.openxmlformats-officedocument.presentationml.slide+xml"/>
  <Override PartName="/ppt/slides/slide15.xml" ContentType="application/vnd.openxmlformats-officedocument.presentationml.slide+xml"/>
  <Override PartName="/ppt/embeddings/Microsoft_Equation9.bin" ContentType="application/vnd.openxmlformats-officedocument.oleObject"/>
  <Default Extension="bin" ContentType="application/vnd.openxmlformats-officedocument.presentationml.printerSettings"/>
  <Override PartName="/ppt/slideMasters/slideMaster2.xml" ContentType="application/vnd.openxmlformats-officedocument.presentationml.slideMaster+xml"/>
  <Override PartName="/ppt/notesSlides/notesSlide10.xml" ContentType="application/vnd.openxmlformats-officedocument.presentationml.notesSlide+xml"/>
  <Override PartName="/ppt/slides/slide9.xml" ContentType="application/vnd.openxmlformats-officedocument.presentationml.slide+xml"/>
  <Override PartName="/ppt/embeddings/Microsoft_Equation3.bin" ContentType="application/vnd.openxmlformats-officedocument.oleObject"/>
  <Override PartName="/ppt/embeddings/Microsoft_Equation6.bin" ContentType="application/vnd.openxmlformats-officedocument.oleObject"/>
  <Override PartName="/ppt/slides/slide24.xml" ContentType="application/vnd.openxmlformats-officedocument.presentationml.slide+xml"/>
  <Override PartName="/ppt/slides/slide39.xml" ContentType="application/vnd.openxmlformats-officedocument.presentationml.slide+xml"/>
  <Override PartName="/ppt/tags/tag1.xml" ContentType="application/vnd.openxmlformats-officedocument.presentationml.tags+xml"/>
  <Override PartName="/ppt/slides/slide32.xml" ContentType="application/vnd.openxmlformats-officedocument.presentationml.slide+xml"/>
  <Default Extension="rels" ContentType="application/vnd.openxmlformats-package.relationships+xml"/>
  <Override PartName="/ppt/slides/slide6.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Default Extension="pdf" ContentType="application/pdf"/>
  <Override PartName="/ppt/slides/slide19.xml" ContentType="application/vnd.openxmlformats-officedocument.presentationml.slide+xml"/>
  <Override PartName="/ppt/slides/slide12.xml" ContentType="application/vnd.openxmlformats-officedocument.presentationml.slide+xml"/>
  <Override PartName="/ppt/slides/slide29.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60" r:id="rId1"/>
    <p:sldMasterId id="2147483665" r:id="rId2"/>
  </p:sldMasterIdLst>
  <p:notesMasterIdLst>
    <p:notesMasterId r:id="rId42"/>
  </p:notesMasterIdLst>
  <p:sldIdLst>
    <p:sldId id="257" r:id="rId3"/>
    <p:sldId id="359" r:id="rId4"/>
    <p:sldId id="360" r:id="rId5"/>
    <p:sldId id="361" r:id="rId6"/>
    <p:sldId id="364" r:id="rId7"/>
    <p:sldId id="358" r:id="rId8"/>
    <p:sldId id="365" r:id="rId9"/>
    <p:sldId id="372" r:id="rId10"/>
    <p:sldId id="375" r:id="rId11"/>
    <p:sldId id="373" r:id="rId12"/>
    <p:sldId id="368" r:id="rId13"/>
    <p:sldId id="369" r:id="rId14"/>
    <p:sldId id="370" r:id="rId15"/>
    <p:sldId id="371" r:id="rId16"/>
    <p:sldId id="377" r:id="rId17"/>
    <p:sldId id="378" r:id="rId18"/>
    <p:sldId id="379" r:id="rId19"/>
    <p:sldId id="398" r:id="rId20"/>
    <p:sldId id="380" r:id="rId21"/>
    <p:sldId id="381" r:id="rId22"/>
    <p:sldId id="383" r:id="rId23"/>
    <p:sldId id="384" r:id="rId24"/>
    <p:sldId id="385" r:id="rId25"/>
    <p:sldId id="386" r:id="rId26"/>
    <p:sldId id="387" r:id="rId27"/>
    <p:sldId id="388" r:id="rId28"/>
    <p:sldId id="389" r:id="rId29"/>
    <p:sldId id="390" r:id="rId30"/>
    <p:sldId id="393" r:id="rId31"/>
    <p:sldId id="392" r:id="rId32"/>
    <p:sldId id="264" r:id="rId33"/>
    <p:sldId id="356" r:id="rId34"/>
    <p:sldId id="259" r:id="rId35"/>
    <p:sldId id="260" r:id="rId36"/>
    <p:sldId id="357" r:id="rId37"/>
    <p:sldId id="397" r:id="rId38"/>
    <p:sldId id="395" r:id="rId39"/>
    <p:sldId id="362" r:id="rId40"/>
    <p:sldId id="396"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p:restoredLeft sz="12428" autoAdjust="0"/>
    <p:restoredTop sz="94660"/>
  </p:normalViewPr>
  <p:slideViewPr>
    <p:cSldViewPr>
      <p:cViewPr>
        <p:scale>
          <a:sx n="100" d="100"/>
          <a:sy n="100" d="100"/>
        </p:scale>
        <p:origin x="-720" y="-8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35" Type="http://schemas.openxmlformats.org/officeDocument/2006/relationships/slide" Target="slides/slide33.xml"/><Relationship Id="rId31" Type="http://schemas.openxmlformats.org/officeDocument/2006/relationships/slide" Target="slides/slide29.xml"/><Relationship Id="rId34" Type="http://schemas.openxmlformats.org/officeDocument/2006/relationships/slide" Target="slides/slide32.xml"/><Relationship Id="rId39" Type="http://schemas.openxmlformats.org/officeDocument/2006/relationships/slide" Target="slides/slide37.xml"/><Relationship Id="rId40" Type="http://schemas.openxmlformats.org/officeDocument/2006/relationships/slide" Target="slides/slide38.xml"/><Relationship Id="rId7" Type="http://schemas.openxmlformats.org/officeDocument/2006/relationships/slide" Target="slides/slide5.xml"/><Relationship Id="rId36" Type="http://schemas.openxmlformats.org/officeDocument/2006/relationships/slide" Target="slides/slide34.xml"/><Relationship Id="rId43" Type="http://schemas.openxmlformats.org/officeDocument/2006/relationships/printerSettings" Target="printerSettings/printerSettings1.bin"/><Relationship Id="rId1" Type="http://schemas.openxmlformats.org/officeDocument/2006/relationships/slideMaster" Target="slideMasters/slideMaster1.xml"/><Relationship Id="rId24" Type="http://schemas.openxmlformats.org/officeDocument/2006/relationships/slide" Target="slides/slide22.xml"/><Relationship Id="rId25" Type="http://schemas.openxmlformats.org/officeDocument/2006/relationships/slide" Target="slides/slide23.xml"/><Relationship Id="rId47" Type="http://schemas.openxmlformats.org/officeDocument/2006/relationships/tableStyles" Target="tableStyles.xml"/><Relationship Id="rId8" Type="http://schemas.openxmlformats.org/officeDocument/2006/relationships/slide" Target="slides/slide6.xml"/><Relationship Id="rId13" Type="http://schemas.openxmlformats.org/officeDocument/2006/relationships/slide" Target="slides/slide11.xml"/><Relationship Id="rId10" Type="http://schemas.openxmlformats.org/officeDocument/2006/relationships/slide" Target="slides/slide8.xml"/><Relationship Id="rId32" Type="http://schemas.openxmlformats.org/officeDocument/2006/relationships/slide" Target="slides/slide30.xml"/><Relationship Id="rId37" Type="http://schemas.openxmlformats.org/officeDocument/2006/relationships/slide" Target="slides/slide35.xml"/><Relationship Id="rId12" Type="http://schemas.openxmlformats.org/officeDocument/2006/relationships/slide" Target="slides/slide10.xml"/><Relationship Id="rId17" Type="http://schemas.openxmlformats.org/officeDocument/2006/relationships/slide" Target="slides/slide15.xml"/><Relationship Id="rId9" Type="http://schemas.openxmlformats.org/officeDocument/2006/relationships/slide" Target="slides/slide7.xml"/><Relationship Id="rId18" Type="http://schemas.openxmlformats.org/officeDocument/2006/relationships/slide" Target="slides/slide16.xml"/><Relationship Id="rId3" Type="http://schemas.openxmlformats.org/officeDocument/2006/relationships/slide" Target="slides/slide1.xml"/><Relationship Id="rId27" Type="http://schemas.openxmlformats.org/officeDocument/2006/relationships/slide" Target="slides/slide25.xml"/><Relationship Id="rId14" Type="http://schemas.openxmlformats.org/officeDocument/2006/relationships/slide" Target="slides/slide12.xml"/><Relationship Id="rId23" Type="http://schemas.openxmlformats.org/officeDocument/2006/relationships/slide" Target="slides/slide21.xml"/><Relationship Id="rId4" Type="http://schemas.openxmlformats.org/officeDocument/2006/relationships/slide" Target="slides/slide2.xml"/><Relationship Id="rId28" Type="http://schemas.openxmlformats.org/officeDocument/2006/relationships/slide" Target="slides/slide26.xml"/><Relationship Id="rId45" Type="http://schemas.openxmlformats.org/officeDocument/2006/relationships/viewProps" Target="viewProps.xml"/><Relationship Id="rId26" Type="http://schemas.openxmlformats.org/officeDocument/2006/relationships/slide" Target="slides/slide24.xml"/><Relationship Id="rId30" Type="http://schemas.openxmlformats.org/officeDocument/2006/relationships/slide" Target="slides/slide28.xml"/><Relationship Id="rId11" Type="http://schemas.openxmlformats.org/officeDocument/2006/relationships/slide" Target="slides/slide9.xml"/><Relationship Id="rId42" Type="http://schemas.openxmlformats.org/officeDocument/2006/relationships/notesMaster" Target="notesMasters/notesMaster1.xml"/><Relationship Id="rId29" Type="http://schemas.openxmlformats.org/officeDocument/2006/relationships/slide" Target="slides/slide27.xml"/><Relationship Id="rId6" Type="http://schemas.openxmlformats.org/officeDocument/2006/relationships/slide" Target="slides/slide4.xml"/><Relationship Id="rId16" Type="http://schemas.openxmlformats.org/officeDocument/2006/relationships/slide" Target="slides/slide14.xml"/><Relationship Id="rId33" Type="http://schemas.openxmlformats.org/officeDocument/2006/relationships/slide" Target="slides/slide31.xml"/><Relationship Id="rId44" Type="http://schemas.openxmlformats.org/officeDocument/2006/relationships/presProps" Target="presProps.xml"/><Relationship Id="rId41" Type="http://schemas.openxmlformats.org/officeDocument/2006/relationships/slide" Target="slides/slide39.xml"/><Relationship Id="rId5" Type="http://schemas.openxmlformats.org/officeDocument/2006/relationships/slide" Target="slides/slide3.xml"/><Relationship Id="rId15" Type="http://schemas.openxmlformats.org/officeDocument/2006/relationships/slide" Target="slides/slide13.xml"/><Relationship Id="rId19" Type="http://schemas.openxmlformats.org/officeDocument/2006/relationships/slide" Target="slides/slide17.xml"/><Relationship Id="rId38" Type="http://schemas.openxmlformats.org/officeDocument/2006/relationships/slide" Target="slides/slide36.xml"/><Relationship Id="rId20" Type="http://schemas.openxmlformats.org/officeDocument/2006/relationships/slide" Target="slides/slide18.xml"/><Relationship Id="rId22" Type="http://schemas.openxmlformats.org/officeDocument/2006/relationships/slide" Target="slides/slide20.xml"/><Relationship Id="rId21" Type="http://schemas.openxmlformats.org/officeDocument/2006/relationships/slide" Target="slides/slide19.xml"/><Relationship Id="rId2" Type="http://schemas.openxmlformats.org/officeDocument/2006/relationships/slideMaster" Target="slideMasters/slideMaster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image" Target="../media/image68.e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79.emf"/><Relationship Id="rId4" Type="http://schemas.openxmlformats.org/officeDocument/2006/relationships/image" Target="../media/image75.emf"/><Relationship Id="rId5" Type="http://schemas.openxmlformats.org/officeDocument/2006/relationships/image" Target="../media/image76.emf"/><Relationship Id="rId7" Type="http://schemas.openxmlformats.org/officeDocument/2006/relationships/image" Target="../media/image78.emf"/><Relationship Id="rId1" Type="http://schemas.openxmlformats.org/officeDocument/2006/relationships/image" Target="../media/image72.emf"/><Relationship Id="rId2" Type="http://schemas.openxmlformats.org/officeDocument/2006/relationships/image" Target="../media/image73.emf"/><Relationship Id="rId9" Type="http://schemas.openxmlformats.org/officeDocument/2006/relationships/image" Target="../media/image80.wmf"/><Relationship Id="rId3" Type="http://schemas.openxmlformats.org/officeDocument/2006/relationships/image" Target="../media/image74.emf"/><Relationship Id="rId6" Type="http://schemas.openxmlformats.org/officeDocument/2006/relationships/image" Target="../media/image7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6AE8C8-51CE-4C82-A0EA-11D6B1FE8602}" type="datetimeFigureOut">
              <a:rPr lang="en-US" smtClean="0"/>
              <a:pPr/>
              <a:t>6/4/16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E1B0A3-06B4-49BD-BD58-8467B8286442}"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5664158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6E1B0A3-06B4-49BD-BD58-8467B8286442}"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xfrm>
            <a:off x="3884613" y="8685213"/>
            <a:ext cx="2971800" cy="457200"/>
          </a:xfrm>
          <a:prstGeom prst="rect">
            <a:avLst/>
          </a:prstGeom>
          <a:noFill/>
        </p:spPr>
        <p:txBody>
          <a:bodyPr lIns="91430" tIns="45715" rIns="91430" bIns="45715"/>
          <a:lstStyle/>
          <a:p>
            <a:fld id="{3D799F63-2073-4E28-86CE-29B4A361D6B8}" type="slidenum">
              <a:rPr lang="en-US"/>
              <a:pPr/>
              <a:t>19</a:t>
            </a:fld>
            <a:endParaRPr lang="en-US"/>
          </a:p>
        </p:txBody>
      </p:sp>
      <p:sp>
        <p:nvSpPr>
          <p:cNvPr id="24579" name="Rectangle 2"/>
          <p:cNvSpPr>
            <a:spLocks noGrp="1" noRot="1" noChangeAspect="1" noChangeArrowheads="1" noTextEdit="1"/>
          </p:cNvSpPr>
          <p:nvPr>
            <p:ph type="sldImg"/>
          </p:nvPr>
        </p:nvSpPr>
        <p:spPr>
          <a:xfrm>
            <a:off x="1143000" y="687388"/>
            <a:ext cx="4572000" cy="3429000"/>
          </a:xfrm>
          <a:ln/>
        </p:spPr>
      </p:sp>
      <p:sp>
        <p:nvSpPr>
          <p:cNvPr id="24580" name="Rectangle 3"/>
          <p:cNvSpPr>
            <a:spLocks noGrp="1" noChangeArrowheads="1"/>
          </p:cNvSpPr>
          <p:nvPr>
            <p:ph type="body" idx="1"/>
          </p:nvPr>
        </p:nvSpPr>
        <p:spPr>
          <a:xfrm>
            <a:off x="685800" y="4343400"/>
            <a:ext cx="5486400" cy="4113213"/>
          </a:xfrm>
          <a:noFill/>
          <a:ln/>
        </p:spPr>
        <p:txBody>
          <a:bodyPr/>
          <a:lstStyle/>
          <a:p>
            <a:r>
              <a:rPr lang="en-US" smtClean="0">
                <a:ea typeface="ＭＳ Ｐゴシック" pitchFamily="26" charset="-128"/>
              </a:rPr>
              <a:t>The nucleon matrix element of the energy-momentum tensor is known to contain 3 form factors (R. Pagels, 1965). For a long time they were of little interest as the only known process where they could be directly measured is elastic scattering of gravitons off the nucleon. However, these form factors appear as moments of the unpolarized GPDs as shown here. The quark angular momentum in the nucleon is given by the 2</a:t>
            </a:r>
            <a:r>
              <a:rPr lang="en-US" baseline="30000" smtClean="0">
                <a:ea typeface="ＭＳ Ｐゴシック" pitchFamily="26" charset="-128"/>
              </a:rPr>
              <a:t>nd</a:t>
            </a:r>
            <a:r>
              <a:rPr lang="en-US" smtClean="0">
                <a:ea typeface="ＭＳ Ｐゴシック" pitchFamily="26" charset="-128"/>
              </a:rPr>
              <a:t> moment of the sum of GPD H and E. The mass and pressure distribution of the quarks are given by the 2</a:t>
            </a:r>
            <a:r>
              <a:rPr lang="en-US" baseline="30000" smtClean="0">
                <a:ea typeface="ＭＳ Ｐゴシック" pitchFamily="26" charset="-128"/>
              </a:rPr>
              <a:t>nd</a:t>
            </a:r>
            <a:r>
              <a:rPr lang="en-US" smtClean="0">
                <a:ea typeface="ＭＳ Ｐゴシック" pitchFamily="26" charset="-128"/>
              </a:rPr>
              <a:t> moment of H where the pressure is probed by parameter xi.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endParaRPr lang="en-US">
              <a:latin typeface="Times New Roman" pitchFamily="-109" charset="0"/>
              <a:ea typeface="ＭＳ Ｐゴシック" pitchFamily="-109" charset="-128"/>
              <a:cs typeface="ＭＳ Ｐゴシック" pitchFamily="-109" charset="-128"/>
            </a:endParaRPr>
          </a:p>
        </p:txBody>
      </p:sp>
      <p:sp>
        <p:nvSpPr>
          <p:cNvPr id="60420" name="Slide Number Placeholder 3"/>
          <p:cNvSpPr>
            <a:spLocks noGrp="1"/>
          </p:cNvSpPr>
          <p:nvPr>
            <p:ph type="sldNum" sz="quarter" idx="5"/>
          </p:nvPr>
        </p:nvSpPr>
        <p:spPr>
          <a:xfrm>
            <a:off x="3884853" y="8685235"/>
            <a:ext cx="2971592" cy="457200"/>
          </a:xfrm>
          <a:prstGeom prst="rect">
            <a:avLst/>
          </a:prstGeom>
          <a:noFill/>
        </p:spPr>
        <p:txBody>
          <a:bodyPr lIns="89928" tIns="44964" rIns="89928" bIns="44964"/>
          <a:lstStyle/>
          <a:p>
            <a:fld id="{69F5473A-677F-1F41-A9D6-7D47313FD602}" type="slidenum">
              <a:rPr lang="en-US"/>
              <a:pPr/>
              <a:t>21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p:spPr>
        <p:txBody>
          <a:bodyPr/>
          <a:lstStyle/>
          <a:p>
            <a:endParaRPr lang="en-US">
              <a:latin typeface="Times New Roman" pitchFamily="-109" charset="0"/>
              <a:ea typeface="ＭＳ Ｐゴシック" pitchFamily="-109" charset="-128"/>
              <a:cs typeface="ＭＳ Ｐゴシック" pitchFamily="-109" charset="-128"/>
            </a:endParaRPr>
          </a:p>
        </p:txBody>
      </p:sp>
      <p:sp>
        <p:nvSpPr>
          <p:cNvPr id="71684" name="Slide Number Placeholder 3"/>
          <p:cNvSpPr>
            <a:spLocks noGrp="1"/>
          </p:cNvSpPr>
          <p:nvPr>
            <p:ph type="sldNum" sz="quarter" idx="5"/>
          </p:nvPr>
        </p:nvSpPr>
        <p:spPr>
          <a:xfrm>
            <a:off x="3884853" y="8685235"/>
            <a:ext cx="2971592" cy="457200"/>
          </a:xfrm>
          <a:prstGeom prst="rect">
            <a:avLst/>
          </a:prstGeom>
          <a:noFill/>
        </p:spPr>
        <p:txBody>
          <a:bodyPr lIns="89918" tIns="44959" rIns="89918" bIns="44959"/>
          <a:lstStyle/>
          <a:p>
            <a:fld id="{CFBDE3D9-521D-E340-B323-98F9B20604F4}" type="slidenum">
              <a:rPr lang="en-US"/>
              <a:pPr/>
              <a:t>27</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Contrast</a:t>
            </a:r>
            <a:r>
              <a:rPr lang="en-US" baseline="0" dirty="0" smtClean="0"/>
              <a:t> with HERA could be made more explicit. Table/column presentation.</a:t>
            </a:r>
            <a:endParaRPr lang="en-US" dirty="0"/>
          </a:p>
        </p:txBody>
      </p:sp>
      <p:sp>
        <p:nvSpPr>
          <p:cNvPr id="4" name="Slide Number Placeholder 3"/>
          <p:cNvSpPr>
            <a:spLocks noGrp="1"/>
          </p:cNvSpPr>
          <p:nvPr>
            <p:ph type="sldNum" sz="quarter" idx="10"/>
          </p:nvPr>
        </p:nvSpPr>
        <p:spPr/>
        <p:txBody>
          <a:bodyPr/>
          <a:lstStyle/>
          <a:p>
            <a:fld id="{A0C71430-EBBA-144C-9116-6DF925E7AC40}" type="slidenum">
              <a:rPr lang="en-US" smtClean="0"/>
              <a:pPr/>
              <a:t>38</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31126265"/>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bwMode="auto">
          <a:noFill/>
          <a:ln>
            <a:miter lim="800000"/>
            <a:headEnd/>
            <a:tailEnd/>
          </a:ln>
        </p:spPr>
        <p:txBody>
          <a:bodyPr wrap="square" lIns="89464" tIns="44729" rIns="89464" bIns="44729" numCol="1" anchorCtr="0" compatLnSpc="1">
            <a:prstTxWarp prst="textNoShape">
              <a:avLst/>
            </a:prstTxWarp>
          </a:bodyPr>
          <a:lstStyle/>
          <a:p>
            <a:pPr algn="ctr" eaLnBrk="0" fontAlgn="base" hangingPunct="0">
              <a:spcBef>
                <a:spcPct val="0"/>
              </a:spcBef>
              <a:spcAft>
                <a:spcPct val="0"/>
              </a:spcAft>
            </a:pPr>
            <a:fld id="{2936AE6F-0960-42F7-9669-79FC85849ACC}" type="slidenum">
              <a:rPr lang="en-US">
                <a:solidFill>
                  <a:srgbClr val="000000"/>
                </a:solidFill>
              </a:rPr>
              <a:pPr algn="ctr" eaLnBrk="0" fontAlgn="base" hangingPunct="0">
                <a:spcBef>
                  <a:spcPct val="0"/>
                </a:spcBef>
                <a:spcAft>
                  <a:spcPct val="0"/>
                </a:spcAft>
              </a:pPr>
              <a:t>3</a:t>
            </a:fld>
            <a:endParaRPr lang="en-US">
              <a:solidFill>
                <a:srgbClr val="000000"/>
              </a:solidFill>
            </a:endParaRPr>
          </a:p>
        </p:txBody>
      </p:sp>
      <p:sp>
        <p:nvSpPr>
          <p:cNvPr id="39939" name="Rectangle 2"/>
          <p:cNvSpPr>
            <a:spLocks noGrp="1" noRot="1" noChangeAspect="1" noChangeArrowheads="1" noTextEdit="1"/>
          </p:cNvSpPr>
          <p:nvPr>
            <p:ph type="sldImg"/>
          </p:nvPr>
        </p:nvSpPr>
        <p:spPr bwMode="auto">
          <a:xfrm>
            <a:off x="1154113" y="688975"/>
            <a:ext cx="4562475" cy="3422650"/>
          </a:xfrm>
          <a:noFill/>
          <a:ln>
            <a:solidFill>
              <a:srgbClr val="000000"/>
            </a:solidFill>
            <a:miter lim="800000"/>
            <a:headEnd/>
            <a:tailEnd/>
          </a:ln>
        </p:spPr>
      </p:sp>
      <p:sp>
        <p:nvSpPr>
          <p:cNvPr id="399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defTabSz="1170706">
              <a:spcBef>
                <a:spcPct val="0"/>
              </a:spcBef>
            </a:pPr>
            <a:endParaRPr lang="en-US" dirty="0"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xfrm>
            <a:off x="3883026" y="8685213"/>
            <a:ext cx="2973388" cy="457200"/>
          </a:xfrm>
          <a:noFill/>
        </p:spPr>
        <p:txBody>
          <a:bodyPr lIns="87855" tIns="43934" rIns="87855" bIns="43934"/>
          <a:lstStyle>
            <a:lvl1pPr defTabSz="899986" eaLnBrk="0" hangingPunct="0">
              <a:spcBef>
                <a:spcPct val="30000"/>
              </a:spcBef>
              <a:defRPr sz="1200">
                <a:solidFill>
                  <a:schemeClr val="tx1"/>
                </a:solidFill>
                <a:latin typeface="Arial" pitchFamily="34" charset="0"/>
              </a:defRPr>
            </a:lvl1pPr>
            <a:lvl2pPr marL="735066" indent="-282718" defTabSz="899986" eaLnBrk="0" hangingPunct="0">
              <a:spcBef>
                <a:spcPct val="30000"/>
              </a:spcBef>
              <a:defRPr sz="1200">
                <a:solidFill>
                  <a:schemeClr val="tx1"/>
                </a:solidFill>
                <a:latin typeface="Arial" pitchFamily="34" charset="0"/>
              </a:defRPr>
            </a:lvl2pPr>
            <a:lvl3pPr marL="1130870" indent="-226175" defTabSz="899986" eaLnBrk="0" hangingPunct="0">
              <a:spcBef>
                <a:spcPct val="30000"/>
              </a:spcBef>
              <a:defRPr sz="1200">
                <a:solidFill>
                  <a:schemeClr val="tx1"/>
                </a:solidFill>
                <a:latin typeface="Arial" pitchFamily="34" charset="0"/>
              </a:defRPr>
            </a:lvl3pPr>
            <a:lvl4pPr marL="1583221" indent="-226175" defTabSz="899986" eaLnBrk="0" hangingPunct="0">
              <a:spcBef>
                <a:spcPct val="30000"/>
              </a:spcBef>
              <a:defRPr sz="1200">
                <a:solidFill>
                  <a:schemeClr val="tx1"/>
                </a:solidFill>
                <a:latin typeface="Arial" pitchFamily="34" charset="0"/>
              </a:defRPr>
            </a:lvl4pPr>
            <a:lvl5pPr marL="2035567" indent="-226175" defTabSz="899986" eaLnBrk="0" hangingPunct="0">
              <a:spcBef>
                <a:spcPct val="30000"/>
              </a:spcBef>
              <a:defRPr sz="1200">
                <a:solidFill>
                  <a:schemeClr val="tx1"/>
                </a:solidFill>
                <a:latin typeface="Arial" pitchFamily="34" charset="0"/>
              </a:defRPr>
            </a:lvl5pPr>
            <a:lvl6pPr marL="2487915" indent="-226175" defTabSz="899986" eaLnBrk="0" fontAlgn="base" hangingPunct="0">
              <a:spcBef>
                <a:spcPct val="30000"/>
              </a:spcBef>
              <a:spcAft>
                <a:spcPct val="0"/>
              </a:spcAft>
              <a:defRPr sz="1200">
                <a:solidFill>
                  <a:schemeClr val="tx1"/>
                </a:solidFill>
                <a:latin typeface="Arial" pitchFamily="34" charset="0"/>
              </a:defRPr>
            </a:lvl6pPr>
            <a:lvl7pPr marL="2940262" indent="-226175" defTabSz="899986" eaLnBrk="0" fontAlgn="base" hangingPunct="0">
              <a:spcBef>
                <a:spcPct val="30000"/>
              </a:spcBef>
              <a:spcAft>
                <a:spcPct val="0"/>
              </a:spcAft>
              <a:defRPr sz="1200">
                <a:solidFill>
                  <a:schemeClr val="tx1"/>
                </a:solidFill>
                <a:latin typeface="Arial" pitchFamily="34" charset="0"/>
              </a:defRPr>
            </a:lvl7pPr>
            <a:lvl8pPr marL="3392611" indent="-226175" defTabSz="899986" eaLnBrk="0" fontAlgn="base" hangingPunct="0">
              <a:spcBef>
                <a:spcPct val="30000"/>
              </a:spcBef>
              <a:spcAft>
                <a:spcPct val="0"/>
              </a:spcAft>
              <a:defRPr sz="1200">
                <a:solidFill>
                  <a:schemeClr val="tx1"/>
                </a:solidFill>
                <a:latin typeface="Arial" pitchFamily="34" charset="0"/>
              </a:defRPr>
            </a:lvl8pPr>
            <a:lvl9pPr marL="3844960" indent="-226175" defTabSz="899986" eaLnBrk="0" fontAlgn="base" hangingPunct="0">
              <a:spcBef>
                <a:spcPct val="30000"/>
              </a:spcBef>
              <a:spcAft>
                <a:spcPct val="0"/>
              </a:spcAft>
              <a:defRPr sz="1200">
                <a:solidFill>
                  <a:schemeClr val="tx1"/>
                </a:solidFill>
                <a:latin typeface="Arial" pitchFamily="34" charset="0"/>
              </a:defRPr>
            </a:lvl9pPr>
          </a:lstStyle>
          <a:p>
            <a:pPr algn="ctr">
              <a:spcBef>
                <a:spcPct val="0"/>
              </a:spcBef>
            </a:pPr>
            <a:fld id="{708DECAC-2384-45BD-B284-B16C5221EC61}" type="slidenum">
              <a:rPr lang="en-US" altLang="en-US" smtClean="0">
                <a:solidFill>
                  <a:srgbClr val="000000"/>
                </a:solidFill>
                <a:cs typeface="Arial" pitchFamily="34" charset="0"/>
              </a:rPr>
              <a:pPr algn="ctr">
                <a:spcBef>
                  <a:spcPct val="0"/>
                </a:spcBef>
              </a:pPr>
              <a:t>5</a:t>
            </a:fld>
            <a:endParaRPr lang="en-US" altLang="en-US" smtClean="0">
              <a:solidFill>
                <a:srgbClr val="000000"/>
              </a:solidFill>
              <a:cs typeface="Arial" pitchFamily="34" charset="0"/>
            </a:endParaRPr>
          </a:p>
        </p:txBody>
      </p:sp>
      <p:sp>
        <p:nvSpPr>
          <p:cNvPr id="54275" name="Rectangle 7"/>
          <p:cNvSpPr txBox="1">
            <a:spLocks noGrp="1" noChangeArrowheads="1"/>
          </p:cNvSpPr>
          <p:nvPr/>
        </p:nvSpPr>
        <p:spPr bwMode="auto">
          <a:xfrm>
            <a:off x="3883026" y="8685213"/>
            <a:ext cx="2973388" cy="457200"/>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lIns="91856" tIns="45933" rIns="91856" bIns="45933" anchor="b"/>
          <a:lstStyle>
            <a:lvl1pPr defTabSz="923925" eaLnBrk="0" hangingPunct="0">
              <a:spcBef>
                <a:spcPct val="30000"/>
              </a:spcBef>
              <a:defRPr sz="1200">
                <a:solidFill>
                  <a:schemeClr val="tx1"/>
                </a:solidFill>
                <a:latin typeface="Arial" pitchFamily="34" charset="0"/>
              </a:defRPr>
            </a:lvl1pPr>
            <a:lvl2pPr marL="742950" indent="-285750" defTabSz="923925" eaLnBrk="0" hangingPunct="0">
              <a:spcBef>
                <a:spcPct val="30000"/>
              </a:spcBef>
              <a:defRPr sz="1200">
                <a:solidFill>
                  <a:schemeClr val="tx1"/>
                </a:solidFill>
                <a:latin typeface="Arial" pitchFamily="34" charset="0"/>
              </a:defRPr>
            </a:lvl2pPr>
            <a:lvl3pPr marL="1143000" indent="-228600" defTabSz="923925" eaLnBrk="0" hangingPunct="0">
              <a:spcBef>
                <a:spcPct val="30000"/>
              </a:spcBef>
              <a:defRPr sz="1200">
                <a:solidFill>
                  <a:schemeClr val="tx1"/>
                </a:solidFill>
                <a:latin typeface="Arial" pitchFamily="34" charset="0"/>
              </a:defRPr>
            </a:lvl3pPr>
            <a:lvl4pPr marL="1600200" indent="-228600" defTabSz="923925" eaLnBrk="0" hangingPunct="0">
              <a:spcBef>
                <a:spcPct val="30000"/>
              </a:spcBef>
              <a:defRPr sz="1200">
                <a:solidFill>
                  <a:schemeClr val="tx1"/>
                </a:solidFill>
                <a:latin typeface="Arial" pitchFamily="34" charset="0"/>
              </a:defRPr>
            </a:lvl4pPr>
            <a:lvl5pPr marL="2057400" indent="-228600" defTabSz="923925" eaLnBrk="0" hangingPunct="0">
              <a:spcBef>
                <a:spcPct val="30000"/>
              </a:spcBef>
              <a:defRPr sz="1200">
                <a:solidFill>
                  <a:schemeClr val="tx1"/>
                </a:solidFill>
                <a:latin typeface="Arial" pitchFamily="34" charset="0"/>
              </a:defRPr>
            </a:lvl5pPr>
            <a:lvl6pPr marL="2514600" indent="-228600" defTabSz="923925" eaLnBrk="0" fontAlgn="base" hangingPunct="0">
              <a:spcBef>
                <a:spcPct val="30000"/>
              </a:spcBef>
              <a:spcAft>
                <a:spcPct val="0"/>
              </a:spcAft>
              <a:defRPr sz="1200">
                <a:solidFill>
                  <a:schemeClr val="tx1"/>
                </a:solidFill>
                <a:latin typeface="Arial" pitchFamily="34" charset="0"/>
              </a:defRPr>
            </a:lvl6pPr>
            <a:lvl7pPr marL="2971800" indent="-228600" defTabSz="923925" eaLnBrk="0" fontAlgn="base" hangingPunct="0">
              <a:spcBef>
                <a:spcPct val="30000"/>
              </a:spcBef>
              <a:spcAft>
                <a:spcPct val="0"/>
              </a:spcAft>
              <a:defRPr sz="1200">
                <a:solidFill>
                  <a:schemeClr val="tx1"/>
                </a:solidFill>
                <a:latin typeface="Arial" pitchFamily="34" charset="0"/>
              </a:defRPr>
            </a:lvl7pPr>
            <a:lvl8pPr marL="3429000" indent="-228600" defTabSz="923925" eaLnBrk="0" fontAlgn="base" hangingPunct="0">
              <a:spcBef>
                <a:spcPct val="30000"/>
              </a:spcBef>
              <a:spcAft>
                <a:spcPct val="0"/>
              </a:spcAft>
              <a:defRPr sz="1200">
                <a:solidFill>
                  <a:schemeClr val="tx1"/>
                </a:solidFill>
                <a:latin typeface="Arial" pitchFamily="34" charset="0"/>
              </a:defRPr>
            </a:lvl8pPr>
            <a:lvl9pPr marL="3886200" indent="-228600" defTabSz="923925" eaLnBrk="0" fontAlgn="base" hangingPunct="0">
              <a:spcBef>
                <a:spcPct val="30000"/>
              </a:spcBef>
              <a:spcAft>
                <a:spcPct val="0"/>
              </a:spcAft>
              <a:defRPr sz="1200">
                <a:solidFill>
                  <a:schemeClr val="tx1"/>
                </a:solidFill>
                <a:latin typeface="Arial" pitchFamily="34" charset="0"/>
              </a:defRPr>
            </a:lvl9pPr>
          </a:lstStyle>
          <a:p>
            <a:pPr algn="r">
              <a:spcBef>
                <a:spcPct val="0"/>
              </a:spcBef>
            </a:pPr>
            <a:fld id="{E667563D-1F51-439C-9004-95867666A084}" type="slidenum">
              <a:rPr lang="en-US" altLang="en-US">
                <a:solidFill>
                  <a:srgbClr val="000000"/>
                </a:solidFill>
              </a:rPr>
              <a:pPr algn="r">
                <a:spcBef>
                  <a:spcPct val="0"/>
                </a:spcBef>
              </a:pPr>
              <a:t>5</a:t>
            </a:fld>
            <a:endParaRPr lang="en-US" altLang="en-US">
              <a:solidFill>
                <a:srgbClr val="000000"/>
              </a:solidFill>
            </a:endParaRPr>
          </a:p>
        </p:txBody>
      </p:sp>
      <p:sp>
        <p:nvSpPr>
          <p:cNvPr id="54276" name="Rectangle 2"/>
          <p:cNvSpPr>
            <a:spLocks noGrp="1" noRot="1" noChangeAspect="1" noChangeArrowheads="1" noTextEdit="1"/>
          </p:cNvSpPr>
          <p:nvPr>
            <p:ph type="sldImg"/>
          </p:nvPr>
        </p:nvSpPr>
        <p:spPr>
          <a:xfrm>
            <a:off x="1152525" y="690563"/>
            <a:ext cx="4559300" cy="3419475"/>
          </a:xfrm>
          <a:ln/>
        </p:spPr>
      </p:sp>
      <p:sp>
        <p:nvSpPr>
          <p:cNvPr id="54277" name="Rectangle 3"/>
          <p:cNvSpPr>
            <a:spLocks noGrp="1" noChangeArrowheads="1"/>
          </p:cNvSpPr>
          <p:nvPr>
            <p:ph type="body" idx="1"/>
          </p:nvPr>
        </p:nvSpPr>
        <p:spPr>
          <a:xfrm>
            <a:off x="914403" y="4344990"/>
            <a:ext cx="5029200" cy="4113212"/>
          </a:xfrm>
          <a:noFill/>
        </p:spPr>
        <p:txBody>
          <a:bodyPr lIns="91856" tIns="45933" rIns="91856" bIns="45933"/>
          <a:lstStyle/>
          <a:p>
            <a:pPr defTabSz="1174848">
              <a:spcBef>
                <a:spcPct val="0"/>
              </a:spcBef>
            </a:pPr>
            <a:r>
              <a:rPr lang="en-US" altLang="en-US" dirty="0" smtClean="0"/>
              <a:t>Note BSM not included in project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a:lstStyle/>
          <a:p>
            <a:pPr eaLnBrk="1" hangingPunct="1">
              <a:spcBef>
                <a:spcPct val="0"/>
              </a:spcBef>
            </a:pPr>
            <a:endParaRPr lang="en-US">
              <a:latin typeface="Arial" pitchFamily="-110" charset="0"/>
              <a:ea typeface="ＭＳ Ｐゴシック" pitchFamily="-110" charset="-128"/>
              <a:cs typeface="ＭＳ Ｐゴシック" pitchFamily="-110" charset="-128"/>
            </a:endParaRPr>
          </a:p>
        </p:txBody>
      </p:sp>
      <p:sp>
        <p:nvSpPr>
          <p:cNvPr id="54276" name="Slide Number Placeholder 3"/>
          <p:cNvSpPr>
            <a:spLocks noGrp="1"/>
          </p:cNvSpPr>
          <p:nvPr>
            <p:ph type="sldNum" sz="quarter" idx="5"/>
          </p:nvPr>
        </p:nvSpPr>
        <p:spPr bwMode="auto">
          <a:noFill/>
          <a:ln>
            <a:miter lim="800000"/>
            <a:headEnd/>
            <a:tailEnd/>
          </a:ln>
        </p:spPr>
        <p:txBody>
          <a:bodyPr lIns="89843" tIns="44923" rIns="89843" bIns="44923"/>
          <a:lstStyle/>
          <a:p>
            <a:pPr algn="ctr" eaLnBrk="0" hangingPunct="0"/>
            <a:fld id="{C70FEA63-CC4E-C543-B6F6-EDCA57DE75D7}" type="slidenum">
              <a:rPr lang="en-US"/>
              <a:pPr algn="ctr" eaLnBrk="0" hangingPunct="0"/>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9E11E62-5B89-4F94-B395-A77A1C43D642}" type="slidenum">
              <a:rPr lang="en-US">
                <a:solidFill>
                  <a:srgbClr val="000000"/>
                </a:solidFill>
              </a:rPr>
              <a:pPr fontAlgn="base">
                <a:spcBef>
                  <a:spcPct val="0"/>
                </a:spcBef>
                <a:spcAft>
                  <a:spcPct val="0"/>
                </a:spcAft>
              </a:pPr>
              <a:t>9</a:t>
            </a:fld>
            <a:endParaRPr lang="en-US">
              <a:solidFill>
                <a:srgbClr val="000000"/>
              </a:solidFill>
            </a:endParaRPr>
          </a:p>
        </p:txBody>
      </p:sp>
      <p:sp>
        <p:nvSpPr>
          <p:cNvPr id="44035" name="Rectangle 2"/>
          <p:cNvSpPr>
            <a:spLocks noGrp="1" noRot="1" noChangeAspect="1" noChangeArrowheads="1" noTextEdit="1"/>
          </p:cNvSpPr>
          <p:nvPr>
            <p:ph type="sldImg"/>
          </p:nvPr>
        </p:nvSpPr>
        <p:spPr bwMode="auto">
          <a:xfrm>
            <a:off x="1153448" y="688005"/>
            <a:ext cx="4551104" cy="3429000"/>
          </a:xfrm>
          <a:noFill/>
          <a:ln>
            <a:solidFill>
              <a:srgbClr val="000000"/>
            </a:solidFill>
            <a:miter lim="800000"/>
            <a:headEnd/>
            <a:tailEnd/>
          </a:ln>
        </p:spPr>
      </p:sp>
      <p:sp>
        <p:nvSpPr>
          <p:cNvPr id="44036" name="Rectangle 3"/>
          <p:cNvSpPr>
            <a:spLocks noGrp="1" noChangeArrowheads="1"/>
          </p:cNvSpPr>
          <p:nvPr>
            <p:ph type="body" idx="1"/>
          </p:nvPr>
        </p:nvSpPr>
        <p:spPr bwMode="auto">
          <a:xfrm>
            <a:off x="685800" y="4343400"/>
            <a:ext cx="5486400" cy="4113213"/>
          </a:xfrm>
          <a:noFill/>
        </p:spPr>
        <p:txBody>
          <a:bodyPr wrap="square" numCol="1" anchor="t" anchorCtr="0" compatLnSpc="1">
            <a:prstTxWarp prst="textNoShape">
              <a:avLst/>
            </a:prstTxWarp>
          </a:bodyPr>
          <a:lstStyle/>
          <a:p>
            <a:pPr>
              <a:spcBef>
                <a:spcPct val="0"/>
              </a:spcBef>
            </a:pPr>
            <a:r>
              <a:rPr lang="en-US" b="1" i="1" dirty="0" smtClean="0"/>
              <a:t>The kinematics range that can be covered in exclusive processes with high precision data</a:t>
            </a:r>
            <a:r>
              <a:rPr lang="en-US" dirty="0" smtClean="0"/>
              <a:t> is shown with this yellow area. This will be the only accelerator where </a:t>
            </a:r>
            <a:r>
              <a:rPr lang="en-US" dirty="0" err="1" smtClean="0"/>
              <a:t>rhe</a:t>
            </a:r>
            <a:r>
              <a:rPr lang="en-US" dirty="0" smtClean="0"/>
              <a:t> valence quark regime can be fully covered with high precision data. other existing machines, even at much higher energies can not cover this regime due to the much lower luminosity at HERA or COMPASS.  </a:t>
            </a:r>
          </a:p>
          <a:p>
            <a:pPr>
              <a:spcBef>
                <a:spcPct val="0"/>
              </a:spcBef>
            </a:pPr>
            <a:endParaRPr lang="en-US" dirty="0" smtClean="0"/>
          </a:p>
          <a:p>
            <a:pPr>
              <a:spcBef>
                <a:spcPct val="0"/>
              </a:spcBef>
            </a:pPr>
            <a:r>
              <a:rPr lang="en-US" dirty="0" smtClean="0"/>
              <a:t>My own personal view is that several experiments, in some of which I participated, </a:t>
            </a:r>
            <a:r>
              <a:rPr lang="en-US" dirty="0" err="1" smtClean="0"/>
              <a:t>eg</a:t>
            </a:r>
            <a:r>
              <a:rPr lang="en-US" dirty="0" smtClean="0"/>
              <a:t> EMC and E665, but also  HERA, the physics, especially at high x was limited  by the lack of luminosity. </a:t>
            </a:r>
          </a:p>
          <a:p>
            <a:pPr>
              <a:spcBef>
                <a:spcPct val="0"/>
              </a:spcBef>
            </a:pPr>
            <a:endParaRPr lang="en-US" dirty="0" smtClean="0"/>
          </a:p>
          <a:p>
            <a:pPr>
              <a:spcBef>
                <a:spcPct val="0"/>
              </a:spcBef>
            </a:pPr>
            <a:r>
              <a:rPr lang="en-US" dirty="0" smtClean="0"/>
              <a:t>Jefferson Lab has luminosity, also good spin control in both beam and targets. </a:t>
            </a:r>
          </a:p>
          <a:p>
            <a:pPr>
              <a:spcBef>
                <a:spcPct val="0"/>
              </a:spcBef>
            </a:pPr>
            <a:endParaRPr lang="en-US" dirty="0" smtClean="0"/>
          </a:p>
          <a:p>
            <a:pPr>
              <a:spcBef>
                <a:spcPct val="0"/>
              </a:spcBef>
            </a:pPr>
            <a:r>
              <a:rPr lang="en-US" dirty="0" smtClean="0"/>
              <a:t>So high x is  (still) there for the taking and given 12 </a:t>
            </a:r>
            <a:r>
              <a:rPr lang="en-US" dirty="0" err="1" smtClean="0"/>
              <a:t>GeV</a:t>
            </a:r>
            <a:r>
              <a:rPr lang="en-US" dirty="0" smtClean="0"/>
              <a:t>, it is accessible </a:t>
            </a:r>
            <a:r>
              <a:rPr lang="en-US" dirty="0" err="1" smtClean="0"/>
              <a:t>kinematically</a:t>
            </a:r>
            <a:r>
              <a:rPr lang="en-US" dirty="0" smtClean="0"/>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One of the unresolved issues in neutron structure functions studies at high Bjorken </a:t>
            </a:r>
            <a:r>
              <a:rPr lang="en-US" b="1" dirty="0" err="1" smtClean="0"/>
              <a:t>x</a:t>
            </a:r>
            <a:r>
              <a:rPr lang="en-US" b="1" dirty="0" smtClean="0"/>
              <a:t> is the correction for the nuclear</a:t>
            </a:r>
            <a:r>
              <a:rPr lang="en-US" b="1" baseline="0" dirty="0" smtClean="0"/>
              <a:t> binding effect in deuteron. </a:t>
            </a:r>
            <a:r>
              <a:rPr lang="en-US" baseline="0" dirty="0" smtClean="0"/>
              <a:t>Different corrections have resulted in vastly different results. </a:t>
            </a:r>
            <a:r>
              <a:rPr lang="en-US" b="1" baseline="0" dirty="0" smtClean="0"/>
              <a:t>A model-independent way is to tag the neutron by measuring the spectator proton to very low momentum using, e.g. a gas target and a low density tracking detector.</a:t>
            </a:r>
            <a:r>
              <a:rPr lang="en-US" baseline="0" dirty="0" smtClean="0"/>
              <a:t> Protons with momentum down to 70 </a:t>
            </a:r>
            <a:r>
              <a:rPr lang="en-US" baseline="0" dirty="0" err="1" smtClean="0"/>
              <a:t>MeV/c</a:t>
            </a:r>
            <a:r>
              <a:rPr lang="en-US" baseline="0" dirty="0" smtClean="0"/>
              <a:t> (T=2.5MeV) must be detected. The corrections for the neutron momentum in deuteron is shown in this graph. The elastic peak and the resonance structure show up clearly. The corrected ratio F2n/F2p is shown with the red points. The ratio of </a:t>
            </a:r>
            <a:r>
              <a:rPr lang="en-US" baseline="0" dirty="0" err="1" smtClean="0"/>
              <a:t>d</a:t>
            </a:r>
            <a:r>
              <a:rPr lang="en-US" baseline="0" dirty="0" smtClean="0"/>
              <a:t>-quark to </a:t>
            </a:r>
            <a:r>
              <a:rPr lang="en-US" baseline="0" dirty="0" err="1" smtClean="0"/>
              <a:t>u</a:t>
            </a:r>
            <a:r>
              <a:rPr lang="en-US" baseline="0" dirty="0" smtClean="0"/>
              <a:t>-quark distribution functions is shown here.  The maximum </a:t>
            </a:r>
            <a:r>
              <a:rPr lang="en-US" baseline="0" dirty="0" err="1" smtClean="0"/>
              <a:t>xB</a:t>
            </a:r>
            <a:r>
              <a:rPr lang="en-US" baseline="0" dirty="0" smtClean="0"/>
              <a:t> is limited by the beam energy of 5.2 GeV. However, the trend is to rule out the scalar </a:t>
            </a:r>
            <a:r>
              <a:rPr lang="en-US" baseline="0" dirty="0" err="1" smtClean="0"/>
              <a:t>diquark</a:t>
            </a:r>
            <a:r>
              <a:rPr lang="en-US" baseline="0" dirty="0" smtClean="0"/>
              <a:t> model. Future experiments at the 12GeV upgrade will extend this range up to 0.9. </a:t>
            </a:r>
            <a:endParaRPr lang="en-US" dirty="0"/>
          </a:p>
        </p:txBody>
      </p:sp>
      <p:sp>
        <p:nvSpPr>
          <p:cNvPr id="4" name="Slide Number Placeholder 3"/>
          <p:cNvSpPr>
            <a:spLocks noGrp="1"/>
          </p:cNvSpPr>
          <p:nvPr>
            <p:ph type="sldNum" sz="quarter" idx="10"/>
          </p:nvPr>
        </p:nvSpPr>
        <p:spPr/>
        <p:txBody>
          <a:bodyPr/>
          <a:lstStyle/>
          <a:p>
            <a:fld id="{435AAFA4-0F86-2446-8958-2CE966002DFB}" type="slidenum">
              <a:rPr lang="en-US" smtClean="0"/>
              <a:pPr/>
              <a:t>14</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xfrm>
            <a:off x="1144588" y="687388"/>
            <a:ext cx="4568825" cy="3427412"/>
          </a:xfrm>
          <a:ln/>
        </p:spPr>
      </p:sp>
      <p:sp>
        <p:nvSpPr>
          <p:cNvPr id="55299" name="Rectangle 3"/>
          <p:cNvSpPr>
            <a:spLocks noGrp="1" noChangeArrowheads="1"/>
          </p:cNvSpPr>
          <p:nvPr>
            <p:ph type="body" idx="1"/>
          </p:nvPr>
        </p:nvSpPr>
        <p:spPr>
          <a:xfrm>
            <a:off x="687667" y="4344967"/>
            <a:ext cx="5482666" cy="4111668"/>
          </a:xfrm>
          <a:noFill/>
          <a:ln/>
        </p:spPr>
        <p:txBody>
          <a:bodyPr/>
          <a:lstStyle/>
          <a:p>
            <a:endParaRPr lang="en-US">
              <a:latin typeface="Times New Roman" pitchFamily="-109" charset="0"/>
              <a:ea typeface="ＭＳ Ｐゴシック" pitchFamily="-109" charset="-128"/>
              <a:cs typeface="ＭＳ Ｐゴシック" pitchFamily="-109"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endParaRPr lang="en-US">
              <a:latin typeface="Times New Roman" pitchFamily="-109" charset="0"/>
              <a:ea typeface="ＭＳ Ｐゴシック" pitchFamily="-109" charset="-128"/>
              <a:cs typeface="ＭＳ Ｐゴシック" pitchFamily="-109" charset="-128"/>
            </a:endParaRPr>
          </a:p>
        </p:txBody>
      </p:sp>
      <p:sp>
        <p:nvSpPr>
          <p:cNvPr id="56324" name="Slide Number Placeholder 3"/>
          <p:cNvSpPr>
            <a:spLocks noGrp="1"/>
          </p:cNvSpPr>
          <p:nvPr>
            <p:ph type="sldNum" sz="quarter" idx="5"/>
          </p:nvPr>
        </p:nvSpPr>
        <p:spPr>
          <a:xfrm>
            <a:off x="3884853" y="8685235"/>
            <a:ext cx="2971592" cy="457200"/>
          </a:xfrm>
          <a:prstGeom prst="rect">
            <a:avLst/>
          </a:prstGeom>
          <a:noFill/>
        </p:spPr>
        <p:txBody>
          <a:bodyPr lIns="89928" tIns="44964" rIns="89928" bIns="44964"/>
          <a:lstStyle/>
          <a:p>
            <a:fld id="{EEDA040B-D3AB-874D-AD99-ED6B6FED3147}" type="slidenum">
              <a:rPr lang="en-US"/>
              <a:pPr/>
              <a:t>17</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3FCD19-2367-BC4F-B8EA-962B9C0F6941}" type="slidenum">
              <a:rPr lang="en-US" smtClean="0"/>
              <a:pPr/>
              <a:t>18</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5109F8C-9F4D-5945-807D-33CC9F4EE4DF}" type="datetimeFigureOut">
              <a:rPr lang="en-US" smtClean="0">
                <a:solidFill>
                  <a:prstClr val="white"/>
                </a:solidFill>
              </a:rPr>
              <a:pPr/>
              <a:t>6/4/16</a:t>
            </a:fld>
            <a:endParaRPr lang="en-US">
              <a:solidFill>
                <a:prstClr val="white"/>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endParaRPr lang="en-US" dirty="0">
              <a:solidFill>
                <a:prstClr val="black"/>
              </a:solidFill>
            </a:endParaRPr>
          </a:p>
        </p:txBody>
      </p:sp>
      <p:sp>
        <p:nvSpPr>
          <p:cNvPr id="6" name="Slide Number Placeholder 5"/>
          <p:cNvSpPr>
            <a:spLocks noGrp="1"/>
          </p:cNvSpPr>
          <p:nvPr>
            <p:ph type="sldNum" sz="quarter" idx="12"/>
          </p:nvPr>
        </p:nvSpPr>
        <p:spPr/>
        <p:txBody>
          <a:bodyPr/>
          <a:lstStyle/>
          <a:p>
            <a:fld id="{B58F48A6-A3E1-4848-9AC3-B43F560BE4FE}" type="slidenum">
              <a:rPr lang="en-US" smtClean="0">
                <a:solidFill>
                  <a:prstClr val="white"/>
                </a:solidFill>
              </a:rPr>
              <a:pPr/>
              <a:t>‹#›</a:t>
            </a:fld>
            <a:endParaRPr lang="en-US" dirty="0">
              <a:solidFill>
                <a:prstClr val="white"/>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045920873"/>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b="1">
                <a:latin typeface="Arial" panose="020B0604020202020204" pitchFamily="34" charset="0"/>
                <a:cs typeface="Arial" panose="020B0604020202020204" pitchFamily="34" charset="0"/>
              </a:defRPr>
            </a:lvl1pPr>
          </a:lstStyle>
          <a:p>
            <a:endParaRPr lang="en-US" dirty="0"/>
          </a:p>
        </p:txBody>
      </p:sp>
      <p:sp>
        <p:nvSpPr>
          <p:cNvPr id="3" name="Content Placeholder 2"/>
          <p:cNvSpPr>
            <a:spLocks noGrp="1"/>
          </p:cNvSpPr>
          <p:nvPr>
            <p:ph idx="1"/>
          </p:nvPr>
        </p:nvSpPr>
        <p:spPr>
          <a:xfrm>
            <a:off x="457200" y="1290918"/>
            <a:ext cx="8229600" cy="4835245"/>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6"/>
          <p:cNvPicPr>
            <a:picLocks noChangeAspect="1"/>
          </p:cNvPicPr>
          <p:nvPr userDrawn="1"/>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0" y="6425132"/>
            <a:ext cx="9144000" cy="420624"/>
          </a:xfrm>
          <a:prstGeom prst="rect">
            <a:avLst/>
          </a:prstGeom>
        </p:spPr>
      </p:pic>
      <p:sp>
        <p:nvSpPr>
          <p:cNvPr id="9" name="Slide Number Placeholder 4"/>
          <p:cNvSpPr txBox="1">
            <a:spLocks/>
          </p:cNvSpPr>
          <p:nvPr userDrawn="1"/>
        </p:nvSpPr>
        <p:spPr>
          <a:xfrm>
            <a:off x="3505200" y="6561248"/>
            <a:ext cx="2133600" cy="190125"/>
          </a:xfrm>
          <a:prstGeom prst="rect">
            <a:avLst/>
          </a:prstGeom>
        </p:spPr>
        <p:txBody>
          <a:bodyPr vert="horz" lIns="91440" tIns="45720" rIns="91440" bIns="45720" rtlCol="0" anchor="ctr"/>
          <a:lstStyle>
            <a:defPPr>
              <a:defRPr lang="en-US"/>
            </a:defPPr>
            <a:lvl1pPr marL="0" algn="ctr" defTabSz="457200" rtl="0" eaLnBrk="1" latinLnBrk="0" hangingPunct="1">
              <a:defRPr sz="1000" kern="1200">
                <a:solidFill>
                  <a:schemeClr val="bg1"/>
                </a:solidFill>
                <a:latin typeface="Minion Pro"/>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58F48A6-A3E1-4848-9AC3-B43F560BE4FE}" type="slidenum">
              <a:rPr lang="en-US" smtClean="0"/>
              <a:pPr/>
              <a:t>‹#›</a:t>
            </a:fld>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996881947"/>
      </p:ext>
    </p:extLst>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B7A8C4-467F-E44E-B317-3793E9E1F4A0}" type="datetimeFigureOut">
              <a:rPr lang="en-US" smtClean="0"/>
              <a:pPr/>
              <a:t>6/4/16</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D14BBB66-D34E-C643-9AA3-4798B194787E}"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06173009"/>
      </p:ext>
    </p:extLst>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554070921"/>
      </p:ext>
    </p:extLst>
  </p:cSld>
  <p:clrMapOvr>
    <a:masterClrMapping/>
  </p:clrMapOvr>
  <p:transition spd="med">
    <p:pull/>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6" Type="http://schemas.openxmlformats.org/officeDocument/2006/relationships/image" Target="../media/image1.jpeg"/><Relationship Id="rId4" Type="http://schemas.openxmlformats.org/officeDocument/2006/relationships/slideLayout" Target="../slideLayouts/slideLayout4.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5"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94726"/>
            <a:ext cx="8229600" cy="397933"/>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505200" y="6394375"/>
            <a:ext cx="2133600" cy="365125"/>
          </a:xfrm>
          <a:prstGeom prst="rect">
            <a:avLst/>
          </a:prstGeom>
        </p:spPr>
        <p:txBody>
          <a:bodyPr vert="horz" lIns="91440" tIns="45720" rIns="91440" bIns="45720" rtlCol="0" anchor="ctr"/>
          <a:lstStyle>
            <a:lvl1pPr algn="ctr">
              <a:defRPr sz="1000">
                <a:solidFill>
                  <a:schemeClr val="bg1"/>
                </a:solidFill>
                <a:latin typeface="Minion Pro"/>
              </a:defRPr>
            </a:lvl1pPr>
          </a:lstStyle>
          <a:p>
            <a:pPr defTabSz="457200"/>
            <a:fld id="{65109F8C-9F4D-5945-807D-33CC9F4EE4DF}" type="datetimeFigureOut">
              <a:rPr lang="en-US" smtClean="0">
                <a:solidFill>
                  <a:prstClr val="white"/>
                </a:solidFill>
              </a:rPr>
              <a:pPr defTabSz="457200"/>
              <a:t>6/4/16</a:t>
            </a:fld>
            <a:endParaRPr lang="en-US" dirty="0">
              <a:solidFill>
                <a:prstClr val="white"/>
              </a:solidFill>
            </a:endParaRPr>
          </a:p>
        </p:txBody>
      </p:sp>
      <p:sp>
        <p:nvSpPr>
          <p:cNvPr id="6" name="Slide Number Placeholder 5"/>
          <p:cNvSpPr>
            <a:spLocks noGrp="1"/>
          </p:cNvSpPr>
          <p:nvPr>
            <p:ph type="sldNum" sz="quarter" idx="4"/>
          </p:nvPr>
        </p:nvSpPr>
        <p:spPr>
          <a:xfrm>
            <a:off x="3505200" y="6645425"/>
            <a:ext cx="2133600" cy="190125"/>
          </a:xfrm>
          <a:prstGeom prst="rect">
            <a:avLst/>
          </a:prstGeom>
        </p:spPr>
        <p:txBody>
          <a:bodyPr vert="horz" lIns="91440" tIns="45720" rIns="91440" bIns="45720" rtlCol="0" anchor="ctr"/>
          <a:lstStyle>
            <a:lvl1pPr algn="ctr">
              <a:defRPr sz="1000">
                <a:solidFill>
                  <a:schemeClr val="bg1"/>
                </a:solidFill>
                <a:latin typeface="Minion Pro"/>
              </a:defRPr>
            </a:lvl1pPr>
          </a:lstStyle>
          <a:p>
            <a:pPr defTabSz="457200"/>
            <a:fld id="{B58F48A6-A3E1-4848-9AC3-B43F560BE4FE}" type="slidenum">
              <a:rPr lang="en-US" smtClean="0">
                <a:solidFill>
                  <a:prstClr val="white"/>
                </a:solidFill>
              </a:rPr>
              <a:pPr defTabSz="457200"/>
              <a:t>‹#›</a:t>
            </a:fld>
            <a:endParaRPr lang="en-US" dirty="0">
              <a:solidFill>
                <a:prstClr val="white"/>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2221323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ctr" defTabSz="457200" rtl="0" eaLnBrk="1" latinLnBrk="0" hangingPunct="1">
        <a:spcBef>
          <a:spcPct val="0"/>
        </a:spcBef>
        <a:buNone/>
        <a:defRPr sz="4200" kern="1200">
          <a:solidFill>
            <a:schemeClr val="tx1"/>
          </a:solidFill>
          <a:latin typeface="Minion Pro"/>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inion Pro"/>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inion Pro"/>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inion Pro"/>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inion Pro"/>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inion Pro"/>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4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66" r:id="rId1"/>
  </p:sldLayoutIdLst>
  <p:txStyles>
    <p:titleStyle>
      <a:lvl1pPr algn="ctr" rtl="0" eaLnBrk="0" fontAlgn="base" hangingPunct="0">
        <a:spcBef>
          <a:spcPct val="0"/>
        </a:spcBef>
        <a:spcAft>
          <a:spcPct val="0"/>
        </a:spcAft>
        <a:defRPr sz="3600" b="1">
          <a:solidFill>
            <a:srgbClr val="FFFF00"/>
          </a:solidFill>
          <a:latin typeface="+mj-lt"/>
          <a:ea typeface="ＭＳ Ｐゴシック" charset="-128"/>
          <a:cs typeface="ＭＳ Ｐゴシック" charset="-128"/>
        </a:defRPr>
      </a:lvl1pPr>
      <a:lvl2pPr algn="ctr" rtl="0" eaLnBrk="0" fontAlgn="base" hangingPunct="0">
        <a:spcBef>
          <a:spcPct val="0"/>
        </a:spcBef>
        <a:spcAft>
          <a:spcPct val="0"/>
        </a:spcAft>
        <a:defRPr sz="3600" b="1">
          <a:solidFill>
            <a:srgbClr val="FFFF00"/>
          </a:solidFill>
          <a:latin typeface="Verdana" charset="0"/>
          <a:ea typeface="ＭＳ Ｐゴシック" charset="-128"/>
          <a:cs typeface="ＭＳ Ｐゴシック" charset="-128"/>
        </a:defRPr>
      </a:lvl2pPr>
      <a:lvl3pPr algn="ctr" rtl="0" eaLnBrk="0" fontAlgn="base" hangingPunct="0">
        <a:spcBef>
          <a:spcPct val="0"/>
        </a:spcBef>
        <a:spcAft>
          <a:spcPct val="0"/>
        </a:spcAft>
        <a:defRPr sz="3600" b="1">
          <a:solidFill>
            <a:srgbClr val="FFFF00"/>
          </a:solidFill>
          <a:latin typeface="Verdana" charset="0"/>
          <a:ea typeface="ＭＳ Ｐゴシック" charset="-128"/>
          <a:cs typeface="ＭＳ Ｐゴシック" charset="-128"/>
        </a:defRPr>
      </a:lvl3pPr>
      <a:lvl4pPr algn="ctr" rtl="0" eaLnBrk="0" fontAlgn="base" hangingPunct="0">
        <a:spcBef>
          <a:spcPct val="0"/>
        </a:spcBef>
        <a:spcAft>
          <a:spcPct val="0"/>
        </a:spcAft>
        <a:defRPr sz="3600" b="1">
          <a:solidFill>
            <a:srgbClr val="FFFF00"/>
          </a:solidFill>
          <a:latin typeface="Verdana" charset="0"/>
          <a:ea typeface="ＭＳ Ｐゴシック" charset="-128"/>
          <a:cs typeface="ＭＳ Ｐゴシック" charset="-128"/>
        </a:defRPr>
      </a:lvl4pPr>
      <a:lvl5pPr algn="ctr" rtl="0" eaLnBrk="0" fontAlgn="base" hangingPunct="0">
        <a:spcBef>
          <a:spcPct val="0"/>
        </a:spcBef>
        <a:spcAft>
          <a:spcPct val="0"/>
        </a:spcAft>
        <a:defRPr sz="3600" b="1">
          <a:solidFill>
            <a:srgbClr val="FFFF00"/>
          </a:solidFill>
          <a:latin typeface="Verdana" charset="0"/>
          <a:ea typeface="ＭＳ Ｐゴシック" charset="-128"/>
          <a:cs typeface="ＭＳ Ｐゴシック" charset="-128"/>
        </a:defRPr>
      </a:lvl5pPr>
      <a:lvl6pPr marL="457200" algn="ctr" rtl="0" fontAlgn="base">
        <a:spcBef>
          <a:spcPct val="0"/>
        </a:spcBef>
        <a:spcAft>
          <a:spcPct val="0"/>
        </a:spcAft>
        <a:defRPr sz="3600" b="1">
          <a:solidFill>
            <a:srgbClr val="FFFF00"/>
          </a:solidFill>
          <a:latin typeface="Verdana" charset="0"/>
        </a:defRPr>
      </a:lvl6pPr>
      <a:lvl7pPr marL="914400" algn="ctr" rtl="0" fontAlgn="base">
        <a:spcBef>
          <a:spcPct val="0"/>
        </a:spcBef>
        <a:spcAft>
          <a:spcPct val="0"/>
        </a:spcAft>
        <a:defRPr sz="3600" b="1">
          <a:solidFill>
            <a:srgbClr val="FFFF00"/>
          </a:solidFill>
          <a:latin typeface="Verdana" charset="0"/>
        </a:defRPr>
      </a:lvl7pPr>
      <a:lvl8pPr marL="1371600" algn="ctr" rtl="0" fontAlgn="base">
        <a:spcBef>
          <a:spcPct val="0"/>
        </a:spcBef>
        <a:spcAft>
          <a:spcPct val="0"/>
        </a:spcAft>
        <a:defRPr sz="3600" b="1">
          <a:solidFill>
            <a:srgbClr val="FFFF00"/>
          </a:solidFill>
          <a:latin typeface="Verdana" charset="0"/>
        </a:defRPr>
      </a:lvl8pPr>
      <a:lvl9pPr marL="1828800" algn="ctr" rtl="0" fontAlgn="base">
        <a:spcBef>
          <a:spcPct val="0"/>
        </a:spcBef>
        <a:spcAft>
          <a:spcPct val="0"/>
        </a:spcAft>
        <a:defRPr sz="3600" b="1">
          <a:solidFill>
            <a:srgbClr val="FFFF00"/>
          </a:solidFill>
          <a:latin typeface="Verdana" charset="0"/>
        </a:defRPr>
      </a:lvl9pPr>
    </p:titleStyle>
    <p:bodyStyle>
      <a:lvl1pPr marL="342900" indent="-342900" algn="l" rtl="0" eaLnBrk="0" fontAlgn="base" hangingPunct="0">
        <a:spcBef>
          <a:spcPct val="20000"/>
        </a:spcBef>
        <a:spcAft>
          <a:spcPct val="0"/>
        </a:spcAft>
        <a:buChar char="•"/>
        <a:defRPr sz="2400">
          <a:solidFill>
            <a:schemeClr val="bg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000">
          <a:solidFill>
            <a:schemeClr val="bg1"/>
          </a:solidFill>
          <a:latin typeface="+mn-lt"/>
          <a:ea typeface="ＭＳ Ｐゴシック" charset="-128"/>
        </a:defRPr>
      </a:lvl2pPr>
      <a:lvl3pPr marL="1143000" indent="-228600" algn="l" rtl="0" eaLnBrk="0" fontAlgn="base" hangingPunct="0">
        <a:spcBef>
          <a:spcPct val="20000"/>
        </a:spcBef>
        <a:spcAft>
          <a:spcPct val="0"/>
        </a:spcAft>
        <a:buChar char="•"/>
        <a:defRPr>
          <a:solidFill>
            <a:schemeClr val="bg1"/>
          </a:solidFill>
          <a:latin typeface="+mn-lt"/>
          <a:ea typeface="ＭＳ Ｐゴシック" charset="-128"/>
        </a:defRPr>
      </a:lvl3pPr>
      <a:lvl4pPr marL="1600200" indent="-228600" algn="l" rtl="0" eaLnBrk="0" fontAlgn="base" hangingPunct="0">
        <a:spcBef>
          <a:spcPct val="20000"/>
        </a:spcBef>
        <a:spcAft>
          <a:spcPct val="0"/>
        </a:spcAft>
        <a:buChar char="–"/>
        <a:defRPr sz="1600">
          <a:solidFill>
            <a:schemeClr val="bg1"/>
          </a:solidFill>
          <a:latin typeface="+mn-lt"/>
          <a:ea typeface="ＭＳ Ｐゴシック" charset="-128"/>
        </a:defRPr>
      </a:lvl4pPr>
      <a:lvl5pPr marL="2057400" indent="-228600" algn="l" rtl="0" eaLnBrk="0" fontAlgn="base" hangingPunct="0">
        <a:spcBef>
          <a:spcPct val="20000"/>
        </a:spcBef>
        <a:spcAft>
          <a:spcPct val="0"/>
        </a:spcAft>
        <a:buChar char="»"/>
        <a:defRPr sz="1600">
          <a:solidFill>
            <a:schemeClr val="bg1"/>
          </a:solidFill>
          <a:latin typeface="+mn-lt"/>
          <a:ea typeface="ＭＳ Ｐゴシック" charset="-128"/>
        </a:defRPr>
      </a:lvl5pPr>
      <a:lvl6pPr marL="2514600" indent="-228600" algn="l" rtl="0" fontAlgn="base">
        <a:spcBef>
          <a:spcPct val="20000"/>
        </a:spcBef>
        <a:spcAft>
          <a:spcPct val="0"/>
        </a:spcAft>
        <a:buChar char="»"/>
        <a:defRPr sz="1600">
          <a:solidFill>
            <a:schemeClr val="bg1"/>
          </a:solidFill>
          <a:latin typeface="+mn-lt"/>
          <a:ea typeface="ＭＳ Ｐゴシック" charset="-128"/>
        </a:defRPr>
      </a:lvl6pPr>
      <a:lvl7pPr marL="2971800" indent="-228600" algn="l" rtl="0" fontAlgn="base">
        <a:spcBef>
          <a:spcPct val="20000"/>
        </a:spcBef>
        <a:spcAft>
          <a:spcPct val="0"/>
        </a:spcAft>
        <a:buChar char="»"/>
        <a:defRPr sz="1600">
          <a:solidFill>
            <a:schemeClr val="bg1"/>
          </a:solidFill>
          <a:latin typeface="+mn-lt"/>
          <a:ea typeface="ＭＳ Ｐゴシック" charset="-128"/>
        </a:defRPr>
      </a:lvl7pPr>
      <a:lvl8pPr marL="3429000" indent="-228600" algn="l" rtl="0" fontAlgn="base">
        <a:spcBef>
          <a:spcPct val="20000"/>
        </a:spcBef>
        <a:spcAft>
          <a:spcPct val="0"/>
        </a:spcAft>
        <a:buChar char="»"/>
        <a:defRPr sz="1600">
          <a:solidFill>
            <a:schemeClr val="bg1"/>
          </a:solidFill>
          <a:latin typeface="+mn-lt"/>
          <a:ea typeface="ＭＳ Ｐゴシック" charset="-128"/>
        </a:defRPr>
      </a:lvl8pPr>
      <a:lvl9pPr marL="3886200" indent="-228600" algn="l" rtl="0" fontAlgn="base">
        <a:spcBef>
          <a:spcPct val="20000"/>
        </a:spcBef>
        <a:spcAft>
          <a:spcPct val="0"/>
        </a:spcAft>
        <a:buChar char="»"/>
        <a:defRPr sz="1600">
          <a:solidFill>
            <a:schemeClr val="bg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image" Target="../media/image4.jpe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25.emf"/><Relationship Id="rId3" Type="http://schemas.openxmlformats.org/officeDocument/2006/relationships/image" Target="../media/image2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5.emf"/><Relationship Id="rId3" Type="http://schemas.openxmlformats.org/officeDocument/2006/relationships/image" Target="../media/image27.e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3" Type="http://schemas.openxmlformats.org/officeDocument/2006/relationships/image" Target="../media/image2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4" Type="http://schemas.openxmlformats.org/officeDocument/2006/relationships/image" Target="../media/image32.png"/><Relationship Id="rId1" Type="http://schemas.openxmlformats.org/officeDocument/2006/relationships/slideLayout" Target="../slideLayouts/slideLayout4.xml"/><Relationship Id="rId2" Type="http://schemas.openxmlformats.org/officeDocument/2006/relationships/image" Target="../media/image30.emf"/><Relationship Id="rId3" Type="http://schemas.openxmlformats.org/officeDocument/2006/relationships/image" Target="../media/image31.pdf"/></Relationships>
</file>

<file path=ppt/slides/_rels/slide14.xml.rels><?xml version="1.0" encoding="UTF-8" standalone="yes"?>
<Relationships xmlns="http://schemas.openxmlformats.org/package/2006/relationships"><Relationship Id="rId8" Type="http://schemas.openxmlformats.org/officeDocument/2006/relationships/image" Target="../media/image32.png"/><Relationship Id="rId4" Type="http://schemas.openxmlformats.org/officeDocument/2006/relationships/image" Target="../media/image34.png"/><Relationship Id="rId5" Type="http://schemas.openxmlformats.org/officeDocument/2006/relationships/image" Target="../media/image35.png"/><Relationship Id="rId7" Type="http://schemas.openxmlformats.org/officeDocument/2006/relationships/image" Target="../media/image31.pdf"/><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3.jpeg"/><Relationship Id="rId6" Type="http://schemas.openxmlformats.org/officeDocument/2006/relationships/image" Target="../media/image36.emf"/></Relationships>
</file>

<file path=ppt/slides/_rels/slide15.xml.rels><?xml version="1.0" encoding="UTF-8" standalone="yes"?>
<Relationships xmlns="http://schemas.openxmlformats.org/package/2006/relationships"><Relationship Id="rId4" Type="http://schemas.openxmlformats.org/officeDocument/2006/relationships/image" Target="../media/image39.png"/><Relationship Id="rId1" Type="http://schemas.openxmlformats.org/officeDocument/2006/relationships/slideLayout" Target="../slideLayouts/slideLayout3.xml"/><Relationship Id="rId2" Type="http://schemas.openxmlformats.org/officeDocument/2006/relationships/image" Target="../media/image37.png"/><Relationship Id="rId3" Type="http://schemas.openxmlformats.org/officeDocument/2006/relationships/image" Target="../media/image3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3" Type="http://schemas.openxmlformats.org/officeDocument/2006/relationships/image" Target="../media/image40.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3.xml"/><Relationship Id="rId3" Type="http://schemas.openxmlformats.org/officeDocument/2006/relationships/notesSlide" Target="../notesSlides/notesSlide8.xml"/><Relationship Id="rId1" Type="http://schemas.openxmlformats.org/officeDocument/2006/relationships/tags" Target="../tags/tag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3" Type="http://schemas.openxmlformats.org/officeDocument/2006/relationships/image" Target="../media/image4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4" Type="http://schemas.openxmlformats.org/officeDocument/2006/relationships/image" Target="../media/image42.png"/><Relationship Id="rId1" Type="http://schemas.openxmlformats.org/officeDocument/2006/relationships/tags" Target="../tags/tag3.xml"/><Relationship Id="rId2" Type="http://schemas.openxmlformats.org/officeDocument/2006/relationships/slideLayout" Target="../slideLayouts/slideLayout2.xml"/><Relationship Id="rId3"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4"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4" Type="http://schemas.openxmlformats.org/officeDocument/2006/relationships/image" Target="../media/image44.jpeg"/><Relationship Id="rId1" Type="http://schemas.openxmlformats.org/officeDocument/2006/relationships/tags" Target="../tags/tag4.xml"/><Relationship Id="rId2" Type="http://schemas.openxmlformats.org/officeDocument/2006/relationships/slideLayout" Target="../slideLayouts/slideLayout3.xml"/><Relationship Id="rId3" Type="http://schemas.openxmlformats.org/officeDocument/2006/relationships/image" Target="../media/image43.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3.xml"/><Relationship Id="rId3" Type="http://schemas.openxmlformats.org/officeDocument/2006/relationships/notesSlide" Target="../notesSlides/notesSlide11.xml"/><Relationship Id="rId1" Type="http://schemas.openxmlformats.org/officeDocument/2006/relationships/tags" Target="../tags/tag5.xml"/></Relationships>
</file>

<file path=ppt/slides/_rels/slide22.xml.rels><?xml version="1.0" encoding="UTF-8" standalone="yes"?>
<Relationships xmlns="http://schemas.openxmlformats.org/package/2006/relationships"><Relationship Id="rId2" Type="http://schemas.openxmlformats.org/officeDocument/2006/relationships/image" Target="../media/image45.png"/><Relationship Id="rId3" Type="http://schemas.openxmlformats.org/officeDocument/2006/relationships/image" Target="../media/image46.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4" Type="http://schemas.openxmlformats.org/officeDocument/2006/relationships/image" Target="../media/image50.png"/><Relationship Id="rId1" Type="http://schemas.openxmlformats.org/officeDocument/2006/relationships/slideLayout" Target="../slideLayouts/slideLayout2.xml"/><Relationship Id="rId2" Type="http://schemas.openxmlformats.org/officeDocument/2006/relationships/image" Target="../media/image48.emf"/><Relationship Id="rId3" Type="http://schemas.openxmlformats.org/officeDocument/2006/relationships/image" Target="../media/image49.emf"/><Relationship Id="rId5" Type="http://schemas.openxmlformats.org/officeDocument/2006/relationships/image" Target="../media/image51.png"/></Relationships>
</file>

<file path=ppt/slides/_rels/slide25.xml.rels><?xml version="1.0" encoding="UTF-8" standalone="yes"?>
<Relationships xmlns="http://schemas.openxmlformats.org/package/2006/relationships"><Relationship Id="rId2" Type="http://schemas.openxmlformats.org/officeDocument/2006/relationships/image" Target="../media/image52.emf"/><Relationship Id="rId3" Type="http://schemas.openxmlformats.org/officeDocument/2006/relationships/image" Target="../media/image5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4" Type="http://schemas.openxmlformats.org/officeDocument/2006/relationships/image" Target="../media/image56.png"/><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55.emf"/></Relationships>
</file>

<file path=ppt/slides/_rels/slide28.xml.rels><?xml version="1.0" encoding="UTF-8" standalone="yes"?>
<Relationships xmlns="http://schemas.openxmlformats.org/package/2006/relationships"><Relationship Id="rId4" Type="http://schemas.openxmlformats.org/officeDocument/2006/relationships/image" Target="../media/image59.png"/><Relationship Id="rId1" Type="http://schemas.openxmlformats.org/officeDocument/2006/relationships/slideLayout" Target="../slideLayouts/slideLayout2.xml"/><Relationship Id="rId2" Type="http://schemas.openxmlformats.org/officeDocument/2006/relationships/image" Target="../media/image57.emf"/><Relationship Id="rId3" Type="http://schemas.openxmlformats.org/officeDocument/2006/relationships/image" Target="../media/image58.emf"/></Relationships>
</file>

<file path=ppt/slides/_rels/slide2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3"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4" Type="http://schemas.openxmlformats.org/officeDocument/2006/relationships/image" Target="../media/image63.png"/><Relationship Id="rId1" Type="http://schemas.openxmlformats.org/officeDocument/2006/relationships/slideLayout" Target="../slideLayouts/slideLayout2.xml"/><Relationship Id="rId2" Type="http://schemas.openxmlformats.org/officeDocument/2006/relationships/image" Target="../media/image61.png"/><Relationship Id="rId3" Type="http://schemas.openxmlformats.org/officeDocument/2006/relationships/image" Target="../media/image62.png"/></Relationships>
</file>

<file path=ppt/slides/_rels/slide31.xml.rels><?xml version="1.0" encoding="UTF-8" standalone="yes"?>
<Relationships xmlns="http://schemas.openxmlformats.org/package/2006/relationships"><Relationship Id="rId4" Type="http://schemas.openxmlformats.org/officeDocument/2006/relationships/image" Target="../media/image66.png"/><Relationship Id="rId1" Type="http://schemas.openxmlformats.org/officeDocument/2006/relationships/slideLayout" Target="../slideLayouts/slideLayout2.xml"/><Relationship Id="rId2" Type="http://schemas.openxmlformats.org/officeDocument/2006/relationships/image" Target="../media/image64.png"/><Relationship Id="rId3" Type="http://schemas.openxmlformats.org/officeDocument/2006/relationships/image" Target="../media/image65.emf"/></Relationships>
</file>

<file path=ppt/slides/_rels/slide3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6" Type="http://schemas.openxmlformats.org/officeDocument/2006/relationships/oleObject" Target="../embeddings/Microsoft_Equation2.bin"/><Relationship Id="rId4" Type="http://schemas.openxmlformats.org/officeDocument/2006/relationships/oleObject" Target="../embeddings/Microsoft_Equation1.bin"/><Relationship Id="rId1" Type="http://schemas.openxmlformats.org/officeDocument/2006/relationships/vmlDrawing" Target="../drawings/vmlDrawing1.vml"/><Relationship Id="rId2" Type="http://schemas.openxmlformats.org/officeDocument/2006/relationships/slideLayout" Target="../slideLayouts/slideLayout2.xml"/><Relationship Id="rId3" Type="http://schemas.openxmlformats.org/officeDocument/2006/relationships/image" Target="../media/image70.emf"/><Relationship Id="rId5" Type="http://schemas.openxmlformats.org/officeDocument/2006/relationships/image" Target="../media/image71.emf"/></Relationships>
</file>

<file path=ppt/slides/_rels/slide34.xml.rels><?xml version="1.0" encoding="UTF-8" standalone="yes"?>
<Relationships xmlns="http://schemas.openxmlformats.org/package/2006/relationships"><Relationship Id="rId14" Type="http://schemas.openxmlformats.org/officeDocument/2006/relationships/oleObject" Target="../embeddings/Microsoft_Equation11.bin"/><Relationship Id="rId4" Type="http://schemas.openxmlformats.org/officeDocument/2006/relationships/image" Target="../media/image82.tiff"/><Relationship Id="rId7" Type="http://schemas.openxmlformats.org/officeDocument/2006/relationships/oleObject" Target="../embeddings/Microsoft_Equation5.bin"/><Relationship Id="rId11" Type="http://schemas.openxmlformats.org/officeDocument/2006/relationships/oleObject" Target="../embeddings/Microsoft_Equation9.bin"/><Relationship Id="rId1" Type="http://schemas.openxmlformats.org/officeDocument/2006/relationships/vmlDrawing" Target="../drawings/vmlDrawing2.vml"/><Relationship Id="rId6" Type="http://schemas.openxmlformats.org/officeDocument/2006/relationships/oleObject" Target="../embeddings/Microsoft_Equation4.bin"/><Relationship Id="rId8" Type="http://schemas.openxmlformats.org/officeDocument/2006/relationships/oleObject" Target="../embeddings/Microsoft_Equation6.bin"/><Relationship Id="rId13" Type="http://schemas.openxmlformats.org/officeDocument/2006/relationships/image" Target="../media/image83.jpeg"/><Relationship Id="rId10" Type="http://schemas.openxmlformats.org/officeDocument/2006/relationships/oleObject" Target="../embeddings/Microsoft_Equation8.bin"/><Relationship Id="rId5" Type="http://schemas.openxmlformats.org/officeDocument/2006/relationships/oleObject" Target="../embeddings/Microsoft_Equation3.bin"/><Relationship Id="rId12" Type="http://schemas.openxmlformats.org/officeDocument/2006/relationships/oleObject" Target="../embeddings/Microsoft_Equation10.bin"/><Relationship Id="rId2" Type="http://schemas.openxmlformats.org/officeDocument/2006/relationships/slideLayout" Target="../slideLayouts/slideLayout3.xml"/><Relationship Id="rId9" Type="http://schemas.openxmlformats.org/officeDocument/2006/relationships/oleObject" Target="../embeddings/Microsoft_Equation7.bin"/><Relationship Id="rId3" Type="http://schemas.openxmlformats.org/officeDocument/2006/relationships/image" Target="../media/image81.tif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4" Type="http://schemas.openxmlformats.org/officeDocument/2006/relationships/image" Target="../media/image96.png"/><Relationship Id="rId4" Type="http://schemas.openxmlformats.org/officeDocument/2006/relationships/image" Target="../media/image86.jpeg"/><Relationship Id="rId7" Type="http://schemas.openxmlformats.org/officeDocument/2006/relationships/image" Target="../media/image89.jpeg"/><Relationship Id="rId11" Type="http://schemas.openxmlformats.org/officeDocument/2006/relationships/image" Target="../media/image93.jpeg"/><Relationship Id="rId1" Type="http://schemas.openxmlformats.org/officeDocument/2006/relationships/slideLayout" Target="../slideLayouts/slideLayout5.xml"/><Relationship Id="rId6" Type="http://schemas.openxmlformats.org/officeDocument/2006/relationships/image" Target="../media/image88.jpeg"/><Relationship Id="rId8" Type="http://schemas.openxmlformats.org/officeDocument/2006/relationships/image" Target="../media/image90.png"/><Relationship Id="rId13" Type="http://schemas.openxmlformats.org/officeDocument/2006/relationships/image" Target="../media/image95.png"/><Relationship Id="rId10" Type="http://schemas.openxmlformats.org/officeDocument/2006/relationships/image" Target="../media/image92.jpeg"/><Relationship Id="rId5" Type="http://schemas.openxmlformats.org/officeDocument/2006/relationships/image" Target="../media/image87.jpeg"/><Relationship Id="rId12" Type="http://schemas.openxmlformats.org/officeDocument/2006/relationships/image" Target="../media/image94.jpeg"/><Relationship Id="rId2" Type="http://schemas.openxmlformats.org/officeDocument/2006/relationships/image" Target="../media/image84.jpeg"/><Relationship Id="rId9" Type="http://schemas.openxmlformats.org/officeDocument/2006/relationships/image" Target="../media/image91.jpeg"/><Relationship Id="rId3" Type="http://schemas.openxmlformats.org/officeDocument/2006/relationships/image" Target="../media/image85.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4" Type="http://schemas.openxmlformats.org/officeDocument/2006/relationships/image" Target="../media/image98.png"/><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97.jpeg"/><Relationship Id="rId5" Type="http://schemas.openxmlformats.org/officeDocument/2006/relationships/image" Target="../media/image9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5.jpeg"/><Relationship Id="rId4" Type="http://schemas.openxmlformats.org/officeDocument/2006/relationships/image" Target="../media/image11.jpeg"/><Relationship Id="rId5" Type="http://schemas.openxmlformats.org/officeDocument/2006/relationships/image" Target="../media/image12.jpeg"/><Relationship Id="rId7" Type="http://schemas.openxmlformats.org/officeDocument/2006/relationships/image" Target="../media/image14.jpeg"/><Relationship Id="rId1" Type="http://schemas.openxmlformats.org/officeDocument/2006/relationships/slideLayout" Target="../slideLayouts/slideLayout4.xml"/><Relationship Id="rId2" Type="http://schemas.openxmlformats.org/officeDocument/2006/relationships/notesSlide" Target="../notesSlides/notesSlide3.xml"/><Relationship Id="rId9" Type="http://schemas.openxmlformats.org/officeDocument/2006/relationships/image" Target="../media/image16.jpeg"/><Relationship Id="rId3" Type="http://schemas.openxmlformats.org/officeDocument/2006/relationships/image" Target="../media/image10.jpeg"/><Relationship Id="rId6" Type="http://schemas.openxmlformats.org/officeDocument/2006/relationships/image" Target="../media/image13.png"/></Relationships>
</file>

<file path=ppt/slides/_rels/slide6.xml.rels><?xml version="1.0" encoding="UTF-8" standalone="yes"?>
<Relationships xmlns="http://schemas.openxmlformats.org/package/2006/relationships"><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image" Target="../media/image13.png"/><Relationship Id="rId3" Type="http://schemas.openxmlformats.org/officeDocument/2006/relationships/image" Target="../media/image17.png"/><Relationship Id="rId5" Type="http://schemas.openxmlformats.org/officeDocument/2006/relationships/image" Target="../media/image19.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3"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4" Type="http://schemas.openxmlformats.org/officeDocument/2006/relationships/image" Target="../media/image23.png"/><Relationship Id="rId1" Type="http://schemas.openxmlformats.org/officeDocument/2006/relationships/slideLayout" Target="../slideLayouts/slideLayout3.xml"/><Relationship Id="rId2" Type="http://schemas.openxmlformats.org/officeDocument/2006/relationships/image" Target="../media/image21.jpeg"/><Relationship Id="rId3" Type="http://schemas.openxmlformats.org/officeDocument/2006/relationships/image" Target="../media/image22.wmf"/></Relationships>
</file>

<file path=ppt/slides/_rels/slide9.xml.rels><?xml version="1.0" encoding="UTF-8" standalone="yes"?>
<Relationships xmlns="http://schemas.openxmlformats.org/package/2006/relationships"><Relationship Id="rId4" Type="http://schemas.openxmlformats.org/officeDocument/2006/relationships/image" Target="../media/image24.png"/><Relationship Id="rId1" Type="http://schemas.openxmlformats.org/officeDocument/2006/relationships/tags" Target="../tags/tag1.xml"/><Relationship Id="rId2" Type="http://schemas.openxmlformats.org/officeDocument/2006/relationships/slideLayout" Target="../slideLayouts/slideLayout3.xml"/><Relationship Id="rId3"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6" name="Title 1"/>
          <p:cNvSpPr txBox="1">
            <a:spLocks/>
          </p:cNvSpPr>
          <p:nvPr/>
        </p:nvSpPr>
        <p:spPr bwMode="auto">
          <a:xfrm>
            <a:off x="1680245" y="-19050"/>
            <a:ext cx="7273255" cy="6667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algn="r" defTabSz="457200" fontAlgn="base">
              <a:spcBef>
                <a:spcPct val="0"/>
              </a:spcBef>
              <a:spcAft>
                <a:spcPct val="0"/>
              </a:spcAft>
              <a:defRPr/>
            </a:pPr>
            <a:r>
              <a:rPr lang="en-US" sz="3200" b="1" kern="0" dirty="0" smtClean="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CLAS12 at Jefferson Lab</a:t>
            </a:r>
            <a:endParaRPr lang="en-US" sz="3200" b="1" kern="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Title 1"/>
          <p:cNvSpPr txBox="1">
            <a:spLocks/>
          </p:cNvSpPr>
          <p:nvPr/>
        </p:nvSpPr>
        <p:spPr bwMode="auto">
          <a:xfrm>
            <a:off x="-12070" y="6019800"/>
            <a:ext cx="2714625"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defTabSz="457200" fontAlgn="base">
              <a:spcBef>
                <a:spcPct val="0"/>
              </a:spcBef>
              <a:spcAft>
                <a:spcPct val="0"/>
              </a:spcAft>
              <a:defRPr/>
            </a:pPr>
            <a:r>
              <a:rPr lang="en-US" b="1" kern="0" dirty="0" smtClean="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Latifa Elouadrhiri</a:t>
            </a:r>
          </a:p>
          <a:p>
            <a:pPr defTabSz="457200" fontAlgn="base">
              <a:spcBef>
                <a:spcPct val="0"/>
              </a:spcBef>
              <a:spcAft>
                <a:spcPct val="0"/>
              </a:spcAft>
              <a:defRPr/>
            </a:pPr>
            <a:r>
              <a:rPr lang="en-US" b="1" kern="0" dirty="0" smtClean="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June 4, 2016</a:t>
            </a:r>
            <a:endParaRPr lang="en-US" b="1" kern="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5" name="Picture 2" descr="C:\Users\stewartm\Desktop\aerial March2015-aerialTweaked.jpg"/>
          <p:cNvPicPr>
            <a:picLocks noChangeAspect="1" noChangeArrowheads="1"/>
          </p:cNvPicPr>
          <p:nvPr/>
        </p:nvPicPr>
        <p:blipFill>
          <a:blip r:embed="rId4"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647701"/>
            <a:ext cx="9144000" cy="5372099"/>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5895138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672012" y="2572872"/>
            <a:ext cx="3765821" cy="3329942"/>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5" name="Picture 4"/>
          <p:cNvPicPr>
            <a:picLocks noChangeAspect="1"/>
          </p:cNvPicPr>
          <p:nvPr/>
        </p:nvPicPr>
        <p:blipFill>
          <a:blip r:embed="rId3"/>
          <a:stretch>
            <a:fillRect/>
          </a:stretch>
        </p:blipFill>
        <p:spPr>
          <a:xfrm>
            <a:off x="606777" y="2643784"/>
            <a:ext cx="3646077" cy="3329942"/>
          </a:xfrm>
          <a:prstGeom prst="rect">
            <a:avLst/>
          </a:prstGeom>
        </p:spPr>
      </p:pic>
      <p:sp>
        <p:nvSpPr>
          <p:cNvPr id="6" name="TextBox 5"/>
          <p:cNvSpPr txBox="1"/>
          <p:nvPr/>
        </p:nvSpPr>
        <p:spPr>
          <a:xfrm>
            <a:off x="514350" y="710824"/>
            <a:ext cx="8315325" cy="1862048"/>
          </a:xfrm>
          <a:prstGeom prst="rect">
            <a:avLst/>
          </a:prstGeom>
          <a:noFill/>
        </p:spPr>
        <p:txBody>
          <a:bodyPr wrap="square" rtlCol="0">
            <a:spAutoFit/>
          </a:bodyPr>
          <a:lstStyle/>
          <a:p>
            <a:r>
              <a:rPr lang="en-US" sz="2000" dirty="0" smtClean="0">
                <a:solidFill>
                  <a:srgbClr val="000000"/>
                </a:solidFill>
                <a:latin typeface="Gill Sans"/>
                <a:cs typeface="Gill Sans"/>
              </a:rPr>
              <a:t>Meson spectroscopy is one of the main topics that will be studied with the </a:t>
            </a:r>
            <a:r>
              <a:rPr lang="en-US" sz="2000" dirty="0" err="1" smtClean="0">
                <a:solidFill>
                  <a:srgbClr val="000000"/>
                </a:solidFill>
                <a:latin typeface="Gill Sans"/>
                <a:cs typeface="Gill Sans"/>
              </a:rPr>
              <a:t>Jlab</a:t>
            </a:r>
            <a:r>
              <a:rPr lang="en-US" sz="2000" dirty="0" smtClean="0">
                <a:solidFill>
                  <a:srgbClr val="000000"/>
                </a:solidFill>
                <a:latin typeface="Gill Sans"/>
                <a:cs typeface="Gill Sans"/>
              </a:rPr>
              <a:t> 12 </a:t>
            </a:r>
            <a:r>
              <a:rPr lang="en-US" sz="2000" dirty="0" err="1" smtClean="0">
                <a:solidFill>
                  <a:srgbClr val="000000"/>
                </a:solidFill>
                <a:latin typeface="Gill Sans"/>
                <a:cs typeface="Gill Sans"/>
              </a:rPr>
              <a:t>GeV</a:t>
            </a:r>
            <a:r>
              <a:rPr lang="en-US" sz="2000" dirty="0" smtClean="0">
                <a:solidFill>
                  <a:srgbClr val="000000"/>
                </a:solidFill>
                <a:latin typeface="Gill Sans"/>
                <a:cs typeface="Gill Sans"/>
              </a:rPr>
              <a:t> upgrade. Key elements are:</a:t>
            </a:r>
          </a:p>
          <a:p>
            <a:pPr marL="285750" indent="-285750">
              <a:buFont typeface="Arial"/>
              <a:buChar char="•"/>
            </a:pPr>
            <a:r>
              <a:rPr lang="en-US" dirty="0" smtClean="0">
                <a:solidFill>
                  <a:srgbClr val="000000"/>
                </a:solidFill>
                <a:latin typeface="Gill Sans"/>
                <a:cs typeface="Gill Sans"/>
              </a:rPr>
              <a:t>High intensity tagged photon beams</a:t>
            </a:r>
          </a:p>
          <a:p>
            <a:pPr marL="285750" indent="-285750">
              <a:buFont typeface="Arial"/>
              <a:buChar char="•"/>
            </a:pPr>
            <a:r>
              <a:rPr lang="en-US" dirty="0" smtClean="0">
                <a:solidFill>
                  <a:srgbClr val="000000"/>
                </a:solidFill>
                <a:latin typeface="Gill Sans"/>
                <a:cs typeface="Gill Sans"/>
              </a:rPr>
              <a:t>Detectors with large acceptance and good particle identification capabilities</a:t>
            </a:r>
          </a:p>
          <a:p>
            <a:endParaRPr lang="en-US" sz="500" dirty="0" smtClean="0">
              <a:solidFill>
                <a:srgbClr val="000000"/>
              </a:solidFill>
              <a:latin typeface="Gill Sans"/>
              <a:cs typeface="Gill Sans"/>
            </a:endParaRPr>
          </a:p>
          <a:p>
            <a:pPr marL="285750" indent="-285750">
              <a:buFont typeface="Arial"/>
              <a:buChar char="•"/>
            </a:pPr>
            <a:endParaRPr lang="en-US" sz="500" dirty="0">
              <a:solidFill>
                <a:srgbClr val="000000"/>
              </a:solidFill>
              <a:latin typeface="Gill Sans"/>
              <a:cs typeface="Gill Sans"/>
            </a:endParaRPr>
          </a:p>
          <a:p>
            <a:pPr marL="285750" indent="-285750">
              <a:buFont typeface="Arial"/>
              <a:buChar char="•"/>
            </a:pPr>
            <a:endParaRPr lang="en-US" sz="500" dirty="0" smtClean="0">
              <a:solidFill>
                <a:srgbClr val="000000"/>
              </a:solidFill>
              <a:latin typeface="Gill Sans"/>
              <a:cs typeface="Gill Sans"/>
            </a:endParaRPr>
          </a:p>
          <a:p>
            <a:r>
              <a:rPr lang="en-US" sz="2400" dirty="0" smtClean="0">
                <a:solidFill>
                  <a:srgbClr val="000000"/>
                </a:solidFill>
                <a:latin typeface="Gill Sans"/>
                <a:cs typeface="Gill Sans"/>
              </a:rPr>
              <a:t>	   </a:t>
            </a:r>
            <a:r>
              <a:rPr lang="en-US" sz="2400" dirty="0" err="1" smtClean="0">
                <a:solidFill>
                  <a:srgbClr val="FF6600"/>
                </a:solidFill>
                <a:latin typeface="Gill Sans"/>
                <a:cs typeface="Gill Sans"/>
              </a:rPr>
              <a:t>GlueX</a:t>
            </a:r>
            <a:r>
              <a:rPr lang="en-US" sz="2400" dirty="0" smtClean="0">
                <a:solidFill>
                  <a:srgbClr val="FF6600"/>
                </a:solidFill>
                <a:latin typeface="Gill Sans"/>
                <a:cs typeface="Gill Sans"/>
              </a:rPr>
              <a:t> in Hall D 				</a:t>
            </a:r>
            <a:r>
              <a:rPr lang="en-US" sz="2400" dirty="0">
                <a:solidFill>
                  <a:srgbClr val="FF6600"/>
                </a:solidFill>
                <a:latin typeface="Gill Sans"/>
                <a:cs typeface="Gill Sans"/>
              </a:rPr>
              <a:t> </a:t>
            </a:r>
            <a:r>
              <a:rPr lang="en-US" sz="2400" dirty="0" smtClean="0">
                <a:solidFill>
                  <a:srgbClr val="FF6600"/>
                </a:solidFill>
                <a:latin typeface="Gill Sans"/>
                <a:cs typeface="Gill Sans"/>
              </a:rPr>
              <a:t>   CLAS12 in Hall B</a:t>
            </a:r>
            <a:endParaRPr lang="en-US" sz="2400" dirty="0">
              <a:solidFill>
                <a:srgbClr val="FF6600"/>
              </a:solidFill>
              <a:latin typeface="Gill Sans"/>
              <a:cs typeface="Gill Sans"/>
            </a:endParaRPr>
          </a:p>
        </p:txBody>
      </p:sp>
      <p:sp>
        <p:nvSpPr>
          <p:cNvPr id="3" name="TextBox 2"/>
          <p:cNvSpPr txBox="1"/>
          <p:nvPr/>
        </p:nvSpPr>
        <p:spPr>
          <a:xfrm>
            <a:off x="2742709" y="28575"/>
            <a:ext cx="3277660" cy="584776"/>
          </a:xfrm>
          <a:prstGeom prst="rect">
            <a:avLst/>
          </a:prstGeom>
          <a:noFill/>
        </p:spPr>
        <p:txBody>
          <a:bodyPr wrap="none" rtlCol="0">
            <a:spAutoFit/>
          </a:bodyPr>
          <a:lstStyle/>
          <a:p>
            <a:r>
              <a:rPr lang="en-US" sz="3200" b="1" dirty="0" smtClean="0">
                <a:solidFill>
                  <a:srgbClr val="000090"/>
                </a:solidFill>
              </a:rPr>
              <a:t>CLAS12 and </a:t>
            </a:r>
            <a:r>
              <a:rPr lang="en-US" sz="3200" b="1" dirty="0" err="1" smtClean="0">
                <a:solidFill>
                  <a:srgbClr val="000090"/>
                </a:solidFill>
              </a:rPr>
              <a:t>GlueX</a:t>
            </a:r>
            <a:endParaRPr lang="en-US" sz="3200" b="1" dirty="0">
              <a:solidFill>
                <a:srgbClr val="000090"/>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51668900"/>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0"/>
    </mc:Choice>
    <mc:Fallback>
      <mp:transition xmlns:mp="http://schemas.microsoft.com/office/mac/powerpoint/2008/mai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305915" y="871499"/>
            <a:ext cx="3602682" cy="3284135"/>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6" name="Picture 5"/>
          <p:cNvPicPr>
            <a:picLocks noChangeAspect="1"/>
          </p:cNvPicPr>
          <p:nvPr/>
        </p:nvPicPr>
        <p:blipFill>
          <a:blip r:embed="rId3"/>
          <a:stretch>
            <a:fillRect/>
          </a:stretch>
        </p:blipFill>
        <p:spPr>
          <a:xfrm>
            <a:off x="4008102" y="3262123"/>
            <a:ext cx="4678697" cy="3046202"/>
          </a:xfrm>
          <a:prstGeom prst="rect">
            <a:avLst/>
          </a:prstGeom>
        </p:spPr>
      </p:pic>
      <p:sp>
        <p:nvSpPr>
          <p:cNvPr id="7" name="TextBox 6"/>
          <p:cNvSpPr txBox="1"/>
          <p:nvPr/>
        </p:nvSpPr>
        <p:spPr>
          <a:xfrm>
            <a:off x="4112249" y="1015314"/>
            <a:ext cx="4678697" cy="2215991"/>
          </a:xfrm>
          <a:prstGeom prst="rect">
            <a:avLst/>
          </a:prstGeom>
          <a:noFill/>
        </p:spPr>
        <p:txBody>
          <a:bodyPr wrap="square" rtlCol="0">
            <a:spAutoFit/>
          </a:bodyPr>
          <a:lstStyle/>
          <a:p>
            <a:r>
              <a:rPr lang="en-US" sz="2000" b="1" dirty="0" smtClean="0">
                <a:latin typeface="Gill Sans"/>
                <a:cs typeface="Gill Sans"/>
              </a:rPr>
              <a:t>Quasi-real </a:t>
            </a:r>
            <a:r>
              <a:rPr lang="en-US" sz="2000" b="1" dirty="0" err="1" smtClean="0">
                <a:latin typeface="Gill Sans"/>
                <a:cs typeface="Gill Sans"/>
              </a:rPr>
              <a:t>photoproduction</a:t>
            </a:r>
            <a:r>
              <a:rPr lang="en-US" sz="2000" b="1" dirty="0" smtClean="0">
                <a:latin typeface="Gill Sans"/>
                <a:cs typeface="Gill Sans"/>
              </a:rPr>
              <a:t> on proton target:</a:t>
            </a:r>
          </a:p>
          <a:p>
            <a:pPr marL="185738" indent="-185738">
              <a:buFont typeface="Arial"/>
              <a:buChar char="•"/>
            </a:pPr>
            <a:r>
              <a:rPr lang="en-US" sz="1600" dirty="0" smtClean="0">
                <a:latin typeface="Gill Sans"/>
                <a:cs typeface="Gill Sans"/>
              </a:rPr>
              <a:t>Detection of </a:t>
            </a:r>
            <a:r>
              <a:rPr lang="en-US" sz="1600" dirty="0" err="1" smtClean="0">
                <a:latin typeface="Gill Sans"/>
                <a:cs typeface="Gill Sans"/>
              </a:rPr>
              <a:t>multiparticle</a:t>
            </a:r>
            <a:r>
              <a:rPr lang="en-US" sz="1600" dirty="0" smtClean="0">
                <a:latin typeface="Gill Sans"/>
                <a:cs typeface="Gill Sans"/>
              </a:rPr>
              <a:t> final state from meson decay in the large acceptance spectrometer CLAS12</a:t>
            </a:r>
          </a:p>
          <a:p>
            <a:pPr marL="185738" indent="-185738">
              <a:buFont typeface="Arial"/>
              <a:buChar char="•"/>
            </a:pPr>
            <a:r>
              <a:rPr lang="en-US" sz="1600" dirty="0" smtClean="0">
                <a:latin typeface="Gill Sans"/>
                <a:cs typeface="Gill Sans"/>
              </a:rPr>
              <a:t>Detection of the scattered electron for the tagging of the quasi-real photon in the novel Forward Tagger</a:t>
            </a:r>
          </a:p>
          <a:p>
            <a:endParaRPr lang="en-US" dirty="0">
              <a:latin typeface="Gill Sans"/>
              <a:cs typeface="Gill Sans"/>
            </a:endParaRPr>
          </a:p>
        </p:txBody>
      </p:sp>
      <p:sp>
        <p:nvSpPr>
          <p:cNvPr id="8" name="TextBox 7"/>
          <p:cNvSpPr txBox="1"/>
          <p:nvPr/>
        </p:nvSpPr>
        <p:spPr>
          <a:xfrm>
            <a:off x="305915" y="4517787"/>
            <a:ext cx="3537783" cy="1138773"/>
          </a:xfrm>
          <a:prstGeom prst="rect">
            <a:avLst/>
          </a:prstGeom>
          <a:noFill/>
        </p:spPr>
        <p:txBody>
          <a:bodyPr wrap="square" rtlCol="0">
            <a:spAutoFit/>
          </a:bodyPr>
          <a:lstStyle/>
          <a:p>
            <a:r>
              <a:rPr lang="en-US" sz="2000" b="1" dirty="0" smtClean="0">
                <a:latin typeface="Gill Sans"/>
                <a:cs typeface="Gill Sans"/>
              </a:rPr>
              <a:t>Physics goals:</a:t>
            </a:r>
          </a:p>
          <a:p>
            <a:pPr marL="285750" indent="-285750">
              <a:buFont typeface="Arial"/>
              <a:buChar char="•"/>
            </a:pPr>
            <a:r>
              <a:rPr lang="en-US" sz="1600" dirty="0" smtClean="0">
                <a:latin typeface="Gill Sans"/>
                <a:cs typeface="Gill Sans"/>
              </a:rPr>
              <a:t>Detailed mapping of the meson spectrum up to 2.5 </a:t>
            </a:r>
            <a:r>
              <a:rPr lang="en-US" sz="1600" dirty="0" err="1" smtClean="0">
                <a:latin typeface="Gill Sans"/>
                <a:cs typeface="Gill Sans"/>
              </a:rPr>
              <a:t>GeV</a:t>
            </a:r>
            <a:endParaRPr lang="en-US" sz="1600" dirty="0" smtClean="0">
              <a:latin typeface="Gill Sans"/>
              <a:cs typeface="Gill Sans"/>
            </a:endParaRPr>
          </a:p>
          <a:p>
            <a:pPr marL="285750" indent="-285750">
              <a:buFont typeface="Arial"/>
              <a:buChar char="•"/>
            </a:pPr>
            <a:r>
              <a:rPr lang="en-US" sz="1600" dirty="0" smtClean="0">
                <a:latin typeface="Gill Sans"/>
                <a:cs typeface="Gill Sans"/>
              </a:rPr>
              <a:t>Search for exotics</a:t>
            </a:r>
            <a:endParaRPr lang="en-US" sz="1600" dirty="0">
              <a:latin typeface="Gill Sans"/>
              <a:cs typeface="Gill Sans"/>
            </a:endParaRPr>
          </a:p>
        </p:txBody>
      </p:sp>
      <p:sp>
        <p:nvSpPr>
          <p:cNvPr id="9" name="TextBox 8"/>
          <p:cNvSpPr txBox="1"/>
          <p:nvPr/>
        </p:nvSpPr>
        <p:spPr>
          <a:xfrm>
            <a:off x="4639732" y="3632414"/>
            <a:ext cx="1811866" cy="523220"/>
          </a:xfrm>
          <a:prstGeom prst="rect">
            <a:avLst/>
          </a:prstGeom>
          <a:noFill/>
        </p:spPr>
        <p:txBody>
          <a:bodyPr wrap="square" rtlCol="0">
            <a:spAutoFit/>
          </a:bodyPr>
          <a:lstStyle/>
          <a:p>
            <a:r>
              <a:rPr lang="en-US" sz="1400" dirty="0" smtClean="0">
                <a:solidFill>
                  <a:schemeClr val="bg1"/>
                </a:solidFill>
                <a:latin typeface="Gill Sans"/>
                <a:cs typeface="Gill Sans"/>
              </a:rPr>
              <a:t>Electromagnetic calorimeter (</a:t>
            </a:r>
            <a:r>
              <a:rPr lang="en-US" sz="1400" dirty="0" err="1" smtClean="0">
                <a:solidFill>
                  <a:schemeClr val="bg1"/>
                </a:solidFill>
                <a:latin typeface="Gill Sans"/>
                <a:cs typeface="Gill Sans"/>
              </a:rPr>
              <a:t>PbWO</a:t>
            </a:r>
            <a:r>
              <a:rPr lang="en-US" sz="1400" dirty="0" smtClean="0">
                <a:solidFill>
                  <a:schemeClr val="bg1"/>
                </a:solidFill>
                <a:latin typeface="Gill Sans"/>
                <a:cs typeface="Gill Sans"/>
              </a:rPr>
              <a:t>)</a:t>
            </a:r>
            <a:endParaRPr lang="en-US" sz="1400" dirty="0">
              <a:solidFill>
                <a:schemeClr val="bg1"/>
              </a:solidFill>
              <a:latin typeface="Gill Sans"/>
              <a:cs typeface="Gill Sans"/>
            </a:endParaRPr>
          </a:p>
        </p:txBody>
      </p:sp>
      <p:sp>
        <p:nvSpPr>
          <p:cNvPr id="10" name="TextBox 9"/>
          <p:cNvSpPr txBox="1"/>
          <p:nvPr/>
        </p:nvSpPr>
        <p:spPr>
          <a:xfrm>
            <a:off x="4131734" y="4517787"/>
            <a:ext cx="1083733" cy="534874"/>
          </a:xfrm>
          <a:prstGeom prst="rect">
            <a:avLst/>
          </a:prstGeom>
          <a:noFill/>
        </p:spPr>
        <p:txBody>
          <a:bodyPr wrap="square" rtlCol="0">
            <a:spAutoFit/>
          </a:bodyPr>
          <a:lstStyle/>
          <a:p>
            <a:r>
              <a:rPr lang="en-US" sz="1400" dirty="0" err="1" smtClean="0">
                <a:solidFill>
                  <a:schemeClr val="bg1"/>
                </a:solidFill>
                <a:latin typeface="Gill Sans"/>
                <a:cs typeface="Gill Sans"/>
              </a:rPr>
              <a:t>Micromegas</a:t>
            </a:r>
            <a:r>
              <a:rPr lang="en-US" sz="1400" dirty="0" smtClean="0">
                <a:solidFill>
                  <a:schemeClr val="bg1"/>
                </a:solidFill>
                <a:latin typeface="Gill Sans"/>
                <a:cs typeface="Gill Sans"/>
              </a:rPr>
              <a:t> Tracker</a:t>
            </a:r>
            <a:endParaRPr lang="en-US" sz="1400" dirty="0">
              <a:solidFill>
                <a:schemeClr val="bg1"/>
              </a:solidFill>
              <a:latin typeface="Gill Sans"/>
              <a:cs typeface="Gill Sans"/>
            </a:endParaRPr>
          </a:p>
        </p:txBody>
      </p:sp>
      <p:sp>
        <p:nvSpPr>
          <p:cNvPr id="11" name="TextBox 10"/>
          <p:cNvSpPr txBox="1"/>
          <p:nvPr/>
        </p:nvSpPr>
        <p:spPr>
          <a:xfrm>
            <a:off x="6451598" y="6016332"/>
            <a:ext cx="1253069" cy="523220"/>
          </a:xfrm>
          <a:prstGeom prst="rect">
            <a:avLst/>
          </a:prstGeom>
          <a:noFill/>
        </p:spPr>
        <p:txBody>
          <a:bodyPr wrap="square" rtlCol="0">
            <a:spAutoFit/>
          </a:bodyPr>
          <a:lstStyle/>
          <a:p>
            <a:r>
              <a:rPr lang="en-US" sz="1400" dirty="0" smtClean="0">
                <a:solidFill>
                  <a:schemeClr val="bg1"/>
                </a:solidFill>
                <a:latin typeface="Gill Sans"/>
                <a:cs typeface="Gill Sans"/>
              </a:rPr>
              <a:t>Scintillation Hodoscope</a:t>
            </a:r>
            <a:endParaRPr lang="en-US" sz="1400" dirty="0">
              <a:solidFill>
                <a:schemeClr val="bg1"/>
              </a:solidFill>
              <a:latin typeface="Gill Sans"/>
              <a:cs typeface="Gill Sans"/>
            </a:endParaRPr>
          </a:p>
        </p:txBody>
      </p:sp>
      <p:cxnSp>
        <p:nvCxnSpPr>
          <p:cNvPr id="15" name="Straight Arrow Connector 14"/>
          <p:cNvCxnSpPr>
            <a:stCxn id="11" idx="1"/>
          </p:cNvCxnSpPr>
          <p:nvPr/>
        </p:nvCxnSpPr>
        <p:spPr>
          <a:xfrm flipH="1" flipV="1">
            <a:off x="5926667" y="6146800"/>
            <a:ext cx="524931" cy="131142"/>
          </a:xfrm>
          <a:prstGeom prst="straightConnector1">
            <a:avLst/>
          </a:prstGeom>
          <a:ln>
            <a:solidFill>
              <a:srgbClr val="FFFFFF"/>
            </a:solidFill>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5435600" y="4155634"/>
            <a:ext cx="1015998" cy="362153"/>
          </a:xfrm>
          <a:prstGeom prst="straightConnector1">
            <a:avLst/>
          </a:prstGeom>
          <a:ln>
            <a:solidFill>
              <a:srgbClr val="FFFFFF"/>
            </a:solidFill>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stCxn id="10" idx="2"/>
          </p:cNvCxnSpPr>
          <p:nvPr/>
        </p:nvCxnSpPr>
        <p:spPr>
          <a:xfrm>
            <a:off x="4673601" y="5052661"/>
            <a:ext cx="237066" cy="152400"/>
          </a:xfrm>
          <a:prstGeom prst="straightConnector1">
            <a:avLst/>
          </a:prstGeom>
          <a:ln>
            <a:solidFill>
              <a:srgbClr val="FFFFFF"/>
            </a:solidFill>
            <a:tailEnd type="arrow"/>
          </a:ln>
        </p:spPr>
        <p:style>
          <a:lnRef idx="2">
            <a:schemeClr val="accent1"/>
          </a:lnRef>
          <a:fillRef idx="0">
            <a:schemeClr val="accent1"/>
          </a:fillRef>
          <a:effectRef idx="1">
            <a:schemeClr val="accent1"/>
          </a:effectRef>
          <a:fontRef idx="minor">
            <a:schemeClr val="tx1"/>
          </a:fontRef>
        </p:style>
      </p:cxnSp>
      <p:sp>
        <p:nvSpPr>
          <p:cNvPr id="4" name="Title 3"/>
          <p:cNvSpPr>
            <a:spLocks noGrp="1"/>
          </p:cNvSpPr>
          <p:nvPr>
            <p:ph type="title"/>
          </p:nvPr>
        </p:nvSpPr>
        <p:spPr/>
        <p:txBody>
          <a:bodyPr/>
          <a:lstStyle/>
          <a:p>
            <a:r>
              <a:rPr lang="en-US" sz="3200" b="1" dirty="0" smtClean="0">
                <a:solidFill>
                  <a:srgbClr val="000090"/>
                </a:solidFill>
              </a:rPr>
              <a:t>Meson Spectroscopy with CLAS12</a:t>
            </a:r>
            <a:endParaRPr lang="en-US" sz="3200" b="1" dirty="0">
              <a:solidFill>
                <a:srgbClr val="000090"/>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31951782"/>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0"/>
    </mc:Choice>
    <mc:Fallback>
      <mp:transition xmlns:mp="http://schemas.microsoft.com/office/mac/powerpoint/2008/mai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8" name="Rectangle 1026"/>
          <p:cNvSpPr txBox="1">
            <a:spLocks noChangeArrowheads="1"/>
          </p:cNvSpPr>
          <p:nvPr/>
        </p:nvSpPr>
        <p:spPr bwMode="auto">
          <a:xfrm>
            <a:off x="12700" y="0"/>
            <a:ext cx="9131300" cy="685800"/>
          </a:xfrm>
          <a:prstGeom prst="rect">
            <a:avLst/>
          </a:prstGeom>
          <a:noFill/>
          <a:ln w="9525">
            <a:noFill/>
            <a:miter lim="800000"/>
            <a:headEnd/>
            <a:tailEnd/>
          </a:ln>
        </p:spPr>
        <p:txBody>
          <a:bodyPr anchor="ctr">
            <a:prstTxWarp prst="textNoShape">
              <a:avLst/>
            </a:prstTxWarp>
          </a:bodyPr>
          <a:lstStyle/>
          <a:p>
            <a:pPr algn="ctr" defTabSz="457200" eaLnBrk="1" hangingPunct="1">
              <a:lnSpc>
                <a:spcPct val="90000"/>
              </a:lnSpc>
            </a:pPr>
            <a:r>
              <a:rPr lang="fr-FR" sz="3200">
                <a:solidFill>
                  <a:srgbClr val="000000"/>
                </a:solidFill>
                <a:latin typeface="Arial" charset="0"/>
              </a:rPr>
              <a:t> </a:t>
            </a:r>
            <a:r>
              <a:rPr lang="fr-FR" sz="2800" b="1">
                <a:solidFill>
                  <a:srgbClr val="2D2D8A"/>
                </a:solidFill>
                <a:latin typeface="Tahoma" charset="0"/>
                <a:ea typeface="Tahoma" charset="0"/>
                <a:cs typeface="Tahoma" charset="0"/>
              </a:rPr>
              <a:t>Meson spectroscopy &amp; Forward Photon Tagger</a:t>
            </a:r>
          </a:p>
        </p:txBody>
      </p:sp>
      <p:pic>
        <p:nvPicPr>
          <p:cNvPr id="50179" name="Picture 5"/>
          <p:cNvPicPr>
            <a:picLocks noChangeAspect="1"/>
          </p:cNvPicPr>
          <p:nvPr/>
        </p:nvPicPr>
        <p:blipFill>
          <a:blip r:embed="rId2"/>
          <a:srcRect/>
          <a:stretch>
            <a:fillRect/>
          </a:stretch>
        </p:blipFill>
        <p:spPr bwMode="auto">
          <a:xfrm>
            <a:off x="143808" y="1485900"/>
            <a:ext cx="4021791" cy="1879600"/>
          </a:xfrm>
          <a:prstGeom prst="rect">
            <a:avLst/>
          </a:prstGeom>
          <a:noFill/>
          <a:ln w="9525">
            <a:noFill/>
            <a:miter lim="800000"/>
            <a:headEnd/>
            <a:tailEnd/>
          </a:ln>
        </p:spPr>
      </p:pic>
      <p:sp>
        <p:nvSpPr>
          <p:cNvPr id="50182" name="TextBox 13"/>
          <p:cNvSpPr txBox="1">
            <a:spLocks noChangeArrowheads="1"/>
          </p:cNvSpPr>
          <p:nvPr/>
        </p:nvSpPr>
        <p:spPr bwMode="auto">
          <a:xfrm>
            <a:off x="178307" y="3721100"/>
            <a:ext cx="3987292" cy="584776"/>
          </a:xfrm>
          <a:prstGeom prst="rect">
            <a:avLst/>
          </a:prstGeom>
          <a:noFill/>
          <a:ln w="9525">
            <a:solidFill>
              <a:srgbClr val="FF0000"/>
            </a:solidFill>
            <a:miter lim="800000"/>
            <a:headEnd/>
            <a:tailEnd/>
          </a:ln>
        </p:spPr>
        <p:txBody>
          <a:bodyPr vert="horz" wrap="square" anchor="t">
            <a:prstTxWarp prst="textNoShape">
              <a:avLst/>
            </a:prstTxWarp>
            <a:spAutoFit/>
          </a:bodyPr>
          <a:lstStyle/>
          <a:p>
            <a:pPr marL="342900" indent="-342900">
              <a:spcAft>
                <a:spcPts val="1800"/>
              </a:spcAft>
            </a:pPr>
            <a:r>
              <a:rPr lang="en-US" sz="1600" dirty="0">
                <a:latin typeface="Calibri"/>
                <a:ea typeface="Tahoma" charset="0"/>
                <a:cs typeface="Calibri"/>
              </a:rPr>
              <a:t>High luminosity – equivalent flux </a:t>
            </a:r>
            <a:r>
              <a:rPr lang="en-US" sz="1600" dirty="0">
                <a:solidFill>
                  <a:srgbClr val="FF0000"/>
                </a:solidFill>
                <a:latin typeface="Calibri"/>
                <a:ea typeface="Tahoma" charset="0"/>
                <a:cs typeface="Calibri"/>
              </a:rPr>
              <a:t>N</a:t>
            </a:r>
            <a:r>
              <a:rPr lang="en-US" sz="1600" baseline="-25000" dirty="0">
                <a:solidFill>
                  <a:srgbClr val="FF0000"/>
                </a:solidFill>
                <a:latin typeface="Calibri"/>
                <a:ea typeface="Tahoma" charset="0"/>
                <a:cs typeface="Calibri"/>
              </a:rPr>
              <a:t>γ</a:t>
            </a:r>
            <a:r>
              <a:rPr lang="en-US" sz="1600" dirty="0">
                <a:solidFill>
                  <a:srgbClr val="FF0000"/>
                </a:solidFill>
                <a:latin typeface="Calibri"/>
                <a:ea typeface="Tahoma" charset="0"/>
                <a:cs typeface="Calibri"/>
              </a:rPr>
              <a:t>~</a:t>
            </a:r>
            <a:r>
              <a:rPr lang="en-US" sz="1600" dirty="0" smtClean="0">
                <a:solidFill>
                  <a:srgbClr val="FF0000"/>
                </a:solidFill>
                <a:latin typeface="Calibri"/>
                <a:ea typeface="Tahoma" charset="0"/>
                <a:cs typeface="Calibri"/>
              </a:rPr>
              <a:t>5*10</a:t>
            </a:r>
            <a:r>
              <a:rPr lang="en-US" sz="1600" baseline="30000" dirty="0" smtClean="0">
                <a:solidFill>
                  <a:srgbClr val="FF0000"/>
                </a:solidFill>
                <a:latin typeface="Calibri"/>
                <a:ea typeface="Tahoma" charset="0"/>
                <a:cs typeface="Calibri"/>
              </a:rPr>
              <a:t>8</a:t>
            </a:r>
            <a:r>
              <a:rPr lang="en-US" sz="1600" dirty="0" smtClean="0">
                <a:solidFill>
                  <a:srgbClr val="FF0000"/>
                </a:solidFill>
                <a:latin typeface="Calibri"/>
                <a:ea typeface="Tahoma" charset="0"/>
                <a:cs typeface="Calibri"/>
              </a:rPr>
              <a:t>s</a:t>
            </a:r>
            <a:r>
              <a:rPr lang="en-US" sz="1600" baseline="30000" dirty="0">
                <a:solidFill>
                  <a:srgbClr val="FF0000"/>
                </a:solidFill>
                <a:latin typeface="Calibri"/>
                <a:ea typeface="Tahoma" charset="0"/>
                <a:cs typeface="Calibri"/>
              </a:rPr>
              <a:t>-1 </a:t>
            </a:r>
            <a:r>
              <a:rPr lang="en-US" sz="1600" dirty="0">
                <a:latin typeface="Calibri"/>
                <a:ea typeface="Tahoma" charset="0"/>
                <a:cs typeface="Calibri"/>
              </a:rPr>
              <a:t>on 5cm lH</a:t>
            </a:r>
            <a:r>
              <a:rPr lang="en-US" sz="1600" baseline="-25000" dirty="0">
                <a:latin typeface="Calibri"/>
                <a:ea typeface="Tahoma" charset="0"/>
                <a:cs typeface="Calibri"/>
              </a:rPr>
              <a:t>2 </a:t>
            </a:r>
            <a:r>
              <a:rPr lang="en-US" sz="1600" dirty="0">
                <a:latin typeface="Calibri"/>
                <a:ea typeface="Tahoma" charset="0"/>
                <a:cs typeface="Calibri"/>
              </a:rPr>
              <a:t>target L=10</a:t>
            </a:r>
            <a:r>
              <a:rPr lang="en-US" sz="1600" baseline="30000" dirty="0">
                <a:latin typeface="Calibri"/>
                <a:ea typeface="Tahoma" charset="0"/>
                <a:cs typeface="Calibri"/>
              </a:rPr>
              <a:t>35</a:t>
            </a:r>
            <a:r>
              <a:rPr lang="en-US" sz="1600" dirty="0">
                <a:latin typeface="Calibri"/>
                <a:ea typeface="Tahoma" charset="0"/>
                <a:cs typeface="Calibri"/>
              </a:rPr>
              <a:t>cm</a:t>
            </a:r>
            <a:r>
              <a:rPr lang="en-US" sz="1600" baseline="30000" dirty="0">
                <a:latin typeface="Calibri"/>
                <a:ea typeface="Tahoma" charset="0"/>
                <a:cs typeface="Calibri"/>
              </a:rPr>
              <a:t>-2</a:t>
            </a:r>
            <a:r>
              <a:rPr lang="en-US" sz="1600" dirty="0">
                <a:latin typeface="Calibri"/>
                <a:ea typeface="Tahoma" charset="0"/>
                <a:cs typeface="Calibri"/>
              </a:rPr>
              <a:t>s</a:t>
            </a:r>
            <a:r>
              <a:rPr lang="en-US" sz="1600" baseline="30000" dirty="0">
                <a:latin typeface="Calibri"/>
                <a:ea typeface="Tahoma" charset="0"/>
                <a:cs typeface="Calibri"/>
              </a:rPr>
              <a:t>-1</a:t>
            </a:r>
            <a:r>
              <a:rPr lang="en-US" sz="1600" dirty="0">
                <a:latin typeface="Calibri"/>
                <a:ea typeface="Tahoma" charset="0"/>
                <a:cs typeface="Calibri"/>
              </a:rPr>
              <a:t>  </a:t>
            </a:r>
          </a:p>
        </p:txBody>
      </p:sp>
      <p:grpSp>
        <p:nvGrpSpPr>
          <p:cNvPr id="2" name="Group 23"/>
          <p:cNvGrpSpPr>
            <a:grpSpLocks/>
          </p:cNvGrpSpPr>
          <p:nvPr/>
        </p:nvGrpSpPr>
        <p:grpSpPr bwMode="auto">
          <a:xfrm>
            <a:off x="4394199" y="895349"/>
            <a:ext cx="4287876" cy="4242377"/>
            <a:chOff x="6096001" y="3459219"/>
            <a:chExt cx="2675792" cy="2789181"/>
          </a:xfrm>
        </p:grpSpPr>
        <p:pic>
          <p:nvPicPr>
            <p:cNvPr id="50187" name="Picture 21"/>
            <p:cNvPicPr>
              <a:picLocks noChangeAspect="1"/>
            </p:cNvPicPr>
            <p:nvPr/>
          </p:nvPicPr>
          <p:blipFill>
            <a:blip r:embed="rId3"/>
            <a:srcRect l="34868" t="13698" r="2333" b="7648"/>
            <a:stretch>
              <a:fillRect/>
            </a:stretch>
          </p:blipFill>
          <p:spPr bwMode="auto">
            <a:xfrm>
              <a:off x="6096001" y="3733800"/>
              <a:ext cx="2675792" cy="2514600"/>
            </a:xfrm>
            <a:prstGeom prst="rect">
              <a:avLst/>
            </a:prstGeom>
            <a:noFill/>
            <a:ln w="9525">
              <a:noFill/>
              <a:miter lim="800000"/>
              <a:headEnd/>
              <a:tailEnd/>
            </a:ln>
          </p:spPr>
        </p:pic>
        <p:sp>
          <p:nvSpPr>
            <p:cNvPr id="50188" name="TextBox 22"/>
            <p:cNvSpPr txBox="1">
              <a:spLocks noChangeArrowheads="1"/>
            </p:cNvSpPr>
            <p:nvPr/>
          </p:nvSpPr>
          <p:spPr bwMode="auto">
            <a:xfrm>
              <a:off x="6498551" y="3459219"/>
              <a:ext cx="1956733" cy="209234"/>
            </a:xfrm>
            <a:prstGeom prst="rect">
              <a:avLst/>
            </a:prstGeom>
            <a:noFill/>
            <a:ln w="9525">
              <a:noFill/>
              <a:miter lim="800000"/>
              <a:headEnd/>
              <a:tailEnd/>
            </a:ln>
          </p:spPr>
          <p:txBody>
            <a:bodyPr wrap="square">
              <a:prstTxWarp prst="textNoShape">
                <a:avLst/>
              </a:prstTxWarp>
              <a:spAutoFit/>
            </a:bodyPr>
            <a:lstStyle/>
            <a:p>
              <a:r>
                <a:rPr lang="en-US" sz="1400" dirty="0"/>
                <a:t>Generated/</a:t>
              </a:r>
              <a:r>
                <a:rPr lang="en-US" sz="1400" dirty="0">
                  <a:solidFill>
                    <a:srgbClr val="FF0000"/>
                  </a:solidFill>
                </a:rPr>
                <a:t>reconstructed </a:t>
              </a:r>
              <a:r>
                <a:rPr lang="en-US" sz="1400" dirty="0"/>
                <a:t>waves</a:t>
              </a:r>
            </a:p>
          </p:txBody>
        </p:sp>
      </p:grpSp>
      <p:sp>
        <p:nvSpPr>
          <p:cNvPr id="39" name="TextBox 38"/>
          <p:cNvSpPr txBox="1"/>
          <p:nvPr/>
        </p:nvSpPr>
        <p:spPr>
          <a:xfrm>
            <a:off x="4394199" y="5378450"/>
            <a:ext cx="4465676" cy="830997"/>
          </a:xfrm>
          <a:prstGeom prst="rect">
            <a:avLst/>
          </a:prstGeom>
          <a:noFill/>
          <a:ln>
            <a:solidFill>
              <a:srgbClr val="008000"/>
            </a:solidFill>
          </a:ln>
        </p:spPr>
        <p:txBody>
          <a:bodyPr wrap="square" rtlCol="0">
            <a:spAutoFit/>
          </a:bodyPr>
          <a:lstStyle/>
          <a:p>
            <a:r>
              <a:rPr lang="en-US" sz="1600" dirty="0" smtClean="0">
                <a:latin typeface="Calibri"/>
                <a:cs typeface="Calibri"/>
              </a:rPr>
              <a:t>Events generated in specific partial waves, tracked through detector system and reconstructed, retain their initial partial wave contents..</a:t>
            </a:r>
            <a:endParaRPr lang="en-US" sz="1600" dirty="0">
              <a:latin typeface="Calibri"/>
              <a:cs typeface="Calibri"/>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681309654"/>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0"/>
    </mc:Choice>
    <mc:Fallback>
      <mp:transition xmlns:mp="http://schemas.microsoft.com/office/mac/powerpoint/2008/mai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solidFill>
                  <a:srgbClr val="000090"/>
                </a:solidFill>
              </a:rPr>
              <a:t>DIS structure functions and </a:t>
            </a:r>
            <a:r>
              <a:rPr lang="en-US" sz="3200" dirty="0" err="1" smtClean="0">
                <a:solidFill>
                  <a:srgbClr val="000090"/>
                </a:solidFill>
              </a:rPr>
              <a:t>d</a:t>
            </a:r>
            <a:r>
              <a:rPr lang="en-US" sz="3200" baseline="-25000" dirty="0" err="1" smtClean="0">
                <a:solidFill>
                  <a:srgbClr val="000090"/>
                </a:solidFill>
              </a:rPr>
              <a:t>v</a:t>
            </a:r>
            <a:r>
              <a:rPr lang="en-US" sz="3200" dirty="0" err="1" smtClean="0">
                <a:solidFill>
                  <a:srgbClr val="000090"/>
                </a:solidFill>
              </a:rPr>
              <a:t>(x)/u</a:t>
            </a:r>
            <a:r>
              <a:rPr lang="en-US" sz="3200" baseline="-25000" dirty="0" err="1" smtClean="0">
                <a:solidFill>
                  <a:srgbClr val="000090"/>
                </a:solidFill>
              </a:rPr>
              <a:t>v</a:t>
            </a:r>
            <a:r>
              <a:rPr lang="en-US" sz="3200" dirty="0" err="1" smtClean="0">
                <a:solidFill>
                  <a:srgbClr val="000090"/>
                </a:solidFill>
              </a:rPr>
              <a:t>(x</a:t>
            </a:r>
            <a:r>
              <a:rPr lang="en-US" sz="3200" dirty="0" smtClean="0">
                <a:solidFill>
                  <a:srgbClr val="000090"/>
                </a:solidFill>
              </a:rPr>
              <a:t>) </a:t>
            </a:r>
            <a:endParaRPr lang="en-US" sz="3200" dirty="0">
              <a:solidFill>
                <a:srgbClr val="000090"/>
              </a:solidFill>
            </a:endParaRPr>
          </a:p>
        </p:txBody>
      </p:sp>
      <p:pic>
        <p:nvPicPr>
          <p:cNvPr id="4" name="Picture 3"/>
          <p:cNvPicPr>
            <a:picLocks noChangeAspect="1"/>
          </p:cNvPicPr>
          <p:nvPr/>
        </p:nvPicPr>
        <p:blipFill>
          <a:blip r:embed="rId2"/>
          <a:srcRect l="15345" t="46444" r="53004" b="28421"/>
          <a:stretch>
            <a:fillRect/>
          </a:stretch>
        </p:blipFill>
        <p:spPr>
          <a:xfrm>
            <a:off x="177579" y="1036657"/>
            <a:ext cx="4223215" cy="4323878"/>
          </a:xfrm>
          <a:prstGeom prst="rect">
            <a:avLst/>
          </a:prstGeom>
        </p:spPr>
      </p:pic>
      <p:cxnSp>
        <p:nvCxnSpPr>
          <p:cNvPr id="10" name="Straight Connector 9"/>
          <p:cNvCxnSpPr/>
          <p:nvPr/>
        </p:nvCxnSpPr>
        <p:spPr bwMode="auto">
          <a:xfrm>
            <a:off x="8664322" y="1036657"/>
            <a:ext cx="914400" cy="914400"/>
          </a:xfrm>
          <a:prstGeom prst="line">
            <a:avLst/>
          </a:prstGeom>
          <a:noFill/>
          <a:ln w="9525" cap="flat" cmpd="sng" algn="ctr">
            <a:noFill/>
            <a:prstDash val="solid"/>
            <a:round/>
            <a:headEnd type="none" w="med" len="med"/>
            <a:tailEnd type="none" w="med" len="med"/>
          </a:ln>
          <a:effectLst/>
        </p:spPr>
      </p:cxnSp>
      <p:grpSp>
        <p:nvGrpSpPr>
          <p:cNvPr id="3" name="Group 13"/>
          <p:cNvGrpSpPr/>
          <p:nvPr/>
        </p:nvGrpSpPr>
        <p:grpSpPr>
          <a:xfrm>
            <a:off x="4630299" y="1326086"/>
            <a:ext cx="4382981" cy="4034449"/>
            <a:chOff x="4888788" y="1719417"/>
            <a:chExt cx="4146970" cy="3854640"/>
          </a:xfrm>
        </p:grpSpPr>
        <p:pic>
          <p:nvPicPr>
            <p:cNvPr id="6" name="Picture 5"/>
            <p:cNvPicPr>
              <a:picLocks noChangeAspect="1"/>
            </p:cNvPicPr>
            <p:nvPr/>
          </p:nvPicPr>
          <mc:AlternateContent>
            <mc:Choice xmlns:ma="http://schemas.microsoft.com/office/mac/drawingml/2008/main" Requires="ma">
              <p:blipFill>
                <a:blip r:embed="rId3"/>
                <a:srcRect l="52829" t="29092" r="2681" b="16014"/>
                <a:stretch>
                  <a:fillRect/>
                </a:stretch>
              </p:blipFill>
            </mc:Choice>
            <mc:Fallback>
              <p:blipFill>
                <a:blip r:embed="rId4"/>
                <a:srcRect l="52829" t="29092" r="2681" b="16014"/>
                <a:stretch>
                  <a:fillRect/>
                </a:stretch>
              </p:blipFill>
            </mc:Fallback>
          </mc:AlternateContent>
          <p:spPr>
            <a:xfrm>
              <a:off x="4888788" y="1719417"/>
              <a:ext cx="4146970" cy="3854640"/>
            </a:xfrm>
            <a:prstGeom prst="rect">
              <a:avLst/>
            </a:prstGeom>
            <a:ln>
              <a:noFill/>
            </a:ln>
          </p:spPr>
        </p:pic>
        <p:cxnSp>
          <p:nvCxnSpPr>
            <p:cNvPr id="8" name="Straight Connector 7"/>
            <p:cNvCxnSpPr/>
            <p:nvPr/>
          </p:nvCxnSpPr>
          <p:spPr bwMode="auto">
            <a:xfrm rot="5400000" flipH="1" flipV="1">
              <a:off x="3370867" y="3428390"/>
              <a:ext cx="3146647" cy="1"/>
            </a:xfrm>
            <a:prstGeom prst="line">
              <a:avLst/>
            </a:prstGeom>
            <a:noFill/>
            <a:ln w="317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rot="10800000">
              <a:off x="4945779" y="1855067"/>
              <a:ext cx="3370781" cy="1588"/>
            </a:xfrm>
            <a:prstGeom prst="line">
              <a:avLst/>
            </a:prstGeom>
            <a:noFill/>
            <a:ln w="3175" cap="flat" cmpd="sng" algn="ctr">
              <a:solidFill>
                <a:schemeClr val="tx1"/>
              </a:solidFill>
              <a:prstDash val="solid"/>
              <a:round/>
              <a:headEnd type="none" w="med" len="med"/>
              <a:tailEnd type="none" w="med" len="med"/>
            </a:ln>
            <a:effectLst/>
          </p:spPr>
        </p:cxnSp>
      </p:grpSp>
      <p:sp>
        <p:nvSpPr>
          <p:cNvPr id="15" name="Oval 14"/>
          <p:cNvSpPr/>
          <p:nvPr/>
        </p:nvSpPr>
        <p:spPr bwMode="auto">
          <a:xfrm>
            <a:off x="3764924" y="3719784"/>
            <a:ext cx="523480" cy="1247420"/>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Times New Roman" pitchFamily="18" charset="0"/>
            </a:endParaRPr>
          </a:p>
        </p:txBody>
      </p:sp>
      <p:sp>
        <p:nvSpPr>
          <p:cNvPr id="11" name="TextBox 10"/>
          <p:cNvSpPr txBox="1"/>
          <p:nvPr/>
        </p:nvSpPr>
        <p:spPr>
          <a:xfrm>
            <a:off x="751214" y="5360535"/>
            <a:ext cx="4293741" cy="646331"/>
          </a:xfrm>
          <a:prstGeom prst="rect">
            <a:avLst/>
          </a:prstGeom>
          <a:noFill/>
          <a:ln>
            <a:solidFill>
              <a:srgbClr val="008000"/>
            </a:solidFill>
          </a:ln>
        </p:spPr>
        <p:txBody>
          <a:bodyPr wrap="square" rtlCol="0">
            <a:spAutoFit/>
          </a:bodyPr>
          <a:lstStyle/>
          <a:p>
            <a:r>
              <a:rPr lang="en-US" dirty="0" err="1" smtClean="0"/>
              <a:t>d(x)/u(x</a:t>
            </a:r>
            <a:r>
              <a:rPr lang="en-US" dirty="0" smtClean="0"/>
              <a:t>) poorly constrained at </a:t>
            </a:r>
            <a:r>
              <a:rPr lang="en-US" dirty="0" err="1" smtClean="0"/>
              <a:t>x</a:t>
            </a:r>
            <a:r>
              <a:rPr lang="en-US" dirty="0" smtClean="0"/>
              <a:t> &gt; 0.5 due to uncertainty in nuclear corrections </a:t>
            </a:r>
            <a:endParaRPr lang="en-US" dirty="0"/>
          </a:p>
        </p:txBody>
      </p:sp>
      <p:grpSp>
        <p:nvGrpSpPr>
          <p:cNvPr id="5" name="Group 24"/>
          <p:cNvGrpSpPr/>
          <p:nvPr/>
        </p:nvGrpSpPr>
        <p:grpSpPr>
          <a:xfrm>
            <a:off x="6007100" y="5423916"/>
            <a:ext cx="1513681" cy="671849"/>
            <a:chOff x="6007100" y="5423916"/>
            <a:chExt cx="1513681" cy="671849"/>
          </a:xfrm>
        </p:grpSpPr>
        <p:sp>
          <p:nvSpPr>
            <p:cNvPr id="24" name="Rectangle 23"/>
            <p:cNvSpPr/>
            <p:nvPr/>
          </p:nvSpPr>
          <p:spPr bwMode="auto">
            <a:xfrm>
              <a:off x="6007100" y="5423916"/>
              <a:ext cx="1513681" cy="671849"/>
            </a:xfrm>
            <a:prstGeom prst="rect">
              <a:avLst/>
            </a:prstGeom>
            <a:solidFill>
              <a:srgbClr val="FFFF00"/>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Times New Roman" pitchFamily="18" charset="0"/>
              </a:endParaRPr>
            </a:p>
          </p:txBody>
        </p:sp>
        <p:grpSp>
          <p:nvGrpSpPr>
            <p:cNvPr id="7" name="Group 36"/>
            <p:cNvGrpSpPr/>
            <p:nvPr/>
          </p:nvGrpSpPr>
          <p:grpSpPr>
            <a:xfrm>
              <a:off x="6122622" y="5462017"/>
              <a:ext cx="1309259" cy="544849"/>
              <a:chOff x="6154732" y="2097190"/>
              <a:chExt cx="1309259" cy="544851"/>
            </a:xfrm>
          </p:grpSpPr>
          <p:sp>
            <p:nvSpPr>
              <p:cNvPr id="17" name="TextBox 16"/>
              <p:cNvSpPr txBox="1"/>
              <p:nvPr/>
            </p:nvSpPr>
            <p:spPr>
              <a:xfrm>
                <a:off x="6770289" y="2132470"/>
                <a:ext cx="689553" cy="276999"/>
              </a:xfrm>
              <a:prstGeom prst="rect">
                <a:avLst/>
              </a:prstGeom>
              <a:noFill/>
            </p:spPr>
            <p:txBody>
              <a:bodyPr wrap="none" rtlCol="0">
                <a:spAutoFit/>
              </a:bodyPr>
              <a:lstStyle/>
              <a:p>
                <a:r>
                  <a:rPr lang="en-US" sz="1200" dirty="0" smtClean="0">
                    <a:cs typeface="Times New Roman"/>
                  </a:rPr>
                  <a:t>1+4</a:t>
                </a:r>
                <a:r>
                  <a:rPr lang="en-US" sz="1200" i="1" dirty="0" smtClean="0">
                    <a:cs typeface="Times New Roman"/>
                  </a:rPr>
                  <a:t>d/u</a:t>
                </a:r>
                <a:endParaRPr lang="en-US" sz="1200" i="1" dirty="0">
                  <a:cs typeface="Times New Roman"/>
                </a:endParaRPr>
              </a:p>
            </p:txBody>
          </p:sp>
          <p:sp>
            <p:nvSpPr>
              <p:cNvPr id="18" name="TextBox 17"/>
              <p:cNvSpPr txBox="1"/>
              <p:nvPr/>
            </p:nvSpPr>
            <p:spPr>
              <a:xfrm>
                <a:off x="6774513" y="2341318"/>
                <a:ext cx="689478" cy="276999"/>
              </a:xfrm>
              <a:prstGeom prst="rect">
                <a:avLst/>
              </a:prstGeom>
              <a:noFill/>
            </p:spPr>
            <p:txBody>
              <a:bodyPr wrap="none" rtlCol="0">
                <a:spAutoFit/>
              </a:bodyPr>
              <a:lstStyle/>
              <a:p>
                <a:r>
                  <a:rPr lang="en-US" sz="1200" dirty="0" smtClean="0">
                    <a:cs typeface="Times New Roman"/>
                  </a:rPr>
                  <a:t>4+  </a:t>
                </a:r>
                <a:r>
                  <a:rPr lang="en-US" sz="1200" i="1" dirty="0" err="1" smtClean="0">
                    <a:cs typeface="Times New Roman"/>
                  </a:rPr>
                  <a:t>d/u</a:t>
                </a:r>
                <a:endParaRPr lang="en-US" sz="1200" i="1" dirty="0">
                  <a:cs typeface="Times New Roman"/>
                </a:endParaRPr>
              </a:p>
            </p:txBody>
          </p:sp>
          <p:cxnSp>
            <p:nvCxnSpPr>
              <p:cNvPr id="19" name="Straight Connector 18"/>
              <p:cNvCxnSpPr/>
              <p:nvPr/>
            </p:nvCxnSpPr>
            <p:spPr bwMode="auto">
              <a:xfrm>
                <a:off x="6788430" y="2404967"/>
                <a:ext cx="661369" cy="1588"/>
              </a:xfrm>
              <a:prstGeom prst="line">
                <a:avLst/>
              </a:prstGeom>
              <a:noFill/>
              <a:ln w="9525" cap="flat" cmpd="sng" algn="ctr">
                <a:solidFill>
                  <a:schemeClr val="tx1"/>
                </a:solidFill>
                <a:prstDash val="solid"/>
                <a:round/>
                <a:headEnd type="none" w="med" len="med"/>
                <a:tailEnd type="none" w="med" len="med"/>
              </a:ln>
              <a:effectLst/>
            </p:spPr>
          </p:cxnSp>
          <p:sp>
            <p:nvSpPr>
              <p:cNvPr id="20" name="TextBox 19"/>
              <p:cNvSpPr txBox="1"/>
              <p:nvPr/>
            </p:nvSpPr>
            <p:spPr>
              <a:xfrm>
                <a:off x="6178732" y="2097190"/>
                <a:ext cx="427466" cy="307777"/>
              </a:xfrm>
              <a:prstGeom prst="rect">
                <a:avLst/>
              </a:prstGeom>
              <a:noFill/>
            </p:spPr>
            <p:txBody>
              <a:bodyPr wrap="none" rtlCol="0">
                <a:spAutoFit/>
              </a:bodyPr>
              <a:lstStyle/>
              <a:p>
                <a:r>
                  <a:rPr lang="en-US" sz="1400" dirty="0" smtClean="0">
                    <a:cs typeface="Times New Roman"/>
                  </a:rPr>
                  <a:t>F</a:t>
                </a:r>
                <a:r>
                  <a:rPr lang="en-US" sz="1400" baseline="-25000" dirty="0" smtClean="0">
                    <a:cs typeface="Times New Roman"/>
                  </a:rPr>
                  <a:t>2</a:t>
                </a:r>
                <a:r>
                  <a:rPr lang="en-US" sz="1400" baseline="30000" dirty="0" smtClean="0">
                    <a:cs typeface="Times New Roman"/>
                  </a:rPr>
                  <a:t>n</a:t>
                </a:r>
                <a:endParaRPr lang="en-US" sz="1400" baseline="30000" dirty="0">
                  <a:cs typeface="Times New Roman"/>
                </a:endParaRPr>
              </a:p>
            </p:txBody>
          </p:sp>
          <p:sp>
            <p:nvSpPr>
              <p:cNvPr id="21" name="TextBox 20"/>
              <p:cNvSpPr txBox="1"/>
              <p:nvPr/>
            </p:nvSpPr>
            <p:spPr>
              <a:xfrm>
                <a:off x="6154732" y="2334264"/>
                <a:ext cx="427466" cy="307777"/>
              </a:xfrm>
              <a:prstGeom prst="rect">
                <a:avLst/>
              </a:prstGeom>
              <a:noFill/>
            </p:spPr>
            <p:txBody>
              <a:bodyPr wrap="none" rtlCol="0">
                <a:spAutoFit/>
              </a:bodyPr>
              <a:lstStyle/>
              <a:p>
                <a:r>
                  <a:rPr lang="en-US" sz="1400" dirty="0" smtClean="0">
                    <a:latin typeface="+mj-lt"/>
                    <a:cs typeface="Times New Roman"/>
                  </a:rPr>
                  <a:t>F</a:t>
                </a:r>
                <a:r>
                  <a:rPr lang="en-US" sz="1400" baseline="-25000" dirty="0" smtClean="0">
                    <a:latin typeface="+mj-lt"/>
                    <a:cs typeface="Times New Roman"/>
                  </a:rPr>
                  <a:t>2</a:t>
                </a:r>
                <a:r>
                  <a:rPr lang="en-US" sz="1400" baseline="30000" dirty="0" smtClean="0">
                    <a:latin typeface="+mj-lt"/>
                    <a:cs typeface="Times New Roman"/>
                  </a:rPr>
                  <a:t>p</a:t>
                </a:r>
                <a:endParaRPr lang="en-US" sz="1400" baseline="30000" dirty="0">
                  <a:latin typeface="+mj-lt"/>
                  <a:cs typeface="Times New Roman"/>
                </a:endParaRPr>
              </a:p>
            </p:txBody>
          </p:sp>
          <p:cxnSp>
            <p:nvCxnSpPr>
              <p:cNvPr id="22" name="Straight Connector 21"/>
              <p:cNvCxnSpPr/>
              <p:nvPr/>
            </p:nvCxnSpPr>
            <p:spPr bwMode="auto">
              <a:xfrm>
                <a:off x="6190012" y="2404967"/>
                <a:ext cx="350490" cy="1588"/>
              </a:xfrm>
              <a:prstGeom prst="line">
                <a:avLst/>
              </a:prstGeom>
              <a:noFill/>
              <a:ln w="9525" cap="flat" cmpd="sng" algn="ctr">
                <a:solidFill>
                  <a:schemeClr val="tx1"/>
                </a:solidFill>
                <a:prstDash val="solid"/>
                <a:round/>
                <a:headEnd type="none" w="med" len="med"/>
                <a:tailEnd type="none" w="med" len="med"/>
              </a:ln>
              <a:effectLst/>
            </p:spPr>
          </p:cxnSp>
          <p:sp>
            <p:nvSpPr>
              <p:cNvPr id="23" name="TextBox 22"/>
              <p:cNvSpPr txBox="1"/>
              <p:nvPr/>
            </p:nvSpPr>
            <p:spPr>
              <a:xfrm>
                <a:off x="6517668" y="2255582"/>
                <a:ext cx="274434" cy="276999"/>
              </a:xfrm>
              <a:prstGeom prst="rect">
                <a:avLst/>
              </a:prstGeom>
              <a:noFill/>
            </p:spPr>
            <p:txBody>
              <a:bodyPr wrap="none" rtlCol="0">
                <a:spAutoFit/>
              </a:bodyPr>
              <a:lstStyle/>
              <a:p>
                <a:r>
                  <a:rPr lang="en-US" sz="1200" dirty="0" smtClean="0"/>
                  <a:t>≈</a:t>
                </a:r>
                <a:endParaRPr lang="en-US" sz="1200" dirty="0"/>
              </a:p>
            </p:txBody>
          </p:sp>
        </p:grpSp>
      </p:grpSp>
    </p:spTree>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0"/>
    </mc:Choice>
    <mc:Fallback>
      <mp:transition xmlns:mp="http://schemas.microsoft.com/office/mac/powerpoint/2008/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 name="TextBox 44"/>
          <p:cNvSpPr txBox="1"/>
          <p:nvPr/>
        </p:nvSpPr>
        <p:spPr>
          <a:xfrm>
            <a:off x="3978810" y="5964988"/>
            <a:ext cx="4970384" cy="338554"/>
          </a:xfrm>
          <a:prstGeom prst="rect">
            <a:avLst/>
          </a:prstGeom>
          <a:solidFill>
            <a:schemeClr val="bg1"/>
          </a:solidFill>
          <a:ln>
            <a:solidFill>
              <a:srgbClr val="0D0D0D"/>
            </a:solidFill>
          </a:ln>
        </p:spPr>
        <p:txBody>
          <a:bodyPr wrap="square" rtlCol="0">
            <a:spAutoFit/>
          </a:bodyPr>
          <a:lstStyle/>
          <a:p>
            <a:r>
              <a:rPr lang="en-US" sz="1600" dirty="0" smtClean="0">
                <a:latin typeface="Arial"/>
                <a:cs typeface="Arial"/>
              </a:rPr>
              <a:t>Projected results for </a:t>
            </a:r>
            <a:r>
              <a:rPr lang="en-US" sz="1600" dirty="0" err="1" smtClean="0">
                <a:latin typeface="Arial"/>
                <a:cs typeface="Arial"/>
              </a:rPr>
              <a:t>d(x)/u(x</a:t>
            </a:r>
            <a:r>
              <a:rPr lang="en-US" sz="1600" dirty="0" smtClean="0">
                <a:latin typeface="Arial"/>
                <a:cs typeface="Arial"/>
              </a:rPr>
              <a:t>) for 12 GeV experiment.</a:t>
            </a:r>
            <a:endParaRPr lang="en-US" sz="1600" baseline="30000" dirty="0">
              <a:solidFill>
                <a:srgbClr val="FF0000"/>
              </a:solidFill>
              <a:latin typeface="Arial"/>
              <a:cs typeface="Arial"/>
            </a:endParaRPr>
          </a:p>
        </p:txBody>
      </p:sp>
      <p:sp>
        <p:nvSpPr>
          <p:cNvPr id="62" name="TextBox 61"/>
          <p:cNvSpPr txBox="1"/>
          <p:nvPr/>
        </p:nvSpPr>
        <p:spPr>
          <a:xfrm>
            <a:off x="2828037" y="3518945"/>
            <a:ext cx="1171214" cy="338554"/>
          </a:xfrm>
          <a:prstGeom prst="rect">
            <a:avLst/>
          </a:prstGeom>
          <a:noFill/>
        </p:spPr>
        <p:txBody>
          <a:bodyPr wrap="none" rtlCol="0">
            <a:spAutoFit/>
          </a:bodyPr>
          <a:lstStyle/>
          <a:p>
            <a:r>
              <a:rPr lang="en-US" sz="1600" dirty="0" smtClean="0"/>
              <a:t> &gt;70MeV/c</a:t>
            </a:r>
            <a:endParaRPr lang="en-US" sz="1600" dirty="0"/>
          </a:p>
        </p:txBody>
      </p:sp>
      <p:grpSp>
        <p:nvGrpSpPr>
          <p:cNvPr id="3" name="Group 74"/>
          <p:cNvGrpSpPr/>
          <p:nvPr/>
        </p:nvGrpSpPr>
        <p:grpSpPr>
          <a:xfrm>
            <a:off x="208799" y="4041432"/>
            <a:ext cx="3060122" cy="2053567"/>
            <a:chOff x="535014" y="4283898"/>
            <a:chExt cx="2817786" cy="2002602"/>
          </a:xfrm>
        </p:grpSpPr>
        <p:pic>
          <p:nvPicPr>
            <p:cNvPr id="68" name="Picture 8" descr="P1050365"/>
            <p:cNvPicPr>
              <a:picLocks noChangeAspect="1" noChangeArrowheads="1"/>
            </p:cNvPicPr>
            <p:nvPr/>
          </p:nvPicPr>
          <p:blipFill>
            <a:blip r:embed="rId3"/>
            <a:srcRect/>
            <a:stretch>
              <a:fillRect/>
            </a:stretch>
          </p:blipFill>
          <p:spPr bwMode="auto">
            <a:xfrm>
              <a:off x="535014" y="4283898"/>
              <a:ext cx="2817786" cy="2002602"/>
            </a:xfrm>
            <a:prstGeom prst="rect">
              <a:avLst/>
            </a:prstGeom>
            <a:noFill/>
            <a:ln w="9525">
              <a:noFill/>
              <a:miter lim="800000"/>
              <a:headEnd/>
              <a:tailEnd/>
            </a:ln>
          </p:spPr>
        </p:pic>
        <p:sp>
          <p:nvSpPr>
            <p:cNvPr id="70" name="TextBox 23"/>
            <p:cNvSpPr txBox="1">
              <a:spLocks noChangeArrowheads="1"/>
            </p:cNvSpPr>
            <p:nvPr/>
          </p:nvSpPr>
          <p:spPr bwMode="auto">
            <a:xfrm>
              <a:off x="1711325" y="4335463"/>
              <a:ext cx="1565275" cy="338137"/>
            </a:xfrm>
            <a:prstGeom prst="rect">
              <a:avLst/>
            </a:prstGeom>
            <a:solidFill>
              <a:schemeClr val="tx1"/>
            </a:solidFill>
            <a:ln w="9525">
              <a:noFill/>
              <a:miter lim="800000"/>
              <a:headEnd/>
              <a:tailEnd/>
            </a:ln>
          </p:spPr>
          <p:txBody>
            <a:bodyPr wrap="none">
              <a:prstTxWarp prst="textNoShape">
                <a:avLst/>
              </a:prstTxWarp>
              <a:spAutoFit/>
            </a:bodyPr>
            <a:lstStyle/>
            <a:p>
              <a:r>
                <a:rPr lang="en-US" sz="1600" dirty="0">
                  <a:solidFill>
                    <a:schemeClr val="bg1"/>
                  </a:solidFill>
                </a:rPr>
                <a:t>BONUS Detector</a:t>
              </a:r>
            </a:p>
          </p:txBody>
        </p:sp>
      </p:grpSp>
      <p:sp>
        <p:nvSpPr>
          <p:cNvPr id="2" name="TextBox 1"/>
          <p:cNvSpPr txBox="1"/>
          <p:nvPr/>
        </p:nvSpPr>
        <p:spPr>
          <a:xfrm>
            <a:off x="-22578" y="7"/>
            <a:ext cx="9045575" cy="646331"/>
          </a:xfrm>
          <a:prstGeom prst="rect">
            <a:avLst/>
          </a:prstGeom>
          <a:noFill/>
        </p:spPr>
        <p:txBody>
          <a:bodyPr wrap="square" rtlCol="0">
            <a:spAutoFit/>
          </a:bodyPr>
          <a:lstStyle/>
          <a:p>
            <a:pPr algn="ctr"/>
            <a:r>
              <a:rPr lang="en-US" sz="3600" dirty="0" smtClean="0"/>
              <a:t>  </a:t>
            </a:r>
            <a:r>
              <a:rPr lang="en-US" sz="3200" b="1" dirty="0" smtClean="0">
                <a:solidFill>
                  <a:srgbClr val="000090"/>
                </a:solidFill>
              </a:rPr>
              <a:t>Neutron structure and quark distributions</a:t>
            </a:r>
            <a:endParaRPr lang="en-US" sz="3200" b="1" baseline="-25000" dirty="0">
              <a:solidFill>
                <a:srgbClr val="000090"/>
              </a:solidFill>
            </a:endParaRPr>
          </a:p>
        </p:txBody>
      </p:sp>
      <p:sp>
        <p:nvSpPr>
          <p:cNvPr id="10" name="TextBox 9"/>
          <p:cNvSpPr txBox="1"/>
          <p:nvPr/>
        </p:nvSpPr>
        <p:spPr>
          <a:xfrm>
            <a:off x="275279" y="785810"/>
            <a:ext cx="8610901" cy="707886"/>
          </a:xfrm>
          <a:prstGeom prst="rect">
            <a:avLst/>
          </a:prstGeom>
          <a:noFill/>
        </p:spPr>
        <p:txBody>
          <a:bodyPr wrap="square" rtlCol="0">
            <a:spAutoFit/>
          </a:bodyPr>
          <a:lstStyle/>
          <a:p>
            <a:r>
              <a:rPr lang="en-US" sz="2000" dirty="0" smtClean="0"/>
              <a:t>F</a:t>
            </a:r>
            <a:r>
              <a:rPr lang="en-US" sz="2000" baseline="-25000" dirty="0" smtClean="0"/>
              <a:t>2</a:t>
            </a:r>
            <a:r>
              <a:rPr lang="en-US" sz="2000" baseline="30000" dirty="0" smtClean="0"/>
              <a:t>n</a:t>
            </a:r>
            <a:r>
              <a:rPr lang="en-US" sz="2000" dirty="0" smtClean="0"/>
              <a:t>/F</a:t>
            </a:r>
            <a:r>
              <a:rPr lang="en-US" sz="2000" baseline="-25000" dirty="0" smtClean="0"/>
              <a:t>2</a:t>
            </a:r>
            <a:r>
              <a:rPr lang="en-US" sz="2000" baseline="30000" dirty="0" smtClean="0"/>
              <a:t>p</a:t>
            </a:r>
            <a:r>
              <a:rPr lang="en-US" sz="2000" dirty="0" smtClean="0"/>
              <a:t> ratio by </a:t>
            </a:r>
            <a:r>
              <a:rPr lang="en-US" sz="2000" dirty="0" smtClean="0">
                <a:solidFill>
                  <a:srgbClr val="FF0000"/>
                </a:solidFill>
              </a:rPr>
              <a:t>tagging almost unbound neutrons </a:t>
            </a:r>
            <a:r>
              <a:rPr lang="en-US" sz="2000" dirty="0" smtClean="0"/>
              <a:t>using detection of low momentum protons in a radial TPC.</a:t>
            </a:r>
            <a:r>
              <a:rPr lang="en-US" sz="2000" dirty="0" smtClean="0">
                <a:solidFill>
                  <a:srgbClr val="FF0000"/>
                </a:solidFill>
              </a:rPr>
              <a:t>  </a:t>
            </a:r>
            <a:endParaRPr lang="en-US" sz="2000" dirty="0">
              <a:solidFill>
                <a:srgbClr val="FF0000"/>
              </a:solidFill>
            </a:endParaRPr>
          </a:p>
        </p:txBody>
      </p:sp>
      <p:sp>
        <p:nvSpPr>
          <p:cNvPr id="76" name="TextBox 75"/>
          <p:cNvSpPr txBox="1"/>
          <p:nvPr/>
        </p:nvSpPr>
        <p:spPr>
          <a:xfrm flipH="1" flipV="1">
            <a:off x="-183634" y="1842532"/>
            <a:ext cx="5936734" cy="2894568"/>
          </a:xfrm>
          <a:prstGeom prst="rect">
            <a:avLst/>
          </a:prstGeom>
          <a:noFill/>
        </p:spPr>
        <p:txBody>
          <a:bodyPr wrap="square" rtlCol="0">
            <a:spAutoFit/>
          </a:bodyPr>
          <a:lstStyle/>
          <a:p>
            <a:endParaRPr lang="en-US" dirty="0"/>
          </a:p>
        </p:txBody>
      </p:sp>
      <p:sp>
        <p:nvSpPr>
          <p:cNvPr id="77" name="TextBox 76"/>
          <p:cNvSpPr txBox="1"/>
          <p:nvPr/>
        </p:nvSpPr>
        <p:spPr>
          <a:xfrm>
            <a:off x="1175355" y="1864603"/>
            <a:ext cx="1928733" cy="523220"/>
          </a:xfrm>
          <a:prstGeom prst="rect">
            <a:avLst/>
          </a:prstGeom>
          <a:noFill/>
        </p:spPr>
        <p:txBody>
          <a:bodyPr wrap="none" rtlCol="0">
            <a:spAutoFit/>
          </a:bodyPr>
          <a:lstStyle/>
          <a:p>
            <a:r>
              <a:rPr lang="en-US" sz="2800" dirty="0" err="1" smtClean="0">
                <a:solidFill>
                  <a:srgbClr val="FF0000"/>
                </a:solidFill>
                <a:latin typeface="Arial"/>
                <a:cs typeface="Arial"/>
              </a:rPr>
              <a:t>e</a:t>
            </a:r>
            <a:r>
              <a:rPr lang="en-US" sz="2800" baseline="30000" dirty="0" err="1" smtClean="0">
                <a:solidFill>
                  <a:srgbClr val="FF0000"/>
                </a:solidFill>
                <a:latin typeface="Arial"/>
                <a:cs typeface="Arial"/>
              </a:rPr>
              <a:t>-</a:t>
            </a:r>
            <a:r>
              <a:rPr lang="en-US" sz="2800" dirty="0" err="1" smtClean="0">
                <a:solidFill>
                  <a:srgbClr val="FF0000"/>
                </a:solidFill>
                <a:latin typeface="Arial"/>
                <a:cs typeface="Arial"/>
              </a:rPr>
              <a:t>D→e</a:t>
            </a:r>
            <a:r>
              <a:rPr lang="en-US" sz="2800" baseline="30000" dirty="0" err="1" smtClean="0">
                <a:solidFill>
                  <a:srgbClr val="FF0000"/>
                </a:solidFill>
                <a:latin typeface="Arial"/>
                <a:cs typeface="Arial"/>
              </a:rPr>
              <a:t>-</a:t>
            </a:r>
            <a:r>
              <a:rPr lang="en-US" sz="2800" dirty="0" err="1" smtClean="0">
                <a:solidFill>
                  <a:srgbClr val="FF0000"/>
                </a:solidFill>
                <a:latin typeface="Arial"/>
                <a:cs typeface="Arial"/>
              </a:rPr>
              <a:t>p</a:t>
            </a:r>
            <a:r>
              <a:rPr lang="en-US" sz="2800" baseline="-25000" dirty="0" err="1" smtClean="0">
                <a:solidFill>
                  <a:srgbClr val="FF0000"/>
                </a:solidFill>
                <a:latin typeface="Arial"/>
                <a:cs typeface="Arial"/>
              </a:rPr>
              <a:t>s</a:t>
            </a:r>
            <a:r>
              <a:rPr lang="en-US" sz="2800" dirty="0" err="1" smtClean="0">
                <a:solidFill>
                  <a:srgbClr val="FF0000"/>
                </a:solidFill>
                <a:latin typeface="Arial"/>
                <a:cs typeface="Arial"/>
              </a:rPr>
              <a:t>X</a:t>
            </a:r>
            <a:endParaRPr lang="en-US" sz="2800" dirty="0">
              <a:solidFill>
                <a:srgbClr val="FF0000"/>
              </a:solidFill>
              <a:latin typeface="Arial"/>
              <a:cs typeface="Arial"/>
            </a:endParaRPr>
          </a:p>
        </p:txBody>
      </p:sp>
      <p:grpSp>
        <p:nvGrpSpPr>
          <p:cNvPr id="4" name="Group 78"/>
          <p:cNvGrpSpPr/>
          <p:nvPr/>
        </p:nvGrpSpPr>
        <p:grpSpPr>
          <a:xfrm>
            <a:off x="1287489" y="2557605"/>
            <a:ext cx="1764595" cy="1297850"/>
            <a:chOff x="7434516" y="1219994"/>
            <a:chExt cx="1764595" cy="1297850"/>
          </a:xfrm>
        </p:grpSpPr>
        <p:cxnSp>
          <p:nvCxnSpPr>
            <p:cNvPr id="80" name="Straight Arrow Connector 79"/>
            <p:cNvCxnSpPr/>
            <p:nvPr/>
          </p:nvCxnSpPr>
          <p:spPr>
            <a:xfrm flipV="1">
              <a:off x="7434516" y="1918880"/>
              <a:ext cx="566484" cy="445532"/>
            </a:xfrm>
            <a:prstGeom prst="straightConnector1">
              <a:avLst/>
            </a:prstGeom>
            <a:ln>
              <a:solidFill>
                <a:srgbClr val="3C8C93"/>
              </a:solidFill>
              <a:tailEnd type="arrow"/>
            </a:ln>
          </p:spPr>
          <p:style>
            <a:lnRef idx="2">
              <a:schemeClr val="accent1"/>
            </a:lnRef>
            <a:fillRef idx="0">
              <a:schemeClr val="accent1"/>
            </a:fillRef>
            <a:effectRef idx="1">
              <a:schemeClr val="accent1"/>
            </a:effectRef>
            <a:fontRef idx="minor">
              <a:schemeClr val="tx1"/>
            </a:fontRef>
          </p:style>
        </p:cxnSp>
        <p:cxnSp>
          <p:nvCxnSpPr>
            <p:cNvPr id="85" name="Straight Arrow Connector 84"/>
            <p:cNvCxnSpPr/>
            <p:nvPr/>
          </p:nvCxnSpPr>
          <p:spPr>
            <a:xfrm rot="5400000" flipH="1" flipV="1">
              <a:off x="7656994" y="1563206"/>
              <a:ext cx="688012" cy="1588"/>
            </a:xfrm>
            <a:prstGeom prst="straightConnector1">
              <a:avLst/>
            </a:prstGeom>
            <a:ln>
              <a:solidFill>
                <a:schemeClr val="accent1">
                  <a:lumMod val="50000"/>
                </a:schemeClr>
              </a:solidFill>
              <a:tailEnd type="arrow"/>
            </a:ln>
          </p:spPr>
          <p:style>
            <a:lnRef idx="2">
              <a:schemeClr val="accent1"/>
            </a:lnRef>
            <a:fillRef idx="0">
              <a:schemeClr val="accent1"/>
            </a:fillRef>
            <a:effectRef idx="1">
              <a:schemeClr val="accent1"/>
            </a:effectRef>
            <a:fontRef idx="minor">
              <a:schemeClr val="tx1"/>
            </a:fontRef>
          </p:style>
        </p:cxnSp>
        <p:sp>
          <p:nvSpPr>
            <p:cNvPr id="87" name="Oval 86"/>
            <p:cNvSpPr/>
            <p:nvPr/>
          </p:nvSpPr>
          <p:spPr>
            <a:xfrm>
              <a:off x="8331200" y="1754812"/>
              <a:ext cx="2921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cxnSp>
          <p:nvCxnSpPr>
            <p:cNvPr id="88" name="Straight Arrow Connector 87"/>
            <p:cNvCxnSpPr>
              <a:stCxn id="87" idx="7"/>
            </p:cNvCxnSpPr>
            <p:nvPr/>
          </p:nvCxnSpPr>
          <p:spPr>
            <a:xfrm rot="5400000" flipH="1" flipV="1">
              <a:off x="8622481" y="1503365"/>
              <a:ext cx="254126" cy="338042"/>
            </a:xfrm>
            <a:prstGeom prst="straightConnector1">
              <a:avLst/>
            </a:prstGeom>
            <a:ln>
              <a:solidFill>
                <a:srgbClr val="3C8C93"/>
              </a:solidFill>
              <a:tailEnd type="arrow"/>
            </a:ln>
          </p:spPr>
          <p:style>
            <a:lnRef idx="2">
              <a:schemeClr val="accent1"/>
            </a:lnRef>
            <a:fillRef idx="0">
              <a:schemeClr val="accent1"/>
            </a:fillRef>
            <a:effectRef idx="1">
              <a:schemeClr val="accent1"/>
            </a:effectRef>
            <a:fontRef idx="minor">
              <a:schemeClr val="tx1"/>
            </a:fontRef>
          </p:style>
        </p:cxnSp>
        <p:cxnSp>
          <p:nvCxnSpPr>
            <p:cNvPr id="89" name="Straight Arrow Connector 88"/>
            <p:cNvCxnSpPr>
              <a:stCxn id="87" idx="0"/>
            </p:cNvCxnSpPr>
            <p:nvPr/>
          </p:nvCxnSpPr>
          <p:spPr>
            <a:xfrm rot="5400000" flipH="1" flipV="1">
              <a:off x="8347335" y="1349909"/>
              <a:ext cx="534818" cy="274989"/>
            </a:xfrm>
            <a:prstGeom prst="straightConnector1">
              <a:avLst/>
            </a:prstGeom>
            <a:ln>
              <a:solidFill>
                <a:srgbClr val="3C8C93"/>
              </a:solidFill>
              <a:tailEnd type="arrow"/>
            </a:ln>
          </p:spPr>
          <p:style>
            <a:lnRef idx="2">
              <a:schemeClr val="accent1"/>
            </a:lnRef>
            <a:fillRef idx="0">
              <a:schemeClr val="accent1"/>
            </a:fillRef>
            <a:effectRef idx="1">
              <a:schemeClr val="accent1"/>
            </a:effectRef>
            <a:fontRef idx="minor">
              <a:schemeClr val="tx1"/>
            </a:fontRef>
          </p:style>
        </p:cxnSp>
        <p:sp>
          <p:nvSpPr>
            <p:cNvPr id="90" name="Freeform 89"/>
            <p:cNvSpPr/>
            <p:nvPr/>
          </p:nvSpPr>
          <p:spPr>
            <a:xfrm flipV="1">
              <a:off x="7975600" y="1764835"/>
              <a:ext cx="355600" cy="294777"/>
            </a:xfrm>
            <a:custGeom>
              <a:avLst/>
              <a:gdLst>
                <a:gd name="connsiteX0" fmla="*/ 0 w 533400"/>
                <a:gd name="connsiteY0" fmla="*/ 76200 h 160867"/>
                <a:gd name="connsiteX1" fmla="*/ 114300 w 533400"/>
                <a:gd name="connsiteY1" fmla="*/ 12700 h 160867"/>
                <a:gd name="connsiteX2" fmla="*/ 254000 w 533400"/>
                <a:gd name="connsiteY2" fmla="*/ 152400 h 160867"/>
                <a:gd name="connsiteX3" fmla="*/ 330200 w 533400"/>
                <a:gd name="connsiteY3" fmla="*/ 63500 h 160867"/>
                <a:gd name="connsiteX4" fmla="*/ 482600 w 533400"/>
                <a:gd name="connsiteY4" fmla="*/ 63500 h 160867"/>
                <a:gd name="connsiteX5" fmla="*/ 482600 w 533400"/>
                <a:gd name="connsiteY5" fmla="*/ 76200 h 160867"/>
                <a:gd name="connsiteX6" fmla="*/ 533400 w 533400"/>
                <a:gd name="connsiteY6" fmla="*/ 114300 h 160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3400" h="160867">
                  <a:moveTo>
                    <a:pt x="0" y="76200"/>
                  </a:moveTo>
                  <a:cubicBezTo>
                    <a:pt x="35983" y="38100"/>
                    <a:pt x="71967" y="0"/>
                    <a:pt x="114300" y="12700"/>
                  </a:cubicBezTo>
                  <a:cubicBezTo>
                    <a:pt x="156633" y="25400"/>
                    <a:pt x="218017" y="143933"/>
                    <a:pt x="254000" y="152400"/>
                  </a:cubicBezTo>
                  <a:cubicBezTo>
                    <a:pt x="289983" y="160867"/>
                    <a:pt x="292100" y="78317"/>
                    <a:pt x="330200" y="63500"/>
                  </a:cubicBezTo>
                  <a:cubicBezTo>
                    <a:pt x="368300" y="48683"/>
                    <a:pt x="457200" y="61383"/>
                    <a:pt x="482600" y="63500"/>
                  </a:cubicBezTo>
                  <a:cubicBezTo>
                    <a:pt x="508000" y="65617"/>
                    <a:pt x="474133" y="67733"/>
                    <a:pt x="482600" y="76200"/>
                  </a:cubicBezTo>
                  <a:cubicBezTo>
                    <a:pt x="491067" y="84667"/>
                    <a:pt x="533400" y="114300"/>
                    <a:pt x="533400" y="114300"/>
                  </a:cubicBezTo>
                </a:path>
              </a:pathLst>
            </a:custGeom>
            <a:ln>
              <a:solidFill>
                <a:srgbClr val="3C8C93"/>
              </a:solidFill>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1" name="TextBox 90"/>
            <p:cNvSpPr txBox="1"/>
            <p:nvPr/>
          </p:nvSpPr>
          <p:spPr>
            <a:xfrm>
              <a:off x="8317358" y="1686034"/>
              <a:ext cx="305943" cy="369332"/>
            </a:xfrm>
            <a:prstGeom prst="rect">
              <a:avLst/>
            </a:prstGeom>
            <a:noFill/>
          </p:spPr>
          <p:txBody>
            <a:bodyPr wrap="none" rtlCol="0">
              <a:spAutoFit/>
            </a:bodyPr>
            <a:lstStyle/>
            <a:p>
              <a:r>
                <a:rPr lang="en-US" dirty="0" err="1" smtClean="0"/>
                <a:t>n</a:t>
              </a:r>
              <a:endParaRPr lang="en-US" dirty="0"/>
            </a:p>
          </p:txBody>
        </p:sp>
        <p:grpSp>
          <p:nvGrpSpPr>
            <p:cNvPr id="5" name="Group 73"/>
            <p:cNvGrpSpPr/>
            <p:nvPr/>
          </p:nvGrpSpPr>
          <p:grpSpPr>
            <a:xfrm rot="2463966">
              <a:off x="8441145" y="2067451"/>
              <a:ext cx="499242" cy="304800"/>
              <a:chOff x="8483600" y="2059612"/>
              <a:chExt cx="499242" cy="304800"/>
            </a:xfrm>
          </p:grpSpPr>
          <p:sp>
            <p:nvSpPr>
              <p:cNvPr id="99" name="Oval 98"/>
              <p:cNvSpPr/>
              <p:nvPr/>
            </p:nvSpPr>
            <p:spPr>
              <a:xfrm>
                <a:off x="8483600" y="2059612"/>
                <a:ext cx="292100" cy="304800"/>
              </a:xfrm>
              <a:prstGeom prst="ellipse">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cxnSp>
            <p:nvCxnSpPr>
              <p:cNvPr id="100" name="Straight Arrow Connector 99"/>
              <p:cNvCxnSpPr/>
              <p:nvPr/>
            </p:nvCxnSpPr>
            <p:spPr>
              <a:xfrm rot="16200000" flipH="1">
                <a:off x="8861352" y="2147455"/>
                <a:ext cx="44637" cy="198342"/>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grpSp>
        <p:cxnSp>
          <p:nvCxnSpPr>
            <p:cNvPr id="93" name="Straight Arrow Connector 92"/>
            <p:cNvCxnSpPr/>
            <p:nvPr/>
          </p:nvCxnSpPr>
          <p:spPr>
            <a:xfrm rot="16200000" flipH="1">
              <a:off x="8769391" y="1779623"/>
              <a:ext cx="4122" cy="294225"/>
            </a:xfrm>
            <a:prstGeom prst="straightConnector1">
              <a:avLst/>
            </a:prstGeom>
            <a:ln>
              <a:solidFill>
                <a:srgbClr val="3C8C93"/>
              </a:solidFill>
              <a:tailEnd type="arrow"/>
            </a:ln>
          </p:spPr>
          <p:style>
            <a:lnRef idx="2">
              <a:schemeClr val="accent1"/>
            </a:lnRef>
            <a:fillRef idx="0">
              <a:schemeClr val="accent1"/>
            </a:fillRef>
            <a:effectRef idx="1">
              <a:schemeClr val="accent1"/>
            </a:effectRef>
            <a:fontRef idx="minor">
              <a:schemeClr val="tx1"/>
            </a:fontRef>
          </p:style>
        </p:cxnSp>
        <p:sp>
          <p:nvSpPr>
            <p:cNvPr id="94" name="TextBox 93"/>
            <p:cNvSpPr txBox="1"/>
            <p:nvPr/>
          </p:nvSpPr>
          <p:spPr>
            <a:xfrm rot="1697077">
              <a:off x="8520703" y="1953426"/>
              <a:ext cx="184666" cy="369332"/>
            </a:xfrm>
            <a:prstGeom prst="rect">
              <a:avLst/>
            </a:prstGeom>
            <a:noFill/>
          </p:spPr>
          <p:txBody>
            <a:bodyPr wrap="none" rtlCol="0">
              <a:spAutoFit/>
            </a:bodyPr>
            <a:lstStyle/>
            <a:p>
              <a:endParaRPr lang="en-US" dirty="0">
                <a:solidFill>
                  <a:schemeClr val="bg1"/>
                </a:solidFill>
              </a:endParaRPr>
            </a:p>
          </p:txBody>
        </p:sp>
        <p:sp>
          <p:nvSpPr>
            <p:cNvPr id="95" name="TextBox 94"/>
            <p:cNvSpPr txBox="1"/>
            <p:nvPr/>
          </p:nvSpPr>
          <p:spPr>
            <a:xfrm>
              <a:off x="8809123" y="2148512"/>
              <a:ext cx="389988" cy="369332"/>
            </a:xfrm>
            <a:prstGeom prst="rect">
              <a:avLst/>
            </a:prstGeom>
            <a:noFill/>
          </p:spPr>
          <p:txBody>
            <a:bodyPr wrap="none" rtlCol="0">
              <a:spAutoFit/>
            </a:bodyPr>
            <a:lstStyle/>
            <a:p>
              <a:r>
                <a:rPr lang="en-US" dirty="0" err="1" smtClean="0"/>
                <a:t>p</a:t>
              </a:r>
              <a:r>
                <a:rPr lang="en-US" baseline="-25000" dirty="0" err="1" smtClean="0"/>
                <a:t>s</a:t>
              </a:r>
              <a:r>
                <a:rPr lang="en-US" baseline="-25000" dirty="0" smtClean="0"/>
                <a:t> </a:t>
              </a:r>
              <a:endParaRPr lang="en-US" baseline="-25000" dirty="0"/>
            </a:p>
          </p:txBody>
        </p:sp>
        <p:sp>
          <p:nvSpPr>
            <p:cNvPr id="96" name="TextBox 95"/>
            <p:cNvSpPr txBox="1"/>
            <p:nvPr/>
          </p:nvSpPr>
          <p:spPr>
            <a:xfrm>
              <a:off x="8446294" y="1919912"/>
              <a:ext cx="305943" cy="369332"/>
            </a:xfrm>
            <a:prstGeom prst="rect">
              <a:avLst/>
            </a:prstGeom>
            <a:noFill/>
          </p:spPr>
          <p:txBody>
            <a:bodyPr wrap="none" rtlCol="0">
              <a:spAutoFit/>
            </a:bodyPr>
            <a:lstStyle/>
            <a:p>
              <a:r>
                <a:rPr lang="en-US" dirty="0" err="1" smtClean="0">
                  <a:solidFill>
                    <a:srgbClr val="FFFFFF"/>
                  </a:solidFill>
                </a:rPr>
                <a:t>p</a:t>
              </a:r>
              <a:endParaRPr lang="en-US" dirty="0">
                <a:solidFill>
                  <a:srgbClr val="FFFFFF"/>
                </a:solidFill>
              </a:endParaRPr>
            </a:p>
          </p:txBody>
        </p:sp>
        <p:sp>
          <p:nvSpPr>
            <p:cNvPr id="97" name="TextBox 96"/>
            <p:cNvSpPr txBox="1"/>
            <p:nvPr/>
          </p:nvSpPr>
          <p:spPr>
            <a:xfrm>
              <a:off x="7441794" y="1869112"/>
              <a:ext cx="346632" cy="369332"/>
            </a:xfrm>
            <a:prstGeom prst="rect">
              <a:avLst/>
            </a:prstGeom>
            <a:noFill/>
          </p:spPr>
          <p:txBody>
            <a:bodyPr wrap="none" rtlCol="0">
              <a:spAutoFit/>
            </a:bodyPr>
            <a:lstStyle/>
            <a:p>
              <a:r>
                <a:rPr lang="en-US" dirty="0" err="1" smtClean="0"/>
                <a:t>e</a:t>
              </a:r>
              <a:r>
                <a:rPr lang="en-US" b="1" baseline="30000" dirty="0" smtClean="0"/>
                <a:t>-</a:t>
              </a:r>
              <a:endParaRPr lang="en-US" b="1" baseline="30000" dirty="0"/>
            </a:p>
          </p:txBody>
        </p:sp>
        <p:sp>
          <p:nvSpPr>
            <p:cNvPr id="98" name="TextBox 97"/>
            <p:cNvSpPr txBox="1"/>
            <p:nvPr/>
          </p:nvSpPr>
          <p:spPr>
            <a:xfrm>
              <a:off x="7657694" y="1246812"/>
              <a:ext cx="346632" cy="369332"/>
            </a:xfrm>
            <a:prstGeom prst="rect">
              <a:avLst/>
            </a:prstGeom>
            <a:noFill/>
          </p:spPr>
          <p:txBody>
            <a:bodyPr wrap="none" rtlCol="0">
              <a:spAutoFit/>
            </a:bodyPr>
            <a:lstStyle/>
            <a:p>
              <a:r>
                <a:rPr lang="en-US" dirty="0" err="1" smtClean="0"/>
                <a:t>e</a:t>
              </a:r>
              <a:r>
                <a:rPr lang="en-US" b="1" baseline="30000" dirty="0" smtClean="0"/>
                <a:t>-</a:t>
              </a:r>
              <a:endParaRPr lang="en-US" b="1" baseline="30000" dirty="0"/>
            </a:p>
          </p:txBody>
        </p:sp>
      </p:grpSp>
      <p:sp>
        <p:nvSpPr>
          <p:cNvPr id="101" name="Oval 100"/>
          <p:cNvSpPr/>
          <p:nvPr/>
        </p:nvSpPr>
        <p:spPr>
          <a:xfrm rot="19218662">
            <a:off x="2222926" y="2995298"/>
            <a:ext cx="398121" cy="711204"/>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 name="Group 101"/>
          <p:cNvGrpSpPr/>
          <p:nvPr/>
        </p:nvGrpSpPr>
        <p:grpSpPr>
          <a:xfrm>
            <a:off x="4546489" y="1761086"/>
            <a:ext cx="3761221" cy="4019490"/>
            <a:chOff x="429779" y="1771711"/>
            <a:chExt cx="3761221" cy="4019490"/>
          </a:xfrm>
        </p:grpSpPr>
        <p:cxnSp>
          <p:nvCxnSpPr>
            <p:cNvPr id="103" name="Straight Arrow Connector 102"/>
            <p:cNvCxnSpPr/>
            <p:nvPr/>
          </p:nvCxnSpPr>
          <p:spPr>
            <a:xfrm rot="5400000">
              <a:off x="915988" y="2666206"/>
              <a:ext cx="457200" cy="1588"/>
            </a:xfrm>
            <a:prstGeom prst="straightConnector1">
              <a:avLst/>
            </a:prstGeom>
            <a:ln w="19050" cap="flat" cmpd="sng" algn="ctr">
              <a:solidFill>
                <a:schemeClr val="accent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p:nvPr/>
          </p:nvCxnSpPr>
          <p:spPr>
            <a:xfrm rot="5400000">
              <a:off x="1523206" y="2818606"/>
              <a:ext cx="457200" cy="1588"/>
            </a:xfrm>
            <a:prstGeom prst="straightConnector1">
              <a:avLst/>
            </a:prstGeom>
            <a:ln w="19050" cap="flat" cmpd="sng" algn="ctr">
              <a:solidFill>
                <a:schemeClr val="accent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105" name="Straight Arrow Connector 104"/>
            <p:cNvCxnSpPr/>
            <p:nvPr/>
          </p:nvCxnSpPr>
          <p:spPr>
            <a:xfrm rot="5400000">
              <a:off x="2134394" y="2818606"/>
              <a:ext cx="457200" cy="1588"/>
            </a:xfrm>
            <a:prstGeom prst="straightConnector1">
              <a:avLst/>
            </a:prstGeom>
            <a:ln w="19050" cap="flat" cmpd="sng" algn="ctr">
              <a:solidFill>
                <a:schemeClr val="accent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106" name="Straight Arrow Connector 105"/>
            <p:cNvCxnSpPr/>
            <p:nvPr/>
          </p:nvCxnSpPr>
          <p:spPr>
            <a:xfrm rot="5400000">
              <a:off x="2590006" y="2513806"/>
              <a:ext cx="457200" cy="1588"/>
            </a:xfrm>
            <a:prstGeom prst="straightConnector1">
              <a:avLst/>
            </a:prstGeom>
            <a:ln w="19050" cap="flat" cmpd="sng" algn="ctr">
              <a:solidFill>
                <a:schemeClr val="accent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107" name="TextBox 106"/>
            <p:cNvSpPr txBox="1"/>
            <p:nvPr/>
          </p:nvSpPr>
          <p:spPr>
            <a:xfrm>
              <a:off x="990600" y="2133600"/>
              <a:ext cx="278993" cy="307777"/>
            </a:xfrm>
            <a:prstGeom prst="rect">
              <a:avLst/>
            </a:prstGeom>
            <a:noFill/>
          </p:spPr>
          <p:txBody>
            <a:bodyPr wrap="none" rtlCol="0">
              <a:spAutoFit/>
            </a:bodyPr>
            <a:lstStyle/>
            <a:p>
              <a:r>
                <a:rPr lang="en-US" sz="1400" dirty="0" err="1" smtClean="0"/>
                <a:t>n</a:t>
              </a:r>
              <a:endParaRPr lang="en-US" sz="1400" dirty="0"/>
            </a:p>
          </p:txBody>
        </p:sp>
        <p:sp>
          <p:nvSpPr>
            <p:cNvPr id="108" name="TextBox 107"/>
            <p:cNvSpPr txBox="1"/>
            <p:nvPr/>
          </p:nvSpPr>
          <p:spPr>
            <a:xfrm>
              <a:off x="1600200" y="2286000"/>
              <a:ext cx="300082" cy="307777"/>
            </a:xfrm>
            <a:prstGeom prst="rect">
              <a:avLst/>
            </a:prstGeom>
            <a:noFill/>
          </p:spPr>
          <p:txBody>
            <a:bodyPr wrap="none" rtlCol="0">
              <a:spAutoFit/>
            </a:bodyPr>
            <a:lstStyle/>
            <a:p>
              <a:r>
                <a:rPr lang="en-US" sz="1400" dirty="0" err="1" smtClean="0"/>
                <a:t>Δ</a:t>
              </a:r>
              <a:endParaRPr lang="en-US" sz="1400" dirty="0"/>
            </a:p>
          </p:txBody>
        </p:sp>
        <p:sp>
          <p:nvSpPr>
            <p:cNvPr id="109" name="TextBox 108"/>
            <p:cNvSpPr txBox="1"/>
            <p:nvPr/>
          </p:nvSpPr>
          <p:spPr>
            <a:xfrm>
              <a:off x="1969781" y="2145268"/>
              <a:ext cx="773419" cy="307777"/>
            </a:xfrm>
            <a:prstGeom prst="rect">
              <a:avLst/>
            </a:prstGeom>
            <a:noFill/>
          </p:spPr>
          <p:txBody>
            <a:bodyPr wrap="none" rtlCol="0">
              <a:spAutoFit/>
            </a:bodyPr>
            <a:lstStyle/>
            <a:p>
              <a:r>
                <a:rPr lang="en-US" sz="1400" dirty="0" smtClean="0"/>
                <a:t>N(1520)</a:t>
              </a:r>
              <a:endParaRPr lang="en-US" sz="1400" dirty="0"/>
            </a:p>
          </p:txBody>
        </p:sp>
        <p:sp>
          <p:nvSpPr>
            <p:cNvPr id="110" name="TextBox 109"/>
            <p:cNvSpPr txBox="1"/>
            <p:nvPr/>
          </p:nvSpPr>
          <p:spPr>
            <a:xfrm>
              <a:off x="2514600" y="1981200"/>
              <a:ext cx="773419" cy="307777"/>
            </a:xfrm>
            <a:prstGeom prst="rect">
              <a:avLst/>
            </a:prstGeom>
            <a:noFill/>
          </p:spPr>
          <p:txBody>
            <a:bodyPr wrap="none" rtlCol="0">
              <a:spAutoFit/>
            </a:bodyPr>
            <a:lstStyle/>
            <a:p>
              <a:r>
                <a:rPr lang="en-US" sz="1400" dirty="0" smtClean="0"/>
                <a:t>N(1680)</a:t>
              </a:r>
              <a:endParaRPr lang="en-US" sz="1400" dirty="0"/>
            </a:p>
          </p:txBody>
        </p:sp>
        <p:pic>
          <p:nvPicPr>
            <p:cNvPr id="111" name="Picture 110"/>
            <p:cNvPicPr>
              <a:picLocks noChangeAspect="1"/>
            </p:cNvPicPr>
            <p:nvPr/>
          </p:nvPicPr>
          <p:blipFill>
            <a:blip r:embed="rId4"/>
            <a:stretch>
              <a:fillRect/>
            </a:stretch>
          </p:blipFill>
          <p:spPr>
            <a:xfrm>
              <a:off x="429779" y="1771711"/>
              <a:ext cx="3761221" cy="4019490"/>
            </a:xfrm>
            <a:prstGeom prst="rect">
              <a:avLst/>
            </a:prstGeom>
          </p:spPr>
        </p:pic>
      </p:grpSp>
      <p:sp>
        <p:nvSpPr>
          <p:cNvPr id="46" name="TextBox 45"/>
          <p:cNvSpPr txBox="1"/>
          <p:nvPr/>
        </p:nvSpPr>
        <p:spPr>
          <a:xfrm>
            <a:off x="3275013" y="4445000"/>
            <a:ext cx="1320366" cy="646331"/>
          </a:xfrm>
          <a:prstGeom prst="rect">
            <a:avLst/>
          </a:prstGeom>
          <a:noFill/>
        </p:spPr>
        <p:txBody>
          <a:bodyPr wrap="square" rtlCol="0">
            <a:spAutoFit/>
          </a:bodyPr>
          <a:lstStyle/>
          <a:p>
            <a:r>
              <a:rPr lang="en-US" dirty="0" smtClean="0"/>
              <a:t>5 Tesla</a:t>
            </a:r>
          </a:p>
          <a:p>
            <a:r>
              <a:rPr lang="en-US" dirty="0" smtClean="0"/>
              <a:t>mag. field</a:t>
            </a:r>
          </a:p>
        </p:txBody>
      </p:sp>
      <p:pic>
        <p:nvPicPr>
          <p:cNvPr id="41" name="Picture 40"/>
          <p:cNvPicPr>
            <a:picLocks noChangeAspect="1"/>
          </p:cNvPicPr>
          <p:nvPr/>
        </p:nvPicPr>
        <p:blipFill>
          <a:blip r:embed="rId5"/>
          <a:stretch>
            <a:fillRect/>
          </a:stretch>
        </p:blipFill>
        <p:spPr>
          <a:xfrm>
            <a:off x="4476296" y="1791336"/>
            <a:ext cx="4274160" cy="4122468"/>
          </a:xfrm>
          <a:prstGeom prst="rect">
            <a:avLst/>
          </a:prstGeom>
        </p:spPr>
      </p:pic>
      <p:pic>
        <p:nvPicPr>
          <p:cNvPr id="44" name="Picture 43"/>
          <p:cNvPicPr>
            <a:picLocks noChangeAspect="1"/>
          </p:cNvPicPr>
          <p:nvPr/>
        </p:nvPicPr>
        <p:blipFill>
          <a:blip r:embed="rId6"/>
          <a:srcRect l="839" t="2398"/>
          <a:stretch>
            <a:fillRect/>
          </a:stretch>
        </p:blipFill>
        <p:spPr>
          <a:xfrm>
            <a:off x="4668438" y="1672186"/>
            <a:ext cx="4354559" cy="4155951"/>
          </a:xfrm>
          <a:prstGeom prst="rect">
            <a:avLst/>
          </a:prstGeom>
          <a:solidFill>
            <a:schemeClr val="bg1"/>
          </a:solidFill>
          <a:ln w="38100" cap="flat" cmpd="sng" algn="ctr">
            <a:solidFill>
              <a:srgbClr val="FFFFFF"/>
            </a:solidFill>
            <a:prstDash val="solid"/>
            <a:round/>
            <a:headEnd type="none" w="med" len="med"/>
            <a:tailEnd type="none" w="med" len="med"/>
          </a:ln>
        </p:spPr>
      </p:pic>
      <p:sp>
        <p:nvSpPr>
          <p:cNvPr id="42" name="TextBox 41"/>
          <p:cNvSpPr txBox="1"/>
          <p:nvPr/>
        </p:nvSpPr>
        <p:spPr>
          <a:xfrm>
            <a:off x="3977463" y="5958682"/>
            <a:ext cx="4956634" cy="338554"/>
          </a:xfrm>
          <a:prstGeom prst="rect">
            <a:avLst/>
          </a:prstGeom>
          <a:solidFill>
            <a:srgbClr val="FFFFFF"/>
          </a:solidFill>
          <a:ln>
            <a:solidFill>
              <a:srgbClr val="0D0D0D"/>
            </a:solidFill>
          </a:ln>
        </p:spPr>
        <p:txBody>
          <a:bodyPr wrap="square" rtlCol="0">
            <a:spAutoFit/>
          </a:bodyPr>
          <a:lstStyle/>
          <a:p>
            <a:r>
              <a:rPr lang="en-US" sz="1600" dirty="0" smtClean="0">
                <a:latin typeface="Arial"/>
                <a:cs typeface="Arial"/>
              </a:rPr>
              <a:t>  First model-independent measurement of </a:t>
            </a:r>
            <a:r>
              <a:rPr lang="en-US" sz="1600" dirty="0" smtClean="0">
                <a:solidFill>
                  <a:srgbClr val="FF0000"/>
                </a:solidFill>
                <a:latin typeface="Arial"/>
                <a:cs typeface="Arial"/>
              </a:rPr>
              <a:t>F</a:t>
            </a:r>
            <a:r>
              <a:rPr lang="en-US" sz="1600" baseline="-25000" dirty="0" smtClean="0">
                <a:solidFill>
                  <a:srgbClr val="FF0000"/>
                </a:solidFill>
                <a:latin typeface="Arial"/>
                <a:cs typeface="Arial"/>
              </a:rPr>
              <a:t>2</a:t>
            </a:r>
            <a:r>
              <a:rPr lang="en-US" sz="1600" baseline="30000" dirty="0" smtClean="0">
                <a:solidFill>
                  <a:srgbClr val="FF0000"/>
                </a:solidFill>
                <a:latin typeface="Arial"/>
                <a:cs typeface="Arial"/>
              </a:rPr>
              <a:t>n</a:t>
            </a:r>
            <a:r>
              <a:rPr lang="en-US" sz="1600" dirty="0" smtClean="0">
                <a:solidFill>
                  <a:srgbClr val="FF0000"/>
                </a:solidFill>
                <a:latin typeface="Arial"/>
                <a:cs typeface="Arial"/>
              </a:rPr>
              <a:t>/F</a:t>
            </a:r>
            <a:r>
              <a:rPr lang="en-US" sz="1600" baseline="-25000" dirty="0" smtClean="0">
                <a:solidFill>
                  <a:srgbClr val="FF0000"/>
                </a:solidFill>
                <a:latin typeface="Arial"/>
                <a:cs typeface="Arial"/>
              </a:rPr>
              <a:t>2</a:t>
            </a:r>
            <a:r>
              <a:rPr lang="en-US" sz="1600" baseline="30000" dirty="0" smtClean="0">
                <a:solidFill>
                  <a:srgbClr val="FF0000"/>
                </a:solidFill>
                <a:latin typeface="Arial"/>
                <a:cs typeface="Arial"/>
              </a:rPr>
              <a:t>p     </a:t>
            </a:r>
            <a:endParaRPr lang="en-US" sz="1600" baseline="30000" dirty="0">
              <a:solidFill>
                <a:srgbClr val="FFFFFF"/>
              </a:solidFill>
              <a:latin typeface="Arial"/>
              <a:cs typeface="Arial"/>
            </a:endParaRPr>
          </a:p>
        </p:txBody>
      </p:sp>
      <p:sp>
        <p:nvSpPr>
          <p:cNvPr id="55" name="TextBox 54"/>
          <p:cNvSpPr txBox="1"/>
          <p:nvPr/>
        </p:nvSpPr>
        <p:spPr>
          <a:xfrm>
            <a:off x="944480" y="1526049"/>
            <a:ext cx="1138453" cy="338554"/>
          </a:xfrm>
          <a:prstGeom prst="rect">
            <a:avLst/>
          </a:prstGeom>
          <a:noFill/>
          <a:ln>
            <a:solidFill>
              <a:srgbClr val="000000"/>
            </a:solidFill>
          </a:ln>
        </p:spPr>
        <p:txBody>
          <a:bodyPr wrap="none" rtlCol="0">
            <a:spAutoFit/>
          </a:bodyPr>
          <a:lstStyle/>
          <a:p>
            <a:r>
              <a:rPr lang="en-US" sz="1600" dirty="0" smtClean="0">
                <a:latin typeface="Calibri"/>
                <a:cs typeface="Calibri"/>
              </a:rPr>
              <a:t>E12-10-102</a:t>
            </a:r>
            <a:endParaRPr lang="en-US" sz="1600" dirty="0">
              <a:latin typeface="Calibri"/>
              <a:cs typeface="Calibri"/>
            </a:endParaRPr>
          </a:p>
        </p:txBody>
      </p:sp>
      <p:pic>
        <p:nvPicPr>
          <p:cNvPr id="57" name="Picture 56"/>
          <p:cNvPicPr>
            <a:picLocks noChangeAspect="1"/>
          </p:cNvPicPr>
          <p:nvPr/>
        </p:nvPicPr>
        <mc:AlternateContent>
          <mc:Choice xmlns:ma="http://schemas.microsoft.com/office/mac/drawingml/2008/main" Requires="ma">
            <p:blipFill>
              <a:blip r:embed="rId7"/>
              <a:srcRect l="17326" t="46686" r="56451" b="41837"/>
              <a:stretch>
                <a:fillRect/>
              </a:stretch>
            </p:blipFill>
          </mc:Choice>
          <mc:Fallback>
            <p:blipFill>
              <a:blip r:embed="rId8"/>
              <a:srcRect l="17326" t="46686" r="56451" b="41837"/>
              <a:stretch>
                <a:fillRect/>
              </a:stretch>
            </p:blipFill>
          </mc:Fallback>
        </mc:AlternateContent>
        <p:spPr>
          <a:xfrm>
            <a:off x="6841846" y="2185231"/>
            <a:ext cx="1454649" cy="479616"/>
          </a:xfrm>
          <a:prstGeom prst="rect">
            <a:avLst/>
          </a:prstGeom>
          <a:solidFill>
            <a:srgbClr val="FFFF00"/>
          </a:solidFill>
        </p:spPr>
      </p:pic>
    </p:spTree>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0"/>
    </mc:Choice>
    <mc:Fallback>
      <mp:transition xmlns:mp="http://schemas.microsoft.com/office/mac/powerpoint/2008/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par>
                                <p:cTn id="23" presetID="10" presetClass="exit" presetSubtype="0" fill="hold" grpId="1" nodeType="withEffect">
                                  <p:stCondLst>
                                    <p:cond delay="0"/>
                                  </p:stCondLst>
                                  <p:childTnLst>
                                    <p:animEffect transition="out" filter="fade">
                                      <p:cBhvr>
                                        <p:cTn id="24" dur="2000"/>
                                        <p:tgtEl>
                                          <p:spTgt spid="42"/>
                                        </p:tgtEl>
                                      </p:cBhvr>
                                    </p:animEffect>
                                    <p:set>
                                      <p:cBhvr>
                                        <p:cTn id="25" dur="1" fill="hold">
                                          <p:stCondLst>
                                            <p:cond delay="1999"/>
                                          </p:stCondLst>
                                        </p:cTn>
                                        <p:tgtEl>
                                          <p:spTgt spid="42"/>
                                        </p:tgtEl>
                                        <p:attrNameLst>
                                          <p:attrName>style.visibility</p:attrName>
                                        </p:attrNameLst>
                                      </p:cBhvr>
                                      <p:to>
                                        <p:strVal val="hidden"/>
                                      </p:to>
                                    </p:set>
                                  </p:childTnLst>
                                </p:cTn>
                              </p:par>
                              <p:par>
                                <p:cTn id="26" presetID="1" presetClass="entr" presetSubtype="0" fill="hold" grpId="0" nodeType="withEffect">
                                  <p:stCondLst>
                                    <p:cond delay="0"/>
                                  </p:stCondLst>
                                  <p:childTnLst>
                                    <p:set>
                                      <p:cBhvr>
                                        <p:cTn id="27" dur="1" fill="hold">
                                          <p:stCondLst>
                                            <p:cond delay="0"/>
                                          </p:stCondLst>
                                        </p:cTn>
                                        <p:tgtEl>
                                          <p:spTgt spid="45"/>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6" grpId="0"/>
      <p:bldP spid="42" grpId="0" animBg="1"/>
      <p:bldP spid="42" grpId="1" animBg="1"/>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Rectangle 1027"/>
          <p:cNvSpPr>
            <a:spLocks noChangeArrowheads="1"/>
          </p:cNvSpPr>
          <p:nvPr/>
        </p:nvSpPr>
        <p:spPr bwMode="auto">
          <a:xfrm>
            <a:off x="1143000" y="76200"/>
            <a:ext cx="6907213" cy="581025"/>
          </a:xfrm>
          <a:prstGeom prst="rect">
            <a:avLst/>
          </a:prstGeom>
          <a:noFill/>
          <a:ln w="9525">
            <a:noFill/>
            <a:miter lim="800000"/>
            <a:headEnd/>
            <a:tailEnd/>
          </a:ln>
        </p:spPr>
        <p:txBody>
          <a:bodyPr>
            <a:prstTxWarp prst="textNoShape">
              <a:avLst/>
            </a:prstTxWarp>
          </a:bodyPr>
          <a:lstStyle/>
          <a:p>
            <a:endParaRPr lang="en-US"/>
          </a:p>
        </p:txBody>
      </p:sp>
      <p:sp>
        <p:nvSpPr>
          <p:cNvPr id="12291" name="Text Box 1044"/>
          <p:cNvSpPr txBox="1">
            <a:spLocks noChangeArrowheads="1"/>
          </p:cNvSpPr>
          <p:nvPr/>
        </p:nvSpPr>
        <p:spPr bwMode="auto">
          <a:xfrm>
            <a:off x="0" y="107759"/>
            <a:ext cx="7192963" cy="523220"/>
          </a:xfrm>
          <a:prstGeom prst="rect">
            <a:avLst/>
          </a:prstGeom>
          <a:noFill/>
          <a:ln w="9525">
            <a:noFill/>
            <a:miter lim="800000"/>
            <a:headEnd/>
            <a:tailEnd/>
          </a:ln>
        </p:spPr>
        <p:txBody>
          <a:bodyPr wrap="square">
            <a:prstTxWarp prst="textNoShape">
              <a:avLst/>
            </a:prstTxWarp>
            <a:spAutoFit/>
          </a:bodyPr>
          <a:lstStyle/>
          <a:p>
            <a:pPr>
              <a:tabLst>
                <a:tab pos="1255713" algn="l"/>
                <a:tab pos="2574925" algn="l"/>
              </a:tabLst>
            </a:pPr>
            <a:r>
              <a:rPr lang="en-US" sz="2800" dirty="0">
                <a:solidFill>
                  <a:srgbClr val="FF0000"/>
                </a:solidFill>
                <a:effectLst>
                  <a:outerShdw blurRad="38100" dist="38100" dir="2700000" algn="tl">
                    <a:srgbClr val="DDDDDD"/>
                  </a:outerShdw>
                </a:effectLst>
                <a:latin typeface="Arial" pitchFamily="-109" charset="0"/>
              </a:rPr>
              <a:t>G</a:t>
            </a:r>
            <a:r>
              <a:rPr lang="en-US" sz="2800" dirty="0">
                <a:solidFill>
                  <a:srgbClr val="000090"/>
                </a:solidFill>
                <a:effectLst>
                  <a:outerShdw blurRad="38100" dist="38100" dir="2700000" algn="tl">
                    <a:srgbClr val="DDDDDD"/>
                  </a:outerShdw>
                </a:effectLst>
                <a:latin typeface="Arial" pitchFamily="-109" charset="0"/>
              </a:rPr>
              <a:t>eneralized </a:t>
            </a:r>
            <a:r>
              <a:rPr lang="en-US" sz="2800" dirty="0">
                <a:solidFill>
                  <a:srgbClr val="FF0000"/>
                </a:solidFill>
                <a:effectLst>
                  <a:outerShdw blurRad="38100" dist="38100" dir="2700000" algn="tl">
                    <a:srgbClr val="DDDDDD"/>
                  </a:outerShdw>
                </a:effectLst>
                <a:latin typeface="Arial" pitchFamily="-109" charset="0"/>
              </a:rPr>
              <a:t>P</a:t>
            </a:r>
            <a:r>
              <a:rPr lang="en-US" sz="2800" dirty="0">
                <a:solidFill>
                  <a:srgbClr val="000090"/>
                </a:solidFill>
                <a:effectLst>
                  <a:outerShdw blurRad="38100" dist="38100" dir="2700000" algn="tl">
                    <a:srgbClr val="DDDDDD"/>
                  </a:outerShdw>
                </a:effectLst>
                <a:latin typeface="Arial" pitchFamily="-109" charset="0"/>
              </a:rPr>
              <a:t>arton</a:t>
            </a:r>
            <a:r>
              <a:rPr lang="en-US" sz="2800" dirty="0">
                <a:effectLst>
                  <a:outerShdw blurRad="38100" dist="38100" dir="2700000" algn="tl">
                    <a:srgbClr val="DDDDDD"/>
                  </a:outerShdw>
                </a:effectLst>
                <a:latin typeface="Arial" pitchFamily="-109" charset="0"/>
              </a:rPr>
              <a:t> </a:t>
            </a:r>
            <a:r>
              <a:rPr lang="en-US" sz="2800" dirty="0">
                <a:solidFill>
                  <a:srgbClr val="FF0000"/>
                </a:solidFill>
                <a:effectLst>
                  <a:outerShdw blurRad="38100" dist="38100" dir="2700000" algn="tl">
                    <a:srgbClr val="DDDDDD"/>
                  </a:outerShdw>
                </a:effectLst>
                <a:latin typeface="Arial" pitchFamily="-109" charset="0"/>
              </a:rPr>
              <a:t>D</a:t>
            </a:r>
            <a:r>
              <a:rPr lang="en-US" sz="2800" dirty="0">
                <a:solidFill>
                  <a:srgbClr val="000090"/>
                </a:solidFill>
                <a:effectLst>
                  <a:outerShdw blurRad="38100" dist="38100" dir="2700000" algn="tl">
                    <a:srgbClr val="DDDDDD"/>
                  </a:outerShdw>
                </a:effectLst>
                <a:latin typeface="Arial" pitchFamily="-109" charset="0"/>
              </a:rPr>
              <a:t>istributions </a:t>
            </a:r>
            <a:r>
              <a:rPr lang="en-US" sz="2800" dirty="0">
                <a:effectLst>
                  <a:outerShdw blurRad="38100" dist="38100" dir="2700000" algn="tl">
                    <a:srgbClr val="DDDDDD"/>
                  </a:outerShdw>
                </a:effectLst>
                <a:latin typeface="Arial" pitchFamily="-109" charset="0"/>
              </a:rPr>
              <a:t> </a:t>
            </a:r>
            <a:r>
              <a:rPr lang="en-US" sz="2800" dirty="0">
                <a:solidFill>
                  <a:srgbClr val="FF0000"/>
                </a:solidFill>
                <a:effectLst>
                  <a:outerShdw blurRad="38100" dist="38100" dir="2700000" algn="tl">
                    <a:srgbClr val="DDDDDD"/>
                  </a:outerShdw>
                </a:effectLst>
                <a:latin typeface="Arial" pitchFamily="-109" charset="0"/>
              </a:rPr>
              <a:t>(</a:t>
            </a:r>
            <a:r>
              <a:rPr lang="en-US" sz="2800" dirty="0" err="1">
                <a:solidFill>
                  <a:srgbClr val="FF0000"/>
                </a:solidFill>
                <a:effectLst>
                  <a:outerShdw blurRad="38100" dist="38100" dir="2700000" algn="tl">
                    <a:srgbClr val="DDDDDD"/>
                  </a:outerShdw>
                </a:effectLst>
                <a:latin typeface="Arial" pitchFamily="-109" charset="0"/>
              </a:rPr>
              <a:t>GPDs</a:t>
            </a:r>
            <a:r>
              <a:rPr lang="en-US" sz="2800" dirty="0">
                <a:solidFill>
                  <a:srgbClr val="FF0000"/>
                </a:solidFill>
                <a:effectLst>
                  <a:outerShdw blurRad="38100" dist="38100" dir="2700000" algn="tl">
                    <a:srgbClr val="DDDDDD"/>
                  </a:outerShdw>
                </a:effectLst>
                <a:latin typeface="Arial" pitchFamily="-109" charset="0"/>
              </a:rPr>
              <a:t>)</a:t>
            </a:r>
          </a:p>
        </p:txBody>
      </p:sp>
      <p:grpSp>
        <p:nvGrpSpPr>
          <p:cNvPr id="2" name="Group 19"/>
          <p:cNvGrpSpPr>
            <a:grpSpLocks/>
          </p:cNvGrpSpPr>
          <p:nvPr/>
        </p:nvGrpSpPr>
        <p:grpSpPr bwMode="auto">
          <a:xfrm>
            <a:off x="0" y="886942"/>
            <a:ext cx="9305935" cy="5430838"/>
            <a:chOff x="-228600" y="790575"/>
            <a:chExt cx="9305937" cy="5430839"/>
          </a:xfrm>
        </p:grpSpPr>
        <p:grpSp>
          <p:nvGrpSpPr>
            <p:cNvPr id="3" name="Group 1054"/>
            <p:cNvGrpSpPr>
              <a:grpSpLocks/>
            </p:cNvGrpSpPr>
            <p:nvPr/>
          </p:nvGrpSpPr>
          <p:grpSpPr bwMode="auto">
            <a:xfrm>
              <a:off x="-228600" y="838200"/>
              <a:ext cx="3429000" cy="4926015"/>
              <a:chOff x="-144" y="624"/>
              <a:chExt cx="2160" cy="3103"/>
            </a:xfrm>
          </p:grpSpPr>
          <p:sp>
            <p:nvSpPr>
              <p:cNvPr id="17427" name="Text Box 1035"/>
              <p:cNvSpPr txBox="1">
                <a:spLocks noChangeArrowheads="1"/>
              </p:cNvSpPr>
              <p:nvPr/>
            </p:nvSpPr>
            <p:spPr bwMode="auto">
              <a:xfrm>
                <a:off x="-144" y="2506"/>
                <a:ext cx="2160" cy="1221"/>
              </a:xfrm>
              <a:prstGeom prst="rect">
                <a:avLst/>
              </a:prstGeom>
              <a:noFill/>
              <a:ln w="9525">
                <a:noFill/>
                <a:miter lim="800000"/>
                <a:headEnd/>
                <a:tailEnd/>
              </a:ln>
            </p:spPr>
            <p:txBody>
              <a:bodyPr>
                <a:prstTxWarp prst="textNoShape">
                  <a:avLst/>
                </a:prstTxWarp>
                <a:spAutoFit/>
              </a:bodyPr>
              <a:lstStyle/>
              <a:p>
                <a:pPr algn="l"/>
                <a:r>
                  <a:rPr lang="en-US" sz="1400" b="0" dirty="0">
                    <a:solidFill>
                      <a:srgbClr val="000000"/>
                    </a:solidFill>
                    <a:latin typeface="Arial" pitchFamily="-109" charset="0"/>
                  </a:rPr>
                  <a:t>The size and structure of proton.</a:t>
                </a:r>
              </a:p>
              <a:p>
                <a:pPr algn="l"/>
                <a:r>
                  <a:rPr lang="en-US" sz="1400" b="0" dirty="0">
                    <a:latin typeface="Arial" pitchFamily="-109" charset="0"/>
                  </a:rPr>
                  <a:t>Proton form factors, </a:t>
                </a:r>
                <a:r>
                  <a:rPr lang="en-US" sz="1400" u="sng" dirty="0">
                    <a:solidFill>
                      <a:srgbClr val="333399"/>
                    </a:solidFill>
                    <a:latin typeface="Arial" pitchFamily="-109" charset="0"/>
                  </a:rPr>
                  <a:t>transverse</a:t>
                </a:r>
                <a:r>
                  <a:rPr lang="en-US" sz="1400" dirty="0">
                    <a:solidFill>
                      <a:srgbClr val="333399"/>
                    </a:solidFill>
                    <a:latin typeface="Arial" pitchFamily="-109" charset="0"/>
                  </a:rPr>
                  <a:t> </a:t>
                </a:r>
                <a:r>
                  <a:rPr lang="en-US" sz="1400" b="0" dirty="0">
                    <a:latin typeface="Arial" pitchFamily="-109" charset="0"/>
                  </a:rPr>
                  <a:t>charge and current distributions</a:t>
                </a:r>
              </a:p>
              <a:p>
                <a:pPr algn="l"/>
                <a:r>
                  <a:rPr lang="en-US" sz="1400" b="0" dirty="0">
                    <a:solidFill>
                      <a:srgbClr val="FF0000"/>
                    </a:solidFill>
                    <a:latin typeface="Arial" pitchFamily="-109" charset="0"/>
                  </a:rPr>
                  <a:t>Nobel prize 1961- R. Hofstadter  </a:t>
                </a:r>
              </a:p>
              <a:p>
                <a:endParaRPr lang="en-US" b="0" dirty="0">
                  <a:latin typeface="Arial" pitchFamily="-109" charset="0"/>
                </a:endParaRPr>
              </a:p>
              <a:p>
                <a:endParaRPr lang="en-US" b="0" dirty="0">
                  <a:latin typeface="Arial" pitchFamily="-109" charset="0"/>
                </a:endParaRPr>
              </a:p>
            </p:txBody>
          </p:sp>
          <p:pic>
            <p:nvPicPr>
              <p:cNvPr id="17428" name="Picture 1034" descr="fig02-1"/>
              <p:cNvPicPr>
                <a:picLocks noChangeAspect="1" noChangeArrowheads="1"/>
              </p:cNvPicPr>
              <p:nvPr/>
            </p:nvPicPr>
            <p:blipFill>
              <a:blip r:embed="rId2" cstate="print"/>
              <a:srcRect/>
              <a:stretch>
                <a:fillRect/>
              </a:stretch>
            </p:blipFill>
            <p:spPr bwMode="auto">
              <a:xfrm>
                <a:off x="240" y="624"/>
                <a:ext cx="1065" cy="1802"/>
              </a:xfrm>
              <a:prstGeom prst="rect">
                <a:avLst/>
              </a:prstGeom>
              <a:noFill/>
              <a:ln w="9525">
                <a:solidFill>
                  <a:schemeClr val="tx1"/>
                </a:solidFill>
                <a:miter lim="800000"/>
                <a:headEnd/>
                <a:tailEnd/>
              </a:ln>
            </p:spPr>
          </p:pic>
        </p:grpSp>
        <p:grpSp>
          <p:nvGrpSpPr>
            <p:cNvPr id="4" name="Group 1053"/>
            <p:cNvGrpSpPr>
              <a:grpSpLocks/>
            </p:cNvGrpSpPr>
            <p:nvPr/>
          </p:nvGrpSpPr>
          <p:grpSpPr bwMode="auto">
            <a:xfrm>
              <a:off x="5759461" y="790575"/>
              <a:ext cx="3317876" cy="4940300"/>
              <a:chOff x="3628" y="498"/>
              <a:chExt cx="2090" cy="3112"/>
            </a:xfrm>
          </p:grpSpPr>
          <p:sp>
            <p:nvSpPr>
              <p:cNvPr id="17425" name="Text Box 1039"/>
              <p:cNvSpPr txBox="1">
                <a:spLocks noChangeArrowheads="1"/>
              </p:cNvSpPr>
              <p:nvPr/>
            </p:nvSpPr>
            <p:spPr bwMode="auto">
              <a:xfrm>
                <a:off x="3628" y="2563"/>
                <a:ext cx="2090" cy="1047"/>
              </a:xfrm>
              <a:prstGeom prst="rect">
                <a:avLst/>
              </a:prstGeom>
              <a:noFill/>
              <a:ln w="9525">
                <a:noFill/>
                <a:miter lim="800000"/>
                <a:headEnd/>
                <a:tailEnd/>
              </a:ln>
            </p:spPr>
            <p:txBody>
              <a:bodyPr wrap="square">
                <a:prstTxWarp prst="textNoShape">
                  <a:avLst/>
                </a:prstTxWarp>
                <a:spAutoFit/>
              </a:bodyPr>
              <a:lstStyle/>
              <a:p>
                <a:pPr algn="l"/>
                <a:r>
                  <a:rPr lang="en-US" sz="1400" b="0" dirty="0">
                    <a:solidFill>
                      <a:srgbClr val="000000"/>
                    </a:solidFill>
                    <a:latin typeface="Arial" pitchFamily="-109" charset="0"/>
                  </a:rPr>
                  <a:t>Internal constituents of the nucleon</a:t>
                </a:r>
              </a:p>
              <a:p>
                <a:pPr algn="l"/>
                <a:r>
                  <a:rPr lang="en-US" sz="1400" b="0" dirty="0">
                    <a:latin typeface="Arial" pitchFamily="-109" charset="0"/>
                  </a:rPr>
                  <a:t>Quark </a:t>
                </a:r>
                <a:r>
                  <a:rPr lang="en-US" sz="1400" u="sng" dirty="0">
                    <a:solidFill>
                      <a:srgbClr val="333399"/>
                    </a:solidFill>
                    <a:latin typeface="Arial" pitchFamily="-109" charset="0"/>
                  </a:rPr>
                  <a:t>longitudina</a:t>
                </a:r>
                <a:r>
                  <a:rPr lang="en-US" sz="1400" b="0" dirty="0">
                    <a:solidFill>
                      <a:srgbClr val="333399"/>
                    </a:solidFill>
                    <a:latin typeface="Arial" pitchFamily="-109" charset="0"/>
                  </a:rPr>
                  <a:t>l</a:t>
                </a:r>
                <a:r>
                  <a:rPr lang="en-US" sz="1400" b="0" dirty="0">
                    <a:latin typeface="Arial" pitchFamily="-109" charset="0"/>
                  </a:rPr>
                  <a:t> momentum and </a:t>
                </a:r>
                <a:r>
                  <a:rPr lang="en-US" sz="1400" b="0" dirty="0" err="1">
                    <a:latin typeface="Arial" pitchFamily="-109" charset="0"/>
                  </a:rPr>
                  <a:t>helicity</a:t>
                </a:r>
                <a:r>
                  <a:rPr lang="en-US" sz="1400" b="0" dirty="0">
                    <a:latin typeface="Arial" pitchFamily="-109" charset="0"/>
                  </a:rPr>
                  <a:t> distributions</a:t>
                </a:r>
              </a:p>
              <a:p>
                <a:pPr algn="l"/>
                <a:r>
                  <a:rPr lang="en-US" sz="1400" b="0" dirty="0">
                    <a:solidFill>
                      <a:srgbClr val="FF0000"/>
                    </a:solidFill>
                    <a:latin typeface="Arial" pitchFamily="-109" charset="0"/>
                  </a:rPr>
                  <a:t>Nobel prize 1990 - J. Friedman, </a:t>
                </a:r>
              </a:p>
              <a:p>
                <a:pPr algn="l"/>
                <a:r>
                  <a:rPr lang="en-US" sz="1400" b="0" dirty="0">
                    <a:solidFill>
                      <a:srgbClr val="FF0000"/>
                    </a:solidFill>
                    <a:latin typeface="Arial" pitchFamily="-109" charset="0"/>
                  </a:rPr>
                  <a:t>H. Kendall, R. Taylor  </a:t>
                </a:r>
              </a:p>
              <a:p>
                <a:endParaRPr lang="en-US" b="0" dirty="0">
                  <a:solidFill>
                    <a:srgbClr val="333399"/>
                  </a:solidFill>
                  <a:latin typeface="Arial" pitchFamily="-109" charset="0"/>
                </a:endParaRPr>
              </a:p>
            </p:txBody>
          </p:sp>
          <p:pic>
            <p:nvPicPr>
              <p:cNvPr id="17426" name="Picture 1038" descr="fig02-2"/>
              <p:cNvPicPr>
                <a:picLocks noChangeAspect="1" noChangeArrowheads="1"/>
              </p:cNvPicPr>
              <p:nvPr/>
            </p:nvPicPr>
            <p:blipFill>
              <a:blip r:embed="rId3" cstate="print"/>
              <a:srcRect/>
              <a:stretch>
                <a:fillRect/>
              </a:stretch>
            </p:blipFill>
            <p:spPr bwMode="auto">
              <a:xfrm>
                <a:off x="3972" y="498"/>
                <a:ext cx="1074" cy="1975"/>
              </a:xfrm>
              <a:prstGeom prst="rect">
                <a:avLst/>
              </a:prstGeom>
              <a:noFill/>
              <a:ln w="9525">
                <a:solidFill>
                  <a:schemeClr val="tx1"/>
                </a:solidFill>
                <a:miter lim="800000"/>
                <a:headEnd/>
                <a:tailEnd/>
              </a:ln>
            </p:spPr>
          </p:pic>
        </p:grpSp>
        <p:grpSp>
          <p:nvGrpSpPr>
            <p:cNvPr id="5" name="Group 1057"/>
            <p:cNvGrpSpPr>
              <a:grpSpLocks/>
            </p:cNvGrpSpPr>
            <p:nvPr/>
          </p:nvGrpSpPr>
          <p:grpSpPr bwMode="auto">
            <a:xfrm>
              <a:off x="2436822" y="1905000"/>
              <a:ext cx="3703641" cy="4316414"/>
              <a:chOff x="1535" y="1488"/>
              <a:chExt cx="2333" cy="2719"/>
            </a:xfrm>
          </p:grpSpPr>
          <p:sp>
            <p:nvSpPr>
              <p:cNvPr id="17423" name="Text Box 1042"/>
              <p:cNvSpPr txBox="1">
                <a:spLocks noChangeArrowheads="1"/>
              </p:cNvSpPr>
              <p:nvPr/>
            </p:nvSpPr>
            <p:spPr bwMode="auto">
              <a:xfrm>
                <a:off x="1535" y="3684"/>
                <a:ext cx="2333" cy="523"/>
              </a:xfrm>
              <a:prstGeom prst="rect">
                <a:avLst/>
              </a:prstGeom>
              <a:noFill/>
              <a:ln w="9525">
                <a:solidFill>
                  <a:schemeClr val="tx1"/>
                </a:solidFill>
                <a:miter lim="800000"/>
                <a:headEnd/>
                <a:tailEnd/>
              </a:ln>
            </p:spPr>
            <p:txBody>
              <a:bodyPr wrap="square">
                <a:prstTxWarp prst="textNoShape">
                  <a:avLst/>
                </a:prstTxWarp>
                <a:spAutoFit/>
              </a:bodyPr>
              <a:lstStyle/>
              <a:p>
                <a:r>
                  <a:rPr lang="en-US" sz="1600" dirty="0" err="1">
                    <a:solidFill>
                      <a:srgbClr val="333399"/>
                    </a:solidFill>
                    <a:latin typeface="Arial" pitchFamily="-109" charset="0"/>
                  </a:rPr>
                  <a:t>GPDs</a:t>
                </a:r>
                <a:r>
                  <a:rPr lang="en-US" sz="1600" b="0" dirty="0">
                    <a:latin typeface="Arial" pitchFamily="-109" charset="0"/>
                  </a:rPr>
                  <a:t> connect the</a:t>
                </a:r>
                <a:r>
                  <a:rPr lang="en-US" sz="1600" b="0" dirty="0" smtClean="0">
                    <a:latin typeface="Arial" pitchFamily="-109" charset="0"/>
                  </a:rPr>
                  <a:t> quark distribution in transverse space and longitudinal momentum</a:t>
                </a:r>
                <a:endParaRPr lang="en-US" sz="1600" b="0" dirty="0">
                  <a:latin typeface="Arial" pitchFamily="-109" charset="0"/>
                </a:endParaRPr>
              </a:p>
            </p:txBody>
          </p:sp>
          <p:pic>
            <p:nvPicPr>
              <p:cNvPr id="17424" name="Picture 1041" descr="fig02-3"/>
              <p:cNvPicPr>
                <a:picLocks noChangeAspect="1" noChangeArrowheads="1"/>
              </p:cNvPicPr>
              <p:nvPr/>
            </p:nvPicPr>
            <p:blipFill>
              <a:blip r:embed="rId4" cstate="print"/>
              <a:srcRect/>
              <a:stretch>
                <a:fillRect/>
              </a:stretch>
            </p:blipFill>
            <p:spPr bwMode="auto">
              <a:xfrm>
                <a:off x="1941" y="1488"/>
                <a:ext cx="1419" cy="2160"/>
              </a:xfrm>
              <a:prstGeom prst="rect">
                <a:avLst/>
              </a:prstGeom>
              <a:noFill/>
              <a:ln w="9525">
                <a:solidFill>
                  <a:schemeClr val="tx1"/>
                </a:solidFill>
                <a:miter lim="800000"/>
                <a:headEnd/>
                <a:tailEnd/>
              </a:ln>
            </p:spPr>
          </p:pic>
        </p:grpSp>
      </p:grpSp>
      <p:cxnSp>
        <p:nvCxnSpPr>
          <p:cNvPr id="17413" name="Straight Arrow Connector 21"/>
          <p:cNvCxnSpPr>
            <a:cxnSpLocks noChangeShapeType="1"/>
          </p:cNvCxnSpPr>
          <p:nvPr/>
        </p:nvCxnSpPr>
        <p:spPr bwMode="auto">
          <a:xfrm>
            <a:off x="2376488" y="2268538"/>
            <a:ext cx="976312" cy="398462"/>
          </a:xfrm>
          <a:prstGeom prst="straightConnector1">
            <a:avLst/>
          </a:prstGeom>
          <a:noFill/>
          <a:ln w="9525">
            <a:solidFill>
              <a:schemeClr val="tx1"/>
            </a:solidFill>
            <a:round/>
            <a:headEnd/>
            <a:tailEnd type="arrow" w="med" len="med"/>
          </a:ln>
        </p:spPr>
      </p:cxnSp>
      <p:cxnSp>
        <p:nvCxnSpPr>
          <p:cNvPr id="17414" name="Straight Arrow Connector 25"/>
          <p:cNvCxnSpPr>
            <a:cxnSpLocks noChangeShapeType="1"/>
          </p:cNvCxnSpPr>
          <p:nvPr/>
        </p:nvCxnSpPr>
        <p:spPr bwMode="auto">
          <a:xfrm>
            <a:off x="6400800" y="2667000"/>
            <a:ext cx="914400" cy="914400"/>
          </a:xfrm>
          <a:prstGeom prst="straightConnector1">
            <a:avLst/>
          </a:prstGeom>
          <a:noFill/>
          <a:ln w="9525">
            <a:noFill/>
            <a:round/>
            <a:headEnd/>
            <a:tailEnd type="arrow" w="med" len="med"/>
          </a:ln>
        </p:spPr>
      </p:cxnSp>
      <p:cxnSp>
        <p:nvCxnSpPr>
          <p:cNvPr id="17415" name="Straight Arrow Connector 27"/>
          <p:cNvCxnSpPr>
            <a:cxnSpLocks noChangeShapeType="1"/>
          </p:cNvCxnSpPr>
          <p:nvPr/>
        </p:nvCxnSpPr>
        <p:spPr bwMode="auto">
          <a:xfrm rot="10800000" flipV="1">
            <a:off x="5667375" y="2133600"/>
            <a:ext cx="885825" cy="609600"/>
          </a:xfrm>
          <a:prstGeom prst="straightConnector1">
            <a:avLst/>
          </a:prstGeom>
          <a:noFill/>
          <a:ln w="9525">
            <a:solidFill>
              <a:schemeClr val="tx1"/>
            </a:solidFill>
            <a:round/>
            <a:headEnd/>
            <a:tailEnd type="arrow" w="med" len="med"/>
          </a:ln>
        </p:spPr>
      </p:cxnSp>
      <p:grpSp>
        <p:nvGrpSpPr>
          <p:cNvPr id="6" name="Group 50"/>
          <p:cNvGrpSpPr>
            <a:grpSpLocks/>
          </p:cNvGrpSpPr>
          <p:nvPr/>
        </p:nvGrpSpPr>
        <p:grpSpPr bwMode="auto">
          <a:xfrm>
            <a:off x="2310284" y="734840"/>
            <a:ext cx="4051298" cy="561975"/>
            <a:chOff x="1052" y="748"/>
            <a:chExt cx="2552" cy="354"/>
          </a:xfrm>
        </p:grpSpPr>
        <p:sp>
          <p:nvSpPr>
            <p:cNvPr id="17418" name="Text Box 18"/>
            <p:cNvSpPr txBox="1">
              <a:spLocks noChangeArrowheads="1"/>
            </p:cNvSpPr>
            <p:nvPr/>
          </p:nvSpPr>
          <p:spPr bwMode="auto">
            <a:xfrm>
              <a:off x="1124" y="748"/>
              <a:ext cx="2480" cy="330"/>
            </a:xfrm>
            <a:prstGeom prst="rect">
              <a:avLst/>
            </a:prstGeom>
            <a:noFill/>
            <a:ln w="9525">
              <a:noFill/>
              <a:miter lim="800000"/>
              <a:headEnd/>
              <a:tailEnd/>
            </a:ln>
          </p:spPr>
          <p:txBody>
            <a:bodyPr wrap="none">
              <a:prstTxWarp prst="textNoShape">
                <a:avLst/>
              </a:prstTxWarp>
              <a:spAutoFit/>
            </a:bodyPr>
            <a:lstStyle/>
            <a:p>
              <a:r>
                <a:rPr lang="en-US" sz="1400" b="0" dirty="0">
                  <a:latin typeface="Arial" pitchFamily="-109" charset="0"/>
                </a:rPr>
                <a:t>D. Mueller, X. </a:t>
              </a:r>
              <a:r>
                <a:rPr lang="en-US" sz="1400" b="0" dirty="0" err="1">
                  <a:latin typeface="Arial" pitchFamily="-109" charset="0"/>
                </a:rPr>
                <a:t>Ji</a:t>
              </a:r>
              <a:r>
                <a:rPr lang="en-US" sz="1400" b="0" dirty="0">
                  <a:latin typeface="Arial" pitchFamily="-109" charset="0"/>
                </a:rPr>
                <a:t>, A. </a:t>
              </a:r>
              <a:r>
                <a:rPr lang="en-US" sz="1400" b="0" dirty="0" err="1">
                  <a:latin typeface="Arial" pitchFamily="-109" charset="0"/>
                </a:rPr>
                <a:t>Radyushkin</a:t>
              </a:r>
              <a:r>
                <a:rPr lang="en-US" sz="1400" b="0" dirty="0" smtClean="0">
                  <a:latin typeface="Arial" pitchFamily="-109" charset="0"/>
                </a:rPr>
                <a:t>,(1994-1997),…</a:t>
              </a:r>
            </a:p>
            <a:p>
              <a:r>
                <a:rPr lang="en-US" sz="1400" b="0" dirty="0" smtClean="0">
                  <a:latin typeface="Arial" pitchFamily="-109" charset="0"/>
                </a:rPr>
                <a:t> M. </a:t>
              </a:r>
              <a:r>
                <a:rPr lang="en-US" sz="1400" b="0" dirty="0" err="1" smtClean="0">
                  <a:latin typeface="Arial" pitchFamily="-109" charset="0"/>
                </a:rPr>
                <a:t>Burkardt</a:t>
              </a:r>
              <a:r>
                <a:rPr lang="en-US" sz="1400" b="0" dirty="0" smtClean="0">
                  <a:latin typeface="Arial" pitchFamily="-109" charset="0"/>
                </a:rPr>
                <a:t>, A</a:t>
              </a:r>
              <a:r>
                <a:rPr lang="en-US" sz="1400" b="0" dirty="0">
                  <a:latin typeface="Arial" pitchFamily="-109" charset="0"/>
                </a:rPr>
                <a:t>. </a:t>
              </a:r>
              <a:r>
                <a:rPr lang="en-US" sz="1400" b="0" dirty="0" err="1" smtClean="0">
                  <a:latin typeface="Arial" pitchFamily="-109" charset="0"/>
                </a:rPr>
                <a:t>Belitsky</a:t>
              </a:r>
              <a:r>
                <a:rPr lang="en-US" sz="1400" b="0" dirty="0" smtClean="0">
                  <a:latin typeface="Arial" pitchFamily="-109" charset="0"/>
                </a:rPr>
                <a:t> (2000)…</a:t>
              </a:r>
              <a:endParaRPr lang="en-US" sz="1400" dirty="0">
                <a:latin typeface="Arial" pitchFamily="-109" charset="0"/>
              </a:endParaRPr>
            </a:p>
          </p:txBody>
        </p:sp>
        <p:sp>
          <p:nvSpPr>
            <p:cNvPr id="17419" name="Text Box 36"/>
            <p:cNvSpPr txBox="1">
              <a:spLocks noChangeArrowheads="1"/>
            </p:cNvSpPr>
            <p:nvPr/>
          </p:nvSpPr>
          <p:spPr bwMode="auto">
            <a:xfrm>
              <a:off x="1052" y="889"/>
              <a:ext cx="116" cy="213"/>
            </a:xfrm>
            <a:prstGeom prst="rect">
              <a:avLst/>
            </a:prstGeom>
            <a:noFill/>
            <a:ln w="9525">
              <a:noFill/>
              <a:miter lim="800000"/>
              <a:headEnd/>
              <a:tailEnd/>
            </a:ln>
          </p:spPr>
          <p:txBody>
            <a:bodyPr wrap="none">
              <a:prstTxWarp prst="textNoShape">
                <a:avLst/>
              </a:prstTxWarp>
              <a:spAutoFit/>
            </a:bodyPr>
            <a:lstStyle/>
            <a:p>
              <a:endParaRPr lang="en-US" sz="1600" b="0">
                <a:latin typeface="Arial" pitchFamily="-109"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5" name="Rectangle 4"/>
          <p:cNvSpPr>
            <a:spLocks noChangeArrowheads="1"/>
          </p:cNvSpPr>
          <p:nvPr/>
        </p:nvSpPr>
        <p:spPr bwMode="auto">
          <a:xfrm>
            <a:off x="84667" y="200121"/>
            <a:ext cx="6302238" cy="369332"/>
          </a:xfrm>
          <a:prstGeom prst="rect">
            <a:avLst/>
          </a:prstGeom>
          <a:noFill/>
          <a:ln w="9525">
            <a:noFill/>
            <a:miter lim="800000"/>
            <a:headEnd/>
            <a:tailEnd/>
          </a:ln>
        </p:spPr>
        <p:txBody>
          <a:bodyPr wrap="square" lIns="0" tIns="0" rIns="0" bIns="0">
            <a:prstTxWarp prst="textNoShape">
              <a:avLst/>
            </a:prstTxWarp>
            <a:spAutoFit/>
          </a:bodyPr>
          <a:lstStyle/>
          <a:p>
            <a:pPr algn="l"/>
            <a:r>
              <a:rPr lang="en-US" sz="2400" b="1" dirty="0" smtClean="0">
                <a:solidFill>
                  <a:srgbClr val="000090"/>
                </a:solidFill>
                <a:effectLst>
                  <a:outerShdw blurRad="38100" dist="38100" dir="2700000" algn="tl">
                    <a:srgbClr val="DDDDDD"/>
                  </a:outerShdw>
                </a:effectLst>
                <a:latin typeface="Arial" pitchFamily="-109" charset="0"/>
              </a:rPr>
              <a:t>Deeply Virtual Compton Scattering &amp; GPDs</a:t>
            </a:r>
            <a:endParaRPr lang="en-US" sz="2400" b="1" dirty="0">
              <a:solidFill>
                <a:srgbClr val="000090"/>
              </a:solidFill>
              <a:effectLst>
                <a:outerShdw blurRad="38100" dist="38100" dir="2700000" algn="tl">
                  <a:srgbClr val="DDDDDD"/>
                </a:outerShdw>
              </a:effectLst>
              <a:latin typeface="Arial" pitchFamily="-109" charset="0"/>
            </a:endParaRPr>
          </a:p>
        </p:txBody>
      </p:sp>
      <p:sp>
        <p:nvSpPr>
          <p:cNvPr id="18435" name="Rectangle 5"/>
          <p:cNvSpPr>
            <a:spLocks noChangeArrowheads="1"/>
          </p:cNvSpPr>
          <p:nvPr/>
        </p:nvSpPr>
        <p:spPr bwMode="auto">
          <a:xfrm>
            <a:off x="5557838" y="46038"/>
            <a:ext cx="125412" cy="595312"/>
          </a:xfrm>
          <a:prstGeom prst="rect">
            <a:avLst/>
          </a:prstGeom>
          <a:noFill/>
          <a:ln w="9525">
            <a:noFill/>
            <a:miter lim="800000"/>
            <a:headEnd/>
            <a:tailEnd/>
          </a:ln>
        </p:spPr>
        <p:txBody>
          <a:bodyPr>
            <a:prstTxWarp prst="textNoShape">
              <a:avLst/>
            </a:prstTxWarp>
          </a:bodyPr>
          <a:lstStyle/>
          <a:p>
            <a:endParaRPr lang="en-US"/>
          </a:p>
        </p:txBody>
      </p:sp>
      <p:sp>
        <p:nvSpPr>
          <p:cNvPr id="18436" name="Rectangle 6"/>
          <p:cNvSpPr>
            <a:spLocks noChangeArrowheads="1"/>
          </p:cNvSpPr>
          <p:nvPr/>
        </p:nvSpPr>
        <p:spPr bwMode="auto">
          <a:xfrm>
            <a:off x="5557838" y="82550"/>
            <a:ext cx="123825" cy="593725"/>
          </a:xfrm>
          <a:prstGeom prst="rect">
            <a:avLst/>
          </a:prstGeom>
          <a:noFill/>
          <a:ln w="9525">
            <a:noFill/>
            <a:miter lim="800000"/>
            <a:headEnd/>
            <a:tailEnd/>
          </a:ln>
        </p:spPr>
        <p:txBody>
          <a:bodyPr wrap="none" lIns="0" tIns="0" rIns="0" bIns="0">
            <a:prstTxWarp prst="textNoShape">
              <a:avLst/>
            </a:prstTxWarp>
            <a:spAutoFit/>
          </a:bodyPr>
          <a:lstStyle/>
          <a:p>
            <a:r>
              <a:rPr lang="en-US" sz="3900" b="0">
                <a:solidFill>
                  <a:srgbClr val="333399"/>
                </a:solidFill>
              </a:rPr>
              <a:t> </a:t>
            </a:r>
            <a:endParaRPr lang="en-US" sz="2400" b="0">
              <a:latin typeface="Tahoma" pitchFamily="-109" charset="0"/>
            </a:endParaRPr>
          </a:p>
        </p:txBody>
      </p:sp>
      <p:sp>
        <p:nvSpPr>
          <p:cNvPr id="18437" name="Rectangle 7"/>
          <p:cNvSpPr>
            <a:spLocks noChangeArrowheads="1"/>
          </p:cNvSpPr>
          <p:nvPr/>
        </p:nvSpPr>
        <p:spPr bwMode="auto">
          <a:xfrm>
            <a:off x="1250950" y="3317875"/>
            <a:ext cx="7054850" cy="3844925"/>
          </a:xfrm>
          <a:prstGeom prst="rect">
            <a:avLst/>
          </a:prstGeom>
          <a:noFill/>
          <a:ln w="9525">
            <a:noFill/>
            <a:miter lim="800000"/>
            <a:headEnd/>
            <a:tailEnd/>
          </a:ln>
        </p:spPr>
        <p:txBody>
          <a:bodyPr>
            <a:prstTxWarp prst="textNoShape">
              <a:avLst/>
            </a:prstTxWarp>
          </a:bodyPr>
          <a:lstStyle/>
          <a:p>
            <a:endParaRPr lang="en-US"/>
          </a:p>
        </p:txBody>
      </p:sp>
      <p:sp>
        <p:nvSpPr>
          <p:cNvPr id="18438" name="Text Box 14"/>
          <p:cNvSpPr txBox="1">
            <a:spLocks noChangeArrowheads="1"/>
          </p:cNvSpPr>
          <p:nvPr/>
        </p:nvSpPr>
        <p:spPr bwMode="auto">
          <a:xfrm>
            <a:off x="1495425" y="5265738"/>
            <a:ext cx="7015749" cy="707886"/>
          </a:xfrm>
          <a:prstGeom prst="rect">
            <a:avLst/>
          </a:prstGeom>
          <a:solidFill>
            <a:schemeClr val="bg1"/>
          </a:solidFill>
          <a:ln w="9525">
            <a:solidFill>
              <a:schemeClr val="tx1"/>
            </a:solidFill>
            <a:miter lim="800000"/>
            <a:headEnd/>
            <a:tailEnd/>
          </a:ln>
        </p:spPr>
        <p:txBody>
          <a:bodyPr wrap="square">
            <a:prstTxWarp prst="textNoShape">
              <a:avLst/>
            </a:prstTxWarp>
            <a:spAutoFit/>
          </a:bodyPr>
          <a:lstStyle/>
          <a:p>
            <a:pPr algn="l"/>
            <a:r>
              <a:rPr lang="en-US" sz="2000" b="0" dirty="0" err="1">
                <a:latin typeface="Arial" pitchFamily="-109" charset="0"/>
              </a:rPr>
              <a:t>GPDs</a:t>
            </a:r>
            <a:r>
              <a:rPr lang="en-US" sz="2000" b="0" dirty="0">
                <a:latin typeface="Arial" pitchFamily="-109" charset="0"/>
              </a:rPr>
              <a:t> depend on 3 variables, e.g.</a:t>
            </a:r>
            <a:r>
              <a:rPr lang="en-US" sz="2000" b="0" dirty="0">
                <a:latin typeface="Comic Sans MS" pitchFamily="-109" charset="0"/>
              </a:rPr>
              <a:t> </a:t>
            </a:r>
            <a:r>
              <a:rPr lang="en-US" sz="2000" b="0" i="1" dirty="0" err="1">
                <a:solidFill>
                  <a:srgbClr val="FF0000"/>
                </a:solidFill>
              </a:rPr>
              <a:t>H(x</a:t>
            </a:r>
            <a:r>
              <a:rPr lang="en-US" sz="2000" b="0" i="1" dirty="0">
                <a:solidFill>
                  <a:srgbClr val="FF0000"/>
                </a:solidFill>
              </a:rPr>
              <a:t>, </a:t>
            </a:r>
            <a:r>
              <a:rPr lang="en-US" sz="2000" b="0" i="1" dirty="0" err="1">
                <a:solidFill>
                  <a:srgbClr val="FF0000"/>
                </a:solidFill>
                <a:latin typeface="Symbol" pitchFamily="-109" charset="2"/>
              </a:rPr>
              <a:t>x</a:t>
            </a:r>
            <a:r>
              <a:rPr lang="en-US" sz="2000" b="0" i="1" dirty="0">
                <a:solidFill>
                  <a:srgbClr val="FF0000"/>
                </a:solidFill>
              </a:rPr>
              <a:t>, </a:t>
            </a:r>
            <a:r>
              <a:rPr lang="en-US" sz="2000" b="0" i="1" dirty="0" err="1">
                <a:solidFill>
                  <a:srgbClr val="FF0000"/>
                </a:solidFill>
              </a:rPr>
              <a:t>t</a:t>
            </a:r>
            <a:r>
              <a:rPr lang="en-US" sz="2000" b="0" i="1" dirty="0">
                <a:solidFill>
                  <a:srgbClr val="FF0000"/>
                </a:solidFill>
              </a:rPr>
              <a:t>)</a:t>
            </a:r>
            <a:r>
              <a:rPr lang="en-US" sz="2000" b="0" i="1" dirty="0"/>
              <a:t>.</a:t>
            </a:r>
            <a:r>
              <a:rPr lang="en-US" sz="2000" b="0" dirty="0">
                <a:latin typeface="Comic Sans MS" pitchFamily="-109" charset="0"/>
              </a:rPr>
              <a:t> </a:t>
            </a:r>
            <a:r>
              <a:rPr lang="en-US" sz="2000" b="0" dirty="0">
                <a:latin typeface="Arial" pitchFamily="-109" charset="0"/>
              </a:rPr>
              <a:t>They describe</a:t>
            </a:r>
          </a:p>
          <a:p>
            <a:pPr algn="l"/>
            <a:r>
              <a:rPr lang="en-US" sz="2000" b="0" dirty="0">
                <a:latin typeface="Arial" pitchFamily="-109" charset="0"/>
              </a:rPr>
              <a:t>the internal nucleon dynamics. </a:t>
            </a:r>
          </a:p>
        </p:txBody>
      </p:sp>
      <p:sp>
        <p:nvSpPr>
          <p:cNvPr id="18439" name="AutoShape 15"/>
          <p:cNvSpPr>
            <a:spLocks noChangeArrowheads="1"/>
          </p:cNvSpPr>
          <p:nvPr/>
        </p:nvSpPr>
        <p:spPr bwMode="auto">
          <a:xfrm>
            <a:off x="304800" y="5562600"/>
            <a:ext cx="914400" cy="2286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0"/>
          </a:gradFill>
          <a:ln w="12700">
            <a:noFill/>
            <a:miter lim="800000"/>
            <a:headEnd type="none" w="sm" len="sm"/>
            <a:tailEnd type="none" w="sm" len="sm"/>
          </a:ln>
        </p:spPr>
        <p:txBody>
          <a:bodyPr wrap="none" anchor="ctr">
            <a:prstTxWarp prst="textNoShape">
              <a:avLst/>
            </a:prstTxWarp>
          </a:bodyPr>
          <a:lstStyle/>
          <a:p>
            <a:endParaRPr lang="en-US"/>
          </a:p>
        </p:txBody>
      </p:sp>
      <p:grpSp>
        <p:nvGrpSpPr>
          <p:cNvPr id="2" name="Group 16"/>
          <p:cNvGrpSpPr>
            <a:grpSpLocks/>
          </p:cNvGrpSpPr>
          <p:nvPr/>
        </p:nvGrpSpPr>
        <p:grpSpPr bwMode="auto">
          <a:xfrm>
            <a:off x="609600" y="914400"/>
            <a:ext cx="7845425" cy="3998913"/>
            <a:chOff x="529" y="724"/>
            <a:chExt cx="4800" cy="2352"/>
          </a:xfrm>
        </p:grpSpPr>
        <p:sp>
          <p:nvSpPr>
            <p:cNvPr id="18441" name="Rectangle 17"/>
            <p:cNvSpPr>
              <a:spLocks noChangeArrowheads="1"/>
            </p:cNvSpPr>
            <p:nvPr/>
          </p:nvSpPr>
          <p:spPr bwMode="auto">
            <a:xfrm>
              <a:off x="529" y="724"/>
              <a:ext cx="4800" cy="2352"/>
            </a:xfrm>
            <a:prstGeom prst="rect">
              <a:avLst/>
            </a:prstGeom>
            <a:noFill/>
            <a:ln w="9525">
              <a:solidFill>
                <a:schemeClr val="tx1"/>
              </a:solidFill>
              <a:miter lim="800000"/>
              <a:headEnd/>
              <a:tailEnd/>
            </a:ln>
          </p:spPr>
          <p:txBody>
            <a:bodyPr wrap="none" anchor="ctr">
              <a:prstTxWarp prst="textNoShape">
                <a:avLst/>
              </a:prstTxWarp>
            </a:bodyPr>
            <a:lstStyle/>
            <a:p>
              <a:endParaRPr lang="en-US" b="0">
                <a:latin typeface="Arial" pitchFamily="-109" charset="0"/>
              </a:endParaRPr>
            </a:p>
          </p:txBody>
        </p:sp>
        <p:sp>
          <p:nvSpPr>
            <p:cNvPr id="18442" name="Text Box 18"/>
            <p:cNvSpPr txBox="1">
              <a:spLocks noChangeArrowheads="1"/>
            </p:cNvSpPr>
            <p:nvPr/>
          </p:nvSpPr>
          <p:spPr bwMode="auto">
            <a:xfrm>
              <a:off x="696" y="724"/>
              <a:ext cx="3750" cy="272"/>
            </a:xfrm>
            <a:prstGeom prst="rect">
              <a:avLst/>
            </a:prstGeom>
            <a:noFill/>
            <a:ln w="9525">
              <a:noFill/>
              <a:miter lim="800000"/>
              <a:headEnd/>
              <a:tailEnd/>
            </a:ln>
          </p:spPr>
          <p:txBody>
            <a:bodyPr wrap="none">
              <a:prstTxWarp prst="textNoShape">
                <a:avLst/>
              </a:prstTxWarp>
              <a:spAutoFit/>
            </a:bodyPr>
            <a:lstStyle/>
            <a:p>
              <a:r>
                <a:rPr lang="en-US" sz="2400" b="0" dirty="0"/>
                <a:t> </a:t>
              </a:r>
              <a:r>
                <a:rPr lang="en-US" sz="2400" dirty="0">
                  <a:latin typeface="Arial" pitchFamily="-109" charset="0"/>
                </a:rPr>
                <a:t>D</a:t>
              </a:r>
              <a:r>
                <a:rPr lang="en-US" sz="2400" b="0" dirty="0">
                  <a:latin typeface="Arial" pitchFamily="-109" charset="0"/>
                </a:rPr>
                <a:t>eeply </a:t>
              </a:r>
              <a:r>
                <a:rPr lang="en-US" sz="2400" dirty="0">
                  <a:latin typeface="Arial" pitchFamily="-109" charset="0"/>
                </a:rPr>
                <a:t>V</a:t>
              </a:r>
              <a:r>
                <a:rPr lang="en-US" sz="2400" b="0" dirty="0">
                  <a:latin typeface="Arial" pitchFamily="-109" charset="0"/>
                </a:rPr>
                <a:t>irtual </a:t>
              </a:r>
              <a:r>
                <a:rPr lang="en-US" sz="2400" dirty="0">
                  <a:latin typeface="Arial" pitchFamily="-109" charset="0"/>
                </a:rPr>
                <a:t>C</a:t>
              </a:r>
              <a:r>
                <a:rPr lang="en-US" sz="2400" b="0" dirty="0">
                  <a:latin typeface="Arial" pitchFamily="-109" charset="0"/>
                </a:rPr>
                <a:t>ompton </a:t>
              </a:r>
              <a:r>
                <a:rPr lang="en-US" sz="2400" dirty="0">
                  <a:latin typeface="Arial" pitchFamily="-109" charset="0"/>
                </a:rPr>
                <a:t>S</a:t>
              </a:r>
              <a:r>
                <a:rPr lang="en-US" sz="2400" b="0" dirty="0">
                  <a:latin typeface="Arial" pitchFamily="-109" charset="0"/>
                </a:rPr>
                <a:t>cattering (</a:t>
              </a:r>
              <a:r>
                <a:rPr lang="en-US" sz="2400" dirty="0">
                  <a:latin typeface="Arial" pitchFamily="-109" charset="0"/>
                </a:rPr>
                <a:t>DVCS</a:t>
              </a:r>
              <a:r>
                <a:rPr lang="en-US" sz="2400" b="0" dirty="0">
                  <a:latin typeface="Arial" pitchFamily="-109" charset="0"/>
                </a:rPr>
                <a:t>)</a:t>
              </a:r>
            </a:p>
          </p:txBody>
        </p:sp>
        <p:pic>
          <p:nvPicPr>
            <p:cNvPr id="18443" name="Picture 19"/>
            <p:cNvPicPr>
              <a:picLocks noChangeAspect="1" noChangeArrowheads="1"/>
            </p:cNvPicPr>
            <p:nvPr/>
          </p:nvPicPr>
          <p:blipFill>
            <a:blip r:embed="rId3" cstate="print"/>
            <a:srcRect/>
            <a:stretch>
              <a:fillRect/>
            </a:stretch>
          </p:blipFill>
          <p:spPr bwMode="auto">
            <a:xfrm>
              <a:off x="768" y="1027"/>
              <a:ext cx="2976" cy="1834"/>
            </a:xfrm>
            <a:prstGeom prst="rect">
              <a:avLst/>
            </a:prstGeom>
            <a:noFill/>
            <a:ln w="9525">
              <a:noFill/>
              <a:miter lim="800000"/>
              <a:headEnd/>
              <a:tailEnd/>
            </a:ln>
          </p:spPr>
        </p:pic>
        <p:sp>
          <p:nvSpPr>
            <p:cNvPr id="18444" name="Freeform 20"/>
            <p:cNvSpPr>
              <a:spLocks/>
            </p:cNvSpPr>
            <p:nvPr/>
          </p:nvSpPr>
          <p:spPr bwMode="auto">
            <a:xfrm>
              <a:off x="1337" y="2705"/>
              <a:ext cx="1835" cy="165"/>
            </a:xfrm>
            <a:custGeom>
              <a:avLst/>
              <a:gdLst>
                <a:gd name="T0" fmla="*/ 0 w 1195"/>
                <a:gd name="T1" fmla="*/ 37 h 165"/>
                <a:gd name="T2" fmla="*/ 2147483647 w 1195"/>
                <a:gd name="T3" fmla="*/ 66 h 165"/>
                <a:gd name="T4" fmla="*/ 2147483647 w 1195"/>
                <a:gd name="T5" fmla="*/ 92 h 165"/>
                <a:gd name="T6" fmla="*/ 2147483647 w 1195"/>
                <a:gd name="T7" fmla="*/ 114 h 165"/>
                <a:gd name="T8" fmla="*/ 2147483647 w 1195"/>
                <a:gd name="T9" fmla="*/ 133 h 165"/>
                <a:gd name="T10" fmla="*/ 2147483647 w 1195"/>
                <a:gd name="T11" fmla="*/ 137 h 165"/>
                <a:gd name="T12" fmla="*/ 2147483647 w 1195"/>
                <a:gd name="T13" fmla="*/ 150 h 165"/>
                <a:gd name="T14" fmla="*/ 2147483647 w 1195"/>
                <a:gd name="T15" fmla="*/ 160 h 165"/>
                <a:gd name="T16" fmla="*/ 2147483647 w 1195"/>
                <a:gd name="T17" fmla="*/ 165 h 165"/>
                <a:gd name="T18" fmla="*/ 2147483647 w 1195"/>
                <a:gd name="T19" fmla="*/ 163 h 165"/>
                <a:gd name="T20" fmla="*/ 2147483647 w 1195"/>
                <a:gd name="T21" fmla="*/ 152 h 165"/>
                <a:gd name="T22" fmla="*/ 2147483647 w 1195"/>
                <a:gd name="T23" fmla="*/ 135 h 165"/>
                <a:gd name="T24" fmla="*/ 2147483647 w 1195"/>
                <a:gd name="T25" fmla="*/ 123 h 165"/>
                <a:gd name="T26" fmla="*/ 2147483647 w 1195"/>
                <a:gd name="T27" fmla="*/ 100 h 165"/>
                <a:gd name="T28" fmla="*/ 2147483647 w 1195"/>
                <a:gd name="T29" fmla="*/ 80 h 165"/>
                <a:gd name="T30" fmla="*/ 2147483647 w 1195"/>
                <a:gd name="T31" fmla="*/ 51 h 165"/>
                <a:gd name="T32" fmla="*/ 2147483647 w 1195"/>
                <a:gd name="T33" fmla="*/ 29 h 165"/>
                <a:gd name="T34" fmla="*/ 2147483647 w 1195"/>
                <a:gd name="T35" fmla="*/ 10 h 165"/>
                <a:gd name="T36" fmla="*/ 2147483647 w 1195"/>
                <a:gd name="T37" fmla="*/ 9 h 165"/>
                <a:gd name="T38" fmla="*/ 2147483647 w 1195"/>
                <a:gd name="T39" fmla="*/ 30 h 165"/>
                <a:gd name="T40" fmla="*/ 2147483647 w 1195"/>
                <a:gd name="T41" fmla="*/ 60 h 165"/>
                <a:gd name="T42" fmla="*/ 2147483647 w 1195"/>
                <a:gd name="T43" fmla="*/ 79 h 165"/>
                <a:gd name="T44" fmla="*/ 2147483647 w 1195"/>
                <a:gd name="T45" fmla="*/ 102 h 165"/>
                <a:gd name="T46" fmla="*/ 2147483647 w 1195"/>
                <a:gd name="T47" fmla="*/ 124 h 165"/>
                <a:gd name="T48" fmla="*/ 2147483647 w 1195"/>
                <a:gd name="T49" fmla="*/ 124 h 165"/>
                <a:gd name="T50" fmla="*/ 2147483647 w 1195"/>
                <a:gd name="T51" fmla="*/ 142 h 165"/>
                <a:gd name="T52" fmla="*/ 2147483647 w 1195"/>
                <a:gd name="T53" fmla="*/ 152 h 165"/>
                <a:gd name="T54" fmla="*/ 2147483647 w 1195"/>
                <a:gd name="T55" fmla="*/ 154 h 165"/>
                <a:gd name="T56" fmla="*/ 2147483647 w 1195"/>
                <a:gd name="T57" fmla="*/ 150 h 165"/>
                <a:gd name="T58" fmla="*/ 2147483647 w 1195"/>
                <a:gd name="T59" fmla="*/ 139 h 165"/>
                <a:gd name="T60" fmla="*/ 2147483647 w 1195"/>
                <a:gd name="T61" fmla="*/ 127 h 165"/>
                <a:gd name="T62" fmla="*/ 2147483647 w 1195"/>
                <a:gd name="T63" fmla="*/ 128 h 165"/>
                <a:gd name="T64" fmla="*/ 2147483647 w 1195"/>
                <a:gd name="T65" fmla="*/ 114 h 165"/>
                <a:gd name="T66" fmla="*/ 2147483647 w 1195"/>
                <a:gd name="T67" fmla="*/ 94 h 165"/>
                <a:gd name="T68" fmla="*/ 2147483647 w 1195"/>
                <a:gd name="T69" fmla="*/ 69 h 165"/>
                <a:gd name="T70" fmla="*/ 2147483647 w 1195"/>
                <a:gd name="T71" fmla="*/ 61 h 165"/>
                <a:gd name="T72" fmla="*/ 2147483647 w 1195"/>
                <a:gd name="T73" fmla="*/ 29 h 16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95"/>
                <a:gd name="T112" fmla="*/ 0 h 165"/>
                <a:gd name="T113" fmla="*/ 1195 w 1195"/>
                <a:gd name="T114" fmla="*/ 165 h 16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95" h="165">
                  <a:moveTo>
                    <a:pt x="6" y="29"/>
                  </a:moveTo>
                  <a:lnTo>
                    <a:pt x="0" y="37"/>
                  </a:lnTo>
                  <a:lnTo>
                    <a:pt x="43" y="65"/>
                  </a:lnTo>
                  <a:lnTo>
                    <a:pt x="45" y="66"/>
                  </a:lnTo>
                  <a:lnTo>
                    <a:pt x="68" y="79"/>
                  </a:lnTo>
                  <a:lnTo>
                    <a:pt x="93" y="92"/>
                  </a:lnTo>
                  <a:lnTo>
                    <a:pt x="118" y="104"/>
                  </a:lnTo>
                  <a:lnTo>
                    <a:pt x="146" y="114"/>
                  </a:lnTo>
                  <a:lnTo>
                    <a:pt x="174" y="124"/>
                  </a:lnTo>
                  <a:lnTo>
                    <a:pt x="205" y="133"/>
                  </a:lnTo>
                  <a:lnTo>
                    <a:pt x="225" y="137"/>
                  </a:lnTo>
                  <a:lnTo>
                    <a:pt x="226" y="137"/>
                  </a:lnTo>
                  <a:lnTo>
                    <a:pt x="248" y="142"/>
                  </a:lnTo>
                  <a:lnTo>
                    <a:pt x="293" y="150"/>
                  </a:lnTo>
                  <a:lnTo>
                    <a:pt x="342" y="156"/>
                  </a:lnTo>
                  <a:lnTo>
                    <a:pt x="391" y="160"/>
                  </a:lnTo>
                  <a:lnTo>
                    <a:pt x="442" y="164"/>
                  </a:lnTo>
                  <a:lnTo>
                    <a:pt x="493" y="165"/>
                  </a:lnTo>
                  <a:lnTo>
                    <a:pt x="544" y="165"/>
                  </a:lnTo>
                  <a:lnTo>
                    <a:pt x="594" y="163"/>
                  </a:lnTo>
                  <a:lnTo>
                    <a:pt x="642" y="160"/>
                  </a:lnTo>
                  <a:lnTo>
                    <a:pt x="693" y="152"/>
                  </a:lnTo>
                  <a:lnTo>
                    <a:pt x="743" y="144"/>
                  </a:lnTo>
                  <a:lnTo>
                    <a:pt x="794" y="135"/>
                  </a:lnTo>
                  <a:lnTo>
                    <a:pt x="796" y="134"/>
                  </a:lnTo>
                  <a:lnTo>
                    <a:pt x="846" y="123"/>
                  </a:lnTo>
                  <a:lnTo>
                    <a:pt x="895" y="112"/>
                  </a:lnTo>
                  <a:lnTo>
                    <a:pt x="941" y="100"/>
                  </a:lnTo>
                  <a:lnTo>
                    <a:pt x="984" y="89"/>
                  </a:lnTo>
                  <a:lnTo>
                    <a:pt x="1013" y="80"/>
                  </a:lnTo>
                  <a:lnTo>
                    <a:pt x="1041" y="70"/>
                  </a:lnTo>
                  <a:lnTo>
                    <a:pt x="1096" y="51"/>
                  </a:lnTo>
                  <a:lnTo>
                    <a:pt x="1123" y="40"/>
                  </a:lnTo>
                  <a:lnTo>
                    <a:pt x="1148" y="29"/>
                  </a:lnTo>
                  <a:lnTo>
                    <a:pt x="1173" y="19"/>
                  </a:lnTo>
                  <a:lnTo>
                    <a:pt x="1195" y="10"/>
                  </a:lnTo>
                  <a:lnTo>
                    <a:pt x="1191" y="0"/>
                  </a:lnTo>
                  <a:lnTo>
                    <a:pt x="1168" y="9"/>
                  </a:lnTo>
                  <a:lnTo>
                    <a:pt x="1144" y="20"/>
                  </a:lnTo>
                  <a:lnTo>
                    <a:pt x="1118" y="30"/>
                  </a:lnTo>
                  <a:lnTo>
                    <a:pt x="1092" y="41"/>
                  </a:lnTo>
                  <a:lnTo>
                    <a:pt x="1036" y="60"/>
                  </a:lnTo>
                  <a:lnTo>
                    <a:pt x="1008" y="70"/>
                  </a:lnTo>
                  <a:lnTo>
                    <a:pt x="981" y="79"/>
                  </a:lnTo>
                  <a:lnTo>
                    <a:pt x="937" y="91"/>
                  </a:lnTo>
                  <a:lnTo>
                    <a:pt x="890" y="102"/>
                  </a:lnTo>
                  <a:lnTo>
                    <a:pt x="841" y="114"/>
                  </a:lnTo>
                  <a:lnTo>
                    <a:pt x="792" y="124"/>
                  </a:lnTo>
                  <a:lnTo>
                    <a:pt x="794" y="129"/>
                  </a:lnTo>
                  <a:lnTo>
                    <a:pt x="794" y="124"/>
                  </a:lnTo>
                  <a:lnTo>
                    <a:pt x="743" y="134"/>
                  </a:lnTo>
                  <a:lnTo>
                    <a:pt x="693" y="142"/>
                  </a:lnTo>
                  <a:lnTo>
                    <a:pt x="642" y="149"/>
                  </a:lnTo>
                  <a:lnTo>
                    <a:pt x="593" y="152"/>
                  </a:lnTo>
                  <a:lnTo>
                    <a:pt x="544" y="154"/>
                  </a:lnTo>
                  <a:lnTo>
                    <a:pt x="493" y="154"/>
                  </a:lnTo>
                  <a:lnTo>
                    <a:pt x="442" y="153"/>
                  </a:lnTo>
                  <a:lnTo>
                    <a:pt x="391" y="150"/>
                  </a:lnTo>
                  <a:lnTo>
                    <a:pt x="342" y="145"/>
                  </a:lnTo>
                  <a:lnTo>
                    <a:pt x="293" y="139"/>
                  </a:lnTo>
                  <a:lnTo>
                    <a:pt x="248" y="131"/>
                  </a:lnTo>
                  <a:lnTo>
                    <a:pt x="226" y="127"/>
                  </a:lnTo>
                  <a:lnTo>
                    <a:pt x="226" y="132"/>
                  </a:lnTo>
                  <a:lnTo>
                    <a:pt x="229" y="128"/>
                  </a:lnTo>
                  <a:lnTo>
                    <a:pt x="207" y="123"/>
                  </a:lnTo>
                  <a:lnTo>
                    <a:pt x="178" y="114"/>
                  </a:lnTo>
                  <a:lnTo>
                    <a:pt x="150" y="105"/>
                  </a:lnTo>
                  <a:lnTo>
                    <a:pt x="123" y="94"/>
                  </a:lnTo>
                  <a:lnTo>
                    <a:pt x="97" y="83"/>
                  </a:lnTo>
                  <a:lnTo>
                    <a:pt x="73" y="69"/>
                  </a:lnTo>
                  <a:lnTo>
                    <a:pt x="49" y="56"/>
                  </a:lnTo>
                  <a:lnTo>
                    <a:pt x="47" y="61"/>
                  </a:lnTo>
                  <a:lnTo>
                    <a:pt x="51" y="57"/>
                  </a:lnTo>
                  <a:lnTo>
                    <a:pt x="6" y="29"/>
                  </a:lnTo>
                  <a:close/>
                </a:path>
              </a:pathLst>
            </a:custGeom>
            <a:solidFill>
              <a:srgbClr val="000000"/>
            </a:solidFill>
            <a:ln w="9525">
              <a:noFill/>
              <a:round/>
              <a:headEnd/>
              <a:tailEnd/>
            </a:ln>
          </p:spPr>
          <p:txBody>
            <a:bodyPr>
              <a:prstTxWarp prst="textNoShape">
                <a:avLst/>
              </a:prstTxWarp>
            </a:bodyPr>
            <a:lstStyle/>
            <a:p>
              <a:endParaRPr lang="en-US"/>
            </a:p>
          </p:txBody>
        </p:sp>
        <p:sp>
          <p:nvSpPr>
            <p:cNvPr id="18445" name="Freeform 21"/>
            <p:cNvSpPr>
              <a:spLocks/>
            </p:cNvSpPr>
            <p:nvPr/>
          </p:nvSpPr>
          <p:spPr bwMode="auto">
            <a:xfrm>
              <a:off x="1282" y="2699"/>
              <a:ext cx="118" cy="67"/>
            </a:xfrm>
            <a:custGeom>
              <a:avLst/>
              <a:gdLst>
                <a:gd name="T0" fmla="*/ 2147483647 w 77"/>
                <a:gd name="T1" fmla="*/ 11 h 67"/>
                <a:gd name="T2" fmla="*/ 0 w 77"/>
                <a:gd name="T3" fmla="*/ 0 h 67"/>
                <a:gd name="T4" fmla="*/ 2147483647 w 77"/>
                <a:gd name="T5" fmla="*/ 67 h 67"/>
                <a:gd name="T6" fmla="*/ 2147483647 w 77"/>
                <a:gd name="T7" fmla="*/ 11 h 67"/>
                <a:gd name="T8" fmla="*/ 0 60000 65536"/>
                <a:gd name="T9" fmla="*/ 0 60000 65536"/>
                <a:gd name="T10" fmla="*/ 0 60000 65536"/>
                <a:gd name="T11" fmla="*/ 0 60000 65536"/>
                <a:gd name="T12" fmla="*/ 0 w 77"/>
                <a:gd name="T13" fmla="*/ 0 h 67"/>
                <a:gd name="T14" fmla="*/ 77 w 77"/>
                <a:gd name="T15" fmla="*/ 67 h 67"/>
              </a:gdLst>
              <a:ahLst/>
              <a:cxnLst>
                <a:cxn ang="T8">
                  <a:pos x="T0" y="T1"/>
                </a:cxn>
                <a:cxn ang="T9">
                  <a:pos x="T2" y="T3"/>
                </a:cxn>
                <a:cxn ang="T10">
                  <a:pos x="T4" y="T5"/>
                </a:cxn>
                <a:cxn ang="T11">
                  <a:pos x="T6" y="T7"/>
                </a:cxn>
              </a:cxnLst>
              <a:rect l="T12" t="T13" r="T14" b="T15"/>
              <a:pathLst>
                <a:path w="77" h="67">
                  <a:moveTo>
                    <a:pt x="77" y="11"/>
                  </a:moveTo>
                  <a:lnTo>
                    <a:pt x="0" y="0"/>
                  </a:lnTo>
                  <a:lnTo>
                    <a:pt x="37" y="67"/>
                  </a:lnTo>
                  <a:lnTo>
                    <a:pt x="77" y="11"/>
                  </a:lnTo>
                  <a:close/>
                </a:path>
              </a:pathLst>
            </a:custGeom>
            <a:solidFill>
              <a:srgbClr val="000000"/>
            </a:solidFill>
            <a:ln w="9525">
              <a:noFill/>
              <a:round/>
              <a:headEnd/>
              <a:tailEnd/>
            </a:ln>
          </p:spPr>
          <p:txBody>
            <a:bodyPr>
              <a:prstTxWarp prst="textNoShape">
                <a:avLst/>
              </a:prstTxWarp>
            </a:bodyPr>
            <a:lstStyle/>
            <a:p>
              <a:endParaRPr lang="en-US"/>
            </a:p>
          </p:txBody>
        </p:sp>
        <p:sp>
          <p:nvSpPr>
            <p:cNvPr id="18446" name="Freeform 22"/>
            <p:cNvSpPr>
              <a:spLocks/>
            </p:cNvSpPr>
            <p:nvPr/>
          </p:nvSpPr>
          <p:spPr bwMode="auto">
            <a:xfrm>
              <a:off x="3161" y="2664"/>
              <a:ext cx="120" cy="62"/>
            </a:xfrm>
            <a:custGeom>
              <a:avLst/>
              <a:gdLst>
                <a:gd name="T0" fmla="*/ 2147483647 w 78"/>
                <a:gd name="T1" fmla="*/ 62 h 62"/>
                <a:gd name="T2" fmla="*/ 2147483647 w 78"/>
                <a:gd name="T3" fmla="*/ 4 h 62"/>
                <a:gd name="T4" fmla="*/ 0 w 78"/>
                <a:gd name="T5" fmla="*/ 0 h 62"/>
                <a:gd name="T6" fmla="*/ 2147483647 w 78"/>
                <a:gd name="T7" fmla="*/ 62 h 62"/>
                <a:gd name="T8" fmla="*/ 0 60000 65536"/>
                <a:gd name="T9" fmla="*/ 0 60000 65536"/>
                <a:gd name="T10" fmla="*/ 0 60000 65536"/>
                <a:gd name="T11" fmla="*/ 0 60000 65536"/>
                <a:gd name="T12" fmla="*/ 0 w 78"/>
                <a:gd name="T13" fmla="*/ 0 h 62"/>
                <a:gd name="T14" fmla="*/ 78 w 78"/>
                <a:gd name="T15" fmla="*/ 62 h 62"/>
              </a:gdLst>
              <a:ahLst/>
              <a:cxnLst>
                <a:cxn ang="T8">
                  <a:pos x="T0" y="T1"/>
                </a:cxn>
                <a:cxn ang="T9">
                  <a:pos x="T2" y="T3"/>
                </a:cxn>
                <a:cxn ang="T10">
                  <a:pos x="T4" y="T5"/>
                </a:cxn>
                <a:cxn ang="T11">
                  <a:pos x="T6" y="T7"/>
                </a:cxn>
              </a:cxnLst>
              <a:rect l="T12" t="T13" r="T14" b="T15"/>
              <a:pathLst>
                <a:path w="78" h="62">
                  <a:moveTo>
                    <a:pt x="27" y="62"/>
                  </a:moveTo>
                  <a:lnTo>
                    <a:pt x="78" y="4"/>
                  </a:lnTo>
                  <a:lnTo>
                    <a:pt x="0" y="0"/>
                  </a:lnTo>
                  <a:lnTo>
                    <a:pt x="27" y="62"/>
                  </a:lnTo>
                  <a:close/>
                </a:path>
              </a:pathLst>
            </a:custGeom>
            <a:solidFill>
              <a:srgbClr val="000000"/>
            </a:solidFill>
            <a:ln w="9525">
              <a:noFill/>
              <a:round/>
              <a:headEnd/>
              <a:tailEnd/>
            </a:ln>
          </p:spPr>
          <p:txBody>
            <a:bodyPr>
              <a:prstTxWarp prst="textNoShape">
                <a:avLst/>
              </a:prstTxWarp>
            </a:bodyPr>
            <a:lstStyle/>
            <a:p>
              <a:endParaRPr lang="en-US"/>
            </a:p>
          </p:txBody>
        </p:sp>
        <p:sp>
          <p:nvSpPr>
            <p:cNvPr id="18447" name="Rectangle 23"/>
            <p:cNvSpPr>
              <a:spLocks noChangeArrowheads="1"/>
            </p:cNvSpPr>
            <p:nvPr/>
          </p:nvSpPr>
          <p:spPr bwMode="auto">
            <a:xfrm>
              <a:off x="2059" y="2661"/>
              <a:ext cx="238" cy="257"/>
            </a:xfrm>
            <a:prstGeom prst="rect">
              <a:avLst/>
            </a:prstGeom>
            <a:noFill/>
            <a:ln w="9525">
              <a:noFill/>
              <a:miter lim="800000"/>
              <a:headEnd/>
              <a:tailEnd/>
            </a:ln>
          </p:spPr>
          <p:txBody>
            <a:bodyPr>
              <a:prstTxWarp prst="textNoShape">
                <a:avLst/>
              </a:prstTxWarp>
            </a:bodyPr>
            <a:lstStyle/>
            <a:p>
              <a:endParaRPr lang="en-US"/>
            </a:p>
          </p:txBody>
        </p:sp>
        <p:sp>
          <p:nvSpPr>
            <p:cNvPr id="18448" name="Rectangle 24"/>
            <p:cNvSpPr>
              <a:spLocks noChangeArrowheads="1"/>
            </p:cNvSpPr>
            <p:nvPr/>
          </p:nvSpPr>
          <p:spPr bwMode="auto">
            <a:xfrm>
              <a:off x="2196" y="2698"/>
              <a:ext cx="73" cy="203"/>
            </a:xfrm>
            <a:prstGeom prst="rect">
              <a:avLst/>
            </a:prstGeom>
            <a:noFill/>
            <a:ln w="9525">
              <a:noFill/>
              <a:miter lim="800000"/>
              <a:headEnd/>
              <a:tailEnd/>
            </a:ln>
          </p:spPr>
          <p:txBody>
            <a:bodyPr>
              <a:prstTxWarp prst="textNoShape">
                <a:avLst/>
              </a:prstTxWarp>
            </a:bodyPr>
            <a:lstStyle/>
            <a:p>
              <a:endParaRPr lang="en-US"/>
            </a:p>
          </p:txBody>
        </p:sp>
        <p:sp>
          <p:nvSpPr>
            <p:cNvPr id="18449" name="Rectangle 25"/>
            <p:cNvSpPr>
              <a:spLocks noChangeArrowheads="1"/>
            </p:cNvSpPr>
            <p:nvPr/>
          </p:nvSpPr>
          <p:spPr bwMode="auto">
            <a:xfrm>
              <a:off x="2196" y="2630"/>
              <a:ext cx="53" cy="230"/>
            </a:xfrm>
            <a:prstGeom prst="rect">
              <a:avLst/>
            </a:prstGeom>
            <a:noFill/>
            <a:ln w="9525">
              <a:noFill/>
              <a:miter lim="800000"/>
              <a:headEnd/>
              <a:tailEnd/>
            </a:ln>
          </p:spPr>
          <p:txBody>
            <a:bodyPr wrap="none" lIns="0" tIns="0" rIns="0" bIns="0">
              <a:prstTxWarp prst="textNoShape">
                <a:avLst/>
              </a:prstTxWarp>
              <a:spAutoFit/>
            </a:bodyPr>
            <a:lstStyle/>
            <a:p>
              <a:r>
                <a:rPr lang="en-US" sz="2400" b="0">
                  <a:solidFill>
                    <a:schemeClr val="tx2"/>
                  </a:solidFill>
                </a:rPr>
                <a:t>t</a:t>
              </a:r>
              <a:endParaRPr lang="en-US" sz="2400" b="0">
                <a:latin typeface="Tahoma" pitchFamily="-109" charset="0"/>
              </a:endParaRPr>
            </a:p>
          </p:txBody>
        </p:sp>
        <p:sp>
          <p:nvSpPr>
            <p:cNvPr id="18450" name="Freeform 27"/>
            <p:cNvSpPr>
              <a:spLocks/>
            </p:cNvSpPr>
            <p:nvPr/>
          </p:nvSpPr>
          <p:spPr bwMode="auto">
            <a:xfrm>
              <a:off x="1718" y="1682"/>
              <a:ext cx="1044" cy="257"/>
            </a:xfrm>
            <a:custGeom>
              <a:avLst/>
              <a:gdLst>
                <a:gd name="T0" fmla="*/ 131 w 1044"/>
                <a:gd name="T1" fmla="*/ 7 h 257"/>
                <a:gd name="T2" fmla="*/ 51 w 1044"/>
                <a:gd name="T3" fmla="*/ 116 h 257"/>
                <a:gd name="T4" fmla="*/ 283 w 1044"/>
                <a:gd name="T5" fmla="*/ 211 h 257"/>
                <a:gd name="T6" fmla="*/ 727 w 1044"/>
                <a:gd name="T7" fmla="*/ 182 h 257"/>
                <a:gd name="T8" fmla="*/ 800 w 1044"/>
                <a:gd name="T9" fmla="*/ 160 h 257"/>
                <a:gd name="T10" fmla="*/ 836 w 1044"/>
                <a:gd name="T11" fmla="*/ 167 h 257"/>
                <a:gd name="T12" fmla="*/ 880 w 1044"/>
                <a:gd name="T13" fmla="*/ 211 h 257"/>
                <a:gd name="T14" fmla="*/ 1003 w 1044"/>
                <a:gd name="T15" fmla="*/ 196 h 257"/>
                <a:gd name="T16" fmla="*/ 974 w 1044"/>
                <a:gd name="T17" fmla="*/ 87 h 257"/>
                <a:gd name="T18" fmla="*/ 967 w 1044"/>
                <a:gd name="T19" fmla="*/ 43 h 257"/>
                <a:gd name="T20" fmla="*/ 880 w 1044"/>
                <a:gd name="T21" fmla="*/ 7 h 257"/>
                <a:gd name="T22" fmla="*/ 669 w 1044"/>
                <a:gd name="T23" fmla="*/ 29 h 257"/>
                <a:gd name="T24" fmla="*/ 400 w 1044"/>
                <a:gd name="T25" fmla="*/ 0 h 257"/>
                <a:gd name="T26" fmla="*/ 233 w 1044"/>
                <a:gd name="T27" fmla="*/ 7 h 257"/>
                <a:gd name="T28" fmla="*/ 131 w 1044"/>
                <a:gd name="T29" fmla="*/ 7 h 25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44"/>
                <a:gd name="T46" fmla="*/ 0 h 257"/>
                <a:gd name="T47" fmla="*/ 1044 w 1044"/>
                <a:gd name="T48" fmla="*/ 257 h 25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44" h="257">
                  <a:moveTo>
                    <a:pt x="131" y="7"/>
                  </a:moveTo>
                  <a:cubicBezTo>
                    <a:pt x="121" y="62"/>
                    <a:pt x="105" y="99"/>
                    <a:pt x="51" y="116"/>
                  </a:cubicBezTo>
                  <a:cubicBezTo>
                    <a:pt x="0" y="257"/>
                    <a:pt x="206" y="208"/>
                    <a:pt x="283" y="211"/>
                  </a:cubicBezTo>
                  <a:cubicBezTo>
                    <a:pt x="442" y="207"/>
                    <a:pt x="575" y="203"/>
                    <a:pt x="727" y="182"/>
                  </a:cubicBezTo>
                  <a:cubicBezTo>
                    <a:pt x="751" y="173"/>
                    <a:pt x="776" y="168"/>
                    <a:pt x="800" y="160"/>
                  </a:cubicBezTo>
                  <a:cubicBezTo>
                    <a:pt x="812" y="162"/>
                    <a:pt x="826" y="160"/>
                    <a:pt x="836" y="167"/>
                  </a:cubicBezTo>
                  <a:cubicBezTo>
                    <a:pt x="853" y="178"/>
                    <a:pt x="880" y="211"/>
                    <a:pt x="880" y="211"/>
                  </a:cubicBezTo>
                  <a:cubicBezTo>
                    <a:pt x="921" y="206"/>
                    <a:pt x="963" y="207"/>
                    <a:pt x="1003" y="196"/>
                  </a:cubicBezTo>
                  <a:cubicBezTo>
                    <a:pt x="1044" y="185"/>
                    <a:pt x="983" y="112"/>
                    <a:pt x="974" y="87"/>
                  </a:cubicBezTo>
                  <a:cubicBezTo>
                    <a:pt x="972" y="72"/>
                    <a:pt x="974" y="56"/>
                    <a:pt x="967" y="43"/>
                  </a:cubicBezTo>
                  <a:cubicBezTo>
                    <a:pt x="957" y="24"/>
                    <a:pt x="899" y="13"/>
                    <a:pt x="880" y="7"/>
                  </a:cubicBezTo>
                  <a:cubicBezTo>
                    <a:pt x="810" y="14"/>
                    <a:pt x="738" y="12"/>
                    <a:pt x="669" y="29"/>
                  </a:cubicBezTo>
                  <a:cubicBezTo>
                    <a:pt x="569" y="24"/>
                    <a:pt x="495" y="9"/>
                    <a:pt x="400" y="0"/>
                  </a:cubicBezTo>
                  <a:cubicBezTo>
                    <a:pt x="344" y="2"/>
                    <a:pt x="289" y="3"/>
                    <a:pt x="233" y="7"/>
                  </a:cubicBezTo>
                  <a:cubicBezTo>
                    <a:pt x="205" y="9"/>
                    <a:pt x="102" y="61"/>
                    <a:pt x="131" y="7"/>
                  </a:cubicBezTo>
                  <a:close/>
                </a:path>
              </a:pathLst>
            </a:custGeom>
            <a:solidFill>
              <a:schemeClr val="bg1"/>
            </a:solidFill>
            <a:ln w="9525">
              <a:solidFill>
                <a:schemeClr val="bg1"/>
              </a:solidFill>
              <a:miter lim="800000"/>
              <a:headEnd/>
              <a:tailEnd/>
            </a:ln>
          </p:spPr>
          <p:txBody>
            <a:bodyPr wrap="none" anchor="ctr">
              <a:prstTxWarp prst="textNoShape">
                <a:avLst/>
              </a:prstTxWarp>
            </a:bodyPr>
            <a:lstStyle/>
            <a:p>
              <a:endParaRPr lang="en-US"/>
            </a:p>
          </p:txBody>
        </p:sp>
        <p:sp>
          <p:nvSpPr>
            <p:cNvPr id="18451" name="Freeform 28"/>
            <p:cNvSpPr>
              <a:spLocks/>
            </p:cNvSpPr>
            <p:nvPr/>
          </p:nvSpPr>
          <p:spPr bwMode="auto">
            <a:xfrm>
              <a:off x="2562" y="1651"/>
              <a:ext cx="152" cy="210"/>
            </a:xfrm>
            <a:custGeom>
              <a:avLst/>
              <a:gdLst>
                <a:gd name="T0" fmla="*/ 0 w 152"/>
                <a:gd name="T1" fmla="*/ 73 h 210"/>
                <a:gd name="T2" fmla="*/ 72 w 152"/>
                <a:gd name="T3" fmla="*/ 44 h 210"/>
                <a:gd name="T4" fmla="*/ 101 w 152"/>
                <a:gd name="T5" fmla="*/ 15 h 210"/>
                <a:gd name="T6" fmla="*/ 109 w 152"/>
                <a:gd name="T7" fmla="*/ 44 h 210"/>
                <a:gd name="T8" fmla="*/ 152 w 152"/>
                <a:gd name="T9" fmla="*/ 131 h 210"/>
                <a:gd name="T10" fmla="*/ 29 w 152"/>
                <a:gd name="T11" fmla="*/ 182 h 210"/>
                <a:gd name="T12" fmla="*/ 0 w 152"/>
                <a:gd name="T13" fmla="*/ 73 h 210"/>
                <a:gd name="T14" fmla="*/ 0 60000 65536"/>
                <a:gd name="T15" fmla="*/ 0 60000 65536"/>
                <a:gd name="T16" fmla="*/ 0 60000 65536"/>
                <a:gd name="T17" fmla="*/ 0 60000 65536"/>
                <a:gd name="T18" fmla="*/ 0 60000 65536"/>
                <a:gd name="T19" fmla="*/ 0 60000 65536"/>
                <a:gd name="T20" fmla="*/ 0 60000 65536"/>
                <a:gd name="T21" fmla="*/ 0 w 152"/>
                <a:gd name="T22" fmla="*/ 0 h 210"/>
                <a:gd name="T23" fmla="*/ 152 w 152"/>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2" h="210">
                  <a:moveTo>
                    <a:pt x="0" y="73"/>
                  </a:moveTo>
                  <a:cubicBezTo>
                    <a:pt x="24" y="56"/>
                    <a:pt x="43" y="51"/>
                    <a:pt x="72" y="44"/>
                  </a:cubicBezTo>
                  <a:cubicBezTo>
                    <a:pt x="73" y="41"/>
                    <a:pt x="81" y="0"/>
                    <a:pt x="101" y="15"/>
                  </a:cubicBezTo>
                  <a:cubicBezTo>
                    <a:pt x="109" y="21"/>
                    <a:pt x="106" y="34"/>
                    <a:pt x="109" y="44"/>
                  </a:cubicBezTo>
                  <a:cubicBezTo>
                    <a:pt x="122" y="86"/>
                    <a:pt x="123" y="102"/>
                    <a:pt x="152" y="131"/>
                  </a:cubicBezTo>
                  <a:cubicBezTo>
                    <a:pt x="127" y="210"/>
                    <a:pt x="116" y="190"/>
                    <a:pt x="29" y="182"/>
                  </a:cubicBezTo>
                  <a:cubicBezTo>
                    <a:pt x="15" y="145"/>
                    <a:pt x="6" y="112"/>
                    <a:pt x="0" y="73"/>
                  </a:cubicBezTo>
                  <a:close/>
                </a:path>
              </a:pathLst>
            </a:custGeom>
            <a:solidFill>
              <a:schemeClr val="bg1"/>
            </a:solidFill>
            <a:ln w="9525">
              <a:solidFill>
                <a:schemeClr val="bg1"/>
              </a:solidFill>
              <a:miter lim="800000"/>
              <a:headEnd/>
              <a:tailEnd/>
            </a:ln>
          </p:spPr>
          <p:txBody>
            <a:bodyPr wrap="none" anchor="ctr">
              <a:prstTxWarp prst="textNoShape">
                <a:avLst/>
              </a:prstTxWarp>
            </a:bodyPr>
            <a:lstStyle/>
            <a:p>
              <a:endParaRPr lang="en-US"/>
            </a:p>
          </p:txBody>
        </p:sp>
        <p:sp>
          <p:nvSpPr>
            <p:cNvPr id="18452" name="Freeform 29"/>
            <p:cNvSpPr>
              <a:spLocks/>
            </p:cNvSpPr>
            <p:nvPr/>
          </p:nvSpPr>
          <p:spPr bwMode="auto">
            <a:xfrm>
              <a:off x="1776" y="1651"/>
              <a:ext cx="954" cy="240"/>
            </a:xfrm>
            <a:custGeom>
              <a:avLst/>
              <a:gdLst>
                <a:gd name="T0" fmla="*/ 59 w 954"/>
                <a:gd name="T1" fmla="*/ 3626 h 222"/>
                <a:gd name="T2" fmla="*/ 8 w 954"/>
                <a:gd name="T3" fmla="*/ 27730 h 222"/>
                <a:gd name="T4" fmla="*/ 59 w 954"/>
                <a:gd name="T5" fmla="*/ 55529 h 222"/>
                <a:gd name="T6" fmla="*/ 445 w 954"/>
                <a:gd name="T7" fmla="*/ 59778 h 222"/>
                <a:gd name="T8" fmla="*/ 583 w 954"/>
                <a:gd name="T9" fmla="*/ 53964 h 222"/>
                <a:gd name="T10" fmla="*/ 743 w 954"/>
                <a:gd name="T11" fmla="*/ 51738 h 222"/>
                <a:gd name="T12" fmla="*/ 895 w 954"/>
                <a:gd name="T13" fmla="*/ 59778 h 222"/>
                <a:gd name="T14" fmla="*/ 946 w 954"/>
                <a:gd name="T15" fmla="*/ 57522 h 222"/>
                <a:gd name="T16" fmla="*/ 939 w 954"/>
                <a:gd name="T17" fmla="*/ 50124 h 222"/>
                <a:gd name="T18" fmla="*/ 917 w 954"/>
                <a:gd name="T19" fmla="*/ 25650 h 222"/>
                <a:gd name="T20" fmla="*/ 903 w 954"/>
                <a:gd name="T21" fmla="*/ 11677 h 222"/>
                <a:gd name="T22" fmla="*/ 815 w 954"/>
                <a:gd name="T23" fmla="*/ 2101 h 222"/>
                <a:gd name="T24" fmla="*/ 474 w 954"/>
                <a:gd name="T25" fmla="*/ 9817 h 222"/>
                <a:gd name="T26" fmla="*/ 270 w 954"/>
                <a:gd name="T27" fmla="*/ 0 h 222"/>
                <a:gd name="T28" fmla="*/ 197 w 954"/>
                <a:gd name="T29" fmla="*/ 2101 h 222"/>
                <a:gd name="T30" fmla="*/ 59 w 954"/>
                <a:gd name="T31" fmla="*/ 3626 h 22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54"/>
                <a:gd name="T49" fmla="*/ 0 h 222"/>
                <a:gd name="T50" fmla="*/ 954 w 954"/>
                <a:gd name="T51" fmla="*/ 222 h 22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54" h="222">
                  <a:moveTo>
                    <a:pt x="59" y="14"/>
                  </a:moveTo>
                  <a:cubicBezTo>
                    <a:pt x="42" y="68"/>
                    <a:pt x="38" y="58"/>
                    <a:pt x="8" y="102"/>
                  </a:cubicBezTo>
                  <a:cubicBezTo>
                    <a:pt x="15" y="177"/>
                    <a:pt x="0" y="184"/>
                    <a:pt x="59" y="203"/>
                  </a:cubicBezTo>
                  <a:cubicBezTo>
                    <a:pt x="181" y="188"/>
                    <a:pt x="324" y="214"/>
                    <a:pt x="445" y="218"/>
                  </a:cubicBezTo>
                  <a:cubicBezTo>
                    <a:pt x="489" y="203"/>
                    <a:pt x="537" y="202"/>
                    <a:pt x="583" y="196"/>
                  </a:cubicBezTo>
                  <a:cubicBezTo>
                    <a:pt x="678" y="202"/>
                    <a:pt x="675" y="205"/>
                    <a:pt x="743" y="189"/>
                  </a:cubicBezTo>
                  <a:cubicBezTo>
                    <a:pt x="800" y="195"/>
                    <a:pt x="841" y="207"/>
                    <a:pt x="895" y="218"/>
                  </a:cubicBezTo>
                  <a:cubicBezTo>
                    <a:pt x="912" y="216"/>
                    <a:pt x="933" y="222"/>
                    <a:pt x="946" y="211"/>
                  </a:cubicBezTo>
                  <a:cubicBezTo>
                    <a:pt x="954" y="205"/>
                    <a:pt x="942" y="192"/>
                    <a:pt x="939" y="182"/>
                  </a:cubicBezTo>
                  <a:cubicBezTo>
                    <a:pt x="931" y="153"/>
                    <a:pt x="925" y="123"/>
                    <a:pt x="917" y="94"/>
                  </a:cubicBezTo>
                  <a:cubicBezTo>
                    <a:pt x="913" y="77"/>
                    <a:pt x="915" y="55"/>
                    <a:pt x="903" y="43"/>
                  </a:cubicBezTo>
                  <a:cubicBezTo>
                    <a:pt x="896" y="36"/>
                    <a:pt x="829" y="11"/>
                    <a:pt x="815" y="7"/>
                  </a:cubicBezTo>
                  <a:cubicBezTo>
                    <a:pt x="684" y="20"/>
                    <a:pt x="625" y="31"/>
                    <a:pt x="474" y="36"/>
                  </a:cubicBezTo>
                  <a:cubicBezTo>
                    <a:pt x="422" y="52"/>
                    <a:pt x="327" y="11"/>
                    <a:pt x="270" y="0"/>
                  </a:cubicBezTo>
                  <a:cubicBezTo>
                    <a:pt x="246" y="2"/>
                    <a:pt x="221" y="2"/>
                    <a:pt x="197" y="7"/>
                  </a:cubicBezTo>
                  <a:cubicBezTo>
                    <a:pt x="164" y="13"/>
                    <a:pt x="59" y="75"/>
                    <a:pt x="59" y="14"/>
                  </a:cubicBezTo>
                  <a:close/>
                </a:path>
              </a:pathLst>
            </a:custGeom>
            <a:solidFill>
              <a:schemeClr val="bg1"/>
            </a:solidFill>
            <a:ln w="9525">
              <a:solidFill>
                <a:schemeClr val="bg1"/>
              </a:solidFill>
              <a:miter lim="800000"/>
              <a:headEnd/>
              <a:tailEnd/>
            </a:ln>
          </p:spPr>
          <p:txBody>
            <a:bodyPr wrap="none" anchor="ctr">
              <a:prstTxWarp prst="textNoShape">
                <a:avLst/>
              </a:prstTxWarp>
            </a:bodyPr>
            <a:lstStyle/>
            <a:p>
              <a:endParaRPr lang="en-US" sz="1800" dirty="0"/>
            </a:p>
          </p:txBody>
        </p:sp>
        <p:sp>
          <p:nvSpPr>
            <p:cNvPr id="18453" name="Text Box 30"/>
            <p:cNvSpPr txBox="1">
              <a:spLocks noChangeArrowheads="1"/>
            </p:cNvSpPr>
            <p:nvPr/>
          </p:nvSpPr>
          <p:spPr bwMode="auto">
            <a:xfrm>
              <a:off x="1749" y="1639"/>
              <a:ext cx="334" cy="217"/>
            </a:xfrm>
            <a:prstGeom prst="rect">
              <a:avLst/>
            </a:prstGeom>
            <a:noFill/>
            <a:ln w="9525">
              <a:noFill/>
              <a:miter lim="800000"/>
              <a:headEnd/>
              <a:tailEnd/>
            </a:ln>
          </p:spPr>
          <p:txBody>
            <a:bodyPr wrap="none">
              <a:prstTxWarp prst="textNoShape">
                <a:avLst/>
              </a:prstTxWarp>
              <a:spAutoFit/>
            </a:bodyPr>
            <a:lstStyle/>
            <a:p>
              <a:r>
                <a:rPr lang="en-US" sz="1800" b="0" dirty="0" err="1">
                  <a:latin typeface="Comic Sans MS" pitchFamily="-109" charset="0"/>
                </a:rPr>
                <a:t>x+</a:t>
              </a:r>
              <a:r>
                <a:rPr lang="en-US" sz="1800" b="0" dirty="0" err="1">
                  <a:latin typeface="Symbol" pitchFamily="-109" charset="2"/>
                </a:rPr>
                <a:t>x</a:t>
              </a:r>
              <a:endParaRPr lang="en-US" sz="1800" b="0" dirty="0">
                <a:latin typeface="Symbol" pitchFamily="-109" charset="2"/>
              </a:endParaRPr>
            </a:p>
          </p:txBody>
        </p:sp>
        <p:sp>
          <p:nvSpPr>
            <p:cNvPr id="18454" name="Text Box 31"/>
            <p:cNvSpPr txBox="1">
              <a:spLocks noChangeArrowheads="1"/>
            </p:cNvSpPr>
            <p:nvPr/>
          </p:nvSpPr>
          <p:spPr bwMode="auto">
            <a:xfrm>
              <a:off x="2411" y="1624"/>
              <a:ext cx="339" cy="235"/>
            </a:xfrm>
            <a:prstGeom prst="rect">
              <a:avLst/>
            </a:prstGeom>
            <a:noFill/>
            <a:ln w="9525">
              <a:noFill/>
              <a:miter lim="800000"/>
              <a:headEnd/>
              <a:tailEnd/>
            </a:ln>
          </p:spPr>
          <p:txBody>
            <a:bodyPr wrap="none">
              <a:prstTxWarp prst="textNoShape">
                <a:avLst/>
              </a:prstTxWarp>
              <a:spAutoFit/>
            </a:bodyPr>
            <a:lstStyle/>
            <a:p>
              <a:r>
                <a:rPr lang="en-US" sz="1800" b="0" dirty="0" err="1">
                  <a:latin typeface="Comic Sans MS" pitchFamily="-109" charset="0"/>
                </a:rPr>
                <a:t>x</a:t>
              </a:r>
              <a:r>
                <a:rPr lang="en-US" sz="2000" b="0" dirty="0" err="1">
                  <a:latin typeface="Comic Sans MS" pitchFamily="-109" charset="0"/>
                </a:rPr>
                <a:t>-</a:t>
              </a:r>
              <a:r>
                <a:rPr lang="en-US" sz="2000" b="0" dirty="0" err="1">
                  <a:latin typeface="Symbol" pitchFamily="-109" charset="2"/>
                </a:rPr>
                <a:t>x</a:t>
              </a:r>
              <a:endParaRPr lang="en-US" sz="2000" b="0" dirty="0">
                <a:latin typeface="Symbol" pitchFamily="-109" charset="2"/>
              </a:endParaRPr>
            </a:p>
          </p:txBody>
        </p:sp>
        <p:sp>
          <p:nvSpPr>
            <p:cNvPr id="18455" name="Rectangle 32"/>
            <p:cNvSpPr>
              <a:spLocks noChangeArrowheads="1"/>
            </p:cNvSpPr>
            <p:nvPr/>
          </p:nvSpPr>
          <p:spPr bwMode="auto">
            <a:xfrm>
              <a:off x="2928" y="1459"/>
              <a:ext cx="240" cy="336"/>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grpSp>
          <p:nvGrpSpPr>
            <p:cNvPr id="3" name="Group 33"/>
            <p:cNvGrpSpPr>
              <a:grpSpLocks/>
            </p:cNvGrpSpPr>
            <p:nvPr/>
          </p:nvGrpSpPr>
          <p:grpSpPr bwMode="auto">
            <a:xfrm>
              <a:off x="1826" y="1065"/>
              <a:ext cx="919" cy="490"/>
              <a:chOff x="1826" y="1190"/>
              <a:chExt cx="919" cy="490"/>
            </a:xfrm>
          </p:grpSpPr>
          <p:sp>
            <p:nvSpPr>
              <p:cNvPr id="18469" name="Text Box 34"/>
              <p:cNvSpPr txBox="1">
                <a:spLocks noChangeArrowheads="1"/>
              </p:cNvSpPr>
              <p:nvPr/>
            </p:nvSpPr>
            <p:spPr bwMode="auto">
              <a:xfrm>
                <a:off x="1826" y="1190"/>
                <a:ext cx="919" cy="235"/>
              </a:xfrm>
              <a:prstGeom prst="rect">
                <a:avLst/>
              </a:prstGeom>
              <a:noFill/>
              <a:ln w="9525">
                <a:noFill/>
                <a:miter lim="800000"/>
                <a:headEnd/>
                <a:tailEnd/>
              </a:ln>
            </p:spPr>
            <p:txBody>
              <a:bodyPr wrap="none">
                <a:prstTxWarp prst="textNoShape">
                  <a:avLst/>
                </a:prstTxWarp>
                <a:spAutoFit/>
              </a:bodyPr>
              <a:lstStyle/>
              <a:p>
                <a:r>
                  <a:rPr lang="en-US" sz="2000" b="0" dirty="0"/>
                  <a:t>hard vertices</a:t>
                </a:r>
              </a:p>
            </p:txBody>
          </p:sp>
          <p:sp>
            <p:nvSpPr>
              <p:cNvPr id="18470" name="Line 35"/>
              <p:cNvSpPr>
                <a:spLocks noChangeShapeType="1"/>
              </p:cNvSpPr>
              <p:nvPr/>
            </p:nvSpPr>
            <p:spPr bwMode="auto">
              <a:xfrm>
                <a:off x="2304" y="1440"/>
                <a:ext cx="336" cy="240"/>
              </a:xfrm>
              <a:prstGeom prst="line">
                <a:avLst/>
              </a:prstGeom>
              <a:noFill/>
              <a:ln w="9525">
                <a:solidFill>
                  <a:schemeClr val="tx1"/>
                </a:solidFill>
                <a:round/>
                <a:headEnd/>
                <a:tailEnd type="triangle" w="med" len="med"/>
              </a:ln>
            </p:spPr>
            <p:txBody>
              <a:bodyPr>
                <a:prstTxWarp prst="textNoShape">
                  <a:avLst/>
                </a:prstTxWarp>
              </a:bodyPr>
              <a:lstStyle/>
              <a:p>
                <a:endParaRPr lang="en-US"/>
              </a:p>
            </p:txBody>
          </p:sp>
          <p:sp>
            <p:nvSpPr>
              <p:cNvPr id="18471" name="Line 36"/>
              <p:cNvSpPr>
                <a:spLocks noChangeShapeType="1"/>
              </p:cNvSpPr>
              <p:nvPr/>
            </p:nvSpPr>
            <p:spPr bwMode="auto">
              <a:xfrm flipH="1">
                <a:off x="1872" y="1440"/>
                <a:ext cx="336" cy="240"/>
              </a:xfrm>
              <a:prstGeom prst="line">
                <a:avLst/>
              </a:prstGeom>
              <a:noFill/>
              <a:ln w="9525">
                <a:solidFill>
                  <a:schemeClr val="tx1"/>
                </a:solidFill>
                <a:round/>
                <a:headEnd/>
                <a:tailEnd type="triangle" w="med" len="med"/>
              </a:ln>
            </p:spPr>
            <p:txBody>
              <a:bodyPr>
                <a:prstTxWarp prst="textNoShape">
                  <a:avLst/>
                </a:prstTxWarp>
              </a:bodyPr>
              <a:lstStyle/>
              <a:p>
                <a:endParaRPr lang="en-US"/>
              </a:p>
            </p:txBody>
          </p:sp>
        </p:grpSp>
        <p:sp>
          <p:nvSpPr>
            <p:cNvPr id="18457" name="Rectangle 37"/>
            <p:cNvSpPr>
              <a:spLocks noChangeArrowheads="1"/>
            </p:cNvSpPr>
            <p:nvPr/>
          </p:nvSpPr>
          <p:spPr bwMode="auto">
            <a:xfrm>
              <a:off x="2832" y="1507"/>
              <a:ext cx="144" cy="144"/>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sp>
          <p:nvSpPr>
            <p:cNvPr id="18458" name="Text Box 40"/>
            <p:cNvSpPr txBox="1">
              <a:spLocks noChangeArrowheads="1"/>
            </p:cNvSpPr>
            <p:nvPr/>
          </p:nvSpPr>
          <p:spPr bwMode="auto">
            <a:xfrm>
              <a:off x="4004" y="1813"/>
              <a:ext cx="1201" cy="344"/>
            </a:xfrm>
            <a:prstGeom prst="rect">
              <a:avLst/>
            </a:prstGeom>
            <a:noFill/>
            <a:ln w="9525">
              <a:solidFill>
                <a:schemeClr val="tx1"/>
              </a:solidFill>
              <a:miter lim="800000"/>
              <a:headEnd/>
              <a:tailEnd/>
            </a:ln>
          </p:spPr>
          <p:txBody>
            <a:bodyPr wrap="none">
              <a:prstTxWarp prst="textNoShape">
                <a:avLst/>
              </a:prstTxWarp>
              <a:spAutoFit/>
            </a:bodyPr>
            <a:lstStyle/>
            <a:p>
              <a:pPr algn="l">
                <a:buFont typeface="Symbol" pitchFamily="-109" charset="2"/>
                <a:buNone/>
              </a:pPr>
              <a:r>
                <a:rPr lang="en-US" sz="1600" b="0" dirty="0">
                  <a:latin typeface="Symbol" pitchFamily="-109" charset="2"/>
                </a:rPr>
                <a:t>2x</a:t>
              </a:r>
              <a:r>
                <a:rPr lang="en-US" sz="1600" b="0" dirty="0">
                  <a:latin typeface="Comic Sans MS" pitchFamily="-109" charset="0"/>
                </a:rPr>
                <a:t> – </a:t>
              </a:r>
              <a:r>
                <a:rPr lang="en-US" sz="1600" b="0" dirty="0">
                  <a:latin typeface="Arial" pitchFamily="-109" charset="0"/>
                </a:rPr>
                <a:t>longitudinal </a:t>
              </a:r>
            </a:p>
            <a:p>
              <a:pPr algn="l">
                <a:buFont typeface="Symbol" pitchFamily="-109" charset="2"/>
                <a:buNone/>
              </a:pPr>
              <a:r>
                <a:rPr lang="en-US" sz="1600" b="0" dirty="0">
                  <a:latin typeface="Arial" pitchFamily="-109" charset="0"/>
                </a:rPr>
                <a:t>momentum transfer</a:t>
              </a:r>
            </a:p>
          </p:txBody>
        </p:sp>
        <p:sp>
          <p:nvSpPr>
            <p:cNvPr id="18459" name="Text Box 41"/>
            <p:cNvSpPr txBox="1">
              <a:spLocks noChangeArrowheads="1"/>
            </p:cNvSpPr>
            <p:nvPr/>
          </p:nvSpPr>
          <p:spPr bwMode="auto">
            <a:xfrm>
              <a:off x="3970" y="1351"/>
              <a:ext cx="1314" cy="344"/>
            </a:xfrm>
            <a:prstGeom prst="rect">
              <a:avLst/>
            </a:prstGeom>
            <a:noFill/>
            <a:ln w="9525">
              <a:solidFill>
                <a:schemeClr val="tx1"/>
              </a:solidFill>
              <a:miter lim="800000"/>
              <a:headEnd/>
              <a:tailEnd/>
            </a:ln>
          </p:spPr>
          <p:txBody>
            <a:bodyPr>
              <a:prstTxWarp prst="textNoShape">
                <a:avLst/>
              </a:prstTxWarp>
              <a:spAutoFit/>
            </a:bodyPr>
            <a:lstStyle/>
            <a:p>
              <a:pPr algn="l"/>
              <a:r>
                <a:rPr lang="en-US" sz="1600" b="0" dirty="0" err="1">
                  <a:latin typeface="Comic Sans MS" pitchFamily="-109" charset="0"/>
                </a:rPr>
                <a:t>x</a:t>
              </a:r>
              <a:r>
                <a:rPr lang="en-US" sz="1600" b="0" dirty="0">
                  <a:latin typeface="Comic Sans MS" pitchFamily="-109" charset="0"/>
                </a:rPr>
                <a:t> – </a:t>
              </a:r>
              <a:r>
                <a:rPr lang="en-US" sz="1600" b="0" dirty="0">
                  <a:latin typeface="Arial" pitchFamily="-109" charset="0"/>
                </a:rPr>
                <a:t>longitudinal quark</a:t>
              </a:r>
            </a:p>
            <a:p>
              <a:pPr algn="l"/>
              <a:r>
                <a:rPr lang="en-US" sz="1600" b="0" dirty="0">
                  <a:latin typeface="Arial" pitchFamily="-109" charset="0"/>
                </a:rPr>
                <a:t> momentum fraction</a:t>
              </a:r>
            </a:p>
          </p:txBody>
        </p:sp>
        <p:grpSp>
          <p:nvGrpSpPr>
            <p:cNvPr id="4" name="Group 43"/>
            <p:cNvGrpSpPr>
              <a:grpSpLocks/>
            </p:cNvGrpSpPr>
            <p:nvPr/>
          </p:nvGrpSpPr>
          <p:grpSpPr bwMode="auto">
            <a:xfrm>
              <a:off x="3879" y="2323"/>
              <a:ext cx="1358" cy="489"/>
              <a:chOff x="3916" y="2304"/>
              <a:chExt cx="1358" cy="489"/>
            </a:xfrm>
          </p:grpSpPr>
          <p:sp>
            <p:nvSpPr>
              <p:cNvPr id="18464" name="Text Box 44"/>
              <p:cNvSpPr txBox="1">
                <a:spLocks noChangeArrowheads="1"/>
              </p:cNvSpPr>
              <p:nvPr/>
            </p:nvSpPr>
            <p:spPr bwMode="auto">
              <a:xfrm>
                <a:off x="3916" y="2304"/>
                <a:ext cx="1358" cy="489"/>
              </a:xfrm>
              <a:prstGeom prst="rect">
                <a:avLst/>
              </a:prstGeom>
              <a:noFill/>
              <a:ln w="9525">
                <a:solidFill>
                  <a:schemeClr val="tx1"/>
                </a:solidFill>
                <a:miter lim="800000"/>
                <a:headEnd/>
                <a:tailEnd/>
              </a:ln>
            </p:spPr>
            <p:txBody>
              <a:bodyPr wrap="square">
                <a:prstTxWarp prst="textNoShape">
                  <a:avLst/>
                </a:prstTxWarp>
                <a:spAutoFit/>
              </a:bodyPr>
              <a:lstStyle/>
              <a:p>
                <a:pPr algn="l">
                  <a:buFont typeface="Symbol" pitchFamily="-109" charset="2"/>
                  <a:buNone/>
                </a:pPr>
                <a:r>
                  <a:rPr lang="en-US" sz="1600" b="0" dirty="0">
                    <a:latin typeface="Comic Sans MS" pitchFamily="-109" charset="0"/>
                  </a:rPr>
                  <a:t>–</a:t>
                </a:r>
                <a:r>
                  <a:rPr lang="en-US" sz="1600" b="0" dirty="0" err="1">
                    <a:latin typeface="Arial" pitchFamily="-109" charset="0"/>
                  </a:rPr>
                  <a:t>t</a:t>
                </a:r>
                <a:r>
                  <a:rPr lang="en-US" sz="1600" b="0" dirty="0">
                    <a:latin typeface="Comic Sans MS" pitchFamily="-109" charset="0"/>
                  </a:rPr>
                  <a:t> – </a:t>
                </a:r>
                <a:r>
                  <a:rPr lang="en-US" sz="1600" b="0" dirty="0">
                    <a:latin typeface="Arial" pitchFamily="-109" charset="0"/>
                  </a:rPr>
                  <a:t>Fourier conjugate</a:t>
                </a:r>
              </a:p>
              <a:p>
                <a:pPr algn="l">
                  <a:buFont typeface="Symbol" pitchFamily="-109" charset="2"/>
                  <a:buNone/>
                </a:pPr>
                <a:r>
                  <a:rPr lang="en-US" sz="1600" b="0" dirty="0">
                    <a:latin typeface="Arial" pitchFamily="-109" charset="0"/>
                  </a:rPr>
                  <a:t>to transverse impact </a:t>
                </a:r>
              </a:p>
              <a:p>
                <a:pPr algn="l">
                  <a:buFont typeface="Symbol" pitchFamily="-109" charset="2"/>
                  <a:buNone/>
                </a:pPr>
                <a:r>
                  <a:rPr lang="en-US" sz="1600" b="0" dirty="0">
                    <a:latin typeface="Arial" pitchFamily="-109" charset="0"/>
                  </a:rPr>
                  <a:t>parameter  </a:t>
                </a:r>
              </a:p>
            </p:txBody>
          </p:sp>
          <p:grpSp>
            <p:nvGrpSpPr>
              <p:cNvPr id="5" name="Group 45"/>
              <p:cNvGrpSpPr>
                <a:grpSpLocks/>
              </p:cNvGrpSpPr>
              <p:nvPr/>
            </p:nvGrpSpPr>
            <p:grpSpPr bwMode="auto">
              <a:xfrm>
                <a:off x="3936" y="2352"/>
                <a:ext cx="192" cy="144"/>
                <a:chOff x="480" y="3360"/>
                <a:chExt cx="336" cy="144"/>
              </a:xfrm>
            </p:grpSpPr>
            <p:sp>
              <p:nvSpPr>
                <p:cNvPr id="18466" name="Line 46"/>
                <p:cNvSpPr>
                  <a:spLocks noChangeShapeType="1"/>
                </p:cNvSpPr>
                <p:nvPr/>
              </p:nvSpPr>
              <p:spPr bwMode="auto">
                <a:xfrm>
                  <a:off x="480" y="3408"/>
                  <a:ext cx="48" cy="96"/>
                </a:xfrm>
                <a:prstGeom prst="line">
                  <a:avLst/>
                </a:prstGeom>
                <a:noFill/>
                <a:ln w="9525">
                  <a:solidFill>
                    <a:schemeClr val="tx1"/>
                  </a:solidFill>
                  <a:round/>
                  <a:headEnd/>
                  <a:tailEnd/>
                </a:ln>
              </p:spPr>
              <p:txBody>
                <a:bodyPr>
                  <a:prstTxWarp prst="textNoShape">
                    <a:avLst/>
                  </a:prstTxWarp>
                </a:bodyPr>
                <a:lstStyle/>
                <a:p>
                  <a:endParaRPr lang="en-US"/>
                </a:p>
              </p:txBody>
            </p:sp>
            <p:sp>
              <p:nvSpPr>
                <p:cNvPr id="18467" name="Line 47"/>
                <p:cNvSpPr>
                  <a:spLocks noChangeShapeType="1"/>
                </p:cNvSpPr>
                <p:nvPr/>
              </p:nvSpPr>
              <p:spPr bwMode="auto">
                <a:xfrm flipH="1">
                  <a:off x="524" y="3360"/>
                  <a:ext cx="96" cy="144"/>
                </a:xfrm>
                <a:prstGeom prst="line">
                  <a:avLst/>
                </a:prstGeom>
                <a:noFill/>
                <a:ln w="9525">
                  <a:solidFill>
                    <a:schemeClr val="tx1"/>
                  </a:solidFill>
                  <a:round/>
                  <a:headEnd/>
                  <a:tailEnd/>
                </a:ln>
              </p:spPr>
              <p:txBody>
                <a:bodyPr>
                  <a:prstTxWarp prst="textNoShape">
                    <a:avLst/>
                  </a:prstTxWarp>
                </a:bodyPr>
                <a:lstStyle/>
                <a:p>
                  <a:endParaRPr lang="en-US"/>
                </a:p>
              </p:txBody>
            </p:sp>
            <p:sp>
              <p:nvSpPr>
                <p:cNvPr id="18468" name="Line 48"/>
                <p:cNvSpPr>
                  <a:spLocks noChangeShapeType="1"/>
                </p:cNvSpPr>
                <p:nvPr/>
              </p:nvSpPr>
              <p:spPr bwMode="auto">
                <a:xfrm>
                  <a:off x="624" y="3360"/>
                  <a:ext cx="192" cy="0"/>
                </a:xfrm>
                <a:prstGeom prst="line">
                  <a:avLst/>
                </a:prstGeom>
                <a:noFill/>
                <a:ln w="9525">
                  <a:solidFill>
                    <a:schemeClr val="tx1"/>
                  </a:solidFill>
                  <a:round/>
                  <a:headEnd/>
                  <a:tailEnd/>
                </a:ln>
              </p:spPr>
              <p:txBody>
                <a:bodyPr>
                  <a:prstTxWarp prst="textNoShape">
                    <a:avLst/>
                  </a:prstTxWarp>
                </a:bodyPr>
                <a:lstStyle/>
                <a:p>
                  <a:endParaRPr lang="en-US"/>
                </a:p>
              </p:txBody>
            </p:sp>
          </p:grpSp>
        </p:grpSp>
        <p:sp>
          <p:nvSpPr>
            <p:cNvPr id="18461" name="Rectangle 49"/>
            <p:cNvSpPr>
              <a:spLocks noChangeArrowheads="1"/>
            </p:cNvSpPr>
            <p:nvPr/>
          </p:nvSpPr>
          <p:spPr bwMode="auto">
            <a:xfrm>
              <a:off x="3035" y="1339"/>
              <a:ext cx="229" cy="312"/>
            </a:xfrm>
            <a:prstGeom prst="rect">
              <a:avLst/>
            </a:prstGeom>
            <a:solidFill>
              <a:schemeClr val="bg1"/>
            </a:solidFill>
            <a:ln w="9525">
              <a:solidFill>
                <a:schemeClr val="bg1"/>
              </a:solidFill>
              <a:miter lim="800000"/>
              <a:headEnd/>
              <a:tailEnd/>
            </a:ln>
          </p:spPr>
          <p:txBody>
            <a:bodyPr wrap="none" anchor="ctr">
              <a:prstTxWarp prst="textNoShape">
                <a:avLst/>
              </a:prstTxWarp>
            </a:bodyPr>
            <a:lstStyle/>
            <a:p>
              <a:endParaRPr lang="en-US"/>
            </a:p>
          </p:txBody>
        </p:sp>
        <p:sp>
          <p:nvSpPr>
            <p:cNvPr id="18462" name="Text Box 50"/>
            <p:cNvSpPr txBox="1">
              <a:spLocks noChangeArrowheads="1"/>
            </p:cNvSpPr>
            <p:nvPr/>
          </p:nvSpPr>
          <p:spPr bwMode="auto">
            <a:xfrm>
              <a:off x="3035" y="1259"/>
              <a:ext cx="216" cy="344"/>
            </a:xfrm>
            <a:prstGeom prst="rect">
              <a:avLst/>
            </a:prstGeom>
            <a:noFill/>
            <a:ln w="9525">
              <a:noFill/>
              <a:miter lim="800000"/>
              <a:headEnd/>
              <a:tailEnd/>
            </a:ln>
          </p:spPr>
          <p:txBody>
            <a:bodyPr wrap="none">
              <a:prstTxWarp prst="textNoShape">
                <a:avLst/>
              </a:prstTxWarp>
              <a:spAutoFit/>
            </a:bodyPr>
            <a:lstStyle/>
            <a:p>
              <a:r>
                <a:rPr lang="en-US">
                  <a:solidFill>
                    <a:srgbClr val="C00000"/>
                  </a:solidFill>
                  <a:latin typeface="Symbol" pitchFamily="-109" charset="2"/>
                </a:rPr>
                <a:t>g</a:t>
              </a:r>
              <a:endParaRPr lang="en-US">
                <a:solidFill>
                  <a:srgbClr val="C00000"/>
                </a:solidFill>
                <a:latin typeface="Tahoma" pitchFamily="-109" charset="0"/>
              </a:endParaRPr>
            </a:p>
          </p:txBody>
        </p:sp>
        <p:sp>
          <p:nvSpPr>
            <p:cNvPr id="18463" name="Line 51"/>
            <p:cNvSpPr>
              <a:spLocks noChangeShapeType="1"/>
            </p:cNvSpPr>
            <p:nvPr/>
          </p:nvSpPr>
          <p:spPr bwMode="auto">
            <a:xfrm>
              <a:off x="1440" y="1843"/>
              <a:ext cx="1632" cy="0"/>
            </a:xfrm>
            <a:prstGeom prst="line">
              <a:avLst/>
            </a:prstGeom>
            <a:noFill/>
            <a:ln w="28575">
              <a:solidFill>
                <a:schemeClr val="tx1"/>
              </a:solidFill>
              <a:prstDash val="dash"/>
              <a:round/>
              <a:headEnd/>
              <a:tailEnd/>
            </a:ln>
          </p:spPr>
          <p:txBody>
            <a:bodyPr>
              <a:prstTxWarp prst="textNoShape">
                <a:avLst/>
              </a:prstTxWarp>
            </a:bodyPr>
            <a:lstStyle/>
            <a:p>
              <a:endParaRPr lang="en-US"/>
            </a:p>
          </p:txBody>
        </p:sp>
      </p:gr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6870700" y="1871037"/>
            <a:ext cx="0" cy="365125"/>
          </a:xfrm>
          <a:prstGeom prst="rect">
            <a:avLst/>
          </a:prstGeom>
          <a:noFill/>
          <a:ln w="9525">
            <a:noFill/>
            <a:miter lim="800000"/>
            <a:headEnd/>
            <a:tailEnd/>
          </a:ln>
        </p:spPr>
        <p:txBody>
          <a:bodyPr wrap="none" lIns="0" tIns="0" rIns="0" bIns="0">
            <a:prstTxWarp prst="textNoShape">
              <a:avLst/>
            </a:prstTxWarp>
            <a:spAutoFit/>
          </a:bodyPr>
          <a:lstStyle/>
          <a:p>
            <a:endParaRPr lang="en-US" sz="2400" b="0">
              <a:latin typeface="Symbol" pitchFamily="-109" charset="2"/>
            </a:endParaRPr>
          </a:p>
        </p:txBody>
      </p:sp>
      <p:sp>
        <p:nvSpPr>
          <p:cNvPr id="19459" name="Rectangle 3"/>
          <p:cNvSpPr>
            <a:spLocks noChangeArrowheads="1"/>
          </p:cNvSpPr>
          <p:nvPr/>
        </p:nvSpPr>
        <p:spPr bwMode="auto">
          <a:xfrm>
            <a:off x="6697663" y="1413837"/>
            <a:ext cx="0" cy="365125"/>
          </a:xfrm>
          <a:prstGeom prst="rect">
            <a:avLst/>
          </a:prstGeom>
          <a:noFill/>
          <a:ln w="9525">
            <a:noFill/>
            <a:miter lim="800000"/>
            <a:headEnd/>
            <a:tailEnd/>
          </a:ln>
        </p:spPr>
        <p:txBody>
          <a:bodyPr wrap="none" lIns="0" tIns="0" rIns="0" bIns="0">
            <a:prstTxWarp prst="textNoShape">
              <a:avLst/>
            </a:prstTxWarp>
            <a:spAutoFit/>
          </a:bodyPr>
          <a:lstStyle/>
          <a:p>
            <a:endParaRPr lang="en-US" sz="2400" b="0">
              <a:latin typeface="Symbol" pitchFamily="-109" charset="2"/>
            </a:endParaRPr>
          </a:p>
        </p:txBody>
      </p:sp>
      <p:sp>
        <p:nvSpPr>
          <p:cNvPr id="19460" name="Rectangle 4"/>
          <p:cNvSpPr>
            <a:spLocks noChangeArrowheads="1"/>
          </p:cNvSpPr>
          <p:nvPr/>
        </p:nvSpPr>
        <p:spPr bwMode="auto">
          <a:xfrm>
            <a:off x="3175" y="3175"/>
            <a:ext cx="9145588" cy="520700"/>
          </a:xfrm>
          <a:prstGeom prst="rect">
            <a:avLst/>
          </a:prstGeom>
          <a:noFill/>
          <a:ln w="9525">
            <a:noFill/>
            <a:miter lim="800000"/>
            <a:headEnd/>
            <a:tailEnd/>
          </a:ln>
        </p:spPr>
        <p:txBody>
          <a:bodyPr>
            <a:prstTxWarp prst="textNoShape">
              <a:avLst/>
            </a:prstTxWarp>
          </a:bodyPr>
          <a:lstStyle/>
          <a:p>
            <a:endParaRPr lang="en-US"/>
          </a:p>
        </p:txBody>
      </p:sp>
      <p:sp>
        <p:nvSpPr>
          <p:cNvPr id="19461" name="Rectangle 5"/>
          <p:cNvSpPr>
            <a:spLocks noChangeArrowheads="1"/>
          </p:cNvSpPr>
          <p:nvPr/>
        </p:nvSpPr>
        <p:spPr bwMode="auto">
          <a:xfrm>
            <a:off x="1036638" y="28575"/>
            <a:ext cx="6811962" cy="552450"/>
          </a:xfrm>
          <a:prstGeom prst="rect">
            <a:avLst/>
          </a:prstGeom>
          <a:noFill/>
          <a:ln w="9525">
            <a:noFill/>
            <a:miter lim="800000"/>
            <a:headEnd/>
            <a:tailEnd/>
          </a:ln>
        </p:spPr>
        <p:txBody>
          <a:bodyPr>
            <a:prstTxWarp prst="textNoShape">
              <a:avLst/>
            </a:prstTxWarp>
          </a:bodyPr>
          <a:lstStyle/>
          <a:p>
            <a:endParaRPr lang="en-US"/>
          </a:p>
        </p:txBody>
      </p:sp>
      <p:sp>
        <p:nvSpPr>
          <p:cNvPr id="19462" name="Rectangle 6"/>
          <p:cNvSpPr>
            <a:spLocks noChangeArrowheads="1"/>
          </p:cNvSpPr>
          <p:nvPr/>
        </p:nvSpPr>
        <p:spPr bwMode="auto">
          <a:xfrm>
            <a:off x="56951" y="293155"/>
            <a:ext cx="8156575" cy="369332"/>
          </a:xfrm>
          <a:prstGeom prst="rect">
            <a:avLst/>
          </a:prstGeom>
          <a:noFill/>
          <a:ln w="9525">
            <a:noFill/>
            <a:miter lim="800000"/>
            <a:headEnd/>
            <a:tailEnd/>
          </a:ln>
        </p:spPr>
        <p:txBody>
          <a:bodyPr lIns="0" tIns="0" rIns="0" bIns="0">
            <a:prstTxWarp prst="textNoShape">
              <a:avLst/>
            </a:prstTxWarp>
            <a:spAutoFit/>
          </a:bodyPr>
          <a:lstStyle/>
          <a:p>
            <a:pPr algn="l"/>
            <a:r>
              <a:rPr lang="en-US" sz="2400" b="1" dirty="0">
                <a:solidFill>
                  <a:srgbClr val="000090"/>
                </a:solidFill>
                <a:latin typeface="Arial" pitchFamily="-109" charset="0"/>
                <a:ea typeface="Arial" pitchFamily="-109" charset="0"/>
                <a:cs typeface="Arial" pitchFamily="-109" charset="0"/>
              </a:rPr>
              <a:t>Link to DIS and Elastic Form Factors</a:t>
            </a:r>
          </a:p>
        </p:txBody>
      </p:sp>
      <p:grpSp>
        <p:nvGrpSpPr>
          <p:cNvPr id="2" name="Group 248"/>
          <p:cNvGrpSpPr>
            <a:grpSpLocks/>
          </p:cNvGrpSpPr>
          <p:nvPr/>
        </p:nvGrpSpPr>
        <p:grpSpPr bwMode="auto">
          <a:xfrm>
            <a:off x="2395538" y="3703012"/>
            <a:ext cx="3243262" cy="625475"/>
            <a:chOff x="1488" y="3206"/>
            <a:chExt cx="2043" cy="394"/>
          </a:xfrm>
        </p:grpSpPr>
        <p:grpSp>
          <p:nvGrpSpPr>
            <p:cNvPr id="3" name="Group 10"/>
            <p:cNvGrpSpPr>
              <a:grpSpLocks/>
            </p:cNvGrpSpPr>
            <p:nvPr/>
          </p:nvGrpSpPr>
          <p:grpSpPr bwMode="auto">
            <a:xfrm>
              <a:off x="1696" y="3206"/>
              <a:ext cx="1642" cy="346"/>
              <a:chOff x="395" y="2008"/>
              <a:chExt cx="1813" cy="400"/>
            </a:xfrm>
          </p:grpSpPr>
          <p:sp>
            <p:nvSpPr>
              <p:cNvPr id="19651" name="Rectangle 11"/>
              <p:cNvSpPr>
                <a:spLocks noChangeArrowheads="1"/>
              </p:cNvSpPr>
              <p:nvPr/>
            </p:nvSpPr>
            <p:spPr bwMode="auto">
              <a:xfrm>
                <a:off x="2134" y="2131"/>
                <a:ext cx="74" cy="277"/>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a:t>
                </a:r>
                <a:endParaRPr lang="en-US" sz="2400" b="0">
                  <a:latin typeface="Symbol" pitchFamily="-109" charset="2"/>
                </a:endParaRPr>
              </a:p>
            </p:txBody>
          </p:sp>
          <p:sp>
            <p:nvSpPr>
              <p:cNvPr id="19652" name="Rectangle 12"/>
              <p:cNvSpPr>
                <a:spLocks noChangeArrowheads="1"/>
              </p:cNvSpPr>
              <p:nvPr/>
            </p:nvSpPr>
            <p:spPr bwMode="auto">
              <a:xfrm>
                <a:off x="1998" y="2131"/>
                <a:ext cx="55" cy="277"/>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a:t>
                </a:r>
                <a:endParaRPr lang="en-US" sz="2400" b="0">
                  <a:latin typeface="Symbol" pitchFamily="-109" charset="2"/>
                </a:endParaRPr>
              </a:p>
            </p:txBody>
          </p:sp>
          <p:sp>
            <p:nvSpPr>
              <p:cNvPr id="19653" name="Rectangle 13"/>
              <p:cNvSpPr>
                <a:spLocks noChangeArrowheads="1"/>
              </p:cNvSpPr>
              <p:nvPr/>
            </p:nvSpPr>
            <p:spPr bwMode="auto">
              <a:xfrm>
                <a:off x="1813" y="2131"/>
                <a:ext cx="55" cy="277"/>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a:t>
                </a:r>
                <a:endParaRPr lang="en-US" sz="2400" b="0">
                  <a:latin typeface="Symbol" pitchFamily="-109" charset="2"/>
                </a:endParaRPr>
              </a:p>
            </p:txBody>
          </p:sp>
          <p:sp>
            <p:nvSpPr>
              <p:cNvPr id="19654" name="Rectangle 14"/>
              <p:cNvSpPr>
                <a:spLocks noChangeArrowheads="1"/>
              </p:cNvSpPr>
              <p:nvPr/>
            </p:nvSpPr>
            <p:spPr bwMode="auto">
              <a:xfrm>
                <a:off x="1642" y="2131"/>
                <a:ext cx="74" cy="277"/>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a:t>
                </a:r>
                <a:endParaRPr lang="en-US" sz="2400" b="0">
                  <a:latin typeface="Symbol" pitchFamily="-109" charset="2"/>
                </a:endParaRPr>
              </a:p>
            </p:txBody>
          </p:sp>
          <p:sp>
            <p:nvSpPr>
              <p:cNvPr id="19655" name="Rectangle 15"/>
              <p:cNvSpPr>
                <a:spLocks noChangeArrowheads="1"/>
              </p:cNvSpPr>
              <p:nvPr/>
            </p:nvSpPr>
            <p:spPr bwMode="auto">
              <a:xfrm>
                <a:off x="1438" y="2008"/>
                <a:ext cx="120" cy="277"/>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a:t>
                </a:r>
                <a:endParaRPr lang="en-US" sz="2400" b="0">
                  <a:latin typeface="Symbol" pitchFamily="-109" charset="2"/>
                </a:endParaRPr>
              </a:p>
            </p:txBody>
          </p:sp>
          <p:sp>
            <p:nvSpPr>
              <p:cNvPr id="19656" name="Rectangle 16"/>
              <p:cNvSpPr>
                <a:spLocks noChangeArrowheads="1"/>
              </p:cNvSpPr>
              <p:nvPr/>
            </p:nvSpPr>
            <p:spPr bwMode="auto">
              <a:xfrm>
                <a:off x="1362" y="2131"/>
                <a:ext cx="55" cy="277"/>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 </a:t>
                </a:r>
                <a:endParaRPr lang="en-US" sz="2400" b="0">
                  <a:latin typeface="Symbol" pitchFamily="-109" charset="2"/>
                </a:endParaRPr>
              </a:p>
            </p:txBody>
          </p:sp>
          <p:sp>
            <p:nvSpPr>
              <p:cNvPr id="19657" name="Rectangle 17"/>
              <p:cNvSpPr>
                <a:spLocks noChangeArrowheads="1"/>
              </p:cNvSpPr>
              <p:nvPr/>
            </p:nvSpPr>
            <p:spPr bwMode="auto">
              <a:xfrm>
                <a:off x="1322" y="2131"/>
                <a:ext cx="56" cy="277"/>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a:t>
                </a:r>
                <a:endParaRPr lang="en-US" sz="2400" b="0">
                  <a:latin typeface="Symbol" pitchFamily="-109" charset="2"/>
                </a:endParaRPr>
              </a:p>
            </p:txBody>
          </p:sp>
          <p:sp>
            <p:nvSpPr>
              <p:cNvPr id="19658" name="Rectangle 18"/>
              <p:cNvSpPr>
                <a:spLocks noChangeArrowheads="1"/>
              </p:cNvSpPr>
              <p:nvPr/>
            </p:nvSpPr>
            <p:spPr bwMode="auto">
              <a:xfrm>
                <a:off x="1104" y="2008"/>
                <a:ext cx="119" cy="277"/>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a:t>
                </a:r>
                <a:endParaRPr lang="en-US" sz="2400" b="0">
                  <a:latin typeface="Symbol" pitchFamily="-109" charset="2"/>
                </a:endParaRPr>
              </a:p>
            </p:txBody>
          </p:sp>
          <p:sp>
            <p:nvSpPr>
              <p:cNvPr id="19659" name="Rectangle 19"/>
              <p:cNvSpPr>
                <a:spLocks noChangeArrowheads="1"/>
              </p:cNvSpPr>
              <p:nvPr/>
            </p:nvSpPr>
            <p:spPr bwMode="auto">
              <a:xfrm>
                <a:off x="1009" y="2131"/>
                <a:ext cx="55" cy="277"/>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 </a:t>
                </a:r>
                <a:endParaRPr lang="en-US" sz="2400" b="0">
                  <a:latin typeface="Symbol" pitchFamily="-109" charset="2"/>
                </a:endParaRPr>
              </a:p>
            </p:txBody>
          </p:sp>
          <p:sp>
            <p:nvSpPr>
              <p:cNvPr id="19660" name="Rectangle 20"/>
              <p:cNvSpPr>
                <a:spLocks noChangeArrowheads="1"/>
              </p:cNvSpPr>
              <p:nvPr/>
            </p:nvSpPr>
            <p:spPr bwMode="auto">
              <a:xfrm>
                <a:off x="970" y="2131"/>
                <a:ext cx="56" cy="277"/>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a:t>
                </a:r>
                <a:endParaRPr lang="en-US" sz="2400" b="0">
                  <a:latin typeface="Symbol" pitchFamily="-109" charset="2"/>
                </a:endParaRPr>
              </a:p>
            </p:txBody>
          </p:sp>
          <p:sp>
            <p:nvSpPr>
              <p:cNvPr id="19661" name="Rectangle 21"/>
              <p:cNvSpPr>
                <a:spLocks noChangeArrowheads="1"/>
              </p:cNvSpPr>
              <p:nvPr/>
            </p:nvSpPr>
            <p:spPr bwMode="auto">
              <a:xfrm>
                <a:off x="698" y="2131"/>
                <a:ext cx="55" cy="277"/>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 </a:t>
                </a:r>
                <a:endParaRPr lang="en-US" sz="2400" b="0">
                  <a:latin typeface="Symbol" pitchFamily="-109" charset="2"/>
                </a:endParaRPr>
              </a:p>
            </p:txBody>
          </p:sp>
          <p:sp>
            <p:nvSpPr>
              <p:cNvPr id="19662" name="Rectangle 22"/>
              <p:cNvSpPr>
                <a:spLocks noChangeArrowheads="1"/>
              </p:cNvSpPr>
              <p:nvPr/>
            </p:nvSpPr>
            <p:spPr bwMode="auto">
              <a:xfrm>
                <a:off x="655" y="2131"/>
                <a:ext cx="55" cy="277"/>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a:t>
                </a:r>
                <a:endParaRPr lang="en-US" sz="2400" b="0">
                  <a:latin typeface="Symbol" pitchFamily="-109" charset="2"/>
                </a:endParaRPr>
              </a:p>
            </p:txBody>
          </p:sp>
          <p:sp>
            <p:nvSpPr>
              <p:cNvPr id="19663" name="Rectangle 23"/>
              <p:cNvSpPr>
                <a:spLocks noChangeArrowheads="1"/>
              </p:cNvSpPr>
              <p:nvPr/>
            </p:nvSpPr>
            <p:spPr bwMode="auto">
              <a:xfrm>
                <a:off x="2063" y="2131"/>
                <a:ext cx="62" cy="277"/>
              </a:xfrm>
              <a:prstGeom prst="rect">
                <a:avLst/>
              </a:prstGeom>
              <a:noFill/>
              <a:ln w="9525">
                <a:noFill/>
                <a:miter lim="800000"/>
                <a:headEnd/>
                <a:tailEnd/>
              </a:ln>
            </p:spPr>
            <p:txBody>
              <a:bodyPr wrap="none" lIns="0" tIns="0" rIns="0" bIns="0">
                <a:prstTxWarp prst="textNoShape">
                  <a:avLst/>
                </a:prstTxWarp>
                <a:spAutoFit/>
              </a:bodyPr>
              <a:lstStyle/>
              <a:p>
                <a:r>
                  <a:rPr lang="en-US" sz="2500" b="0" i="1">
                    <a:solidFill>
                      <a:srgbClr val="000000"/>
                    </a:solidFill>
                  </a:rPr>
                  <a:t>t</a:t>
                </a:r>
                <a:endParaRPr lang="en-US" sz="2400" b="0">
                  <a:latin typeface="Symbol" pitchFamily="-109" charset="2"/>
                </a:endParaRPr>
              </a:p>
            </p:txBody>
          </p:sp>
          <p:sp>
            <p:nvSpPr>
              <p:cNvPr id="19664" name="Rectangle 24"/>
              <p:cNvSpPr>
                <a:spLocks noChangeArrowheads="1"/>
              </p:cNvSpPr>
              <p:nvPr/>
            </p:nvSpPr>
            <p:spPr bwMode="auto">
              <a:xfrm>
                <a:off x="1724" y="2131"/>
                <a:ext cx="99" cy="277"/>
              </a:xfrm>
              <a:prstGeom prst="rect">
                <a:avLst/>
              </a:prstGeom>
              <a:noFill/>
              <a:ln w="9525">
                <a:noFill/>
                <a:miter lim="800000"/>
                <a:headEnd/>
                <a:tailEnd/>
              </a:ln>
            </p:spPr>
            <p:txBody>
              <a:bodyPr wrap="none" lIns="0" tIns="0" rIns="0" bIns="0">
                <a:prstTxWarp prst="textNoShape">
                  <a:avLst/>
                </a:prstTxWarp>
                <a:spAutoFit/>
              </a:bodyPr>
              <a:lstStyle/>
              <a:p>
                <a:r>
                  <a:rPr lang="en-US" sz="2500" b="0" i="1">
                    <a:solidFill>
                      <a:srgbClr val="000000"/>
                    </a:solidFill>
                  </a:rPr>
                  <a:t>x</a:t>
                </a:r>
                <a:endParaRPr lang="en-US" sz="2400" b="0">
                  <a:latin typeface="Symbol" pitchFamily="-109" charset="2"/>
                </a:endParaRPr>
              </a:p>
            </p:txBody>
          </p:sp>
          <p:sp>
            <p:nvSpPr>
              <p:cNvPr id="19665" name="Rectangle 25"/>
              <p:cNvSpPr>
                <a:spLocks noChangeArrowheads="1"/>
              </p:cNvSpPr>
              <p:nvPr/>
            </p:nvSpPr>
            <p:spPr bwMode="auto">
              <a:xfrm>
                <a:off x="1415" y="2131"/>
                <a:ext cx="135" cy="277"/>
              </a:xfrm>
              <a:prstGeom prst="rect">
                <a:avLst/>
              </a:prstGeom>
              <a:noFill/>
              <a:ln w="9525">
                <a:noFill/>
                <a:miter lim="800000"/>
                <a:headEnd/>
                <a:tailEnd/>
              </a:ln>
            </p:spPr>
            <p:txBody>
              <a:bodyPr wrap="none" lIns="0" tIns="0" rIns="0" bIns="0">
                <a:prstTxWarp prst="textNoShape">
                  <a:avLst/>
                </a:prstTxWarp>
                <a:spAutoFit/>
              </a:bodyPr>
              <a:lstStyle/>
              <a:p>
                <a:r>
                  <a:rPr lang="en-US" sz="2500" b="0" i="1">
                    <a:solidFill>
                      <a:srgbClr val="000000"/>
                    </a:solidFill>
                  </a:rPr>
                  <a:t>E</a:t>
                </a:r>
                <a:endParaRPr lang="en-US" sz="2400" b="0">
                  <a:latin typeface="Symbol" pitchFamily="-109" charset="2"/>
                </a:endParaRPr>
              </a:p>
            </p:txBody>
          </p:sp>
          <p:sp>
            <p:nvSpPr>
              <p:cNvPr id="19666" name="Rectangle 26"/>
              <p:cNvSpPr>
                <a:spLocks noChangeArrowheads="1"/>
              </p:cNvSpPr>
              <p:nvPr/>
            </p:nvSpPr>
            <p:spPr bwMode="auto">
              <a:xfrm>
                <a:off x="1062" y="2131"/>
                <a:ext cx="159" cy="277"/>
              </a:xfrm>
              <a:prstGeom prst="rect">
                <a:avLst/>
              </a:prstGeom>
              <a:noFill/>
              <a:ln w="9525">
                <a:noFill/>
                <a:miter lim="800000"/>
                <a:headEnd/>
                <a:tailEnd/>
              </a:ln>
            </p:spPr>
            <p:txBody>
              <a:bodyPr wrap="none" lIns="0" tIns="0" rIns="0" bIns="0">
                <a:prstTxWarp prst="textNoShape">
                  <a:avLst/>
                </a:prstTxWarp>
                <a:spAutoFit/>
              </a:bodyPr>
              <a:lstStyle/>
              <a:p>
                <a:r>
                  <a:rPr lang="en-US" sz="2500" b="0" i="1">
                    <a:solidFill>
                      <a:srgbClr val="000000"/>
                    </a:solidFill>
                  </a:rPr>
                  <a:t>H</a:t>
                </a:r>
                <a:endParaRPr lang="en-US" sz="2400" b="0">
                  <a:latin typeface="Symbol" pitchFamily="-109" charset="2"/>
                </a:endParaRPr>
              </a:p>
            </p:txBody>
          </p:sp>
          <p:sp>
            <p:nvSpPr>
              <p:cNvPr id="19667" name="Rectangle 27"/>
              <p:cNvSpPr>
                <a:spLocks noChangeArrowheads="1"/>
              </p:cNvSpPr>
              <p:nvPr/>
            </p:nvSpPr>
            <p:spPr bwMode="auto">
              <a:xfrm>
                <a:off x="749" y="2131"/>
                <a:ext cx="135" cy="277"/>
              </a:xfrm>
              <a:prstGeom prst="rect">
                <a:avLst/>
              </a:prstGeom>
              <a:noFill/>
              <a:ln w="9525">
                <a:noFill/>
                <a:miter lim="800000"/>
                <a:headEnd/>
                <a:tailEnd/>
              </a:ln>
            </p:spPr>
            <p:txBody>
              <a:bodyPr wrap="none" lIns="0" tIns="0" rIns="0" bIns="0">
                <a:prstTxWarp prst="textNoShape">
                  <a:avLst/>
                </a:prstTxWarp>
                <a:spAutoFit/>
              </a:bodyPr>
              <a:lstStyle/>
              <a:p>
                <a:r>
                  <a:rPr lang="en-US" sz="2500" b="0" i="1">
                    <a:solidFill>
                      <a:srgbClr val="000000"/>
                    </a:solidFill>
                  </a:rPr>
                  <a:t>E</a:t>
                </a:r>
                <a:endParaRPr lang="en-US" sz="2400" b="0">
                  <a:latin typeface="Symbol" pitchFamily="-109" charset="2"/>
                </a:endParaRPr>
              </a:p>
            </p:txBody>
          </p:sp>
          <p:sp>
            <p:nvSpPr>
              <p:cNvPr id="19668" name="Rectangle 28"/>
              <p:cNvSpPr>
                <a:spLocks noChangeArrowheads="1"/>
              </p:cNvSpPr>
              <p:nvPr/>
            </p:nvSpPr>
            <p:spPr bwMode="auto">
              <a:xfrm>
                <a:off x="395" y="2131"/>
                <a:ext cx="159" cy="277"/>
              </a:xfrm>
              <a:prstGeom prst="rect">
                <a:avLst/>
              </a:prstGeom>
              <a:noFill/>
              <a:ln w="9525">
                <a:noFill/>
                <a:miter lim="800000"/>
                <a:headEnd/>
                <a:tailEnd/>
              </a:ln>
            </p:spPr>
            <p:txBody>
              <a:bodyPr wrap="none" lIns="0" tIns="0" rIns="0" bIns="0">
                <a:prstTxWarp prst="textNoShape">
                  <a:avLst/>
                </a:prstTxWarp>
                <a:spAutoFit/>
              </a:bodyPr>
              <a:lstStyle/>
              <a:p>
                <a:r>
                  <a:rPr lang="en-US" sz="2500" b="0" i="1">
                    <a:solidFill>
                      <a:srgbClr val="000000"/>
                    </a:solidFill>
                  </a:rPr>
                  <a:t>H</a:t>
                </a:r>
                <a:endParaRPr lang="en-US" sz="2400" b="0">
                  <a:latin typeface="Symbol" pitchFamily="-109" charset="2"/>
                </a:endParaRPr>
              </a:p>
            </p:txBody>
          </p:sp>
          <p:sp>
            <p:nvSpPr>
              <p:cNvPr id="19669" name="Rectangle 29"/>
              <p:cNvSpPr>
                <a:spLocks noChangeArrowheads="1"/>
              </p:cNvSpPr>
              <p:nvPr/>
            </p:nvSpPr>
            <p:spPr bwMode="auto">
              <a:xfrm>
                <a:off x="1560" y="2112"/>
                <a:ext cx="66" cy="167"/>
              </a:xfrm>
              <a:prstGeom prst="rect">
                <a:avLst/>
              </a:prstGeom>
              <a:noFill/>
              <a:ln w="9525">
                <a:noFill/>
                <a:miter lim="800000"/>
                <a:headEnd/>
                <a:tailEnd/>
              </a:ln>
            </p:spPr>
            <p:txBody>
              <a:bodyPr wrap="none" lIns="0" tIns="0" rIns="0" bIns="0">
                <a:prstTxWarp prst="textNoShape">
                  <a:avLst/>
                </a:prstTxWarp>
                <a:spAutoFit/>
              </a:bodyPr>
              <a:lstStyle/>
              <a:p>
                <a:r>
                  <a:rPr lang="en-US" sz="1500" b="0" i="1">
                    <a:solidFill>
                      <a:srgbClr val="000000"/>
                    </a:solidFill>
                  </a:rPr>
                  <a:t>q</a:t>
                </a:r>
                <a:endParaRPr lang="en-US" sz="2400" b="0">
                  <a:latin typeface="Symbol" pitchFamily="-109" charset="2"/>
                </a:endParaRPr>
              </a:p>
            </p:txBody>
          </p:sp>
          <p:sp>
            <p:nvSpPr>
              <p:cNvPr id="19670" name="Rectangle 30"/>
              <p:cNvSpPr>
                <a:spLocks noChangeArrowheads="1"/>
              </p:cNvSpPr>
              <p:nvPr/>
            </p:nvSpPr>
            <p:spPr bwMode="auto">
              <a:xfrm>
                <a:off x="1240" y="2112"/>
                <a:ext cx="66" cy="166"/>
              </a:xfrm>
              <a:prstGeom prst="rect">
                <a:avLst/>
              </a:prstGeom>
              <a:noFill/>
              <a:ln w="9525">
                <a:noFill/>
                <a:miter lim="800000"/>
                <a:headEnd/>
                <a:tailEnd/>
              </a:ln>
            </p:spPr>
            <p:txBody>
              <a:bodyPr wrap="none" lIns="0" tIns="0" rIns="0" bIns="0">
                <a:prstTxWarp prst="textNoShape">
                  <a:avLst/>
                </a:prstTxWarp>
                <a:spAutoFit/>
              </a:bodyPr>
              <a:lstStyle/>
              <a:p>
                <a:r>
                  <a:rPr lang="en-US" sz="1500" b="0" i="1">
                    <a:solidFill>
                      <a:srgbClr val="000000"/>
                    </a:solidFill>
                  </a:rPr>
                  <a:t>q</a:t>
                </a:r>
                <a:endParaRPr lang="en-US" sz="2400" b="0">
                  <a:latin typeface="Symbol" pitchFamily="-109" charset="2"/>
                </a:endParaRPr>
              </a:p>
            </p:txBody>
          </p:sp>
          <p:sp>
            <p:nvSpPr>
              <p:cNvPr id="19671" name="Rectangle 31"/>
              <p:cNvSpPr>
                <a:spLocks noChangeArrowheads="1"/>
              </p:cNvSpPr>
              <p:nvPr/>
            </p:nvSpPr>
            <p:spPr bwMode="auto">
              <a:xfrm>
                <a:off x="889" y="2112"/>
                <a:ext cx="66" cy="167"/>
              </a:xfrm>
              <a:prstGeom prst="rect">
                <a:avLst/>
              </a:prstGeom>
              <a:noFill/>
              <a:ln w="9525">
                <a:noFill/>
                <a:miter lim="800000"/>
                <a:headEnd/>
                <a:tailEnd/>
              </a:ln>
            </p:spPr>
            <p:txBody>
              <a:bodyPr wrap="none" lIns="0" tIns="0" rIns="0" bIns="0">
                <a:prstTxWarp prst="textNoShape">
                  <a:avLst/>
                </a:prstTxWarp>
                <a:spAutoFit/>
              </a:bodyPr>
              <a:lstStyle/>
              <a:p>
                <a:r>
                  <a:rPr lang="en-US" sz="1500" b="0" i="1">
                    <a:solidFill>
                      <a:srgbClr val="000000"/>
                    </a:solidFill>
                  </a:rPr>
                  <a:t>q</a:t>
                </a:r>
                <a:endParaRPr lang="en-US" sz="2400" b="0">
                  <a:latin typeface="Symbol" pitchFamily="-109" charset="2"/>
                </a:endParaRPr>
              </a:p>
            </p:txBody>
          </p:sp>
          <p:sp>
            <p:nvSpPr>
              <p:cNvPr id="19672" name="Rectangle 32"/>
              <p:cNvSpPr>
                <a:spLocks noChangeArrowheads="1"/>
              </p:cNvSpPr>
              <p:nvPr/>
            </p:nvSpPr>
            <p:spPr bwMode="auto">
              <a:xfrm>
                <a:off x="575" y="2112"/>
                <a:ext cx="66" cy="166"/>
              </a:xfrm>
              <a:prstGeom prst="rect">
                <a:avLst/>
              </a:prstGeom>
              <a:noFill/>
              <a:ln w="9525">
                <a:noFill/>
                <a:miter lim="800000"/>
                <a:headEnd/>
                <a:tailEnd/>
              </a:ln>
            </p:spPr>
            <p:txBody>
              <a:bodyPr wrap="none" lIns="0" tIns="0" rIns="0" bIns="0">
                <a:prstTxWarp prst="textNoShape">
                  <a:avLst/>
                </a:prstTxWarp>
                <a:spAutoFit/>
              </a:bodyPr>
              <a:lstStyle/>
              <a:p>
                <a:r>
                  <a:rPr lang="en-US" sz="1500" b="0" i="1">
                    <a:solidFill>
                      <a:srgbClr val="000000"/>
                    </a:solidFill>
                  </a:rPr>
                  <a:t>q</a:t>
                </a:r>
                <a:endParaRPr lang="en-US" sz="2400" b="0">
                  <a:latin typeface="Symbol" pitchFamily="-109" charset="2"/>
                </a:endParaRPr>
              </a:p>
            </p:txBody>
          </p:sp>
          <p:sp>
            <p:nvSpPr>
              <p:cNvPr id="19673" name="Rectangle 33"/>
              <p:cNvSpPr>
                <a:spLocks noChangeArrowheads="1"/>
              </p:cNvSpPr>
              <p:nvPr/>
            </p:nvSpPr>
            <p:spPr bwMode="auto">
              <a:xfrm>
                <a:off x="1871" y="2107"/>
                <a:ext cx="110" cy="278"/>
              </a:xfrm>
              <a:prstGeom prst="rect">
                <a:avLst/>
              </a:prstGeom>
              <a:noFill/>
              <a:ln w="9525">
                <a:noFill/>
                <a:miter lim="800000"/>
                <a:headEnd/>
                <a:tailEnd/>
              </a:ln>
            </p:spPr>
            <p:txBody>
              <a:bodyPr wrap="none" lIns="0" tIns="0" rIns="0" bIns="0">
                <a:prstTxWarp prst="textNoShape">
                  <a:avLst/>
                </a:prstTxWarp>
                <a:spAutoFit/>
              </a:bodyPr>
              <a:lstStyle/>
              <a:p>
                <a:r>
                  <a:rPr lang="en-US" sz="2500" b="0" i="1">
                    <a:solidFill>
                      <a:srgbClr val="000000"/>
                    </a:solidFill>
                    <a:latin typeface="Symbol" pitchFamily="-109" charset="2"/>
                  </a:rPr>
                  <a:t>x</a:t>
                </a:r>
                <a:endParaRPr lang="en-US" sz="2400" b="0">
                  <a:latin typeface="Symbol" pitchFamily="-109" charset="2"/>
                </a:endParaRPr>
              </a:p>
            </p:txBody>
          </p:sp>
        </p:grpSp>
        <p:sp>
          <p:nvSpPr>
            <p:cNvPr id="19650" name="Freeform 34"/>
            <p:cNvSpPr>
              <a:spLocks/>
            </p:cNvSpPr>
            <p:nvPr/>
          </p:nvSpPr>
          <p:spPr bwMode="auto">
            <a:xfrm>
              <a:off x="1488" y="3284"/>
              <a:ext cx="2043" cy="316"/>
            </a:xfrm>
            <a:custGeom>
              <a:avLst/>
              <a:gdLst>
                <a:gd name="T0" fmla="*/ 5 w 2256"/>
                <a:gd name="T1" fmla="*/ 0 h 365"/>
                <a:gd name="T2" fmla="*/ 5 w 2256"/>
                <a:gd name="T3" fmla="*/ 1 h 365"/>
                <a:gd name="T4" fmla="*/ 5 w 2256"/>
                <a:gd name="T5" fmla="*/ 3 h 365"/>
                <a:gd name="T6" fmla="*/ 5 w 2256"/>
                <a:gd name="T7" fmla="*/ 3 h 365"/>
                <a:gd name="T8" fmla="*/ 5 w 2256"/>
                <a:gd name="T9" fmla="*/ 3 h 365"/>
                <a:gd name="T10" fmla="*/ 5 w 2256"/>
                <a:gd name="T11" fmla="*/ 3 h 365"/>
                <a:gd name="T12" fmla="*/ 5 w 2256"/>
                <a:gd name="T13" fmla="*/ 3 h 365"/>
                <a:gd name="T14" fmla="*/ 1 w 2256"/>
                <a:gd name="T15" fmla="*/ 3 h 365"/>
                <a:gd name="T16" fmla="*/ 0 w 2256"/>
                <a:gd name="T17" fmla="*/ 3 h 365"/>
                <a:gd name="T18" fmla="*/ 0 w 2256"/>
                <a:gd name="T19" fmla="*/ 5 h 365"/>
                <a:gd name="T20" fmla="*/ 1 w 2256"/>
                <a:gd name="T21" fmla="*/ 5 h 365"/>
                <a:gd name="T22" fmla="*/ 5 w 2256"/>
                <a:gd name="T23" fmla="*/ 5 h 365"/>
                <a:gd name="T24" fmla="*/ 5 w 2256"/>
                <a:gd name="T25" fmla="*/ 5 h 365"/>
                <a:gd name="T26" fmla="*/ 5 w 2256"/>
                <a:gd name="T27" fmla="*/ 6 h 365"/>
                <a:gd name="T28" fmla="*/ 5 w 2256"/>
                <a:gd name="T29" fmla="*/ 6 h 365"/>
                <a:gd name="T30" fmla="*/ 5 w 2256"/>
                <a:gd name="T31" fmla="*/ 6 h 365"/>
                <a:gd name="T32" fmla="*/ 5 w 2256"/>
                <a:gd name="T33" fmla="*/ 6 h 365"/>
                <a:gd name="T34" fmla="*/ 5 w 2256"/>
                <a:gd name="T35" fmla="*/ 6 h 365"/>
                <a:gd name="T36" fmla="*/ 124 w 2256"/>
                <a:gd name="T37" fmla="*/ 6 h 365"/>
                <a:gd name="T38" fmla="*/ 125 w 2256"/>
                <a:gd name="T39" fmla="*/ 6 h 365"/>
                <a:gd name="T40" fmla="*/ 125 w 2256"/>
                <a:gd name="T41" fmla="*/ 6 h 365"/>
                <a:gd name="T42" fmla="*/ 126 w 2256"/>
                <a:gd name="T43" fmla="*/ 6 h 365"/>
                <a:gd name="T44" fmla="*/ 126 w 2256"/>
                <a:gd name="T45" fmla="*/ 6 h 365"/>
                <a:gd name="T46" fmla="*/ 126 w 2256"/>
                <a:gd name="T47" fmla="*/ 5 h 365"/>
                <a:gd name="T48" fmla="*/ 126 w 2256"/>
                <a:gd name="T49" fmla="*/ 5 h 365"/>
                <a:gd name="T50" fmla="*/ 126 w 2256"/>
                <a:gd name="T51" fmla="*/ 5 h 365"/>
                <a:gd name="T52" fmla="*/ 127 w 2256"/>
                <a:gd name="T53" fmla="*/ 5 h 365"/>
                <a:gd name="T54" fmla="*/ 127 w 2256"/>
                <a:gd name="T55" fmla="*/ 3 h 365"/>
                <a:gd name="T56" fmla="*/ 126 w 2256"/>
                <a:gd name="T57" fmla="*/ 3 h 365"/>
                <a:gd name="T58" fmla="*/ 126 w 2256"/>
                <a:gd name="T59" fmla="*/ 3 h 365"/>
                <a:gd name="T60" fmla="*/ 126 w 2256"/>
                <a:gd name="T61" fmla="*/ 3 h 365"/>
                <a:gd name="T62" fmla="*/ 126 w 2256"/>
                <a:gd name="T63" fmla="*/ 3 h 365"/>
                <a:gd name="T64" fmla="*/ 126 w 2256"/>
                <a:gd name="T65" fmla="*/ 3 h 365"/>
                <a:gd name="T66" fmla="*/ 125 w 2256"/>
                <a:gd name="T67" fmla="*/ 3 h 365"/>
                <a:gd name="T68" fmla="*/ 125 w 2256"/>
                <a:gd name="T69" fmla="*/ 1 h 365"/>
                <a:gd name="T70" fmla="*/ 124 w 2256"/>
                <a:gd name="T71" fmla="*/ 0 h 365"/>
                <a:gd name="T72" fmla="*/ 5 w 2256"/>
                <a:gd name="T73" fmla="*/ 0 h 36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256"/>
                <a:gd name="T112" fmla="*/ 0 h 365"/>
                <a:gd name="T113" fmla="*/ 2256 w 2256"/>
                <a:gd name="T114" fmla="*/ 365 h 36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256" h="365">
                  <a:moveTo>
                    <a:pt x="61" y="0"/>
                  </a:moveTo>
                  <a:lnTo>
                    <a:pt x="49" y="1"/>
                  </a:lnTo>
                  <a:lnTo>
                    <a:pt x="37" y="5"/>
                  </a:lnTo>
                  <a:lnTo>
                    <a:pt x="27" y="10"/>
                  </a:lnTo>
                  <a:lnTo>
                    <a:pt x="18" y="18"/>
                  </a:lnTo>
                  <a:lnTo>
                    <a:pt x="10" y="27"/>
                  </a:lnTo>
                  <a:lnTo>
                    <a:pt x="5" y="37"/>
                  </a:lnTo>
                  <a:lnTo>
                    <a:pt x="1" y="49"/>
                  </a:lnTo>
                  <a:lnTo>
                    <a:pt x="0" y="61"/>
                  </a:lnTo>
                  <a:lnTo>
                    <a:pt x="0" y="304"/>
                  </a:lnTo>
                  <a:lnTo>
                    <a:pt x="1" y="316"/>
                  </a:lnTo>
                  <a:lnTo>
                    <a:pt x="5" y="328"/>
                  </a:lnTo>
                  <a:lnTo>
                    <a:pt x="10" y="338"/>
                  </a:lnTo>
                  <a:lnTo>
                    <a:pt x="18" y="347"/>
                  </a:lnTo>
                  <a:lnTo>
                    <a:pt x="27" y="355"/>
                  </a:lnTo>
                  <a:lnTo>
                    <a:pt x="37" y="360"/>
                  </a:lnTo>
                  <a:lnTo>
                    <a:pt x="49" y="364"/>
                  </a:lnTo>
                  <a:lnTo>
                    <a:pt x="61" y="365"/>
                  </a:lnTo>
                  <a:lnTo>
                    <a:pt x="2195" y="365"/>
                  </a:lnTo>
                  <a:lnTo>
                    <a:pt x="2207" y="364"/>
                  </a:lnTo>
                  <a:lnTo>
                    <a:pt x="2219" y="360"/>
                  </a:lnTo>
                  <a:lnTo>
                    <a:pt x="2229" y="355"/>
                  </a:lnTo>
                  <a:lnTo>
                    <a:pt x="2238" y="347"/>
                  </a:lnTo>
                  <a:lnTo>
                    <a:pt x="2246" y="338"/>
                  </a:lnTo>
                  <a:lnTo>
                    <a:pt x="2251" y="328"/>
                  </a:lnTo>
                  <a:lnTo>
                    <a:pt x="2255" y="316"/>
                  </a:lnTo>
                  <a:lnTo>
                    <a:pt x="2256" y="304"/>
                  </a:lnTo>
                  <a:lnTo>
                    <a:pt x="2256" y="61"/>
                  </a:lnTo>
                  <a:lnTo>
                    <a:pt x="2255" y="49"/>
                  </a:lnTo>
                  <a:lnTo>
                    <a:pt x="2251" y="37"/>
                  </a:lnTo>
                  <a:lnTo>
                    <a:pt x="2246" y="27"/>
                  </a:lnTo>
                  <a:lnTo>
                    <a:pt x="2238" y="18"/>
                  </a:lnTo>
                  <a:lnTo>
                    <a:pt x="2229" y="10"/>
                  </a:lnTo>
                  <a:lnTo>
                    <a:pt x="2219" y="5"/>
                  </a:lnTo>
                  <a:lnTo>
                    <a:pt x="2207" y="1"/>
                  </a:lnTo>
                  <a:lnTo>
                    <a:pt x="2195" y="0"/>
                  </a:lnTo>
                  <a:lnTo>
                    <a:pt x="61" y="0"/>
                  </a:lnTo>
                  <a:close/>
                </a:path>
              </a:pathLst>
            </a:custGeom>
            <a:noFill/>
            <a:ln w="28575">
              <a:solidFill>
                <a:srgbClr val="3333CC"/>
              </a:solidFill>
              <a:round/>
              <a:headEnd/>
              <a:tailEnd/>
            </a:ln>
          </p:spPr>
          <p:txBody>
            <a:bodyPr>
              <a:prstTxWarp prst="textNoShape">
                <a:avLst/>
              </a:prstTxWarp>
            </a:bodyPr>
            <a:lstStyle/>
            <a:p>
              <a:endParaRPr lang="en-US"/>
            </a:p>
          </p:txBody>
        </p:sp>
      </p:grpSp>
      <p:sp>
        <p:nvSpPr>
          <p:cNvPr id="19464" name="Rectangle 85"/>
          <p:cNvSpPr>
            <a:spLocks noChangeArrowheads="1"/>
          </p:cNvSpPr>
          <p:nvPr/>
        </p:nvSpPr>
        <p:spPr bwMode="auto">
          <a:xfrm>
            <a:off x="7031038" y="2907675"/>
            <a:ext cx="0" cy="365125"/>
          </a:xfrm>
          <a:prstGeom prst="rect">
            <a:avLst/>
          </a:prstGeom>
          <a:noFill/>
          <a:ln w="9525">
            <a:noFill/>
            <a:miter lim="800000"/>
            <a:headEnd/>
            <a:tailEnd/>
          </a:ln>
        </p:spPr>
        <p:txBody>
          <a:bodyPr wrap="none" lIns="0" tIns="0" rIns="0" bIns="0">
            <a:prstTxWarp prst="textNoShape">
              <a:avLst/>
            </a:prstTxWarp>
            <a:spAutoFit/>
          </a:bodyPr>
          <a:lstStyle/>
          <a:p>
            <a:endParaRPr lang="en-US" sz="2400" b="0">
              <a:latin typeface="Symbol" pitchFamily="-109" charset="2"/>
            </a:endParaRPr>
          </a:p>
        </p:txBody>
      </p:sp>
      <p:sp>
        <p:nvSpPr>
          <p:cNvPr id="19465" name="Rectangle 86"/>
          <p:cNvSpPr>
            <a:spLocks noChangeArrowheads="1"/>
          </p:cNvSpPr>
          <p:nvPr/>
        </p:nvSpPr>
        <p:spPr bwMode="auto">
          <a:xfrm>
            <a:off x="7391400" y="3058487"/>
            <a:ext cx="0" cy="365125"/>
          </a:xfrm>
          <a:prstGeom prst="rect">
            <a:avLst/>
          </a:prstGeom>
          <a:noFill/>
          <a:ln w="9525">
            <a:noFill/>
            <a:miter lim="800000"/>
            <a:headEnd/>
            <a:tailEnd/>
          </a:ln>
        </p:spPr>
        <p:txBody>
          <a:bodyPr wrap="none" lIns="0" tIns="0" rIns="0" bIns="0">
            <a:prstTxWarp prst="textNoShape">
              <a:avLst/>
            </a:prstTxWarp>
            <a:spAutoFit/>
          </a:bodyPr>
          <a:lstStyle/>
          <a:p>
            <a:endParaRPr lang="en-US" sz="2400" b="0">
              <a:latin typeface="Symbol" pitchFamily="-109" charset="2"/>
            </a:endParaRPr>
          </a:p>
        </p:txBody>
      </p:sp>
      <p:sp>
        <p:nvSpPr>
          <p:cNvPr id="19466" name="Rectangle 87"/>
          <p:cNvSpPr>
            <a:spLocks noChangeArrowheads="1"/>
          </p:cNvSpPr>
          <p:nvPr/>
        </p:nvSpPr>
        <p:spPr bwMode="auto">
          <a:xfrm>
            <a:off x="6892925" y="3058487"/>
            <a:ext cx="0" cy="365125"/>
          </a:xfrm>
          <a:prstGeom prst="rect">
            <a:avLst/>
          </a:prstGeom>
          <a:noFill/>
          <a:ln w="9525">
            <a:noFill/>
            <a:miter lim="800000"/>
            <a:headEnd/>
            <a:tailEnd/>
          </a:ln>
        </p:spPr>
        <p:txBody>
          <a:bodyPr wrap="none" lIns="0" tIns="0" rIns="0" bIns="0">
            <a:prstTxWarp prst="textNoShape">
              <a:avLst/>
            </a:prstTxWarp>
            <a:spAutoFit/>
          </a:bodyPr>
          <a:lstStyle/>
          <a:p>
            <a:endParaRPr lang="en-US" sz="2400" b="0">
              <a:latin typeface="Symbol" pitchFamily="-109" charset="2"/>
            </a:endParaRPr>
          </a:p>
        </p:txBody>
      </p:sp>
      <p:sp>
        <p:nvSpPr>
          <p:cNvPr id="19467" name="Rectangle 88"/>
          <p:cNvSpPr>
            <a:spLocks noChangeArrowheads="1"/>
          </p:cNvSpPr>
          <p:nvPr/>
        </p:nvSpPr>
        <p:spPr bwMode="auto">
          <a:xfrm>
            <a:off x="6567488" y="3058487"/>
            <a:ext cx="0" cy="365125"/>
          </a:xfrm>
          <a:prstGeom prst="rect">
            <a:avLst/>
          </a:prstGeom>
          <a:noFill/>
          <a:ln w="9525">
            <a:noFill/>
            <a:miter lim="800000"/>
            <a:headEnd/>
            <a:tailEnd/>
          </a:ln>
        </p:spPr>
        <p:txBody>
          <a:bodyPr wrap="none" lIns="0" tIns="0" rIns="0" bIns="0">
            <a:prstTxWarp prst="textNoShape">
              <a:avLst/>
            </a:prstTxWarp>
            <a:spAutoFit/>
          </a:bodyPr>
          <a:lstStyle/>
          <a:p>
            <a:endParaRPr lang="en-US" sz="2400" b="0">
              <a:latin typeface="Symbol" pitchFamily="-109" charset="2"/>
            </a:endParaRPr>
          </a:p>
        </p:txBody>
      </p:sp>
      <p:sp>
        <p:nvSpPr>
          <p:cNvPr id="19468" name="Rectangle 89"/>
          <p:cNvSpPr>
            <a:spLocks noChangeArrowheads="1"/>
          </p:cNvSpPr>
          <p:nvPr/>
        </p:nvSpPr>
        <p:spPr bwMode="auto">
          <a:xfrm>
            <a:off x="8561388" y="4241175"/>
            <a:ext cx="0" cy="365125"/>
          </a:xfrm>
          <a:prstGeom prst="rect">
            <a:avLst/>
          </a:prstGeom>
          <a:noFill/>
          <a:ln w="9525">
            <a:noFill/>
            <a:miter lim="800000"/>
            <a:headEnd/>
            <a:tailEnd/>
          </a:ln>
        </p:spPr>
        <p:txBody>
          <a:bodyPr wrap="none" lIns="0" tIns="0" rIns="0" bIns="0">
            <a:prstTxWarp prst="textNoShape">
              <a:avLst/>
            </a:prstTxWarp>
            <a:spAutoFit/>
          </a:bodyPr>
          <a:lstStyle/>
          <a:p>
            <a:endParaRPr lang="en-US" sz="2400" b="0">
              <a:latin typeface="Symbol" pitchFamily="-109" charset="2"/>
            </a:endParaRPr>
          </a:p>
        </p:txBody>
      </p:sp>
      <p:sp>
        <p:nvSpPr>
          <p:cNvPr id="19469" name="Rectangle 90"/>
          <p:cNvSpPr>
            <a:spLocks noChangeArrowheads="1"/>
          </p:cNvSpPr>
          <p:nvPr/>
        </p:nvSpPr>
        <p:spPr bwMode="auto">
          <a:xfrm>
            <a:off x="6416675" y="4241175"/>
            <a:ext cx="0" cy="365125"/>
          </a:xfrm>
          <a:prstGeom prst="rect">
            <a:avLst/>
          </a:prstGeom>
          <a:noFill/>
          <a:ln w="9525">
            <a:noFill/>
            <a:miter lim="800000"/>
            <a:headEnd/>
            <a:tailEnd/>
          </a:ln>
        </p:spPr>
        <p:txBody>
          <a:bodyPr wrap="none" lIns="0" tIns="0" rIns="0" bIns="0">
            <a:prstTxWarp prst="textNoShape">
              <a:avLst/>
            </a:prstTxWarp>
            <a:spAutoFit/>
          </a:bodyPr>
          <a:lstStyle/>
          <a:p>
            <a:endParaRPr lang="en-US" sz="2400" b="0">
              <a:latin typeface="Symbol" pitchFamily="-109" charset="2"/>
            </a:endParaRPr>
          </a:p>
        </p:txBody>
      </p:sp>
      <p:sp>
        <p:nvSpPr>
          <p:cNvPr id="19470" name="Rectangle 91"/>
          <p:cNvSpPr>
            <a:spLocks noChangeArrowheads="1"/>
          </p:cNvSpPr>
          <p:nvPr/>
        </p:nvSpPr>
        <p:spPr bwMode="auto">
          <a:xfrm>
            <a:off x="6908800" y="3615700"/>
            <a:ext cx="0" cy="365125"/>
          </a:xfrm>
          <a:prstGeom prst="rect">
            <a:avLst/>
          </a:prstGeom>
          <a:noFill/>
          <a:ln w="9525">
            <a:noFill/>
            <a:miter lim="800000"/>
            <a:headEnd/>
            <a:tailEnd/>
          </a:ln>
        </p:spPr>
        <p:txBody>
          <a:bodyPr wrap="none" lIns="0" tIns="0" rIns="0" bIns="0">
            <a:prstTxWarp prst="textNoShape">
              <a:avLst/>
            </a:prstTxWarp>
            <a:spAutoFit/>
          </a:bodyPr>
          <a:lstStyle/>
          <a:p>
            <a:endParaRPr lang="en-US" sz="2400" b="0">
              <a:latin typeface="Symbol" pitchFamily="-109" charset="2"/>
            </a:endParaRPr>
          </a:p>
        </p:txBody>
      </p:sp>
      <p:sp>
        <p:nvSpPr>
          <p:cNvPr id="19471" name="Rectangle 35"/>
          <p:cNvSpPr>
            <a:spLocks noChangeArrowheads="1"/>
          </p:cNvSpPr>
          <p:nvPr/>
        </p:nvSpPr>
        <p:spPr bwMode="auto">
          <a:xfrm>
            <a:off x="671513" y="2042487"/>
            <a:ext cx="2443162" cy="396875"/>
          </a:xfrm>
          <a:prstGeom prst="rect">
            <a:avLst/>
          </a:prstGeom>
          <a:noFill/>
          <a:ln w="9525">
            <a:noFill/>
            <a:miter lim="800000"/>
            <a:headEnd/>
            <a:tailEnd/>
          </a:ln>
        </p:spPr>
        <p:txBody>
          <a:bodyPr>
            <a:prstTxWarp prst="textNoShape">
              <a:avLst/>
            </a:prstTxWarp>
          </a:bodyPr>
          <a:lstStyle/>
          <a:p>
            <a:endParaRPr lang="en-US"/>
          </a:p>
        </p:txBody>
      </p:sp>
      <p:grpSp>
        <p:nvGrpSpPr>
          <p:cNvPr id="4" name="Group 288"/>
          <p:cNvGrpSpPr>
            <a:grpSpLocks/>
          </p:cNvGrpSpPr>
          <p:nvPr/>
        </p:nvGrpSpPr>
        <p:grpSpPr bwMode="auto">
          <a:xfrm>
            <a:off x="1311275" y="1618625"/>
            <a:ext cx="2498725" cy="2160587"/>
            <a:chOff x="826" y="1039"/>
            <a:chExt cx="1574" cy="1361"/>
          </a:xfrm>
        </p:grpSpPr>
        <p:grpSp>
          <p:nvGrpSpPr>
            <p:cNvPr id="5" name="Group 249"/>
            <p:cNvGrpSpPr>
              <a:grpSpLocks/>
            </p:cNvGrpSpPr>
            <p:nvPr/>
          </p:nvGrpSpPr>
          <p:grpSpPr bwMode="auto">
            <a:xfrm>
              <a:off x="826" y="1039"/>
              <a:ext cx="1574" cy="833"/>
              <a:chOff x="826" y="1039"/>
              <a:chExt cx="1574" cy="833"/>
            </a:xfrm>
          </p:grpSpPr>
          <p:sp>
            <p:nvSpPr>
              <p:cNvPr id="19615" name="Rectangle 83"/>
              <p:cNvSpPr>
                <a:spLocks noChangeArrowheads="1"/>
              </p:cNvSpPr>
              <p:nvPr/>
            </p:nvSpPr>
            <p:spPr bwMode="auto">
              <a:xfrm>
                <a:off x="826" y="1040"/>
                <a:ext cx="1574" cy="832"/>
              </a:xfrm>
              <a:prstGeom prst="rect">
                <a:avLst/>
              </a:prstGeom>
              <a:noFill/>
              <a:ln w="28575">
                <a:solidFill>
                  <a:srgbClr val="00CC99"/>
                </a:solidFill>
                <a:miter lim="800000"/>
                <a:headEnd/>
                <a:tailEnd/>
              </a:ln>
            </p:spPr>
            <p:txBody>
              <a:bodyPr>
                <a:prstTxWarp prst="textNoShape">
                  <a:avLst/>
                </a:prstTxWarp>
              </a:bodyPr>
              <a:lstStyle/>
              <a:p>
                <a:endParaRPr lang="en-US"/>
              </a:p>
            </p:txBody>
          </p:sp>
          <p:sp>
            <p:nvSpPr>
              <p:cNvPr id="19616" name="Rectangle 36"/>
              <p:cNvSpPr>
                <a:spLocks noChangeArrowheads="1"/>
              </p:cNvSpPr>
              <p:nvPr/>
            </p:nvSpPr>
            <p:spPr bwMode="auto">
              <a:xfrm>
                <a:off x="912" y="1058"/>
                <a:ext cx="576" cy="230"/>
              </a:xfrm>
              <a:prstGeom prst="rect">
                <a:avLst/>
              </a:prstGeom>
              <a:noFill/>
              <a:ln w="9525">
                <a:noFill/>
                <a:miter lim="800000"/>
                <a:headEnd/>
                <a:tailEnd/>
              </a:ln>
            </p:spPr>
            <p:txBody>
              <a:bodyPr lIns="0" tIns="0" rIns="0" bIns="0">
                <a:prstTxWarp prst="textNoShape">
                  <a:avLst/>
                </a:prstTxWarp>
                <a:spAutoFit/>
              </a:bodyPr>
              <a:lstStyle/>
              <a:p>
                <a:r>
                  <a:rPr lang="en-US" sz="2400" b="0">
                    <a:solidFill>
                      <a:srgbClr val="000000"/>
                    </a:solidFill>
                  </a:rPr>
                  <a:t>DIS at </a:t>
                </a:r>
                <a:endParaRPr lang="en-US" sz="2400" b="0">
                  <a:latin typeface="Symbol" pitchFamily="-109" charset="2"/>
                </a:endParaRPr>
              </a:p>
            </p:txBody>
          </p:sp>
          <p:sp>
            <p:nvSpPr>
              <p:cNvPr id="19617" name="Rectangle 37"/>
              <p:cNvSpPr>
                <a:spLocks noChangeArrowheads="1"/>
              </p:cNvSpPr>
              <p:nvPr/>
            </p:nvSpPr>
            <p:spPr bwMode="auto">
              <a:xfrm>
                <a:off x="1453" y="1039"/>
                <a:ext cx="191" cy="230"/>
              </a:xfrm>
              <a:prstGeom prst="rect">
                <a:avLst/>
              </a:prstGeom>
              <a:noFill/>
              <a:ln w="9525">
                <a:noFill/>
                <a:miter lim="800000"/>
                <a:headEnd/>
                <a:tailEnd/>
              </a:ln>
            </p:spPr>
            <p:txBody>
              <a:bodyPr wrap="none" lIns="0" tIns="0" rIns="0" bIns="0">
                <a:prstTxWarp prst="textNoShape">
                  <a:avLst/>
                </a:prstTxWarp>
                <a:spAutoFit/>
              </a:bodyPr>
              <a:lstStyle/>
              <a:p>
                <a:r>
                  <a:rPr lang="en-US" sz="2400" b="0" i="1">
                    <a:solidFill>
                      <a:srgbClr val="000000"/>
                    </a:solidFill>
                    <a:latin typeface="Symbol" pitchFamily="-109" charset="2"/>
                  </a:rPr>
                  <a:t>  x</a:t>
                </a:r>
                <a:endParaRPr lang="en-US" sz="2400" b="0">
                  <a:latin typeface="Symbol" pitchFamily="-109" charset="2"/>
                </a:endParaRPr>
              </a:p>
            </p:txBody>
          </p:sp>
          <p:sp>
            <p:nvSpPr>
              <p:cNvPr id="19618" name="Rectangle 38"/>
              <p:cNvSpPr>
                <a:spLocks noChangeArrowheads="1"/>
              </p:cNvSpPr>
              <p:nvPr/>
            </p:nvSpPr>
            <p:spPr bwMode="auto">
              <a:xfrm>
                <a:off x="1607" y="1058"/>
                <a:ext cx="457" cy="230"/>
              </a:xfrm>
              <a:prstGeom prst="rect">
                <a:avLst/>
              </a:prstGeom>
              <a:noFill/>
              <a:ln w="9525">
                <a:noFill/>
                <a:miter lim="800000"/>
                <a:headEnd/>
                <a:tailEnd/>
              </a:ln>
            </p:spPr>
            <p:txBody>
              <a:bodyPr wrap="none" lIns="0" tIns="0" rIns="0" bIns="0">
                <a:prstTxWarp prst="textNoShape">
                  <a:avLst/>
                </a:prstTxWarp>
                <a:spAutoFit/>
              </a:bodyPr>
              <a:lstStyle/>
              <a:p>
                <a:r>
                  <a:rPr lang="en-US" sz="2400" b="0" i="1">
                    <a:solidFill>
                      <a:srgbClr val="000000"/>
                    </a:solidFill>
                  </a:rPr>
                  <a:t> =t=0</a:t>
                </a:r>
                <a:endParaRPr lang="en-US" sz="2400" b="0">
                  <a:latin typeface="Symbol" pitchFamily="-109" charset="2"/>
                </a:endParaRPr>
              </a:p>
            </p:txBody>
          </p:sp>
          <p:sp>
            <p:nvSpPr>
              <p:cNvPr id="19619" name="Rectangle 43"/>
              <p:cNvSpPr>
                <a:spLocks noChangeArrowheads="1"/>
              </p:cNvSpPr>
              <p:nvPr/>
            </p:nvSpPr>
            <p:spPr bwMode="auto">
              <a:xfrm>
                <a:off x="2162" y="1611"/>
                <a:ext cx="67" cy="240"/>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a:t>
                </a:r>
                <a:endParaRPr lang="en-US" sz="2400" b="0">
                  <a:latin typeface="Symbol" pitchFamily="-109" charset="2"/>
                </a:endParaRPr>
              </a:p>
            </p:txBody>
          </p:sp>
          <p:sp>
            <p:nvSpPr>
              <p:cNvPr id="19620" name="Rectangle 44"/>
              <p:cNvSpPr>
                <a:spLocks noChangeArrowheads="1"/>
              </p:cNvSpPr>
              <p:nvPr/>
            </p:nvSpPr>
            <p:spPr bwMode="auto">
              <a:xfrm>
                <a:off x="2006" y="1611"/>
                <a:ext cx="67" cy="240"/>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a:t>
                </a:r>
                <a:endParaRPr lang="en-US" sz="2400" b="0">
                  <a:latin typeface="Symbol" pitchFamily="-109" charset="2"/>
                </a:endParaRPr>
              </a:p>
            </p:txBody>
          </p:sp>
          <p:sp>
            <p:nvSpPr>
              <p:cNvPr id="19621" name="Rectangle 45"/>
              <p:cNvSpPr>
                <a:spLocks noChangeArrowheads="1"/>
              </p:cNvSpPr>
              <p:nvPr/>
            </p:nvSpPr>
            <p:spPr bwMode="auto">
              <a:xfrm>
                <a:off x="1564" y="1611"/>
                <a:ext cx="67" cy="240"/>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a:t>
                </a:r>
                <a:endParaRPr lang="en-US" sz="2400" b="0">
                  <a:latin typeface="Symbol" pitchFamily="-109" charset="2"/>
                </a:endParaRPr>
              </a:p>
            </p:txBody>
          </p:sp>
          <p:sp>
            <p:nvSpPr>
              <p:cNvPr id="19622" name="Rectangle 46"/>
              <p:cNvSpPr>
                <a:spLocks noChangeArrowheads="1"/>
              </p:cNvSpPr>
              <p:nvPr/>
            </p:nvSpPr>
            <p:spPr bwMode="auto">
              <a:xfrm>
                <a:off x="1472" y="1611"/>
                <a:ext cx="100" cy="240"/>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0</a:t>
                </a:r>
                <a:endParaRPr lang="en-US" sz="2400" b="0">
                  <a:latin typeface="Symbol" pitchFamily="-109" charset="2"/>
                </a:endParaRPr>
              </a:p>
            </p:txBody>
          </p:sp>
          <p:sp>
            <p:nvSpPr>
              <p:cNvPr id="19623" name="Rectangle 47"/>
              <p:cNvSpPr>
                <a:spLocks noChangeArrowheads="1"/>
              </p:cNvSpPr>
              <p:nvPr/>
            </p:nvSpPr>
            <p:spPr bwMode="auto">
              <a:xfrm>
                <a:off x="1425" y="1611"/>
                <a:ext cx="50" cy="240"/>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a:t>
                </a:r>
                <a:endParaRPr lang="en-US" sz="2400" b="0">
                  <a:latin typeface="Symbol" pitchFamily="-109" charset="2"/>
                </a:endParaRPr>
              </a:p>
            </p:txBody>
          </p:sp>
          <p:sp>
            <p:nvSpPr>
              <p:cNvPr id="19624" name="Rectangle 48"/>
              <p:cNvSpPr>
                <a:spLocks noChangeArrowheads="1"/>
              </p:cNvSpPr>
              <p:nvPr/>
            </p:nvSpPr>
            <p:spPr bwMode="auto">
              <a:xfrm>
                <a:off x="1343" y="1611"/>
                <a:ext cx="100" cy="240"/>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0</a:t>
                </a:r>
                <a:endParaRPr lang="en-US" sz="2400" b="0">
                  <a:latin typeface="Symbol" pitchFamily="-109" charset="2"/>
                </a:endParaRPr>
              </a:p>
            </p:txBody>
          </p:sp>
          <p:sp>
            <p:nvSpPr>
              <p:cNvPr id="19625" name="Rectangle 49"/>
              <p:cNvSpPr>
                <a:spLocks noChangeArrowheads="1"/>
              </p:cNvSpPr>
              <p:nvPr/>
            </p:nvSpPr>
            <p:spPr bwMode="auto">
              <a:xfrm>
                <a:off x="1292" y="1611"/>
                <a:ext cx="50" cy="240"/>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a:t>
                </a:r>
                <a:endParaRPr lang="en-US" sz="2400" b="0">
                  <a:latin typeface="Symbol" pitchFamily="-109" charset="2"/>
                </a:endParaRPr>
              </a:p>
            </p:txBody>
          </p:sp>
          <p:sp>
            <p:nvSpPr>
              <p:cNvPr id="19626" name="Rectangle 50"/>
              <p:cNvSpPr>
                <a:spLocks noChangeArrowheads="1"/>
              </p:cNvSpPr>
              <p:nvPr/>
            </p:nvSpPr>
            <p:spPr bwMode="auto">
              <a:xfrm>
                <a:off x="1138" y="1611"/>
                <a:ext cx="67" cy="240"/>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a:t>
                </a:r>
                <a:endParaRPr lang="en-US" sz="2400" b="0">
                  <a:latin typeface="Symbol" pitchFamily="-109" charset="2"/>
                </a:endParaRPr>
              </a:p>
            </p:txBody>
          </p:sp>
          <p:sp>
            <p:nvSpPr>
              <p:cNvPr id="19627" name="Rectangle 51"/>
              <p:cNvSpPr>
                <a:spLocks noChangeArrowheads="1"/>
              </p:cNvSpPr>
              <p:nvPr/>
            </p:nvSpPr>
            <p:spPr bwMode="auto">
              <a:xfrm>
                <a:off x="941" y="1506"/>
                <a:ext cx="108" cy="240"/>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a:t>
                </a:r>
                <a:endParaRPr lang="en-US" sz="2400" b="0">
                  <a:latin typeface="Symbol" pitchFamily="-109" charset="2"/>
                </a:endParaRPr>
              </a:p>
            </p:txBody>
          </p:sp>
          <p:sp>
            <p:nvSpPr>
              <p:cNvPr id="19628" name="Rectangle 54"/>
              <p:cNvSpPr>
                <a:spLocks noChangeArrowheads="1"/>
              </p:cNvSpPr>
              <p:nvPr/>
            </p:nvSpPr>
            <p:spPr bwMode="auto">
              <a:xfrm>
                <a:off x="2055" y="1326"/>
                <a:ext cx="67" cy="240"/>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a:t>
                </a:r>
                <a:endParaRPr lang="en-US" sz="2400" b="0">
                  <a:latin typeface="Symbol" pitchFamily="-109" charset="2"/>
                </a:endParaRPr>
              </a:p>
            </p:txBody>
          </p:sp>
          <p:sp>
            <p:nvSpPr>
              <p:cNvPr id="19629" name="Rectangle 55"/>
              <p:cNvSpPr>
                <a:spLocks noChangeArrowheads="1"/>
              </p:cNvSpPr>
              <p:nvPr/>
            </p:nvSpPr>
            <p:spPr bwMode="auto">
              <a:xfrm>
                <a:off x="1897" y="1326"/>
                <a:ext cx="67" cy="240"/>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a:t>
                </a:r>
                <a:endParaRPr lang="en-US" sz="2400" b="0">
                  <a:latin typeface="Symbol" pitchFamily="-109" charset="2"/>
                </a:endParaRPr>
              </a:p>
            </p:txBody>
          </p:sp>
          <p:sp>
            <p:nvSpPr>
              <p:cNvPr id="19630" name="Rectangle 56"/>
              <p:cNvSpPr>
                <a:spLocks noChangeArrowheads="1"/>
              </p:cNvSpPr>
              <p:nvPr/>
            </p:nvSpPr>
            <p:spPr bwMode="auto">
              <a:xfrm>
                <a:off x="1564" y="1326"/>
                <a:ext cx="67" cy="240"/>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a:t>
                </a:r>
                <a:endParaRPr lang="en-US" sz="2400" b="0">
                  <a:latin typeface="Symbol" pitchFamily="-109" charset="2"/>
                </a:endParaRPr>
              </a:p>
            </p:txBody>
          </p:sp>
          <p:sp>
            <p:nvSpPr>
              <p:cNvPr id="19631" name="Rectangle 57"/>
              <p:cNvSpPr>
                <a:spLocks noChangeArrowheads="1"/>
              </p:cNvSpPr>
              <p:nvPr/>
            </p:nvSpPr>
            <p:spPr bwMode="auto">
              <a:xfrm>
                <a:off x="1472" y="1326"/>
                <a:ext cx="100" cy="240"/>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0</a:t>
                </a:r>
                <a:endParaRPr lang="en-US" sz="2400" b="0">
                  <a:latin typeface="Symbol" pitchFamily="-109" charset="2"/>
                </a:endParaRPr>
              </a:p>
            </p:txBody>
          </p:sp>
          <p:sp>
            <p:nvSpPr>
              <p:cNvPr id="19632" name="Rectangle 58"/>
              <p:cNvSpPr>
                <a:spLocks noChangeArrowheads="1"/>
              </p:cNvSpPr>
              <p:nvPr/>
            </p:nvSpPr>
            <p:spPr bwMode="auto">
              <a:xfrm>
                <a:off x="1425" y="1326"/>
                <a:ext cx="50" cy="240"/>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a:t>
                </a:r>
                <a:endParaRPr lang="en-US" sz="2400" b="0">
                  <a:latin typeface="Symbol" pitchFamily="-109" charset="2"/>
                </a:endParaRPr>
              </a:p>
            </p:txBody>
          </p:sp>
          <p:sp>
            <p:nvSpPr>
              <p:cNvPr id="19633" name="Rectangle 59"/>
              <p:cNvSpPr>
                <a:spLocks noChangeArrowheads="1"/>
              </p:cNvSpPr>
              <p:nvPr/>
            </p:nvSpPr>
            <p:spPr bwMode="auto">
              <a:xfrm>
                <a:off x="1343" y="1326"/>
                <a:ext cx="100" cy="240"/>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0</a:t>
                </a:r>
                <a:endParaRPr lang="en-US" sz="2400" b="0">
                  <a:latin typeface="Symbol" pitchFamily="-109" charset="2"/>
                </a:endParaRPr>
              </a:p>
            </p:txBody>
          </p:sp>
          <p:sp>
            <p:nvSpPr>
              <p:cNvPr id="19634" name="Rectangle 60"/>
              <p:cNvSpPr>
                <a:spLocks noChangeArrowheads="1"/>
              </p:cNvSpPr>
              <p:nvPr/>
            </p:nvSpPr>
            <p:spPr bwMode="auto">
              <a:xfrm>
                <a:off x="1292" y="1326"/>
                <a:ext cx="50" cy="240"/>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a:t>
                </a:r>
                <a:endParaRPr lang="en-US" sz="2400" b="0">
                  <a:latin typeface="Symbol" pitchFamily="-109" charset="2"/>
                </a:endParaRPr>
              </a:p>
            </p:txBody>
          </p:sp>
          <p:sp>
            <p:nvSpPr>
              <p:cNvPr id="19635" name="Rectangle 61"/>
              <p:cNvSpPr>
                <a:spLocks noChangeArrowheads="1"/>
              </p:cNvSpPr>
              <p:nvPr/>
            </p:nvSpPr>
            <p:spPr bwMode="auto">
              <a:xfrm>
                <a:off x="1138" y="1326"/>
                <a:ext cx="67" cy="240"/>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rPr>
                  <a:t>(</a:t>
                </a:r>
                <a:endParaRPr lang="en-US" sz="2400" b="0">
                  <a:latin typeface="Symbol" pitchFamily="-109" charset="2"/>
                </a:endParaRPr>
              </a:p>
            </p:txBody>
          </p:sp>
          <p:sp>
            <p:nvSpPr>
              <p:cNvPr id="19636" name="Rectangle 64"/>
              <p:cNvSpPr>
                <a:spLocks noChangeArrowheads="1"/>
              </p:cNvSpPr>
              <p:nvPr/>
            </p:nvSpPr>
            <p:spPr bwMode="auto">
              <a:xfrm>
                <a:off x="2080" y="1611"/>
                <a:ext cx="89" cy="240"/>
              </a:xfrm>
              <a:prstGeom prst="rect">
                <a:avLst/>
              </a:prstGeom>
              <a:noFill/>
              <a:ln w="9525">
                <a:noFill/>
                <a:miter lim="800000"/>
                <a:headEnd/>
                <a:tailEnd/>
              </a:ln>
            </p:spPr>
            <p:txBody>
              <a:bodyPr wrap="none" lIns="0" tIns="0" rIns="0" bIns="0">
                <a:prstTxWarp prst="textNoShape">
                  <a:avLst/>
                </a:prstTxWarp>
                <a:spAutoFit/>
              </a:bodyPr>
              <a:lstStyle/>
              <a:p>
                <a:r>
                  <a:rPr lang="en-US" sz="2500" b="0" i="1">
                    <a:solidFill>
                      <a:srgbClr val="000000"/>
                    </a:solidFill>
                  </a:rPr>
                  <a:t>x</a:t>
                </a:r>
                <a:endParaRPr lang="en-US" sz="2400" b="0">
                  <a:latin typeface="Symbol" pitchFamily="-109" charset="2"/>
                </a:endParaRPr>
              </a:p>
            </p:txBody>
          </p:sp>
          <p:sp>
            <p:nvSpPr>
              <p:cNvPr id="19637" name="Rectangle 65"/>
              <p:cNvSpPr>
                <a:spLocks noChangeArrowheads="1"/>
              </p:cNvSpPr>
              <p:nvPr/>
            </p:nvSpPr>
            <p:spPr bwMode="auto">
              <a:xfrm>
                <a:off x="1912" y="1611"/>
                <a:ext cx="100" cy="240"/>
              </a:xfrm>
              <a:prstGeom prst="rect">
                <a:avLst/>
              </a:prstGeom>
              <a:noFill/>
              <a:ln w="9525">
                <a:noFill/>
                <a:miter lim="800000"/>
                <a:headEnd/>
                <a:tailEnd/>
              </a:ln>
            </p:spPr>
            <p:txBody>
              <a:bodyPr wrap="none" lIns="0" tIns="0" rIns="0" bIns="0">
                <a:prstTxWarp prst="textNoShape">
                  <a:avLst/>
                </a:prstTxWarp>
                <a:spAutoFit/>
              </a:bodyPr>
              <a:lstStyle/>
              <a:p>
                <a:r>
                  <a:rPr lang="en-US" sz="2500" b="0" i="1">
                    <a:solidFill>
                      <a:srgbClr val="000000"/>
                    </a:solidFill>
                  </a:rPr>
                  <a:t>q</a:t>
                </a:r>
                <a:endParaRPr lang="en-US" sz="2400" b="0">
                  <a:latin typeface="Symbol" pitchFamily="-109" charset="2"/>
                </a:endParaRPr>
              </a:p>
            </p:txBody>
          </p:sp>
          <p:sp>
            <p:nvSpPr>
              <p:cNvPr id="19638" name="Rectangle 66"/>
              <p:cNvSpPr>
                <a:spLocks noChangeArrowheads="1"/>
              </p:cNvSpPr>
              <p:nvPr/>
            </p:nvSpPr>
            <p:spPr bwMode="auto">
              <a:xfrm>
                <a:off x="1212" y="1611"/>
                <a:ext cx="89" cy="240"/>
              </a:xfrm>
              <a:prstGeom prst="rect">
                <a:avLst/>
              </a:prstGeom>
              <a:noFill/>
              <a:ln w="9525">
                <a:noFill/>
                <a:miter lim="800000"/>
                <a:headEnd/>
                <a:tailEnd/>
              </a:ln>
            </p:spPr>
            <p:txBody>
              <a:bodyPr wrap="none" lIns="0" tIns="0" rIns="0" bIns="0">
                <a:prstTxWarp prst="textNoShape">
                  <a:avLst/>
                </a:prstTxWarp>
                <a:spAutoFit/>
              </a:bodyPr>
              <a:lstStyle/>
              <a:p>
                <a:r>
                  <a:rPr lang="en-US" sz="2500" b="0" i="1">
                    <a:solidFill>
                      <a:srgbClr val="000000"/>
                    </a:solidFill>
                  </a:rPr>
                  <a:t>x</a:t>
                </a:r>
                <a:endParaRPr lang="en-US" sz="2400" b="0">
                  <a:latin typeface="Symbol" pitchFamily="-109" charset="2"/>
                </a:endParaRPr>
              </a:p>
            </p:txBody>
          </p:sp>
          <p:sp>
            <p:nvSpPr>
              <p:cNvPr id="19639" name="Rectangle 67"/>
              <p:cNvSpPr>
                <a:spLocks noChangeArrowheads="1"/>
              </p:cNvSpPr>
              <p:nvPr/>
            </p:nvSpPr>
            <p:spPr bwMode="auto">
              <a:xfrm>
                <a:off x="903" y="1612"/>
                <a:ext cx="144" cy="240"/>
              </a:xfrm>
              <a:prstGeom prst="rect">
                <a:avLst/>
              </a:prstGeom>
              <a:noFill/>
              <a:ln w="9525">
                <a:noFill/>
                <a:miter lim="800000"/>
                <a:headEnd/>
                <a:tailEnd/>
              </a:ln>
            </p:spPr>
            <p:txBody>
              <a:bodyPr wrap="none" lIns="0" tIns="0" rIns="0" bIns="0">
                <a:prstTxWarp prst="textNoShape">
                  <a:avLst/>
                </a:prstTxWarp>
                <a:spAutoFit/>
              </a:bodyPr>
              <a:lstStyle/>
              <a:p>
                <a:r>
                  <a:rPr lang="en-US" sz="2500" b="0" i="1">
                    <a:solidFill>
                      <a:srgbClr val="000000"/>
                    </a:solidFill>
                  </a:rPr>
                  <a:t>H</a:t>
                </a:r>
                <a:endParaRPr lang="en-US" sz="2400" b="0">
                  <a:latin typeface="Symbol" pitchFamily="-109" charset="2"/>
                </a:endParaRPr>
              </a:p>
            </p:txBody>
          </p:sp>
          <p:sp>
            <p:nvSpPr>
              <p:cNvPr id="19640" name="Rectangle 70"/>
              <p:cNvSpPr>
                <a:spLocks noChangeArrowheads="1"/>
              </p:cNvSpPr>
              <p:nvPr/>
            </p:nvSpPr>
            <p:spPr bwMode="auto">
              <a:xfrm>
                <a:off x="1970" y="1326"/>
                <a:ext cx="89" cy="240"/>
              </a:xfrm>
              <a:prstGeom prst="rect">
                <a:avLst/>
              </a:prstGeom>
              <a:noFill/>
              <a:ln w="9525">
                <a:noFill/>
                <a:miter lim="800000"/>
                <a:headEnd/>
                <a:tailEnd/>
              </a:ln>
            </p:spPr>
            <p:txBody>
              <a:bodyPr wrap="none" lIns="0" tIns="0" rIns="0" bIns="0">
                <a:prstTxWarp prst="textNoShape">
                  <a:avLst/>
                </a:prstTxWarp>
                <a:spAutoFit/>
              </a:bodyPr>
              <a:lstStyle/>
              <a:p>
                <a:r>
                  <a:rPr lang="en-US" sz="2500" b="0" i="1">
                    <a:solidFill>
                      <a:srgbClr val="000000"/>
                    </a:solidFill>
                  </a:rPr>
                  <a:t>x</a:t>
                </a:r>
                <a:endParaRPr lang="en-US" sz="2400" b="0">
                  <a:latin typeface="Symbol" pitchFamily="-109" charset="2"/>
                </a:endParaRPr>
              </a:p>
            </p:txBody>
          </p:sp>
          <p:sp>
            <p:nvSpPr>
              <p:cNvPr id="19641" name="Rectangle 71"/>
              <p:cNvSpPr>
                <a:spLocks noChangeArrowheads="1"/>
              </p:cNvSpPr>
              <p:nvPr/>
            </p:nvSpPr>
            <p:spPr bwMode="auto">
              <a:xfrm>
                <a:off x="1804" y="1326"/>
                <a:ext cx="100" cy="240"/>
              </a:xfrm>
              <a:prstGeom prst="rect">
                <a:avLst/>
              </a:prstGeom>
              <a:noFill/>
              <a:ln w="9525">
                <a:noFill/>
                <a:miter lim="800000"/>
                <a:headEnd/>
                <a:tailEnd/>
              </a:ln>
            </p:spPr>
            <p:txBody>
              <a:bodyPr wrap="none" lIns="0" tIns="0" rIns="0" bIns="0">
                <a:prstTxWarp prst="textNoShape">
                  <a:avLst/>
                </a:prstTxWarp>
                <a:spAutoFit/>
              </a:bodyPr>
              <a:lstStyle/>
              <a:p>
                <a:r>
                  <a:rPr lang="en-US" sz="2500" b="0" i="1">
                    <a:solidFill>
                      <a:srgbClr val="000000"/>
                    </a:solidFill>
                  </a:rPr>
                  <a:t>q</a:t>
                </a:r>
                <a:endParaRPr lang="en-US" sz="2400" b="0">
                  <a:latin typeface="Symbol" pitchFamily="-109" charset="2"/>
                </a:endParaRPr>
              </a:p>
            </p:txBody>
          </p:sp>
          <p:sp>
            <p:nvSpPr>
              <p:cNvPr id="19642" name="Rectangle 72"/>
              <p:cNvSpPr>
                <a:spLocks noChangeArrowheads="1"/>
              </p:cNvSpPr>
              <p:nvPr/>
            </p:nvSpPr>
            <p:spPr bwMode="auto">
              <a:xfrm>
                <a:off x="1212" y="1326"/>
                <a:ext cx="89" cy="240"/>
              </a:xfrm>
              <a:prstGeom prst="rect">
                <a:avLst/>
              </a:prstGeom>
              <a:noFill/>
              <a:ln w="9525">
                <a:noFill/>
                <a:miter lim="800000"/>
                <a:headEnd/>
                <a:tailEnd/>
              </a:ln>
            </p:spPr>
            <p:txBody>
              <a:bodyPr wrap="none" lIns="0" tIns="0" rIns="0" bIns="0">
                <a:prstTxWarp prst="textNoShape">
                  <a:avLst/>
                </a:prstTxWarp>
                <a:spAutoFit/>
              </a:bodyPr>
              <a:lstStyle/>
              <a:p>
                <a:r>
                  <a:rPr lang="en-US" sz="2500" b="0" i="1">
                    <a:solidFill>
                      <a:srgbClr val="000000"/>
                    </a:solidFill>
                  </a:rPr>
                  <a:t>x</a:t>
                </a:r>
                <a:endParaRPr lang="en-US" sz="2400" b="0">
                  <a:latin typeface="Symbol" pitchFamily="-109" charset="2"/>
                </a:endParaRPr>
              </a:p>
            </p:txBody>
          </p:sp>
          <p:sp>
            <p:nvSpPr>
              <p:cNvPr id="19643" name="Rectangle 73"/>
              <p:cNvSpPr>
                <a:spLocks noChangeArrowheads="1"/>
              </p:cNvSpPr>
              <p:nvPr/>
            </p:nvSpPr>
            <p:spPr bwMode="auto">
              <a:xfrm>
                <a:off x="903" y="1326"/>
                <a:ext cx="144" cy="240"/>
              </a:xfrm>
              <a:prstGeom prst="rect">
                <a:avLst/>
              </a:prstGeom>
              <a:noFill/>
              <a:ln w="9525">
                <a:noFill/>
                <a:miter lim="800000"/>
                <a:headEnd/>
                <a:tailEnd/>
              </a:ln>
            </p:spPr>
            <p:txBody>
              <a:bodyPr wrap="none" lIns="0" tIns="0" rIns="0" bIns="0">
                <a:prstTxWarp prst="textNoShape">
                  <a:avLst/>
                </a:prstTxWarp>
                <a:spAutoFit/>
              </a:bodyPr>
              <a:lstStyle/>
              <a:p>
                <a:r>
                  <a:rPr lang="en-US" sz="2500" b="0" i="1">
                    <a:solidFill>
                      <a:srgbClr val="000000"/>
                    </a:solidFill>
                  </a:rPr>
                  <a:t>H</a:t>
                </a:r>
                <a:endParaRPr lang="en-US" sz="2400" b="0">
                  <a:latin typeface="Symbol" pitchFamily="-109" charset="2"/>
                </a:endParaRPr>
              </a:p>
            </p:txBody>
          </p:sp>
          <p:sp>
            <p:nvSpPr>
              <p:cNvPr id="19644" name="Rectangle 74"/>
              <p:cNvSpPr>
                <a:spLocks noChangeArrowheads="1"/>
              </p:cNvSpPr>
              <p:nvPr/>
            </p:nvSpPr>
            <p:spPr bwMode="auto">
              <a:xfrm>
                <a:off x="1068" y="1598"/>
                <a:ext cx="60" cy="144"/>
              </a:xfrm>
              <a:prstGeom prst="rect">
                <a:avLst/>
              </a:prstGeom>
              <a:noFill/>
              <a:ln w="9525">
                <a:noFill/>
                <a:miter lim="800000"/>
                <a:headEnd/>
                <a:tailEnd/>
              </a:ln>
            </p:spPr>
            <p:txBody>
              <a:bodyPr wrap="none" lIns="0" tIns="0" rIns="0" bIns="0">
                <a:prstTxWarp prst="textNoShape">
                  <a:avLst/>
                </a:prstTxWarp>
                <a:spAutoFit/>
              </a:bodyPr>
              <a:lstStyle/>
              <a:p>
                <a:r>
                  <a:rPr lang="en-US" sz="1500" b="0" i="1">
                    <a:solidFill>
                      <a:srgbClr val="000000"/>
                    </a:solidFill>
                  </a:rPr>
                  <a:t>q</a:t>
                </a:r>
                <a:endParaRPr lang="en-US" sz="2400" b="0">
                  <a:latin typeface="Symbol" pitchFamily="-109" charset="2"/>
                </a:endParaRPr>
              </a:p>
            </p:txBody>
          </p:sp>
          <p:sp>
            <p:nvSpPr>
              <p:cNvPr id="19645" name="Rectangle 75"/>
              <p:cNvSpPr>
                <a:spLocks noChangeArrowheads="1"/>
              </p:cNvSpPr>
              <p:nvPr/>
            </p:nvSpPr>
            <p:spPr bwMode="auto">
              <a:xfrm>
                <a:off x="1068" y="1312"/>
                <a:ext cx="60" cy="144"/>
              </a:xfrm>
              <a:prstGeom prst="rect">
                <a:avLst/>
              </a:prstGeom>
              <a:noFill/>
              <a:ln w="9525">
                <a:noFill/>
                <a:miter lim="800000"/>
                <a:headEnd/>
                <a:tailEnd/>
              </a:ln>
            </p:spPr>
            <p:txBody>
              <a:bodyPr wrap="none" lIns="0" tIns="0" rIns="0" bIns="0">
                <a:prstTxWarp prst="textNoShape">
                  <a:avLst/>
                </a:prstTxWarp>
                <a:spAutoFit/>
              </a:bodyPr>
              <a:lstStyle/>
              <a:p>
                <a:r>
                  <a:rPr lang="en-US" sz="1500" b="0" i="1">
                    <a:solidFill>
                      <a:srgbClr val="000000"/>
                    </a:solidFill>
                  </a:rPr>
                  <a:t>q</a:t>
                </a:r>
                <a:endParaRPr lang="en-US" sz="2400" b="0">
                  <a:latin typeface="Symbol" pitchFamily="-109" charset="2"/>
                </a:endParaRPr>
              </a:p>
            </p:txBody>
          </p:sp>
          <p:sp>
            <p:nvSpPr>
              <p:cNvPr id="19646" name="Rectangle 78"/>
              <p:cNvSpPr>
                <a:spLocks noChangeArrowheads="1"/>
              </p:cNvSpPr>
              <p:nvPr/>
            </p:nvSpPr>
            <p:spPr bwMode="auto">
              <a:xfrm>
                <a:off x="1804" y="1592"/>
                <a:ext cx="122" cy="240"/>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latin typeface="Symbol" pitchFamily="-109" charset="2"/>
                  </a:rPr>
                  <a:t>D</a:t>
                </a:r>
                <a:endParaRPr lang="en-US" sz="2400" b="0">
                  <a:latin typeface="Symbol" pitchFamily="-109" charset="2"/>
                </a:endParaRPr>
              </a:p>
            </p:txBody>
          </p:sp>
          <p:sp>
            <p:nvSpPr>
              <p:cNvPr id="19647" name="Rectangle 79"/>
              <p:cNvSpPr>
                <a:spLocks noChangeArrowheads="1"/>
              </p:cNvSpPr>
              <p:nvPr/>
            </p:nvSpPr>
            <p:spPr bwMode="auto">
              <a:xfrm>
                <a:off x="1661" y="1592"/>
                <a:ext cx="110" cy="240"/>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latin typeface="Symbol" pitchFamily="-109" charset="2"/>
                  </a:rPr>
                  <a:t>=</a:t>
                </a:r>
                <a:endParaRPr lang="en-US" sz="2400" b="0">
                  <a:latin typeface="Symbol" pitchFamily="-109" charset="2"/>
                </a:endParaRPr>
              </a:p>
            </p:txBody>
          </p:sp>
          <p:sp>
            <p:nvSpPr>
              <p:cNvPr id="19648" name="Rectangle 82"/>
              <p:cNvSpPr>
                <a:spLocks noChangeArrowheads="1"/>
              </p:cNvSpPr>
              <p:nvPr/>
            </p:nvSpPr>
            <p:spPr bwMode="auto">
              <a:xfrm>
                <a:off x="1661" y="1304"/>
                <a:ext cx="110" cy="240"/>
              </a:xfrm>
              <a:prstGeom prst="rect">
                <a:avLst/>
              </a:prstGeom>
              <a:noFill/>
              <a:ln w="9525">
                <a:noFill/>
                <a:miter lim="800000"/>
                <a:headEnd/>
                <a:tailEnd/>
              </a:ln>
            </p:spPr>
            <p:txBody>
              <a:bodyPr wrap="none" lIns="0" tIns="0" rIns="0" bIns="0">
                <a:prstTxWarp prst="textNoShape">
                  <a:avLst/>
                </a:prstTxWarp>
                <a:spAutoFit/>
              </a:bodyPr>
              <a:lstStyle/>
              <a:p>
                <a:r>
                  <a:rPr lang="en-US" sz="2500" b="0">
                    <a:solidFill>
                      <a:srgbClr val="000000"/>
                    </a:solidFill>
                    <a:latin typeface="Symbol" pitchFamily="-109" charset="2"/>
                  </a:rPr>
                  <a:t>=</a:t>
                </a:r>
                <a:endParaRPr lang="en-US" sz="2400" b="0">
                  <a:latin typeface="Symbol" pitchFamily="-109" charset="2"/>
                </a:endParaRPr>
              </a:p>
            </p:txBody>
          </p:sp>
        </p:grpSp>
        <p:sp>
          <p:nvSpPr>
            <p:cNvPr id="19614" name="AutoShape 236"/>
            <p:cNvSpPr>
              <a:spLocks noChangeArrowheads="1"/>
            </p:cNvSpPr>
            <p:nvPr/>
          </p:nvSpPr>
          <p:spPr bwMode="auto">
            <a:xfrm rot="3820809">
              <a:off x="1769" y="2104"/>
              <a:ext cx="432" cy="159"/>
            </a:xfrm>
            <a:prstGeom prst="leftRightArrow">
              <a:avLst>
                <a:gd name="adj1" fmla="val 50000"/>
                <a:gd name="adj2" fmla="val 54340"/>
              </a:avLst>
            </a:prstGeom>
            <a:solidFill>
              <a:schemeClr val="accent1"/>
            </a:solidFill>
            <a:ln w="9525">
              <a:solidFill>
                <a:schemeClr val="tx1"/>
              </a:solidFill>
              <a:miter lim="800000"/>
              <a:headEnd/>
              <a:tailEnd/>
            </a:ln>
          </p:spPr>
          <p:txBody>
            <a:bodyPr wrap="none" anchor="ctr">
              <a:prstTxWarp prst="textNoShape">
                <a:avLst/>
              </a:prstTxWarp>
            </a:bodyPr>
            <a:lstStyle/>
            <a:p>
              <a:endParaRPr lang="en-US"/>
            </a:p>
          </p:txBody>
        </p:sp>
      </p:grpSp>
      <p:grpSp>
        <p:nvGrpSpPr>
          <p:cNvPr id="6" name="Group 289"/>
          <p:cNvGrpSpPr>
            <a:grpSpLocks/>
          </p:cNvGrpSpPr>
          <p:nvPr/>
        </p:nvGrpSpPr>
        <p:grpSpPr bwMode="auto">
          <a:xfrm>
            <a:off x="4351700" y="0"/>
            <a:ext cx="4278313" cy="3763962"/>
            <a:chOff x="2736" y="29"/>
            <a:chExt cx="2695" cy="2371"/>
          </a:xfrm>
        </p:grpSpPr>
        <p:sp>
          <p:nvSpPr>
            <p:cNvPr id="19513" name="Rectangle 7"/>
            <p:cNvSpPr>
              <a:spLocks noChangeArrowheads="1"/>
            </p:cNvSpPr>
            <p:nvPr/>
          </p:nvSpPr>
          <p:spPr bwMode="auto">
            <a:xfrm>
              <a:off x="3501" y="29"/>
              <a:ext cx="79" cy="375"/>
            </a:xfrm>
            <a:prstGeom prst="rect">
              <a:avLst/>
            </a:prstGeom>
            <a:noFill/>
            <a:ln w="9525">
              <a:noFill/>
              <a:miter lim="800000"/>
              <a:headEnd/>
              <a:tailEnd/>
            </a:ln>
          </p:spPr>
          <p:txBody>
            <a:bodyPr>
              <a:prstTxWarp prst="textNoShape">
                <a:avLst/>
              </a:prstTxWarp>
            </a:bodyPr>
            <a:lstStyle/>
            <a:p>
              <a:endParaRPr lang="en-US"/>
            </a:p>
          </p:txBody>
        </p:sp>
        <p:sp>
          <p:nvSpPr>
            <p:cNvPr id="19514" name="Rectangle 8"/>
            <p:cNvSpPr>
              <a:spLocks noChangeArrowheads="1"/>
            </p:cNvSpPr>
            <p:nvPr/>
          </p:nvSpPr>
          <p:spPr bwMode="auto">
            <a:xfrm>
              <a:off x="3501" y="52"/>
              <a:ext cx="78" cy="374"/>
            </a:xfrm>
            <a:prstGeom prst="rect">
              <a:avLst/>
            </a:prstGeom>
            <a:noFill/>
            <a:ln w="9525">
              <a:noFill/>
              <a:miter lim="800000"/>
              <a:headEnd/>
              <a:tailEnd/>
            </a:ln>
          </p:spPr>
          <p:txBody>
            <a:bodyPr wrap="none" lIns="0" tIns="0" rIns="0" bIns="0">
              <a:prstTxWarp prst="textNoShape">
                <a:avLst/>
              </a:prstTxWarp>
              <a:spAutoFit/>
            </a:bodyPr>
            <a:lstStyle/>
            <a:p>
              <a:r>
                <a:rPr lang="en-US" sz="3900" b="0">
                  <a:solidFill>
                    <a:srgbClr val="333399"/>
                  </a:solidFill>
                </a:rPr>
                <a:t> </a:t>
              </a:r>
              <a:endParaRPr lang="en-US" sz="2400" b="0">
                <a:latin typeface="Tahoma" pitchFamily="-109" charset="0"/>
              </a:endParaRPr>
            </a:p>
          </p:txBody>
        </p:sp>
        <p:sp>
          <p:nvSpPr>
            <p:cNvPr id="19515" name="AutoShape 237"/>
            <p:cNvSpPr>
              <a:spLocks noChangeArrowheads="1"/>
            </p:cNvSpPr>
            <p:nvPr/>
          </p:nvSpPr>
          <p:spPr bwMode="auto">
            <a:xfrm rot="6870389">
              <a:off x="2766" y="2091"/>
              <a:ext cx="467" cy="152"/>
            </a:xfrm>
            <a:prstGeom prst="leftRightArrow">
              <a:avLst>
                <a:gd name="adj1" fmla="val 50000"/>
                <a:gd name="adj2" fmla="val 61447"/>
              </a:avLst>
            </a:prstGeom>
            <a:solidFill>
              <a:srgbClr val="FF0000"/>
            </a:solidFill>
            <a:ln w="9525">
              <a:solidFill>
                <a:schemeClr val="tx1"/>
              </a:solidFill>
              <a:miter lim="800000"/>
              <a:headEnd/>
              <a:tailEnd/>
            </a:ln>
          </p:spPr>
          <p:txBody>
            <a:bodyPr wrap="none" anchor="ctr">
              <a:prstTxWarp prst="textNoShape">
                <a:avLst/>
              </a:prstTxWarp>
            </a:bodyPr>
            <a:lstStyle/>
            <a:p>
              <a:endParaRPr lang="en-US"/>
            </a:p>
          </p:txBody>
        </p:sp>
        <p:grpSp>
          <p:nvGrpSpPr>
            <p:cNvPr id="7" name="Group 247"/>
            <p:cNvGrpSpPr>
              <a:grpSpLocks/>
            </p:cNvGrpSpPr>
            <p:nvPr/>
          </p:nvGrpSpPr>
          <p:grpSpPr bwMode="auto">
            <a:xfrm>
              <a:off x="2779" y="480"/>
              <a:ext cx="2633" cy="1396"/>
              <a:chOff x="2779" y="768"/>
              <a:chExt cx="2633" cy="1396"/>
            </a:xfrm>
          </p:grpSpPr>
          <p:sp>
            <p:nvSpPr>
              <p:cNvPr id="19518" name="Rectangle 93"/>
              <p:cNvSpPr>
                <a:spLocks noChangeArrowheads="1"/>
              </p:cNvSpPr>
              <p:nvPr/>
            </p:nvSpPr>
            <p:spPr bwMode="auto">
              <a:xfrm>
                <a:off x="2779" y="768"/>
                <a:ext cx="2340" cy="250"/>
              </a:xfrm>
              <a:prstGeom prst="rect">
                <a:avLst/>
              </a:prstGeom>
              <a:noFill/>
              <a:ln w="9525">
                <a:noFill/>
                <a:miter lim="800000"/>
                <a:headEnd/>
                <a:tailEnd/>
              </a:ln>
            </p:spPr>
            <p:txBody>
              <a:bodyPr>
                <a:prstTxWarp prst="textNoShape">
                  <a:avLst/>
                </a:prstTxWarp>
              </a:bodyPr>
              <a:lstStyle/>
              <a:p>
                <a:endParaRPr lang="en-US"/>
              </a:p>
            </p:txBody>
          </p:sp>
          <p:sp>
            <p:nvSpPr>
              <p:cNvPr id="19519" name="Rectangle 94"/>
              <p:cNvSpPr>
                <a:spLocks noChangeArrowheads="1"/>
              </p:cNvSpPr>
              <p:nvPr/>
            </p:nvSpPr>
            <p:spPr bwMode="auto">
              <a:xfrm>
                <a:off x="2831" y="804"/>
                <a:ext cx="1903" cy="230"/>
              </a:xfrm>
              <a:prstGeom prst="rect">
                <a:avLst/>
              </a:prstGeom>
              <a:noFill/>
              <a:ln w="9525">
                <a:noFill/>
                <a:miter lim="800000"/>
                <a:headEnd/>
                <a:tailEnd/>
              </a:ln>
            </p:spPr>
            <p:txBody>
              <a:bodyPr wrap="none" lIns="0" tIns="0" rIns="0" bIns="0">
                <a:prstTxWarp prst="textNoShape">
                  <a:avLst/>
                </a:prstTxWarp>
                <a:spAutoFit/>
              </a:bodyPr>
              <a:lstStyle/>
              <a:p>
                <a:r>
                  <a:rPr lang="en-US" sz="2400" b="0">
                    <a:solidFill>
                      <a:srgbClr val="000000"/>
                    </a:solidFill>
                  </a:rPr>
                  <a:t>Form factors (sum rules)</a:t>
                </a:r>
                <a:endParaRPr lang="en-US" sz="2400" b="0">
                  <a:latin typeface="Symbol" pitchFamily="-109" charset="2"/>
                </a:endParaRPr>
              </a:p>
            </p:txBody>
          </p:sp>
          <p:sp>
            <p:nvSpPr>
              <p:cNvPr id="19520" name="Rectangle 95"/>
              <p:cNvSpPr>
                <a:spLocks noChangeArrowheads="1"/>
              </p:cNvSpPr>
              <p:nvPr/>
            </p:nvSpPr>
            <p:spPr bwMode="auto">
              <a:xfrm>
                <a:off x="3137" y="1040"/>
                <a:ext cx="77" cy="278"/>
              </a:xfrm>
              <a:prstGeom prst="rect">
                <a:avLst/>
              </a:prstGeom>
              <a:noFill/>
              <a:ln w="9525">
                <a:noFill/>
                <a:miter lim="800000"/>
                <a:headEnd/>
                <a:tailEnd/>
              </a:ln>
            </p:spPr>
            <p:txBody>
              <a:bodyPr wrap="none" lIns="0" tIns="0" rIns="0" bIns="0">
                <a:prstTxWarp prst="textNoShape">
                  <a:avLst/>
                </a:prstTxWarp>
                <a:spAutoFit/>
              </a:bodyPr>
              <a:lstStyle/>
              <a:p>
                <a:r>
                  <a:rPr lang="en-US" sz="2900" b="0">
                    <a:solidFill>
                      <a:srgbClr val="000000"/>
                    </a:solidFill>
                    <a:latin typeface="Symbol" pitchFamily="-109" charset="2"/>
                  </a:rPr>
                  <a:t>[</a:t>
                </a:r>
                <a:endParaRPr lang="en-US" sz="2400" b="0">
                  <a:latin typeface="Symbol" pitchFamily="-109" charset="2"/>
                </a:endParaRPr>
              </a:p>
            </p:txBody>
          </p:sp>
          <p:sp>
            <p:nvSpPr>
              <p:cNvPr id="19521" name="Rectangle 96"/>
              <p:cNvSpPr>
                <a:spLocks noChangeArrowheads="1"/>
              </p:cNvSpPr>
              <p:nvPr/>
            </p:nvSpPr>
            <p:spPr bwMode="auto">
              <a:xfrm>
                <a:off x="5367" y="1894"/>
                <a:ext cx="45"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a:t>
                </a:r>
                <a:endParaRPr lang="en-US" sz="2400" b="0">
                  <a:latin typeface="Symbol" pitchFamily="-109" charset="2"/>
                </a:endParaRPr>
              </a:p>
            </p:txBody>
          </p:sp>
          <p:sp>
            <p:nvSpPr>
              <p:cNvPr id="19522" name="Rectangle 97"/>
              <p:cNvSpPr>
                <a:spLocks noChangeArrowheads="1"/>
              </p:cNvSpPr>
              <p:nvPr/>
            </p:nvSpPr>
            <p:spPr bwMode="auto">
              <a:xfrm>
                <a:off x="5210" y="1894"/>
                <a:ext cx="45"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a:t>
                </a:r>
                <a:endParaRPr lang="en-US" sz="2400" b="0">
                  <a:latin typeface="Symbol" pitchFamily="-109" charset="2"/>
                </a:endParaRPr>
              </a:p>
            </p:txBody>
          </p:sp>
          <p:sp>
            <p:nvSpPr>
              <p:cNvPr id="19523" name="Rectangle 98"/>
              <p:cNvSpPr>
                <a:spLocks noChangeArrowheads="1"/>
              </p:cNvSpPr>
              <p:nvPr/>
            </p:nvSpPr>
            <p:spPr bwMode="auto">
              <a:xfrm>
                <a:off x="4831" y="1894"/>
                <a:ext cx="45" cy="163"/>
              </a:xfrm>
              <a:prstGeom prst="rect">
                <a:avLst/>
              </a:prstGeom>
              <a:noFill/>
              <a:ln w="9525">
                <a:noFill/>
                <a:miter lim="800000"/>
                <a:headEnd/>
                <a:tailEnd/>
              </a:ln>
            </p:spPr>
            <p:txBody>
              <a:bodyPr wrap="none" lIns="0" tIns="0" rIns="0" bIns="0">
                <a:prstTxWarp prst="textNoShape">
                  <a:avLst/>
                </a:prstTxWarp>
                <a:spAutoFit/>
              </a:bodyPr>
              <a:lstStyle/>
              <a:p>
                <a:r>
                  <a:rPr lang="en-US" sz="1700" b="0" dirty="0">
                    <a:solidFill>
                      <a:srgbClr val="000000"/>
                    </a:solidFill>
                  </a:rPr>
                  <a:t>)</a:t>
                </a:r>
                <a:endParaRPr lang="en-US" sz="2400" b="0" dirty="0">
                  <a:latin typeface="Symbol" pitchFamily="-109" charset="2"/>
                </a:endParaRPr>
              </a:p>
            </p:txBody>
          </p:sp>
          <p:sp>
            <p:nvSpPr>
              <p:cNvPr id="19524" name="Rectangle 99"/>
              <p:cNvSpPr>
                <a:spLocks noChangeArrowheads="1"/>
              </p:cNvSpPr>
              <p:nvPr/>
            </p:nvSpPr>
            <p:spPr bwMode="auto">
              <a:xfrm>
                <a:off x="4745" y="1894"/>
                <a:ext cx="34"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a:t>
                </a:r>
                <a:endParaRPr lang="en-US" sz="2400" b="0">
                  <a:latin typeface="Symbol" pitchFamily="-109" charset="2"/>
                </a:endParaRPr>
              </a:p>
            </p:txBody>
          </p:sp>
          <p:sp>
            <p:nvSpPr>
              <p:cNvPr id="19525" name="Rectangle 100"/>
              <p:cNvSpPr>
                <a:spLocks noChangeArrowheads="1"/>
              </p:cNvSpPr>
              <p:nvPr/>
            </p:nvSpPr>
            <p:spPr bwMode="auto">
              <a:xfrm>
                <a:off x="4641" y="1894"/>
                <a:ext cx="34"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a:t>
                </a:r>
                <a:endParaRPr lang="en-US" sz="2400" b="0">
                  <a:latin typeface="Symbol" pitchFamily="-109" charset="2"/>
                </a:endParaRPr>
              </a:p>
            </p:txBody>
          </p:sp>
          <p:sp>
            <p:nvSpPr>
              <p:cNvPr id="19526" name="Rectangle 101"/>
              <p:cNvSpPr>
                <a:spLocks noChangeArrowheads="1"/>
              </p:cNvSpPr>
              <p:nvPr/>
            </p:nvSpPr>
            <p:spPr bwMode="auto">
              <a:xfrm>
                <a:off x="4535" y="1894"/>
                <a:ext cx="45"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a:t>
                </a:r>
                <a:endParaRPr lang="en-US" sz="2400" b="0">
                  <a:latin typeface="Symbol" pitchFamily="-109" charset="2"/>
                </a:endParaRPr>
              </a:p>
            </p:txBody>
          </p:sp>
          <p:sp>
            <p:nvSpPr>
              <p:cNvPr id="19527" name="Rectangle 102"/>
              <p:cNvSpPr>
                <a:spLocks noChangeArrowheads="1"/>
              </p:cNvSpPr>
              <p:nvPr/>
            </p:nvSpPr>
            <p:spPr bwMode="auto">
              <a:xfrm>
                <a:off x="4405" y="1823"/>
                <a:ext cx="74"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a:t>
                </a:r>
                <a:endParaRPr lang="en-US" sz="2400" b="0">
                  <a:latin typeface="Symbol" pitchFamily="-109" charset="2"/>
                </a:endParaRPr>
              </a:p>
            </p:txBody>
          </p:sp>
          <p:sp>
            <p:nvSpPr>
              <p:cNvPr id="19528" name="Rectangle 103"/>
              <p:cNvSpPr>
                <a:spLocks noChangeArrowheads="1"/>
              </p:cNvSpPr>
              <p:nvPr/>
            </p:nvSpPr>
            <p:spPr bwMode="auto">
              <a:xfrm>
                <a:off x="4357" y="1894"/>
                <a:ext cx="34"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 </a:t>
                </a:r>
                <a:endParaRPr lang="en-US" sz="2400" b="0">
                  <a:latin typeface="Symbol" pitchFamily="-109" charset="2"/>
                </a:endParaRPr>
              </a:p>
            </p:txBody>
          </p:sp>
          <p:sp>
            <p:nvSpPr>
              <p:cNvPr id="19529" name="Rectangle 104"/>
              <p:cNvSpPr>
                <a:spLocks noChangeArrowheads="1"/>
              </p:cNvSpPr>
              <p:nvPr/>
            </p:nvSpPr>
            <p:spPr bwMode="auto">
              <a:xfrm>
                <a:off x="4102" y="1894"/>
                <a:ext cx="68"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  </a:t>
                </a:r>
                <a:endParaRPr lang="en-US" sz="2400" b="0">
                  <a:latin typeface="Symbol" pitchFamily="-109" charset="2"/>
                </a:endParaRPr>
              </a:p>
            </p:txBody>
          </p:sp>
          <p:sp>
            <p:nvSpPr>
              <p:cNvPr id="19530" name="Rectangle 105"/>
              <p:cNvSpPr>
                <a:spLocks noChangeArrowheads="1"/>
              </p:cNvSpPr>
              <p:nvPr/>
            </p:nvSpPr>
            <p:spPr bwMode="auto">
              <a:xfrm>
                <a:off x="4078" y="1894"/>
                <a:ext cx="34"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a:t>
                </a:r>
                <a:endParaRPr lang="en-US" sz="2400" b="0">
                  <a:latin typeface="Symbol" pitchFamily="-109" charset="2"/>
                </a:endParaRPr>
              </a:p>
            </p:txBody>
          </p:sp>
          <p:sp>
            <p:nvSpPr>
              <p:cNvPr id="19531" name="Rectangle 106"/>
              <p:cNvSpPr>
                <a:spLocks noChangeArrowheads="1"/>
              </p:cNvSpPr>
              <p:nvPr/>
            </p:nvSpPr>
            <p:spPr bwMode="auto">
              <a:xfrm>
                <a:off x="4051" y="1894"/>
                <a:ext cx="34"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 </a:t>
                </a:r>
                <a:endParaRPr lang="en-US" sz="2400" b="0">
                  <a:latin typeface="Symbol" pitchFamily="-109" charset="2"/>
                </a:endParaRPr>
              </a:p>
            </p:txBody>
          </p:sp>
          <p:sp>
            <p:nvSpPr>
              <p:cNvPr id="19532" name="Rectangle 107"/>
              <p:cNvSpPr>
                <a:spLocks noChangeArrowheads="1"/>
              </p:cNvSpPr>
              <p:nvPr/>
            </p:nvSpPr>
            <p:spPr bwMode="auto">
              <a:xfrm>
                <a:off x="4015" y="1894"/>
                <a:ext cx="45"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a:t>
                </a:r>
                <a:endParaRPr lang="en-US" sz="2400" b="0">
                  <a:latin typeface="Symbol" pitchFamily="-109" charset="2"/>
                </a:endParaRPr>
              </a:p>
            </p:txBody>
          </p:sp>
          <p:sp>
            <p:nvSpPr>
              <p:cNvPr id="19533" name="Rectangle 108"/>
              <p:cNvSpPr>
                <a:spLocks noChangeArrowheads="1"/>
              </p:cNvSpPr>
              <p:nvPr/>
            </p:nvSpPr>
            <p:spPr bwMode="auto">
              <a:xfrm>
                <a:off x="3859" y="1894"/>
                <a:ext cx="45"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a:t>
                </a:r>
                <a:endParaRPr lang="en-US" sz="2400" b="0">
                  <a:latin typeface="Symbol" pitchFamily="-109" charset="2"/>
                </a:endParaRPr>
              </a:p>
            </p:txBody>
          </p:sp>
          <p:sp>
            <p:nvSpPr>
              <p:cNvPr id="19534" name="Rectangle 109"/>
              <p:cNvSpPr>
                <a:spLocks noChangeArrowheads="1"/>
              </p:cNvSpPr>
              <p:nvPr/>
            </p:nvSpPr>
            <p:spPr bwMode="auto">
              <a:xfrm>
                <a:off x="3481" y="1894"/>
                <a:ext cx="45"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a:t>
                </a:r>
                <a:endParaRPr lang="en-US" sz="2400" b="0">
                  <a:latin typeface="Symbol" pitchFamily="-109" charset="2"/>
                </a:endParaRPr>
              </a:p>
            </p:txBody>
          </p:sp>
          <p:sp>
            <p:nvSpPr>
              <p:cNvPr id="19535" name="Rectangle 110"/>
              <p:cNvSpPr>
                <a:spLocks noChangeArrowheads="1"/>
              </p:cNvSpPr>
              <p:nvPr/>
            </p:nvSpPr>
            <p:spPr bwMode="auto">
              <a:xfrm>
                <a:off x="3394" y="1894"/>
                <a:ext cx="34"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a:t>
                </a:r>
                <a:endParaRPr lang="en-US" sz="2400" b="0">
                  <a:latin typeface="Symbol" pitchFamily="-109" charset="2"/>
                </a:endParaRPr>
              </a:p>
            </p:txBody>
          </p:sp>
          <p:sp>
            <p:nvSpPr>
              <p:cNvPr id="19536" name="Rectangle 111"/>
              <p:cNvSpPr>
                <a:spLocks noChangeArrowheads="1"/>
              </p:cNvSpPr>
              <p:nvPr/>
            </p:nvSpPr>
            <p:spPr bwMode="auto">
              <a:xfrm>
                <a:off x="3289" y="1894"/>
                <a:ext cx="34"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a:t>
                </a:r>
                <a:endParaRPr lang="en-US" sz="2400" b="0">
                  <a:latin typeface="Symbol" pitchFamily="-109" charset="2"/>
                </a:endParaRPr>
              </a:p>
            </p:txBody>
          </p:sp>
          <p:sp>
            <p:nvSpPr>
              <p:cNvPr id="19537" name="Rectangle 112"/>
              <p:cNvSpPr>
                <a:spLocks noChangeArrowheads="1"/>
              </p:cNvSpPr>
              <p:nvPr/>
            </p:nvSpPr>
            <p:spPr bwMode="auto">
              <a:xfrm>
                <a:off x="3182" y="1894"/>
                <a:ext cx="45"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a:t>
                </a:r>
                <a:endParaRPr lang="en-US" sz="2400" b="0">
                  <a:latin typeface="Symbol" pitchFamily="-109" charset="2"/>
                </a:endParaRPr>
              </a:p>
            </p:txBody>
          </p:sp>
          <p:sp>
            <p:nvSpPr>
              <p:cNvPr id="19538" name="Rectangle 113"/>
              <p:cNvSpPr>
                <a:spLocks noChangeArrowheads="1"/>
              </p:cNvSpPr>
              <p:nvPr/>
            </p:nvSpPr>
            <p:spPr bwMode="auto">
              <a:xfrm>
                <a:off x="3045" y="1823"/>
                <a:ext cx="74"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a:t>
                </a:r>
                <a:endParaRPr lang="en-US" sz="2400" b="0">
                  <a:latin typeface="Symbol" pitchFamily="-109" charset="2"/>
                </a:endParaRPr>
              </a:p>
            </p:txBody>
          </p:sp>
          <p:sp>
            <p:nvSpPr>
              <p:cNvPr id="19539" name="Rectangle 114"/>
              <p:cNvSpPr>
                <a:spLocks noChangeArrowheads="1"/>
              </p:cNvSpPr>
              <p:nvPr/>
            </p:nvSpPr>
            <p:spPr bwMode="auto">
              <a:xfrm>
                <a:off x="2988" y="1894"/>
                <a:ext cx="34"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 </a:t>
                </a:r>
                <a:endParaRPr lang="en-US" sz="2400" b="0">
                  <a:latin typeface="Symbol" pitchFamily="-109" charset="2"/>
                </a:endParaRPr>
              </a:p>
            </p:txBody>
          </p:sp>
          <p:sp>
            <p:nvSpPr>
              <p:cNvPr id="19540" name="Rectangle 115"/>
              <p:cNvSpPr>
                <a:spLocks noChangeArrowheads="1"/>
              </p:cNvSpPr>
              <p:nvPr/>
            </p:nvSpPr>
            <p:spPr bwMode="auto">
              <a:xfrm>
                <a:off x="4279" y="1135"/>
                <a:ext cx="606"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FF0000"/>
                    </a:solidFill>
                  </a:rPr>
                  <a:t>)</a:t>
                </a:r>
                <a:r>
                  <a:rPr lang="en-US" sz="1700" b="0">
                    <a:solidFill>
                      <a:srgbClr val="000000"/>
                    </a:solidFill>
                  </a:rPr>
                  <a:t>  </a:t>
                </a:r>
                <a:r>
                  <a:rPr lang="en-US" sz="1700" b="0">
                    <a:solidFill>
                      <a:srgbClr val="FF0000"/>
                    </a:solidFill>
                  </a:rPr>
                  <a:t>Dirac f.f.</a:t>
                </a:r>
                <a:endParaRPr lang="en-US" sz="2400" b="0">
                  <a:solidFill>
                    <a:srgbClr val="FF0000"/>
                  </a:solidFill>
                  <a:latin typeface="Symbol" pitchFamily="-109" charset="2"/>
                </a:endParaRPr>
              </a:p>
            </p:txBody>
          </p:sp>
          <p:sp>
            <p:nvSpPr>
              <p:cNvPr id="19541" name="Rectangle 116"/>
              <p:cNvSpPr>
                <a:spLocks noChangeArrowheads="1"/>
              </p:cNvSpPr>
              <p:nvPr/>
            </p:nvSpPr>
            <p:spPr bwMode="auto">
              <a:xfrm>
                <a:off x="4157" y="1135"/>
                <a:ext cx="45"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FF0000"/>
                    </a:solidFill>
                  </a:rPr>
                  <a:t>(</a:t>
                </a:r>
                <a:endParaRPr lang="en-US" sz="2400" b="0">
                  <a:solidFill>
                    <a:srgbClr val="FF0000"/>
                  </a:solidFill>
                  <a:latin typeface="Symbol" pitchFamily="-109" charset="2"/>
                </a:endParaRPr>
              </a:p>
            </p:txBody>
          </p:sp>
          <p:sp>
            <p:nvSpPr>
              <p:cNvPr id="19542" name="Rectangle 117"/>
              <p:cNvSpPr>
                <a:spLocks noChangeArrowheads="1"/>
              </p:cNvSpPr>
              <p:nvPr/>
            </p:nvSpPr>
            <p:spPr bwMode="auto">
              <a:xfrm>
                <a:off x="3634" y="1135"/>
                <a:ext cx="45"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a:t>
                </a:r>
                <a:endParaRPr lang="en-US" sz="2400" b="0">
                  <a:latin typeface="Symbol" pitchFamily="-109" charset="2"/>
                </a:endParaRPr>
              </a:p>
            </p:txBody>
          </p:sp>
          <p:sp>
            <p:nvSpPr>
              <p:cNvPr id="19543" name="Rectangle 118"/>
              <p:cNvSpPr>
                <a:spLocks noChangeArrowheads="1"/>
              </p:cNvSpPr>
              <p:nvPr/>
            </p:nvSpPr>
            <p:spPr bwMode="auto">
              <a:xfrm>
                <a:off x="3548" y="1135"/>
                <a:ext cx="34"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a:t>
                </a:r>
                <a:endParaRPr lang="en-US" sz="2400" b="0">
                  <a:latin typeface="Symbol" pitchFamily="-109" charset="2"/>
                </a:endParaRPr>
              </a:p>
            </p:txBody>
          </p:sp>
          <p:sp>
            <p:nvSpPr>
              <p:cNvPr id="19544" name="Rectangle 119"/>
              <p:cNvSpPr>
                <a:spLocks noChangeArrowheads="1"/>
              </p:cNvSpPr>
              <p:nvPr/>
            </p:nvSpPr>
            <p:spPr bwMode="auto">
              <a:xfrm>
                <a:off x="3443" y="1135"/>
                <a:ext cx="34"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a:t>
                </a:r>
                <a:endParaRPr lang="en-US" sz="2400" b="0">
                  <a:latin typeface="Symbol" pitchFamily="-109" charset="2"/>
                </a:endParaRPr>
              </a:p>
            </p:txBody>
          </p:sp>
          <p:sp>
            <p:nvSpPr>
              <p:cNvPr id="19545" name="Rectangle 120"/>
              <p:cNvSpPr>
                <a:spLocks noChangeArrowheads="1"/>
              </p:cNvSpPr>
              <p:nvPr/>
            </p:nvSpPr>
            <p:spPr bwMode="auto">
              <a:xfrm>
                <a:off x="3335" y="1135"/>
                <a:ext cx="45"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a:t>
                </a:r>
                <a:endParaRPr lang="en-US" sz="2400" b="0">
                  <a:latin typeface="Symbol" pitchFamily="-109" charset="2"/>
                </a:endParaRPr>
              </a:p>
            </p:txBody>
          </p:sp>
          <p:sp>
            <p:nvSpPr>
              <p:cNvPr id="19546" name="Rectangle 121"/>
              <p:cNvSpPr>
                <a:spLocks noChangeArrowheads="1"/>
              </p:cNvSpPr>
              <p:nvPr/>
            </p:nvSpPr>
            <p:spPr bwMode="auto">
              <a:xfrm>
                <a:off x="5137" y="1970"/>
                <a:ext cx="20" cy="96"/>
              </a:xfrm>
              <a:prstGeom prst="rect">
                <a:avLst/>
              </a:prstGeom>
              <a:noFill/>
              <a:ln w="9525">
                <a:noFill/>
                <a:miter lim="800000"/>
                <a:headEnd/>
                <a:tailEnd/>
              </a:ln>
            </p:spPr>
            <p:txBody>
              <a:bodyPr wrap="none" lIns="0" tIns="0" rIns="0" bIns="0">
                <a:prstTxWarp prst="textNoShape">
                  <a:avLst/>
                </a:prstTxWarp>
                <a:spAutoFit/>
              </a:bodyPr>
              <a:lstStyle/>
              <a:p>
                <a:r>
                  <a:rPr lang="en-US" sz="1000" b="0">
                    <a:solidFill>
                      <a:srgbClr val="000000"/>
                    </a:solidFill>
                  </a:rPr>
                  <a:t>,</a:t>
                </a:r>
                <a:endParaRPr lang="en-US" sz="2400" b="0">
                  <a:latin typeface="Symbol" pitchFamily="-109" charset="2"/>
                </a:endParaRPr>
              </a:p>
            </p:txBody>
          </p:sp>
          <p:sp>
            <p:nvSpPr>
              <p:cNvPr id="19547" name="Rectangle 122"/>
              <p:cNvSpPr>
                <a:spLocks noChangeArrowheads="1"/>
              </p:cNvSpPr>
              <p:nvPr/>
            </p:nvSpPr>
            <p:spPr bwMode="auto">
              <a:xfrm>
                <a:off x="4180" y="1761"/>
                <a:ext cx="40" cy="96"/>
              </a:xfrm>
              <a:prstGeom prst="rect">
                <a:avLst/>
              </a:prstGeom>
              <a:noFill/>
              <a:ln w="9525">
                <a:noFill/>
                <a:miter lim="800000"/>
                <a:headEnd/>
                <a:tailEnd/>
              </a:ln>
            </p:spPr>
            <p:txBody>
              <a:bodyPr wrap="none" lIns="0" tIns="0" rIns="0" bIns="0">
                <a:prstTxWarp prst="textNoShape">
                  <a:avLst/>
                </a:prstTxWarp>
                <a:spAutoFit/>
              </a:bodyPr>
              <a:lstStyle/>
              <a:p>
                <a:r>
                  <a:rPr lang="en-US" sz="1000" b="0">
                    <a:solidFill>
                      <a:srgbClr val="000000"/>
                    </a:solidFill>
                  </a:rPr>
                  <a:t>1</a:t>
                </a:r>
                <a:endParaRPr lang="en-US" sz="2400" b="0">
                  <a:latin typeface="Symbol" pitchFamily="-109" charset="2"/>
                </a:endParaRPr>
              </a:p>
            </p:txBody>
          </p:sp>
          <p:sp>
            <p:nvSpPr>
              <p:cNvPr id="19548" name="Rectangle 123"/>
              <p:cNvSpPr>
                <a:spLocks noChangeArrowheads="1"/>
              </p:cNvSpPr>
              <p:nvPr/>
            </p:nvSpPr>
            <p:spPr bwMode="auto">
              <a:xfrm>
                <a:off x="4201" y="2068"/>
                <a:ext cx="40" cy="96"/>
              </a:xfrm>
              <a:prstGeom prst="rect">
                <a:avLst/>
              </a:prstGeom>
              <a:noFill/>
              <a:ln w="9525">
                <a:noFill/>
                <a:miter lim="800000"/>
                <a:headEnd/>
                <a:tailEnd/>
              </a:ln>
            </p:spPr>
            <p:txBody>
              <a:bodyPr wrap="none" lIns="0" tIns="0" rIns="0" bIns="0">
                <a:prstTxWarp prst="textNoShape">
                  <a:avLst/>
                </a:prstTxWarp>
                <a:spAutoFit/>
              </a:bodyPr>
              <a:lstStyle/>
              <a:p>
                <a:r>
                  <a:rPr lang="en-US" sz="1000" b="0">
                    <a:solidFill>
                      <a:srgbClr val="000000"/>
                    </a:solidFill>
                  </a:rPr>
                  <a:t>1</a:t>
                </a:r>
                <a:endParaRPr lang="en-US" sz="2400" b="0">
                  <a:latin typeface="Symbol" pitchFamily="-109" charset="2"/>
                </a:endParaRPr>
              </a:p>
            </p:txBody>
          </p:sp>
          <p:sp>
            <p:nvSpPr>
              <p:cNvPr id="19549" name="Rectangle 124"/>
              <p:cNvSpPr>
                <a:spLocks noChangeArrowheads="1"/>
              </p:cNvSpPr>
              <p:nvPr/>
            </p:nvSpPr>
            <p:spPr bwMode="auto">
              <a:xfrm>
                <a:off x="3785" y="1970"/>
                <a:ext cx="20" cy="96"/>
              </a:xfrm>
              <a:prstGeom prst="rect">
                <a:avLst/>
              </a:prstGeom>
              <a:noFill/>
              <a:ln w="9525">
                <a:noFill/>
                <a:miter lim="800000"/>
                <a:headEnd/>
                <a:tailEnd/>
              </a:ln>
            </p:spPr>
            <p:txBody>
              <a:bodyPr wrap="none" lIns="0" tIns="0" rIns="0" bIns="0">
                <a:prstTxWarp prst="textNoShape">
                  <a:avLst/>
                </a:prstTxWarp>
                <a:spAutoFit/>
              </a:bodyPr>
              <a:lstStyle/>
              <a:p>
                <a:r>
                  <a:rPr lang="en-US" sz="1000" b="0">
                    <a:solidFill>
                      <a:srgbClr val="000000"/>
                    </a:solidFill>
                  </a:rPr>
                  <a:t>,</a:t>
                </a:r>
                <a:endParaRPr lang="en-US" sz="2400" b="0">
                  <a:latin typeface="Symbol" pitchFamily="-109" charset="2"/>
                </a:endParaRPr>
              </a:p>
            </p:txBody>
          </p:sp>
          <p:sp>
            <p:nvSpPr>
              <p:cNvPr id="19550" name="Rectangle 125"/>
              <p:cNvSpPr>
                <a:spLocks noChangeArrowheads="1"/>
              </p:cNvSpPr>
              <p:nvPr/>
            </p:nvSpPr>
            <p:spPr bwMode="auto">
              <a:xfrm>
                <a:off x="2806" y="1761"/>
                <a:ext cx="40" cy="96"/>
              </a:xfrm>
              <a:prstGeom prst="rect">
                <a:avLst/>
              </a:prstGeom>
              <a:noFill/>
              <a:ln w="9525">
                <a:noFill/>
                <a:miter lim="800000"/>
                <a:headEnd/>
                <a:tailEnd/>
              </a:ln>
            </p:spPr>
            <p:txBody>
              <a:bodyPr wrap="none" lIns="0" tIns="0" rIns="0" bIns="0">
                <a:prstTxWarp prst="textNoShape">
                  <a:avLst/>
                </a:prstTxWarp>
                <a:spAutoFit/>
              </a:bodyPr>
              <a:lstStyle/>
              <a:p>
                <a:r>
                  <a:rPr lang="en-US" sz="1000" b="0">
                    <a:solidFill>
                      <a:srgbClr val="000000"/>
                    </a:solidFill>
                  </a:rPr>
                  <a:t>1</a:t>
                </a:r>
                <a:endParaRPr lang="en-US" sz="2400" b="0">
                  <a:latin typeface="Symbol" pitchFamily="-109" charset="2"/>
                </a:endParaRPr>
              </a:p>
            </p:txBody>
          </p:sp>
          <p:sp>
            <p:nvSpPr>
              <p:cNvPr id="19551" name="Rectangle 126"/>
              <p:cNvSpPr>
                <a:spLocks noChangeArrowheads="1"/>
              </p:cNvSpPr>
              <p:nvPr/>
            </p:nvSpPr>
            <p:spPr bwMode="auto">
              <a:xfrm>
                <a:off x="2827" y="2068"/>
                <a:ext cx="40" cy="96"/>
              </a:xfrm>
              <a:prstGeom prst="rect">
                <a:avLst/>
              </a:prstGeom>
              <a:noFill/>
              <a:ln w="9525">
                <a:noFill/>
                <a:miter lim="800000"/>
                <a:headEnd/>
                <a:tailEnd/>
              </a:ln>
            </p:spPr>
            <p:txBody>
              <a:bodyPr wrap="none" lIns="0" tIns="0" rIns="0" bIns="0">
                <a:prstTxWarp prst="textNoShape">
                  <a:avLst/>
                </a:prstTxWarp>
                <a:spAutoFit/>
              </a:bodyPr>
              <a:lstStyle/>
              <a:p>
                <a:r>
                  <a:rPr lang="en-US" sz="1000" b="0">
                    <a:solidFill>
                      <a:srgbClr val="000000"/>
                    </a:solidFill>
                  </a:rPr>
                  <a:t>1</a:t>
                </a:r>
                <a:endParaRPr lang="en-US" sz="2400" b="0">
                  <a:latin typeface="Symbol" pitchFamily="-109" charset="2"/>
                </a:endParaRPr>
              </a:p>
            </p:txBody>
          </p:sp>
          <p:sp>
            <p:nvSpPr>
              <p:cNvPr id="19552" name="Rectangle 127"/>
              <p:cNvSpPr>
                <a:spLocks noChangeArrowheads="1"/>
              </p:cNvSpPr>
              <p:nvPr/>
            </p:nvSpPr>
            <p:spPr bwMode="auto">
              <a:xfrm>
                <a:off x="2806" y="1042"/>
                <a:ext cx="40" cy="96"/>
              </a:xfrm>
              <a:prstGeom prst="rect">
                <a:avLst/>
              </a:prstGeom>
              <a:noFill/>
              <a:ln w="9525">
                <a:noFill/>
                <a:miter lim="800000"/>
                <a:headEnd/>
                <a:tailEnd/>
              </a:ln>
            </p:spPr>
            <p:txBody>
              <a:bodyPr wrap="none" lIns="0" tIns="0" rIns="0" bIns="0">
                <a:prstTxWarp prst="textNoShape">
                  <a:avLst/>
                </a:prstTxWarp>
                <a:spAutoFit/>
              </a:bodyPr>
              <a:lstStyle/>
              <a:p>
                <a:r>
                  <a:rPr lang="en-US" sz="1000" b="0">
                    <a:solidFill>
                      <a:srgbClr val="000000"/>
                    </a:solidFill>
                  </a:rPr>
                  <a:t>1</a:t>
                </a:r>
                <a:endParaRPr lang="en-US" sz="2400" b="0">
                  <a:latin typeface="Symbol" pitchFamily="-109" charset="2"/>
                </a:endParaRPr>
              </a:p>
            </p:txBody>
          </p:sp>
          <p:sp>
            <p:nvSpPr>
              <p:cNvPr id="19553" name="Rectangle 128"/>
              <p:cNvSpPr>
                <a:spLocks noChangeArrowheads="1"/>
              </p:cNvSpPr>
              <p:nvPr/>
            </p:nvSpPr>
            <p:spPr bwMode="auto">
              <a:xfrm>
                <a:off x="5324" y="1894"/>
                <a:ext cx="38"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000000"/>
                    </a:solidFill>
                  </a:rPr>
                  <a:t>t</a:t>
                </a:r>
                <a:endParaRPr lang="en-US" sz="2400" b="0">
                  <a:latin typeface="Symbol" pitchFamily="-109" charset="2"/>
                </a:endParaRPr>
              </a:p>
            </p:txBody>
          </p:sp>
          <p:sp>
            <p:nvSpPr>
              <p:cNvPr id="19554" name="Rectangle 129"/>
              <p:cNvSpPr>
                <a:spLocks noChangeArrowheads="1"/>
              </p:cNvSpPr>
              <p:nvPr/>
            </p:nvSpPr>
            <p:spPr bwMode="auto">
              <a:xfrm>
                <a:off x="4996" y="1894"/>
                <a:ext cx="98"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000000"/>
                    </a:solidFill>
                  </a:rPr>
                  <a:t>G</a:t>
                </a:r>
                <a:endParaRPr lang="en-US" sz="2400" b="0">
                  <a:latin typeface="Symbol" pitchFamily="-109" charset="2"/>
                </a:endParaRPr>
              </a:p>
            </p:txBody>
          </p:sp>
          <p:sp>
            <p:nvSpPr>
              <p:cNvPr id="19555" name="Rectangle 130"/>
              <p:cNvSpPr>
                <a:spLocks noChangeArrowheads="1"/>
              </p:cNvSpPr>
              <p:nvPr/>
            </p:nvSpPr>
            <p:spPr bwMode="auto">
              <a:xfrm>
                <a:off x="4790" y="1894"/>
                <a:ext cx="38"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000000"/>
                    </a:solidFill>
                  </a:rPr>
                  <a:t>t</a:t>
                </a:r>
                <a:endParaRPr lang="en-US" sz="2400" b="0">
                  <a:latin typeface="Symbol" pitchFamily="-109" charset="2"/>
                </a:endParaRPr>
              </a:p>
            </p:txBody>
          </p:sp>
          <p:sp>
            <p:nvSpPr>
              <p:cNvPr id="19556" name="Rectangle 131"/>
              <p:cNvSpPr>
                <a:spLocks noChangeArrowheads="1"/>
              </p:cNvSpPr>
              <p:nvPr/>
            </p:nvSpPr>
            <p:spPr bwMode="auto">
              <a:xfrm>
                <a:off x="4585" y="1894"/>
                <a:ext cx="60"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000000"/>
                    </a:solidFill>
                  </a:rPr>
                  <a:t>x</a:t>
                </a:r>
                <a:endParaRPr lang="en-US" sz="2400" b="0">
                  <a:latin typeface="Symbol" pitchFamily="-109" charset="2"/>
                </a:endParaRPr>
              </a:p>
            </p:txBody>
          </p:sp>
          <p:sp>
            <p:nvSpPr>
              <p:cNvPr id="19557" name="Rectangle 132"/>
              <p:cNvSpPr>
                <a:spLocks noChangeArrowheads="1"/>
              </p:cNvSpPr>
              <p:nvPr/>
            </p:nvSpPr>
            <p:spPr bwMode="auto">
              <a:xfrm>
                <a:off x="4392" y="1894"/>
                <a:ext cx="83"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000000"/>
                    </a:solidFill>
                  </a:rPr>
                  <a:t>E</a:t>
                </a:r>
                <a:endParaRPr lang="en-US" sz="2400" b="0">
                  <a:latin typeface="Symbol" pitchFamily="-109" charset="2"/>
                </a:endParaRPr>
              </a:p>
            </p:txBody>
          </p:sp>
          <p:sp>
            <p:nvSpPr>
              <p:cNvPr id="19558" name="Rectangle 133"/>
              <p:cNvSpPr>
                <a:spLocks noChangeArrowheads="1"/>
              </p:cNvSpPr>
              <p:nvPr/>
            </p:nvSpPr>
            <p:spPr bwMode="auto">
              <a:xfrm>
                <a:off x="4242" y="1894"/>
                <a:ext cx="128"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000000"/>
                    </a:solidFill>
                  </a:rPr>
                  <a:t>dx</a:t>
                </a:r>
                <a:endParaRPr lang="en-US" sz="2400" b="0">
                  <a:latin typeface="Symbol" pitchFamily="-109" charset="2"/>
                </a:endParaRPr>
              </a:p>
            </p:txBody>
          </p:sp>
          <p:sp>
            <p:nvSpPr>
              <p:cNvPr id="19559" name="Rectangle 134"/>
              <p:cNvSpPr>
                <a:spLocks noChangeArrowheads="1"/>
              </p:cNvSpPr>
              <p:nvPr/>
            </p:nvSpPr>
            <p:spPr bwMode="auto">
              <a:xfrm>
                <a:off x="3972" y="1894"/>
                <a:ext cx="38"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000000"/>
                    </a:solidFill>
                  </a:rPr>
                  <a:t>t</a:t>
                </a:r>
                <a:endParaRPr lang="en-US" sz="2400" b="0">
                  <a:latin typeface="Symbol" pitchFamily="-109" charset="2"/>
                </a:endParaRPr>
              </a:p>
            </p:txBody>
          </p:sp>
          <p:sp>
            <p:nvSpPr>
              <p:cNvPr id="19560" name="Rectangle 135"/>
              <p:cNvSpPr>
                <a:spLocks noChangeArrowheads="1"/>
              </p:cNvSpPr>
              <p:nvPr/>
            </p:nvSpPr>
            <p:spPr bwMode="auto">
              <a:xfrm>
                <a:off x="3646" y="1894"/>
                <a:ext cx="98"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000000"/>
                    </a:solidFill>
                  </a:rPr>
                  <a:t>G</a:t>
                </a:r>
                <a:endParaRPr lang="en-US" sz="2400" b="0">
                  <a:latin typeface="Symbol" pitchFamily="-109" charset="2"/>
                </a:endParaRPr>
              </a:p>
            </p:txBody>
          </p:sp>
          <p:sp>
            <p:nvSpPr>
              <p:cNvPr id="19561" name="Rectangle 136"/>
              <p:cNvSpPr>
                <a:spLocks noChangeArrowheads="1"/>
              </p:cNvSpPr>
              <p:nvPr/>
            </p:nvSpPr>
            <p:spPr bwMode="auto">
              <a:xfrm>
                <a:off x="3438" y="1894"/>
                <a:ext cx="38"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000000"/>
                    </a:solidFill>
                  </a:rPr>
                  <a:t>t</a:t>
                </a:r>
                <a:endParaRPr lang="en-US" sz="2400" b="0">
                  <a:latin typeface="Symbol" pitchFamily="-109" charset="2"/>
                </a:endParaRPr>
              </a:p>
            </p:txBody>
          </p:sp>
          <p:sp>
            <p:nvSpPr>
              <p:cNvPr id="19562" name="Rectangle 137"/>
              <p:cNvSpPr>
                <a:spLocks noChangeArrowheads="1"/>
              </p:cNvSpPr>
              <p:nvPr/>
            </p:nvSpPr>
            <p:spPr bwMode="auto">
              <a:xfrm>
                <a:off x="3234" y="1894"/>
                <a:ext cx="60"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000000"/>
                    </a:solidFill>
                  </a:rPr>
                  <a:t>x</a:t>
                </a:r>
                <a:endParaRPr lang="en-US" sz="2400" b="0">
                  <a:latin typeface="Symbol" pitchFamily="-109" charset="2"/>
                </a:endParaRPr>
              </a:p>
            </p:txBody>
          </p:sp>
          <p:sp>
            <p:nvSpPr>
              <p:cNvPr id="19563" name="Rectangle 138"/>
              <p:cNvSpPr>
                <a:spLocks noChangeArrowheads="1"/>
              </p:cNvSpPr>
              <p:nvPr/>
            </p:nvSpPr>
            <p:spPr bwMode="auto">
              <a:xfrm>
                <a:off x="3018" y="1894"/>
                <a:ext cx="98"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000000"/>
                    </a:solidFill>
                  </a:rPr>
                  <a:t>H</a:t>
                </a:r>
                <a:endParaRPr lang="en-US" sz="2400" b="0">
                  <a:latin typeface="Symbol" pitchFamily="-109" charset="2"/>
                </a:endParaRPr>
              </a:p>
            </p:txBody>
          </p:sp>
          <p:sp>
            <p:nvSpPr>
              <p:cNvPr id="19564" name="Rectangle 139"/>
              <p:cNvSpPr>
                <a:spLocks noChangeArrowheads="1"/>
              </p:cNvSpPr>
              <p:nvPr/>
            </p:nvSpPr>
            <p:spPr bwMode="auto">
              <a:xfrm>
                <a:off x="2871" y="1894"/>
                <a:ext cx="128"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000000"/>
                    </a:solidFill>
                  </a:rPr>
                  <a:t>dx</a:t>
                </a:r>
                <a:endParaRPr lang="en-US" sz="2400" b="0">
                  <a:latin typeface="Symbol" pitchFamily="-109" charset="2"/>
                </a:endParaRPr>
              </a:p>
            </p:txBody>
          </p:sp>
          <p:sp>
            <p:nvSpPr>
              <p:cNvPr id="19565" name="Rectangle 140"/>
              <p:cNvSpPr>
                <a:spLocks noChangeArrowheads="1"/>
              </p:cNvSpPr>
              <p:nvPr/>
            </p:nvSpPr>
            <p:spPr bwMode="auto">
              <a:xfrm>
                <a:off x="4231" y="1135"/>
                <a:ext cx="38"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FF0000"/>
                    </a:solidFill>
                  </a:rPr>
                  <a:t>t</a:t>
                </a:r>
                <a:endParaRPr lang="en-US" sz="2400" b="0">
                  <a:solidFill>
                    <a:srgbClr val="FF0000"/>
                  </a:solidFill>
                  <a:latin typeface="Symbol" pitchFamily="-109" charset="2"/>
                </a:endParaRPr>
              </a:p>
            </p:txBody>
          </p:sp>
          <p:sp>
            <p:nvSpPr>
              <p:cNvPr id="19566" name="Rectangle 141"/>
              <p:cNvSpPr>
                <a:spLocks noChangeArrowheads="1"/>
              </p:cNvSpPr>
              <p:nvPr/>
            </p:nvSpPr>
            <p:spPr bwMode="auto">
              <a:xfrm>
                <a:off x="3980" y="1135"/>
                <a:ext cx="127"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FF0000"/>
                    </a:solidFill>
                  </a:rPr>
                  <a:t>F</a:t>
                </a:r>
                <a:r>
                  <a:rPr lang="en-US" sz="1700" b="0" i="1" baseline="-25000">
                    <a:solidFill>
                      <a:srgbClr val="FF0000"/>
                    </a:solidFill>
                  </a:rPr>
                  <a:t>1</a:t>
                </a:r>
                <a:endParaRPr lang="en-US" sz="2400" b="0">
                  <a:solidFill>
                    <a:srgbClr val="FF0000"/>
                  </a:solidFill>
                  <a:latin typeface="Symbol" pitchFamily="-109" charset="2"/>
                </a:endParaRPr>
              </a:p>
            </p:txBody>
          </p:sp>
          <p:sp>
            <p:nvSpPr>
              <p:cNvPr id="19567" name="Rectangle 142"/>
              <p:cNvSpPr>
                <a:spLocks noChangeArrowheads="1"/>
              </p:cNvSpPr>
              <p:nvPr/>
            </p:nvSpPr>
            <p:spPr bwMode="auto">
              <a:xfrm>
                <a:off x="3593" y="1135"/>
                <a:ext cx="38"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000000"/>
                    </a:solidFill>
                  </a:rPr>
                  <a:t>t</a:t>
                </a:r>
                <a:endParaRPr lang="en-US" sz="2400" b="0">
                  <a:latin typeface="Symbol" pitchFamily="-109" charset="2"/>
                </a:endParaRPr>
              </a:p>
            </p:txBody>
          </p:sp>
          <p:sp>
            <p:nvSpPr>
              <p:cNvPr id="19568" name="Rectangle 143"/>
              <p:cNvSpPr>
                <a:spLocks noChangeArrowheads="1"/>
              </p:cNvSpPr>
              <p:nvPr/>
            </p:nvSpPr>
            <p:spPr bwMode="auto">
              <a:xfrm>
                <a:off x="3388" y="1135"/>
                <a:ext cx="60"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000000"/>
                    </a:solidFill>
                  </a:rPr>
                  <a:t>x</a:t>
                </a:r>
                <a:endParaRPr lang="en-US" sz="2400" b="0">
                  <a:latin typeface="Symbol" pitchFamily="-109" charset="2"/>
                </a:endParaRPr>
              </a:p>
            </p:txBody>
          </p:sp>
          <p:sp>
            <p:nvSpPr>
              <p:cNvPr id="19569" name="Rectangle 144"/>
              <p:cNvSpPr>
                <a:spLocks noChangeArrowheads="1"/>
              </p:cNvSpPr>
              <p:nvPr/>
            </p:nvSpPr>
            <p:spPr bwMode="auto">
              <a:xfrm>
                <a:off x="3172" y="1135"/>
                <a:ext cx="98"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000000"/>
                    </a:solidFill>
                  </a:rPr>
                  <a:t>H</a:t>
                </a:r>
                <a:endParaRPr lang="en-US" sz="2400" b="0">
                  <a:latin typeface="Symbol" pitchFamily="-109" charset="2"/>
                </a:endParaRPr>
              </a:p>
            </p:txBody>
          </p:sp>
          <p:sp>
            <p:nvSpPr>
              <p:cNvPr id="19570" name="Rectangle 145"/>
              <p:cNvSpPr>
                <a:spLocks noChangeArrowheads="1"/>
              </p:cNvSpPr>
              <p:nvPr/>
            </p:nvSpPr>
            <p:spPr bwMode="auto">
              <a:xfrm>
                <a:off x="2871" y="1135"/>
                <a:ext cx="128"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000000"/>
                    </a:solidFill>
                  </a:rPr>
                  <a:t>dx</a:t>
                </a:r>
                <a:endParaRPr lang="en-US" sz="2400" b="0">
                  <a:latin typeface="Symbol" pitchFamily="-109" charset="2"/>
                </a:endParaRPr>
              </a:p>
            </p:txBody>
          </p:sp>
          <p:sp>
            <p:nvSpPr>
              <p:cNvPr id="19571" name="Rectangle 146"/>
              <p:cNvSpPr>
                <a:spLocks noChangeArrowheads="1"/>
              </p:cNvSpPr>
              <p:nvPr/>
            </p:nvSpPr>
            <p:spPr bwMode="auto">
              <a:xfrm>
                <a:off x="5159" y="1971"/>
                <a:ext cx="40" cy="96"/>
              </a:xfrm>
              <a:prstGeom prst="rect">
                <a:avLst/>
              </a:prstGeom>
              <a:noFill/>
              <a:ln w="9525">
                <a:noFill/>
                <a:miter lim="800000"/>
                <a:headEnd/>
                <a:tailEnd/>
              </a:ln>
            </p:spPr>
            <p:txBody>
              <a:bodyPr wrap="none" lIns="0" tIns="0" rIns="0" bIns="0">
                <a:prstTxWarp prst="textNoShape">
                  <a:avLst/>
                </a:prstTxWarp>
                <a:spAutoFit/>
              </a:bodyPr>
              <a:lstStyle/>
              <a:p>
                <a:r>
                  <a:rPr lang="en-US" sz="1000" b="0" i="1">
                    <a:solidFill>
                      <a:srgbClr val="000000"/>
                    </a:solidFill>
                  </a:rPr>
                  <a:t>q</a:t>
                </a:r>
                <a:endParaRPr lang="en-US" sz="2400" b="0">
                  <a:latin typeface="Symbol" pitchFamily="-109" charset="2"/>
                </a:endParaRPr>
              </a:p>
            </p:txBody>
          </p:sp>
          <p:sp>
            <p:nvSpPr>
              <p:cNvPr id="19572" name="Rectangle 147"/>
              <p:cNvSpPr>
                <a:spLocks noChangeArrowheads="1"/>
              </p:cNvSpPr>
              <p:nvPr/>
            </p:nvSpPr>
            <p:spPr bwMode="auto">
              <a:xfrm>
                <a:off x="5088" y="1971"/>
                <a:ext cx="49" cy="96"/>
              </a:xfrm>
              <a:prstGeom prst="rect">
                <a:avLst/>
              </a:prstGeom>
              <a:noFill/>
              <a:ln w="9525">
                <a:noFill/>
                <a:miter lim="800000"/>
                <a:headEnd/>
                <a:tailEnd/>
              </a:ln>
            </p:spPr>
            <p:txBody>
              <a:bodyPr wrap="none" lIns="0" tIns="0" rIns="0" bIns="0">
                <a:prstTxWarp prst="textNoShape">
                  <a:avLst/>
                </a:prstTxWarp>
                <a:spAutoFit/>
              </a:bodyPr>
              <a:lstStyle/>
              <a:p>
                <a:r>
                  <a:rPr lang="en-US" sz="1000" b="0" i="1">
                    <a:solidFill>
                      <a:srgbClr val="000000"/>
                    </a:solidFill>
                  </a:rPr>
                  <a:t>P</a:t>
                </a:r>
                <a:endParaRPr lang="en-US" sz="2400" b="0">
                  <a:latin typeface="Symbol" pitchFamily="-109" charset="2"/>
                </a:endParaRPr>
              </a:p>
            </p:txBody>
          </p:sp>
          <p:sp>
            <p:nvSpPr>
              <p:cNvPr id="19573" name="Rectangle 148"/>
              <p:cNvSpPr>
                <a:spLocks noChangeArrowheads="1"/>
              </p:cNvSpPr>
              <p:nvPr/>
            </p:nvSpPr>
            <p:spPr bwMode="auto">
              <a:xfrm>
                <a:off x="4482" y="1887"/>
                <a:ext cx="40" cy="96"/>
              </a:xfrm>
              <a:prstGeom prst="rect">
                <a:avLst/>
              </a:prstGeom>
              <a:noFill/>
              <a:ln w="9525">
                <a:noFill/>
                <a:miter lim="800000"/>
                <a:headEnd/>
                <a:tailEnd/>
              </a:ln>
            </p:spPr>
            <p:txBody>
              <a:bodyPr wrap="none" lIns="0" tIns="0" rIns="0" bIns="0">
                <a:prstTxWarp prst="textNoShape">
                  <a:avLst/>
                </a:prstTxWarp>
                <a:spAutoFit/>
              </a:bodyPr>
              <a:lstStyle/>
              <a:p>
                <a:r>
                  <a:rPr lang="en-US" sz="1000" b="0" i="1">
                    <a:solidFill>
                      <a:srgbClr val="000000"/>
                    </a:solidFill>
                  </a:rPr>
                  <a:t>q</a:t>
                </a:r>
                <a:endParaRPr lang="en-US" sz="2400" b="0">
                  <a:latin typeface="Symbol" pitchFamily="-109" charset="2"/>
                </a:endParaRPr>
              </a:p>
            </p:txBody>
          </p:sp>
          <p:sp>
            <p:nvSpPr>
              <p:cNvPr id="19574" name="Rectangle 149"/>
              <p:cNvSpPr>
                <a:spLocks noChangeArrowheads="1"/>
              </p:cNvSpPr>
              <p:nvPr/>
            </p:nvSpPr>
            <p:spPr bwMode="auto">
              <a:xfrm>
                <a:off x="3807" y="1971"/>
                <a:ext cx="40" cy="96"/>
              </a:xfrm>
              <a:prstGeom prst="rect">
                <a:avLst/>
              </a:prstGeom>
              <a:noFill/>
              <a:ln w="9525">
                <a:noFill/>
                <a:miter lim="800000"/>
                <a:headEnd/>
                <a:tailEnd/>
              </a:ln>
            </p:spPr>
            <p:txBody>
              <a:bodyPr wrap="none" lIns="0" tIns="0" rIns="0" bIns="0">
                <a:prstTxWarp prst="textNoShape">
                  <a:avLst/>
                </a:prstTxWarp>
                <a:spAutoFit/>
              </a:bodyPr>
              <a:lstStyle/>
              <a:p>
                <a:r>
                  <a:rPr lang="en-US" sz="1000" b="0" i="1">
                    <a:solidFill>
                      <a:srgbClr val="000000"/>
                    </a:solidFill>
                  </a:rPr>
                  <a:t>q</a:t>
                </a:r>
                <a:endParaRPr lang="en-US" sz="2400" b="0">
                  <a:latin typeface="Symbol" pitchFamily="-109" charset="2"/>
                </a:endParaRPr>
              </a:p>
            </p:txBody>
          </p:sp>
          <p:sp>
            <p:nvSpPr>
              <p:cNvPr id="19575" name="Rectangle 150"/>
              <p:cNvSpPr>
                <a:spLocks noChangeArrowheads="1"/>
              </p:cNvSpPr>
              <p:nvPr/>
            </p:nvSpPr>
            <p:spPr bwMode="auto">
              <a:xfrm>
                <a:off x="3740" y="1971"/>
                <a:ext cx="49" cy="96"/>
              </a:xfrm>
              <a:prstGeom prst="rect">
                <a:avLst/>
              </a:prstGeom>
              <a:noFill/>
              <a:ln w="9525">
                <a:noFill/>
                <a:miter lim="800000"/>
                <a:headEnd/>
                <a:tailEnd/>
              </a:ln>
            </p:spPr>
            <p:txBody>
              <a:bodyPr wrap="none" lIns="0" tIns="0" rIns="0" bIns="0">
                <a:prstTxWarp prst="textNoShape">
                  <a:avLst/>
                </a:prstTxWarp>
                <a:spAutoFit/>
              </a:bodyPr>
              <a:lstStyle/>
              <a:p>
                <a:r>
                  <a:rPr lang="en-US" sz="1000" b="0" i="1">
                    <a:solidFill>
                      <a:srgbClr val="000000"/>
                    </a:solidFill>
                  </a:rPr>
                  <a:t>A</a:t>
                </a:r>
                <a:endParaRPr lang="en-US" sz="2400" b="0">
                  <a:latin typeface="Symbol" pitchFamily="-109" charset="2"/>
                </a:endParaRPr>
              </a:p>
            </p:txBody>
          </p:sp>
          <p:sp>
            <p:nvSpPr>
              <p:cNvPr id="19576" name="Rectangle 151"/>
              <p:cNvSpPr>
                <a:spLocks noChangeArrowheads="1"/>
              </p:cNvSpPr>
              <p:nvPr/>
            </p:nvSpPr>
            <p:spPr bwMode="auto">
              <a:xfrm>
                <a:off x="3131" y="1887"/>
                <a:ext cx="40" cy="96"/>
              </a:xfrm>
              <a:prstGeom prst="rect">
                <a:avLst/>
              </a:prstGeom>
              <a:noFill/>
              <a:ln w="9525">
                <a:noFill/>
                <a:miter lim="800000"/>
                <a:headEnd/>
                <a:tailEnd/>
              </a:ln>
            </p:spPr>
            <p:txBody>
              <a:bodyPr wrap="none" lIns="0" tIns="0" rIns="0" bIns="0">
                <a:prstTxWarp prst="textNoShape">
                  <a:avLst/>
                </a:prstTxWarp>
                <a:spAutoFit/>
              </a:bodyPr>
              <a:lstStyle/>
              <a:p>
                <a:r>
                  <a:rPr lang="en-US" sz="1000" b="0" i="1">
                    <a:solidFill>
                      <a:srgbClr val="000000"/>
                    </a:solidFill>
                  </a:rPr>
                  <a:t>q</a:t>
                </a:r>
                <a:endParaRPr lang="en-US" sz="2400" b="0">
                  <a:latin typeface="Symbol" pitchFamily="-109" charset="2"/>
                </a:endParaRPr>
              </a:p>
            </p:txBody>
          </p:sp>
          <p:sp>
            <p:nvSpPr>
              <p:cNvPr id="19577" name="Rectangle 152"/>
              <p:cNvSpPr>
                <a:spLocks noChangeArrowheads="1"/>
              </p:cNvSpPr>
              <p:nvPr/>
            </p:nvSpPr>
            <p:spPr bwMode="auto">
              <a:xfrm>
                <a:off x="3041" y="1294"/>
                <a:ext cx="40" cy="96"/>
              </a:xfrm>
              <a:prstGeom prst="rect">
                <a:avLst/>
              </a:prstGeom>
              <a:noFill/>
              <a:ln w="9525">
                <a:noFill/>
                <a:miter lim="800000"/>
                <a:headEnd/>
                <a:tailEnd/>
              </a:ln>
            </p:spPr>
            <p:txBody>
              <a:bodyPr wrap="none" lIns="0" tIns="0" rIns="0" bIns="0">
                <a:prstTxWarp prst="textNoShape">
                  <a:avLst/>
                </a:prstTxWarp>
                <a:spAutoFit/>
              </a:bodyPr>
              <a:lstStyle/>
              <a:p>
                <a:r>
                  <a:rPr lang="en-US" sz="1000" b="0" i="1">
                    <a:solidFill>
                      <a:srgbClr val="000000"/>
                    </a:solidFill>
                  </a:rPr>
                  <a:t>q</a:t>
                </a:r>
                <a:endParaRPr lang="en-US" sz="2400" b="0">
                  <a:latin typeface="Symbol" pitchFamily="-109" charset="2"/>
                </a:endParaRPr>
              </a:p>
            </p:txBody>
          </p:sp>
          <p:sp>
            <p:nvSpPr>
              <p:cNvPr id="19578" name="Rectangle 153"/>
              <p:cNvSpPr>
                <a:spLocks noChangeArrowheads="1"/>
              </p:cNvSpPr>
              <p:nvPr/>
            </p:nvSpPr>
            <p:spPr bwMode="auto">
              <a:xfrm>
                <a:off x="3284" y="1128"/>
                <a:ext cx="40" cy="96"/>
              </a:xfrm>
              <a:prstGeom prst="rect">
                <a:avLst/>
              </a:prstGeom>
              <a:noFill/>
              <a:ln w="9525">
                <a:noFill/>
                <a:miter lim="800000"/>
                <a:headEnd/>
                <a:tailEnd/>
              </a:ln>
            </p:spPr>
            <p:txBody>
              <a:bodyPr wrap="none" lIns="0" tIns="0" rIns="0" bIns="0">
                <a:prstTxWarp prst="textNoShape">
                  <a:avLst/>
                </a:prstTxWarp>
                <a:spAutoFit/>
              </a:bodyPr>
              <a:lstStyle/>
              <a:p>
                <a:r>
                  <a:rPr lang="en-US" sz="1000" b="0" i="1">
                    <a:solidFill>
                      <a:srgbClr val="000000"/>
                    </a:solidFill>
                  </a:rPr>
                  <a:t>q</a:t>
                </a:r>
                <a:endParaRPr lang="en-US" sz="2400" b="0">
                  <a:latin typeface="Symbol" pitchFamily="-109" charset="2"/>
                </a:endParaRPr>
              </a:p>
            </p:txBody>
          </p:sp>
          <p:sp>
            <p:nvSpPr>
              <p:cNvPr id="19579" name="Rectangle 154"/>
              <p:cNvSpPr>
                <a:spLocks noChangeArrowheads="1"/>
              </p:cNvSpPr>
              <p:nvPr/>
            </p:nvSpPr>
            <p:spPr bwMode="auto">
              <a:xfrm>
                <a:off x="4900" y="1880"/>
                <a:ext cx="75"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latin typeface="Symbol" pitchFamily="-109" charset="2"/>
                  </a:rPr>
                  <a:t>=</a:t>
                </a:r>
                <a:endParaRPr lang="en-US" sz="2400" b="0">
                  <a:latin typeface="Symbol" pitchFamily="-109" charset="2"/>
                </a:endParaRPr>
              </a:p>
            </p:txBody>
          </p:sp>
          <p:sp>
            <p:nvSpPr>
              <p:cNvPr id="19580" name="Rectangle 155"/>
              <p:cNvSpPr>
                <a:spLocks noChangeArrowheads="1"/>
              </p:cNvSpPr>
              <p:nvPr/>
            </p:nvSpPr>
            <p:spPr bwMode="auto">
              <a:xfrm>
                <a:off x="4687" y="1880"/>
                <a:ext cx="67"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latin typeface="Symbol" pitchFamily="-109" charset="2"/>
                  </a:rPr>
                  <a:t>x</a:t>
                </a:r>
                <a:endParaRPr lang="en-US" sz="2400" b="0">
                  <a:latin typeface="Symbol" pitchFamily="-109" charset="2"/>
                </a:endParaRPr>
              </a:p>
            </p:txBody>
          </p:sp>
          <p:sp>
            <p:nvSpPr>
              <p:cNvPr id="19581" name="Rectangle 156"/>
              <p:cNvSpPr>
                <a:spLocks noChangeArrowheads="1"/>
              </p:cNvSpPr>
              <p:nvPr/>
            </p:nvSpPr>
            <p:spPr bwMode="auto">
              <a:xfrm>
                <a:off x="3550" y="1880"/>
                <a:ext cx="75"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latin typeface="Symbol" pitchFamily="-109" charset="2"/>
                  </a:rPr>
                  <a:t>=</a:t>
                </a:r>
                <a:endParaRPr lang="en-US" sz="2400" b="0">
                  <a:latin typeface="Symbol" pitchFamily="-109" charset="2"/>
                </a:endParaRPr>
              </a:p>
            </p:txBody>
          </p:sp>
          <p:sp>
            <p:nvSpPr>
              <p:cNvPr id="19582" name="Rectangle 157"/>
              <p:cNvSpPr>
                <a:spLocks noChangeArrowheads="1"/>
              </p:cNvSpPr>
              <p:nvPr/>
            </p:nvSpPr>
            <p:spPr bwMode="auto">
              <a:xfrm>
                <a:off x="3335" y="1880"/>
                <a:ext cx="67"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latin typeface="Symbol" pitchFamily="-109" charset="2"/>
                  </a:rPr>
                  <a:t>x</a:t>
                </a:r>
                <a:endParaRPr lang="en-US" sz="2400" b="0">
                  <a:latin typeface="Symbol" pitchFamily="-109" charset="2"/>
                </a:endParaRPr>
              </a:p>
            </p:txBody>
          </p:sp>
          <p:sp>
            <p:nvSpPr>
              <p:cNvPr id="19583" name="Rectangle 158"/>
              <p:cNvSpPr>
                <a:spLocks noChangeArrowheads="1"/>
              </p:cNvSpPr>
              <p:nvPr/>
            </p:nvSpPr>
            <p:spPr bwMode="auto">
              <a:xfrm>
                <a:off x="3886" y="1121"/>
                <a:ext cx="75"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latin typeface="Symbol" pitchFamily="-109" charset="2"/>
                  </a:rPr>
                  <a:t>=</a:t>
                </a:r>
                <a:endParaRPr lang="en-US" sz="2400" b="0">
                  <a:latin typeface="Symbol" pitchFamily="-109" charset="2"/>
                </a:endParaRPr>
              </a:p>
            </p:txBody>
          </p:sp>
          <p:sp>
            <p:nvSpPr>
              <p:cNvPr id="19584" name="Rectangle 159"/>
              <p:cNvSpPr>
                <a:spLocks noChangeArrowheads="1"/>
              </p:cNvSpPr>
              <p:nvPr/>
            </p:nvSpPr>
            <p:spPr bwMode="auto">
              <a:xfrm>
                <a:off x="3695" y="1032"/>
                <a:ext cx="75" cy="269"/>
              </a:xfrm>
              <a:prstGeom prst="rect">
                <a:avLst/>
              </a:prstGeom>
              <a:noFill/>
              <a:ln w="9525">
                <a:noFill/>
                <a:miter lim="800000"/>
                <a:headEnd/>
                <a:tailEnd/>
              </a:ln>
            </p:spPr>
            <p:txBody>
              <a:bodyPr wrap="none" lIns="0" tIns="0" rIns="0" bIns="0">
                <a:prstTxWarp prst="textNoShape">
                  <a:avLst/>
                </a:prstTxWarp>
                <a:spAutoFit/>
              </a:bodyPr>
              <a:lstStyle/>
              <a:p>
                <a:r>
                  <a:rPr lang="en-US" sz="2800" b="0">
                    <a:solidFill>
                      <a:srgbClr val="000000"/>
                    </a:solidFill>
                    <a:latin typeface="Symbol" pitchFamily="-109" charset="2"/>
                  </a:rPr>
                  <a:t>]</a:t>
                </a:r>
                <a:endParaRPr lang="en-US" sz="2400" b="0">
                  <a:latin typeface="Symbol" pitchFamily="-109" charset="2"/>
                </a:endParaRPr>
              </a:p>
            </p:txBody>
          </p:sp>
          <p:sp>
            <p:nvSpPr>
              <p:cNvPr id="19585" name="Rectangle 160"/>
              <p:cNvSpPr>
                <a:spLocks noChangeArrowheads="1"/>
              </p:cNvSpPr>
              <p:nvPr/>
            </p:nvSpPr>
            <p:spPr bwMode="auto">
              <a:xfrm>
                <a:off x="3491" y="1121"/>
                <a:ext cx="67"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latin typeface="Symbol" pitchFamily="-109" charset="2"/>
                  </a:rPr>
                  <a:t>x</a:t>
                </a:r>
                <a:endParaRPr lang="en-US" sz="2400" b="0">
                  <a:latin typeface="Symbol" pitchFamily="-109" charset="2"/>
                </a:endParaRPr>
              </a:p>
            </p:txBody>
          </p:sp>
          <p:sp>
            <p:nvSpPr>
              <p:cNvPr id="19586" name="Rectangle 161"/>
              <p:cNvSpPr>
                <a:spLocks noChangeArrowheads="1"/>
              </p:cNvSpPr>
              <p:nvPr/>
            </p:nvSpPr>
            <p:spPr bwMode="auto">
              <a:xfrm>
                <a:off x="4172" y="1865"/>
                <a:ext cx="57" cy="250"/>
              </a:xfrm>
              <a:prstGeom prst="rect">
                <a:avLst/>
              </a:prstGeom>
              <a:noFill/>
              <a:ln w="9525">
                <a:noFill/>
                <a:miter lim="800000"/>
                <a:headEnd/>
                <a:tailEnd/>
              </a:ln>
            </p:spPr>
            <p:txBody>
              <a:bodyPr wrap="none" lIns="0" tIns="0" rIns="0" bIns="0">
                <a:prstTxWarp prst="textNoShape">
                  <a:avLst/>
                </a:prstTxWarp>
                <a:spAutoFit/>
              </a:bodyPr>
              <a:lstStyle/>
              <a:p>
                <a:r>
                  <a:rPr lang="en-US" sz="2600" b="0">
                    <a:solidFill>
                      <a:srgbClr val="000000"/>
                    </a:solidFill>
                    <a:latin typeface="Symbol" pitchFamily="-109" charset="2"/>
                  </a:rPr>
                  <a:t>ò</a:t>
                </a:r>
                <a:endParaRPr lang="en-US" sz="2400" b="0">
                  <a:latin typeface="Symbol" pitchFamily="-109" charset="2"/>
                </a:endParaRPr>
              </a:p>
            </p:txBody>
          </p:sp>
          <p:sp>
            <p:nvSpPr>
              <p:cNvPr id="19587" name="Rectangle 162"/>
              <p:cNvSpPr>
                <a:spLocks noChangeArrowheads="1"/>
              </p:cNvSpPr>
              <p:nvPr/>
            </p:nvSpPr>
            <p:spPr bwMode="auto">
              <a:xfrm>
                <a:off x="2802" y="1865"/>
                <a:ext cx="57" cy="250"/>
              </a:xfrm>
              <a:prstGeom prst="rect">
                <a:avLst/>
              </a:prstGeom>
              <a:noFill/>
              <a:ln w="9525">
                <a:noFill/>
                <a:miter lim="800000"/>
                <a:headEnd/>
                <a:tailEnd/>
              </a:ln>
            </p:spPr>
            <p:txBody>
              <a:bodyPr wrap="none" lIns="0" tIns="0" rIns="0" bIns="0">
                <a:prstTxWarp prst="textNoShape">
                  <a:avLst/>
                </a:prstTxWarp>
                <a:spAutoFit/>
              </a:bodyPr>
              <a:lstStyle/>
              <a:p>
                <a:r>
                  <a:rPr lang="en-US" sz="2600" b="0">
                    <a:solidFill>
                      <a:srgbClr val="000000"/>
                    </a:solidFill>
                    <a:latin typeface="Symbol" pitchFamily="-109" charset="2"/>
                  </a:rPr>
                  <a:t>ò</a:t>
                </a:r>
                <a:endParaRPr lang="en-US" sz="2400" b="0">
                  <a:latin typeface="Symbol" pitchFamily="-109" charset="2"/>
                </a:endParaRPr>
              </a:p>
            </p:txBody>
          </p:sp>
          <p:sp>
            <p:nvSpPr>
              <p:cNvPr id="19588" name="Rectangle 163"/>
              <p:cNvSpPr>
                <a:spLocks noChangeArrowheads="1"/>
              </p:cNvSpPr>
              <p:nvPr/>
            </p:nvSpPr>
            <p:spPr bwMode="auto">
              <a:xfrm>
                <a:off x="2802" y="1106"/>
                <a:ext cx="57" cy="250"/>
              </a:xfrm>
              <a:prstGeom prst="rect">
                <a:avLst/>
              </a:prstGeom>
              <a:noFill/>
              <a:ln w="9525">
                <a:noFill/>
                <a:miter lim="800000"/>
                <a:headEnd/>
                <a:tailEnd/>
              </a:ln>
            </p:spPr>
            <p:txBody>
              <a:bodyPr wrap="none" lIns="0" tIns="0" rIns="0" bIns="0">
                <a:prstTxWarp prst="textNoShape">
                  <a:avLst/>
                </a:prstTxWarp>
                <a:spAutoFit/>
              </a:bodyPr>
              <a:lstStyle/>
              <a:p>
                <a:r>
                  <a:rPr lang="en-US" sz="2600" b="0">
                    <a:solidFill>
                      <a:srgbClr val="000000"/>
                    </a:solidFill>
                    <a:latin typeface="Symbol" pitchFamily="-109" charset="2"/>
                  </a:rPr>
                  <a:t>ò</a:t>
                </a:r>
                <a:endParaRPr lang="en-US" sz="2400" b="0">
                  <a:latin typeface="Symbol" pitchFamily="-109" charset="2"/>
                </a:endParaRPr>
              </a:p>
            </p:txBody>
          </p:sp>
          <p:sp>
            <p:nvSpPr>
              <p:cNvPr id="19589" name="Rectangle 164"/>
              <p:cNvSpPr>
                <a:spLocks noChangeArrowheads="1"/>
              </p:cNvSpPr>
              <p:nvPr/>
            </p:nvSpPr>
            <p:spPr bwMode="auto">
              <a:xfrm>
                <a:off x="2992" y="1088"/>
                <a:ext cx="148" cy="250"/>
              </a:xfrm>
              <a:prstGeom prst="rect">
                <a:avLst/>
              </a:prstGeom>
              <a:noFill/>
              <a:ln w="9525">
                <a:noFill/>
                <a:miter lim="800000"/>
                <a:headEnd/>
                <a:tailEnd/>
              </a:ln>
            </p:spPr>
            <p:txBody>
              <a:bodyPr wrap="none" lIns="0" tIns="0" rIns="0" bIns="0">
                <a:prstTxWarp prst="textNoShape">
                  <a:avLst/>
                </a:prstTxWarp>
                <a:spAutoFit/>
              </a:bodyPr>
              <a:lstStyle/>
              <a:p>
                <a:r>
                  <a:rPr lang="en-US" sz="2600" b="0">
                    <a:solidFill>
                      <a:srgbClr val="000000"/>
                    </a:solidFill>
                    <a:latin typeface="Symbol" pitchFamily="-109" charset="2"/>
                  </a:rPr>
                  <a:t>å</a:t>
                </a:r>
                <a:endParaRPr lang="en-US" sz="2400" b="0">
                  <a:latin typeface="Symbol" pitchFamily="-109" charset="2"/>
                </a:endParaRPr>
              </a:p>
            </p:txBody>
          </p:sp>
          <p:sp>
            <p:nvSpPr>
              <p:cNvPr id="19590" name="Rectangle 165"/>
              <p:cNvSpPr>
                <a:spLocks noChangeArrowheads="1"/>
              </p:cNvSpPr>
              <p:nvPr/>
            </p:nvSpPr>
            <p:spPr bwMode="auto">
              <a:xfrm>
                <a:off x="4164" y="2062"/>
                <a:ext cx="44" cy="96"/>
              </a:xfrm>
              <a:prstGeom prst="rect">
                <a:avLst/>
              </a:prstGeom>
              <a:noFill/>
              <a:ln w="9525">
                <a:noFill/>
                <a:miter lim="800000"/>
                <a:headEnd/>
                <a:tailEnd/>
              </a:ln>
            </p:spPr>
            <p:txBody>
              <a:bodyPr wrap="none" lIns="0" tIns="0" rIns="0" bIns="0">
                <a:prstTxWarp prst="textNoShape">
                  <a:avLst/>
                </a:prstTxWarp>
                <a:spAutoFit/>
              </a:bodyPr>
              <a:lstStyle/>
              <a:p>
                <a:r>
                  <a:rPr lang="en-US" sz="1000" b="0">
                    <a:solidFill>
                      <a:srgbClr val="000000"/>
                    </a:solidFill>
                    <a:latin typeface="Symbol" pitchFamily="-109" charset="2"/>
                  </a:rPr>
                  <a:t>-</a:t>
                </a:r>
                <a:endParaRPr lang="en-US" sz="2400" b="0">
                  <a:latin typeface="Symbol" pitchFamily="-109" charset="2"/>
                </a:endParaRPr>
              </a:p>
            </p:txBody>
          </p:sp>
          <p:sp>
            <p:nvSpPr>
              <p:cNvPr id="19591" name="Rectangle 166"/>
              <p:cNvSpPr>
                <a:spLocks noChangeArrowheads="1"/>
              </p:cNvSpPr>
              <p:nvPr/>
            </p:nvSpPr>
            <p:spPr bwMode="auto">
              <a:xfrm>
                <a:off x="2792" y="2062"/>
                <a:ext cx="44" cy="96"/>
              </a:xfrm>
              <a:prstGeom prst="rect">
                <a:avLst/>
              </a:prstGeom>
              <a:noFill/>
              <a:ln w="9525">
                <a:noFill/>
                <a:miter lim="800000"/>
                <a:headEnd/>
                <a:tailEnd/>
              </a:ln>
            </p:spPr>
            <p:txBody>
              <a:bodyPr wrap="none" lIns="0" tIns="0" rIns="0" bIns="0">
                <a:prstTxWarp prst="textNoShape">
                  <a:avLst/>
                </a:prstTxWarp>
                <a:spAutoFit/>
              </a:bodyPr>
              <a:lstStyle/>
              <a:p>
                <a:r>
                  <a:rPr lang="en-US" sz="1000" b="0">
                    <a:solidFill>
                      <a:srgbClr val="000000"/>
                    </a:solidFill>
                    <a:latin typeface="Symbol" pitchFamily="-109" charset="2"/>
                  </a:rPr>
                  <a:t>-</a:t>
                </a:r>
                <a:endParaRPr lang="en-US" sz="2400" b="0">
                  <a:latin typeface="Symbol" pitchFamily="-109" charset="2"/>
                </a:endParaRPr>
              </a:p>
            </p:txBody>
          </p:sp>
          <p:sp>
            <p:nvSpPr>
              <p:cNvPr id="19592" name="Rectangle 169"/>
              <p:cNvSpPr>
                <a:spLocks noChangeArrowheads="1"/>
              </p:cNvSpPr>
              <p:nvPr/>
            </p:nvSpPr>
            <p:spPr bwMode="auto">
              <a:xfrm>
                <a:off x="3152" y="1405"/>
                <a:ext cx="77" cy="278"/>
              </a:xfrm>
              <a:prstGeom prst="rect">
                <a:avLst/>
              </a:prstGeom>
              <a:noFill/>
              <a:ln w="9525">
                <a:noFill/>
                <a:miter lim="800000"/>
                <a:headEnd/>
                <a:tailEnd/>
              </a:ln>
            </p:spPr>
            <p:txBody>
              <a:bodyPr wrap="none" lIns="0" tIns="0" rIns="0" bIns="0">
                <a:prstTxWarp prst="textNoShape">
                  <a:avLst/>
                </a:prstTxWarp>
                <a:spAutoFit/>
              </a:bodyPr>
              <a:lstStyle/>
              <a:p>
                <a:r>
                  <a:rPr lang="en-US" sz="2900" b="0">
                    <a:solidFill>
                      <a:srgbClr val="000000"/>
                    </a:solidFill>
                    <a:latin typeface="Symbol" pitchFamily="-109" charset="2"/>
                  </a:rPr>
                  <a:t>[</a:t>
                </a:r>
                <a:endParaRPr lang="en-US" sz="2400" b="0">
                  <a:latin typeface="Symbol" pitchFamily="-109" charset="2"/>
                </a:endParaRPr>
              </a:p>
            </p:txBody>
          </p:sp>
          <p:sp>
            <p:nvSpPr>
              <p:cNvPr id="19593" name="Rectangle 170"/>
              <p:cNvSpPr>
                <a:spLocks noChangeArrowheads="1"/>
              </p:cNvSpPr>
              <p:nvPr/>
            </p:nvSpPr>
            <p:spPr bwMode="auto">
              <a:xfrm>
                <a:off x="4279" y="1500"/>
                <a:ext cx="585"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FF0000"/>
                    </a:solidFill>
                  </a:rPr>
                  <a:t>)</a:t>
                </a:r>
                <a:r>
                  <a:rPr lang="en-US" sz="1700" b="0">
                    <a:solidFill>
                      <a:srgbClr val="000000"/>
                    </a:solidFill>
                  </a:rPr>
                  <a:t>  </a:t>
                </a:r>
                <a:r>
                  <a:rPr lang="en-US" sz="1700" b="0">
                    <a:solidFill>
                      <a:srgbClr val="FF0000"/>
                    </a:solidFill>
                  </a:rPr>
                  <a:t>Pauli f.f.</a:t>
                </a:r>
                <a:endParaRPr lang="en-US" sz="2400" b="0">
                  <a:solidFill>
                    <a:srgbClr val="FF0000"/>
                  </a:solidFill>
                  <a:latin typeface="Symbol" pitchFamily="-109" charset="2"/>
                </a:endParaRPr>
              </a:p>
            </p:txBody>
          </p:sp>
          <p:sp>
            <p:nvSpPr>
              <p:cNvPr id="19594" name="Rectangle 171"/>
              <p:cNvSpPr>
                <a:spLocks noChangeArrowheads="1"/>
              </p:cNvSpPr>
              <p:nvPr/>
            </p:nvSpPr>
            <p:spPr bwMode="auto">
              <a:xfrm>
                <a:off x="4172" y="1500"/>
                <a:ext cx="45"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FF0000"/>
                    </a:solidFill>
                  </a:rPr>
                  <a:t>(</a:t>
                </a:r>
                <a:endParaRPr lang="en-US" sz="2400" b="0">
                  <a:solidFill>
                    <a:srgbClr val="FF0000"/>
                  </a:solidFill>
                  <a:latin typeface="Symbol" pitchFamily="-109" charset="2"/>
                </a:endParaRPr>
              </a:p>
            </p:txBody>
          </p:sp>
          <p:sp>
            <p:nvSpPr>
              <p:cNvPr id="19595" name="Rectangle 172"/>
              <p:cNvSpPr>
                <a:spLocks noChangeArrowheads="1"/>
              </p:cNvSpPr>
              <p:nvPr/>
            </p:nvSpPr>
            <p:spPr bwMode="auto">
              <a:xfrm>
                <a:off x="3649" y="1500"/>
                <a:ext cx="45"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a:t>
                </a:r>
                <a:endParaRPr lang="en-US" sz="2400" b="0">
                  <a:latin typeface="Symbol" pitchFamily="-109" charset="2"/>
                </a:endParaRPr>
              </a:p>
            </p:txBody>
          </p:sp>
          <p:sp>
            <p:nvSpPr>
              <p:cNvPr id="19596" name="Rectangle 173"/>
              <p:cNvSpPr>
                <a:spLocks noChangeArrowheads="1"/>
              </p:cNvSpPr>
              <p:nvPr/>
            </p:nvSpPr>
            <p:spPr bwMode="auto">
              <a:xfrm>
                <a:off x="3563" y="1500"/>
                <a:ext cx="34"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a:t>
                </a:r>
                <a:endParaRPr lang="en-US" sz="2400" b="0">
                  <a:latin typeface="Symbol" pitchFamily="-109" charset="2"/>
                </a:endParaRPr>
              </a:p>
            </p:txBody>
          </p:sp>
          <p:sp>
            <p:nvSpPr>
              <p:cNvPr id="19597" name="Rectangle 174"/>
              <p:cNvSpPr>
                <a:spLocks noChangeArrowheads="1"/>
              </p:cNvSpPr>
              <p:nvPr/>
            </p:nvSpPr>
            <p:spPr bwMode="auto">
              <a:xfrm>
                <a:off x="3458" y="1500"/>
                <a:ext cx="34"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a:t>
                </a:r>
                <a:endParaRPr lang="en-US" sz="2400" b="0">
                  <a:latin typeface="Symbol" pitchFamily="-109" charset="2"/>
                </a:endParaRPr>
              </a:p>
            </p:txBody>
          </p:sp>
          <p:sp>
            <p:nvSpPr>
              <p:cNvPr id="19598" name="Rectangle 175"/>
              <p:cNvSpPr>
                <a:spLocks noChangeArrowheads="1"/>
              </p:cNvSpPr>
              <p:nvPr/>
            </p:nvSpPr>
            <p:spPr bwMode="auto">
              <a:xfrm>
                <a:off x="3350" y="1500"/>
                <a:ext cx="45"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rPr>
                  <a:t>(</a:t>
                </a:r>
                <a:endParaRPr lang="en-US" sz="2400" b="0">
                  <a:latin typeface="Symbol" pitchFamily="-109" charset="2"/>
                </a:endParaRPr>
              </a:p>
            </p:txBody>
          </p:sp>
          <p:sp>
            <p:nvSpPr>
              <p:cNvPr id="19599" name="Rectangle 176"/>
              <p:cNvSpPr>
                <a:spLocks noChangeArrowheads="1"/>
              </p:cNvSpPr>
              <p:nvPr/>
            </p:nvSpPr>
            <p:spPr bwMode="auto">
              <a:xfrm>
                <a:off x="2821" y="1407"/>
                <a:ext cx="40" cy="96"/>
              </a:xfrm>
              <a:prstGeom prst="rect">
                <a:avLst/>
              </a:prstGeom>
              <a:noFill/>
              <a:ln w="9525">
                <a:noFill/>
                <a:miter lim="800000"/>
                <a:headEnd/>
                <a:tailEnd/>
              </a:ln>
            </p:spPr>
            <p:txBody>
              <a:bodyPr wrap="none" lIns="0" tIns="0" rIns="0" bIns="0">
                <a:prstTxWarp prst="textNoShape">
                  <a:avLst/>
                </a:prstTxWarp>
                <a:spAutoFit/>
              </a:bodyPr>
              <a:lstStyle/>
              <a:p>
                <a:r>
                  <a:rPr lang="en-US" sz="1000" b="0">
                    <a:solidFill>
                      <a:srgbClr val="000000"/>
                    </a:solidFill>
                  </a:rPr>
                  <a:t>1</a:t>
                </a:r>
                <a:endParaRPr lang="en-US" sz="2400" b="0">
                  <a:latin typeface="Symbol" pitchFamily="-109" charset="2"/>
                </a:endParaRPr>
              </a:p>
            </p:txBody>
          </p:sp>
          <p:sp>
            <p:nvSpPr>
              <p:cNvPr id="19600" name="Rectangle 177"/>
              <p:cNvSpPr>
                <a:spLocks noChangeArrowheads="1"/>
              </p:cNvSpPr>
              <p:nvPr/>
            </p:nvSpPr>
            <p:spPr bwMode="auto">
              <a:xfrm>
                <a:off x="4241" y="1500"/>
                <a:ext cx="38"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FF0000"/>
                    </a:solidFill>
                  </a:rPr>
                  <a:t>t</a:t>
                </a:r>
                <a:endParaRPr lang="en-US" sz="2400" b="0">
                  <a:solidFill>
                    <a:srgbClr val="FF0000"/>
                  </a:solidFill>
                  <a:latin typeface="Symbol" pitchFamily="-109" charset="2"/>
                </a:endParaRPr>
              </a:p>
            </p:txBody>
          </p:sp>
          <p:sp>
            <p:nvSpPr>
              <p:cNvPr id="19601" name="Rectangle 178"/>
              <p:cNvSpPr>
                <a:spLocks noChangeArrowheads="1"/>
              </p:cNvSpPr>
              <p:nvPr/>
            </p:nvSpPr>
            <p:spPr bwMode="auto">
              <a:xfrm>
                <a:off x="3995" y="1500"/>
                <a:ext cx="127"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FF0000"/>
                    </a:solidFill>
                  </a:rPr>
                  <a:t>F</a:t>
                </a:r>
                <a:r>
                  <a:rPr lang="en-US" sz="1700" b="0" i="1" baseline="-25000">
                    <a:solidFill>
                      <a:srgbClr val="FF0000"/>
                    </a:solidFill>
                  </a:rPr>
                  <a:t>2</a:t>
                </a:r>
                <a:endParaRPr lang="en-US" sz="2400" b="0">
                  <a:solidFill>
                    <a:srgbClr val="FF0000"/>
                  </a:solidFill>
                  <a:latin typeface="Symbol" pitchFamily="-109" charset="2"/>
                </a:endParaRPr>
              </a:p>
            </p:txBody>
          </p:sp>
          <p:sp>
            <p:nvSpPr>
              <p:cNvPr id="19602" name="Rectangle 179"/>
              <p:cNvSpPr>
                <a:spLocks noChangeArrowheads="1"/>
              </p:cNvSpPr>
              <p:nvPr/>
            </p:nvSpPr>
            <p:spPr bwMode="auto">
              <a:xfrm>
                <a:off x="3608" y="1500"/>
                <a:ext cx="38"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000000"/>
                    </a:solidFill>
                  </a:rPr>
                  <a:t>t</a:t>
                </a:r>
                <a:endParaRPr lang="en-US" sz="2400" b="0">
                  <a:latin typeface="Symbol" pitchFamily="-109" charset="2"/>
                </a:endParaRPr>
              </a:p>
            </p:txBody>
          </p:sp>
          <p:sp>
            <p:nvSpPr>
              <p:cNvPr id="19603" name="Rectangle 180"/>
              <p:cNvSpPr>
                <a:spLocks noChangeArrowheads="1"/>
              </p:cNvSpPr>
              <p:nvPr/>
            </p:nvSpPr>
            <p:spPr bwMode="auto">
              <a:xfrm>
                <a:off x="3403" y="1500"/>
                <a:ext cx="60"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000000"/>
                    </a:solidFill>
                  </a:rPr>
                  <a:t>x</a:t>
                </a:r>
                <a:endParaRPr lang="en-US" sz="2400" b="0">
                  <a:latin typeface="Symbol" pitchFamily="-109" charset="2"/>
                </a:endParaRPr>
              </a:p>
            </p:txBody>
          </p:sp>
          <p:sp>
            <p:nvSpPr>
              <p:cNvPr id="19604" name="Rectangle 181"/>
              <p:cNvSpPr>
                <a:spLocks noChangeArrowheads="1"/>
              </p:cNvSpPr>
              <p:nvPr/>
            </p:nvSpPr>
            <p:spPr bwMode="auto">
              <a:xfrm>
                <a:off x="3187" y="1500"/>
                <a:ext cx="83"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000000"/>
                    </a:solidFill>
                  </a:rPr>
                  <a:t>E</a:t>
                </a:r>
                <a:endParaRPr lang="en-US" sz="2400" b="0">
                  <a:latin typeface="Symbol" pitchFamily="-109" charset="2"/>
                </a:endParaRPr>
              </a:p>
            </p:txBody>
          </p:sp>
          <p:sp>
            <p:nvSpPr>
              <p:cNvPr id="19605" name="Rectangle 182"/>
              <p:cNvSpPr>
                <a:spLocks noChangeArrowheads="1"/>
              </p:cNvSpPr>
              <p:nvPr/>
            </p:nvSpPr>
            <p:spPr bwMode="auto">
              <a:xfrm>
                <a:off x="2886" y="1500"/>
                <a:ext cx="128" cy="163"/>
              </a:xfrm>
              <a:prstGeom prst="rect">
                <a:avLst/>
              </a:prstGeom>
              <a:noFill/>
              <a:ln w="9525">
                <a:noFill/>
                <a:miter lim="800000"/>
                <a:headEnd/>
                <a:tailEnd/>
              </a:ln>
            </p:spPr>
            <p:txBody>
              <a:bodyPr wrap="none" lIns="0" tIns="0" rIns="0" bIns="0">
                <a:prstTxWarp prst="textNoShape">
                  <a:avLst/>
                </a:prstTxWarp>
                <a:spAutoFit/>
              </a:bodyPr>
              <a:lstStyle/>
              <a:p>
                <a:r>
                  <a:rPr lang="en-US" sz="1700" b="0" i="1">
                    <a:solidFill>
                      <a:srgbClr val="000000"/>
                    </a:solidFill>
                  </a:rPr>
                  <a:t>dx</a:t>
                </a:r>
                <a:endParaRPr lang="en-US" sz="2400" b="0">
                  <a:latin typeface="Symbol" pitchFamily="-109" charset="2"/>
                </a:endParaRPr>
              </a:p>
            </p:txBody>
          </p:sp>
          <p:sp>
            <p:nvSpPr>
              <p:cNvPr id="19606" name="Rectangle 183"/>
              <p:cNvSpPr>
                <a:spLocks noChangeArrowheads="1"/>
              </p:cNvSpPr>
              <p:nvPr/>
            </p:nvSpPr>
            <p:spPr bwMode="auto">
              <a:xfrm>
                <a:off x="3056" y="1659"/>
                <a:ext cx="40" cy="96"/>
              </a:xfrm>
              <a:prstGeom prst="rect">
                <a:avLst/>
              </a:prstGeom>
              <a:noFill/>
              <a:ln w="9525">
                <a:noFill/>
                <a:miter lim="800000"/>
                <a:headEnd/>
                <a:tailEnd/>
              </a:ln>
            </p:spPr>
            <p:txBody>
              <a:bodyPr wrap="none" lIns="0" tIns="0" rIns="0" bIns="0">
                <a:prstTxWarp prst="textNoShape">
                  <a:avLst/>
                </a:prstTxWarp>
                <a:spAutoFit/>
              </a:bodyPr>
              <a:lstStyle/>
              <a:p>
                <a:r>
                  <a:rPr lang="en-US" sz="1000" b="0" i="1">
                    <a:solidFill>
                      <a:srgbClr val="000000"/>
                    </a:solidFill>
                  </a:rPr>
                  <a:t>q</a:t>
                </a:r>
                <a:endParaRPr lang="en-US" sz="2400" b="0">
                  <a:latin typeface="Symbol" pitchFamily="-109" charset="2"/>
                </a:endParaRPr>
              </a:p>
            </p:txBody>
          </p:sp>
          <p:sp>
            <p:nvSpPr>
              <p:cNvPr id="19607" name="Rectangle 184"/>
              <p:cNvSpPr>
                <a:spLocks noChangeArrowheads="1"/>
              </p:cNvSpPr>
              <p:nvPr/>
            </p:nvSpPr>
            <p:spPr bwMode="auto">
              <a:xfrm>
                <a:off x="3299" y="1493"/>
                <a:ext cx="40" cy="96"/>
              </a:xfrm>
              <a:prstGeom prst="rect">
                <a:avLst/>
              </a:prstGeom>
              <a:noFill/>
              <a:ln w="9525">
                <a:noFill/>
                <a:miter lim="800000"/>
                <a:headEnd/>
                <a:tailEnd/>
              </a:ln>
            </p:spPr>
            <p:txBody>
              <a:bodyPr wrap="none" lIns="0" tIns="0" rIns="0" bIns="0">
                <a:prstTxWarp prst="textNoShape">
                  <a:avLst/>
                </a:prstTxWarp>
                <a:spAutoFit/>
              </a:bodyPr>
              <a:lstStyle/>
              <a:p>
                <a:r>
                  <a:rPr lang="en-US" sz="1000" b="0" i="1">
                    <a:solidFill>
                      <a:srgbClr val="000000"/>
                    </a:solidFill>
                  </a:rPr>
                  <a:t>q</a:t>
                </a:r>
                <a:endParaRPr lang="en-US" sz="2400" b="0">
                  <a:latin typeface="Symbol" pitchFamily="-109" charset="2"/>
                </a:endParaRPr>
              </a:p>
            </p:txBody>
          </p:sp>
          <p:sp>
            <p:nvSpPr>
              <p:cNvPr id="19608" name="Rectangle 185"/>
              <p:cNvSpPr>
                <a:spLocks noChangeArrowheads="1"/>
              </p:cNvSpPr>
              <p:nvPr/>
            </p:nvSpPr>
            <p:spPr bwMode="auto">
              <a:xfrm>
                <a:off x="3901" y="1486"/>
                <a:ext cx="75"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latin typeface="Symbol" pitchFamily="-109" charset="2"/>
                  </a:rPr>
                  <a:t>=</a:t>
                </a:r>
                <a:endParaRPr lang="en-US" sz="2400" b="0">
                  <a:latin typeface="Symbol" pitchFamily="-109" charset="2"/>
                </a:endParaRPr>
              </a:p>
            </p:txBody>
          </p:sp>
          <p:sp>
            <p:nvSpPr>
              <p:cNvPr id="19609" name="Rectangle 186"/>
              <p:cNvSpPr>
                <a:spLocks noChangeArrowheads="1"/>
              </p:cNvSpPr>
              <p:nvPr/>
            </p:nvSpPr>
            <p:spPr bwMode="auto">
              <a:xfrm>
                <a:off x="3710" y="1397"/>
                <a:ext cx="75" cy="269"/>
              </a:xfrm>
              <a:prstGeom prst="rect">
                <a:avLst/>
              </a:prstGeom>
              <a:noFill/>
              <a:ln w="9525">
                <a:noFill/>
                <a:miter lim="800000"/>
                <a:headEnd/>
                <a:tailEnd/>
              </a:ln>
            </p:spPr>
            <p:txBody>
              <a:bodyPr wrap="none" lIns="0" tIns="0" rIns="0" bIns="0">
                <a:prstTxWarp prst="textNoShape">
                  <a:avLst/>
                </a:prstTxWarp>
                <a:spAutoFit/>
              </a:bodyPr>
              <a:lstStyle/>
              <a:p>
                <a:r>
                  <a:rPr lang="en-US" sz="2800" b="0">
                    <a:solidFill>
                      <a:srgbClr val="000000"/>
                    </a:solidFill>
                    <a:latin typeface="Symbol" pitchFamily="-109" charset="2"/>
                  </a:rPr>
                  <a:t>]</a:t>
                </a:r>
                <a:endParaRPr lang="en-US" sz="2400" b="0">
                  <a:latin typeface="Symbol" pitchFamily="-109" charset="2"/>
                </a:endParaRPr>
              </a:p>
            </p:txBody>
          </p:sp>
          <p:sp>
            <p:nvSpPr>
              <p:cNvPr id="19610" name="Rectangle 187"/>
              <p:cNvSpPr>
                <a:spLocks noChangeArrowheads="1"/>
              </p:cNvSpPr>
              <p:nvPr/>
            </p:nvSpPr>
            <p:spPr bwMode="auto">
              <a:xfrm>
                <a:off x="3506" y="1486"/>
                <a:ext cx="67" cy="163"/>
              </a:xfrm>
              <a:prstGeom prst="rect">
                <a:avLst/>
              </a:prstGeom>
              <a:noFill/>
              <a:ln w="9525">
                <a:noFill/>
                <a:miter lim="800000"/>
                <a:headEnd/>
                <a:tailEnd/>
              </a:ln>
            </p:spPr>
            <p:txBody>
              <a:bodyPr wrap="none" lIns="0" tIns="0" rIns="0" bIns="0">
                <a:prstTxWarp prst="textNoShape">
                  <a:avLst/>
                </a:prstTxWarp>
                <a:spAutoFit/>
              </a:bodyPr>
              <a:lstStyle/>
              <a:p>
                <a:r>
                  <a:rPr lang="en-US" sz="1700" b="0">
                    <a:solidFill>
                      <a:srgbClr val="000000"/>
                    </a:solidFill>
                    <a:latin typeface="Symbol" pitchFamily="-109" charset="2"/>
                  </a:rPr>
                  <a:t>x</a:t>
                </a:r>
                <a:endParaRPr lang="en-US" sz="2400" b="0">
                  <a:latin typeface="Symbol" pitchFamily="-109" charset="2"/>
                </a:endParaRPr>
              </a:p>
            </p:txBody>
          </p:sp>
          <p:sp>
            <p:nvSpPr>
              <p:cNvPr id="19611" name="Rectangle 188"/>
              <p:cNvSpPr>
                <a:spLocks noChangeArrowheads="1"/>
              </p:cNvSpPr>
              <p:nvPr/>
            </p:nvSpPr>
            <p:spPr bwMode="auto">
              <a:xfrm>
                <a:off x="2817" y="1471"/>
                <a:ext cx="57" cy="250"/>
              </a:xfrm>
              <a:prstGeom prst="rect">
                <a:avLst/>
              </a:prstGeom>
              <a:noFill/>
              <a:ln w="9525">
                <a:noFill/>
                <a:miter lim="800000"/>
                <a:headEnd/>
                <a:tailEnd/>
              </a:ln>
            </p:spPr>
            <p:txBody>
              <a:bodyPr wrap="none" lIns="0" tIns="0" rIns="0" bIns="0">
                <a:prstTxWarp prst="textNoShape">
                  <a:avLst/>
                </a:prstTxWarp>
                <a:spAutoFit/>
              </a:bodyPr>
              <a:lstStyle/>
              <a:p>
                <a:r>
                  <a:rPr lang="en-US" sz="2600" b="0">
                    <a:solidFill>
                      <a:srgbClr val="000000"/>
                    </a:solidFill>
                    <a:latin typeface="Symbol" pitchFamily="-109" charset="2"/>
                  </a:rPr>
                  <a:t>ò</a:t>
                </a:r>
                <a:endParaRPr lang="en-US" sz="2400" b="0">
                  <a:latin typeface="Symbol" pitchFamily="-109" charset="2"/>
                </a:endParaRPr>
              </a:p>
            </p:txBody>
          </p:sp>
          <p:sp>
            <p:nvSpPr>
              <p:cNvPr id="19612" name="Rectangle 189"/>
              <p:cNvSpPr>
                <a:spLocks noChangeArrowheads="1"/>
              </p:cNvSpPr>
              <p:nvPr/>
            </p:nvSpPr>
            <p:spPr bwMode="auto">
              <a:xfrm>
                <a:off x="3007" y="1453"/>
                <a:ext cx="148" cy="250"/>
              </a:xfrm>
              <a:prstGeom prst="rect">
                <a:avLst/>
              </a:prstGeom>
              <a:noFill/>
              <a:ln w="9525">
                <a:noFill/>
                <a:miter lim="800000"/>
                <a:headEnd/>
                <a:tailEnd/>
              </a:ln>
            </p:spPr>
            <p:txBody>
              <a:bodyPr wrap="none" lIns="0" tIns="0" rIns="0" bIns="0">
                <a:prstTxWarp prst="textNoShape">
                  <a:avLst/>
                </a:prstTxWarp>
                <a:spAutoFit/>
              </a:bodyPr>
              <a:lstStyle/>
              <a:p>
                <a:r>
                  <a:rPr lang="en-US" sz="2600" b="0">
                    <a:solidFill>
                      <a:srgbClr val="000000"/>
                    </a:solidFill>
                    <a:latin typeface="Symbol" pitchFamily="-109" charset="2"/>
                  </a:rPr>
                  <a:t>å</a:t>
                </a:r>
                <a:endParaRPr lang="en-US" sz="2400" b="0">
                  <a:latin typeface="Symbol" pitchFamily="-109" charset="2"/>
                </a:endParaRPr>
              </a:p>
            </p:txBody>
          </p:sp>
        </p:grpSp>
        <p:sp>
          <p:nvSpPr>
            <p:cNvPr id="19517" name="Rectangle 167"/>
            <p:cNvSpPr>
              <a:spLocks noChangeArrowheads="1"/>
            </p:cNvSpPr>
            <p:nvPr/>
          </p:nvSpPr>
          <p:spPr bwMode="auto">
            <a:xfrm>
              <a:off x="2736" y="480"/>
              <a:ext cx="2695" cy="1413"/>
            </a:xfrm>
            <a:prstGeom prst="rect">
              <a:avLst/>
            </a:prstGeom>
            <a:noFill/>
            <a:ln w="28575">
              <a:solidFill>
                <a:srgbClr val="FF0000"/>
              </a:solidFill>
              <a:miter lim="800000"/>
              <a:headEnd/>
              <a:tailEnd/>
            </a:ln>
          </p:spPr>
          <p:txBody>
            <a:bodyPr>
              <a:prstTxWarp prst="textNoShape">
                <a:avLst/>
              </a:prstTxWarp>
            </a:bodyPr>
            <a:lstStyle/>
            <a:p>
              <a:endParaRPr lang="en-US"/>
            </a:p>
          </p:txBody>
        </p:sp>
      </p:grpSp>
      <p:grpSp>
        <p:nvGrpSpPr>
          <p:cNvPr id="8" name="Group 290"/>
          <p:cNvGrpSpPr>
            <a:grpSpLocks/>
          </p:cNvGrpSpPr>
          <p:nvPr/>
        </p:nvGrpSpPr>
        <p:grpSpPr bwMode="auto">
          <a:xfrm>
            <a:off x="761999" y="4373141"/>
            <a:ext cx="7281863" cy="1822502"/>
            <a:chOff x="480" y="2906"/>
            <a:chExt cx="4587" cy="1189"/>
          </a:xfrm>
        </p:grpSpPr>
        <p:grpSp>
          <p:nvGrpSpPr>
            <p:cNvPr id="9" name="Group 250"/>
            <p:cNvGrpSpPr>
              <a:grpSpLocks/>
            </p:cNvGrpSpPr>
            <p:nvPr/>
          </p:nvGrpSpPr>
          <p:grpSpPr bwMode="auto">
            <a:xfrm>
              <a:off x="480" y="3432"/>
              <a:ext cx="4587" cy="663"/>
              <a:chOff x="432" y="2106"/>
              <a:chExt cx="5124" cy="857"/>
            </a:xfrm>
          </p:grpSpPr>
          <p:sp>
            <p:nvSpPr>
              <p:cNvPr id="19478" name="Rectangle 251"/>
              <p:cNvSpPr>
                <a:spLocks noChangeArrowheads="1"/>
              </p:cNvSpPr>
              <p:nvPr/>
            </p:nvSpPr>
            <p:spPr bwMode="auto">
              <a:xfrm>
                <a:off x="432" y="2106"/>
                <a:ext cx="5040" cy="836"/>
              </a:xfrm>
              <a:prstGeom prst="rect">
                <a:avLst/>
              </a:prstGeom>
              <a:solidFill>
                <a:schemeClr val="bg1"/>
              </a:solidFill>
              <a:ln w="28575">
                <a:solidFill>
                  <a:srgbClr val="0000CC"/>
                </a:solidFill>
                <a:miter lim="800000"/>
                <a:headEnd/>
                <a:tailEnd/>
              </a:ln>
            </p:spPr>
            <p:txBody>
              <a:bodyPr>
                <a:prstTxWarp prst="textNoShape">
                  <a:avLst/>
                </a:prstTxWarp>
              </a:bodyPr>
              <a:lstStyle/>
              <a:p>
                <a:endParaRPr lang="en-US"/>
              </a:p>
            </p:txBody>
          </p:sp>
          <p:sp>
            <p:nvSpPr>
              <p:cNvPr id="19479" name="Line 252"/>
              <p:cNvSpPr>
                <a:spLocks noChangeShapeType="1"/>
              </p:cNvSpPr>
              <p:nvPr/>
            </p:nvSpPr>
            <p:spPr bwMode="auto">
              <a:xfrm>
                <a:off x="1083" y="2470"/>
                <a:ext cx="137" cy="0"/>
              </a:xfrm>
              <a:prstGeom prst="line">
                <a:avLst/>
              </a:prstGeom>
              <a:noFill/>
              <a:ln w="12700">
                <a:solidFill>
                  <a:srgbClr val="000000"/>
                </a:solidFill>
                <a:round/>
                <a:headEnd/>
                <a:tailEnd/>
              </a:ln>
            </p:spPr>
            <p:txBody>
              <a:bodyPr>
                <a:prstTxWarp prst="textNoShape">
                  <a:avLst/>
                </a:prstTxWarp>
              </a:bodyPr>
              <a:lstStyle/>
              <a:p>
                <a:endParaRPr lang="en-US"/>
              </a:p>
            </p:txBody>
          </p:sp>
          <p:sp>
            <p:nvSpPr>
              <p:cNvPr id="19480" name="Line 253"/>
              <p:cNvSpPr>
                <a:spLocks noChangeShapeType="1"/>
              </p:cNvSpPr>
              <p:nvPr/>
            </p:nvSpPr>
            <p:spPr bwMode="auto">
              <a:xfrm>
                <a:off x="2047" y="2470"/>
                <a:ext cx="137" cy="0"/>
              </a:xfrm>
              <a:prstGeom prst="line">
                <a:avLst/>
              </a:prstGeom>
              <a:noFill/>
              <a:ln w="12700">
                <a:solidFill>
                  <a:srgbClr val="000000"/>
                </a:solidFill>
                <a:round/>
                <a:headEnd/>
                <a:tailEnd/>
              </a:ln>
            </p:spPr>
            <p:txBody>
              <a:bodyPr>
                <a:prstTxWarp prst="textNoShape">
                  <a:avLst/>
                </a:prstTxWarp>
              </a:bodyPr>
              <a:lstStyle/>
              <a:p>
                <a:endParaRPr lang="en-US"/>
              </a:p>
            </p:txBody>
          </p:sp>
          <p:sp>
            <p:nvSpPr>
              <p:cNvPr id="19481" name="Rectangle 254"/>
              <p:cNvSpPr>
                <a:spLocks noChangeArrowheads="1"/>
              </p:cNvSpPr>
              <p:nvPr/>
            </p:nvSpPr>
            <p:spPr bwMode="auto">
              <a:xfrm>
                <a:off x="2684" y="2232"/>
                <a:ext cx="120" cy="497"/>
              </a:xfrm>
              <a:prstGeom prst="rect">
                <a:avLst/>
              </a:prstGeom>
              <a:noFill/>
              <a:ln w="9525">
                <a:noFill/>
                <a:miter lim="800000"/>
                <a:headEnd/>
                <a:tailEnd/>
              </a:ln>
            </p:spPr>
            <p:txBody>
              <a:bodyPr wrap="none" lIns="0" tIns="0" rIns="0" bIns="0">
                <a:prstTxWarp prst="textNoShape">
                  <a:avLst/>
                </a:prstTxWarp>
                <a:spAutoFit/>
              </a:bodyPr>
              <a:lstStyle/>
              <a:p>
                <a:r>
                  <a:rPr lang="en-US" sz="4000" b="0">
                    <a:solidFill>
                      <a:srgbClr val="000000"/>
                    </a:solidFill>
                    <a:latin typeface="Symbol" pitchFamily="-109" charset="2"/>
                  </a:rPr>
                  <a:t>[</a:t>
                </a:r>
                <a:endParaRPr lang="en-US" sz="2400" b="0">
                  <a:latin typeface="Symbol" pitchFamily="-109" charset="2"/>
                </a:endParaRPr>
              </a:p>
            </p:txBody>
          </p:sp>
          <p:sp>
            <p:nvSpPr>
              <p:cNvPr id="19482" name="Rectangle 255"/>
              <p:cNvSpPr>
                <a:spLocks noChangeArrowheads="1"/>
              </p:cNvSpPr>
              <p:nvPr/>
            </p:nvSpPr>
            <p:spPr bwMode="auto">
              <a:xfrm>
                <a:off x="4592" y="2232"/>
                <a:ext cx="119" cy="497"/>
              </a:xfrm>
              <a:prstGeom prst="rect">
                <a:avLst/>
              </a:prstGeom>
              <a:noFill/>
              <a:ln w="9525">
                <a:noFill/>
                <a:miter lim="800000"/>
                <a:headEnd/>
                <a:tailEnd/>
              </a:ln>
            </p:spPr>
            <p:txBody>
              <a:bodyPr wrap="none" lIns="0" tIns="0" rIns="0" bIns="0">
                <a:prstTxWarp prst="textNoShape">
                  <a:avLst/>
                </a:prstTxWarp>
                <a:spAutoFit/>
              </a:bodyPr>
              <a:lstStyle/>
              <a:p>
                <a:r>
                  <a:rPr lang="en-US" sz="4000" b="0">
                    <a:solidFill>
                      <a:srgbClr val="000000"/>
                    </a:solidFill>
                    <a:latin typeface="Symbol" pitchFamily="-109" charset="2"/>
                  </a:rPr>
                  <a:t>]</a:t>
                </a:r>
                <a:endParaRPr lang="en-US" sz="2400" b="0">
                  <a:latin typeface="Symbol" pitchFamily="-109" charset="2"/>
                </a:endParaRPr>
              </a:p>
            </p:txBody>
          </p:sp>
          <p:sp>
            <p:nvSpPr>
              <p:cNvPr id="19483" name="Rectangle 256"/>
              <p:cNvSpPr>
                <a:spLocks noChangeArrowheads="1"/>
              </p:cNvSpPr>
              <p:nvPr/>
            </p:nvSpPr>
            <p:spPr bwMode="auto">
              <a:xfrm>
                <a:off x="2236" y="2272"/>
                <a:ext cx="88" cy="448"/>
              </a:xfrm>
              <a:prstGeom prst="rect">
                <a:avLst/>
              </a:prstGeom>
              <a:noFill/>
              <a:ln w="9525">
                <a:noFill/>
                <a:miter lim="800000"/>
                <a:headEnd/>
                <a:tailEnd/>
              </a:ln>
            </p:spPr>
            <p:txBody>
              <a:bodyPr wrap="none" lIns="0" tIns="0" rIns="0" bIns="0">
                <a:prstTxWarp prst="textNoShape">
                  <a:avLst/>
                </a:prstTxWarp>
                <a:spAutoFit/>
              </a:bodyPr>
              <a:lstStyle/>
              <a:p>
                <a:r>
                  <a:rPr lang="en-US" sz="3600" b="0">
                    <a:solidFill>
                      <a:srgbClr val="000000"/>
                    </a:solidFill>
                    <a:latin typeface="Symbol" pitchFamily="-109" charset="2"/>
                  </a:rPr>
                  <a:t>ò</a:t>
                </a:r>
                <a:endParaRPr lang="en-US" sz="2400" b="0">
                  <a:latin typeface="Symbol" pitchFamily="-109" charset="2"/>
                </a:endParaRPr>
              </a:p>
            </p:txBody>
          </p:sp>
          <p:sp>
            <p:nvSpPr>
              <p:cNvPr id="19484" name="Rectangle 257"/>
              <p:cNvSpPr>
                <a:spLocks noChangeArrowheads="1"/>
              </p:cNvSpPr>
              <p:nvPr/>
            </p:nvSpPr>
            <p:spPr bwMode="auto">
              <a:xfrm>
                <a:off x="2226" y="2635"/>
                <a:ext cx="68" cy="173"/>
              </a:xfrm>
              <a:prstGeom prst="rect">
                <a:avLst/>
              </a:prstGeom>
              <a:noFill/>
              <a:ln w="9525">
                <a:noFill/>
                <a:miter lim="800000"/>
                <a:headEnd/>
                <a:tailEnd/>
              </a:ln>
            </p:spPr>
            <p:txBody>
              <a:bodyPr wrap="none" lIns="0" tIns="0" rIns="0" bIns="0">
                <a:prstTxWarp prst="textNoShape">
                  <a:avLst/>
                </a:prstTxWarp>
                <a:spAutoFit/>
              </a:bodyPr>
              <a:lstStyle/>
              <a:p>
                <a:r>
                  <a:rPr lang="en-US" sz="1400" b="0">
                    <a:solidFill>
                      <a:srgbClr val="000000"/>
                    </a:solidFill>
                    <a:latin typeface="Symbol" pitchFamily="-109" charset="2"/>
                  </a:rPr>
                  <a:t>-</a:t>
                </a:r>
                <a:endParaRPr lang="en-US" sz="2400" b="0">
                  <a:latin typeface="Symbol" pitchFamily="-109" charset="2"/>
                </a:endParaRPr>
              </a:p>
            </p:txBody>
          </p:sp>
          <p:sp>
            <p:nvSpPr>
              <p:cNvPr id="19485" name="Rectangle 258"/>
              <p:cNvSpPr>
                <a:spLocks noChangeArrowheads="1"/>
              </p:cNvSpPr>
              <p:nvPr/>
            </p:nvSpPr>
            <p:spPr bwMode="auto">
              <a:xfrm>
                <a:off x="4260" y="2303"/>
                <a:ext cx="106" cy="298"/>
              </a:xfrm>
              <a:prstGeom prst="rect">
                <a:avLst/>
              </a:prstGeom>
              <a:noFill/>
              <a:ln w="9525">
                <a:noFill/>
                <a:miter lim="800000"/>
                <a:headEnd/>
                <a:tailEnd/>
              </a:ln>
            </p:spPr>
            <p:txBody>
              <a:bodyPr wrap="none" lIns="0" tIns="0" rIns="0" bIns="0">
                <a:prstTxWarp prst="textNoShape">
                  <a:avLst/>
                </a:prstTxWarp>
                <a:spAutoFit/>
              </a:bodyPr>
              <a:lstStyle/>
              <a:p>
                <a:r>
                  <a:rPr lang="en-US" sz="2400" b="0">
                    <a:solidFill>
                      <a:srgbClr val="000000"/>
                    </a:solidFill>
                    <a:latin typeface="Symbol" pitchFamily="-109" charset="2"/>
                  </a:rPr>
                  <a:t>x</a:t>
                </a:r>
                <a:endParaRPr lang="en-US" sz="2400" b="0">
                  <a:latin typeface="Symbol" pitchFamily="-109" charset="2"/>
                </a:endParaRPr>
              </a:p>
            </p:txBody>
          </p:sp>
          <p:sp>
            <p:nvSpPr>
              <p:cNvPr id="19486" name="Rectangle 259"/>
              <p:cNvSpPr>
                <a:spLocks noChangeArrowheads="1"/>
              </p:cNvSpPr>
              <p:nvPr/>
            </p:nvSpPr>
            <p:spPr bwMode="auto">
              <a:xfrm>
                <a:off x="3604" y="2303"/>
                <a:ext cx="118" cy="298"/>
              </a:xfrm>
              <a:prstGeom prst="rect">
                <a:avLst/>
              </a:prstGeom>
              <a:noFill/>
              <a:ln w="9525">
                <a:noFill/>
                <a:miter lim="800000"/>
                <a:headEnd/>
                <a:tailEnd/>
              </a:ln>
            </p:spPr>
            <p:txBody>
              <a:bodyPr wrap="none" lIns="0" tIns="0" rIns="0" bIns="0">
                <a:prstTxWarp prst="textNoShape">
                  <a:avLst/>
                </a:prstTxWarp>
                <a:spAutoFit/>
              </a:bodyPr>
              <a:lstStyle/>
              <a:p>
                <a:r>
                  <a:rPr lang="en-US" sz="2400" b="0">
                    <a:solidFill>
                      <a:srgbClr val="000000"/>
                    </a:solidFill>
                    <a:latin typeface="Symbol" pitchFamily="-109" charset="2"/>
                  </a:rPr>
                  <a:t>+</a:t>
                </a:r>
                <a:endParaRPr lang="en-US" sz="2400" b="0">
                  <a:latin typeface="Symbol" pitchFamily="-109" charset="2"/>
                </a:endParaRPr>
              </a:p>
            </p:txBody>
          </p:sp>
          <p:sp>
            <p:nvSpPr>
              <p:cNvPr id="19487" name="Rectangle 260"/>
              <p:cNvSpPr>
                <a:spLocks noChangeArrowheads="1"/>
              </p:cNvSpPr>
              <p:nvPr/>
            </p:nvSpPr>
            <p:spPr bwMode="auto">
              <a:xfrm>
                <a:off x="3245" y="2303"/>
                <a:ext cx="106" cy="298"/>
              </a:xfrm>
              <a:prstGeom prst="rect">
                <a:avLst/>
              </a:prstGeom>
              <a:noFill/>
              <a:ln w="9525">
                <a:noFill/>
                <a:miter lim="800000"/>
                <a:headEnd/>
                <a:tailEnd/>
              </a:ln>
            </p:spPr>
            <p:txBody>
              <a:bodyPr wrap="none" lIns="0" tIns="0" rIns="0" bIns="0">
                <a:prstTxWarp prst="textNoShape">
                  <a:avLst/>
                </a:prstTxWarp>
                <a:spAutoFit/>
              </a:bodyPr>
              <a:lstStyle/>
              <a:p>
                <a:r>
                  <a:rPr lang="en-US" sz="2400" b="0">
                    <a:solidFill>
                      <a:srgbClr val="000000"/>
                    </a:solidFill>
                    <a:latin typeface="Symbol" pitchFamily="-109" charset="2"/>
                  </a:rPr>
                  <a:t>x</a:t>
                </a:r>
                <a:endParaRPr lang="en-US" sz="2400" b="0">
                  <a:latin typeface="Symbol" pitchFamily="-109" charset="2"/>
                </a:endParaRPr>
              </a:p>
            </p:txBody>
          </p:sp>
          <p:sp>
            <p:nvSpPr>
              <p:cNvPr id="19488" name="Rectangle 261"/>
              <p:cNvSpPr>
                <a:spLocks noChangeArrowheads="1"/>
              </p:cNvSpPr>
              <p:nvPr/>
            </p:nvSpPr>
            <p:spPr bwMode="auto">
              <a:xfrm>
                <a:off x="1258" y="2303"/>
                <a:ext cx="728" cy="298"/>
              </a:xfrm>
              <a:prstGeom prst="rect">
                <a:avLst/>
              </a:prstGeom>
              <a:noFill/>
              <a:ln w="9525">
                <a:noFill/>
                <a:miter lim="800000"/>
                <a:headEnd/>
                <a:tailEnd/>
              </a:ln>
            </p:spPr>
            <p:txBody>
              <a:bodyPr wrap="none" lIns="0" tIns="0" rIns="0" bIns="0">
                <a:prstTxWarp prst="textNoShape">
                  <a:avLst/>
                </a:prstTxWarp>
                <a:spAutoFit/>
              </a:bodyPr>
              <a:lstStyle/>
              <a:p>
                <a:r>
                  <a:rPr lang="en-US" sz="2400" b="0">
                    <a:solidFill>
                      <a:srgbClr val="000000"/>
                    </a:solidFill>
                    <a:latin typeface="Symbol" pitchFamily="-109" charset="2"/>
                  </a:rPr>
                  <a:t>- </a:t>
                </a:r>
                <a:r>
                  <a:rPr lang="en-US" sz="2400" b="0" i="1">
                    <a:solidFill>
                      <a:srgbClr val="000000"/>
                    </a:solidFill>
                  </a:rPr>
                  <a:t>J </a:t>
                </a:r>
                <a:r>
                  <a:rPr lang="en-US" sz="2400" b="0" i="1" baseline="30000">
                    <a:solidFill>
                      <a:srgbClr val="000000"/>
                    </a:solidFill>
                  </a:rPr>
                  <a:t>G</a:t>
                </a:r>
                <a:r>
                  <a:rPr lang="en-US" sz="2400" b="0" i="1">
                    <a:solidFill>
                      <a:srgbClr val="000000"/>
                    </a:solidFill>
                  </a:rPr>
                  <a:t> = </a:t>
                </a:r>
                <a:r>
                  <a:rPr lang="en-US" sz="2400" b="0">
                    <a:solidFill>
                      <a:srgbClr val="000000"/>
                    </a:solidFill>
                  </a:rPr>
                  <a:t> </a:t>
                </a:r>
                <a:endParaRPr lang="en-US" sz="2400" b="0"/>
              </a:p>
            </p:txBody>
          </p:sp>
          <p:sp>
            <p:nvSpPr>
              <p:cNvPr id="19489" name="Rectangle 262"/>
              <p:cNvSpPr>
                <a:spLocks noChangeArrowheads="1"/>
              </p:cNvSpPr>
              <p:nvPr/>
            </p:nvSpPr>
            <p:spPr bwMode="auto">
              <a:xfrm>
                <a:off x="906" y="2303"/>
                <a:ext cx="117" cy="298"/>
              </a:xfrm>
              <a:prstGeom prst="rect">
                <a:avLst/>
              </a:prstGeom>
              <a:noFill/>
              <a:ln w="9525">
                <a:noFill/>
                <a:miter lim="800000"/>
                <a:headEnd/>
                <a:tailEnd/>
              </a:ln>
            </p:spPr>
            <p:txBody>
              <a:bodyPr wrap="none" lIns="0" tIns="0" rIns="0" bIns="0">
                <a:prstTxWarp prst="textNoShape">
                  <a:avLst/>
                </a:prstTxWarp>
                <a:spAutoFit/>
              </a:bodyPr>
              <a:lstStyle/>
              <a:p>
                <a:r>
                  <a:rPr lang="en-US" sz="2400" b="0">
                    <a:solidFill>
                      <a:srgbClr val="000000"/>
                    </a:solidFill>
                    <a:latin typeface="Symbol" pitchFamily="-109" charset="2"/>
                  </a:rPr>
                  <a:t>=</a:t>
                </a:r>
                <a:endParaRPr lang="en-US" sz="2400" b="0">
                  <a:latin typeface="Symbol" pitchFamily="-109" charset="2"/>
                </a:endParaRPr>
              </a:p>
            </p:txBody>
          </p:sp>
          <p:sp>
            <p:nvSpPr>
              <p:cNvPr id="19490" name="Rectangle 263"/>
              <p:cNvSpPr>
                <a:spLocks noChangeArrowheads="1"/>
              </p:cNvSpPr>
              <p:nvPr/>
            </p:nvSpPr>
            <p:spPr bwMode="auto">
              <a:xfrm>
                <a:off x="2249" y="2160"/>
                <a:ext cx="63" cy="173"/>
              </a:xfrm>
              <a:prstGeom prst="rect">
                <a:avLst/>
              </a:prstGeom>
              <a:noFill/>
              <a:ln w="9525">
                <a:noFill/>
                <a:miter lim="800000"/>
                <a:headEnd/>
                <a:tailEnd/>
              </a:ln>
            </p:spPr>
            <p:txBody>
              <a:bodyPr wrap="none" lIns="0" tIns="0" rIns="0" bIns="0">
                <a:prstTxWarp prst="textNoShape">
                  <a:avLst/>
                </a:prstTxWarp>
                <a:spAutoFit/>
              </a:bodyPr>
              <a:lstStyle/>
              <a:p>
                <a:r>
                  <a:rPr lang="en-US" sz="1400" b="0">
                    <a:solidFill>
                      <a:srgbClr val="000000"/>
                    </a:solidFill>
                  </a:rPr>
                  <a:t>1</a:t>
                </a:r>
                <a:endParaRPr lang="en-US" sz="2400" b="0">
                  <a:latin typeface="Symbol" pitchFamily="-109" charset="2"/>
                </a:endParaRPr>
              </a:p>
            </p:txBody>
          </p:sp>
          <p:sp>
            <p:nvSpPr>
              <p:cNvPr id="19491" name="Rectangle 264"/>
              <p:cNvSpPr>
                <a:spLocks noChangeArrowheads="1"/>
              </p:cNvSpPr>
              <p:nvPr/>
            </p:nvSpPr>
            <p:spPr bwMode="auto">
              <a:xfrm>
                <a:off x="2287" y="2646"/>
                <a:ext cx="63" cy="174"/>
              </a:xfrm>
              <a:prstGeom prst="rect">
                <a:avLst/>
              </a:prstGeom>
              <a:noFill/>
              <a:ln w="9525">
                <a:noFill/>
                <a:miter lim="800000"/>
                <a:headEnd/>
                <a:tailEnd/>
              </a:ln>
            </p:spPr>
            <p:txBody>
              <a:bodyPr wrap="none" lIns="0" tIns="0" rIns="0" bIns="0">
                <a:prstTxWarp prst="textNoShape">
                  <a:avLst/>
                </a:prstTxWarp>
                <a:spAutoFit/>
              </a:bodyPr>
              <a:lstStyle/>
              <a:p>
                <a:r>
                  <a:rPr lang="en-US" sz="1400" b="0">
                    <a:solidFill>
                      <a:srgbClr val="000000"/>
                    </a:solidFill>
                  </a:rPr>
                  <a:t>1</a:t>
                </a:r>
                <a:endParaRPr lang="en-US" sz="2400" b="0">
                  <a:latin typeface="Symbol" pitchFamily="-109" charset="2"/>
                </a:endParaRPr>
              </a:p>
            </p:txBody>
          </p:sp>
          <p:sp>
            <p:nvSpPr>
              <p:cNvPr id="19492" name="Rectangle 265"/>
              <p:cNvSpPr>
                <a:spLocks noChangeArrowheads="1"/>
              </p:cNvSpPr>
              <p:nvPr/>
            </p:nvSpPr>
            <p:spPr bwMode="auto">
              <a:xfrm>
                <a:off x="4533" y="2328"/>
                <a:ext cx="71" cy="298"/>
              </a:xfrm>
              <a:prstGeom prst="rect">
                <a:avLst/>
              </a:prstGeom>
              <a:noFill/>
              <a:ln w="9525">
                <a:noFill/>
                <a:miter lim="800000"/>
                <a:headEnd/>
                <a:tailEnd/>
              </a:ln>
            </p:spPr>
            <p:txBody>
              <a:bodyPr wrap="none" lIns="0" tIns="0" rIns="0" bIns="0">
                <a:prstTxWarp prst="textNoShape">
                  <a:avLst/>
                </a:prstTxWarp>
                <a:spAutoFit/>
              </a:bodyPr>
              <a:lstStyle/>
              <a:p>
                <a:r>
                  <a:rPr lang="en-US" sz="2400" b="0">
                    <a:solidFill>
                      <a:srgbClr val="000000"/>
                    </a:solidFill>
                  </a:rPr>
                  <a:t>)</a:t>
                </a:r>
                <a:endParaRPr lang="en-US" sz="2400" b="0">
                  <a:latin typeface="Symbol" pitchFamily="-109" charset="2"/>
                </a:endParaRPr>
              </a:p>
            </p:txBody>
          </p:sp>
          <p:sp>
            <p:nvSpPr>
              <p:cNvPr id="19493" name="Rectangle 266"/>
              <p:cNvSpPr>
                <a:spLocks noChangeArrowheads="1"/>
              </p:cNvSpPr>
              <p:nvPr/>
            </p:nvSpPr>
            <p:spPr bwMode="auto">
              <a:xfrm>
                <a:off x="4422" y="2328"/>
                <a:ext cx="107" cy="298"/>
              </a:xfrm>
              <a:prstGeom prst="rect">
                <a:avLst/>
              </a:prstGeom>
              <a:noFill/>
              <a:ln w="9525">
                <a:noFill/>
                <a:miter lim="800000"/>
                <a:headEnd/>
                <a:tailEnd/>
              </a:ln>
            </p:spPr>
            <p:txBody>
              <a:bodyPr wrap="none" lIns="0" tIns="0" rIns="0" bIns="0">
                <a:prstTxWarp prst="textNoShape">
                  <a:avLst/>
                </a:prstTxWarp>
                <a:spAutoFit/>
              </a:bodyPr>
              <a:lstStyle/>
              <a:p>
                <a:r>
                  <a:rPr lang="en-US" sz="2400" b="0">
                    <a:solidFill>
                      <a:srgbClr val="000000"/>
                    </a:solidFill>
                  </a:rPr>
                  <a:t>0</a:t>
                </a:r>
                <a:endParaRPr lang="en-US" sz="2400" b="0">
                  <a:latin typeface="Symbol" pitchFamily="-109" charset="2"/>
                </a:endParaRPr>
              </a:p>
            </p:txBody>
          </p:sp>
          <p:sp>
            <p:nvSpPr>
              <p:cNvPr id="19494" name="Rectangle 267"/>
              <p:cNvSpPr>
                <a:spLocks noChangeArrowheads="1"/>
              </p:cNvSpPr>
              <p:nvPr/>
            </p:nvSpPr>
            <p:spPr bwMode="auto">
              <a:xfrm>
                <a:off x="4366" y="2328"/>
                <a:ext cx="54" cy="298"/>
              </a:xfrm>
              <a:prstGeom prst="rect">
                <a:avLst/>
              </a:prstGeom>
              <a:noFill/>
              <a:ln w="9525">
                <a:noFill/>
                <a:miter lim="800000"/>
                <a:headEnd/>
                <a:tailEnd/>
              </a:ln>
            </p:spPr>
            <p:txBody>
              <a:bodyPr wrap="none" lIns="0" tIns="0" rIns="0" bIns="0">
                <a:prstTxWarp prst="textNoShape">
                  <a:avLst/>
                </a:prstTxWarp>
                <a:spAutoFit/>
              </a:bodyPr>
              <a:lstStyle/>
              <a:p>
                <a:r>
                  <a:rPr lang="en-US" sz="2400" b="0">
                    <a:solidFill>
                      <a:srgbClr val="000000"/>
                    </a:solidFill>
                  </a:rPr>
                  <a:t>,</a:t>
                </a:r>
                <a:endParaRPr lang="en-US" sz="2400" b="0">
                  <a:latin typeface="Symbol" pitchFamily="-109" charset="2"/>
                </a:endParaRPr>
              </a:p>
            </p:txBody>
          </p:sp>
          <p:sp>
            <p:nvSpPr>
              <p:cNvPr id="19495" name="Rectangle 268"/>
              <p:cNvSpPr>
                <a:spLocks noChangeArrowheads="1"/>
              </p:cNvSpPr>
              <p:nvPr/>
            </p:nvSpPr>
            <p:spPr bwMode="auto">
              <a:xfrm>
                <a:off x="4176" y="2328"/>
                <a:ext cx="54" cy="298"/>
              </a:xfrm>
              <a:prstGeom prst="rect">
                <a:avLst/>
              </a:prstGeom>
              <a:noFill/>
              <a:ln w="9525">
                <a:noFill/>
                <a:miter lim="800000"/>
                <a:headEnd/>
                <a:tailEnd/>
              </a:ln>
            </p:spPr>
            <p:txBody>
              <a:bodyPr wrap="none" lIns="0" tIns="0" rIns="0" bIns="0">
                <a:prstTxWarp prst="textNoShape">
                  <a:avLst/>
                </a:prstTxWarp>
                <a:spAutoFit/>
              </a:bodyPr>
              <a:lstStyle/>
              <a:p>
                <a:r>
                  <a:rPr lang="en-US" sz="2400" b="0">
                    <a:solidFill>
                      <a:srgbClr val="000000"/>
                    </a:solidFill>
                  </a:rPr>
                  <a:t>,</a:t>
                </a:r>
                <a:endParaRPr lang="en-US" sz="2400" b="0">
                  <a:latin typeface="Symbol" pitchFamily="-109" charset="2"/>
                </a:endParaRPr>
              </a:p>
            </p:txBody>
          </p:sp>
          <p:sp>
            <p:nvSpPr>
              <p:cNvPr id="19496" name="Rectangle 269"/>
              <p:cNvSpPr>
                <a:spLocks noChangeArrowheads="1"/>
              </p:cNvSpPr>
              <p:nvPr/>
            </p:nvSpPr>
            <p:spPr bwMode="auto">
              <a:xfrm>
                <a:off x="3933" y="2328"/>
                <a:ext cx="143" cy="298"/>
              </a:xfrm>
              <a:prstGeom prst="rect">
                <a:avLst/>
              </a:prstGeom>
              <a:noFill/>
              <a:ln w="9525">
                <a:noFill/>
                <a:miter lim="800000"/>
                <a:headEnd/>
                <a:tailEnd/>
              </a:ln>
            </p:spPr>
            <p:txBody>
              <a:bodyPr wrap="none" lIns="0" tIns="0" rIns="0" bIns="0">
                <a:prstTxWarp prst="textNoShape">
                  <a:avLst/>
                </a:prstTxWarp>
                <a:spAutoFit/>
              </a:bodyPr>
              <a:lstStyle/>
              <a:p>
                <a:r>
                  <a:rPr lang="en-US" sz="2400" b="0" i="1" baseline="30000">
                    <a:solidFill>
                      <a:srgbClr val="000000"/>
                    </a:solidFill>
                  </a:rPr>
                  <a:t>q</a:t>
                </a:r>
                <a:r>
                  <a:rPr lang="en-US" sz="2400" b="0">
                    <a:solidFill>
                      <a:srgbClr val="000000"/>
                    </a:solidFill>
                  </a:rPr>
                  <a:t>(</a:t>
                </a:r>
                <a:endParaRPr lang="en-US" sz="2400" b="0">
                  <a:latin typeface="Symbol" pitchFamily="-109" charset="2"/>
                </a:endParaRPr>
              </a:p>
            </p:txBody>
          </p:sp>
          <p:sp>
            <p:nvSpPr>
              <p:cNvPr id="19497" name="Rectangle 270"/>
              <p:cNvSpPr>
                <a:spLocks noChangeArrowheads="1"/>
              </p:cNvSpPr>
              <p:nvPr/>
            </p:nvSpPr>
            <p:spPr bwMode="auto">
              <a:xfrm>
                <a:off x="3521" y="2328"/>
                <a:ext cx="71" cy="298"/>
              </a:xfrm>
              <a:prstGeom prst="rect">
                <a:avLst/>
              </a:prstGeom>
              <a:noFill/>
              <a:ln w="9525">
                <a:noFill/>
                <a:miter lim="800000"/>
                <a:headEnd/>
                <a:tailEnd/>
              </a:ln>
            </p:spPr>
            <p:txBody>
              <a:bodyPr wrap="none" lIns="0" tIns="0" rIns="0" bIns="0">
                <a:prstTxWarp prst="textNoShape">
                  <a:avLst/>
                </a:prstTxWarp>
                <a:spAutoFit/>
              </a:bodyPr>
              <a:lstStyle/>
              <a:p>
                <a:r>
                  <a:rPr lang="en-US" sz="2400" b="0">
                    <a:solidFill>
                      <a:srgbClr val="000000"/>
                    </a:solidFill>
                  </a:rPr>
                  <a:t>)</a:t>
                </a:r>
                <a:endParaRPr lang="en-US" sz="2400" b="0">
                  <a:latin typeface="Symbol" pitchFamily="-109" charset="2"/>
                </a:endParaRPr>
              </a:p>
            </p:txBody>
          </p:sp>
          <p:sp>
            <p:nvSpPr>
              <p:cNvPr id="19498" name="Rectangle 271"/>
              <p:cNvSpPr>
                <a:spLocks noChangeArrowheads="1"/>
              </p:cNvSpPr>
              <p:nvPr/>
            </p:nvSpPr>
            <p:spPr bwMode="auto">
              <a:xfrm>
                <a:off x="3410" y="2328"/>
                <a:ext cx="107" cy="298"/>
              </a:xfrm>
              <a:prstGeom prst="rect">
                <a:avLst/>
              </a:prstGeom>
              <a:noFill/>
              <a:ln w="9525">
                <a:noFill/>
                <a:miter lim="800000"/>
                <a:headEnd/>
                <a:tailEnd/>
              </a:ln>
            </p:spPr>
            <p:txBody>
              <a:bodyPr wrap="none" lIns="0" tIns="0" rIns="0" bIns="0">
                <a:prstTxWarp prst="textNoShape">
                  <a:avLst/>
                </a:prstTxWarp>
                <a:spAutoFit/>
              </a:bodyPr>
              <a:lstStyle/>
              <a:p>
                <a:r>
                  <a:rPr lang="en-US" sz="2400" b="0">
                    <a:solidFill>
                      <a:srgbClr val="000000"/>
                    </a:solidFill>
                  </a:rPr>
                  <a:t>0</a:t>
                </a:r>
                <a:endParaRPr lang="en-US" sz="2400" b="0">
                  <a:latin typeface="Symbol" pitchFamily="-109" charset="2"/>
                </a:endParaRPr>
              </a:p>
            </p:txBody>
          </p:sp>
          <p:sp>
            <p:nvSpPr>
              <p:cNvPr id="19499" name="Rectangle 272"/>
              <p:cNvSpPr>
                <a:spLocks noChangeArrowheads="1"/>
              </p:cNvSpPr>
              <p:nvPr/>
            </p:nvSpPr>
            <p:spPr bwMode="auto">
              <a:xfrm>
                <a:off x="3352" y="2328"/>
                <a:ext cx="54" cy="298"/>
              </a:xfrm>
              <a:prstGeom prst="rect">
                <a:avLst/>
              </a:prstGeom>
              <a:noFill/>
              <a:ln w="9525">
                <a:noFill/>
                <a:miter lim="800000"/>
                <a:headEnd/>
                <a:tailEnd/>
              </a:ln>
            </p:spPr>
            <p:txBody>
              <a:bodyPr wrap="none" lIns="0" tIns="0" rIns="0" bIns="0">
                <a:prstTxWarp prst="textNoShape">
                  <a:avLst/>
                </a:prstTxWarp>
                <a:spAutoFit/>
              </a:bodyPr>
              <a:lstStyle/>
              <a:p>
                <a:r>
                  <a:rPr lang="en-US" sz="2400" b="0">
                    <a:solidFill>
                      <a:srgbClr val="000000"/>
                    </a:solidFill>
                  </a:rPr>
                  <a:t>,</a:t>
                </a:r>
                <a:endParaRPr lang="en-US" sz="2400" b="0">
                  <a:latin typeface="Symbol" pitchFamily="-109" charset="2"/>
                </a:endParaRPr>
              </a:p>
            </p:txBody>
          </p:sp>
          <p:sp>
            <p:nvSpPr>
              <p:cNvPr id="19500" name="Rectangle 273"/>
              <p:cNvSpPr>
                <a:spLocks noChangeArrowheads="1"/>
              </p:cNvSpPr>
              <p:nvPr/>
            </p:nvSpPr>
            <p:spPr bwMode="auto">
              <a:xfrm>
                <a:off x="3163" y="2328"/>
                <a:ext cx="54" cy="298"/>
              </a:xfrm>
              <a:prstGeom prst="rect">
                <a:avLst/>
              </a:prstGeom>
              <a:noFill/>
              <a:ln w="9525">
                <a:noFill/>
                <a:miter lim="800000"/>
                <a:headEnd/>
                <a:tailEnd/>
              </a:ln>
            </p:spPr>
            <p:txBody>
              <a:bodyPr wrap="none" lIns="0" tIns="0" rIns="0" bIns="0">
                <a:prstTxWarp prst="textNoShape">
                  <a:avLst/>
                </a:prstTxWarp>
                <a:spAutoFit/>
              </a:bodyPr>
              <a:lstStyle/>
              <a:p>
                <a:r>
                  <a:rPr lang="en-US" sz="2400" b="0">
                    <a:solidFill>
                      <a:srgbClr val="000000"/>
                    </a:solidFill>
                  </a:rPr>
                  <a:t>,</a:t>
                </a:r>
                <a:endParaRPr lang="en-US" sz="2400" b="0">
                  <a:latin typeface="Symbol" pitchFamily="-109" charset="2"/>
                </a:endParaRPr>
              </a:p>
            </p:txBody>
          </p:sp>
          <p:sp>
            <p:nvSpPr>
              <p:cNvPr id="19501" name="Rectangle 274"/>
              <p:cNvSpPr>
                <a:spLocks noChangeArrowheads="1"/>
              </p:cNvSpPr>
              <p:nvPr/>
            </p:nvSpPr>
            <p:spPr bwMode="auto">
              <a:xfrm>
                <a:off x="2923" y="2328"/>
                <a:ext cx="143" cy="298"/>
              </a:xfrm>
              <a:prstGeom prst="rect">
                <a:avLst/>
              </a:prstGeom>
              <a:noFill/>
              <a:ln w="9525">
                <a:noFill/>
                <a:miter lim="800000"/>
                <a:headEnd/>
                <a:tailEnd/>
              </a:ln>
            </p:spPr>
            <p:txBody>
              <a:bodyPr wrap="none" lIns="0" tIns="0" rIns="0" bIns="0">
                <a:prstTxWarp prst="textNoShape">
                  <a:avLst/>
                </a:prstTxWarp>
                <a:spAutoFit/>
              </a:bodyPr>
              <a:lstStyle/>
              <a:p>
                <a:r>
                  <a:rPr lang="en-US" sz="2400" b="0" i="1" baseline="30000">
                    <a:solidFill>
                      <a:srgbClr val="000000"/>
                    </a:solidFill>
                  </a:rPr>
                  <a:t>q</a:t>
                </a:r>
                <a:r>
                  <a:rPr lang="en-US" sz="2400" b="0">
                    <a:solidFill>
                      <a:srgbClr val="000000"/>
                    </a:solidFill>
                  </a:rPr>
                  <a:t>(</a:t>
                </a:r>
                <a:endParaRPr lang="en-US" sz="2400" b="0">
                  <a:latin typeface="Symbol" pitchFamily="-109" charset="2"/>
                </a:endParaRPr>
              </a:p>
            </p:txBody>
          </p:sp>
          <p:sp>
            <p:nvSpPr>
              <p:cNvPr id="19502" name="Rectangle 275"/>
              <p:cNvSpPr>
                <a:spLocks noChangeArrowheads="1"/>
              </p:cNvSpPr>
              <p:nvPr/>
            </p:nvSpPr>
            <p:spPr bwMode="auto">
              <a:xfrm>
                <a:off x="2063" y="2501"/>
                <a:ext cx="107" cy="298"/>
              </a:xfrm>
              <a:prstGeom prst="rect">
                <a:avLst/>
              </a:prstGeom>
              <a:noFill/>
              <a:ln w="9525">
                <a:noFill/>
                <a:miter lim="800000"/>
                <a:headEnd/>
                <a:tailEnd/>
              </a:ln>
            </p:spPr>
            <p:txBody>
              <a:bodyPr wrap="none" lIns="0" tIns="0" rIns="0" bIns="0">
                <a:prstTxWarp prst="textNoShape">
                  <a:avLst/>
                </a:prstTxWarp>
                <a:spAutoFit/>
              </a:bodyPr>
              <a:lstStyle/>
              <a:p>
                <a:r>
                  <a:rPr lang="en-US" sz="2400" b="0">
                    <a:solidFill>
                      <a:srgbClr val="000000"/>
                    </a:solidFill>
                  </a:rPr>
                  <a:t>2</a:t>
                </a:r>
                <a:endParaRPr lang="en-US" sz="2400" b="0">
                  <a:latin typeface="Symbol" pitchFamily="-109" charset="2"/>
                </a:endParaRPr>
              </a:p>
            </p:txBody>
          </p:sp>
          <p:sp>
            <p:nvSpPr>
              <p:cNvPr id="19503" name="Rectangle 276"/>
              <p:cNvSpPr>
                <a:spLocks noChangeArrowheads="1"/>
              </p:cNvSpPr>
              <p:nvPr/>
            </p:nvSpPr>
            <p:spPr bwMode="auto">
              <a:xfrm>
                <a:off x="2060" y="2192"/>
                <a:ext cx="107" cy="298"/>
              </a:xfrm>
              <a:prstGeom prst="rect">
                <a:avLst/>
              </a:prstGeom>
              <a:noFill/>
              <a:ln w="9525">
                <a:noFill/>
                <a:miter lim="800000"/>
                <a:headEnd/>
                <a:tailEnd/>
              </a:ln>
            </p:spPr>
            <p:txBody>
              <a:bodyPr wrap="none" lIns="0" tIns="0" rIns="0" bIns="0">
                <a:prstTxWarp prst="textNoShape">
                  <a:avLst/>
                </a:prstTxWarp>
                <a:spAutoFit/>
              </a:bodyPr>
              <a:lstStyle/>
              <a:p>
                <a:r>
                  <a:rPr lang="en-US" sz="2400" b="0">
                    <a:solidFill>
                      <a:srgbClr val="000000"/>
                    </a:solidFill>
                  </a:rPr>
                  <a:t>1</a:t>
                </a:r>
                <a:endParaRPr lang="en-US" sz="2400" b="0">
                  <a:latin typeface="Symbol" pitchFamily="-109" charset="2"/>
                </a:endParaRPr>
              </a:p>
            </p:txBody>
          </p:sp>
          <p:sp>
            <p:nvSpPr>
              <p:cNvPr id="19504" name="Rectangle 277"/>
              <p:cNvSpPr>
                <a:spLocks noChangeArrowheads="1"/>
              </p:cNvSpPr>
              <p:nvPr/>
            </p:nvSpPr>
            <p:spPr bwMode="auto">
              <a:xfrm>
                <a:off x="1103" y="2501"/>
                <a:ext cx="108" cy="298"/>
              </a:xfrm>
              <a:prstGeom prst="rect">
                <a:avLst/>
              </a:prstGeom>
              <a:noFill/>
              <a:ln w="9525">
                <a:noFill/>
                <a:miter lim="800000"/>
                <a:headEnd/>
                <a:tailEnd/>
              </a:ln>
            </p:spPr>
            <p:txBody>
              <a:bodyPr wrap="none" lIns="0" tIns="0" rIns="0" bIns="0">
                <a:prstTxWarp prst="textNoShape">
                  <a:avLst/>
                </a:prstTxWarp>
                <a:spAutoFit/>
              </a:bodyPr>
              <a:lstStyle/>
              <a:p>
                <a:r>
                  <a:rPr lang="en-US" sz="2400" b="0">
                    <a:solidFill>
                      <a:srgbClr val="000000"/>
                    </a:solidFill>
                  </a:rPr>
                  <a:t>2</a:t>
                </a:r>
                <a:endParaRPr lang="en-US" sz="2400" b="0">
                  <a:latin typeface="Symbol" pitchFamily="-109" charset="2"/>
                </a:endParaRPr>
              </a:p>
            </p:txBody>
          </p:sp>
          <p:sp>
            <p:nvSpPr>
              <p:cNvPr id="19505" name="Rectangle 278"/>
              <p:cNvSpPr>
                <a:spLocks noChangeArrowheads="1"/>
              </p:cNvSpPr>
              <p:nvPr/>
            </p:nvSpPr>
            <p:spPr bwMode="auto">
              <a:xfrm>
                <a:off x="1098" y="2192"/>
                <a:ext cx="107" cy="298"/>
              </a:xfrm>
              <a:prstGeom prst="rect">
                <a:avLst/>
              </a:prstGeom>
              <a:noFill/>
              <a:ln w="9525">
                <a:noFill/>
                <a:miter lim="800000"/>
                <a:headEnd/>
                <a:tailEnd/>
              </a:ln>
            </p:spPr>
            <p:txBody>
              <a:bodyPr wrap="none" lIns="0" tIns="0" rIns="0" bIns="0">
                <a:prstTxWarp prst="textNoShape">
                  <a:avLst/>
                </a:prstTxWarp>
                <a:spAutoFit/>
              </a:bodyPr>
              <a:lstStyle/>
              <a:p>
                <a:r>
                  <a:rPr lang="en-US" sz="2400" b="0">
                    <a:solidFill>
                      <a:srgbClr val="000000"/>
                    </a:solidFill>
                  </a:rPr>
                  <a:t>1</a:t>
                </a:r>
                <a:endParaRPr lang="en-US" sz="2400" b="0">
                  <a:latin typeface="Symbol" pitchFamily="-109" charset="2"/>
                </a:endParaRPr>
              </a:p>
            </p:txBody>
          </p:sp>
          <p:sp>
            <p:nvSpPr>
              <p:cNvPr id="19506" name="Rectangle 279"/>
              <p:cNvSpPr>
                <a:spLocks noChangeArrowheads="1"/>
              </p:cNvSpPr>
              <p:nvPr/>
            </p:nvSpPr>
            <p:spPr bwMode="auto">
              <a:xfrm>
                <a:off x="4024" y="2328"/>
                <a:ext cx="149" cy="298"/>
              </a:xfrm>
              <a:prstGeom prst="rect">
                <a:avLst/>
              </a:prstGeom>
              <a:noFill/>
              <a:ln w="9525">
                <a:noFill/>
                <a:miter lim="800000"/>
                <a:headEnd/>
                <a:tailEnd/>
              </a:ln>
            </p:spPr>
            <p:txBody>
              <a:bodyPr wrap="none" lIns="0" tIns="0" rIns="0" bIns="0">
                <a:prstTxWarp prst="textNoShape">
                  <a:avLst/>
                </a:prstTxWarp>
                <a:spAutoFit/>
              </a:bodyPr>
              <a:lstStyle/>
              <a:p>
                <a:r>
                  <a:rPr lang="en-US" sz="2400" b="0" i="1">
                    <a:solidFill>
                      <a:srgbClr val="000000"/>
                    </a:solidFill>
                  </a:rPr>
                  <a:t> x</a:t>
                </a:r>
                <a:endParaRPr lang="en-US" sz="2400" b="0">
                  <a:latin typeface="Symbol" pitchFamily="-109" charset="2"/>
                </a:endParaRPr>
              </a:p>
            </p:txBody>
          </p:sp>
          <p:sp>
            <p:nvSpPr>
              <p:cNvPr id="19507" name="Rectangle 280"/>
              <p:cNvSpPr>
                <a:spLocks noChangeArrowheads="1"/>
              </p:cNvSpPr>
              <p:nvPr/>
            </p:nvSpPr>
            <p:spPr bwMode="auto">
              <a:xfrm>
                <a:off x="3777" y="2328"/>
                <a:ext cx="130" cy="298"/>
              </a:xfrm>
              <a:prstGeom prst="rect">
                <a:avLst/>
              </a:prstGeom>
              <a:noFill/>
              <a:ln w="9525">
                <a:noFill/>
                <a:miter lim="800000"/>
                <a:headEnd/>
                <a:tailEnd/>
              </a:ln>
            </p:spPr>
            <p:txBody>
              <a:bodyPr wrap="none" lIns="0" tIns="0" rIns="0" bIns="0">
                <a:prstTxWarp prst="textNoShape">
                  <a:avLst/>
                </a:prstTxWarp>
                <a:spAutoFit/>
              </a:bodyPr>
              <a:lstStyle/>
              <a:p>
                <a:r>
                  <a:rPr lang="en-US" sz="2400" b="0" i="1">
                    <a:solidFill>
                      <a:srgbClr val="000000"/>
                    </a:solidFill>
                  </a:rPr>
                  <a:t>E</a:t>
                </a:r>
                <a:endParaRPr lang="en-US" sz="2400" b="0">
                  <a:latin typeface="Symbol" pitchFamily="-109" charset="2"/>
                </a:endParaRPr>
              </a:p>
            </p:txBody>
          </p:sp>
          <p:sp>
            <p:nvSpPr>
              <p:cNvPr id="19508" name="Rectangle 281"/>
              <p:cNvSpPr>
                <a:spLocks noChangeArrowheads="1"/>
              </p:cNvSpPr>
              <p:nvPr/>
            </p:nvSpPr>
            <p:spPr bwMode="auto">
              <a:xfrm>
                <a:off x="3022" y="2328"/>
                <a:ext cx="149" cy="298"/>
              </a:xfrm>
              <a:prstGeom prst="rect">
                <a:avLst/>
              </a:prstGeom>
              <a:noFill/>
              <a:ln w="9525">
                <a:noFill/>
                <a:miter lim="800000"/>
                <a:headEnd/>
                <a:tailEnd/>
              </a:ln>
            </p:spPr>
            <p:txBody>
              <a:bodyPr wrap="none" lIns="0" tIns="0" rIns="0" bIns="0">
                <a:prstTxWarp prst="textNoShape">
                  <a:avLst/>
                </a:prstTxWarp>
                <a:spAutoFit/>
              </a:bodyPr>
              <a:lstStyle/>
              <a:p>
                <a:r>
                  <a:rPr lang="en-US" sz="2400" b="0" i="1">
                    <a:solidFill>
                      <a:srgbClr val="000000"/>
                    </a:solidFill>
                  </a:rPr>
                  <a:t> x</a:t>
                </a:r>
                <a:endParaRPr lang="en-US" sz="2400" b="0">
                  <a:latin typeface="Symbol" pitchFamily="-109" charset="2"/>
                </a:endParaRPr>
              </a:p>
            </p:txBody>
          </p:sp>
          <p:sp>
            <p:nvSpPr>
              <p:cNvPr id="19509" name="Rectangle 282"/>
              <p:cNvSpPr>
                <a:spLocks noChangeArrowheads="1"/>
              </p:cNvSpPr>
              <p:nvPr/>
            </p:nvSpPr>
            <p:spPr bwMode="auto">
              <a:xfrm>
                <a:off x="2750" y="2328"/>
                <a:ext cx="155" cy="298"/>
              </a:xfrm>
              <a:prstGeom prst="rect">
                <a:avLst/>
              </a:prstGeom>
              <a:noFill/>
              <a:ln w="9525">
                <a:noFill/>
                <a:miter lim="800000"/>
                <a:headEnd/>
                <a:tailEnd/>
              </a:ln>
            </p:spPr>
            <p:txBody>
              <a:bodyPr wrap="none" lIns="0" tIns="0" rIns="0" bIns="0">
                <a:prstTxWarp prst="textNoShape">
                  <a:avLst/>
                </a:prstTxWarp>
                <a:spAutoFit/>
              </a:bodyPr>
              <a:lstStyle/>
              <a:p>
                <a:r>
                  <a:rPr lang="en-US" sz="2400" b="0" i="1">
                    <a:solidFill>
                      <a:srgbClr val="000000"/>
                    </a:solidFill>
                  </a:rPr>
                  <a:t>H</a:t>
                </a:r>
                <a:endParaRPr lang="en-US" sz="2400" b="0">
                  <a:latin typeface="Symbol" pitchFamily="-109" charset="2"/>
                </a:endParaRPr>
              </a:p>
            </p:txBody>
          </p:sp>
          <p:sp>
            <p:nvSpPr>
              <p:cNvPr id="19510" name="Rectangle 283"/>
              <p:cNvSpPr>
                <a:spLocks noChangeArrowheads="1"/>
              </p:cNvSpPr>
              <p:nvPr/>
            </p:nvSpPr>
            <p:spPr bwMode="auto">
              <a:xfrm>
                <a:off x="2373" y="2328"/>
                <a:ext cx="298" cy="298"/>
              </a:xfrm>
              <a:prstGeom prst="rect">
                <a:avLst/>
              </a:prstGeom>
              <a:noFill/>
              <a:ln w="9525">
                <a:noFill/>
                <a:miter lim="800000"/>
                <a:headEnd/>
                <a:tailEnd/>
              </a:ln>
            </p:spPr>
            <p:txBody>
              <a:bodyPr wrap="none" lIns="0" tIns="0" rIns="0" bIns="0">
                <a:prstTxWarp prst="textNoShape">
                  <a:avLst/>
                </a:prstTxWarp>
                <a:spAutoFit/>
              </a:bodyPr>
              <a:lstStyle/>
              <a:p>
                <a:r>
                  <a:rPr lang="en-US" sz="2400" b="0" i="1">
                    <a:solidFill>
                      <a:srgbClr val="000000"/>
                    </a:solidFill>
                  </a:rPr>
                  <a:t>xdx</a:t>
                </a:r>
                <a:endParaRPr lang="en-US" sz="2400" b="0">
                  <a:latin typeface="Symbol" pitchFamily="-109" charset="2"/>
                </a:endParaRPr>
              </a:p>
            </p:txBody>
          </p:sp>
          <p:sp>
            <p:nvSpPr>
              <p:cNvPr id="19511" name="Rectangle 284"/>
              <p:cNvSpPr>
                <a:spLocks noChangeArrowheads="1"/>
              </p:cNvSpPr>
              <p:nvPr/>
            </p:nvSpPr>
            <p:spPr bwMode="auto">
              <a:xfrm>
                <a:off x="579" y="2328"/>
                <a:ext cx="429" cy="298"/>
              </a:xfrm>
              <a:prstGeom prst="rect">
                <a:avLst/>
              </a:prstGeom>
              <a:noFill/>
              <a:ln w="9525">
                <a:noFill/>
                <a:miter lim="800000"/>
                <a:headEnd/>
                <a:tailEnd/>
              </a:ln>
            </p:spPr>
            <p:txBody>
              <a:bodyPr lIns="0" tIns="0" rIns="0" bIns="0">
                <a:prstTxWarp prst="textNoShape">
                  <a:avLst/>
                </a:prstTxWarp>
                <a:spAutoFit/>
              </a:bodyPr>
              <a:lstStyle/>
              <a:p>
                <a:r>
                  <a:rPr lang="en-US" sz="2400" b="0" i="1">
                    <a:solidFill>
                      <a:srgbClr val="000000"/>
                    </a:solidFill>
                  </a:rPr>
                  <a:t>J </a:t>
                </a:r>
                <a:r>
                  <a:rPr lang="en-US" sz="2400" b="0" i="1" baseline="38000">
                    <a:solidFill>
                      <a:srgbClr val="000000"/>
                    </a:solidFill>
                  </a:rPr>
                  <a:t>q</a:t>
                </a:r>
              </a:p>
            </p:txBody>
          </p:sp>
          <p:sp>
            <p:nvSpPr>
              <p:cNvPr id="19512" name="Text Box 285"/>
              <p:cNvSpPr txBox="1">
                <a:spLocks noChangeArrowheads="1"/>
              </p:cNvSpPr>
              <p:nvPr/>
            </p:nvSpPr>
            <p:spPr bwMode="auto">
              <a:xfrm>
                <a:off x="3696" y="2715"/>
                <a:ext cx="1860" cy="248"/>
              </a:xfrm>
              <a:prstGeom prst="rect">
                <a:avLst/>
              </a:prstGeom>
              <a:noFill/>
              <a:ln w="9525">
                <a:noFill/>
                <a:miter lim="800000"/>
                <a:headEnd/>
                <a:tailEnd/>
              </a:ln>
            </p:spPr>
            <p:txBody>
              <a:bodyPr wrap="none">
                <a:prstTxWarp prst="textNoShape">
                  <a:avLst/>
                </a:prstTxWarp>
                <a:spAutoFit/>
              </a:bodyPr>
              <a:lstStyle/>
              <a:p>
                <a:r>
                  <a:rPr lang="en-US" sz="1400" b="0"/>
                  <a:t>X. Ji, Phy.Rev.Lett.78,610(1997)  </a:t>
                </a:r>
              </a:p>
            </p:txBody>
          </p:sp>
        </p:grpSp>
        <p:sp>
          <p:nvSpPr>
            <p:cNvPr id="19477" name="AutoShape 287"/>
            <p:cNvSpPr>
              <a:spLocks noChangeArrowheads="1"/>
            </p:cNvSpPr>
            <p:nvPr/>
          </p:nvSpPr>
          <p:spPr bwMode="auto">
            <a:xfrm rot="5400000">
              <a:off x="2352" y="3050"/>
              <a:ext cx="480" cy="19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2"/>
            </a:solidFill>
            <a:ln w="9525">
              <a:solidFill>
                <a:schemeClr val="tx1"/>
              </a:solidFill>
              <a:miter lim="800000"/>
              <a:headEnd/>
              <a:tailEnd/>
            </a:ln>
          </p:spPr>
          <p:txBody>
            <a:bodyPr wrap="none" anchor="ctr">
              <a:prstTxWarp prst="textNoShape">
                <a:avLst/>
              </a:prstTxWarp>
            </a:bodyPr>
            <a:lstStyle/>
            <a:p>
              <a:endParaRPr lang="en-US"/>
            </a:p>
          </p:txBody>
        </p:sp>
      </p:grpSp>
      <p:sp>
        <p:nvSpPr>
          <p:cNvPr id="13603" name="Text Box 291"/>
          <p:cNvSpPr txBox="1">
            <a:spLocks noChangeArrowheads="1"/>
          </p:cNvSpPr>
          <p:nvPr/>
        </p:nvSpPr>
        <p:spPr bwMode="auto">
          <a:xfrm>
            <a:off x="4479925" y="4769812"/>
            <a:ext cx="2905125" cy="336550"/>
          </a:xfrm>
          <a:prstGeom prst="rect">
            <a:avLst/>
          </a:prstGeom>
          <a:noFill/>
          <a:ln w="9525">
            <a:noFill/>
            <a:miter lim="800000"/>
            <a:headEnd/>
            <a:tailEnd/>
          </a:ln>
        </p:spPr>
        <p:txBody>
          <a:bodyPr wrap="none">
            <a:prstTxWarp prst="textNoShape">
              <a:avLst/>
            </a:prstTxWarp>
            <a:spAutoFit/>
          </a:bodyPr>
          <a:lstStyle/>
          <a:p>
            <a:r>
              <a:rPr lang="en-US" sz="1600" b="0" i="1">
                <a:latin typeface="Arial" pitchFamily="-109" charset="0"/>
              </a:rPr>
              <a:t>Angular Momentum Sum Rule</a:t>
            </a:r>
          </a:p>
        </p:txBody>
      </p:sp>
    </p:spTree>
    <p:custDataLst>
      <p:tags r:id="rId1"/>
    </p:custData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Generalized Parton Distributions</a:t>
            </a:r>
            <a:endParaRPr lang="en-US" dirty="0"/>
          </a:p>
        </p:txBody>
      </p:sp>
      <p:grpSp>
        <p:nvGrpSpPr>
          <p:cNvPr id="3" name="Group 22"/>
          <p:cNvGrpSpPr/>
          <p:nvPr/>
        </p:nvGrpSpPr>
        <p:grpSpPr>
          <a:xfrm>
            <a:off x="1825431" y="1009640"/>
            <a:ext cx="5565967" cy="855142"/>
            <a:chOff x="1798236" y="844410"/>
            <a:chExt cx="5172717" cy="645714"/>
          </a:xfrm>
          <a:solidFill>
            <a:srgbClr val="FFFFFF"/>
          </a:solidFill>
        </p:grpSpPr>
        <p:pic>
          <p:nvPicPr>
            <p:cNvPr id="5" name="Picture 4"/>
            <p:cNvPicPr>
              <a:picLocks noChangeAspect="1"/>
            </p:cNvPicPr>
            <p:nvPr/>
          </p:nvPicPr>
          <p:blipFill>
            <a:blip r:embed="rId3"/>
            <a:srcRect l="50617" t="33122" r="5948" b="62991"/>
            <a:stretch>
              <a:fillRect/>
            </a:stretch>
          </p:blipFill>
          <p:spPr>
            <a:xfrm>
              <a:off x="1842366" y="880524"/>
              <a:ext cx="5128587" cy="609600"/>
            </a:xfrm>
            <a:prstGeom prst="rect">
              <a:avLst/>
            </a:prstGeom>
            <a:grpFill/>
            <a:ln>
              <a:noFill/>
            </a:ln>
          </p:spPr>
        </p:pic>
        <p:pic>
          <p:nvPicPr>
            <p:cNvPr id="8" name="Picture 7"/>
            <p:cNvPicPr>
              <a:picLocks noChangeAspect="1"/>
            </p:cNvPicPr>
            <p:nvPr/>
          </p:nvPicPr>
          <p:blipFill>
            <a:blip r:embed="rId3"/>
            <a:srcRect l="50617" t="29404" r="42200" b="66962"/>
            <a:stretch>
              <a:fillRect/>
            </a:stretch>
          </p:blipFill>
          <p:spPr>
            <a:xfrm>
              <a:off x="1798236" y="844410"/>
              <a:ext cx="877975" cy="589888"/>
            </a:xfrm>
            <a:prstGeom prst="rect">
              <a:avLst/>
            </a:prstGeom>
            <a:grpFill/>
            <a:ln>
              <a:noFill/>
            </a:ln>
          </p:spPr>
        </p:pic>
      </p:grpSp>
      <p:grpSp>
        <p:nvGrpSpPr>
          <p:cNvPr id="4" name="Group 23"/>
          <p:cNvGrpSpPr>
            <a:grpSpLocks/>
          </p:cNvGrpSpPr>
          <p:nvPr/>
        </p:nvGrpSpPr>
        <p:grpSpPr bwMode="auto">
          <a:xfrm>
            <a:off x="4876799" y="2260598"/>
            <a:ext cx="4176713" cy="3776782"/>
            <a:chOff x="4876799" y="2362202"/>
            <a:chExt cx="4176713" cy="3776782"/>
          </a:xfrm>
        </p:grpSpPr>
        <p:grpSp>
          <p:nvGrpSpPr>
            <p:cNvPr id="7" name="Group 23"/>
            <p:cNvGrpSpPr>
              <a:grpSpLocks/>
            </p:cNvGrpSpPr>
            <p:nvPr/>
          </p:nvGrpSpPr>
          <p:grpSpPr bwMode="auto">
            <a:xfrm>
              <a:off x="4876799" y="2362202"/>
              <a:ext cx="4176713" cy="3776782"/>
              <a:chOff x="5372100" y="2782888"/>
              <a:chExt cx="3689109" cy="3507673"/>
            </a:xfrm>
          </p:grpSpPr>
          <p:cxnSp>
            <p:nvCxnSpPr>
              <p:cNvPr id="19" name="Straight Arrow Connector 12"/>
              <p:cNvCxnSpPr>
                <a:cxnSpLocks noChangeShapeType="1"/>
                <a:endCxn id="20" idx="0"/>
              </p:cNvCxnSpPr>
              <p:nvPr/>
            </p:nvCxnSpPr>
            <p:spPr bwMode="auto">
              <a:xfrm>
                <a:off x="5372100" y="2782888"/>
                <a:ext cx="2232025" cy="1639887"/>
              </a:xfrm>
              <a:prstGeom prst="straightConnector1">
                <a:avLst/>
              </a:prstGeom>
              <a:noFill/>
              <a:ln w="38100">
                <a:solidFill>
                  <a:schemeClr val="tx1"/>
                </a:solidFill>
                <a:round/>
                <a:headEnd/>
                <a:tailEnd type="arrow" w="med" len="med"/>
              </a:ln>
            </p:spPr>
          </p:cxnSp>
          <p:sp>
            <p:nvSpPr>
              <p:cNvPr id="20" name="TextBox 15"/>
              <p:cNvSpPr txBox="1">
                <a:spLocks noChangeArrowheads="1"/>
              </p:cNvSpPr>
              <p:nvPr/>
            </p:nvSpPr>
            <p:spPr bwMode="auto">
              <a:xfrm>
                <a:off x="6184899" y="4422775"/>
                <a:ext cx="2838451" cy="600278"/>
              </a:xfrm>
              <a:prstGeom prst="rect">
                <a:avLst/>
              </a:prstGeom>
              <a:solidFill>
                <a:srgbClr val="FFFFFF"/>
              </a:solidFill>
              <a:ln w="9525">
                <a:solidFill>
                  <a:srgbClr val="FF0000"/>
                </a:solidFill>
                <a:miter lim="800000"/>
                <a:headEnd/>
                <a:tailEnd/>
              </a:ln>
            </p:spPr>
            <p:txBody>
              <a:bodyPr wrap="square">
                <a:prstTxWarp prst="textNoShape">
                  <a:avLst/>
                </a:prstTxWarp>
                <a:spAutoFit/>
              </a:bodyPr>
              <a:lstStyle/>
              <a:p>
                <a:r>
                  <a:rPr lang="en-US" dirty="0">
                    <a:solidFill>
                      <a:srgbClr val="161616"/>
                    </a:solidFill>
                    <a:latin typeface="Tahoma" charset="0"/>
                    <a:ea typeface="Tahoma" charset="0"/>
                    <a:cs typeface="Tahoma" charset="0"/>
                  </a:rPr>
                  <a:t>Generalized Parton Distributions </a:t>
                </a:r>
                <a:r>
                  <a:rPr lang="en-US" dirty="0">
                    <a:solidFill>
                      <a:srgbClr val="FF0000"/>
                    </a:solidFill>
                    <a:latin typeface="Tahoma" charset="0"/>
                    <a:ea typeface="Tahoma" charset="0"/>
                    <a:cs typeface="Tahoma" charset="0"/>
                  </a:rPr>
                  <a:t>(GPD</a:t>
                </a:r>
                <a:r>
                  <a:rPr lang="en-US" dirty="0" smtClean="0">
                    <a:solidFill>
                      <a:srgbClr val="FF0000"/>
                    </a:solidFill>
                    <a:latin typeface="Tahoma" charset="0"/>
                    <a:ea typeface="Tahoma" charset="0"/>
                    <a:cs typeface="Tahoma" charset="0"/>
                  </a:rPr>
                  <a:t>) </a:t>
                </a:r>
                <a:r>
                  <a:rPr lang="en-US" b="1" i="1" dirty="0" smtClean="0">
                    <a:solidFill>
                      <a:srgbClr val="FF0000"/>
                    </a:solidFill>
                    <a:latin typeface="Times New Roman" charset="0"/>
                    <a:ea typeface="Times New Roman" charset="0"/>
                    <a:cs typeface="Times New Roman" charset="0"/>
                  </a:rPr>
                  <a:t>H</a:t>
                </a:r>
                <a:r>
                  <a:rPr lang="en-US" b="1" i="1" dirty="0" smtClean="0">
                    <a:latin typeface="Times New Roman" charset="0"/>
                    <a:ea typeface="Times New Roman" charset="0"/>
                    <a:cs typeface="Times New Roman" charset="0"/>
                  </a:rPr>
                  <a:t>,</a:t>
                </a:r>
                <a:r>
                  <a:rPr lang="en-US" b="1" i="1" dirty="0" smtClean="0">
                    <a:solidFill>
                      <a:srgbClr val="FF0000"/>
                    </a:solidFill>
                    <a:latin typeface="Times New Roman" charset="0"/>
                    <a:ea typeface="Times New Roman" charset="0"/>
                    <a:cs typeface="Times New Roman" charset="0"/>
                  </a:rPr>
                  <a:t> </a:t>
                </a:r>
                <a:r>
                  <a:rPr lang="en-US" b="1" i="1" dirty="0" smtClean="0">
                    <a:solidFill>
                      <a:srgbClr val="01CF04"/>
                    </a:solidFill>
                    <a:latin typeface="Times New Roman" charset="0"/>
                    <a:ea typeface="Times New Roman" charset="0"/>
                    <a:cs typeface="Times New Roman" charset="0"/>
                  </a:rPr>
                  <a:t>H</a:t>
                </a:r>
                <a:r>
                  <a:rPr lang="en-US" b="1" i="1" dirty="0" smtClean="0">
                    <a:solidFill>
                      <a:srgbClr val="000000"/>
                    </a:solidFill>
                    <a:latin typeface="Times New Roman" charset="0"/>
                    <a:ea typeface="Times New Roman" charset="0"/>
                    <a:cs typeface="Times New Roman" charset="0"/>
                  </a:rPr>
                  <a:t>,</a:t>
                </a:r>
                <a:r>
                  <a:rPr lang="en-US" b="1" i="1" dirty="0" smtClean="0">
                    <a:solidFill>
                      <a:srgbClr val="0000FF"/>
                    </a:solidFill>
                    <a:latin typeface="Times New Roman" charset="0"/>
                    <a:ea typeface="Times New Roman" charset="0"/>
                    <a:cs typeface="Times New Roman" charset="0"/>
                  </a:rPr>
                  <a:t> E,</a:t>
                </a:r>
                <a:r>
                  <a:rPr lang="en-US" b="1" i="1" dirty="0" smtClean="0">
                    <a:solidFill>
                      <a:schemeClr val="bg2"/>
                    </a:solidFill>
                    <a:latin typeface="Times New Roman" charset="0"/>
                    <a:ea typeface="Times New Roman" charset="0"/>
                    <a:cs typeface="Times New Roman" charset="0"/>
                  </a:rPr>
                  <a:t> E</a:t>
                </a:r>
                <a:endParaRPr lang="en-US" dirty="0">
                  <a:solidFill>
                    <a:srgbClr val="FF0000"/>
                  </a:solidFill>
                  <a:latin typeface="Tahoma" charset="0"/>
                  <a:ea typeface="Tahoma" charset="0"/>
                  <a:cs typeface="Tahoma" charset="0"/>
                </a:endParaRPr>
              </a:p>
            </p:txBody>
          </p:sp>
          <p:cxnSp>
            <p:nvCxnSpPr>
              <p:cNvPr id="21" name="Straight Arrow Connector 46"/>
              <p:cNvCxnSpPr>
                <a:cxnSpLocks noChangeShapeType="1"/>
              </p:cNvCxnSpPr>
              <p:nvPr/>
            </p:nvCxnSpPr>
            <p:spPr bwMode="auto">
              <a:xfrm rot="5400000">
                <a:off x="7066910" y="5258594"/>
                <a:ext cx="381000" cy="1588"/>
              </a:xfrm>
              <a:prstGeom prst="straightConnector1">
                <a:avLst/>
              </a:prstGeom>
              <a:noFill/>
              <a:ln w="38100">
                <a:solidFill>
                  <a:schemeClr val="tx1"/>
                </a:solidFill>
                <a:round/>
                <a:headEnd/>
                <a:tailEnd type="arrow" w="med" len="med"/>
              </a:ln>
            </p:spPr>
          </p:cxnSp>
          <p:sp>
            <p:nvSpPr>
              <p:cNvPr id="22" name="TextBox 52"/>
              <p:cNvSpPr txBox="1">
                <a:spLocks noChangeArrowheads="1"/>
              </p:cNvSpPr>
              <p:nvPr/>
            </p:nvSpPr>
            <p:spPr bwMode="auto">
              <a:xfrm>
                <a:off x="5898282" y="5433021"/>
                <a:ext cx="3162927" cy="857540"/>
              </a:xfrm>
              <a:prstGeom prst="rect">
                <a:avLst/>
              </a:prstGeom>
              <a:solidFill>
                <a:srgbClr val="BAFFFD"/>
              </a:solidFill>
              <a:ln w="19050">
                <a:solidFill>
                  <a:srgbClr val="FF0000"/>
                </a:solidFill>
                <a:round/>
                <a:headEnd/>
                <a:tailEnd/>
              </a:ln>
            </p:spPr>
            <p:txBody>
              <a:bodyPr wrap="square">
                <a:prstTxWarp prst="textNoShape">
                  <a:avLst/>
                </a:prstTxWarp>
                <a:spAutoFit/>
              </a:bodyPr>
              <a:lstStyle/>
              <a:p>
                <a:r>
                  <a:rPr lang="en-US" dirty="0">
                    <a:solidFill>
                      <a:srgbClr val="161616"/>
                    </a:solidFill>
                    <a:latin typeface="Tahoma" charset="0"/>
                    <a:ea typeface="Tahoma" charset="0"/>
                    <a:cs typeface="Tahoma" charset="0"/>
                  </a:rPr>
                  <a:t>3D nucleon imaging in transverse coordinate and longitudinal momentum </a:t>
                </a:r>
                <a:r>
                  <a:rPr lang="en-US" dirty="0" smtClean="0">
                    <a:solidFill>
                      <a:srgbClr val="161616"/>
                    </a:solidFill>
                    <a:latin typeface="Tahoma" charset="0"/>
                    <a:ea typeface="Tahoma" charset="0"/>
                    <a:cs typeface="Tahoma" charset="0"/>
                  </a:rPr>
                  <a:t>space</a:t>
                </a:r>
                <a:endParaRPr lang="en-US" b="1" i="1" dirty="0" smtClean="0">
                  <a:solidFill>
                    <a:schemeClr val="bg2"/>
                  </a:solidFill>
                  <a:latin typeface="Times New Roman" charset="0"/>
                  <a:ea typeface="Times New Roman" charset="0"/>
                  <a:cs typeface="Times New Roman" charset="0"/>
                </a:endParaRPr>
              </a:p>
            </p:txBody>
          </p:sp>
        </p:grpSp>
        <p:sp>
          <p:nvSpPr>
            <p:cNvPr id="18" name="TextBox 20"/>
            <p:cNvSpPr txBox="1">
              <a:spLocks noChangeArrowheads="1"/>
            </p:cNvSpPr>
            <p:nvPr/>
          </p:nvSpPr>
          <p:spPr bwMode="auto">
            <a:xfrm>
              <a:off x="4953000" y="2971800"/>
              <a:ext cx="2438400" cy="646331"/>
            </a:xfrm>
            <a:prstGeom prst="rect">
              <a:avLst/>
            </a:prstGeom>
            <a:solidFill>
              <a:schemeClr val="bg1"/>
            </a:solidFill>
            <a:ln w="9525">
              <a:solidFill>
                <a:schemeClr val="tx1"/>
              </a:solidFill>
              <a:miter lim="800000"/>
              <a:headEnd/>
              <a:tailEnd/>
            </a:ln>
          </p:spPr>
          <p:txBody>
            <a:bodyPr>
              <a:prstTxWarp prst="textNoShape">
                <a:avLst/>
              </a:prstTxWarp>
              <a:spAutoFit/>
            </a:bodyPr>
            <a:lstStyle/>
            <a:p>
              <a:r>
                <a:rPr lang="en-US" dirty="0"/>
                <a:t>Integrate over </a:t>
              </a:r>
              <a:r>
                <a:rPr lang="en-US" b="1" i="1" dirty="0"/>
                <a:t>momentum</a:t>
              </a:r>
              <a:r>
                <a:rPr lang="en-US" dirty="0"/>
                <a:t> space</a:t>
              </a:r>
            </a:p>
          </p:txBody>
        </p:sp>
      </p:grpSp>
      <p:pic>
        <p:nvPicPr>
          <p:cNvPr id="6" name="Picture 5"/>
          <p:cNvPicPr>
            <a:picLocks noChangeAspect="1"/>
          </p:cNvPicPr>
          <p:nvPr/>
        </p:nvPicPr>
        <p:blipFill>
          <a:blip r:embed="rId3"/>
          <a:srcRect l="59596" t="61090" r="17396" b="34875"/>
          <a:stretch>
            <a:fillRect/>
          </a:stretch>
        </p:blipFill>
        <p:spPr>
          <a:xfrm>
            <a:off x="3286362" y="1896531"/>
            <a:ext cx="2962038" cy="689937"/>
          </a:xfrm>
          <a:prstGeom prst="rect">
            <a:avLst/>
          </a:prstGeom>
          <a:solidFill>
            <a:schemeClr val="bg1"/>
          </a:solidFill>
          <a:ln w="12700" cmpd="sng">
            <a:solidFill>
              <a:srgbClr val="FF0000"/>
            </a:solidFill>
          </a:ln>
        </p:spPr>
      </p:pic>
      <p:sp>
        <p:nvSpPr>
          <p:cNvPr id="24" name="TextBox 20"/>
          <p:cNvSpPr txBox="1">
            <a:spLocks noChangeArrowheads="1"/>
          </p:cNvSpPr>
          <p:nvPr/>
        </p:nvSpPr>
        <p:spPr bwMode="auto">
          <a:xfrm>
            <a:off x="1776436" y="723900"/>
            <a:ext cx="5367274" cy="338554"/>
          </a:xfrm>
          <a:prstGeom prst="rect">
            <a:avLst/>
          </a:prstGeom>
          <a:noFill/>
          <a:ln w="9525">
            <a:noFill/>
            <a:miter lim="800000"/>
            <a:headEnd/>
            <a:tailEnd/>
          </a:ln>
        </p:spPr>
        <p:txBody>
          <a:bodyPr wrap="none">
            <a:prstTxWarp prst="textNoShape">
              <a:avLst/>
            </a:prstTxWarp>
            <a:spAutoFit/>
          </a:bodyPr>
          <a:lstStyle/>
          <a:p>
            <a:r>
              <a:rPr lang="en-US" sz="1600" dirty="0">
                <a:solidFill>
                  <a:srgbClr val="000000"/>
                </a:solidFill>
                <a:latin typeface="+mj-lt"/>
                <a:ea typeface="Tahoma" charset="0"/>
                <a:cs typeface="Tahoma" charset="0"/>
              </a:rPr>
              <a:t>(Quantum phase-space quark distribution in the nucleon) </a:t>
            </a:r>
          </a:p>
        </p:txBody>
      </p:sp>
      <p:grpSp>
        <p:nvGrpSpPr>
          <p:cNvPr id="9" name="Group 48"/>
          <p:cNvGrpSpPr/>
          <p:nvPr/>
        </p:nvGrpSpPr>
        <p:grpSpPr>
          <a:xfrm>
            <a:off x="714515" y="3484261"/>
            <a:ext cx="3691824" cy="2700640"/>
            <a:chOff x="714515" y="3484261"/>
            <a:chExt cx="3691824" cy="2700640"/>
          </a:xfrm>
        </p:grpSpPr>
        <p:sp>
          <p:nvSpPr>
            <p:cNvPr id="26" name="Rectangle 25"/>
            <p:cNvSpPr/>
            <p:nvPr/>
          </p:nvSpPr>
          <p:spPr bwMode="auto">
            <a:xfrm>
              <a:off x="1422401" y="3910713"/>
              <a:ext cx="2983938" cy="2274188"/>
            </a:xfrm>
            <a:prstGeom prst="rect">
              <a:avLst/>
            </a:prstGeom>
            <a:solidFill>
              <a:srgbClr val="FBFFB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Times New Roman" pitchFamily="18" charset="0"/>
              </a:endParaRPr>
            </a:p>
          </p:txBody>
        </p:sp>
        <p:sp>
          <p:nvSpPr>
            <p:cNvPr id="34" name="Rectangle 33"/>
            <p:cNvSpPr/>
            <p:nvPr/>
          </p:nvSpPr>
          <p:spPr>
            <a:xfrm>
              <a:off x="2608364" y="3929564"/>
              <a:ext cx="1797974" cy="2255336"/>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10" name="Group 18"/>
            <p:cNvGrpSpPr/>
            <p:nvPr/>
          </p:nvGrpSpPr>
          <p:grpSpPr>
            <a:xfrm>
              <a:off x="2760802" y="3889876"/>
              <a:ext cx="1645536" cy="762575"/>
              <a:chOff x="6472588" y="3340101"/>
              <a:chExt cx="1645536" cy="762575"/>
            </a:xfrm>
          </p:grpSpPr>
          <p:sp>
            <p:nvSpPr>
              <p:cNvPr id="36" name="Text Box 26"/>
              <p:cNvSpPr txBox="1">
                <a:spLocks noChangeArrowheads="1"/>
              </p:cNvSpPr>
              <p:nvPr/>
            </p:nvSpPr>
            <p:spPr bwMode="auto">
              <a:xfrm>
                <a:off x="6472588" y="3517900"/>
                <a:ext cx="1645536" cy="584776"/>
              </a:xfrm>
              <a:prstGeom prst="rect">
                <a:avLst/>
              </a:prstGeom>
              <a:noFill/>
              <a:ln w="9525">
                <a:noFill/>
                <a:miter lim="800000"/>
                <a:headEnd/>
                <a:tailEnd/>
              </a:ln>
            </p:spPr>
            <p:txBody>
              <a:bodyPr wrap="none">
                <a:prstTxWarp prst="textNoShape">
                  <a:avLst/>
                </a:prstTxWarp>
                <a:spAutoFit/>
              </a:bodyPr>
              <a:lstStyle/>
              <a:p>
                <a:pPr algn="ctr"/>
                <a:r>
                  <a:rPr lang="en-US" sz="3200" b="1" i="1" dirty="0" smtClean="0">
                    <a:solidFill>
                      <a:srgbClr val="FF0000"/>
                    </a:solidFill>
                    <a:latin typeface="Times New Roman" charset="0"/>
                    <a:ea typeface="Times New Roman" charset="0"/>
                    <a:cs typeface="Times New Roman" charset="0"/>
                  </a:rPr>
                  <a:t>H</a:t>
                </a:r>
                <a:r>
                  <a:rPr lang="en-US" sz="3200" b="1" i="1" dirty="0" smtClean="0">
                    <a:latin typeface="Times New Roman" charset="0"/>
                    <a:ea typeface="Times New Roman" charset="0"/>
                    <a:cs typeface="Times New Roman" charset="0"/>
                  </a:rPr>
                  <a:t>,</a:t>
                </a:r>
                <a:r>
                  <a:rPr lang="en-US" sz="3200" b="1" i="1" dirty="0" smtClean="0">
                    <a:solidFill>
                      <a:srgbClr val="FF0000"/>
                    </a:solidFill>
                    <a:latin typeface="Times New Roman" charset="0"/>
                    <a:ea typeface="Times New Roman" charset="0"/>
                    <a:cs typeface="Times New Roman" charset="0"/>
                  </a:rPr>
                  <a:t> </a:t>
                </a:r>
                <a:r>
                  <a:rPr lang="en-US" sz="3200" b="1" i="1" dirty="0" smtClean="0">
                    <a:solidFill>
                      <a:srgbClr val="01CF04"/>
                    </a:solidFill>
                    <a:latin typeface="Times New Roman" charset="0"/>
                    <a:ea typeface="Times New Roman" charset="0"/>
                    <a:cs typeface="Times New Roman" charset="0"/>
                  </a:rPr>
                  <a:t>H</a:t>
                </a:r>
                <a:r>
                  <a:rPr lang="en-US" sz="3200" b="1" i="1" dirty="0" smtClean="0">
                    <a:solidFill>
                      <a:srgbClr val="000000"/>
                    </a:solidFill>
                    <a:latin typeface="Times New Roman" charset="0"/>
                    <a:ea typeface="Times New Roman" charset="0"/>
                    <a:cs typeface="Times New Roman" charset="0"/>
                  </a:rPr>
                  <a:t>,</a:t>
                </a:r>
                <a:r>
                  <a:rPr lang="en-US" sz="3200" b="1" i="1" dirty="0" smtClean="0">
                    <a:solidFill>
                      <a:srgbClr val="0000FF"/>
                    </a:solidFill>
                    <a:latin typeface="Times New Roman" charset="0"/>
                    <a:ea typeface="Times New Roman" charset="0"/>
                    <a:cs typeface="Times New Roman" charset="0"/>
                  </a:rPr>
                  <a:t> E</a:t>
                </a:r>
                <a:endParaRPr lang="en-US" sz="3200" b="1" i="1" dirty="0">
                  <a:solidFill>
                    <a:srgbClr val="0000FF"/>
                  </a:solidFill>
                  <a:latin typeface="Times New Roman" charset="0"/>
                  <a:ea typeface="Times New Roman" charset="0"/>
                  <a:cs typeface="Times New Roman" charset="0"/>
                </a:endParaRPr>
              </a:p>
            </p:txBody>
          </p:sp>
          <p:sp>
            <p:nvSpPr>
              <p:cNvPr id="37" name="Rectangle 41"/>
              <p:cNvSpPr>
                <a:spLocks noChangeArrowheads="1"/>
              </p:cNvSpPr>
              <p:nvPr/>
            </p:nvSpPr>
            <p:spPr bwMode="auto">
              <a:xfrm>
                <a:off x="7232650" y="3340101"/>
                <a:ext cx="192088" cy="430213"/>
              </a:xfrm>
              <a:prstGeom prst="rect">
                <a:avLst/>
              </a:prstGeom>
              <a:noFill/>
              <a:ln w="9525">
                <a:noFill/>
                <a:miter lim="800000"/>
                <a:headEnd/>
                <a:tailEnd/>
              </a:ln>
            </p:spPr>
            <p:txBody>
              <a:bodyPr wrap="none" lIns="0" tIns="0" rIns="0" bIns="0">
                <a:prstTxWarp prst="textNoShape">
                  <a:avLst/>
                </a:prstTxWarp>
                <a:spAutoFit/>
              </a:bodyPr>
              <a:lstStyle/>
              <a:p>
                <a:pPr eaLnBrk="1" hangingPunct="1"/>
                <a:r>
                  <a:rPr lang="en-US" sz="2800" b="1" dirty="0">
                    <a:solidFill>
                      <a:srgbClr val="01CF04"/>
                    </a:solidFill>
                    <a:latin typeface="Times New Roman" charset="0"/>
                  </a:rPr>
                  <a:t>~</a:t>
                </a:r>
                <a:endParaRPr lang="en-US" sz="2800" b="1" dirty="0">
                  <a:solidFill>
                    <a:srgbClr val="01CF04"/>
                  </a:solidFill>
                  <a:latin typeface="Tahoma" charset="0"/>
                </a:endParaRPr>
              </a:p>
            </p:txBody>
          </p:sp>
        </p:grpSp>
        <p:sp>
          <p:nvSpPr>
            <p:cNvPr id="38" name="Text Box 26"/>
            <p:cNvSpPr txBox="1">
              <a:spLocks noChangeArrowheads="1"/>
            </p:cNvSpPr>
            <p:nvPr/>
          </p:nvSpPr>
          <p:spPr bwMode="auto">
            <a:xfrm>
              <a:off x="2748102" y="4766175"/>
              <a:ext cx="1645536" cy="584776"/>
            </a:xfrm>
            <a:prstGeom prst="rect">
              <a:avLst/>
            </a:prstGeom>
            <a:noFill/>
            <a:ln w="9525">
              <a:noFill/>
              <a:miter lim="800000"/>
              <a:headEnd/>
              <a:tailEnd/>
            </a:ln>
          </p:spPr>
          <p:txBody>
            <a:bodyPr wrap="none">
              <a:prstTxWarp prst="textNoShape">
                <a:avLst/>
              </a:prstTxWarp>
              <a:spAutoFit/>
            </a:bodyPr>
            <a:lstStyle/>
            <a:p>
              <a:pPr algn="ctr"/>
              <a:r>
                <a:rPr lang="en-US" sz="3200" b="1" i="1" dirty="0" smtClean="0">
                  <a:solidFill>
                    <a:srgbClr val="01CF04"/>
                  </a:solidFill>
                  <a:latin typeface="Times New Roman" charset="0"/>
                  <a:ea typeface="Times New Roman" charset="0"/>
                  <a:cs typeface="Times New Roman" charset="0"/>
                </a:rPr>
                <a:t>H</a:t>
              </a:r>
              <a:r>
                <a:rPr lang="en-US" sz="3200" b="1" i="1" dirty="0" smtClean="0">
                  <a:solidFill>
                    <a:srgbClr val="000000"/>
                  </a:solidFill>
                  <a:latin typeface="Times New Roman" charset="0"/>
                  <a:ea typeface="Times New Roman" charset="0"/>
                  <a:cs typeface="Times New Roman" charset="0"/>
                </a:rPr>
                <a:t>, </a:t>
              </a:r>
              <a:r>
                <a:rPr lang="en-US" sz="3200" b="1" i="1" dirty="0" smtClean="0">
                  <a:solidFill>
                    <a:srgbClr val="FF0000"/>
                  </a:solidFill>
                  <a:latin typeface="Times New Roman" charset="0"/>
                  <a:ea typeface="Times New Roman" charset="0"/>
                  <a:cs typeface="Times New Roman" charset="0"/>
                </a:rPr>
                <a:t>H</a:t>
              </a:r>
              <a:r>
                <a:rPr lang="en-US" sz="3200" b="1" i="1" dirty="0" smtClean="0">
                  <a:solidFill>
                    <a:srgbClr val="000000"/>
                  </a:solidFill>
                  <a:latin typeface="Times New Roman" charset="0"/>
                  <a:ea typeface="Times New Roman" charset="0"/>
                  <a:cs typeface="Times New Roman" charset="0"/>
                </a:rPr>
                <a:t>, </a:t>
              </a:r>
              <a:r>
                <a:rPr lang="en-US" sz="3200" b="1" i="1" dirty="0" smtClean="0">
                  <a:solidFill>
                    <a:srgbClr val="0000FF"/>
                  </a:solidFill>
                  <a:latin typeface="Times New Roman" charset="0"/>
                  <a:ea typeface="Times New Roman" charset="0"/>
                  <a:cs typeface="Times New Roman" charset="0"/>
                </a:rPr>
                <a:t>E</a:t>
              </a:r>
              <a:endParaRPr lang="en-US" sz="3200" b="1" i="1" dirty="0">
                <a:solidFill>
                  <a:srgbClr val="0000FF"/>
                </a:solidFill>
                <a:latin typeface="Times New Roman" charset="0"/>
                <a:ea typeface="Times New Roman" charset="0"/>
                <a:cs typeface="Times New Roman" charset="0"/>
              </a:endParaRPr>
            </a:p>
          </p:txBody>
        </p:sp>
        <p:sp>
          <p:nvSpPr>
            <p:cNvPr id="39" name="Rectangle 41"/>
            <p:cNvSpPr>
              <a:spLocks noChangeArrowheads="1"/>
            </p:cNvSpPr>
            <p:nvPr/>
          </p:nvSpPr>
          <p:spPr bwMode="auto">
            <a:xfrm>
              <a:off x="3000164" y="4613776"/>
              <a:ext cx="192088" cy="430213"/>
            </a:xfrm>
            <a:prstGeom prst="rect">
              <a:avLst/>
            </a:prstGeom>
            <a:noFill/>
            <a:ln w="9525">
              <a:noFill/>
              <a:miter lim="800000"/>
              <a:headEnd/>
              <a:tailEnd/>
            </a:ln>
          </p:spPr>
          <p:txBody>
            <a:bodyPr wrap="none" lIns="0" tIns="0" rIns="0" bIns="0">
              <a:prstTxWarp prst="textNoShape">
                <a:avLst/>
              </a:prstTxWarp>
              <a:spAutoFit/>
            </a:bodyPr>
            <a:lstStyle/>
            <a:p>
              <a:pPr eaLnBrk="1" hangingPunct="1"/>
              <a:r>
                <a:rPr lang="en-US" sz="2800" b="1" dirty="0">
                  <a:solidFill>
                    <a:srgbClr val="01CF04"/>
                  </a:solidFill>
                  <a:latin typeface="Times New Roman" charset="0"/>
                </a:rPr>
                <a:t>~</a:t>
              </a:r>
              <a:endParaRPr lang="en-US" sz="2800" b="1" dirty="0">
                <a:solidFill>
                  <a:srgbClr val="01CF04"/>
                </a:solidFill>
                <a:latin typeface="Tahoma" charset="0"/>
              </a:endParaRPr>
            </a:p>
          </p:txBody>
        </p:sp>
        <p:sp>
          <p:nvSpPr>
            <p:cNvPr id="40" name="Text Box 26"/>
            <p:cNvSpPr txBox="1">
              <a:spLocks noChangeArrowheads="1"/>
            </p:cNvSpPr>
            <p:nvPr/>
          </p:nvSpPr>
          <p:spPr bwMode="auto">
            <a:xfrm>
              <a:off x="2997593" y="5477375"/>
              <a:ext cx="1121154" cy="584776"/>
            </a:xfrm>
            <a:prstGeom prst="rect">
              <a:avLst/>
            </a:prstGeom>
            <a:noFill/>
            <a:ln w="9525">
              <a:noFill/>
              <a:miter lim="800000"/>
              <a:headEnd/>
              <a:tailEnd/>
            </a:ln>
          </p:spPr>
          <p:txBody>
            <a:bodyPr wrap="none">
              <a:prstTxWarp prst="textNoShape">
                <a:avLst/>
              </a:prstTxWarp>
              <a:spAutoFit/>
            </a:bodyPr>
            <a:lstStyle/>
            <a:p>
              <a:pPr algn="ctr"/>
              <a:r>
                <a:rPr lang="en-US" sz="3200" b="1" i="1" dirty="0" smtClean="0">
                  <a:solidFill>
                    <a:srgbClr val="0000FF"/>
                  </a:solidFill>
                  <a:latin typeface="Times New Roman" charset="0"/>
                  <a:ea typeface="Times New Roman" charset="0"/>
                  <a:cs typeface="Times New Roman" charset="0"/>
                </a:rPr>
                <a:t>E</a:t>
              </a:r>
              <a:r>
                <a:rPr lang="en-US" sz="3200" b="1" i="1" dirty="0" smtClean="0">
                  <a:latin typeface="Times New Roman" charset="0"/>
                  <a:ea typeface="Times New Roman" charset="0"/>
                  <a:cs typeface="Times New Roman" charset="0"/>
                </a:rPr>
                <a:t>,</a:t>
              </a:r>
              <a:r>
                <a:rPr lang="en-US" sz="3200" b="1" i="1" dirty="0" smtClean="0">
                  <a:solidFill>
                    <a:srgbClr val="008000"/>
                  </a:solidFill>
                  <a:latin typeface="Times New Roman" charset="0"/>
                  <a:ea typeface="Times New Roman" charset="0"/>
                  <a:cs typeface="Times New Roman" charset="0"/>
                </a:rPr>
                <a:t> </a:t>
              </a:r>
              <a:r>
                <a:rPr lang="en-US" sz="3200" b="1" i="1" dirty="0" smtClean="0">
                  <a:solidFill>
                    <a:srgbClr val="FF0000"/>
                  </a:solidFill>
                  <a:latin typeface="Times New Roman" charset="0"/>
                  <a:ea typeface="Times New Roman" charset="0"/>
                  <a:cs typeface="Times New Roman" charset="0"/>
                </a:rPr>
                <a:t>H</a:t>
              </a:r>
              <a:endParaRPr lang="en-US" sz="3200" b="1" i="1" dirty="0">
                <a:solidFill>
                  <a:srgbClr val="008000"/>
                </a:solidFill>
                <a:latin typeface="Times New Roman" charset="0"/>
                <a:ea typeface="Times New Roman" charset="0"/>
                <a:cs typeface="Times New Roman" charset="0"/>
              </a:endParaRPr>
            </a:p>
          </p:txBody>
        </p:sp>
        <p:sp>
          <p:nvSpPr>
            <p:cNvPr id="41" name="TextBox 40"/>
            <p:cNvSpPr txBox="1"/>
            <p:nvPr/>
          </p:nvSpPr>
          <p:spPr>
            <a:xfrm>
              <a:off x="2545396" y="3484261"/>
              <a:ext cx="1848242" cy="369332"/>
            </a:xfrm>
            <a:prstGeom prst="rect">
              <a:avLst/>
            </a:prstGeom>
            <a:solidFill>
              <a:srgbClr val="CCFFCC"/>
            </a:solidFill>
            <a:ln>
              <a:solidFill>
                <a:srgbClr val="000090"/>
              </a:solidFill>
            </a:ln>
          </p:spPr>
          <p:txBody>
            <a:bodyPr wrap="square" rtlCol="0">
              <a:spAutoFit/>
            </a:bodyPr>
            <a:lstStyle/>
            <a:p>
              <a:r>
                <a:rPr lang="en-US" dirty="0" smtClean="0">
                  <a:solidFill>
                    <a:srgbClr val="000090"/>
                  </a:solidFill>
                  <a:latin typeface="Calibri"/>
                  <a:cs typeface="Calibri"/>
                </a:rPr>
                <a:t>Sensitivity to GPD</a:t>
              </a:r>
              <a:endParaRPr lang="en-US" dirty="0">
                <a:solidFill>
                  <a:srgbClr val="000090"/>
                </a:solidFill>
                <a:latin typeface="Calibri"/>
                <a:cs typeface="Calibri"/>
              </a:endParaRPr>
            </a:p>
          </p:txBody>
        </p:sp>
        <p:sp>
          <p:nvSpPr>
            <p:cNvPr id="42" name="TextBox 31"/>
            <p:cNvSpPr txBox="1">
              <a:spLocks noChangeArrowheads="1"/>
            </p:cNvSpPr>
            <p:nvPr/>
          </p:nvSpPr>
          <p:spPr bwMode="auto">
            <a:xfrm rot="16200000">
              <a:off x="311237" y="4723367"/>
              <a:ext cx="1514441" cy="707886"/>
            </a:xfrm>
            <a:prstGeom prst="rect">
              <a:avLst/>
            </a:prstGeom>
            <a:solidFill>
              <a:schemeClr val="accent6">
                <a:lumMod val="20000"/>
                <a:lumOff val="80000"/>
              </a:schemeClr>
            </a:solidFill>
            <a:ln w="9525">
              <a:solidFill>
                <a:srgbClr val="000090"/>
              </a:solidFill>
              <a:miter lim="800000"/>
              <a:headEnd/>
              <a:tailEnd/>
            </a:ln>
          </p:spPr>
          <p:txBody>
            <a:bodyPr wrap="square">
              <a:prstTxWarp prst="textNoShape">
                <a:avLst/>
              </a:prstTxWarp>
              <a:spAutoFit/>
            </a:bodyPr>
            <a:lstStyle/>
            <a:p>
              <a:r>
                <a:rPr lang="en-US" sz="2000" dirty="0">
                  <a:solidFill>
                    <a:srgbClr val="000090"/>
                  </a:solidFill>
                  <a:latin typeface="Calibri"/>
                  <a:cs typeface="Calibri"/>
                </a:rPr>
                <a:t>Nucleon polarization</a:t>
              </a:r>
            </a:p>
          </p:txBody>
        </p:sp>
        <p:cxnSp>
          <p:nvCxnSpPr>
            <p:cNvPr id="43" name="Straight Connector 42"/>
            <p:cNvCxnSpPr/>
            <p:nvPr/>
          </p:nvCxnSpPr>
          <p:spPr bwMode="auto">
            <a:xfrm>
              <a:off x="2608364" y="4779451"/>
              <a:ext cx="1785274" cy="1588"/>
            </a:xfrm>
            <a:prstGeom prst="line">
              <a:avLst/>
            </a:prstGeom>
            <a:noFill/>
            <a:ln w="9525" cap="flat" cmpd="sng" algn="ctr">
              <a:solidFill>
                <a:schemeClr val="tx1"/>
              </a:solidFill>
              <a:prstDash val="solid"/>
              <a:round/>
              <a:headEnd type="none" w="med" len="med"/>
              <a:tailEnd type="none" w="med" len="med"/>
            </a:ln>
            <a:effectLst/>
          </p:spPr>
        </p:cxnSp>
        <p:cxnSp>
          <p:nvCxnSpPr>
            <p:cNvPr id="44" name="Straight Connector 43"/>
            <p:cNvCxnSpPr/>
            <p:nvPr/>
          </p:nvCxnSpPr>
          <p:spPr bwMode="auto">
            <a:xfrm>
              <a:off x="2621064" y="5503351"/>
              <a:ext cx="1785274" cy="1588"/>
            </a:xfrm>
            <a:prstGeom prst="line">
              <a:avLst/>
            </a:prstGeom>
            <a:noFill/>
            <a:ln w="9525" cap="flat" cmpd="sng" algn="ctr">
              <a:solidFill>
                <a:schemeClr val="tx1"/>
              </a:solidFill>
              <a:prstDash val="solid"/>
              <a:round/>
              <a:headEnd type="none" w="med" len="med"/>
              <a:tailEnd type="none" w="med" len="med"/>
            </a:ln>
            <a:effectLst/>
          </p:spPr>
        </p:cxnSp>
        <p:sp>
          <p:nvSpPr>
            <p:cNvPr id="45" name="TextBox 44"/>
            <p:cNvSpPr txBox="1"/>
            <p:nvPr/>
          </p:nvSpPr>
          <p:spPr>
            <a:xfrm rot="10800000" flipV="1">
              <a:off x="1655772" y="4156575"/>
              <a:ext cx="592127" cy="1938992"/>
            </a:xfrm>
            <a:prstGeom prst="rect">
              <a:avLst/>
            </a:prstGeom>
            <a:noFill/>
          </p:spPr>
          <p:txBody>
            <a:bodyPr wrap="square" rtlCol="0">
              <a:spAutoFit/>
            </a:bodyPr>
            <a:lstStyle/>
            <a:p>
              <a:r>
                <a:rPr lang="en-US" sz="2400" b="1" dirty="0" smtClean="0">
                  <a:latin typeface="Calibri"/>
                  <a:cs typeface="Calibri"/>
                </a:rPr>
                <a:t>UP</a:t>
              </a:r>
            </a:p>
            <a:p>
              <a:endParaRPr lang="en-US" sz="2400" b="1" dirty="0" smtClean="0">
                <a:latin typeface="Calibri"/>
                <a:cs typeface="Calibri"/>
              </a:endParaRPr>
            </a:p>
            <a:p>
              <a:r>
                <a:rPr lang="en-US" sz="2400" b="1" dirty="0" smtClean="0">
                  <a:latin typeface="Calibri"/>
                  <a:cs typeface="Calibri"/>
                </a:rPr>
                <a:t>LP</a:t>
              </a:r>
            </a:p>
            <a:p>
              <a:endParaRPr lang="en-US" sz="2400" b="1" dirty="0" smtClean="0">
                <a:latin typeface="Calibri"/>
                <a:cs typeface="Calibri"/>
              </a:endParaRPr>
            </a:p>
            <a:p>
              <a:r>
                <a:rPr lang="en-US" sz="2400" b="1" dirty="0" smtClean="0">
                  <a:latin typeface="Calibri"/>
                  <a:cs typeface="Calibri"/>
                </a:rPr>
                <a:t>TP</a:t>
              </a:r>
              <a:endParaRPr lang="en-US" sz="2400" b="1" dirty="0">
                <a:latin typeface="Calibri"/>
                <a:cs typeface="Calibri"/>
              </a:endParaRPr>
            </a:p>
          </p:txBody>
        </p:sp>
        <p:sp>
          <p:nvSpPr>
            <p:cNvPr id="46" name="Rectangle 45"/>
            <p:cNvSpPr/>
            <p:nvPr/>
          </p:nvSpPr>
          <p:spPr bwMode="auto">
            <a:xfrm>
              <a:off x="1706572" y="4130741"/>
              <a:ext cx="419080" cy="546101"/>
            </a:xfrm>
            <a:prstGeom prst="rect">
              <a:avLst/>
            </a:prstGeom>
            <a:solidFill>
              <a:srgbClr val="FF0000">
                <a:alpha val="25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Times New Roman" pitchFamily="18" charset="0"/>
              </a:endParaRPr>
            </a:p>
          </p:txBody>
        </p:sp>
        <p:sp>
          <p:nvSpPr>
            <p:cNvPr id="47" name="Rectangle 46"/>
            <p:cNvSpPr/>
            <p:nvPr/>
          </p:nvSpPr>
          <p:spPr bwMode="auto">
            <a:xfrm>
              <a:off x="1681172" y="4846309"/>
              <a:ext cx="419080" cy="546101"/>
            </a:xfrm>
            <a:prstGeom prst="rect">
              <a:avLst/>
            </a:prstGeom>
            <a:solidFill>
              <a:srgbClr val="00C000">
                <a:alpha val="25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Times New Roman" pitchFamily="18" charset="0"/>
              </a:endParaRPr>
            </a:p>
          </p:txBody>
        </p:sp>
        <p:sp>
          <p:nvSpPr>
            <p:cNvPr id="48" name="Rectangle 47"/>
            <p:cNvSpPr/>
            <p:nvPr/>
          </p:nvSpPr>
          <p:spPr bwMode="auto">
            <a:xfrm>
              <a:off x="1681172" y="5600266"/>
              <a:ext cx="419080" cy="546101"/>
            </a:xfrm>
            <a:prstGeom prst="rect">
              <a:avLst/>
            </a:prstGeom>
            <a:solidFill>
              <a:schemeClr val="accent2">
                <a:lumMod val="60000"/>
                <a:lumOff val="40000"/>
                <a:alpha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chemeClr val="tx1"/>
                </a:solidFill>
                <a:effectLst/>
                <a:latin typeface="Times New Roman" pitchFamily="18" charset="0"/>
              </a:endParaRPr>
            </a:p>
          </p:txBody>
        </p:sp>
      </p:grpSp>
      <p:sp>
        <p:nvSpPr>
          <p:cNvPr id="52" name="TextBox 51"/>
          <p:cNvSpPr txBox="1"/>
          <p:nvPr/>
        </p:nvSpPr>
        <p:spPr>
          <a:xfrm>
            <a:off x="262683" y="2964934"/>
            <a:ext cx="4097433" cy="369332"/>
          </a:xfrm>
          <a:prstGeom prst="rect">
            <a:avLst/>
          </a:prstGeom>
          <a:noFill/>
          <a:ln>
            <a:solidFill>
              <a:schemeClr val="tx1"/>
            </a:solidFill>
          </a:ln>
        </p:spPr>
        <p:txBody>
          <a:bodyPr wrap="none" rtlCol="0">
            <a:spAutoFit/>
          </a:bodyPr>
          <a:lstStyle/>
          <a:p>
            <a:r>
              <a:rPr lang="en-US" dirty="0" smtClean="0"/>
              <a:t>Polarized DVCS directly probes GPDs  </a:t>
            </a:r>
            <a:endParaRPr lang="en-US" dirty="0"/>
          </a:p>
        </p:txBody>
      </p:sp>
      <p:sp>
        <p:nvSpPr>
          <p:cNvPr id="55" name="Rectangle 41"/>
          <p:cNvSpPr>
            <a:spLocks noChangeArrowheads="1"/>
          </p:cNvSpPr>
          <p:nvPr/>
        </p:nvSpPr>
        <p:spPr bwMode="auto">
          <a:xfrm>
            <a:off x="8253412" y="4196839"/>
            <a:ext cx="192088" cy="276999"/>
          </a:xfrm>
          <a:prstGeom prst="rect">
            <a:avLst/>
          </a:prstGeom>
          <a:noFill/>
          <a:ln w="9525">
            <a:noFill/>
            <a:miter lim="800000"/>
            <a:headEnd/>
            <a:tailEnd/>
          </a:ln>
        </p:spPr>
        <p:txBody>
          <a:bodyPr wrap="square" lIns="0" tIns="0" rIns="0" bIns="0">
            <a:prstTxWarp prst="textNoShape">
              <a:avLst/>
            </a:prstTxWarp>
            <a:spAutoFit/>
          </a:bodyPr>
          <a:lstStyle/>
          <a:p>
            <a:pPr eaLnBrk="1" hangingPunct="1"/>
            <a:r>
              <a:rPr lang="en-US" b="1" dirty="0">
                <a:solidFill>
                  <a:srgbClr val="01CF04"/>
                </a:solidFill>
                <a:latin typeface="Times New Roman" charset="0"/>
              </a:rPr>
              <a:t>~</a:t>
            </a:r>
            <a:endParaRPr lang="en-US" b="1" dirty="0">
              <a:solidFill>
                <a:srgbClr val="01CF04"/>
              </a:solidFill>
              <a:latin typeface="Tahoma" charset="0"/>
            </a:endParaRPr>
          </a:p>
        </p:txBody>
      </p:sp>
      <p:sp>
        <p:nvSpPr>
          <p:cNvPr id="56" name="Rectangle 41"/>
          <p:cNvSpPr>
            <a:spLocks noChangeArrowheads="1"/>
          </p:cNvSpPr>
          <p:nvPr/>
        </p:nvSpPr>
        <p:spPr bwMode="auto">
          <a:xfrm>
            <a:off x="8774112" y="4224031"/>
            <a:ext cx="192088" cy="276999"/>
          </a:xfrm>
          <a:prstGeom prst="rect">
            <a:avLst/>
          </a:prstGeom>
          <a:noFill/>
          <a:ln w="9525">
            <a:noFill/>
            <a:miter lim="800000"/>
            <a:headEnd/>
            <a:tailEnd/>
          </a:ln>
        </p:spPr>
        <p:txBody>
          <a:bodyPr wrap="square" lIns="0" tIns="0" rIns="0" bIns="0">
            <a:prstTxWarp prst="textNoShape">
              <a:avLst/>
            </a:prstTxWarp>
            <a:spAutoFit/>
          </a:bodyPr>
          <a:lstStyle/>
          <a:p>
            <a:pPr eaLnBrk="1" hangingPunct="1"/>
            <a:r>
              <a:rPr lang="en-US" b="1" dirty="0">
                <a:solidFill>
                  <a:srgbClr val="808080"/>
                </a:solidFill>
                <a:latin typeface="Times New Roman" charset="0"/>
              </a:rPr>
              <a:t>~</a:t>
            </a:r>
            <a:endParaRPr lang="en-US" b="1" dirty="0">
              <a:solidFill>
                <a:srgbClr val="808080"/>
              </a:solidFill>
              <a:latin typeface="Tahoma" charset="0"/>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75271644"/>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0"/>
    </mc:Choice>
    <mc:Fallback>
      <mp:transition xmlns:mp="http://schemas.microsoft.com/office/mac/powerpoint/2008/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5" grpId="0"/>
      <p:bldP spid="56" grpId="0"/>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0" y="91300"/>
            <a:ext cx="7772400" cy="685800"/>
          </a:xfrm>
        </p:spPr>
        <p:txBody>
          <a:bodyPr/>
          <a:lstStyle/>
          <a:p>
            <a:pPr algn="l">
              <a:defRPr/>
            </a:pPr>
            <a:r>
              <a:rPr lang="en-US" sz="2400" dirty="0">
                <a:solidFill>
                  <a:srgbClr val="000090"/>
                </a:solidFill>
                <a:latin typeface="Arial" pitchFamily="34" charset="0"/>
                <a:ea typeface="ＭＳ Ｐゴシック" charset="-128"/>
                <a:cs typeface="Arial" pitchFamily="34" charset="0"/>
              </a:rPr>
              <a:t>Physical content of GPD </a:t>
            </a:r>
            <a:r>
              <a:rPr lang="en-US" sz="2400" i="1" dirty="0">
                <a:solidFill>
                  <a:srgbClr val="FF0000"/>
                </a:solidFill>
                <a:latin typeface="Arial" pitchFamily="34" charset="0"/>
                <a:ea typeface="ＭＳ Ｐゴシック" charset="-128"/>
                <a:cs typeface="Arial" pitchFamily="34" charset="0"/>
              </a:rPr>
              <a:t>E</a:t>
            </a:r>
            <a:r>
              <a:rPr lang="en-US" sz="2400" dirty="0">
                <a:latin typeface="Arial" pitchFamily="34" charset="0"/>
                <a:ea typeface="ＭＳ Ｐゴシック" charset="-128"/>
                <a:cs typeface="Arial" pitchFamily="34" charset="0"/>
              </a:rPr>
              <a:t> </a:t>
            </a:r>
            <a:r>
              <a:rPr lang="en-US" sz="2400" dirty="0">
                <a:solidFill>
                  <a:srgbClr val="000090"/>
                </a:solidFill>
                <a:latin typeface="Arial" pitchFamily="34" charset="0"/>
                <a:ea typeface="ＭＳ Ｐゴシック" charset="-128"/>
                <a:cs typeface="Arial" pitchFamily="34" charset="0"/>
              </a:rPr>
              <a:t>&amp;</a:t>
            </a:r>
            <a:r>
              <a:rPr lang="en-US" sz="2400" dirty="0">
                <a:latin typeface="Arial" pitchFamily="34" charset="0"/>
                <a:ea typeface="ＭＳ Ｐゴシック" charset="-128"/>
                <a:cs typeface="Arial" pitchFamily="34" charset="0"/>
              </a:rPr>
              <a:t> </a:t>
            </a:r>
            <a:r>
              <a:rPr lang="en-US" sz="2400" i="1" dirty="0">
                <a:solidFill>
                  <a:srgbClr val="FF0000"/>
                </a:solidFill>
                <a:latin typeface="Arial" pitchFamily="34" charset="0"/>
                <a:ea typeface="ＭＳ Ｐゴシック" charset="-128"/>
                <a:cs typeface="Arial" pitchFamily="34" charset="0"/>
              </a:rPr>
              <a:t>H </a:t>
            </a:r>
          </a:p>
        </p:txBody>
      </p:sp>
      <p:sp>
        <p:nvSpPr>
          <p:cNvPr id="23555" name="Text Box 4"/>
          <p:cNvSpPr txBox="1">
            <a:spLocks noChangeArrowheads="1"/>
          </p:cNvSpPr>
          <p:nvPr/>
        </p:nvSpPr>
        <p:spPr bwMode="auto">
          <a:xfrm>
            <a:off x="231955" y="2352675"/>
            <a:ext cx="5105885" cy="1015663"/>
          </a:xfrm>
          <a:prstGeom prst="rect">
            <a:avLst/>
          </a:prstGeom>
          <a:noFill/>
          <a:ln w="9525">
            <a:noFill/>
            <a:miter lim="800000"/>
            <a:headEnd/>
            <a:tailEnd/>
          </a:ln>
        </p:spPr>
        <p:txBody>
          <a:bodyPr wrap="none">
            <a:spAutoFit/>
          </a:bodyPr>
          <a:lstStyle/>
          <a:p>
            <a:pPr algn="l" eaLnBrk="1" hangingPunct="1"/>
            <a:r>
              <a:rPr lang="en-US" sz="2000" b="0" i="1" dirty="0">
                <a:solidFill>
                  <a:srgbClr val="FF0000"/>
                </a:solidFill>
                <a:latin typeface="Times New Roman" pitchFamily="26" charset="0"/>
              </a:rPr>
              <a:t>M</a:t>
            </a:r>
            <a:r>
              <a:rPr lang="en-US" sz="2000" b="0" i="1" baseline="-25000" dirty="0">
                <a:solidFill>
                  <a:srgbClr val="FF0000"/>
                </a:solidFill>
                <a:latin typeface="Times New Roman" pitchFamily="26" charset="0"/>
              </a:rPr>
              <a:t>2</a:t>
            </a:r>
            <a:r>
              <a:rPr lang="en-US" sz="2000" b="0" i="1" dirty="0">
                <a:solidFill>
                  <a:srgbClr val="FF0000"/>
                </a:solidFill>
                <a:latin typeface="Times New Roman" pitchFamily="26" charset="0"/>
              </a:rPr>
              <a:t>(t) </a:t>
            </a:r>
            <a:r>
              <a:rPr lang="en-US" sz="2000" b="0" dirty="0"/>
              <a:t>:  </a:t>
            </a:r>
            <a:r>
              <a:rPr lang="en-US" sz="2000" b="0" dirty="0">
                <a:latin typeface="Arial" pitchFamily="34" charset="0"/>
                <a:cs typeface="Arial" pitchFamily="34" charset="0"/>
              </a:rPr>
              <a:t>Mass distribution inside the nucleon</a:t>
            </a:r>
            <a:r>
              <a:rPr lang="en-US" sz="2000" b="0" i="1" dirty="0">
                <a:solidFill>
                  <a:srgbClr val="FF0000"/>
                </a:solidFill>
                <a:latin typeface="Arial" pitchFamily="34" charset="0"/>
                <a:cs typeface="Arial" pitchFamily="34" charset="0"/>
              </a:rPr>
              <a:t> </a:t>
            </a:r>
          </a:p>
          <a:p>
            <a:pPr algn="l" eaLnBrk="1" hangingPunct="1"/>
            <a:r>
              <a:rPr lang="en-US" sz="2000" b="0" i="1" dirty="0">
                <a:solidFill>
                  <a:srgbClr val="FF0000"/>
                </a:solidFill>
                <a:latin typeface="Times New Roman" pitchFamily="26" charset="0"/>
                <a:cs typeface="Tahoma" pitchFamily="26" charset="0"/>
              </a:rPr>
              <a:t>J (t)   </a:t>
            </a:r>
            <a:r>
              <a:rPr lang="en-US" sz="2000" b="0" dirty="0">
                <a:cs typeface="Tahoma" pitchFamily="26" charset="0"/>
              </a:rPr>
              <a:t>:  </a:t>
            </a:r>
            <a:r>
              <a:rPr lang="en-US" sz="2000" b="0" dirty="0">
                <a:latin typeface="Arial" pitchFamily="34" charset="0"/>
                <a:cs typeface="Arial" pitchFamily="34" charset="0"/>
              </a:rPr>
              <a:t>Angular momentum distribution </a:t>
            </a:r>
          </a:p>
          <a:p>
            <a:pPr algn="l" eaLnBrk="1" hangingPunct="1"/>
            <a:r>
              <a:rPr lang="en-US" sz="2000" b="0" i="1" dirty="0">
                <a:solidFill>
                  <a:srgbClr val="FF0000"/>
                </a:solidFill>
                <a:latin typeface="Times New Roman" pitchFamily="26" charset="0"/>
                <a:cs typeface="Tahoma" pitchFamily="26" charset="0"/>
              </a:rPr>
              <a:t>d</a:t>
            </a:r>
            <a:r>
              <a:rPr lang="en-US" sz="2000" b="0" i="1" baseline="-25000" dirty="0">
                <a:solidFill>
                  <a:srgbClr val="FF0000"/>
                </a:solidFill>
                <a:latin typeface="Times New Roman" pitchFamily="26" charset="0"/>
                <a:cs typeface="Tahoma" pitchFamily="26" charset="0"/>
              </a:rPr>
              <a:t>1</a:t>
            </a:r>
            <a:r>
              <a:rPr lang="en-US" sz="2000" b="0" i="1" dirty="0">
                <a:solidFill>
                  <a:srgbClr val="FF0000"/>
                </a:solidFill>
                <a:latin typeface="Times New Roman" pitchFamily="26" charset="0"/>
                <a:cs typeface="Tahoma" pitchFamily="26" charset="0"/>
              </a:rPr>
              <a:t>(t)   </a:t>
            </a:r>
            <a:r>
              <a:rPr lang="en-US" sz="2000" b="0" dirty="0">
                <a:cs typeface="Tahoma" pitchFamily="26" charset="0"/>
              </a:rPr>
              <a:t>:  </a:t>
            </a:r>
            <a:r>
              <a:rPr lang="en-US" sz="2000" b="0" dirty="0">
                <a:latin typeface="Arial" pitchFamily="34" charset="0"/>
                <a:cs typeface="Arial" pitchFamily="34" charset="0"/>
              </a:rPr>
              <a:t>Forces and pressure distribution  </a:t>
            </a:r>
          </a:p>
        </p:txBody>
      </p:sp>
      <p:sp>
        <p:nvSpPr>
          <p:cNvPr id="23556" name="Text Box 6"/>
          <p:cNvSpPr txBox="1">
            <a:spLocks noChangeArrowheads="1"/>
          </p:cNvSpPr>
          <p:nvPr/>
        </p:nvSpPr>
        <p:spPr bwMode="auto">
          <a:xfrm>
            <a:off x="513907" y="1039772"/>
            <a:ext cx="7772400" cy="707886"/>
          </a:xfrm>
          <a:prstGeom prst="rect">
            <a:avLst/>
          </a:prstGeom>
          <a:noFill/>
          <a:ln w="9525">
            <a:noFill/>
            <a:miter lim="800000"/>
            <a:headEnd/>
            <a:tailEnd/>
          </a:ln>
        </p:spPr>
        <p:txBody>
          <a:bodyPr>
            <a:spAutoFit/>
          </a:bodyPr>
          <a:lstStyle/>
          <a:p>
            <a:pPr algn="l" eaLnBrk="1" hangingPunct="1"/>
            <a:r>
              <a:rPr lang="en-US" sz="2000" b="0" dirty="0">
                <a:latin typeface="Arial" pitchFamily="34" charset="0"/>
                <a:cs typeface="Arial" pitchFamily="34" charset="0"/>
              </a:rPr>
              <a:t>Nucleon matrix element of the Energy-Momentum Tensor of QCD contains </a:t>
            </a:r>
            <a:r>
              <a:rPr lang="en-US" sz="2000" b="0" dirty="0">
                <a:solidFill>
                  <a:srgbClr val="FF0000"/>
                </a:solidFill>
                <a:latin typeface="Arial" pitchFamily="34" charset="0"/>
                <a:cs typeface="Arial" pitchFamily="34" charset="0"/>
              </a:rPr>
              <a:t>3 scalar form factor</a:t>
            </a:r>
            <a:r>
              <a:rPr lang="en-US" sz="2000" b="0" dirty="0">
                <a:latin typeface="Arial" pitchFamily="34" charset="0"/>
                <a:cs typeface="Arial" pitchFamily="34" charset="0"/>
              </a:rPr>
              <a:t>: </a:t>
            </a:r>
          </a:p>
        </p:txBody>
      </p:sp>
      <p:sp>
        <p:nvSpPr>
          <p:cNvPr id="43016" name="Text Box 8"/>
          <p:cNvSpPr txBox="1">
            <a:spLocks noChangeArrowheads="1"/>
          </p:cNvSpPr>
          <p:nvPr/>
        </p:nvSpPr>
        <p:spPr bwMode="auto">
          <a:xfrm>
            <a:off x="1225523" y="3733800"/>
            <a:ext cx="7031091" cy="400110"/>
          </a:xfrm>
          <a:prstGeom prst="rect">
            <a:avLst/>
          </a:prstGeom>
          <a:noFill/>
          <a:ln w="9525">
            <a:noFill/>
            <a:miter lim="800000"/>
            <a:headEnd/>
            <a:tailEnd/>
          </a:ln>
        </p:spPr>
        <p:txBody>
          <a:bodyPr wrap="none">
            <a:spAutoFit/>
          </a:bodyPr>
          <a:lstStyle/>
          <a:p>
            <a:pPr eaLnBrk="1" hangingPunct="1"/>
            <a:r>
              <a:rPr lang="en-US" sz="2000" b="0" dirty="0">
                <a:solidFill>
                  <a:schemeClr val="accent2"/>
                </a:solidFill>
                <a:latin typeface="Arial" pitchFamily="34" charset="0"/>
                <a:cs typeface="Arial" pitchFamily="34" charset="0"/>
              </a:rPr>
              <a:t>GPDs are related to these form factors through 2</a:t>
            </a:r>
            <a:r>
              <a:rPr lang="en-US" sz="2000" b="0" baseline="30000" dirty="0">
                <a:solidFill>
                  <a:schemeClr val="accent2"/>
                </a:solidFill>
                <a:latin typeface="Arial" pitchFamily="34" charset="0"/>
                <a:cs typeface="Arial" pitchFamily="34" charset="0"/>
              </a:rPr>
              <a:t>nd</a:t>
            </a:r>
            <a:r>
              <a:rPr lang="en-US" sz="2000" b="0" dirty="0">
                <a:solidFill>
                  <a:schemeClr val="accent2"/>
                </a:solidFill>
                <a:latin typeface="Arial" pitchFamily="34" charset="0"/>
                <a:cs typeface="Arial" pitchFamily="34" charset="0"/>
              </a:rPr>
              <a:t> moments</a:t>
            </a:r>
          </a:p>
        </p:txBody>
      </p:sp>
      <p:pic>
        <p:nvPicPr>
          <p:cNvPr id="23561" name="Picture 7"/>
          <p:cNvPicPr>
            <a:picLocks noChangeAspect="1" noChangeArrowheads="1"/>
          </p:cNvPicPr>
          <p:nvPr/>
        </p:nvPicPr>
        <p:blipFill>
          <a:blip r:embed="rId4" cstate="print"/>
          <a:srcRect t="18629" b="13066"/>
          <a:stretch>
            <a:fillRect/>
          </a:stretch>
        </p:blipFill>
        <p:spPr bwMode="auto">
          <a:xfrm>
            <a:off x="381000" y="4648200"/>
            <a:ext cx="8610600" cy="838200"/>
          </a:xfrm>
          <a:prstGeom prst="rect">
            <a:avLst/>
          </a:prstGeom>
          <a:noFill/>
          <a:ln w="9525">
            <a:solidFill>
              <a:schemeClr val="tx1"/>
            </a:solidFill>
            <a:miter lim="800000"/>
            <a:headEnd/>
            <a:tailEnd/>
          </a:ln>
        </p:spPr>
      </p:pic>
      <p:sp>
        <p:nvSpPr>
          <p:cNvPr id="40973" name="TextBox 15"/>
          <p:cNvSpPr txBox="1">
            <a:spLocks noChangeArrowheads="1"/>
          </p:cNvSpPr>
          <p:nvPr/>
        </p:nvSpPr>
        <p:spPr bwMode="auto">
          <a:xfrm>
            <a:off x="5411972" y="2505075"/>
            <a:ext cx="3427228" cy="707886"/>
          </a:xfrm>
          <a:prstGeom prst="rect">
            <a:avLst/>
          </a:prstGeom>
          <a:noFill/>
          <a:ln w="9525">
            <a:solidFill>
              <a:srgbClr val="FFFFFF"/>
            </a:solidFill>
            <a:miter lim="800000"/>
            <a:headEnd/>
            <a:tailEnd/>
          </a:ln>
        </p:spPr>
        <p:txBody>
          <a:bodyPr wrap="square">
            <a:spAutoFit/>
          </a:bodyPr>
          <a:lstStyle/>
          <a:p>
            <a:pPr algn="l">
              <a:defRPr/>
            </a:pPr>
            <a:r>
              <a:rPr lang="en-US" sz="2000" b="0" dirty="0">
                <a:solidFill>
                  <a:schemeClr val="accent6"/>
                </a:solidFill>
                <a:latin typeface="Arial" pitchFamily="34" charset="0"/>
                <a:ea typeface="Comic Sans MS" charset="0"/>
                <a:cs typeface="Arial" pitchFamily="34" charset="0"/>
              </a:rPr>
              <a:t>Directly measured in </a:t>
            </a:r>
            <a:r>
              <a:rPr lang="en-US" sz="2000" b="0" dirty="0" smtClean="0">
                <a:solidFill>
                  <a:schemeClr val="accent6"/>
                </a:solidFill>
                <a:latin typeface="Arial" pitchFamily="34" charset="0"/>
                <a:ea typeface="Comic Sans MS" charset="0"/>
                <a:cs typeface="Arial" pitchFamily="34" charset="0"/>
              </a:rPr>
              <a:t>elastic</a:t>
            </a:r>
          </a:p>
          <a:p>
            <a:pPr algn="l">
              <a:defRPr/>
            </a:pPr>
            <a:r>
              <a:rPr lang="en-US" sz="2000" b="0" dirty="0" smtClean="0">
                <a:solidFill>
                  <a:srgbClr val="FF0000"/>
                </a:solidFill>
                <a:latin typeface="Arial" pitchFamily="34" charset="0"/>
                <a:ea typeface="Comic Sans MS" charset="0"/>
                <a:cs typeface="Arial" pitchFamily="34" charset="0"/>
              </a:rPr>
              <a:t>graviton-proton </a:t>
            </a:r>
            <a:r>
              <a:rPr lang="en-US" sz="2000" b="0" dirty="0">
                <a:solidFill>
                  <a:schemeClr val="accent6"/>
                </a:solidFill>
                <a:latin typeface="Arial" pitchFamily="34" charset="0"/>
                <a:ea typeface="Comic Sans MS" charset="0"/>
                <a:cs typeface="Arial" pitchFamily="34" charset="0"/>
              </a:rPr>
              <a:t>scattering! </a:t>
            </a:r>
          </a:p>
        </p:txBody>
      </p:sp>
    </p:spTree>
    <p:custDataLst>
      <p:tags r:id="rId1"/>
    </p:custData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2"/>
          <a:srcRect t="6242"/>
          <a:stretch>
            <a:fillRect/>
          </a:stretch>
        </p:blipFill>
        <p:spPr>
          <a:xfrm>
            <a:off x="177799" y="3340100"/>
            <a:ext cx="4756150" cy="3025636"/>
          </a:xfrm>
          <a:prstGeom prst="rect">
            <a:avLst/>
          </a:prstGeom>
        </p:spPr>
      </p:pic>
      <p:sp>
        <p:nvSpPr>
          <p:cNvPr id="6" name="Slide Number Placeholder 5"/>
          <p:cNvSpPr>
            <a:spLocks noGrp="1"/>
          </p:cNvSpPr>
          <p:nvPr>
            <p:ph type="sldNum" sz="quarter" idx="4294967295"/>
          </p:nvPr>
        </p:nvSpPr>
        <p:spPr>
          <a:xfrm>
            <a:off x="6553200" y="6470650"/>
            <a:ext cx="2133600" cy="365125"/>
          </a:xfrm>
          <a:prstGeom prst="rect">
            <a:avLst/>
          </a:prstGeom>
        </p:spPr>
        <p:txBody>
          <a:bodyPr/>
          <a:lstStyle/>
          <a:p>
            <a:fld id="{4F59604A-DDD4-4BE5-9F0F-C50D317D165F}" type="slidenum">
              <a:rPr lang="en-US" smtClean="0"/>
              <a:pPr/>
              <a:t>2</a:t>
            </a:fld>
            <a:endParaRPr lang="en-US" dirty="0"/>
          </a:p>
        </p:txBody>
      </p:sp>
      <p:sp>
        <p:nvSpPr>
          <p:cNvPr id="26" name="Rectangle 25"/>
          <p:cNvSpPr/>
          <p:nvPr/>
        </p:nvSpPr>
        <p:spPr>
          <a:xfrm>
            <a:off x="127000" y="1438176"/>
            <a:ext cx="4572000" cy="1631216"/>
          </a:xfrm>
          <a:prstGeom prst="rect">
            <a:avLst/>
          </a:prstGeom>
        </p:spPr>
        <p:txBody>
          <a:bodyPr>
            <a:spAutoFit/>
          </a:bodyPr>
          <a:lstStyle/>
          <a:p>
            <a:r>
              <a:rPr lang="en-US" sz="2000" dirty="0" smtClean="0">
                <a:latin typeface="+mj-lt"/>
                <a:cs typeface="Chalkboard"/>
              </a:rPr>
              <a:t>- Continuous wave electron beam</a:t>
            </a:r>
          </a:p>
          <a:p>
            <a:pPr>
              <a:buFontTx/>
              <a:buChar char="-"/>
            </a:pPr>
            <a:r>
              <a:rPr lang="en-US" sz="2000" dirty="0" smtClean="0">
                <a:latin typeface="+mj-lt"/>
                <a:cs typeface="Chalkboard"/>
              </a:rPr>
              <a:t> Simultaneous beam in all halls</a:t>
            </a:r>
          </a:p>
          <a:p>
            <a:pPr>
              <a:buFontTx/>
              <a:buChar char="-"/>
            </a:pPr>
            <a:r>
              <a:rPr lang="en-US" sz="2000" dirty="0" smtClean="0">
                <a:latin typeface="+mj-lt"/>
                <a:cs typeface="Chalkboard"/>
              </a:rPr>
              <a:t> Beam energy up to 11 &amp; 12 GeV</a:t>
            </a:r>
          </a:p>
          <a:p>
            <a:pPr>
              <a:buFontTx/>
              <a:buChar char="-"/>
            </a:pPr>
            <a:r>
              <a:rPr lang="en-US" sz="2000" dirty="0" smtClean="0">
                <a:latin typeface="+mj-lt"/>
                <a:cs typeface="Chalkboard"/>
              </a:rPr>
              <a:t> Beam current I</a:t>
            </a:r>
            <a:r>
              <a:rPr lang="en-US" sz="2000" baseline="-25000" dirty="0" smtClean="0">
                <a:latin typeface="+mj-lt"/>
                <a:cs typeface="Chalkboard"/>
              </a:rPr>
              <a:t>B</a:t>
            </a:r>
            <a:r>
              <a:rPr lang="en-US" sz="2000" dirty="0" smtClean="0">
                <a:latin typeface="+mj-lt"/>
                <a:cs typeface="Chalkboard"/>
              </a:rPr>
              <a:t> = 100pA – 100μA</a:t>
            </a:r>
          </a:p>
          <a:p>
            <a:r>
              <a:rPr lang="en-US" sz="2000" dirty="0" smtClean="0">
                <a:latin typeface="+mj-lt"/>
                <a:cs typeface="Chalkboard"/>
              </a:rPr>
              <a:t>- Electron beam polarization &gt; 85% </a:t>
            </a:r>
          </a:p>
        </p:txBody>
      </p:sp>
      <p:sp>
        <p:nvSpPr>
          <p:cNvPr id="27" name="Title 1"/>
          <p:cNvSpPr>
            <a:spLocks noGrp="1"/>
          </p:cNvSpPr>
          <p:nvPr>
            <p:ph type="ctrTitle"/>
          </p:nvPr>
        </p:nvSpPr>
        <p:spPr>
          <a:xfrm>
            <a:off x="0" y="1"/>
            <a:ext cx="9107194" cy="711200"/>
          </a:xfrm>
        </p:spPr>
        <p:txBody>
          <a:bodyPr>
            <a:normAutofit fontScale="90000"/>
          </a:bodyPr>
          <a:lstStyle/>
          <a:p>
            <a:r>
              <a:rPr lang="en-US" b="1" dirty="0" smtClean="0">
                <a:solidFill>
                  <a:srgbClr val="2E1A71"/>
                </a:solidFill>
              </a:rPr>
              <a:t>JLab Electron Accelerator Site</a:t>
            </a:r>
            <a:endParaRPr lang="en-US" b="1" dirty="0">
              <a:solidFill>
                <a:srgbClr val="2E1A71"/>
              </a:solidFill>
            </a:endParaRPr>
          </a:p>
        </p:txBody>
      </p:sp>
      <p:sp>
        <p:nvSpPr>
          <p:cNvPr id="28" name="TextBox 27"/>
          <p:cNvSpPr txBox="1"/>
          <p:nvPr/>
        </p:nvSpPr>
        <p:spPr>
          <a:xfrm>
            <a:off x="127000" y="1049899"/>
            <a:ext cx="4359236" cy="400110"/>
          </a:xfrm>
          <a:prstGeom prst="rect">
            <a:avLst/>
          </a:prstGeom>
          <a:noFill/>
        </p:spPr>
        <p:txBody>
          <a:bodyPr wrap="none" rtlCol="0">
            <a:spAutoFit/>
          </a:bodyPr>
          <a:lstStyle/>
          <a:p>
            <a:r>
              <a:rPr lang="en-US" sz="2000" b="1" dirty="0" smtClean="0">
                <a:latin typeface="+mj-lt"/>
                <a:cs typeface="Chalkboard"/>
              </a:rPr>
              <a:t>Continuous Electron Beam Accelerator:</a:t>
            </a:r>
            <a:endParaRPr lang="en-US" sz="2000" b="1" dirty="0">
              <a:latin typeface="+mj-lt"/>
              <a:cs typeface="Chalkboard"/>
            </a:endParaRPr>
          </a:p>
        </p:txBody>
      </p:sp>
      <p:pic>
        <p:nvPicPr>
          <p:cNvPr id="33" name="Picture 32"/>
          <p:cNvPicPr>
            <a:picLocks noChangeAspect="1"/>
          </p:cNvPicPr>
          <p:nvPr/>
        </p:nvPicPr>
        <p:blipFill>
          <a:blip r:embed="rId3"/>
          <a:srcRect b="6593"/>
          <a:stretch>
            <a:fillRect/>
          </a:stretch>
        </p:blipFill>
        <p:spPr>
          <a:xfrm>
            <a:off x="5257801" y="938721"/>
            <a:ext cx="3849394" cy="5393380"/>
          </a:xfrm>
          <a:prstGeom prst="rect">
            <a:avLst/>
          </a:prstGeom>
        </p:spPr>
      </p:pic>
      <p:sp>
        <p:nvSpPr>
          <p:cNvPr id="24" name="Oval 23"/>
          <p:cNvSpPr>
            <a:spLocks noChangeAspect="1"/>
          </p:cNvSpPr>
          <p:nvPr/>
        </p:nvSpPr>
        <p:spPr>
          <a:xfrm>
            <a:off x="2247900" y="5237432"/>
            <a:ext cx="146304" cy="146304"/>
          </a:xfrm>
          <a:prstGeom prst="ellipse">
            <a:avLst/>
          </a:prstGeom>
          <a:solidFill>
            <a:srgbClr val="0080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a:spLocks noChangeAspect="1"/>
          </p:cNvSpPr>
          <p:nvPr/>
        </p:nvSpPr>
        <p:spPr>
          <a:xfrm flipV="1">
            <a:off x="1892300" y="3650075"/>
            <a:ext cx="134112" cy="134112"/>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5" name="Picture 24"/>
          <p:cNvPicPr>
            <a:picLocks noChangeAspect="1"/>
          </p:cNvPicPr>
          <p:nvPr/>
        </p:nvPicPr>
        <p:blipFill>
          <a:blip r:embed="rId4"/>
          <a:stretch>
            <a:fillRect/>
          </a:stretch>
        </p:blipFill>
        <p:spPr>
          <a:xfrm>
            <a:off x="208532" y="3377128"/>
            <a:ext cx="4687317" cy="2929573"/>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55747" name="Text Box 3"/>
          <p:cNvSpPr txBox="1">
            <a:spLocks noChangeArrowheads="1"/>
          </p:cNvSpPr>
          <p:nvPr/>
        </p:nvSpPr>
        <p:spPr bwMode="auto">
          <a:xfrm>
            <a:off x="23091" y="203739"/>
            <a:ext cx="6477000" cy="461665"/>
          </a:xfrm>
          <a:prstGeom prst="rect">
            <a:avLst/>
          </a:prstGeom>
          <a:noFill/>
          <a:ln w="9525">
            <a:noFill/>
            <a:miter lim="800000"/>
            <a:headEnd/>
            <a:tailEnd/>
          </a:ln>
          <a:effectLst/>
        </p:spPr>
        <p:txBody>
          <a:bodyPr wrap="square">
            <a:spAutoFit/>
          </a:bodyPr>
          <a:lstStyle/>
          <a:p>
            <a:pPr algn="l">
              <a:spcBef>
                <a:spcPct val="50000"/>
              </a:spcBef>
            </a:pPr>
            <a:r>
              <a:rPr lang="en-US" sz="2400" b="1" dirty="0">
                <a:solidFill>
                  <a:srgbClr val="000090"/>
                </a:solidFill>
                <a:latin typeface="Arial" charset="0"/>
              </a:rPr>
              <a:t>Accessing </a:t>
            </a:r>
            <a:r>
              <a:rPr lang="en-US" sz="2400" b="1" dirty="0">
                <a:solidFill>
                  <a:srgbClr val="FF0000"/>
                </a:solidFill>
                <a:latin typeface="Arial" charset="0"/>
              </a:rPr>
              <a:t>GPDs</a:t>
            </a:r>
            <a:r>
              <a:rPr lang="en-US" sz="2400" b="1" dirty="0">
                <a:solidFill>
                  <a:schemeClr val="accent2"/>
                </a:solidFill>
                <a:latin typeface="Arial" charset="0"/>
              </a:rPr>
              <a:t> </a:t>
            </a:r>
            <a:r>
              <a:rPr lang="en-US" sz="2400" b="1" dirty="0">
                <a:solidFill>
                  <a:srgbClr val="000090"/>
                </a:solidFill>
                <a:latin typeface="Arial" charset="0"/>
              </a:rPr>
              <a:t>Through DVCS</a:t>
            </a:r>
          </a:p>
        </p:txBody>
      </p:sp>
      <p:grpSp>
        <p:nvGrpSpPr>
          <p:cNvPr id="2" name="Group 4"/>
          <p:cNvGrpSpPr>
            <a:grpSpLocks/>
          </p:cNvGrpSpPr>
          <p:nvPr/>
        </p:nvGrpSpPr>
        <p:grpSpPr bwMode="auto">
          <a:xfrm>
            <a:off x="217577" y="1597025"/>
            <a:ext cx="3640113" cy="586535"/>
            <a:chOff x="1899" y="1800"/>
            <a:chExt cx="1924" cy="394"/>
          </a:xfrm>
        </p:grpSpPr>
        <p:sp>
          <p:nvSpPr>
            <p:cNvPr id="1055749" name="Text Box 5"/>
            <p:cNvSpPr txBox="1">
              <a:spLocks noChangeArrowheads="1"/>
            </p:cNvSpPr>
            <p:nvPr/>
          </p:nvSpPr>
          <p:spPr bwMode="auto">
            <a:xfrm>
              <a:off x="2144" y="1800"/>
              <a:ext cx="392" cy="248"/>
            </a:xfrm>
            <a:prstGeom prst="rect">
              <a:avLst/>
            </a:prstGeom>
            <a:noFill/>
            <a:ln w="9525">
              <a:noFill/>
              <a:miter lim="800000"/>
              <a:headEnd/>
              <a:tailEnd/>
            </a:ln>
            <a:effectLst/>
          </p:spPr>
          <p:txBody>
            <a:bodyPr>
              <a:spAutoFit/>
            </a:bodyPr>
            <a:lstStyle/>
            <a:p>
              <a:pPr algn="l">
                <a:spcBef>
                  <a:spcPct val="50000"/>
                </a:spcBef>
              </a:pPr>
              <a:r>
                <a:rPr lang="en-US" sz="1800" b="0" dirty="0"/>
                <a:t>d</a:t>
              </a:r>
              <a:r>
                <a:rPr lang="en-US" sz="1800" b="0" baseline="30000" dirty="0"/>
                <a:t>4</a:t>
              </a:r>
              <a:r>
                <a:rPr lang="en-US" sz="1800" b="0" dirty="0">
                  <a:sym typeface="Symbol" pitchFamily="18" charset="2"/>
                </a:rPr>
                <a:t></a:t>
              </a:r>
              <a:endParaRPr lang="en-US" sz="1800" b="0" dirty="0"/>
            </a:p>
          </p:txBody>
        </p:sp>
        <p:sp>
          <p:nvSpPr>
            <p:cNvPr id="1055750" name="Text Box 6"/>
            <p:cNvSpPr txBox="1">
              <a:spLocks noChangeArrowheads="1"/>
            </p:cNvSpPr>
            <p:nvPr/>
          </p:nvSpPr>
          <p:spPr bwMode="auto">
            <a:xfrm>
              <a:off x="1904" y="1946"/>
              <a:ext cx="1048" cy="248"/>
            </a:xfrm>
            <a:prstGeom prst="rect">
              <a:avLst/>
            </a:prstGeom>
            <a:noFill/>
            <a:ln w="9525">
              <a:noFill/>
              <a:miter lim="800000"/>
              <a:headEnd/>
              <a:tailEnd/>
            </a:ln>
            <a:effectLst/>
          </p:spPr>
          <p:txBody>
            <a:bodyPr>
              <a:spAutoFit/>
            </a:bodyPr>
            <a:lstStyle/>
            <a:p>
              <a:pPr algn="l">
                <a:spcBef>
                  <a:spcPct val="50000"/>
                </a:spcBef>
              </a:pPr>
              <a:r>
                <a:rPr lang="en-US" sz="1800" b="0" dirty="0"/>
                <a:t>dQ</a:t>
              </a:r>
              <a:r>
                <a:rPr lang="en-US" sz="1800" b="0" baseline="30000" dirty="0"/>
                <a:t>2</a:t>
              </a:r>
              <a:r>
                <a:rPr lang="en-US" sz="1800" b="0" dirty="0"/>
                <a:t>dx</a:t>
              </a:r>
              <a:r>
                <a:rPr lang="en-US" sz="1800" b="0" baseline="-25000" dirty="0"/>
                <a:t>B</a:t>
              </a:r>
              <a:r>
                <a:rPr lang="en-US" sz="1800" b="0" dirty="0"/>
                <a:t>dtd</a:t>
              </a:r>
              <a:r>
                <a:rPr lang="en-US" sz="1800" b="0" dirty="0">
                  <a:sym typeface="Symbol" pitchFamily="18" charset="2"/>
                </a:rPr>
                <a:t></a:t>
              </a:r>
              <a:endParaRPr lang="en-US" sz="1800" b="0" dirty="0"/>
            </a:p>
          </p:txBody>
        </p:sp>
        <p:sp>
          <p:nvSpPr>
            <p:cNvPr id="1055751" name="Line 7"/>
            <p:cNvSpPr>
              <a:spLocks noChangeShapeType="1"/>
            </p:cNvSpPr>
            <p:nvPr/>
          </p:nvSpPr>
          <p:spPr bwMode="auto">
            <a:xfrm flipV="1">
              <a:off x="1899" y="1992"/>
              <a:ext cx="689" cy="0"/>
            </a:xfrm>
            <a:prstGeom prst="line">
              <a:avLst/>
            </a:prstGeom>
            <a:noFill/>
            <a:ln w="9525">
              <a:solidFill>
                <a:schemeClr val="tx1"/>
              </a:solidFill>
              <a:miter lim="800000"/>
              <a:headEnd/>
              <a:tailEnd/>
            </a:ln>
            <a:effectLst/>
          </p:spPr>
          <p:txBody>
            <a:bodyPr wrap="none"/>
            <a:lstStyle/>
            <a:p>
              <a:endParaRPr lang="en-US" dirty="0" smtClean="0"/>
            </a:p>
            <a:p>
              <a:endParaRPr lang="en-US" dirty="0"/>
            </a:p>
          </p:txBody>
        </p:sp>
        <p:sp>
          <p:nvSpPr>
            <p:cNvPr id="1055752" name="Text Box 8"/>
            <p:cNvSpPr txBox="1">
              <a:spLocks noChangeArrowheads="1"/>
            </p:cNvSpPr>
            <p:nvPr/>
          </p:nvSpPr>
          <p:spPr bwMode="auto">
            <a:xfrm>
              <a:off x="2583" y="1844"/>
              <a:ext cx="1240" cy="248"/>
            </a:xfrm>
            <a:prstGeom prst="rect">
              <a:avLst/>
            </a:prstGeom>
            <a:noFill/>
            <a:ln w="9525">
              <a:noFill/>
              <a:miter lim="800000"/>
              <a:headEnd/>
              <a:tailEnd/>
            </a:ln>
            <a:effectLst/>
          </p:spPr>
          <p:txBody>
            <a:bodyPr>
              <a:spAutoFit/>
            </a:bodyPr>
            <a:lstStyle/>
            <a:p>
              <a:pPr algn="l">
                <a:spcBef>
                  <a:spcPct val="50000"/>
                </a:spcBef>
              </a:pPr>
              <a:r>
                <a:rPr lang="en-US" sz="1800" b="0" dirty="0"/>
                <a:t>~ |</a:t>
              </a:r>
              <a:r>
                <a:rPr lang="en-US" sz="1800" b="0" dirty="0">
                  <a:solidFill>
                    <a:srgbClr val="FF0000"/>
                  </a:solidFill>
                  <a:latin typeface="Arial" charset="0"/>
                </a:rPr>
                <a:t>T</a:t>
              </a:r>
              <a:r>
                <a:rPr lang="en-US" sz="1800" b="0" baseline="30000" dirty="0">
                  <a:solidFill>
                    <a:srgbClr val="FF0000"/>
                  </a:solidFill>
                  <a:latin typeface="Arial" charset="0"/>
                </a:rPr>
                <a:t>DVCS</a:t>
              </a:r>
              <a:r>
                <a:rPr lang="en-US" sz="1800" b="0" dirty="0">
                  <a:latin typeface="Arial" charset="0"/>
                </a:rPr>
                <a:t> + </a:t>
              </a:r>
              <a:r>
                <a:rPr lang="en-US" sz="1800" b="0" dirty="0">
                  <a:solidFill>
                    <a:srgbClr val="38D80C"/>
                  </a:solidFill>
                  <a:latin typeface="Arial" charset="0"/>
                </a:rPr>
                <a:t>T</a:t>
              </a:r>
              <a:r>
                <a:rPr lang="en-US" sz="1800" b="0" baseline="30000" dirty="0">
                  <a:solidFill>
                    <a:srgbClr val="38D80C"/>
                  </a:solidFill>
                  <a:latin typeface="Arial" charset="0"/>
                </a:rPr>
                <a:t>BH</a:t>
              </a:r>
              <a:r>
                <a:rPr lang="en-US" sz="1800" b="0" dirty="0">
                  <a:latin typeface="Arial" charset="0"/>
                </a:rPr>
                <a:t>|</a:t>
              </a:r>
              <a:r>
                <a:rPr lang="en-US" sz="1800" b="0" baseline="30000" dirty="0">
                  <a:latin typeface="Arial" charset="0"/>
                </a:rPr>
                <a:t>2</a:t>
              </a:r>
            </a:p>
          </p:txBody>
        </p:sp>
      </p:grpSp>
      <p:pic>
        <p:nvPicPr>
          <p:cNvPr id="1055753" name="Picture 9" descr="dvcs_bh"/>
          <p:cNvPicPr>
            <a:picLocks noChangeAspect="1" noChangeArrowheads="1"/>
          </p:cNvPicPr>
          <p:nvPr/>
        </p:nvPicPr>
        <p:blipFill>
          <a:blip r:embed="rId3" cstate="print"/>
          <a:srcRect l="11514" t="5984" r="4051" b="59094"/>
          <a:stretch>
            <a:fillRect/>
          </a:stretch>
        </p:blipFill>
        <p:spPr bwMode="auto">
          <a:xfrm>
            <a:off x="381000" y="2322506"/>
            <a:ext cx="3581400" cy="1458913"/>
          </a:xfrm>
          <a:prstGeom prst="rect">
            <a:avLst/>
          </a:prstGeom>
          <a:noFill/>
          <a:ln w="9525">
            <a:noFill/>
            <a:miter lim="800000"/>
            <a:headEnd/>
            <a:tailEnd/>
          </a:ln>
        </p:spPr>
      </p:pic>
      <p:sp>
        <p:nvSpPr>
          <p:cNvPr id="1055754" name="Text Box 10"/>
          <p:cNvSpPr txBox="1">
            <a:spLocks noChangeArrowheads="1"/>
          </p:cNvSpPr>
          <p:nvPr/>
        </p:nvSpPr>
        <p:spPr bwMode="auto">
          <a:xfrm>
            <a:off x="525856" y="2212746"/>
            <a:ext cx="793750" cy="366712"/>
          </a:xfrm>
          <a:prstGeom prst="rect">
            <a:avLst/>
          </a:prstGeom>
          <a:noFill/>
          <a:ln w="9525">
            <a:noFill/>
            <a:miter lim="800000"/>
            <a:headEnd/>
            <a:tailEnd/>
          </a:ln>
          <a:effectLst/>
        </p:spPr>
        <p:txBody>
          <a:bodyPr wrap="none">
            <a:spAutoFit/>
          </a:bodyPr>
          <a:lstStyle/>
          <a:p>
            <a:pPr algn="l" eaLnBrk="1" hangingPunct="1"/>
            <a:r>
              <a:rPr lang="en-US" sz="1800" b="0" dirty="0">
                <a:solidFill>
                  <a:srgbClr val="FF0000"/>
                </a:solidFill>
              </a:rPr>
              <a:t>DVCS</a:t>
            </a:r>
          </a:p>
        </p:txBody>
      </p:sp>
      <p:sp>
        <p:nvSpPr>
          <p:cNvPr id="1055755" name="Text Box 11"/>
          <p:cNvSpPr txBox="1">
            <a:spLocks noChangeArrowheads="1"/>
          </p:cNvSpPr>
          <p:nvPr/>
        </p:nvSpPr>
        <p:spPr bwMode="auto">
          <a:xfrm>
            <a:off x="2583873" y="2205949"/>
            <a:ext cx="501650" cy="366713"/>
          </a:xfrm>
          <a:prstGeom prst="rect">
            <a:avLst/>
          </a:prstGeom>
          <a:solidFill>
            <a:schemeClr val="bg1"/>
          </a:solidFill>
          <a:ln w="9525">
            <a:noFill/>
            <a:miter lim="800000"/>
            <a:headEnd/>
            <a:tailEnd/>
          </a:ln>
          <a:effectLst/>
        </p:spPr>
        <p:txBody>
          <a:bodyPr wrap="none">
            <a:spAutoFit/>
          </a:bodyPr>
          <a:lstStyle/>
          <a:p>
            <a:pPr algn="l" eaLnBrk="1" hangingPunct="1"/>
            <a:r>
              <a:rPr lang="en-US" sz="1800" b="0" dirty="0">
                <a:solidFill>
                  <a:srgbClr val="38D80C"/>
                </a:solidFill>
              </a:rPr>
              <a:t>BH</a:t>
            </a:r>
          </a:p>
        </p:txBody>
      </p:sp>
      <p:pic>
        <p:nvPicPr>
          <p:cNvPr id="1055757" name="Picture 13" descr="cs3e"/>
          <p:cNvPicPr>
            <a:picLocks noChangeAspect="1" noChangeArrowheads="1"/>
          </p:cNvPicPr>
          <p:nvPr/>
        </p:nvPicPr>
        <p:blipFill>
          <a:blip r:embed="rId4" cstate="print"/>
          <a:srcRect b="269"/>
          <a:stretch>
            <a:fillRect/>
          </a:stretch>
        </p:blipFill>
        <p:spPr bwMode="auto">
          <a:xfrm>
            <a:off x="4278516" y="1093960"/>
            <a:ext cx="4648200" cy="5181600"/>
          </a:xfrm>
          <a:prstGeom prst="rect">
            <a:avLst/>
          </a:prstGeom>
          <a:noFill/>
        </p:spPr>
      </p:pic>
      <p:sp>
        <p:nvSpPr>
          <p:cNvPr id="1055758" name="Rectangle 14"/>
          <p:cNvSpPr>
            <a:spLocks noChangeAspect="1" noChangeArrowheads="1"/>
          </p:cNvSpPr>
          <p:nvPr/>
        </p:nvSpPr>
        <p:spPr bwMode="auto">
          <a:xfrm>
            <a:off x="5042773" y="1696048"/>
            <a:ext cx="905198" cy="542925"/>
          </a:xfrm>
          <a:prstGeom prst="rect">
            <a:avLst/>
          </a:prstGeom>
          <a:solidFill>
            <a:schemeClr val="bg1"/>
          </a:solidFill>
          <a:ln w="9525">
            <a:solidFill>
              <a:schemeClr val="bg1"/>
            </a:solidFill>
            <a:miter lim="800000"/>
            <a:headEnd/>
            <a:tailEnd/>
          </a:ln>
          <a:effectLst/>
        </p:spPr>
        <p:txBody>
          <a:bodyPr wrap="none" anchor="ctr"/>
          <a:lstStyle/>
          <a:p>
            <a:pPr eaLnBrk="1" hangingPunct="1"/>
            <a:r>
              <a:rPr lang="en-US" sz="1600" b="0" dirty="0" err="1">
                <a:solidFill>
                  <a:srgbClr val="9900CC"/>
                </a:solidFill>
                <a:latin typeface="Tahoma" pitchFamily="34" charset="0"/>
              </a:rPr>
              <a:t>E</a:t>
            </a:r>
            <a:r>
              <a:rPr lang="en-US" sz="1600" b="0" baseline="-25000" dirty="0" err="1">
                <a:solidFill>
                  <a:srgbClr val="9900CC"/>
                </a:solidFill>
                <a:latin typeface="Tahoma" pitchFamily="34" charset="0"/>
              </a:rPr>
              <a:t>o</a:t>
            </a:r>
            <a:r>
              <a:rPr lang="en-US" sz="1600" b="0" dirty="0">
                <a:solidFill>
                  <a:srgbClr val="9900CC"/>
                </a:solidFill>
                <a:latin typeface="Tahoma" pitchFamily="34" charset="0"/>
              </a:rPr>
              <a:t> = 11 </a:t>
            </a:r>
            <a:r>
              <a:rPr lang="en-US" sz="1600" b="0" dirty="0" err="1">
                <a:solidFill>
                  <a:srgbClr val="9900CC"/>
                </a:solidFill>
                <a:latin typeface="Tahoma" pitchFamily="34" charset="0"/>
              </a:rPr>
              <a:t>GeV</a:t>
            </a:r>
            <a:endParaRPr lang="en-US" sz="1600" b="0" dirty="0">
              <a:solidFill>
                <a:srgbClr val="9900CC"/>
              </a:solidFill>
              <a:latin typeface="Tahoma" pitchFamily="34" charset="0"/>
            </a:endParaRPr>
          </a:p>
        </p:txBody>
      </p:sp>
      <p:sp>
        <p:nvSpPr>
          <p:cNvPr id="1055760" name="Text Box 16"/>
          <p:cNvSpPr txBox="1">
            <a:spLocks noChangeAspect="1" noChangeArrowheads="1"/>
          </p:cNvSpPr>
          <p:nvPr/>
        </p:nvSpPr>
        <p:spPr bwMode="auto">
          <a:xfrm>
            <a:off x="6224493" y="1784449"/>
            <a:ext cx="1069524" cy="307777"/>
          </a:xfrm>
          <a:prstGeom prst="rect">
            <a:avLst/>
          </a:prstGeom>
          <a:solidFill>
            <a:schemeClr val="bg1"/>
          </a:solidFill>
          <a:ln w="9525">
            <a:noFill/>
            <a:miter lim="800000"/>
            <a:headEnd/>
            <a:tailEnd/>
          </a:ln>
          <a:effectLst/>
        </p:spPr>
        <p:txBody>
          <a:bodyPr wrap="none">
            <a:spAutoFit/>
          </a:bodyPr>
          <a:lstStyle/>
          <a:p>
            <a:pPr algn="l" eaLnBrk="1" hangingPunct="1"/>
            <a:r>
              <a:rPr lang="en-US" sz="1400" b="0" dirty="0" err="1">
                <a:solidFill>
                  <a:srgbClr val="9900CC"/>
                </a:solidFill>
                <a:latin typeface="Tahoma" pitchFamily="34" charset="0"/>
              </a:rPr>
              <a:t>E</a:t>
            </a:r>
            <a:r>
              <a:rPr lang="en-US" sz="1400" b="0" baseline="-25000" dirty="0" err="1">
                <a:solidFill>
                  <a:srgbClr val="9900CC"/>
                </a:solidFill>
                <a:latin typeface="Tahoma" pitchFamily="34" charset="0"/>
              </a:rPr>
              <a:t>o</a:t>
            </a:r>
            <a:r>
              <a:rPr lang="en-US" sz="1400" b="0" dirty="0">
                <a:solidFill>
                  <a:srgbClr val="9900CC"/>
                </a:solidFill>
                <a:latin typeface="Tahoma" pitchFamily="34" charset="0"/>
              </a:rPr>
              <a:t> = 6 </a:t>
            </a:r>
            <a:r>
              <a:rPr lang="en-US" sz="1400" b="0" dirty="0" err="1">
                <a:solidFill>
                  <a:srgbClr val="9900CC"/>
                </a:solidFill>
                <a:latin typeface="Tahoma" pitchFamily="34" charset="0"/>
              </a:rPr>
              <a:t>GeV</a:t>
            </a:r>
            <a:endParaRPr lang="en-US" sz="1400" b="0" dirty="0">
              <a:solidFill>
                <a:srgbClr val="9900CC"/>
              </a:solidFill>
              <a:latin typeface="Tahoma" pitchFamily="34" charset="0"/>
            </a:endParaRPr>
          </a:p>
        </p:txBody>
      </p:sp>
      <p:sp>
        <p:nvSpPr>
          <p:cNvPr id="1055765" name="Text Box 21"/>
          <p:cNvSpPr txBox="1">
            <a:spLocks noChangeAspect="1" noChangeArrowheads="1"/>
          </p:cNvSpPr>
          <p:nvPr/>
        </p:nvSpPr>
        <p:spPr bwMode="auto">
          <a:xfrm>
            <a:off x="7546065" y="1817492"/>
            <a:ext cx="1069524" cy="307777"/>
          </a:xfrm>
          <a:prstGeom prst="rect">
            <a:avLst/>
          </a:prstGeom>
          <a:solidFill>
            <a:schemeClr val="bg1"/>
          </a:solidFill>
          <a:ln w="9525">
            <a:noFill/>
            <a:miter lim="800000"/>
            <a:headEnd/>
            <a:tailEnd/>
          </a:ln>
          <a:effectLst/>
        </p:spPr>
        <p:txBody>
          <a:bodyPr wrap="none">
            <a:spAutoFit/>
          </a:bodyPr>
          <a:lstStyle/>
          <a:p>
            <a:pPr algn="l" eaLnBrk="1" hangingPunct="1"/>
            <a:r>
              <a:rPr lang="en-US" sz="1400" b="0" dirty="0" err="1">
                <a:solidFill>
                  <a:srgbClr val="9900CC"/>
                </a:solidFill>
                <a:latin typeface="Tahoma" pitchFamily="34" charset="0"/>
              </a:rPr>
              <a:t>E</a:t>
            </a:r>
            <a:r>
              <a:rPr lang="en-US" sz="1400" b="0" baseline="-25000" dirty="0" err="1">
                <a:solidFill>
                  <a:srgbClr val="9900CC"/>
                </a:solidFill>
                <a:latin typeface="Tahoma" pitchFamily="34" charset="0"/>
              </a:rPr>
              <a:t>o</a:t>
            </a:r>
            <a:r>
              <a:rPr lang="en-US" sz="1400" b="0" dirty="0">
                <a:solidFill>
                  <a:srgbClr val="9900CC"/>
                </a:solidFill>
                <a:latin typeface="Tahoma" pitchFamily="34" charset="0"/>
              </a:rPr>
              <a:t> = 4 </a:t>
            </a:r>
            <a:r>
              <a:rPr lang="en-US" sz="1400" b="0" dirty="0" err="1">
                <a:solidFill>
                  <a:srgbClr val="9900CC"/>
                </a:solidFill>
                <a:latin typeface="Tahoma" pitchFamily="34" charset="0"/>
              </a:rPr>
              <a:t>GeV</a:t>
            </a:r>
            <a:endParaRPr lang="en-US" sz="1400" b="0" dirty="0">
              <a:solidFill>
                <a:srgbClr val="9900CC"/>
              </a:solidFill>
              <a:latin typeface="Tahoma" pitchFamily="34" charset="0"/>
            </a:endParaRPr>
          </a:p>
        </p:txBody>
      </p:sp>
      <p:sp>
        <p:nvSpPr>
          <p:cNvPr id="1055766" name="Text Box 22"/>
          <p:cNvSpPr txBox="1">
            <a:spLocks noChangeAspect="1" noChangeArrowheads="1"/>
          </p:cNvSpPr>
          <p:nvPr/>
        </p:nvSpPr>
        <p:spPr bwMode="auto">
          <a:xfrm>
            <a:off x="6635431" y="3574153"/>
            <a:ext cx="387350" cy="284163"/>
          </a:xfrm>
          <a:prstGeom prst="rect">
            <a:avLst/>
          </a:prstGeom>
          <a:solidFill>
            <a:schemeClr val="bg1"/>
          </a:solidFill>
          <a:ln w="9525">
            <a:solidFill>
              <a:schemeClr val="bg1"/>
            </a:solidFill>
            <a:miter lim="800000"/>
            <a:headEnd/>
            <a:tailEnd/>
          </a:ln>
          <a:effectLst/>
        </p:spPr>
        <p:txBody>
          <a:bodyPr wrap="none">
            <a:spAutoFit/>
          </a:bodyPr>
          <a:lstStyle/>
          <a:p>
            <a:pPr algn="l" eaLnBrk="1" hangingPunct="1"/>
            <a:r>
              <a:rPr lang="en-US" sz="1200" b="0" dirty="0">
                <a:solidFill>
                  <a:srgbClr val="00FF00"/>
                </a:solidFill>
                <a:latin typeface="Tahoma" pitchFamily="34" charset="0"/>
              </a:rPr>
              <a:t>BH</a:t>
            </a:r>
            <a:endParaRPr lang="en-US" sz="2400" b="0" dirty="0">
              <a:latin typeface="Tahoma" pitchFamily="34" charset="0"/>
            </a:endParaRPr>
          </a:p>
        </p:txBody>
      </p:sp>
      <p:sp>
        <p:nvSpPr>
          <p:cNvPr id="1055767" name="Text Box 23"/>
          <p:cNvSpPr txBox="1">
            <a:spLocks noChangeAspect="1" noChangeArrowheads="1"/>
          </p:cNvSpPr>
          <p:nvPr/>
        </p:nvSpPr>
        <p:spPr bwMode="auto">
          <a:xfrm>
            <a:off x="6382077" y="4523699"/>
            <a:ext cx="554037" cy="274637"/>
          </a:xfrm>
          <a:prstGeom prst="rect">
            <a:avLst/>
          </a:prstGeom>
          <a:noFill/>
          <a:ln w="9525">
            <a:noFill/>
            <a:miter lim="800000"/>
            <a:headEnd/>
            <a:tailEnd/>
          </a:ln>
          <a:effectLst/>
        </p:spPr>
        <p:txBody>
          <a:bodyPr wrap="none">
            <a:spAutoFit/>
          </a:bodyPr>
          <a:lstStyle/>
          <a:p>
            <a:pPr algn="l" eaLnBrk="1" hangingPunct="1"/>
            <a:r>
              <a:rPr lang="en-US" sz="1200" b="0" dirty="0">
                <a:solidFill>
                  <a:srgbClr val="FF3300"/>
                </a:solidFill>
                <a:latin typeface="Tahoma" pitchFamily="34" charset="0"/>
              </a:rPr>
              <a:t>DVCS</a:t>
            </a:r>
          </a:p>
        </p:txBody>
      </p:sp>
      <p:sp>
        <p:nvSpPr>
          <p:cNvPr id="1055768" name="Line 24"/>
          <p:cNvSpPr>
            <a:spLocks noChangeAspect="1" noChangeShapeType="1"/>
          </p:cNvSpPr>
          <p:nvPr/>
        </p:nvSpPr>
        <p:spPr bwMode="auto">
          <a:xfrm flipV="1">
            <a:off x="6653542" y="4094429"/>
            <a:ext cx="0" cy="454025"/>
          </a:xfrm>
          <a:prstGeom prst="line">
            <a:avLst/>
          </a:prstGeom>
          <a:noFill/>
          <a:ln w="9525">
            <a:solidFill>
              <a:srgbClr val="FF3300"/>
            </a:solidFill>
            <a:miter lim="800000"/>
            <a:headEnd/>
            <a:tailEnd type="triangle" w="med" len="med"/>
          </a:ln>
          <a:effectLst/>
        </p:spPr>
        <p:txBody>
          <a:bodyPr wrap="none" anchor="ctr"/>
          <a:lstStyle/>
          <a:p>
            <a:endParaRPr lang="en-US"/>
          </a:p>
        </p:txBody>
      </p:sp>
      <p:sp>
        <p:nvSpPr>
          <p:cNvPr id="1055769" name="Line 25"/>
          <p:cNvSpPr>
            <a:spLocks noChangeAspect="1" noChangeShapeType="1"/>
          </p:cNvSpPr>
          <p:nvPr/>
        </p:nvSpPr>
        <p:spPr bwMode="auto">
          <a:xfrm flipV="1">
            <a:off x="6791608" y="3161923"/>
            <a:ext cx="0" cy="361950"/>
          </a:xfrm>
          <a:prstGeom prst="line">
            <a:avLst/>
          </a:prstGeom>
          <a:noFill/>
          <a:ln w="9525">
            <a:solidFill>
              <a:srgbClr val="00FF00"/>
            </a:solidFill>
            <a:miter lim="800000"/>
            <a:headEnd/>
            <a:tailEnd type="triangle" w="med" len="med"/>
          </a:ln>
          <a:effectLst/>
        </p:spPr>
        <p:txBody>
          <a:bodyPr wrap="none" anchor="ctr"/>
          <a:lstStyle/>
          <a:p>
            <a:endParaRPr lang="en-US"/>
          </a:p>
        </p:txBody>
      </p:sp>
      <p:sp>
        <p:nvSpPr>
          <p:cNvPr id="1055770" name="Text Box 26"/>
          <p:cNvSpPr txBox="1">
            <a:spLocks noChangeAspect="1" noChangeArrowheads="1"/>
          </p:cNvSpPr>
          <p:nvPr/>
        </p:nvSpPr>
        <p:spPr bwMode="auto">
          <a:xfrm>
            <a:off x="4754563" y="6934200"/>
            <a:ext cx="184150" cy="457200"/>
          </a:xfrm>
          <a:prstGeom prst="rect">
            <a:avLst/>
          </a:prstGeom>
          <a:noFill/>
          <a:ln w="9525">
            <a:noFill/>
            <a:miter lim="800000"/>
            <a:headEnd/>
            <a:tailEnd/>
          </a:ln>
          <a:effectLst/>
        </p:spPr>
        <p:txBody>
          <a:bodyPr wrap="none">
            <a:spAutoFit/>
          </a:bodyPr>
          <a:lstStyle/>
          <a:p>
            <a:pPr algn="l" eaLnBrk="1" hangingPunct="1"/>
            <a:endParaRPr lang="fr-FR" sz="2400" b="0">
              <a:latin typeface="Comic Sans MS" pitchFamily="66" charset="0"/>
            </a:endParaRPr>
          </a:p>
        </p:txBody>
      </p:sp>
      <p:sp>
        <p:nvSpPr>
          <p:cNvPr id="1055773" name="Text Box 29"/>
          <p:cNvSpPr txBox="1">
            <a:spLocks noChangeArrowheads="1"/>
          </p:cNvSpPr>
          <p:nvPr/>
        </p:nvSpPr>
        <p:spPr bwMode="auto">
          <a:xfrm>
            <a:off x="180975" y="826654"/>
            <a:ext cx="3844322" cy="677108"/>
          </a:xfrm>
          <a:prstGeom prst="rect">
            <a:avLst/>
          </a:prstGeom>
          <a:noFill/>
          <a:ln w="9525">
            <a:noFill/>
            <a:miter lim="800000"/>
            <a:headEnd/>
            <a:tailEnd/>
          </a:ln>
          <a:effectLst/>
        </p:spPr>
        <p:txBody>
          <a:bodyPr wrap="none">
            <a:spAutoFit/>
          </a:bodyPr>
          <a:lstStyle/>
          <a:p>
            <a:pPr algn="l" eaLnBrk="1" hangingPunct="1">
              <a:buClr>
                <a:srgbClr val="FF0000"/>
              </a:buClr>
              <a:buFont typeface="Wingdings" pitchFamily="2" charset="2"/>
              <a:buChar char="Ø"/>
            </a:pPr>
            <a:r>
              <a:rPr lang="en-US" sz="2000" b="0" dirty="0">
                <a:latin typeface="Arial" charset="0"/>
              </a:rPr>
              <a:t> </a:t>
            </a:r>
            <a:r>
              <a:rPr lang="en-US" sz="1800" b="0" dirty="0">
                <a:latin typeface="Arial" charset="0"/>
              </a:rPr>
              <a:t>GPDs are universal, they can be </a:t>
            </a:r>
          </a:p>
          <a:p>
            <a:pPr algn="l" eaLnBrk="1" hangingPunct="1"/>
            <a:r>
              <a:rPr lang="en-US" sz="1800" b="0" dirty="0">
                <a:latin typeface="Arial" charset="0"/>
              </a:rPr>
              <a:t>determined in any suitable process</a:t>
            </a:r>
          </a:p>
        </p:txBody>
      </p:sp>
      <p:sp>
        <p:nvSpPr>
          <p:cNvPr id="1055774" name="Text Box 30"/>
          <p:cNvSpPr txBox="1">
            <a:spLocks noChangeArrowheads="1"/>
          </p:cNvSpPr>
          <p:nvPr/>
        </p:nvSpPr>
        <p:spPr bwMode="auto">
          <a:xfrm>
            <a:off x="304800" y="3912838"/>
            <a:ext cx="3810000" cy="646331"/>
          </a:xfrm>
          <a:prstGeom prst="rect">
            <a:avLst/>
          </a:prstGeom>
          <a:noFill/>
          <a:ln w="9525">
            <a:noFill/>
            <a:miter lim="800000"/>
            <a:headEnd/>
            <a:tailEnd/>
          </a:ln>
          <a:effectLst/>
        </p:spPr>
        <p:txBody>
          <a:bodyPr>
            <a:spAutoFit/>
          </a:bodyPr>
          <a:lstStyle/>
          <a:p>
            <a:pPr algn="l" eaLnBrk="1" hangingPunct="1"/>
            <a:r>
              <a:rPr lang="en-US" sz="1800" b="0" dirty="0">
                <a:solidFill>
                  <a:srgbClr val="38D80C"/>
                </a:solidFill>
                <a:latin typeface="Arial" charset="0"/>
              </a:rPr>
              <a:t>T</a:t>
            </a:r>
            <a:r>
              <a:rPr lang="en-US" sz="1800" b="0" baseline="30000" dirty="0">
                <a:solidFill>
                  <a:srgbClr val="38D80C"/>
                </a:solidFill>
                <a:latin typeface="Arial" charset="0"/>
              </a:rPr>
              <a:t>BH</a:t>
            </a:r>
            <a:r>
              <a:rPr lang="en-US" sz="1800" b="0" baseline="30000" dirty="0">
                <a:solidFill>
                  <a:schemeClr val="accent1"/>
                </a:solidFill>
                <a:latin typeface="Arial" charset="0"/>
              </a:rPr>
              <a:t> </a:t>
            </a:r>
            <a:r>
              <a:rPr lang="en-US" sz="1800" b="0" baseline="30000" dirty="0">
                <a:latin typeface="Arial" charset="0"/>
              </a:rPr>
              <a:t>: </a:t>
            </a:r>
            <a:r>
              <a:rPr lang="en-US" sz="1800" b="0" dirty="0">
                <a:latin typeface="Arial" charset="0"/>
              </a:rPr>
              <a:t>given by</a:t>
            </a:r>
            <a:r>
              <a:rPr lang="en-US" sz="1800" b="0" dirty="0" smtClean="0">
                <a:latin typeface="Arial" charset="0"/>
              </a:rPr>
              <a:t> elastic </a:t>
            </a:r>
            <a:r>
              <a:rPr lang="en-US" sz="1800" b="0" dirty="0">
                <a:latin typeface="Arial" charset="0"/>
              </a:rPr>
              <a:t>form factors</a:t>
            </a:r>
          </a:p>
          <a:p>
            <a:pPr algn="l" eaLnBrk="1" hangingPunct="1"/>
            <a:r>
              <a:rPr lang="en-US" sz="1800" b="0" dirty="0">
                <a:solidFill>
                  <a:srgbClr val="FF0000"/>
                </a:solidFill>
                <a:latin typeface="Arial" charset="0"/>
              </a:rPr>
              <a:t>T</a:t>
            </a:r>
            <a:r>
              <a:rPr lang="en-US" sz="1800" b="0" baseline="30000" dirty="0">
                <a:solidFill>
                  <a:srgbClr val="FF0000"/>
                </a:solidFill>
                <a:latin typeface="Arial" charset="0"/>
              </a:rPr>
              <a:t>DVCS</a:t>
            </a:r>
            <a:r>
              <a:rPr lang="en-US" sz="1800" b="0" dirty="0">
                <a:solidFill>
                  <a:srgbClr val="FF0000"/>
                </a:solidFill>
                <a:latin typeface="Arial" charset="0"/>
              </a:rPr>
              <a:t>:</a:t>
            </a:r>
            <a:r>
              <a:rPr lang="en-US" sz="1800" b="0" dirty="0">
                <a:latin typeface="Arial" charset="0"/>
              </a:rPr>
              <a:t> determined by GPDs</a:t>
            </a:r>
            <a:endParaRPr lang="en-US" sz="1800" b="0" baseline="30000" dirty="0">
              <a:latin typeface="Arial" charset="0"/>
            </a:endParaRPr>
          </a:p>
        </p:txBody>
      </p:sp>
      <p:sp>
        <p:nvSpPr>
          <p:cNvPr id="1055775" name="Text Box 31"/>
          <p:cNvSpPr txBox="1">
            <a:spLocks noChangeArrowheads="1"/>
          </p:cNvSpPr>
          <p:nvPr/>
        </p:nvSpPr>
        <p:spPr bwMode="auto">
          <a:xfrm>
            <a:off x="141843" y="4750606"/>
            <a:ext cx="4260823" cy="923330"/>
          </a:xfrm>
          <a:prstGeom prst="rect">
            <a:avLst/>
          </a:prstGeom>
          <a:noFill/>
          <a:ln w="9525">
            <a:solidFill>
              <a:schemeClr val="tx1"/>
            </a:solidFill>
            <a:miter lim="800000"/>
            <a:headEnd/>
            <a:tailEnd/>
          </a:ln>
          <a:effectLst/>
        </p:spPr>
        <p:txBody>
          <a:bodyPr wrap="square">
            <a:spAutoFit/>
          </a:bodyPr>
          <a:lstStyle/>
          <a:p>
            <a:pPr algn="l" eaLnBrk="1" hangingPunct="1"/>
            <a:r>
              <a:rPr lang="en-US" sz="1800" b="0" dirty="0">
                <a:latin typeface="Arial" charset="0"/>
              </a:rPr>
              <a:t>BH-DVCS interference generates </a:t>
            </a:r>
          </a:p>
          <a:p>
            <a:pPr algn="l" eaLnBrk="1" hangingPunct="1"/>
            <a:r>
              <a:rPr lang="en-US" sz="1800" dirty="0">
                <a:solidFill>
                  <a:schemeClr val="hlink"/>
                </a:solidFill>
                <a:latin typeface="Arial" charset="0"/>
              </a:rPr>
              <a:t>beam and target asymmetries</a:t>
            </a:r>
            <a:r>
              <a:rPr lang="en-US" sz="1800" b="0" dirty="0">
                <a:latin typeface="Arial" charset="0"/>
              </a:rPr>
              <a:t> that carry the nucleon structure information.</a:t>
            </a:r>
            <a:r>
              <a:rPr lang="en-US" sz="1800" b="0" dirty="0">
                <a:latin typeface="Comic Sans MS" pitchFamily="66" charset="0"/>
              </a:rPr>
              <a:t> </a:t>
            </a:r>
          </a:p>
        </p:txBody>
      </p:sp>
    </p:spTree>
    <p:custDataLst>
      <p:tags r:id="rId1"/>
    </p:custDataLst>
  </p:cSld>
  <p:clrMapOvr>
    <a:masterClrMapping/>
  </p:clrMapOvr>
  <p:transition advTm="111568"/>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1" name="Text Box 2"/>
          <p:cNvSpPr txBox="1">
            <a:spLocks noChangeArrowheads="1"/>
          </p:cNvSpPr>
          <p:nvPr/>
        </p:nvSpPr>
        <p:spPr bwMode="auto">
          <a:xfrm>
            <a:off x="0" y="187343"/>
            <a:ext cx="9144000" cy="461665"/>
          </a:xfrm>
          <a:prstGeom prst="rect">
            <a:avLst/>
          </a:prstGeom>
          <a:noFill/>
          <a:ln w="9525">
            <a:noFill/>
            <a:miter lim="800000"/>
            <a:headEnd/>
            <a:tailEnd/>
          </a:ln>
        </p:spPr>
        <p:txBody>
          <a:bodyPr wrap="square">
            <a:prstTxWarp prst="textNoShape">
              <a:avLst/>
            </a:prstTxWarp>
            <a:spAutoFit/>
          </a:bodyPr>
          <a:lstStyle/>
          <a:p>
            <a:pPr algn="l" eaLnBrk="0" hangingPunct="0">
              <a:spcBef>
                <a:spcPct val="50000"/>
              </a:spcBef>
            </a:pPr>
            <a:r>
              <a:rPr lang="en-US" sz="2400" b="1" dirty="0" smtClean="0">
                <a:solidFill>
                  <a:srgbClr val="000090"/>
                </a:solidFill>
                <a:latin typeface="Arial" pitchFamily="-109" charset="0"/>
                <a:ea typeface="Arial" pitchFamily="-109" charset="0"/>
                <a:cs typeface="Arial" pitchFamily="-109" charset="0"/>
              </a:rPr>
              <a:t>Accessing</a:t>
            </a:r>
            <a:r>
              <a:rPr lang="en-US" sz="2400" b="1" dirty="0" smtClean="0">
                <a:solidFill>
                  <a:srgbClr val="808080"/>
                </a:solidFill>
                <a:latin typeface="Arial" pitchFamily="-109" charset="0"/>
                <a:ea typeface="Arial" pitchFamily="-109" charset="0"/>
                <a:cs typeface="Arial" pitchFamily="-109" charset="0"/>
              </a:rPr>
              <a:t> </a:t>
            </a:r>
            <a:r>
              <a:rPr lang="en-US" sz="2400" b="1" dirty="0" err="1">
                <a:solidFill>
                  <a:srgbClr val="FF0000"/>
                </a:solidFill>
                <a:latin typeface="Arial" pitchFamily="-109" charset="0"/>
                <a:ea typeface="Arial" pitchFamily="-109" charset="0"/>
                <a:cs typeface="Arial" pitchFamily="-109" charset="0"/>
              </a:rPr>
              <a:t>GPDs</a:t>
            </a:r>
            <a:r>
              <a:rPr lang="en-US" sz="2400" b="1" dirty="0" smtClean="0">
                <a:solidFill>
                  <a:schemeClr val="accent2"/>
                </a:solidFill>
                <a:latin typeface="Arial" pitchFamily="-109" charset="0"/>
                <a:ea typeface="Arial" pitchFamily="-109" charset="0"/>
                <a:cs typeface="Arial" pitchFamily="-109" charset="0"/>
              </a:rPr>
              <a:t> </a:t>
            </a:r>
            <a:r>
              <a:rPr lang="en-US" sz="2400" b="1" dirty="0" smtClean="0">
                <a:solidFill>
                  <a:srgbClr val="000090"/>
                </a:solidFill>
                <a:latin typeface="Arial" pitchFamily="-109" charset="0"/>
                <a:ea typeface="Arial" pitchFamily="-109" charset="0"/>
                <a:cs typeface="Arial" pitchFamily="-109" charset="0"/>
              </a:rPr>
              <a:t>through </a:t>
            </a:r>
            <a:r>
              <a:rPr lang="en-US" sz="2400" b="1" dirty="0">
                <a:solidFill>
                  <a:srgbClr val="000090"/>
                </a:solidFill>
                <a:latin typeface="Arial" pitchFamily="-109" charset="0"/>
                <a:ea typeface="Arial" pitchFamily="-109" charset="0"/>
                <a:cs typeface="Arial" pitchFamily="-109" charset="0"/>
              </a:rPr>
              <a:t>polarization</a:t>
            </a:r>
          </a:p>
        </p:txBody>
      </p:sp>
      <p:sp>
        <p:nvSpPr>
          <p:cNvPr id="22532" name="Rectangle 3"/>
          <p:cNvSpPr>
            <a:spLocks noChangeArrowheads="1"/>
          </p:cNvSpPr>
          <p:nvPr/>
        </p:nvSpPr>
        <p:spPr bwMode="auto">
          <a:xfrm>
            <a:off x="457200" y="2043113"/>
            <a:ext cx="4572000" cy="533400"/>
          </a:xfrm>
          <a:prstGeom prst="rect">
            <a:avLst/>
          </a:prstGeom>
          <a:solidFill>
            <a:schemeClr val="bg1"/>
          </a:solidFill>
          <a:ln w="9525">
            <a:solidFill>
              <a:schemeClr val="tx2"/>
            </a:solidFill>
            <a:miter lim="800000"/>
            <a:headEnd/>
            <a:tailEnd/>
          </a:ln>
        </p:spPr>
        <p:txBody>
          <a:bodyPr wrap="none" anchor="ctr">
            <a:prstTxWarp prst="textNoShape">
              <a:avLst/>
            </a:prstTxWarp>
          </a:bodyPr>
          <a:lstStyle/>
          <a:p>
            <a:endParaRPr lang="en-US"/>
          </a:p>
        </p:txBody>
      </p:sp>
      <p:sp>
        <p:nvSpPr>
          <p:cNvPr id="22533" name="Text Box 4"/>
          <p:cNvSpPr txBox="1">
            <a:spLocks noChangeArrowheads="1"/>
          </p:cNvSpPr>
          <p:nvPr/>
        </p:nvSpPr>
        <p:spPr bwMode="auto">
          <a:xfrm>
            <a:off x="509588" y="2116138"/>
            <a:ext cx="4532010" cy="369332"/>
          </a:xfrm>
          <a:prstGeom prst="rect">
            <a:avLst/>
          </a:prstGeom>
          <a:noFill/>
          <a:ln w="9525">
            <a:noFill/>
            <a:miter lim="800000"/>
            <a:headEnd/>
            <a:tailEnd/>
          </a:ln>
        </p:spPr>
        <p:txBody>
          <a:bodyPr wrap="none">
            <a:prstTxWarp prst="textNoShape">
              <a:avLst/>
            </a:prstTxWarp>
            <a:spAutoFit/>
          </a:bodyPr>
          <a:lstStyle/>
          <a:p>
            <a:r>
              <a:rPr lang="en-US" sz="1800" dirty="0" err="1">
                <a:latin typeface="Symbol" pitchFamily="-109" charset="2"/>
              </a:rPr>
              <a:t>Ds</a:t>
            </a:r>
            <a:r>
              <a:rPr lang="en-US" sz="1800" baseline="-25000" dirty="0" err="1">
                <a:latin typeface="Comic Sans MS" pitchFamily="-109" charset="0"/>
              </a:rPr>
              <a:t>LU</a:t>
            </a:r>
            <a:r>
              <a:rPr lang="en-US" sz="1800" dirty="0">
                <a:latin typeface="Symbol" pitchFamily="-109" charset="2"/>
              </a:rPr>
              <a:t> </a:t>
            </a:r>
            <a:r>
              <a:rPr lang="en-US" sz="1800" b="0" dirty="0">
                <a:latin typeface="Tahoma" pitchFamily="-109" charset="0"/>
              </a:rPr>
              <a:t>~ </a:t>
            </a:r>
            <a:r>
              <a:rPr lang="en-US" sz="1800" b="0" dirty="0">
                <a:solidFill>
                  <a:srgbClr val="FF3300"/>
                </a:solidFill>
                <a:latin typeface="Tahoma" pitchFamily="-109" charset="0"/>
              </a:rPr>
              <a:t>sin</a:t>
            </a:r>
            <a:r>
              <a:rPr lang="en-US" sz="1800" dirty="0">
                <a:solidFill>
                  <a:srgbClr val="FF3300"/>
                </a:solidFill>
                <a:latin typeface="Symbol" pitchFamily="-109" charset="2"/>
              </a:rPr>
              <a:t>f</a:t>
            </a:r>
            <a:r>
              <a:rPr lang="en-US" sz="1800" b="0" dirty="0">
                <a:latin typeface="Tahoma" pitchFamily="-109" charset="0"/>
              </a:rPr>
              <a:t>Im{F</a:t>
            </a:r>
            <a:r>
              <a:rPr lang="en-US" sz="1800" b="0" baseline="-25000" dirty="0">
                <a:latin typeface="Tahoma" pitchFamily="-109" charset="0"/>
              </a:rPr>
              <a:t>1</a:t>
            </a:r>
            <a:r>
              <a:rPr lang="en-US" sz="1800" b="0" dirty="0">
                <a:solidFill>
                  <a:schemeClr val="accent2"/>
                </a:solidFill>
                <a:latin typeface="Arial"/>
                <a:cs typeface="Arial"/>
              </a:rPr>
              <a:t>H</a:t>
            </a:r>
            <a:r>
              <a:rPr lang="en-US" sz="1800" b="0" dirty="0">
                <a:solidFill>
                  <a:schemeClr val="hlink"/>
                </a:solidFill>
              </a:rPr>
              <a:t> </a:t>
            </a:r>
            <a:r>
              <a:rPr lang="en-US" sz="1800" b="0" dirty="0">
                <a:latin typeface="Tahoma" pitchFamily="-109" charset="0"/>
              </a:rPr>
              <a:t>+ </a:t>
            </a:r>
            <a:r>
              <a:rPr lang="en-US" sz="1800" b="0" dirty="0">
                <a:latin typeface="Symbol" pitchFamily="-109" charset="2"/>
              </a:rPr>
              <a:t>x</a:t>
            </a:r>
            <a:r>
              <a:rPr lang="en-US" sz="1800" b="0" dirty="0">
                <a:latin typeface="Tahoma" pitchFamily="-109" charset="0"/>
              </a:rPr>
              <a:t>(F</a:t>
            </a:r>
            <a:r>
              <a:rPr lang="en-US" sz="1800" b="0" baseline="-25000" dirty="0">
                <a:latin typeface="Tahoma" pitchFamily="-109" charset="0"/>
              </a:rPr>
              <a:t>1</a:t>
            </a:r>
            <a:r>
              <a:rPr lang="en-US" sz="1800" b="0" dirty="0">
                <a:latin typeface="Tahoma" pitchFamily="-109" charset="0"/>
              </a:rPr>
              <a:t>+F</a:t>
            </a:r>
            <a:r>
              <a:rPr lang="en-US" sz="1800" b="0" baseline="-25000" dirty="0">
                <a:latin typeface="Tahoma" pitchFamily="-109" charset="0"/>
              </a:rPr>
              <a:t>2</a:t>
            </a:r>
            <a:r>
              <a:rPr lang="en-US" sz="1800" b="0" dirty="0">
                <a:latin typeface="Tahoma" pitchFamily="-109" charset="0"/>
              </a:rPr>
              <a:t>)</a:t>
            </a:r>
            <a:r>
              <a:rPr lang="en-US" sz="1800" b="0" dirty="0">
                <a:solidFill>
                  <a:schemeClr val="accent2"/>
                </a:solidFill>
                <a:latin typeface="Arial"/>
                <a:cs typeface="Arial"/>
              </a:rPr>
              <a:t>H</a:t>
            </a:r>
            <a:r>
              <a:rPr lang="en-US" sz="1800" b="0" dirty="0">
                <a:solidFill>
                  <a:srgbClr val="FF3300"/>
                </a:solidFill>
              </a:rPr>
              <a:t> </a:t>
            </a:r>
            <a:r>
              <a:rPr lang="en-US" sz="1800" b="0" dirty="0">
                <a:latin typeface="Tahoma" pitchFamily="-109" charset="0"/>
              </a:rPr>
              <a:t>+kF</a:t>
            </a:r>
            <a:r>
              <a:rPr lang="en-US" sz="1800" b="0" baseline="-25000" dirty="0">
                <a:latin typeface="Tahoma" pitchFamily="-109" charset="0"/>
              </a:rPr>
              <a:t>2</a:t>
            </a:r>
            <a:r>
              <a:rPr lang="en-US" sz="1800" b="0" dirty="0">
                <a:solidFill>
                  <a:schemeClr val="accent2"/>
                </a:solidFill>
                <a:latin typeface="Arial"/>
                <a:cs typeface="Arial"/>
              </a:rPr>
              <a:t>E</a:t>
            </a:r>
            <a:r>
              <a:rPr lang="en-US" sz="1800" b="0" dirty="0">
                <a:latin typeface="Tahoma" pitchFamily="-109" charset="0"/>
              </a:rPr>
              <a:t>}d</a:t>
            </a:r>
            <a:r>
              <a:rPr lang="en-US" sz="1800" dirty="0">
                <a:latin typeface="Symbol" pitchFamily="-109" charset="2"/>
              </a:rPr>
              <a:t>f</a:t>
            </a:r>
            <a:endParaRPr lang="en-US" sz="1800" dirty="0">
              <a:latin typeface="Tahoma" pitchFamily="-109" charset="0"/>
            </a:endParaRPr>
          </a:p>
        </p:txBody>
      </p:sp>
      <p:sp>
        <p:nvSpPr>
          <p:cNvPr id="22534" name="Rectangle 6"/>
          <p:cNvSpPr>
            <a:spLocks noChangeArrowheads="1"/>
          </p:cNvSpPr>
          <p:nvPr/>
        </p:nvSpPr>
        <p:spPr bwMode="auto">
          <a:xfrm>
            <a:off x="3714100" y="1931892"/>
            <a:ext cx="160050" cy="369332"/>
          </a:xfrm>
          <a:prstGeom prst="rect">
            <a:avLst/>
          </a:prstGeom>
          <a:noFill/>
          <a:ln w="9525">
            <a:noFill/>
            <a:miter lim="800000"/>
            <a:headEnd/>
            <a:tailEnd/>
          </a:ln>
        </p:spPr>
        <p:txBody>
          <a:bodyPr wrap="none" lIns="0" tIns="0" rIns="0" bIns="0">
            <a:prstTxWarp prst="textNoShape">
              <a:avLst/>
            </a:prstTxWarp>
            <a:spAutoFit/>
          </a:bodyPr>
          <a:lstStyle/>
          <a:p>
            <a:r>
              <a:rPr lang="en-US" sz="2400" dirty="0">
                <a:solidFill>
                  <a:schemeClr val="accent2"/>
                </a:solidFill>
              </a:rPr>
              <a:t>~</a:t>
            </a:r>
            <a:endParaRPr lang="en-US" sz="2400" dirty="0">
              <a:solidFill>
                <a:schemeClr val="accent2"/>
              </a:solidFill>
              <a:latin typeface="Tahoma" pitchFamily="-109" charset="0"/>
            </a:endParaRPr>
          </a:p>
        </p:txBody>
      </p:sp>
      <p:sp>
        <p:nvSpPr>
          <p:cNvPr id="22535" name="Text Box 26"/>
          <p:cNvSpPr txBox="1">
            <a:spLocks noChangeArrowheads="1"/>
          </p:cNvSpPr>
          <p:nvPr/>
        </p:nvSpPr>
        <p:spPr bwMode="auto">
          <a:xfrm>
            <a:off x="469900" y="1595438"/>
            <a:ext cx="3828843" cy="369332"/>
          </a:xfrm>
          <a:prstGeom prst="rect">
            <a:avLst/>
          </a:prstGeom>
          <a:noFill/>
          <a:ln w="9525">
            <a:noFill/>
            <a:miter lim="800000"/>
            <a:headEnd/>
            <a:tailEnd/>
          </a:ln>
        </p:spPr>
        <p:txBody>
          <a:bodyPr wrap="none">
            <a:prstTxWarp prst="textNoShape">
              <a:avLst/>
            </a:prstTxWarp>
            <a:spAutoFit/>
          </a:bodyPr>
          <a:lstStyle/>
          <a:p>
            <a:pPr algn="ctr"/>
            <a:r>
              <a:rPr lang="en-US" sz="1800" b="0" dirty="0">
                <a:latin typeface="Arial" pitchFamily="-109" charset="0"/>
              </a:rPr>
              <a:t>Polarized beam, </a:t>
            </a:r>
            <a:r>
              <a:rPr lang="en-US" sz="1800" b="0" dirty="0" err="1">
                <a:latin typeface="Arial" pitchFamily="-109" charset="0"/>
              </a:rPr>
              <a:t>unpolarized</a:t>
            </a:r>
            <a:r>
              <a:rPr lang="en-US" sz="1800" b="0" dirty="0">
                <a:latin typeface="Arial" pitchFamily="-109" charset="0"/>
              </a:rPr>
              <a:t> target:</a:t>
            </a:r>
          </a:p>
        </p:txBody>
      </p:sp>
      <p:sp>
        <p:nvSpPr>
          <p:cNvPr id="22536" name="Text Box 27"/>
          <p:cNvSpPr txBox="1">
            <a:spLocks noChangeArrowheads="1"/>
          </p:cNvSpPr>
          <p:nvPr/>
        </p:nvSpPr>
        <p:spPr bwMode="auto">
          <a:xfrm>
            <a:off x="511175" y="3270298"/>
            <a:ext cx="4072750" cy="369332"/>
          </a:xfrm>
          <a:prstGeom prst="rect">
            <a:avLst/>
          </a:prstGeom>
          <a:noFill/>
          <a:ln w="9525">
            <a:noFill/>
            <a:miter lim="800000"/>
            <a:headEnd/>
            <a:tailEnd/>
          </a:ln>
        </p:spPr>
        <p:txBody>
          <a:bodyPr wrap="none">
            <a:prstTxWarp prst="textNoShape">
              <a:avLst/>
            </a:prstTxWarp>
            <a:spAutoFit/>
          </a:bodyPr>
          <a:lstStyle/>
          <a:p>
            <a:pPr algn="ctr"/>
            <a:r>
              <a:rPr lang="en-US" sz="1800" b="0" dirty="0" err="1">
                <a:latin typeface="Arial" pitchFamily="-109" charset="0"/>
              </a:rPr>
              <a:t>Unpolarized</a:t>
            </a:r>
            <a:r>
              <a:rPr lang="en-US" sz="1800" b="0" dirty="0">
                <a:latin typeface="Arial" pitchFamily="-109" charset="0"/>
              </a:rPr>
              <a:t> beam, longitudinal target:</a:t>
            </a:r>
          </a:p>
        </p:txBody>
      </p:sp>
      <p:sp>
        <p:nvSpPr>
          <p:cNvPr id="22537" name="Rectangle 28"/>
          <p:cNvSpPr>
            <a:spLocks noChangeArrowheads="1"/>
          </p:cNvSpPr>
          <p:nvPr/>
        </p:nvSpPr>
        <p:spPr bwMode="auto">
          <a:xfrm>
            <a:off x="457200" y="3717973"/>
            <a:ext cx="5334000" cy="533400"/>
          </a:xfrm>
          <a:prstGeom prst="rect">
            <a:avLst/>
          </a:prstGeom>
          <a:solidFill>
            <a:schemeClr val="bg1"/>
          </a:solidFill>
          <a:ln w="9525">
            <a:solidFill>
              <a:schemeClr val="tx2"/>
            </a:solidFill>
            <a:miter lim="800000"/>
            <a:headEnd/>
            <a:tailEnd/>
          </a:ln>
        </p:spPr>
        <p:txBody>
          <a:bodyPr wrap="none" anchor="ctr">
            <a:prstTxWarp prst="textNoShape">
              <a:avLst/>
            </a:prstTxWarp>
          </a:bodyPr>
          <a:lstStyle/>
          <a:p>
            <a:endParaRPr lang="en-US"/>
          </a:p>
        </p:txBody>
      </p:sp>
      <p:sp>
        <p:nvSpPr>
          <p:cNvPr id="22538" name="Text Box 29"/>
          <p:cNvSpPr txBox="1">
            <a:spLocks noChangeArrowheads="1"/>
          </p:cNvSpPr>
          <p:nvPr/>
        </p:nvSpPr>
        <p:spPr bwMode="auto">
          <a:xfrm>
            <a:off x="457200" y="3790998"/>
            <a:ext cx="5404043" cy="369332"/>
          </a:xfrm>
          <a:prstGeom prst="rect">
            <a:avLst/>
          </a:prstGeom>
          <a:noFill/>
          <a:ln w="9525">
            <a:noFill/>
            <a:miter lim="800000"/>
            <a:headEnd/>
            <a:tailEnd/>
          </a:ln>
        </p:spPr>
        <p:txBody>
          <a:bodyPr wrap="none">
            <a:prstTxWarp prst="textNoShape">
              <a:avLst/>
            </a:prstTxWarp>
            <a:spAutoFit/>
          </a:bodyPr>
          <a:lstStyle/>
          <a:p>
            <a:r>
              <a:rPr lang="en-US" sz="1800" dirty="0" err="1">
                <a:latin typeface="Symbol" pitchFamily="-109" charset="2"/>
              </a:rPr>
              <a:t>Ds</a:t>
            </a:r>
            <a:r>
              <a:rPr lang="en-US" sz="1800" baseline="-25000" dirty="0" err="1">
                <a:latin typeface="Comic Sans MS" pitchFamily="-109" charset="0"/>
              </a:rPr>
              <a:t>UL</a:t>
            </a:r>
            <a:r>
              <a:rPr lang="en-US" sz="1800" b="0" dirty="0">
                <a:latin typeface="Symbol" pitchFamily="-109" charset="2"/>
              </a:rPr>
              <a:t> </a:t>
            </a:r>
            <a:r>
              <a:rPr lang="en-US" sz="1800" b="0" dirty="0">
                <a:latin typeface="Tahoma" pitchFamily="-109" charset="0"/>
              </a:rPr>
              <a:t>~ </a:t>
            </a:r>
            <a:r>
              <a:rPr lang="en-US" sz="1800" b="0" dirty="0">
                <a:solidFill>
                  <a:srgbClr val="FF3300"/>
                </a:solidFill>
                <a:latin typeface="Tahoma" pitchFamily="-109" charset="0"/>
              </a:rPr>
              <a:t>sin</a:t>
            </a:r>
            <a:r>
              <a:rPr lang="en-US" sz="1800" dirty="0">
                <a:solidFill>
                  <a:srgbClr val="FF3300"/>
                </a:solidFill>
                <a:latin typeface="Symbol" pitchFamily="-109" charset="2"/>
              </a:rPr>
              <a:t>f</a:t>
            </a:r>
            <a:r>
              <a:rPr lang="en-US" sz="1800" b="0" dirty="0">
                <a:latin typeface="Tahoma" pitchFamily="-109" charset="0"/>
              </a:rPr>
              <a:t>Im{F</a:t>
            </a:r>
            <a:r>
              <a:rPr lang="en-US" sz="1800" b="0" baseline="-25000" dirty="0">
                <a:latin typeface="Tahoma" pitchFamily="-109" charset="0"/>
              </a:rPr>
              <a:t>1</a:t>
            </a:r>
            <a:r>
              <a:rPr lang="en-US" sz="1800" b="0" dirty="0">
                <a:solidFill>
                  <a:schemeClr val="accent2"/>
                </a:solidFill>
                <a:latin typeface="Arial"/>
                <a:cs typeface="Arial"/>
              </a:rPr>
              <a:t>H</a:t>
            </a:r>
            <a:r>
              <a:rPr lang="en-US" sz="1800" b="0" dirty="0">
                <a:latin typeface="Tahoma" pitchFamily="-109" charset="0"/>
              </a:rPr>
              <a:t>+</a:t>
            </a:r>
            <a:r>
              <a:rPr lang="en-US" sz="1800" b="0" dirty="0">
                <a:latin typeface="Symbol" pitchFamily="-109" charset="2"/>
              </a:rPr>
              <a:t>x</a:t>
            </a:r>
            <a:r>
              <a:rPr lang="en-US" sz="1800" b="0" dirty="0">
                <a:latin typeface="Tahoma" pitchFamily="-109" charset="0"/>
              </a:rPr>
              <a:t>(F</a:t>
            </a:r>
            <a:r>
              <a:rPr lang="en-US" sz="1800" b="0" baseline="-25000" dirty="0">
                <a:latin typeface="Tahoma" pitchFamily="-109" charset="0"/>
              </a:rPr>
              <a:t>1</a:t>
            </a:r>
            <a:r>
              <a:rPr lang="en-US" sz="1800" b="0" dirty="0">
                <a:latin typeface="Tahoma" pitchFamily="-109" charset="0"/>
              </a:rPr>
              <a:t>+F</a:t>
            </a:r>
            <a:r>
              <a:rPr lang="en-US" sz="1800" b="0" baseline="-25000" dirty="0">
                <a:latin typeface="Tahoma" pitchFamily="-109" charset="0"/>
              </a:rPr>
              <a:t>2</a:t>
            </a:r>
            <a:r>
              <a:rPr lang="en-US" sz="1800" b="0" dirty="0">
                <a:latin typeface="Tahoma" pitchFamily="-109" charset="0"/>
              </a:rPr>
              <a:t>)(</a:t>
            </a:r>
            <a:r>
              <a:rPr lang="en-US" sz="1800" b="0" dirty="0">
                <a:solidFill>
                  <a:schemeClr val="accent2"/>
                </a:solidFill>
                <a:latin typeface="Arial"/>
                <a:cs typeface="Arial"/>
              </a:rPr>
              <a:t>H</a:t>
            </a:r>
            <a:r>
              <a:rPr lang="en-US" sz="1800" b="0" dirty="0">
                <a:solidFill>
                  <a:srgbClr val="FF3300"/>
                </a:solidFill>
              </a:rPr>
              <a:t> </a:t>
            </a:r>
            <a:r>
              <a:rPr lang="en-US" sz="1800" b="0" dirty="0">
                <a:latin typeface="Tahoma" pitchFamily="-109" charset="0"/>
              </a:rPr>
              <a:t>+</a:t>
            </a:r>
            <a:r>
              <a:rPr lang="en-US" sz="1800" b="0" dirty="0">
                <a:latin typeface="Symbol" pitchFamily="-109" charset="2"/>
              </a:rPr>
              <a:t>x</a:t>
            </a:r>
            <a:r>
              <a:rPr lang="en-US" sz="1800" b="0" dirty="0">
                <a:latin typeface="Tahoma" pitchFamily="-109" charset="0"/>
              </a:rPr>
              <a:t>/(1+</a:t>
            </a:r>
            <a:r>
              <a:rPr lang="en-US" sz="1800" b="0" dirty="0">
                <a:latin typeface="Symbol" pitchFamily="-109" charset="2"/>
              </a:rPr>
              <a:t>x</a:t>
            </a:r>
            <a:r>
              <a:rPr lang="en-US" sz="1800" b="0" dirty="0">
                <a:latin typeface="Tahoma" pitchFamily="-109" charset="0"/>
              </a:rPr>
              <a:t>)</a:t>
            </a:r>
            <a:r>
              <a:rPr lang="en-US" sz="1800" b="0" dirty="0">
                <a:solidFill>
                  <a:schemeClr val="accent2"/>
                </a:solidFill>
                <a:latin typeface="Arial"/>
                <a:cs typeface="Arial"/>
              </a:rPr>
              <a:t>E</a:t>
            </a:r>
            <a:r>
              <a:rPr lang="en-US" sz="1800" b="0" dirty="0"/>
              <a:t>) -..  </a:t>
            </a:r>
            <a:r>
              <a:rPr lang="en-US" sz="1800" b="0" dirty="0">
                <a:latin typeface="Tahoma" pitchFamily="-109" charset="0"/>
              </a:rPr>
              <a:t>}</a:t>
            </a:r>
            <a:r>
              <a:rPr lang="en-US" sz="1800" b="0" dirty="0" err="1">
                <a:latin typeface="Tahoma" pitchFamily="-109" charset="0"/>
              </a:rPr>
              <a:t>d</a:t>
            </a:r>
            <a:r>
              <a:rPr lang="en-US" sz="1800" dirty="0" err="1">
                <a:latin typeface="Symbol" pitchFamily="-109" charset="2"/>
              </a:rPr>
              <a:t>f</a:t>
            </a:r>
            <a:endParaRPr lang="en-US" sz="1800" dirty="0">
              <a:latin typeface="Tahoma" pitchFamily="-109" charset="0"/>
            </a:endParaRPr>
          </a:p>
        </p:txBody>
      </p:sp>
      <p:sp>
        <p:nvSpPr>
          <p:cNvPr id="22539" name="Rectangle 30"/>
          <p:cNvSpPr>
            <a:spLocks noChangeArrowheads="1"/>
          </p:cNvSpPr>
          <p:nvPr/>
        </p:nvSpPr>
        <p:spPr bwMode="auto">
          <a:xfrm>
            <a:off x="2342500" y="3611755"/>
            <a:ext cx="160050" cy="369332"/>
          </a:xfrm>
          <a:prstGeom prst="rect">
            <a:avLst/>
          </a:prstGeom>
          <a:noFill/>
          <a:ln w="9525">
            <a:noFill/>
            <a:miter lim="800000"/>
            <a:headEnd/>
            <a:tailEnd/>
          </a:ln>
        </p:spPr>
        <p:txBody>
          <a:bodyPr wrap="none" lIns="0" tIns="0" rIns="0" bIns="0">
            <a:prstTxWarp prst="textNoShape">
              <a:avLst/>
            </a:prstTxWarp>
            <a:spAutoFit/>
          </a:bodyPr>
          <a:lstStyle/>
          <a:p>
            <a:r>
              <a:rPr lang="en-US" sz="2400" dirty="0">
                <a:solidFill>
                  <a:schemeClr val="accent2"/>
                </a:solidFill>
              </a:rPr>
              <a:t>~</a:t>
            </a:r>
            <a:endParaRPr lang="en-US" sz="2400" dirty="0">
              <a:solidFill>
                <a:schemeClr val="accent2"/>
              </a:solidFill>
              <a:latin typeface="Tahoma" pitchFamily="-109" charset="0"/>
            </a:endParaRPr>
          </a:p>
        </p:txBody>
      </p:sp>
      <p:sp>
        <p:nvSpPr>
          <p:cNvPr id="22540" name="Text Box 31"/>
          <p:cNvSpPr txBox="1">
            <a:spLocks noChangeArrowheads="1"/>
          </p:cNvSpPr>
          <p:nvPr/>
        </p:nvSpPr>
        <p:spPr bwMode="auto">
          <a:xfrm>
            <a:off x="434975" y="4884015"/>
            <a:ext cx="3982468" cy="369332"/>
          </a:xfrm>
          <a:prstGeom prst="rect">
            <a:avLst/>
          </a:prstGeom>
          <a:noFill/>
          <a:ln w="9525">
            <a:noFill/>
            <a:miter lim="800000"/>
            <a:headEnd/>
            <a:tailEnd/>
          </a:ln>
        </p:spPr>
        <p:txBody>
          <a:bodyPr wrap="none">
            <a:prstTxWarp prst="textNoShape">
              <a:avLst/>
            </a:prstTxWarp>
            <a:spAutoFit/>
          </a:bodyPr>
          <a:lstStyle/>
          <a:p>
            <a:pPr algn="ctr"/>
            <a:r>
              <a:rPr lang="en-US" sz="1800" b="0" dirty="0" err="1">
                <a:latin typeface="Arial" pitchFamily="-109" charset="0"/>
              </a:rPr>
              <a:t>Unpolarized</a:t>
            </a:r>
            <a:r>
              <a:rPr lang="en-US" sz="1800" b="0" dirty="0">
                <a:latin typeface="Arial" pitchFamily="-109" charset="0"/>
              </a:rPr>
              <a:t> beam, transverse target:</a:t>
            </a:r>
          </a:p>
        </p:txBody>
      </p:sp>
      <p:sp>
        <p:nvSpPr>
          <p:cNvPr id="22541" name="Rectangle 32"/>
          <p:cNvSpPr>
            <a:spLocks noChangeArrowheads="1"/>
          </p:cNvSpPr>
          <p:nvPr/>
        </p:nvSpPr>
        <p:spPr bwMode="auto">
          <a:xfrm>
            <a:off x="381000" y="5331690"/>
            <a:ext cx="4343400" cy="533400"/>
          </a:xfrm>
          <a:prstGeom prst="rect">
            <a:avLst/>
          </a:prstGeom>
          <a:solidFill>
            <a:schemeClr val="bg1"/>
          </a:solidFill>
          <a:ln w="9525">
            <a:solidFill>
              <a:schemeClr val="tx2"/>
            </a:solidFill>
            <a:miter lim="800000"/>
            <a:headEnd/>
            <a:tailEnd/>
          </a:ln>
        </p:spPr>
        <p:txBody>
          <a:bodyPr wrap="none" anchor="ctr">
            <a:prstTxWarp prst="textNoShape">
              <a:avLst/>
            </a:prstTxWarp>
          </a:bodyPr>
          <a:lstStyle/>
          <a:p>
            <a:endParaRPr lang="en-US"/>
          </a:p>
        </p:txBody>
      </p:sp>
      <p:sp>
        <p:nvSpPr>
          <p:cNvPr id="22542" name="Text Box 33"/>
          <p:cNvSpPr txBox="1">
            <a:spLocks noChangeArrowheads="1"/>
          </p:cNvSpPr>
          <p:nvPr/>
        </p:nvSpPr>
        <p:spPr bwMode="auto">
          <a:xfrm>
            <a:off x="434534" y="5430115"/>
            <a:ext cx="4102854" cy="369332"/>
          </a:xfrm>
          <a:prstGeom prst="rect">
            <a:avLst/>
          </a:prstGeom>
          <a:noFill/>
          <a:ln w="9525">
            <a:noFill/>
            <a:miter lim="800000"/>
            <a:headEnd/>
            <a:tailEnd/>
          </a:ln>
        </p:spPr>
        <p:txBody>
          <a:bodyPr wrap="none">
            <a:prstTxWarp prst="textNoShape">
              <a:avLst/>
            </a:prstTxWarp>
            <a:spAutoFit/>
          </a:bodyPr>
          <a:lstStyle/>
          <a:p>
            <a:r>
              <a:rPr lang="en-US" sz="1800" dirty="0" err="1">
                <a:latin typeface="Symbol" pitchFamily="-109" charset="2"/>
              </a:rPr>
              <a:t>Ds</a:t>
            </a:r>
            <a:r>
              <a:rPr lang="en-US" sz="1800" baseline="-25000" dirty="0" err="1">
                <a:latin typeface="Comic Sans MS" pitchFamily="-109" charset="0"/>
              </a:rPr>
              <a:t>UT</a:t>
            </a:r>
            <a:r>
              <a:rPr lang="en-US" sz="1800" dirty="0">
                <a:latin typeface="Symbol" pitchFamily="-109" charset="2"/>
              </a:rPr>
              <a:t> </a:t>
            </a:r>
            <a:r>
              <a:rPr lang="en-US" sz="1800" b="0" dirty="0">
                <a:latin typeface="Tahoma" pitchFamily="-109" charset="0"/>
              </a:rPr>
              <a:t>~ </a:t>
            </a:r>
            <a:r>
              <a:rPr lang="en-US" sz="1800" b="0" dirty="0" err="1" smtClean="0">
                <a:solidFill>
                  <a:srgbClr val="FF0000"/>
                </a:solidFill>
                <a:latin typeface="Tahoma" pitchFamily="-109" charset="0"/>
              </a:rPr>
              <a:t>cos</a:t>
            </a:r>
            <a:r>
              <a:rPr lang="en-US" sz="1800" dirty="0" err="1" smtClean="0">
                <a:solidFill>
                  <a:srgbClr val="FF0000"/>
                </a:solidFill>
                <a:latin typeface="Symbol" pitchFamily="-109" charset="2"/>
              </a:rPr>
              <a:t>f</a:t>
            </a:r>
            <a:r>
              <a:rPr lang="en-US" sz="1800" b="0" dirty="0" err="1" smtClean="0">
                <a:latin typeface="Tahoma" pitchFamily="-109" charset="0"/>
              </a:rPr>
              <a:t>Im</a:t>
            </a:r>
            <a:r>
              <a:rPr lang="en-US" sz="1800" b="0" dirty="0" smtClean="0">
                <a:latin typeface="Tahoma" pitchFamily="-109" charset="0"/>
              </a:rPr>
              <a:t>{k(F</a:t>
            </a:r>
            <a:r>
              <a:rPr lang="en-US" sz="1800" b="0" baseline="-25000" dirty="0" smtClean="0">
                <a:latin typeface="Tahoma" pitchFamily="-109" charset="0"/>
              </a:rPr>
              <a:t>2</a:t>
            </a:r>
            <a:r>
              <a:rPr lang="en-US" sz="1800" b="0" dirty="0" smtClean="0">
                <a:solidFill>
                  <a:schemeClr val="accent2"/>
                </a:solidFill>
                <a:latin typeface="Arial"/>
                <a:ea typeface="Arial Unicode MS" pitchFamily="-109" charset="0"/>
                <a:cs typeface="Arial"/>
              </a:rPr>
              <a:t>H</a:t>
            </a:r>
            <a:r>
              <a:rPr lang="en-US" sz="1800" b="0" dirty="0" smtClean="0">
                <a:ea typeface="Arial Unicode MS" pitchFamily="-109" charset="0"/>
                <a:cs typeface="Arial Unicode MS" pitchFamily="-109" charset="0"/>
              </a:rPr>
              <a:t> </a:t>
            </a:r>
            <a:r>
              <a:rPr lang="en-US" sz="1800" b="0" dirty="0">
                <a:ea typeface="Arial Unicode MS" pitchFamily="-109" charset="0"/>
                <a:cs typeface="Arial Unicode MS" pitchFamily="-109" charset="0"/>
              </a:rPr>
              <a:t>– </a:t>
            </a:r>
            <a:r>
              <a:rPr lang="en-US" sz="1800" b="0" dirty="0">
                <a:latin typeface="Arial" pitchFamily="-109" charset="0"/>
                <a:ea typeface="Arial Unicode MS" pitchFamily="-109" charset="0"/>
                <a:cs typeface="Arial Unicode MS" pitchFamily="-109" charset="0"/>
              </a:rPr>
              <a:t>F</a:t>
            </a:r>
            <a:r>
              <a:rPr lang="en-US" sz="1800" b="0" baseline="-25000" dirty="0">
                <a:latin typeface="Arial" pitchFamily="-109" charset="0"/>
                <a:ea typeface="Arial Unicode MS" pitchFamily="-109" charset="0"/>
                <a:cs typeface="Arial Unicode MS" pitchFamily="-109" charset="0"/>
              </a:rPr>
              <a:t>1</a:t>
            </a:r>
            <a:r>
              <a:rPr lang="en-US" sz="1800" b="0" dirty="0">
                <a:solidFill>
                  <a:schemeClr val="accent2"/>
                </a:solidFill>
                <a:latin typeface="Arial"/>
                <a:ea typeface="Arial Unicode MS" pitchFamily="-109" charset="0"/>
                <a:cs typeface="Arial"/>
              </a:rPr>
              <a:t>E</a:t>
            </a:r>
            <a:r>
              <a:rPr lang="en-US" sz="1800" b="0" dirty="0">
                <a:ea typeface="Arial Unicode MS" pitchFamily="-109" charset="0"/>
                <a:cs typeface="Arial Unicode MS" pitchFamily="-109" charset="0"/>
              </a:rPr>
              <a:t>) </a:t>
            </a:r>
            <a:r>
              <a:rPr lang="en-US" sz="1800" b="0" dirty="0">
                <a:latin typeface="Tahoma" pitchFamily="-109" charset="0"/>
                <a:ea typeface="Arial Unicode MS" pitchFamily="-109" charset="0"/>
                <a:cs typeface="Arial Unicode MS" pitchFamily="-109" charset="0"/>
              </a:rPr>
              <a:t>+ ….</a:t>
            </a:r>
            <a:r>
              <a:rPr lang="en-US" sz="1800" b="0" dirty="0">
                <a:latin typeface="Symbol" pitchFamily="-109" charset="2"/>
                <a:ea typeface="Arial Unicode MS" pitchFamily="-109" charset="0"/>
                <a:cs typeface="Arial Unicode MS" pitchFamily="-109" charset="0"/>
              </a:rPr>
              <a:t>.</a:t>
            </a:r>
            <a:r>
              <a:rPr lang="en-US" sz="1800" b="0" baseline="30000" dirty="0">
                <a:ea typeface="Arial Unicode MS" pitchFamily="-109" charset="0"/>
                <a:cs typeface="Arial Unicode MS" pitchFamily="-109" charset="0"/>
              </a:rPr>
              <a:t> </a:t>
            </a:r>
            <a:r>
              <a:rPr lang="en-US" sz="1800" b="0" dirty="0">
                <a:latin typeface="Tahoma" pitchFamily="-109" charset="0"/>
                <a:ea typeface="Arial Unicode MS" pitchFamily="-109" charset="0"/>
                <a:cs typeface="Arial Unicode MS" pitchFamily="-109" charset="0"/>
              </a:rPr>
              <a:t>}</a:t>
            </a:r>
            <a:r>
              <a:rPr lang="en-US" sz="1800" b="0" dirty="0" err="1">
                <a:latin typeface="Tahoma" pitchFamily="-109" charset="0"/>
                <a:ea typeface="Arial Unicode MS" pitchFamily="-109" charset="0"/>
                <a:cs typeface="Arial Unicode MS" pitchFamily="-109" charset="0"/>
              </a:rPr>
              <a:t>d</a:t>
            </a:r>
            <a:r>
              <a:rPr lang="en-US" sz="1800" dirty="0" err="1">
                <a:latin typeface="Symbol" pitchFamily="-109" charset="2"/>
                <a:ea typeface="Arial Unicode MS" pitchFamily="-109" charset="0"/>
                <a:cs typeface="Arial Unicode MS" pitchFamily="-109" charset="0"/>
              </a:rPr>
              <a:t>f</a:t>
            </a:r>
            <a:endParaRPr lang="en-US" sz="1800" dirty="0">
              <a:latin typeface="Tahoma" pitchFamily="-109" charset="0"/>
              <a:ea typeface="Arial Unicode MS" pitchFamily="-109" charset="0"/>
              <a:cs typeface="Arial Unicode MS" pitchFamily="-109" charset="0"/>
            </a:endParaRPr>
          </a:p>
        </p:txBody>
      </p:sp>
      <p:grpSp>
        <p:nvGrpSpPr>
          <p:cNvPr id="2" name="Group 39"/>
          <p:cNvGrpSpPr>
            <a:grpSpLocks/>
          </p:cNvGrpSpPr>
          <p:nvPr/>
        </p:nvGrpSpPr>
        <p:grpSpPr bwMode="auto">
          <a:xfrm>
            <a:off x="7162800" y="2590800"/>
            <a:ext cx="1828800" cy="838200"/>
            <a:chOff x="3744" y="1536"/>
            <a:chExt cx="1152" cy="528"/>
          </a:xfrm>
        </p:grpSpPr>
        <p:sp>
          <p:nvSpPr>
            <p:cNvPr id="22560" name="Rectangle 37"/>
            <p:cNvSpPr>
              <a:spLocks noChangeArrowheads="1"/>
            </p:cNvSpPr>
            <p:nvPr/>
          </p:nvSpPr>
          <p:spPr bwMode="auto">
            <a:xfrm>
              <a:off x="3744" y="1536"/>
              <a:ext cx="1152" cy="528"/>
            </a:xfrm>
            <a:prstGeom prst="rect">
              <a:avLst/>
            </a:prstGeom>
            <a:solidFill>
              <a:schemeClr val="bg1"/>
            </a:solidFill>
            <a:ln w="9525">
              <a:solidFill>
                <a:schemeClr val="tx1"/>
              </a:solidFill>
              <a:miter lim="800000"/>
              <a:headEnd/>
              <a:tailEnd/>
            </a:ln>
          </p:spPr>
          <p:txBody>
            <a:bodyPr wrap="none" anchor="ctr">
              <a:prstTxWarp prst="textNoShape">
                <a:avLst/>
              </a:prstTxWarp>
            </a:bodyPr>
            <a:lstStyle/>
            <a:p>
              <a:endParaRPr lang="en-US"/>
            </a:p>
          </p:txBody>
        </p:sp>
        <p:sp>
          <p:nvSpPr>
            <p:cNvPr id="22561" name="Text Box 35"/>
            <p:cNvSpPr txBox="1">
              <a:spLocks noChangeArrowheads="1"/>
            </p:cNvSpPr>
            <p:nvPr/>
          </p:nvSpPr>
          <p:spPr bwMode="auto">
            <a:xfrm>
              <a:off x="3856" y="1572"/>
              <a:ext cx="1010" cy="250"/>
            </a:xfrm>
            <a:prstGeom prst="rect">
              <a:avLst/>
            </a:prstGeom>
            <a:solidFill>
              <a:schemeClr val="bg1"/>
            </a:solidFill>
            <a:ln w="9525">
              <a:noFill/>
              <a:miter lim="800000"/>
              <a:headEnd/>
              <a:tailEnd/>
            </a:ln>
          </p:spPr>
          <p:txBody>
            <a:bodyPr wrap="none">
              <a:prstTxWarp prst="textNoShape">
                <a:avLst/>
              </a:prstTxWarp>
              <a:spAutoFit/>
            </a:bodyPr>
            <a:lstStyle/>
            <a:p>
              <a:pPr algn="ctr"/>
              <a:r>
                <a:rPr lang="en-US" sz="2000" b="0">
                  <a:latin typeface="Symbol" pitchFamily="-109" charset="2"/>
                </a:rPr>
                <a:t>x</a:t>
              </a:r>
              <a:r>
                <a:rPr lang="en-US" sz="2000" b="0">
                  <a:latin typeface="Arial" pitchFamily="-109" charset="0"/>
                </a:rPr>
                <a:t> = x</a:t>
              </a:r>
              <a:r>
                <a:rPr lang="en-US" sz="2000" b="0" baseline="-25000">
                  <a:latin typeface="Arial" pitchFamily="-109" charset="0"/>
                </a:rPr>
                <a:t>B</a:t>
              </a:r>
              <a:r>
                <a:rPr lang="en-US" sz="2000" b="0">
                  <a:latin typeface="Arial" pitchFamily="-109" charset="0"/>
                </a:rPr>
                <a:t>/(2-x</a:t>
              </a:r>
              <a:r>
                <a:rPr lang="en-US" sz="2000" b="0" baseline="-25000">
                  <a:latin typeface="Arial" pitchFamily="-109" charset="0"/>
                </a:rPr>
                <a:t>B</a:t>
              </a:r>
              <a:r>
                <a:rPr lang="en-US" sz="2000" b="0">
                  <a:latin typeface="Arial" pitchFamily="-109" charset="0"/>
                </a:rPr>
                <a:t>) </a:t>
              </a:r>
            </a:p>
          </p:txBody>
        </p:sp>
        <p:sp>
          <p:nvSpPr>
            <p:cNvPr id="22562" name="Text Box 36"/>
            <p:cNvSpPr txBox="1">
              <a:spLocks noChangeArrowheads="1"/>
            </p:cNvSpPr>
            <p:nvPr/>
          </p:nvSpPr>
          <p:spPr bwMode="auto">
            <a:xfrm>
              <a:off x="3869" y="1814"/>
              <a:ext cx="789" cy="250"/>
            </a:xfrm>
            <a:prstGeom prst="rect">
              <a:avLst/>
            </a:prstGeom>
            <a:solidFill>
              <a:schemeClr val="bg1"/>
            </a:solidFill>
            <a:ln w="9525">
              <a:noFill/>
              <a:miter lim="800000"/>
              <a:headEnd/>
              <a:tailEnd/>
            </a:ln>
          </p:spPr>
          <p:txBody>
            <a:bodyPr wrap="none">
              <a:prstTxWarp prst="textNoShape">
                <a:avLst/>
              </a:prstTxWarp>
              <a:spAutoFit/>
            </a:bodyPr>
            <a:lstStyle/>
            <a:p>
              <a:pPr algn="ctr"/>
              <a:r>
                <a:rPr lang="en-US" sz="2000" b="0" dirty="0" err="1">
                  <a:latin typeface="Arial" pitchFamily="-109" charset="0"/>
                </a:rPr>
                <a:t>k</a:t>
              </a:r>
              <a:r>
                <a:rPr lang="en-US" sz="2000" b="0" dirty="0">
                  <a:latin typeface="Arial" pitchFamily="-109" charset="0"/>
                </a:rPr>
                <a:t> = t/4M</a:t>
              </a:r>
              <a:r>
                <a:rPr lang="en-US" sz="2000" b="0" baseline="30000" dirty="0">
                  <a:latin typeface="Arial" pitchFamily="-109" charset="0"/>
                </a:rPr>
                <a:t>2</a:t>
              </a:r>
              <a:r>
                <a:rPr lang="en-US" sz="2000" b="0" dirty="0">
                  <a:latin typeface="Arial" pitchFamily="-109" charset="0"/>
                </a:rPr>
                <a:t> </a:t>
              </a:r>
            </a:p>
          </p:txBody>
        </p:sp>
      </p:grpSp>
      <p:sp>
        <p:nvSpPr>
          <p:cNvPr id="22544" name="AutoShape 50"/>
          <p:cNvSpPr>
            <a:spLocks noChangeArrowheads="1"/>
          </p:cNvSpPr>
          <p:nvPr/>
        </p:nvSpPr>
        <p:spPr bwMode="auto">
          <a:xfrm>
            <a:off x="6007100" y="3808460"/>
            <a:ext cx="622300" cy="3810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19050">
            <a:noFill/>
            <a:miter lim="800000"/>
            <a:headEnd/>
            <a:tailEnd/>
          </a:ln>
        </p:spPr>
        <p:txBody>
          <a:bodyPr wrap="none" anchor="ctr">
            <a:prstTxWarp prst="textNoShape">
              <a:avLst/>
            </a:prstTxWarp>
          </a:bodyPr>
          <a:lstStyle/>
          <a:p>
            <a:endParaRPr lang="en-US"/>
          </a:p>
        </p:txBody>
      </p:sp>
      <p:sp>
        <p:nvSpPr>
          <p:cNvPr id="22545" name="Text Box 52"/>
          <p:cNvSpPr txBox="1">
            <a:spLocks noChangeArrowheads="1"/>
          </p:cNvSpPr>
          <p:nvPr/>
        </p:nvSpPr>
        <p:spPr bwMode="auto">
          <a:xfrm>
            <a:off x="6928378" y="1992313"/>
            <a:ext cx="406932" cy="461665"/>
          </a:xfrm>
          <a:prstGeom prst="rect">
            <a:avLst/>
          </a:prstGeom>
          <a:noFill/>
          <a:ln w="9525">
            <a:noFill/>
            <a:miter lim="800000"/>
            <a:headEnd/>
            <a:tailEnd/>
          </a:ln>
        </p:spPr>
        <p:txBody>
          <a:bodyPr wrap="none">
            <a:prstTxWarp prst="textNoShape">
              <a:avLst/>
            </a:prstTxWarp>
            <a:spAutoFit/>
          </a:bodyPr>
          <a:lstStyle/>
          <a:p>
            <a:pPr algn="ctr"/>
            <a:r>
              <a:rPr lang="en-US" sz="2400" b="0" dirty="0">
                <a:solidFill>
                  <a:schemeClr val="accent2"/>
                </a:solidFill>
                <a:latin typeface="Tahoma"/>
                <a:cs typeface="Tahoma"/>
              </a:rPr>
              <a:t>H</a:t>
            </a:r>
          </a:p>
        </p:txBody>
      </p:sp>
      <p:sp>
        <p:nvSpPr>
          <p:cNvPr id="22546" name="AutoShape 53"/>
          <p:cNvSpPr>
            <a:spLocks noChangeArrowheads="1"/>
          </p:cNvSpPr>
          <p:nvPr/>
        </p:nvSpPr>
        <p:spPr bwMode="auto">
          <a:xfrm>
            <a:off x="5930900" y="2063750"/>
            <a:ext cx="622300" cy="3810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19050">
            <a:noFill/>
            <a:miter lim="800000"/>
            <a:headEnd/>
            <a:tailEnd/>
          </a:ln>
        </p:spPr>
        <p:txBody>
          <a:bodyPr wrap="none" anchor="ctr">
            <a:prstTxWarp prst="textNoShape">
              <a:avLst/>
            </a:prstTxWarp>
          </a:bodyPr>
          <a:lstStyle/>
          <a:p>
            <a:endParaRPr lang="en-US"/>
          </a:p>
        </p:txBody>
      </p:sp>
      <p:sp>
        <p:nvSpPr>
          <p:cNvPr id="22547" name="Line 54"/>
          <p:cNvSpPr>
            <a:spLocks noChangeShapeType="1"/>
          </p:cNvSpPr>
          <p:nvPr/>
        </p:nvSpPr>
        <p:spPr bwMode="auto">
          <a:xfrm flipV="1">
            <a:off x="2971800" y="2576513"/>
            <a:ext cx="0" cy="228600"/>
          </a:xfrm>
          <a:prstGeom prst="line">
            <a:avLst/>
          </a:prstGeom>
          <a:noFill/>
          <a:ln w="9525">
            <a:solidFill>
              <a:schemeClr val="tx1"/>
            </a:solidFill>
            <a:round/>
            <a:headEnd/>
            <a:tailEnd type="triangle" w="med" len="med"/>
          </a:ln>
        </p:spPr>
        <p:txBody>
          <a:bodyPr>
            <a:prstTxWarp prst="textNoShape">
              <a:avLst/>
            </a:prstTxWarp>
          </a:bodyPr>
          <a:lstStyle/>
          <a:p>
            <a:endParaRPr lang="en-US"/>
          </a:p>
        </p:txBody>
      </p:sp>
      <p:sp>
        <p:nvSpPr>
          <p:cNvPr id="22548" name="Line 55"/>
          <p:cNvSpPr>
            <a:spLocks noChangeShapeType="1"/>
          </p:cNvSpPr>
          <p:nvPr/>
        </p:nvSpPr>
        <p:spPr bwMode="auto">
          <a:xfrm flipV="1">
            <a:off x="4191000" y="2576513"/>
            <a:ext cx="0" cy="228600"/>
          </a:xfrm>
          <a:prstGeom prst="line">
            <a:avLst/>
          </a:prstGeom>
          <a:noFill/>
          <a:ln w="9525">
            <a:solidFill>
              <a:schemeClr val="tx1"/>
            </a:solidFill>
            <a:round/>
            <a:headEnd/>
            <a:tailEnd type="triangle" w="med" len="med"/>
          </a:ln>
        </p:spPr>
        <p:txBody>
          <a:bodyPr>
            <a:prstTxWarp prst="textNoShape">
              <a:avLst/>
            </a:prstTxWarp>
          </a:bodyPr>
          <a:lstStyle/>
          <a:p>
            <a:endParaRPr lang="en-US"/>
          </a:p>
        </p:txBody>
      </p:sp>
      <p:sp>
        <p:nvSpPr>
          <p:cNvPr id="22549" name="Text Box 56"/>
          <p:cNvSpPr txBox="1">
            <a:spLocks noChangeArrowheads="1"/>
          </p:cNvSpPr>
          <p:nvPr/>
        </p:nvSpPr>
        <p:spPr bwMode="auto">
          <a:xfrm>
            <a:off x="2559050" y="2743200"/>
            <a:ext cx="3092864" cy="400110"/>
          </a:xfrm>
          <a:prstGeom prst="rect">
            <a:avLst/>
          </a:prstGeom>
          <a:noFill/>
          <a:ln w="9525">
            <a:noFill/>
            <a:miter lim="800000"/>
            <a:headEnd/>
            <a:tailEnd/>
          </a:ln>
        </p:spPr>
        <p:txBody>
          <a:bodyPr wrap="none">
            <a:prstTxWarp prst="textNoShape">
              <a:avLst/>
            </a:prstTxWarp>
            <a:spAutoFit/>
          </a:bodyPr>
          <a:lstStyle/>
          <a:p>
            <a:pPr algn="ctr"/>
            <a:r>
              <a:rPr lang="en-US" sz="2000" b="0" dirty="0" err="1">
                <a:solidFill>
                  <a:srgbClr val="FF0000"/>
                </a:solidFill>
                <a:latin typeface="Arial" pitchFamily="-109" charset="0"/>
              </a:rPr>
              <a:t>Kinematically</a:t>
            </a:r>
            <a:r>
              <a:rPr lang="en-US" sz="2000" b="0" dirty="0">
                <a:solidFill>
                  <a:srgbClr val="FF0000"/>
                </a:solidFill>
                <a:latin typeface="Arial" pitchFamily="-109" charset="0"/>
              </a:rPr>
              <a:t> suppressed</a:t>
            </a:r>
          </a:p>
        </p:txBody>
      </p:sp>
      <p:sp>
        <p:nvSpPr>
          <p:cNvPr id="22550" name="Text Box 57"/>
          <p:cNvSpPr txBox="1">
            <a:spLocks noChangeArrowheads="1"/>
          </p:cNvSpPr>
          <p:nvPr/>
        </p:nvSpPr>
        <p:spPr bwMode="auto">
          <a:xfrm>
            <a:off x="2667000" y="4341860"/>
            <a:ext cx="3092864" cy="400110"/>
          </a:xfrm>
          <a:prstGeom prst="rect">
            <a:avLst/>
          </a:prstGeom>
          <a:noFill/>
          <a:ln w="9525">
            <a:noFill/>
            <a:miter lim="800000"/>
            <a:headEnd/>
            <a:tailEnd/>
          </a:ln>
        </p:spPr>
        <p:txBody>
          <a:bodyPr wrap="none">
            <a:prstTxWarp prst="textNoShape">
              <a:avLst/>
            </a:prstTxWarp>
            <a:spAutoFit/>
          </a:bodyPr>
          <a:lstStyle/>
          <a:p>
            <a:pPr algn="ctr"/>
            <a:r>
              <a:rPr lang="en-US" sz="2000" b="0" dirty="0" err="1">
                <a:solidFill>
                  <a:srgbClr val="FF0000"/>
                </a:solidFill>
                <a:latin typeface="Arial" pitchFamily="-109" charset="0"/>
              </a:rPr>
              <a:t>Kinematically</a:t>
            </a:r>
            <a:r>
              <a:rPr lang="en-US" sz="2000" b="0" dirty="0">
                <a:solidFill>
                  <a:srgbClr val="FF0000"/>
                </a:solidFill>
                <a:latin typeface="Arial" pitchFamily="-109" charset="0"/>
              </a:rPr>
              <a:t> suppressed</a:t>
            </a:r>
          </a:p>
        </p:txBody>
      </p:sp>
      <p:sp>
        <p:nvSpPr>
          <p:cNvPr id="22551" name="Text Box 58"/>
          <p:cNvSpPr txBox="1">
            <a:spLocks noChangeArrowheads="1"/>
          </p:cNvSpPr>
          <p:nvPr/>
        </p:nvSpPr>
        <p:spPr bwMode="auto">
          <a:xfrm>
            <a:off x="7010400" y="3737023"/>
            <a:ext cx="392505" cy="461665"/>
          </a:xfrm>
          <a:prstGeom prst="rect">
            <a:avLst/>
          </a:prstGeom>
          <a:noFill/>
          <a:ln w="9525">
            <a:noFill/>
            <a:miter lim="800000"/>
            <a:headEnd/>
            <a:tailEnd/>
          </a:ln>
        </p:spPr>
        <p:txBody>
          <a:bodyPr wrap="none">
            <a:prstTxWarp prst="textNoShape">
              <a:avLst/>
            </a:prstTxWarp>
            <a:spAutoFit/>
          </a:bodyPr>
          <a:lstStyle/>
          <a:p>
            <a:pPr algn="ctr"/>
            <a:r>
              <a:rPr lang="en-US" sz="2400" b="0" dirty="0">
                <a:solidFill>
                  <a:schemeClr val="accent2"/>
                </a:solidFill>
                <a:latin typeface="Tahoma"/>
                <a:cs typeface="Tahoma"/>
              </a:rPr>
              <a:t>H</a:t>
            </a:r>
          </a:p>
        </p:txBody>
      </p:sp>
      <p:sp>
        <p:nvSpPr>
          <p:cNvPr id="22552" name="Rectangle 59"/>
          <p:cNvSpPr>
            <a:spLocks noChangeArrowheads="1"/>
          </p:cNvSpPr>
          <p:nvPr/>
        </p:nvSpPr>
        <p:spPr bwMode="auto">
          <a:xfrm>
            <a:off x="7131050" y="3503660"/>
            <a:ext cx="184150" cy="427038"/>
          </a:xfrm>
          <a:prstGeom prst="rect">
            <a:avLst/>
          </a:prstGeom>
          <a:noFill/>
          <a:ln w="9525">
            <a:noFill/>
            <a:miter lim="800000"/>
            <a:headEnd/>
            <a:tailEnd/>
          </a:ln>
        </p:spPr>
        <p:txBody>
          <a:bodyPr wrap="none" lIns="0" tIns="0" rIns="0" bIns="0">
            <a:prstTxWarp prst="textNoShape">
              <a:avLst/>
            </a:prstTxWarp>
            <a:spAutoFit/>
          </a:bodyPr>
          <a:lstStyle/>
          <a:p>
            <a:r>
              <a:rPr lang="en-US" sz="2800">
                <a:solidFill>
                  <a:schemeClr val="accent2"/>
                </a:solidFill>
              </a:rPr>
              <a:t>~</a:t>
            </a:r>
            <a:endParaRPr lang="en-US" sz="2400">
              <a:solidFill>
                <a:schemeClr val="accent2"/>
              </a:solidFill>
              <a:latin typeface="Tahoma" pitchFamily="-109" charset="0"/>
            </a:endParaRPr>
          </a:p>
        </p:txBody>
      </p:sp>
      <p:sp>
        <p:nvSpPr>
          <p:cNvPr id="22553" name="Line 60"/>
          <p:cNvSpPr>
            <a:spLocks noChangeShapeType="1"/>
          </p:cNvSpPr>
          <p:nvPr/>
        </p:nvSpPr>
        <p:spPr bwMode="auto">
          <a:xfrm flipV="1">
            <a:off x="4114800" y="4113260"/>
            <a:ext cx="0" cy="228600"/>
          </a:xfrm>
          <a:prstGeom prst="line">
            <a:avLst/>
          </a:prstGeom>
          <a:noFill/>
          <a:ln w="9525">
            <a:solidFill>
              <a:schemeClr val="tx1"/>
            </a:solidFill>
            <a:round/>
            <a:headEnd/>
            <a:tailEnd type="triangle" w="med" len="med"/>
          </a:ln>
        </p:spPr>
        <p:txBody>
          <a:bodyPr>
            <a:prstTxWarp prst="textNoShape">
              <a:avLst/>
            </a:prstTxWarp>
          </a:bodyPr>
          <a:lstStyle/>
          <a:p>
            <a:endParaRPr lang="en-US"/>
          </a:p>
        </p:txBody>
      </p:sp>
      <p:sp>
        <p:nvSpPr>
          <p:cNvPr id="22554" name="Text Box 62"/>
          <p:cNvSpPr txBox="1">
            <a:spLocks noChangeArrowheads="1"/>
          </p:cNvSpPr>
          <p:nvPr/>
        </p:nvSpPr>
        <p:spPr bwMode="auto">
          <a:xfrm>
            <a:off x="3192703" y="5892224"/>
            <a:ext cx="3135619" cy="584776"/>
          </a:xfrm>
          <a:prstGeom prst="rect">
            <a:avLst/>
          </a:prstGeom>
          <a:noFill/>
          <a:ln w="9525">
            <a:noFill/>
            <a:miter lim="800000"/>
            <a:headEnd/>
            <a:tailEnd/>
          </a:ln>
        </p:spPr>
        <p:txBody>
          <a:bodyPr wrap="none">
            <a:prstTxWarp prst="textNoShape">
              <a:avLst/>
            </a:prstTxWarp>
            <a:spAutoFit/>
          </a:bodyPr>
          <a:lstStyle/>
          <a:p>
            <a:pPr algn="ctr"/>
            <a:r>
              <a:rPr lang="en-US" sz="2000" b="0" dirty="0" err="1">
                <a:solidFill>
                  <a:srgbClr val="FF0000"/>
                </a:solidFill>
                <a:latin typeface="Arial" pitchFamily="-109" charset="0"/>
              </a:rPr>
              <a:t>Kinematically</a:t>
            </a:r>
            <a:r>
              <a:rPr lang="en-US" b="0" dirty="0">
                <a:solidFill>
                  <a:srgbClr val="FF0000"/>
                </a:solidFill>
                <a:latin typeface="Arial" pitchFamily="-109" charset="0"/>
              </a:rPr>
              <a:t> </a:t>
            </a:r>
            <a:r>
              <a:rPr lang="en-US" sz="2000" b="0" dirty="0">
                <a:solidFill>
                  <a:srgbClr val="FF0000"/>
                </a:solidFill>
                <a:latin typeface="Arial" pitchFamily="-109" charset="0"/>
              </a:rPr>
              <a:t>suppressed</a:t>
            </a:r>
          </a:p>
        </p:txBody>
      </p:sp>
      <p:sp>
        <p:nvSpPr>
          <p:cNvPr id="22555" name="Line 63"/>
          <p:cNvSpPr>
            <a:spLocks noChangeShapeType="1"/>
          </p:cNvSpPr>
          <p:nvPr/>
        </p:nvSpPr>
        <p:spPr bwMode="auto">
          <a:xfrm flipV="1">
            <a:off x="3810000" y="5712690"/>
            <a:ext cx="0" cy="228600"/>
          </a:xfrm>
          <a:prstGeom prst="line">
            <a:avLst/>
          </a:prstGeom>
          <a:noFill/>
          <a:ln w="9525">
            <a:solidFill>
              <a:schemeClr val="tx1"/>
            </a:solidFill>
            <a:round/>
            <a:headEnd/>
            <a:tailEnd type="triangle" w="med" len="med"/>
          </a:ln>
        </p:spPr>
        <p:txBody>
          <a:bodyPr>
            <a:prstTxWarp prst="textNoShape">
              <a:avLst/>
            </a:prstTxWarp>
          </a:bodyPr>
          <a:lstStyle/>
          <a:p>
            <a:endParaRPr lang="en-US"/>
          </a:p>
        </p:txBody>
      </p:sp>
      <p:sp>
        <p:nvSpPr>
          <p:cNvPr id="22556" name="AutoShape 65"/>
          <p:cNvSpPr>
            <a:spLocks noChangeArrowheads="1"/>
          </p:cNvSpPr>
          <p:nvPr/>
        </p:nvSpPr>
        <p:spPr bwMode="auto">
          <a:xfrm>
            <a:off x="6019800" y="5484860"/>
            <a:ext cx="622300" cy="3810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19050">
            <a:noFill/>
            <a:miter lim="800000"/>
            <a:headEnd/>
            <a:tailEnd/>
          </a:ln>
        </p:spPr>
        <p:txBody>
          <a:bodyPr wrap="none" anchor="ctr">
            <a:prstTxWarp prst="textNoShape">
              <a:avLst/>
            </a:prstTxWarp>
          </a:bodyPr>
          <a:lstStyle/>
          <a:p>
            <a:endParaRPr lang="en-US"/>
          </a:p>
        </p:txBody>
      </p:sp>
      <p:sp>
        <p:nvSpPr>
          <p:cNvPr id="22557" name="Text Box 66"/>
          <p:cNvSpPr txBox="1">
            <a:spLocks noChangeArrowheads="1"/>
          </p:cNvSpPr>
          <p:nvPr/>
        </p:nvSpPr>
        <p:spPr bwMode="auto">
          <a:xfrm>
            <a:off x="7027863" y="5413423"/>
            <a:ext cx="754533" cy="461665"/>
          </a:xfrm>
          <a:prstGeom prst="rect">
            <a:avLst/>
          </a:prstGeom>
          <a:noFill/>
          <a:ln w="9525">
            <a:noFill/>
            <a:miter lim="800000"/>
            <a:headEnd/>
            <a:tailEnd/>
          </a:ln>
        </p:spPr>
        <p:txBody>
          <a:bodyPr wrap="none">
            <a:prstTxWarp prst="textNoShape">
              <a:avLst/>
            </a:prstTxWarp>
            <a:spAutoFit/>
          </a:bodyPr>
          <a:lstStyle/>
          <a:p>
            <a:pPr algn="ctr"/>
            <a:r>
              <a:rPr lang="en-US" sz="2400" b="0" dirty="0">
                <a:solidFill>
                  <a:schemeClr val="accent2"/>
                </a:solidFill>
                <a:latin typeface="Tahoma"/>
                <a:cs typeface="Tahoma"/>
              </a:rPr>
              <a:t>H, E</a:t>
            </a:r>
          </a:p>
        </p:txBody>
      </p:sp>
      <p:sp>
        <p:nvSpPr>
          <p:cNvPr id="22558" name="Line 81"/>
          <p:cNvSpPr>
            <a:spLocks noChangeShapeType="1"/>
          </p:cNvSpPr>
          <p:nvPr/>
        </p:nvSpPr>
        <p:spPr bwMode="auto">
          <a:xfrm flipV="1">
            <a:off x="5257800" y="4113260"/>
            <a:ext cx="0" cy="228600"/>
          </a:xfrm>
          <a:prstGeom prst="line">
            <a:avLst/>
          </a:prstGeom>
          <a:noFill/>
          <a:ln w="9525">
            <a:solidFill>
              <a:schemeClr val="tx1"/>
            </a:solidFill>
            <a:round/>
            <a:headEnd/>
            <a:tailEnd type="triangle" w="med" len="med"/>
          </a:ln>
        </p:spPr>
        <p:txBody>
          <a:bodyPr>
            <a:prstTxWarp prst="textNoShape">
              <a:avLst/>
            </a:prstTxWarp>
          </a:bodyPr>
          <a:lstStyle/>
          <a:p>
            <a:endParaRPr lang="en-US"/>
          </a:p>
        </p:txBody>
      </p:sp>
      <p:sp>
        <p:nvSpPr>
          <p:cNvPr id="22559" name="Line 84"/>
          <p:cNvSpPr>
            <a:spLocks noChangeShapeType="1"/>
          </p:cNvSpPr>
          <p:nvPr/>
        </p:nvSpPr>
        <p:spPr bwMode="auto">
          <a:xfrm flipV="1">
            <a:off x="2743200" y="4113260"/>
            <a:ext cx="0" cy="228600"/>
          </a:xfrm>
          <a:prstGeom prst="line">
            <a:avLst/>
          </a:prstGeom>
          <a:noFill/>
          <a:ln w="9525">
            <a:solidFill>
              <a:schemeClr val="tx1"/>
            </a:solidFill>
            <a:round/>
            <a:headEnd/>
            <a:tailEnd type="triangle" w="med" len="med"/>
          </a:ln>
        </p:spPr>
        <p:txBody>
          <a:bodyPr>
            <a:prstTxWarp prst="textNoShape">
              <a:avLst/>
            </a:prstTxWarp>
          </a:bodyPr>
          <a:lstStyle/>
          <a:p>
            <a:endParaRPr lang="en-US"/>
          </a:p>
        </p:txBody>
      </p:sp>
      <p:grpSp>
        <p:nvGrpSpPr>
          <p:cNvPr id="3" name="Group 80"/>
          <p:cNvGrpSpPr>
            <a:grpSpLocks/>
          </p:cNvGrpSpPr>
          <p:nvPr/>
        </p:nvGrpSpPr>
        <p:grpSpPr bwMode="auto">
          <a:xfrm>
            <a:off x="3124200" y="838200"/>
            <a:ext cx="2590800" cy="685800"/>
            <a:chOff x="2112" y="576"/>
            <a:chExt cx="1632" cy="480"/>
          </a:xfrm>
        </p:grpSpPr>
        <p:grpSp>
          <p:nvGrpSpPr>
            <p:cNvPr id="4" name="Group 78"/>
            <p:cNvGrpSpPr>
              <a:grpSpLocks/>
            </p:cNvGrpSpPr>
            <p:nvPr/>
          </p:nvGrpSpPr>
          <p:grpSpPr bwMode="auto">
            <a:xfrm>
              <a:off x="2240" y="576"/>
              <a:ext cx="1426" cy="426"/>
              <a:chOff x="2240" y="672"/>
              <a:chExt cx="1426" cy="426"/>
            </a:xfrm>
          </p:grpSpPr>
          <p:sp>
            <p:nvSpPr>
              <p:cNvPr id="57" name="Text Box 69"/>
              <p:cNvSpPr txBox="1">
                <a:spLocks noChangeArrowheads="1"/>
              </p:cNvSpPr>
              <p:nvPr/>
            </p:nvSpPr>
            <p:spPr bwMode="auto">
              <a:xfrm>
                <a:off x="2240" y="795"/>
                <a:ext cx="371" cy="231"/>
              </a:xfrm>
              <a:prstGeom prst="rect">
                <a:avLst/>
              </a:prstGeom>
              <a:noFill/>
              <a:ln w="9525">
                <a:noFill/>
                <a:miter lim="800000"/>
                <a:headEnd/>
                <a:tailEnd/>
              </a:ln>
            </p:spPr>
            <p:txBody>
              <a:bodyPr wrap="none">
                <a:prstTxWarp prst="textNoShape">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omic Sans MS" pitchFamily="-109" charset="0"/>
                  </a:rPr>
                  <a:t>A =</a:t>
                </a:r>
              </a:p>
            </p:txBody>
          </p:sp>
          <p:grpSp>
            <p:nvGrpSpPr>
              <p:cNvPr id="5" name="Group 72"/>
              <p:cNvGrpSpPr>
                <a:grpSpLocks/>
              </p:cNvGrpSpPr>
              <p:nvPr/>
            </p:nvGrpSpPr>
            <p:grpSpPr bwMode="auto">
              <a:xfrm>
                <a:off x="3375" y="694"/>
                <a:ext cx="291" cy="404"/>
                <a:chOff x="2975" y="501"/>
                <a:chExt cx="291" cy="404"/>
              </a:xfrm>
            </p:grpSpPr>
            <p:sp>
              <p:nvSpPr>
                <p:cNvPr id="62" name="Text Box 70"/>
                <p:cNvSpPr txBox="1">
                  <a:spLocks noChangeArrowheads="1"/>
                </p:cNvSpPr>
                <p:nvPr/>
              </p:nvSpPr>
              <p:spPr bwMode="auto">
                <a:xfrm>
                  <a:off x="2975" y="501"/>
                  <a:ext cx="291" cy="404"/>
                </a:xfrm>
                <a:prstGeom prst="rect">
                  <a:avLst/>
                </a:prstGeom>
                <a:noFill/>
                <a:ln w="9525">
                  <a:noFill/>
                  <a:miter lim="800000"/>
                  <a:headEnd/>
                  <a:tailEnd/>
                </a:ln>
              </p:spPr>
              <p:txBody>
                <a:bodyPr wrap="none">
                  <a:prstTxWarp prst="textNoShape">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Symbol" pitchFamily="-109" charset="2"/>
                    </a:rPr>
                    <a:t>Ds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Symbol" pitchFamily="-109" charset="2"/>
                    </a:rPr>
                    <a:t>2s</a:t>
                  </a:r>
                </a:p>
              </p:txBody>
            </p:sp>
            <p:sp>
              <p:nvSpPr>
                <p:cNvPr id="63" name="Line 71"/>
                <p:cNvSpPr>
                  <a:spLocks noChangeShapeType="1"/>
                </p:cNvSpPr>
                <p:nvPr/>
              </p:nvSpPr>
              <p:spPr bwMode="auto">
                <a:xfrm>
                  <a:off x="2976" y="720"/>
                  <a:ext cx="288" cy="0"/>
                </a:xfrm>
                <a:prstGeom prst="line">
                  <a:avLst/>
                </a:prstGeom>
                <a:noFill/>
                <a:ln w="19050">
                  <a:solidFill>
                    <a:srgbClr val="000000"/>
                  </a:solidFill>
                  <a:round/>
                  <a:headEnd/>
                  <a:tailEnd/>
                </a:ln>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grpSp>
          <p:sp>
            <p:nvSpPr>
              <p:cNvPr id="59" name="Text Box 73"/>
              <p:cNvSpPr txBox="1">
                <a:spLocks noChangeArrowheads="1"/>
              </p:cNvSpPr>
              <p:nvPr/>
            </p:nvSpPr>
            <p:spPr bwMode="auto">
              <a:xfrm>
                <a:off x="2598" y="672"/>
                <a:ext cx="547" cy="404"/>
              </a:xfrm>
              <a:prstGeom prst="rect">
                <a:avLst/>
              </a:prstGeom>
              <a:noFill/>
              <a:ln w="9525">
                <a:noFill/>
                <a:miter lim="800000"/>
                <a:headEnd/>
                <a:tailEnd/>
              </a:ln>
            </p:spPr>
            <p:txBody>
              <a:bodyPr wrap="none">
                <a:prstTxWarp prst="textNoShape">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solidFill>
                      <a:sysClr val="windowText" lastClr="000000"/>
                    </a:solidFill>
                    <a:effectLst/>
                    <a:uLnTx/>
                    <a:uFillTx/>
                    <a:latin typeface="Symbol" pitchFamily="-109" charset="2"/>
                  </a:rPr>
                  <a:t>s</a:t>
                </a:r>
                <a:r>
                  <a:rPr kumimoji="0" lang="en-US" sz="1800" b="0" i="0" u="none" strike="noStrike" kern="0" cap="none" spc="0" normalizeH="0" baseline="30000" noProof="0" dirty="0">
                    <a:ln>
                      <a:noFill/>
                    </a:ln>
                    <a:solidFill>
                      <a:sysClr val="windowText" lastClr="000000"/>
                    </a:solidFill>
                    <a:effectLst/>
                    <a:uLnTx/>
                    <a:uFillTx/>
                    <a:latin typeface="Symbol" pitchFamily="-109" charset="2"/>
                  </a:rPr>
                  <a:t>+</a:t>
                </a:r>
                <a:r>
                  <a:rPr kumimoji="0" lang="en-US" sz="1800" b="0" i="0" u="none" strike="noStrike" kern="0" cap="none" spc="0" normalizeH="0" baseline="0" noProof="0" dirty="0">
                    <a:ln>
                      <a:noFill/>
                    </a:ln>
                    <a:solidFill>
                      <a:sysClr val="windowText" lastClr="000000"/>
                    </a:solidFill>
                    <a:effectLst/>
                    <a:uLnTx/>
                    <a:uFillTx/>
                    <a:latin typeface="Symbol" pitchFamily="-109" charset="2"/>
                  </a:rPr>
                  <a:t> - </a:t>
                </a:r>
                <a:r>
                  <a:rPr kumimoji="0" lang="en-US" sz="1800" b="0" i="0" u="none" strike="noStrike" kern="0" cap="none" spc="0" normalizeH="0" baseline="0" noProof="0" dirty="0" err="1">
                    <a:ln>
                      <a:noFill/>
                    </a:ln>
                    <a:solidFill>
                      <a:sysClr val="windowText" lastClr="000000"/>
                    </a:solidFill>
                    <a:effectLst/>
                    <a:uLnTx/>
                    <a:uFillTx/>
                    <a:latin typeface="Symbol" pitchFamily="-109" charset="2"/>
                  </a:rPr>
                  <a:t>s</a:t>
                </a:r>
                <a:r>
                  <a:rPr kumimoji="0" lang="en-US" sz="1800" b="0" i="0" u="none" strike="noStrike" kern="0" cap="none" spc="0" normalizeH="0" baseline="30000" noProof="0" dirty="0">
                    <a:ln>
                      <a:noFill/>
                    </a:ln>
                    <a:solidFill>
                      <a:sysClr val="windowText" lastClr="000000"/>
                    </a:solidFill>
                    <a:effectLst/>
                    <a:uLnTx/>
                    <a:uFillTx/>
                    <a:latin typeface="Symbol" pitchFamily="-109" charset="2"/>
                  </a:rPr>
                  <a: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solidFill>
                      <a:sysClr val="windowText" lastClr="000000"/>
                    </a:solidFill>
                    <a:effectLst/>
                    <a:uLnTx/>
                    <a:uFillTx/>
                    <a:latin typeface="Symbol" pitchFamily="-109" charset="2"/>
                  </a:rPr>
                  <a:t>s</a:t>
                </a:r>
                <a:r>
                  <a:rPr kumimoji="0" lang="en-US" sz="1800" b="0" i="0" u="none" strike="noStrike" kern="0" cap="none" spc="0" normalizeH="0" baseline="30000" noProof="0" dirty="0">
                    <a:ln>
                      <a:noFill/>
                    </a:ln>
                    <a:solidFill>
                      <a:sysClr val="windowText" lastClr="000000"/>
                    </a:solidFill>
                    <a:effectLst/>
                    <a:uLnTx/>
                    <a:uFillTx/>
                    <a:latin typeface="Symbol" pitchFamily="-109" charset="2"/>
                  </a:rPr>
                  <a:t>+</a:t>
                </a:r>
                <a:r>
                  <a:rPr kumimoji="0" lang="en-US" sz="1800" b="0" i="0" u="none" strike="noStrike" kern="0" cap="none" spc="0" normalizeH="0" baseline="0" noProof="0" dirty="0">
                    <a:ln>
                      <a:noFill/>
                    </a:ln>
                    <a:solidFill>
                      <a:sysClr val="windowText" lastClr="000000"/>
                    </a:solidFill>
                    <a:effectLst/>
                    <a:uLnTx/>
                    <a:uFillTx/>
                    <a:latin typeface="Symbol" pitchFamily="-109" charset="2"/>
                  </a:rPr>
                  <a:t> + </a:t>
                </a:r>
                <a:r>
                  <a:rPr kumimoji="0" lang="en-US" sz="1800" b="0" i="0" u="none" strike="noStrike" kern="0" cap="none" spc="0" normalizeH="0" baseline="0" noProof="0" dirty="0" err="1">
                    <a:ln>
                      <a:noFill/>
                    </a:ln>
                    <a:solidFill>
                      <a:sysClr val="windowText" lastClr="000000"/>
                    </a:solidFill>
                    <a:effectLst/>
                    <a:uLnTx/>
                    <a:uFillTx/>
                    <a:latin typeface="Symbol" pitchFamily="-109" charset="2"/>
                  </a:rPr>
                  <a:t>s</a:t>
                </a:r>
                <a:r>
                  <a:rPr kumimoji="0" lang="en-US" sz="1800" b="0" i="0" u="none" strike="noStrike" kern="0" cap="none" spc="0" normalizeH="0" baseline="30000" noProof="0" dirty="0">
                    <a:ln>
                      <a:noFill/>
                    </a:ln>
                    <a:solidFill>
                      <a:sysClr val="windowText" lastClr="000000"/>
                    </a:solidFill>
                    <a:effectLst/>
                    <a:uLnTx/>
                    <a:uFillTx/>
                    <a:latin typeface="Symbol" pitchFamily="-109" charset="2"/>
                  </a:rPr>
                  <a:t>-</a:t>
                </a:r>
              </a:p>
            </p:txBody>
          </p:sp>
          <p:sp>
            <p:nvSpPr>
              <p:cNvPr id="60" name="Line 74"/>
              <p:cNvSpPr>
                <a:spLocks noChangeShapeType="1"/>
              </p:cNvSpPr>
              <p:nvPr/>
            </p:nvSpPr>
            <p:spPr bwMode="auto">
              <a:xfrm>
                <a:off x="2592" y="913"/>
                <a:ext cx="528" cy="0"/>
              </a:xfrm>
              <a:prstGeom prst="line">
                <a:avLst/>
              </a:prstGeom>
              <a:noFill/>
              <a:ln w="9525">
                <a:solidFill>
                  <a:srgbClr val="000000"/>
                </a:solidFill>
                <a:round/>
                <a:headEnd/>
                <a:tailEnd/>
              </a:ln>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endParaRPr>
              </a:p>
            </p:txBody>
          </p:sp>
          <p:sp>
            <p:nvSpPr>
              <p:cNvPr id="61" name="Text Box 75"/>
              <p:cNvSpPr txBox="1">
                <a:spLocks noChangeArrowheads="1"/>
              </p:cNvSpPr>
              <p:nvPr/>
            </p:nvSpPr>
            <p:spPr bwMode="auto">
              <a:xfrm>
                <a:off x="3162" y="814"/>
                <a:ext cx="204" cy="231"/>
              </a:xfrm>
              <a:prstGeom prst="rect">
                <a:avLst/>
              </a:prstGeom>
              <a:noFill/>
              <a:ln w="9525">
                <a:noFill/>
                <a:miter lim="800000"/>
                <a:headEnd/>
                <a:tailEnd/>
              </a:ln>
            </p:spPr>
            <p:txBody>
              <a:bodyPr wrap="none">
                <a:prstTxWarp prst="textNoShape">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Comic Sans MS" pitchFamily="-109" charset="0"/>
                  </a:rPr>
                  <a:t>=</a:t>
                </a:r>
              </a:p>
            </p:txBody>
          </p:sp>
        </p:grpSp>
        <p:sp>
          <p:nvSpPr>
            <p:cNvPr id="56" name="Rectangle 79"/>
            <p:cNvSpPr>
              <a:spLocks noChangeArrowheads="1"/>
            </p:cNvSpPr>
            <p:nvPr/>
          </p:nvSpPr>
          <p:spPr bwMode="auto">
            <a:xfrm>
              <a:off x="2112" y="576"/>
              <a:ext cx="1632" cy="480"/>
            </a:xfrm>
            <a:prstGeom prst="rect">
              <a:avLst/>
            </a:prstGeom>
            <a:noFill/>
            <a:ln w="9525">
              <a:solidFill>
                <a:srgbClr val="000000"/>
              </a:solidFill>
              <a:miter lim="800000"/>
              <a:headEnd/>
              <a:tailEnd/>
            </a:ln>
          </p:spPr>
          <p:txBody>
            <a:bodyPr wrap="none" anchor="ct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spTree>
    <p:custDataLst>
      <p:tags r:id="rId1"/>
    </p:custData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1859" name="Text Box 3"/>
          <p:cNvSpPr txBox="1">
            <a:spLocks noChangeArrowheads="1"/>
          </p:cNvSpPr>
          <p:nvPr/>
        </p:nvSpPr>
        <p:spPr bwMode="auto">
          <a:xfrm>
            <a:off x="0" y="224183"/>
            <a:ext cx="7135287" cy="461665"/>
          </a:xfrm>
          <a:prstGeom prst="rect">
            <a:avLst/>
          </a:prstGeom>
          <a:noFill/>
          <a:ln w="28575">
            <a:noFill/>
            <a:miter lim="800000"/>
            <a:headEnd/>
            <a:tailEnd/>
          </a:ln>
          <a:effectLst/>
        </p:spPr>
        <p:txBody>
          <a:bodyPr wrap="none">
            <a:spAutoFit/>
          </a:bodyPr>
          <a:lstStyle/>
          <a:p>
            <a:pPr eaLnBrk="0" hangingPunct="0"/>
            <a:r>
              <a:rPr lang="en-US" sz="2400" b="1" dirty="0">
                <a:solidFill>
                  <a:srgbClr val="000090"/>
                </a:solidFill>
                <a:latin typeface="Arial" pitchFamily="34" charset="0"/>
                <a:cs typeface="Arial" pitchFamily="34" charset="0"/>
              </a:rPr>
              <a:t>First observation of DVCS/BH beam asymmetry</a:t>
            </a:r>
          </a:p>
        </p:txBody>
      </p:sp>
      <p:sp>
        <p:nvSpPr>
          <p:cNvPr id="121866" name="Text Box 10"/>
          <p:cNvSpPr txBox="1">
            <a:spLocks noChangeArrowheads="1"/>
          </p:cNvSpPr>
          <p:nvPr/>
        </p:nvSpPr>
        <p:spPr bwMode="auto">
          <a:xfrm>
            <a:off x="169334" y="4877558"/>
            <a:ext cx="4828186" cy="954107"/>
          </a:xfrm>
          <a:prstGeom prst="rect">
            <a:avLst/>
          </a:prstGeom>
          <a:solidFill>
            <a:srgbClr val="FFFF00"/>
          </a:solidFill>
          <a:ln w="9525">
            <a:solidFill>
              <a:schemeClr val="tx1"/>
            </a:solidFill>
            <a:miter lim="800000"/>
            <a:headEnd/>
            <a:tailEnd/>
          </a:ln>
          <a:effectLst/>
        </p:spPr>
        <p:txBody>
          <a:bodyPr wrap="square">
            <a:spAutoFit/>
          </a:bodyPr>
          <a:lstStyle/>
          <a:p>
            <a:pPr algn="l"/>
            <a:r>
              <a:rPr lang="en-US" sz="1400" b="0" dirty="0" smtClean="0">
                <a:latin typeface="Arial" pitchFamily="34" charset="0"/>
                <a:cs typeface="Arial" pitchFamily="34" charset="0"/>
              </a:rPr>
              <a:t>Early GPD </a:t>
            </a:r>
            <a:r>
              <a:rPr lang="en-US" sz="1400" b="0" dirty="0">
                <a:latin typeface="Arial" pitchFamily="34" charset="0"/>
                <a:cs typeface="Arial" pitchFamily="34" charset="0"/>
              </a:rPr>
              <a:t>analysis of CLAS/HERMES/HERA data in LO/ NLO shows results consistent with</a:t>
            </a:r>
            <a:r>
              <a:rPr lang="en-US" sz="1400" b="0" dirty="0" smtClean="0">
                <a:latin typeface="Arial" pitchFamily="34" charset="0"/>
                <a:cs typeface="Arial" pitchFamily="34" charset="0"/>
              </a:rPr>
              <a:t> handbag </a:t>
            </a:r>
            <a:r>
              <a:rPr lang="en-US" sz="1400" b="0" dirty="0">
                <a:latin typeface="Arial" pitchFamily="34" charset="0"/>
                <a:cs typeface="Arial" pitchFamily="34" charset="0"/>
              </a:rPr>
              <a:t>mechanism and lowest order </a:t>
            </a:r>
            <a:r>
              <a:rPr lang="en-US" sz="1400" b="0" dirty="0" err="1" smtClean="0">
                <a:latin typeface="Arial" pitchFamily="34" charset="0"/>
                <a:cs typeface="Arial" pitchFamily="34" charset="0"/>
              </a:rPr>
              <a:t>pQCD</a:t>
            </a:r>
            <a:r>
              <a:rPr lang="en-US" sz="1400" b="0" dirty="0" smtClean="0">
                <a:latin typeface="Arial" pitchFamily="34" charset="0"/>
                <a:cs typeface="Arial" pitchFamily="34" charset="0"/>
              </a:rPr>
              <a:t>.  A</a:t>
            </a:r>
            <a:r>
              <a:rPr lang="en-US" sz="1400" b="0" dirty="0">
                <a:latin typeface="Arial" pitchFamily="34" charset="0"/>
                <a:cs typeface="Arial" pitchFamily="34" charset="0"/>
              </a:rPr>
              <a:t>. </a:t>
            </a:r>
            <a:r>
              <a:rPr lang="en-US" sz="1400" b="0" dirty="0" smtClean="0">
                <a:latin typeface="Arial" pitchFamily="34" charset="0"/>
                <a:cs typeface="Arial" pitchFamily="34" charset="0"/>
              </a:rPr>
              <a:t>Freund </a:t>
            </a:r>
            <a:r>
              <a:rPr lang="en-US" sz="1400" b="0" dirty="0">
                <a:latin typeface="Arial" pitchFamily="34" charset="0"/>
                <a:cs typeface="Arial" pitchFamily="34" charset="0"/>
              </a:rPr>
              <a:t>(2003), A. </a:t>
            </a:r>
            <a:r>
              <a:rPr lang="en-US" sz="1400" b="0" dirty="0" err="1">
                <a:latin typeface="Arial" pitchFamily="34" charset="0"/>
                <a:cs typeface="Arial" pitchFamily="34" charset="0"/>
              </a:rPr>
              <a:t>Belitsky</a:t>
            </a:r>
            <a:r>
              <a:rPr lang="en-US" sz="1400" b="0" dirty="0">
                <a:latin typeface="Arial" pitchFamily="34" charset="0"/>
                <a:cs typeface="Arial" pitchFamily="34" charset="0"/>
              </a:rPr>
              <a:t>, et al. (2003)  </a:t>
            </a:r>
          </a:p>
        </p:txBody>
      </p:sp>
      <p:sp>
        <p:nvSpPr>
          <p:cNvPr id="121882" name="Rectangle 26"/>
          <p:cNvSpPr>
            <a:spLocks noChangeArrowheads="1"/>
          </p:cNvSpPr>
          <p:nvPr/>
        </p:nvSpPr>
        <p:spPr bwMode="auto">
          <a:xfrm>
            <a:off x="5181600" y="5029200"/>
            <a:ext cx="3657600" cy="882713"/>
          </a:xfrm>
          <a:prstGeom prst="rect">
            <a:avLst/>
          </a:prstGeom>
          <a:solidFill>
            <a:schemeClr val="bg1"/>
          </a:solidFill>
          <a:ln w="9525">
            <a:solidFill>
              <a:schemeClr val="tx1"/>
            </a:solidFill>
            <a:miter lim="800000"/>
            <a:headEnd/>
            <a:tailEnd/>
          </a:ln>
          <a:effectLst/>
        </p:spPr>
        <p:txBody>
          <a:bodyPr wrap="none" anchor="ctr"/>
          <a:lstStyle/>
          <a:p>
            <a:endParaRPr lang="en-US"/>
          </a:p>
        </p:txBody>
      </p:sp>
      <p:sp>
        <p:nvSpPr>
          <p:cNvPr id="121884" name="Rectangle 28"/>
          <p:cNvSpPr>
            <a:spLocks noChangeArrowheads="1"/>
          </p:cNvSpPr>
          <p:nvPr/>
        </p:nvSpPr>
        <p:spPr bwMode="auto">
          <a:xfrm>
            <a:off x="5518150" y="5092700"/>
            <a:ext cx="2940050" cy="396875"/>
          </a:xfrm>
          <a:prstGeom prst="rect">
            <a:avLst/>
          </a:prstGeom>
          <a:solidFill>
            <a:schemeClr val="bg1"/>
          </a:solidFill>
          <a:ln w="9525">
            <a:noFill/>
            <a:miter lim="800000"/>
            <a:headEnd/>
            <a:tailEnd/>
          </a:ln>
          <a:effectLst/>
        </p:spPr>
        <p:txBody>
          <a:bodyPr>
            <a:spAutoFit/>
          </a:bodyPr>
          <a:lstStyle/>
          <a:p>
            <a:pPr algn="l"/>
            <a:r>
              <a:rPr lang="en-US" sz="2000" dirty="0">
                <a:latin typeface="Symbol" pitchFamily="18" charset="2"/>
              </a:rPr>
              <a:t>A(f) = </a:t>
            </a:r>
            <a:r>
              <a:rPr lang="en-US" sz="2000" dirty="0" err="1">
                <a:latin typeface="Symbol" pitchFamily="18" charset="2"/>
              </a:rPr>
              <a:t>a</a:t>
            </a:r>
            <a:r>
              <a:rPr lang="en-US" sz="2000" dirty="0" err="1">
                <a:latin typeface="Arial" charset="0"/>
              </a:rPr>
              <a:t>sin</a:t>
            </a:r>
            <a:r>
              <a:rPr lang="en-US" sz="2000" dirty="0" err="1">
                <a:latin typeface="Symbol" pitchFamily="18" charset="2"/>
              </a:rPr>
              <a:t>f</a:t>
            </a:r>
            <a:r>
              <a:rPr lang="en-US" sz="2000" dirty="0">
                <a:latin typeface="Arial" charset="0"/>
              </a:rPr>
              <a:t> + </a:t>
            </a:r>
            <a:r>
              <a:rPr lang="en-US" sz="2000" dirty="0">
                <a:latin typeface="Symbol" pitchFamily="18" charset="2"/>
              </a:rPr>
              <a:t>b</a:t>
            </a:r>
            <a:r>
              <a:rPr lang="en-US" sz="2000" dirty="0">
                <a:latin typeface="Arial" charset="0"/>
              </a:rPr>
              <a:t>sin2</a:t>
            </a:r>
            <a:r>
              <a:rPr lang="en-US" sz="2000" dirty="0">
                <a:latin typeface="Symbol" pitchFamily="18" charset="2"/>
              </a:rPr>
              <a:t>f</a:t>
            </a:r>
          </a:p>
        </p:txBody>
      </p:sp>
      <p:sp>
        <p:nvSpPr>
          <p:cNvPr id="121886" name="Text Box 30"/>
          <p:cNvSpPr txBox="1">
            <a:spLocks noChangeArrowheads="1"/>
          </p:cNvSpPr>
          <p:nvPr/>
        </p:nvSpPr>
        <p:spPr bwMode="auto">
          <a:xfrm>
            <a:off x="5373986" y="5529546"/>
            <a:ext cx="3127375" cy="366712"/>
          </a:xfrm>
          <a:prstGeom prst="rect">
            <a:avLst/>
          </a:prstGeom>
          <a:noFill/>
          <a:ln w="9525">
            <a:noFill/>
            <a:miter lim="800000"/>
            <a:headEnd/>
            <a:tailEnd/>
          </a:ln>
          <a:effectLst/>
        </p:spPr>
        <p:txBody>
          <a:bodyPr wrap="none">
            <a:spAutoFit/>
          </a:bodyPr>
          <a:lstStyle/>
          <a:p>
            <a:r>
              <a:rPr lang="en-US" sz="1800" dirty="0">
                <a:latin typeface="Symbol" pitchFamily="18" charset="2"/>
              </a:rPr>
              <a:t>b/a </a:t>
            </a:r>
            <a:r>
              <a:rPr lang="en-US" sz="1800" dirty="0">
                <a:latin typeface="Arial" charset="0"/>
              </a:rPr>
              <a:t>&lt;&lt; 1      twist-3 &lt;&lt; twist-2</a:t>
            </a:r>
          </a:p>
        </p:txBody>
      </p:sp>
      <p:sp>
        <p:nvSpPr>
          <p:cNvPr id="121887" name="Line 31"/>
          <p:cNvSpPr>
            <a:spLocks noChangeShapeType="1"/>
          </p:cNvSpPr>
          <p:nvPr/>
        </p:nvSpPr>
        <p:spPr bwMode="auto">
          <a:xfrm>
            <a:off x="6288685" y="5724636"/>
            <a:ext cx="304800" cy="0"/>
          </a:xfrm>
          <a:prstGeom prst="line">
            <a:avLst/>
          </a:prstGeom>
          <a:noFill/>
          <a:ln w="9525">
            <a:solidFill>
              <a:schemeClr val="tx1"/>
            </a:solidFill>
            <a:round/>
            <a:headEnd/>
            <a:tailEnd type="triangle" w="med" len="med"/>
          </a:ln>
          <a:effectLst/>
        </p:spPr>
        <p:txBody>
          <a:bodyPr/>
          <a:lstStyle/>
          <a:p>
            <a:endParaRPr lang="en-US"/>
          </a:p>
        </p:txBody>
      </p:sp>
      <p:sp>
        <p:nvSpPr>
          <p:cNvPr id="121894" name="Text Box 38"/>
          <p:cNvSpPr txBox="1">
            <a:spLocks noChangeArrowheads="1"/>
          </p:cNvSpPr>
          <p:nvPr/>
        </p:nvSpPr>
        <p:spPr bwMode="auto">
          <a:xfrm>
            <a:off x="1512336" y="851026"/>
            <a:ext cx="1426994" cy="400110"/>
          </a:xfrm>
          <a:prstGeom prst="rect">
            <a:avLst/>
          </a:prstGeom>
          <a:noFill/>
          <a:ln w="9525">
            <a:noFill/>
            <a:miter lim="800000"/>
            <a:headEnd/>
            <a:tailEnd/>
          </a:ln>
          <a:effectLst/>
        </p:spPr>
        <p:txBody>
          <a:bodyPr wrap="none">
            <a:spAutoFit/>
          </a:bodyPr>
          <a:lstStyle/>
          <a:p>
            <a:r>
              <a:rPr lang="en-US" sz="2000" dirty="0" err="1"/>
              <a:t>e</a:t>
            </a:r>
            <a:r>
              <a:rPr lang="en-US" sz="2000" baseline="30000" dirty="0" err="1"/>
              <a:t>+</a:t>
            </a:r>
            <a:r>
              <a:rPr lang="en-US" sz="2000" dirty="0" err="1"/>
              <a:t>p</a:t>
            </a:r>
            <a:r>
              <a:rPr lang="en-US" sz="2000" dirty="0"/>
              <a:t>      </a:t>
            </a:r>
            <a:r>
              <a:rPr lang="en-US" sz="2000" dirty="0" err="1" smtClean="0"/>
              <a:t>e</a:t>
            </a:r>
            <a:r>
              <a:rPr lang="en-US" sz="2000" baseline="30000" dirty="0" err="1" smtClean="0"/>
              <a:t>+</a:t>
            </a:r>
            <a:r>
              <a:rPr lang="en-US" sz="2000" dirty="0" err="1" smtClean="0">
                <a:latin typeface="Symbol" pitchFamily="18" charset="2"/>
              </a:rPr>
              <a:t>g</a:t>
            </a:r>
            <a:r>
              <a:rPr lang="en-US" sz="2000" dirty="0" err="1" smtClean="0"/>
              <a:t>X</a:t>
            </a:r>
            <a:endParaRPr lang="en-US" sz="2000" dirty="0"/>
          </a:p>
        </p:txBody>
      </p:sp>
      <p:sp>
        <p:nvSpPr>
          <p:cNvPr id="121895" name="Line 39"/>
          <p:cNvSpPr>
            <a:spLocks noChangeShapeType="1"/>
          </p:cNvSpPr>
          <p:nvPr/>
        </p:nvSpPr>
        <p:spPr bwMode="auto">
          <a:xfrm flipV="1">
            <a:off x="2009869" y="1093739"/>
            <a:ext cx="254366" cy="1729"/>
          </a:xfrm>
          <a:prstGeom prst="line">
            <a:avLst/>
          </a:prstGeom>
          <a:noFill/>
          <a:ln w="28575">
            <a:solidFill>
              <a:schemeClr val="tx1"/>
            </a:solidFill>
            <a:round/>
            <a:headEnd/>
            <a:tailEnd type="arrow" w="med" len="med"/>
          </a:ln>
          <a:effectLst/>
        </p:spPr>
        <p:txBody>
          <a:bodyPr/>
          <a:lstStyle/>
          <a:p>
            <a:endParaRPr lang="en-US" sz="1200" dirty="0"/>
          </a:p>
        </p:txBody>
      </p:sp>
      <p:sp>
        <p:nvSpPr>
          <p:cNvPr id="121896" name="Text Box 40"/>
          <p:cNvSpPr txBox="1">
            <a:spLocks noChangeArrowheads="1"/>
          </p:cNvSpPr>
          <p:nvPr/>
        </p:nvSpPr>
        <p:spPr bwMode="auto">
          <a:xfrm>
            <a:off x="6376488" y="920750"/>
            <a:ext cx="1383712" cy="400110"/>
          </a:xfrm>
          <a:prstGeom prst="rect">
            <a:avLst/>
          </a:prstGeom>
          <a:noFill/>
          <a:ln w="9525">
            <a:noFill/>
            <a:miter lim="800000"/>
            <a:headEnd/>
            <a:tailEnd/>
          </a:ln>
          <a:effectLst/>
        </p:spPr>
        <p:txBody>
          <a:bodyPr wrap="none">
            <a:spAutoFit/>
          </a:bodyPr>
          <a:lstStyle/>
          <a:p>
            <a:r>
              <a:rPr lang="en-US" sz="2000" dirty="0"/>
              <a:t>e</a:t>
            </a:r>
            <a:r>
              <a:rPr lang="en-US" sz="2000" baseline="30000" dirty="0"/>
              <a:t>-</a:t>
            </a:r>
            <a:r>
              <a:rPr lang="en-US" sz="2000" dirty="0"/>
              <a:t>p      </a:t>
            </a:r>
            <a:r>
              <a:rPr lang="en-US" sz="2000" dirty="0" smtClean="0"/>
              <a:t>e</a:t>
            </a:r>
            <a:r>
              <a:rPr lang="en-US" sz="2000" baseline="30000" dirty="0" smtClean="0"/>
              <a:t>-</a:t>
            </a:r>
            <a:r>
              <a:rPr lang="en-US" sz="2000" dirty="0" err="1" smtClean="0"/>
              <a:t>pX</a:t>
            </a:r>
            <a:endParaRPr lang="en-US" sz="2000" dirty="0"/>
          </a:p>
        </p:txBody>
      </p:sp>
      <p:grpSp>
        <p:nvGrpSpPr>
          <p:cNvPr id="2" name="Group 47"/>
          <p:cNvGrpSpPr>
            <a:grpSpLocks/>
          </p:cNvGrpSpPr>
          <p:nvPr/>
        </p:nvGrpSpPr>
        <p:grpSpPr bwMode="auto">
          <a:xfrm>
            <a:off x="4971493" y="1165992"/>
            <a:ext cx="3419475" cy="3772694"/>
            <a:chOff x="3174" y="742"/>
            <a:chExt cx="2298" cy="2522"/>
          </a:xfrm>
        </p:grpSpPr>
        <p:pic>
          <p:nvPicPr>
            <p:cNvPr id="121888" name="Picture 32" descr="ssaclashermes"/>
            <p:cNvPicPr>
              <a:picLocks noChangeAspect="1" noChangeArrowheads="1"/>
            </p:cNvPicPr>
            <p:nvPr/>
          </p:nvPicPr>
          <p:blipFill>
            <a:blip r:embed="rId2" cstate="print"/>
            <a:srcRect t="4425" r="44643"/>
            <a:stretch>
              <a:fillRect/>
            </a:stretch>
          </p:blipFill>
          <p:spPr bwMode="auto">
            <a:xfrm>
              <a:off x="3174" y="864"/>
              <a:ext cx="2298" cy="2400"/>
            </a:xfrm>
            <a:prstGeom prst="rect">
              <a:avLst/>
            </a:prstGeom>
            <a:noFill/>
          </p:spPr>
        </p:pic>
        <p:sp>
          <p:nvSpPr>
            <p:cNvPr id="121889" name="Line 33"/>
            <p:cNvSpPr>
              <a:spLocks noChangeShapeType="1"/>
            </p:cNvSpPr>
            <p:nvPr/>
          </p:nvSpPr>
          <p:spPr bwMode="auto">
            <a:xfrm>
              <a:off x="3742" y="1872"/>
              <a:ext cx="1584" cy="0"/>
            </a:xfrm>
            <a:prstGeom prst="line">
              <a:avLst/>
            </a:prstGeom>
            <a:noFill/>
            <a:ln w="9525">
              <a:solidFill>
                <a:schemeClr val="tx1"/>
              </a:solidFill>
              <a:round/>
              <a:headEnd/>
              <a:tailEnd/>
            </a:ln>
            <a:effectLst/>
          </p:spPr>
          <p:txBody>
            <a:bodyPr/>
            <a:lstStyle/>
            <a:p>
              <a:endParaRPr lang="en-US"/>
            </a:p>
          </p:txBody>
        </p:sp>
        <p:sp>
          <p:nvSpPr>
            <p:cNvPr id="121874" name="Rectangle 18"/>
            <p:cNvSpPr>
              <a:spLocks noChangeArrowheads="1"/>
            </p:cNvSpPr>
            <p:nvPr/>
          </p:nvSpPr>
          <p:spPr bwMode="auto">
            <a:xfrm>
              <a:off x="4798" y="936"/>
              <a:ext cx="480" cy="312"/>
            </a:xfrm>
            <a:prstGeom prst="rect">
              <a:avLst/>
            </a:prstGeom>
            <a:solidFill>
              <a:schemeClr val="bg1"/>
            </a:solidFill>
            <a:ln w="9525">
              <a:noFill/>
              <a:miter lim="800000"/>
              <a:headEnd/>
              <a:tailEnd/>
            </a:ln>
            <a:effectLst/>
          </p:spPr>
          <p:txBody>
            <a:bodyPr wrap="none" anchor="ctr"/>
            <a:lstStyle/>
            <a:p>
              <a:endParaRPr lang="en-US"/>
            </a:p>
          </p:txBody>
        </p:sp>
        <p:sp>
          <p:nvSpPr>
            <p:cNvPr id="121875" name="Text Box 19"/>
            <p:cNvSpPr txBox="1">
              <a:spLocks noChangeArrowheads="1"/>
            </p:cNvSpPr>
            <p:nvPr/>
          </p:nvSpPr>
          <p:spPr bwMode="auto">
            <a:xfrm>
              <a:off x="4623" y="958"/>
              <a:ext cx="664" cy="391"/>
            </a:xfrm>
            <a:prstGeom prst="rect">
              <a:avLst/>
            </a:prstGeom>
            <a:noFill/>
            <a:ln w="9525">
              <a:noFill/>
              <a:miter lim="800000"/>
              <a:headEnd/>
              <a:tailEnd/>
            </a:ln>
            <a:effectLst/>
          </p:spPr>
          <p:txBody>
            <a:bodyPr wrap="none">
              <a:spAutoFit/>
            </a:bodyPr>
            <a:lstStyle/>
            <a:p>
              <a:pPr algn="l"/>
              <a:r>
                <a:rPr lang="en-US" sz="1600" b="1" dirty="0">
                  <a:solidFill>
                    <a:srgbClr val="FF0000"/>
                  </a:solidFill>
                  <a:latin typeface="Arial" pitchFamily="34" charset="0"/>
                  <a:cs typeface="Arial" pitchFamily="34" charset="0"/>
                </a:rPr>
                <a:t>CLAS</a:t>
              </a:r>
            </a:p>
            <a:p>
              <a:pPr algn="l"/>
              <a:r>
                <a:rPr lang="en-US" sz="1600" b="1" dirty="0">
                  <a:solidFill>
                    <a:srgbClr val="FF0000"/>
                  </a:solidFill>
                  <a:latin typeface="Arial" pitchFamily="34" charset="0"/>
                  <a:cs typeface="Arial" pitchFamily="34" charset="0"/>
                </a:rPr>
                <a:t>4.3 </a:t>
              </a:r>
              <a:r>
                <a:rPr lang="en-US" sz="1600" b="1" dirty="0" err="1">
                  <a:solidFill>
                    <a:srgbClr val="FF0000"/>
                  </a:solidFill>
                  <a:latin typeface="Arial" pitchFamily="34" charset="0"/>
                  <a:cs typeface="Arial" pitchFamily="34" charset="0"/>
                </a:rPr>
                <a:t>GeV</a:t>
              </a:r>
              <a:r>
                <a:rPr lang="en-US" sz="1400" dirty="0">
                  <a:solidFill>
                    <a:srgbClr val="FF0000"/>
                  </a:solidFill>
                  <a:latin typeface="Arial" pitchFamily="34" charset="0"/>
                  <a:cs typeface="Arial" pitchFamily="34" charset="0"/>
                </a:rPr>
                <a:t> </a:t>
              </a:r>
            </a:p>
          </p:txBody>
        </p:sp>
        <p:sp>
          <p:nvSpPr>
            <p:cNvPr id="121897" name="Line 41"/>
            <p:cNvSpPr>
              <a:spLocks noChangeShapeType="1"/>
            </p:cNvSpPr>
            <p:nvPr/>
          </p:nvSpPr>
          <p:spPr bwMode="auto">
            <a:xfrm>
              <a:off x="4452" y="742"/>
              <a:ext cx="181" cy="2"/>
            </a:xfrm>
            <a:prstGeom prst="line">
              <a:avLst/>
            </a:prstGeom>
            <a:noFill/>
            <a:ln w="28575">
              <a:solidFill>
                <a:schemeClr val="tx1"/>
              </a:solidFill>
              <a:round/>
              <a:headEnd/>
              <a:tailEnd type="arrow" w="med" len="med"/>
            </a:ln>
            <a:effectLst/>
          </p:spPr>
          <p:txBody>
            <a:bodyPr/>
            <a:lstStyle/>
            <a:p>
              <a:endParaRPr lang="en-US"/>
            </a:p>
          </p:txBody>
        </p:sp>
      </p:grpSp>
      <p:sp>
        <p:nvSpPr>
          <p:cNvPr id="121898" name="Text Box 42"/>
          <p:cNvSpPr txBox="1">
            <a:spLocks noChangeArrowheads="1"/>
          </p:cNvSpPr>
          <p:nvPr/>
        </p:nvSpPr>
        <p:spPr bwMode="auto">
          <a:xfrm>
            <a:off x="4284675" y="875916"/>
            <a:ext cx="755335" cy="400110"/>
          </a:xfrm>
          <a:prstGeom prst="rect">
            <a:avLst/>
          </a:prstGeom>
          <a:noFill/>
          <a:ln w="9525">
            <a:solidFill>
              <a:srgbClr val="FF0000"/>
            </a:solidFill>
            <a:miter lim="800000"/>
            <a:headEnd/>
            <a:tailEnd/>
          </a:ln>
          <a:effectLst/>
        </p:spPr>
        <p:txBody>
          <a:bodyPr wrap="none">
            <a:spAutoFit/>
          </a:bodyPr>
          <a:lstStyle/>
          <a:p>
            <a:r>
              <a:rPr lang="en-US" sz="2000" b="1" dirty="0">
                <a:solidFill>
                  <a:srgbClr val="FF0000"/>
                </a:solidFill>
                <a:latin typeface="Arial" pitchFamily="34" charset="0"/>
                <a:cs typeface="Arial" pitchFamily="34" charset="0"/>
              </a:rPr>
              <a:t>2001</a:t>
            </a:r>
          </a:p>
        </p:txBody>
      </p:sp>
      <p:grpSp>
        <p:nvGrpSpPr>
          <p:cNvPr id="3" name="Group 53"/>
          <p:cNvGrpSpPr>
            <a:grpSpLocks/>
          </p:cNvGrpSpPr>
          <p:nvPr/>
        </p:nvGrpSpPr>
        <p:grpSpPr bwMode="auto">
          <a:xfrm>
            <a:off x="383265" y="1439333"/>
            <a:ext cx="3636476" cy="3159827"/>
            <a:chOff x="384" y="912"/>
            <a:chExt cx="2466" cy="2352"/>
          </a:xfrm>
        </p:grpSpPr>
        <p:sp>
          <p:nvSpPr>
            <p:cNvPr id="121906" name="Rectangle 50"/>
            <p:cNvSpPr>
              <a:spLocks noChangeArrowheads="1"/>
            </p:cNvSpPr>
            <p:nvPr/>
          </p:nvSpPr>
          <p:spPr bwMode="auto">
            <a:xfrm>
              <a:off x="384" y="2736"/>
              <a:ext cx="2400" cy="528"/>
            </a:xfrm>
            <a:prstGeom prst="rect">
              <a:avLst/>
            </a:prstGeom>
            <a:solidFill>
              <a:schemeClr val="bg1"/>
            </a:solidFill>
            <a:ln w="9525">
              <a:noFill/>
              <a:miter lim="800000"/>
              <a:headEnd/>
              <a:tailEnd/>
            </a:ln>
            <a:effectLst/>
          </p:spPr>
          <p:txBody>
            <a:bodyPr wrap="none" anchor="ctr"/>
            <a:lstStyle/>
            <a:p>
              <a:r>
                <a:rPr lang="en-US" sz="1800" b="1">
                  <a:latin typeface="Arial" charset="0"/>
                </a:rPr>
                <a:t>0</a:t>
              </a:r>
            </a:p>
          </p:txBody>
        </p:sp>
        <p:pic>
          <p:nvPicPr>
            <p:cNvPr id="121899" name="Picture 43" descr="ssahermes"/>
            <p:cNvPicPr>
              <a:picLocks noChangeAspect="1" noChangeArrowheads="1"/>
            </p:cNvPicPr>
            <p:nvPr/>
          </p:nvPicPr>
          <p:blipFill>
            <a:blip r:embed="rId3" cstate="print"/>
            <a:srcRect t="4001" b="15674"/>
            <a:stretch>
              <a:fillRect/>
            </a:stretch>
          </p:blipFill>
          <p:spPr bwMode="auto">
            <a:xfrm>
              <a:off x="384" y="912"/>
              <a:ext cx="2400" cy="1968"/>
            </a:xfrm>
            <a:prstGeom prst="rect">
              <a:avLst/>
            </a:prstGeom>
            <a:noFill/>
          </p:spPr>
        </p:pic>
        <p:sp>
          <p:nvSpPr>
            <p:cNvPr id="121870" name="Text Box 14"/>
            <p:cNvSpPr txBox="1">
              <a:spLocks noChangeArrowheads="1"/>
            </p:cNvSpPr>
            <p:nvPr/>
          </p:nvSpPr>
          <p:spPr bwMode="auto">
            <a:xfrm>
              <a:off x="1852" y="1017"/>
              <a:ext cx="866" cy="435"/>
            </a:xfrm>
            <a:prstGeom prst="rect">
              <a:avLst/>
            </a:prstGeom>
            <a:noFill/>
            <a:ln w="9525">
              <a:noFill/>
              <a:miter lim="800000"/>
              <a:headEnd/>
              <a:tailEnd/>
            </a:ln>
            <a:effectLst/>
          </p:spPr>
          <p:txBody>
            <a:bodyPr wrap="square">
              <a:spAutoFit/>
            </a:bodyPr>
            <a:lstStyle/>
            <a:p>
              <a:pPr algn="l"/>
              <a:r>
                <a:rPr lang="en-US" sz="1600" b="1" dirty="0">
                  <a:solidFill>
                    <a:srgbClr val="FF0000"/>
                  </a:solidFill>
                  <a:latin typeface="Arial" pitchFamily="34" charset="0"/>
                  <a:cs typeface="Arial" pitchFamily="34" charset="0"/>
                </a:rPr>
                <a:t>HERMES</a:t>
              </a:r>
            </a:p>
            <a:p>
              <a:pPr algn="l"/>
              <a:r>
                <a:rPr lang="en-US" sz="1600" b="1" dirty="0">
                  <a:solidFill>
                    <a:srgbClr val="FF0000"/>
                  </a:solidFill>
                  <a:latin typeface="Arial" pitchFamily="34" charset="0"/>
                  <a:cs typeface="Arial" pitchFamily="34" charset="0"/>
                </a:rPr>
                <a:t>27 </a:t>
              </a:r>
              <a:r>
                <a:rPr lang="en-US" sz="1600" b="1" dirty="0" err="1">
                  <a:solidFill>
                    <a:srgbClr val="FF0000"/>
                  </a:solidFill>
                  <a:latin typeface="Arial" pitchFamily="34" charset="0"/>
                  <a:cs typeface="Arial" pitchFamily="34" charset="0"/>
                </a:rPr>
                <a:t>GeV</a:t>
              </a:r>
              <a:endParaRPr lang="en-US" sz="1600" b="1" dirty="0">
                <a:solidFill>
                  <a:srgbClr val="FF0000"/>
                </a:solidFill>
                <a:latin typeface="Arial" pitchFamily="34" charset="0"/>
                <a:cs typeface="Arial" pitchFamily="34" charset="0"/>
              </a:endParaRPr>
            </a:p>
          </p:txBody>
        </p:sp>
        <p:sp>
          <p:nvSpPr>
            <p:cNvPr id="121900" name="Line 44"/>
            <p:cNvSpPr>
              <a:spLocks noChangeShapeType="1"/>
            </p:cNvSpPr>
            <p:nvPr/>
          </p:nvSpPr>
          <p:spPr bwMode="auto">
            <a:xfrm>
              <a:off x="816" y="1920"/>
              <a:ext cx="0" cy="0"/>
            </a:xfrm>
            <a:prstGeom prst="line">
              <a:avLst/>
            </a:prstGeom>
            <a:noFill/>
            <a:ln w="9525">
              <a:solidFill>
                <a:schemeClr val="tx1"/>
              </a:solidFill>
              <a:round/>
              <a:headEnd/>
              <a:tailEnd/>
            </a:ln>
            <a:effectLst/>
          </p:spPr>
          <p:txBody>
            <a:bodyPr/>
            <a:lstStyle/>
            <a:p>
              <a:endParaRPr lang="en-US"/>
            </a:p>
          </p:txBody>
        </p:sp>
        <p:sp>
          <p:nvSpPr>
            <p:cNvPr id="121901" name="Line 45"/>
            <p:cNvSpPr>
              <a:spLocks noChangeShapeType="1"/>
            </p:cNvSpPr>
            <p:nvPr/>
          </p:nvSpPr>
          <p:spPr bwMode="auto">
            <a:xfrm>
              <a:off x="816" y="1920"/>
              <a:ext cx="1968" cy="0"/>
            </a:xfrm>
            <a:prstGeom prst="line">
              <a:avLst/>
            </a:prstGeom>
            <a:noFill/>
            <a:ln w="9525">
              <a:solidFill>
                <a:schemeClr val="tx1"/>
              </a:solidFill>
              <a:round/>
              <a:headEnd/>
              <a:tailEnd/>
            </a:ln>
            <a:effectLst/>
          </p:spPr>
          <p:txBody>
            <a:bodyPr/>
            <a:lstStyle/>
            <a:p>
              <a:endParaRPr lang="en-US"/>
            </a:p>
          </p:txBody>
        </p:sp>
        <p:sp>
          <p:nvSpPr>
            <p:cNvPr id="121904" name="Text Box 48"/>
            <p:cNvSpPr txBox="1">
              <a:spLocks noChangeArrowheads="1"/>
            </p:cNvSpPr>
            <p:nvPr/>
          </p:nvSpPr>
          <p:spPr bwMode="auto">
            <a:xfrm>
              <a:off x="596" y="2880"/>
              <a:ext cx="614" cy="275"/>
            </a:xfrm>
            <a:prstGeom prst="rect">
              <a:avLst/>
            </a:prstGeom>
            <a:noFill/>
            <a:ln w="9525">
              <a:noFill/>
              <a:miter lim="800000"/>
              <a:headEnd/>
              <a:tailEnd/>
            </a:ln>
            <a:effectLst/>
          </p:spPr>
          <p:txBody>
            <a:bodyPr wrap="square">
              <a:spAutoFit/>
            </a:bodyPr>
            <a:lstStyle/>
            <a:p>
              <a:r>
                <a:rPr lang="en-US" sz="1800" b="1" dirty="0">
                  <a:latin typeface="Arial" charset="0"/>
                </a:rPr>
                <a:t>-180</a:t>
              </a:r>
            </a:p>
          </p:txBody>
        </p:sp>
        <p:sp>
          <p:nvSpPr>
            <p:cNvPr id="121905" name="Text Box 49"/>
            <p:cNvSpPr txBox="1">
              <a:spLocks noChangeArrowheads="1"/>
            </p:cNvSpPr>
            <p:nvPr/>
          </p:nvSpPr>
          <p:spPr bwMode="auto">
            <a:xfrm>
              <a:off x="2290" y="2880"/>
              <a:ext cx="560" cy="275"/>
            </a:xfrm>
            <a:prstGeom prst="rect">
              <a:avLst/>
            </a:prstGeom>
            <a:noFill/>
            <a:ln w="9525">
              <a:noFill/>
              <a:miter lim="800000"/>
              <a:headEnd/>
              <a:tailEnd/>
            </a:ln>
            <a:effectLst/>
          </p:spPr>
          <p:txBody>
            <a:bodyPr wrap="square">
              <a:spAutoFit/>
            </a:bodyPr>
            <a:lstStyle/>
            <a:p>
              <a:r>
                <a:rPr lang="en-US" sz="1800" b="1" dirty="0">
                  <a:latin typeface="Arial" charset="0"/>
                </a:rPr>
                <a:t>+180</a:t>
              </a:r>
            </a:p>
          </p:txBody>
        </p:sp>
        <p:sp>
          <p:nvSpPr>
            <p:cNvPr id="121908" name="Text Box 52"/>
            <p:cNvSpPr txBox="1">
              <a:spLocks noChangeArrowheads="1"/>
            </p:cNvSpPr>
            <p:nvPr/>
          </p:nvSpPr>
          <p:spPr bwMode="auto">
            <a:xfrm>
              <a:off x="1659" y="2928"/>
              <a:ext cx="681" cy="275"/>
            </a:xfrm>
            <a:prstGeom prst="rect">
              <a:avLst/>
            </a:prstGeom>
            <a:noFill/>
            <a:ln w="9525">
              <a:noFill/>
              <a:miter lim="800000"/>
              <a:headEnd/>
              <a:tailEnd/>
            </a:ln>
            <a:effectLst/>
          </p:spPr>
          <p:txBody>
            <a:bodyPr wrap="square">
              <a:spAutoFit/>
            </a:bodyPr>
            <a:lstStyle/>
            <a:p>
              <a:r>
                <a:rPr lang="en-US" sz="1800" b="1" dirty="0" err="1">
                  <a:latin typeface="Symbol" pitchFamily="18" charset="2"/>
                </a:rPr>
                <a:t>f</a:t>
              </a:r>
              <a:r>
                <a:rPr lang="en-US" sz="1800" b="1" dirty="0" err="1">
                  <a:latin typeface="Arial" charset="0"/>
                </a:rPr>
                <a:t>(</a:t>
              </a:r>
              <a:r>
                <a:rPr lang="en-US" sz="1800" dirty="0" err="1">
                  <a:latin typeface="Arial" charset="0"/>
                </a:rPr>
                <a:t>deg</a:t>
              </a:r>
              <a:r>
                <a:rPr lang="en-US" sz="1800" dirty="0">
                  <a:latin typeface="Arial" charset="0"/>
                </a:rPr>
                <a:t>)</a:t>
              </a:r>
            </a:p>
          </p:txBody>
        </p:sp>
      </p:grpSp>
      <p:sp>
        <p:nvSpPr>
          <p:cNvPr id="121913" name="Text Box 57"/>
          <p:cNvSpPr txBox="1">
            <a:spLocks noChangeArrowheads="1"/>
          </p:cNvSpPr>
          <p:nvPr/>
        </p:nvSpPr>
        <p:spPr bwMode="auto">
          <a:xfrm>
            <a:off x="1216575" y="3507244"/>
            <a:ext cx="1522412" cy="366713"/>
          </a:xfrm>
          <a:prstGeom prst="rect">
            <a:avLst/>
          </a:prstGeom>
          <a:noFill/>
          <a:ln w="9525">
            <a:noFill/>
            <a:miter lim="800000"/>
            <a:headEnd/>
            <a:tailEnd/>
          </a:ln>
          <a:effectLst/>
        </p:spPr>
        <p:txBody>
          <a:bodyPr wrap="none">
            <a:spAutoFit/>
          </a:bodyPr>
          <a:lstStyle/>
          <a:p>
            <a:r>
              <a:rPr lang="en-US" sz="1800" dirty="0">
                <a:latin typeface="Arial" pitchFamily="34" charset="0"/>
                <a:cs typeface="Arial" pitchFamily="34" charset="0"/>
              </a:rPr>
              <a:t>Q</a:t>
            </a:r>
            <a:r>
              <a:rPr lang="en-US" sz="1800" baseline="30000" dirty="0">
                <a:latin typeface="Arial" pitchFamily="34" charset="0"/>
                <a:cs typeface="Arial" pitchFamily="34" charset="0"/>
              </a:rPr>
              <a:t>2</a:t>
            </a:r>
            <a:r>
              <a:rPr lang="en-US" sz="1800" dirty="0">
                <a:latin typeface="Arial" pitchFamily="34" charset="0"/>
                <a:cs typeface="Arial" pitchFamily="34" charset="0"/>
              </a:rPr>
              <a:t>=2.5 GeV</a:t>
            </a:r>
            <a:r>
              <a:rPr lang="en-US" sz="1800" baseline="30000" dirty="0">
                <a:latin typeface="Arial" pitchFamily="34" charset="0"/>
                <a:cs typeface="Arial" pitchFamily="34" charset="0"/>
              </a:rPr>
              <a:t>2</a:t>
            </a:r>
          </a:p>
        </p:txBody>
      </p:sp>
      <p:sp>
        <p:nvSpPr>
          <p:cNvPr id="121914" name="Text Box 58"/>
          <p:cNvSpPr txBox="1">
            <a:spLocks noChangeArrowheads="1"/>
          </p:cNvSpPr>
          <p:nvPr/>
        </p:nvSpPr>
        <p:spPr bwMode="auto">
          <a:xfrm>
            <a:off x="5948021" y="3810000"/>
            <a:ext cx="1515159" cy="369332"/>
          </a:xfrm>
          <a:prstGeom prst="rect">
            <a:avLst/>
          </a:prstGeom>
          <a:noFill/>
          <a:ln w="9525">
            <a:noFill/>
            <a:miter lim="800000"/>
            <a:headEnd/>
            <a:tailEnd/>
          </a:ln>
          <a:effectLst/>
        </p:spPr>
        <p:txBody>
          <a:bodyPr wrap="none">
            <a:spAutoFit/>
          </a:bodyPr>
          <a:lstStyle/>
          <a:p>
            <a:r>
              <a:rPr lang="en-US" sz="1800" dirty="0">
                <a:latin typeface="Arial" pitchFamily="34" charset="0"/>
                <a:cs typeface="Arial" pitchFamily="34" charset="0"/>
              </a:rPr>
              <a:t>Q</a:t>
            </a:r>
            <a:r>
              <a:rPr lang="en-US" sz="1800" baseline="30000" dirty="0">
                <a:latin typeface="Arial" pitchFamily="34" charset="0"/>
                <a:cs typeface="Arial" pitchFamily="34" charset="0"/>
              </a:rPr>
              <a:t>2</a:t>
            </a:r>
            <a:r>
              <a:rPr lang="en-US" sz="1800" dirty="0">
                <a:latin typeface="Arial" pitchFamily="34" charset="0"/>
                <a:cs typeface="Arial" pitchFamily="34" charset="0"/>
              </a:rPr>
              <a:t>=1.5 GeV</a:t>
            </a:r>
            <a:r>
              <a:rPr lang="en-US" sz="1800" baseline="30000" dirty="0">
                <a:latin typeface="Arial" pitchFamily="34" charset="0"/>
                <a:cs typeface="Arial" pitchFamily="34" charset="0"/>
              </a:rPr>
              <a:t>2</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 y="76200"/>
            <a:ext cx="8610600" cy="670033"/>
          </a:xfrm>
        </p:spPr>
        <p:txBody>
          <a:bodyPr>
            <a:normAutofit/>
          </a:bodyPr>
          <a:lstStyle/>
          <a:p>
            <a:r>
              <a:rPr lang="en-US" sz="3200" b="1" dirty="0" smtClean="0">
                <a:solidFill>
                  <a:srgbClr val="000090"/>
                </a:solidFill>
              </a:rPr>
              <a:t>DVCS </a:t>
            </a:r>
            <a:r>
              <a:rPr lang="en-US" sz="3200" b="1" dirty="0" err="1" smtClean="0">
                <a:solidFill>
                  <a:srgbClr val="000090"/>
                </a:solidFill>
              </a:rPr>
              <a:t>Unpolarized</a:t>
            </a:r>
            <a:r>
              <a:rPr lang="en-US" sz="3200" b="1" dirty="0" smtClean="0">
                <a:solidFill>
                  <a:srgbClr val="000090"/>
                </a:solidFill>
              </a:rPr>
              <a:t> Cross-Sections (6GeV)</a:t>
            </a:r>
            <a:endParaRPr lang="en-US" sz="3200" b="1" dirty="0">
              <a:solidFill>
                <a:srgbClr val="000090"/>
              </a:solidFill>
            </a:endParaRPr>
          </a:p>
        </p:txBody>
      </p:sp>
      <p:pic>
        <p:nvPicPr>
          <p:cNvPr id="4" name="Picture 3" descr="unpolarcrosssections.png"/>
          <p:cNvPicPr>
            <a:picLocks noChangeAspect="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 y="957777"/>
            <a:ext cx="9087877" cy="5736255"/>
          </a:xfrm>
          <a:prstGeom prst="rect">
            <a:avLst/>
          </a:prstGeom>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676111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631"/>
            <a:ext cx="8229600" cy="610265"/>
          </a:xfrm>
        </p:spPr>
        <p:txBody>
          <a:bodyPr>
            <a:normAutofit/>
          </a:bodyPr>
          <a:lstStyle/>
          <a:p>
            <a:r>
              <a:rPr lang="en-US" dirty="0" smtClean="0">
                <a:solidFill>
                  <a:srgbClr val="000090"/>
                </a:solidFill>
              </a:rPr>
              <a:t>DVCS </a:t>
            </a:r>
            <a:r>
              <a:rPr lang="en-US" dirty="0" err="1" smtClean="0">
                <a:solidFill>
                  <a:srgbClr val="000090"/>
                </a:solidFill>
              </a:rPr>
              <a:t>Longitundinal</a:t>
            </a:r>
            <a:r>
              <a:rPr lang="en-US" dirty="0" smtClean="0">
                <a:solidFill>
                  <a:srgbClr val="000090"/>
                </a:solidFill>
              </a:rPr>
              <a:t> Target (6GeV)</a:t>
            </a:r>
            <a:endParaRPr lang="en-US" dirty="0">
              <a:solidFill>
                <a:srgbClr val="000090"/>
              </a:solidFill>
            </a:endParaRPr>
          </a:p>
        </p:txBody>
      </p:sp>
      <p:pic>
        <p:nvPicPr>
          <p:cNvPr id="4" name="Picture 3" descr="A_UL_eg1dvcs.pdf"/>
          <p:cNvPicPr>
            <a:picLocks noChangeAspect="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112302" y="1148926"/>
            <a:ext cx="4364055" cy="5709074"/>
          </a:xfrm>
          <a:prstGeom prst="rect">
            <a:avLst/>
          </a:prstGeom>
        </p:spPr>
      </p:pic>
      <p:pic>
        <p:nvPicPr>
          <p:cNvPr id="5" name="Picture 4" descr="A_LL_eg1dvcs.pdf"/>
          <p:cNvPicPr>
            <a:picLocks noChangeAspect="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4709897" y="1148926"/>
            <a:ext cx="4361232" cy="5709074"/>
          </a:xfrm>
          <a:prstGeom prst="rect">
            <a:avLst/>
          </a:prstGeom>
        </p:spPr>
      </p:pic>
      <p:pic>
        <p:nvPicPr>
          <p:cNvPr id="10" name="Picture 9"/>
          <p:cNvPicPr>
            <a:picLocks noChangeAspect="1"/>
          </p:cNvPicPr>
          <p:nvPr/>
        </p:nvPicPr>
        <p:blipFill>
          <a:blip r:embed="rId4"/>
          <a:stretch>
            <a:fillRect/>
          </a:stretch>
        </p:blipFill>
        <p:spPr>
          <a:xfrm>
            <a:off x="1374138" y="884903"/>
            <a:ext cx="1754358" cy="379809"/>
          </a:xfrm>
          <a:prstGeom prst="rect">
            <a:avLst/>
          </a:prstGeom>
        </p:spPr>
      </p:pic>
      <p:pic>
        <p:nvPicPr>
          <p:cNvPr id="11" name="Picture 10"/>
          <p:cNvPicPr>
            <a:picLocks noChangeAspect="1"/>
          </p:cNvPicPr>
          <p:nvPr/>
        </p:nvPicPr>
        <p:blipFill>
          <a:blip r:embed="rId5"/>
          <a:stretch>
            <a:fillRect/>
          </a:stretch>
        </p:blipFill>
        <p:spPr>
          <a:xfrm>
            <a:off x="5944186" y="839637"/>
            <a:ext cx="1754358" cy="421813"/>
          </a:xfrm>
          <a:prstGeom prst="rect">
            <a:avLst/>
          </a:prstGeom>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236763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sz="4400" b="1" dirty="0" smtClean="0">
                <a:solidFill>
                  <a:srgbClr val="FF0000"/>
                </a:solidFill>
                <a:ea typeface="Tahoma" charset="0"/>
                <a:cs typeface="Tahoma" charset="0"/>
              </a:rPr>
              <a:t>A</a:t>
            </a:r>
            <a:r>
              <a:rPr lang="fr-FR" sz="4400" b="1" baseline="-25000" dirty="0" smtClean="0">
                <a:solidFill>
                  <a:srgbClr val="FF0000"/>
                </a:solidFill>
                <a:ea typeface="Tahoma" charset="0"/>
                <a:cs typeface="Tahoma" charset="0"/>
              </a:rPr>
              <a:t>LU</a:t>
            </a:r>
            <a:r>
              <a:rPr lang="fr-FR" sz="4400" b="1" dirty="0" smtClean="0">
                <a:solidFill>
                  <a:srgbClr val="964305"/>
                </a:solidFill>
                <a:ea typeface="Tahoma" charset="0"/>
                <a:cs typeface="Tahoma" charset="0"/>
              </a:rPr>
              <a:t> </a:t>
            </a:r>
            <a:r>
              <a:rPr lang="fr-FR" sz="4400" b="1" dirty="0" smtClean="0">
                <a:solidFill>
                  <a:srgbClr val="000090"/>
                </a:solidFill>
                <a:ea typeface="Tahoma" charset="0"/>
                <a:cs typeface="Tahoma" charset="0"/>
              </a:rPr>
              <a:t>projections for JLab@12GeV</a:t>
            </a:r>
            <a:endParaRPr lang="en-US" b="1" dirty="0">
              <a:solidFill>
                <a:srgbClr val="000090"/>
              </a:solidFill>
            </a:endParaRPr>
          </a:p>
        </p:txBody>
      </p:sp>
      <p:pic>
        <p:nvPicPr>
          <p:cNvPr id="6" name="Picture 5"/>
          <p:cNvPicPr>
            <a:picLocks noChangeAspect="1"/>
          </p:cNvPicPr>
          <p:nvPr/>
        </p:nvPicPr>
        <p:blipFill>
          <a:blip r:embed="rId2"/>
          <a:srcRect l="10458" t="7239" r="11111" b="51768"/>
          <a:stretch>
            <a:fillRect/>
          </a:stretch>
        </p:blipFill>
        <p:spPr>
          <a:xfrm>
            <a:off x="200934" y="1280990"/>
            <a:ext cx="6784462" cy="5096933"/>
          </a:xfrm>
          <a:prstGeom prst="rect">
            <a:avLst/>
          </a:prstGeom>
        </p:spPr>
      </p:pic>
      <p:grpSp>
        <p:nvGrpSpPr>
          <p:cNvPr id="3" name="Group 8"/>
          <p:cNvGrpSpPr>
            <a:grpSpLocks/>
          </p:cNvGrpSpPr>
          <p:nvPr/>
        </p:nvGrpSpPr>
        <p:grpSpPr bwMode="auto">
          <a:xfrm>
            <a:off x="1293615" y="1815495"/>
            <a:ext cx="804673" cy="667121"/>
            <a:chOff x="672" y="1200"/>
            <a:chExt cx="480" cy="384"/>
          </a:xfrm>
        </p:grpSpPr>
        <p:sp>
          <p:nvSpPr>
            <p:cNvPr id="8" name="Rectangle 9"/>
            <p:cNvSpPr>
              <a:spLocks noChangeArrowheads="1"/>
            </p:cNvSpPr>
            <p:nvPr/>
          </p:nvSpPr>
          <p:spPr bwMode="auto">
            <a:xfrm>
              <a:off x="672" y="1200"/>
              <a:ext cx="480" cy="384"/>
            </a:xfrm>
            <a:prstGeom prst="rect">
              <a:avLst/>
            </a:prstGeom>
            <a:solidFill>
              <a:srgbClr val="EAEAEA"/>
            </a:solidFill>
            <a:ln w="9525">
              <a:solidFill>
                <a:schemeClr val="bg2"/>
              </a:solidFill>
              <a:miter lim="800000"/>
              <a:headEnd/>
              <a:tailEnd/>
            </a:ln>
          </p:spPr>
          <p:txBody>
            <a:bodyPr wrap="none" anchor="ctr">
              <a:prstTxWarp prst="textNoShape">
                <a:avLst/>
              </a:prstTxWarp>
            </a:bodyPr>
            <a:lstStyle/>
            <a:p>
              <a:endParaRPr lang="en-US"/>
            </a:p>
          </p:txBody>
        </p:sp>
        <p:sp>
          <p:nvSpPr>
            <p:cNvPr id="9" name="Text Box 10"/>
            <p:cNvSpPr txBox="1">
              <a:spLocks noChangeArrowheads="1"/>
            </p:cNvSpPr>
            <p:nvPr/>
          </p:nvSpPr>
          <p:spPr bwMode="auto">
            <a:xfrm>
              <a:off x="729" y="1200"/>
              <a:ext cx="402" cy="266"/>
            </a:xfrm>
            <a:prstGeom prst="rect">
              <a:avLst/>
            </a:prstGeom>
            <a:noFill/>
            <a:ln w="9525">
              <a:noFill/>
              <a:miter lim="800000"/>
              <a:headEnd/>
              <a:tailEnd/>
            </a:ln>
          </p:spPr>
          <p:txBody>
            <a:bodyPr wrap="none">
              <a:prstTxWarp prst="textNoShape">
                <a:avLst/>
              </a:prstTxWarp>
              <a:spAutoFit/>
            </a:bodyPr>
            <a:lstStyle/>
            <a:p>
              <a:pPr algn="ctr"/>
              <a:r>
                <a:rPr lang="en-US" sz="2400" b="0" dirty="0">
                  <a:solidFill>
                    <a:srgbClr val="FF0000"/>
                  </a:solidFill>
                </a:rPr>
                <a:t>A</a:t>
              </a:r>
              <a:r>
                <a:rPr lang="en-US" sz="2400" b="0" baseline="-25000" dirty="0">
                  <a:solidFill>
                    <a:srgbClr val="FF0000"/>
                  </a:solidFill>
                </a:rPr>
                <a:t>LU</a:t>
              </a:r>
            </a:p>
          </p:txBody>
        </p:sp>
      </p:grpSp>
      <p:sp>
        <p:nvSpPr>
          <p:cNvPr id="10" name="Oval 9"/>
          <p:cNvSpPr/>
          <p:nvPr/>
        </p:nvSpPr>
        <p:spPr bwMode="auto">
          <a:xfrm>
            <a:off x="2713912" y="2876956"/>
            <a:ext cx="546100" cy="552450"/>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Times New Roman" pitchFamily="18" charset="0"/>
            </a:endParaRPr>
          </a:p>
        </p:txBody>
      </p:sp>
      <p:pic>
        <p:nvPicPr>
          <p:cNvPr id="14" name="Picture 6" descr="12gev-dvcs"/>
          <p:cNvPicPr>
            <a:picLocks noChangeAspect="1" noChangeArrowheads="1"/>
          </p:cNvPicPr>
          <p:nvPr/>
        </p:nvPicPr>
        <p:blipFill>
          <a:blip r:embed="rId3"/>
          <a:srcRect l="55173"/>
          <a:stretch>
            <a:fillRect/>
          </a:stretch>
        </p:blipFill>
        <p:spPr bwMode="auto">
          <a:xfrm>
            <a:off x="6896496" y="2105431"/>
            <a:ext cx="2057400" cy="2647950"/>
          </a:xfrm>
          <a:prstGeom prst="rect">
            <a:avLst/>
          </a:prstGeom>
          <a:noFill/>
          <a:ln w="9525">
            <a:noFill/>
            <a:miter lim="800000"/>
            <a:headEnd/>
            <a:tailEnd/>
          </a:ln>
        </p:spPr>
      </p:pic>
      <p:sp>
        <p:nvSpPr>
          <p:cNvPr id="18" name="AutoShape 12"/>
          <p:cNvSpPr>
            <a:spLocks noChangeArrowheads="1"/>
          </p:cNvSpPr>
          <p:nvPr/>
        </p:nvSpPr>
        <p:spPr bwMode="auto">
          <a:xfrm rot="20805328">
            <a:off x="7938839" y="2990828"/>
            <a:ext cx="1011395" cy="149392"/>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28575">
            <a:solidFill>
              <a:schemeClr val="tx1"/>
            </a:solidFill>
            <a:miter lim="800000"/>
            <a:headEnd/>
            <a:tailEnd/>
          </a:ln>
        </p:spPr>
        <p:txBody>
          <a:bodyPr wrap="none" anchor="ctr">
            <a:prstTxWarp prst="textNoShape">
              <a:avLst/>
            </a:prstTxWarp>
          </a:bodyPr>
          <a:lstStyle/>
          <a:p>
            <a:endParaRPr lang="en-US"/>
          </a:p>
        </p:txBody>
      </p:sp>
      <p:sp>
        <p:nvSpPr>
          <p:cNvPr id="19" name="Rectangle 22"/>
          <p:cNvSpPr>
            <a:spLocks noChangeArrowheads="1"/>
          </p:cNvSpPr>
          <p:nvPr/>
        </p:nvSpPr>
        <p:spPr bwMode="auto">
          <a:xfrm>
            <a:off x="947817" y="849851"/>
            <a:ext cx="4572000" cy="533400"/>
          </a:xfrm>
          <a:prstGeom prst="rect">
            <a:avLst/>
          </a:prstGeom>
          <a:solidFill>
            <a:schemeClr val="bg1"/>
          </a:solidFill>
          <a:ln w="9525">
            <a:solidFill>
              <a:schemeClr val="tx2"/>
            </a:solidFill>
            <a:miter lim="800000"/>
            <a:headEnd/>
            <a:tailEnd/>
          </a:ln>
        </p:spPr>
        <p:txBody>
          <a:bodyPr wrap="none" anchor="ctr">
            <a:prstTxWarp prst="textNoShape">
              <a:avLst/>
            </a:prstTxWarp>
          </a:bodyPr>
          <a:lstStyle/>
          <a:p>
            <a:endParaRPr lang="en-US">
              <a:solidFill>
                <a:srgbClr val="3366FF"/>
              </a:solidFill>
            </a:endParaRPr>
          </a:p>
        </p:txBody>
      </p:sp>
      <p:sp>
        <p:nvSpPr>
          <p:cNvPr id="20" name="Text Box 23"/>
          <p:cNvSpPr txBox="1">
            <a:spLocks noChangeArrowheads="1"/>
          </p:cNvSpPr>
          <p:nvPr/>
        </p:nvSpPr>
        <p:spPr bwMode="auto">
          <a:xfrm>
            <a:off x="1000205" y="894301"/>
            <a:ext cx="4519613" cy="369888"/>
          </a:xfrm>
          <a:prstGeom prst="rect">
            <a:avLst/>
          </a:prstGeom>
          <a:noFill/>
          <a:ln w="9525">
            <a:noFill/>
            <a:miter lim="800000"/>
            <a:headEnd/>
            <a:tailEnd/>
          </a:ln>
          <a:effectLst/>
        </p:spPr>
        <p:txBody>
          <a:bodyPr>
            <a:prstTxWarp prst="textNoShape">
              <a:avLst/>
            </a:prstTxWarp>
            <a:spAutoFit/>
            <a:scene3d>
              <a:camera prst="orthographicFront"/>
              <a:lightRig rig="threePt" dir="t">
                <a:rot lat="0" lon="0" rev="0"/>
              </a:lightRig>
            </a:scene3d>
            <a:sp3d/>
          </a:bodyPr>
          <a:lstStyle/>
          <a:p>
            <a:pPr eaLnBrk="1" hangingPunct="1">
              <a:defRPr/>
            </a:pPr>
            <a:r>
              <a:rPr lang="en-US" dirty="0">
                <a:latin typeface="Symbol" pitchFamily="-65" charset="2"/>
                <a:sym typeface="Symbol" pitchFamily="-65" charset="2"/>
              </a:rPr>
              <a:t></a:t>
            </a:r>
            <a:r>
              <a:rPr lang="en-US" baseline="-25000" dirty="0">
                <a:latin typeface="Comic Sans MS" pitchFamily="-65" charset="0"/>
              </a:rPr>
              <a:t>LU</a:t>
            </a:r>
            <a:r>
              <a:rPr lang="en-US" dirty="0">
                <a:latin typeface="Symbol" pitchFamily="-65" charset="2"/>
              </a:rPr>
              <a:t> </a:t>
            </a:r>
            <a:r>
              <a:rPr lang="en-US" dirty="0">
                <a:latin typeface="Tahoma" pitchFamily="-65" charset="0"/>
              </a:rPr>
              <a:t>~ </a:t>
            </a:r>
            <a:r>
              <a:rPr lang="en-US" dirty="0" err="1">
                <a:solidFill>
                  <a:srgbClr val="FF0000"/>
                </a:solidFill>
                <a:latin typeface="Tahoma" pitchFamily="-65" charset="0"/>
              </a:rPr>
              <a:t>sin</a:t>
            </a:r>
            <a:r>
              <a:rPr lang="en-US" dirty="0" err="1">
                <a:solidFill>
                  <a:srgbClr val="FF0000"/>
                </a:solidFill>
                <a:latin typeface="Tahoma" pitchFamily="-65" charset="0"/>
                <a:sym typeface="Symbol" pitchFamily="-65" charset="2"/>
              </a:rPr>
              <a:t></a:t>
            </a:r>
            <a:r>
              <a:rPr lang="en-US" dirty="0">
                <a:solidFill>
                  <a:srgbClr val="FF0000"/>
                </a:solidFill>
                <a:latin typeface="Tahoma" pitchFamily="-65" charset="0"/>
              </a:rPr>
              <a:t> </a:t>
            </a:r>
            <a:r>
              <a:rPr lang="en-US" dirty="0">
                <a:latin typeface="Tahoma" pitchFamily="-65" charset="0"/>
              </a:rPr>
              <a:t>{F</a:t>
            </a:r>
            <a:r>
              <a:rPr lang="en-US" baseline="-25000" dirty="0">
                <a:latin typeface="Tahoma" pitchFamily="-65" charset="0"/>
              </a:rPr>
              <a:t>1</a:t>
            </a:r>
            <a:r>
              <a:rPr lang="en-US" b="1" i="1" dirty="0">
                <a:solidFill>
                  <a:srgbClr val="FF0000"/>
                </a:solidFill>
                <a:latin typeface="Times New Roman" pitchFamily="-65" charset="0"/>
              </a:rPr>
              <a:t>H</a:t>
            </a:r>
            <a:r>
              <a:rPr lang="en-US" dirty="0">
                <a:solidFill>
                  <a:schemeClr val="hlink">
                    <a:alpha val="65999"/>
                  </a:schemeClr>
                </a:solidFill>
                <a:latin typeface="Times New Roman" pitchFamily="-65" charset="0"/>
              </a:rPr>
              <a:t> </a:t>
            </a:r>
            <a:r>
              <a:rPr lang="en-US" dirty="0">
                <a:latin typeface="Tahoma" pitchFamily="-65" charset="0"/>
              </a:rPr>
              <a:t>+ </a:t>
            </a:r>
            <a:r>
              <a:rPr lang="el-GR" dirty="0">
                <a:latin typeface="Lucida Grande" pitchFamily="-65" charset="0"/>
              </a:rPr>
              <a:t>ξ</a:t>
            </a:r>
            <a:r>
              <a:rPr lang="en-US" dirty="0">
                <a:latin typeface="Tahoma" pitchFamily="-65" charset="0"/>
              </a:rPr>
              <a:t>(F</a:t>
            </a:r>
            <a:r>
              <a:rPr lang="en-US" baseline="-25000" dirty="0">
                <a:latin typeface="Tahoma" pitchFamily="-65" charset="0"/>
              </a:rPr>
              <a:t>1</a:t>
            </a:r>
            <a:r>
              <a:rPr lang="en-US" dirty="0">
                <a:latin typeface="Tahoma" pitchFamily="-65" charset="0"/>
              </a:rPr>
              <a:t>+F</a:t>
            </a:r>
            <a:r>
              <a:rPr lang="en-US" baseline="-25000" dirty="0">
                <a:latin typeface="Tahoma" pitchFamily="-65" charset="0"/>
              </a:rPr>
              <a:t>2</a:t>
            </a:r>
            <a:r>
              <a:rPr lang="en-US" dirty="0">
                <a:latin typeface="Tahoma" pitchFamily="-65" charset="0"/>
              </a:rPr>
              <a:t>)</a:t>
            </a:r>
            <a:r>
              <a:rPr lang="en-US" b="1" i="1" dirty="0">
                <a:solidFill>
                  <a:srgbClr val="00C000"/>
                </a:solidFill>
                <a:latin typeface="Times New Roman" pitchFamily="-65" charset="0"/>
              </a:rPr>
              <a:t>H</a:t>
            </a:r>
            <a:r>
              <a:rPr lang="en-US" b="1" dirty="0">
                <a:solidFill>
                  <a:srgbClr val="0000FF"/>
                </a:solidFill>
                <a:latin typeface="Times New Roman" pitchFamily="-65" charset="0"/>
              </a:rPr>
              <a:t> </a:t>
            </a:r>
            <a:r>
              <a:rPr lang="en-US" dirty="0">
                <a:latin typeface="Tahoma" pitchFamily="-65" charset="0"/>
              </a:rPr>
              <a:t>+kF</a:t>
            </a:r>
            <a:r>
              <a:rPr lang="en-US" baseline="-25000" dirty="0">
                <a:latin typeface="Tahoma" pitchFamily="-65" charset="0"/>
              </a:rPr>
              <a:t>2</a:t>
            </a:r>
            <a:r>
              <a:rPr lang="en-US" b="1" i="1" dirty="0">
                <a:solidFill>
                  <a:srgbClr val="0000FF"/>
                </a:solidFill>
                <a:latin typeface="Times New Roman" pitchFamily="-65" charset="0"/>
              </a:rPr>
              <a:t>E</a:t>
            </a:r>
            <a:r>
              <a:rPr lang="en-US" dirty="0">
                <a:latin typeface="Tahoma" pitchFamily="-65" charset="0"/>
              </a:rPr>
              <a:t>}d</a:t>
            </a:r>
            <a:r>
              <a:rPr lang="en-US" dirty="0">
                <a:latin typeface="Tahoma" pitchFamily="-65" charset="0"/>
                <a:sym typeface="Symbol" pitchFamily="-65" charset="2"/>
              </a:rPr>
              <a:t></a:t>
            </a:r>
            <a:endParaRPr lang="en-US" dirty="0">
              <a:solidFill>
                <a:schemeClr val="tx2"/>
              </a:solidFill>
              <a:latin typeface="Tahoma" pitchFamily="-65" charset="0"/>
              <a:sym typeface="Symbol" pitchFamily="-65" charset="2"/>
            </a:endParaRPr>
          </a:p>
        </p:txBody>
      </p:sp>
      <p:sp>
        <p:nvSpPr>
          <p:cNvPr id="21" name="Rectangle 24"/>
          <p:cNvSpPr>
            <a:spLocks noChangeArrowheads="1"/>
          </p:cNvSpPr>
          <p:nvPr/>
        </p:nvSpPr>
        <p:spPr bwMode="auto">
          <a:xfrm>
            <a:off x="3876755" y="737139"/>
            <a:ext cx="314325" cy="369887"/>
          </a:xfrm>
          <a:prstGeom prst="rect">
            <a:avLst/>
          </a:prstGeom>
          <a:noFill/>
          <a:ln w="9525">
            <a:noFill/>
            <a:miter lim="800000"/>
            <a:headEnd/>
            <a:tailEnd/>
          </a:ln>
        </p:spPr>
        <p:txBody>
          <a:bodyPr wrap="none" lIns="0" tIns="0" rIns="0" bIns="0">
            <a:prstTxWarp prst="textNoShape">
              <a:avLst/>
            </a:prstTxWarp>
            <a:spAutoFit/>
          </a:bodyPr>
          <a:lstStyle/>
          <a:p>
            <a:pPr eaLnBrk="1" hangingPunct="1"/>
            <a:r>
              <a:rPr lang="en-US" sz="2400" b="1" dirty="0">
                <a:solidFill>
                  <a:srgbClr val="FFFF00"/>
                </a:solidFill>
                <a:latin typeface="Times New Roman" charset="0"/>
              </a:rPr>
              <a:t>  </a:t>
            </a:r>
            <a:r>
              <a:rPr lang="en-US" sz="2400" b="1" dirty="0">
                <a:solidFill>
                  <a:srgbClr val="00C000"/>
                </a:solidFill>
                <a:latin typeface="Times New Roman" charset="0"/>
              </a:rPr>
              <a:t>~</a:t>
            </a:r>
            <a:endParaRPr lang="en-US" sz="2400" b="1" dirty="0">
              <a:solidFill>
                <a:srgbClr val="00C000"/>
              </a:solidFill>
              <a:latin typeface="Tahoma" charset="0"/>
            </a:endParaRPr>
          </a:p>
        </p:txBody>
      </p:sp>
      <p:grpSp>
        <p:nvGrpSpPr>
          <p:cNvPr id="4" name="Group 21"/>
          <p:cNvGrpSpPr/>
          <p:nvPr/>
        </p:nvGrpSpPr>
        <p:grpSpPr>
          <a:xfrm>
            <a:off x="5753496" y="751138"/>
            <a:ext cx="1848583" cy="584776"/>
            <a:chOff x="12819183" y="814638"/>
            <a:chExt cx="1848583" cy="584776"/>
          </a:xfrm>
        </p:grpSpPr>
        <p:sp>
          <p:nvSpPr>
            <p:cNvPr id="13" name="TextBox 12"/>
            <p:cNvSpPr txBox="1"/>
            <p:nvPr/>
          </p:nvSpPr>
          <p:spPr>
            <a:xfrm>
              <a:off x="12819183" y="814638"/>
              <a:ext cx="1848583" cy="584776"/>
            </a:xfrm>
            <a:prstGeom prst="rect">
              <a:avLst/>
            </a:prstGeom>
            <a:noFill/>
          </p:spPr>
          <p:txBody>
            <a:bodyPr wrap="none" rtlCol="0">
              <a:spAutoFit/>
            </a:bodyPr>
            <a:lstStyle/>
            <a:p>
              <a:r>
                <a:rPr lang="en-US" sz="3200" dirty="0" err="1" smtClean="0">
                  <a:solidFill>
                    <a:srgbClr val="FF0000"/>
                  </a:solidFill>
                  <a:latin typeface="Calibri"/>
                  <a:cs typeface="Calibri"/>
                </a:rPr>
                <a:t>ep</a:t>
              </a:r>
              <a:r>
                <a:rPr lang="en-US" sz="3200" dirty="0" smtClean="0">
                  <a:solidFill>
                    <a:srgbClr val="FF0000"/>
                  </a:solidFill>
                  <a:latin typeface="Calibri"/>
                  <a:cs typeface="Calibri"/>
                </a:rPr>
                <a:t> --&gt; </a:t>
              </a:r>
              <a:r>
                <a:rPr lang="en-US" sz="3200" dirty="0" err="1" smtClean="0">
                  <a:solidFill>
                    <a:srgbClr val="FF0000"/>
                  </a:solidFill>
                  <a:latin typeface="Calibri"/>
                  <a:cs typeface="Calibri"/>
                </a:rPr>
                <a:t>epγ</a:t>
              </a:r>
              <a:endParaRPr lang="en-US" sz="3200" dirty="0">
                <a:solidFill>
                  <a:srgbClr val="FF0000"/>
                </a:solidFill>
                <a:latin typeface="Calibri"/>
                <a:cs typeface="Calibri"/>
              </a:endParaRPr>
            </a:p>
          </p:txBody>
        </p:sp>
        <p:cxnSp>
          <p:nvCxnSpPr>
            <p:cNvPr id="16" name="Straight Arrow Connector 15"/>
            <p:cNvCxnSpPr/>
            <p:nvPr/>
          </p:nvCxnSpPr>
          <p:spPr bwMode="auto">
            <a:xfrm>
              <a:off x="12869983" y="984789"/>
              <a:ext cx="289879" cy="1588"/>
            </a:xfrm>
            <a:prstGeom prst="straightConnector1">
              <a:avLst/>
            </a:prstGeom>
            <a:noFill/>
            <a:ln w="9525" cap="flat" cmpd="sng" algn="ctr">
              <a:solidFill>
                <a:srgbClr val="FF0000"/>
              </a:solidFill>
              <a:prstDash val="solid"/>
              <a:round/>
              <a:headEnd type="none" w="med" len="med"/>
              <a:tailEnd type="arrow"/>
            </a:ln>
            <a:effectLst/>
          </p:spPr>
        </p:cxnSp>
      </p:grpSp>
      <p:sp>
        <p:nvSpPr>
          <p:cNvPr id="17" name="TextBox 16"/>
          <p:cNvSpPr txBox="1"/>
          <p:nvPr/>
        </p:nvSpPr>
        <p:spPr>
          <a:xfrm>
            <a:off x="6896496" y="5029200"/>
            <a:ext cx="1019229" cy="523220"/>
          </a:xfrm>
          <a:prstGeom prst="rect">
            <a:avLst/>
          </a:prstGeom>
          <a:noFill/>
          <a:ln>
            <a:solidFill>
              <a:srgbClr val="000000"/>
            </a:solidFill>
          </a:ln>
        </p:spPr>
        <p:txBody>
          <a:bodyPr wrap="none" rtlCol="0">
            <a:spAutoFit/>
          </a:bodyPr>
          <a:lstStyle/>
          <a:p>
            <a:r>
              <a:rPr lang="en-US" sz="1400" dirty="0" smtClean="0">
                <a:latin typeface="Calibri"/>
                <a:cs typeface="Calibri"/>
              </a:rPr>
              <a:t>E12-06-114</a:t>
            </a:r>
          </a:p>
          <a:p>
            <a:r>
              <a:rPr lang="en-US" sz="1400" dirty="0" smtClean="0">
                <a:latin typeface="Calibri"/>
                <a:cs typeface="Calibri"/>
              </a:rPr>
              <a:t>E12-06-119</a:t>
            </a:r>
            <a:endParaRPr lang="en-US" sz="1400" dirty="0">
              <a:latin typeface="Calibri"/>
              <a:cs typeface="Calibri"/>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48681752"/>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mp:transition xmlns:mp="http://schemas.microsoft.com/office/mac/powerpoint/2008/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20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0" presetClass="path" presetSubtype="0" accel="50000" decel="50000" fill="hold" grpId="1" nodeType="withEffect">
                                  <p:stCondLst>
                                    <p:cond delay="0"/>
                                  </p:stCondLst>
                                  <p:childTnLst>
                                    <p:animMotion origin="layout" path="M -1.38889E-6 -3.7037E-6 L 0.23194 -0.0574 " pathEditMode="relative" ptsTypes="AA">
                                      <p:cBhvr>
                                        <p:cTn id="20" dur="2000" fill="hold"/>
                                        <p:tgtEl>
                                          <p:spTgt spid="18"/>
                                        </p:tgtEl>
                                        <p:attrNameLst>
                                          <p:attrName>ppt_x</p:attrName>
                                          <p:attrName>ppt_y</p:attrName>
                                        </p:attrNameLst>
                                      </p:cBhvr>
                                    </p:animMotion>
                                  </p:childTnLst>
                                </p:cTn>
                              </p:par>
                            </p:childTnLst>
                          </p:cTn>
                        </p:par>
                        <p:par>
                          <p:cTn id="21" fill="hold">
                            <p:stCondLst>
                              <p:cond delay="2000"/>
                            </p:stCondLst>
                            <p:childTnLst>
                              <p:par>
                                <p:cTn id="22" presetID="1" presetClass="exit" presetSubtype="0" fill="hold" grpId="2" nodeType="afterEffect">
                                  <p:stCondLst>
                                    <p:cond delay="0"/>
                                  </p:stCondLst>
                                  <p:childTnLst>
                                    <p:set>
                                      <p:cBhvr>
                                        <p:cTn id="23"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8" grpId="0" animBg="1"/>
      <p:bldP spid="18" grpId="1" animBg="1"/>
      <p:bldP spid="18" grpId="2" animBg="1"/>
    </p:bld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29198"/>
            <a:ext cx="9144000" cy="740398"/>
          </a:xfrm>
        </p:spPr>
        <p:txBody>
          <a:bodyPr>
            <a:normAutofit fontScale="90000"/>
          </a:bodyPr>
          <a:lstStyle/>
          <a:p>
            <a:r>
              <a:rPr lang="fr-FR" sz="4400" b="1" dirty="0" smtClean="0">
                <a:solidFill>
                  <a:srgbClr val="FF0000"/>
                </a:solidFill>
                <a:ea typeface="Tahoma" charset="0"/>
                <a:cs typeface="Tahoma" charset="0"/>
              </a:rPr>
              <a:t>A</a:t>
            </a:r>
            <a:r>
              <a:rPr lang="fr-FR" sz="4400" b="1" baseline="-25000" dirty="0" smtClean="0">
                <a:solidFill>
                  <a:srgbClr val="FF0000"/>
                </a:solidFill>
                <a:ea typeface="Tahoma" charset="0"/>
                <a:cs typeface="Tahoma" charset="0"/>
              </a:rPr>
              <a:t>LU</a:t>
            </a:r>
            <a:r>
              <a:rPr lang="fr-FR" sz="4400" b="1" dirty="0" smtClean="0">
                <a:solidFill>
                  <a:srgbClr val="964305"/>
                </a:solidFill>
                <a:effectLst>
                  <a:outerShdw blurRad="50800" dist="38100" dir="2700000">
                    <a:srgbClr val="000000">
                      <a:alpha val="30000"/>
                    </a:srgbClr>
                  </a:outerShdw>
                </a:effectLst>
                <a:ea typeface="Tahoma" charset="0"/>
                <a:cs typeface="Tahoma" charset="0"/>
              </a:rPr>
              <a:t> </a:t>
            </a:r>
            <a:r>
              <a:rPr lang="fr-FR" sz="4400" b="1" dirty="0" smtClean="0">
                <a:solidFill>
                  <a:srgbClr val="000090"/>
                </a:solidFill>
                <a:ea typeface="Tahoma" charset="0"/>
                <a:cs typeface="Tahoma" charset="0"/>
              </a:rPr>
              <a:t>projections for protons</a:t>
            </a:r>
            <a:endParaRPr lang="en-US" b="1" dirty="0">
              <a:solidFill>
                <a:srgbClr val="000090"/>
              </a:solidFill>
            </a:endParaRPr>
          </a:p>
        </p:txBody>
      </p:sp>
      <p:grpSp>
        <p:nvGrpSpPr>
          <p:cNvPr id="3" name="Group 24"/>
          <p:cNvGrpSpPr>
            <a:grpSpLocks/>
          </p:cNvGrpSpPr>
          <p:nvPr/>
        </p:nvGrpSpPr>
        <p:grpSpPr bwMode="auto">
          <a:xfrm>
            <a:off x="189526" y="754716"/>
            <a:ext cx="2298700" cy="698500"/>
            <a:chOff x="762001" y="3167063"/>
            <a:chExt cx="2298699" cy="698500"/>
          </a:xfrm>
        </p:grpSpPr>
        <p:sp>
          <p:nvSpPr>
            <p:cNvPr id="7" name="Rectangle 11"/>
            <p:cNvSpPr>
              <a:spLocks noChangeArrowheads="1"/>
            </p:cNvSpPr>
            <p:nvPr/>
          </p:nvSpPr>
          <p:spPr bwMode="auto">
            <a:xfrm>
              <a:off x="762001" y="3179763"/>
              <a:ext cx="2298699" cy="685800"/>
            </a:xfrm>
            <a:prstGeom prst="rect">
              <a:avLst/>
            </a:prstGeom>
            <a:noFill/>
            <a:ln w="12700">
              <a:solidFill>
                <a:srgbClr val="161616"/>
              </a:solidFill>
              <a:miter lim="800000"/>
              <a:headEnd/>
              <a:tailEnd/>
            </a:ln>
          </p:spPr>
          <p:txBody>
            <a:bodyPr wrap="none" anchor="ctr">
              <a:prstTxWarp prst="textNoShape">
                <a:avLst/>
              </a:prstTxWarp>
            </a:bodyPr>
            <a:lstStyle/>
            <a:p>
              <a:endParaRPr lang="en-US"/>
            </a:p>
          </p:txBody>
        </p:sp>
        <p:sp>
          <p:nvSpPr>
            <p:cNvPr id="8" name="Text Box 12"/>
            <p:cNvSpPr txBox="1">
              <a:spLocks noChangeArrowheads="1"/>
            </p:cNvSpPr>
            <p:nvPr/>
          </p:nvSpPr>
          <p:spPr bwMode="auto">
            <a:xfrm>
              <a:off x="825501" y="3167063"/>
              <a:ext cx="2209800" cy="579437"/>
            </a:xfrm>
            <a:prstGeom prst="rect">
              <a:avLst/>
            </a:prstGeom>
            <a:noFill/>
            <a:ln w="9525">
              <a:noFill/>
              <a:miter lim="800000"/>
              <a:headEnd/>
              <a:tailEnd/>
            </a:ln>
          </p:spPr>
          <p:txBody>
            <a:bodyPr>
              <a:prstTxWarp prst="textNoShape">
                <a:avLst/>
              </a:prstTxWarp>
              <a:spAutoFit/>
            </a:bodyPr>
            <a:lstStyle/>
            <a:p>
              <a:pPr eaLnBrk="1" hangingPunct="1"/>
              <a:r>
                <a:rPr lang="en-US" sz="3200" b="1" dirty="0" err="1">
                  <a:solidFill>
                    <a:srgbClr val="FF0000"/>
                  </a:solidFill>
                  <a:latin typeface="Times New Roman" charset="0"/>
                </a:rPr>
                <a:t>e</a:t>
              </a:r>
              <a:r>
                <a:rPr lang="en-US" sz="3200" b="1" dirty="0">
                  <a:solidFill>
                    <a:srgbClr val="FF0000"/>
                  </a:solidFill>
                  <a:latin typeface="Times New Roman" charset="0"/>
                </a:rPr>
                <a:t> </a:t>
              </a:r>
              <a:r>
                <a:rPr lang="en-US" sz="3200" b="1" dirty="0" err="1">
                  <a:solidFill>
                    <a:srgbClr val="FF0000"/>
                  </a:solidFill>
                  <a:latin typeface="Times New Roman" charset="0"/>
                </a:rPr>
                <a:t>p</a:t>
              </a:r>
              <a:r>
                <a:rPr lang="en-US" sz="3200" b="1" dirty="0">
                  <a:solidFill>
                    <a:srgbClr val="FF0000"/>
                  </a:solidFill>
                  <a:latin typeface="Times New Roman" charset="0"/>
                </a:rPr>
                <a:t>        </a:t>
              </a:r>
              <a:r>
                <a:rPr lang="en-US" sz="3200" b="1" dirty="0" err="1">
                  <a:solidFill>
                    <a:srgbClr val="FF0000"/>
                  </a:solidFill>
                  <a:latin typeface="Times New Roman" charset="0"/>
                </a:rPr>
                <a:t>ep</a:t>
              </a:r>
              <a:r>
                <a:rPr lang="en-US" sz="3200" b="1" dirty="0" err="1">
                  <a:solidFill>
                    <a:srgbClr val="FF0000"/>
                  </a:solidFill>
                  <a:latin typeface="Symbol" charset="2"/>
                </a:rPr>
                <a:t>g</a:t>
              </a:r>
              <a:r>
                <a:rPr lang="en-US" sz="3200" dirty="0">
                  <a:solidFill>
                    <a:schemeClr val="accent2"/>
                  </a:solidFill>
                  <a:latin typeface="Symbol" charset="2"/>
                </a:rPr>
                <a:t>  </a:t>
              </a:r>
              <a:endParaRPr lang="en-US" sz="3200" dirty="0">
                <a:solidFill>
                  <a:schemeClr val="accent2"/>
                </a:solidFill>
                <a:latin typeface="Times New Roman" charset="0"/>
              </a:endParaRPr>
            </a:p>
          </p:txBody>
        </p:sp>
        <p:sp>
          <p:nvSpPr>
            <p:cNvPr id="9" name="Line 13"/>
            <p:cNvSpPr>
              <a:spLocks noChangeShapeType="1"/>
            </p:cNvSpPr>
            <p:nvPr/>
          </p:nvSpPr>
          <p:spPr bwMode="auto">
            <a:xfrm>
              <a:off x="1638301" y="3554413"/>
              <a:ext cx="457200" cy="0"/>
            </a:xfrm>
            <a:prstGeom prst="line">
              <a:avLst/>
            </a:prstGeom>
            <a:noFill/>
            <a:ln w="19050">
              <a:solidFill>
                <a:srgbClr val="FF0000"/>
              </a:solidFill>
              <a:miter lim="800000"/>
              <a:headEnd/>
              <a:tailEnd type="arrow" w="med" len="med"/>
            </a:ln>
          </p:spPr>
          <p:txBody>
            <a:bodyPr wrap="none" anchor="ctr">
              <a:prstTxWarp prst="textNoShape">
                <a:avLst/>
              </a:prstTxWarp>
            </a:bodyPr>
            <a:lstStyle/>
            <a:p>
              <a:endParaRPr lang="en-US"/>
            </a:p>
          </p:txBody>
        </p:sp>
        <p:sp>
          <p:nvSpPr>
            <p:cNvPr id="10" name="Line 14"/>
            <p:cNvSpPr>
              <a:spLocks noChangeShapeType="1"/>
            </p:cNvSpPr>
            <p:nvPr/>
          </p:nvSpPr>
          <p:spPr bwMode="auto">
            <a:xfrm>
              <a:off x="977901" y="3365500"/>
              <a:ext cx="228600" cy="0"/>
            </a:xfrm>
            <a:prstGeom prst="line">
              <a:avLst/>
            </a:prstGeom>
            <a:noFill/>
            <a:ln w="9525">
              <a:solidFill>
                <a:srgbClr val="FF0000"/>
              </a:solidFill>
              <a:miter lim="800000"/>
              <a:headEnd/>
              <a:tailEnd type="triangle" w="med" len="med"/>
            </a:ln>
          </p:spPr>
          <p:txBody>
            <a:bodyPr wrap="none" anchor="ctr">
              <a:prstTxWarp prst="textNoShape">
                <a:avLst/>
              </a:prstTxWarp>
            </a:bodyPr>
            <a:lstStyle/>
            <a:p>
              <a:endParaRPr lang="en-US"/>
            </a:p>
          </p:txBody>
        </p:sp>
      </p:grpSp>
      <p:sp>
        <p:nvSpPr>
          <p:cNvPr id="12" name="Text Box 7"/>
          <p:cNvSpPr txBox="1">
            <a:spLocks noChangeArrowheads="1"/>
          </p:cNvSpPr>
          <p:nvPr/>
        </p:nvSpPr>
        <p:spPr bwMode="auto">
          <a:xfrm>
            <a:off x="195445" y="1535766"/>
            <a:ext cx="1958883" cy="523220"/>
          </a:xfrm>
          <a:prstGeom prst="rect">
            <a:avLst/>
          </a:prstGeom>
          <a:noFill/>
          <a:ln w="28575">
            <a:noFill/>
            <a:miter lim="800000"/>
            <a:headEnd/>
            <a:tailEnd/>
          </a:ln>
        </p:spPr>
        <p:txBody>
          <a:bodyPr wrap="none">
            <a:prstTxWarp prst="textNoShape">
              <a:avLst/>
            </a:prstTxWarp>
            <a:spAutoFit/>
          </a:bodyPr>
          <a:lstStyle/>
          <a:p>
            <a:pPr algn="ctr"/>
            <a:r>
              <a:rPr lang="en-US" sz="2800" i="1" dirty="0" err="1" smtClean="0"/>
              <a:t>E</a:t>
            </a:r>
            <a:r>
              <a:rPr lang="en-US" sz="2800" i="1" baseline="-25000" dirty="0" err="1" smtClean="0"/>
              <a:t>e</a:t>
            </a:r>
            <a:r>
              <a:rPr lang="en-US" sz="2800" i="1" dirty="0" smtClean="0"/>
              <a:t>=11GeV</a:t>
            </a:r>
            <a:endParaRPr lang="en-US" sz="2800" i="1" dirty="0"/>
          </a:p>
        </p:txBody>
      </p:sp>
      <p:grpSp>
        <p:nvGrpSpPr>
          <p:cNvPr id="4" name="Group 21"/>
          <p:cNvGrpSpPr/>
          <p:nvPr/>
        </p:nvGrpSpPr>
        <p:grpSpPr>
          <a:xfrm>
            <a:off x="1910951" y="1484966"/>
            <a:ext cx="5346633" cy="4965700"/>
            <a:chOff x="3771291" y="1236663"/>
            <a:chExt cx="5346633" cy="4965700"/>
          </a:xfrm>
        </p:grpSpPr>
        <p:pic>
          <p:nvPicPr>
            <p:cNvPr id="23" name="Picture 2" descr="drawplotu"/>
            <p:cNvPicPr>
              <a:picLocks noChangeAspect="1" noChangeArrowheads="1"/>
            </p:cNvPicPr>
            <p:nvPr/>
          </p:nvPicPr>
          <p:blipFill>
            <a:blip r:embed="rId2"/>
            <a:srcRect/>
            <a:stretch>
              <a:fillRect/>
            </a:stretch>
          </p:blipFill>
          <p:spPr bwMode="auto">
            <a:xfrm>
              <a:off x="3937912" y="1236663"/>
              <a:ext cx="5180012" cy="4889500"/>
            </a:xfrm>
            <a:prstGeom prst="rect">
              <a:avLst/>
            </a:prstGeom>
            <a:noFill/>
            <a:ln w="9525">
              <a:noFill/>
              <a:miter lim="800000"/>
              <a:headEnd/>
              <a:tailEnd/>
            </a:ln>
          </p:spPr>
        </p:pic>
        <p:sp>
          <p:nvSpPr>
            <p:cNvPr id="24" name="TextBox 23"/>
            <p:cNvSpPr txBox="1"/>
            <p:nvPr/>
          </p:nvSpPr>
          <p:spPr>
            <a:xfrm>
              <a:off x="7326176" y="5925364"/>
              <a:ext cx="635160" cy="276999"/>
            </a:xfrm>
            <a:prstGeom prst="rect">
              <a:avLst/>
            </a:prstGeom>
            <a:noFill/>
          </p:spPr>
          <p:txBody>
            <a:bodyPr wrap="none" rtlCol="0">
              <a:spAutoFit/>
            </a:bodyPr>
            <a:lstStyle/>
            <a:p>
              <a:r>
                <a:rPr lang="en-US" sz="1200" b="1" dirty="0" smtClean="0"/>
                <a:t>, GeV</a:t>
              </a:r>
              <a:r>
                <a:rPr lang="en-US" sz="1200" b="1" baseline="30000" dirty="0" smtClean="0"/>
                <a:t>2</a:t>
              </a:r>
              <a:endParaRPr lang="en-US" sz="1200" b="1" baseline="30000" dirty="0"/>
            </a:p>
          </p:txBody>
        </p:sp>
        <p:sp>
          <p:nvSpPr>
            <p:cNvPr id="25" name="TextBox 24"/>
            <p:cNvSpPr txBox="1"/>
            <p:nvPr/>
          </p:nvSpPr>
          <p:spPr>
            <a:xfrm rot="16200000">
              <a:off x="3668980" y="3258051"/>
              <a:ext cx="481622" cy="276999"/>
            </a:xfrm>
            <a:prstGeom prst="rect">
              <a:avLst/>
            </a:prstGeom>
            <a:noFill/>
          </p:spPr>
          <p:txBody>
            <a:bodyPr wrap="none" rtlCol="0">
              <a:spAutoFit/>
            </a:bodyPr>
            <a:lstStyle/>
            <a:p>
              <a:r>
                <a:rPr lang="en-US" sz="1200" dirty="0" err="1" smtClean="0"/>
                <a:t>sin</a:t>
              </a:r>
              <a:r>
                <a:rPr lang="en-US" sz="1200" dirty="0" err="1" smtClean="0">
                  <a:latin typeface="Calibri"/>
                  <a:cs typeface="Calibri"/>
                </a:rPr>
                <a:t>φ</a:t>
              </a:r>
              <a:endParaRPr lang="en-US" sz="1200" dirty="0">
                <a:latin typeface="Calibri"/>
                <a:cs typeface="Calibri"/>
              </a:endParaRPr>
            </a:p>
          </p:txBody>
        </p:sp>
      </p:grpSp>
      <p:sp>
        <p:nvSpPr>
          <p:cNvPr id="26" name="AutoShape 12"/>
          <p:cNvSpPr>
            <a:spLocks noChangeArrowheads="1"/>
          </p:cNvSpPr>
          <p:nvPr/>
        </p:nvSpPr>
        <p:spPr bwMode="auto">
          <a:xfrm rot="20805328">
            <a:off x="-1015057" y="3999537"/>
            <a:ext cx="1011395" cy="149392"/>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28575">
            <a:solidFill>
              <a:schemeClr val="tx1"/>
            </a:solidFill>
            <a:miter lim="800000"/>
            <a:headEnd/>
            <a:tailEnd/>
          </a:ln>
        </p:spPr>
        <p:txBody>
          <a:bodyPr wrap="none" anchor="ctr">
            <a:prstTxWarp prst="textNoShape">
              <a:avLst/>
            </a:prstTxWarp>
          </a:bodyPr>
          <a:lstStyle/>
          <a:p>
            <a:endParaRPr lang="en-US"/>
          </a:p>
        </p:txBody>
      </p:sp>
      <p:sp>
        <p:nvSpPr>
          <p:cNvPr id="27" name="Rectangle 22"/>
          <p:cNvSpPr>
            <a:spLocks noChangeArrowheads="1"/>
          </p:cNvSpPr>
          <p:nvPr/>
        </p:nvSpPr>
        <p:spPr bwMode="auto">
          <a:xfrm>
            <a:off x="2685583" y="823912"/>
            <a:ext cx="4572000" cy="533400"/>
          </a:xfrm>
          <a:prstGeom prst="rect">
            <a:avLst/>
          </a:prstGeom>
          <a:solidFill>
            <a:schemeClr val="bg1"/>
          </a:solidFill>
          <a:ln w="9525">
            <a:solidFill>
              <a:schemeClr val="tx2"/>
            </a:solidFill>
            <a:miter lim="800000"/>
            <a:headEnd/>
            <a:tailEnd/>
          </a:ln>
        </p:spPr>
        <p:txBody>
          <a:bodyPr wrap="none" anchor="ctr">
            <a:prstTxWarp prst="textNoShape">
              <a:avLst/>
            </a:prstTxWarp>
          </a:bodyPr>
          <a:lstStyle/>
          <a:p>
            <a:endParaRPr lang="en-US">
              <a:solidFill>
                <a:srgbClr val="3366FF"/>
              </a:solidFill>
            </a:endParaRPr>
          </a:p>
        </p:txBody>
      </p:sp>
      <p:sp>
        <p:nvSpPr>
          <p:cNvPr id="28" name="Text Box 23"/>
          <p:cNvSpPr txBox="1">
            <a:spLocks noChangeArrowheads="1"/>
          </p:cNvSpPr>
          <p:nvPr/>
        </p:nvSpPr>
        <p:spPr bwMode="auto">
          <a:xfrm>
            <a:off x="2737971" y="868362"/>
            <a:ext cx="4519613" cy="369888"/>
          </a:xfrm>
          <a:prstGeom prst="rect">
            <a:avLst/>
          </a:prstGeom>
          <a:noFill/>
          <a:ln w="9525">
            <a:noFill/>
            <a:miter lim="800000"/>
            <a:headEnd/>
            <a:tailEnd/>
          </a:ln>
          <a:effectLst/>
        </p:spPr>
        <p:txBody>
          <a:bodyPr>
            <a:prstTxWarp prst="textNoShape">
              <a:avLst/>
            </a:prstTxWarp>
            <a:spAutoFit/>
            <a:scene3d>
              <a:camera prst="orthographicFront"/>
              <a:lightRig rig="threePt" dir="t">
                <a:rot lat="0" lon="0" rev="0"/>
              </a:lightRig>
            </a:scene3d>
            <a:sp3d/>
          </a:bodyPr>
          <a:lstStyle/>
          <a:p>
            <a:pPr eaLnBrk="1" hangingPunct="1">
              <a:defRPr/>
            </a:pPr>
            <a:r>
              <a:rPr lang="en-US" dirty="0">
                <a:latin typeface="Symbol" pitchFamily="-65" charset="2"/>
                <a:sym typeface="Symbol" pitchFamily="-65" charset="2"/>
              </a:rPr>
              <a:t></a:t>
            </a:r>
            <a:r>
              <a:rPr lang="en-US" baseline="-25000" dirty="0">
                <a:latin typeface="Comic Sans MS" pitchFamily="-65" charset="0"/>
              </a:rPr>
              <a:t>LU</a:t>
            </a:r>
            <a:r>
              <a:rPr lang="en-US" dirty="0">
                <a:latin typeface="Symbol" pitchFamily="-65" charset="2"/>
              </a:rPr>
              <a:t> </a:t>
            </a:r>
            <a:r>
              <a:rPr lang="en-US" dirty="0">
                <a:latin typeface="Tahoma" pitchFamily="-65" charset="0"/>
              </a:rPr>
              <a:t>~ </a:t>
            </a:r>
            <a:r>
              <a:rPr lang="en-US" dirty="0" err="1">
                <a:solidFill>
                  <a:srgbClr val="FF0000"/>
                </a:solidFill>
                <a:latin typeface="Tahoma" pitchFamily="-65" charset="0"/>
              </a:rPr>
              <a:t>sin</a:t>
            </a:r>
            <a:r>
              <a:rPr lang="en-US" dirty="0" err="1">
                <a:solidFill>
                  <a:srgbClr val="FF0000"/>
                </a:solidFill>
                <a:latin typeface="Tahoma" pitchFamily="-65" charset="0"/>
                <a:sym typeface="Symbol" pitchFamily="-65" charset="2"/>
              </a:rPr>
              <a:t></a:t>
            </a:r>
            <a:r>
              <a:rPr lang="en-US" dirty="0">
                <a:solidFill>
                  <a:srgbClr val="FF0000"/>
                </a:solidFill>
                <a:latin typeface="Tahoma" pitchFamily="-65" charset="0"/>
              </a:rPr>
              <a:t> </a:t>
            </a:r>
            <a:r>
              <a:rPr lang="en-US" dirty="0">
                <a:latin typeface="Tahoma" pitchFamily="-65" charset="0"/>
              </a:rPr>
              <a:t>{F</a:t>
            </a:r>
            <a:r>
              <a:rPr lang="en-US" baseline="-25000" dirty="0">
                <a:latin typeface="Tahoma" pitchFamily="-65" charset="0"/>
              </a:rPr>
              <a:t>1</a:t>
            </a:r>
            <a:r>
              <a:rPr lang="en-US" b="1" i="1" dirty="0">
                <a:solidFill>
                  <a:srgbClr val="FF0000"/>
                </a:solidFill>
                <a:latin typeface="Times New Roman" pitchFamily="-65" charset="0"/>
              </a:rPr>
              <a:t>H</a:t>
            </a:r>
            <a:r>
              <a:rPr lang="en-US" dirty="0">
                <a:solidFill>
                  <a:schemeClr val="hlink">
                    <a:alpha val="65999"/>
                  </a:schemeClr>
                </a:solidFill>
                <a:latin typeface="Times New Roman" pitchFamily="-65" charset="0"/>
              </a:rPr>
              <a:t> </a:t>
            </a:r>
            <a:r>
              <a:rPr lang="en-US" dirty="0">
                <a:latin typeface="Tahoma" pitchFamily="-65" charset="0"/>
              </a:rPr>
              <a:t>+ </a:t>
            </a:r>
            <a:r>
              <a:rPr lang="el-GR" dirty="0">
                <a:latin typeface="Lucida Grande" pitchFamily="-65" charset="0"/>
              </a:rPr>
              <a:t>ξ</a:t>
            </a:r>
            <a:r>
              <a:rPr lang="en-US" dirty="0">
                <a:latin typeface="Tahoma" pitchFamily="-65" charset="0"/>
              </a:rPr>
              <a:t>(F</a:t>
            </a:r>
            <a:r>
              <a:rPr lang="en-US" baseline="-25000" dirty="0">
                <a:latin typeface="Tahoma" pitchFamily="-65" charset="0"/>
              </a:rPr>
              <a:t>1</a:t>
            </a:r>
            <a:r>
              <a:rPr lang="en-US" dirty="0">
                <a:latin typeface="Tahoma" pitchFamily="-65" charset="0"/>
              </a:rPr>
              <a:t>+F</a:t>
            </a:r>
            <a:r>
              <a:rPr lang="en-US" baseline="-25000" dirty="0">
                <a:latin typeface="Tahoma" pitchFamily="-65" charset="0"/>
              </a:rPr>
              <a:t>2</a:t>
            </a:r>
            <a:r>
              <a:rPr lang="en-US" dirty="0">
                <a:latin typeface="Tahoma" pitchFamily="-65" charset="0"/>
              </a:rPr>
              <a:t>)</a:t>
            </a:r>
            <a:r>
              <a:rPr lang="en-US" b="1" i="1" dirty="0">
                <a:solidFill>
                  <a:srgbClr val="00C000"/>
                </a:solidFill>
                <a:latin typeface="Times New Roman" pitchFamily="-65" charset="0"/>
              </a:rPr>
              <a:t>H</a:t>
            </a:r>
            <a:r>
              <a:rPr lang="en-US" b="1" dirty="0">
                <a:solidFill>
                  <a:srgbClr val="0000FF"/>
                </a:solidFill>
                <a:latin typeface="Times New Roman" pitchFamily="-65" charset="0"/>
              </a:rPr>
              <a:t> </a:t>
            </a:r>
            <a:r>
              <a:rPr lang="en-US" dirty="0">
                <a:latin typeface="Tahoma" pitchFamily="-65" charset="0"/>
              </a:rPr>
              <a:t>+kF</a:t>
            </a:r>
            <a:r>
              <a:rPr lang="en-US" baseline="-25000" dirty="0">
                <a:latin typeface="Tahoma" pitchFamily="-65" charset="0"/>
              </a:rPr>
              <a:t>2</a:t>
            </a:r>
            <a:r>
              <a:rPr lang="en-US" b="1" i="1" dirty="0">
                <a:solidFill>
                  <a:srgbClr val="0000FF"/>
                </a:solidFill>
                <a:latin typeface="Times New Roman" pitchFamily="-65" charset="0"/>
              </a:rPr>
              <a:t>E</a:t>
            </a:r>
            <a:r>
              <a:rPr lang="en-US" dirty="0">
                <a:latin typeface="Tahoma" pitchFamily="-65" charset="0"/>
              </a:rPr>
              <a:t>}d</a:t>
            </a:r>
            <a:r>
              <a:rPr lang="en-US" dirty="0">
                <a:latin typeface="Tahoma" pitchFamily="-65" charset="0"/>
                <a:sym typeface="Symbol" pitchFamily="-65" charset="2"/>
              </a:rPr>
              <a:t></a:t>
            </a:r>
            <a:endParaRPr lang="en-US" dirty="0">
              <a:solidFill>
                <a:schemeClr val="tx2"/>
              </a:solidFill>
              <a:latin typeface="Tahoma" pitchFamily="-65" charset="0"/>
              <a:sym typeface="Symbol" pitchFamily="-65" charset="2"/>
            </a:endParaRPr>
          </a:p>
        </p:txBody>
      </p:sp>
      <p:sp>
        <p:nvSpPr>
          <p:cNvPr id="29" name="Rectangle 24"/>
          <p:cNvSpPr>
            <a:spLocks noChangeArrowheads="1"/>
          </p:cNvSpPr>
          <p:nvPr/>
        </p:nvSpPr>
        <p:spPr bwMode="auto">
          <a:xfrm>
            <a:off x="5614521" y="711200"/>
            <a:ext cx="314325" cy="369887"/>
          </a:xfrm>
          <a:prstGeom prst="rect">
            <a:avLst/>
          </a:prstGeom>
          <a:noFill/>
          <a:ln w="9525">
            <a:noFill/>
            <a:miter lim="800000"/>
            <a:headEnd/>
            <a:tailEnd/>
          </a:ln>
        </p:spPr>
        <p:txBody>
          <a:bodyPr wrap="none" lIns="0" tIns="0" rIns="0" bIns="0">
            <a:prstTxWarp prst="textNoShape">
              <a:avLst/>
            </a:prstTxWarp>
            <a:spAutoFit/>
          </a:bodyPr>
          <a:lstStyle/>
          <a:p>
            <a:pPr eaLnBrk="1" hangingPunct="1"/>
            <a:r>
              <a:rPr lang="en-US" sz="2400" b="1" dirty="0">
                <a:solidFill>
                  <a:srgbClr val="FFFF00"/>
                </a:solidFill>
                <a:latin typeface="Times New Roman" charset="0"/>
              </a:rPr>
              <a:t>  </a:t>
            </a:r>
            <a:r>
              <a:rPr lang="en-US" sz="2400" b="1" dirty="0">
                <a:solidFill>
                  <a:srgbClr val="00C000"/>
                </a:solidFill>
                <a:latin typeface="Times New Roman" charset="0"/>
              </a:rPr>
              <a:t>~</a:t>
            </a:r>
            <a:endParaRPr lang="en-US" sz="2400" b="1" dirty="0">
              <a:solidFill>
                <a:srgbClr val="00C000"/>
              </a:solidFill>
              <a:latin typeface="Tahoma"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24611267"/>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mp:transition xmlns:mp="http://schemas.microsoft.com/office/mac/powerpoint/2008/mai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0" presetClass="path" presetSubtype="0" accel="50000" decel="50000" fill="hold" grpId="0" nodeType="withEffect">
                                  <p:stCondLst>
                                    <p:cond delay="0"/>
                                  </p:stCondLst>
                                  <p:childTnLst>
                                    <p:animMotion origin="layout" path="M -0.1125 0.01111 L 0.46337 -0.05625 " pathEditMode="relative" rAng="0" ptsTypes="AA">
                                      <p:cBhvr>
                                        <p:cTn id="8" dur="2000" fill="hold"/>
                                        <p:tgtEl>
                                          <p:spTgt spid="26"/>
                                        </p:tgtEl>
                                        <p:attrNameLst>
                                          <p:attrName>ppt_x</p:attrName>
                                          <p:attrName>ppt_y</p:attrName>
                                        </p:attrNameLst>
                                      </p:cBhvr>
                                      <p:rCtr x="28800" y="-3400"/>
                                    </p:animMotion>
                                  </p:childTnLst>
                                </p:cTn>
                              </p:par>
                            </p:childTnLst>
                          </p:cTn>
                        </p:par>
                        <p:par>
                          <p:cTn id="9" fill="hold">
                            <p:stCondLst>
                              <p:cond delay="2000"/>
                            </p:stCondLst>
                            <p:childTnLst>
                              <p:par>
                                <p:cTn id="10" presetID="10" presetClass="exit" presetSubtype="0" fill="hold" grpId="2" nodeType="afterEffect">
                                  <p:stCondLst>
                                    <p:cond delay="0"/>
                                  </p:stCondLst>
                                  <p:childTnLst>
                                    <p:animEffect transition="out" filter="fade">
                                      <p:cBhvr>
                                        <p:cTn id="11" dur="2000"/>
                                        <p:tgtEl>
                                          <p:spTgt spid="26"/>
                                        </p:tgtEl>
                                      </p:cBhvr>
                                    </p:animEffect>
                                    <p:set>
                                      <p:cBhvr>
                                        <p:cTn id="12" dur="1" fill="hold">
                                          <p:stCondLst>
                                            <p:cond delay="19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P spid="26" grpId="2" animBg="1"/>
    </p:bld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1" name="Rectangle 1026"/>
          <p:cNvSpPr txBox="1">
            <a:spLocks noChangeArrowheads="1"/>
          </p:cNvSpPr>
          <p:nvPr/>
        </p:nvSpPr>
        <p:spPr bwMode="auto">
          <a:xfrm>
            <a:off x="12700" y="0"/>
            <a:ext cx="9131300" cy="685800"/>
          </a:xfrm>
          <a:prstGeom prst="rect">
            <a:avLst/>
          </a:prstGeom>
          <a:noFill/>
          <a:ln w="9525">
            <a:noFill/>
            <a:miter lim="800000"/>
            <a:headEnd/>
            <a:tailEnd/>
          </a:ln>
        </p:spPr>
        <p:txBody>
          <a:bodyPr anchor="ctr">
            <a:prstTxWarp prst="textNoShape">
              <a:avLst/>
            </a:prstTxWarp>
          </a:bodyPr>
          <a:lstStyle/>
          <a:p>
            <a:pPr algn="ctr">
              <a:lnSpc>
                <a:spcPct val="90000"/>
              </a:lnSpc>
            </a:pPr>
            <a:r>
              <a:rPr lang="fr-FR" sz="3600" b="1" dirty="0" smtClean="0">
                <a:solidFill>
                  <a:srgbClr val="00C000"/>
                </a:solidFill>
                <a:latin typeface="Calibri"/>
                <a:ea typeface="Tahoma" charset="0"/>
                <a:cs typeface="Calibri"/>
              </a:rPr>
              <a:t>A</a:t>
            </a:r>
            <a:r>
              <a:rPr lang="fr-FR" sz="3600" b="1" baseline="-25000" dirty="0" smtClean="0">
                <a:solidFill>
                  <a:srgbClr val="00C000"/>
                </a:solidFill>
                <a:latin typeface="Calibri"/>
                <a:ea typeface="Tahoma" charset="0"/>
                <a:cs typeface="Calibri"/>
              </a:rPr>
              <a:t>UL </a:t>
            </a:r>
            <a:r>
              <a:rPr lang="fr-FR" sz="3600" b="1" dirty="0" smtClean="0">
                <a:solidFill>
                  <a:srgbClr val="000090"/>
                </a:solidFill>
                <a:latin typeface="Calibri"/>
                <a:ea typeface="Tahoma" charset="0"/>
                <a:cs typeface="Calibri"/>
              </a:rPr>
              <a:t>projections for </a:t>
            </a:r>
            <a:r>
              <a:rPr lang="fr-FR" sz="3600" b="1" dirty="0" smtClean="0">
                <a:solidFill>
                  <a:srgbClr val="2D2D8A"/>
                </a:solidFill>
                <a:latin typeface="Calibri"/>
                <a:ea typeface="Tahoma" charset="0"/>
                <a:cs typeface="Calibri"/>
              </a:rPr>
              <a:t>protons</a:t>
            </a:r>
            <a:endParaRPr lang="fr-FR" sz="3600" b="1" dirty="0">
              <a:solidFill>
                <a:srgbClr val="2D2D8A"/>
              </a:solidFill>
              <a:latin typeface="Calibri"/>
              <a:ea typeface="Tahoma" charset="0"/>
              <a:cs typeface="Calibri"/>
            </a:endParaRPr>
          </a:p>
        </p:txBody>
      </p:sp>
      <p:pic>
        <p:nvPicPr>
          <p:cNvPr id="12" name="Picture 11"/>
          <p:cNvPicPr>
            <a:picLocks noChangeAspect="1"/>
          </p:cNvPicPr>
          <p:nvPr/>
        </p:nvPicPr>
        <p:blipFill>
          <a:blip r:embed="rId3"/>
          <a:srcRect l="11047" t="6345" r="10393" b="50846"/>
          <a:stretch>
            <a:fillRect/>
          </a:stretch>
        </p:blipFill>
        <p:spPr>
          <a:xfrm>
            <a:off x="3287105" y="1188352"/>
            <a:ext cx="5657942" cy="5156200"/>
          </a:xfrm>
          <a:prstGeom prst="rect">
            <a:avLst/>
          </a:prstGeom>
        </p:spPr>
      </p:pic>
      <p:sp>
        <p:nvSpPr>
          <p:cNvPr id="14" name="Rectangle 9"/>
          <p:cNvSpPr>
            <a:spLocks noChangeArrowheads="1"/>
          </p:cNvSpPr>
          <p:nvPr/>
        </p:nvSpPr>
        <p:spPr bwMode="auto">
          <a:xfrm>
            <a:off x="4305142" y="1840376"/>
            <a:ext cx="673629" cy="667121"/>
          </a:xfrm>
          <a:prstGeom prst="rect">
            <a:avLst/>
          </a:prstGeom>
          <a:solidFill>
            <a:srgbClr val="EAEAEA"/>
          </a:solidFill>
          <a:ln w="9525">
            <a:solidFill>
              <a:schemeClr val="bg2"/>
            </a:solidFill>
            <a:miter lim="800000"/>
            <a:headEnd/>
            <a:tailEnd/>
          </a:ln>
        </p:spPr>
        <p:txBody>
          <a:bodyPr wrap="none" anchor="ctr">
            <a:prstTxWarp prst="textNoShape">
              <a:avLst/>
            </a:prstTxWarp>
          </a:bodyPr>
          <a:lstStyle/>
          <a:p>
            <a:endParaRPr lang="en-US"/>
          </a:p>
        </p:txBody>
      </p:sp>
      <p:sp>
        <p:nvSpPr>
          <p:cNvPr id="15" name="Text Box 10"/>
          <p:cNvSpPr txBox="1">
            <a:spLocks noChangeArrowheads="1"/>
          </p:cNvSpPr>
          <p:nvPr/>
        </p:nvSpPr>
        <p:spPr bwMode="auto">
          <a:xfrm>
            <a:off x="4305142" y="1874244"/>
            <a:ext cx="673629" cy="461665"/>
          </a:xfrm>
          <a:prstGeom prst="rect">
            <a:avLst/>
          </a:prstGeom>
          <a:noFill/>
          <a:ln w="9525">
            <a:noFill/>
            <a:miter lim="800000"/>
            <a:headEnd/>
            <a:tailEnd/>
          </a:ln>
        </p:spPr>
        <p:txBody>
          <a:bodyPr wrap="square">
            <a:prstTxWarp prst="textNoShape">
              <a:avLst/>
            </a:prstTxWarp>
            <a:spAutoFit/>
          </a:bodyPr>
          <a:lstStyle/>
          <a:p>
            <a:pPr algn="ctr"/>
            <a:r>
              <a:rPr lang="en-US" sz="2400" b="0" dirty="0" smtClean="0">
                <a:solidFill>
                  <a:srgbClr val="FF0000"/>
                </a:solidFill>
              </a:rPr>
              <a:t>A</a:t>
            </a:r>
            <a:r>
              <a:rPr lang="en-US" sz="2400" baseline="-25000" dirty="0" smtClean="0">
                <a:solidFill>
                  <a:srgbClr val="FF0000"/>
                </a:solidFill>
              </a:rPr>
              <a:t>U</a:t>
            </a:r>
            <a:r>
              <a:rPr lang="en-US" sz="2400" b="0" baseline="-25000" dirty="0" smtClean="0">
                <a:solidFill>
                  <a:srgbClr val="FF0000"/>
                </a:solidFill>
              </a:rPr>
              <a:t>L</a:t>
            </a:r>
            <a:endParaRPr lang="en-US" sz="2400" b="0" baseline="-25000" dirty="0">
              <a:solidFill>
                <a:srgbClr val="FF0000"/>
              </a:solidFill>
            </a:endParaRPr>
          </a:p>
        </p:txBody>
      </p:sp>
      <p:grpSp>
        <p:nvGrpSpPr>
          <p:cNvPr id="2" name="Group 18"/>
          <p:cNvGrpSpPr/>
          <p:nvPr/>
        </p:nvGrpSpPr>
        <p:grpSpPr>
          <a:xfrm>
            <a:off x="506435" y="822195"/>
            <a:ext cx="2185965" cy="584776"/>
            <a:chOff x="762000" y="914400"/>
            <a:chExt cx="2602870" cy="584776"/>
          </a:xfrm>
        </p:grpSpPr>
        <p:sp>
          <p:nvSpPr>
            <p:cNvPr id="19" name="Text Box 7"/>
            <p:cNvSpPr txBox="1">
              <a:spLocks noChangeArrowheads="1"/>
            </p:cNvSpPr>
            <p:nvPr/>
          </p:nvSpPr>
          <p:spPr bwMode="auto">
            <a:xfrm>
              <a:off x="762000" y="914400"/>
              <a:ext cx="2602870" cy="584776"/>
            </a:xfrm>
            <a:prstGeom prst="rect">
              <a:avLst/>
            </a:prstGeom>
            <a:solidFill>
              <a:schemeClr val="bg1"/>
            </a:solidFill>
            <a:ln w="9525">
              <a:solidFill>
                <a:schemeClr val="tx1"/>
              </a:solidFill>
              <a:miter lim="800000"/>
              <a:headEnd/>
              <a:tailEnd/>
            </a:ln>
          </p:spPr>
          <p:txBody>
            <a:bodyPr wrap="square">
              <a:prstTxWarp prst="textNoShape">
                <a:avLst/>
              </a:prstTxWarp>
              <a:spAutoFit/>
            </a:bodyPr>
            <a:lstStyle/>
            <a:p>
              <a:r>
                <a:rPr lang="en-US" sz="3200" b="1" dirty="0" err="1">
                  <a:solidFill>
                    <a:srgbClr val="FF0000"/>
                  </a:solidFill>
                  <a:latin typeface="Times New Roman"/>
                  <a:cs typeface="Times New Roman"/>
                </a:rPr>
                <a:t>e</a:t>
              </a:r>
              <a:r>
                <a:rPr lang="en-US" sz="3200" b="1" dirty="0">
                  <a:solidFill>
                    <a:srgbClr val="FF0000"/>
                  </a:solidFill>
                  <a:latin typeface="Times New Roman"/>
                  <a:cs typeface="Times New Roman"/>
                </a:rPr>
                <a:t> </a:t>
              </a:r>
              <a:r>
                <a:rPr lang="en-US" sz="3200" b="1" dirty="0" err="1" smtClean="0">
                  <a:solidFill>
                    <a:srgbClr val="FF0000"/>
                  </a:solidFill>
                  <a:latin typeface="Times New Roman"/>
                  <a:cs typeface="Times New Roman"/>
                </a:rPr>
                <a:t>p</a:t>
              </a:r>
              <a:r>
                <a:rPr lang="en-US" sz="3200" b="1" dirty="0" smtClean="0">
                  <a:solidFill>
                    <a:srgbClr val="FF0000"/>
                  </a:solidFill>
                  <a:latin typeface="Times New Roman"/>
                  <a:cs typeface="Times New Roman"/>
                </a:rPr>
                <a:t>      </a:t>
              </a:r>
              <a:r>
                <a:rPr lang="en-US" sz="3200" b="1" dirty="0" err="1" smtClean="0">
                  <a:solidFill>
                    <a:srgbClr val="FF0000"/>
                  </a:solidFill>
                  <a:latin typeface="Times New Roman"/>
                  <a:cs typeface="Times New Roman"/>
                </a:rPr>
                <a:t>epγ</a:t>
              </a:r>
              <a:endParaRPr lang="en-US" sz="3200" b="1" dirty="0">
                <a:solidFill>
                  <a:schemeClr val="bg2"/>
                </a:solidFill>
                <a:latin typeface="Times New Roman"/>
                <a:cs typeface="Times New Roman"/>
              </a:endParaRPr>
            </a:p>
          </p:txBody>
        </p:sp>
        <p:sp>
          <p:nvSpPr>
            <p:cNvPr id="20" name="Line 8"/>
            <p:cNvSpPr>
              <a:spLocks noChangeShapeType="1"/>
            </p:cNvSpPr>
            <p:nvPr/>
          </p:nvSpPr>
          <p:spPr bwMode="auto">
            <a:xfrm>
              <a:off x="1558560" y="1260475"/>
              <a:ext cx="457200" cy="0"/>
            </a:xfrm>
            <a:prstGeom prst="line">
              <a:avLst/>
            </a:prstGeom>
            <a:noFill/>
            <a:ln w="28575" cap="flat" cmpd="sng" algn="ctr">
              <a:solidFill>
                <a:srgbClr val="FF0000"/>
              </a:solidFill>
              <a:prstDash val="solid"/>
              <a:miter lim="800000"/>
              <a:headEnd type="none" w="med" len="med"/>
              <a:tailEnd type="arrow" w="med" len="med"/>
            </a:ln>
          </p:spPr>
          <p:txBody>
            <a:bodyPr wrap="none" anchor="ctr">
              <a:prstTxWarp prst="textNoShape">
                <a:avLst/>
              </a:prstTxWarp>
            </a:bodyPr>
            <a:lstStyle/>
            <a:p>
              <a:endParaRPr lang="en-US"/>
            </a:p>
          </p:txBody>
        </p:sp>
        <p:sp>
          <p:nvSpPr>
            <p:cNvPr id="21" name="Line 9"/>
            <p:cNvSpPr>
              <a:spLocks noChangeShapeType="1"/>
            </p:cNvSpPr>
            <p:nvPr/>
          </p:nvSpPr>
          <p:spPr bwMode="auto">
            <a:xfrm>
              <a:off x="1201269" y="1066800"/>
              <a:ext cx="228600" cy="0"/>
            </a:xfrm>
            <a:prstGeom prst="line">
              <a:avLst/>
            </a:prstGeom>
            <a:noFill/>
            <a:ln w="9525">
              <a:solidFill>
                <a:srgbClr val="FF0000"/>
              </a:solidFill>
              <a:miter lim="800000"/>
              <a:headEnd/>
              <a:tailEnd type="triangle" w="med" len="med"/>
            </a:ln>
          </p:spPr>
          <p:txBody>
            <a:bodyPr wrap="none" anchor="ctr">
              <a:prstTxWarp prst="textNoShape">
                <a:avLst/>
              </a:prstTxWarp>
            </a:bodyPr>
            <a:lstStyle/>
            <a:p>
              <a:endParaRPr lang="en-US"/>
            </a:p>
          </p:txBody>
        </p:sp>
      </p:grpSp>
      <p:sp>
        <p:nvSpPr>
          <p:cNvPr id="23" name="Text Box 23"/>
          <p:cNvSpPr txBox="1">
            <a:spLocks noChangeArrowheads="1"/>
          </p:cNvSpPr>
          <p:nvPr/>
        </p:nvSpPr>
        <p:spPr bwMode="auto">
          <a:xfrm>
            <a:off x="5347952" y="1710004"/>
            <a:ext cx="1584325" cy="954088"/>
          </a:xfrm>
          <a:prstGeom prst="rect">
            <a:avLst/>
          </a:prstGeom>
          <a:solidFill>
            <a:schemeClr val="bg1"/>
          </a:solidFill>
          <a:ln w="19050" cap="flat" cmpd="sng" algn="ctr">
            <a:solidFill>
              <a:schemeClr val="tx1"/>
            </a:solidFill>
            <a:prstDash val="solid"/>
            <a:miter lim="800000"/>
            <a:headEnd type="none" w="med" len="med"/>
            <a:tailEnd type="none" w="med" len="med"/>
          </a:ln>
        </p:spPr>
        <p:txBody>
          <a:bodyPr>
            <a:prstTxWarp prst="textNoShape">
              <a:avLst/>
            </a:prstTxWarp>
            <a:spAutoFit/>
          </a:bodyPr>
          <a:lstStyle/>
          <a:p>
            <a:pPr algn="l" eaLnBrk="0" hangingPunct="0"/>
            <a:r>
              <a:rPr lang="en-US" sz="1400" b="0" dirty="0">
                <a:solidFill>
                  <a:srgbClr val="FF0000"/>
                </a:solidFill>
                <a:latin typeface="Arial" pitchFamily="-109" charset="0"/>
              </a:rPr>
              <a:t>L =</a:t>
            </a:r>
            <a:r>
              <a:rPr lang="en-US" sz="1400" b="0" dirty="0" smtClean="0">
                <a:solidFill>
                  <a:srgbClr val="FF0000"/>
                </a:solidFill>
                <a:latin typeface="Arial" pitchFamily="-109" charset="0"/>
              </a:rPr>
              <a:t> 1x10</a:t>
            </a:r>
            <a:r>
              <a:rPr lang="en-US" sz="1400" b="0" baseline="30000" dirty="0" smtClean="0">
                <a:solidFill>
                  <a:srgbClr val="FF0000"/>
                </a:solidFill>
                <a:latin typeface="Arial" pitchFamily="-109" charset="0"/>
              </a:rPr>
              <a:t>35 </a:t>
            </a:r>
            <a:r>
              <a:rPr lang="en-US" sz="1400" b="0" dirty="0">
                <a:solidFill>
                  <a:srgbClr val="FF0000"/>
                </a:solidFill>
                <a:latin typeface="Arial" pitchFamily="-109" charset="0"/>
              </a:rPr>
              <a:t>cm</a:t>
            </a:r>
            <a:r>
              <a:rPr lang="en-US" sz="1400" b="0" baseline="30000" dirty="0">
                <a:solidFill>
                  <a:srgbClr val="FF0000"/>
                </a:solidFill>
                <a:latin typeface="Arial" pitchFamily="-109" charset="0"/>
              </a:rPr>
              <a:t>-2</a:t>
            </a:r>
            <a:r>
              <a:rPr lang="en-US" sz="1400" b="0" dirty="0">
                <a:solidFill>
                  <a:srgbClr val="FF0000"/>
                </a:solidFill>
                <a:latin typeface="Arial" pitchFamily="-109" charset="0"/>
              </a:rPr>
              <a:t>s</a:t>
            </a:r>
            <a:r>
              <a:rPr lang="en-US" sz="1400" b="0" baseline="30000" dirty="0">
                <a:solidFill>
                  <a:srgbClr val="FF0000"/>
                </a:solidFill>
                <a:latin typeface="Arial" pitchFamily="-109" charset="0"/>
              </a:rPr>
              <a:t>-1</a:t>
            </a:r>
          </a:p>
          <a:p>
            <a:pPr algn="l" eaLnBrk="0" hangingPunct="0">
              <a:buFont typeface="Symbol" pitchFamily="-109" charset="2"/>
              <a:buNone/>
            </a:pPr>
            <a:r>
              <a:rPr lang="en-US" sz="1400" b="0" dirty="0">
                <a:solidFill>
                  <a:srgbClr val="FF0000"/>
                </a:solidFill>
                <a:latin typeface="Arial" pitchFamily="-109" charset="0"/>
              </a:rPr>
              <a:t>T =</a:t>
            </a:r>
            <a:r>
              <a:rPr lang="en-US" sz="1400" b="0" dirty="0" smtClean="0">
                <a:solidFill>
                  <a:srgbClr val="FF0000"/>
                </a:solidFill>
                <a:latin typeface="Arial" pitchFamily="-109" charset="0"/>
              </a:rPr>
              <a:t> 2000 </a:t>
            </a:r>
            <a:r>
              <a:rPr lang="en-US" sz="1400" b="0" dirty="0">
                <a:solidFill>
                  <a:srgbClr val="FF0000"/>
                </a:solidFill>
                <a:latin typeface="Arial" pitchFamily="-109" charset="0"/>
              </a:rPr>
              <a:t>hrs</a:t>
            </a:r>
          </a:p>
          <a:p>
            <a:pPr algn="l" eaLnBrk="0" hangingPunct="0">
              <a:buFont typeface="Symbol" pitchFamily="-109" charset="2"/>
              <a:buNone/>
            </a:pPr>
            <a:r>
              <a:rPr lang="en-US" sz="1400" b="0" dirty="0">
                <a:solidFill>
                  <a:srgbClr val="FF0000"/>
                </a:solidFill>
                <a:latin typeface="Symbol" pitchFamily="-109" charset="2"/>
              </a:rPr>
              <a:t>D</a:t>
            </a:r>
            <a:r>
              <a:rPr lang="en-US" sz="1400" b="0" dirty="0">
                <a:solidFill>
                  <a:srgbClr val="FF0000"/>
                </a:solidFill>
                <a:latin typeface="Arial" pitchFamily="-109" charset="0"/>
              </a:rPr>
              <a:t>Q</a:t>
            </a:r>
            <a:r>
              <a:rPr lang="en-US" sz="1400" b="0" baseline="30000" dirty="0">
                <a:solidFill>
                  <a:srgbClr val="FF0000"/>
                </a:solidFill>
                <a:latin typeface="Arial" pitchFamily="-109" charset="0"/>
              </a:rPr>
              <a:t>2</a:t>
            </a:r>
            <a:r>
              <a:rPr lang="en-US" sz="1400" b="0" dirty="0">
                <a:solidFill>
                  <a:srgbClr val="FF0000"/>
                </a:solidFill>
                <a:latin typeface="Arial" pitchFamily="-109" charset="0"/>
              </a:rPr>
              <a:t> = 1GeV</a:t>
            </a:r>
            <a:r>
              <a:rPr lang="en-US" sz="1400" b="0" baseline="30000" dirty="0">
                <a:solidFill>
                  <a:srgbClr val="FF0000"/>
                </a:solidFill>
                <a:latin typeface="Arial" pitchFamily="-109" charset="0"/>
              </a:rPr>
              <a:t>2</a:t>
            </a:r>
          </a:p>
          <a:p>
            <a:pPr algn="l" eaLnBrk="0" hangingPunct="0"/>
            <a:r>
              <a:rPr lang="en-US" sz="1400" b="0" dirty="0" err="1">
                <a:solidFill>
                  <a:srgbClr val="FF0000"/>
                </a:solidFill>
                <a:latin typeface="Symbol" pitchFamily="-109" charset="2"/>
              </a:rPr>
              <a:t>D</a:t>
            </a:r>
            <a:r>
              <a:rPr lang="en-US" sz="1400" b="0" dirty="0" err="1">
                <a:solidFill>
                  <a:srgbClr val="FF0000"/>
                </a:solidFill>
                <a:latin typeface="Arial" pitchFamily="-109" charset="0"/>
              </a:rPr>
              <a:t>x</a:t>
            </a:r>
            <a:r>
              <a:rPr lang="en-US" sz="1400" b="0" dirty="0">
                <a:solidFill>
                  <a:srgbClr val="FF0000"/>
                </a:solidFill>
                <a:latin typeface="Arial" pitchFamily="-109" charset="0"/>
              </a:rPr>
              <a:t> = 0.05</a:t>
            </a:r>
          </a:p>
        </p:txBody>
      </p:sp>
      <p:pic>
        <p:nvPicPr>
          <p:cNvPr id="29" name="Picture 11"/>
          <p:cNvPicPr>
            <a:picLocks noChangeAspect="1"/>
          </p:cNvPicPr>
          <p:nvPr/>
        </p:nvPicPr>
        <p:blipFill>
          <a:blip r:embed="rId4"/>
          <a:srcRect l="5376" t="34451" b="18176"/>
          <a:stretch>
            <a:fillRect/>
          </a:stretch>
        </p:blipFill>
        <p:spPr bwMode="auto">
          <a:xfrm rot="5400000">
            <a:off x="-1159846" y="2957452"/>
            <a:ext cx="4808031" cy="1803012"/>
          </a:xfrm>
          <a:prstGeom prst="rect">
            <a:avLst/>
          </a:prstGeom>
          <a:noFill/>
          <a:ln w="9525">
            <a:noFill/>
            <a:miter lim="800000"/>
            <a:headEnd/>
            <a:tailEnd/>
          </a:ln>
        </p:spPr>
      </p:pic>
      <p:sp>
        <p:nvSpPr>
          <p:cNvPr id="24" name="TextBox 23"/>
          <p:cNvSpPr txBox="1"/>
          <p:nvPr/>
        </p:nvSpPr>
        <p:spPr>
          <a:xfrm>
            <a:off x="1214095" y="1772644"/>
            <a:ext cx="1766781" cy="923330"/>
          </a:xfrm>
          <a:prstGeom prst="rect">
            <a:avLst/>
          </a:prstGeom>
          <a:noFill/>
          <a:ln>
            <a:solidFill>
              <a:srgbClr val="FF0000"/>
            </a:solidFill>
          </a:ln>
        </p:spPr>
        <p:txBody>
          <a:bodyPr wrap="square" rtlCol="0">
            <a:spAutoFit/>
          </a:bodyPr>
          <a:lstStyle/>
          <a:p>
            <a:r>
              <a:rPr lang="en-US" dirty="0" smtClean="0"/>
              <a:t>Dynamically polarized target NH</a:t>
            </a:r>
            <a:r>
              <a:rPr lang="en-US" baseline="-25000" dirty="0" smtClean="0"/>
              <a:t>3</a:t>
            </a:r>
            <a:r>
              <a:rPr lang="en-US" dirty="0" smtClean="0"/>
              <a:t>, ND</a:t>
            </a:r>
            <a:r>
              <a:rPr lang="en-US" baseline="-25000" dirty="0" smtClean="0"/>
              <a:t>3</a:t>
            </a:r>
            <a:endParaRPr lang="en-US" baseline="-25000" dirty="0"/>
          </a:p>
        </p:txBody>
      </p:sp>
      <p:sp>
        <p:nvSpPr>
          <p:cNvPr id="25" name="TextBox 24"/>
          <p:cNvSpPr txBox="1"/>
          <p:nvPr/>
        </p:nvSpPr>
        <p:spPr>
          <a:xfrm>
            <a:off x="3867150" y="2918759"/>
            <a:ext cx="1111621" cy="307777"/>
          </a:xfrm>
          <a:prstGeom prst="rect">
            <a:avLst/>
          </a:prstGeom>
          <a:solidFill>
            <a:schemeClr val="bg1"/>
          </a:solidFill>
          <a:ln>
            <a:solidFill>
              <a:srgbClr val="000000"/>
            </a:solidFill>
          </a:ln>
        </p:spPr>
        <p:txBody>
          <a:bodyPr wrap="square" rtlCol="0">
            <a:spAutoFit/>
          </a:bodyPr>
          <a:lstStyle/>
          <a:p>
            <a:r>
              <a:rPr lang="en-US" sz="1400" dirty="0" smtClean="0">
                <a:latin typeface="Calibri"/>
                <a:cs typeface="Calibri"/>
              </a:rPr>
              <a:t> E12-06-119</a:t>
            </a:r>
          </a:p>
        </p:txBody>
      </p:sp>
      <p:sp>
        <p:nvSpPr>
          <p:cNvPr id="35" name="Rectangle 35"/>
          <p:cNvSpPr>
            <a:spLocks noChangeArrowheads="1"/>
          </p:cNvSpPr>
          <p:nvPr/>
        </p:nvSpPr>
        <p:spPr bwMode="auto">
          <a:xfrm>
            <a:off x="3376635" y="817563"/>
            <a:ext cx="5334000" cy="533400"/>
          </a:xfrm>
          <a:prstGeom prst="rect">
            <a:avLst/>
          </a:prstGeom>
          <a:solidFill>
            <a:schemeClr val="bg1"/>
          </a:solidFill>
          <a:ln w="9525">
            <a:solidFill>
              <a:schemeClr val="tx2"/>
            </a:solidFill>
            <a:miter lim="800000"/>
            <a:headEnd/>
            <a:tailEnd/>
          </a:ln>
        </p:spPr>
        <p:txBody>
          <a:bodyPr wrap="none" anchor="ctr">
            <a:prstTxWarp prst="textNoShape">
              <a:avLst/>
            </a:prstTxWarp>
          </a:bodyPr>
          <a:lstStyle/>
          <a:p>
            <a:endParaRPr lang="en-US">
              <a:solidFill>
                <a:srgbClr val="0000FF"/>
              </a:solidFill>
            </a:endParaRPr>
          </a:p>
        </p:txBody>
      </p:sp>
      <p:sp>
        <p:nvSpPr>
          <p:cNvPr id="36" name="Text Box 36"/>
          <p:cNvSpPr txBox="1">
            <a:spLocks noChangeArrowheads="1"/>
          </p:cNvSpPr>
          <p:nvPr/>
        </p:nvSpPr>
        <p:spPr bwMode="auto">
          <a:xfrm>
            <a:off x="3440135" y="944563"/>
            <a:ext cx="5334000" cy="369888"/>
          </a:xfrm>
          <a:prstGeom prst="rect">
            <a:avLst/>
          </a:prstGeom>
          <a:noFill/>
          <a:ln w="9525">
            <a:noFill/>
            <a:miter lim="800000"/>
            <a:headEnd/>
            <a:tailEnd/>
          </a:ln>
        </p:spPr>
        <p:txBody>
          <a:bodyPr>
            <a:prstTxWarp prst="textNoShape">
              <a:avLst/>
            </a:prstTxWarp>
            <a:spAutoFit/>
          </a:bodyPr>
          <a:lstStyle/>
          <a:p>
            <a:pPr eaLnBrk="1" hangingPunct="1">
              <a:defRPr/>
            </a:pPr>
            <a:r>
              <a:rPr lang="en-US" dirty="0">
                <a:effectLst>
                  <a:outerShdw blurRad="38100" dist="38100" dir="2700000" algn="tl">
                    <a:srgbClr val="000000"/>
                  </a:outerShdw>
                </a:effectLst>
                <a:latin typeface="Symbol" charset="2"/>
                <a:sym typeface="Symbol" charset="2"/>
              </a:rPr>
              <a:t></a:t>
            </a:r>
            <a:r>
              <a:rPr lang="en-US" dirty="0">
                <a:latin typeface="Symbol" charset="2"/>
                <a:sym typeface="Symbol" charset="2"/>
              </a:rPr>
              <a:t></a:t>
            </a:r>
            <a:r>
              <a:rPr lang="en-US" baseline="-25000" dirty="0">
                <a:latin typeface="Comic Sans MS" charset="0"/>
              </a:rPr>
              <a:t>UL</a:t>
            </a:r>
            <a:r>
              <a:rPr lang="en-US" dirty="0">
                <a:latin typeface="Symbol" charset="2"/>
              </a:rPr>
              <a:t> </a:t>
            </a:r>
            <a:r>
              <a:rPr lang="en-US" dirty="0">
                <a:latin typeface="Tahoma" charset="0"/>
              </a:rPr>
              <a:t>~</a:t>
            </a:r>
            <a:r>
              <a:rPr lang="en-US" dirty="0">
                <a:solidFill>
                  <a:schemeClr val="tx2"/>
                </a:solidFill>
                <a:latin typeface="Tahoma" charset="0"/>
              </a:rPr>
              <a:t> </a:t>
            </a:r>
            <a:r>
              <a:rPr lang="en-US" dirty="0" err="1">
                <a:solidFill>
                  <a:srgbClr val="FF0000"/>
                </a:solidFill>
                <a:latin typeface="Tahoma" charset="0"/>
              </a:rPr>
              <a:t>sin</a:t>
            </a:r>
            <a:r>
              <a:rPr lang="en-US" dirty="0" err="1">
                <a:solidFill>
                  <a:srgbClr val="FF0000"/>
                </a:solidFill>
                <a:latin typeface="Tahoma" charset="0"/>
                <a:sym typeface="Symbol" charset="2"/>
              </a:rPr>
              <a:t></a:t>
            </a:r>
            <a:r>
              <a:rPr lang="en-US" dirty="0">
                <a:latin typeface="Tahoma" charset="0"/>
              </a:rPr>
              <a:t> {F</a:t>
            </a:r>
            <a:r>
              <a:rPr lang="en-US" baseline="-25000" dirty="0">
                <a:latin typeface="Tahoma" charset="0"/>
              </a:rPr>
              <a:t>1</a:t>
            </a:r>
            <a:r>
              <a:rPr lang="en-US" b="1" i="1" dirty="0">
                <a:solidFill>
                  <a:srgbClr val="00C000"/>
                </a:solidFill>
                <a:latin typeface="Times New Roman" charset="0"/>
              </a:rPr>
              <a:t>H</a:t>
            </a:r>
            <a:r>
              <a:rPr lang="en-US" dirty="0">
                <a:latin typeface="Tahoma" charset="0"/>
              </a:rPr>
              <a:t>+</a:t>
            </a:r>
            <a:r>
              <a:rPr lang="el-GR" dirty="0">
                <a:latin typeface="Lucida Grande" charset="0"/>
              </a:rPr>
              <a:t>ξ</a:t>
            </a:r>
            <a:r>
              <a:rPr lang="en-US" dirty="0">
                <a:latin typeface="Tahoma" charset="0"/>
              </a:rPr>
              <a:t>(F</a:t>
            </a:r>
            <a:r>
              <a:rPr lang="en-US" baseline="-25000" dirty="0">
                <a:latin typeface="Tahoma" charset="0"/>
              </a:rPr>
              <a:t>1</a:t>
            </a:r>
            <a:r>
              <a:rPr lang="en-US" dirty="0">
                <a:latin typeface="Tahoma" charset="0"/>
              </a:rPr>
              <a:t>+F</a:t>
            </a:r>
            <a:r>
              <a:rPr lang="en-US" baseline="-25000" dirty="0">
                <a:latin typeface="Tahoma" charset="0"/>
              </a:rPr>
              <a:t>2</a:t>
            </a:r>
            <a:r>
              <a:rPr lang="en-US" dirty="0">
                <a:latin typeface="Tahoma" charset="0"/>
              </a:rPr>
              <a:t>)(</a:t>
            </a:r>
            <a:r>
              <a:rPr lang="en-US" b="1" i="1" dirty="0">
                <a:solidFill>
                  <a:srgbClr val="FF0000"/>
                </a:solidFill>
                <a:latin typeface="Times New Roman" charset="0"/>
              </a:rPr>
              <a:t>H</a:t>
            </a:r>
            <a:r>
              <a:rPr lang="en-US" b="1" dirty="0">
                <a:solidFill>
                  <a:srgbClr val="2D2D8A"/>
                </a:solidFill>
                <a:latin typeface="Times New Roman" charset="0"/>
              </a:rPr>
              <a:t> </a:t>
            </a:r>
            <a:r>
              <a:rPr lang="en-US" dirty="0">
                <a:latin typeface="Tahoma" charset="0"/>
              </a:rPr>
              <a:t>+</a:t>
            </a:r>
            <a:r>
              <a:rPr lang="el-GR" dirty="0">
                <a:latin typeface="Lucida Grande" charset="0"/>
              </a:rPr>
              <a:t>ξ</a:t>
            </a:r>
            <a:r>
              <a:rPr lang="en-US" dirty="0">
                <a:latin typeface="Tahoma" charset="0"/>
              </a:rPr>
              <a:t>/(1+</a:t>
            </a:r>
            <a:r>
              <a:rPr lang="el-GR" dirty="0">
                <a:latin typeface="Lucida Grande" charset="0"/>
              </a:rPr>
              <a:t>ξ</a:t>
            </a:r>
            <a:r>
              <a:rPr lang="en-US" dirty="0">
                <a:latin typeface="Tahoma" charset="0"/>
              </a:rPr>
              <a:t>)</a:t>
            </a:r>
            <a:r>
              <a:rPr lang="en-US" b="1" i="1" dirty="0" err="1">
                <a:solidFill>
                  <a:srgbClr val="0000FF"/>
                </a:solidFill>
                <a:latin typeface="Times New Roman" charset="0"/>
              </a:rPr>
              <a:t>E</a:t>
            </a:r>
            <a:r>
              <a:rPr lang="en-US" dirty="0" err="1" smtClean="0">
                <a:latin typeface="Times New Roman" charset="0"/>
              </a:rPr>
              <a:t>)</a:t>
            </a:r>
            <a:r>
              <a:rPr lang="en-US" dirty="0" err="1" smtClean="0">
                <a:latin typeface="Tahoma" charset="0"/>
              </a:rPr>
              <a:t>}</a:t>
            </a:r>
            <a:r>
              <a:rPr lang="en-US" dirty="0" err="1">
                <a:latin typeface="Tahoma" charset="0"/>
              </a:rPr>
              <a:t>d</a:t>
            </a:r>
            <a:r>
              <a:rPr lang="en-US" dirty="0" err="1">
                <a:latin typeface="Tahoma" charset="0"/>
                <a:sym typeface="Symbol" charset="2"/>
              </a:rPr>
              <a:t></a:t>
            </a:r>
            <a:endParaRPr lang="en-US" dirty="0">
              <a:solidFill>
                <a:schemeClr val="tx2"/>
              </a:solidFill>
              <a:latin typeface="Tahoma" charset="0"/>
              <a:sym typeface="Symbol" charset="2"/>
            </a:endParaRPr>
          </a:p>
        </p:txBody>
      </p:sp>
      <p:sp>
        <p:nvSpPr>
          <p:cNvPr id="37" name="Rectangle 37"/>
          <p:cNvSpPr>
            <a:spLocks noChangeArrowheads="1"/>
          </p:cNvSpPr>
          <p:nvPr/>
        </p:nvSpPr>
        <p:spPr bwMode="auto">
          <a:xfrm>
            <a:off x="4980010" y="787400"/>
            <a:ext cx="314325" cy="369888"/>
          </a:xfrm>
          <a:prstGeom prst="rect">
            <a:avLst/>
          </a:prstGeom>
          <a:noFill/>
          <a:ln w="9525">
            <a:noFill/>
            <a:miter lim="800000"/>
            <a:headEnd/>
            <a:tailEnd/>
          </a:ln>
        </p:spPr>
        <p:txBody>
          <a:bodyPr wrap="none" lIns="0" tIns="0" rIns="0" bIns="0">
            <a:prstTxWarp prst="textNoShape">
              <a:avLst/>
            </a:prstTxWarp>
            <a:spAutoFit/>
          </a:bodyPr>
          <a:lstStyle/>
          <a:p>
            <a:pPr eaLnBrk="1" hangingPunct="1"/>
            <a:r>
              <a:rPr lang="en-US" sz="2400" b="1" dirty="0">
                <a:solidFill>
                  <a:srgbClr val="FF0000"/>
                </a:solidFill>
                <a:latin typeface="Times New Roman" charset="0"/>
              </a:rPr>
              <a:t>  </a:t>
            </a:r>
            <a:r>
              <a:rPr lang="en-US" sz="2400" b="1" dirty="0">
                <a:solidFill>
                  <a:srgbClr val="00C000"/>
                </a:solidFill>
                <a:latin typeface="Times New Roman" charset="0"/>
              </a:rPr>
              <a:t>~</a:t>
            </a:r>
            <a:endParaRPr lang="en-US" sz="2400" b="1" dirty="0">
              <a:solidFill>
                <a:srgbClr val="00C000"/>
              </a:solidFill>
              <a:latin typeface="Tahoma" charset="0"/>
            </a:endParaRPr>
          </a:p>
        </p:txBody>
      </p:sp>
      <p:sp>
        <p:nvSpPr>
          <p:cNvPr id="40" name="Rectangle 41"/>
          <p:cNvSpPr>
            <a:spLocks noChangeArrowheads="1"/>
          </p:cNvSpPr>
          <p:nvPr/>
        </p:nvSpPr>
        <p:spPr bwMode="auto">
          <a:xfrm>
            <a:off x="10190185" y="982663"/>
            <a:ext cx="192088" cy="430213"/>
          </a:xfrm>
          <a:prstGeom prst="rect">
            <a:avLst/>
          </a:prstGeom>
          <a:noFill/>
          <a:ln w="9525">
            <a:noFill/>
            <a:miter lim="800000"/>
            <a:headEnd/>
            <a:tailEnd/>
          </a:ln>
        </p:spPr>
        <p:txBody>
          <a:bodyPr wrap="none" lIns="0" tIns="0" rIns="0" bIns="0">
            <a:prstTxWarp prst="textNoShape">
              <a:avLst/>
            </a:prstTxWarp>
            <a:spAutoFit/>
          </a:bodyPr>
          <a:lstStyle/>
          <a:p>
            <a:pPr eaLnBrk="1" hangingPunct="1"/>
            <a:r>
              <a:rPr lang="en-US" sz="2800" b="1" dirty="0">
                <a:solidFill>
                  <a:srgbClr val="00C000"/>
                </a:solidFill>
                <a:latin typeface="Times New Roman" charset="0"/>
              </a:rPr>
              <a:t>~</a:t>
            </a:r>
            <a:endParaRPr lang="en-US" sz="2800" b="1" dirty="0">
              <a:solidFill>
                <a:srgbClr val="00C000"/>
              </a:solidFill>
              <a:latin typeface="Tahoma"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31142528"/>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mp:transition xmlns:mp="http://schemas.microsoft.com/office/mac/powerpoint/2008/mai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39763"/>
          </a:xfrm>
        </p:spPr>
        <p:txBody>
          <a:bodyPr/>
          <a:lstStyle/>
          <a:p>
            <a:r>
              <a:rPr lang="en-US" sz="3600" dirty="0" smtClean="0">
                <a:solidFill>
                  <a:srgbClr val="3366FF"/>
                </a:solidFill>
                <a:latin typeface="Calibri"/>
                <a:cs typeface="Calibri"/>
              </a:rPr>
              <a:t>A</a:t>
            </a:r>
            <a:r>
              <a:rPr lang="en-US" sz="3600" baseline="-25000" dirty="0" smtClean="0">
                <a:solidFill>
                  <a:srgbClr val="3366FF"/>
                </a:solidFill>
                <a:latin typeface="Calibri"/>
                <a:cs typeface="Calibri"/>
              </a:rPr>
              <a:t>UT</a:t>
            </a:r>
            <a:r>
              <a:rPr lang="en-US" sz="3600" dirty="0" smtClean="0">
                <a:solidFill>
                  <a:srgbClr val="3366FF"/>
                </a:solidFill>
                <a:latin typeface="Calibri"/>
                <a:cs typeface="Calibri"/>
              </a:rPr>
              <a:t> </a:t>
            </a:r>
            <a:r>
              <a:rPr lang="en-US" sz="3600" dirty="0" smtClean="0">
                <a:solidFill>
                  <a:srgbClr val="000090"/>
                </a:solidFill>
                <a:latin typeface="Calibri"/>
                <a:cs typeface="Calibri"/>
              </a:rPr>
              <a:t>projections  for 12GeV</a:t>
            </a:r>
            <a:endParaRPr lang="en-US" sz="3600" baseline="-25000" dirty="0">
              <a:solidFill>
                <a:srgbClr val="000090"/>
              </a:solidFill>
              <a:latin typeface="Calibri"/>
              <a:cs typeface="Calibri"/>
            </a:endParaRPr>
          </a:p>
        </p:txBody>
      </p:sp>
      <p:sp>
        <p:nvSpPr>
          <p:cNvPr id="35" name="TextBox 34"/>
          <p:cNvSpPr txBox="1"/>
          <p:nvPr/>
        </p:nvSpPr>
        <p:spPr>
          <a:xfrm>
            <a:off x="701143" y="6019284"/>
            <a:ext cx="8263510" cy="369332"/>
          </a:xfrm>
          <a:prstGeom prst="rect">
            <a:avLst/>
          </a:prstGeom>
          <a:noFill/>
          <a:ln>
            <a:solidFill>
              <a:srgbClr val="FF0000"/>
            </a:solidFill>
          </a:ln>
        </p:spPr>
        <p:txBody>
          <a:bodyPr wrap="square" rtlCol="0">
            <a:spAutoFit/>
          </a:bodyPr>
          <a:lstStyle/>
          <a:p>
            <a:r>
              <a:rPr lang="en-US" dirty="0" smtClean="0">
                <a:solidFill>
                  <a:srgbClr val="0000FF"/>
                </a:solidFill>
              </a:rPr>
              <a:t>A</a:t>
            </a:r>
            <a:r>
              <a:rPr lang="en-US" baseline="-25000" dirty="0" smtClean="0">
                <a:solidFill>
                  <a:srgbClr val="0000FF"/>
                </a:solidFill>
              </a:rPr>
              <a:t>UT</a:t>
            </a:r>
            <a:r>
              <a:rPr lang="en-US" dirty="0" smtClean="0"/>
              <a:t> and A</a:t>
            </a:r>
            <a:r>
              <a:rPr lang="en-US" baseline="-25000" dirty="0" smtClean="0"/>
              <a:t>LT</a:t>
            </a:r>
            <a:r>
              <a:rPr lang="en-US" dirty="0" smtClean="0"/>
              <a:t> are sensitive to the </a:t>
            </a:r>
            <a:r>
              <a:rPr lang="en-US" dirty="0" err="1" smtClean="0"/>
              <a:t>u</a:t>
            </a:r>
            <a:r>
              <a:rPr lang="en-US" dirty="0" smtClean="0"/>
              <a:t> and </a:t>
            </a:r>
            <a:r>
              <a:rPr lang="en-US" dirty="0" err="1" smtClean="0"/>
              <a:t>d</a:t>
            </a:r>
            <a:r>
              <a:rPr lang="en-US" dirty="0" smtClean="0"/>
              <a:t>-quark </a:t>
            </a:r>
            <a:r>
              <a:rPr lang="en-US" dirty="0" err="1" smtClean="0"/>
              <a:t>helicity</a:t>
            </a:r>
            <a:r>
              <a:rPr lang="en-US" dirty="0" smtClean="0"/>
              <a:t> content of the proton spin</a:t>
            </a:r>
            <a:endParaRPr lang="en-US" dirty="0"/>
          </a:p>
        </p:txBody>
      </p:sp>
      <p:pic>
        <p:nvPicPr>
          <p:cNvPr id="40" name="Picture 39"/>
          <p:cNvPicPr>
            <a:picLocks noChangeAspect="1"/>
          </p:cNvPicPr>
          <p:nvPr/>
        </p:nvPicPr>
        <p:blipFill>
          <a:blip r:embed="rId2"/>
          <a:srcRect l="15107" t="12041" r="14450" b="55070"/>
          <a:stretch>
            <a:fillRect/>
          </a:stretch>
        </p:blipFill>
        <p:spPr>
          <a:xfrm>
            <a:off x="6506109" y="629827"/>
            <a:ext cx="2548992" cy="1541873"/>
          </a:xfrm>
          <a:prstGeom prst="rect">
            <a:avLst/>
          </a:prstGeom>
        </p:spPr>
      </p:pic>
      <p:grpSp>
        <p:nvGrpSpPr>
          <p:cNvPr id="3" name="Group 23"/>
          <p:cNvGrpSpPr/>
          <p:nvPr/>
        </p:nvGrpSpPr>
        <p:grpSpPr>
          <a:xfrm>
            <a:off x="4214545" y="1934396"/>
            <a:ext cx="4421455" cy="4066252"/>
            <a:chOff x="4227245" y="1934396"/>
            <a:chExt cx="4421455" cy="4066252"/>
          </a:xfrm>
        </p:grpSpPr>
        <p:pic>
          <p:nvPicPr>
            <p:cNvPr id="46" name="Picture 45"/>
            <p:cNvPicPr>
              <a:picLocks noChangeAspect="1"/>
            </p:cNvPicPr>
            <p:nvPr/>
          </p:nvPicPr>
          <p:blipFill>
            <a:blip r:embed="rId3"/>
            <a:srcRect l="28852" t="36914" r="25000" b="39177"/>
            <a:stretch>
              <a:fillRect/>
            </a:stretch>
          </p:blipFill>
          <p:spPr>
            <a:xfrm>
              <a:off x="4303444" y="1984164"/>
              <a:ext cx="4345256" cy="4016484"/>
            </a:xfrm>
            <a:prstGeom prst="rect">
              <a:avLst/>
            </a:prstGeom>
          </p:spPr>
        </p:pic>
        <p:sp>
          <p:nvSpPr>
            <p:cNvPr id="49" name="Rectangle 48"/>
            <p:cNvSpPr/>
            <p:nvPr/>
          </p:nvSpPr>
          <p:spPr bwMode="auto">
            <a:xfrm>
              <a:off x="5109895" y="4724400"/>
              <a:ext cx="2442108" cy="559406"/>
            </a:xfrm>
            <a:prstGeom prst="rect">
              <a:avLst/>
            </a:prstGeom>
            <a:noFill/>
            <a:ln w="635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Times New Roman" pitchFamily="18" charset="0"/>
              </a:endParaRPr>
            </a:p>
          </p:txBody>
        </p:sp>
        <p:sp>
          <p:nvSpPr>
            <p:cNvPr id="50" name="TextBox 49"/>
            <p:cNvSpPr txBox="1"/>
            <p:nvPr/>
          </p:nvSpPr>
          <p:spPr>
            <a:xfrm rot="16200000">
              <a:off x="4087025" y="2074616"/>
              <a:ext cx="557439" cy="276999"/>
            </a:xfrm>
            <a:prstGeom prst="rect">
              <a:avLst/>
            </a:prstGeom>
            <a:noFill/>
          </p:spPr>
          <p:txBody>
            <a:bodyPr wrap="none" rtlCol="0">
              <a:spAutoFit/>
            </a:bodyPr>
            <a:lstStyle/>
            <a:p>
              <a:r>
                <a:rPr lang="en-US" sz="1200" b="1" dirty="0" err="1" smtClean="0"/>
                <a:t>cos</a:t>
              </a:r>
              <a:r>
                <a:rPr lang="en-US" sz="1200" b="1" dirty="0" err="1" smtClean="0">
                  <a:latin typeface="Calibri"/>
                  <a:cs typeface="Calibri"/>
                </a:rPr>
                <a:t>φ</a:t>
              </a:r>
              <a:endParaRPr lang="en-US" sz="1200" b="1" dirty="0"/>
            </a:p>
          </p:txBody>
        </p:sp>
        <p:sp>
          <p:nvSpPr>
            <p:cNvPr id="18" name="TextBox 17"/>
            <p:cNvSpPr txBox="1"/>
            <p:nvPr/>
          </p:nvSpPr>
          <p:spPr>
            <a:xfrm>
              <a:off x="6897157" y="2299510"/>
              <a:ext cx="979491" cy="646331"/>
            </a:xfrm>
            <a:prstGeom prst="rect">
              <a:avLst/>
            </a:prstGeom>
            <a:solidFill>
              <a:schemeClr val="bg1"/>
            </a:solidFill>
            <a:ln>
              <a:solidFill>
                <a:schemeClr val="tx1"/>
              </a:solidFill>
            </a:ln>
          </p:spPr>
          <p:txBody>
            <a:bodyPr wrap="square" rtlCol="0">
              <a:spAutoFit/>
            </a:bodyPr>
            <a:lstStyle/>
            <a:p>
              <a:r>
                <a:rPr lang="en-US" sz="1200" dirty="0" smtClean="0">
                  <a:latin typeface="Calibri"/>
                  <a:cs typeface="Calibri"/>
                </a:rPr>
                <a:t>x=0.25,</a:t>
              </a:r>
            </a:p>
            <a:p>
              <a:r>
                <a:rPr lang="en-US" sz="1200" dirty="0" smtClean="0">
                  <a:latin typeface="Calibri"/>
                  <a:cs typeface="Calibri"/>
                </a:rPr>
                <a:t>Q</a:t>
              </a:r>
              <a:r>
                <a:rPr lang="en-US" sz="1200" baseline="30000" dirty="0" smtClean="0">
                  <a:latin typeface="Calibri"/>
                  <a:cs typeface="Calibri"/>
                </a:rPr>
                <a:t>2</a:t>
              </a:r>
              <a:r>
                <a:rPr lang="en-US" sz="1200" dirty="0" smtClean="0">
                  <a:latin typeface="Calibri"/>
                  <a:cs typeface="Calibri"/>
                </a:rPr>
                <a:t>=2 GeV</a:t>
              </a:r>
              <a:r>
                <a:rPr lang="en-US" sz="1200" baseline="30000" dirty="0" smtClean="0">
                  <a:latin typeface="Calibri"/>
                  <a:cs typeface="Calibri"/>
                </a:rPr>
                <a:t>2</a:t>
              </a:r>
              <a:r>
                <a:rPr lang="en-US" sz="1200" dirty="0" smtClean="0">
                  <a:latin typeface="Calibri"/>
                  <a:cs typeface="Calibri"/>
                </a:rPr>
                <a:t> </a:t>
              </a:r>
              <a:r>
                <a:rPr lang="en-US" sz="1200" dirty="0" err="1" smtClean="0">
                  <a:latin typeface="Calibri"/>
                  <a:cs typeface="Calibri"/>
                </a:rPr>
                <a:t>t</a:t>
              </a:r>
              <a:r>
                <a:rPr lang="en-US" sz="1200" dirty="0" smtClean="0">
                  <a:latin typeface="Calibri"/>
                  <a:cs typeface="Calibri"/>
                </a:rPr>
                <a:t>=-0.55 GeV</a:t>
              </a:r>
              <a:r>
                <a:rPr lang="en-US" sz="1200" baseline="30000" dirty="0" smtClean="0">
                  <a:latin typeface="Calibri"/>
                  <a:cs typeface="Calibri"/>
                </a:rPr>
                <a:t>2</a:t>
              </a:r>
              <a:endParaRPr lang="en-US" sz="1200" baseline="30000" dirty="0">
                <a:latin typeface="Calibri"/>
                <a:cs typeface="Calibri"/>
              </a:endParaRPr>
            </a:p>
          </p:txBody>
        </p:sp>
      </p:grpSp>
      <p:pic>
        <p:nvPicPr>
          <p:cNvPr id="14" name="Picture 13"/>
          <p:cNvPicPr>
            <a:picLocks noChangeAspect="1"/>
          </p:cNvPicPr>
          <p:nvPr/>
        </p:nvPicPr>
        <p:blipFill>
          <a:blip r:embed="rId4"/>
          <a:stretch>
            <a:fillRect/>
          </a:stretch>
        </p:blipFill>
        <p:spPr>
          <a:xfrm>
            <a:off x="701143" y="1548884"/>
            <a:ext cx="3068629" cy="4445000"/>
          </a:xfrm>
          <a:prstGeom prst="rect">
            <a:avLst/>
          </a:prstGeom>
        </p:spPr>
      </p:pic>
      <p:grpSp>
        <p:nvGrpSpPr>
          <p:cNvPr id="4" name="Group 55"/>
          <p:cNvGrpSpPr>
            <a:grpSpLocks/>
          </p:cNvGrpSpPr>
          <p:nvPr/>
        </p:nvGrpSpPr>
        <p:grpSpPr bwMode="auto">
          <a:xfrm>
            <a:off x="2418120" y="832522"/>
            <a:ext cx="4201755" cy="533400"/>
            <a:chOff x="216" y="3642"/>
            <a:chExt cx="2736" cy="336"/>
          </a:xfrm>
        </p:grpSpPr>
        <p:sp>
          <p:nvSpPr>
            <p:cNvPr id="22" name="Rectangle 16"/>
            <p:cNvSpPr>
              <a:spLocks noChangeArrowheads="1"/>
            </p:cNvSpPr>
            <p:nvPr/>
          </p:nvSpPr>
          <p:spPr bwMode="auto">
            <a:xfrm>
              <a:off x="216" y="3642"/>
              <a:ext cx="2736" cy="336"/>
            </a:xfrm>
            <a:prstGeom prst="rect">
              <a:avLst/>
            </a:prstGeom>
            <a:solidFill>
              <a:schemeClr val="bg1"/>
            </a:solidFill>
            <a:ln w="9525">
              <a:solidFill>
                <a:schemeClr val="tx2"/>
              </a:solidFill>
              <a:miter lim="800000"/>
              <a:headEnd/>
              <a:tailEnd/>
            </a:ln>
          </p:spPr>
          <p:txBody>
            <a:bodyPr wrap="none" anchor="ctr">
              <a:prstTxWarp prst="textNoShape">
                <a:avLst/>
              </a:prstTxWarp>
            </a:bodyPr>
            <a:lstStyle/>
            <a:p>
              <a:endParaRPr lang="en-US">
                <a:solidFill>
                  <a:srgbClr val="0000FF"/>
                </a:solidFill>
              </a:endParaRPr>
            </a:p>
          </p:txBody>
        </p:sp>
        <p:sp>
          <p:nvSpPr>
            <p:cNvPr id="23" name="Text Box 17"/>
            <p:cNvSpPr txBox="1">
              <a:spLocks noChangeArrowheads="1"/>
            </p:cNvSpPr>
            <p:nvPr/>
          </p:nvSpPr>
          <p:spPr bwMode="auto">
            <a:xfrm>
              <a:off x="264" y="3686"/>
              <a:ext cx="2688" cy="233"/>
            </a:xfrm>
            <a:prstGeom prst="rect">
              <a:avLst/>
            </a:prstGeom>
            <a:noFill/>
            <a:ln w="9525">
              <a:noFill/>
              <a:miter lim="800000"/>
              <a:headEnd/>
              <a:tailEnd/>
            </a:ln>
          </p:spPr>
          <p:txBody>
            <a:bodyPr wrap="square">
              <a:prstTxWarp prst="textNoShape">
                <a:avLst/>
              </a:prstTxWarp>
              <a:spAutoFit/>
            </a:bodyPr>
            <a:lstStyle/>
            <a:p>
              <a:pPr eaLnBrk="1" hangingPunct="1"/>
              <a:r>
                <a:rPr lang="en-US" dirty="0">
                  <a:latin typeface="Symbol" charset="2"/>
                  <a:sym typeface="Symbol" charset="2"/>
                </a:rPr>
                <a:t></a:t>
              </a:r>
              <a:r>
                <a:rPr lang="en-US" baseline="-25000" dirty="0">
                  <a:latin typeface="Comic Sans MS" charset="0"/>
                </a:rPr>
                <a:t>UT</a:t>
              </a:r>
              <a:r>
                <a:rPr lang="en-US" dirty="0">
                  <a:latin typeface="Symbol" charset="2"/>
                </a:rPr>
                <a:t> </a:t>
              </a:r>
              <a:r>
                <a:rPr lang="en-US" dirty="0">
                  <a:latin typeface="Tahoma" charset="0"/>
                </a:rPr>
                <a:t>~ </a:t>
              </a:r>
              <a:r>
                <a:rPr lang="en-US" dirty="0">
                  <a:solidFill>
                    <a:srgbClr val="FF0000"/>
                  </a:solidFill>
                  <a:latin typeface="Tahoma" charset="0"/>
                </a:rPr>
                <a:t>cos</a:t>
              </a:r>
              <a:r>
                <a:rPr lang="en-US" dirty="0">
                  <a:solidFill>
                    <a:srgbClr val="FF0000"/>
                  </a:solidFill>
                  <a:latin typeface="Tahoma" charset="0"/>
                  <a:sym typeface="Symbol" charset="2"/>
                </a:rPr>
                <a:t></a:t>
              </a:r>
              <a:r>
                <a:rPr lang="en-US" dirty="0"/>
                <a:t>sin(</a:t>
              </a:r>
              <a:r>
                <a:rPr lang="en-US" dirty="0">
                  <a:sym typeface="Symbol" charset="2"/>
                </a:rPr>
                <a:t></a:t>
              </a:r>
              <a:r>
                <a:rPr lang="en-US" baseline="-25000" dirty="0">
                  <a:sym typeface="Symbol" charset="2"/>
                </a:rPr>
                <a:t>s</a:t>
              </a:r>
              <a:r>
                <a:rPr lang="en-US" dirty="0">
                  <a:sym typeface="Symbol" charset="2"/>
                </a:rPr>
                <a:t>-)</a:t>
              </a:r>
              <a:r>
                <a:rPr lang="en-US" dirty="0">
                  <a:latin typeface="Tahoma" charset="0"/>
                </a:rPr>
                <a:t>{k(F</a:t>
              </a:r>
              <a:r>
                <a:rPr lang="en-US" baseline="-25000" dirty="0">
                  <a:latin typeface="Tahoma" charset="0"/>
                </a:rPr>
                <a:t>2</a:t>
              </a:r>
              <a:r>
                <a:rPr lang="en-US" b="1" i="1" dirty="0">
                  <a:solidFill>
                    <a:srgbClr val="FF0000"/>
                  </a:solidFill>
                  <a:latin typeface="Times New Roman" charset="0"/>
                  <a:ea typeface="Arial Unicode MS" charset="0"/>
                  <a:cs typeface="Arial Unicode MS" charset="0"/>
                </a:rPr>
                <a:t>H</a:t>
              </a:r>
              <a:r>
                <a:rPr lang="en-US" dirty="0">
                  <a:latin typeface="Times New Roman" charset="0"/>
                </a:rPr>
                <a:t> – </a:t>
              </a:r>
              <a:r>
                <a:rPr lang="en-US" dirty="0"/>
                <a:t>F</a:t>
              </a:r>
              <a:r>
                <a:rPr lang="en-US" baseline="-25000" dirty="0"/>
                <a:t>1</a:t>
              </a:r>
              <a:r>
                <a:rPr lang="en-US" b="1" i="1" dirty="0">
                  <a:solidFill>
                    <a:srgbClr val="0000FF"/>
                  </a:solidFill>
                  <a:latin typeface="Times New Roman" charset="0"/>
                </a:rPr>
                <a:t>E</a:t>
              </a:r>
              <a:r>
                <a:rPr lang="en-US" dirty="0" smtClean="0">
                  <a:latin typeface="Times New Roman" charset="0"/>
                </a:rPr>
                <a:t>)</a:t>
              </a:r>
              <a:r>
                <a:rPr lang="en-US" dirty="0" smtClean="0">
                  <a:latin typeface="Tahoma" charset="0"/>
                </a:rPr>
                <a:t>}</a:t>
              </a:r>
              <a:r>
                <a:rPr lang="en-US" dirty="0">
                  <a:latin typeface="Tahoma" charset="0"/>
                </a:rPr>
                <a:t>d</a:t>
              </a:r>
              <a:r>
                <a:rPr lang="en-US" dirty="0">
                  <a:latin typeface="Tahoma" charset="0"/>
                  <a:sym typeface="Symbol" charset="2"/>
                </a:rPr>
                <a:t></a:t>
              </a:r>
              <a:endParaRPr lang="en-US" dirty="0">
                <a:solidFill>
                  <a:schemeClr val="tx2"/>
                </a:solidFill>
                <a:latin typeface="Tahoma" charset="0"/>
                <a:sym typeface="Symbol" charset="2"/>
              </a:endParaRPr>
            </a:p>
          </p:txBody>
        </p:sp>
      </p:grpSp>
      <p:grpSp>
        <p:nvGrpSpPr>
          <p:cNvPr id="5" name="Group 18"/>
          <p:cNvGrpSpPr/>
          <p:nvPr/>
        </p:nvGrpSpPr>
        <p:grpSpPr>
          <a:xfrm>
            <a:off x="87335" y="822195"/>
            <a:ext cx="2185965" cy="584776"/>
            <a:chOff x="762000" y="914400"/>
            <a:chExt cx="2602870" cy="584776"/>
          </a:xfrm>
        </p:grpSpPr>
        <p:sp>
          <p:nvSpPr>
            <p:cNvPr id="17" name="Text Box 7"/>
            <p:cNvSpPr txBox="1">
              <a:spLocks noChangeArrowheads="1"/>
            </p:cNvSpPr>
            <p:nvPr/>
          </p:nvSpPr>
          <p:spPr bwMode="auto">
            <a:xfrm>
              <a:off x="762000" y="914400"/>
              <a:ext cx="2602870" cy="584776"/>
            </a:xfrm>
            <a:prstGeom prst="rect">
              <a:avLst/>
            </a:prstGeom>
            <a:solidFill>
              <a:schemeClr val="bg1"/>
            </a:solidFill>
            <a:ln w="9525">
              <a:solidFill>
                <a:schemeClr val="tx1"/>
              </a:solidFill>
              <a:miter lim="800000"/>
              <a:headEnd/>
              <a:tailEnd/>
            </a:ln>
          </p:spPr>
          <p:txBody>
            <a:bodyPr wrap="square">
              <a:prstTxWarp prst="textNoShape">
                <a:avLst/>
              </a:prstTxWarp>
              <a:spAutoFit/>
            </a:bodyPr>
            <a:lstStyle/>
            <a:p>
              <a:r>
                <a:rPr lang="en-US" sz="3200" b="1" dirty="0" err="1" smtClean="0">
                  <a:solidFill>
                    <a:srgbClr val="FF0000"/>
                  </a:solidFill>
                  <a:latin typeface="Times New Roman"/>
                  <a:cs typeface="Times New Roman"/>
                </a:rPr>
                <a:t>ep</a:t>
              </a:r>
              <a:r>
                <a:rPr lang="en-US" sz="3200" b="1" dirty="0" smtClean="0">
                  <a:solidFill>
                    <a:srgbClr val="FF0000"/>
                  </a:solidFill>
                  <a:latin typeface="Times New Roman"/>
                  <a:cs typeface="Times New Roman"/>
                </a:rPr>
                <a:t>      </a:t>
              </a:r>
              <a:r>
                <a:rPr lang="en-US" sz="3200" b="1" dirty="0" err="1" smtClean="0">
                  <a:solidFill>
                    <a:srgbClr val="FF0000"/>
                  </a:solidFill>
                  <a:latin typeface="Times New Roman"/>
                  <a:cs typeface="Times New Roman"/>
                </a:rPr>
                <a:t>epγ</a:t>
              </a:r>
              <a:endParaRPr lang="en-US" sz="3200" b="1" dirty="0">
                <a:solidFill>
                  <a:schemeClr val="bg2"/>
                </a:solidFill>
                <a:latin typeface="Times New Roman"/>
                <a:cs typeface="Times New Roman"/>
              </a:endParaRPr>
            </a:p>
          </p:txBody>
        </p:sp>
        <p:sp>
          <p:nvSpPr>
            <p:cNvPr id="20" name="Line 8"/>
            <p:cNvSpPr>
              <a:spLocks noChangeShapeType="1"/>
            </p:cNvSpPr>
            <p:nvPr/>
          </p:nvSpPr>
          <p:spPr bwMode="auto">
            <a:xfrm>
              <a:off x="1558560" y="1260475"/>
              <a:ext cx="457200" cy="0"/>
            </a:xfrm>
            <a:prstGeom prst="line">
              <a:avLst/>
            </a:prstGeom>
            <a:noFill/>
            <a:ln w="28575" cap="flat" cmpd="sng" algn="ctr">
              <a:solidFill>
                <a:srgbClr val="FF0000"/>
              </a:solidFill>
              <a:prstDash val="solid"/>
              <a:miter lim="800000"/>
              <a:headEnd type="none" w="med" len="med"/>
              <a:tailEnd type="arrow" w="med" len="med"/>
            </a:ln>
          </p:spPr>
          <p:txBody>
            <a:bodyPr wrap="none" anchor="ctr">
              <a:prstTxWarp prst="textNoShape">
                <a:avLst/>
              </a:prstTxWarp>
            </a:bodyPr>
            <a:lstStyle/>
            <a:p>
              <a:endParaRPr lang="en-US"/>
            </a:p>
          </p:txBody>
        </p:sp>
        <p:sp>
          <p:nvSpPr>
            <p:cNvPr id="21" name="Line 9"/>
            <p:cNvSpPr>
              <a:spLocks noChangeShapeType="1"/>
            </p:cNvSpPr>
            <p:nvPr/>
          </p:nvSpPr>
          <p:spPr bwMode="auto">
            <a:xfrm flipV="1">
              <a:off x="1382736" y="1087568"/>
              <a:ext cx="0" cy="334832"/>
            </a:xfrm>
            <a:prstGeom prst="line">
              <a:avLst/>
            </a:prstGeom>
            <a:noFill/>
            <a:ln w="9525">
              <a:solidFill>
                <a:srgbClr val="FF0000"/>
              </a:solidFill>
              <a:miter lim="800000"/>
              <a:headEnd/>
              <a:tailEnd type="triangle" w="med" len="med"/>
            </a:ln>
          </p:spPr>
          <p:txBody>
            <a:bodyPr wrap="none" anchor="ctr">
              <a:prstTxWarp prst="textNoShape">
                <a:avLst/>
              </a:prstTxWarp>
            </a:bodyPr>
            <a:lstStyle/>
            <a:p>
              <a:endParaRPr lang="en-US"/>
            </a:p>
          </p:txBody>
        </p:sp>
      </p:grpSp>
      <p:sp>
        <p:nvSpPr>
          <p:cNvPr id="25" name="TextBox 24"/>
          <p:cNvSpPr txBox="1"/>
          <p:nvPr/>
        </p:nvSpPr>
        <p:spPr>
          <a:xfrm>
            <a:off x="4859605" y="1683710"/>
            <a:ext cx="1213221" cy="338554"/>
          </a:xfrm>
          <a:prstGeom prst="rect">
            <a:avLst/>
          </a:prstGeom>
          <a:solidFill>
            <a:schemeClr val="bg1"/>
          </a:solidFill>
          <a:ln>
            <a:solidFill>
              <a:srgbClr val="000000"/>
            </a:solidFill>
          </a:ln>
        </p:spPr>
        <p:txBody>
          <a:bodyPr wrap="square" rtlCol="0">
            <a:spAutoFit/>
          </a:bodyPr>
          <a:lstStyle/>
          <a:p>
            <a:r>
              <a:rPr lang="en-US" sz="1600" dirty="0" smtClean="0">
                <a:latin typeface="Calibri"/>
                <a:cs typeface="Calibri"/>
              </a:rPr>
              <a:t>C12-12-010</a:t>
            </a:r>
          </a:p>
        </p:txBody>
      </p:sp>
      <p:sp>
        <p:nvSpPr>
          <p:cNvPr id="26" name="TextBox 25"/>
          <p:cNvSpPr txBox="1"/>
          <p:nvPr/>
        </p:nvSpPr>
        <p:spPr>
          <a:xfrm>
            <a:off x="2176820" y="1607510"/>
            <a:ext cx="1569680" cy="923330"/>
          </a:xfrm>
          <a:prstGeom prst="rect">
            <a:avLst/>
          </a:prstGeom>
          <a:solidFill>
            <a:srgbClr val="FFFFFF"/>
          </a:solidFill>
        </p:spPr>
        <p:txBody>
          <a:bodyPr wrap="square" rtlCol="0">
            <a:spAutoFit/>
          </a:bodyPr>
          <a:lstStyle/>
          <a:p>
            <a:r>
              <a:rPr lang="en-US" dirty="0" smtClean="0">
                <a:latin typeface="Calibri"/>
                <a:cs typeface="Calibri"/>
              </a:rPr>
              <a:t>polarized HD</a:t>
            </a:r>
          </a:p>
          <a:p>
            <a:r>
              <a:rPr lang="en-US" dirty="0" smtClean="0">
                <a:latin typeface="Calibri"/>
                <a:cs typeface="Calibri"/>
              </a:rPr>
              <a:t>P</a:t>
            </a:r>
            <a:r>
              <a:rPr lang="en-US" baseline="-25000" dirty="0" smtClean="0">
                <a:latin typeface="Calibri"/>
                <a:cs typeface="Calibri"/>
              </a:rPr>
              <a:t>p</a:t>
            </a:r>
            <a:r>
              <a:rPr lang="en-US" dirty="0" smtClean="0">
                <a:latin typeface="Calibri"/>
                <a:cs typeface="Calibri"/>
              </a:rPr>
              <a:t>=0.60 </a:t>
            </a:r>
          </a:p>
          <a:p>
            <a:r>
              <a:rPr lang="en-US" dirty="0" smtClean="0">
                <a:latin typeface="Calibri"/>
                <a:cs typeface="Calibri"/>
              </a:rPr>
              <a:t>Dilution = 0.8 </a:t>
            </a:r>
            <a:endParaRPr lang="en-US" dirty="0">
              <a:latin typeface="Calibri"/>
              <a:cs typeface="Calibri"/>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50513074"/>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mp:transition xmlns:mp="http://schemas.microsoft.com/office/mac/powerpoint/2008/mai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solidFill>
                  <a:srgbClr val="000090"/>
                </a:solidFill>
                <a:latin typeface="Times New Roman"/>
                <a:cs typeface="Times New Roman"/>
              </a:rPr>
              <a:t>GPD</a:t>
            </a:r>
            <a:r>
              <a:rPr lang="en-US" sz="3200" b="1" dirty="0" smtClean="0">
                <a:solidFill>
                  <a:srgbClr val="FF0000"/>
                </a:solidFill>
                <a:latin typeface="Times New Roman"/>
                <a:cs typeface="Times New Roman"/>
              </a:rPr>
              <a:t> H</a:t>
            </a:r>
            <a:r>
              <a:rPr lang="en-US" sz="3200" b="1" dirty="0" smtClean="0"/>
              <a:t> </a:t>
            </a:r>
            <a:r>
              <a:rPr lang="en-US" sz="3200" b="1" dirty="0" smtClean="0">
                <a:solidFill>
                  <a:srgbClr val="000090"/>
                </a:solidFill>
              </a:rPr>
              <a:t>from projected CLAS12 data</a:t>
            </a:r>
            <a:endParaRPr lang="en-US" sz="3200" b="1" dirty="0">
              <a:solidFill>
                <a:srgbClr val="000090"/>
              </a:solidFill>
            </a:endParaRPr>
          </a:p>
        </p:txBody>
      </p:sp>
      <p:pic>
        <p:nvPicPr>
          <p:cNvPr id="3" name="Picture 2"/>
          <p:cNvPicPr>
            <a:picLocks noChangeAspect="1"/>
          </p:cNvPicPr>
          <p:nvPr/>
        </p:nvPicPr>
        <p:blipFill>
          <a:blip r:embed="rId2"/>
          <a:srcRect l="2941" r="37124"/>
          <a:stretch>
            <a:fillRect/>
          </a:stretch>
        </p:blipFill>
        <p:spPr>
          <a:xfrm>
            <a:off x="1638300" y="1625600"/>
            <a:ext cx="4927600" cy="4584700"/>
          </a:xfrm>
          <a:prstGeom prst="rect">
            <a:avLst/>
          </a:prstGeom>
        </p:spPr>
      </p:pic>
      <p:sp>
        <p:nvSpPr>
          <p:cNvPr id="4" name="TextBox 3"/>
          <p:cNvSpPr txBox="1"/>
          <p:nvPr/>
        </p:nvSpPr>
        <p:spPr>
          <a:xfrm>
            <a:off x="635000" y="739140"/>
            <a:ext cx="8153895" cy="338554"/>
          </a:xfrm>
          <a:prstGeom prst="rect">
            <a:avLst/>
          </a:prstGeom>
          <a:noFill/>
        </p:spPr>
        <p:txBody>
          <a:bodyPr wrap="none" rtlCol="0">
            <a:spAutoFit/>
          </a:bodyPr>
          <a:lstStyle/>
          <a:p>
            <a:r>
              <a:rPr lang="en-US" sz="1600" i="1" dirty="0" smtClean="0">
                <a:latin typeface="Times New Roman"/>
                <a:cs typeface="Times New Roman"/>
              </a:rPr>
              <a:t>Review article: M. </a:t>
            </a:r>
            <a:r>
              <a:rPr lang="en-US" sz="1600" i="1" dirty="0" err="1" smtClean="0">
                <a:latin typeface="Times New Roman"/>
                <a:cs typeface="Times New Roman"/>
              </a:rPr>
              <a:t>Guidal</a:t>
            </a:r>
            <a:r>
              <a:rPr lang="en-US" sz="1600" i="1" dirty="0" smtClean="0">
                <a:latin typeface="Times New Roman"/>
                <a:cs typeface="Times New Roman"/>
              </a:rPr>
              <a:t>, H. </a:t>
            </a:r>
            <a:r>
              <a:rPr lang="en-US" sz="1600" i="1" dirty="0" err="1" smtClean="0">
                <a:latin typeface="Times New Roman"/>
                <a:cs typeface="Times New Roman"/>
              </a:rPr>
              <a:t>Moutarde</a:t>
            </a:r>
            <a:r>
              <a:rPr lang="en-US" sz="1600" i="1" dirty="0" smtClean="0">
                <a:latin typeface="Times New Roman"/>
                <a:cs typeface="Times New Roman"/>
              </a:rPr>
              <a:t>, M. </a:t>
            </a:r>
            <a:r>
              <a:rPr lang="en-US" sz="1600" i="1" dirty="0" err="1" smtClean="0">
                <a:latin typeface="Times New Roman"/>
                <a:cs typeface="Times New Roman"/>
              </a:rPr>
              <a:t>Vanderhaeghen</a:t>
            </a:r>
            <a:r>
              <a:rPr lang="en-US" sz="1600" i="1" dirty="0" smtClean="0">
                <a:latin typeface="Times New Roman"/>
                <a:cs typeface="Times New Roman"/>
              </a:rPr>
              <a:t>, </a:t>
            </a:r>
            <a:r>
              <a:rPr lang="en-US" sz="1600" i="1" dirty="0" err="1" smtClean="0">
                <a:latin typeface="Times New Roman"/>
                <a:cs typeface="Times New Roman"/>
              </a:rPr>
              <a:t>Rept.Prog.Phys</a:t>
            </a:r>
            <a:r>
              <a:rPr lang="en-US" sz="1600" i="1" dirty="0" smtClean="0">
                <a:latin typeface="Times New Roman"/>
                <a:cs typeface="Times New Roman"/>
              </a:rPr>
              <a:t>. 76 (2013) 066202 </a:t>
            </a:r>
            <a:endParaRPr lang="en-US" sz="1600" i="1" dirty="0">
              <a:latin typeface="Times New Roman"/>
              <a:cs typeface="Times New Roman"/>
            </a:endParaRPr>
          </a:p>
        </p:txBody>
      </p:sp>
      <p:sp>
        <p:nvSpPr>
          <p:cNvPr id="5" name="TextBox 4"/>
          <p:cNvSpPr txBox="1"/>
          <p:nvPr/>
        </p:nvSpPr>
        <p:spPr>
          <a:xfrm>
            <a:off x="1435100" y="1318994"/>
            <a:ext cx="6090955" cy="369332"/>
          </a:xfrm>
          <a:prstGeom prst="rect">
            <a:avLst/>
          </a:prstGeom>
          <a:noFill/>
        </p:spPr>
        <p:txBody>
          <a:bodyPr wrap="none" rtlCol="0">
            <a:spAutoFit/>
          </a:bodyPr>
          <a:lstStyle/>
          <a:p>
            <a:r>
              <a:rPr lang="en-US" dirty="0" smtClean="0"/>
              <a:t>LO fit to all observables: </a:t>
            </a:r>
            <a:r>
              <a:rPr lang="en-US" dirty="0" err="1" smtClean="0"/>
              <a:t>σ</a:t>
            </a:r>
            <a:r>
              <a:rPr lang="en-US" dirty="0" smtClean="0"/>
              <a:t>, A</a:t>
            </a:r>
            <a:r>
              <a:rPr lang="en-US" baseline="-25000" dirty="0" smtClean="0"/>
              <a:t>LU</a:t>
            </a:r>
            <a:r>
              <a:rPr lang="en-US" dirty="0" smtClean="0"/>
              <a:t>, A</a:t>
            </a:r>
            <a:r>
              <a:rPr lang="en-US" baseline="-25000" dirty="0" smtClean="0"/>
              <a:t>UL</a:t>
            </a:r>
            <a:r>
              <a:rPr lang="en-US" dirty="0" smtClean="0"/>
              <a:t>, A</a:t>
            </a:r>
            <a:r>
              <a:rPr lang="en-US" baseline="-25000" dirty="0" smtClean="0"/>
              <a:t>LL</a:t>
            </a:r>
            <a:r>
              <a:rPr lang="en-US" dirty="0" smtClean="0"/>
              <a:t>, </a:t>
            </a:r>
            <a:r>
              <a:rPr lang="en-US" dirty="0" err="1" smtClean="0"/>
              <a:t>A</a:t>
            </a:r>
            <a:r>
              <a:rPr lang="en-US" baseline="-25000" dirty="0" err="1" smtClean="0"/>
              <a:t>Ux</a:t>
            </a:r>
            <a:r>
              <a:rPr lang="en-US" dirty="0" smtClean="0"/>
              <a:t>, </a:t>
            </a:r>
            <a:r>
              <a:rPr lang="en-US" dirty="0" err="1" smtClean="0"/>
              <a:t>A</a:t>
            </a:r>
            <a:r>
              <a:rPr lang="en-US" baseline="-25000" dirty="0" err="1" smtClean="0"/>
              <a:t>Uy</a:t>
            </a:r>
            <a:r>
              <a:rPr lang="en-US" dirty="0" smtClean="0"/>
              <a:t>, </a:t>
            </a:r>
            <a:r>
              <a:rPr lang="en-US" dirty="0" err="1" smtClean="0"/>
              <a:t>A</a:t>
            </a:r>
            <a:r>
              <a:rPr lang="en-US" baseline="-25000" dirty="0" err="1" smtClean="0"/>
              <a:t>Lx</a:t>
            </a:r>
            <a:r>
              <a:rPr lang="en-US" dirty="0" smtClean="0"/>
              <a:t>, </a:t>
            </a:r>
            <a:r>
              <a:rPr lang="en-US" dirty="0" err="1" smtClean="0"/>
              <a:t>A</a:t>
            </a:r>
            <a:r>
              <a:rPr lang="en-US" baseline="-25000" dirty="0" err="1" smtClean="0"/>
              <a:t>Ly</a:t>
            </a:r>
            <a:r>
              <a:rPr lang="en-US" dirty="0" smtClean="0"/>
              <a:t>  </a:t>
            </a:r>
            <a:endParaRPr lang="en-US" dirty="0"/>
          </a:p>
        </p:txBody>
      </p:sp>
      <p:sp>
        <p:nvSpPr>
          <p:cNvPr id="7" name="TextBox 6"/>
          <p:cNvSpPr txBox="1"/>
          <p:nvPr/>
        </p:nvSpPr>
        <p:spPr>
          <a:xfrm>
            <a:off x="6602817" y="5181600"/>
            <a:ext cx="2186078" cy="646331"/>
          </a:xfrm>
          <a:prstGeom prst="rect">
            <a:avLst/>
          </a:prstGeom>
          <a:noFill/>
        </p:spPr>
        <p:txBody>
          <a:bodyPr wrap="none" rtlCol="0">
            <a:spAutoFit/>
          </a:bodyPr>
          <a:lstStyle/>
          <a:p>
            <a:r>
              <a:rPr lang="en-US" dirty="0" smtClean="0"/>
              <a:t>For corrections see</a:t>
            </a:r>
          </a:p>
          <a:p>
            <a:r>
              <a:rPr lang="en-US" dirty="0" smtClean="0"/>
              <a:t>talk by H. </a:t>
            </a:r>
            <a:r>
              <a:rPr lang="en-US" dirty="0" err="1" smtClean="0"/>
              <a:t>Moutarde</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0" y="-15875"/>
            <a:ext cx="9144000" cy="777875"/>
          </a:xfrm>
        </p:spPr>
        <p:txBody>
          <a:bodyPr rtlCol="0">
            <a:normAutofit/>
          </a:bodyPr>
          <a:lstStyle/>
          <a:p>
            <a:pPr fontAlgn="auto">
              <a:spcAft>
                <a:spcPts val="0"/>
              </a:spcAft>
              <a:defRPr/>
            </a:pPr>
            <a:r>
              <a:rPr lang="en-US" b="1" dirty="0" smtClean="0">
                <a:solidFill>
                  <a:srgbClr val="000090"/>
                </a:solidFill>
              </a:rPr>
              <a:t>12 </a:t>
            </a:r>
            <a:r>
              <a:rPr lang="en-US" b="1" dirty="0" err="1" smtClean="0">
                <a:solidFill>
                  <a:srgbClr val="000090"/>
                </a:solidFill>
              </a:rPr>
              <a:t>GeV</a:t>
            </a:r>
            <a:r>
              <a:rPr lang="en-US" b="1" dirty="0" smtClean="0">
                <a:solidFill>
                  <a:srgbClr val="000090"/>
                </a:solidFill>
              </a:rPr>
              <a:t> Upgrade Project</a:t>
            </a:r>
          </a:p>
        </p:txBody>
      </p:sp>
      <p:grpSp>
        <p:nvGrpSpPr>
          <p:cNvPr id="2" name="Group 341"/>
          <p:cNvGrpSpPr/>
          <p:nvPr/>
        </p:nvGrpSpPr>
        <p:grpSpPr>
          <a:xfrm>
            <a:off x="1674738" y="1554736"/>
            <a:ext cx="6747606" cy="4151461"/>
            <a:chOff x="1060450" y="1790700"/>
            <a:chExt cx="7245350" cy="4457698"/>
          </a:xfrm>
        </p:grpSpPr>
        <p:grpSp>
          <p:nvGrpSpPr>
            <p:cNvPr id="3" name="Group 327"/>
            <p:cNvGrpSpPr>
              <a:grpSpLocks/>
            </p:cNvGrpSpPr>
            <p:nvPr/>
          </p:nvGrpSpPr>
          <p:grpSpPr bwMode="auto">
            <a:xfrm>
              <a:off x="1060450" y="1790700"/>
              <a:ext cx="6330386" cy="4457698"/>
              <a:chOff x="198440" y="1524000"/>
              <a:chExt cx="6291260" cy="4610105"/>
            </a:xfrm>
          </p:grpSpPr>
          <p:grpSp>
            <p:nvGrpSpPr>
              <p:cNvPr id="4" name="Group 408"/>
              <p:cNvGrpSpPr>
                <a:grpSpLocks/>
              </p:cNvGrpSpPr>
              <p:nvPr/>
            </p:nvGrpSpPr>
            <p:grpSpPr bwMode="auto">
              <a:xfrm>
                <a:off x="3810000" y="1524000"/>
                <a:ext cx="2679700" cy="1509713"/>
                <a:chOff x="2400" y="960"/>
                <a:chExt cx="1688" cy="951"/>
              </a:xfrm>
            </p:grpSpPr>
            <p:grpSp>
              <p:nvGrpSpPr>
                <p:cNvPr id="5" name="Group 407"/>
                <p:cNvGrpSpPr>
                  <a:grpSpLocks/>
                </p:cNvGrpSpPr>
                <p:nvPr/>
              </p:nvGrpSpPr>
              <p:grpSpPr bwMode="auto">
                <a:xfrm>
                  <a:off x="2477" y="960"/>
                  <a:ext cx="1611" cy="912"/>
                  <a:chOff x="2477" y="960"/>
                  <a:chExt cx="1611" cy="912"/>
                </a:xfrm>
              </p:grpSpPr>
              <p:sp>
                <p:nvSpPr>
                  <p:cNvPr id="9542" name="Text Box 5"/>
                  <p:cNvSpPr txBox="1">
                    <a:spLocks noChangeArrowheads="1"/>
                  </p:cNvSpPr>
                  <p:nvPr/>
                </p:nvSpPr>
                <p:spPr bwMode="auto">
                  <a:xfrm>
                    <a:off x="3589" y="1053"/>
                    <a:ext cx="499" cy="180"/>
                  </a:xfrm>
                  <a:prstGeom prst="rect">
                    <a:avLst/>
                  </a:prstGeom>
                  <a:noFill/>
                  <a:ln w="9525">
                    <a:noFill/>
                    <a:miter lim="800000"/>
                    <a:headEnd/>
                    <a:tailEnd/>
                  </a:ln>
                </p:spPr>
                <p:txBody>
                  <a:bodyPr wrap="none">
                    <a:spAutoFit/>
                  </a:bodyPr>
                  <a:lstStyle/>
                  <a:p>
                    <a:pPr algn="ctr" defTabSz="457200" eaLnBrk="0" hangingPunct="0"/>
                    <a:r>
                      <a:rPr lang="en-US" sz="1200" dirty="0">
                        <a:solidFill>
                          <a:srgbClr val="000000"/>
                        </a:solidFill>
                        <a:latin typeface="Arial" pitchFamily="34" charset="0"/>
                        <a:cs typeface="Arial" pitchFamily="34" charset="0"/>
                      </a:rPr>
                      <a:t>New Hall</a:t>
                    </a:r>
                  </a:p>
                </p:txBody>
              </p:sp>
              <p:sp>
                <p:nvSpPr>
                  <p:cNvPr id="9543" name="Line 70"/>
                  <p:cNvSpPr>
                    <a:spLocks noChangeShapeType="1"/>
                  </p:cNvSpPr>
                  <p:nvPr/>
                </p:nvSpPr>
                <p:spPr bwMode="auto">
                  <a:xfrm flipH="1" flipV="1">
                    <a:off x="2477" y="1870"/>
                    <a:ext cx="0" cy="2"/>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44" name="Freeform 318"/>
                  <p:cNvSpPr>
                    <a:spLocks/>
                  </p:cNvSpPr>
                  <p:nvPr/>
                </p:nvSpPr>
                <p:spPr bwMode="auto">
                  <a:xfrm>
                    <a:off x="3303" y="1036"/>
                    <a:ext cx="89" cy="128"/>
                  </a:xfrm>
                  <a:custGeom>
                    <a:avLst/>
                    <a:gdLst>
                      <a:gd name="T0" fmla="*/ 89 w 89"/>
                      <a:gd name="T1" fmla="*/ 110 h 130"/>
                      <a:gd name="T2" fmla="*/ 89 w 89"/>
                      <a:gd name="T3" fmla="*/ 32 h 130"/>
                      <a:gd name="T4" fmla="*/ 0 w 89"/>
                      <a:gd name="T5" fmla="*/ 0 h 130"/>
                      <a:gd name="T6" fmla="*/ 0 w 89"/>
                      <a:gd name="T7" fmla="*/ 79 h 130"/>
                      <a:gd name="T8" fmla="*/ 89 w 89"/>
                      <a:gd name="T9" fmla="*/ 110 h 130"/>
                      <a:gd name="T10" fmla="*/ 0 60000 65536"/>
                      <a:gd name="T11" fmla="*/ 0 60000 65536"/>
                      <a:gd name="T12" fmla="*/ 0 60000 65536"/>
                      <a:gd name="T13" fmla="*/ 0 60000 65536"/>
                      <a:gd name="T14" fmla="*/ 0 60000 65536"/>
                      <a:gd name="T15" fmla="*/ 0 w 89"/>
                      <a:gd name="T16" fmla="*/ 0 h 130"/>
                      <a:gd name="T17" fmla="*/ 89 w 89"/>
                      <a:gd name="T18" fmla="*/ 130 h 130"/>
                    </a:gdLst>
                    <a:ahLst/>
                    <a:cxnLst>
                      <a:cxn ang="T10">
                        <a:pos x="T0" y="T1"/>
                      </a:cxn>
                      <a:cxn ang="T11">
                        <a:pos x="T2" y="T3"/>
                      </a:cxn>
                      <a:cxn ang="T12">
                        <a:pos x="T4" y="T5"/>
                      </a:cxn>
                      <a:cxn ang="T13">
                        <a:pos x="T6" y="T7"/>
                      </a:cxn>
                      <a:cxn ang="T14">
                        <a:pos x="T8" y="T9"/>
                      </a:cxn>
                    </a:cxnLst>
                    <a:rect l="T15" t="T16" r="T17" b="T18"/>
                    <a:pathLst>
                      <a:path w="89" h="130">
                        <a:moveTo>
                          <a:pt x="89" y="130"/>
                        </a:moveTo>
                        <a:lnTo>
                          <a:pt x="89" y="41"/>
                        </a:lnTo>
                        <a:lnTo>
                          <a:pt x="0" y="0"/>
                        </a:lnTo>
                        <a:lnTo>
                          <a:pt x="0" y="89"/>
                        </a:lnTo>
                        <a:lnTo>
                          <a:pt x="89" y="130"/>
                        </a:lnTo>
                        <a:close/>
                      </a:path>
                    </a:pathLst>
                  </a:custGeom>
                  <a:solidFill>
                    <a:srgbClr val="0000FF"/>
                  </a:solidFill>
                  <a:ln w="0">
                    <a:solidFill>
                      <a:srgbClr val="0000FF"/>
                    </a:solidFill>
                    <a:round/>
                    <a:headEnd/>
                    <a:tailEnd/>
                  </a:ln>
                </p:spPr>
                <p:txBody>
                  <a:bodyPr/>
                  <a:lstStyle/>
                  <a:p>
                    <a:pPr defTabSz="457200"/>
                    <a:endParaRPr lang="en-US">
                      <a:solidFill>
                        <a:prstClr val="black"/>
                      </a:solidFill>
                    </a:endParaRPr>
                  </a:p>
                </p:txBody>
              </p:sp>
              <p:sp>
                <p:nvSpPr>
                  <p:cNvPr id="9545" name="Freeform 319"/>
                  <p:cNvSpPr>
                    <a:spLocks/>
                  </p:cNvSpPr>
                  <p:nvPr/>
                </p:nvSpPr>
                <p:spPr bwMode="auto">
                  <a:xfrm>
                    <a:off x="3303" y="1036"/>
                    <a:ext cx="89" cy="128"/>
                  </a:xfrm>
                  <a:custGeom>
                    <a:avLst/>
                    <a:gdLst>
                      <a:gd name="T0" fmla="*/ 89 w 89"/>
                      <a:gd name="T1" fmla="*/ 110 h 130"/>
                      <a:gd name="T2" fmla="*/ 89 w 89"/>
                      <a:gd name="T3" fmla="*/ 32 h 130"/>
                      <a:gd name="T4" fmla="*/ 0 w 89"/>
                      <a:gd name="T5" fmla="*/ 0 h 130"/>
                      <a:gd name="T6" fmla="*/ 0 w 89"/>
                      <a:gd name="T7" fmla="*/ 79 h 130"/>
                      <a:gd name="T8" fmla="*/ 89 w 89"/>
                      <a:gd name="T9" fmla="*/ 110 h 130"/>
                      <a:gd name="T10" fmla="*/ 0 60000 65536"/>
                      <a:gd name="T11" fmla="*/ 0 60000 65536"/>
                      <a:gd name="T12" fmla="*/ 0 60000 65536"/>
                      <a:gd name="T13" fmla="*/ 0 60000 65536"/>
                      <a:gd name="T14" fmla="*/ 0 60000 65536"/>
                      <a:gd name="T15" fmla="*/ 0 w 89"/>
                      <a:gd name="T16" fmla="*/ 0 h 130"/>
                      <a:gd name="T17" fmla="*/ 89 w 89"/>
                      <a:gd name="T18" fmla="*/ 130 h 130"/>
                    </a:gdLst>
                    <a:ahLst/>
                    <a:cxnLst>
                      <a:cxn ang="T10">
                        <a:pos x="T0" y="T1"/>
                      </a:cxn>
                      <a:cxn ang="T11">
                        <a:pos x="T2" y="T3"/>
                      </a:cxn>
                      <a:cxn ang="T12">
                        <a:pos x="T4" y="T5"/>
                      </a:cxn>
                      <a:cxn ang="T13">
                        <a:pos x="T6" y="T7"/>
                      </a:cxn>
                      <a:cxn ang="T14">
                        <a:pos x="T8" y="T9"/>
                      </a:cxn>
                    </a:cxnLst>
                    <a:rect l="T15" t="T16" r="T17" b="T18"/>
                    <a:pathLst>
                      <a:path w="89" h="130">
                        <a:moveTo>
                          <a:pt x="89" y="130"/>
                        </a:moveTo>
                        <a:lnTo>
                          <a:pt x="89" y="41"/>
                        </a:lnTo>
                        <a:lnTo>
                          <a:pt x="0" y="0"/>
                        </a:lnTo>
                        <a:lnTo>
                          <a:pt x="0" y="89"/>
                        </a:lnTo>
                        <a:lnTo>
                          <a:pt x="89" y="130"/>
                        </a:lnTo>
                      </a:path>
                    </a:pathLst>
                  </a:custGeom>
                  <a:noFill/>
                  <a:ln w="3175">
                    <a:solidFill>
                      <a:srgbClr val="000000"/>
                    </a:solidFill>
                    <a:round/>
                    <a:headEnd/>
                    <a:tailEnd/>
                  </a:ln>
                </p:spPr>
                <p:txBody>
                  <a:bodyPr/>
                  <a:lstStyle/>
                  <a:p>
                    <a:pPr defTabSz="457200"/>
                    <a:endParaRPr lang="en-US">
                      <a:solidFill>
                        <a:prstClr val="black"/>
                      </a:solidFill>
                    </a:endParaRPr>
                  </a:p>
                </p:txBody>
              </p:sp>
              <p:sp>
                <p:nvSpPr>
                  <p:cNvPr id="9546" name="Freeform 320"/>
                  <p:cNvSpPr>
                    <a:spLocks/>
                  </p:cNvSpPr>
                  <p:nvPr/>
                </p:nvSpPr>
                <p:spPr bwMode="auto">
                  <a:xfrm>
                    <a:off x="3303" y="960"/>
                    <a:ext cx="323" cy="115"/>
                  </a:xfrm>
                  <a:custGeom>
                    <a:avLst/>
                    <a:gdLst>
                      <a:gd name="T0" fmla="*/ 239 w 323"/>
                      <a:gd name="T1" fmla="*/ 0 h 117"/>
                      <a:gd name="T2" fmla="*/ 0 w 323"/>
                      <a:gd name="T3" fmla="*/ 66 h 117"/>
                      <a:gd name="T4" fmla="*/ 89 w 323"/>
                      <a:gd name="T5" fmla="*/ 97 h 117"/>
                      <a:gd name="T6" fmla="*/ 323 w 323"/>
                      <a:gd name="T7" fmla="*/ 24 h 117"/>
                      <a:gd name="T8" fmla="*/ 239 w 323"/>
                      <a:gd name="T9" fmla="*/ 0 h 117"/>
                      <a:gd name="T10" fmla="*/ 0 60000 65536"/>
                      <a:gd name="T11" fmla="*/ 0 60000 65536"/>
                      <a:gd name="T12" fmla="*/ 0 60000 65536"/>
                      <a:gd name="T13" fmla="*/ 0 60000 65536"/>
                      <a:gd name="T14" fmla="*/ 0 60000 65536"/>
                      <a:gd name="T15" fmla="*/ 0 w 323"/>
                      <a:gd name="T16" fmla="*/ 0 h 117"/>
                      <a:gd name="T17" fmla="*/ 323 w 323"/>
                      <a:gd name="T18" fmla="*/ 117 h 117"/>
                    </a:gdLst>
                    <a:ahLst/>
                    <a:cxnLst>
                      <a:cxn ang="T10">
                        <a:pos x="T0" y="T1"/>
                      </a:cxn>
                      <a:cxn ang="T11">
                        <a:pos x="T2" y="T3"/>
                      </a:cxn>
                      <a:cxn ang="T12">
                        <a:pos x="T4" y="T5"/>
                      </a:cxn>
                      <a:cxn ang="T13">
                        <a:pos x="T6" y="T7"/>
                      </a:cxn>
                      <a:cxn ang="T14">
                        <a:pos x="T8" y="T9"/>
                      </a:cxn>
                    </a:cxnLst>
                    <a:rect l="T15" t="T16" r="T17" b="T18"/>
                    <a:pathLst>
                      <a:path w="323" h="117">
                        <a:moveTo>
                          <a:pt x="239" y="0"/>
                        </a:moveTo>
                        <a:lnTo>
                          <a:pt x="0" y="76"/>
                        </a:lnTo>
                        <a:lnTo>
                          <a:pt x="89" y="117"/>
                        </a:lnTo>
                        <a:lnTo>
                          <a:pt x="323" y="24"/>
                        </a:lnTo>
                        <a:lnTo>
                          <a:pt x="239" y="0"/>
                        </a:lnTo>
                        <a:close/>
                      </a:path>
                    </a:pathLst>
                  </a:custGeom>
                  <a:solidFill>
                    <a:srgbClr val="6666FF"/>
                  </a:solidFill>
                  <a:ln w="0">
                    <a:solidFill>
                      <a:srgbClr val="6666FF"/>
                    </a:solidFill>
                    <a:round/>
                    <a:headEnd/>
                    <a:tailEnd/>
                  </a:ln>
                </p:spPr>
                <p:txBody>
                  <a:bodyPr/>
                  <a:lstStyle/>
                  <a:p>
                    <a:pPr defTabSz="457200"/>
                    <a:endParaRPr lang="en-US">
                      <a:solidFill>
                        <a:prstClr val="black"/>
                      </a:solidFill>
                    </a:endParaRPr>
                  </a:p>
                </p:txBody>
              </p:sp>
              <p:sp>
                <p:nvSpPr>
                  <p:cNvPr id="9547" name="Freeform 321"/>
                  <p:cNvSpPr>
                    <a:spLocks/>
                  </p:cNvSpPr>
                  <p:nvPr/>
                </p:nvSpPr>
                <p:spPr bwMode="auto">
                  <a:xfrm>
                    <a:off x="3303" y="960"/>
                    <a:ext cx="323" cy="115"/>
                  </a:xfrm>
                  <a:custGeom>
                    <a:avLst/>
                    <a:gdLst>
                      <a:gd name="T0" fmla="*/ 239 w 323"/>
                      <a:gd name="T1" fmla="*/ 0 h 117"/>
                      <a:gd name="T2" fmla="*/ 0 w 323"/>
                      <a:gd name="T3" fmla="*/ 66 h 117"/>
                      <a:gd name="T4" fmla="*/ 89 w 323"/>
                      <a:gd name="T5" fmla="*/ 97 h 117"/>
                      <a:gd name="T6" fmla="*/ 323 w 323"/>
                      <a:gd name="T7" fmla="*/ 24 h 117"/>
                      <a:gd name="T8" fmla="*/ 0 60000 65536"/>
                      <a:gd name="T9" fmla="*/ 0 60000 65536"/>
                      <a:gd name="T10" fmla="*/ 0 60000 65536"/>
                      <a:gd name="T11" fmla="*/ 0 60000 65536"/>
                      <a:gd name="T12" fmla="*/ 0 w 323"/>
                      <a:gd name="T13" fmla="*/ 0 h 117"/>
                      <a:gd name="T14" fmla="*/ 323 w 323"/>
                      <a:gd name="T15" fmla="*/ 117 h 117"/>
                    </a:gdLst>
                    <a:ahLst/>
                    <a:cxnLst>
                      <a:cxn ang="T8">
                        <a:pos x="T0" y="T1"/>
                      </a:cxn>
                      <a:cxn ang="T9">
                        <a:pos x="T2" y="T3"/>
                      </a:cxn>
                      <a:cxn ang="T10">
                        <a:pos x="T4" y="T5"/>
                      </a:cxn>
                      <a:cxn ang="T11">
                        <a:pos x="T6" y="T7"/>
                      </a:cxn>
                    </a:cxnLst>
                    <a:rect l="T12" t="T13" r="T14" b="T15"/>
                    <a:pathLst>
                      <a:path w="323" h="117">
                        <a:moveTo>
                          <a:pt x="239" y="0"/>
                        </a:moveTo>
                        <a:lnTo>
                          <a:pt x="0" y="76"/>
                        </a:lnTo>
                        <a:lnTo>
                          <a:pt x="89" y="117"/>
                        </a:lnTo>
                        <a:lnTo>
                          <a:pt x="323" y="24"/>
                        </a:lnTo>
                      </a:path>
                    </a:pathLst>
                  </a:custGeom>
                  <a:noFill/>
                  <a:ln w="3175">
                    <a:solidFill>
                      <a:srgbClr val="000000"/>
                    </a:solidFill>
                    <a:round/>
                    <a:headEnd/>
                    <a:tailEnd/>
                  </a:ln>
                </p:spPr>
                <p:txBody>
                  <a:bodyPr/>
                  <a:lstStyle/>
                  <a:p>
                    <a:pPr defTabSz="457200"/>
                    <a:endParaRPr lang="en-US">
                      <a:solidFill>
                        <a:prstClr val="black"/>
                      </a:solidFill>
                    </a:endParaRPr>
                  </a:p>
                </p:txBody>
              </p:sp>
              <p:sp>
                <p:nvSpPr>
                  <p:cNvPr id="9548" name="Freeform 322"/>
                  <p:cNvSpPr>
                    <a:spLocks/>
                  </p:cNvSpPr>
                  <p:nvPr/>
                </p:nvSpPr>
                <p:spPr bwMode="auto">
                  <a:xfrm>
                    <a:off x="3392" y="986"/>
                    <a:ext cx="236" cy="177"/>
                  </a:xfrm>
                  <a:custGeom>
                    <a:avLst/>
                    <a:gdLst>
                      <a:gd name="T0" fmla="*/ 0 w 236"/>
                      <a:gd name="T1" fmla="*/ 150 h 180"/>
                      <a:gd name="T2" fmla="*/ 0 w 236"/>
                      <a:gd name="T3" fmla="*/ 80 h 180"/>
                      <a:gd name="T4" fmla="*/ 236 w 236"/>
                      <a:gd name="T5" fmla="*/ 0 h 180"/>
                      <a:gd name="T6" fmla="*/ 234 w 236"/>
                      <a:gd name="T7" fmla="*/ 77 h 180"/>
                      <a:gd name="T8" fmla="*/ 0 w 236"/>
                      <a:gd name="T9" fmla="*/ 150 h 180"/>
                      <a:gd name="T10" fmla="*/ 0 60000 65536"/>
                      <a:gd name="T11" fmla="*/ 0 60000 65536"/>
                      <a:gd name="T12" fmla="*/ 0 60000 65536"/>
                      <a:gd name="T13" fmla="*/ 0 60000 65536"/>
                      <a:gd name="T14" fmla="*/ 0 60000 65536"/>
                      <a:gd name="T15" fmla="*/ 0 w 236"/>
                      <a:gd name="T16" fmla="*/ 0 h 180"/>
                      <a:gd name="T17" fmla="*/ 236 w 236"/>
                      <a:gd name="T18" fmla="*/ 180 h 180"/>
                    </a:gdLst>
                    <a:ahLst/>
                    <a:cxnLst>
                      <a:cxn ang="T10">
                        <a:pos x="T0" y="T1"/>
                      </a:cxn>
                      <a:cxn ang="T11">
                        <a:pos x="T2" y="T3"/>
                      </a:cxn>
                      <a:cxn ang="T12">
                        <a:pos x="T4" y="T5"/>
                      </a:cxn>
                      <a:cxn ang="T13">
                        <a:pos x="T6" y="T7"/>
                      </a:cxn>
                      <a:cxn ang="T14">
                        <a:pos x="T8" y="T9"/>
                      </a:cxn>
                    </a:cxnLst>
                    <a:rect l="T15" t="T16" r="T17" b="T18"/>
                    <a:pathLst>
                      <a:path w="236" h="180">
                        <a:moveTo>
                          <a:pt x="0" y="180"/>
                        </a:moveTo>
                        <a:lnTo>
                          <a:pt x="0" y="91"/>
                        </a:lnTo>
                        <a:lnTo>
                          <a:pt x="236" y="0"/>
                        </a:lnTo>
                        <a:lnTo>
                          <a:pt x="234" y="87"/>
                        </a:lnTo>
                        <a:lnTo>
                          <a:pt x="0" y="180"/>
                        </a:lnTo>
                        <a:close/>
                      </a:path>
                    </a:pathLst>
                  </a:custGeom>
                  <a:solidFill>
                    <a:srgbClr val="6666FF"/>
                  </a:solidFill>
                  <a:ln w="0">
                    <a:solidFill>
                      <a:srgbClr val="6666FF"/>
                    </a:solidFill>
                    <a:round/>
                    <a:headEnd/>
                    <a:tailEnd/>
                  </a:ln>
                </p:spPr>
                <p:txBody>
                  <a:bodyPr/>
                  <a:lstStyle/>
                  <a:p>
                    <a:pPr defTabSz="457200"/>
                    <a:endParaRPr lang="en-US">
                      <a:solidFill>
                        <a:prstClr val="black"/>
                      </a:solidFill>
                    </a:endParaRPr>
                  </a:p>
                </p:txBody>
              </p:sp>
              <p:sp>
                <p:nvSpPr>
                  <p:cNvPr id="9549" name="Freeform 323"/>
                  <p:cNvSpPr>
                    <a:spLocks/>
                  </p:cNvSpPr>
                  <p:nvPr/>
                </p:nvSpPr>
                <p:spPr bwMode="auto">
                  <a:xfrm>
                    <a:off x="3392" y="986"/>
                    <a:ext cx="236" cy="177"/>
                  </a:xfrm>
                  <a:custGeom>
                    <a:avLst/>
                    <a:gdLst>
                      <a:gd name="T0" fmla="*/ 0 w 236"/>
                      <a:gd name="T1" fmla="*/ 150 h 180"/>
                      <a:gd name="T2" fmla="*/ 0 w 236"/>
                      <a:gd name="T3" fmla="*/ 80 h 180"/>
                      <a:gd name="T4" fmla="*/ 236 w 236"/>
                      <a:gd name="T5" fmla="*/ 0 h 180"/>
                      <a:gd name="T6" fmla="*/ 234 w 236"/>
                      <a:gd name="T7" fmla="*/ 77 h 180"/>
                      <a:gd name="T8" fmla="*/ 0 w 236"/>
                      <a:gd name="T9" fmla="*/ 150 h 180"/>
                      <a:gd name="T10" fmla="*/ 0 60000 65536"/>
                      <a:gd name="T11" fmla="*/ 0 60000 65536"/>
                      <a:gd name="T12" fmla="*/ 0 60000 65536"/>
                      <a:gd name="T13" fmla="*/ 0 60000 65536"/>
                      <a:gd name="T14" fmla="*/ 0 60000 65536"/>
                      <a:gd name="T15" fmla="*/ 0 w 236"/>
                      <a:gd name="T16" fmla="*/ 0 h 180"/>
                      <a:gd name="T17" fmla="*/ 236 w 236"/>
                      <a:gd name="T18" fmla="*/ 180 h 180"/>
                    </a:gdLst>
                    <a:ahLst/>
                    <a:cxnLst>
                      <a:cxn ang="T10">
                        <a:pos x="T0" y="T1"/>
                      </a:cxn>
                      <a:cxn ang="T11">
                        <a:pos x="T2" y="T3"/>
                      </a:cxn>
                      <a:cxn ang="T12">
                        <a:pos x="T4" y="T5"/>
                      </a:cxn>
                      <a:cxn ang="T13">
                        <a:pos x="T6" y="T7"/>
                      </a:cxn>
                      <a:cxn ang="T14">
                        <a:pos x="T8" y="T9"/>
                      </a:cxn>
                    </a:cxnLst>
                    <a:rect l="T15" t="T16" r="T17" b="T18"/>
                    <a:pathLst>
                      <a:path w="236" h="180">
                        <a:moveTo>
                          <a:pt x="0" y="180"/>
                        </a:moveTo>
                        <a:lnTo>
                          <a:pt x="0" y="91"/>
                        </a:lnTo>
                        <a:lnTo>
                          <a:pt x="236" y="0"/>
                        </a:lnTo>
                        <a:lnTo>
                          <a:pt x="234" y="87"/>
                        </a:lnTo>
                        <a:lnTo>
                          <a:pt x="0" y="180"/>
                        </a:lnTo>
                      </a:path>
                    </a:pathLst>
                  </a:custGeom>
                  <a:noFill/>
                  <a:ln w="3175">
                    <a:solidFill>
                      <a:srgbClr val="000000"/>
                    </a:solidFill>
                    <a:round/>
                    <a:headEnd/>
                    <a:tailEnd/>
                  </a:ln>
                </p:spPr>
                <p:txBody>
                  <a:bodyPr/>
                  <a:lstStyle/>
                  <a:p>
                    <a:pPr defTabSz="457200"/>
                    <a:endParaRPr lang="en-US">
                      <a:solidFill>
                        <a:prstClr val="black"/>
                      </a:solidFill>
                    </a:endParaRPr>
                  </a:p>
                </p:txBody>
              </p:sp>
              <p:sp>
                <p:nvSpPr>
                  <p:cNvPr id="9550" name="Freeform 324"/>
                  <p:cNvSpPr>
                    <a:spLocks noEditPoints="1"/>
                  </p:cNvSpPr>
                  <p:nvPr/>
                </p:nvSpPr>
                <p:spPr bwMode="auto">
                  <a:xfrm>
                    <a:off x="3452" y="1006"/>
                    <a:ext cx="90" cy="106"/>
                  </a:xfrm>
                  <a:custGeom>
                    <a:avLst/>
                    <a:gdLst>
                      <a:gd name="T0" fmla="*/ 42 w 90"/>
                      <a:gd name="T1" fmla="*/ 19 h 108"/>
                      <a:gd name="T2" fmla="*/ 48 w 90"/>
                      <a:gd name="T3" fmla="*/ 19 h 108"/>
                      <a:gd name="T4" fmla="*/ 53 w 90"/>
                      <a:gd name="T5" fmla="*/ 21 h 108"/>
                      <a:gd name="T6" fmla="*/ 59 w 90"/>
                      <a:gd name="T7" fmla="*/ 22 h 108"/>
                      <a:gd name="T8" fmla="*/ 63 w 90"/>
                      <a:gd name="T9" fmla="*/ 27 h 108"/>
                      <a:gd name="T10" fmla="*/ 64 w 90"/>
                      <a:gd name="T11" fmla="*/ 27 h 108"/>
                      <a:gd name="T12" fmla="*/ 66 w 90"/>
                      <a:gd name="T13" fmla="*/ 33 h 108"/>
                      <a:gd name="T14" fmla="*/ 66 w 90"/>
                      <a:gd name="T15" fmla="*/ 42 h 108"/>
                      <a:gd name="T16" fmla="*/ 66 w 90"/>
                      <a:gd name="T17" fmla="*/ 53 h 108"/>
                      <a:gd name="T18" fmla="*/ 64 w 90"/>
                      <a:gd name="T19" fmla="*/ 63 h 108"/>
                      <a:gd name="T20" fmla="*/ 61 w 90"/>
                      <a:gd name="T21" fmla="*/ 70 h 108"/>
                      <a:gd name="T22" fmla="*/ 55 w 90"/>
                      <a:gd name="T23" fmla="*/ 73 h 108"/>
                      <a:gd name="T24" fmla="*/ 50 w 90"/>
                      <a:gd name="T25" fmla="*/ 74 h 108"/>
                      <a:gd name="T26" fmla="*/ 42 w 90"/>
                      <a:gd name="T27" fmla="*/ 75 h 108"/>
                      <a:gd name="T28" fmla="*/ 20 w 90"/>
                      <a:gd name="T29" fmla="*/ 75 h 108"/>
                      <a:gd name="T30" fmla="*/ 20 w 90"/>
                      <a:gd name="T31" fmla="*/ 19 h 108"/>
                      <a:gd name="T32" fmla="*/ 42 w 90"/>
                      <a:gd name="T33" fmla="*/ 19 h 108"/>
                      <a:gd name="T34" fmla="*/ 46 w 90"/>
                      <a:gd name="T35" fmla="*/ 0 h 108"/>
                      <a:gd name="T36" fmla="*/ 0 w 90"/>
                      <a:gd name="T37" fmla="*/ 0 h 108"/>
                      <a:gd name="T38" fmla="*/ 0 w 90"/>
                      <a:gd name="T39" fmla="*/ 88 h 108"/>
                      <a:gd name="T40" fmla="*/ 46 w 90"/>
                      <a:gd name="T41" fmla="*/ 88 h 108"/>
                      <a:gd name="T42" fmla="*/ 61 w 90"/>
                      <a:gd name="T43" fmla="*/ 84 h 108"/>
                      <a:gd name="T44" fmla="*/ 72 w 90"/>
                      <a:gd name="T45" fmla="*/ 79 h 108"/>
                      <a:gd name="T46" fmla="*/ 81 w 90"/>
                      <a:gd name="T47" fmla="*/ 74 h 108"/>
                      <a:gd name="T48" fmla="*/ 89 w 90"/>
                      <a:gd name="T49" fmla="*/ 61 h 108"/>
                      <a:gd name="T50" fmla="*/ 90 w 90"/>
                      <a:gd name="T51" fmla="*/ 40 h 108"/>
                      <a:gd name="T52" fmla="*/ 89 w 90"/>
                      <a:gd name="T53" fmla="*/ 33 h 108"/>
                      <a:gd name="T54" fmla="*/ 89 w 90"/>
                      <a:gd name="T55" fmla="*/ 27 h 108"/>
                      <a:gd name="T56" fmla="*/ 85 w 90"/>
                      <a:gd name="T57" fmla="*/ 24 h 108"/>
                      <a:gd name="T58" fmla="*/ 81 w 90"/>
                      <a:gd name="T59" fmla="*/ 15 h 108"/>
                      <a:gd name="T60" fmla="*/ 76 w 90"/>
                      <a:gd name="T61" fmla="*/ 9 h 108"/>
                      <a:gd name="T62" fmla="*/ 68 w 90"/>
                      <a:gd name="T63" fmla="*/ 6 h 108"/>
                      <a:gd name="T64" fmla="*/ 63 w 90"/>
                      <a:gd name="T65" fmla="*/ 2 h 108"/>
                      <a:gd name="T66" fmla="*/ 55 w 90"/>
                      <a:gd name="T67" fmla="*/ 0 h 108"/>
                      <a:gd name="T68" fmla="*/ 46 w 90"/>
                      <a:gd name="T69" fmla="*/ 0 h 10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0"/>
                      <a:gd name="T106" fmla="*/ 0 h 108"/>
                      <a:gd name="T107" fmla="*/ 90 w 90"/>
                      <a:gd name="T108" fmla="*/ 108 h 10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0" h="108">
                        <a:moveTo>
                          <a:pt x="42" y="19"/>
                        </a:moveTo>
                        <a:lnTo>
                          <a:pt x="48" y="19"/>
                        </a:lnTo>
                        <a:lnTo>
                          <a:pt x="53" y="21"/>
                        </a:lnTo>
                        <a:lnTo>
                          <a:pt x="59" y="22"/>
                        </a:lnTo>
                        <a:lnTo>
                          <a:pt x="63" y="28"/>
                        </a:lnTo>
                        <a:lnTo>
                          <a:pt x="64" y="34"/>
                        </a:lnTo>
                        <a:lnTo>
                          <a:pt x="66" y="43"/>
                        </a:lnTo>
                        <a:lnTo>
                          <a:pt x="66" y="52"/>
                        </a:lnTo>
                        <a:lnTo>
                          <a:pt x="66" y="63"/>
                        </a:lnTo>
                        <a:lnTo>
                          <a:pt x="64" y="73"/>
                        </a:lnTo>
                        <a:lnTo>
                          <a:pt x="61" y="80"/>
                        </a:lnTo>
                        <a:lnTo>
                          <a:pt x="55" y="86"/>
                        </a:lnTo>
                        <a:lnTo>
                          <a:pt x="50" y="87"/>
                        </a:lnTo>
                        <a:lnTo>
                          <a:pt x="42" y="89"/>
                        </a:lnTo>
                        <a:lnTo>
                          <a:pt x="20" y="89"/>
                        </a:lnTo>
                        <a:lnTo>
                          <a:pt x="20" y="19"/>
                        </a:lnTo>
                        <a:lnTo>
                          <a:pt x="42" y="19"/>
                        </a:lnTo>
                        <a:close/>
                        <a:moveTo>
                          <a:pt x="46" y="0"/>
                        </a:moveTo>
                        <a:lnTo>
                          <a:pt x="0" y="0"/>
                        </a:lnTo>
                        <a:lnTo>
                          <a:pt x="0" y="108"/>
                        </a:lnTo>
                        <a:lnTo>
                          <a:pt x="46" y="108"/>
                        </a:lnTo>
                        <a:lnTo>
                          <a:pt x="61" y="104"/>
                        </a:lnTo>
                        <a:lnTo>
                          <a:pt x="72" y="98"/>
                        </a:lnTo>
                        <a:lnTo>
                          <a:pt x="81" y="87"/>
                        </a:lnTo>
                        <a:lnTo>
                          <a:pt x="89" y="71"/>
                        </a:lnTo>
                        <a:lnTo>
                          <a:pt x="90" y="50"/>
                        </a:lnTo>
                        <a:lnTo>
                          <a:pt x="89" y="43"/>
                        </a:lnTo>
                        <a:lnTo>
                          <a:pt x="89" y="34"/>
                        </a:lnTo>
                        <a:lnTo>
                          <a:pt x="85" y="24"/>
                        </a:lnTo>
                        <a:lnTo>
                          <a:pt x="81" y="15"/>
                        </a:lnTo>
                        <a:lnTo>
                          <a:pt x="76" y="9"/>
                        </a:lnTo>
                        <a:lnTo>
                          <a:pt x="68" y="6"/>
                        </a:lnTo>
                        <a:lnTo>
                          <a:pt x="63" y="2"/>
                        </a:lnTo>
                        <a:lnTo>
                          <a:pt x="55" y="0"/>
                        </a:lnTo>
                        <a:lnTo>
                          <a:pt x="46" y="0"/>
                        </a:lnTo>
                        <a:close/>
                      </a:path>
                    </a:pathLst>
                  </a:custGeom>
                  <a:solidFill>
                    <a:srgbClr val="FFFFFF"/>
                  </a:solidFill>
                  <a:ln w="0">
                    <a:solidFill>
                      <a:srgbClr val="FFFFFF"/>
                    </a:solidFill>
                    <a:round/>
                    <a:headEnd/>
                    <a:tailEnd/>
                  </a:ln>
                </p:spPr>
                <p:txBody>
                  <a:bodyPr/>
                  <a:lstStyle/>
                  <a:p>
                    <a:pPr defTabSz="457200"/>
                    <a:endParaRPr lang="en-US">
                      <a:solidFill>
                        <a:prstClr val="black"/>
                      </a:solidFill>
                    </a:endParaRPr>
                  </a:p>
                </p:txBody>
              </p:sp>
              <p:sp>
                <p:nvSpPr>
                  <p:cNvPr id="9551" name="Freeform 325"/>
                  <p:cNvSpPr>
                    <a:spLocks/>
                  </p:cNvSpPr>
                  <p:nvPr/>
                </p:nvSpPr>
                <p:spPr bwMode="auto">
                  <a:xfrm>
                    <a:off x="3472" y="1025"/>
                    <a:ext cx="46" cy="69"/>
                  </a:xfrm>
                  <a:custGeom>
                    <a:avLst/>
                    <a:gdLst>
                      <a:gd name="T0" fmla="*/ 22 w 46"/>
                      <a:gd name="T1" fmla="*/ 0 h 70"/>
                      <a:gd name="T2" fmla="*/ 28 w 46"/>
                      <a:gd name="T3" fmla="*/ 0 h 70"/>
                      <a:gd name="T4" fmla="*/ 33 w 46"/>
                      <a:gd name="T5" fmla="*/ 2 h 70"/>
                      <a:gd name="T6" fmla="*/ 39 w 46"/>
                      <a:gd name="T7" fmla="*/ 3 h 70"/>
                      <a:gd name="T8" fmla="*/ 43 w 46"/>
                      <a:gd name="T9" fmla="*/ 9 h 70"/>
                      <a:gd name="T10" fmla="*/ 44 w 46"/>
                      <a:gd name="T11" fmla="*/ 15 h 70"/>
                      <a:gd name="T12" fmla="*/ 46 w 46"/>
                      <a:gd name="T13" fmla="*/ 24 h 70"/>
                      <a:gd name="T14" fmla="*/ 46 w 46"/>
                      <a:gd name="T15" fmla="*/ 33 h 70"/>
                      <a:gd name="T16" fmla="*/ 46 w 46"/>
                      <a:gd name="T17" fmla="*/ 35 h 70"/>
                      <a:gd name="T18" fmla="*/ 44 w 46"/>
                      <a:gd name="T19" fmla="*/ 44 h 70"/>
                      <a:gd name="T20" fmla="*/ 41 w 46"/>
                      <a:gd name="T21" fmla="*/ 51 h 70"/>
                      <a:gd name="T22" fmla="*/ 35 w 46"/>
                      <a:gd name="T23" fmla="*/ 57 h 70"/>
                      <a:gd name="T24" fmla="*/ 30 w 46"/>
                      <a:gd name="T25" fmla="*/ 58 h 70"/>
                      <a:gd name="T26" fmla="*/ 22 w 46"/>
                      <a:gd name="T27" fmla="*/ 60 h 70"/>
                      <a:gd name="T28" fmla="*/ 0 w 46"/>
                      <a:gd name="T29" fmla="*/ 60 h 70"/>
                      <a:gd name="T30" fmla="*/ 0 w 46"/>
                      <a:gd name="T31" fmla="*/ 0 h 70"/>
                      <a:gd name="T32" fmla="*/ 22 w 46"/>
                      <a:gd name="T33" fmla="*/ 0 h 7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
                      <a:gd name="T52" fmla="*/ 0 h 70"/>
                      <a:gd name="T53" fmla="*/ 46 w 46"/>
                      <a:gd name="T54" fmla="*/ 70 h 7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 h="70">
                        <a:moveTo>
                          <a:pt x="22" y="0"/>
                        </a:moveTo>
                        <a:lnTo>
                          <a:pt x="28" y="0"/>
                        </a:lnTo>
                        <a:lnTo>
                          <a:pt x="33" y="2"/>
                        </a:lnTo>
                        <a:lnTo>
                          <a:pt x="39" y="3"/>
                        </a:lnTo>
                        <a:lnTo>
                          <a:pt x="43" y="9"/>
                        </a:lnTo>
                        <a:lnTo>
                          <a:pt x="44" y="15"/>
                        </a:lnTo>
                        <a:lnTo>
                          <a:pt x="46" y="24"/>
                        </a:lnTo>
                        <a:lnTo>
                          <a:pt x="46" y="33"/>
                        </a:lnTo>
                        <a:lnTo>
                          <a:pt x="46" y="44"/>
                        </a:lnTo>
                        <a:lnTo>
                          <a:pt x="44" y="54"/>
                        </a:lnTo>
                        <a:lnTo>
                          <a:pt x="41" y="61"/>
                        </a:lnTo>
                        <a:lnTo>
                          <a:pt x="35" y="67"/>
                        </a:lnTo>
                        <a:lnTo>
                          <a:pt x="30" y="68"/>
                        </a:lnTo>
                        <a:lnTo>
                          <a:pt x="22" y="70"/>
                        </a:lnTo>
                        <a:lnTo>
                          <a:pt x="0" y="70"/>
                        </a:lnTo>
                        <a:lnTo>
                          <a:pt x="0" y="0"/>
                        </a:lnTo>
                        <a:lnTo>
                          <a:pt x="22" y="0"/>
                        </a:lnTo>
                      </a:path>
                    </a:pathLst>
                  </a:custGeom>
                  <a:noFill/>
                  <a:ln w="6350">
                    <a:solidFill>
                      <a:srgbClr val="000000"/>
                    </a:solidFill>
                    <a:round/>
                    <a:headEnd/>
                    <a:tailEnd/>
                  </a:ln>
                </p:spPr>
                <p:txBody>
                  <a:bodyPr/>
                  <a:lstStyle/>
                  <a:p>
                    <a:pPr defTabSz="457200"/>
                    <a:endParaRPr lang="en-US">
                      <a:solidFill>
                        <a:prstClr val="black"/>
                      </a:solidFill>
                    </a:endParaRPr>
                  </a:p>
                </p:txBody>
              </p:sp>
              <p:sp>
                <p:nvSpPr>
                  <p:cNvPr id="9552" name="Freeform 326"/>
                  <p:cNvSpPr>
                    <a:spLocks/>
                  </p:cNvSpPr>
                  <p:nvPr/>
                </p:nvSpPr>
                <p:spPr bwMode="auto">
                  <a:xfrm>
                    <a:off x="3452" y="1006"/>
                    <a:ext cx="90" cy="106"/>
                  </a:xfrm>
                  <a:custGeom>
                    <a:avLst/>
                    <a:gdLst>
                      <a:gd name="T0" fmla="*/ 46 w 90"/>
                      <a:gd name="T1" fmla="*/ 0 h 108"/>
                      <a:gd name="T2" fmla="*/ 0 w 90"/>
                      <a:gd name="T3" fmla="*/ 0 h 108"/>
                      <a:gd name="T4" fmla="*/ 0 w 90"/>
                      <a:gd name="T5" fmla="*/ 88 h 108"/>
                      <a:gd name="T6" fmla="*/ 46 w 90"/>
                      <a:gd name="T7" fmla="*/ 88 h 108"/>
                      <a:gd name="T8" fmla="*/ 61 w 90"/>
                      <a:gd name="T9" fmla="*/ 84 h 108"/>
                      <a:gd name="T10" fmla="*/ 72 w 90"/>
                      <a:gd name="T11" fmla="*/ 79 h 108"/>
                      <a:gd name="T12" fmla="*/ 81 w 90"/>
                      <a:gd name="T13" fmla="*/ 74 h 108"/>
                      <a:gd name="T14" fmla="*/ 89 w 90"/>
                      <a:gd name="T15" fmla="*/ 61 h 108"/>
                      <a:gd name="T16" fmla="*/ 90 w 90"/>
                      <a:gd name="T17" fmla="*/ 40 h 108"/>
                      <a:gd name="T18" fmla="*/ 89 w 90"/>
                      <a:gd name="T19" fmla="*/ 33 h 108"/>
                      <a:gd name="T20" fmla="*/ 89 w 90"/>
                      <a:gd name="T21" fmla="*/ 27 h 108"/>
                      <a:gd name="T22" fmla="*/ 85 w 90"/>
                      <a:gd name="T23" fmla="*/ 24 h 108"/>
                      <a:gd name="T24" fmla="*/ 81 w 90"/>
                      <a:gd name="T25" fmla="*/ 15 h 108"/>
                      <a:gd name="T26" fmla="*/ 76 w 90"/>
                      <a:gd name="T27" fmla="*/ 9 h 108"/>
                      <a:gd name="T28" fmla="*/ 68 w 90"/>
                      <a:gd name="T29" fmla="*/ 6 h 108"/>
                      <a:gd name="T30" fmla="*/ 63 w 90"/>
                      <a:gd name="T31" fmla="*/ 2 h 108"/>
                      <a:gd name="T32" fmla="*/ 55 w 90"/>
                      <a:gd name="T33" fmla="*/ 0 h 108"/>
                      <a:gd name="T34" fmla="*/ 46 w 90"/>
                      <a:gd name="T35" fmla="*/ 0 h 1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0"/>
                      <a:gd name="T55" fmla="*/ 0 h 108"/>
                      <a:gd name="T56" fmla="*/ 90 w 90"/>
                      <a:gd name="T57" fmla="*/ 108 h 1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0" h="108">
                        <a:moveTo>
                          <a:pt x="46" y="0"/>
                        </a:moveTo>
                        <a:lnTo>
                          <a:pt x="0" y="0"/>
                        </a:lnTo>
                        <a:lnTo>
                          <a:pt x="0" y="108"/>
                        </a:lnTo>
                        <a:lnTo>
                          <a:pt x="46" y="108"/>
                        </a:lnTo>
                        <a:lnTo>
                          <a:pt x="61" y="104"/>
                        </a:lnTo>
                        <a:lnTo>
                          <a:pt x="72" y="98"/>
                        </a:lnTo>
                        <a:lnTo>
                          <a:pt x="81" y="87"/>
                        </a:lnTo>
                        <a:lnTo>
                          <a:pt x="89" y="71"/>
                        </a:lnTo>
                        <a:lnTo>
                          <a:pt x="90" y="50"/>
                        </a:lnTo>
                        <a:lnTo>
                          <a:pt x="89" y="43"/>
                        </a:lnTo>
                        <a:lnTo>
                          <a:pt x="89" y="34"/>
                        </a:lnTo>
                        <a:lnTo>
                          <a:pt x="85" y="24"/>
                        </a:lnTo>
                        <a:lnTo>
                          <a:pt x="81" y="15"/>
                        </a:lnTo>
                        <a:lnTo>
                          <a:pt x="76" y="9"/>
                        </a:lnTo>
                        <a:lnTo>
                          <a:pt x="68" y="6"/>
                        </a:lnTo>
                        <a:lnTo>
                          <a:pt x="63" y="2"/>
                        </a:lnTo>
                        <a:lnTo>
                          <a:pt x="55" y="0"/>
                        </a:lnTo>
                        <a:lnTo>
                          <a:pt x="46" y="0"/>
                        </a:lnTo>
                      </a:path>
                    </a:pathLst>
                  </a:custGeom>
                  <a:noFill/>
                  <a:ln w="6350">
                    <a:solidFill>
                      <a:srgbClr val="000000"/>
                    </a:solidFill>
                    <a:round/>
                    <a:headEnd/>
                    <a:tailEnd/>
                  </a:ln>
                </p:spPr>
                <p:txBody>
                  <a:bodyPr/>
                  <a:lstStyle/>
                  <a:p>
                    <a:pPr defTabSz="457200"/>
                    <a:endParaRPr lang="en-US">
                      <a:solidFill>
                        <a:prstClr val="black"/>
                      </a:solidFill>
                    </a:endParaRPr>
                  </a:p>
                </p:txBody>
              </p:sp>
              <p:sp>
                <p:nvSpPr>
                  <p:cNvPr id="9553" name="Freeform 327"/>
                  <p:cNvSpPr>
                    <a:spLocks/>
                  </p:cNvSpPr>
                  <p:nvPr/>
                </p:nvSpPr>
                <p:spPr bwMode="auto">
                  <a:xfrm>
                    <a:off x="2925" y="1160"/>
                    <a:ext cx="89" cy="128"/>
                  </a:xfrm>
                  <a:custGeom>
                    <a:avLst/>
                    <a:gdLst>
                      <a:gd name="T0" fmla="*/ 89 w 89"/>
                      <a:gd name="T1" fmla="*/ 110 h 130"/>
                      <a:gd name="T2" fmla="*/ 89 w 89"/>
                      <a:gd name="T3" fmla="*/ 32 h 130"/>
                      <a:gd name="T4" fmla="*/ 0 w 89"/>
                      <a:gd name="T5" fmla="*/ 0 h 130"/>
                      <a:gd name="T6" fmla="*/ 0 w 89"/>
                      <a:gd name="T7" fmla="*/ 79 h 130"/>
                      <a:gd name="T8" fmla="*/ 89 w 89"/>
                      <a:gd name="T9" fmla="*/ 110 h 130"/>
                      <a:gd name="T10" fmla="*/ 0 60000 65536"/>
                      <a:gd name="T11" fmla="*/ 0 60000 65536"/>
                      <a:gd name="T12" fmla="*/ 0 60000 65536"/>
                      <a:gd name="T13" fmla="*/ 0 60000 65536"/>
                      <a:gd name="T14" fmla="*/ 0 60000 65536"/>
                      <a:gd name="T15" fmla="*/ 0 w 89"/>
                      <a:gd name="T16" fmla="*/ 0 h 130"/>
                      <a:gd name="T17" fmla="*/ 89 w 89"/>
                      <a:gd name="T18" fmla="*/ 130 h 130"/>
                    </a:gdLst>
                    <a:ahLst/>
                    <a:cxnLst>
                      <a:cxn ang="T10">
                        <a:pos x="T0" y="T1"/>
                      </a:cxn>
                      <a:cxn ang="T11">
                        <a:pos x="T2" y="T3"/>
                      </a:cxn>
                      <a:cxn ang="T12">
                        <a:pos x="T4" y="T5"/>
                      </a:cxn>
                      <a:cxn ang="T13">
                        <a:pos x="T6" y="T7"/>
                      </a:cxn>
                      <a:cxn ang="T14">
                        <a:pos x="T8" y="T9"/>
                      </a:cxn>
                    </a:cxnLst>
                    <a:rect l="T15" t="T16" r="T17" b="T18"/>
                    <a:pathLst>
                      <a:path w="89" h="130">
                        <a:moveTo>
                          <a:pt x="89" y="130"/>
                        </a:moveTo>
                        <a:lnTo>
                          <a:pt x="89" y="41"/>
                        </a:lnTo>
                        <a:lnTo>
                          <a:pt x="0" y="0"/>
                        </a:lnTo>
                        <a:lnTo>
                          <a:pt x="0" y="89"/>
                        </a:lnTo>
                        <a:lnTo>
                          <a:pt x="89" y="130"/>
                        </a:lnTo>
                        <a:close/>
                      </a:path>
                    </a:pathLst>
                  </a:custGeom>
                  <a:solidFill>
                    <a:srgbClr val="0000FF"/>
                  </a:solidFill>
                  <a:ln w="0">
                    <a:solidFill>
                      <a:srgbClr val="0000FF"/>
                    </a:solidFill>
                    <a:round/>
                    <a:headEnd/>
                    <a:tailEnd/>
                  </a:ln>
                </p:spPr>
                <p:txBody>
                  <a:bodyPr/>
                  <a:lstStyle/>
                  <a:p>
                    <a:pPr defTabSz="457200"/>
                    <a:endParaRPr lang="en-US">
                      <a:solidFill>
                        <a:prstClr val="black"/>
                      </a:solidFill>
                    </a:endParaRPr>
                  </a:p>
                </p:txBody>
              </p:sp>
              <p:sp>
                <p:nvSpPr>
                  <p:cNvPr id="9554" name="Freeform 328"/>
                  <p:cNvSpPr>
                    <a:spLocks/>
                  </p:cNvSpPr>
                  <p:nvPr/>
                </p:nvSpPr>
                <p:spPr bwMode="auto">
                  <a:xfrm>
                    <a:off x="2925" y="1160"/>
                    <a:ext cx="89" cy="128"/>
                  </a:xfrm>
                  <a:custGeom>
                    <a:avLst/>
                    <a:gdLst>
                      <a:gd name="T0" fmla="*/ 89 w 89"/>
                      <a:gd name="T1" fmla="*/ 110 h 130"/>
                      <a:gd name="T2" fmla="*/ 89 w 89"/>
                      <a:gd name="T3" fmla="*/ 32 h 130"/>
                      <a:gd name="T4" fmla="*/ 0 w 89"/>
                      <a:gd name="T5" fmla="*/ 0 h 130"/>
                      <a:gd name="T6" fmla="*/ 0 w 89"/>
                      <a:gd name="T7" fmla="*/ 79 h 130"/>
                      <a:gd name="T8" fmla="*/ 89 w 89"/>
                      <a:gd name="T9" fmla="*/ 110 h 130"/>
                      <a:gd name="T10" fmla="*/ 0 60000 65536"/>
                      <a:gd name="T11" fmla="*/ 0 60000 65536"/>
                      <a:gd name="T12" fmla="*/ 0 60000 65536"/>
                      <a:gd name="T13" fmla="*/ 0 60000 65536"/>
                      <a:gd name="T14" fmla="*/ 0 60000 65536"/>
                      <a:gd name="T15" fmla="*/ 0 w 89"/>
                      <a:gd name="T16" fmla="*/ 0 h 130"/>
                      <a:gd name="T17" fmla="*/ 89 w 89"/>
                      <a:gd name="T18" fmla="*/ 130 h 130"/>
                    </a:gdLst>
                    <a:ahLst/>
                    <a:cxnLst>
                      <a:cxn ang="T10">
                        <a:pos x="T0" y="T1"/>
                      </a:cxn>
                      <a:cxn ang="T11">
                        <a:pos x="T2" y="T3"/>
                      </a:cxn>
                      <a:cxn ang="T12">
                        <a:pos x="T4" y="T5"/>
                      </a:cxn>
                      <a:cxn ang="T13">
                        <a:pos x="T6" y="T7"/>
                      </a:cxn>
                      <a:cxn ang="T14">
                        <a:pos x="T8" y="T9"/>
                      </a:cxn>
                    </a:cxnLst>
                    <a:rect l="T15" t="T16" r="T17" b="T18"/>
                    <a:pathLst>
                      <a:path w="89" h="130">
                        <a:moveTo>
                          <a:pt x="89" y="130"/>
                        </a:moveTo>
                        <a:lnTo>
                          <a:pt x="89" y="41"/>
                        </a:lnTo>
                        <a:lnTo>
                          <a:pt x="0" y="0"/>
                        </a:lnTo>
                        <a:lnTo>
                          <a:pt x="0" y="89"/>
                        </a:lnTo>
                        <a:lnTo>
                          <a:pt x="89" y="130"/>
                        </a:lnTo>
                      </a:path>
                    </a:pathLst>
                  </a:custGeom>
                  <a:noFill/>
                  <a:ln w="3175">
                    <a:solidFill>
                      <a:srgbClr val="000000"/>
                    </a:solidFill>
                    <a:round/>
                    <a:headEnd/>
                    <a:tailEnd/>
                  </a:ln>
                </p:spPr>
                <p:txBody>
                  <a:bodyPr/>
                  <a:lstStyle/>
                  <a:p>
                    <a:pPr defTabSz="457200"/>
                    <a:endParaRPr lang="en-US">
                      <a:solidFill>
                        <a:prstClr val="black"/>
                      </a:solidFill>
                    </a:endParaRPr>
                  </a:p>
                </p:txBody>
              </p:sp>
              <p:sp>
                <p:nvSpPr>
                  <p:cNvPr id="9555" name="Freeform 329"/>
                  <p:cNvSpPr>
                    <a:spLocks/>
                  </p:cNvSpPr>
                  <p:nvPr/>
                </p:nvSpPr>
                <p:spPr bwMode="auto">
                  <a:xfrm>
                    <a:off x="2925" y="1130"/>
                    <a:ext cx="176" cy="70"/>
                  </a:xfrm>
                  <a:custGeom>
                    <a:avLst/>
                    <a:gdLst>
                      <a:gd name="T0" fmla="*/ 176 w 176"/>
                      <a:gd name="T1" fmla="*/ 35 h 71"/>
                      <a:gd name="T2" fmla="*/ 89 w 176"/>
                      <a:gd name="T3" fmla="*/ 61 h 71"/>
                      <a:gd name="T4" fmla="*/ 0 w 176"/>
                      <a:gd name="T5" fmla="*/ 30 h 71"/>
                      <a:gd name="T6" fmla="*/ 87 w 176"/>
                      <a:gd name="T7" fmla="*/ 0 h 71"/>
                      <a:gd name="T8" fmla="*/ 176 w 176"/>
                      <a:gd name="T9" fmla="*/ 35 h 71"/>
                      <a:gd name="T10" fmla="*/ 0 60000 65536"/>
                      <a:gd name="T11" fmla="*/ 0 60000 65536"/>
                      <a:gd name="T12" fmla="*/ 0 60000 65536"/>
                      <a:gd name="T13" fmla="*/ 0 60000 65536"/>
                      <a:gd name="T14" fmla="*/ 0 60000 65536"/>
                      <a:gd name="T15" fmla="*/ 0 w 176"/>
                      <a:gd name="T16" fmla="*/ 0 h 71"/>
                      <a:gd name="T17" fmla="*/ 176 w 176"/>
                      <a:gd name="T18" fmla="*/ 71 h 71"/>
                    </a:gdLst>
                    <a:ahLst/>
                    <a:cxnLst>
                      <a:cxn ang="T10">
                        <a:pos x="T0" y="T1"/>
                      </a:cxn>
                      <a:cxn ang="T11">
                        <a:pos x="T2" y="T3"/>
                      </a:cxn>
                      <a:cxn ang="T12">
                        <a:pos x="T4" y="T5"/>
                      </a:cxn>
                      <a:cxn ang="T13">
                        <a:pos x="T6" y="T7"/>
                      </a:cxn>
                      <a:cxn ang="T14">
                        <a:pos x="T8" y="T9"/>
                      </a:cxn>
                    </a:cxnLst>
                    <a:rect l="T15" t="T16" r="T17" b="T18"/>
                    <a:pathLst>
                      <a:path w="176" h="71">
                        <a:moveTo>
                          <a:pt x="176" y="39"/>
                        </a:moveTo>
                        <a:lnTo>
                          <a:pt x="89" y="71"/>
                        </a:lnTo>
                        <a:lnTo>
                          <a:pt x="0" y="30"/>
                        </a:lnTo>
                        <a:lnTo>
                          <a:pt x="87" y="0"/>
                        </a:lnTo>
                        <a:lnTo>
                          <a:pt x="176" y="39"/>
                        </a:lnTo>
                        <a:close/>
                      </a:path>
                    </a:pathLst>
                  </a:custGeom>
                  <a:solidFill>
                    <a:srgbClr val="6666FF"/>
                  </a:solidFill>
                  <a:ln w="0">
                    <a:solidFill>
                      <a:srgbClr val="6666FF"/>
                    </a:solidFill>
                    <a:round/>
                    <a:headEnd/>
                    <a:tailEnd/>
                  </a:ln>
                </p:spPr>
                <p:txBody>
                  <a:bodyPr/>
                  <a:lstStyle/>
                  <a:p>
                    <a:pPr defTabSz="457200"/>
                    <a:endParaRPr lang="en-US">
                      <a:solidFill>
                        <a:prstClr val="black"/>
                      </a:solidFill>
                    </a:endParaRPr>
                  </a:p>
                </p:txBody>
              </p:sp>
              <p:sp>
                <p:nvSpPr>
                  <p:cNvPr id="9556" name="Freeform 330"/>
                  <p:cNvSpPr>
                    <a:spLocks/>
                  </p:cNvSpPr>
                  <p:nvPr/>
                </p:nvSpPr>
                <p:spPr bwMode="auto">
                  <a:xfrm>
                    <a:off x="3014" y="1169"/>
                    <a:ext cx="87" cy="119"/>
                  </a:xfrm>
                  <a:custGeom>
                    <a:avLst/>
                    <a:gdLst>
                      <a:gd name="T0" fmla="*/ 0 w 87"/>
                      <a:gd name="T1" fmla="*/ 101 h 121"/>
                      <a:gd name="T2" fmla="*/ 0 w 87"/>
                      <a:gd name="T3" fmla="*/ 30 h 121"/>
                      <a:gd name="T4" fmla="*/ 87 w 87"/>
                      <a:gd name="T5" fmla="*/ 0 h 121"/>
                      <a:gd name="T6" fmla="*/ 87 w 87"/>
                      <a:gd name="T7" fmla="*/ 76 h 121"/>
                      <a:gd name="T8" fmla="*/ 0 w 87"/>
                      <a:gd name="T9" fmla="*/ 101 h 121"/>
                      <a:gd name="T10" fmla="*/ 0 60000 65536"/>
                      <a:gd name="T11" fmla="*/ 0 60000 65536"/>
                      <a:gd name="T12" fmla="*/ 0 60000 65536"/>
                      <a:gd name="T13" fmla="*/ 0 60000 65536"/>
                      <a:gd name="T14" fmla="*/ 0 60000 65536"/>
                      <a:gd name="T15" fmla="*/ 0 w 87"/>
                      <a:gd name="T16" fmla="*/ 0 h 121"/>
                      <a:gd name="T17" fmla="*/ 87 w 87"/>
                      <a:gd name="T18" fmla="*/ 121 h 121"/>
                    </a:gdLst>
                    <a:ahLst/>
                    <a:cxnLst>
                      <a:cxn ang="T10">
                        <a:pos x="T0" y="T1"/>
                      </a:cxn>
                      <a:cxn ang="T11">
                        <a:pos x="T2" y="T3"/>
                      </a:cxn>
                      <a:cxn ang="T12">
                        <a:pos x="T4" y="T5"/>
                      </a:cxn>
                      <a:cxn ang="T13">
                        <a:pos x="T6" y="T7"/>
                      </a:cxn>
                      <a:cxn ang="T14">
                        <a:pos x="T8" y="T9"/>
                      </a:cxn>
                    </a:cxnLst>
                    <a:rect l="T15" t="T16" r="T17" b="T18"/>
                    <a:pathLst>
                      <a:path w="87" h="121">
                        <a:moveTo>
                          <a:pt x="0" y="121"/>
                        </a:moveTo>
                        <a:lnTo>
                          <a:pt x="0" y="32"/>
                        </a:lnTo>
                        <a:lnTo>
                          <a:pt x="87" y="0"/>
                        </a:lnTo>
                        <a:lnTo>
                          <a:pt x="87" y="86"/>
                        </a:lnTo>
                        <a:lnTo>
                          <a:pt x="0" y="121"/>
                        </a:lnTo>
                        <a:close/>
                      </a:path>
                    </a:pathLst>
                  </a:custGeom>
                  <a:solidFill>
                    <a:srgbClr val="6666FF"/>
                  </a:solidFill>
                  <a:ln w="0">
                    <a:solidFill>
                      <a:srgbClr val="6666FF"/>
                    </a:solidFill>
                    <a:round/>
                    <a:headEnd/>
                    <a:tailEnd/>
                  </a:ln>
                </p:spPr>
                <p:txBody>
                  <a:bodyPr/>
                  <a:lstStyle/>
                  <a:p>
                    <a:pPr defTabSz="457200"/>
                    <a:endParaRPr lang="en-US">
                      <a:solidFill>
                        <a:prstClr val="black"/>
                      </a:solidFill>
                    </a:endParaRPr>
                  </a:p>
                </p:txBody>
              </p:sp>
              <p:sp>
                <p:nvSpPr>
                  <p:cNvPr id="9557" name="Freeform 332"/>
                  <p:cNvSpPr>
                    <a:spLocks/>
                  </p:cNvSpPr>
                  <p:nvPr/>
                </p:nvSpPr>
                <p:spPr bwMode="auto">
                  <a:xfrm>
                    <a:off x="3099" y="1110"/>
                    <a:ext cx="238" cy="105"/>
                  </a:xfrm>
                  <a:custGeom>
                    <a:avLst/>
                    <a:gdLst>
                      <a:gd name="T0" fmla="*/ 238 w 238"/>
                      <a:gd name="T1" fmla="*/ 0 h 106"/>
                      <a:gd name="T2" fmla="*/ 206 w 238"/>
                      <a:gd name="T3" fmla="*/ 30 h 106"/>
                      <a:gd name="T4" fmla="*/ 184 w 238"/>
                      <a:gd name="T5" fmla="*/ 15 h 106"/>
                      <a:gd name="T6" fmla="*/ 165 w 238"/>
                      <a:gd name="T7" fmla="*/ 41 h 106"/>
                      <a:gd name="T8" fmla="*/ 145 w 238"/>
                      <a:gd name="T9" fmla="*/ 26 h 106"/>
                      <a:gd name="T10" fmla="*/ 132 w 238"/>
                      <a:gd name="T11" fmla="*/ 53 h 106"/>
                      <a:gd name="T12" fmla="*/ 112 w 238"/>
                      <a:gd name="T13" fmla="*/ 43 h 106"/>
                      <a:gd name="T14" fmla="*/ 100 w 238"/>
                      <a:gd name="T15" fmla="*/ 61 h 106"/>
                      <a:gd name="T16" fmla="*/ 78 w 238"/>
                      <a:gd name="T17" fmla="*/ 53 h 106"/>
                      <a:gd name="T18" fmla="*/ 67 w 238"/>
                      <a:gd name="T19" fmla="*/ 73 h 106"/>
                      <a:gd name="T20" fmla="*/ 45 w 238"/>
                      <a:gd name="T21" fmla="*/ 59 h 106"/>
                      <a:gd name="T22" fmla="*/ 32 w 238"/>
                      <a:gd name="T23" fmla="*/ 86 h 106"/>
                      <a:gd name="T24" fmla="*/ 15 w 238"/>
                      <a:gd name="T25" fmla="*/ 68 h 106"/>
                      <a:gd name="T26" fmla="*/ 0 w 238"/>
                      <a:gd name="T27" fmla="*/ 96 h 1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8"/>
                      <a:gd name="T43" fmla="*/ 0 h 106"/>
                      <a:gd name="T44" fmla="*/ 238 w 238"/>
                      <a:gd name="T45" fmla="*/ 106 h 10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8" h="106">
                        <a:moveTo>
                          <a:pt x="238" y="0"/>
                        </a:moveTo>
                        <a:lnTo>
                          <a:pt x="206" y="30"/>
                        </a:lnTo>
                        <a:lnTo>
                          <a:pt x="184" y="15"/>
                        </a:lnTo>
                        <a:lnTo>
                          <a:pt x="165" y="41"/>
                        </a:lnTo>
                        <a:lnTo>
                          <a:pt x="145" y="26"/>
                        </a:lnTo>
                        <a:lnTo>
                          <a:pt x="132" y="54"/>
                        </a:lnTo>
                        <a:lnTo>
                          <a:pt x="112" y="43"/>
                        </a:lnTo>
                        <a:lnTo>
                          <a:pt x="100" y="71"/>
                        </a:lnTo>
                        <a:lnTo>
                          <a:pt x="78" y="56"/>
                        </a:lnTo>
                        <a:lnTo>
                          <a:pt x="67" y="83"/>
                        </a:lnTo>
                        <a:lnTo>
                          <a:pt x="45" y="69"/>
                        </a:lnTo>
                        <a:lnTo>
                          <a:pt x="32" y="96"/>
                        </a:lnTo>
                        <a:lnTo>
                          <a:pt x="15" y="78"/>
                        </a:lnTo>
                        <a:lnTo>
                          <a:pt x="0" y="106"/>
                        </a:lnTo>
                      </a:path>
                    </a:pathLst>
                  </a:custGeom>
                  <a:noFill/>
                  <a:ln w="11113">
                    <a:solidFill>
                      <a:srgbClr val="0000FF"/>
                    </a:solidFill>
                    <a:round/>
                    <a:headEnd/>
                    <a:tailEnd/>
                  </a:ln>
                </p:spPr>
                <p:txBody>
                  <a:bodyPr/>
                  <a:lstStyle/>
                  <a:p>
                    <a:pPr defTabSz="457200"/>
                    <a:endParaRPr lang="en-US">
                      <a:solidFill>
                        <a:prstClr val="black"/>
                      </a:solidFill>
                    </a:endParaRPr>
                  </a:p>
                </p:txBody>
              </p:sp>
              <p:sp>
                <p:nvSpPr>
                  <p:cNvPr id="9558" name="Line 333"/>
                  <p:cNvSpPr>
                    <a:spLocks noChangeShapeType="1"/>
                  </p:cNvSpPr>
                  <p:nvPr/>
                </p:nvSpPr>
                <p:spPr bwMode="auto">
                  <a:xfrm flipV="1">
                    <a:off x="2877" y="1234"/>
                    <a:ext cx="92" cy="40"/>
                  </a:xfrm>
                  <a:prstGeom prst="line">
                    <a:avLst/>
                  </a:prstGeom>
                  <a:noFill/>
                  <a:ln w="11113">
                    <a:solidFill>
                      <a:srgbClr val="0000FF"/>
                    </a:solidFill>
                    <a:round/>
                    <a:headEnd/>
                    <a:tailEnd/>
                  </a:ln>
                </p:spPr>
                <p:txBody>
                  <a:bodyPr/>
                  <a:lstStyle/>
                  <a:p>
                    <a:pPr defTabSz="457200"/>
                    <a:endParaRPr lang="en-US">
                      <a:solidFill>
                        <a:prstClr val="black"/>
                      </a:solidFill>
                    </a:endParaRPr>
                  </a:p>
                </p:txBody>
              </p:sp>
            </p:grpSp>
            <p:sp>
              <p:nvSpPr>
                <p:cNvPr id="9541" name="Freeform 331"/>
                <p:cNvSpPr>
                  <a:spLocks/>
                </p:cNvSpPr>
                <p:nvPr/>
              </p:nvSpPr>
              <p:spPr bwMode="auto">
                <a:xfrm>
                  <a:off x="2400" y="1275"/>
                  <a:ext cx="477" cy="636"/>
                </a:xfrm>
                <a:custGeom>
                  <a:avLst/>
                  <a:gdLst>
                    <a:gd name="T0" fmla="*/ 0 w 477"/>
                    <a:gd name="T1" fmla="*/ 636 h 636"/>
                    <a:gd name="T2" fmla="*/ 247 w 477"/>
                    <a:gd name="T3" fmla="*/ 493 h 636"/>
                    <a:gd name="T4" fmla="*/ 477 w 477"/>
                    <a:gd name="T5" fmla="*/ 0 h 636"/>
                    <a:gd name="T6" fmla="*/ 0 60000 65536"/>
                    <a:gd name="T7" fmla="*/ 0 60000 65536"/>
                    <a:gd name="T8" fmla="*/ 0 60000 65536"/>
                    <a:gd name="T9" fmla="*/ 0 w 477"/>
                    <a:gd name="T10" fmla="*/ 0 h 636"/>
                    <a:gd name="T11" fmla="*/ 477 w 477"/>
                    <a:gd name="T12" fmla="*/ 636 h 636"/>
                  </a:gdLst>
                  <a:ahLst/>
                  <a:cxnLst>
                    <a:cxn ang="T6">
                      <a:pos x="T0" y="T1"/>
                    </a:cxn>
                    <a:cxn ang="T7">
                      <a:pos x="T2" y="T3"/>
                    </a:cxn>
                    <a:cxn ang="T8">
                      <a:pos x="T4" y="T5"/>
                    </a:cxn>
                  </a:cxnLst>
                  <a:rect l="T9" t="T10" r="T11" b="T12"/>
                  <a:pathLst>
                    <a:path w="477" h="636">
                      <a:moveTo>
                        <a:pt x="0" y="636"/>
                      </a:moveTo>
                      <a:lnTo>
                        <a:pt x="247" y="493"/>
                      </a:lnTo>
                      <a:lnTo>
                        <a:pt x="477" y="0"/>
                      </a:lnTo>
                    </a:path>
                  </a:pathLst>
                </a:custGeom>
                <a:noFill/>
                <a:ln w="11113">
                  <a:solidFill>
                    <a:srgbClr val="0000FF"/>
                  </a:solidFill>
                  <a:round/>
                  <a:headEnd/>
                  <a:tailEnd/>
                </a:ln>
              </p:spPr>
              <p:txBody>
                <a:bodyPr/>
                <a:lstStyle/>
                <a:p>
                  <a:pPr defTabSz="457200"/>
                  <a:endParaRPr lang="en-US">
                    <a:solidFill>
                      <a:prstClr val="black"/>
                    </a:solidFill>
                  </a:endParaRPr>
                </a:p>
              </p:txBody>
            </p:sp>
          </p:grpSp>
          <p:grpSp>
            <p:nvGrpSpPr>
              <p:cNvPr id="6" name="Group 429"/>
              <p:cNvGrpSpPr>
                <a:grpSpLocks/>
              </p:cNvGrpSpPr>
              <p:nvPr/>
            </p:nvGrpSpPr>
            <p:grpSpPr bwMode="auto">
              <a:xfrm>
                <a:off x="962025" y="2286001"/>
                <a:ext cx="4654551" cy="2616201"/>
                <a:chOff x="558" y="1440"/>
                <a:chExt cx="2932" cy="1648"/>
              </a:xfrm>
            </p:grpSpPr>
            <p:sp>
              <p:nvSpPr>
                <p:cNvPr id="9348" name="Freeform 135"/>
                <p:cNvSpPr>
                  <a:spLocks/>
                </p:cNvSpPr>
                <p:nvPr/>
              </p:nvSpPr>
              <p:spPr bwMode="auto">
                <a:xfrm>
                  <a:off x="672" y="2400"/>
                  <a:ext cx="1687" cy="688"/>
                </a:xfrm>
                <a:custGeom>
                  <a:avLst/>
                  <a:gdLst>
                    <a:gd name="T0" fmla="*/ 934 w 1687"/>
                    <a:gd name="T1" fmla="*/ 0 h 688"/>
                    <a:gd name="T2" fmla="*/ 794 w 1687"/>
                    <a:gd name="T3" fmla="*/ 17 h 688"/>
                    <a:gd name="T4" fmla="*/ 756 w 1687"/>
                    <a:gd name="T5" fmla="*/ 39 h 688"/>
                    <a:gd name="T6" fmla="*/ 727 w 1687"/>
                    <a:gd name="T7" fmla="*/ 60 h 688"/>
                    <a:gd name="T8" fmla="*/ 705 w 1687"/>
                    <a:gd name="T9" fmla="*/ 76 h 688"/>
                    <a:gd name="T10" fmla="*/ 692 w 1687"/>
                    <a:gd name="T11" fmla="*/ 89 h 688"/>
                    <a:gd name="T12" fmla="*/ 682 w 1687"/>
                    <a:gd name="T13" fmla="*/ 99 h 688"/>
                    <a:gd name="T14" fmla="*/ 680 w 1687"/>
                    <a:gd name="T15" fmla="*/ 101 h 688"/>
                    <a:gd name="T16" fmla="*/ 649 w 1687"/>
                    <a:gd name="T17" fmla="*/ 136 h 688"/>
                    <a:gd name="T18" fmla="*/ 628 w 1687"/>
                    <a:gd name="T19" fmla="*/ 169 h 688"/>
                    <a:gd name="T20" fmla="*/ 616 w 1687"/>
                    <a:gd name="T21" fmla="*/ 202 h 688"/>
                    <a:gd name="T22" fmla="*/ 612 w 1687"/>
                    <a:gd name="T23" fmla="*/ 232 h 688"/>
                    <a:gd name="T24" fmla="*/ 614 w 1687"/>
                    <a:gd name="T25" fmla="*/ 260 h 688"/>
                    <a:gd name="T26" fmla="*/ 617 w 1687"/>
                    <a:gd name="T27" fmla="*/ 286 h 688"/>
                    <a:gd name="T28" fmla="*/ 627 w 1687"/>
                    <a:gd name="T29" fmla="*/ 308 h 688"/>
                    <a:gd name="T30" fmla="*/ 634 w 1687"/>
                    <a:gd name="T31" fmla="*/ 325 h 688"/>
                    <a:gd name="T32" fmla="*/ 643 w 1687"/>
                    <a:gd name="T33" fmla="*/ 338 h 688"/>
                    <a:gd name="T34" fmla="*/ 649 w 1687"/>
                    <a:gd name="T35" fmla="*/ 347 h 688"/>
                    <a:gd name="T36" fmla="*/ 651 w 1687"/>
                    <a:gd name="T37" fmla="*/ 349 h 688"/>
                    <a:gd name="T38" fmla="*/ 682 w 1687"/>
                    <a:gd name="T39" fmla="*/ 384 h 688"/>
                    <a:gd name="T40" fmla="*/ 719 w 1687"/>
                    <a:gd name="T41" fmla="*/ 412 h 688"/>
                    <a:gd name="T42" fmla="*/ 758 w 1687"/>
                    <a:gd name="T43" fmla="*/ 434 h 688"/>
                    <a:gd name="T44" fmla="*/ 797 w 1687"/>
                    <a:gd name="T45" fmla="*/ 451 h 688"/>
                    <a:gd name="T46" fmla="*/ 834 w 1687"/>
                    <a:gd name="T47" fmla="*/ 462 h 688"/>
                    <a:gd name="T48" fmla="*/ 866 w 1687"/>
                    <a:gd name="T49" fmla="*/ 471 h 688"/>
                    <a:gd name="T50" fmla="*/ 892 w 1687"/>
                    <a:gd name="T51" fmla="*/ 477 h 688"/>
                    <a:gd name="T52" fmla="*/ 910 w 1687"/>
                    <a:gd name="T53" fmla="*/ 479 h 688"/>
                    <a:gd name="T54" fmla="*/ 916 w 1687"/>
                    <a:gd name="T55" fmla="*/ 481 h 688"/>
                    <a:gd name="T56" fmla="*/ 992 w 1687"/>
                    <a:gd name="T57" fmla="*/ 486 h 688"/>
                    <a:gd name="T58" fmla="*/ 1059 w 1687"/>
                    <a:gd name="T59" fmla="*/ 488 h 688"/>
                    <a:gd name="T60" fmla="*/ 1114 w 1687"/>
                    <a:gd name="T61" fmla="*/ 488 h 688"/>
                    <a:gd name="T62" fmla="*/ 1161 w 1687"/>
                    <a:gd name="T63" fmla="*/ 486 h 688"/>
                    <a:gd name="T64" fmla="*/ 1198 w 1687"/>
                    <a:gd name="T65" fmla="*/ 482 h 688"/>
                    <a:gd name="T66" fmla="*/ 1227 w 1687"/>
                    <a:gd name="T67" fmla="*/ 479 h 688"/>
                    <a:gd name="T68" fmla="*/ 1250 w 1687"/>
                    <a:gd name="T69" fmla="*/ 473 h 688"/>
                    <a:gd name="T70" fmla="*/ 1265 w 1687"/>
                    <a:gd name="T71" fmla="*/ 470 h 688"/>
                    <a:gd name="T72" fmla="*/ 1274 w 1687"/>
                    <a:gd name="T73" fmla="*/ 468 h 688"/>
                    <a:gd name="T74" fmla="*/ 1277 w 1687"/>
                    <a:gd name="T75" fmla="*/ 466 h 688"/>
                    <a:gd name="T76" fmla="*/ 1320 w 1687"/>
                    <a:gd name="T77" fmla="*/ 453 h 688"/>
                    <a:gd name="T78" fmla="*/ 1361 w 1687"/>
                    <a:gd name="T79" fmla="*/ 436 h 688"/>
                    <a:gd name="T80" fmla="*/ 1402 w 1687"/>
                    <a:gd name="T81" fmla="*/ 419 h 688"/>
                    <a:gd name="T82" fmla="*/ 1441 w 1687"/>
                    <a:gd name="T83" fmla="*/ 401 h 688"/>
                    <a:gd name="T84" fmla="*/ 1478 w 1687"/>
                    <a:gd name="T85" fmla="*/ 382 h 688"/>
                    <a:gd name="T86" fmla="*/ 1509 w 1687"/>
                    <a:gd name="T87" fmla="*/ 364 h 688"/>
                    <a:gd name="T88" fmla="*/ 1537 w 1687"/>
                    <a:gd name="T89" fmla="*/ 347 h 688"/>
                    <a:gd name="T90" fmla="*/ 1561 w 1687"/>
                    <a:gd name="T91" fmla="*/ 332 h 688"/>
                    <a:gd name="T92" fmla="*/ 1578 w 1687"/>
                    <a:gd name="T93" fmla="*/ 321 h 688"/>
                    <a:gd name="T94" fmla="*/ 1589 w 1687"/>
                    <a:gd name="T95" fmla="*/ 314 h 688"/>
                    <a:gd name="T96" fmla="*/ 1593 w 1687"/>
                    <a:gd name="T97" fmla="*/ 312 h 688"/>
                    <a:gd name="T98" fmla="*/ 1687 w 1687"/>
                    <a:gd name="T99" fmla="*/ 317 h 688"/>
                    <a:gd name="T100" fmla="*/ 1096 w 1687"/>
                    <a:gd name="T101" fmla="*/ 651 h 688"/>
                    <a:gd name="T102" fmla="*/ 1092 w 1687"/>
                    <a:gd name="T103" fmla="*/ 653 h 688"/>
                    <a:gd name="T104" fmla="*/ 1079 w 1687"/>
                    <a:gd name="T105" fmla="*/ 657 h 688"/>
                    <a:gd name="T106" fmla="*/ 1059 w 1687"/>
                    <a:gd name="T107" fmla="*/ 664 h 688"/>
                    <a:gd name="T108" fmla="*/ 1033 w 1687"/>
                    <a:gd name="T109" fmla="*/ 672 h 688"/>
                    <a:gd name="T110" fmla="*/ 999 w 1687"/>
                    <a:gd name="T111" fmla="*/ 679 h 688"/>
                    <a:gd name="T112" fmla="*/ 960 w 1687"/>
                    <a:gd name="T113" fmla="*/ 685 h 688"/>
                    <a:gd name="T114" fmla="*/ 916 w 1687"/>
                    <a:gd name="T115" fmla="*/ 688 h 688"/>
                    <a:gd name="T116" fmla="*/ 868 w 1687"/>
                    <a:gd name="T117" fmla="*/ 688 h 688"/>
                    <a:gd name="T118" fmla="*/ 0 w 1687"/>
                    <a:gd name="T119" fmla="*/ 668 h 68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687"/>
                    <a:gd name="T181" fmla="*/ 0 h 688"/>
                    <a:gd name="T182" fmla="*/ 1687 w 1687"/>
                    <a:gd name="T183" fmla="*/ 688 h 68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687" h="688">
                      <a:moveTo>
                        <a:pt x="934" y="0"/>
                      </a:moveTo>
                      <a:lnTo>
                        <a:pt x="794" y="17"/>
                      </a:lnTo>
                      <a:lnTo>
                        <a:pt x="756" y="39"/>
                      </a:lnTo>
                      <a:lnTo>
                        <a:pt x="727" y="60"/>
                      </a:lnTo>
                      <a:lnTo>
                        <a:pt x="705" y="76"/>
                      </a:lnTo>
                      <a:lnTo>
                        <a:pt x="692" y="89"/>
                      </a:lnTo>
                      <a:lnTo>
                        <a:pt x="682" y="99"/>
                      </a:lnTo>
                      <a:lnTo>
                        <a:pt x="680" y="101"/>
                      </a:lnTo>
                      <a:lnTo>
                        <a:pt x="649" y="136"/>
                      </a:lnTo>
                      <a:lnTo>
                        <a:pt x="628" y="169"/>
                      </a:lnTo>
                      <a:lnTo>
                        <a:pt x="616" y="202"/>
                      </a:lnTo>
                      <a:lnTo>
                        <a:pt x="612" y="232"/>
                      </a:lnTo>
                      <a:lnTo>
                        <a:pt x="614" y="260"/>
                      </a:lnTo>
                      <a:lnTo>
                        <a:pt x="617" y="286"/>
                      </a:lnTo>
                      <a:lnTo>
                        <a:pt x="627" y="308"/>
                      </a:lnTo>
                      <a:lnTo>
                        <a:pt x="634" y="325"/>
                      </a:lnTo>
                      <a:lnTo>
                        <a:pt x="643" y="338"/>
                      </a:lnTo>
                      <a:lnTo>
                        <a:pt x="649" y="347"/>
                      </a:lnTo>
                      <a:lnTo>
                        <a:pt x="651" y="349"/>
                      </a:lnTo>
                      <a:lnTo>
                        <a:pt x="682" y="384"/>
                      </a:lnTo>
                      <a:lnTo>
                        <a:pt x="719" y="412"/>
                      </a:lnTo>
                      <a:lnTo>
                        <a:pt x="758" y="434"/>
                      </a:lnTo>
                      <a:lnTo>
                        <a:pt x="797" y="451"/>
                      </a:lnTo>
                      <a:lnTo>
                        <a:pt x="834" y="462"/>
                      </a:lnTo>
                      <a:lnTo>
                        <a:pt x="866" y="471"/>
                      </a:lnTo>
                      <a:lnTo>
                        <a:pt x="892" y="477"/>
                      </a:lnTo>
                      <a:lnTo>
                        <a:pt x="910" y="479"/>
                      </a:lnTo>
                      <a:lnTo>
                        <a:pt x="916" y="481"/>
                      </a:lnTo>
                      <a:lnTo>
                        <a:pt x="992" y="486"/>
                      </a:lnTo>
                      <a:lnTo>
                        <a:pt x="1059" y="488"/>
                      </a:lnTo>
                      <a:lnTo>
                        <a:pt x="1114" y="488"/>
                      </a:lnTo>
                      <a:lnTo>
                        <a:pt x="1161" y="486"/>
                      </a:lnTo>
                      <a:lnTo>
                        <a:pt x="1198" y="482"/>
                      </a:lnTo>
                      <a:lnTo>
                        <a:pt x="1227" y="479"/>
                      </a:lnTo>
                      <a:lnTo>
                        <a:pt x="1250" y="473"/>
                      </a:lnTo>
                      <a:lnTo>
                        <a:pt x="1265" y="470"/>
                      </a:lnTo>
                      <a:lnTo>
                        <a:pt x="1274" y="468"/>
                      </a:lnTo>
                      <a:lnTo>
                        <a:pt x="1277" y="466"/>
                      </a:lnTo>
                      <a:lnTo>
                        <a:pt x="1320" y="453"/>
                      </a:lnTo>
                      <a:lnTo>
                        <a:pt x="1361" y="436"/>
                      </a:lnTo>
                      <a:lnTo>
                        <a:pt x="1402" y="419"/>
                      </a:lnTo>
                      <a:lnTo>
                        <a:pt x="1441" y="401"/>
                      </a:lnTo>
                      <a:lnTo>
                        <a:pt x="1478" y="382"/>
                      </a:lnTo>
                      <a:lnTo>
                        <a:pt x="1509" y="364"/>
                      </a:lnTo>
                      <a:lnTo>
                        <a:pt x="1537" y="347"/>
                      </a:lnTo>
                      <a:lnTo>
                        <a:pt x="1561" y="332"/>
                      </a:lnTo>
                      <a:lnTo>
                        <a:pt x="1578" y="321"/>
                      </a:lnTo>
                      <a:lnTo>
                        <a:pt x="1589" y="314"/>
                      </a:lnTo>
                      <a:lnTo>
                        <a:pt x="1593" y="312"/>
                      </a:lnTo>
                      <a:lnTo>
                        <a:pt x="1687" y="317"/>
                      </a:lnTo>
                      <a:lnTo>
                        <a:pt x="1096" y="651"/>
                      </a:lnTo>
                      <a:lnTo>
                        <a:pt x="1092" y="653"/>
                      </a:lnTo>
                      <a:lnTo>
                        <a:pt x="1079" y="657"/>
                      </a:lnTo>
                      <a:lnTo>
                        <a:pt x="1059" y="664"/>
                      </a:lnTo>
                      <a:lnTo>
                        <a:pt x="1033" y="672"/>
                      </a:lnTo>
                      <a:lnTo>
                        <a:pt x="999" y="679"/>
                      </a:lnTo>
                      <a:lnTo>
                        <a:pt x="960" y="685"/>
                      </a:lnTo>
                      <a:lnTo>
                        <a:pt x="916" y="688"/>
                      </a:lnTo>
                      <a:lnTo>
                        <a:pt x="868" y="688"/>
                      </a:lnTo>
                      <a:lnTo>
                        <a:pt x="0" y="668"/>
                      </a:lnTo>
                    </a:path>
                  </a:pathLst>
                </a:custGeom>
                <a:noFill/>
                <a:ln w="11113">
                  <a:solidFill>
                    <a:srgbClr val="FF0000"/>
                  </a:solidFill>
                  <a:round/>
                  <a:headEnd/>
                  <a:tailEnd/>
                </a:ln>
              </p:spPr>
              <p:txBody>
                <a:bodyPr/>
                <a:lstStyle/>
                <a:p>
                  <a:pPr defTabSz="457200"/>
                  <a:endParaRPr lang="en-US">
                    <a:solidFill>
                      <a:prstClr val="black"/>
                    </a:solidFill>
                  </a:endParaRPr>
                </a:p>
              </p:txBody>
            </p:sp>
            <p:grpSp>
              <p:nvGrpSpPr>
                <p:cNvPr id="7" name="Group 428"/>
                <p:cNvGrpSpPr>
                  <a:grpSpLocks/>
                </p:cNvGrpSpPr>
                <p:nvPr/>
              </p:nvGrpSpPr>
              <p:grpSpPr bwMode="auto">
                <a:xfrm>
                  <a:off x="558" y="1440"/>
                  <a:ext cx="2932" cy="1485"/>
                  <a:chOff x="558" y="1440"/>
                  <a:chExt cx="2932" cy="1485"/>
                </a:xfrm>
              </p:grpSpPr>
              <p:grpSp>
                <p:nvGrpSpPr>
                  <p:cNvPr id="8" name="Group 425"/>
                  <p:cNvGrpSpPr>
                    <a:grpSpLocks/>
                  </p:cNvGrpSpPr>
                  <p:nvPr/>
                </p:nvGrpSpPr>
                <p:grpSpPr bwMode="auto">
                  <a:xfrm>
                    <a:off x="944" y="1440"/>
                    <a:ext cx="2546" cy="1485"/>
                    <a:chOff x="944" y="1440"/>
                    <a:chExt cx="2546" cy="1485"/>
                  </a:xfrm>
                </p:grpSpPr>
                <p:sp>
                  <p:nvSpPr>
                    <p:cNvPr id="9352" name="Freeform 118"/>
                    <p:cNvSpPr>
                      <a:spLocks/>
                    </p:cNvSpPr>
                    <p:nvPr/>
                  </p:nvSpPr>
                  <p:spPr bwMode="auto">
                    <a:xfrm>
                      <a:off x="1603" y="1964"/>
                      <a:ext cx="665" cy="401"/>
                    </a:xfrm>
                    <a:custGeom>
                      <a:avLst/>
                      <a:gdLst>
                        <a:gd name="T0" fmla="*/ 647 w 665"/>
                        <a:gd name="T1" fmla="*/ 0 h 401"/>
                        <a:gd name="T2" fmla="*/ 647 w 665"/>
                        <a:gd name="T3" fmla="*/ 2 h 401"/>
                        <a:gd name="T4" fmla="*/ 651 w 665"/>
                        <a:gd name="T5" fmla="*/ 4 h 401"/>
                        <a:gd name="T6" fmla="*/ 654 w 665"/>
                        <a:gd name="T7" fmla="*/ 6 h 401"/>
                        <a:gd name="T8" fmla="*/ 658 w 665"/>
                        <a:gd name="T9" fmla="*/ 10 h 401"/>
                        <a:gd name="T10" fmla="*/ 662 w 665"/>
                        <a:gd name="T11" fmla="*/ 13 h 401"/>
                        <a:gd name="T12" fmla="*/ 664 w 665"/>
                        <a:gd name="T13" fmla="*/ 19 h 401"/>
                        <a:gd name="T14" fmla="*/ 665 w 665"/>
                        <a:gd name="T15" fmla="*/ 23 h 401"/>
                        <a:gd name="T16" fmla="*/ 15 w 665"/>
                        <a:gd name="T17" fmla="*/ 401 h 401"/>
                        <a:gd name="T18" fmla="*/ 0 w 665"/>
                        <a:gd name="T19" fmla="*/ 379 h 401"/>
                        <a:gd name="T20" fmla="*/ 647 w 665"/>
                        <a:gd name="T21" fmla="*/ 0 h 4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65"/>
                        <a:gd name="T34" fmla="*/ 0 h 401"/>
                        <a:gd name="T35" fmla="*/ 665 w 665"/>
                        <a:gd name="T36" fmla="*/ 401 h 40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65" h="401">
                          <a:moveTo>
                            <a:pt x="647" y="0"/>
                          </a:moveTo>
                          <a:lnTo>
                            <a:pt x="647" y="2"/>
                          </a:lnTo>
                          <a:lnTo>
                            <a:pt x="651" y="4"/>
                          </a:lnTo>
                          <a:lnTo>
                            <a:pt x="654" y="6"/>
                          </a:lnTo>
                          <a:lnTo>
                            <a:pt x="658" y="10"/>
                          </a:lnTo>
                          <a:lnTo>
                            <a:pt x="662" y="13"/>
                          </a:lnTo>
                          <a:lnTo>
                            <a:pt x="664" y="19"/>
                          </a:lnTo>
                          <a:lnTo>
                            <a:pt x="665" y="23"/>
                          </a:lnTo>
                          <a:lnTo>
                            <a:pt x="15" y="401"/>
                          </a:lnTo>
                          <a:lnTo>
                            <a:pt x="0" y="379"/>
                          </a:lnTo>
                          <a:lnTo>
                            <a:pt x="647" y="0"/>
                          </a:lnTo>
                          <a:close/>
                        </a:path>
                      </a:pathLst>
                    </a:custGeom>
                    <a:solidFill>
                      <a:srgbClr val="FFD5D5"/>
                    </a:solidFill>
                    <a:ln w="0">
                      <a:solidFill>
                        <a:srgbClr val="FFD5D5"/>
                      </a:solidFill>
                      <a:round/>
                      <a:headEnd/>
                      <a:tailEnd/>
                    </a:ln>
                  </p:spPr>
                  <p:txBody>
                    <a:bodyPr/>
                    <a:lstStyle/>
                    <a:p>
                      <a:pPr defTabSz="457200"/>
                      <a:endParaRPr lang="en-US">
                        <a:solidFill>
                          <a:prstClr val="black"/>
                        </a:solidFill>
                      </a:endParaRPr>
                    </a:p>
                  </p:txBody>
                </p:sp>
                <p:sp>
                  <p:nvSpPr>
                    <p:cNvPr id="9353" name="Line 153"/>
                    <p:cNvSpPr>
                      <a:spLocks noChangeShapeType="1"/>
                    </p:cNvSpPr>
                    <p:nvPr/>
                  </p:nvSpPr>
                  <p:spPr bwMode="auto">
                    <a:xfrm flipH="1">
                      <a:off x="1925" y="2649"/>
                      <a:ext cx="95" cy="276"/>
                    </a:xfrm>
                    <a:prstGeom prst="line">
                      <a:avLst/>
                    </a:prstGeom>
                    <a:noFill/>
                    <a:ln w="6350">
                      <a:solidFill>
                        <a:srgbClr val="0000FF"/>
                      </a:solidFill>
                      <a:round/>
                      <a:headEnd/>
                      <a:tailEnd/>
                    </a:ln>
                  </p:spPr>
                  <p:txBody>
                    <a:bodyPr/>
                    <a:lstStyle/>
                    <a:p>
                      <a:pPr defTabSz="457200"/>
                      <a:endParaRPr lang="en-US">
                        <a:solidFill>
                          <a:prstClr val="black"/>
                        </a:solidFill>
                      </a:endParaRPr>
                    </a:p>
                  </p:txBody>
                </p:sp>
                <p:sp>
                  <p:nvSpPr>
                    <p:cNvPr id="9354" name="Line 154"/>
                    <p:cNvSpPr>
                      <a:spLocks noChangeShapeType="1"/>
                    </p:cNvSpPr>
                    <p:nvPr/>
                  </p:nvSpPr>
                  <p:spPr bwMode="auto">
                    <a:xfrm flipH="1">
                      <a:off x="1925" y="2706"/>
                      <a:ext cx="95" cy="219"/>
                    </a:xfrm>
                    <a:prstGeom prst="line">
                      <a:avLst/>
                    </a:prstGeom>
                    <a:noFill/>
                    <a:ln w="6350">
                      <a:solidFill>
                        <a:srgbClr val="0000FF"/>
                      </a:solidFill>
                      <a:round/>
                      <a:headEnd/>
                      <a:tailEnd/>
                    </a:ln>
                  </p:spPr>
                  <p:txBody>
                    <a:bodyPr/>
                    <a:lstStyle/>
                    <a:p>
                      <a:pPr defTabSz="457200"/>
                      <a:endParaRPr lang="en-US">
                        <a:solidFill>
                          <a:prstClr val="black"/>
                        </a:solidFill>
                      </a:endParaRPr>
                    </a:p>
                  </p:txBody>
                </p:sp>
                <p:sp>
                  <p:nvSpPr>
                    <p:cNvPr id="9355" name="Line 155"/>
                    <p:cNvSpPr>
                      <a:spLocks noChangeShapeType="1"/>
                    </p:cNvSpPr>
                    <p:nvPr/>
                  </p:nvSpPr>
                  <p:spPr bwMode="auto">
                    <a:xfrm flipH="1">
                      <a:off x="1925" y="2754"/>
                      <a:ext cx="95" cy="171"/>
                    </a:xfrm>
                    <a:prstGeom prst="line">
                      <a:avLst/>
                    </a:prstGeom>
                    <a:noFill/>
                    <a:ln w="6350">
                      <a:solidFill>
                        <a:srgbClr val="0000FF"/>
                      </a:solidFill>
                      <a:round/>
                      <a:headEnd/>
                      <a:tailEnd/>
                    </a:ln>
                  </p:spPr>
                  <p:txBody>
                    <a:bodyPr/>
                    <a:lstStyle/>
                    <a:p>
                      <a:pPr defTabSz="457200"/>
                      <a:endParaRPr lang="en-US">
                        <a:solidFill>
                          <a:prstClr val="black"/>
                        </a:solidFill>
                      </a:endParaRPr>
                    </a:p>
                  </p:txBody>
                </p:sp>
                <p:sp>
                  <p:nvSpPr>
                    <p:cNvPr id="9356" name="Line 156"/>
                    <p:cNvSpPr>
                      <a:spLocks noChangeShapeType="1"/>
                    </p:cNvSpPr>
                    <p:nvPr/>
                  </p:nvSpPr>
                  <p:spPr bwMode="auto">
                    <a:xfrm flipH="1">
                      <a:off x="1925" y="2808"/>
                      <a:ext cx="95" cy="117"/>
                    </a:xfrm>
                    <a:prstGeom prst="line">
                      <a:avLst/>
                    </a:prstGeom>
                    <a:noFill/>
                    <a:ln w="6350">
                      <a:solidFill>
                        <a:srgbClr val="0000FF"/>
                      </a:solidFill>
                      <a:round/>
                      <a:headEnd/>
                      <a:tailEnd/>
                    </a:ln>
                  </p:spPr>
                  <p:txBody>
                    <a:bodyPr/>
                    <a:lstStyle/>
                    <a:p>
                      <a:pPr defTabSz="457200"/>
                      <a:endParaRPr lang="en-US">
                        <a:solidFill>
                          <a:prstClr val="black"/>
                        </a:solidFill>
                      </a:endParaRPr>
                    </a:p>
                  </p:txBody>
                </p:sp>
                <p:sp>
                  <p:nvSpPr>
                    <p:cNvPr id="9357" name="Freeform 171"/>
                    <p:cNvSpPr>
                      <a:spLocks/>
                    </p:cNvSpPr>
                    <p:nvPr/>
                  </p:nvSpPr>
                  <p:spPr bwMode="auto">
                    <a:xfrm>
                      <a:off x="2022" y="2808"/>
                      <a:ext cx="68" cy="89"/>
                    </a:xfrm>
                    <a:custGeom>
                      <a:avLst/>
                      <a:gdLst>
                        <a:gd name="T0" fmla="*/ 68 w 68"/>
                        <a:gd name="T1" fmla="*/ 0 h 89"/>
                        <a:gd name="T2" fmla="*/ 0 w 68"/>
                        <a:gd name="T3" fmla="*/ 39 h 89"/>
                        <a:gd name="T4" fmla="*/ 0 w 68"/>
                        <a:gd name="T5" fmla="*/ 89 h 89"/>
                        <a:gd name="T6" fmla="*/ 68 w 68"/>
                        <a:gd name="T7" fmla="*/ 52 h 89"/>
                        <a:gd name="T8" fmla="*/ 68 w 68"/>
                        <a:gd name="T9" fmla="*/ 0 h 89"/>
                        <a:gd name="T10" fmla="*/ 0 60000 65536"/>
                        <a:gd name="T11" fmla="*/ 0 60000 65536"/>
                        <a:gd name="T12" fmla="*/ 0 60000 65536"/>
                        <a:gd name="T13" fmla="*/ 0 60000 65536"/>
                        <a:gd name="T14" fmla="*/ 0 60000 65536"/>
                        <a:gd name="T15" fmla="*/ 0 w 68"/>
                        <a:gd name="T16" fmla="*/ 0 h 89"/>
                        <a:gd name="T17" fmla="*/ 68 w 68"/>
                        <a:gd name="T18" fmla="*/ 89 h 89"/>
                      </a:gdLst>
                      <a:ahLst/>
                      <a:cxnLst>
                        <a:cxn ang="T10">
                          <a:pos x="T0" y="T1"/>
                        </a:cxn>
                        <a:cxn ang="T11">
                          <a:pos x="T2" y="T3"/>
                        </a:cxn>
                        <a:cxn ang="T12">
                          <a:pos x="T4" y="T5"/>
                        </a:cxn>
                        <a:cxn ang="T13">
                          <a:pos x="T6" y="T7"/>
                        </a:cxn>
                        <a:cxn ang="T14">
                          <a:pos x="T8" y="T9"/>
                        </a:cxn>
                      </a:cxnLst>
                      <a:rect l="T15" t="T16" r="T17" b="T18"/>
                      <a:pathLst>
                        <a:path w="68" h="89">
                          <a:moveTo>
                            <a:pt x="68" y="0"/>
                          </a:moveTo>
                          <a:lnTo>
                            <a:pt x="0" y="39"/>
                          </a:lnTo>
                          <a:lnTo>
                            <a:pt x="0" y="89"/>
                          </a:lnTo>
                          <a:lnTo>
                            <a:pt x="68" y="52"/>
                          </a:lnTo>
                          <a:lnTo>
                            <a:pt x="68" y="0"/>
                          </a:lnTo>
                          <a:close/>
                        </a:path>
                      </a:pathLst>
                    </a:custGeom>
                    <a:solidFill>
                      <a:srgbClr val="000000"/>
                    </a:solidFill>
                    <a:ln w="0">
                      <a:solidFill>
                        <a:srgbClr val="000000"/>
                      </a:solidFill>
                      <a:round/>
                      <a:headEnd/>
                      <a:tailEnd/>
                    </a:ln>
                  </p:spPr>
                  <p:txBody>
                    <a:bodyPr/>
                    <a:lstStyle/>
                    <a:p>
                      <a:pPr defTabSz="457200"/>
                      <a:endParaRPr lang="en-US">
                        <a:solidFill>
                          <a:prstClr val="black"/>
                        </a:solidFill>
                      </a:endParaRPr>
                    </a:p>
                  </p:txBody>
                </p:sp>
                <p:sp>
                  <p:nvSpPr>
                    <p:cNvPr id="9358" name="Freeform 172"/>
                    <p:cNvSpPr>
                      <a:spLocks/>
                    </p:cNvSpPr>
                    <p:nvPr/>
                  </p:nvSpPr>
                  <p:spPr bwMode="auto">
                    <a:xfrm>
                      <a:off x="2022" y="2808"/>
                      <a:ext cx="68" cy="89"/>
                    </a:xfrm>
                    <a:custGeom>
                      <a:avLst/>
                      <a:gdLst>
                        <a:gd name="T0" fmla="*/ 68 w 68"/>
                        <a:gd name="T1" fmla="*/ 0 h 89"/>
                        <a:gd name="T2" fmla="*/ 0 w 68"/>
                        <a:gd name="T3" fmla="*/ 39 h 89"/>
                        <a:gd name="T4" fmla="*/ 0 w 68"/>
                        <a:gd name="T5" fmla="*/ 89 h 89"/>
                        <a:gd name="T6" fmla="*/ 68 w 68"/>
                        <a:gd name="T7" fmla="*/ 52 h 89"/>
                        <a:gd name="T8" fmla="*/ 68 w 68"/>
                        <a:gd name="T9" fmla="*/ 0 h 89"/>
                        <a:gd name="T10" fmla="*/ 0 60000 65536"/>
                        <a:gd name="T11" fmla="*/ 0 60000 65536"/>
                        <a:gd name="T12" fmla="*/ 0 60000 65536"/>
                        <a:gd name="T13" fmla="*/ 0 60000 65536"/>
                        <a:gd name="T14" fmla="*/ 0 60000 65536"/>
                        <a:gd name="T15" fmla="*/ 0 w 68"/>
                        <a:gd name="T16" fmla="*/ 0 h 89"/>
                        <a:gd name="T17" fmla="*/ 68 w 68"/>
                        <a:gd name="T18" fmla="*/ 89 h 89"/>
                      </a:gdLst>
                      <a:ahLst/>
                      <a:cxnLst>
                        <a:cxn ang="T10">
                          <a:pos x="T0" y="T1"/>
                        </a:cxn>
                        <a:cxn ang="T11">
                          <a:pos x="T2" y="T3"/>
                        </a:cxn>
                        <a:cxn ang="T12">
                          <a:pos x="T4" y="T5"/>
                        </a:cxn>
                        <a:cxn ang="T13">
                          <a:pos x="T6" y="T7"/>
                        </a:cxn>
                        <a:cxn ang="T14">
                          <a:pos x="T8" y="T9"/>
                        </a:cxn>
                      </a:cxnLst>
                      <a:rect l="T15" t="T16" r="T17" b="T18"/>
                      <a:pathLst>
                        <a:path w="68" h="89">
                          <a:moveTo>
                            <a:pt x="68" y="0"/>
                          </a:moveTo>
                          <a:lnTo>
                            <a:pt x="0" y="39"/>
                          </a:lnTo>
                          <a:lnTo>
                            <a:pt x="0" y="89"/>
                          </a:lnTo>
                          <a:lnTo>
                            <a:pt x="68" y="52"/>
                          </a:lnTo>
                          <a:lnTo>
                            <a:pt x="68" y="0"/>
                          </a:lnTo>
                        </a:path>
                      </a:pathLst>
                    </a:custGeom>
                    <a:noFill/>
                    <a:ln w="6350">
                      <a:solidFill>
                        <a:srgbClr val="000000"/>
                      </a:solidFill>
                      <a:round/>
                      <a:headEnd/>
                      <a:tailEnd/>
                    </a:ln>
                  </p:spPr>
                  <p:txBody>
                    <a:bodyPr/>
                    <a:lstStyle/>
                    <a:p>
                      <a:pPr defTabSz="457200"/>
                      <a:endParaRPr lang="en-US">
                        <a:solidFill>
                          <a:prstClr val="black"/>
                        </a:solidFill>
                      </a:endParaRPr>
                    </a:p>
                  </p:txBody>
                </p:sp>
                <p:sp>
                  <p:nvSpPr>
                    <p:cNvPr id="9359" name="Freeform 173"/>
                    <p:cNvSpPr>
                      <a:spLocks/>
                    </p:cNvSpPr>
                    <p:nvPr/>
                  </p:nvSpPr>
                  <p:spPr bwMode="auto">
                    <a:xfrm>
                      <a:off x="2027" y="2797"/>
                      <a:ext cx="69" cy="91"/>
                    </a:xfrm>
                    <a:custGeom>
                      <a:avLst/>
                      <a:gdLst>
                        <a:gd name="T0" fmla="*/ 69 w 69"/>
                        <a:gd name="T1" fmla="*/ 0 h 91"/>
                        <a:gd name="T2" fmla="*/ 0 w 69"/>
                        <a:gd name="T3" fmla="*/ 39 h 91"/>
                        <a:gd name="T4" fmla="*/ 0 w 69"/>
                        <a:gd name="T5" fmla="*/ 91 h 91"/>
                        <a:gd name="T6" fmla="*/ 69 w 69"/>
                        <a:gd name="T7" fmla="*/ 52 h 91"/>
                        <a:gd name="T8" fmla="*/ 69 w 69"/>
                        <a:gd name="T9" fmla="*/ 0 h 91"/>
                        <a:gd name="T10" fmla="*/ 0 60000 65536"/>
                        <a:gd name="T11" fmla="*/ 0 60000 65536"/>
                        <a:gd name="T12" fmla="*/ 0 60000 65536"/>
                        <a:gd name="T13" fmla="*/ 0 60000 65536"/>
                        <a:gd name="T14" fmla="*/ 0 60000 65536"/>
                        <a:gd name="T15" fmla="*/ 0 w 69"/>
                        <a:gd name="T16" fmla="*/ 0 h 91"/>
                        <a:gd name="T17" fmla="*/ 69 w 69"/>
                        <a:gd name="T18" fmla="*/ 91 h 91"/>
                      </a:gdLst>
                      <a:ahLst/>
                      <a:cxnLst>
                        <a:cxn ang="T10">
                          <a:pos x="T0" y="T1"/>
                        </a:cxn>
                        <a:cxn ang="T11">
                          <a:pos x="T2" y="T3"/>
                        </a:cxn>
                        <a:cxn ang="T12">
                          <a:pos x="T4" y="T5"/>
                        </a:cxn>
                        <a:cxn ang="T13">
                          <a:pos x="T6" y="T7"/>
                        </a:cxn>
                        <a:cxn ang="T14">
                          <a:pos x="T8" y="T9"/>
                        </a:cxn>
                      </a:cxnLst>
                      <a:rect l="T15" t="T16" r="T17" b="T18"/>
                      <a:pathLst>
                        <a:path w="69" h="91">
                          <a:moveTo>
                            <a:pt x="69" y="0"/>
                          </a:moveTo>
                          <a:lnTo>
                            <a:pt x="0" y="39"/>
                          </a:lnTo>
                          <a:lnTo>
                            <a:pt x="0" y="91"/>
                          </a:lnTo>
                          <a:lnTo>
                            <a:pt x="69" y="52"/>
                          </a:lnTo>
                          <a:lnTo>
                            <a:pt x="69" y="0"/>
                          </a:lnTo>
                          <a:close/>
                        </a:path>
                      </a:pathLst>
                    </a:custGeom>
                    <a:solidFill>
                      <a:srgbClr val="FFFF00"/>
                    </a:solidFill>
                    <a:ln w="0">
                      <a:solidFill>
                        <a:srgbClr val="FFFF00"/>
                      </a:solidFill>
                      <a:round/>
                      <a:headEnd/>
                      <a:tailEnd/>
                    </a:ln>
                  </p:spPr>
                  <p:txBody>
                    <a:bodyPr/>
                    <a:lstStyle/>
                    <a:p>
                      <a:pPr defTabSz="457200"/>
                      <a:endParaRPr lang="en-US">
                        <a:solidFill>
                          <a:prstClr val="black"/>
                        </a:solidFill>
                      </a:endParaRPr>
                    </a:p>
                  </p:txBody>
                </p:sp>
                <p:sp>
                  <p:nvSpPr>
                    <p:cNvPr id="9360" name="Freeform 174"/>
                    <p:cNvSpPr>
                      <a:spLocks/>
                    </p:cNvSpPr>
                    <p:nvPr/>
                  </p:nvSpPr>
                  <p:spPr bwMode="auto">
                    <a:xfrm>
                      <a:off x="2027" y="2797"/>
                      <a:ext cx="69" cy="91"/>
                    </a:xfrm>
                    <a:custGeom>
                      <a:avLst/>
                      <a:gdLst>
                        <a:gd name="T0" fmla="*/ 69 w 69"/>
                        <a:gd name="T1" fmla="*/ 0 h 91"/>
                        <a:gd name="T2" fmla="*/ 0 w 69"/>
                        <a:gd name="T3" fmla="*/ 39 h 91"/>
                        <a:gd name="T4" fmla="*/ 0 w 69"/>
                        <a:gd name="T5" fmla="*/ 91 h 91"/>
                        <a:gd name="T6" fmla="*/ 69 w 69"/>
                        <a:gd name="T7" fmla="*/ 52 h 91"/>
                        <a:gd name="T8" fmla="*/ 69 w 69"/>
                        <a:gd name="T9" fmla="*/ 0 h 91"/>
                        <a:gd name="T10" fmla="*/ 0 60000 65536"/>
                        <a:gd name="T11" fmla="*/ 0 60000 65536"/>
                        <a:gd name="T12" fmla="*/ 0 60000 65536"/>
                        <a:gd name="T13" fmla="*/ 0 60000 65536"/>
                        <a:gd name="T14" fmla="*/ 0 60000 65536"/>
                        <a:gd name="T15" fmla="*/ 0 w 69"/>
                        <a:gd name="T16" fmla="*/ 0 h 91"/>
                        <a:gd name="T17" fmla="*/ 69 w 69"/>
                        <a:gd name="T18" fmla="*/ 91 h 91"/>
                      </a:gdLst>
                      <a:ahLst/>
                      <a:cxnLst>
                        <a:cxn ang="T10">
                          <a:pos x="T0" y="T1"/>
                        </a:cxn>
                        <a:cxn ang="T11">
                          <a:pos x="T2" y="T3"/>
                        </a:cxn>
                        <a:cxn ang="T12">
                          <a:pos x="T4" y="T5"/>
                        </a:cxn>
                        <a:cxn ang="T13">
                          <a:pos x="T6" y="T7"/>
                        </a:cxn>
                        <a:cxn ang="T14">
                          <a:pos x="T8" y="T9"/>
                        </a:cxn>
                      </a:cxnLst>
                      <a:rect l="T15" t="T16" r="T17" b="T18"/>
                      <a:pathLst>
                        <a:path w="69" h="91">
                          <a:moveTo>
                            <a:pt x="69" y="0"/>
                          </a:moveTo>
                          <a:lnTo>
                            <a:pt x="0" y="39"/>
                          </a:lnTo>
                          <a:lnTo>
                            <a:pt x="0" y="91"/>
                          </a:lnTo>
                          <a:lnTo>
                            <a:pt x="69" y="52"/>
                          </a:lnTo>
                          <a:lnTo>
                            <a:pt x="69" y="0"/>
                          </a:lnTo>
                        </a:path>
                      </a:pathLst>
                    </a:custGeom>
                    <a:noFill/>
                    <a:ln w="6350">
                      <a:solidFill>
                        <a:srgbClr val="000000"/>
                      </a:solidFill>
                      <a:round/>
                      <a:headEnd/>
                      <a:tailEnd/>
                    </a:ln>
                  </p:spPr>
                  <p:txBody>
                    <a:bodyPr/>
                    <a:lstStyle/>
                    <a:p>
                      <a:pPr defTabSz="457200"/>
                      <a:endParaRPr lang="en-US">
                        <a:solidFill>
                          <a:prstClr val="black"/>
                        </a:solidFill>
                      </a:endParaRPr>
                    </a:p>
                  </p:txBody>
                </p:sp>
                <p:sp>
                  <p:nvSpPr>
                    <p:cNvPr id="9361" name="Freeform 334"/>
                    <p:cNvSpPr>
                      <a:spLocks/>
                    </p:cNvSpPr>
                    <p:nvPr/>
                  </p:nvSpPr>
                  <p:spPr bwMode="auto">
                    <a:xfrm>
                      <a:off x="1269" y="2389"/>
                      <a:ext cx="1075" cy="510"/>
                    </a:xfrm>
                    <a:custGeom>
                      <a:avLst/>
                      <a:gdLst>
                        <a:gd name="T0" fmla="*/ 323 w 1075"/>
                        <a:gd name="T1" fmla="*/ 0 h 510"/>
                        <a:gd name="T2" fmla="*/ 184 w 1075"/>
                        <a:gd name="T3" fmla="*/ 39 h 510"/>
                        <a:gd name="T4" fmla="*/ 145 w 1075"/>
                        <a:gd name="T5" fmla="*/ 61 h 510"/>
                        <a:gd name="T6" fmla="*/ 117 w 1075"/>
                        <a:gd name="T7" fmla="*/ 82 h 510"/>
                        <a:gd name="T8" fmla="*/ 95 w 1075"/>
                        <a:gd name="T9" fmla="*/ 98 h 510"/>
                        <a:gd name="T10" fmla="*/ 80 w 1075"/>
                        <a:gd name="T11" fmla="*/ 111 h 510"/>
                        <a:gd name="T12" fmla="*/ 70 w 1075"/>
                        <a:gd name="T13" fmla="*/ 120 h 510"/>
                        <a:gd name="T14" fmla="*/ 69 w 1075"/>
                        <a:gd name="T15" fmla="*/ 122 h 510"/>
                        <a:gd name="T16" fmla="*/ 37 w 1075"/>
                        <a:gd name="T17" fmla="*/ 158 h 510"/>
                        <a:gd name="T18" fmla="*/ 17 w 1075"/>
                        <a:gd name="T19" fmla="*/ 191 h 510"/>
                        <a:gd name="T20" fmla="*/ 6 w 1075"/>
                        <a:gd name="T21" fmla="*/ 224 h 510"/>
                        <a:gd name="T22" fmla="*/ 0 w 1075"/>
                        <a:gd name="T23" fmla="*/ 254 h 510"/>
                        <a:gd name="T24" fmla="*/ 2 w 1075"/>
                        <a:gd name="T25" fmla="*/ 282 h 510"/>
                        <a:gd name="T26" fmla="*/ 7 w 1075"/>
                        <a:gd name="T27" fmla="*/ 308 h 510"/>
                        <a:gd name="T28" fmla="*/ 15 w 1075"/>
                        <a:gd name="T29" fmla="*/ 328 h 510"/>
                        <a:gd name="T30" fmla="*/ 24 w 1075"/>
                        <a:gd name="T31" fmla="*/ 347 h 510"/>
                        <a:gd name="T32" fmla="*/ 31 w 1075"/>
                        <a:gd name="T33" fmla="*/ 360 h 510"/>
                        <a:gd name="T34" fmla="*/ 37 w 1075"/>
                        <a:gd name="T35" fmla="*/ 369 h 510"/>
                        <a:gd name="T36" fmla="*/ 41 w 1075"/>
                        <a:gd name="T37" fmla="*/ 371 h 510"/>
                        <a:gd name="T38" fmla="*/ 67 w 1075"/>
                        <a:gd name="T39" fmla="*/ 402 h 510"/>
                        <a:gd name="T40" fmla="*/ 98 w 1075"/>
                        <a:gd name="T41" fmla="*/ 428 h 510"/>
                        <a:gd name="T42" fmla="*/ 133 w 1075"/>
                        <a:gd name="T43" fmla="*/ 449 h 510"/>
                        <a:gd name="T44" fmla="*/ 172 w 1075"/>
                        <a:gd name="T45" fmla="*/ 467 h 510"/>
                        <a:gd name="T46" fmla="*/ 213 w 1075"/>
                        <a:gd name="T47" fmla="*/ 480 h 510"/>
                        <a:gd name="T48" fmla="*/ 250 w 1075"/>
                        <a:gd name="T49" fmla="*/ 489 h 510"/>
                        <a:gd name="T50" fmla="*/ 286 w 1075"/>
                        <a:gd name="T51" fmla="*/ 497 h 510"/>
                        <a:gd name="T52" fmla="*/ 317 w 1075"/>
                        <a:gd name="T53" fmla="*/ 502 h 510"/>
                        <a:gd name="T54" fmla="*/ 341 w 1075"/>
                        <a:gd name="T55" fmla="*/ 504 h 510"/>
                        <a:gd name="T56" fmla="*/ 356 w 1075"/>
                        <a:gd name="T57" fmla="*/ 506 h 510"/>
                        <a:gd name="T58" fmla="*/ 362 w 1075"/>
                        <a:gd name="T59" fmla="*/ 506 h 510"/>
                        <a:gd name="T60" fmla="*/ 395 w 1075"/>
                        <a:gd name="T61" fmla="*/ 510 h 510"/>
                        <a:gd name="T62" fmla="*/ 432 w 1075"/>
                        <a:gd name="T63" fmla="*/ 510 h 510"/>
                        <a:gd name="T64" fmla="*/ 473 w 1075"/>
                        <a:gd name="T65" fmla="*/ 508 h 510"/>
                        <a:gd name="T66" fmla="*/ 514 w 1075"/>
                        <a:gd name="T67" fmla="*/ 504 h 510"/>
                        <a:gd name="T68" fmla="*/ 553 w 1075"/>
                        <a:gd name="T69" fmla="*/ 501 h 510"/>
                        <a:gd name="T70" fmla="*/ 588 w 1075"/>
                        <a:gd name="T71" fmla="*/ 497 h 510"/>
                        <a:gd name="T72" fmla="*/ 619 w 1075"/>
                        <a:gd name="T73" fmla="*/ 493 h 510"/>
                        <a:gd name="T74" fmla="*/ 643 w 1075"/>
                        <a:gd name="T75" fmla="*/ 491 h 510"/>
                        <a:gd name="T76" fmla="*/ 660 w 1075"/>
                        <a:gd name="T77" fmla="*/ 488 h 510"/>
                        <a:gd name="T78" fmla="*/ 666 w 1075"/>
                        <a:gd name="T79" fmla="*/ 488 h 510"/>
                        <a:gd name="T80" fmla="*/ 708 w 1075"/>
                        <a:gd name="T81" fmla="*/ 475 h 510"/>
                        <a:gd name="T82" fmla="*/ 751 w 1075"/>
                        <a:gd name="T83" fmla="*/ 458 h 510"/>
                        <a:gd name="T84" fmla="*/ 792 w 1075"/>
                        <a:gd name="T85" fmla="*/ 441 h 510"/>
                        <a:gd name="T86" fmla="*/ 831 w 1075"/>
                        <a:gd name="T87" fmla="*/ 423 h 510"/>
                        <a:gd name="T88" fmla="*/ 866 w 1075"/>
                        <a:gd name="T89" fmla="*/ 404 h 510"/>
                        <a:gd name="T90" fmla="*/ 897 w 1075"/>
                        <a:gd name="T91" fmla="*/ 386 h 510"/>
                        <a:gd name="T92" fmla="*/ 927 w 1075"/>
                        <a:gd name="T93" fmla="*/ 369 h 510"/>
                        <a:gd name="T94" fmla="*/ 949 w 1075"/>
                        <a:gd name="T95" fmla="*/ 354 h 510"/>
                        <a:gd name="T96" fmla="*/ 966 w 1075"/>
                        <a:gd name="T97" fmla="*/ 343 h 510"/>
                        <a:gd name="T98" fmla="*/ 977 w 1075"/>
                        <a:gd name="T99" fmla="*/ 336 h 510"/>
                        <a:gd name="T100" fmla="*/ 981 w 1075"/>
                        <a:gd name="T101" fmla="*/ 332 h 510"/>
                        <a:gd name="T102" fmla="*/ 1075 w 1075"/>
                        <a:gd name="T103" fmla="*/ 317 h 51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075"/>
                        <a:gd name="T157" fmla="*/ 0 h 510"/>
                        <a:gd name="T158" fmla="*/ 1075 w 1075"/>
                        <a:gd name="T159" fmla="*/ 510 h 51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075" h="510">
                          <a:moveTo>
                            <a:pt x="323" y="0"/>
                          </a:moveTo>
                          <a:lnTo>
                            <a:pt x="184" y="39"/>
                          </a:lnTo>
                          <a:lnTo>
                            <a:pt x="145" y="61"/>
                          </a:lnTo>
                          <a:lnTo>
                            <a:pt x="117" y="82"/>
                          </a:lnTo>
                          <a:lnTo>
                            <a:pt x="95" y="98"/>
                          </a:lnTo>
                          <a:lnTo>
                            <a:pt x="80" y="111"/>
                          </a:lnTo>
                          <a:lnTo>
                            <a:pt x="70" y="120"/>
                          </a:lnTo>
                          <a:lnTo>
                            <a:pt x="69" y="122"/>
                          </a:lnTo>
                          <a:lnTo>
                            <a:pt x="37" y="158"/>
                          </a:lnTo>
                          <a:lnTo>
                            <a:pt x="17" y="191"/>
                          </a:lnTo>
                          <a:lnTo>
                            <a:pt x="6" y="224"/>
                          </a:lnTo>
                          <a:lnTo>
                            <a:pt x="0" y="254"/>
                          </a:lnTo>
                          <a:lnTo>
                            <a:pt x="2" y="282"/>
                          </a:lnTo>
                          <a:lnTo>
                            <a:pt x="7" y="308"/>
                          </a:lnTo>
                          <a:lnTo>
                            <a:pt x="15" y="328"/>
                          </a:lnTo>
                          <a:lnTo>
                            <a:pt x="24" y="347"/>
                          </a:lnTo>
                          <a:lnTo>
                            <a:pt x="31" y="360"/>
                          </a:lnTo>
                          <a:lnTo>
                            <a:pt x="37" y="369"/>
                          </a:lnTo>
                          <a:lnTo>
                            <a:pt x="41" y="371"/>
                          </a:lnTo>
                          <a:lnTo>
                            <a:pt x="67" y="402"/>
                          </a:lnTo>
                          <a:lnTo>
                            <a:pt x="98" y="428"/>
                          </a:lnTo>
                          <a:lnTo>
                            <a:pt x="133" y="449"/>
                          </a:lnTo>
                          <a:lnTo>
                            <a:pt x="172" y="467"/>
                          </a:lnTo>
                          <a:lnTo>
                            <a:pt x="213" y="480"/>
                          </a:lnTo>
                          <a:lnTo>
                            <a:pt x="250" y="489"/>
                          </a:lnTo>
                          <a:lnTo>
                            <a:pt x="286" y="497"/>
                          </a:lnTo>
                          <a:lnTo>
                            <a:pt x="317" y="502"/>
                          </a:lnTo>
                          <a:lnTo>
                            <a:pt x="341" y="504"/>
                          </a:lnTo>
                          <a:lnTo>
                            <a:pt x="356" y="506"/>
                          </a:lnTo>
                          <a:lnTo>
                            <a:pt x="362" y="506"/>
                          </a:lnTo>
                          <a:lnTo>
                            <a:pt x="395" y="510"/>
                          </a:lnTo>
                          <a:lnTo>
                            <a:pt x="432" y="510"/>
                          </a:lnTo>
                          <a:lnTo>
                            <a:pt x="473" y="508"/>
                          </a:lnTo>
                          <a:lnTo>
                            <a:pt x="514" y="504"/>
                          </a:lnTo>
                          <a:lnTo>
                            <a:pt x="553" y="501"/>
                          </a:lnTo>
                          <a:lnTo>
                            <a:pt x="588" y="497"/>
                          </a:lnTo>
                          <a:lnTo>
                            <a:pt x="619" y="493"/>
                          </a:lnTo>
                          <a:lnTo>
                            <a:pt x="643" y="491"/>
                          </a:lnTo>
                          <a:lnTo>
                            <a:pt x="660" y="488"/>
                          </a:lnTo>
                          <a:lnTo>
                            <a:pt x="666" y="488"/>
                          </a:lnTo>
                          <a:lnTo>
                            <a:pt x="708" y="475"/>
                          </a:lnTo>
                          <a:lnTo>
                            <a:pt x="751" y="458"/>
                          </a:lnTo>
                          <a:lnTo>
                            <a:pt x="792" y="441"/>
                          </a:lnTo>
                          <a:lnTo>
                            <a:pt x="831" y="423"/>
                          </a:lnTo>
                          <a:lnTo>
                            <a:pt x="866" y="404"/>
                          </a:lnTo>
                          <a:lnTo>
                            <a:pt x="897" y="386"/>
                          </a:lnTo>
                          <a:lnTo>
                            <a:pt x="927" y="369"/>
                          </a:lnTo>
                          <a:lnTo>
                            <a:pt x="949" y="354"/>
                          </a:lnTo>
                          <a:lnTo>
                            <a:pt x="966" y="343"/>
                          </a:lnTo>
                          <a:lnTo>
                            <a:pt x="977" y="336"/>
                          </a:lnTo>
                          <a:lnTo>
                            <a:pt x="981" y="332"/>
                          </a:lnTo>
                          <a:lnTo>
                            <a:pt x="1075" y="317"/>
                          </a:lnTo>
                        </a:path>
                      </a:pathLst>
                    </a:custGeom>
                    <a:noFill/>
                    <a:ln w="11113">
                      <a:solidFill>
                        <a:srgbClr val="0000FF"/>
                      </a:solidFill>
                      <a:round/>
                      <a:headEnd/>
                      <a:tailEnd/>
                    </a:ln>
                  </p:spPr>
                  <p:txBody>
                    <a:bodyPr/>
                    <a:lstStyle/>
                    <a:p>
                      <a:pPr defTabSz="457200"/>
                      <a:endParaRPr lang="en-US">
                        <a:solidFill>
                          <a:prstClr val="black"/>
                        </a:solidFill>
                      </a:endParaRPr>
                    </a:p>
                  </p:txBody>
                </p:sp>
                <p:sp>
                  <p:nvSpPr>
                    <p:cNvPr id="9362" name="Freeform 13"/>
                    <p:cNvSpPr>
                      <a:spLocks/>
                    </p:cNvSpPr>
                    <p:nvPr/>
                  </p:nvSpPr>
                  <p:spPr bwMode="auto">
                    <a:xfrm>
                      <a:off x="1276" y="2469"/>
                      <a:ext cx="126" cy="103"/>
                    </a:xfrm>
                    <a:custGeom>
                      <a:avLst/>
                      <a:gdLst>
                        <a:gd name="T0" fmla="*/ 0 w 126"/>
                        <a:gd name="T1" fmla="*/ 50 h 103"/>
                        <a:gd name="T2" fmla="*/ 86 w 126"/>
                        <a:gd name="T3" fmla="*/ 0 h 103"/>
                        <a:gd name="T4" fmla="*/ 88 w 126"/>
                        <a:gd name="T5" fmla="*/ 0 h 103"/>
                        <a:gd name="T6" fmla="*/ 93 w 126"/>
                        <a:gd name="T7" fmla="*/ 0 h 103"/>
                        <a:gd name="T8" fmla="*/ 100 w 126"/>
                        <a:gd name="T9" fmla="*/ 0 h 103"/>
                        <a:gd name="T10" fmla="*/ 108 w 126"/>
                        <a:gd name="T11" fmla="*/ 3 h 103"/>
                        <a:gd name="T12" fmla="*/ 115 w 126"/>
                        <a:gd name="T13" fmla="*/ 9 h 103"/>
                        <a:gd name="T14" fmla="*/ 123 w 126"/>
                        <a:gd name="T15" fmla="*/ 18 h 103"/>
                        <a:gd name="T16" fmla="*/ 126 w 126"/>
                        <a:gd name="T17" fmla="*/ 33 h 103"/>
                        <a:gd name="T18" fmla="*/ 126 w 126"/>
                        <a:gd name="T19" fmla="*/ 53 h 103"/>
                        <a:gd name="T20" fmla="*/ 41 w 126"/>
                        <a:gd name="T21" fmla="*/ 103 h 103"/>
                        <a:gd name="T22" fmla="*/ 0 w 126"/>
                        <a:gd name="T23" fmla="*/ 50 h 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6"/>
                        <a:gd name="T37" fmla="*/ 0 h 103"/>
                        <a:gd name="T38" fmla="*/ 126 w 126"/>
                        <a:gd name="T39" fmla="*/ 103 h 10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6" h="103">
                          <a:moveTo>
                            <a:pt x="0" y="50"/>
                          </a:moveTo>
                          <a:lnTo>
                            <a:pt x="86" y="0"/>
                          </a:lnTo>
                          <a:lnTo>
                            <a:pt x="88" y="0"/>
                          </a:lnTo>
                          <a:lnTo>
                            <a:pt x="93" y="0"/>
                          </a:lnTo>
                          <a:lnTo>
                            <a:pt x="100" y="0"/>
                          </a:lnTo>
                          <a:lnTo>
                            <a:pt x="108" y="3"/>
                          </a:lnTo>
                          <a:lnTo>
                            <a:pt x="115" y="9"/>
                          </a:lnTo>
                          <a:lnTo>
                            <a:pt x="123" y="18"/>
                          </a:lnTo>
                          <a:lnTo>
                            <a:pt x="126" y="33"/>
                          </a:lnTo>
                          <a:lnTo>
                            <a:pt x="126" y="53"/>
                          </a:lnTo>
                          <a:lnTo>
                            <a:pt x="41" y="103"/>
                          </a:lnTo>
                          <a:lnTo>
                            <a:pt x="0" y="50"/>
                          </a:lnTo>
                          <a:close/>
                        </a:path>
                      </a:pathLst>
                    </a:custGeom>
                    <a:solidFill>
                      <a:srgbClr val="0000FF"/>
                    </a:solidFill>
                    <a:ln w="0">
                      <a:solidFill>
                        <a:srgbClr val="0000FF"/>
                      </a:solidFill>
                      <a:round/>
                      <a:headEnd/>
                      <a:tailEnd/>
                    </a:ln>
                  </p:spPr>
                  <p:txBody>
                    <a:bodyPr/>
                    <a:lstStyle/>
                    <a:p>
                      <a:pPr defTabSz="457200"/>
                      <a:endParaRPr lang="en-US">
                        <a:solidFill>
                          <a:prstClr val="black"/>
                        </a:solidFill>
                      </a:endParaRPr>
                    </a:p>
                  </p:txBody>
                </p:sp>
                <p:sp>
                  <p:nvSpPr>
                    <p:cNvPr id="9363" name="Freeform 14"/>
                    <p:cNvSpPr>
                      <a:spLocks/>
                    </p:cNvSpPr>
                    <p:nvPr/>
                  </p:nvSpPr>
                  <p:spPr bwMode="auto">
                    <a:xfrm>
                      <a:off x="1276" y="2469"/>
                      <a:ext cx="126" cy="103"/>
                    </a:xfrm>
                    <a:custGeom>
                      <a:avLst/>
                      <a:gdLst>
                        <a:gd name="T0" fmla="*/ 0 w 126"/>
                        <a:gd name="T1" fmla="*/ 50 h 103"/>
                        <a:gd name="T2" fmla="*/ 86 w 126"/>
                        <a:gd name="T3" fmla="*/ 0 h 103"/>
                        <a:gd name="T4" fmla="*/ 88 w 126"/>
                        <a:gd name="T5" fmla="*/ 0 h 103"/>
                        <a:gd name="T6" fmla="*/ 93 w 126"/>
                        <a:gd name="T7" fmla="*/ 0 h 103"/>
                        <a:gd name="T8" fmla="*/ 100 w 126"/>
                        <a:gd name="T9" fmla="*/ 0 h 103"/>
                        <a:gd name="T10" fmla="*/ 108 w 126"/>
                        <a:gd name="T11" fmla="*/ 3 h 103"/>
                        <a:gd name="T12" fmla="*/ 115 w 126"/>
                        <a:gd name="T13" fmla="*/ 9 h 103"/>
                        <a:gd name="T14" fmla="*/ 123 w 126"/>
                        <a:gd name="T15" fmla="*/ 18 h 103"/>
                        <a:gd name="T16" fmla="*/ 126 w 126"/>
                        <a:gd name="T17" fmla="*/ 33 h 103"/>
                        <a:gd name="T18" fmla="*/ 126 w 126"/>
                        <a:gd name="T19" fmla="*/ 53 h 103"/>
                        <a:gd name="T20" fmla="*/ 41 w 126"/>
                        <a:gd name="T21" fmla="*/ 103 h 103"/>
                        <a:gd name="T22" fmla="*/ 0 w 126"/>
                        <a:gd name="T23" fmla="*/ 50 h 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6"/>
                        <a:gd name="T37" fmla="*/ 0 h 103"/>
                        <a:gd name="T38" fmla="*/ 126 w 126"/>
                        <a:gd name="T39" fmla="*/ 103 h 10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6" h="103">
                          <a:moveTo>
                            <a:pt x="0" y="50"/>
                          </a:moveTo>
                          <a:lnTo>
                            <a:pt x="86" y="0"/>
                          </a:lnTo>
                          <a:lnTo>
                            <a:pt x="88" y="0"/>
                          </a:lnTo>
                          <a:lnTo>
                            <a:pt x="93" y="0"/>
                          </a:lnTo>
                          <a:lnTo>
                            <a:pt x="100" y="0"/>
                          </a:lnTo>
                          <a:lnTo>
                            <a:pt x="108" y="3"/>
                          </a:lnTo>
                          <a:lnTo>
                            <a:pt x="115" y="9"/>
                          </a:lnTo>
                          <a:lnTo>
                            <a:pt x="123" y="18"/>
                          </a:lnTo>
                          <a:lnTo>
                            <a:pt x="126" y="33"/>
                          </a:lnTo>
                          <a:lnTo>
                            <a:pt x="126" y="53"/>
                          </a:lnTo>
                          <a:lnTo>
                            <a:pt x="41" y="103"/>
                          </a:lnTo>
                          <a:lnTo>
                            <a:pt x="0" y="50"/>
                          </a:lnTo>
                        </a:path>
                      </a:pathLst>
                    </a:custGeom>
                    <a:noFill/>
                    <a:ln w="11113">
                      <a:solidFill>
                        <a:srgbClr val="000000"/>
                      </a:solidFill>
                      <a:round/>
                      <a:headEnd/>
                      <a:tailEnd/>
                    </a:ln>
                  </p:spPr>
                  <p:txBody>
                    <a:bodyPr/>
                    <a:lstStyle/>
                    <a:p>
                      <a:pPr defTabSz="457200"/>
                      <a:endParaRPr lang="en-US">
                        <a:solidFill>
                          <a:prstClr val="black"/>
                        </a:solidFill>
                      </a:endParaRPr>
                    </a:p>
                  </p:txBody>
                </p:sp>
                <p:sp>
                  <p:nvSpPr>
                    <p:cNvPr id="9364" name="Freeform 15"/>
                    <p:cNvSpPr>
                      <a:spLocks/>
                    </p:cNvSpPr>
                    <p:nvPr/>
                  </p:nvSpPr>
                  <p:spPr bwMode="auto">
                    <a:xfrm>
                      <a:off x="1282" y="2471"/>
                      <a:ext cx="120" cy="94"/>
                    </a:xfrm>
                    <a:custGeom>
                      <a:avLst/>
                      <a:gdLst>
                        <a:gd name="T0" fmla="*/ 35 w 120"/>
                        <a:gd name="T1" fmla="*/ 94 h 94"/>
                        <a:gd name="T2" fmla="*/ 0 w 120"/>
                        <a:gd name="T3" fmla="*/ 48 h 94"/>
                        <a:gd name="T4" fmla="*/ 83 w 120"/>
                        <a:gd name="T5" fmla="*/ 0 h 94"/>
                        <a:gd name="T6" fmla="*/ 85 w 120"/>
                        <a:gd name="T7" fmla="*/ 0 h 94"/>
                        <a:gd name="T8" fmla="*/ 91 w 120"/>
                        <a:gd name="T9" fmla="*/ 0 h 94"/>
                        <a:gd name="T10" fmla="*/ 98 w 120"/>
                        <a:gd name="T11" fmla="*/ 1 h 94"/>
                        <a:gd name="T12" fmla="*/ 107 w 120"/>
                        <a:gd name="T13" fmla="*/ 5 h 94"/>
                        <a:gd name="T14" fmla="*/ 115 w 120"/>
                        <a:gd name="T15" fmla="*/ 14 h 94"/>
                        <a:gd name="T16" fmla="*/ 119 w 120"/>
                        <a:gd name="T17" fmla="*/ 27 h 94"/>
                        <a:gd name="T18" fmla="*/ 120 w 120"/>
                        <a:gd name="T19" fmla="*/ 46 h 94"/>
                        <a:gd name="T20" fmla="*/ 35 w 120"/>
                        <a:gd name="T21" fmla="*/ 94 h 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0"/>
                        <a:gd name="T34" fmla="*/ 0 h 94"/>
                        <a:gd name="T35" fmla="*/ 120 w 120"/>
                        <a:gd name="T36" fmla="*/ 94 h 9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0" h="94">
                          <a:moveTo>
                            <a:pt x="35" y="94"/>
                          </a:moveTo>
                          <a:lnTo>
                            <a:pt x="0" y="48"/>
                          </a:lnTo>
                          <a:lnTo>
                            <a:pt x="83" y="0"/>
                          </a:lnTo>
                          <a:lnTo>
                            <a:pt x="85" y="0"/>
                          </a:lnTo>
                          <a:lnTo>
                            <a:pt x="91" y="0"/>
                          </a:lnTo>
                          <a:lnTo>
                            <a:pt x="98" y="1"/>
                          </a:lnTo>
                          <a:lnTo>
                            <a:pt x="107" y="5"/>
                          </a:lnTo>
                          <a:lnTo>
                            <a:pt x="115" y="14"/>
                          </a:lnTo>
                          <a:lnTo>
                            <a:pt x="119" y="27"/>
                          </a:lnTo>
                          <a:lnTo>
                            <a:pt x="120" y="46"/>
                          </a:lnTo>
                          <a:lnTo>
                            <a:pt x="35" y="94"/>
                          </a:lnTo>
                          <a:close/>
                        </a:path>
                      </a:pathLst>
                    </a:custGeom>
                    <a:solidFill>
                      <a:srgbClr val="2B2BFF"/>
                    </a:solidFill>
                    <a:ln w="0">
                      <a:solidFill>
                        <a:srgbClr val="2B2BFF"/>
                      </a:solidFill>
                      <a:round/>
                      <a:headEnd/>
                      <a:tailEnd/>
                    </a:ln>
                  </p:spPr>
                  <p:txBody>
                    <a:bodyPr/>
                    <a:lstStyle/>
                    <a:p>
                      <a:pPr defTabSz="457200"/>
                      <a:endParaRPr lang="en-US">
                        <a:solidFill>
                          <a:prstClr val="black"/>
                        </a:solidFill>
                      </a:endParaRPr>
                    </a:p>
                  </p:txBody>
                </p:sp>
                <p:sp>
                  <p:nvSpPr>
                    <p:cNvPr id="9365" name="Freeform 16"/>
                    <p:cNvSpPr>
                      <a:spLocks/>
                    </p:cNvSpPr>
                    <p:nvPr/>
                  </p:nvSpPr>
                  <p:spPr bwMode="auto">
                    <a:xfrm>
                      <a:off x="1287" y="2471"/>
                      <a:ext cx="114" cy="89"/>
                    </a:xfrm>
                    <a:custGeom>
                      <a:avLst/>
                      <a:gdLst>
                        <a:gd name="T0" fmla="*/ 30 w 114"/>
                        <a:gd name="T1" fmla="*/ 89 h 89"/>
                        <a:gd name="T2" fmla="*/ 0 w 114"/>
                        <a:gd name="T3" fmla="*/ 48 h 89"/>
                        <a:gd name="T4" fmla="*/ 82 w 114"/>
                        <a:gd name="T5" fmla="*/ 0 h 89"/>
                        <a:gd name="T6" fmla="*/ 84 w 114"/>
                        <a:gd name="T7" fmla="*/ 1 h 89"/>
                        <a:gd name="T8" fmla="*/ 91 w 114"/>
                        <a:gd name="T9" fmla="*/ 1 h 89"/>
                        <a:gd name="T10" fmla="*/ 99 w 114"/>
                        <a:gd name="T11" fmla="*/ 5 h 89"/>
                        <a:gd name="T12" fmla="*/ 108 w 114"/>
                        <a:gd name="T13" fmla="*/ 12 h 89"/>
                        <a:gd name="T14" fmla="*/ 114 w 114"/>
                        <a:gd name="T15" fmla="*/ 24 h 89"/>
                        <a:gd name="T16" fmla="*/ 114 w 114"/>
                        <a:gd name="T17" fmla="*/ 40 h 89"/>
                        <a:gd name="T18" fmla="*/ 30 w 114"/>
                        <a:gd name="T19" fmla="*/ 89 h 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4"/>
                        <a:gd name="T31" fmla="*/ 0 h 89"/>
                        <a:gd name="T32" fmla="*/ 114 w 114"/>
                        <a:gd name="T33" fmla="*/ 89 h 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4" h="89">
                          <a:moveTo>
                            <a:pt x="30" y="89"/>
                          </a:moveTo>
                          <a:lnTo>
                            <a:pt x="0" y="48"/>
                          </a:lnTo>
                          <a:lnTo>
                            <a:pt x="82" y="0"/>
                          </a:lnTo>
                          <a:lnTo>
                            <a:pt x="84" y="1"/>
                          </a:lnTo>
                          <a:lnTo>
                            <a:pt x="91" y="1"/>
                          </a:lnTo>
                          <a:lnTo>
                            <a:pt x="99" y="5"/>
                          </a:lnTo>
                          <a:lnTo>
                            <a:pt x="108" y="12"/>
                          </a:lnTo>
                          <a:lnTo>
                            <a:pt x="114" y="24"/>
                          </a:lnTo>
                          <a:lnTo>
                            <a:pt x="114" y="40"/>
                          </a:lnTo>
                          <a:lnTo>
                            <a:pt x="30" y="89"/>
                          </a:lnTo>
                          <a:close/>
                        </a:path>
                      </a:pathLst>
                    </a:custGeom>
                    <a:solidFill>
                      <a:srgbClr val="5555FF"/>
                    </a:solidFill>
                    <a:ln w="0">
                      <a:solidFill>
                        <a:srgbClr val="5555FF"/>
                      </a:solidFill>
                      <a:round/>
                      <a:headEnd/>
                      <a:tailEnd/>
                    </a:ln>
                  </p:spPr>
                  <p:txBody>
                    <a:bodyPr/>
                    <a:lstStyle/>
                    <a:p>
                      <a:pPr defTabSz="457200"/>
                      <a:endParaRPr lang="en-US">
                        <a:solidFill>
                          <a:prstClr val="black"/>
                        </a:solidFill>
                      </a:endParaRPr>
                    </a:p>
                  </p:txBody>
                </p:sp>
                <p:sp>
                  <p:nvSpPr>
                    <p:cNvPr id="9366" name="Freeform 17"/>
                    <p:cNvSpPr>
                      <a:spLocks/>
                    </p:cNvSpPr>
                    <p:nvPr/>
                  </p:nvSpPr>
                  <p:spPr bwMode="auto">
                    <a:xfrm>
                      <a:off x="1293" y="2472"/>
                      <a:ext cx="108" cy="82"/>
                    </a:xfrm>
                    <a:custGeom>
                      <a:avLst/>
                      <a:gdLst>
                        <a:gd name="T0" fmla="*/ 24 w 108"/>
                        <a:gd name="T1" fmla="*/ 82 h 82"/>
                        <a:gd name="T2" fmla="*/ 0 w 108"/>
                        <a:gd name="T3" fmla="*/ 49 h 82"/>
                        <a:gd name="T4" fmla="*/ 80 w 108"/>
                        <a:gd name="T5" fmla="*/ 0 h 82"/>
                        <a:gd name="T6" fmla="*/ 82 w 108"/>
                        <a:gd name="T7" fmla="*/ 0 h 82"/>
                        <a:gd name="T8" fmla="*/ 87 w 108"/>
                        <a:gd name="T9" fmla="*/ 2 h 82"/>
                        <a:gd name="T10" fmla="*/ 95 w 108"/>
                        <a:gd name="T11" fmla="*/ 6 h 82"/>
                        <a:gd name="T12" fmla="*/ 102 w 108"/>
                        <a:gd name="T13" fmla="*/ 11 h 82"/>
                        <a:gd name="T14" fmla="*/ 106 w 108"/>
                        <a:gd name="T15" fmla="*/ 21 h 82"/>
                        <a:gd name="T16" fmla="*/ 108 w 108"/>
                        <a:gd name="T17" fmla="*/ 36 h 82"/>
                        <a:gd name="T18" fmla="*/ 24 w 108"/>
                        <a:gd name="T19" fmla="*/ 82 h 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8"/>
                        <a:gd name="T31" fmla="*/ 0 h 82"/>
                        <a:gd name="T32" fmla="*/ 108 w 108"/>
                        <a:gd name="T33" fmla="*/ 82 h 8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8" h="82">
                          <a:moveTo>
                            <a:pt x="24" y="82"/>
                          </a:moveTo>
                          <a:lnTo>
                            <a:pt x="0" y="49"/>
                          </a:lnTo>
                          <a:lnTo>
                            <a:pt x="80" y="0"/>
                          </a:lnTo>
                          <a:lnTo>
                            <a:pt x="82" y="0"/>
                          </a:lnTo>
                          <a:lnTo>
                            <a:pt x="87" y="2"/>
                          </a:lnTo>
                          <a:lnTo>
                            <a:pt x="95" y="6"/>
                          </a:lnTo>
                          <a:lnTo>
                            <a:pt x="102" y="11"/>
                          </a:lnTo>
                          <a:lnTo>
                            <a:pt x="106" y="21"/>
                          </a:lnTo>
                          <a:lnTo>
                            <a:pt x="108" y="36"/>
                          </a:lnTo>
                          <a:lnTo>
                            <a:pt x="24" y="82"/>
                          </a:lnTo>
                          <a:close/>
                        </a:path>
                      </a:pathLst>
                    </a:custGeom>
                    <a:solidFill>
                      <a:srgbClr val="8080FF"/>
                    </a:solidFill>
                    <a:ln w="0">
                      <a:solidFill>
                        <a:srgbClr val="8080FF"/>
                      </a:solidFill>
                      <a:round/>
                      <a:headEnd/>
                      <a:tailEnd/>
                    </a:ln>
                  </p:spPr>
                  <p:txBody>
                    <a:bodyPr/>
                    <a:lstStyle/>
                    <a:p>
                      <a:pPr defTabSz="457200"/>
                      <a:endParaRPr lang="en-US">
                        <a:solidFill>
                          <a:prstClr val="black"/>
                        </a:solidFill>
                      </a:endParaRPr>
                    </a:p>
                  </p:txBody>
                </p:sp>
                <p:sp>
                  <p:nvSpPr>
                    <p:cNvPr id="9367" name="Freeform 18"/>
                    <p:cNvSpPr>
                      <a:spLocks/>
                    </p:cNvSpPr>
                    <p:nvPr/>
                  </p:nvSpPr>
                  <p:spPr bwMode="auto">
                    <a:xfrm>
                      <a:off x="1299" y="2474"/>
                      <a:ext cx="100" cy="74"/>
                    </a:xfrm>
                    <a:custGeom>
                      <a:avLst/>
                      <a:gdLst>
                        <a:gd name="T0" fmla="*/ 18 w 100"/>
                        <a:gd name="T1" fmla="*/ 74 h 74"/>
                        <a:gd name="T2" fmla="*/ 0 w 100"/>
                        <a:gd name="T3" fmla="*/ 47 h 74"/>
                        <a:gd name="T4" fmla="*/ 77 w 100"/>
                        <a:gd name="T5" fmla="*/ 0 h 74"/>
                        <a:gd name="T6" fmla="*/ 79 w 100"/>
                        <a:gd name="T7" fmla="*/ 0 h 74"/>
                        <a:gd name="T8" fmla="*/ 81 w 100"/>
                        <a:gd name="T9" fmla="*/ 0 h 74"/>
                        <a:gd name="T10" fmla="*/ 85 w 100"/>
                        <a:gd name="T11" fmla="*/ 2 h 74"/>
                        <a:gd name="T12" fmla="*/ 89 w 100"/>
                        <a:gd name="T13" fmla="*/ 4 h 74"/>
                        <a:gd name="T14" fmla="*/ 92 w 100"/>
                        <a:gd name="T15" fmla="*/ 8 h 74"/>
                        <a:gd name="T16" fmla="*/ 96 w 100"/>
                        <a:gd name="T17" fmla="*/ 11 h 74"/>
                        <a:gd name="T18" fmla="*/ 98 w 100"/>
                        <a:gd name="T19" fmla="*/ 15 h 74"/>
                        <a:gd name="T20" fmla="*/ 100 w 100"/>
                        <a:gd name="T21" fmla="*/ 21 h 74"/>
                        <a:gd name="T22" fmla="*/ 100 w 100"/>
                        <a:gd name="T23" fmla="*/ 28 h 74"/>
                        <a:gd name="T24" fmla="*/ 18 w 100"/>
                        <a:gd name="T25" fmla="*/ 74 h 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0"/>
                        <a:gd name="T40" fmla="*/ 0 h 74"/>
                        <a:gd name="T41" fmla="*/ 100 w 100"/>
                        <a:gd name="T42" fmla="*/ 74 h 7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0" h="74">
                          <a:moveTo>
                            <a:pt x="18" y="74"/>
                          </a:moveTo>
                          <a:lnTo>
                            <a:pt x="0" y="47"/>
                          </a:lnTo>
                          <a:lnTo>
                            <a:pt x="77" y="0"/>
                          </a:lnTo>
                          <a:lnTo>
                            <a:pt x="79" y="0"/>
                          </a:lnTo>
                          <a:lnTo>
                            <a:pt x="81" y="0"/>
                          </a:lnTo>
                          <a:lnTo>
                            <a:pt x="85" y="2"/>
                          </a:lnTo>
                          <a:lnTo>
                            <a:pt x="89" y="4"/>
                          </a:lnTo>
                          <a:lnTo>
                            <a:pt x="92" y="8"/>
                          </a:lnTo>
                          <a:lnTo>
                            <a:pt x="96" y="11"/>
                          </a:lnTo>
                          <a:lnTo>
                            <a:pt x="98" y="15"/>
                          </a:lnTo>
                          <a:lnTo>
                            <a:pt x="100" y="21"/>
                          </a:lnTo>
                          <a:lnTo>
                            <a:pt x="100" y="28"/>
                          </a:lnTo>
                          <a:lnTo>
                            <a:pt x="18" y="74"/>
                          </a:lnTo>
                          <a:close/>
                        </a:path>
                      </a:pathLst>
                    </a:custGeom>
                    <a:solidFill>
                      <a:srgbClr val="AAAAFF"/>
                    </a:solidFill>
                    <a:ln w="0">
                      <a:solidFill>
                        <a:srgbClr val="AAAAFF"/>
                      </a:solidFill>
                      <a:round/>
                      <a:headEnd/>
                      <a:tailEnd/>
                    </a:ln>
                  </p:spPr>
                  <p:txBody>
                    <a:bodyPr/>
                    <a:lstStyle/>
                    <a:p>
                      <a:pPr defTabSz="457200"/>
                      <a:endParaRPr lang="en-US">
                        <a:solidFill>
                          <a:prstClr val="black"/>
                        </a:solidFill>
                      </a:endParaRPr>
                    </a:p>
                  </p:txBody>
                </p:sp>
                <p:sp>
                  <p:nvSpPr>
                    <p:cNvPr id="9368" name="Freeform 19"/>
                    <p:cNvSpPr>
                      <a:spLocks/>
                    </p:cNvSpPr>
                    <p:nvPr/>
                  </p:nvSpPr>
                  <p:spPr bwMode="auto">
                    <a:xfrm>
                      <a:off x="1304" y="2474"/>
                      <a:ext cx="95" cy="67"/>
                    </a:xfrm>
                    <a:custGeom>
                      <a:avLst/>
                      <a:gdLst>
                        <a:gd name="T0" fmla="*/ 13 w 95"/>
                        <a:gd name="T1" fmla="*/ 67 h 67"/>
                        <a:gd name="T2" fmla="*/ 0 w 95"/>
                        <a:gd name="T3" fmla="*/ 47 h 67"/>
                        <a:gd name="T4" fmla="*/ 76 w 95"/>
                        <a:gd name="T5" fmla="*/ 0 h 67"/>
                        <a:gd name="T6" fmla="*/ 78 w 95"/>
                        <a:gd name="T7" fmla="*/ 2 h 67"/>
                        <a:gd name="T8" fmla="*/ 80 w 95"/>
                        <a:gd name="T9" fmla="*/ 4 h 67"/>
                        <a:gd name="T10" fmla="*/ 84 w 95"/>
                        <a:gd name="T11" fmla="*/ 6 h 67"/>
                        <a:gd name="T12" fmla="*/ 87 w 95"/>
                        <a:gd name="T13" fmla="*/ 9 h 67"/>
                        <a:gd name="T14" fmla="*/ 91 w 95"/>
                        <a:gd name="T15" fmla="*/ 13 h 67"/>
                        <a:gd name="T16" fmla="*/ 95 w 95"/>
                        <a:gd name="T17" fmla="*/ 19 h 67"/>
                        <a:gd name="T18" fmla="*/ 95 w 95"/>
                        <a:gd name="T19" fmla="*/ 22 h 67"/>
                        <a:gd name="T20" fmla="*/ 13 w 95"/>
                        <a:gd name="T21" fmla="*/ 67 h 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5"/>
                        <a:gd name="T34" fmla="*/ 0 h 67"/>
                        <a:gd name="T35" fmla="*/ 95 w 95"/>
                        <a:gd name="T36" fmla="*/ 67 h 6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5" h="67">
                          <a:moveTo>
                            <a:pt x="13" y="67"/>
                          </a:moveTo>
                          <a:lnTo>
                            <a:pt x="0" y="47"/>
                          </a:lnTo>
                          <a:lnTo>
                            <a:pt x="76" y="0"/>
                          </a:lnTo>
                          <a:lnTo>
                            <a:pt x="78" y="2"/>
                          </a:lnTo>
                          <a:lnTo>
                            <a:pt x="80" y="4"/>
                          </a:lnTo>
                          <a:lnTo>
                            <a:pt x="84" y="6"/>
                          </a:lnTo>
                          <a:lnTo>
                            <a:pt x="87" y="9"/>
                          </a:lnTo>
                          <a:lnTo>
                            <a:pt x="91" y="13"/>
                          </a:lnTo>
                          <a:lnTo>
                            <a:pt x="95" y="19"/>
                          </a:lnTo>
                          <a:lnTo>
                            <a:pt x="95" y="22"/>
                          </a:lnTo>
                          <a:lnTo>
                            <a:pt x="13" y="67"/>
                          </a:lnTo>
                          <a:close/>
                        </a:path>
                      </a:pathLst>
                    </a:custGeom>
                    <a:solidFill>
                      <a:srgbClr val="D5D5FF"/>
                    </a:solidFill>
                    <a:ln w="0">
                      <a:solidFill>
                        <a:srgbClr val="D5D5FF"/>
                      </a:solidFill>
                      <a:round/>
                      <a:headEnd/>
                      <a:tailEnd/>
                    </a:ln>
                  </p:spPr>
                  <p:txBody>
                    <a:bodyPr/>
                    <a:lstStyle/>
                    <a:p>
                      <a:pPr defTabSz="457200"/>
                      <a:endParaRPr lang="en-US">
                        <a:solidFill>
                          <a:prstClr val="black"/>
                        </a:solidFill>
                      </a:endParaRPr>
                    </a:p>
                  </p:txBody>
                </p:sp>
                <p:sp>
                  <p:nvSpPr>
                    <p:cNvPr id="9369" name="Freeform 20"/>
                    <p:cNvSpPr>
                      <a:spLocks/>
                    </p:cNvSpPr>
                    <p:nvPr/>
                  </p:nvSpPr>
                  <p:spPr bwMode="auto">
                    <a:xfrm>
                      <a:off x="1310" y="2476"/>
                      <a:ext cx="89" cy="59"/>
                    </a:xfrm>
                    <a:custGeom>
                      <a:avLst/>
                      <a:gdLst>
                        <a:gd name="T0" fmla="*/ 89 w 89"/>
                        <a:gd name="T1" fmla="*/ 15 h 59"/>
                        <a:gd name="T2" fmla="*/ 7 w 89"/>
                        <a:gd name="T3" fmla="*/ 59 h 59"/>
                        <a:gd name="T4" fmla="*/ 0 w 89"/>
                        <a:gd name="T5" fmla="*/ 45 h 59"/>
                        <a:gd name="T6" fmla="*/ 74 w 89"/>
                        <a:gd name="T7" fmla="*/ 0 h 59"/>
                        <a:gd name="T8" fmla="*/ 89 w 89"/>
                        <a:gd name="T9" fmla="*/ 15 h 59"/>
                        <a:gd name="T10" fmla="*/ 0 60000 65536"/>
                        <a:gd name="T11" fmla="*/ 0 60000 65536"/>
                        <a:gd name="T12" fmla="*/ 0 60000 65536"/>
                        <a:gd name="T13" fmla="*/ 0 60000 65536"/>
                        <a:gd name="T14" fmla="*/ 0 60000 65536"/>
                        <a:gd name="T15" fmla="*/ 0 w 89"/>
                        <a:gd name="T16" fmla="*/ 0 h 59"/>
                        <a:gd name="T17" fmla="*/ 89 w 89"/>
                        <a:gd name="T18" fmla="*/ 59 h 59"/>
                      </a:gdLst>
                      <a:ahLst/>
                      <a:cxnLst>
                        <a:cxn ang="T10">
                          <a:pos x="T0" y="T1"/>
                        </a:cxn>
                        <a:cxn ang="T11">
                          <a:pos x="T2" y="T3"/>
                        </a:cxn>
                        <a:cxn ang="T12">
                          <a:pos x="T4" y="T5"/>
                        </a:cxn>
                        <a:cxn ang="T13">
                          <a:pos x="T6" y="T7"/>
                        </a:cxn>
                        <a:cxn ang="T14">
                          <a:pos x="T8" y="T9"/>
                        </a:cxn>
                      </a:cxnLst>
                      <a:rect l="T15" t="T16" r="T17" b="T18"/>
                      <a:pathLst>
                        <a:path w="89" h="59">
                          <a:moveTo>
                            <a:pt x="89" y="15"/>
                          </a:moveTo>
                          <a:lnTo>
                            <a:pt x="7" y="59"/>
                          </a:lnTo>
                          <a:lnTo>
                            <a:pt x="0" y="45"/>
                          </a:lnTo>
                          <a:lnTo>
                            <a:pt x="74" y="0"/>
                          </a:lnTo>
                          <a:lnTo>
                            <a:pt x="89" y="15"/>
                          </a:lnTo>
                          <a:close/>
                        </a:path>
                      </a:pathLst>
                    </a:custGeom>
                    <a:solidFill>
                      <a:srgbClr val="FFFFFF"/>
                    </a:solidFill>
                    <a:ln w="0">
                      <a:solidFill>
                        <a:srgbClr val="FFFFFF"/>
                      </a:solidFill>
                      <a:round/>
                      <a:headEnd/>
                      <a:tailEnd/>
                    </a:ln>
                  </p:spPr>
                  <p:txBody>
                    <a:bodyPr/>
                    <a:lstStyle/>
                    <a:p>
                      <a:pPr defTabSz="457200"/>
                      <a:endParaRPr lang="en-US">
                        <a:solidFill>
                          <a:prstClr val="black"/>
                        </a:solidFill>
                      </a:endParaRPr>
                    </a:p>
                  </p:txBody>
                </p:sp>
                <p:sp>
                  <p:nvSpPr>
                    <p:cNvPr id="9370" name="Freeform 21"/>
                    <p:cNvSpPr>
                      <a:spLocks/>
                    </p:cNvSpPr>
                    <p:nvPr/>
                  </p:nvSpPr>
                  <p:spPr bwMode="auto">
                    <a:xfrm>
                      <a:off x="1262" y="2517"/>
                      <a:ext cx="63" cy="68"/>
                    </a:xfrm>
                    <a:custGeom>
                      <a:avLst/>
                      <a:gdLst>
                        <a:gd name="T0" fmla="*/ 46 w 63"/>
                        <a:gd name="T1" fmla="*/ 67 h 68"/>
                        <a:gd name="T2" fmla="*/ 57 w 63"/>
                        <a:gd name="T3" fmla="*/ 55 h 68"/>
                        <a:gd name="T4" fmla="*/ 63 w 63"/>
                        <a:gd name="T5" fmla="*/ 39 h 68"/>
                        <a:gd name="T6" fmla="*/ 59 w 63"/>
                        <a:gd name="T7" fmla="*/ 22 h 68"/>
                        <a:gd name="T8" fmla="*/ 48 w 63"/>
                        <a:gd name="T9" fmla="*/ 7 h 68"/>
                        <a:gd name="T10" fmla="*/ 33 w 63"/>
                        <a:gd name="T11" fmla="*/ 0 h 68"/>
                        <a:gd name="T12" fmla="*/ 16 w 63"/>
                        <a:gd name="T13" fmla="*/ 4 h 68"/>
                        <a:gd name="T14" fmla="*/ 3 w 63"/>
                        <a:gd name="T15" fmla="*/ 15 h 68"/>
                        <a:gd name="T16" fmla="*/ 0 w 63"/>
                        <a:gd name="T17" fmla="*/ 30 h 68"/>
                        <a:gd name="T18" fmla="*/ 1 w 63"/>
                        <a:gd name="T19" fmla="*/ 48 h 68"/>
                        <a:gd name="T20" fmla="*/ 13 w 63"/>
                        <a:gd name="T21" fmla="*/ 61 h 68"/>
                        <a:gd name="T22" fmla="*/ 29 w 63"/>
                        <a:gd name="T23" fmla="*/ 68 h 68"/>
                        <a:gd name="T24" fmla="*/ 46 w 63"/>
                        <a:gd name="T25" fmla="*/ 67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3"/>
                        <a:gd name="T40" fmla="*/ 0 h 68"/>
                        <a:gd name="T41" fmla="*/ 63 w 63"/>
                        <a:gd name="T42" fmla="*/ 68 h 6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3" h="68">
                          <a:moveTo>
                            <a:pt x="46" y="67"/>
                          </a:moveTo>
                          <a:lnTo>
                            <a:pt x="57" y="55"/>
                          </a:lnTo>
                          <a:lnTo>
                            <a:pt x="63" y="39"/>
                          </a:lnTo>
                          <a:lnTo>
                            <a:pt x="59" y="22"/>
                          </a:lnTo>
                          <a:lnTo>
                            <a:pt x="48" y="7"/>
                          </a:lnTo>
                          <a:lnTo>
                            <a:pt x="33" y="0"/>
                          </a:lnTo>
                          <a:lnTo>
                            <a:pt x="16" y="4"/>
                          </a:lnTo>
                          <a:lnTo>
                            <a:pt x="3" y="15"/>
                          </a:lnTo>
                          <a:lnTo>
                            <a:pt x="0" y="30"/>
                          </a:lnTo>
                          <a:lnTo>
                            <a:pt x="1" y="48"/>
                          </a:lnTo>
                          <a:lnTo>
                            <a:pt x="13" y="61"/>
                          </a:lnTo>
                          <a:lnTo>
                            <a:pt x="29" y="68"/>
                          </a:lnTo>
                          <a:lnTo>
                            <a:pt x="46" y="67"/>
                          </a:lnTo>
                          <a:close/>
                        </a:path>
                      </a:pathLst>
                    </a:custGeom>
                    <a:solidFill>
                      <a:srgbClr val="0000FF"/>
                    </a:solidFill>
                    <a:ln w="0">
                      <a:solidFill>
                        <a:srgbClr val="0000FF"/>
                      </a:solidFill>
                      <a:round/>
                      <a:headEnd/>
                      <a:tailEnd/>
                    </a:ln>
                  </p:spPr>
                  <p:txBody>
                    <a:bodyPr/>
                    <a:lstStyle/>
                    <a:p>
                      <a:pPr defTabSz="457200"/>
                      <a:endParaRPr lang="en-US">
                        <a:solidFill>
                          <a:prstClr val="black"/>
                        </a:solidFill>
                      </a:endParaRPr>
                    </a:p>
                  </p:txBody>
                </p:sp>
                <p:sp>
                  <p:nvSpPr>
                    <p:cNvPr id="9371" name="Freeform 22"/>
                    <p:cNvSpPr>
                      <a:spLocks/>
                    </p:cNvSpPr>
                    <p:nvPr/>
                  </p:nvSpPr>
                  <p:spPr bwMode="auto">
                    <a:xfrm>
                      <a:off x="1262" y="2517"/>
                      <a:ext cx="63" cy="68"/>
                    </a:xfrm>
                    <a:custGeom>
                      <a:avLst/>
                      <a:gdLst>
                        <a:gd name="T0" fmla="*/ 46 w 63"/>
                        <a:gd name="T1" fmla="*/ 67 h 68"/>
                        <a:gd name="T2" fmla="*/ 57 w 63"/>
                        <a:gd name="T3" fmla="*/ 55 h 68"/>
                        <a:gd name="T4" fmla="*/ 63 w 63"/>
                        <a:gd name="T5" fmla="*/ 39 h 68"/>
                        <a:gd name="T6" fmla="*/ 59 w 63"/>
                        <a:gd name="T7" fmla="*/ 22 h 68"/>
                        <a:gd name="T8" fmla="*/ 48 w 63"/>
                        <a:gd name="T9" fmla="*/ 7 h 68"/>
                        <a:gd name="T10" fmla="*/ 33 w 63"/>
                        <a:gd name="T11" fmla="*/ 0 h 68"/>
                        <a:gd name="T12" fmla="*/ 16 w 63"/>
                        <a:gd name="T13" fmla="*/ 4 h 68"/>
                        <a:gd name="T14" fmla="*/ 3 w 63"/>
                        <a:gd name="T15" fmla="*/ 15 h 68"/>
                        <a:gd name="T16" fmla="*/ 0 w 63"/>
                        <a:gd name="T17" fmla="*/ 30 h 68"/>
                        <a:gd name="T18" fmla="*/ 1 w 63"/>
                        <a:gd name="T19" fmla="*/ 48 h 68"/>
                        <a:gd name="T20" fmla="*/ 13 w 63"/>
                        <a:gd name="T21" fmla="*/ 61 h 68"/>
                        <a:gd name="T22" fmla="*/ 29 w 63"/>
                        <a:gd name="T23" fmla="*/ 68 h 68"/>
                        <a:gd name="T24" fmla="*/ 46 w 63"/>
                        <a:gd name="T25" fmla="*/ 67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3"/>
                        <a:gd name="T40" fmla="*/ 0 h 68"/>
                        <a:gd name="T41" fmla="*/ 63 w 63"/>
                        <a:gd name="T42" fmla="*/ 68 h 6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3" h="68">
                          <a:moveTo>
                            <a:pt x="46" y="67"/>
                          </a:moveTo>
                          <a:lnTo>
                            <a:pt x="57" y="55"/>
                          </a:lnTo>
                          <a:lnTo>
                            <a:pt x="63" y="39"/>
                          </a:lnTo>
                          <a:lnTo>
                            <a:pt x="59" y="22"/>
                          </a:lnTo>
                          <a:lnTo>
                            <a:pt x="48" y="7"/>
                          </a:lnTo>
                          <a:lnTo>
                            <a:pt x="33" y="0"/>
                          </a:lnTo>
                          <a:lnTo>
                            <a:pt x="16" y="4"/>
                          </a:lnTo>
                          <a:lnTo>
                            <a:pt x="3" y="15"/>
                          </a:lnTo>
                          <a:lnTo>
                            <a:pt x="0" y="30"/>
                          </a:lnTo>
                          <a:lnTo>
                            <a:pt x="1" y="48"/>
                          </a:lnTo>
                          <a:lnTo>
                            <a:pt x="13" y="61"/>
                          </a:lnTo>
                          <a:lnTo>
                            <a:pt x="29" y="68"/>
                          </a:lnTo>
                          <a:lnTo>
                            <a:pt x="46" y="67"/>
                          </a:lnTo>
                        </a:path>
                      </a:pathLst>
                    </a:custGeom>
                    <a:noFill/>
                    <a:ln w="11113">
                      <a:solidFill>
                        <a:srgbClr val="000000"/>
                      </a:solidFill>
                      <a:round/>
                      <a:headEnd/>
                      <a:tailEnd/>
                    </a:ln>
                  </p:spPr>
                  <p:txBody>
                    <a:bodyPr/>
                    <a:lstStyle/>
                    <a:p>
                      <a:pPr defTabSz="457200"/>
                      <a:endParaRPr lang="en-US">
                        <a:solidFill>
                          <a:prstClr val="black"/>
                        </a:solidFill>
                      </a:endParaRPr>
                    </a:p>
                  </p:txBody>
                </p:sp>
                <p:sp>
                  <p:nvSpPr>
                    <p:cNvPr id="9372" name="Freeform 24"/>
                    <p:cNvSpPr>
                      <a:spLocks/>
                    </p:cNvSpPr>
                    <p:nvPr/>
                  </p:nvSpPr>
                  <p:spPr bwMode="auto">
                    <a:xfrm>
                      <a:off x="1584" y="1961"/>
                      <a:ext cx="686" cy="430"/>
                    </a:xfrm>
                    <a:custGeom>
                      <a:avLst/>
                      <a:gdLst>
                        <a:gd name="T0" fmla="*/ 0 w 686"/>
                        <a:gd name="T1" fmla="*/ 376 h 430"/>
                        <a:gd name="T2" fmla="*/ 645 w 686"/>
                        <a:gd name="T3" fmla="*/ 0 h 430"/>
                        <a:gd name="T4" fmla="*/ 647 w 686"/>
                        <a:gd name="T5" fmla="*/ 0 h 430"/>
                        <a:gd name="T6" fmla="*/ 653 w 686"/>
                        <a:gd name="T7" fmla="*/ 0 h 430"/>
                        <a:gd name="T8" fmla="*/ 660 w 686"/>
                        <a:gd name="T9" fmla="*/ 0 h 430"/>
                        <a:gd name="T10" fmla="*/ 670 w 686"/>
                        <a:gd name="T11" fmla="*/ 3 h 430"/>
                        <a:gd name="T12" fmla="*/ 677 w 686"/>
                        <a:gd name="T13" fmla="*/ 9 h 430"/>
                        <a:gd name="T14" fmla="*/ 683 w 686"/>
                        <a:gd name="T15" fmla="*/ 18 h 430"/>
                        <a:gd name="T16" fmla="*/ 686 w 686"/>
                        <a:gd name="T17" fmla="*/ 33 h 430"/>
                        <a:gd name="T18" fmla="*/ 686 w 686"/>
                        <a:gd name="T19" fmla="*/ 53 h 430"/>
                        <a:gd name="T20" fmla="*/ 41 w 686"/>
                        <a:gd name="T21" fmla="*/ 430 h 430"/>
                        <a:gd name="T22" fmla="*/ 0 w 686"/>
                        <a:gd name="T23" fmla="*/ 376 h 4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86"/>
                        <a:gd name="T37" fmla="*/ 0 h 430"/>
                        <a:gd name="T38" fmla="*/ 686 w 686"/>
                        <a:gd name="T39" fmla="*/ 430 h 4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86" h="430">
                          <a:moveTo>
                            <a:pt x="0" y="376"/>
                          </a:moveTo>
                          <a:lnTo>
                            <a:pt x="645" y="0"/>
                          </a:lnTo>
                          <a:lnTo>
                            <a:pt x="647" y="0"/>
                          </a:lnTo>
                          <a:lnTo>
                            <a:pt x="653" y="0"/>
                          </a:lnTo>
                          <a:lnTo>
                            <a:pt x="660" y="0"/>
                          </a:lnTo>
                          <a:lnTo>
                            <a:pt x="670" y="3"/>
                          </a:lnTo>
                          <a:lnTo>
                            <a:pt x="677" y="9"/>
                          </a:lnTo>
                          <a:lnTo>
                            <a:pt x="683" y="18"/>
                          </a:lnTo>
                          <a:lnTo>
                            <a:pt x="686" y="33"/>
                          </a:lnTo>
                          <a:lnTo>
                            <a:pt x="686" y="53"/>
                          </a:lnTo>
                          <a:lnTo>
                            <a:pt x="41" y="430"/>
                          </a:lnTo>
                          <a:lnTo>
                            <a:pt x="0" y="376"/>
                          </a:lnTo>
                          <a:close/>
                        </a:path>
                      </a:pathLst>
                    </a:custGeom>
                    <a:solidFill>
                      <a:srgbClr val="FF0000"/>
                    </a:solidFill>
                    <a:ln w="0">
                      <a:solidFill>
                        <a:srgbClr val="FF0000"/>
                      </a:solidFill>
                      <a:round/>
                      <a:headEnd/>
                      <a:tailEnd/>
                    </a:ln>
                  </p:spPr>
                  <p:txBody>
                    <a:bodyPr/>
                    <a:lstStyle/>
                    <a:p>
                      <a:pPr defTabSz="457200"/>
                      <a:endParaRPr lang="en-US">
                        <a:solidFill>
                          <a:prstClr val="black"/>
                        </a:solidFill>
                      </a:endParaRPr>
                    </a:p>
                  </p:txBody>
                </p:sp>
                <p:sp>
                  <p:nvSpPr>
                    <p:cNvPr id="9373" name="Freeform 25"/>
                    <p:cNvSpPr>
                      <a:spLocks/>
                    </p:cNvSpPr>
                    <p:nvPr/>
                  </p:nvSpPr>
                  <p:spPr bwMode="auto">
                    <a:xfrm>
                      <a:off x="1584" y="1961"/>
                      <a:ext cx="686" cy="430"/>
                    </a:xfrm>
                    <a:custGeom>
                      <a:avLst/>
                      <a:gdLst>
                        <a:gd name="T0" fmla="*/ 0 w 686"/>
                        <a:gd name="T1" fmla="*/ 376 h 430"/>
                        <a:gd name="T2" fmla="*/ 645 w 686"/>
                        <a:gd name="T3" fmla="*/ 0 h 430"/>
                        <a:gd name="T4" fmla="*/ 647 w 686"/>
                        <a:gd name="T5" fmla="*/ 0 h 430"/>
                        <a:gd name="T6" fmla="*/ 653 w 686"/>
                        <a:gd name="T7" fmla="*/ 0 h 430"/>
                        <a:gd name="T8" fmla="*/ 660 w 686"/>
                        <a:gd name="T9" fmla="*/ 0 h 430"/>
                        <a:gd name="T10" fmla="*/ 670 w 686"/>
                        <a:gd name="T11" fmla="*/ 3 h 430"/>
                        <a:gd name="T12" fmla="*/ 677 w 686"/>
                        <a:gd name="T13" fmla="*/ 9 h 430"/>
                        <a:gd name="T14" fmla="*/ 683 w 686"/>
                        <a:gd name="T15" fmla="*/ 18 h 430"/>
                        <a:gd name="T16" fmla="*/ 686 w 686"/>
                        <a:gd name="T17" fmla="*/ 33 h 430"/>
                        <a:gd name="T18" fmla="*/ 686 w 686"/>
                        <a:gd name="T19" fmla="*/ 53 h 430"/>
                        <a:gd name="T20" fmla="*/ 41 w 686"/>
                        <a:gd name="T21" fmla="*/ 430 h 430"/>
                        <a:gd name="T22" fmla="*/ 0 w 686"/>
                        <a:gd name="T23" fmla="*/ 376 h 4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86"/>
                        <a:gd name="T37" fmla="*/ 0 h 430"/>
                        <a:gd name="T38" fmla="*/ 686 w 686"/>
                        <a:gd name="T39" fmla="*/ 430 h 4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86" h="430">
                          <a:moveTo>
                            <a:pt x="0" y="376"/>
                          </a:moveTo>
                          <a:lnTo>
                            <a:pt x="645" y="0"/>
                          </a:lnTo>
                          <a:lnTo>
                            <a:pt x="647" y="0"/>
                          </a:lnTo>
                          <a:lnTo>
                            <a:pt x="653" y="0"/>
                          </a:lnTo>
                          <a:lnTo>
                            <a:pt x="660" y="0"/>
                          </a:lnTo>
                          <a:lnTo>
                            <a:pt x="670" y="3"/>
                          </a:lnTo>
                          <a:lnTo>
                            <a:pt x="677" y="9"/>
                          </a:lnTo>
                          <a:lnTo>
                            <a:pt x="683" y="18"/>
                          </a:lnTo>
                          <a:lnTo>
                            <a:pt x="686" y="33"/>
                          </a:lnTo>
                          <a:lnTo>
                            <a:pt x="686" y="53"/>
                          </a:lnTo>
                          <a:lnTo>
                            <a:pt x="41" y="430"/>
                          </a:lnTo>
                          <a:lnTo>
                            <a:pt x="0" y="376"/>
                          </a:lnTo>
                        </a:path>
                      </a:pathLst>
                    </a:custGeom>
                    <a:noFill/>
                    <a:ln w="11113">
                      <a:solidFill>
                        <a:srgbClr val="000000"/>
                      </a:solidFill>
                      <a:round/>
                      <a:headEnd/>
                      <a:tailEnd/>
                    </a:ln>
                  </p:spPr>
                  <p:txBody>
                    <a:bodyPr/>
                    <a:lstStyle/>
                    <a:p>
                      <a:pPr defTabSz="457200"/>
                      <a:endParaRPr lang="en-US">
                        <a:solidFill>
                          <a:prstClr val="black"/>
                        </a:solidFill>
                      </a:endParaRPr>
                    </a:p>
                  </p:txBody>
                </p:sp>
                <p:sp>
                  <p:nvSpPr>
                    <p:cNvPr id="9374" name="Line 26"/>
                    <p:cNvSpPr>
                      <a:spLocks noChangeShapeType="1"/>
                    </p:cNvSpPr>
                    <p:nvPr/>
                  </p:nvSpPr>
                  <p:spPr bwMode="auto">
                    <a:xfrm flipH="1">
                      <a:off x="1592" y="2407"/>
                      <a:ext cx="13"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75" name="Line 27"/>
                    <p:cNvSpPr>
                      <a:spLocks noChangeShapeType="1"/>
                    </p:cNvSpPr>
                    <p:nvPr/>
                  </p:nvSpPr>
                  <p:spPr bwMode="auto">
                    <a:xfrm flipH="1">
                      <a:off x="1567" y="2422"/>
                      <a:ext cx="13"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76" name="Freeform 28"/>
                    <p:cNvSpPr>
                      <a:spLocks/>
                    </p:cNvSpPr>
                    <p:nvPr/>
                  </p:nvSpPr>
                  <p:spPr bwMode="auto">
                    <a:xfrm>
                      <a:off x="1551" y="2437"/>
                      <a:ext cx="5" cy="9"/>
                    </a:xfrm>
                    <a:custGeom>
                      <a:avLst/>
                      <a:gdLst>
                        <a:gd name="T0" fmla="*/ 5 w 5"/>
                        <a:gd name="T1" fmla="*/ 0 h 9"/>
                        <a:gd name="T2" fmla="*/ 0 w 5"/>
                        <a:gd name="T3" fmla="*/ 6 h 9"/>
                        <a:gd name="T4" fmla="*/ 4 w 5"/>
                        <a:gd name="T5" fmla="*/ 9 h 9"/>
                        <a:gd name="T6" fmla="*/ 0 60000 65536"/>
                        <a:gd name="T7" fmla="*/ 0 60000 65536"/>
                        <a:gd name="T8" fmla="*/ 0 60000 65536"/>
                        <a:gd name="T9" fmla="*/ 0 w 5"/>
                        <a:gd name="T10" fmla="*/ 0 h 9"/>
                        <a:gd name="T11" fmla="*/ 5 w 5"/>
                        <a:gd name="T12" fmla="*/ 9 h 9"/>
                      </a:gdLst>
                      <a:ahLst/>
                      <a:cxnLst>
                        <a:cxn ang="T6">
                          <a:pos x="T0" y="T1"/>
                        </a:cxn>
                        <a:cxn ang="T7">
                          <a:pos x="T2" y="T3"/>
                        </a:cxn>
                        <a:cxn ang="T8">
                          <a:pos x="T4" y="T5"/>
                        </a:cxn>
                      </a:cxnLst>
                      <a:rect l="T9" t="T10" r="T11" b="T12"/>
                      <a:pathLst>
                        <a:path w="5" h="9">
                          <a:moveTo>
                            <a:pt x="5" y="0"/>
                          </a:moveTo>
                          <a:lnTo>
                            <a:pt x="0" y="6"/>
                          </a:lnTo>
                          <a:lnTo>
                            <a:pt x="4" y="9"/>
                          </a:lnTo>
                        </a:path>
                      </a:pathLst>
                    </a:custGeom>
                    <a:noFill/>
                    <a:ln w="11113">
                      <a:solidFill>
                        <a:srgbClr val="FF0000"/>
                      </a:solidFill>
                      <a:round/>
                      <a:headEnd/>
                      <a:tailEnd/>
                    </a:ln>
                  </p:spPr>
                  <p:txBody>
                    <a:bodyPr/>
                    <a:lstStyle/>
                    <a:p>
                      <a:pPr defTabSz="457200"/>
                      <a:endParaRPr lang="en-US">
                        <a:solidFill>
                          <a:prstClr val="black"/>
                        </a:solidFill>
                      </a:endParaRPr>
                    </a:p>
                  </p:txBody>
                </p:sp>
                <p:sp>
                  <p:nvSpPr>
                    <p:cNvPr id="9377" name="Line 29"/>
                    <p:cNvSpPr>
                      <a:spLocks noChangeShapeType="1"/>
                    </p:cNvSpPr>
                    <p:nvPr/>
                  </p:nvSpPr>
                  <p:spPr bwMode="auto">
                    <a:xfrm>
                      <a:off x="1566" y="2456"/>
                      <a:ext cx="11" cy="11"/>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78" name="Line 30"/>
                    <p:cNvSpPr>
                      <a:spLocks noChangeShapeType="1"/>
                    </p:cNvSpPr>
                    <p:nvPr/>
                  </p:nvSpPr>
                  <p:spPr bwMode="auto">
                    <a:xfrm flipV="1">
                      <a:off x="1588" y="2456"/>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79" name="Line 31"/>
                    <p:cNvSpPr>
                      <a:spLocks noChangeShapeType="1"/>
                    </p:cNvSpPr>
                    <p:nvPr/>
                  </p:nvSpPr>
                  <p:spPr bwMode="auto">
                    <a:xfrm flipV="1">
                      <a:off x="1612" y="2443"/>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80" name="Line 32"/>
                    <p:cNvSpPr>
                      <a:spLocks noChangeShapeType="1"/>
                    </p:cNvSpPr>
                    <p:nvPr/>
                  </p:nvSpPr>
                  <p:spPr bwMode="auto">
                    <a:xfrm flipV="1">
                      <a:off x="1636" y="2428"/>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81" name="Line 33"/>
                    <p:cNvSpPr>
                      <a:spLocks noChangeShapeType="1"/>
                    </p:cNvSpPr>
                    <p:nvPr/>
                  </p:nvSpPr>
                  <p:spPr bwMode="auto">
                    <a:xfrm flipV="1">
                      <a:off x="1662" y="2413"/>
                      <a:ext cx="11"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82" name="Line 34"/>
                    <p:cNvSpPr>
                      <a:spLocks noChangeShapeType="1"/>
                    </p:cNvSpPr>
                    <p:nvPr/>
                  </p:nvSpPr>
                  <p:spPr bwMode="auto">
                    <a:xfrm flipV="1">
                      <a:off x="1686" y="2398"/>
                      <a:ext cx="13"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83" name="Line 35"/>
                    <p:cNvSpPr>
                      <a:spLocks noChangeShapeType="1"/>
                    </p:cNvSpPr>
                    <p:nvPr/>
                  </p:nvSpPr>
                  <p:spPr bwMode="auto">
                    <a:xfrm flipV="1">
                      <a:off x="1710" y="2385"/>
                      <a:ext cx="13"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84" name="Line 36"/>
                    <p:cNvSpPr>
                      <a:spLocks noChangeShapeType="1"/>
                    </p:cNvSpPr>
                    <p:nvPr/>
                  </p:nvSpPr>
                  <p:spPr bwMode="auto">
                    <a:xfrm flipV="1">
                      <a:off x="1736" y="2370"/>
                      <a:ext cx="11"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85" name="Line 37"/>
                    <p:cNvSpPr>
                      <a:spLocks noChangeShapeType="1"/>
                    </p:cNvSpPr>
                    <p:nvPr/>
                  </p:nvSpPr>
                  <p:spPr bwMode="auto">
                    <a:xfrm flipV="1">
                      <a:off x="1760" y="2356"/>
                      <a:ext cx="11"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86" name="Line 38"/>
                    <p:cNvSpPr>
                      <a:spLocks noChangeShapeType="1"/>
                    </p:cNvSpPr>
                    <p:nvPr/>
                  </p:nvSpPr>
                  <p:spPr bwMode="auto">
                    <a:xfrm flipV="1">
                      <a:off x="1784" y="2343"/>
                      <a:ext cx="13" cy="5"/>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87" name="Line 39"/>
                    <p:cNvSpPr>
                      <a:spLocks noChangeShapeType="1"/>
                    </p:cNvSpPr>
                    <p:nvPr/>
                  </p:nvSpPr>
                  <p:spPr bwMode="auto">
                    <a:xfrm flipV="1">
                      <a:off x="1809" y="2328"/>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88" name="Line 40"/>
                    <p:cNvSpPr>
                      <a:spLocks noChangeShapeType="1"/>
                    </p:cNvSpPr>
                    <p:nvPr/>
                  </p:nvSpPr>
                  <p:spPr bwMode="auto">
                    <a:xfrm flipV="1">
                      <a:off x="1835" y="2313"/>
                      <a:ext cx="11"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89" name="Line 41"/>
                    <p:cNvSpPr>
                      <a:spLocks noChangeShapeType="1"/>
                    </p:cNvSpPr>
                    <p:nvPr/>
                  </p:nvSpPr>
                  <p:spPr bwMode="auto">
                    <a:xfrm flipV="1">
                      <a:off x="1859" y="2298"/>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90" name="Line 42"/>
                    <p:cNvSpPr>
                      <a:spLocks noChangeShapeType="1"/>
                    </p:cNvSpPr>
                    <p:nvPr/>
                  </p:nvSpPr>
                  <p:spPr bwMode="auto">
                    <a:xfrm flipV="1">
                      <a:off x="1883" y="2285"/>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91" name="Line 43"/>
                    <p:cNvSpPr>
                      <a:spLocks noChangeShapeType="1"/>
                    </p:cNvSpPr>
                    <p:nvPr/>
                  </p:nvSpPr>
                  <p:spPr bwMode="auto">
                    <a:xfrm flipV="1">
                      <a:off x="1907" y="2270"/>
                      <a:ext cx="13"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92" name="Line 44"/>
                    <p:cNvSpPr>
                      <a:spLocks noChangeShapeType="1"/>
                    </p:cNvSpPr>
                    <p:nvPr/>
                  </p:nvSpPr>
                  <p:spPr bwMode="auto">
                    <a:xfrm flipV="1">
                      <a:off x="1933" y="2255"/>
                      <a:ext cx="11"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93" name="Line 45"/>
                    <p:cNvSpPr>
                      <a:spLocks noChangeShapeType="1"/>
                    </p:cNvSpPr>
                    <p:nvPr/>
                  </p:nvSpPr>
                  <p:spPr bwMode="auto">
                    <a:xfrm flipV="1">
                      <a:off x="1957" y="2241"/>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94" name="Line 46"/>
                    <p:cNvSpPr>
                      <a:spLocks noChangeShapeType="1"/>
                    </p:cNvSpPr>
                    <p:nvPr/>
                  </p:nvSpPr>
                  <p:spPr bwMode="auto">
                    <a:xfrm flipV="1">
                      <a:off x="1981" y="2228"/>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95" name="Line 47"/>
                    <p:cNvSpPr>
                      <a:spLocks noChangeShapeType="1"/>
                    </p:cNvSpPr>
                    <p:nvPr/>
                  </p:nvSpPr>
                  <p:spPr bwMode="auto">
                    <a:xfrm flipV="1">
                      <a:off x="2007" y="2213"/>
                      <a:ext cx="11"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96" name="Line 48"/>
                    <p:cNvSpPr>
                      <a:spLocks noChangeShapeType="1"/>
                    </p:cNvSpPr>
                    <p:nvPr/>
                  </p:nvSpPr>
                  <p:spPr bwMode="auto">
                    <a:xfrm flipV="1">
                      <a:off x="2031" y="2198"/>
                      <a:ext cx="11"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97" name="Line 49"/>
                    <p:cNvSpPr>
                      <a:spLocks noChangeShapeType="1"/>
                    </p:cNvSpPr>
                    <p:nvPr/>
                  </p:nvSpPr>
                  <p:spPr bwMode="auto">
                    <a:xfrm>
                      <a:off x="2055" y="2191"/>
                      <a:ext cx="1" cy="1"/>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98" name="Line 97"/>
                    <p:cNvSpPr>
                      <a:spLocks noChangeShapeType="1"/>
                    </p:cNvSpPr>
                    <p:nvPr/>
                  </p:nvSpPr>
                  <p:spPr bwMode="auto">
                    <a:xfrm flipH="1">
                      <a:off x="2563" y="2483"/>
                      <a:ext cx="11"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99" name="Line 98"/>
                    <p:cNvSpPr>
                      <a:spLocks noChangeShapeType="1"/>
                    </p:cNvSpPr>
                    <p:nvPr/>
                  </p:nvSpPr>
                  <p:spPr bwMode="auto">
                    <a:xfrm flipH="1">
                      <a:off x="2539" y="2498"/>
                      <a:ext cx="11"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00" name="Line 99"/>
                    <p:cNvSpPr>
                      <a:spLocks noChangeShapeType="1"/>
                    </p:cNvSpPr>
                    <p:nvPr/>
                  </p:nvSpPr>
                  <p:spPr bwMode="auto">
                    <a:xfrm flipH="1">
                      <a:off x="2513" y="2511"/>
                      <a:ext cx="13"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01" name="Line 100"/>
                    <p:cNvSpPr>
                      <a:spLocks noChangeShapeType="1"/>
                    </p:cNvSpPr>
                    <p:nvPr/>
                  </p:nvSpPr>
                  <p:spPr bwMode="auto">
                    <a:xfrm flipH="1">
                      <a:off x="2489" y="2526"/>
                      <a:ext cx="13"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02" name="Line 101"/>
                    <p:cNvSpPr>
                      <a:spLocks noChangeShapeType="1"/>
                    </p:cNvSpPr>
                    <p:nvPr/>
                  </p:nvSpPr>
                  <p:spPr bwMode="auto">
                    <a:xfrm flipH="1">
                      <a:off x="2465" y="2541"/>
                      <a:ext cx="11"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03" name="Line 102"/>
                    <p:cNvSpPr>
                      <a:spLocks noChangeShapeType="1"/>
                    </p:cNvSpPr>
                    <p:nvPr/>
                  </p:nvSpPr>
                  <p:spPr bwMode="auto">
                    <a:xfrm flipH="1">
                      <a:off x="2439" y="2554"/>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04" name="Line 103"/>
                    <p:cNvSpPr>
                      <a:spLocks noChangeShapeType="1"/>
                    </p:cNvSpPr>
                    <p:nvPr/>
                  </p:nvSpPr>
                  <p:spPr bwMode="auto">
                    <a:xfrm flipH="1">
                      <a:off x="2415" y="2569"/>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05" name="Line 104"/>
                    <p:cNvSpPr>
                      <a:spLocks noChangeShapeType="1"/>
                    </p:cNvSpPr>
                    <p:nvPr/>
                  </p:nvSpPr>
                  <p:spPr bwMode="auto">
                    <a:xfrm flipH="1">
                      <a:off x="2391" y="2584"/>
                      <a:ext cx="11"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06" name="Line 105"/>
                    <p:cNvSpPr>
                      <a:spLocks noChangeShapeType="1"/>
                    </p:cNvSpPr>
                    <p:nvPr/>
                  </p:nvSpPr>
                  <p:spPr bwMode="auto">
                    <a:xfrm flipH="1">
                      <a:off x="2365" y="2598"/>
                      <a:ext cx="13" cy="6"/>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07" name="Line 106"/>
                    <p:cNvSpPr>
                      <a:spLocks noChangeShapeType="1"/>
                    </p:cNvSpPr>
                    <p:nvPr/>
                  </p:nvSpPr>
                  <p:spPr bwMode="auto">
                    <a:xfrm flipH="1">
                      <a:off x="2341" y="2611"/>
                      <a:ext cx="13"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08" name="Line 107"/>
                    <p:cNvSpPr>
                      <a:spLocks noChangeShapeType="1"/>
                    </p:cNvSpPr>
                    <p:nvPr/>
                  </p:nvSpPr>
                  <p:spPr bwMode="auto">
                    <a:xfrm flipH="1">
                      <a:off x="2317" y="2626"/>
                      <a:ext cx="13"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09" name="Line 108"/>
                    <p:cNvSpPr>
                      <a:spLocks noChangeShapeType="1"/>
                    </p:cNvSpPr>
                    <p:nvPr/>
                  </p:nvSpPr>
                  <p:spPr bwMode="auto">
                    <a:xfrm flipH="1">
                      <a:off x="2293" y="2641"/>
                      <a:ext cx="11"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10" name="Line 109"/>
                    <p:cNvSpPr>
                      <a:spLocks noChangeShapeType="1"/>
                    </p:cNvSpPr>
                    <p:nvPr/>
                  </p:nvSpPr>
                  <p:spPr bwMode="auto">
                    <a:xfrm flipH="1">
                      <a:off x="2267" y="2654"/>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11" name="Freeform 110"/>
                    <p:cNvSpPr>
                      <a:spLocks/>
                    </p:cNvSpPr>
                    <p:nvPr/>
                  </p:nvSpPr>
                  <p:spPr bwMode="auto">
                    <a:xfrm>
                      <a:off x="2242" y="2669"/>
                      <a:ext cx="13" cy="7"/>
                    </a:xfrm>
                    <a:custGeom>
                      <a:avLst/>
                      <a:gdLst>
                        <a:gd name="T0" fmla="*/ 13 w 13"/>
                        <a:gd name="T1" fmla="*/ 0 h 7"/>
                        <a:gd name="T2" fmla="*/ 0 w 13"/>
                        <a:gd name="T3" fmla="*/ 7 h 7"/>
                        <a:gd name="T4" fmla="*/ 0 w 13"/>
                        <a:gd name="T5" fmla="*/ 7 h 7"/>
                        <a:gd name="T6" fmla="*/ 0 60000 65536"/>
                        <a:gd name="T7" fmla="*/ 0 60000 65536"/>
                        <a:gd name="T8" fmla="*/ 0 60000 65536"/>
                        <a:gd name="T9" fmla="*/ 0 w 13"/>
                        <a:gd name="T10" fmla="*/ 0 h 7"/>
                        <a:gd name="T11" fmla="*/ 13 w 13"/>
                        <a:gd name="T12" fmla="*/ 7 h 7"/>
                      </a:gdLst>
                      <a:ahLst/>
                      <a:cxnLst>
                        <a:cxn ang="T6">
                          <a:pos x="T0" y="T1"/>
                        </a:cxn>
                        <a:cxn ang="T7">
                          <a:pos x="T2" y="T3"/>
                        </a:cxn>
                        <a:cxn ang="T8">
                          <a:pos x="T4" y="T5"/>
                        </a:cxn>
                      </a:cxnLst>
                      <a:rect l="T9" t="T10" r="T11" b="T12"/>
                      <a:pathLst>
                        <a:path w="13" h="7">
                          <a:moveTo>
                            <a:pt x="13" y="0"/>
                          </a:moveTo>
                          <a:lnTo>
                            <a:pt x="0" y="7"/>
                          </a:lnTo>
                        </a:path>
                      </a:pathLst>
                    </a:custGeom>
                    <a:noFill/>
                    <a:ln w="11113">
                      <a:solidFill>
                        <a:srgbClr val="FF0000"/>
                      </a:solidFill>
                      <a:round/>
                      <a:headEnd/>
                      <a:tailEnd/>
                    </a:ln>
                  </p:spPr>
                  <p:txBody>
                    <a:bodyPr/>
                    <a:lstStyle/>
                    <a:p>
                      <a:pPr defTabSz="457200"/>
                      <a:endParaRPr lang="en-US">
                        <a:solidFill>
                          <a:prstClr val="black"/>
                        </a:solidFill>
                      </a:endParaRPr>
                    </a:p>
                  </p:txBody>
                </p:sp>
                <p:sp>
                  <p:nvSpPr>
                    <p:cNvPr id="9412" name="Line 111"/>
                    <p:cNvSpPr>
                      <a:spLocks noChangeShapeType="1"/>
                    </p:cNvSpPr>
                    <p:nvPr/>
                  </p:nvSpPr>
                  <p:spPr bwMode="auto">
                    <a:xfrm>
                      <a:off x="2254" y="2686"/>
                      <a:ext cx="11" cy="9"/>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13" name="Line 112"/>
                    <p:cNvSpPr>
                      <a:spLocks noChangeShapeType="1"/>
                    </p:cNvSpPr>
                    <p:nvPr/>
                  </p:nvSpPr>
                  <p:spPr bwMode="auto">
                    <a:xfrm flipV="1">
                      <a:off x="2276" y="2680"/>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14" name="Line 113"/>
                    <p:cNvSpPr>
                      <a:spLocks noChangeShapeType="1"/>
                    </p:cNvSpPr>
                    <p:nvPr/>
                  </p:nvSpPr>
                  <p:spPr bwMode="auto">
                    <a:xfrm flipV="1">
                      <a:off x="2300" y="2665"/>
                      <a:ext cx="13"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15" name="Freeform 114"/>
                    <p:cNvSpPr>
                      <a:spLocks/>
                    </p:cNvSpPr>
                    <p:nvPr/>
                  </p:nvSpPr>
                  <p:spPr bwMode="auto">
                    <a:xfrm>
                      <a:off x="1579" y="1962"/>
                      <a:ext cx="691" cy="429"/>
                    </a:xfrm>
                    <a:custGeom>
                      <a:avLst/>
                      <a:gdLst>
                        <a:gd name="T0" fmla="*/ 654 w 691"/>
                        <a:gd name="T1" fmla="*/ 0 h 429"/>
                        <a:gd name="T2" fmla="*/ 658 w 691"/>
                        <a:gd name="T3" fmla="*/ 0 h 429"/>
                        <a:gd name="T4" fmla="*/ 663 w 691"/>
                        <a:gd name="T5" fmla="*/ 0 h 429"/>
                        <a:gd name="T6" fmla="*/ 671 w 691"/>
                        <a:gd name="T7" fmla="*/ 2 h 429"/>
                        <a:gd name="T8" fmla="*/ 678 w 691"/>
                        <a:gd name="T9" fmla="*/ 6 h 429"/>
                        <a:gd name="T10" fmla="*/ 686 w 691"/>
                        <a:gd name="T11" fmla="*/ 13 h 429"/>
                        <a:gd name="T12" fmla="*/ 691 w 691"/>
                        <a:gd name="T13" fmla="*/ 28 h 429"/>
                        <a:gd name="T14" fmla="*/ 691 w 691"/>
                        <a:gd name="T15" fmla="*/ 47 h 429"/>
                        <a:gd name="T16" fmla="*/ 35 w 691"/>
                        <a:gd name="T17" fmla="*/ 429 h 429"/>
                        <a:gd name="T18" fmla="*/ 0 w 691"/>
                        <a:gd name="T19" fmla="*/ 381 h 429"/>
                        <a:gd name="T20" fmla="*/ 654 w 691"/>
                        <a:gd name="T21" fmla="*/ 0 h 4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91"/>
                        <a:gd name="T34" fmla="*/ 0 h 429"/>
                        <a:gd name="T35" fmla="*/ 691 w 691"/>
                        <a:gd name="T36" fmla="*/ 429 h 42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91" h="429">
                          <a:moveTo>
                            <a:pt x="654" y="0"/>
                          </a:moveTo>
                          <a:lnTo>
                            <a:pt x="658" y="0"/>
                          </a:lnTo>
                          <a:lnTo>
                            <a:pt x="663" y="0"/>
                          </a:lnTo>
                          <a:lnTo>
                            <a:pt x="671" y="2"/>
                          </a:lnTo>
                          <a:lnTo>
                            <a:pt x="678" y="6"/>
                          </a:lnTo>
                          <a:lnTo>
                            <a:pt x="686" y="13"/>
                          </a:lnTo>
                          <a:lnTo>
                            <a:pt x="691" y="28"/>
                          </a:lnTo>
                          <a:lnTo>
                            <a:pt x="691" y="47"/>
                          </a:lnTo>
                          <a:lnTo>
                            <a:pt x="35" y="429"/>
                          </a:lnTo>
                          <a:lnTo>
                            <a:pt x="0" y="381"/>
                          </a:lnTo>
                          <a:lnTo>
                            <a:pt x="654" y="0"/>
                          </a:lnTo>
                          <a:close/>
                        </a:path>
                      </a:pathLst>
                    </a:custGeom>
                    <a:solidFill>
                      <a:srgbClr val="FF2B2B"/>
                    </a:solidFill>
                    <a:ln w="0">
                      <a:solidFill>
                        <a:srgbClr val="FF2B2B"/>
                      </a:solidFill>
                      <a:round/>
                      <a:headEnd/>
                      <a:tailEnd/>
                    </a:ln>
                  </p:spPr>
                  <p:txBody>
                    <a:bodyPr/>
                    <a:lstStyle/>
                    <a:p>
                      <a:pPr defTabSz="457200"/>
                      <a:endParaRPr lang="en-US">
                        <a:solidFill>
                          <a:prstClr val="black"/>
                        </a:solidFill>
                      </a:endParaRPr>
                    </a:p>
                  </p:txBody>
                </p:sp>
                <p:sp>
                  <p:nvSpPr>
                    <p:cNvPr id="9416" name="Freeform 115"/>
                    <p:cNvSpPr>
                      <a:spLocks/>
                    </p:cNvSpPr>
                    <p:nvPr/>
                  </p:nvSpPr>
                  <p:spPr bwMode="auto">
                    <a:xfrm>
                      <a:off x="1584" y="1962"/>
                      <a:ext cx="686" cy="421"/>
                    </a:xfrm>
                    <a:custGeom>
                      <a:avLst/>
                      <a:gdLst>
                        <a:gd name="T0" fmla="*/ 653 w 686"/>
                        <a:gd name="T1" fmla="*/ 0 h 421"/>
                        <a:gd name="T2" fmla="*/ 657 w 686"/>
                        <a:gd name="T3" fmla="*/ 0 h 421"/>
                        <a:gd name="T4" fmla="*/ 662 w 686"/>
                        <a:gd name="T5" fmla="*/ 2 h 421"/>
                        <a:gd name="T6" fmla="*/ 671 w 686"/>
                        <a:gd name="T7" fmla="*/ 4 h 421"/>
                        <a:gd name="T8" fmla="*/ 679 w 686"/>
                        <a:gd name="T9" fmla="*/ 12 h 421"/>
                        <a:gd name="T10" fmla="*/ 684 w 686"/>
                        <a:gd name="T11" fmla="*/ 23 h 421"/>
                        <a:gd name="T12" fmla="*/ 686 w 686"/>
                        <a:gd name="T13" fmla="*/ 41 h 421"/>
                        <a:gd name="T14" fmla="*/ 32 w 686"/>
                        <a:gd name="T15" fmla="*/ 421 h 421"/>
                        <a:gd name="T16" fmla="*/ 0 w 686"/>
                        <a:gd name="T17" fmla="*/ 381 h 421"/>
                        <a:gd name="T18" fmla="*/ 653 w 686"/>
                        <a:gd name="T19" fmla="*/ 0 h 4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86"/>
                        <a:gd name="T31" fmla="*/ 0 h 421"/>
                        <a:gd name="T32" fmla="*/ 686 w 686"/>
                        <a:gd name="T33" fmla="*/ 421 h 42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86" h="421">
                          <a:moveTo>
                            <a:pt x="653" y="0"/>
                          </a:moveTo>
                          <a:lnTo>
                            <a:pt x="657" y="0"/>
                          </a:lnTo>
                          <a:lnTo>
                            <a:pt x="662" y="2"/>
                          </a:lnTo>
                          <a:lnTo>
                            <a:pt x="671" y="4"/>
                          </a:lnTo>
                          <a:lnTo>
                            <a:pt x="679" y="12"/>
                          </a:lnTo>
                          <a:lnTo>
                            <a:pt x="684" y="23"/>
                          </a:lnTo>
                          <a:lnTo>
                            <a:pt x="686" y="41"/>
                          </a:lnTo>
                          <a:lnTo>
                            <a:pt x="32" y="421"/>
                          </a:lnTo>
                          <a:lnTo>
                            <a:pt x="0" y="381"/>
                          </a:lnTo>
                          <a:lnTo>
                            <a:pt x="653" y="0"/>
                          </a:lnTo>
                          <a:close/>
                        </a:path>
                      </a:pathLst>
                    </a:custGeom>
                    <a:solidFill>
                      <a:srgbClr val="FF5555"/>
                    </a:solidFill>
                    <a:ln w="0">
                      <a:solidFill>
                        <a:srgbClr val="FF5555"/>
                      </a:solidFill>
                      <a:round/>
                      <a:headEnd/>
                      <a:tailEnd/>
                    </a:ln>
                  </p:spPr>
                  <p:txBody>
                    <a:bodyPr/>
                    <a:lstStyle/>
                    <a:p>
                      <a:pPr defTabSz="457200"/>
                      <a:endParaRPr lang="en-US">
                        <a:solidFill>
                          <a:prstClr val="black"/>
                        </a:solidFill>
                      </a:endParaRPr>
                    </a:p>
                  </p:txBody>
                </p:sp>
                <p:sp>
                  <p:nvSpPr>
                    <p:cNvPr id="9417" name="Freeform 116"/>
                    <p:cNvSpPr>
                      <a:spLocks/>
                    </p:cNvSpPr>
                    <p:nvPr/>
                  </p:nvSpPr>
                  <p:spPr bwMode="auto">
                    <a:xfrm>
                      <a:off x="1592" y="1964"/>
                      <a:ext cx="676" cy="414"/>
                    </a:xfrm>
                    <a:custGeom>
                      <a:avLst/>
                      <a:gdLst>
                        <a:gd name="T0" fmla="*/ 650 w 676"/>
                        <a:gd name="T1" fmla="*/ 0 h 414"/>
                        <a:gd name="T2" fmla="*/ 652 w 676"/>
                        <a:gd name="T3" fmla="*/ 0 h 414"/>
                        <a:gd name="T4" fmla="*/ 658 w 676"/>
                        <a:gd name="T5" fmla="*/ 2 h 414"/>
                        <a:gd name="T6" fmla="*/ 665 w 676"/>
                        <a:gd name="T7" fmla="*/ 4 h 414"/>
                        <a:gd name="T8" fmla="*/ 671 w 676"/>
                        <a:gd name="T9" fmla="*/ 11 h 414"/>
                        <a:gd name="T10" fmla="*/ 676 w 676"/>
                        <a:gd name="T11" fmla="*/ 21 h 414"/>
                        <a:gd name="T12" fmla="*/ 676 w 676"/>
                        <a:gd name="T13" fmla="*/ 34 h 414"/>
                        <a:gd name="T14" fmla="*/ 24 w 676"/>
                        <a:gd name="T15" fmla="*/ 414 h 414"/>
                        <a:gd name="T16" fmla="*/ 0 w 676"/>
                        <a:gd name="T17" fmla="*/ 379 h 414"/>
                        <a:gd name="T18" fmla="*/ 650 w 676"/>
                        <a:gd name="T19" fmla="*/ 0 h 4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76"/>
                        <a:gd name="T31" fmla="*/ 0 h 414"/>
                        <a:gd name="T32" fmla="*/ 676 w 676"/>
                        <a:gd name="T33" fmla="*/ 414 h 4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76" h="414">
                          <a:moveTo>
                            <a:pt x="650" y="0"/>
                          </a:moveTo>
                          <a:lnTo>
                            <a:pt x="652" y="0"/>
                          </a:lnTo>
                          <a:lnTo>
                            <a:pt x="658" y="2"/>
                          </a:lnTo>
                          <a:lnTo>
                            <a:pt x="665" y="4"/>
                          </a:lnTo>
                          <a:lnTo>
                            <a:pt x="671" y="11"/>
                          </a:lnTo>
                          <a:lnTo>
                            <a:pt x="676" y="21"/>
                          </a:lnTo>
                          <a:lnTo>
                            <a:pt x="676" y="34"/>
                          </a:lnTo>
                          <a:lnTo>
                            <a:pt x="24" y="414"/>
                          </a:lnTo>
                          <a:lnTo>
                            <a:pt x="0" y="379"/>
                          </a:lnTo>
                          <a:lnTo>
                            <a:pt x="650" y="0"/>
                          </a:lnTo>
                          <a:close/>
                        </a:path>
                      </a:pathLst>
                    </a:custGeom>
                    <a:solidFill>
                      <a:srgbClr val="FF8080"/>
                    </a:solidFill>
                    <a:ln w="0">
                      <a:solidFill>
                        <a:srgbClr val="FF8080"/>
                      </a:solidFill>
                      <a:round/>
                      <a:headEnd/>
                      <a:tailEnd/>
                    </a:ln>
                  </p:spPr>
                  <p:txBody>
                    <a:bodyPr/>
                    <a:lstStyle/>
                    <a:p>
                      <a:pPr defTabSz="457200"/>
                      <a:endParaRPr lang="en-US">
                        <a:solidFill>
                          <a:prstClr val="black"/>
                        </a:solidFill>
                      </a:endParaRPr>
                    </a:p>
                  </p:txBody>
                </p:sp>
                <p:sp>
                  <p:nvSpPr>
                    <p:cNvPr id="9418" name="Freeform 117"/>
                    <p:cNvSpPr>
                      <a:spLocks/>
                    </p:cNvSpPr>
                    <p:nvPr/>
                  </p:nvSpPr>
                  <p:spPr bwMode="auto">
                    <a:xfrm>
                      <a:off x="1597" y="1964"/>
                      <a:ext cx="671" cy="406"/>
                    </a:xfrm>
                    <a:custGeom>
                      <a:avLst/>
                      <a:gdLst>
                        <a:gd name="T0" fmla="*/ 649 w 671"/>
                        <a:gd name="T1" fmla="*/ 0 h 406"/>
                        <a:gd name="T2" fmla="*/ 649 w 671"/>
                        <a:gd name="T3" fmla="*/ 0 h 406"/>
                        <a:gd name="T4" fmla="*/ 651 w 671"/>
                        <a:gd name="T5" fmla="*/ 2 h 406"/>
                        <a:gd name="T6" fmla="*/ 655 w 671"/>
                        <a:gd name="T7" fmla="*/ 2 h 406"/>
                        <a:gd name="T8" fmla="*/ 658 w 671"/>
                        <a:gd name="T9" fmla="*/ 6 h 406"/>
                        <a:gd name="T10" fmla="*/ 662 w 671"/>
                        <a:gd name="T11" fmla="*/ 8 h 406"/>
                        <a:gd name="T12" fmla="*/ 666 w 671"/>
                        <a:gd name="T13" fmla="*/ 11 h 406"/>
                        <a:gd name="T14" fmla="*/ 670 w 671"/>
                        <a:gd name="T15" fmla="*/ 17 h 406"/>
                        <a:gd name="T16" fmla="*/ 671 w 671"/>
                        <a:gd name="T17" fmla="*/ 23 h 406"/>
                        <a:gd name="T18" fmla="*/ 671 w 671"/>
                        <a:gd name="T19" fmla="*/ 28 h 406"/>
                        <a:gd name="T20" fmla="*/ 19 w 671"/>
                        <a:gd name="T21" fmla="*/ 406 h 406"/>
                        <a:gd name="T22" fmla="*/ 0 w 671"/>
                        <a:gd name="T23" fmla="*/ 379 h 406"/>
                        <a:gd name="T24" fmla="*/ 649 w 671"/>
                        <a:gd name="T25" fmla="*/ 0 h 40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71"/>
                        <a:gd name="T40" fmla="*/ 0 h 406"/>
                        <a:gd name="T41" fmla="*/ 671 w 671"/>
                        <a:gd name="T42" fmla="*/ 406 h 40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71" h="406">
                          <a:moveTo>
                            <a:pt x="649" y="0"/>
                          </a:moveTo>
                          <a:lnTo>
                            <a:pt x="649" y="0"/>
                          </a:lnTo>
                          <a:lnTo>
                            <a:pt x="651" y="2"/>
                          </a:lnTo>
                          <a:lnTo>
                            <a:pt x="655" y="2"/>
                          </a:lnTo>
                          <a:lnTo>
                            <a:pt x="658" y="6"/>
                          </a:lnTo>
                          <a:lnTo>
                            <a:pt x="662" y="8"/>
                          </a:lnTo>
                          <a:lnTo>
                            <a:pt x="666" y="11"/>
                          </a:lnTo>
                          <a:lnTo>
                            <a:pt x="670" y="17"/>
                          </a:lnTo>
                          <a:lnTo>
                            <a:pt x="671" y="23"/>
                          </a:lnTo>
                          <a:lnTo>
                            <a:pt x="671" y="28"/>
                          </a:lnTo>
                          <a:lnTo>
                            <a:pt x="19" y="406"/>
                          </a:lnTo>
                          <a:lnTo>
                            <a:pt x="0" y="379"/>
                          </a:lnTo>
                          <a:lnTo>
                            <a:pt x="649" y="0"/>
                          </a:lnTo>
                          <a:close/>
                        </a:path>
                      </a:pathLst>
                    </a:custGeom>
                    <a:solidFill>
                      <a:srgbClr val="FFAAAA"/>
                    </a:solidFill>
                    <a:ln w="0">
                      <a:solidFill>
                        <a:srgbClr val="FFAAAA"/>
                      </a:solidFill>
                      <a:round/>
                      <a:headEnd/>
                      <a:tailEnd/>
                    </a:ln>
                  </p:spPr>
                  <p:txBody>
                    <a:bodyPr/>
                    <a:lstStyle/>
                    <a:p>
                      <a:pPr defTabSz="457200"/>
                      <a:endParaRPr lang="en-US">
                        <a:solidFill>
                          <a:prstClr val="black"/>
                        </a:solidFill>
                      </a:endParaRPr>
                    </a:p>
                  </p:txBody>
                </p:sp>
                <p:sp>
                  <p:nvSpPr>
                    <p:cNvPr id="9419" name="Freeform 119"/>
                    <p:cNvSpPr>
                      <a:spLocks/>
                    </p:cNvSpPr>
                    <p:nvPr/>
                  </p:nvSpPr>
                  <p:spPr bwMode="auto">
                    <a:xfrm>
                      <a:off x="1621" y="1966"/>
                      <a:ext cx="646" cy="386"/>
                    </a:xfrm>
                    <a:custGeom>
                      <a:avLst/>
                      <a:gdLst>
                        <a:gd name="T0" fmla="*/ 646 w 646"/>
                        <a:gd name="T1" fmla="*/ 15 h 386"/>
                        <a:gd name="T2" fmla="*/ 8 w 646"/>
                        <a:gd name="T3" fmla="*/ 386 h 386"/>
                        <a:gd name="T4" fmla="*/ 0 w 646"/>
                        <a:gd name="T5" fmla="*/ 371 h 386"/>
                        <a:gd name="T6" fmla="*/ 633 w 646"/>
                        <a:gd name="T7" fmla="*/ 0 h 386"/>
                        <a:gd name="T8" fmla="*/ 646 w 646"/>
                        <a:gd name="T9" fmla="*/ 15 h 386"/>
                        <a:gd name="T10" fmla="*/ 0 60000 65536"/>
                        <a:gd name="T11" fmla="*/ 0 60000 65536"/>
                        <a:gd name="T12" fmla="*/ 0 60000 65536"/>
                        <a:gd name="T13" fmla="*/ 0 60000 65536"/>
                        <a:gd name="T14" fmla="*/ 0 60000 65536"/>
                        <a:gd name="T15" fmla="*/ 0 w 646"/>
                        <a:gd name="T16" fmla="*/ 0 h 386"/>
                        <a:gd name="T17" fmla="*/ 646 w 646"/>
                        <a:gd name="T18" fmla="*/ 386 h 386"/>
                      </a:gdLst>
                      <a:ahLst/>
                      <a:cxnLst>
                        <a:cxn ang="T10">
                          <a:pos x="T0" y="T1"/>
                        </a:cxn>
                        <a:cxn ang="T11">
                          <a:pos x="T2" y="T3"/>
                        </a:cxn>
                        <a:cxn ang="T12">
                          <a:pos x="T4" y="T5"/>
                        </a:cxn>
                        <a:cxn ang="T13">
                          <a:pos x="T6" y="T7"/>
                        </a:cxn>
                        <a:cxn ang="T14">
                          <a:pos x="T8" y="T9"/>
                        </a:cxn>
                      </a:cxnLst>
                      <a:rect l="T15" t="T16" r="T17" b="T18"/>
                      <a:pathLst>
                        <a:path w="646" h="386">
                          <a:moveTo>
                            <a:pt x="646" y="15"/>
                          </a:moveTo>
                          <a:lnTo>
                            <a:pt x="8" y="386"/>
                          </a:lnTo>
                          <a:lnTo>
                            <a:pt x="0" y="371"/>
                          </a:lnTo>
                          <a:lnTo>
                            <a:pt x="633" y="0"/>
                          </a:lnTo>
                          <a:lnTo>
                            <a:pt x="646" y="15"/>
                          </a:lnTo>
                          <a:close/>
                        </a:path>
                      </a:pathLst>
                    </a:custGeom>
                    <a:solidFill>
                      <a:srgbClr val="FFFFFF"/>
                    </a:solidFill>
                    <a:ln w="0">
                      <a:solidFill>
                        <a:srgbClr val="FFFFFF"/>
                      </a:solidFill>
                      <a:round/>
                      <a:headEnd/>
                      <a:tailEnd/>
                    </a:ln>
                  </p:spPr>
                  <p:txBody>
                    <a:bodyPr/>
                    <a:lstStyle/>
                    <a:p>
                      <a:pPr defTabSz="457200"/>
                      <a:endParaRPr lang="en-US">
                        <a:solidFill>
                          <a:prstClr val="black"/>
                        </a:solidFill>
                      </a:endParaRPr>
                    </a:p>
                  </p:txBody>
                </p:sp>
                <p:sp>
                  <p:nvSpPr>
                    <p:cNvPr id="9420" name="Freeform 120"/>
                    <p:cNvSpPr>
                      <a:spLocks/>
                    </p:cNvSpPr>
                    <p:nvPr/>
                  </p:nvSpPr>
                  <p:spPr bwMode="auto">
                    <a:xfrm>
                      <a:off x="1573" y="2331"/>
                      <a:ext cx="65" cy="69"/>
                    </a:xfrm>
                    <a:custGeom>
                      <a:avLst/>
                      <a:gdLst>
                        <a:gd name="T0" fmla="*/ 46 w 65"/>
                        <a:gd name="T1" fmla="*/ 65 h 69"/>
                        <a:gd name="T2" fmla="*/ 59 w 65"/>
                        <a:gd name="T3" fmla="*/ 54 h 69"/>
                        <a:gd name="T4" fmla="*/ 65 w 65"/>
                        <a:gd name="T5" fmla="*/ 39 h 69"/>
                        <a:gd name="T6" fmla="*/ 61 w 65"/>
                        <a:gd name="T7" fmla="*/ 21 h 69"/>
                        <a:gd name="T8" fmla="*/ 50 w 65"/>
                        <a:gd name="T9" fmla="*/ 8 h 69"/>
                        <a:gd name="T10" fmla="*/ 35 w 65"/>
                        <a:gd name="T11" fmla="*/ 0 h 69"/>
                        <a:gd name="T12" fmla="*/ 19 w 65"/>
                        <a:gd name="T13" fmla="*/ 2 h 69"/>
                        <a:gd name="T14" fmla="*/ 6 w 65"/>
                        <a:gd name="T15" fmla="*/ 13 h 69"/>
                        <a:gd name="T16" fmla="*/ 0 w 65"/>
                        <a:gd name="T17" fmla="*/ 30 h 69"/>
                        <a:gd name="T18" fmla="*/ 4 w 65"/>
                        <a:gd name="T19" fmla="*/ 47 h 69"/>
                        <a:gd name="T20" fmla="*/ 15 w 65"/>
                        <a:gd name="T21" fmla="*/ 62 h 69"/>
                        <a:gd name="T22" fmla="*/ 30 w 65"/>
                        <a:gd name="T23" fmla="*/ 69 h 69"/>
                        <a:gd name="T24" fmla="*/ 46 w 65"/>
                        <a:gd name="T25" fmla="*/ 65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5"/>
                        <a:gd name="T40" fmla="*/ 0 h 69"/>
                        <a:gd name="T41" fmla="*/ 65 w 65"/>
                        <a:gd name="T42" fmla="*/ 69 h 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5" h="69">
                          <a:moveTo>
                            <a:pt x="46" y="65"/>
                          </a:moveTo>
                          <a:lnTo>
                            <a:pt x="59" y="54"/>
                          </a:lnTo>
                          <a:lnTo>
                            <a:pt x="65" y="39"/>
                          </a:lnTo>
                          <a:lnTo>
                            <a:pt x="61" y="21"/>
                          </a:lnTo>
                          <a:lnTo>
                            <a:pt x="50" y="8"/>
                          </a:lnTo>
                          <a:lnTo>
                            <a:pt x="35" y="0"/>
                          </a:lnTo>
                          <a:lnTo>
                            <a:pt x="19" y="2"/>
                          </a:lnTo>
                          <a:lnTo>
                            <a:pt x="6" y="13"/>
                          </a:lnTo>
                          <a:lnTo>
                            <a:pt x="0" y="30"/>
                          </a:lnTo>
                          <a:lnTo>
                            <a:pt x="4" y="47"/>
                          </a:lnTo>
                          <a:lnTo>
                            <a:pt x="15" y="62"/>
                          </a:lnTo>
                          <a:lnTo>
                            <a:pt x="30" y="69"/>
                          </a:lnTo>
                          <a:lnTo>
                            <a:pt x="46" y="65"/>
                          </a:lnTo>
                          <a:close/>
                        </a:path>
                      </a:pathLst>
                    </a:custGeom>
                    <a:solidFill>
                      <a:srgbClr val="CC0000"/>
                    </a:solidFill>
                    <a:ln w="0">
                      <a:solidFill>
                        <a:srgbClr val="CC0000"/>
                      </a:solidFill>
                      <a:round/>
                      <a:headEnd/>
                      <a:tailEnd/>
                    </a:ln>
                  </p:spPr>
                  <p:txBody>
                    <a:bodyPr/>
                    <a:lstStyle/>
                    <a:p>
                      <a:pPr defTabSz="457200"/>
                      <a:endParaRPr lang="en-US">
                        <a:solidFill>
                          <a:prstClr val="black"/>
                        </a:solidFill>
                      </a:endParaRPr>
                    </a:p>
                  </p:txBody>
                </p:sp>
                <p:sp>
                  <p:nvSpPr>
                    <p:cNvPr id="9421" name="Freeform 121"/>
                    <p:cNvSpPr>
                      <a:spLocks/>
                    </p:cNvSpPr>
                    <p:nvPr/>
                  </p:nvSpPr>
                  <p:spPr bwMode="auto">
                    <a:xfrm>
                      <a:off x="1573" y="2331"/>
                      <a:ext cx="65" cy="69"/>
                    </a:xfrm>
                    <a:custGeom>
                      <a:avLst/>
                      <a:gdLst>
                        <a:gd name="T0" fmla="*/ 46 w 65"/>
                        <a:gd name="T1" fmla="*/ 65 h 69"/>
                        <a:gd name="T2" fmla="*/ 59 w 65"/>
                        <a:gd name="T3" fmla="*/ 54 h 69"/>
                        <a:gd name="T4" fmla="*/ 65 w 65"/>
                        <a:gd name="T5" fmla="*/ 39 h 69"/>
                        <a:gd name="T6" fmla="*/ 61 w 65"/>
                        <a:gd name="T7" fmla="*/ 21 h 69"/>
                        <a:gd name="T8" fmla="*/ 50 w 65"/>
                        <a:gd name="T9" fmla="*/ 8 h 69"/>
                        <a:gd name="T10" fmla="*/ 35 w 65"/>
                        <a:gd name="T11" fmla="*/ 0 h 69"/>
                        <a:gd name="T12" fmla="*/ 19 w 65"/>
                        <a:gd name="T13" fmla="*/ 2 h 69"/>
                        <a:gd name="T14" fmla="*/ 6 w 65"/>
                        <a:gd name="T15" fmla="*/ 13 h 69"/>
                        <a:gd name="T16" fmla="*/ 0 w 65"/>
                        <a:gd name="T17" fmla="*/ 30 h 69"/>
                        <a:gd name="T18" fmla="*/ 4 w 65"/>
                        <a:gd name="T19" fmla="*/ 47 h 69"/>
                        <a:gd name="T20" fmla="*/ 15 w 65"/>
                        <a:gd name="T21" fmla="*/ 62 h 69"/>
                        <a:gd name="T22" fmla="*/ 30 w 65"/>
                        <a:gd name="T23" fmla="*/ 69 h 69"/>
                        <a:gd name="T24" fmla="*/ 46 w 65"/>
                        <a:gd name="T25" fmla="*/ 65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5"/>
                        <a:gd name="T40" fmla="*/ 0 h 69"/>
                        <a:gd name="T41" fmla="*/ 65 w 65"/>
                        <a:gd name="T42" fmla="*/ 69 h 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5" h="69">
                          <a:moveTo>
                            <a:pt x="46" y="65"/>
                          </a:moveTo>
                          <a:lnTo>
                            <a:pt x="59" y="54"/>
                          </a:lnTo>
                          <a:lnTo>
                            <a:pt x="65" y="39"/>
                          </a:lnTo>
                          <a:lnTo>
                            <a:pt x="61" y="21"/>
                          </a:lnTo>
                          <a:lnTo>
                            <a:pt x="50" y="8"/>
                          </a:lnTo>
                          <a:lnTo>
                            <a:pt x="35" y="0"/>
                          </a:lnTo>
                          <a:lnTo>
                            <a:pt x="19" y="2"/>
                          </a:lnTo>
                          <a:lnTo>
                            <a:pt x="6" y="13"/>
                          </a:lnTo>
                          <a:lnTo>
                            <a:pt x="0" y="30"/>
                          </a:lnTo>
                          <a:lnTo>
                            <a:pt x="4" y="47"/>
                          </a:lnTo>
                          <a:lnTo>
                            <a:pt x="15" y="62"/>
                          </a:lnTo>
                          <a:lnTo>
                            <a:pt x="30" y="69"/>
                          </a:lnTo>
                          <a:lnTo>
                            <a:pt x="46" y="65"/>
                          </a:lnTo>
                        </a:path>
                      </a:pathLst>
                    </a:custGeom>
                    <a:noFill/>
                    <a:ln w="11113">
                      <a:solidFill>
                        <a:srgbClr val="000000"/>
                      </a:solidFill>
                      <a:round/>
                      <a:headEnd/>
                      <a:tailEnd/>
                    </a:ln>
                  </p:spPr>
                  <p:txBody>
                    <a:bodyPr/>
                    <a:lstStyle/>
                    <a:p>
                      <a:pPr defTabSz="457200"/>
                      <a:endParaRPr lang="en-US">
                        <a:solidFill>
                          <a:prstClr val="black"/>
                        </a:solidFill>
                      </a:endParaRPr>
                    </a:p>
                  </p:txBody>
                </p:sp>
                <p:sp>
                  <p:nvSpPr>
                    <p:cNvPr id="9422" name="Line 122"/>
                    <p:cNvSpPr>
                      <a:spLocks noChangeShapeType="1"/>
                    </p:cNvSpPr>
                    <p:nvPr/>
                  </p:nvSpPr>
                  <p:spPr bwMode="auto">
                    <a:xfrm>
                      <a:off x="2061" y="2192"/>
                      <a:ext cx="11"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23" name="Freeform 130"/>
                    <p:cNvSpPr>
                      <a:spLocks/>
                    </p:cNvSpPr>
                    <p:nvPr/>
                  </p:nvSpPr>
                  <p:spPr bwMode="auto">
                    <a:xfrm>
                      <a:off x="1108" y="2576"/>
                      <a:ext cx="72" cy="117"/>
                    </a:xfrm>
                    <a:custGeom>
                      <a:avLst/>
                      <a:gdLst>
                        <a:gd name="T0" fmla="*/ 72 w 72"/>
                        <a:gd name="T1" fmla="*/ 117 h 117"/>
                        <a:gd name="T2" fmla="*/ 72 w 72"/>
                        <a:gd name="T3" fmla="*/ 34 h 117"/>
                        <a:gd name="T4" fmla="*/ 0 w 72"/>
                        <a:gd name="T5" fmla="*/ 0 h 117"/>
                        <a:gd name="T6" fmla="*/ 0 w 72"/>
                        <a:gd name="T7" fmla="*/ 84 h 117"/>
                        <a:gd name="T8" fmla="*/ 72 w 72"/>
                        <a:gd name="T9" fmla="*/ 117 h 117"/>
                        <a:gd name="T10" fmla="*/ 0 60000 65536"/>
                        <a:gd name="T11" fmla="*/ 0 60000 65536"/>
                        <a:gd name="T12" fmla="*/ 0 60000 65536"/>
                        <a:gd name="T13" fmla="*/ 0 60000 65536"/>
                        <a:gd name="T14" fmla="*/ 0 60000 65536"/>
                        <a:gd name="T15" fmla="*/ 0 w 72"/>
                        <a:gd name="T16" fmla="*/ 0 h 117"/>
                        <a:gd name="T17" fmla="*/ 72 w 72"/>
                        <a:gd name="T18" fmla="*/ 117 h 117"/>
                      </a:gdLst>
                      <a:ahLst/>
                      <a:cxnLst>
                        <a:cxn ang="T10">
                          <a:pos x="T0" y="T1"/>
                        </a:cxn>
                        <a:cxn ang="T11">
                          <a:pos x="T2" y="T3"/>
                        </a:cxn>
                        <a:cxn ang="T12">
                          <a:pos x="T4" y="T5"/>
                        </a:cxn>
                        <a:cxn ang="T13">
                          <a:pos x="T6" y="T7"/>
                        </a:cxn>
                        <a:cxn ang="T14">
                          <a:pos x="T8" y="T9"/>
                        </a:cxn>
                      </a:cxnLst>
                      <a:rect l="T15" t="T16" r="T17" b="T18"/>
                      <a:pathLst>
                        <a:path w="72" h="117">
                          <a:moveTo>
                            <a:pt x="72" y="117"/>
                          </a:moveTo>
                          <a:lnTo>
                            <a:pt x="72" y="34"/>
                          </a:lnTo>
                          <a:lnTo>
                            <a:pt x="0" y="0"/>
                          </a:lnTo>
                          <a:lnTo>
                            <a:pt x="0" y="84"/>
                          </a:lnTo>
                          <a:lnTo>
                            <a:pt x="72" y="117"/>
                          </a:lnTo>
                          <a:close/>
                        </a:path>
                      </a:pathLst>
                    </a:custGeom>
                    <a:solidFill>
                      <a:srgbClr val="00B200"/>
                    </a:solidFill>
                    <a:ln w="0">
                      <a:solidFill>
                        <a:srgbClr val="00B200"/>
                      </a:solidFill>
                      <a:round/>
                      <a:headEnd/>
                      <a:tailEnd/>
                    </a:ln>
                  </p:spPr>
                  <p:txBody>
                    <a:bodyPr/>
                    <a:lstStyle/>
                    <a:p>
                      <a:pPr defTabSz="457200"/>
                      <a:endParaRPr lang="en-US">
                        <a:solidFill>
                          <a:prstClr val="black"/>
                        </a:solidFill>
                      </a:endParaRPr>
                    </a:p>
                  </p:txBody>
                </p:sp>
                <p:sp>
                  <p:nvSpPr>
                    <p:cNvPr id="9424" name="Freeform 131"/>
                    <p:cNvSpPr>
                      <a:spLocks/>
                    </p:cNvSpPr>
                    <p:nvPr/>
                  </p:nvSpPr>
                  <p:spPr bwMode="auto">
                    <a:xfrm>
                      <a:off x="1180" y="2576"/>
                      <a:ext cx="70" cy="117"/>
                    </a:xfrm>
                    <a:custGeom>
                      <a:avLst/>
                      <a:gdLst>
                        <a:gd name="T0" fmla="*/ 0 w 70"/>
                        <a:gd name="T1" fmla="*/ 117 h 117"/>
                        <a:gd name="T2" fmla="*/ 0 w 70"/>
                        <a:gd name="T3" fmla="*/ 34 h 117"/>
                        <a:gd name="T4" fmla="*/ 70 w 70"/>
                        <a:gd name="T5" fmla="*/ 0 h 117"/>
                        <a:gd name="T6" fmla="*/ 70 w 70"/>
                        <a:gd name="T7" fmla="*/ 84 h 117"/>
                        <a:gd name="T8" fmla="*/ 0 w 70"/>
                        <a:gd name="T9" fmla="*/ 117 h 117"/>
                        <a:gd name="T10" fmla="*/ 0 60000 65536"/>
                        <a:gd name="T11" fmla="*/ 0 60000 65536"/>
                        <a:gd name="T12" fmla="*/ 0 60000 65536"/>
                        <a:gd name="T13" fmla="*/ 0 60000 65536"/>
                        <a:gd name="T14" fmla="*/ 0 60000 65536"/>
                        <a:gd name="T15" fmla="*/ 0 w 70"/>
                        <a:gd name="T16" fmla="*/ 0 h 117"/>
                        <a:gd name="T17" fmla="*/ 70 w 70"/>
                        <a:gd name="T18" fmla="*/ 117 h 117"/>
                      </a:gdLst>
                      <a:ahLst/>
                      <a:cxnLst>
                        <a:cxn ang="T10">
                          <a:pos x="T0" y="T1"/>
                        </a:cxn>
                        <a:cxn ang="T11">
                          <a:pos x="T2" y="T3"/>
                        </a:cxn>
                        <a:cxn ang="T12">
                          <a:pos x="T4" y="T5"/>
                        </a:cxn>
                        <a:cxn ang="T13">
                          <a:pos x="T6" y="T7"/>
                        </a:cxn>
                        <a:cxn ang="T14">
                          <a:pos x="T8" y="T9"/>
                        </a:cxn>
                      </a:cxnLst>
                      <a:rect l="T15" t="T16" r="T17" b="T18"/>
                      <a:pathLst>
                        <a:path w="70" h="117">
                          <a:moveTo>
                            <a:pt x="0" y="117"/>
                          </a:moveTo>
                          <a:lnTo>
                            <a:pt x="0" y="34"/>
                          </a:lnTo>
                          <a:lnTo>
                            <a:pt x="70" y="0"/>
                          </a:lnTo>
                          <a:lnTo>
                            <a:pt x="70" y="84"/>
                          </a:lnTo>
                          <a:lnTo>
                            <a:pt x="0" y="117"/>
                          </a:lnTo>
                          <a:close/>
                        </a:path>
                      </a:pathLst>
                    </a:custGeom>
                    <a:solidFill>
                      <a:srgbClr val="000000"/>
                    </a:solidFill>
                    <a:ln w="0">
                      <a:solidFill>
                        <a:srgbClr val="000000"/>
                      </a:solidFill>
                      <a:round/>
                      <a:headEnd/>
                      <a:tailEnd/>
                    </a:ln>
                  </p:spPr>
                  <p:txBody>
                    <a:bodyPr/>
                    <a:lstStyle/>
                    <a:p>
                      <a:pPr defTabSz="457200"/>
                      <a:endParaRPr lang="en-US">
                        <a:solidFill>
                          <a:prstClr val="black"/>
                        </a:solidFill>
                      </a:endParaRPr>
                    </a:p>
                  </p:txBody>
                </p:sp>
                <p:sp>
                  <p:nvSpPr>
                    <p:cNvPr id="9425" name="Line 132"/>
                    <p:cNvSpPr>
                      <a:spLocks noChangeShapeType="1"/>
                    </p:cNvSpPr>
                    <p:nvPr/>
                  </p:nvSpPr>
                  <p:spPr bwMode="auto">
                    <a:xfrm flipH="1">
                      <a:off x="1250" y="2552"/>
                      <a:ext cx="43" cy="24"/>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26" name="Freeform 133"/>
                    <p:cNvSpPr>
                      <a:spLocks/>
                    </p:cNvSpPr>
                    <p:nvPr/>
                  </p:nvSpPr>
                  <p:spPr bwMode="auto">
                    <a:xfrm>
                      <a:off x="1271" y="2285"/>
                      <a:ext cx="1075" cy="471"/>
                    </a:xfrm>
                    <a:custGeom>
                      <a:avLst/>
                      <a:gdLst>
                        <a:gd name="T0" fmla="*/ 1075 w 1075"/>
                        <a:gd name="T1" fmla="*/ 402 h 471"/>
                        <a:gd name="T2" fmla="*/ 981 w 1075"/>
                        <a:gd name="T3" fmla="*/ 295 h 471"/>
                        <a:gd name="T4" fmla="*/ 977 w 1075"/>
                        <a:gd name="T5" fmla="*/ 297 h 471"/>
                        <a:gd name="T6" fmla="*/ 966 w 1075"/>
                        <a:gd name="T7" fmla="*/ 304 h 471"/>
                        <a:gd name="T8" fmla="*/ 949 w 1075"/>
                        <a:gd name="T9" fmla="*/ 315 h 471"/>
                        <a:gd name="T10" fmla="*/ 925 w 1075"/>
                        <a:gd name="T11" fmla="*/ 330 h 471"/>
                        <a:gd name="T12" fmla="*/ 897 w 1075"/>
                        <a:gd name="T13" fmla="*/ 347 h 471"/>
                        <a:gd name="T14" fmla="*/ 866 w 1075"/>
                        <a:gd name="T15" fmla="*/ 365 h 471"/>
                        <a:gd name="T16" fmla="*/ 829 w 1075"/>
                        <a:gd name="T17" fmla="*/ 384 h 471"/>
                        <a:gd name="T18" fmla="*/ 790 w 1075"/>
                        <a:gd name="T19" fmla="*/ 402 h 471"/>
                        <a:gd name="T20" fmla="*/ 749 w 1075"/>
                        <a:gd name="T21" fmla="*/ 419 h 471"/>
                        <a:gd name="T22" fmla="*/ 708 w 1075"/>
                        <a:gd name="T23" fmla="*/ 436 h 471"/>
                        <a:gd name="T24" fmla="*/ 665 w 1075"/>
                        <a:gd name="T25" fmla="*/ 449 h 471"/>
                        <a:gd name="T26" fmla="*/ 662 w 1075"/>
                        <a:gd name="T27" fmla="*/ 451 h 471"/>
                        <a:gd name="T28" fmla="*/ 653 w 1075"/>
                        <a:gd name="T29" fmla="*/ 453 h 471"/>
                        <a:gd name="T30" fmla="*/ 638 w 1075"/>
                        <a:gd name="T31" fmla="*/ 456 h 471"/>
                        <a:gd name="T32" fmla="*/ 615 w 1075"/>
                        <a:gd name="T33" fmla="*/ 462 h 471"/>
                        <a:gd name="T34" fmla="*/ 586 w 1075"/>
                        <a:gd name="T35" fmla="*/ 466 h 471"/>
                        <a:gd name="T36" fmla="*/ 549 w 1075"/>
                        <a:gd name="T37" fmla="*/ 469 h 471"/>
                        <a:gd name="T38" fmla="*/ 502 w 1075"/>
                        <a:gd name="T39" fmla="*/ 471 h 471"/>
                        <a:gd name="T40" fmla="*/ 447 w 1075"/>
                        <a:gd name="T41" fmla="*/ 471 h 471"/>
                        <a:gd name="T42" fmla="*/ 380 w 1075"/>
                        <a:gd name="T43" fmla="*/ 469 h 471"/>
                        <a:gd name="T44" fmla="*/ 304 w 1075"/>
                        <a:gd name="T45" fmla="*/ 464 h 471"/>
                        <a:gd name="T46" fmla="*/ 298 w 1075"/>
                        <a:gd name="T47" fmla="*/ 462 h 471"/>
                        <a:gd name="T48" fmla="*/ 280 w 1075"/>
                        <a:gd name="T49" fmla="*/ 460 h 471"/>
                        <a:gd name="T50" fmla="*/ 254 w 1075"/>
                        <a:gd name="T51" fmla="*/ 454 h 471"/>
                        <a:gd name="T52" fmla="*/ 222 w 1075"/>
                        <a:gd name="T53" fmla="*/ 445 h 471"/>
                        <a:gd name="T54" fmla="*/ 185 w 1075"/>
                        <a:gd name="T55" fmla="*/ 434 h 471"/>
                        <a:gd name="T56" fmla="*/ 146 w 1075"/>
                        <a:gd name="T57" fmla="*/ 417 h 471"/>
                        <a:gd name="T58" fmla="*/ 107 w 1075"/>
                        <a:gd name="T59" fmla="*/ 395 h 471"/>
                        <a:gd name="T60" fmla="*/ 70 w 1075"/>
                        <a:gd name="T61" fmla="*/ 367 h 471"/>
                        <a:gd name="T62" fmla="*/ 39 w 1075"/>
                        <a:gd name="T63" fmla="*/ 332 h 471"/>
                        <a:gd name="T64" fmla="*/ 37 w 1075"/>
                        <a:gd name="T65" fmla="*/ 330 h 471"/>
                        <a:gd name="T66" fmla="*/ 31 w 1075"/>
                        <a:gd name="T67" fmla="*/ 321 h 471"/>
                        <a:gd name="T68" fmla="*/ 22 w 1075"/>
                        <a:gd name="T69" fmla="*/ 308 h 471"/>
                        <a:gd name="T70" fmla="*/ 15 w 1075"/>
                        <a:gd name="T71" fmla="*/ 291 h 471"/>
                        <a:gd name="T72" fmla="*/ 5 w 1075"/>
                        <a:gd name="T73" fmla="*/ 269 h 471"/>
                        <a:gd name="T74" fmla="*/ 2 w 1075"/>
                        <a:gd name="T75" fmla="*/ 243 h 471"/>
                        <a:gd name="T76" fmla="*/ 0 w 1075"/>
                        <a:gd name="T77" fmla="*/ 215 h 471"/>
                        <a:gd name="T78" fmla="*/ 4 w 1075"/>
                        <a:gd name="T79" fmla="*/ 186 h 471"/>
                        <a:gd name="T80" fmla="*/ 16 w 1075"/>
                        <a:gd name="T81" fmla="*/ 152 h 471"/>
                        <a:gd name="T82" fmla="*/ 37 w 1075"/>
                        <a:gd name="T83" fmla="*/ 119 h 471"/>
                        <a:gd name="T84" fmla="*/ 68 w 1075"/>
                        <a:gd name="T85" fmla="*/ 84 h 471"/>
                        <a:gd name="T86" fmla="*/ 70 w 1075"/>
                        <a:gd name="T87" fmla="*/ 82 h 471"/>
                        <a:gd name="T88" fmla="*/ 80 w 1075"/>
                        <a:gd name="T89" fmla="*/ 72 h 471"/>
                        <a:gd name="T90" fmla="*/ 93 w 1075"/>
                        <a:gd name="T91" fmla="*/ 59 h 471"/>
                        <a:gd name="T92" fmla="*/ 115 w 1075"/>
                        <a:gd name="T93" fmla="*/ 43 h 471"/>
                        <a:gd name="T94" fmla="*/ 144 w 1075"/>
                        <a:gd name="T95" fmla="*/ 22 h 471"/>
                        <a:gd name="T96" fmla="*/ 182 w 1075"/>
                        <a:gd name="T97" fmla="*/ 0 h 471"/>
                        <a:gd name="T98" fmla="*/ 322 w 1075"/>
                        <a:gd name="T99" fmla="*/ 85 h 47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075"/>
                        <a:gd name="T151" fmla="*/ 0 h 471"/>
                        <a:gd name="T152" fmla="*/ 1075 w 1075"/>
                        <a:gd name="T153" fmla="*/ 471 h 47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075" h="471">
                          <a:moveTo>
                            <a:pt x="1075" y="402"/>
                          </a:moveTo>
                          <a:lnTo>
                            <a:pt x="981" y="295"/>
                          </a:lnTo>
                          <a:lnTo>
                            <a:pt x="977" y="297"/>
                          </a:lnTo>
                          <a:lnTo>
                            <a:pt x="966" y="304"/>
                          </a:lnTo>
                          <a:lnTo>
                            <a:pt x="949" y="315"/>
                          </a:lnTo>
                          <a:lnTo>
                            <a:pt x="925" y="330"/>
                          </a:lnTo>
                          <a:lnTo>
                            <a:pt x="897" y="347"/>
                          </a:lnTo>
                          <a:lnTo>
                            <a:pt x="866" y="365"/>
                          </a:lnTo>
                          <a:lnTo>
                            <a:pt x="829" y="384"/>
                          </a:lnTo>
                          <a:lnTo>
                            <a:pt x="790" y="402"/>
                          </a:lnTo>
                          <a:lnTo>
                            <a:pt x="749" y="419"/>
                          </a:lnTo>
                          <a:lnTo>
                            <a:pt x="708" y="436"/>
                          </a:lnTo>
                          <a:lnTo>
                            <a:pt x="665" y="449"/>
                          </a:lnTo>
                          <a:lnTo>
                            <a:pt x="662" y="451"/>
                          </a:lnTo>
                          <a:lnTo>
                            <a:pt x="653" y="453"/>
                          </a:lnTo>
                          <a:lnTo>
                            <a:pt x="638" y="456"/>
                          </a:lnTo>
                          <a:lnTo>
                            <a:pt x="615" y="462"/>
                          </a:lnTo>
                          <a:lnTo>
                            <a:pt x="586" y="466"/>
                          </a:lnTo>
                          <a:lnTo>
                            <a:pt x="549" y="469"/>
                          </a:lnTo>
                          <a:lnTo>
                            <a:pt x="502" y="471"/>
                          </a:lnTo>
                          <a:lnTo>
                            <a:pt x="447" y="471"/>
                          </a:lnTo>
                          <a:lnTo>
                            <a:pt x="380" y="469"/>
                          </a:lnTo>
                          <a:lnTo>
                            <a:pt x="304" y="464"/>
                          </a:lnTo>
                          <a:lnTo>
                            <a:pt x="298" y="462"/>
                          </a:lnTo>
                          <a:lnTo>
                            <a:pt x="280" y="460"/>
                          </a:lnTo>
                          <a:lnTo>
                            <a:pt x="254" y="454"/>
                          </a:lnTo>
                          <a:lnTo>
                            <a:pt x="222" y="445"/>
                          </a:lnTo>
                          <a:lnTo>
                            <a:pt x="185" y="434"/>
                          </a:lnTo>
                          <a:lnTo>
                            <a:pt x="146" y="417"/>
                          </a:lnTo>
                          <a:lnTo>
                            <a:pt x="107" y="395"/>
                          </a:lnTo>
                          <a:lnTo>
                            <a:pt x="70" y="367"/>
                          </a:lnTo>
                          <a:lnTo>
                            <a:pt x="39" y="332"/>
                          </a:lnTo>
                          <a:lnTo>
                            <a:pt x="37" y="330"/>
                          </a:lnTo>
                          <a:lnTo>
                            <a:pt x="31" y="321"/>
                          </a:lnTo>
                          <a:lnTo>
                            <a:pt x="22" y="308"/>
                          </a:lnTo>
                          <a:lnTo>
                            <a:pt x="15" y="291"/>
                          </a:lnTo>
                          <a:lnTo>
                            <a:pt x="5" y="269"/>
                          </a:lnTo>
                          <a:lnTo>
                            <a:pt x="2" y="243"/>
                          </a:lnTo>
                          <a:lnTo>
                            <a:pt x="0" y="215"/>
                          </a:lnTo>
                          <a:lnTo>
                            <a:pt x="4" y="186"/>
                          </a:lnTo>
                          <a:lnTo>
                            <a:pt x="16" y="152"/>
                          </a:lnTo>
                          <a:lnTo>
                            <a:pt x="37" y="119"/>
                          </a:lnTo>
                          <a:lnTo>
                            <a:pt x="68" y="84"/>
                          </a:lnTo>
                          <a:lnTo>
                            <a:pt x="70" y="82"/>
                          </a:lnTo>
                          <a:lnTo>
                            <a:pt x="80" y="72"/>
                          </a:lnTo>
                          <a:lnTo>
                            <a:pt x="93" y="59"/>
                          </a:lnTo>
                          <a:lnTo>
                            <a:pt x="115" y="43"/>
                          </a:lnTo>
                          <a:lnTo>
                            <a:pt x="144" y="22"/>
                          </a:lnTo>
                          <a:lnTo>
                            <a:pt x="182" y="0"/>
                          </a:lnTo>
                          <a:lnTo>
                            <a:pt x="322" y="85"/>
                          </a:lnTo>
                        </a:path>
                      </a:pathLst>
                    </a:custGeom>
                    <a:noFill/>
                    <a:ln w="11113">
                      <a:solidFill>
                        <a:srgbClr val="FF0000"/>
                      </a:solidFill>
                      <a:round/>
                      <a:headEnd/>
                      <a:tailEnd/>
                    </a:ln>
                  </p:spPr>
                  <p:txBody>
                    <a:bodyPr/>
                    <a:lstStyle/>
                    <a:p>
                      <a:pPr defTabSz="457200"/>
                      <a:endParaRPr lang="en-US">
                        <a:solidFill>
                          <a:prstClr val="black"/>
                        </a:solidFill>
                      </a:endParaRPr>
                    </a:p>
                  </p:txBody>
                </p:sp>
                <p:sp>
                  <p:nvSpPr>
                    <p:cNvPr id="9427" name="Freeform 134"/>
                    <p:cNvSpPr>
                      <a:spLocks/>
                    </p:cNvSpPr>
                    <p:nvPr/>
                  </p:nvSpPr>
                  <p:spPr bwMode="auto">
                    <a:xfrm>
                      <a:off x="1260" y="2354"/>
                      <a:ext cx="1075" cy="469"/>
                    </a:xfrm>
                    <a:custGeom>
                      <a:avLst/>
                      <a:gdLst>
                        <a:gd name="T0" fmla="*/ 1075 w 1075"/>
                        <a:gd name="T1" fmla="*/ 354 h 469"/>
                        <a:gd name="T2" fmla="*/ 981 w 1075"/>
                        <a:gd name="T3" fmla="*/ 293 h 469"/>
                        <a:gd name="T4" fmla="*/ 977 w 1075"/>
                        <a:gd name="T5" fmla="*/ 295 h 469"/>
                        <a:gd name="T6" fmla="*/ 966 w 1075"/>
                        <a:gd name="T7" fmla="*/ 303 h 469"/>
                        <a:gd name="T8" fmla="*/ 949 w 1075"/>
                        <a:gd name="T9" fmla="*/ 314 h 469"/>
                        <a:gd name="T10" fmla="*/ 925 w 1075"/>
                        <a:gd name="T11" fmla="*/ 328 h 469"/>
                        <a:gd name="T12" fmla="*/ 897 w 1075"/>
                        <a:gd name="T13" fmla="*/ 345 h 469"/>
                        <a:gd name="T14" fmla="*/ 866 w 1075"/>
                        <a:gd name="T15" fmla="*/ 364 h 469"/>
                        <a:gd name="T16" fmla="*/ 829 w 1075"/>
                        <a:gd name="T17" fmla="*/ 382 h 469"/>
                        <a:gd name="T18" fmla="*/ 790 w 1075"/>
                        <a:gd name="T19" fmla="*/ 401 h 469"/>
                        <a:gd name="T20" fmla="*/ 749 w 1075"/>
                        <a:gd name="T21" fmla="*/ 419 h 469"/>
                        <a:gd name="T22" fmla="*/ 708 w 1075"/>
                        <a:gd name="T23" fmla="*/ 434 h 469"/>
                        <a:gd name="T24" fmla="*/ 665 w 1075"/>
                        <a:gd name="T25" fmla="*/ 447 h 469"/>
                        <a:gd name="T26" fmla="*/ 662 w 1075"/>
                        <a:gd name="T27" fmla="*/ 449 h 469"/>
                        <a:gd name="T28" fmla="*/ 653 w 1075"/>
                        <a:gd name="T29" fmla="*/ 451 h 469"/>
                        <a:gd name="T30" fmla="*/ 638 w 1075"/>
                        <a:gd name="T31" fmla="*/ 456 h 469"/>
                        <a:gd name="T32" fmla="*/ 615 w 1075"/>
                        <a:gd name="T33" fmla="*/ 460 h 469"/>
                        <a:gd name="T34" fmla="*/ 586 w 1075"/>
                        <a:gd name="T35" fmla="*/ 464 h 469"/>
                        <a:gd name="T36" fmla="*/ 549 w 1075"/>
                        <a:gd name="T37" fmla="*/ 468 h 469"/>
                        <a:gd name="T38" fmla="*/ 502 w 1075"/>
                        <a:gd name="T39" fmla="*/ 469 h 469"/>
                        <a:gd name="T40" fmla="*/ 447 w 1075"/>
                        <a:gd name="T41" fmla="*/ 469 h 469"/>
                        <a:gd name="T42" fmla="*/ 380 w 1075"/>
                        <a:gd name="T43" fmla="*/ 468 h 469"/>
                        <a:gd name="T44" fmla="*/ 304 w 1075"/>
                        <a:gd name="T45" fmla="*/ 462 h 469"/>
                        <a:gd name="T46" fmla="*/ 298 w 1075"/>
                        <a:gd name="T47" fmla="*/ 462 h 469"/>
                        <a:gd name="T48" fmla="*/ 280 w 1075"/>
                        <a:gd name="T49" fmla="*/ 458 h 469"/>
                        <a:gd name="T50" fmla="*/ 254 w 1075"/>
                        <a:gd name="T51" fmla="*/ 453 h 469"/>
                        <a:gd name="T52" fmla="*/ 222 w 1075"/>
                        <a:gd name="T53" fmla="*/ 445 h 469"/>
                        <a:gd name="T54" fmla="*/ 185 w 1075"/>
                        <a:gd name="T55" fmla="*/ 432 h 469"/>
                        <a:gd name="T56" fmla="*/ 146 w 1075"/>
                        <a:gd name="T57" fmla="*/ 416 h 469"/>
                        <a:gd name="T58" fmla="*/ 107 w 1075"/>
                        <a:gd name="T59" fmla="*/ 393 h 469"/>
                        <a:gd name="T60" fmla="*/ 70 w 1075"/>
                        <a:gd name="T61" fmla="*/ 366 h 469"/>
                        <a:gd name="T62" fmla="*/ 39 w 1075"/>
                        <a:gd name="T63" fmla="*/ 332 h 469"/>
                        <a:gd name="T64" fmla="*/ 37 w 1075"/>
                        <a:gd name="T65" fmla="*/ 328 h 469"/>
                        <a:gd name="T66" fmla="*/ 31 w 1075"/>
                        <a:gd name="T67" fmla="*/ 321 h 469"/>
                        <a:gd name="T68" fmla="*/ 22 w 1075"/>
                        <a:gd name="T69" fmla="*/ 306 h 469"/>
                        <a:gd name="T70" fmla="*/ 15 w 1075"/>
                        <a:gd name="T71" fmla="*/ 290 h 469"/>
                        <a:gd name="T72" fmla="*/ 5 w 1075"/>
                        <a:gd name="T73" fmla="*/ 267 h 469"/>
                        <a:gd name="T74" fmla="*/ 2 w 1075"/>
                        <a:gd name="T75" fmla="*/ 243 h 469"/>
                        <a:gd name="T76" fmla="*/ 0 w 1075"/>
                        <a:gd name="T77" fmla="*/ 215 h 469"/>
                        <a:gd name="T78" fmla="*/ 4 w 1075"/>
                        <a:gd name="T79" fmla="*/ 184 h 469"/>
                        <a:gd name="T80" fmla="*/ 16 w 1075"/>
                        <a:gd name="T81" fmla="*/ 152 h 469"/>
                        <a:gd name="T82" fmla="*/ 37 w 1075"/>
                        <a:gd name="T83" fmla="*/ 117 h 469"/>
                        <a:gd name="T84" fmla="*/ 68 w 1075"/>
                        <a:gd name="T85" fmla="*/ 84 h 469"/>
                        <a:gd name="T86" fmla="*/ 70 w 1075"/>
                        <a:gd name="T87" fmla="*/ 80 h 469"/>
                        <a:gd name="T88" fmla="*/ 80 w 1075"/>
                        <a:gd name="T89" fmla="*/ 73 h 469"/>
                        <a:gd name="T90" fmla="*/ 93 w 1075"/>
                        <a:gd name="T91" fmla="*/ 60 h 469"/>
                        <a:gd name="T92" fmla="*/ 115 w 1075"/>
                        <a:gd name="T93" fmla="*/ 41 h 469"/>
                        <a:gd name="T94" fmla="*/ 144 w 1075"/>
                        <a:gd name="T95" fmla="*/ 23 h 469"/>
                        <a:gd name="T96" fmla="*/ 182 w 1075"/>
                        <a:gd name="T97" fmla="*/ 0 h 469"/>
                        <a:gd name="T98" fmla="*/ 315 w 1075"/>
                        <a:gd name="T99" fmla="*/ 37 h 4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075"/>
                        <a:gd name="T151" fmla="*/ 0 h 469"/>
                        <a:gd name="T152" fmla="*/ 1075 w 1075"/>
                        <a:gd name="T153" fmla="*/ 469 h 46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075" h="469">
                          <a:moveTo>
                            <a:pt x="1075" y="354"/>
                          </a:moveTo>
                          <a:lnTo>
                            <a:pt x="981" y="293"/>
                          </a:lnTo>
                          <a:lnTo>
                            <a:pt x="977" y="295"/>
                          </a:lnTo>
                          <a:lnTo>
                            <a:pt x="966" y="303"/>
                          </a:lnTo>
                          <a:lnTo>
                            <a:pt x="949" y="314"/>
                          </a:lnTo>
                          <a:lnTo>
                            <a:pt x="925" y="328"/>
                          </a:lnTo>
                          <a:lnTo>
                            <a:pt x="897" y="345"/>
                          </a:lnTo>
                          <a:lnTo>
                            <a:pt x="866" y="364"/>
                          </a:lnTo>
                          <a:lnTo>
                            <a:pt x="829" y="382"/>
                          </a:lnTo>
                          <a:lnTo>
                            <a:pt x="790" y="401"/>
                          </a:lnTo>
                          <a:lnTo>
                            <a:pt x="749" y="419"/>
                          </a:lnTo>
                          <a:lnTo>
                            <a:pt x="708" y="434"/>
                          </a:lnTo>
                          <a:lnTo>
                            <a:pt x="665" y="447"/>
                          </a:lnTo>
                          <a:lnTo>
                            <a:pt x="662" y="449"/>
                          </a:lnTo>
                          <a:lnTo>
                            <a:pt x="653" y="451"/>
                          </a:lnTo>
                          <a:lnTo>
                            <a:pt x="638" y="456"/>
                          </a:lnTo>
                          <a:lnTo>
                            <a:pt x="615" y="460"/>
                          </a:lnTo>
                          <a:lnTo>
                            <a:pt x="586" y="464"/>
                          </a:lnTo>
                          <a:lnTo>
                            <a:pt x="549" y="468"/>
                          </a:lnTo>
                          <a:lnTo>
                            <a:pt x="502" y="469"/>
                          </a:lnTo>
                          <a:lnTo>
                            <a:pt x="447" y="469"/>
                          </a:lnTo>
                          <a:lnTo>
                            <a:pt x="380" y="468"/>
                          </a:lnTo>
                          <a:lnTo>
                            <a:pt x="304" y="462"/>
                          </a:lnTo>
                          <a:lnTo>
                            <a:pt x="298" y="462"/>
                          </a:lnTo>
                          <a:lnTo>
                            <a:pt x="280" y="458"/>
                          </a:lnTo>
                          <a:lnTo>
                            <a:pt x="254" y="453"/>
                          </a:lnTo>
                          <a:lnTo>
                            <a:pt x="222" y="445"/>
                          </a:lnTo>
                          <a:lnTo>
                            <a:pt x="185" y="432"/>
                          </a:lnTo>
                          <a:lnTo>
                            <a:pt x="146" y="416"/>
                          </a:lnTo>
                          <a:lnTo>
                            <a:pt x="107" y="393"/>
                          </a:lnTo>
                          <a:lnTo>
                            <a:pt x="70" y="366"/>
                          </a:lnTo>
                          <a:lnTo>
                            <a:pt x="39" y="332"/>
                          </a:lnTo>
                          <a:lnTo>
                            <a:pt x="37" y="328"/>
                          </a:lnTo>
                          <a:lnTo>
                            <a:pt x="31" y="321"/>
                          </a:lnTo>
                          <a:lnTo>
                            <a:pt x="22" y="306"/>
                          </a:lnTo>
                          <a:lnTo>
                            <a:pt x="15" y="290"/>
                          </a:lnTo>
                          <a:lnTo>
                            <a:pt x="5" y="267"/>
                          </a:lnTo>
                          <a:lnTo>
                            <a:pt x="2" y="243"/>
                          </a:lnTo>
                          <a:lnTo>
                            <a:pt x="0" y="215"/>
                          </a:lnTo>
                          <a:lnTo>
                            <a:pt x="4" y="184"/>
                          </a:lnTo>
                          <a:lnTo>
                            <a:pt x="16" y="152"/>
                          </a:lnTo>
                          <a:lnTo>
                            <a:pt x="37" y="117"/>
                          </a:lnTo>
                          <a:lnTo>
                            <a:pt x="68" y="84"/>
                          </a:lnTo>
                          <a:lnTo>
                            <a:pt x="70" y="80"/>
                          </a:lnTo>
                          <a:lnTo>
                            <a:pt x="80" y="73"/>
                          </a:lnTo>
                          <a:lnTo>
                            <a:pt x="93" y="60"/>
                          </a:lnTo>
                          <a:lnTo>
                            <a:pt x="115" y="41"/>
                          </a:lnTo>
                          <a:lnTo>
                            <a:pt x="144" y="23"/>
                          </a:lnTo>
                          <a:lnTo>
                            <a:pt x="182" y="0"/>
                          </a:lnTo>
                          <a:lnTo>
                            <a:pt x="315" y="37"/>
                          </a:lnTo>
                        </a:path>
                      </a:pathLst>
                    </a:custGeom>
                    <a:noFill/>
                    <a:ln w="11113">
                      <a:solidFill>
                        <a:srgbClr val="FF0000"/>
                      </a:solidFill>
                      <a:round/>
                      <a:headEnd/>
                      <a:tailEnd/>
                    </a:ln>
                  </p:spPr>
                  <p:txBody>
                    <a:bodyPr/>
                    <a:lstStyle/>
                    <a:p>
                      <a:pPr defTabSz="457200"/>
                      <a:endParaRPr lang="en-US">
                        <a:solidFill>
                          <a:prstClr val="black"/>
                        </a:solidFill>
                      </a:endParaRPr>
                    </a:p>
                  </p:txBody>
                </p:sp>
                <p:sp>
                  <p:nvSpPr>
                    <p:cNvPr id="9428" name="Freeform 136"/>
                    <p:cNvSpPr>
                      <a:spLocks/>
                    </p:cNvSpPr>
                    <p:nvPr/>
                  </p:nvSpPr>
                  <p:spPr bwMode="auto">
                    <a:xfrm>
                      <a:off x="2100" y="2572"/>
                      <a:ext cx="44" cy="58"/>
                    </a:xfrm>
                    <a:custGeom>
                      <a:avLst/>
                      <a:gdLst>
                        <a:gd name="T0" fmla="*/ 44 w 44"/>
                        <a:gd name="T1" fmla="*/ 0 h 58"/>
                        <a:gd name="T2" fmla="*/ 0 w 44"/>
                        <a:gd name="T3" fmla="*/ 25 h 58"/>
                        <a:gd name="T4" fmla="*/ 0 w 44"/>
                        <a:gd name="T5" fmla="*/ 58 h 58"/>
                        <a:gd name="T6" fmla="*/ 44 w 44"/>
                        <a:gd name="T7" fmla="*/ 34 h 58"/>
                        <a:gd name="T8" fmla="*/ 44 w 44"/>
                        <a:gd name="T9" fmla="*/ 0 h 58"/>
                        <a:gd name="T10" fmla="*/ 0 60000 65536"/>
                        <a:gd name="T11" fmla="*/ 0 60000 65536"/>
                        <a:gd name="T12" fmla="*/ 0 60000 65536"/>
                        <a:gd name="T13" fmla="*/ 0 60000 65536"/>
                        <a:gd name="T14" fmla="*/ 0 60000 65536"/>
                        <a:gd name="T15" fmla="*/ 0 w 44"/>
                        <a:gd name="T16" fmla="*/ 0 h 58"/>
                        <a:gd name="T17" fmla="*/ 44 w 44"/>
                        <a:gd name="T18" fmla="*/ 58 h 58"/>
                      </a:gdLst>
                      <a:ahLst/>
                      <a:cxnLst>
                        <a:cxn ang="T10">
                          <a:pos x="T0" y="T1"/>
                        </a:cxn>
                        <a:cxn ang="T11">
                          <a:pos x="T2" y="T3"/>
                        </a:cxn>
                        <a:cxn ang="T12">
                          <a:pos x="T4" y="T5"/>
                        </a:cxn>
                        <a:cxn ang="T13">
                          <a:pos x="T6" y="T7"/>
                        </a:cxn>
                        <a:cxn ang="T14">
                          <a:pos x="T8" y="T9"/>
                        </a:cxn>
                      </a:cxnLst>
                      <a:rect l="T15" t="T16" r="T17" b="T18"/>
                      <a:pathLst>
                        <a:path w="44" h="58">
                          <a:moveTo>
                            <a:pt x="44" y="0"/>
                          </a:moveTo>
                          <a:lnTo>
                            <a:pt x="0" y="25"/>
                          </a:lnTo>
                          <a:lnTo>
                            <a:pt x="0" y="58"/>
                          </a:lnTo>
                          <a:lnTo>
                            <a:pt x="44" y="34"/>
                          </a:lnTo>
                          <a:lnTo>
                            <a:pt x="44" y="0"/>
                          </a:lnTo>
                          <a:close/>
                        </a:path>
                      </a:pathLst>
                    </a:custGeom>
                    <a:solidFill>
                      <a:srgbClr val="000000"/>
                    </a:solidFill>
                    <a:ln w="0">
                      <a:solidFill>
                        <a:srgbClr val="000000"/>
                      </a:solidFill>
                      <a:round/>
                      <a:headEnd/>
                      <a:tailEnd/>
                    </a:ln>
                  </p:spPr>
                  <p:txBody>
                    <a:bodyPr/>
                    <a:lstStyle/>
                    <a:p>
                      <a:pPr defTabSz="457200"/>
                      <a:endParaRPr lang="en-US">
                        <a:solidFill>
                          <a:prstClr val="black"/>
                        </a:solidFill>
                      </a:endParaRPr>
                    </a:p>
                  </p:txBody>
                </p:sp>
                <p:sp>
                  <p:nvSpPr>
                    <p:cNvPr id="9429" name="Freeform 137"/>
                    <p:cNvSpPr>
                      <a:spLocks/>
                    </p:cNvSpPr>
                    <p:nvPr/>
                  </p:nvSpPr>
                  <p:spPr bwMode="auto">
                    <a:xfrm>
                      <a:off x="2100" y="2572"/>
                      <a:ext cx="44" cy="58"/>
                    </a:xfrm>
                    <a:custGeom>
                      <a:avLst/>
                      <a:gdLst>
                        <a:gd name="T0" fmla="*/ 44 w 44"/>
                        <a:gd name="T1" fmla="*/ 0 h 58"/>
                        <a:gd name="T2" fmla="*/ 0 w 44"/>
                        <a:gd name="T3" fmla="*/ 25 h 58"/>
                        <a:gd name="T4" fmla="*/ 0 w 44"/>
                        <a:gd name="T5" fmla="*/ 58 h 58"/>
                        <a:gd name="T6" fmla="*/ 44 w 44"/>
                        <a:gd name="T7" fmla="*/ 34 h 58"/>
                        <a:gd name="T8" fmla="*/ 44 w 44"/>
                        <a:gd name="T9" fmla="*/ 0 h 58"/>
                        <a:gd name="T10" fmla="*/ 0 60000 65536"/>
                        <a:gd name="T11" fmla="*/ 0 60000 65536"/>
                        <a:gd name="T12" fmla="*/ 0 60000 65536"/>
                        <a:gd name="T13" fmla="*/ 0 60000 65536"/>
                        <a:gd name="T14" fmla="*/ 0 60000 65536"/>
                        <a:gd name="T15" fmla="*/ 0 w 44"/>
                        <a:gd name="T16" fmla="*/ 0 h 58"/>
                        <a:gd name="T17" fmla="*/ 44 w 44"/>
                        <a:gd name="T18" fmla="*/ 58 h 58"/>
                      </a:gdLst>
                      <a:ahLst/>
                      <a:cxnLst>
                        <a:cxn ang="T10">
                          <a:pos x="T0" y="T1"/>
                        </a:cxn>
                        <a:cxn ang="T11">
                          <a:pos x="T2" y="T3"/>
                        </a:cxn>
                        <a:cxn ang="T12">
                          <a:pos x="T4" y="T5"/>
                        </a:cxn>
                        <a:cxn ang="T13">
                          <a:pos x="T6" y="T7"/>
                        </a:cxn>
                        <a:cxn ang="T14">
                          <a:pos x="T8" y="T9"/>
                        </a:cxn>
                      </a:cxnLst>
                      <a:rect l="T15" t="T16" r="T17" b="T18"/>
                      <a:pathLst>
                        <a:path w="44" h="58">
                          <a:moveTo>
                            <a:pt x="44" y="0"/>
                          </a:moveTo>
                          <a:lnTo>
                            <a:pt x="0" y="25"/>
                          </a:lnTo>
                          <a:lnTo>
                            <a:pt x="0" y="58"/>
                          </a:lnTo>
                          <a:lnTo>
                            <a:pt x="44" y="34"/>
                          </a:lnTo>
                          <a:lnTo>
                            <a:pt x="44" y="0"/>
                          </a:lnTo>
                        </a:path>
                      </a:pathLst>
                    </a:custGeom>
                    <a:noFill/>
                    <a:ln w="6350">
                      <a:solidFill>
                        <a:srgbClr val="000000"/>
                      </a:solidFill>
                      <a:round/>
                      <a:headEnd/>
                      <a:tailEnd/>
                    </a:ln>
                  </p:spPr>
                  <p:txBody>
                    <a:bodyPr/>
                    <a:lstStyle/>
                    <a:p>
                      <a:pPr defTabSz="457200"/>
                      <a:endParaRPr lang="en-US">
                        <a:solidFill>
                          <a:prstClr val="black"/>
                        </a:solidFill>
                      </a:endParaRPr>
                    </a:p>
                  </p:txBody>
                </p:sp>
                <p:sp>
                  <p:nvSpPr>
                    <p:cNvPr id="9430" name="Freeform 138"/>
                    <p:cNvSpPr>
                      <a:spLocks/>
                    </p:cNvSpPr>
                    <p:nvPr/>
                  </p:nvSpPr>
                  <p:spPr bwMode="auto">
                    <a:xfrm>
                      <a:off x="2100" y="2632"/>
                      <a:ext cx="44" cy="57"/>
                    </a:xfrm>
                    <a:custGeom>
                      <a:avLst/>
                      <a:gdLst>
                        <a:gd name="T0" fmla="*/ 44 w 44"/>
                        <a:gd name="T1" fmla="*/ 0 h 57"/>
                        <a:gd name="T2" fmla="*/ 0 w 44"/>
                        <a:gd name="T3" fmla="*/ 24 h 57"/>
                        <a:gd name="T4" fmla="*/ 0 w 44"/>
                        <a:gd name="T5" fmla="*/ 57 h 57"/>
                        <a:gd name="T6" fmla="*/ 44 w 44"/>
                        <a:gd name="T7" fmla="*/ 31 h 57"/>
                        <a:gd name="T8" fmla="*/ 44 w 44"/>
                        <a:gd name="T9" fmla="*/ 0 h 57"/>
                        <a:gd name="T10" fmla="*/ 0 60000 65536"/>
                        <a:gd name="T11" fmla="*/ 0 60000 65536"/>
                        <a:gd name="T12" fmla="*/ 0 60000 65536"/>
                        <a:gd name="T13" fmla="*/ 0 60000 65536"/>
                        <a:gd name="T14" fmla="*/ 0 60000 65536"/>
                        <a:gd name="T15" fmla="*/ 0 w 44"/>
                        <a:gd name="T16" fmla="*/ 0 h 57"/>
                        <a:gd name="T17" fmla="*/ 44 w 44"/>
                        <a:gd name="T18" fmla="*/ 57 h 57"/>
                      </a:gdLst>
                      <a:ahLst/>
                      <a:cxnLst>
                        <a:cxn ang="T10">
                          <a:pos x="T0" y="T1"/>
                        </a:cxn>
                        <a:cxn ang="T11">
                          <a:pos x="T2" y="T3"/>
                        </a:cxn>
                        <a:cxn ang="T12">
                          <a:pos x="T4" y="T5"/>
                        </a:cxn>
                        <a:cxn ang="T13">
                          <a:pos x="T6" y="T7"/>
                        </a:cxn>
                        <a:cxn ang="T14">
                          <a:pos x="T8" y="T9"/>
                        </a:cxn>
                      </a:cxnLst>
                      <a:rect l="T15" t="T16" r="T17" b="T18"/>
                      <a:pathLst>
                        <a:path w="44" h="57">
                          <a:moveTo>
                            <a:pt x="44" y="0"/>
                          </a:moveTo>
                          <a:lnTo>
                            <a:pt x="0" y="24"/>
                          </a:lnTo>
                          <a:lnTo>
                            <a:pt x="0" y="57"/>
                          </a:lnTo>
                          <a:lnTo>
                            <a:pt x="44" y="31"/>
                          </a:lnTo>
                          <a:lnTo>
                            <a:pt x="44" y="0"/>
                          </a:lnTo>
                          <a:close/>
                        </a:path>
                      </a:pathLst>
                    </a:custGeom>
                    <a:solidFill>
                      <a:srgbClr val="000000"/>
                    </a:solidFill>
                    <a:ln w="0">
                      <a:solidFill>
                        <a:srgbClr val="000000"/>
                      </a:solidFill>
                      <a:round/>
                      <a:headEnd/>
                      <a:tailEnd/>
                    </a:ln>
                  </p:spPr>
                  <p:txBody>
                    <a:bodyPr/>
                    <a:lstStyle/>
                    <a:p>
                      <a:pPr defTabSz="457200"/>
                      <a:endParaRPr lang="en-US">
                        <a:solidFill>
                          <a:prstClr val="black"/>
                        </a:solidFill>
                      </a:endParaRPr>
                    </a:p>
                  </p:txBody>
                </p:sp>
                <p:sp>
                  <p:nvSpPr>
                    <p:cNvPr id="9431" name="Freeform 139"/>
                    <p:cNvSpPr>
                      <a:spLocks/>
                    </p:cNvSpPr>
                    <p:nvPr/>
                  </p:nvSpPr>
                  <p:spPr bwMode="auto">
                    <a:xfrm>
                      <a:off x="2100" y="2632"/>
                      <a:ext cx="44" cy="57"/>
                    </a:xfrm>
                    <a:custGeom>
                      <a:avLst/>
                      <a:gdLst>
                        <a:gd name="T0" fmla="*/ 44 w 44"/>
                        <a:gd name="T1" fmla="*/ 0 h 57"/>
                        <a:gd name="T2" fmla="*/ 0 w 44"/>
                        <a:gd name="T3" fmla="*/ 24 h 57"/>
                        <a:gd name="T4" fmla="*/ 0 w 44"/>
                        <a:gd name="T5" fmla="*/ 57 h 57"/>
                        <a:gd name="T6" fmla="*/ 44 w 44"/>
                        <a:gd name="T7" fmla="*/ 31 h 57"/>
                        <a:gd name="T8" fmla="*/ 44 w 44"/>
                        <a:gd name="T9" fmla="*/ 0 h 57"/>
                        <a:gd name="T10" fmla="*/ 0 60000 65536"/>
                        <a:gd name="T11" fmla="*/ 0 60000 65536"/>
                        <a:gd name="T12" fmla="*/ 0 60000 65536"/>
                        <a:gd name="T13" fmla="*/ 0 60000 65536"/>
                        <a:gd name="T14" fmla="*/ 0 60000 65536"/>
                        <a:gd name="T15" fmla="*/ 0 w 44"/>
                        <a:gd name="T16" fmla="*/ 0 h 57"/>
                        <a:gd name="T17" fmla="*/ 44 w 44"/>
                        <a:gd name="T18" fmla="*/ 57 h 57"/>
                      </a:gdLst>
                      <a:ahLst/>
                      <a:cxnLst>
                        <a:cxn ang="T10">
                          <a:pos x="T0" y="T1"/>
                        </a:cxn>
                        <a:cxn ang="T11">
                          <a:pos x="T2" y="T3"/>
                        </a:cxn>
                        <a:cxn ang="T12">
                          <a:pos x="T4" y="T5"/>
                        </a:cxn>
                        <a:cxn ang="T13">
                          <a:pos x="T6" y="T7"/>
                        </a:cxn>
                        <a:cxn ang="T14">
                          <a:pos x="T8" y="T9"/>
                        </a:cxn>
                      </a:cxnLst>
                      <a:rect l="T15" t="T16" r="T17" b="T18"/>
                      <a:pathLst>
                        <a:path w="44" h="57">
                          <a:moveTo>
                            <a:pt x="44" y="0"/>
                          </a:moveTo>
                          <a:lnTo>
                            <a:pt x="0" y="24"/>
                          </a:lnTo>
                          <a:lnTo>
                            <a:pt x="0" y="57"/>
                          </a:lnTo>
                          <a:lnTo>
                            <a:pt x="44" y="31"/>
                          </a:lnTo>
                          <a:lnTo>
                            <a:pt x="44" y="0"/>
                          </a:lnTo>
                        </a:path>
                      </a:pathLst>
                    </a:custGeom>
                    <a:noFill/>
                    <a:ln w="6350">
                      <a:solidFill>
                        <a:srgbClr val="000000"/>
                      </a:solidFill>
                      <a:round/>
                      <a:headEnd/>
                      <a:tailEnd/>
                    </a:ln>
                  </p:spPr>
                  <p:txBody>
                    <a:bodyPr/>
                    <a:lstStyle/>
                    <a:p>
                      <a:pPr defTabSz="457200"/>
                      <a:endParaRPr lang="en-US">
                        <a:solidFill>
                          <a:prstClr val="black"/>
                        </a:solidFill>
                      </a:endParaRPr>
                    </a:p>
                  </p:txBody>
                </p:sp>
                <p:sp>
                  <p:nvSpPr>
                    <p:cNvPr id="9432" name="Freeform 140"/>
                    <p:cNvSpPr>
                      <a:spLocks/>
                    </p:cNvSpPr>
                    <p:nvPr/>
                  </p:nvSpPr>
                  <p:spPr bwMode="auto">
                    <a:xfrm>
                      <a:off x="2100" y="2680"/>
                      <a:ext cx="44" cy="58"/>
                    </a:xfrm>
                    <a:custGeom>
                      <a:avLst/>
                      <a:gdLst>
                        <a:gd name="T0" fmla="*/ 44 w 44"/>
                        <a:gd name="T1" fmla="*/ 0 h 58"/>
                        <a:gd name="T2" fmla="*/ 0 w 44"/>
                        <a:gd name="T3" fmla="*/ 24 h 58"/>
                        <a:gd name="T4" fmla="*/ 0 w 44"/>
                        <a:gd name="T5" fmla="*/ 58 h 58"/>
                        <a:gd name="T6" fmla="*/ 44 w 44"/>
                        <a:gd name="T7" fmla="*/ 33 h 58"/>
                        <a:gd name="T8" fmla="*/ 44 w 44"/>
                        <a:gd name="T9" fmla="*/ 0 h 58"/>
                        <a:gd name="T10" fmla="*/ 0 60000 65536"/>
                        <a:gd name="T11" fmla="*/ 0 60000 65536"/>
                        <a:gd name="T12" fmla="*/ 0 60000 65536"/>
                        <a:gd name="T13" fmla="*/ 0 60000 65536"/>
                        <a:gd name="T14" fmla="*/ 0 60000 65536"/>
                        <a:gd name="T15" fmla="*/ 0 w 44"/>
                        <a:gd name="T16" fmla="*/ 0 h 58"/>
                        <a:gd name="T17" fmla="*/ 44 w 44"/>
                        <a:gd name="T18" fmla="*/ 58 h 58"/>
                      </a:gdLst>
                      <a:ahLst/>
                      <a:cxnLst>
                        <a:cxn ang="T10">
                          <a:pos x="T0" y="T1"/>
                        </a:cxn>
                        <a:cxn ang="T11">
                          <a:pos x="T2" y="T3"/>
                        </a:cxn>
                        <a:cxn ang="T12">
                          <a:pos x="T4" y="T5"/>
                        </a:cxn>
                        <a:cxn ang="T13">
                          <a:pos x="T6" y="T7"/>
                        </a:cxn>
                        <a:cxn ang="T14">
                          <a:pos x="T8" y="T9"/>
                        </a:cxn>
                      </a:cxnLst>
                      <a:rect l="T15" t="T16" r="T17" b="T18"/>
                      <a:pathLst>
                        <a:path w="44" h="58">
                          <a:moveTo>
                            <a:pt x="44" y="0"/>
                          </a:moveTo>
                          <a:lnTo>
                            <a:pt x="0" y="24"/>
                          </a:lnTo>
                          <a:lnTo>
                            <a:pt x="0" y="58"/>
                          </a:lnTo>
                          <a:lnTo>
                            <a:pt x="44" y="33"/>
                          </a:lnTo>
                          <a:lnTo>
                            <a:pt x="44" y="0"/>
                          </a:lnTo>
                          <a:close/>
                        </a:path>
                      </a:pathLst>
                    </a:custGeom>
                    <a:solidFill>
                      <a:srgbClr val="000000"/>
                    </a:solidFill>
                    <a:ln w="0">
                      <a:solidFill>
                        <a:srgbClr val="000000"/>
                      </a:solidFill>
                      <a:round/>
                      <a:headEnd/>
                      <a:tailEnd/>
                    </a:ln>
                  </p:spPr>
                  <p:txBody>
                    <a:bodyPr/>
                    <a:lstStyle/>
                    <a:p>
                      <a:pPr defTabSz="457200"/>
                      <a:endParaRPr lang="en-US">
                        <a:solidFill>
                          <a:prstClr val="black"/>
                        </a:solidFill>
                      </a:endParaRPr>
                    </a:p>
                  </p:txBody>
                </p:sp>
                <p:sp>
                  <p:nvSpPr>
                    <p:cNvPr id="9433" name="Freeform 141"/>
                    <p:cNvSpPr>
                      <a:spLocks/>
                    </p:cNvSpPr>
                    <p:nvPr/>
                  </p:nvSpPr>
                  <p:spPr bwMode="auto">
                    <a:xfrm>
                      <a:off x="2100" y="2680"/>
                      <a:ext cx="44" cy="58"/>
                    </a:xfrm>
                    <a:custGeom>
                      <a:avLst/>
                      <a:gdLst>
                        <a:gd name="T0" fmla="*/ 44 w 44"/>
                        <a:gd name="T1" fmla="*/ 0 h 58"/>
                        <a:gd name="T2" fmla="*/ 0 w 44"/>
                        <a:gd name="T3" fmla="*/ 24 h 58"/>
                        <a:gd name="T4" fmla="*/ 0 w 44"/>
                        <a:gd name="T5" fmla="*/ 58 h 58"/>
                        <a:gd name="T6" fmla="*/ 44 w 44"/>
                        <a:gd name="T7" fmla="*/ 33 h 58"/>
                        <a:gd name="T8" fmla="*/ 44 w 44"/>
                        <a:gd name="T9" fmla="*/ 0 h 58"/>
                        <a:gd name="T10" fmla="*/ 0 60000 65536"/>
                        <a:gd name="T11" fmla="*/ 0 60000 65536"/>
                        <a:gd name="T12" fmla="*/ 0 60000 65536"/>
                        <a:gd name="T13" fmla="*/ 0 60000 65536"/>
                        <a:gd name="T14" fmla="*/ 0 60000 65536"/>
                        <a:gd name="T15" fmla="*/ 0 w 44"/>
                        <a:gd name="T16" fmla="*/ 0 h 58"/>
                        <a:gd name="T17" fmla="*/ 44 w 44"/>
                        <a:gd name="T18" fmla="*/ 58 h 58"/>
                      </a:gdLst>
                      <a:ahLst/>
                      <a:cxnLst>
                        <a:cxn ang="T10">
                          <a:pos x="T0" y="T1"/>
                        </a:cxn>
                        <a:cxn ang="T11">
                          <a:pos x="T2" y="T3"/>
                        </a:cxn>
                        <a:cxn ang="T12">
                          <a:pos x="T4" y="T5"/>
                        </a:cxn>
                        <a:cxn ang="T13">
                          <a:pos x="T6" y="T7"/>
                        </a:cxn>
                        <a:cxn ang="T14">
                          <a:pos x="T8" y="T9"/>
                        </a:cxn>
                      </a:cxnLst>
                      <a:rect l="T15" t="T16" r="T17" b="T18"/>
                      <a:pathLst>
                        <a:path w="44" h="58">
                          <a:moveTo>
                            <a:pt x="44" y="0"/>
                          </a:moveTo>
                          <a:lnTo>
                            <a:pt x="0" y="24"/>
                          </a:lnTo>
                          <a:lnTo>
                            <a:pt x="0" y="58"/>
                          </a:lnTo>
                          <a:lnTo>
                            <a:pt x="44" y="33"/>
                          </a:lnTo>
                          <a:lnTo>
                            <a:pt x="44" y="0"/>
                          </a:lnTo>
                        </a:path>
                      </a:pathLst>
                    </a:custGeom>
                    <a:noFill/>
                    <a:ln w="6350">
                      <a:solidFill>
                        <a:srgbClr val="000000"/>
                      </a:solidFill>
                      <a:round/>
                      <a:headEnd/>
                      <a:tailEnd/>
                    </a:ln>
                  </p:spPr>
                  <p:txBody>
                    <a:bodyPr/>
                    <a:lstStyle/>
                    <a:p>
                      <a:pPr defTabSz="457200"/>
                      <a:endParaRPr lang="en-US">
                        <a:solidFill>
                          <a:prstClr val="black"/>
                        </a:solidFill>
                      </a:endParaRPr>
                    </a:p>
                  </p:txBody>
                </p:sp>
                <p:sp>
                  <p:nvSpPr>
                    <p:cNvPr id="9434" name="Freeform 142"/>
                    <p:cNvSpPr>
                      <a:spLocks/>
                    </p:cNvSpPr>
                    <p:nvPr/>
                  </p:nvSpPr>
                  <p:spPr bwMode="auto">
                    <a:xfrm>
                      <a:off x="2100" y="2734"/>
                      <a:ext cx="44" cy="57"/>
                    </a:xfrm>
                    <a:custGeom>
                      <a:avLst/>
                      <a:gdLst>
                        <a:gd name="T0" fmla="*/ 44 w 44"/>
                        <a:gd name="T1" fmla="*/ 0 h 57"/>
                        <a:gd name="T2" fmla="*/ 0 w 44"/>
                        <a:gd name="T3" fmla="*/ 24 h 57"/>
                        <a:gd name="T4" fmla="*/ 0 w 44"/>
                        <a:gd name="T5" fmla="*/ 57 h 57"/>
                        <a:gd name="T6" fmla="*/ 44 w 44"/>
                        <a:gd name="T7" fmla="*/ 31 h 57"/>
                        <a:gd name="T8" fmla="*/ 44 w 44"/>
                        <a:gd name="T9" fmla="*/ 0 h 57"/>
                        <a:gd name="T10" fmla="*/ 0 60000 65536"/>
                        <a:gd name="T11" fmla="*/ 0 60000 65536"/>
                        <a:gd name="T12" fmla="*/ 0 60000 65536"/>
                        <a:gd name="T13" fmla="*/ 0 60000 65536"/>
                        <a:gd name="T14" fmla="*/ 0 60000 65536"/>
                        <a:gd name="T15" fmla="*/ 0 w 44"/>
                        <a:gd name="T16" fmla="*/ 0 h 57"/>
                        <a:gd name="T17" fmla="*/ 44 w 44"/>
                        <a:gd name="T18" fmla="*/ 57 h 57"/>
                      </a:gdLst>
                      <a:ahLst/>
                      <a:cxnLst>
                        <a:cxn ang="T10">
                          <a:pos x="T0" y="T1"/>
                        </a:cxn>
                        <a:cxn ang="T11">
                          <a:pos x="T2" y="T3"/>
                        </a:cxn>
                        <a:cxn ang="T12">
                          <a:pos x="T4" y="T5"/>
                        </a:cxn>
                        <a:cxn ang="T13">
                          <a:pos x="T6" y="T7"/>
                        </a:cxn>
                        <a:cxn ang="T14">
                          <a:pos x="T8" y="T9"/>
                        </a:cxn>
                      </a:cxnLst>
                      <a:rect l="T15" t="T16" r="T17" b="T18"/>
                      <a:pathLst>
                        <a:path w="44" h="57">
                          <a:moveTo>
                            <a:pt x="44" y="0"/>
                          </a:moveTo>
                          <a:lnTo>
                            <a:pt x="0" y="24"/>
                          </a:lnTo>
                          <a:lnTo>
                            <a:pt x="0" y="57"/>
                          </a:lnTo>
                          <a:lnTo>
                            <a:pt x="44" y="31"/>
                          </a:lnTo>
                          <a:lnTo>
                            <a:pt x="44" y="0"/>
                          </a:lnTo>
                          <a:close/>
                        </a:path>
                      </a:pathLst>
                    </a:custGeom>
                    <a:solidFill>
                      <a:srgbClr val="000000"/>
                    </a:solidFill>
                    <a:ln w="0">
                      <a:solidFill>
                        <a:srgbClr val="000000"/>
                      </a:solidFill>
                      <a:round/>
                      <a:headEnd/>
                      <a:tailEnd/>
                    </a:ln>
                  </p:spPr>
                  <p:txBody>
                    <a:bodyPr/>
                    <a:lstStyle/>
                    <a:p>
                      <a:pPr defTabSz="457200"/>
                      <a:endParaRPr lang="en-US">
                        <a:solidFill>
                          <a:prstClr val="black"/>
                        </a:solidFill>
                      </a:endParaRPr>
                    </a:p>
                  </p:txBody>
                </p:sp>
                <p:sp>
                  <p:nvSpPr>
                    <p:cNvPr id="9435" name="Freeform 143"/>
                    <p:cNvSpPr>
                      <a:spLocks/>
                    </p:cNvSpPr>
                    <p:nvPr/>
                  </p:nvSpPr>
                  <p:spPr bwMode="auto">
                    <a:xfrm>
                      <a:off x="2100" y="2734"/>
                      <a:ext cx="44" cy="57"/>
                    </a:xfrm>
                    <a:custGeom>
                      <a:avLst/>
                      <a:gdLst>
                        <a:gd name="T0" fmla="*/ 44 w 44"/>
                        <a:gd name="T1" fmla="*/ 0 h 57"/>
                        <a:gd name="T2" fmla="*/ 0 w 44"/>
                        <a:gd name="T3" fmla="*/ 24 h 57"/>
                        <a:gd name="T4" fmla="*/ 0 w 44"/>
                        <a:gd name="T5" fmla="*/ 57 h 57"/>
                        <a:gd name="T6" fmla="*/ 44 w 44"/>
                        <a:gd name="T7" fmla="*/ 31 h 57"/>
                        <a:gd name="T8" fmla="*/ 44 w 44"/>
                        <a:gd name="T9" fmla="*/ 0 h 57"/>
                        <a:gd name="T10" fmla="*/ 0 60000 65536"/>
                        <a:gd name="T11" fmla="*/ 0 60000 65536"/>
                        <a:gd name="T12" fmla="*/ 0 60000 65536"/>
                        <a:gd name="T13" fmla="*/ 0 60000 65536"/>
                        <a:gd name="T14" fmla="*/ 0 60000 65536"/>
                        <a:gd name="T15" fmla="*/ 0 w 44"/>
                        <a:gd name="T16" fmla="*/ 0 h 57"/>
                        <a:gd name="T17" fmla="*/ 44 w 44"/>
                        <a:gd name="T18" fmla="*/ 57 h 57"/>
                      </a:gdLst>
                      <a:ahLst/>
                      <a:cxnLst>
                        <a:cxn ang="T10">
                          <a:pos x="T0" y="T1"/>
                        </a:cxn>
                        <a:cxn ang="T11">
                          <a:pos x="T2" y="T3"/>
                        </a:cxn>
                        <a:cxn ang="T12">
                          <a:pos x="T4" y="T5"/>
                        </a:cxn>
                        <a:cxn ang="T13">
                          <a:pos x="T6" y="T7"/>
                        </a:cxn>
                        <a:cxn ang="T14">
                          <a:pos x="T8" y="T9"/>
                        </a:cxn>
                      </a:cxnLst>
                      <a:rect l="T15" t="T16" r="T17" b="T18"/>
                      <a:pathLst>
                        <a:path w="44" h="57">
                          <a:moveTo>
                            <a:pt x="44" y="0"/>
                          </a:moveTo>
                          <a:lnTo>
                            <a:pt x="0" y="24"/>
                          </a:lnTo>
                          <a:lnTo>
                            <a:pt x="0" y="57"/>
                          </a:lnTo>
                          <a:lnTo>
                            <a:pt x="44" y="31"/>
                          </a:lnTo>
                          <a:lnTo>
                            <a:pt x="44" y="0"/>
                          </a:lnTo>
                        </a:path>
                      </a:pathLst>
                    </a:custGeom>
                    <a:noFill/>
                    <a:ln w="6350">
                      <a:solidFill>
                        <a:srgbClr val="000000"/>
                      </a:solidFill>
                      <a:round/>
                      <a:headEnd/>
                      <a:tailEnd/>
                    </a:ln>
                  </p:spPr>
                  <p:txBody>
                    <a:bodyPr/>
                    <a:lstStyle/>
                    <a:p>
                      <a:pPr defTabSz="457200"/>
                      <a:endParaRPr lang="en-US">
                        <a:solidFill>
                          <a:prstClr val="black"/>
                        </a:solidFill>
                      </a:endParaRPr>
                    </a:p>
                  </p:txBody>
                </p:sp>
                <p:sp>
                  <p:nvSpPr>
                    <p:cNvPr id="9436" name="Freeform 144"/>
                    <p:cNvSpPr>
                      <a:spLocks/>
                    </p:cNvSpPr>
                    <p:nvPr/>
                  </p:nvSpPr>
                  <p:spPr bwMode="auto">
                    <a:xfrm>
                      <a:off x="2105" y="2623"/>
                      <a:ext cx="45" cy="57"/>
                    </a:xfrm>
                    <a:custGeom>
                      <a:avLst/>
                      <a:gdLst>
                        <a:gd name="T0" fmla="*/ 45 w 45"/>
                        <a:gd name="T1" fmla="*/ 0 h 57"/>
                        <a:gd name="T2" fmla="*/ 0 w 45"/>
                        <a:gd name="T3" fmla="*/ 24 h 57"/>
                        <a:gd name="T4" fmla="*/ 0 w 45"/>
                        <a:gd name="T5" fmla="*/ 57 h 57"/>
                        <a:gd name="T6" fmla="*/ 45 w 45"/>
                        <a:gd name="T7" fmla="*/ 31 h 57"/>
                        <a:gd name="T8" fmla="*/ 45 w 45"/>
                        <a:gd name="T9" fmla="*/ 0 h 57"/>
                        <a:gd name="T10" fmla="*/ 0 60000 65536"/>
                        <a:gd name="T11" fmla="*/ 0 60000 65536"/>
                        <a:gd name="T12" fmla="*/ 0 60000 65536"/>
                        <a:gd name="T13" fmla="*/ 0 60000 65536"/>
                        <a:gd name="T14" fmla="*/ 0 60000 65536"/>
                        <a:gd name="T15" fmla="*/ 0 w 45"/>
                        <a:gd name="T16" fmla="*/ 0 h 57"/>
                        <a:gd name="T17" fmla="*/ 45 w 45"/>
                        <a:gd name="T18" fmla="*/ 57 h 57"/>
                      </a:gdLst>
                      <a:ahLst/>
                      <a:cxnLst>
                        <a:cxn ang="T10">
                          <a:pos x="T0" y="T1"/>
                        </a:cxn>
                        <a:cxn ang="T11">
                          <a:pos x="T2" y="T3"/>
                        </a:cxn>
                        <a:cxn ang="T12">
                          <a:pos x="T4" y="T5"/>
                        </a:cxn>
                        <a:cxn ang="T13">
                          <a:pos x="T6" y="T7"/>
                        </a:cxn>
                        <a:cxn ang="T14">
                          <a:pos x="T8" y="T9"/>
                        </a:cxn>
                      </a:cxnLst>
                      <a:rect l="T15" t="T16" r="T17" b="T18"/>
                      <a:pathLst>
                        <a:path w="45" h="57">
                          <a:moveTo>
                            <a:pt x="45" y="0"/>
                          </a:moveTo>
                          <a:lnTo>
                            <a:pt x="0" y="24"/>
                          </a:lnTo>
                          <a:lnTo>
                            <a:pt x="0" y="57"/>
                          </a:lnTo>
                          <a:lnTo>
                            <a:pt x="45" y="31"/>
                          </a:lnTo>
                          <a:lnTo>
                            <a:pt x="45" y="0"/>
                          </a:lnTo>
                          <a:close/>
                        </a:path>
                      </a:pathLst>
                    </a:custGeom>
                    <a:solidFill>
                      <a:srgbClr val="FFFF00"/>
                    </a:solidFill>
                    <a:ln w="0">
                      <a:solidFill>
                        <a:srgbClr val="FFFF00"/>
                      </a:solidFill>
                      <a:round/>
                      <a:headEnd/>
                      <a:tailEnd/>
                    </a:ln>
                  </p:spPr>
                  <p:txBody>
                    <a:bodyPr/>
                    <a:lstStyle/>
                    <a:p>
                      <a:pPr defTabSz="457200"/>
                      <a:endParaRPr lang="en-US">
                        <a:solidFill>
                          <a:prstClr val="black"/>
                        </a:solidFill>
                      </a:endParaRPr>
                    </a:p>
                  </p:txBody>
                </p:sp>
                <p:sp>
                  <p:nvSpPr>
                    <p:cNvPr id="9437" name="Freeform 145"/>
                    <p:cNvSpPr>
                      <a:spLocks/>
                    </p:cNvSpPr>
                    <p:nvPr/>
                  </p:nvSpPr>
                  <p:spPr bwMode="auto">
                    <a:xfrm>
                      <a:off x="2105" y="2623"/>
                      <a:ext cx="45" cy="57"/>
                    </a:xfrm>
                    <a:custGeom>
                      <a:avLst/>
                      <a:gdLst>
                        <a:gd name="T0" fmla="*/ 45 w 45"/>
                        <a:gd name="T1" fmla="*/ 0 h 57"/>
                        <a:gd name="T2" fmla="*/ 0 w 45"/>
                        <a:gd name="T3" fmla="*/ 24 h 57"/>
                        <a:gd name="T4" fmla="*/ 0 w 45"/>
                        <a:gd name="T5" fmla="*/ 57 h 57"/>
                        <a:gd name="T6" fmla="*/ 45 w 45"/>
                        <a:gd name="T7" fmla="*/ 31 h 57"/>
                        <a:gd name="T8" fmla="*/ 45 w 45"/>
                        <a:gd name="T9" fmla="*/ 0 h 57"/>
                        <a:gd name="T10" fmla="*/ 0 60000 65536"/>
                        <a:gd name="T11" fmla="*/ 0 60000 65536"/>
                        <a:gd name="T12" fmla="*/ 0 60000 65536"/>
                        <a:gd name="T13" fmla="*/ 0 60000 65536"/>
                        <a:gd name="T14" fmla="*/ 0 60000 65536"/>
                        <a:gd name="T15" fmla="*/ 0 w 45"/>
                        <a:gd name="T16" fmla="*/ 0 h 57"/>
                        <a:gd name="T17" fmla="*/ 45 w 45"/>
                        <a:gd name="T18" fmla="*/ 57 h 57"/>
                      </a:gdLst>
                      <a:ahLst/>
                      <a:cxnLst>
                        <a:cxn ang="T10">
                          <a:pos x="T0" y="T1"/>
                        </a:cxn>
                        <a:cxn ang="T11">
                          <a:pos x="T2" y="T3"/>
                        </a:cxn>
                        <a:cxn ang="T12">
                          <a:pos x="T4" y="T5"/>
                        </a:cxn>
                        <a:cxn ang="T13">
                          <a:pos x="T6" y="T7"/>
                        </a:cxn>
                        <a:cxn ang="T14">
                          <a:pos x="T8" y="T9"/>
                        </a:cxn>
                      </a:cxnLst>
                      <a:rect l="T15" t="T16" r="T17" b="T18"/>
                      <a:pathLst>
                        <a:path w="45" h="57">
                          <a:moveTo>
                            <a:pt x="45" y="0"/>
                          </a:moveTo>
                          <a:lnTo>
                            <a:pt x="0" y="24"/>
                          </a:lnTo>
                          <a:lnTo>
                            <a:pt x="0" y="57"/>
                          </a:lnTo>
                          <a:lnTo>
                            <a:pt x="45" y="31"/>
                          </a:lnTo>
                          <a:lnTo>
                            <a:pt x="45" y="0"/>
                          </a:lnTo>
                        </a:path>
                      </a:pathLst>
                    </a:custGeom>
                    <a:noFill/>
                    <a:ln w="6350">
                      <a:solidFill>
                        <a:srgbClr val="000000"/>
                      </a:solidFill>
                      <a:round/>
                      <a:headEnd/>
                      <a:tailEnd/>
                    </a:ln>
                  </p:spPr>
                  <p:txBody>
                    <a:bodyPr/>
                    <a:lstStyle/>
                    <a:p>
                      <a:pPr defTabSz="457200"/>
                      <a:endParaRPr lang="en-US">
                        <a:solidFill>
                          <a:prstClr val="black"/>
                        </a:solidFill>
                      </a:endParaRPr>
                    </a:p>
                  </p:txBody>
                </p:sp>
                <p:sp>
                  <p:nvSpPr>
                    <p:cNvPr id="9438" name="Freeform 146"/>
                    <p:cNvSpPr>
                      <a:spLocks/>
                    </p:cNvSpPr>
                    <p:nvPr/>
                  </p:nvSpPr>
                  <p:spPr bwMode="auto">
                    <a:xfrm>
                      <a:off x="2105" y="2671"/>
                      <a:ext cx="45" cy="57"/>
                    </a:xfrm>
                    <a:custGeom>
                      <a:avLst/>
                      <a:gdLst>
                        <a:gd name="T0" fmla="*/ 45 w 45"/>
                        <a:gd name="T1" fmla="*/ 0 h 57"/>
                        <a:gd name="T2" fmla="*/ 0 w 45"/>
                        <a:gd name="T3" fmla="*/ 24 h 57"/>
                        <a:gd name="T4" fmla="*/ 0 w 45"/>
                        <a:gd name="T5" fmla="*/ 57 h 57"/>
                        <a:gd name="T6" fmla="*/ 45 w 45"/>
                        <a:gd name="T7" fmla="*/ 33 h 57"/>
                        <a:gd name="T8" fmla="*/ 45 w 45"/>
                        <a:gd name="T9" fmla="*/ 0 h 57"/>
                        <a:gd name="T10" fmla="*/ 0 60000 65536"/>
                        <a:gd name="T11" fmla="*/ 0 60000 65536"/>
                        <a:gd name="T12" fmla="*/ 0 60000 65536"/>
                        <a:gd name="T13" fmla="*/ 0 60000 65536"/>
                        <a:gd name="T14" fmla="*/ 0 60000 65536"/>
                        <a:gd name="T15" fmla="*/ 0 w 45"/>
                        <a:gd name="T16" fmla="*/ 0 h 57"/>
                        <a:gd name="T17" fmla="*/ 45 w 45"/>
                        <a:gd name="T18" fmla="*/ 57 h 57"/>
                      </a:gdLst>
                      <a:ahLst/>
                      <a:cxnLst>
                        <a:cxn ang="T10">
                          <a:pos x="T0" y="T1"/>
                        </a:cxn>
                        <a:cxn ang="T11">
                          <a:pos x="T2" y="T3"/>
                        </a:cxn>
                        <a:cxn ang="T12">
                          <a:pos x="T4" y="T5"/>
                        </a:cxn>
                        <a:cxn ang="T13">
                          <a:pos x="T6" y="T7"/>
                        </a:cxn>
                        <a:cxn ang="T14">
                          <a:pos x="T8" y="T9"/>
                        </a:cxn>
                      </a:cxnLst>
                      <a:rect l="T15" t="T16" r="T17" b="T18"/>
                      <a:pathLst>
                        <a:path w="45" h="57">
                          <a:moveTo>
                            <a:pt x="45" y="0"/>
                          </a:moveTo>
                          <a:lnTo>
                            <a:pt x="0" y="24"/>
                          </a:lnTo>
                          <a:lnTo>
                            <a:pt x="0" y="57"/>
                          </a:lnTo>
                          <a:lnTo>
                            <a:pt x="45" y="33"/>
                          </a:lnTo>
                          <a:lnTo>
                            <a:pt x="45" y="0"/>
                          </a:lnTo>
                          <a:close/>
                        </a:path>
                      </a:pathLst>
                    </a:custGeom>
                    <a:solidFill>
                      <a:srgbClr val="FFFF00"/>
                    </a:solidFill>
                    <a:ln w="0">
                      <a:solidFill>
                        <a:srgbClr val="FFFF00"/>
                      </a:solidFill>
                      <a:round/>
                      <a:headEnd/>
                      <a:tailEnd/>
                    </a:ln>
                  </p:spPr>
                  <p:txBody>
                    <a:bodyPr/>
                    <a:lstStyle/>
                    <a:p>
                      <a:pPr defTabSz="457200"/>
                      <a:endParaRPr lang="en-US">
                        <a:solidFill>
                          <a:prstClr val="black"/>
                        </a:solidFill>
                      </a:endParaRPr>
                    </a:p>
                  </p:txBody>
                </p:sp>
                <p:sp>
                  <p:nvSpPr>
                    <p:cNvPr id="9439" name="Freeform 147"/>
                    <p:cNvSpPr>
                      <a:spLocks/>
                    </p:cNvSpPr>
                    <p:nvPr/>
                  </p:nvSpPr>
                  <p:spPr bwMode="auto">
                    <a:xfrm>
                      <a:off x="2105" y="2671"/>
                      <a:ext cx="45" cy="57"/>
                    </a:xfrm>
                    <a:custGeom>
                      <a:avLst/>
                      <a:gdLst>
                        <a:gd name="T0" fmla="*/ 45 w 45"/>
                        <a:gd name="T1" fmla="*/ 0 h 57"/>
                        <a:gd name="T2" fmla="*/ 0 w 45"/>
                        <a:gd name="T3" fmla="*/ 24 h 57"/>
                        <a:gd name="T4" fmla="*/ 0 w 45"/>
                        <a:gd name="T5" fmla="*/ 57 h 57"/>
                        <a:gd name="T6" fmla="*/ 45 w 45"/>
                        <a:gd name="T7" fmla="*/ 33 h 57"/>
                        <a:gd name="T8" fmla="*/ 45 w 45"/>
                        <a:gd name="T9" fmla="*/ 0 h 57"/>
                        <a:gd name="T10" fmla="*/ 0 60000 65536"/>
                        <a:gd name="T11" fmla="*/ 0 60000 65536"/>
                        <a:gd name="T12" fmla="*/ 0 60000 65536"/>
                        <a:gd name="T13" fmla="*/ 0 60000 65536"/>
                        <a:gd name="T14" fmla="*/ 0 60000 65536"/>
                        <a:gd name="T15" fmla="*/ 0 w 45"/>
                        <a:gd name="T16" fmla="*/ 0 h 57"/>
                        <a:gd name="T17" fmla="*/ 45 w 45"/>
                        <a:gd name="T18" fmla="*/ 57 h 57"/>
                      </a:gdLst>
                      <a:ahLst/>
                      <a:cxnLst>
                        <a:cxn ang="T10">
                          <a:pos x="T0" y="T1"/>
                        </a:cxn>
                        <a:cxn ang="T11">
                          <a:pos x="T2" y="T3"/>
                        </a:cxn>
                        <a:cxn ang="T12">
                          <a:pos x="T4" y="T5"/>
                        </a:cxn>
                        <a:cxn ang="T13">
                          <a:pos x="T6" y="T7"/>
                        </a:cxn>
                        <a:cxn ang="T14">
                          <a:pos x="T8" y="T9"/>
                        </a:cxn>
                      </a:cxnLst>
                      <a:rect l="T15" t="T16" r="T17" b="T18"/>
                      <a:pathLst>
                        <a:path w="45" h="57">
                          <a:moveTo>
                            <a:pt x="45" y="0"/>
                          </a:moveTo>
                          <a:lnTo>
                            <a:pt x="0" y="24"/>
                          </a:lnTo>
                          <a:lnTo>
                            <a:pt x="0" y="57"/>
                          </a:lnTo>
                          <a:lnTo>
                            <a:pt x="45" y="33"/>
                          </a:lnTo>
                          <a:lnTo>
                            <a:pt x="45" y="0"/>
                          </a:lnTo>
                        </a:path>
                      </a:pathLst>
                    </a:custGeom>
                    <a:noFill/>
                    <a:ln w="6350">
                      <a:solidFill>
                        <a:srgbClr val="000000"/>
                      </a:solidFill>
                      <a:round/>
                      <a:headEnd/>
                      <a:tailEnd/>
                    </a:ln>
                  </p:spPr>
                  <p:txBody>
                    <a:bodyPr/>
                    <a:lstStyle/>
                    <a:p>
                      <a:pPr defTabSz="457200"/>
                      <a:endParaRPr lang="en-US">
                        <a:solidFill>
                          <a:prstClr val="black"/>
                        </a:solidFill>
                      </a:endParaRPr>
                    </a:p>
                  </p:txBody>
                </p:sp>
                <p:sp>
                  <p:nvSpPr>
                    <p:cNvPr id="9440" name="Freeform 148"/>
                    <p:cNvSpPr>
                      <a:spLocks/>
                    </p:cNvSpPr>
                    <p:nvPr/>
                  </p:nvSpPr>
                  <p:spPr bwMode="auto">
                    <a:xfrm>
                      <a:off x="2105" y="2725"/>
                      <a:ext cx="45" cy="57"/>
                    </a:xfrm>
                    <a:custGeom>
                      <a:avLst/>
                      <a:gdLst>
                        <a:gd name="T0" fmla="*/ 45 w 45"/>
                        <a:gd name="T1" fmla="*/ 0 h 57"/>
                        <a:gd name="T2" fmla="*/ 0 w 45"/>
                        <a:gd name="T3" fmla="*/ 24 h 57"/>
                        <a:gd name="T4" fmla="*/ 0 w 45"/>
                        <a:gd name="T5" fmla="*/ 57 h 57"/>
                        <a:gd name="T6" fmla="*/ 45 w 45"/>
                        <a:gd name="T7" fmla="*/ 31 h 57"/>
                        <a:gd name="T8" fmla="*/ 45 w 45"/>
                        <a:gd name="T9" fmla="*/ 0 h 57"/>
                        <a:gd name="T10" fmla="*/ 0 60000 65536"/>
                        <a:gd name="T11" fmla="*/ 0 60000 65536"/>
                        <a:gd name="T12" fmla="*/ 0 60000 65536"/>
                        <a:gd name="T13" fmla="*/ 0 60000 65536"/>
                        <a:gd name="T14" fmla="*/ 0 60000 65536"/>
                        <a:gd name="T15" fmla="*/ 0 w 45"/>
                        <a:gd name="T16" fmla="*/ 0 h 57"/>
                        <a:gd name="T17" fmla="*/ 45 w 45"/>
                        <a:gd name="T18" fmla="*/ 57 h 57"/>
                      </a:gdLst>
                      <a:ahLst/>
                      <a:cxnLst>
                        <a:cxn ang="T10">
                          <a:pos x="T0" y="T1"/>
                        </a:cxn>
                        <a:cxn ang="T11">
                          <a:pos x="T2" y="T3"/>
                        </a:cxn>
                        <a:cxn ang="T12">
                          <a:pos x="T4" y="T5"/>
                        </a:cxn>
                        <a:cxn ang="T13">
                          <a:pos x="T6" y="T7"/>
                        </a:cxn>
                        <a:cxn ang="T14">
                          <a:pos x="T8" y="T9"/>
                        </a:cxn>
                      </a:cxnLst>
                      <a:rect l="T15" t="T16" r="T17" b="T18"/>
                      <a:pathLst>
                        <a:path w="45" h="57">
                          <a:moveTo>
                            <a:pt x="45" y="0"/>
                          </a:moveTo>
                          <a:lnTo>
                            <a:pt x="0" y="24"/>
                          </a:lnTo>
                          <a:lnTo>
                            <a:pt x="0" y="57"/>
                          </a:lnTo>
                          <a:lnTo>
                            <a:pt x="45" y="31"/>
                          </a:lnTo>
                          <a:lnTo>
                            <a:pt x="45" y="0"/>
                          </a:lnTo>
                          <a:close/>
                        </a:path>
                      </a:pathLst>
                    </a:custGeom>
                    <a:solidFill>
                      <a:srgbClr val="FFFF00"/>
                    </a:solidFill>
                    <a:ln w="0">
                      <a:solidFill>
                        <a:srgbClr val="FFFF00"/>
                      </a:solidFill>
                      <a:round/>
                      <a:headEnd/>
                      <a:tailEnd/>
                    </a:ln>
                  </p:spPr>
                  <p:txBody>
                    <a:bodyPr/>
                    <a:lstStyle/>
                    <a:p>
                      <a:pPr defTabSz="457200"/>
                      <a:endParaRPr lang="en-US">
                        <a:solidFill>
                          <a:prstClr val="black"/>
                        </a:solidFill>
                      </a:endParaRPr>
                    </a:p>
                  </p:txBody>
                </p:sp>
                <p:sp>
                  <p:nvSpPr>
                    <p:cNvPr id="9441" name="Freeform 149"/>
                    <p:cNvSpPr>
                      <a:spLocks/>
                    </p:cNvSpPr>
                    <p:nvPr/>
                  </p:nvSpPr>
                  <p:spPr bwMode="auto">
                    <a:xfrm>
                      <a:off x="2105" y="2725"/>
                      <a:ext cx="45" cy="57"/>
                    </a:xfrm>
                    <a:custGeom>
                      <a:avLst/>
                      <a:gdLst>
                        <a:gd name="T0" fmla="*/ 45 w 45"/>
                        <a:gd name="T1" fmla="*/ 0 h 57"/>
                        <a:gd name="T2" fmla="*/ 0 w 45"/>
                        <a:gd name="T3" fmla="*/ 24 h 57"/>
                        <a:gd name="T4" fmla="*/ 0 w 45"/>
                        <a:gd name="T5" fmla="*/ 57 h 57"/>
                        <a:gd name="T6" fmla="*/ 45 w 45"/>
                        <a:gd name="T7" fmla="*/ 31 h 57"/>
                        <a:gd name="T8" fmla="*/ 45 w 45"/>
                        <a:gd name="T9" fmla="*/ 0 h 57"/>
                        <a:gd name="T10" fmla="*/ 0 60000 65536"/>
                        <a:gd name="T11" fmla="*/ 0 60000 65536"/>
                        <a:gd name="T12" fmla="*/ 0 60000 65536"/>
                        <a:gd name="T13" fmla="*/ 0 60000 65536"/>
                        <a:gd name="T14" fmla="*/ 0 60000 65536"/>
                        <a:gd name="T15" fmla="*/ 0 w 45"/>
                        <a:gd name="T16" fmla="*/ 0 h 57"/>
                        <a:gd name="T17" fmla="*/ 45 w 45"/>
                        <a:gd name="T18" fmla="*/ 57 h 57"/>
                      </a:gdLst>
                      <a:ahLst/>
                      <a:cxnLst>
                        <a:cxn ang="T10">
                          <a:pos x="T0" y="T1"/>
                        </a:cxn>
                        <a:cxn ang="T11">
                          <a:pos x="T2" y="T3"/>
                        </a:cxn>
                        <a:cxn ang="T12">
                          <a:pos x="T4" y="T5"/>
                        </a:cxn>
                        <a:cxn ang="T13">
                          <a:pos x="T6" y="T7"/>
                        </a:cxn>
                        <a:cxn ang="T14">
                          <a:pos x="T8" y="T9"/>
                        </a:cxn>
                      </a:cxnLst>
                      <a:rect l="T15" t="T16" r="T17" b="T18"/>
                      <a:pathLst>
                        <a:path w="45" h="57">
                          <a:moveTo>
                            <a:pt x="45" y="0"/>
                          </a:moveTo>
                          <a:lnTo>
                            <a:pt x="0" y="24"/>
                          </a:lnTo>
                          <a:lnTo>
                            <a:pt x="0" y="57"/>
                          </a:lnTo>
                          <a:lnTo>
                            <a:pt x="45" y="31"/>
                          </a:lnTo>
                          <a:lnTo>
                            <a:pt x="45" y="0"/>
                          </a:lnTo>
                        </a:path>
                      </a:pathLst>
                    </a:custGeom>
                    <a:noFill/>
                    <a:ln w="6350">
                      <a:solidFill>
                        <a:srgbClr val="000000"/>
                      </a:solidFill>
                      <a:round/>
                      <a:headEnd/>
                      <a:tailEnd/>
                    </a:ln>
                  </p:spPr>
                  <p:txBody>
                    <a:bodyPr/>
                    <a:lstStyle/>
                    <a:p>
                      <a:pPr defTabSz="457200"/>
                      <a:endParaRPr lang="en-US">
                        <a:solidFill>
                          <a:prstClr val="black"/>
                        </a:solidFill>
                      </a:endParaRPr>
                    </a:p>
                  </p:txBody>
                </p:sp>
                <p:sp>
                  <p:nvSpPr>
                    <p:cNvPr id="9442" name="Freeform 159"/>
                    <p:cNvSpPr>
                      <a:spLocks/>
                    </p:cNvSpPr>
                    <p:nvPr/>
                  </p:nvSpPr>
                  <p:spPr bwMode="auto">
                    <a:xfrm>
                      <a:off x="2537" y="2166"/>
                      <a:ext cx="673" cy="414"/>
                    </a:xfrm>
                    <a:custGeom>
                      <a:avLst/>
                      <a:gdLst>
                        <a:gd name="T0" fmla="*/ 0 w 673"/>
                        <a:gd name="T1" fmla="*/ 362 h 414"/>
                        <a:gd name="T2" fmla="*/ 633 w 673"/>
                        <a:gd name="T3" fmla="*/ 2 h 414"/>
                        <a:gd name="T4" fmla="*/ 634 w 673"/>
                        <a:gd name="T5" fmla="*/ 0 h 414"/>
                        <a:gd name="T6" fmla="*/ 640 w 673"/>
                        <a:gd name="T7" fmla="*/ 0 h 414"/>
                        <a:gd name="T8" fmla="*/ 647 w 673"/>
                        <a:gd name="T9" fmla="*/ 2 h 414"/>
                        <a:gd name="T10" fmla="*/ 655 w 673"/>
                        <a:gd name="T11" fmla="*/ 4 h 414"/>
                        <a:gd name="T12" fmla="*/ 662 w 673"/>
                        <a:gd name="T13" fmla="*/ 10 h 414"/>
                        <a:gd name="T14" fmla="*/ 670 w 673"/>
                        <a:gd name="T15" fmla="*/ 19 h 414"/>
                        <a:gd name="T16" fmla="*/ 673 w 673"/>
                        <a:gd name="T17" fmla="*/ 34 h 414"/>
                        <a:gd name="T18" fmla="*/ 673 w 673"/>
                        <a:gd name="T19" fmla="*/ 54 h 414"/>
                        <a:gd name="T20" fmla="*/ 41 w 673"/>
                        <a:gd name="T21" fmla="*/ 414 h 414"/>
                        <a:gd name="T22" fmla="*/ 0 w 673"/>
                        <a:gd name="T23" fmla="*/ 362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73"/>
                        <a:gd name="T37" fmla="*/ 0 h 414"/>
                        <a:gd name="T38" fmla="*/ 673 w 673"/>
                        <a:gd name="T39" fmla="*/ 414 h 4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73" h="414">
                          <a:moveTo>
                            <a:pt x="0" y="362"/>
                          </a:moveTo>
                          <a:lnTo>
                            <a:pt x="633" y="2"/>
                          </a:lnTo>
                          <a:lnTo>
                            <a:pt x="634" y="0"/>
                          </a:lnTo>
                          <a:lnTo>
                            <a:pt x="640" y="0"/>
                          </a:lnTo>
                          <a:lnTo>
                            <a:pt x="647" y="2"/>
                          </a:lnTo>
                          <a:lnTo>
                            <a:pt x="655" y="4"/>
                          </a:lnTo>
                          <a:lnTo>
                            <a:pt x="662" y="10"/>
                          </a:lnTo>
                          <a:lnTo>
                            <a:pt x="670" y="19"/>
                          </a:lnTo>
                          <a:lnTo>
                            <a:pt x="673" y="34"/>
                          </a:lnTo>
                          <a:lnTo>
                            <a:pt x="673" y="54"/>
                          </a:lnTo>
                          <a:lnTo>
                            <a:pt x="41" y="414"/>
                          </a:lnTo>
                          <a:lnTo>
                            <a:pt x="0" y="362"/>
                          </a:lnTo>
                          <a:close/>
                        </a:path>
                      </a:pathLst>
                    </a:custGeom>
                    <a:solidFill>
                      <a:srgbClr val="FF0000"/>
                    </a:solidFill>
                    <a:ln w="0">
                      <a:solidFill>
                        <a:srgbClr val="FF0000"/>
                      </a:solidFill>
                      <a:round/>
                      <a:headEnd/>
                      <a:tailEnd/>
                    </a:ln>
                  </p:spPr>
                  <p:txBody>
                    <a:bodyPr/>
                    <a:lstStyle/>
                    <a:p>
                      <a:pPr defTabSz="457200"/>
                      <a:endParaRPr lang="en-US">
                        <a:solidFill>
                          <a:prstClr val="black"/>
                        </a:solidFill>
                      </a:endParaRPr>
                    </a:p>
                  </p:txBody>
                </p:sp>
                <p:sp>
                  <p:nvSpPr>
                    <p:cNvPr id="9443" name="Freeform 160"/>
                    <p:cNvSpPr>
                      <a:spLocks/>
                    </p:cNvSpPr>
                    <p:nvPr/>
                  </p:nvSpPr>
                  <p:spPr bwMode="auto">
                    <a:xfrm>
                      <a:off x="2537" y="2166"/>
                      <a:ext cx="673" cy="414"/>
                    </a:xfrm>
                    <a:custGeom>
                      <a:avLst/>
                      <a:gdLst>
                        <a:gd name="T0" fmla="*/ 0 w 673"/>
                        <a:gd name="T1" fmla="*/ 362 h 414"/>
                        <a:gd name="T2" fmla="*/ 633 w 673"/>
                        <a:gd name="T3" fmla="*/ 2 h 414"/>
                        <a:gd name="T4" fmla="*/ 634 w 673"/>
                        <a:gd name="T5" fmla="*/ 0 h 414"/>
                        <a:gd name="T6" fmla="*/ 640 w 673"/>
                        <a:gd name="T7" fmla="*/ 0 h 414"/>
                        <a:gd name="T8" fmla="*/ 647 w 673"/>
                        <a:gd name="T9" fmla="*/ 2 h 414"/>
                        <a:gd name="T10" fmla="*/ 655 w 673"/>
                        <a:gd name="T11" fmla="*/ 4 h 414"/>
                        <a:gd name="T12" fmla="*/ 662 w 673"/>
                        <a:gd name="T13" fmla="*/ 10 h 414"/>
                        <a:gd name="T14" fmla="*/ 670 w 673"/>
                        <a:gd name="T15" fmla="*/ 19 h 414"/>
                        <a:gd name="T16" fmla="*/ 673 w 673"/>
                        <a:gd name="T17" fmla="*/ 34 h 414"/>
                        <a:gd name="T18" fmla="*/ 673 w 673"/>
                        <a:gd name="T19" fmla="*/ 54 h 414"/>
                        <a:gd name="T20" fmla="*/ 41 w 673"/>
                        <a:gd name="T21" fmla="*/ 414 h 414"/>
                        <a:gd name="T22" fmla="*/ 0 w 673"/>
                        <a:gd name="T23" fmla="*/ 362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73"/>
                        <a:gd name="T37" fmla="*/ 0 h 414"/>
                        <a:gd name="T38" fmla="*/ 673 w 673"/>
                        <a:gd name="T39" fmla="*/ 414 h 4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73" h="414">
                          <a:moveTo>
                            <a:pt x="0" y="362"/>
                          </a:moveTo>
                          <a:lnTo>
                            <a:pt x="633" y="2"/>
                          </a:lnTo>
                          <a:lnTo>
                            <a:pt x="634" y="0"/>
                          </a:lnTo>
                          <a:lnTo>
                            <a:pt x="640" y="0"/>
                          </a:lnTo>
                          <a:lnTo>
                            <a:pt x="647" y="2"/>
                          </a:lnTo>
                          <a:lnTo>
                            <a:pt x="655" y="4"/>
                          </a:lnTo>
                          <a:lnTo>
                            <a:pt x="662" y="10"/>
                          </a:lnTo>
                          <a:lnTo>
                            <a:pt x="670" y="19"/>
                          </a:lnTo>
                          <a:lnTo>
                            <a:pt x="673" y="34"/>
                          </a:lnTo>
                          <a:lnTo>
                            <a:pt x="673" y="54"/>
                          </a:lnTo>
                          <a:lnTo>
                            <a:pt x="41" y="414"/>
                          </a:lnTo>
                          <a:lnTo>
                            <a:pt x="0" y="362"/>
                          </a:lnTo>
                        </a:path>
                      </a:pathLst>
                    </a:custGeom>
                    <a:noFill/>
                    <a:ln w="11113">
                      <a:solidFill>
                        <a:srgbClr val="000000"/>
                      </a:solidFill>
                      <a:round/>
                      <a:headEnd/>
                      <a:tailEnd/>
                    </a:ln>
                  </p:spPr>
                  <p:txBody>
                    <a:bodyPr/>
                    <a:lstStyle/>
                    <a:p>
                      <a:pPr defTabSz="457200"/>
                      <a:endParaRPr lang="en-US">
                        <a:solidFill>
                          <a:prstClr val="black"/>
                        </a:solidFill>
                      </a:endParaRPr>
                    </a:p>
                  </p:txBody>
                </p:sp>
                <p:sp>
                  <p:nvSpPr>
                    <p:cNvPr id="9444" name="Freeform 161"/>
                    <p:cNvSpPr>
                      <a:spLocks/>
                    </p:cNvSpPr>
                    <p:nvPr/>
                  </p:nvSpPr>
                  <p:spPr bwMode="auto">
                    <a:xfrm>
                      <a:off x="2543" y="2168"/>
                      <a:ext cx="667" cy="406"/>
                    </a:xfrm>
                    <a:custGeom>
                      <a:avLst/>
                      <a:gdLst>
                        <a:gd name="T0" fmla="*/ 630 w 667"/>
                        <a:gd name="T1" fmla="*/ 0 h 406"/>
                        <a:gd name="T2" fmla="*/ 632 w 667"/>
                        <a:gd name="T3" fmla="*/ 0 h 406"/>
                        <a:gd name="T4" fmla="*/ 638 w 667"/>
                        <a:gd name="T5" fmla="*/ 0 h 406"/>
                        <a:gd name="T6" fmla="*/ 645 w 667"/>
                        <a:gd name="T7" fmla="*/ 2 h 406"/>
                        <a:gd name="T8" fmla="*/ 654 w 667"/>
                        <a:gd name="T9" fmla="*/ 6 h 406"/>
                        <a:gd name="T10" fmla="*/ 662 w 667"/>
                        <a:gd name="T11" fmla="*/ 15 h 406"/>
                        <a:gd name="T12" fmla="*/ 666 w 667"/>
                        <a:gd name="T13" fmla="*/ 28 h 406"/>
                        <a:gd name="T14" fmla="*/ 667 w 667"/>
                        <a:gd name="T15" fmla="*/ 47 h 406"/>
                        <a:gd name="T16" fmla="*/ 35 w 667"/>
                        <a:gd name="T17" fmla="*/ 406 h 406"/>
                        <a:gd name="T18" fmla="*/ 0 w 667"/>
                        <a:gd name="T19" fmla="*/ 360 h 406"/>
                        <a:gd name="T20" fmla="*/ 630 w 667"/>
                        <a:gd name="T21" fmla="*/ 0 h 4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67"/>
                        <a:gd name="T34" fmla="*/ 0 h 406"/>
                        <a:gd name="T35" fmla="*/ 667 w 667"/>
                        <a:gd name="T36" fmla="*/ 406 h 40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67" h="406">
                          <a:moveTo>
                            <a:pt x="630" y="0"/>
                          </a:moveTo>
                          <a:lnTo>
                            <a:pt x="632" y="0"/>
                          </a:lnTo>
                          <a:lnTo>
                            <a:pt x="638" y="0"/>
                          </a:lnTo>
                          <a:lnTo>
                            <a:pt x="645" y="2"/>
                          </a:lnTo>
                          <a:lnTo>
                            <a:pt x="654" y="6"/>
                          </a:lnTo>
                          <a:lnTo>
                            <a:pt x="662" y="15"/>
                          </a:lnTo>
                          <a:lnTo>
                            <a:pt x="666" y="28"/>
                          </a:lnTo>
                          <a:lnTo>
                            <a:pt x="667" y="47"/>
                          </a:lnTo>
                          <a:lnTo>
                            <a:pt x="35" y="406"/>
                          </a:lnTo>
                          <a:lnTo>
                            <a:pt x="0" y="360"/>
                          </a:lnTo>
                          <a:lnTo>
                            <a:pt x="630" y="0"/>
                          </a:lnTo>
                          <a:close/>
                        </a:path>
                      </a:pathLst>
                    </a:custGeom>
                    <a:solidFill>
                      <a:srgbClr val="FF2B2B"/>
                    </a:solidFill>
                    <a:ln w="0">
                      <a:solidFill>
                        <a:srgbClr val="FF2B2B"/>
                      </a:solidFill>
                      <a:round/>
                      <a:headEnd/>
                      <a:tailEnd/>
                    </a:ln>
                  </p:spPr>
                  <p:txBody>
                    <a:bodyPr/>
                    <a:lstStyle/>
                    <a:p>
                      <a:pPr defTabSz="457200"/>
                      <a:endParaRPr lang="en-US">
                        <a:solidFill>
                          <a:prstClr val="black"/>
                        </a:solidFill>
                      </a:endParaRPr>
                    </a:p>
                  </p:txBody>
                </p:sp>
                <p:sp>
                  <p:nvSpPr>
                    <p:cNvPr id="9445" name="Freeform 162"/>
                    <p:cNvSpPr>
                      <a:spLocks/>
                    </p:cNvSpPr>
                    <p:nvPr/>
                  </p:nvSpPr>
                  <p:spPr bwMode="auto">
                    <a:xfrm>
                      <a:off x="2548" y="2170"/>
                      <a:ext cx="661" cy="397"/>
                    </a:xfrm>
                    <a:custGeom>
                      <a:avLst/>
                      <a:gdLst>
                        <a:gd name="T0" fmla="*/ 629 w 661"/>
                        <a:gd name="T1" fmla="*/ 0 h 397"/>
                        <a:gd name="T2" fmla="*/ 631 w 661"/>
                        <a:gd name="T3" fmla="*/ 0 h 397"/>
                        <a:gd name="T4" fmla="*/ 638 w 661"/>
                        <a:gd name="T5" fmla="*/ 0 h 397"/>
                        <a:gd name="T6" fmla="*/ 646 w 661"/>
                        <a:gd name="T7" fmla="*/ 4 h 397"/>
                        <a:gd name="T8" fmla="*/ 655 w 661"/>
                        <a:gd name="T9" fmla="*/ 11 h 397"/>
                        <a:gd name="T10" fmla="*/ 661 w 661"/>
                        <a:gd name="T11" fmla="*/ 22 h 397"/>
                        <a:gd name="T12" fmla="*/ 661 w 661"/>
                        <a:gd name="T13" fmla="*/ 39 h 397"/>
                        <a:gd name="T14" fmla="*/ 32 w 661"/>
                        <a:gd name="T15" fmla="*/ 397 h 397"/>
                        <a:gd name="T16" fmla="*/ 0 w 661"/>
                        <a:gd name="T17" fmla="*/ 358 h 397"/>
                        <a:gd name="T18" fmla="*/ 629 w 661"/>
                        <a:gd name="T19" fmla="*/ 0 h 3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61"/>
                        <a:gd name="T31" fmla="*/ 0 h 397"/>
                        <a:gd name="T32" fmla="*/ 661 w 661"/>
                        <a:gd name="T33" fmla="*/ 397 h 3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61" h="397">
                          <a:moveTo>
                            <a:pt x="629" y="0"/>
                          </a:moveTo>
                          <a:lnTo>
                            <a:pt x="631" y="0"/>
                          </a:lnTo>
                          <a:lnTo>
                            <a:pt x="638" y="0"/>
                          </a:lnTo>
                          <a:lnTo>
                            <a:pt x="646" y="4"/>
                          </a:lnTo>
                          <a:lnTo>
                            <a:pt x="655" y="11"/>
                          </a:lnTo>
                          <a:lnTo>
                            <a:pt x="661" y="22"/>
                          </a:lnTo>
                          <a:lnTo>
                            <a:pt x="661" y="39"/>
                          </a:lnTo>
                          <a:lnTo>
                            <a:pt x="32" y="397"/>
                          </a:lnTo>
                          <a:lnTo>
                            <a:pt x="0" y="358"/>
                          </a:lnTo>
                          <a:lnTo>
                            <a:pt x="629" y="0"/>
                          </a:lnTo>
                          <a:close/>
                        </a:path>
                      </a:pathLst>
                    </a:custGeom>
                    <a:solidFill>
                      <a:srgbClr val="FF5555"/>
                    </a:solidFill>
                    <a:ln w="0">
                      <a:solidFill>
                        <a:srgbClr val="FF5555"/>
                      </a:solidFill>
                      <a:round/>
                      <a:headEnd/>
                      <a:tailEnd/>
                    </a:ln>
                  </p:spPr>
                  <p:txBody>
                    <a:bodyPr/>
                    <a:lstStyle/>
                    <a:p>
                      <a:pPr defTabSz="457200"/>
                      <a:endParaRPr lang="en-US">
                        <a:solidFill>
                          <a:prstClr val="black"/>
                        </a:solidFill>
                      </a:endParaRPr>
                    </a:p>
                  </p:txBody>
                </p:sp>
                <p:sp>
                  <p:nvSpPr>
                    <p:cNvPr id="9446" name="Freeform 163"/>
                    <p:cNvSpPr>
                      <a:spLocks/>
                    </p:cNvSpPr>
                    <p:nvPr/>
                  </p:nvSpPr>
                  <p:spPr bwMode="auto">
                    <a:xfrm>
                      <a:off x="2556" y="2170"/>
                      <a:ext cx="653" cy="391"/>
                    </a:xfrm>
                    <a:custGeom>
                      <a:avLst/>
                      <a:gdLst>
                        <a:gd name="T0" fmla="*/ 625 w 653"/>
                        <a:gd name="T1" fmla="*/ 0 h 391"/>
                        <a:gd name="T2" fmla="*/ 627 w 653"/>
                        <a:gd name="T3" fmla="*/ 0 h 391"/>
                        <a:gd name="T4" fmla="*/ 632 w 653"/>
                        <a:gd name="T5" fmla="*/ 2 h 391"/>
                        <a:gd name="T6" fmla="*/ 640 w 653"/>
                        <a:gd name="T7" fmla="*/ 6 h 391"/>
                        <a:gd name="T8" fmla="*/ 647 w 653"/>
                        <a:gd name="T9" fmla="*/ 11 h 391"/>
                        <a:gd name="T10" fmla="*/ 651 w 653"/>
                        <a:gd name="T11" fmla="*/ 21 h 391"/>
                        <a:gd name="T12" fmla="*/ 653 w 653"/>
                        <a:gd name="T13" fmla="*/ 33 h 391"/>
                        <a:gd name="T14" fmla="*/ 24 w 653"/>
                        <a:gd name="T15" fmla="*/ 391 h 391"/>
                        <a:gd name="T16" fmla="*/ 0 w 653"/>
                        <a:gd name="T17" fmla="*/ 358 h 391"/>
                        <a:gd name="T18" fmla="*/ 625 w 653"/>
                        <a:gd name="T19" fmla="*/ 0 h 3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53"/>
                        <a:gd name="T31" fmla="*/ 0 h 391"/>
                        <a:gd name="T32" fmla="*/ 653 w 653"/>
                        <a:gd name="T33" fmla="*/ 391 h 39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53" h="391">
                          <a:moveTo>
                            <a:pt x="625" y="0"/>
                          </a:moveTo>
                          <a:lnTo>
                            <a:pt x="627" y="0"/>
                          </a:lnTo>
                          <a:lnTo>
                            <a:pt x="632" y="2"/>
                          </a:lnTo>
                          <a:lnTo>
                            <a:pt x="640" y="6"/>
                          </a:lnTo>
                          <a:lnTo>
                            <a:pt x="647" y="11"/>
                          </a:lnTo>
                          <a:lnTo>
                            <a:pt x="651" y="21"/>
                          </a:lnTo>
                          <a:lnTo>
                            <a:pt x="653" y="33"/>
                          </a:lnTo>
                          <a:lnTo>
                            <a:pt x="24" y="391"/>
                          </a:lnTo>
                          <a:lnTo>
                            <a:pt x="0" y="358"/>
                          </a:lnTo>
                          <a:lnTo>
                            <a:pt x="625" y="0"/>
                          </a:lnTo>
                          <a:close/>
                        </a:path>
                      </a:pathLst>
                    </a:custGeom>
                    <a:solidFill>
                      <a:srgbClr val="FF8080"/>
                    </a:solidFill>
                    <a:ln w="0">
                      <a:solidFill>
                        <a:srgbClr val="FF8080"/>
                      </a:solidFill>
                      <a:round/>
                      <a:headEnd/>
                      <a:tailEnd/>
                    </a:ln>
                  </p:spPr>
                  <p:txBody>
                    <a:bodyPr/>
                    <a:lstStyle/>
                    <a:p>
                      <a:pPr defTabSz="457200"/>
                      <a:endParaRPr lang="en-US">
                        <a:solidFill>
                          <a:prstClr val="black"/>
                        </a:solidFill>
                      </a:endParaRPr>
                    </a:p>
                  </p:txBody>
                </p:sp>
                <p:sp>
                  <p:nvSpPr>
                    <p:cNvPr id="9447" name="Freeform 164"/>
                    <p:cNvSpPr>
                      <a:spLocks/>
                    </p:cNvSpPr>
                    <p:nvPr/>
                  </p:nvSpPr>
                  <p:spPr bwMode="auto">
                    <a:xfrm>
                      <a:off x="2561" y="2170"/>
                      <a:ext cx="646" cy="384"/>
                    </a:xfrm>
                    <a:custGeom>
                      <a:avLst/>
                      <a:gdLst>
                        <a:gd name="T0" fmla="*/ 623 w 646"/>
                        <a:gd name="T1" fmla="*/ 0 h 384"/>
                        <a:gd name="T2" fmla="*/ 625 w 646"/>
                        <a:gd name="T3" fmla="*/ 2 h 384"/>
                        <a:gd name="T4" fmla="*/ 627 w 646"/>
                        <a:gd name="T5" fmla="*/ 2 h 384"/>
                        <a:gd name="T6" fmla="*/ 631 w 646"/>
                        <a:gd name="T7" fmla="*/ 4 h 384"/>
                        <a:gd name="T8" fmla="*/ 635 w 646"/>
                        <a:gd name="T9" fmla="*/ 6 h 384"/>
                        <a:gd name="T10" fmla="*/ 638 w 646"/>
                        <a:gd name="T11" fmla="*/ 9 h 384"/>
                        <a:gd name="T12" fmla="*/ 642 w 646"/>
                        <a:gd name="T13" fmla="*/ 13 h 384"/>
                        <a:gd name="T14" fmla="*/ 644 w 646"/>
                        <a:gd name="T15" fmla="*/ 17 h 384"/>
                        <a:gd name="T16" fmla="*/ 646 w 646"/>
                        <a:gd name="T17" fmla="*/ 22 h 384"/>
                        <a:gd name="T18" fmla="*/ 646 w 646"/>
                        <a:gd name="T19" fmla="*/ 30 h 384"/>
                        <a:gd name="T20" fmla="*/ 19 w 646"/>
                        <a:gd name="T21" fmla="*/ 384 h 384"/>
                        <a:gd name="T22" fmla="*/ 0 w 646"/>
                        <a:gd name="T23" fmla="*/ 358 h 384"/>
                        <a:gd name="T24" fmla="*/ 623 w 646"/>
                        <a:gd name="T25" fmla="*/ 0 h 3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46"/>
                        <a:gd name="T40" fmla="*/ 0 h 384"/>
                        <a:gd name="T41" fmla="*/ 646 w 646"/>
                        <a:gd name="T42" fmla="*/ 384 h 38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46" h="384">
                          <a:moveTo>
                            <a:pt x="623" y="0"/>
                          </a:moveTo>
                          <a:lnTo>
                            <a:pt x="625" y="2"/>
                          </a:lnTo>
                          <a:lnTo>
                            <a:pt x="627" y="2"/>
                          </a:lnTo>
                          <a:lnTo>
                            <a:pt x="631" y="4"/>
                          </a:lnTo>
                          <a:lnTo>
                            <a:pt x="635" y="6"/>
                          </a:lnTo>
                          <a:lnTo>
                            <a:pt x="638" y="9"/>
                          </a:lnTo>
                          <a:lnTo>
                            <a:pt x="642" y="13"/>
                          </a:lnTo>
                          <a:lnTo>
                            <a:pt x="644" y="17"/>
                          </a:lnTo>
                          <a:lnTo>
                            <a:pt x="646" y="22"/>
                          </a:lnTo>
                          <a:lnTo>
                            <a:pt x="646" y="30"/>
                          </a:lnTo>
                          <a:lnTo>
                            <a:pt x="19" y="384"/>
                          </a:lnTo>
                          <a:lnTo>
                            <a:pt x="0" y="358"/>
                          </a:lnTo>
                          <a:lnTo>
                            <a:pt x="623" y="0"/>
                          </a:lnTo>
                          <a:close/>
                        </a:path>
                      </a:pathLst>
                    </a:custGeom>
                    <a:solidFill>
                      <a:srgbClr val="FFAAAA"/>
                    </a:solidFill>
                    <a:ln w="0">
                      <a:solidFill>
                        <a:srgbClr val="FFAAAA"/>
                      </a:solidFill>
                      <a:round/>
                      <a:headEnd/>
                      <a:tailEnd/>
                    </a:ln>
                  </p:spPr>
                  <p:txBody>
                    <a:bodyPr/>
                    <a:lstStyle/>
                    <a:p>
                      <a:pPr defTabSz="457200"/>
                      <a:endParaRPr lang="en-US">
                        <a:solidFill>
                          <a:prstClr val="black"/>
                        </a:solidFill>
                      </a:endParaRPr>
                    </a:p>
                  </p:txBody>
                </p:sp>
                <p:sp>
                  <p:nvSpPr>
                    <p:cNvPr id="9448" name="Freeform 165"/>
                    <p:cNvSpPr>
                      <a:spLocks/>
                    </p:cNvSpPr>
                    <p:nvPr/>
                  </p:nvSpPr>
                  <p:spPr bwMode="auto">
                    <a:xfrm>
                      <a:off x="2569" y="2172"/>
                      <a:ext cx="638" cy="376"/>
                    </a:xfrm>
                    <a:custGeom>
                      <a:avLst/>
                      <a:gdLst>
                        <a:gd name="T0" fmla="*/ 619 w 638"/>
                        <a:gd name="T1" fmla="*/ 0 h 376"/>
                        <a:gd name="T2" fmla="*/ 621 w 638"/>
                        <a:gd name="T3" fmla="*/ 0 h 376"/>
                        <a:gd name="T4" fmla="*/ 623 w 638"/>
                        <a:gd name="T5" fmla="*/ 2 h 376"/>
                        <a:gd name="T6" fmla="*/ 627 w 638"/>
                        <a:gd name="T7" fmla="*/ 6 h 376"/>
                        <a:gd name="T8" fmla="*/ 632 w 638"/>
                        <a:gd name="T9" fmla="*/ 9 h 376"/>
                        <a:gd name="T10" fmla="*/ 634 w 638"/>
                        <a:gd name="T11" fmla="*/ 13 h 376"/>
                        <a:gd name="T12" fmla="*/ 638 w 638"/>
                        <a:gd name="T13" fmla="*/ 17 h 376"/>
                        <a:gd name="T14" fmla="*/ 638 w 638"/>
                        <a:gd name="T15" fmla="*/ 22 h 376"/>
                        <a:gd name="T16" fmla="*/ 13 w 638"/>
                        <a:gd name="T17" fmla="*/ 376 h 376"/>
                        <a:gd name="T18" fmla="*/ 0 w 638"/>
                        <a:gd name="T19" fmla="*/ 356 h 376"/>
                        <a:gd name="T20" fmla="*/ 619 w 638"/>
                        <a:gd name="T21" fmla="*/ 0 h 37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38"/>
                        <a:gd name="T34" fmla="*/ 0 h 376"/>
                        <a:gd name="T35" fmla="*/ 638 w 638"/>
                        <a:gd name="T36" fmla="*/ 376 h 37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38" h="376">
                          <a:moveTo>
                            <a:pt x="619" y="0"/>
                          </a:moveTo>
                          <a:lnTo>
                            <a:pt x="621" y="0"/>
                          </a:lnTo>
                          <a:lnTo>
                            <a:pt x="623" y="2"/>
                          </a:lnTo>
                          <a:lnTo>
                            <a:pt x="627" y="6"/>
                          </a:lnTo>
                          <a:lnTo>
                            <a:pt x="632" y="9"/>
                          </a:lnTo>
                          <a:lnTo>
                            <a:pt x="634" y="13"/>
                          </a:lnTo>
                          <a:lnTo>
                            <a:pt x="638" y="17"/>
                          </a:lnTo>
                          <a:lnTo>
                            <a:pt x="638" y="22"/>
                          </a:lnTo>
                          <a:lnTo>
                            <a:pt x="13" y="376"/>
                          </a:lnTo>
                          <a:lnTo>
                            <a:pt x="0" y="356"/>
                          </a:lnTo>
                          <a:lnTo>
                            <a:pt x="619" y="0"/>
                          </a:lnTo>
                          <a:close/>
                        </a:path>
                      </a:pathLst>
                    </a:custGeom>
                    <a:solidFill>
                      <a:srgbClr val="FFD5D5"/>
                    </a:solidFill>
                    <a:ln w="0">
                      <a:solidFill>
                        <a:srgbClr val="FFD5D5"/>
                      </a:solidFill>
                      <a:round/>
                      <a:headEnd/>
                      <a:tailEnd/>
                    </a:ln>
                  </p:spPr>
                  <p:txBody>
                    <a:bodyPr/>
                    <a:lstStyle/>
                    <a:p>
                      <a:pPr defTabSz="457200"/>
                      <a:endParaRPr lang="en-US">
                        <a:solidFill>
                          <a:prstClr val="black"/>
                        </a:solidFill>
                      </a:endParaRPr>
                    </a:p>
                  </p:txBody>
                </p:sp>
                <p:sp>
                  <p:nvSpPr>
                    <p:cNvPr id="9449" name="Freeform 166"/>
                    <p:cNvSpPr>
                      <a:spLocks/>
                    </p:cNvSpPr>
                    <p:nvPr/>
                  </p:nvSpPr>
                  <p:spPr bwMode="auto">
                    <a:xfrm>
                      <a:off x="2574" y="2172"/>
                      <a:ext cx="633" cy="371"/>
                    </a:xfrm>
                    <a:custGeom>
                      <a:avLst/>
                      <a:gdLst>
                        <a:gd name="T0" fmla="*/ 633 w 633"/>
                        <a:gd name="T1" fmla="*/ 17 h 371"/>
                        <a:gd name="T2" fmla="*/ 8 w 633"/>
                        <a:gd name="T3" fmla="*/ 371 h 371"/>
                        <a:gd name="T4" fmla="*/ 0 w 633"/>
                        <a:gd name="T5" fmla="*/ 356 h 371"/>
                        <a:gd name="T6" fmla="*/ 620 w 633"/>
                        <a:gd name="T7" fmla="*/ 0 h 371"/>
                        <a:gd name="T8" fmla="*/ 633 w 633"/>
                        <a:gd name="T9" fmla="*/ 17 h 371"/>
                        <a:gd name="T10" fmla="*/ 0 60000 65536"/>
                        <a:gd name="T11" fmla="*/ 0 60000 65536"/>
                        <a:gd name="T12" fmla="*/ 0 60000 65536"/>
                        <a:gd name="T13" fmla="*/ 0 60000 65536"/>
                        <a:gd name="T14" fmla="*/ 0 60000 65536"/>
                        <a:gd name="T15" fmla="*/ 0 w 633"/>
                        <a:gd name="T16" fmla="*/ 0 h 371"/>
                        <a:gd name="T17" fmla="*/ 633 w 633"/>
                        <a:gd name="T18" fmla="*/ 371 h 371"/>
                      </a:gdLst>
                      <a:ahLst/>
                      <a:cxnLst>
                        <a:cxn ang="T10">
                          <a:pos x="T0" y="T1"/>
                        </a:cxn>
                        <a:cxn ang="T11">
                          <a:pos x="T2" y="T3"/>
                        </a:cxn>
                        <a:cxn ang="T12">
                          <a:pos x="T4" y="T5"/>
                        </a:cxn>
                        <a:cxn ang="T13">
                          <a:pos x="T6" y="T7"/>
                        </a:cxn>
                        <a:cxn ang="T14">
                          <a:pos x="T8" y="T9"/>
                        </a:cxn>
                      </a:cxnLst>
                      <a:rect l="T15" t="T16" r="T17" b="T18"/>
                      <a:pathLst>
                        <a:path w="633" h="371">
                          <a:moveTo>
                            <a:pt x="633" y="17"/>
                          </a:moveTo>
                          <a:lnTo>
                            <a:pt x="8" y="371"/>
                          </a:lnTo>
                          <a:lnTo>
                            <a:pt x="0" y="356"/>
                          </a:lnTo>
                          <a:lnTo>
                            <a:pt x="620" y="0"/>
                          </a:lnTo>
                          <a:lnTo>
                            <a:pt x="633" y="17"/>
                          </a:lnTo>
                          <a:close/>
                        </a:path>
                      </a:pathLst>
                    </a:custGeom>
                    <a:solidFill>
                      <a:srgbClr val="FFFFFF"/>
                    </a:solidFill>
                    <a:ln w="0">
                      <a:solidFill>
                        <a:srgbClr val="FFFFFF"/>
                      </a:solidFill>
                      <a:round/>
                      <a:headEnd/>
                      <a:tailEnd/>
                    </a:ln>
                  </p:spPr>
                  <p:txBody>
                    <a:bodyPr/>
                    <a:lstStyle/>
                    <a:p>
                      <a:pPr defTabSz="457200"/>
                      <a:endParaRPr lang="en-US">
                        <a:solidFill>
                          <a:prstClr val="black"/>
                        </a:solidFill>
                      </a:endParaRPr>
                    </a:p>
                  </p:txBody>
                </p:sp>
                <p:sp>
                  <p:nvSpPr>
                    <p:cNvPr id="9450" name="Freeform 167"/>
                    <p:cNvSpPr>
                      <a:spLocks/>
                    </p:cNvSpPr>
                    <p:nvPr/>
                  </p:nvSpPr>
                  <p:spPr bwMode="auto">
                    <a:xfrm>
                      <a:off x="2522" y="2522"/>
                      <a:ext cx="65" cy="67"/>
                    </a:xfrm>
                    <a:custGeom>
                      <a:avLst/>
                      <a:gdLst>
                        <a:gd name="T0" fmla="*/ 47 w 65"/>
                        <a:gd name="T1" fmla="*/ 65 h 67"/>
                        <a:gd name="T2" fmla="*/ 60 w 65"/>
                        <a:gd name="T3" fmla="*/ 54 h 67"/>
                        <a:gd name="T4" fmla="*/ 65 w 65"/>
                        <a:gd name="T5" fmla="*/ 38 h 67"/>
                        <a:gd name="T6" fmla="*/ 62 w 65"/>
                        <a:gd name="T7" fmla="*/ 21 h 67"/>
                        <a:gd name="T8" fmla="*/ 51 w 65"/>
                        <a:gd name="T9" fmla="*/ 6 h 67"/>
                        <a:gd name="T10" fmla="*/ 36 w 65"/>
                        <a:gd name="T11" fmla="*/ 0 h 67"/>
                        <a:gd name="T12" fmla="*/ 19 w 65"/>
                        <a:gd name="T13" fmla="*/ 2 h 67"/>
                        <a:gd name="T14" fmla="*/ 6 w 65"/>
                        <a:gd name="T15" fmla="*/ 13 h 67"/>
                        <a:gd name="T16" fmla="*/ 0 w 65"/>
                        <a:gd name="T17" fmla="*/ 28 h 67"/>
                        <a:gd name="T18" fmla="*/ 4 w 65"/>
                        <a:gd name="T19" fmla="*/ 47 h 67"/>
                        <a:gd name="T20" fmla="*/ 15 w 65"/>
                        <a:gd name="T21" fmla="*/ 60 h 67"/>
                        <a:gd name="T22" fmla="*/ 30 w 65"/>
                        <a:gd name="T23" fmla="*/ 67 h 67"/>
                        <a:gd name="T24" fmla="*/ 47 w 65"/>
                        <a:gd name="T25" fmla="*/ 65 h 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5"/>
                        <a:gd name="T40" fmla="*/ 0 h 67"/>
                        <a:gd name="T41" fmla="*/ 65 w 65"/>
                        <a:gd name="T42" fmla="*/ 67 h 6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5" h="67">
                          <a:moveTo>
                            <a:pt x="47" y="65"/>
                          </a:moveTo>
                          <a:lnTo>
                            <a:pt x="60" y="54"/>
                          </a:lnTo>
                          <a:lnTo>
                            <a:pt x="65" y="38"/>
                          </a:lnTo>
                          <a:lnTo>
                            <a:pt x="62" y="21"/>
                          </a:lnTo>
                          <a:lnTo>
                            <a:pt x="51" y="6"/>
                          </a:lnTo>
                          <a:lnTo>
                            <a:pt x="36" y="0"/>
                          </a:lnTo>
                          <a:lnTo>
                            <a:pt x="19" y="2"/>
                          </a:lnTo>
                          <a:lnTo>
                            <a:pt x="6" y="13"/>
                          </a:lnTo>
                          <a:lnTo>
                            <a:pt x="0" y="28"/>
                          </a:lnTo>
                          <a:lnTo>
                            <a:pt x="4" y="47"/>
                          </a:lnTo>
                          <a:lnTo>
                            <a:pt x="15" y="60"/>
                          </a:lnTo>
                          <a:lnTo>
                            <a:pt x="30" y="67"/>
                          </a:lnTo>
                          <a:lnTo>
                            <a:pt x="47" y="65"/>
                          </a:lnTo>
                          <a:close/>
                        </a:path>
                      </a:pathLst>
                    </a:custGeom>
                    <a:solidFill>
                      <a:srgbClr val="CC0000"/>
                    </a:solidFill>
                    <a:ln w="0">
                      <a:solidFill>
                        <a:srgbClr val="CC0000"/>
                      </a:solidFill>
                      <a:round/>
                      <a:headEnd/>
                      <a:tailEnd/>
                    </a:ln>
                  </p:spPr>
                  <p:txBody>
                    <a:bodyPr/>
                    <a:lstStyle/>
                    <a:p>
                      <a:pPr defTabSz="457200"/>
                      <a:endParaRPr lang="en-US">
                        <a:solidFill>
                          <a:prstClr val="black"/>
                        </a:solidFill>
                      </a:endParaRPr>
                    </a:p>
                  </p:txBody>
                </p:sp>
                <p:sp>
                  <p:nvSpPr>
                    <p:cNvPr id="9451" name="Freeform 168"/>
                    <p:cNvSpPr>
                      <a:spLocks/>
                    </p:cNvSpPr>
                    <p:nvPr/>
                  </p:nvSpPr>
                  <p:spPr bwMode="auto">
                    <a:xfrm>
                      <a:off x="2522" y="2522"/>
                      <a:ext cx="65" cy="67"/>
                    </a:xfrm>
                    <a:custGeom>
                      <a:avLst/>
                      <a:gdLst>
                        <a:gd name="T0" fmla="*/ 47 w 65"/>
                        <a:gd name="T1" fmla="*/ 65 h 67"/>
                        <a:gd name="T2" fmla="*/ 60 w 65"/>
                        <a:gd name="T3" fmla="*/ 54 h 67"/>
                        <a:gd name="T4" fmla="*/ 65 w 65"/>
                        <a:gd name="T5" fmla="*/ 38 h 67"/>
                        <a:gd name="T6" fmla="*/ 62 w 65"/>
                        <a:gd name="T7" fmla="*/ 21 h 67"/>
                        <a:gd name="T8" fmla="*/ 51 w 65"/>
                        <a:gd name="T9" fmla="*/ 6 h 67"/>
                        <a:gd name="T10" fmla="*/ 36 w 65"/>
                        <a:gd name="T11" fmla="*/ 0 h 67"/>
                        <a:gd name="T12" fmla="*/ 19 w 65"/>
                        <a:gd name="T13" fmla="*/ 2 h 67"/>
                        <a:gd name="T14" fmla="*/ 6 w 65"/>
                        <a:gd name="T15" fmla="*/ 13 h 67"/>
                        <a:gd name="T16" fmla="*/ 0 w 65"/>
                        <a:gd name="T17" fmla="*/ 28 h 67"/>
                        <a:gd name="T18" fmla="*/ 4 w 65"/>
                        <a:gd name="T19" fmla="*/ 47 h 67"/>
                        <a:gd name="T20" fmla="*/ 15 w 65"/>
                        <a:gd name="T21" fmla="*/ 60 h 67"/>
                        <a:gd name="T22" fmla="*/ 30 w 65"/>
                        <a:gd name="T23" fmla="*/ 67 h 67"/>
                        <a:gd name="T24" fmla="*/ 47 w 65"/>
                        <a:gd name="T25" fmla="*/ 65 h 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5"/>
                        <a:gd name="T40" fmla="*/ 0 h 67"/>
                        <a:gd name="T41" fmla="*/ 65 w 65"/>
                        <a:gd name="T42" fmla="*/ 67 h 6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5" h="67">
                          <a:moveTo>
                            <a:pt x="47" y="65"/>
                          </a:moveTo>
                          <a:lnTo>
                            <a:pt x="60" y="54"/>
                          </a:lnTo>
                          <a:lnTo>
                            <a:pt x="65" y="38"/>
                          </a:lnTo>
                          <a:lnTo>
                            <a:pt x="62" y="21"/>
                          </a:lnTo>
                          <a:lnTo>
                            <a:pt x="51" y="6"/>
                          </a:lnTo>
                          <a:lnTo>
                            <a:pt x="36" y="0"/>
                          </a:lnTo>
                          <a:lnTo>
                            <a:pt x="19" y="2"/>
                          </a:lnTo>
                          <a:lnTo>
                            <a:pt x="6" y="13"/>
                          </a:lnTo>
                          <a:lnTo>
                            <a:pt x="0" y="28"/>
                          </a:lnTo>
                          <a:lnTo>
                            <a:pt x="4" y="47"/>
                          </a:lnTo>
                          <a:lnTo>
                            <a:pt x="15" y="60"/>
                          </a:lnTo>
                          <a:lnTo>
                            <a:pt x="30" y="67"/>
                          </a:lnTo>
                          <a:lnTo>
                            <a:pt x="47" y="65"/>
                          </a:lnTo>
                        </a:path>
                      </a:pathLst>
                    </a:custGeom>
                    <a:noFill/>
                    <a:ln w="11113">
                      <a:solidFill>
                        <a:srgbClr val="000000"/>
                      </a:solidFill>
                      <a:round/>
                      <a:headEnd/>
                      <a:tailEnd/>
                    </a:ln>
                  </p:spPr>
                  <p:txBody>
                    <a:bodyPr/>
                    <a:lstStyle/>
                    <a:p>
                      <a:pPr defTabSz="457200"/>
                      <a:endParaRPr lang="en-US">
                        <a:solidFill>
                          <a:prstClr val="black"/>
                        </a:solidFill>
                      </a:endParaRPr>
                    </a:p>
                  </p:txBody>
                </p:sp>
                <p:sp>
                  <p:nvSpPr>
                    <p:cNvPr id="9452" name="Freeform 169"/>
                    <p:cNvSpPr>
                      <a:spLocks/>
                    </p:cNvSpPr>
                    <p:nvPr/>
                  </p:nvSpPr>
                  <p:spPr bwMode="auto">
                    <a:xfrm>
                      <a:off x="1109" y="2545"/>
                      <a:ext cx="141" cy="63"/>
                    </a:xfrm>
                    <a:custGeom>
                      <a:avLst/>
                      <a:gdLst>
                        <a:gd name="T0" fmla="*/ 0 w 141"/>
                        <a:gd name="T1" fmla="*/ 31 h 63"/>
                        <a:gd name="T2" fmla="*/ 75 w 141"/>
                        <a:gd name="T3" fmla="*/ 0 h 63"/>
                        <a:gd name="T4" fmla="*/ 141 w 141"/>
                        <a:gd name="T5" fmla="*/ 29 h 63"/>
                        <a:gd name="T6" fmla="*/ 71 w 141"/>
                        <a:gd name="T7" fmla="*/ 63 h 63"/>
                        <a:gd name="T8" fmla="*/ 0 w 141"/>
                        <a:gd name="T9" fmla="*/ 31 h 63"/>
                        <a:gd name="T10" fmla="*/ 0 60000 65536"/>
                        <a:gd name="T11" fmla="*/ 0 60000 65536"/>
                        <a:gd name="T12" fmla="*/ 0 60000 65536"/>
                        <a:gd name="T13" fmla="*/ 0 60000 65536"/>
                        <a:gd name="T14" fmla="*/ 0 60000 65536"/>
                        <a:gd name="T15" fmla="*/ 0 w 141"/>
                        <a:gd name="T16" fmla="*/ 0 h 63"/>
                        <a:gd name="T17" fmla="*/ 141 w 141"/>
                        <a:gd name="T18" fmla="*/ 63 h 63"/>
                      </a:gdLst>
                      <a:ahLst/>
                      <a:cxnLst>
                        <a:cxn ang="T10">
                          <a:pos x="T0" y="T1"/>
                        </a:cxn>
                        <a:cxn ang="T11">
                          <a:pos x="T2" y="T3"/>
                        </a:cxn>
                        <a:cxn ang="T12">
                          <a:pos x="T4" y="T5"/>
                        </a:cxn>
                        <a:cxn ang="T13">
                          <a:pos x="T6" y="T7"/>
                        </a:cxn>
                        <a:cxn ang="T14">
                          <a:pos x="T8" y="T9"/>
                        </a:cxn>
                      </a:cxnLst>
                      <a:rect l="T15" t="T16" r="T17" b="T18"/>
                      <a:pathLst>
                        <a:path w="141" h="63">
                          <a:moveTo>
                            <a:pt x="0" y="31"/>
                          </a:moveTo>
                          <a:lnTo>
                            <a:pt x="75" y="0"/>
                          </a:lnTo>
                          <a:lnTo>
                            <a:pt x="141" y="29"/>
                          </a:lnTo>
                          <a:lnTo>
                            <a:pt x="71" y="63"/>
                          </a:lnTo>
                          <a:lnTo>
                            <a:pt x="0" y="31"/>
                          </a:lnTo>
                          <a:close/>
                        </a:path>
                      </a:pathLst>
                    </a:custGeom>
                    <a:solidFill>
                      <a:srgbClr val="80FF80"/>
                    </a:solidFill>
                    <a:ln w="0">
                      <a:solidFill>
                        <a:srgbClr val="80FF80"/>
                      </a:solidFill>
                      <a:round/>
                      <a:headEnd/>
                      <a:tailEnd/>
                    </a:ln>
                  </p:spPr>
                  <p:txBody>
                    <a:bodyPr/>
                    <a:lstStyle/>
                    <a:p>
                      <a:pPr defTabSz="457200"/>
                      <a:endParaRPr lang="en-US">
                        <a:solidFill>
                          <a:prstClr val="black"/>
                        </a:solidFill>
                      </a:endParaRPr>
                    </a:p>
                  </p:txBody>
                </p:sp>
                <p:sp>
                  <p:nvSpPr>
                    <p:cNvPr id="9453" name="Freeform 175"/>
                    <p:cNvSpPr>
                      <a:spLocks/>
                    </p:cNvSpPr>
                    <p:nvPr/>
                  </p:nvSpPr>
                  <p:spPr bwMode="auto">
                    <a:xfrm>
                      <a:off x="1271" y="2228"/>
                      <a:ext cx="1073" cy="471"/>
                    </a:xfrm>
                    <a:custGeom>
                      <a:avLst/>
                      <a:gdLst>
                        <a:gd name="T0" fmla="*/ 1073 w 1073"/>
                        <a:gd name="T1" fmla="*/ 456 h 471"/>
                        <a:gd name="T2" fmla="*/ 981 w 1073"/>
                        <a:gd name="T3" fmla="*/ 294 h 471"/>
                        <a:gd name="T4" fmla="*/ 977 w 1073"/>
                        <a:gd name="T5" fmla="*/ 296 h 471"/>
                        <a:gd name="T6" fmla="*/ 966 w 1073"/>
                        <a:gd name="T7" fmla="*/ 304 h 471"/>
                        <a:gd name="T8" fmla="*/ 949 w 1073"/>
                        <a:gd name="T9" fmla="*/ 315 h 471"/>
                        <a:gd name="T10" fmla="*/ 925 w 1073"/>
                        <a:gd name="T11" fmla="*/ 330 h 471"/>
                        <a:gd name="T12" fmla="*/ 897 w 1073"/>
                        <a:gd name="T13" fmla="*/ 346 h 471"/>
                        <a:gd name="T14" fmla="*/ 866 w 1073"/>
                        <a:gd name="T15" fmla="*/ 365 h 471"/>
                        <a:gd name="T16" fmla="*/ 829 w 1073"/>
                        <a:gd name="T17" fmla="*/ 383 h 471"/>
                        <a:gd name="T18" fmla="*/ 790 w 1073"/>
                        <a:gd name="T19" fmla="*/ 402 h 471"/>
                        <a:gd name="T20" fmla="*/ 749 w 1073"/>
                        <a:gd name="T21" fmla="*/ 421 h 471"/>
                        <a:gd name="T22" fmla="*/ 708 w 1073"/>
                        <a:gd name="T23" fmla="*/ 435 h 471"/>
                        <a:gd name="T24" fmla="*/ 665 w 1073"/>
                        <a:gd name="T25" fmla="*/ 448 h 471"/>
                        <a:gd name="T26" fmla="*/ 662 w 1073"/>
                        <a:gd name="T27" fmla="*/ 450 h 471"/>
                        <a:gd name="T28" fmla="*/ 653 w 1073"/>
                        <a:gd name="T29" fmla="*/ 452 h 471"/>
                        <a:gd name="T30" fmla="*/ 638 w 1073"/>
                        <a:gd name="T31" fmla="*/ 456 h 471"/>
                        <a:gd name="T32" fmla="*/ 615 w 1073"/>
                        <a:gd name="T33" fmla="*/ 461 h 471"/>
                        <a:gd name="T34" fmla="*/ 586 w 1073"/>
                        <a:gd name="T35" fmla="*/ 465 h 471"/>
                        <a:gd name="T36" fmla="*/ 549 w 1073"/>
                        <a:gd name="T37" fmla="*/ 469 h 471"/>
                        <a:gd name="T38" fmla="*/ 502 w 1073"/>
                        <a:gd name="T39" fmla="*/ 471 h 471"/>
                        <a:gd name="T40" fmla="*/ 447 w 1073"/>
                        <a:gd name="T41" fmla="*/ 471 h 471"/>
                        <a:gd name="T42" fmla="*/ 380 w 1073"/>
                        <a:gd name="T43" fmla="*/ 469 h 471"/>
                        <a:gd name="T44" fmla="*/ 304 w 1073"/>
                        <a:gd name="T45" fmla="*/ 463 h 471"/>
                        <a:gd name="T46" fmla="*/ 298 w 1073"/>
                        <a:gd name="T47" fmla="*/ 463 h 471"/>
                        <a:gd name="T48" fmla="*/ 280 w 1073"/>
                        <a:gd name="T49" fmla="*/ 459 h 471"/>
                        <a:gd name="T50" fmla="*/ 254 w 1073"/>
                        <a:gd name="T51" fmla="*/ 454 h 471"/>
                        <a:gd name="T52" fmla="*/ 222 w 1073"/>
                        <a:gd name="T53" fmla="*/ 446 h 471"/>
                        <a:gd name="T54" fmla="*/ 185 w 1073"/>
                        <a:gd name="T55" fmla="*/ 433 h 471"/>
                        <a:gd name="T56" fmla="*/ 146 w 1073"/>
                        <a:gd name="T57" fmla="*/ 417 h 471"/>
                        <a:gd name="T58" fmla="*/ 107 w 1073"/>
                        <a:gd name="T59" fmla="*/ 395 h 471"/>
                        <a:gd name="T60" fmla="*/ 70 w 1073"/>
                        <a:gd name="T61" fmla="*/ 367 h 471"/>
                        <a:gd name="T62" fmla="*/ 39 w 1073"/>
                        <a:gd name="T63" fmla="*/ 333 h 471"/>
                        <a:gd name="T64" fmla="*/ 37 w 1073"/>
                        <a:gd name="T65" fmla="*/ 330 h 471"/>
                        <a:gd name="T66" fmla="*/ 31 w 1073"/>
                        <a:gd name="T67" fmla="*/ 322 h 471"/>
                        <a:gd name="T68" fmla="*/ 22 w 1073"/>
                        <a:gd name="T69" fmla="*/ 307 h 471"/>
                        <a:gd name="T70" fmla="*/ 15 w 1073"/>
                        <a:gd name="T71" fmla="*/ 291 h 471"/>
                        <a:gd name="T72" fmla="*/ 5 w 1073"/>
                        <a:gd name="T73" fmla="*/ 268 h 471"/>
                        <a:gd name="T74" fmla="*/ 2 w 1073"/>
                        <a:gd name="T75" fmla="*/ 244 h 471"/>
                        <a:gd name="T76" fmla="*/ 0 w 1073"/>
                        <a:gd name="T77" fmla="*/ 215 h 471"/>
                        <a:gd name="T78" fmla="*/ 4 w 1073"/>
                        <a:gd name="T79" fmla="*/ 185 h 471"/>
                        <a:gd name="T80" fmla="*/ 16 w 1073"/>
                        <a:gd name="T81" fmla="*/ 154 h 471"/>
                        <a:gd name="T82" fmla="*/ 37 w 1073"/>
                        <a:gd name="T83" fmla="*/ 118 h 471"/>
                        <a:gd name="T84" fmla="*/ 68 w 1073"/>
                        <a:gd name="T85" fmla="*/ 85 h 471"/>
                        <a:gd name="T86" fmla="*/ 70 w 1073"/>
                        <a:gd name="T87" fmla="*/ 81 h 471"/>
                        <a:gd name="T88" fmla="*/ 80 w 1073"/>
                        <a:gd name="T89" fmla="*/ 72 h 471"/>
                        <a:gd name="T90" fmla="*/ 93 w 1073"/>
                        <a:gd name="T91" fmla="*/ 61 h 471"/>
                        <a:gd name="T92" fmla="*/ 115 w 1073"/>
                        <a:gd name="T93" fmla="*/ 42 h 471"/>
                        <a:gd name="T94" fmla="*/ 144 w 1073"/>
                        <a:gd name="T95" fmla="*/ 24 h 471"/>
                        <a:gd name="T96" fmla="*/ 182 w 1073"/>
                        <a:gd name="T97" fmla="*/ 0 h 471"/>
                        <a:gd name="T98" fmla="*/ 328 w 1073"/>
                        <a:gd name="T99" fmla="*/ 141 h 471"/>
                        <a:gd name="T100" fmla="*/ 137 w 1073"/>
                        <a:gd name="T101" fmla="*/ 259 h 47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073"/>
                        <a:gd name="T154" fmla="*/ 0 h 471"/>
                        <a:gd name="T155" fmla="*/ 1073 w 1073"/>
                        <a:gd name="T156" fmla="*/ 471 h 47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073" h="471">
                          <a:moveTo>
                            <a:pt x="1073" y="456"/>
                          </a:moveTo>
                          <a:lnTo>
                            <a:pt x="981" y="294"/>
                          </a:lnTo>
                          <a:lnTo>
                            <a:pt x="977" y="296"/>
                          </a:lnTo>
                          <a:lnTo>
                            <a:pt x="966" y="304"/>
                          </a:lnTo>
                          <a:lnTo>
                            <a:pt x="949" y="315"/>
                          </a:lnTo>
                          <a:lnTo>
                            <a:pt x="925" y="330"/>
                          </a:lnTo>
                          <a:lnTo>
                            <a:pt x="897" y="346"/>
                          </a:lnTo>
                          <a:lnTo>
                            <a:pt x="866" y="365"/>
                          </a:lnTo>
                          <a:lnTo>
                            <a:pt x="829" y="383"/>
                          </a:lnTo>
                          <a:lnTo>
                            <a:pt x="790" y="402"/>
                          </a:lnTo>
                          <a:lnTo>
                            <a:pt x="749" y="421"/>
                          </a:lnTo>
                          <a:lnTo>
                            <a:pt x="708" y="435"/>
                          </a:lnTo>
                          <a:lnTo>
                            <a:pt x="665" y="448"/>
                          </a:lnTo>
                          <a:lnTo>
                            <a:pt x="662" y="450"/>
                          </a:lnTo>
                          <a:lnTo>
                            <a:pt x="653" y="452"/>
                          </a:lnTo>
                          <a:lnTo>
                            <a:pt x="638" y="456"/>
                          </a:lnTo>
                          <a:lnTo>
                            <a:pt x="615" y="461"/>
                          </a:lnTo>
                          <a:lnTo>
                            <a:pt x="586" y="465"/>
                          </a:lnTo>
                          <a:lnTo>
                            <a:pt x="549" y="469"/>
                          </a:lnTo>
                          <a:lnTo>
                            <a:pt x="502" y="471"/>
                          </a:lnTo>
                          <a:lnTo>
                            <a:pt x="447" y="471"/>
                          </a:lnTo>
                          <a:lnTo>
                            <a:pt x="380" y="469"/>
                          </a:lnTo>
                          <a:lnTo>
                            <a:pt x="304" y="463"/>
                          </a:lnTo>
                          <a:lnTo>
                            <a:pt x="298" y="463"/>
                          </a:lnTo>
                          <a:lnTo>
                            <a:pt x="280" y="459"/>
                          </a:lnTo>
                          <a:lnTo>
                            <a:pt x="254" y="454"/>
                          </a:lnTo>
                          <a:lnTo>
                            <a:pt x="222" y="446"/>
                          </a:lnTo>
                          <a:lnTo>
                            <a:pt x="185" y="433"/>
                          </a:lnTo>
                          <a:lnTo>
                            <a:pt x="146" y="417"/>
                          </a:lnTo>
                          <a:lnTo>
                            <a:pt x="107" y="395"/>
                          </a:lnTo>
                          <a:lnTo>
                            <a:pt x="70" y="367"/>
                          </a:lnTo>
                          <a:lnTo>
                            <a:pt x="39" y="333"/>
                          </a:lnTo>
                          <a:lnTo>
                            <a:pt x="37" y="330"/>
                          </a:lnTo>
                          <a:lnTo>
                            <a:pt x="31" y="322"/>
                          </a:lnTo>
                          <a:lnTo>
                            <a:pt x="22" y="307"/>
                          </a:lnTo>
                          <a:lnTo>
                            <a:pt x="15" y="291"/>
                          </a:lnTo>
                          <a:lnTo>
                            <a:pt x="5" y="268"/>
                          </a:lnTo>
                          <a:lnTo>
                            <a:pt x="2" y="244"/>
                          </a:lnTo>
                          <a:lnTo>
                            <a:pt x="0" y="215"/>
                          </a:lnTo>
                          <a:lnTo>
                            <a:pt x="4" y="185"/>
                          </a:lnTo>
                          <a:lnTo>
                            <a:pt x="16" y="154"/>
                          </a:lnTo>
                          <a:lnTo>
                            <a:pt x="37" y="118"/>
                          </a:lnTo>
                          <a:lnTo>
                            <a:pt x="68" y="85"/>
                          </a:lnTo>
                          <a:lnTo>
                            <a:pt x="70" y="81"/>
                          </a:lnTo>
                          <a:lnTo>
                            <a:pt x="80" y="72"/>
                          </a:lnTo>
                          <a:lnTo>
                            <a:pt x="93" y="61"/>
                          </a:lnTo>
                          <a:lnTo>
                            <a:pt x="115" y="42"/>
                          </a:lnTo>
                          <a:lnTo>
                            <a:pt x="144" y="24"/>
                          </a:lnTo>
                          <a:lnTo>
                            <a:pt x="182" y="0"/>
                          </a:lnTo>
                          <a:lnTo>
                            <a:pt x="328" y="141"/>
                          </a:lnTo>
                          <a:lnTo>
                            <a:pt x="137" y="259"/>
                          </a:lnTo>
                        </a:path>
                      </a:pathLst>
                    </a:custGeom>
                    <a:noFill/>
                    <a:ln w="11113">
                      <a:solidFill>
                        <a:srgbClr val="FF0000"/>
                      </a:solidFill>
                      <a:round/>
                      <a:headEnd/>
                      <a:tailEnd/>
                    </a:ln>
                  </p:spPr>
                  <p:txBody>
                    <a:bodyPr/>
                    <a:lstStyle/>
                    <a:p>
                      <a:pPr defTabSz="457200"/>
                      <a:endParaRPr lang="en-US">
                        <a:solidFill>
                          <a:prstClr val="black"/>
                        </a:solidFill>
                      </a:endParaRPr>
                    </a:p>
                  </p:txBody>
                </p:sp>
                <p:sp>
                  <p:nvSpPr>
                    <p:cNvPr id="9454" name="Freeform 176"/>
                    <p:cNvSpPr>
                      <a:spLocks/>
                    </p:cNvSpPr>
                    <p:nvPr/>
                  </p:nvSpPr>
                  <p:spPr bwMode="auto">
                    <a:xfrm>
                      <a:off x="2105" y="2563"/>
                      <a:ext cx="45" cy="58"/>
                    </a:xfrm>
                    <a:custGeom>
                      <a:avLst/>
                      <a:gdLst>
                        <a:gd name="T0" fmla="*/ 45 w 45"/>
                        <a:gd name="T1" fmla="*/ 0 h 58"/>
                        <a:gd name="T2" fmla="*/ 0 w 45"/>
                        <a:gd name="T3" fmla="*/ 24 h 58"/>
                        <a:gd name="T4" fmla="*/ 0 w 45"/>
                        <a:gd name="T5" fmla="*/ 58 h 58"/>
                        <a:gd name="T6" fmla="*/ 45 w 45"/>
                        <a:gd name="T7" fmla="*/ 34 h 58"/>
                        <a:gd name="T8" fmla="*/ 45 w 45"/>
                        <a:gd name="T9" fmla="*/ 0 h 58"/>
                        <a:gd name="T10" fmla="*/ 0 60000 65536"/>
                        <a:gd name="T11" fmla="*/ 0 60000 65536"/>
                        <a:gd name="T12" fmla="*/ 0 60000 65536"/>
                        <a:gd name="T13" fmla="*/ 0 60000 65536"/>
                        <a:gd name="T14" fmla="*/ 0 60000 65536"/>
                        <a:gd name="T15" fmla="*/ 0 w 45"/>
                        <a:gd name="T16" fmla="*/ 0 h 58"/>
                        <a:gd name="T17" fmla="*/ 45 w 45"/>
                        <a:gd name="T18" fmla="*/ 58 h 58"/>
                      </a:gdLst>
                      <a:ahLst/>
                      <a:cxnLst>
                        <a:cxn ang="T10">
                          <a:pos x="T0" y="T1"/>
                        </a:cxn>
                        <a:cxn ang="T11">
                          <a:pos x="T2" y="T3"/>
                        </a:cxn>
                        <a:cxn ang="T12">
                          <a:pos x="T4" y="T5"/>
                        </a:cxn>
                        <a:cxn ang="T13">
                          <a:pos x="T6" y="T7"/>
                        </a:cxn>
                        <a:cxn ang="T14">
                          <a:pos x="T8" y="T9"/>
                        </a:cxn>
                      </a:cxnLst>
                      <a:rect l="T15" t="T16" r="T17" b="T18"/>
                      <a:pathLst>
                        <a:path w="45" h="58">
                          <a:moveTo>
                            <a:pt x="45" y="0"/>
                          </a:moveTo>
                          <a:lnTo>
                            <a:pt x="0" y="24"/>
                          </a:lnTo>
                          <a:lnTo>
                            <a:pt x="0" y="58"/>
                          </a:lnTo>
                          <a:lnTo>
                            <a:pt x="45" y="34"/>
                          </a:lnTo>
                          <a:lnTo>
                            <a:pt x="45" y="0"/>
                          </a:lnTo>
                          <a:close/>
                        </a:path>
                      </a:pathLst>
                    </a:custGeom>
                    <a:solidFill>
                      <a:srgbClr val="FFFF00"/>
                    </a:solidFill>
                    <a:ln w="0">
                      <a:solidFill>
                        <a:srgbClr val="FFFF00"/>
                      </a:solidFill>
                      <a:round/>
                      <a:headEnd/>
                      <a:tailEnd/>
                    </a:ln>
                  </p:spPr>
                  <p:txBody>
                    <a:bodyPr/>
                    <a:lstStyle/>
                    <a:p>
                      <a:pPr defTabSz="457200"/>
                      <a:endParaRPr lang="en-US">
                        <a:solidFill>
                          <a:prstClr val="black"/>
                        </a:solidFill>
                      </a:endParaRPr>
                    </a:p>
                  </p:txBody>
                </p:sp>
                <p:sp>
                  <p:nvSpPr>
                    <p:cNvPr id="9455" name="Freeform 177"/>
                    <p:cNvSpPr>
                      <a:spLocks/>
                    </p:cNvSpPr>
                    <p:nvPr/>
                  </p:nvSpPr>
                  <p:spPr bwMode="auto">
                    <a:xfrm>
                      <a:off x="2105" y="2563"/>
                      <a:ext cx="45" cy="58"/>
                    </a:xfrm>
                    <a:custGeom>
                      <a:avLst/>
                      <a:gdLst>
                        <a:gd name="T0" fmla="*/ 45 w 45"/>
                        <a:gd name="T1" fmla="*/ 0 h 58"/>
                        <a:gd name="T2" fmla="*/ 0 w 45"/>
                        <a:gd name="T3" fmla="*/ 24 h 58"/>
                        <a:gd name="T4" fmla="*/ 0 w 45"/>
                        <a:gd name="T5" fmla="*/ 58 h 58"/>
                        <a:gd name="T6" fmla="*/ 45 w 45"/>
                        <a:gd name="T7" fmla="*/ 34 h 58"/>
                        <a:gd name="T8" fmla="*/ 45 w 45"/>
                        <a:gd name="T9" fmla="*/ 0 h 58"/>
                        <a:gd name="T10" fmla="*/ 0 60000 65536"/>
                        <a:gd name="T11" fmla="*/ 0 60000 65536"/>
                        <a:gd name="T12" fmla="*/ 0 60000 65536"/>
                        <a:gd name="T13" fmla="*/ 0 60000 65536"/>
                        <a:gd name="T14" fmla="*/ 0 60000 65536"/>
                        <a:gd name="T15" fmla="*/ 0 w 45"/>
                        <a:gd name="T16" fmla="*/ 0 h 58"/>
                        <a:gd name="T17" fmla="*/ 45 w 45"/>
                        <a:gd name="T18" fmla="*/ 58 h 58"/>
                      </a:gdLst>
                      <a:ahLst/>
                      <a:cxnLst>
                        <a:cxn ang="T10">
                          <a:pos x="T0" y="T1"/>
                        </a:cxn>
                        <a:cxn ang="T11">
                          <a:pos x="T2" y="T3"/>
                        </a:cxn>
                        <a:cxn ang="T12">
                          <a:pos x="T4" y="T5"/>
                        </a:cxn>
                        <a:cxn ang="T13">
                          <a:pos x="T6" y="T7"/>
                        </a:cxn>
                        <a:cxn ang="T14">
                          <a:pos x="T8" y="T9"/>
                        </a:cxn>
                      </a:cxnLst>
                      <a:rect l="T15" t="T16" r="T17" b="T18"/>
                      <a:pathLst>
                        <a:path w="45" h="58">
                          <a:moveTo>
                            <a:pt x="45" y="0"/>
                          </a:moveTo>
                          <a:lnTo>
                            <a:pt x="0" y="24"/>
                          </a:lnTo>
                          <a:lnTo>
                            <a:pt x="0" y="58"/>
                          </a:lnTo>
                          <a:lnTo>
                            <a:pt x="45" y="34"/>
                          </a:lnTo>
                          <a:lnTo>
                            <a:pt x="45" y="0"/>
                          </a:lnTo>
                        </a:path>
                      </a:pathLst>
                    </a:custGeom>
                    <a:noFill/>
                    <a:ln w="6350">
                      <a:solidFill>
                        <a:srgbClr val="000000"/>
                      </a:solidFill>
                      <a:round/>
                      <a:headEnd/>
                      <a:tailEnd/>
                    </a:ln>
                  </p:spPr>
                  <p:txBody>
                    <a:bodyPr/>
                    <a:lstStyle/>
                    <a:p>
                      <a:pPr defTabSz="457200"/>
                      <a:endParaRPr lang="en-US">
                        <a:solidFill>
                          <a:prstClr val="black"/>
                        </a:solidFill>
                      </a:endParaRPr>
                    </a:p>
                  </p:txBody>
                </p:sp>
                <p:sp>
                  <p:nvSpPr>
                    <p:cNvPr id="9456" name="Freeform 178"/>
                    <p:cNvSpPr>
                      <a:spLocks/>
                    </p:cNvSpPr>
                    <p:nvPr/>
                  </p:nvSpPr>
                  <p:spPr bwMode="auto">
                    <a:xfrm>
                      <a:off x="2450" y="1440"/>
                      <a:ext cx="1040" cy="732"/>
                    </a:xfrm>
                    <a:custGeom>
                      <a:avLst/>
                      <a:gdLst>
                        <a:gd name="T0" fmla="*/ 0 w 1040"/>
                        <a:gd name="T1" fmla="*/ 420 h 732"/>
                        <a:gd name="T2" fmla="*/ 72 w 1040"/>
                        <a:gd name="T3" fmla="*/ 166 h 732"/>
                        <a:gd name="T4" fmla="*/ 78 w 1040"/>
                        <a:gd name="T5" fmla="*/ 165 h 732"/>
                        <a:gd name="T6" fmla="*/ 89 w 1040"/>
                        <a:gd name="T7" fmla="*/ 155 h 732"/>
                        <a:gd name="T8" fmla="*/ 110 w 1040"/>
                        <a:gd name="T9" fmla="*/ 144 h 732"/>
                        <a:gd name="T10" fmla="*/ 136 w 1040"/>
                        <a:gd name="T11" fmla="*/ 129 h 732"/>
                        <a:gd name="T12" fmla="*/ 167 w 1040"/>
                        <a:gd name="T13" fmla="*/ 113 h 732"/>
                        <a:gd name="T14" fmla="*/ 206 w 1040"/>
                        <a:gd name="T15" fmla="*/ 92 h 732"/>
                        <a:gd name="T16" fmla="*/ 247 w 1040"/>
                        <a:gd name="T17" fmla="*/ 74 h 732"/>
                        <a:gd name="T18" fmla="*/ 295 w 1040"/>
                        <a:gd name="T19" fmla="*/ 55 h 732"/>
                        <a:gd name="T20" fmla="*/ 345 w 1040"/>
                        <a:gd name="T21" fmla="*/ 37 h 732"/>
                        <a:gd name="T22" fmla="*/ 397 w 1040"/>
                        <a:gd name="T23" fmla="*/ 22 h 732"/>
                        <a:gd name="T24" fmla="*/ 453 w 1040"/>
                        <a:gd name="T25" fmla="*/ 11 h 732"/>
                        <a:gd name="T26" fmla="*/ 510 w 1040"/>
                        <a:gd name="T27" fmla="*/ 3 h 732"/>
                        <a:gd name="T28" fmla="*/ 568 w 1040"/>
                        <a:gd name="T29" fmla="*/ 0 h 732"/>
                        <a:gd name="T30" fmla="*/ 575 w 1040"/>
                        <a:gd name="T31" fmla="*/ 0 h 732"/>
                        <a:gd name="T32" fmla="*/ 592 w 1040"/>
                        <a:gd name="T33" fmla="*/ 0 h 732"/>
                        <a:gd name="T34" fmla="*/ 619 w 1040"/>
                        <a:gd name="T35" fmla="*/ 1 h 732"/>
                        <a:gd name="T36" fmla="*/ 655 w 1040"/>
                        <a:gd name="T37" fmla="*/ 3 h 732"/>
                        <a:gd name="T38" fmla="*/ 696 w 1040"/>
                        <a:gd name="T39" fmla="*/ 7 h 732"/>
                        <a:gd name="T40" fmla="*/ 740 w 1040"/>
                        <a:gd name="T41" fmla="*/ 14 h 732"/>
                        <a:gd name="T42" fmla="*/ 788 w 1040"/>
                        <a:gd name="T43" fmla="*/ 22 h 732"/>
                        <a:gd name="T44" fmla="*/ 836 w 1040"/>
                        <a:gd name="T45" fmla="*/ 35 h 732"/>
                        <a:gd name="T46" fmla="*/ 883 w 1040"/>
                        <a:gd name="T47" fmla="*/ 51 h 732"/>
                        <a:gd name="T48" fmla="*/ 927 w 1040"/>
                        <a:gd name="T49" fmla="*/ 72 h 732"/>
                        <a:gd name="T50" fmla="*/ 966 w 1040"/>
                        <a:gd name="T51" fmla="*/ 98 h 732"/>
                        <a:gd name="T52" fmla="*/ 998 w 1040"/>
                        <a:gd name="T53" fmla="*/ 127 h 732"/>
                        <a:gd name="T54" fmla="*/ 1001 w 1040"/>
                        <a:gd name="T55" fmla="*/ 131 h 732"/>
                        <a:gd name="T56" fmla="*/ 1009 w 1040"/>
                        <a:gd name="T57" fmla="*/ 142 h 732"/>
                        <a:gd name="T58" fmla="*/ 1018 w 1040"/>
                        <a:gd name="T59" fmla="*/ 159 h 732"/>
                        <a:gd name="T60" fmla="*/ 1027 w 1040"/>
                        <a:gd name="T61" fmla="*/ 179 h 732"/>
                        <a:gd name="T62" fmla="*/ 1037 w 1040"/>
                        <a:gd name="T63" fmla="*/ 207 h 732"/>
                        <a:gd name="T64" fmla="*/ 1040 w 1040"/>
                        <a:gd name="T65" fmla="*/ 239 h 732"/>
                        <a:gd name="T66" fmla="*/ 1040 w 1040"/>
                        <a:gd name="T67" fmla="*/ 274 h 732"/>
                        <a:gd name="T68" fmla="*/ 1031 w 1040"/>
                        <a:gd name="T69" fmla="*/ 311 h 732"/>
                        <a:gd name="T70" fmla="*/ 1013 w 1040"/>
                        <a:gd name="T71" fmla="*/ 352 h 732"/>
                        <a:gd name="T72" fmla="*/ 1011 w 1040"/>
                        <a:gd name="T73" fmla="*/ 356 h 732"/>
                        <a:gd name="T74" fmla="*/ 1003 w 1040"/>
                        <a:gd name="T75" fmla="*/ 365 h 732"/>
                        <a:gd name="T76" fmla="*/ 990 w 1040"/>
                        <a:gd name="T77" fmla="*/ 378 h 732"/>
                        <a:gd name="T78" fmla="*/ 976 w 1040"/>
                        <a:gd name="T79" fmla="*/ 394 h 732"/>
                        <a:gd name="T80" fmla="*/ 955 w 1040"/>
                        <a:gd name="T81" fmla="*/ 413 h 732"/>
                        <a:gd name="T82" fmla="*/ 933 w 1040"/>
                        <a:gd name="T83" fmla="*/ 430 h 732"/>
                        <a:gd name="T84" fmla="*/ 907 w 1040"/>
                        <a:gd name="T85" fmla="*/ 448 h 732"/>
                        <a:gd name="T86" fmla="*/ 877 w 1040"/>
                        <a:gd name="T87" fmla="*/ 463 h 732"/>
                        <a:gd name="T88" fmla="*/ 759 w 1040"/>
                        <a:gd name="T89" fmla="*/ 732 h 73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40"/>
                        <a:gd name="T136" fmla="*/ 0 h 732"/>
                        <a:gd name="T137" fmla="*/ 1040 w 1040"/>
                        <a:gd name="T138" fmla="*/ 732 h 73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40" h="732">
                          <a:moveTo>
                            <a:pt x="0" y="420"/>
                          </a:moveTo>
                          <a:lnTo>
                            <a:pt x="72" y="166"/>
                          </a:lnTo>
                          <a:lnTo>
                            <a:pt x="78" y="165"/>
                          </a:lnTo>
                          <a:lnTo>
                            <a:pt x="89" y="155"/>
                          </a:lnTo>
                          <a:lnTo>
                            <a:pt x="110" y="144"/>
                          </a:lnTo>
                          <a:lnTo>
                            <a:pt x="136" y="129"/>
                          </a:lnTo>
                          <a:lnTo>
                            <a:pt x="167" y="113"/>
                          </a:lnTo>
                          <a:lnTo>
                            <a:pt x="206" y="92"/>
                          </a:lnTo>
                          <a:lnTo>
                            <a:pt x="247" y="74"/>
                          </a:lnTo>
                          <a:lnTo>
                            <a:pt x="295" y="55"/>
                          </a:lnTo>
                          <a:lnTo>
                            <a:pt x="345" y="37"/>
                          </a:lnTo>
                          <a:lnTo>
                            <a:pt x="397" y="22"/>
                          </a:lnTo>
                          <a:lnTo>
                            <a:pt x="453" y="11"/>
                          </a:lnTo>
                          <a:lnTo>
                            <a:pt x="510" y="3"/>
                          </a:lnTo>
                          <a:lnTo>
                            <a:pt x="568" y="0"/>
                          </a:lnTo>
                          <a:lnTo>
                            <a:pt x="575" y="0"/>
                          </a:lnTo>
                          <a:lnTo>
                            <a:pt x="592" y="0"/>
                          </a:lnTo>
                          <a:lnTo>
                            <a:pt x="619" y="1"/>
                          </a:lnTo>
                          <a:lnTo>
                            <a:pt x="655" y="3"/>
                          </a:lnTo>
                          <a:lnTo>
                            <a:pt x="696" y="7"/>
                          </a:lnTo>
                          <a:lnTo>
                            <a:pt x="740" y="14"/>
                          </a:lnTo>
                          <a:lnTo>
                            <a:pt x="788" y="22"/>
                          </a:lnTo>
                          <a:lnTo>
                            <a:pt x="836" y="35"/>
                          </a:lnTo>
                          <a:lnTo>
                            <a:pt x="883" y="51"/>
                          </a:lnTo>
                          <a:lnTo>
                            <a:pt x="927" y="72"/>
                          </a:lnTo>
                          <a:lnTo>
                            <a:pt x="966" y="98"/>
                          </a:lnTo>
                          <a:lnTo>
                            <a:pt x="998" y="127"/>
                          </a:lnTo>
                          <a:lnTo>
                            <a:pt x="1001" y="131"/>
                          </a:lnTo>
                          <a:lnTo>
                            <a:pt x="1009" y="142"/>
                          </a:lnTo>
                          <a:lnTo>
                            <a:pt x="1018" y="159"/>
                          </a:lnTo>
                          <a:lnTo>
                            <a:pt x="1027" y="179"/>
                          </a:lnTo>
                          <a:lnTo>
                            <a:pt x="1037" y="207"/>
                          </a:lnTo>
                          <a:lnTo>
                            <a:pt x="1040" y="239"/>
                          </a:lnTo>
                          <a:lnTo>
                            <a:pt x="1040" y="274"/>
                          </a:lnTo>
                          <a:lnTo>
                            <a:pt x="1031" y="311"/>
                          </a:lnTo>
                          <a:lnTo>
                            <a:pt x="1013" y="352"/>
                          </a:lnTo>
                          <a:lnTo>
                            <a:pt x="1011" y="356"/>
                          </a:lnTo>
                          <a:lnTo>
                            <a:pt x="1003" y="365"/>
                          </a:lnTo>
                          <a:lnTo>
                            <a:pt x="990" y="378"/>
                          </a:lnTo>
                          <a:lnTo>
                            <a:pt x="976" y="394"/>
                          </a:lnTo>
                          <a:lnTo>
                            <a:pt x="955" y="413"/>
                          </a:lnTo>
                          <a:lnTo>
                            <a:pt x="933" y="430"/>
                          </a:lnTo>
                          <a:lnTo>
                            <a:pt x="907" y="448"/>
                          </a:lnTo>
                          <a:lnTo>
                            <a:pt x="877" y="463"/>
                          </a:lnTo>
                          <a:lnTo>
                            <a:pt x="759" y="732"/>
                          </a:lnTo>
                        </a:path>
                      </a:pathLst>
                    </a:custGeom>
                    <a:noFill/>
                    <a:ln w="11113">
                      <a:solidFill>
                        <a:srgbClr val="FF0000"/>
                      </a:solidFill>
                      <a:round/>
                      <a:headEnd/>
                      <a:tailEnd/>
                    </a:ln>
                  </p:spPr>
                  <p:txBody>
                    <a:bodyPr/>
                    <a:lstStyle/>
                    <a:p>
                      <a:pPr defTabSz="457200"/>
                      <a:endParaRPr lang="en-US">
                        <a:solidFill>
                          <a:prstClr val="black"/>
                        </a:solidFill>
                      </a:endParaRPr>
                    </a:p>
                  </p:txBody>
                </p:sp>
                <p:sp>
                  <p:nvSpPr>
                    <p:cNvPr id="9457" name="Freeform 179"/>
                    <p:cNvSpPr>
                      <a:spLocks/>
                    </p:cNvSpPr>
                    <p:nvPr/>
                  </p:nvSpPr>
                  <p:spPr bwMode="auto">
                    <a:xfrm>
                      <a:off x="2448" y="1497"/>
                      <a:ext cx="1042" cy="677"/>
                    </a:xfrm>
                    <a:custGeom>
                      <a:avLst/>
                      <a:gdLst>
                        <a:gd name="T0" fmla="*/ 0 w 1042"/>
                        <a:gd name="T1" fmla="*/ 369 h 677"/>
                        <a:gd name="T2" fmla="*/ 74 w 1042"/>
                        <a:gd name="T3" fmla="*/ 167 h 677"/>
                        <a:gd name="T4" fmla="*/ 80 w 1042"/>
                        <a:gd name="T5" fmla="*/ 165 h 677"/>
                        <a:gd name="T6" fmla="*/ 91 w 1042"/>
                        <a:gd name="T7" fmla="*/ 156 h 677"/>
                        <a:gd name="T8" fmla="*/ 112 w 1042"/>
                        <a:gd name="T9" fmla="*/ 145 h 677"/>
                        <a:gd name="T10" fmla="*/ 138 w 1042"/>
                        <a:gd name="T11" fmla="*/ 130 h 677"/>
                        <a:gd name="T12" fmla="*/ 169 w 1042"/>
                        <a:gd name="T13" fmla="*/ 111 h 677"/>
                        <a:gd name="T14" fmla="*/ 208 w 1042"/>
                        <a:gd name="T15" fmla="*/ 93 h 677"/>
                        <a:gd name="T16" fmla="*/ 249 w 1042"/>
                        <a:gd name="T17" fmla="*/ 74 h 677"/>
                        <a:gd name="T18" fmla="*/ 297 w 1042"/>
                        <a:gd name="T19" fmla="*/ 56 h 677"/>
                        <a:gd name="T20" fmla="*/ 347 w 1042"/>
                        <a:gd name="T21" fmla="*/ 37 h 677"/>
                        <a:gd name="T22" fmla="*/ 399 w 1042"/>
                        <a:gd name="T23" fmla="*/ 22 h 677"/>
                        <a:gd name="T24" fmla="*/ 455 w 1042"/>
                        <a:gd name="T25" fmla="*/ 11 h 677"/>
                        <a:gd name="T26" fmla="*/ 512 w 1042"/>
                        <a:gd name="T27" fmla="*/ 2 h 677"/>
                        <a:gd name="T28" fmla="*/ 570 w 1042"/>
                        <a:gd name="T29" fmla="*/ 0 h 677"/>
                        <a:gd name="T30" fmla="*/ 577 w 1042"/>
                        <a:gd name="T31" fmla="*/ 0 h 677"/>
                        <a:gd name="T32" fmla="*/ 594 w 1042"/>
                        <a:gd name="T33" fmla="*/ 0 h 677"/>
                        <a:gd name="T34" fmla="*/ 621 w 1042"/>
                        <a:gd name="T35" fmla="*/ 2 h 677"/>
                        <a:gd name="T36" fmla="*/ 657 w 1042"/>
                        <a:gd name="T37" fmla="*/ 4 h 677"/>
                        <a:gd name="T38" fmla="*/ 698 w 1042"/>
                        <a:gd name="T39" fmla="*/ 7 h 677"/>
                        <a:gd name="T40" fmla="*/ 742 w 1042"/>
                        <a:gd name="T41" fmla="*/ 13 h 677"/>
                        <a:gd name="T42" fmla="*/ 790 w 1042"/>
                        <a:gd name="T43" fmla="*/ 22 h 677"/>
                        <a:gd name="T44" fmla="*/ 838 w 1042"/>
                        <a:gd name="T45" fmla="*/ 35 h 677"/>
                        <a:gd name="T46" fmla="*/ 885 w 1042"/>
                        <a:gd name="T47" fmla="*/ 52 h 677"/>
                        <a:gd name="T48" fmla="*/ 929 w 1042"/>
                        <a:gd name="T49" fmla="*/ 72 h 677"/>
                        <a:gd name="T50" fmla="*/ 968 w 1042"/>
                        <a:gd name="T51" fmla="*/ 98 h 677"/>
                        <a:gd name="T52" fmla="*/ 1000 w 1042"/>
                        <a:gd name="T53" fmla="*/ 128 h 677"/>
                        <a:gd name="T54" fmla="*/ 1003 w 1042"/>
                        <a:gd name="T55" fmla="*/ 132 h 677"/>
                        <a:gd name="T56" fmla="*/ 1011 w 1042"/>
                        <a:gd name="T57" fmla="*/ 143 h 677"/>
                        <a:gd name="T58" fmla="*/ 1020 w 1042"/>
                        <a:gd name="T59" fmla="*/ 158 h 677"/>
                        <a:gd name="T60" fmla="*/ 1029 w 1042"/>
                        <a:gd name="T61" fmla="*/ 180 h 677"/>
                        <a:gd name="T62" fmla="*/ 1039 w 1042"/>
                        <a:gd name="T63" fmla="*/ 208 h 677"/>
                        <a:gd name="T64" fmla="*/ 1042 w 1042"/>
                        <a:gd name="T65" fmla="*/ 237 h 677"/>
                        <a:gd name="T66" fmla="*/ 1042 w 1042"/>
                        <a:gd name="T67" fmla="*/ 273 h 677"/>
                        <a:gd name="T68" fmla="*/ 1033 w 1042"/>
                        <a:gd name="T69" fmla="*/ 312 h 677"/>
                        <a:gd name="T70" fmla="*/ 1015 w 1042"/>
                        <a:gd name="T71" fmla="*/ 352 h 677"/>
                        <a:gd name="T72" fmla="*/ 1013 w 1042"/>
                        <a:gd name="T73" fmla="*/ 356 h 677"/>
                        <a:gd name="T74" fmla="*/ 1005 w 1042"/>
                        <a:gd name="T75" fmla="*/ 365 h 677"/>
                        <a:gd name="T76" fmla="*/ 992 w 1042"/>
                        <a:gd name="T77" fmla="*/ 378 h 677"/>
                        <a:gd name="T78" fmla="*/ 978 w 1042"/>
                        <a:gd name="T79" fmla="*/ 395 h 677"/>
                        <a:gd name="T80" fmla="*/ 957 w 1042"/>
                        <a:gd name="T81" fmla="*/ 412 h 677"/>
                        <a:gd name="T82" fmla="*/ 935 w 1042"/>
                        <a:gd name="T83" fmla="*/ 430 h 677"/>
                        <a:gd name="T84" fmla="*/ 909 w 1042"/>
                        <a:gd name="T85" fmla="*/ 447 h 677"/>
                        <a:gd name="T86" fmla="*/ 879 w 1042"/>
                        <a:gd name="T87" fmla="*/ 462 h 677"/>
                        <a:gd name="T88" fmla="*/ 766 w 1042"/>
                        <a:gd name="T89" fmla="*/ 677 h 67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42"/>
                        <a:gd name="T136" fmla="*/ 0 h 677"/>
                        <a:gd name="T137" fmla="*/ 1042 w 1042"/>
                        <a:gd name="T138" fmla="*/ 677 h 67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42" h="677">
                          <a:moveTo>
                            <a:pt x="0" y="369"/>
                          </a:moveTo>
                          <a:lnTo>
                            <a:pt x="74" y="167"/>
                          </a:lnTo>
                          <a:lnTo>
                            <a:pt x="80" y="165"/>
                          </a:lnTo>
                          <a:lnTo>
                            <a:pt x="91" y="156"/>
                          </a:lnTo>
                          <a:lnTo>
                            <a:pt x="112" y="145"/>
                          </a:lnTo>
                          <a:lnTo>
                            <a:pt x="138" y="130"/>
                          </a:lnTo>
                          <a:lnTo>
                            <a:pt x="169" y="111"/>
                          </a:lnTo>
                          <a:lnTo>
                            <a:pt x="208" y="93"/>
                          </a:lnTo>
                          <a:lnTo>
                            <a:pt x="249" y="74"/>
                          </a:lnTo>
                          <a:lnTo>
                            <a:pt x="297" y="56"/>
                          </a:lnTo>
                          <a:lnTo>
                            <a:pt x="347" y="37"/>
                          </a:lnTo>
                          <a:lnTo>
                            <a:pt x="399" y="22"/>
                          </a:lnTo>
                          <a:lnTo>
                            <a:pt x="455" y="11"/>
                          </a:lnTo>
                          <a:lnTo>
                            <a:pt x="512" y="2"/>
                          </a:lnTo>
                          <a:lnTo>
                            <a:pt x="570" y="0"/>
                          </a:lnTo>
                          <a:lnTo>
                            <a:pt x="577" y="0"/>
                          </a:lnTo>
                          <a:lnTo>
                            <a:pt x="594" y="0"/>
                          </a:lnTo>
                          <a:lnTo>
                            <a:pt x="621" y="2"/>
                          </a:lnTo>
                          <a:lnTo>
                            <a:pt x="657" y="4"/>
                          </a:lnTo>
                          <a:lnTo>
                            <a:pt x="698" y="7"/>
                          </a:lnTo>
                          <a:lnTo>
                            <a:pt x="742" y="13"/>
                          </a:lnTo>
                          <a:lnTo>
                            <a:pt x="790" y="22"/>
                          </a:lnTo>
                          <a:lnTo>
                            <a:pt x="838" y="35"/>
                          </a:lnTo>
                          <a:lnTo>
                            <a:pt x="885" y="52"/>
                          </a:lnTo>
                          <a:lnTo>
                            <a:pt x="929" y="72"/>
                          </a:lnTo>
                          <a:lnTo>
                            <a:pt x="968" y="98"/>
                          </a:lnTo>
                          <a:lnTo>
                            <a:pt x="1000" y="128"/>
                          </a:lnTo>
                          <a:lnTo>
                            <a:pt x="1003" y="132"/>
                          </a:lnTo>
                          <a:lnTo>
                            <a:pt x="1011" y="143"/>
                          </a:lnTo>
                          <a:lnTo>
                            <a:pt x="1020" y="158"/>
                          </a:lnTo>
                          <a:lnTo>
                            <a:pt x="1029" y="180"/>
                          </a:lnTo>
                          <a:lnTo>
                            <a:pt x="1039" y="208"/>
                          </a:lnTo>
                          <a:lnTo>
                            <a:pt x="1042" y="237"/>
                          </a:lnTo>
                          <a:lnTo>
                            <a:pt x="1042" y="273"/>
                          </a:lnTo>
                          <a:lnTo>
                            <a:pt x="1033" y="312"/>
                          </a:lnTo>
                          <a:lnTo>
                            <a:pt x="1015" y="352"/>
                          </a:lnTo>
                          <a:lnTo>
                            <a:pt x="1013" y="356"/>
                          </a:lnTo>
                          <a:lnTo>
                            <a:pt x="1005" y="365"/>
                          </a:lnTo>
                          <a:lnTo>
                            <a:pt x="992" y="378"/>
                          </a:lnTo>
                          <a:lnTo>
                            <a:pt x="978" y="395"/>
                          </a:lnTo>
                          <a:lnTo>
                            <a:pt x="957" y="412"/>
                          </a:lnTo>
                          <a:lnTo>
                            <a:pt x="935" y="430"/>
                          </a:lnTo>
                          <a:lnTo>
                            <a:pt x="909" y="447"/>
                          </a:lnTo>
                          <a:lnTo>
                            <a:pt x="879" y="462"/>
                          </a:lnTo>
                          <a:lnTo>
                            <a:pt x="766" y="677"/>
                          </a:lnTo>
                        </a:path>
                      </a:pathLst>
                    </a:custGeom>
                    <a:noFill/>
                    <a:ln w="11113">
                      <a:solidFill>
                        <a:srgbClr val="FF0000"/>
                      </a:solidFill>
                      <a:round/>
                      <a:headEnd/>
                      <a:tailEnd/>
                    </a:ln>
                  </p:spPr>
                  <p:txBody>
                    <a:bodyPr/>
                    <a:lstStyle/>
                    <a:p>
                      <a:pPr defTabSz="457200"/>
                      <a:endParaRPr lang="en-US">
                        <a:solidFill>
                          <a:prstClr val="black"/>
                        </a:solidFill>
                      </a:endParaRPr>
                    </a:p>
                  </p:txBody>
                </p:sp>
                <p:sp>
                  <p:nvSpPr>
                    <p:cNvPr id="9458" name="Freeform 180"/>
                    <p:cNvSpPr>
                      <a:spLocks/>
                    </p:cNvSpPr>
                    <p:nvPr/>
                  </p:nvSpPr>
                  <p:spPr bwMode="auto">
                    <a:xfrm>
                      <a:off x="2442" y="1574"/>
                      <a:ext cx="1034" cy="632"/>
                    </a:xfrm>
                    <a:custGeom>
                      <a:avLst/>
                      <a:gdLst>
                        <a:gd name="T0" fmla="*/ 0 w 1034"/>
                        <a:gd name="T1" fmla="*/ 311 h 632"/>
                        <a:gd name="T2" fmla="*/ 66 w 1034"/>
                        <a:gd name="T3" fmla="*/ 167 h 632"/>
                        <a:gd name="T4" fmla="*/ 72 w 1034"/>
                        <a:gd name="T5" fmla="*/ 163 h 632"/>
                        <a:gd name="T6" fmla="*/ 83 w 1034"/>
                        <a:gd name="T7" fmla="*/ 155 h 632"/>
                        <a:gd name="T8" fmla="*/ 104 w 1034"/>
                        <a:gd name="T9" fmla="*/ 144 h 632"/>
                        <a:gd name="T10" fmla="*/ 130 w 1034"/>
                        <a:gd name="T11" fmla="*/ 128 h 632"/>
                        <a:gd name="T12" fmla="*/ 161 w 1034"/>
                        <a:gd name="T13" fmla="*/ 111 h 632"/>
                        <a:gd name="T14" fmla="*/ 200 w 1034"/>
                        <a:gd name="T15" fmla="*/ 92 h 632"/>
                        <a:gd name="T16" fmla="*/ 241 w 1034"/>
                        <a:gd name="T17" fmla="*/ 72 h 632"/>
                        <a:gd name="T18" fmla="*/ 289 w 1034"/>
                        <a:gd name="T19" fmla="*/ 53 h 632"/>
                        <a:gd name="T20" fmla="*/ 339 w 1034"/>
                        <a:gd name="T21" fmla="*/ 37 h 632"/>
                        <a:gd name="T22" fmla="*/ 391 w 1034"/>
                        <a:gd name="T23" fmla="*/ 22 h 632"/>
                        <a:gd name="T24" fmla="*/ 447 w 1034"/>
                        <a:gd name="T25" fmla="*/ 9 h 632"/>
                        <a:gd name="T26" fmla="*/ 504 w 1034"/>
                        <a:gd name="T27" fmla="*/ 1 h 632"/>
                        <a:gd name="T28" fmla="*/ 562 w 1034"/>
                        <a:gd name="T29" fmla="*/ 0 h 632"/>
                        <a:gd name="T30" fmla="*/ 569 w 1034"/>
                        <a:gd name="T31" fmla="*/ 0 h 632"/>
                        <a:gd name="T32" fmla="*/ 586 w 1034"/>
                        <a:gd name="T33" fmla="*/ 0 h 632"/>
                        <a:gd name="T34" fmla="*/ 613 w 1034"/>
                        <a:gd name="T35" fmla="*/ 0 h 632"/>
                        <a:gd name="T36" fmla="*/ 649 w 1034"/>
                        <a:gd name="T37" fmla="*/ 1 h 632"/>
                        <a:gd name="T38" fmla="*/ 690 w 1034"/>
                        <a:gd name="T39" fmla="*/ 7 h 632"/>
                        <a:gd name="T40" fmla="*/ 734 w 1034"/>
                        <a:gd name="T41" fmla="*/ 13 h 632"/>
                        <a:gd name="T42" fmla="*/ 782 w 1034"/>
                        <a:gd name="T43" fmla="*/ 22 h 632"/>
                        <a:gd name="T44" fmla="*/ 830 w 1034"/>
                        <a:gd name="T45" fmla="*/ 35 h 632"/>
                        <a:gd name="T46" fmla="*/ 877 w 1034"/>
                        <a:gd name="T47" fmla="*/ 50 h 632"/>
                        <a:gd name="T48" fmla="*/ 921 w 1034"/>
                        <a:gd name="T49" fmla="*/ 70 h 632"/>
                        <a:gd name="T50" fmla="*/ 960 w 1034"/>
                        <a:gd name="T51" fmla="*/ 96 h 632"/>
                        <a:gd name="T52" fmla="*/ 992 w 1034"/>
                        <a:gd name="T53" fmla="*/ 128 h 632"/>
                        <a:gd name="T54" fmla="*/ 995 w 1034"/>
                        <a:gd name="T55" fmla="*/ 131 h 632"/>
                        <a:gd name="T56" fmla="*/ 1003 w 1034"/>
                        <a:gd name="T57" fmla="*/ 141 h 632"/>
                        <a:gd name="T58" fmla="*/ 1012 w 1034"/>
                        <a:gd name="T59" fmla="*/ 157 h 632"/>
                        <a:gd name="T60" fmla="*/ 1021 w 1034"/>
                        <a:gd name="T61" fmla="*/ 180 h 632"/>
                        <a:gd name="T62" fmla="*/ 1031 w 1034"/>
                        <a:gd name="T63" fmla="*/ 205 h 632"/>
                        <a:gd name="T64" fmla="*/ 1034 w 1034"/>
                        <a:gd name="T65" fmla="*/ 237 h 632"/>
                        <a:gd name="T66" fmla="*/ 1034 w 1034"/>
                        <a:gd name="T67" fmla="*/ 272 h 632"/>
                        <a:gd name="T68" fmla="*/ 1025 w 1034"/>
                        <a:gd name="T69" fmla="*/ 311 h 632"/>
                        <a:gd name="T70" fmla="*/ 1007 w 1034"/>
                        <a:gd name="T71" fmla="*/ 352 h 632"/>
                        <a:gd name="T72" fmla="*/ 1005 w 1034"/>
                        <a:gd name="T73" fmla="*/ 356 h 632"/>
                        <a:gd name="T74" fmla="*/ 997 w 1034"/>
                        <a:gd name="T75" fmla="*/ 363 h 632"/>
                        <a:gd name="T76" fmla="*/ 984 w 1034"/>
                        <a:gd name="T77" fmla="*/ 378 h 632"/>
                        <a:gd name="T78" fmla="*/ 970 w 1034"/>
                        <a:gd name="T79" fmla="*/ 393 h 632"/>
                        <a:gd name="T80" fmla="*/ 949 w 1034"/>
                        <a:gd name="T81" fmla="*/ 411 h 632"/>
                        <a:gd name="T82" fmla="*/ 927 w 1034"/>
                        <a:gd name="T83" fmla="*/ 430 h 632"/>
                        <a:gd name="T84" fmla="*/ 901 w 1034"/>
                        <a:gd name="T85" fmla="*/ 447 h 632"/>
                        <a:gd name="T86" fmla="*/ 871 w 1034"/>
                        <a:gd name="T87" fmla="*/ 461 h 632"/>
                        <a:gd name="T88" fmla="*/ 758 w 1034"/>
                        <a:gd name="T89" fmla="*/ 632 h 63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34"/>
                        <a:gd name="T136" fmla="*/ 0 h 632"/>
                        <a:gd name="T137" fmla="*/ 1034 w 1034"/>
                        <a:gd name="T138" fmla="*/ 632 h 63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34" h="632">
                          <a:moveTo>
                            <a:pt x="0" y="311"/>
                          </a:moveTo>
                          <a:lnTo>
                            <a:pt x="66" y="167"/>
                          </a:lnTo>
                          <a:lnTo>
                            <a:pt x="72" y="163"/>
                          </a:lnTo>
                          <a:lnTo>
                            <a:pt x="83" y="155"/>
                          </a:lnTo>
                          <a:lnTo>
                            <a:pt x="104" y="144"/>
                          </a:lnTo>
                          <a:lnTo>
                            <a:pt x="130" y="128"/>
                          </a:lnTo>
                          <a:lnTo>
                            <a:pt x="161" y="111"/>
                          </a:lnTo>
                          <a:lnTo>
                            <a:pt x="200" y="92"/>
                          </a:lnTo>
                          <a:lnTo>
                            <a:pt x="241" y="72"/>
                          </a:lnTo>
                          <a:lnTo>
                            <a:pt x="289" y="53"/>
                          </a:lnTo>
                          <a:lnTo>
                            <a:pt x="339" y="37"/>
                          </a:lnTo>
                          <a:lnTo>
                            <a:pt x="391" y="22"/>
                          </a:lnTo>
                          <a:lnTo>
                            <a:pt x="447" y="9"/>
                          </a:lnTo>
                          <a:lnTo>
                            <a:pt x="504" y="1"/>
                          </a:lnTo>
                          <a:lnTo>
                            <a:pt x="562" y="0"/>
                          </a:lnTo>
                          <a:lnTo>
                            <a:pt x="569" y="0"/>
                          </a:lnTo>
                          <a:lnTo>
                            <a:pt x="586" y="0"/>
                          </a:lnTo>
                          <a:lnTo>
                            <a:pt x="613" y="0"/>
                          </a:lnTo>
                          <a:lnTo>
                            <a:pt x="649" y="1"/>
                          </a:lnTo>
                          <a:lnTo>
                            <a:pt x="690" y="7"/>
                          </a:lnTo>
                          <a:lnTo>
                            <a:pt x="734" y="13"/>
                          </a:lnTo>
                          <a:lnTo>
                            <a:pt x="782" y="22"/>
                          </a:lnTo>
                          <a:lnTo>
                            <a:pt x="830" y="35"/>
                          </a:lnTo>
                          <a:lnTo>
                            <a:pt x="877" y="50"/>
                          </a:lnTo>
                          <a:lnTo>
                            <a:pt x="921" y="70"/>
                          </a:lnTo>
                          <a:lnTo>
                            <a:pt x="960" y="96"/>
                          </a:lnTo>
                          <a:lnTo>
                            <a:pt x="992" y="128"/>
                          </a:lnTo>
                          <a:lnTo>
                            <a:pt x="995" y="131"/>
                          </a:lnTo>
                          <a:lnTo>
                            <a:pt x="1003" y="141"/>
                          </a:lnTo>
                          <a:lnTo>
                            <a:pt x="1012" y="157"/>
                          </a:lnTo>
                          <a:lnTo>
                            <a:pt x="1021" y="180"/>
                          </a:lnTo>
                          <a:lnTo>
                            <a:pt x="1031" y="205"/>
                          </a:lnTo>
                          <a:lnTo>
                            <a:pt x="1034" y="237"/>
                          </a:lnTo>
                          <a:lnTo>
                            <a:pt x="1034" y="272"/>
                          </a:lnTo>
                          <a:lnTo>
                            <a:pt x="1025" y="311"/>
                          </a:lnTo>
                          <a:lnTo>
                            <a:pt x="1007" y="352"/>
                          </a:lnTo>
                          <a:lnTo>
                            <a:pt x="1005" y="356"/>
                          </a:lnTo>
                          <a:lnTo>
                            <a:pt x="997" y="363"/>
                          </a:lnTo>
                          <a:lnTo>
                            <a:pt x="984" y="378"/>
                          </a:lnTo>
                          <a:lnTo>
                            <a:pt x="970" y="393"/>
                          </a:lnTo>
                          <a:lnTo>
                            <a:pt x="949" y="411"/>
                          </a:lnTo>
                          <a:lnTo>
                            <a:pt x="927" y="430"/>
                          </a:lnTo>
                          <a:lnTo>
                            <a:pt x="901" y="447"/>
                          </a:lnTo>
                          <a:lnTo>
                            <a:pt x="871" y="461"/>
                          </a:lnTo>
                          <a:lnTo>
                            <a:pt x="758" y="632"/>
                          </a:lnTo>
                        </a:path>
                      </a:pathLst>
                    </a:custGeom>
                    <a:noFill/>
                    <a:ln w="11113">
                      <a:solidFill>
                        <a:srgbClr val="FF0000"/>
                      </a:solidFill>
                      <a:round/>
                      <a:headEnd/>
                      <a:tailEnd/>
                    </a:ln>
                  </p:spPr>
                  <p:txBody>
                    <a:bodyPr/>
                    <a:lstStyle/>
                    <a:p>
                      <a:pPr defTabSz="457200"/>
                      <a:endParaRPr lang="en-US">
                        <a:solidFill>
                          <a:prstClr val="black"/>
                        </a:solidFill>
                      </a:endParaRPr>
                    </a:p>
                  </p:txBody>
                </p:sp>
                <p:sp>
                  <p:nvSpPr>
                    <p:cNvPr id="9459" name="Freeform 181"/>
                    <p:cNvSpPr>
                      <a:spLocks/>
                    </p:cNvSpPr>
                    <p:nvPr/>
                  </p:nvSpPr>
                  <p:spPr bwMode="auto">
                    <a:xfrm>
                      <a:off x="2456" y="1599"/>
                      <a:ext cx="1034" cy="586"/>
                    </a:xfrm>
                    <a:custGeom>
                      <a:avLst/>
                      <a:gdLst>
                        <a:gd name="T0" fmla="*/ 0 w 1034"/>
                        <a:gd name="T1" fmla="*/ 276 h 586"/>
                        <a:gd name="T2" fmla="*/ 66 w 1034"/>
                        <a:gd name="T3" fmla="*/ 167 h 586"/>
                        <a:gd name="T4" fmla="*/ 72 w 1034"/>
                        <a:gd name="T5" fmla="*/ 163 h 586"/>
                        <a:gd name="T6" fmla="*/ 83 w 1034"/>
                        <a:gd name="T7" fmla="*/ 156 h 586"/>
                        <a:gd name="T8" fmla="*/ 104 w 1034"/>
                        <a:gd name="T9" fmla="*/ 145 h 586"/>
                        <a:gd name="T10" fmla="*/ 130 w 1034"/>
                        <a:gd name="T11" fmla="*/ 130 h 586"/>
                        <a:gd name="T12" fmla="*/ 161 w 1034"/>
                        <a:gd name="T13" fmla="*/ 111 h 586"/>
                        <a:gd name="T14" fmla="*/ 200 w 1034"/>
                        <a:gd name="T15" fmla="*/ 93 h 586"/>
                        <a:gd name="T16" fmla="*/ 241 w 1034"/>
                        <a:gd name="T17" fmla="*/ 74 h 586"/>
                        <a:gd name="T18" fmla="*/ 289 w 1034"/>
                        <a:gd name="T19" fmla="*/ 56 h 586"/>
                        <a:gd name="T20" fmla="*/ 339 w 1034"/>
                        <a:gd name="T21" fmla="*/ 37 h 586"/>
                        <a:gd name="T22" fmla="*/ 391 w 1034"/>
                        <a:gd name="T23" fmla="*/ 22 h 586"/>
                        <a:gd name="T24" fmla="*/ 447 w 1034"/>
                        <a:gd name="T25" fmla="*/ 11 h 586"/>
                        <a:gd name="T26" fmla="*/ 504 w 1034"/>
                        <a:gd name="T27" fmla="*/ 2 h 586"/>
                        <a:gd name="T28" fmla="*/ 562 w 1034"/>
                        <a:gd name="T29" fmla="*/ 0 h 586"/>
                        <a:gd name="T30" fmla="*/ 569 w 1034"/>
                        <a:gd name="T31" fmla="*/ 0 h 586"/>
                        <a:gd name="T32" fmla="*/ 586 w 1034"/>
                        <a:gd name="T33" fmla="*/ 0 h 586"/>
                        <a:gd name="T34" fmla="*/ 613 w 1034"/>
                        <a:gd name="T35" fmla="*/ 0 h 586"/>
                        <a:gd name="T36" fmla="*/ 649 w 1034"/>
                        <a:gd name="T37" fmla="*/ 4 h 586"/>
                        <a:gd name="T38" fmla="*/ 690 w 1034"/>
                        <a:gd name="T39" fmla="*/ 7 h 586"/>
                        <a:gd name="T40" fmla="*/ 734 w 1034"/>
                        <a:gd name="T41" fmla="*/ 13 h 586"/>
                        <a:gd name="T42" fmla="*/ 782 w 1034"/>
                        <a:gd name="T43" fmla="*/ 22 h 586"/>
                        <a:gd name="T44" fmla="*/ 830 w 1034"/>
                        <a:gd name="T45" fmla="*/ 35 h 586"/>
                        <a:gd name="T46" fmla="*/ 877 w 1034"/>
                        <a:gd name="T47" fmla="*/ 52 h 586"/>
                        <a:gd name="T48" fmla="*/ 921 w 1034"/>
                        <a:gd name="T49" fmla="*/ 72 h 586"/>
                        <a:gd name="T50" fmla="*/ 960 w 1034"/>
                        <a:gd name="T51" fmla="*/ 96 h 586"/>
                        <a:gd name="T52" fmla="*/ 992 w 1034"/>
                        <a:gd name="T53" fmla="*/ 128 h 586"/>
                        <a:gd name="T54" fmla="*/ 995 w 1034"/>
                        <a:gd name="T55" fmla="*/ 132 h 586"/>
                        <a:gd name="T56" fmla="*/ 1003 w 1034"/>
                        <a:gd name="T57" fmla="*/ 143 h 586"/>
                        <a:gd name="T58" fmla="*/ 1012 w 1034"/>
                        <a:gd name="T59" fmla="*/ 158 h 586"/>
                        <a:gd name="T60" fmla="*/ 1021 w 1034"/>
                        <a:gd name="T61" fmla="*/ 180 h 586"/>
                        <a:gd name="T62" fmla="*/ 1031 w 1034"/>
                        <a:gd name="T63" fmla="*/ 208 h 586"/>
                        <a:gd name="T64" fmla="*/ 1034 w 1034"/>
                        <a:gd name="T65" fmla="*/ 237 h 586"/>
                        <a:gd name="T66" fmla="*/ 1034 w 1034"/>
                        <a:gd name="T67" fmla="*/ 273 h 586"/>
                        <a:gd name="T68" fmla="*/ 1025 w 1034"/>
                        <a:gd name="T69" fmla="*/ 312 h 586"/>
                        <a:gd name="T70" fmla="*/ 1007 w 1034"/>
                        <a:gd name="T71" fmla="*/ 352 h 586"/>
                        <a:gd name="T72" fmla="*/ 1005 w 1034"/>
                        <a:gd name="T73" fmla="*/ 356 h 586"/>
                        <a:gd name="T74" fmla="*/ 997 w 1034"/>
                        <a:gd name="T75" fmla="*/ 365 h 586"/>
                        <a:gd name="T76" fmla="*/ 984 w 1034"/>
                        <a:gd name="T77" fmla="*/ 378 h 586"/>
                        <a:gd name="T78" fmla="*/ 970 w 1034"/>
                        <a:gd name="T79" fmla="*/ 395 h 586"/>
                        <a:gd name="T80" fmla="*/ 949 w 1034"/>
                        <a:gd name="T81" fmla="*/ 412 h 586"/>
                        <a:gd name="T82" fmla="*/ 927 w 1034"/>
                        <a:gd name="T83" fmla="*/ 430 h 586"/>
                        <a:gd name="T84" fmla="*/ 901 w 1034"/>
                        <a:gd name="T85" fmla="*/ 447 h 586"/>
                        <a:gd name="T86" fmla="*/ 871 w 1034"/>
                        <a:gd name="T87" fmla="*/ 462 h 586"/>
                        <a:gd name="T88" fmla="*/ 758 w 1034"/>
                        <a:gd name="T89" fmla="*/ 586 h 58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34"/>
                        <a:gd name="T136" fmla="*/ 0 h 586"/>
                        <a:gd name="T137" fmla="*/ 1034 w 1034"/>
                        <a:gd name="T138" fmla="*/ 586 h 58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34" h="586">
                          <a:moveTo>
                            <a:pt x="0" y="276"/>
                          </a:moveTo>
                          <a:lnTo>
                            <a:pt x="66" y="167"/>
                          </a:lnTo>
                          <a:lnTo>
                            <a:pt x="72" y="163"/>
                          </a:lnTo>
                          <a:lnTo>
                            <a:pt x="83" y="156"/>
                          </a:lnTo>
                          <a:lnTo>
                            <a:pt x="104" y="145"/>
                          </a:lnTo>
                          <a:lnTo>
                            <a:pt x="130" y="130"/>
                          </a:lnTo>
                          <a:lnTo>
                            <a:pt x="161" y="111"/>
                          </a:lnTo>
                          <a:lnTo>
                            <a:pt x="200" y="93"/>
                          </a:lnTo>
                          <a:lnTo>
                            <a:pt x="241" y="74"/>
                          </a:lnTo>
                          <a:lnTo>
                            <a:pt x="289" y="56"/>
                          </a:lnTo>
                          <a:lnTo>
                            <a:pt x="339" y="37"/>
                          </a:lnTo>
                          <a:lnTo>
                            <a:pt x="391" y="22"/>
                          </a:lnTo>
                          <a:lnTo>
                            <a:pt x="447" y="11"/>
                          </a:lnTo>
                          <a:lnTo>
                            <a:pt x="504" y="2"/>
                          </a:lnTo>
                          <a:lnTo>
                            <a:pt x="562" y="0"/>
                          </a:lnTo>
                          <a:lnTo>
                            <a:pt x="569" y="0"/>
                          </a:lnTo>
                          <a:lnTo>
                            <a:pt x="586" y="0"/>
                          </a:lnTo>
                          <a:lnTo>
                            <a:pt x="613" y="0"/>
                          </a:lnTo>
                          <a:lnTo>
                            <a:pt x="649" y="4"/>
                          </a:lnTo>
                          <a:lnTo>
                            <a:pt x="690" y="7"/>
                          </a:lnTo>
                          <a:lnTo>
                            <a:pt x="734" y="13"/>
                          </a:lnTo>
                          <a:lnTo>
                            <a:pt x="782" y="22"/>
                          </a:lnTo>
                          <a:lnTo>
                            <a:pt x="830" y="35"/>
                          </a:lnTo>
                          <a:lnTo>
                            <a:pt x="877" y="52"/>
                          </a:lnTo>
                          <a:lnTo>
                            <a:pt x="921" y="72"/>
                          </a:lnTo>
                          <a:lnTo>
                            <a:pt x="960" y="96"/>
                          </a:lnTo>
                          <a:lnTo>
                            <a:pt x="992" y="128"/>
                          </a:lnTo>
                          <a:lnTo>
                            <a:pt x="995" y="132"/>
                          </a:lnTo>
                          <a:lnTo>
                            <a:pt x="1003" y="143"/>
                          </a:lnTo>
                          <a:lnTo>
                            <a:pt x="1012" y="158"/>
                          </a:lnTo>
                          <a:lnTo>
                            <a:pt x="1021" y="180"/>
                          </a:lnTo>
                          <a:lnTo>
                            <a:pt x="1031" y="208"/>
                          </a:lnTo>
                          <a:lnTo>
                            <a:pt x="1034" y="237"/>
                          </a:lnTo>
                          <a:lnTo>
                            <a:pt x="1034" y="273"/>
                          </a:lnTo>
                          <a:lnTo>
                            <a:pt x="1025" y="312"/>
                          </a:lnTo>
                          <a:lnTo>
                            <a:pt x="1007" y="352"/>
                          </a:lnTo>
                          <a:lnTo>
                            <a:pt x="1005" y="356"/>
                          </a:lnTo>
                          <a:lnTo>
                            <a:pt x="997" y="365"/>
                          </a:lnTo>
                          <a:lnTo>
                            <a:pt x="984" y="378"/>
                          </a:lnTo>
                          <a:lnTo>
                            <a:pt x="970" y="395"/>
                          </a:lnTo>
                          <a:lnTo>
                            <a:pt x="949" y="412"/>
                          </a:lnTo>
                          <a:lnTo>
                            <a:pt x="927" y="430"/>
                          </a:lnTo>
                          <a:lnTo>
                            <a:pt x="901" y="447"/>
                          </a:lnTo>
                          <a:lnTo>
                            <a:pt x="871" y="462"/>
                          </a:lnTo>
                          <a:lnTo>
                            <a:pt x="758" y="586"/>
                          </a:lnTo>
                        </a:path>
                      </a:pathLst>
                    </a:custGeom>
                    <a:noFill/>
                    <a:ln w="11113">
                      <a:solidFill>
                        <a:srgbClr val="FF0000"/>
                      </a:solidFill>
                      <a:round/>
                      <a:headEnd/>
                      <a:tailEnd/>
                    </a:ln>
                  </p:spPr>
                  <p:txBody>
                    <a:bodyPr/>
                    <a:lstStyle/>
                    <a:p>
                      <a:pPr defTabSz="457200"/>
                      <a:endParaRPr lang="en-US">
                        <a:solidFill>
                          <a:prstClr val="black"/>
                        </a:solidFill>
                      </a:endParaRPr>
                    </a:p>
                  </p:txBody>
                </p:sp>
                <p:sp>
                  <p:nvSpPr>
                    <p:cNvPr id="9460" name="Freeform 182"/>
                    <p:cNvSpPr>
                      <a:spLocks/>
                    </p:cNvSpPr>
                    <p:nvPr/>
                  </p:nvSpPr>
                  <p:spPr bwMode="auto">
                    <a:xfrm>
                      <a:off x="2463" y="1651"/>
                      <a:ext cx="1027" cy="534"/>
                    </a:xfrm>
                    <a:custGeom>
                      <a:avLst/>
                      <a:gdLst>
                        <a:gd name="T0" fmla="*/ 0 w 1027"/>
                        <a:gd name="T1" fmla="*/ 221 h 534"/>
                        <a:gd name="T2" fmla="*/ 59 w 1027"/>
                        <a:gd name="T3" fmla="*/ 169 h 534"/>
                        <a:gd name="T4" fmla="*/ 65 w 1027"/>
                        <a:gd name="T5" fmla="*/ 165 h 534"/>
                        <a:gd name="T6" fmla="*/ 76 w 1027"/>
                        <a:gd name="T7" fmla="*/ 158 h 534"/>
                        <a:gd name="T8" fmla="*/ 97 w 1027"/>
                        <a:gd name="T9" fmla="*/ 145 h 534"/>
                        <a:gd name="T10" fmla="*/ 123 w 1027"/>
                        <a:gd name="T11" fmla="*/ 130 h 534"/>
                        <a:gd name="T12" fmla="*/ 154 w 1027"/>
                        <a:gd name="T13" fmla="*/ 113 h 534"/>
                        <a:gd name="T14" fmla="*/ 193 w 1027"/>
                        <a:gd name="T15" fmla="*/ 94 h 534"/>
                        <a:gd name="T16" fmla="*/ 234 w 1027"/>
                        <a:gd name="T17" fmla="*/ 74 h 534"/>
                        <a:gd name="T18" fmla="*/ 282 w 1027"/>
                        <a:gd name="T19" fmla="*/ 56 h 534"/>
                        <a:gd name="T20" fmla="*/ 332 w 1027"/>
                        <a:gd name="T21" fmla="*/ 39 h 534"/>
                        <a:gd name="T22" fmla="*/ 384 w 1027"/>
                        <a:gd name="T23" fmla="*/ 24 h 534"/>
                        <a:gd name="T24" fmla="*/ 440 w 1027"/>
                        <a:gd name="T25" fmla="*/ 11 h 534"/>
                        <a:gd name="T26" fmla="*/ 497 w 1027"/>
                        <a:gd name="T27" fmla="*/ 4 h 534"/>
                        <a:gd name="T28" fmla="*/ 555 w 1027"/>
                        <a:gd name="T29" fmla="*/ 0 h 534"/>
                        <a:gd name="T30" fmla="*/ 562 w 1027"/>
                        <a:gd name="T31" fmla="*/ 0 h 534"/>
                        <a:gd name="T32" fmla="*/ 579 w 1027"/>
                        <a:gd name="T33" fmla="*/ 2 h 534"/>
                        <a:gd name="T34" fmla="*/ 606 w 1027"/>
                        <a:gd name="T35" fmla="*/ 2 h 534"/>
                        <a:gd name="T36" fmla="*/ 642 w 1027"/>
                        <a:gd name="T37" fmla="*/ 4 h 534"/>
                        <a:gd name="T38" fmla="*/ 683 w 1027"/>
                        <a:gd name="T39" fmla="*/ 7 h 534"/>
                        <a:gd name="T40" fmla="*/ 727 w 1027"/>
                        <a:gd name="T41" fmla="*/ 15 h 534"/>
                        <a:gd name="T42" fmla="*/ 775 w 1027"/>
                        <a:gd name="T43" fmla="*/ 24 h 534"/>
                        <a:gd name="T44" fmla="*/ 823 w 1027"/>
                        <a:gd name="T45" fmla="*/ 35 h 534"/>
                        <a:gd name="T46" fmla="*/ 870 w 1027"/>
                        <a:gd name="T47" fmla="*/ 52 h 534"/>
                        <a:gd name="T48" fmla="*/ 914 w 1027"/>
                        <a:gd name="T49" fmla="*/ 72 h 534"/>
                        <a:gd name="T50" fmla="*/ 953 w 1027"/>
                        <a:gd name="T51" fmla="*/ 98 h 534"/>
                        <a:gd name="T52" fmla="*/ 985 w 1027"/>
                        <a:gd name="T53" fmla="*/ 130 h 534"/>
                        <a:gd name="T54" fmla="*/ 988 w 1027"/>
                        <a:gd name="T55" fmla="*/ 133 h 534"/>
                        <a:gd name="T56" fmla="*/ 996 w 1027"/>
                        <a:gd name="T57" fmla="*/ 143 h 534"/>
                        <a:gd name="T58" fmla="*/ 1005 w 1027"/>
                        <a:gd name="T59" fmla="*/ 159 h 534"/>
                        <a:gd name="T60" fmla="*/ 1014 w 1027"/>
                        <a:gd name="T61" fmla="*/ 182 h 534"/>
                        <a:gd name="T62" fmla="*/ 1024 w 1027"/>
                        <a:gd name="T63" fmla="*/ 208 h 534"/>
                        <a:gd name="T64" fmla="*/ 1027 w 1027"/>
                        <a:gd name="T65" fmla="*/ 239 h 534"/>
                        <a:gd name="T66" fmla="*/ 1027 w 1027"/>
                        <a:gd name="T67" fmla="*/ 274 h 534"/>
                        <a:gd name="T68" fmla="*/ 1018 w 1027"/>
                        <a:gd name="T69" fmla="*/ 311 h 534"/>
                        <a:gd name="T70" fmla="*/ 1000 w 1027"/>
                        <a:gd name="T71" fmla="*/ 354 h 534"/>
                        <a:gd name="T72" fmla="*/ 998 w 1027"/>
                        <a:gd name="T73" fmla="*/ 356 h 534"/>
                        <a:gd name="T74" fmla="*/ 990 w 1027"/>
                        <a:gd name="T75" fmla="*/ 365 h 534"/>
                        <a:gd name="T76" fmla="*/ 977 w 1027"/>
                        <a:gd name="T77" fmla="*/ 378 h 534"/>
                        <a:gd name="T78" fmla="*/ 963 w 1027"/>
                        <a:gd name="T79" fmla="*/ 395 h 534"/>
                        <a:gd name="T80" fmla="*/ 942 w 1027"/>
                        <a:gd name="T81" fmla="*/ 413 h 534"/>
                        <a:gd name="T82" fmla="*/ 920 w 1027"/>
                        <a:gd name="T83" fmla="*/ 432 h 534"/>
                        <a:gd name="T84" fmla="*/ 894 w 1027"/>
                        <a:gd name="T85" fmla="*/ 449 h 534"/>
                        <a:gd name="T86" fmla="*/ 864 w 1027"/>
                        <a:gd name="T87" fmla="*/ 463 h 534"/>
                        <a:gd name="T88" fmla="*/ 751 w 1027"/>
                        <a:gd name="T89" fmla="*/ 534 h 53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27"/>
                        <a:gd name="T136" fmla="*/ 0 h 534"/>
                        <a:gd name="T137" fmla="*/ 1027 w 1027"/>
                        <a:gd name="T138" fmla="*/ 534 h 53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27" h="534">
                          <a:moveTo>
                            <a:pt x="0" y="221"/>
                          </a:moveTo>
                          <a:lnTo>
                            <a:pt x="59" y="169"/>
                          </a:lnTo>
                          <a:lnTo>
                            <a:pt x="65" y="165"/>
                          </a:lnTo>
                          <a:lnTo>
                            <a:pt x="76" y="158"/>
                          </a:lnTo>
                          <a:lnTo>
                            <a:pt x="97" y="145"/>
                          </a:lnTo>
                          <a:lnTo>
                            <a:pt x="123" y="130"/>
                          </a:lnTo>
                          <a:lnTo>
                            <a:pt x="154" y="113"/>
                          </a:lnTo>
                          <a:lnTo>
                            <a:pt x="193" y="94"/>
                          </a:lnTo>
                          <a:lnTo>
                            <a:pt x="234" y="74"/>
                          </a:lnTo>
                          <a:lnTo>
                            <a:pt x="282" y="56"/>
                          </a:lnTo>
                          <a:lnTo>
                            <a:pt x="332" y="39"/>
                          </a:lnTo>
                          <a:lnTo>
                            <a:pt x="384" y="24"/>
                          </a:lnTo>
                          <a:lnTo>
                            <a:pt x="440" y="11"/>
                          </a:lnTo>
                          <a:lnTo>
                            <a:pt x="497" y="4"/>
                          </a:lnTo>
                          <a:lnTo>
                            <a:pt x="555" y="0"/>
                          </a:lnTo>
                          <a:lnTo>
                            <a:pt x="562" y="0"/>
                          </a:lnTo>
                          <a:lnTo>
                            <a:pt x="579" y="2"/>
                          </a:lnTo>
                          <a:lnTo>
                            <a:pt x="606" y="2"/>
                          </a:lnTo>
                          <a:lnTo>
                            <a:pt x="642" y="4"/>
                          </a:lnTo>
                          <a:lnTo>
                            <a:pt x="683" y="7"/>
                          </a:lnTo>
                          <a:lnTo>
                            <a:pt x="727" y="15"/>
                          </a:lnTo>
                          <a:lnTo>
                            <a:pt x="775" y="24"/>
                          </a:lnTo>
                          <a:lnTo>
                            <a:pt x="823" y="35"/>
                          </a:lnTo>
                          <a:lnTo>
                            <a:pt x="870" y="52"/>
                          </a:lnTo>
                          <a:lnTo>
                            <a:pt x="914" y="72"/>
                          </a:lnTo>
                          <a:lnTo>
                            <a:pt x="953" y="98"/>
                          </a:lnTo>
                          <a:lnTo>
                            <a:pt x="985" y="130"/>
                          </a:lnTo>
                          <a:lnTo>
                            <a:pt x="988" y="133"/>
                          </a:lnTo>
                          <a:lnTo>
                            <a:pt x="996" y="143"/>
                          </a:lnTo>
                          <a:lnTo>
                            <a:pt x="1005" y="159"/>
                          </a:lnTo>
                          <a:lnTo>
                            <a:pt x="1014" y="182"/>
                          </a:lnTo>
                          <a:lnTo>
                            <a:pt x="1024" y="208"/>
                          </a:lnTo>
                          <a:lnTo>
                            <a:pt x="1027" y="239"/>
                          </a:lnTo>
                          <a:lnTo>
                            <a:pt x="1027" y="274"/>
                          </a:lnTo>
                          <a:lnTo>
                            <a:pt x="1018" y="311"/>
                          </a:lnTo>
                          <a:lnTo>
                            <a:pt x="1000" y="354"/>
                          </a:lnTo>
                          <a:lnTo>
                            <a:pt x="998" y="356"/>
                          </a:lnTo>
                          <a:lnTo>
                            <a:pt x="990" y="365"/>
                          </a:lnTo>
                          <a:lnTo>
                            <a:pt x="977" y="378"/>
                          </a:lnTo>
                          <a:lnTo>
                            <a:pt x="963" y="395"/>
                          </a:lnTo>
                          <a:lnTo>
                            <a:pt x="942" y="413"/>
                          </a:lnTo>
                          <a:lnTo>
                            <a:pt x="920" y="432"/>
                          </a:lnTo>
                          <a:lnTo>
                            <a:pt x="894" y="449"/>
                          </a:lnTo>
                          <a:lnTo>
                            <a:pt x="864" y="463"/>
                          </a:lnTo>
                          <a:lnTo>
                            <a:pt x="751" y="534"/>
                          </a:lnTo>
                        </a:path>
                      </a:pathLst>
                    </a:custGeom>
                    <a:noFill/>
                    <a:ln w="11113">
                      <a:solidFill>
                        <a:srgbClr val="FF0000"/>
                      </a:solidFill>
                      <a:round/>
                      <a:headEnd/>
                      <a:tailEnd/>
                    </a:ln>
                  </p:spPr>
                  <p:txBody>
                    <a:bodyPr/>
                    <a:lstStyle/>
                    <a:p>
                      <a:pPr defTabSz="457200"/>
                      <a:endParaRPr lang="en-US">
                        <a:solidFill>
                          <a:prstClr val="black"/>
                        </a:solidFill>
                      </a:endParaRPr>
                    </a:p>
                  </p:txBody>
                </p:sp>
                <p:sp>
                  <p:nvSpPr>
                    <p:cNvPr id="9461" name="Freeform 251"/>
                    <p:cNvSpPr>
                      <a:spLocks/>
                    </p:cNvSpPr>
                    <p:nvPr/>
                  </p:nvSpPr>
                  <p:spPr bwMode="auto">
                    <a:xfrm>
                      <a:off x="2524" y="2521"/>
                      <a:ext cx="63" cy="64"/>
                    </a:xfrm>
                    <a:custGeom>
                      <a:avLst/>
                      <a:gdLst>
                        <a:gd name="T0" fmla="*/ 45 w 63"/>
                        <a:gd name="T1" fmla="*/ 63 h 64"/>
                        <a:gd name="T2" fmla="*/ 58 w 63"/>
                        <a:gd name="T3" fmla="*/ 51 h 64"/>
                        <a:gd name="T4" fmla="*/ 63 w 63"/>
                        <a:gd name="T5" fmla="*/ 37 h 64"/>
                        <a:gd name="T6" fmla="*/ 60 w 63"/>
                        <a:gd name="T7" fmla="*/ 18 h 64"/>
                        <a:gd name="T8" fmla="*/ 49 w 63"/>
                        <a:gd name="T9" fmla="*/ 5 h 64"/>
                        <a:gd name="T10" fmla="*/ 34 w 63"/>
                        <a:gd name="T11" fmla="*/ 0 h 64"/>
                        <a:gd name="T12" fmla="*/ 17 w 63"/>
                        <a:gd name="T13" fmla="*/ 1 h 64"/>
                        <a:gd name="T14" fmla="*/ 6 w 63"/>
                        <a:gd name="T15" fmla="*/ 13 h 64"/>
                        <a:gd name="T16" fmla="*/ 0 w 63"/>
                        <a:gd name="T17" fmla="*/ 27 h 64"/>
                        <a:gd name="T18" fmla="*/ 4 w 63"/>
                        <a:gd name="T19" fmla="*/ 44 h 64"/>
                        <a:gd name="T20" fmla="*/ 13 w 63"/>
                        <a:gd name="T21" fmla="*/ 59 h 64"/>
                        <a:gd name="T22" fmla="*/ 30 w 63"/>
                        <a:gd name="T23" fmla="*/ 64 h 64"/>
                        <a:gd name="T24" fmla="*/ 45 w 63"/>
                        <a:gd name="T25" fmla="*/ 63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3"/>
                        <a:gd name="T40" fmla="*/ 0 h 64"/>
                        <a:gd name="T41" fmla="*/ 63 w 63"/>
                        <a:gd name="T42" fmla="*/ 64 h 6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3" h="64">
                          <a:moveTo>
                            <a:pt x="45" y="63"/>
                          </a:moveTo>
                          <a:lnTo>
                            <a:pt x="58" y="51"/>
                          </a:lnTo>
                          <a:lnTo>
                            <a:pt x="63" y="37"/>
                          </a:lnTo>
                          <a:lnTo>
                            <a:pt x="60" y="18"/>
                          </a:lnTo>
                          <a:lnTo>
                            <a:pt x="49" y="5"/>
                          </a:lnTo>
                          <a:lnTo>
                            <a:pt x="34" y="0"/>
                          </a:lnTo>
                          <a:lnTo>
                            <a:pt x="17" y="1"/>
                          </a:lnTo>
                          <a:lnTo>
                            <a:pt x="6" y="13"/>
                          </a:lnTo>
                          <a:lnTo>
                            <a:pt x="0" y="27"/>
                          </a:lnTo>
                          <a:lnTo>
                            <a:pt x="4" y="44"/>
                          </a:lnTo>
                          <a:lnTo>
                            <a:pt x="13" y="59"/>
                          </a:lnTo>
                          <a:lnTo>
                            <a:pt x="30" y="64"/>
                          </a:lnTo>
                          <a:lnTo>
                            <a:pt x="45" y="63"/>
                          </a:lnTo>
                          <a:close/>
                        </a:path>
                      </a:pathLst>
                    </a:custGeom>
                    <a:solidFill>
                      <a:srgbClr val="D90000"/>
                    </a:solidFill>
                    <a:ln w="0">
                      <a:solidFill>
                        <a:srgbClr val="D90000"/>
                      </a:solidFill>
                      <a:round/>
                      <a:headEnd/>
                      <a:tailEnd/>
                    </a:ln>
                  </p:spPr>
                  <p:txBody>
                    <a:bodyPr/>
                    <a:lstStyle/>
                    <a:p>
                      <a:pPr defTabSz="457200"/>
                      <a:endParaRPr lang="en-US">
                        <a:solidFill>
                          <a:prstClr val="black"/>
                        </a:solidFill>
                      </a:endParaRPr>
                    </a:p>
                  </p:txBody>
                </p:sp>
                <p:sp>
                  <p:nvSpPr>
                    <p:cNvPr id="9462" name="Freeform 252"/>
                    <p:cNvSpPr>
                      <a:spLocks/>
                    </p:cNvSpPr>
                    <p:nvPr/>
                  </p:nvSpPr>
                  <p:spPr bwMode="auto">
                    <a:xfrm>
                      <a:off x="2524" y="2521"/>
                      <a:ext cx="63" cy="64"/>
                    </a:xfrm>
                    <a:custGeom>
                      <a:avLst/>
                      <a:gdLst>
                        <a:gd name="T0" fmla="*/ 45 w 63"/>
                        <a:gd name="T1" fmla="*/ 63 h 64"/>
                        <a:gd name="T2" fmla="*/ 58 w 63"/>
                        <a:gd name="T3" fmla="*/ 51 h 64"/>
                        <a:gd name="T4" fmla="*/ 63 w 63"/>
                        <a:gd name="T5" fmla="*/ 37 h 64"/>
                        <a:gd name="T6" fmla="*/ 60 w 63"/>
                        <a:gd name="T7" fmla="*/ 18 h 64"/>
                        <a:gd name="T8" fmla="*/ 49 w 63"/>
                        <a:gd name="T9" fmla="*/ 5 h 64"/>
                        <a:gd name="T10" fmla="*/ 34 w 63"/>
                        <a:gd name="T11" fmla="*/ 0 h 64"/>
                        <a:gd name="T12" fmla="*/ 17 w 63"/>
                        <a:gd name="T13" fmla="*/ 1 h 64"/>
                        <a:gd name="T14" fmla="*/ 6 w 63"/>
                        <a:gd name="T15" fmla="*/ 13 h 64"/>
                        <a:gd name="T16" fmla="*/ 0 w 63"/>
                        <a:gd name="T17" fmla="*/ 27 h 64"/>
                        <a:gd name="T18" fmla="*/ 4 w 63"/>
                        <a:gd name="T19" fmla="*/ 44 h 64"/>
                        <a:gd name="T20" fmla="*/ 13 w 63"/>
                        <a:gd name="T21" fmla="*/ 59 h 64"/>
                        <a:gd name="T22" fmla="*/ 30 w 63"/>
                        <a:gd name="T23" fmla="*/ 64 h 64"/>
                        <a:gd name="T24" fmla="*/ 45 w 63"/>
                        <a:gd name="T25" fmla="*/ 63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3"/>
                        <a:gd name="T40" fmla="*/ 0 h 64"/>
                        <a:gd name="T41" fmla="*/ 63 w 63"/>
                        <a:gd name="T42" fmla="*/ 64 h 6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3" h="64">
                          <a:moveTo>
                            <a:pt x="45" y="63"/>
                          </a:moveTo>
                          <a:lnTo>
                            <a:pt x="58" y="51"/>
                          </a:lnTo>
                          <a:lnTo>
                            <a:pt x="63" y="37"/>
                          </a:lnTo>
                          <a:lnTo>
                            <a:pt x="60" y="18"/>
                          </a:lnTo>
                          <a:lnTo>
                            <a:pt x="49" y="5"/>
                          </a:lnTo>
                          <a:lnTo>
                            <a:pt x="34" y="0"/>
                          </a:lnTo>
                          <a:lnTo>
                            <a:pt x="17" y="1"/>
                          </a:lnTo>
                          <a:lnTo>
                            <a:pt x="6" y="13"/>
                          </a:lnTo>
                          <a:lnTo>
                            <a:pt x="0" y="27"/>
                          </a:lnTo>
                          <a:lnTo>
                            <a:pt x="4" y="44"/>
                          </a:lnTo>
                          <a:lnTo>
                            <a:pt x="13" y="59"/>
                          </a:lnTo>
                          <a:lnTo>
                            <a:pt x="30" y="64"/>
                          </a:lnTo>
                          <a:lnTo>
                            <a:pt x="45" y="63"/>
                          </a:lnTo>
                        </a:path>
                      </a:pathLst>
                    </a:custGeom>
                    <a:noFill/>
                    <a:ln w="9525">
                      <a:solidFill>
                        <a:srgbClr val="000000"/>
                      </a:solidFill>
                      <a:round/>
                      <a:headEnd/>
                      <a:tailEnd/>
                    </a:ln>
                  </p:spPr>
                  <p:txBody>
                    <a:bodyPr/>
                    <a:lstStyle/>
                    <a:p>
                      <a:pPr defTabSz="457200"/>
                      <a:endParaRPr lang="en-US">
                        <a:solidFill>
                          <a:prstClr val="black"/>
                        </a:solidFill>
                      </a:endParaRPr>
                    </a:p>
                  </p:txBody>
                </p:sp>
                <p:sp>
                  <p:nvSpPr>
                    <p:cNvPr id="9463" name="Line 254"/>
                    <p:cNvSpPr>
                      <a:spLocks noChangeShapeType="1"/>
                    </p:cNvSpPr>
                    <p:nvPr/>
                  </p:nvSpPr>
                  <p:spPr bwMode="auto">
                    <a:xfrm flipV="1">
                      <a:off x="2350" y="2569"/>
                      <a:ext cx="185" cy="111"/>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64" name="Freeform 296"/>
                    <p:cNvSpPr>
                      <a:spLocks/>
                    </p:cNvSpPr>
                    <p:nvPr/>
                  </p:nvSpPr>
                  <p:spPr bwMode="auto">
                    <a:xfrm>
                      <a:off x="2343" y="2530"/>
                      <a:ext cx="235" cy="172"/>
                    </a:xfrm>
                    <a:custGeom>
                      <a:avLst/>
                      <a:gdLst>
                        <a:gd name="T0" fmla="*/ 40 w 235"/>
                        <a:gd name="T1" fmla="*/ 172 h 172"/>
                        <a:gd name="T2" fmla="*/ 235 w 235"/>
                        <a:gd name="T3" fmla="*/ 54 h 172"/>
                        <a:gd name="T4" fmla="*/ 235 w 235"/>
                        <a:gd name="T5" fmla="*/ 33 h 172"/>
                        <a:gd name="T6" fmla="*/ 231 w 235"/>
                        <a:gd name="T7" fmla="*/ 18 h 172"/>
                        <a:gd name="T8" fmla="*/ 224 w 235"/>
                        <a:gd name="T9" fmla="*/ 9 h 172"/>
                        <a:gd name="T10" fmla="*/ 217 w 235"/>
                        <a:gd name="T11" fmla="*/ 4 h 172"/>
                        <a:gd name="T12" fmla="*/ 209 w 235"/>
                        <a:gd name="T13" fmla="*/ 2 h 172"/>
                        <a:gd name="T14" fmla="*/ 202 w 235"/>
                        <a:gd name="T15" fmla="*/ 0 h 172"/>
                        <a:gd name="T16" fmla="*/ 196 w 235"/>
                        <a:gd name="T17" fmla="*/ 0 h 172"/>
                        <a:gd name="T18" fmla="*/ 194 w 235"/>
                        <a:gd name="T19" fmla="*/ 2 h 172"/>
                        <a:gd name="T20" fmla="*/ 0 w 235"/>
                        <a:gd name="T21" fmla="*/ 119 h 172"/>
                        <a:gd name="T22" fmla="*/ 1 w 235"/>
                        <a:gd name="T23" fmla="*/ 117 h 172"/>
                        <a:gd name="T24" fmla="*/ 7 w 235"/>
                        <a:gd name="T25" fmla="*/ 115 h 172"/>
                        <a:gd name="T26" fmla="*/ 14 w 235"/>
                        <a:gd name="T27" fmla="*/ 113 h 172"/>
                        <a:gd name="T28" fmla="*/ 22 w 235"/>
                        <a:gd name="T29" fmla="*/ 111 h 172"/>
                        <a:gd name="T30" fmla="*/ 29 w 235"/>
                        <a:gd name="T31" fmla="*/ 113 h 172"/>
                        <a:gd name="T32" fmla="*/ 37 w 235"/>
                        <a:gd name="T33" fmla="*/ 119 h 172"/>
                        <a:gd name="T34" fmla="*/ 42 w 235"/>
                        <a:gd name="T35" fmla="*/ 130 h 172"/>
                        <a:gd name="T36" fmla="*/ 42 w 235"/>
                        <a:gd name="T37" fmla="*/ 146 h 172"/>
                        <a:gd name="T38" fmla="*/ 40 w 235"/>
                        <a:gd name="T39" fmla="*/ 172 h 17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35"/>
                        <a:gd name="T61" fmla="*/ 0 h 172"/>
                        <a:gd name="T62" fmla="*/ 235 w 235"/>
                        <a:gd name="T63" fmla="*/ 172 h 17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35" h="172">
                          <a:moveTo>
                            <a:pt x="40" y="172"/>
                          </a:moveTo>
                          <a:lnTo>
                            <a:pt x="235" y="54"/>
                          </a:lnTo>
                          <a:lnTo>
                            <a:pt x="235" y="33"/>
                          </a:lnTo>
                          <a:lnTo>
                            <a:pt x="231" y="18"/>
                          </a:lnTo>
                          <a:lnTo>
                            <a:pt x="224" y="9"/>
                          </a:lnTo>
                          <a:lnTo>
                            <a:pt x="217" y="4"/>
                          </a:lnTo>
                          <a:lnTo>
                            <a:pt x="209" y="2"/>
                          </a:lnTo>
                          <a:lnTo>
                            <a:pt x="202" y="0"/>
                          </a:lnTo>
                          <a:lnTo>
                            <a:pt x="196" y="0"/>
                          </a:lnTo>
                          <a:lnTo>
                            <a:pt x="194" y="2"/>
                          </a:lnTo>
                          <a:lnTo>
                            <a:pt x="0" y="119"/>
                          </a:lnTo>
                          <a:lnTo>
                            <a:pt x="1" y="117"/>
                          </a:lnTo>
                          <a:lnTo>
                            <a:pt x="7" y="115"/>
                          </a:lnTo>
                          <a:lnTo>
                            <a:pt x="14" y="113"/>
                          </a:lnTo>
                          <a:lnTo>
                            <a:pt x="22" y="111"/>
                          </a:lnTo>
                          <a:lnTo>
                            <a:pt x="29" y="113"/>
                          </a:lnTo>
                          <a:lnTo>
                            <a:pt x="37" y="119"/>
                          </a:lnTo>
                          <a:lnTo>
                            <a:pt x="42" y="130"/>
                          </a:lnTo>
                          <a:lnTo>
                            <a:pt x="42" y="146"/>
                          </a:lnTo>
                          <a:lnTo>
                            <a:pt x="40" y="172"/>
                          </a:lnTo>
                          <a:close/>
                        </a:path>
                      </a:pathLst>
                    </a:custGeom>
                    <a:solidFill>
                      <a:srgbClr val="0000FF"/>
                    </a:solidFill>
                    <a:ln w="0">
                      <a:solidFill>
                        <a:srgbClr val="0000FF"/>
                      </a:solidFill>
                      <a:round/>
                      <a:headEnd/>
                      <a:tailEnd/>
                    </a:ln>
                  </p:spPr>
                  <p:txBody>
                    <a:bodyPr/>
                    <a:lstStyle/>
                    <a:p>
                      <a:pPr defTabSz="457200"/>
                      <a:endParaRPr lang="en-US">
                        <a:solidFill>
                          <a:prstClr val="black"/>
                        </a:solidFill>
                      </a:endParaRPr>
                    </a:p>
                  </p:txBody>
                </p:sp>
                <p:sp>
                  <p:nvSpPr>
                    <p:cNvPr id="9465" name="Freeform 297"/>
                    <p:cNvSpPr>
                      <a:spLocks/>
                    </p:cNvSpPr>
                    <p:nvPr/>
                  </p:nvSpPr>
                  <p:spPr bwMode="auto">
                    <a:xfrm>
                      <a:off x="2343" y="2530"/>
                      <a:ext cx="235" cy="172"/>
                    </a:xfrm>
                    <a:custGeom>
                      <a:avLst/>
                      <a:gdLst>
                        <a:gd name="T0" fmla="*/ 40 w 235"/>
                        <a:gd name="T1" fmla="*/ 172 h 172"/>
                        <a:gd name="T2" fmla="*/ 235 w 235"/>
                        <a:gd name="T3" fmla="*/ 54 h 172"/>
                        <a:gd name="T4" fmla="*/ 235 w 235"/>
                        <a:gd name="T5" fmla="*/ 33 h 172"/>
                        <a:gd name="T6" fmla="*/ 231 w 235"/>
                        <a:gd name="T7" fmla="*/ 18 h 172"/>
                        <a:gd name="T8" fmla="*/ 224 w 235"/>
                        <a:gd name="T9" fmla="*/ 9 h 172"/>
                        <a:gd name="T10" fmla="*/ 217 w 235"/>
                        <a:gd name="T11" fmla="*/ 4 h 172"/>
                        <a:gd name="T12" fmla="*/ 209 w 235"/>
                        <a:gd name="T13" fmla="*/ 2 h 172"/>
                        <a:gd name="T14" fmla="*/ 202 w 235"/>
                        <a:gd name="T15" fmla="*/ 0 h 172"/>
                        <a:gd name="T16" fmla="*/ 196 w 235"/>
                        <a:gd name="T17" fmla="*/ 0 h 172"/>
                        <a:gd name="T18" fmla="*/ 194 w 235"/>
                        <a:gd name="T19" fmla="*/ 2 h 172"/>
                        <a:gd name="T20" fmla="*/ 0 w 235"/>
                        <a:gd name="T21" fmla="*/ 119 h 172"/>
                        <a:gd name="T22" fmla="*/ 1 w 235"/>
                        <a:gd name="T23" fmla="*/ 117 h 172"/>
                        <a:gd name="T24" fmla="*/ 7 w 235"/>
                        <a:gd name="T25" fmla="*/ 115 h 172"/>
                        <a:gd name="T26" fmla="*/ 14 w 235"/>
                        <a:gd name="T27" fmla="*/ 113 h 172"/>
                        <a:gd name="T28" fmla="*/ 22 w 235"/>
                        <a:gd name="T29" fmla="*/ 111 h 172"/>
                        <a:gd name="T30" fmla="*/ 29 w 235"/>
                        <a:gd name="T31" fmla="*/ 113 h 172"/>
                        <a:gd name="T32" fmla="*/ 37 w 235"/>
                        <a:gd name="T33" fmla="*/ 119 h 172"/>
                        <a:gd name="T34" fmla="*/ 42 w 235"/>
                        <a:gd name="T35" fmla="*/ 130 h 172"/>
                        <a:gd name="T36" fmla="*/ 42 w 235"/>
                        <a:gd name="T37" fmla="*/ 146 h 172"/>
                        <a:gd name="T38" fmla="*/ 40 w 235"/>
                        <a:gd name="T39" fmla="*/ 172 h 17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35"/>
                        <a:gd name="T61" fmla="*/ 0 h 172"/>
                        <a:gd name="T62" fmla="*/ 235 w 235"/>
                        <a:gd name="T63" fmla="*/ 172 h 17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35" h="172">
                          <a:moveTo>
                            <a:pt x="40" y="172"/>
                          </a:moveTo>
                          <a:lnTo>
                            <a:pt x="235" y="54"/>
                          </a:lnTo>
                          <a:lnTo>
                            <a:pt x="235" y="33"/>
                          </a:lnTo>
                          <a:lnTo>
                            <a:pt x="231" y="18"/>
                          </a:lnTo>
                          <a:lnTo>
                            <a:pt x="224" y="9"/>
                          </a:lnTo>
                          <a:lnTo>
                            <a:pt x="217" y="4"/>
                          </a:lnTo>
                          <a:lnTo>
                            <a:pt x="209" y="2"/>
                          </a:lnTo>
                          <a:lnTo>
                            <a:pt x="202" y="0"/>
                          </a:lnTo>
                          <a:lnTo>
                            <a:pt x="196" y="0"/>
                          </a:lnTo>
                          <a:lnTo>
                            <a:pt x="194" y="2"/>
                          </a:lnTo>
                          <a:lnTo>
                            <a:pt x="0" y="119"/>
                          </a:lnTo>
                          <a:lnTo>
                            <a:pt x="1" y="117"/>
                          </a:lnTo>
                          <a:lnTo>
                            <a:pt x="7" y="115"/>
                          </a:lnTo>
                          <a:lnTo>
                            <a:pt x="14" y="113"/>
                          </a:lnTo>
                          <a:lnTo>
                            <a:pt x="22" y="111"/>
                          </a:lnTo>
                          <a:lnTo>
                            <a:pt x="29" y="113"/>
                          </a:lnTo>
                          <a:lnTo>
                            <a:pt x="37" y="119"/>
                          </a:lnTo>
                          <a:lnTo>
                            <a:pt x="42" y="130"/>
                          </a:lnTo>
                          <a:lnTo>
                            <a:pt x="42" y="146"/>
                          </a:lnTo>
                          <a:lnTo>
                            <a:pt x="40" y="172"/>
                          </a:lnTo>
                        </a:path>
                      </a:pathLst>
                    </a:custGeom>
                    <a:noFill/>
                    <a:ln w="11113">
                      <a:solidFill>
                        <a:srgbClr val="000000"/>
                      </a:solidFill>
                      <a:round/>
                      <a:headEnd/>
                      <a:tailEnd/>
                    </a:ln>
                  </p:spPr>
                  <p:txBody>
                    <a:bodyPr/>
                    <a:lstStyle/>
                    <a:p>
                      <a:pPr defTabSz="457200"/>
                      <a:endParaRPr lang="en-US">
                        <a:solidFill>
                          <a:prstClr val="black"/>
                        </a:solidFill>
                      </a:endParaRPr>
                    </a:p>
                  </p:txBody>
                </p:sp>
                <p:sp>
                  <p:nvSpPr>
                    <p:cNvPr id="9466" name="Freeform 298"/>
                    <p:cNvSpPr>
                      <a:spLocks/>
                    </p:cNvSpPr>
                    <p:nvPr/>
                  </p:nvSpPr>
                  <p:spPr bwMode="auto">
                    <a:xfrm>
                      <a:off x="2348" y="2532"/>
                      <a:ext cx="228" cy="165"/>
                    </a:xfrm>
                    <a:custGeom>
                      <a:avLst/>
                      <a:gdLst>
                        <a:gd name="T0" fmla="*/ 191 w 228"/>
                        <a:gd name="T1" fmla="*/ 0 h 165"/>
                        <a:gd name="T2" fmla="*/ 193 w 228"/>
                        <a:gd name="T3" fmla="*/ 0 h 165"/>
                        <a:gd name="T4" fmla="*/ 200 w 228"/>
                        <a:gd name="T5" fmla="*/ 0 h 165"/>
                        <a:gd name="T6" fmla="*/ 208 w 228"/>
                        <a:gd name="T7" fmla="*/ 2 h 165"/>
                        <a:gd name="T8" fmla="*/ 215 w 228"/>
                        <a:gd name="T9" fmla="*/ 5 h 165"/>
                        <a:gd name="T10" fmla="*/ 223 w 228"/>
                        <a:gd name="T11" fmla="*/ 15 h 165"/>
                        <a:gd name="T12" fmla="*/ 228 w 228"/>
                        <a:gd name="T13" fmla="*/ 28 h 165"/>
                        <a:gd name="T14" fmla="*/ 228 w 228"/>
                        <a:gd name="T15" fmla="*/ 48 h 165"/>
                        <a:gd name="T16" fmla="*/ 35 w 228"/>
                        <a:gd name="T17" fmla="*/ 165 h 165"/>
                        <a:gd name="T18" fmla="*/ 39 w 228"/>
                        <a:gd name="T19" fmla="*/ 142 h 165"/>
                        <a:gd name="T20" fmla="*/ 37 w 228"/>
                        <a:gd name="T21" fmla="*/ 128 h 165"/>
                        <a:gd name="T22" fmla="*/ 34 w 228"/>
                        <a:gd name="T23" fmla="*/ 118 h 165"/>
                        <a:gd name="T24" fmla="*/ 28 w 228"/>
                        <a:gd name="T25" fmla="*/ 113 h 165"/>
                        <a:gd name="T26" fmla="*/ 21 w 228"/>
                        <a:gd name="T27" fmla="*/ 111 h 165"/>
                        <a:gd name="T28" fmla="*/ 13 w 228"/>
                        <a:gd name="T29" fmla="*/ 111 h 165"/>
                        <a:gd name="T30" fmla="*/ 6 w 228"/>
                        <a:gd name="T31" fmla="*/ 113 h 165"/>
                        <a:gd name="T32" fmla="*/ 2 w 228"/>
                        <a:gd name="T33" fmla="*/ 115 h 165"/>
                        <a:gd name="T34" fmla="*/ 0 w 228"/>
                        <a:gd name="T35" fmla="*/ 115 h 165"/>
                        <a:gd name="T36" fmla="*/ 191 w 228"/>
                        <a:gd name="T37" fmla="*/ 0 h 1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28"/>
                        <a:gd name="T58" fmla="*/ 0 h 165"/>
                        <a:gd name="T59" fmla="*/ 228 w 228"/>
                        <a:gd name="T60" fmla="*/ 165 h 16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28" h="165">
                          <a:moveTo>
                            <a:pt x="191" y="0"/>
                          </a:moveTo>
                          <a:lnTo>
                            <a:pt x="193" y="0"/>
                          </a:lnTo>
                          <a:lnTo>
                            <a:pt x="200" y="0"/>
                          </a:lnTo>
                          <a:lnTo>
                            <a:pt x="208" y="2"/>
                          </a:lnTo>
                          <a:lnTo>
                            <a:pt x="215" y="5"/>
                          </a:lnTo>
                          <a:lnTo>
                            <a:pt x="223" y="15"/>
                          </a:lnTo>
                          <a:lnTo>
                            <a:pt x="228" y="28"/>
                          </a:lnTo>
                          <a:lnTo>
                            <a:pt x="228" y="48"/>
                          </a:lnTo>
                          <a:lnTo>
                            <a:pt x="35" y="165"/>
                          </a:lnTo>
                          <a:lnTo>
                            <a:pt x="39" y="142"/>
                          </a:lnTo>
                          <a:lnTo>
                            <a:pt x="37" y="128"/>
                          </a:lnTo>
                          <a:lnTo>
                            <a:pt x="34" y="118"/>
                          </a:lnTo>
                          <a:lnTo>
                            <a:pt x="28" y="113"/>
                          </a:lnTo>
                          <a:lnTo>
                            <a:pt x="21" y="111"/>
                          </a:lnTo>
                          <a:lnTo>
                            <a:pt x="13" y="111"/>
                          </a:lnTo>
                          <a:lnTo>
                            <a:pt x="6" y="113"/>
                          </a:lnTo>
                          <a:lnTo>
                            <a:pt x="2" y="115"/>
                          </a:lnTo>
                          <a:lnTo>
                            <a:pt x="0" y="115"/>
                          </a:lnTo>
                          <a:lnTo>
                            <a:pt x="191" y="0"/>
                          </a:lnTo>
                          <a:close/>
                        </a:path>
                      </a:pathLst>
                    </a:custGeom>
                    <a:solidFill>
                      <a:srgbClr val="2424FF"/>
                    </a:solidFill>
                    <a:ln w="0">
                      <a:solidFill>
                        <a:srgbClr val="2424FF"/>
                      </a:solidFill>
                      <a:round/>
                      <a:headEnd/>
                      <a:tailEnd/>
                    </a:ln>
                  </p:spPr>
                  <p:txBody>
                    <a:bodyPr/>
                    <a:lstStyle/>
                    <a:p>
                      <a:pPr defTabSz="457200"/>
                      <a:endParaRPr lang="en-US">
                        <a:solidFill>
                          <a:prstClr val="black"/>
                        </a:solidFill>
                      </a:endParaRPr>
                    </a:p>
                  </p:txBody>
                </p:sp>
                <p:sp>
                  <p:nvSpPr>
                    <p:cNvPr id="9467" name="Freeform 299"/>
                    <p:cNvSpPr>
                      <a:spLocks/>
                    </p:cNvSpPr>
                    <p:nvPr/>
                  </p:nvSpPr>
                  <p:spPr bwMode="auto">
                    <a:xfrm>
                      <a:off x="2354" y="2532"/>
                      <a:ext cx="220" cy="159"/>
                    </a:xfrm>
                    <a:custGeom>
                      <a:avLst/>
                      <a:gdLst>
                        <a:gd name="T0" fmla="*/ 187 w 220"/>
                        <a:gd name="T1" fmla="*/ 0 h 159"/>
                        <a:gd name="T2" fmla="*/ 189 w 220"/>
                        <a:gd name="T3" fmla="*/ 0 h 159"/>
                        <a:gd name="T4" fmla="*/ 194 w 220"/>
                        <a:gd name="T5" fmla="*/ 0 h 159"/>
                        <a:gd name="T6" fmla="*/ 202 w 220"/>
                        <a:gd name="T7" fmla="*/ 2 h 159"/>
                        <a:gd name="T8" fmla="*/ 209 w 220"/>
                        <a:gd name="T9" fmla="*/ 7 h 159"/>
                        <a:gd name="T10" fmla="*/ 217 w 220"/>
                        <a:gd name="T11" fmla="*/ 15 h 159"/>
                        <a:gd name="T12" fmla="*/ 220 w 220"/>
                        <a:gd name="T13" fmla="*/ 26 h 159"/>
                        <a:gd name="T14" fmla="*/ 220 w 220"/>
                        <a:gd name="T15" fmla="*/ 44 h 159"/>
                        <a:gd name="T16" fmla="*/ 31 w 220"/>
                        <a:gd name="T17" fmla="*/ 159 h 159"/>
                        <a:gd name="T18" fmla="*/ 33 w 220"/>
                        <a:gd name="T19" fmla="*/ 139 h 159"/>
                        <a:gd name="T20" fmla="*/ 31 w 220"/>
                        <a:gd name="T21" fmla="*/ 126 h 159"/>
                        <a:gd name="T22" fmla="*/ 28 w 220"/>
                        <a:gd name="T23" fmla="*/ 117 h 159"/>
                        <a:gd name="T24" fmla="*/ 20 w 220"/>
                        <a:gd name="T25" fmla="*/ 113 h 159"/>
                        <a:gd name="T26" fmla="*/ 13 w 220"/>
                        <a:gd name="T27" fmla="*/ 111 h 159"/>
                        <a:gd name="T28" fmla="*/ 5 w 220"/>
                        <a:gd name="T29" fmla="*/ 113 h 159"/>
                        <a:gd name="T30" fmla="*/ 2 w 220"/>
                        <a:gd name="T31" fmla="*/ 115 h 159"/>
                        <a:gd name="T32" fmla="*/ 0 w 220"/>
                        <a:gd name="T33" fmla="*/ 115 h 159"/>
                        <a:gd name="T34" fmla="*/ 187 w 220"/>
                        <a:gd name="T35" fmla="*/ 0 h 15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0"/>
                        <a:gd name="T55" fmla="*/ 0 h 159"/>
                        <a:gd name="T56" fmla="*/ 220 w 220"/>
                        <a:gd name="T57" fmla="*/ 159 h 15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0" h="159">
                          <a:moveTo>
                            <a:pt x="187" y="0"/>
                          </a:moveTo>
                          <a:lnTo>
                            <a:pt x="189" y="0"/>
                          </a:lnTo>
                          <a:lnTo>
                            <a:pt x="194" y="0"/>
                          </a:lnTo>
                          <a:lnTo>
                            <a:pt x="202" y="2"/>
                          </a:lnTo>
                          <a:lnTo>
                            <a:pt x="209" y="7"/>
                          </a:lnTo>
                          <a:lnTo>
                            <a:pt x="217" y="15"/>
                          </a:lnTo>
                          <a:lnTo>
                            <a:pt x="220" y="26"/>
                          </a:lnTo>
                          <a:lnTo>
                            <a:pt x="220" y="44"/>
                          </a:lnTo>
                          <a:lnTo>
                            <a:pt x="31" y="159"/>
                          </a:lnTo>
                          <a:lnTo>
                            <a:pt x="33" y="139"/>
                          </a:lnTo>
                          <a:lnTo>
                            <a:pt x="31" y="126"/>
                          </a:lnTo>
                          <a:lnTo>
                            <a:pt x="28" y="117"/>
                          </a:lnTo>
                          <a:lnTo>
                            <a:pt x="20" y="113"/>
                          </a:lnTo>
                          <a:lnTo>
                            <a:pt x="13" y="111"/>
                          </a:lnTo>
                          <a:lnTo>
                            <a:pt x="5" y="113"/>
                          </a:lnTo>
                          <a:lnTo>
                            <a:pt x="2" y="115"/>
                          </a:lnTo>
                          <a:lnTo>
                            <a:pt x="0" y="115"/>
                          </a:lnTo>
                          <a:lnTo>
                            <a:pt x="187" y="0"/>
                          </a:lnTo>
                          <a:close/>
                        </a:path>
                      </a:pathLst>
                    </a:custGeom>
                    <a:solidFill>
                      <a:srgbClr val="4949FF"/>
                    </a:solidFill>
                    <a:ln w="0">
                      <a:solidFill>
                        <a:srgbClr val="4949FF"/>
                      </a:solidFill>
                      <a:round/>
                      <a:headEnd/>
                      <a:tailEnd/>
                    </a:ln>
                  </p:spPr>
                  <p:txBody>
                    <a:bodyPr/>
                    <a:lstStyle/>
                    <a:p>
                      <a:pPr defTabSz="457200"/>
                      <a:endParaRPr lang="en-US">
                        <a:solidFill>
                          <a:prstClr val="black"/>
                        </a:solidFill>
                      </a:endParaRPr>
                    </a:p>
                  </p:txBody>
                </p:sp>
                <p:sp>
                  <p:nvSpPr>
                    <p:cNvPr id="9468" name="Freeform 300"/>
                    <p:cNvSpPr>
                      <a:spLocks/>
                    </p:cNvSpPr>
                    <p:nvPr/>
                  </p:nvSpPr>
                  <p:spPr bwMode="auto">
                    <a:xfrm>
                      <a:off x="2359" y="2532"/>
                      <a:ext cx="215" cy="154"/>
                    </a:xfrm>
                    <a:custGeom>
                      <a:avLst/>
                      <a:gdLst>
                        <a:gd name="T0" fmla="*/ 184 w 215"/>
                        <a:gd name="T1" fmla="*/ 0 h 154"/>
                        <a:gd name="T2" fmla="*/ 188 w 215"/>
                        <a:gd name="T3" fmla="*/ 0 h 154"/>
                        <a:gd name="T4" fmla="*/ 193 w 215"/>
                        <a:gd name="T5" fmla="*/ 2 h 154"/>
                        <a:gd name="T6" fmla="*/ 201 w 215"/>
                        <a:gd name="T7" fmla="*/ 5 h 154"/>
                        <a:gd name="T8" fmla="*/ 210 w 215"/>
                        <a:gd name="T9" fmla="*/ 11 h 154"/>
                        <a:gd name="T10" fmla="*/ 214 w 215"/>
                        <a:gd name="T11" fmla="*/ 24 h 154"/>
                        <a:gd name="T12" fmla="*/ 215 w 215"/>
                        <a:gd name="T13" fmla="*/ 40 h 154"/>
                        <a:gd name="T14" fmla="*/ 28 w 215"/>
                        <a:gd name="T15" fmla="*/ 154 h 154"/>
                        <a:gd name="T16" fmla="*/ 30 w 215"/>
                        <a:gd name="T17" fmla="*/ 135 h 154"/>
                        <a:gd name="T18" fmla="*/ 26 w 215"/>
                        <a:gd name="T19" fmla="*/ 124 h 154"/>
                        <a:gd name="T20" fmla="*/ 21 w 215"/>
                        <a:gd name="T21" fmla="*/ 117 h 154"/>
                        <a:gd name="T22" fmla="*/ 13 w 215"/>
                        <a:gd name="T23" fmla="*/ 113 h 154"/>
                        <a:gd name="T24" fmla="*/ 8 w 215"/>
                        <a:gd name="T25" fmla="*/ 113 h 154"/>
                        <a:gd name="T26" fmla="*/ 2 w 215"/>
                        <a:gd name="T27" fmla="*/ 113 h 154"/>
                        <a:gd name="T28" fmla="*/ 0 w 215"/>
                        <a:gd name="T29" fmla="*/ 113 h 154"/>
                        <a:gd name="T30" fmla="*/ 184 w 215"/>
                        <a:gd name="T31" fmla="*/ 0 h 1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15"/>
                        <a:gd name="T49" fmla="*/ 0 h 154"/>
                        <a:gd name="T50" fmla="*/ 215 w 215"/>
                        <a:gd name="T51" fmla="*/ 154 h 15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15" h="154">
                          <a:moveTo>
                            <a:pt x="184" y="0"/>
                          </a:moveTo>
                          <a:lnTo>
                            <a:pt x="188" y="0"/>
                          </a:lnTo>
                          <a:lnTo>
                            <a:pt x="193" y="2"/>
                          </a:lnTo>
                          <a:lnTo>
                            <a:pt x="201" y="5"/>
                          </a:lnTo>
                          <a:lnTo>
                            <a:pt x="210" y="11"/>
                          </a:lnTo>
                          <a:lnTo>
                            <a:pt x="214" y="24"/>
                          </a:lnTo>
                          <a:lnTo>
                            <a:pt x="215" y="40"/>
                          </a:lnTo>
                          <a:lnTo>
                            <a:pt x="28" y="154"/>
                          </a:lnTo>
                          <a:lnTo>
                            <a:pt x="30" y="135"/>
                          </a:lnTo>
                          <a:lnTo>
                            <a:pt x="26" y="124"/>
                          </a:lnTo>
                          <a:lnTo>
                            <a:pt x="21" y="117"/>
                          </a:lnTo>
                          <a:lnTo>
                            <a:pt x="13" y="113"/>
                          </a:lnTo>
                          <a:lnTo>
                            <a:pt x="8" y="113"/>
                          </a:lnTo>
                          <a:lnTo>
                            <a:pt x="2" y="113"/>
                          </a:lnTo>
                          <a:lnTo>
                            <a:pt x="0" y="113"/>
                          </a:lnTo>
                          <a:lnTo>
                            <a:pt x="184" y="0"/>
                          </a:lnTo>
                          <a:close/>
                        </a:path>
                      </a:pathLst>
                    </a:custGeom>
                    <a:solidFill>
                      <a:srgbClr val="6D6DFF"/>
                    </a:solidFill>
                    <a:ln w="0">
                      <a:solidFill>
                        <a:srgbClr val="6D6DFF"/>
                      </a:solidFill>
                      <a:round/>
                      <a:headEnd/>
                      <a:tailEnd/>
                    </a:ln>
                  </p:spPr>
                  <p:txBody>
                    <a:bodyPr/>
                    <a:lstStyle/>
                    <a:p>
                      <a:pPr defTabSz="457200"/>
                      <a:endParaRPr lang="en-US">
                        <a:solidFill>
                          <a:prstClr val="black"/>
                        </a:solidFill>
                      </a:endParaRPr>
                    </a:p>
                  </p:txBody>
                </p:sp>
                <p:sp>
                  <p:nvSpPr>
                    <p:cNvPr id="9469" name="Freeform 301"/>
                    <p:cNvSpPr>
                      <a:spLocks/>
                    </p:cNvSpPr>
                    <p:nvPr/>
                  </p:nvSpPr>
                  <p:spPr bwMode="auto">
                    <a:xfrm>
                      <a:off x="2365" y="2534"/>
                      <a:ext cx="208" cy="146"/>
                    </a:xfrm>
                    <a:custGeom>
                      <a:avLst/>
                      <a:gdLst>
                        <a:gd name="T0" fmla="*/ 182 w 208"/>
                        <a:gd name="T1" fmla="*/ 0 h 146"/>
                        <a:gd name="T2" fmla="*/ 183 w 208"/>
                        <a:gd name="T3" fmla="*/ 0 h 146"/>
                        <a:gd name="T4" fmla="*/ 189 w 208"/>
                        <a:gd name="T5" fmla="*/ 1 h 146"/>
                        <a:gd name="T6" fmla="*/ 196 w 208"/>
                        <a:gd name="T7" fmla="*/ 3 h 146"/>
                        <a:gd name="T8" fmla="*/ 202 w 208"/>
                        <a:gd name="T9" fmla="*/ 11 h 146"/>
                        <a:gd name="T10" fmla="*/ 208 w 208"/>
                        <a:gd name="T11" fmla="*/ 20 h 146"/>
                        <a:gd name="T12" fmla="*/ 208 w 208"/>
                        <a:gd name="T13" fmla="*/ 35 h 146"/>
                        <a:gd name="T14" fmla="*/ 24 w 208"/>
                        <a:gd name="T15" fmla="*/ 146 h 146"/>
                        <a:gd name="T16" fmla="*/ 24 w 208"/>
                        <a:gd name="T17" fmla="*/ 129 h 146"/>
                        <a:gd name="T18" fmla="*/ 20 w 208"/>
                        <a:gd name="T19" fmla="*/ 120 h 146"/>
                        <a:gd name="T20" fmla="*/ 15 w 208"/>
                        <a:gd name="T21" fmla="*/ 115 h 146"/>
                        <a:gd name="T22" fmla="*/ 7 w 208"/>
                        <a:gd name="T23" fmla="*/ 111 h 146"/>
                        <a:gd name="T24" fmla="*/ 2 w 208"/>
                        <a:gd name="T25" fmla="*/ 111 h 146"/>
                        <a:gd name="T26" fmla="*/ 0 w 208"/>
                        <a:gd name="T27" fmla="*/ 111 h 146"/>
                        <a:gd name="T28" fmla="*/ 182 w 208"/>
                        <a:gd name="T29" fmla="*/ 0 h 14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8"/>
                        <a:gd name="T46" fmla="*/ 0 h 146"/>
                        <a:gd name="T47" fmla="*/ 208 w 208"/>
                        <a:gd name="T48" fmla="*/ 146 h 14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8" h="146">
                          <a:moveTo>
                            <a:pt x="182" y="0"/>
                          </a:moveTo>
                          <a:lnTo>
                            <a:pt x="183" y="0"/>
                          </a:lnTo>
                          <a:lnTo>
                            <a:pt x="189" y="1"/>
                          </a:lnTo>
                          <a:lnTo>
                            <a:pt x="196" y="3"/>
                          </a:lnTo>
                          <a:lnTo>
                            <a:pt x="202" y="11"/>
                          </a:lnTo>
                          <a:lnTo>
                            <a:pt x="208" y="20"/>
                          </a:lnTo>
                          <a:lnTo>
                            <a:pt x="208" y="35"/>
                          </a:lnTo>
                          <a:lnTo>
                            <a:pt x="24" y="146"/>
                          </a:lnTo>
                          <a:lnTo>
                            <a:pt x="24" y="129"/>
                          </a:lnTo>
                          <a:lnTo>
                            <a:pt x="20" y="120"/>
                          </a:lnTo>
                          <a:lnTo>
                            <a:pt x="15" y="115"/>
                          </a:lnTo>
                          <a:lnTo>
                            <a:pt x="7" y="111"/>
                          </a:lnTo>
                          <a:lnTo>
                            <a:pt x="2" y="111"/>
                          </a:lnTo>
                          <a:lnTo>
                            <a:pt x="0" y="111"/>
                          </a:lnTo>
                          <a:lnTo>
                            <a:pt x="182" y="0"/>
                          </a:lnTo>
                          <a:close/>
                        </a:path>
                      </a:pathLst>
                    </a:custGeom>
                    <a:solidFill>
                      <a:srgbClr val="9292FF"/>
                    </a:solidFill>
                    <a:ln w="0">
                      <a:solidFill>
                        <a:srgbClr val="9292FF"/>
                      </a:solidFill>
                      <a:round/>
                      <a:headEnd/>
                      <a:tailEnd/>
                    </a:ln>
                  </p:spPr>
                  <p:txBody>
                    <a:bodyPr/>
                    <a:lstStyle/>
                    <a:p>
                      <a:pPr defTabSz="457200"/>
                      <a:endParaRPr lang="en-US">
                        <a:solidFill>
                          <a:prstClr val="black"/>
                        </a:solidFill>
                      </a:endParaRPr>
                    </a:p>
                  </p:txBody>
                </p:sp>
                <p:sp>
                  <p:nvSpPr>
                    <p:cNvPr id="9470" name="Freeform 302"/>
                    <p:cNvSpPr>
                      <a:spLocks/>
                    </p:cNvSpPr>
                    <p:nvPr/>
                  </p:nvSpPr>
                  <p:spPr bwMode="auto">
                    <a:xfrm>
                      <a:off x="2370" y="2534"/>
                      <a:ext cx="203" cy="140"/>
                    </a:xfrm>
                    <a:custGeom>
                      <a:avLst/>
                      <a:gdLst>
                        <a:gd name="T0" fmla="*/ 178 w 203"/>
                        <a:gd name="T1" fmla="*/ 0 h 140"/>
                        <a:gd name="T2" fmla="*/ 180 w 203"/>
                        <a:gd name="T3" fmla="*/ 0 h 140"/>
                        <a:gd name="T4" fmla="*/ 188 w 203"/>
                        <a:gd name="T5" fmla="*/ 3 h 140"/>
                        <a:gd name="T6" fmla="*/ 195 w 203"/>
                        <a:gd name="T7" fmla="*/ 9 h 140"/>
                        <a:gd name="T8" fmla="*/ 201 w 203"/>
                        <a:gd name="T9" fmla="*/ 18 h 140"/>
                        <a:gd name="T10" fmla="*/ 203 w 203"/>
                        <a:gd name="T11" fmla="*/ 31 h 140"/>
                        <a:gd name="T12" fmla="*/ 21 w 203"/>
                        <a:gd name="T13" fmla="*/ 140 h 140"/>
                        <a:gd name="T14" fmla="*/ 21 w 203"/>
                        <a:gd name="T15" fmla="*/ 127 h 140"/>
                        <a:gd name="T16" fmla="*/ 15 w 203"/>
                        <a:gd name="T17" fmla="*/ 118 h 140"/>
                        <a:gd name="T18" fmla="*/ 8 w 203"/>
                        <a:gd name="T19" fmla="*/ 113 h 140"/>
                        <a:gd name="T20" fmla="*/ 2 w 203"/>
                        <a:gd name="T21" fmla="*/ 111 h 140"/>
                        <a:gd name="T22" fmla="*/ 0 w 203"/>
                        <a:gd name="T23" fmla="*/ 109 h 140"/>
                        <a:gd name="T24" fmla="*/ 178 w 203"/>
                        <a:gd name="T25" fmla="*/ 0 h 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03"/>
                        <a:gd name="T40" fmla="*/ 0 h 140"/>
                        <a:gd name="T41" fmla="*/ 203 w 203"/>
                        <a:gd name="T42" fmla="*/ 140 h 1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03" h="140">
                          <a:moveTo>
                            <a:pt x="178" y="0"/>
                          </a:moveTo>
                          <a:lnTo>
                            <a:pt x="180" y="0"/>
                          </a:lnTo>
                          <a:lnTo>
                            <a:pt x="188" y="3"/>
                          </a:lnTo>
                          <a:lnTo>
                            <a:pt x="195" y="9"/>
                          </a:lnTo>
                          <a:lnTo>
                            <a:pt x="201" y="18"/>
                          </a:lnTo>
                          <a:lnTo>
                            <a:pt x="203" y="31"/>
                          </a:lnTo>
                          <a:lnTo>
                            <a:pt x="21" y="140"/>
                          </a:lnTo>
                          <a:lnTo>
                            <a:pt x="21" y="127"/>
                          </a:lnTo>
                          <a:lnTo>
                            <a:pt x="15" y="118"/>
                          </a:lnTo>
                          <a:lnTo>
                            <a:pt x="8" y="113"/>
                          </a:lnTo>
                          <a:lnTo>
                            <a:pt x="2" y="111"/>
                          </a:lnTo>
                          <a:lnTo>
                            <a:pt x="0" y="109"/>
                          </a:lnTo>
                          <a:lnTo>
                            <a:pt x="178" y="0"/>
                          </a:lnTo>
                          <a:close/>
                        </a:path>
                      </a:pathLst>
                    </a:custGeom>
                    <a:solidFill>
                      <a:srgbClr val="B6B6FF"/>
                    </a:solidFill>
                    <a:ln w="0">
                      <a:solidFill>
                        <a:srgbClr val="B6B6FF"/>
                      </a:solidFill>
                      <a:round/>
                      <a:headEnd/>
                      <a:tailEnd/>
                    </a:ln>
                  </p:spPr>
                  <p:txBody>
                    <a:bodyPr/>
                    <a:lstStyle/>
                    <a:p>
                      <a:pPr defTabSz="457200"/>
                      <a:endParaRPr lang="en-US">
                        <a:solidFill>
                          <a:prstClr val="black"/>
                        </a:solidFill>
                      </a:endParaRPr>
                    </a:p>
                  </p:txBody>
                </p:sp>
                <p:sp>
                  <p:nvSpPr>
                    <p:cNvPr id="9471" name="Freeform 303"/>
                    <p:cNvSpPr>
                      <a:spLocks/>
                    </p:cNvSpPr>
                    <p:nvPr/>
                  </p:nvSpPr>
                  <p:spPr bwMode="auto">
                    <a:xfrm>
                      <a:off x="2376" y="2534"/>
                      <a:ext cx="195" cy="135"/>
                    </a:xfrm>
                    <a:custGeom>
                      <a:avLst/>
                      <a:gdLst>
                        <a:gd name="T0" fmla="*/ 174 w 195"/>
                        <a:gd name="T1" fmla="*/ 0 h 135"/>
                        <a:gd name="T2" fmla="*/ 174 w 195"/>
                        <a:gd name="T3" fmla="*/ 0 h 135"/>
                        <a:gd name="T4" fmla="*/ 178 w 195"/>
                        <a:gd name="T5" fmla="*/ 1 h 135"/>
                        <a:gd name="T6" fmla="*/ 182 w 195"/>
                        <a:gd name="T7" fmla="*/ 3 h 135"/>
                        <a:gd name="T8" fmla="*/ 185 w 195"/>
                        <a:gd name="T9" fmla="*/ 7 h 135"/>
                        <a:gd name="T10" fmla="*/ 189 w 195"/>
                        <a:gd name="T11" fmla="*/ 11 h 135"/>
                        <a:gd name="T12" fmla="*/ 193 w 195"/>
                        <a:gd name="T13" fmla="*/ 14 h 135"/>
                        <a:gd name="T14" fmla="*/ 195 w 195"/>
                        <a:gd name="T15" fmla="*/ 20 h 135"/>
                        <a:gd name="T16" fmla="*/ 195 w 195"/>
                        <a:gd name="T17" fmla="*/ 26 h 135"/>
                        <a:gd name="T18" fmla="*/ 17 w 195"/>
                        <a:gd name="T19" fmla="*/ 135 h 135"/>
                        <a:gd name="T20" fmla="*/ 17 w 195"/>
                        <a:gd name="T21" fmla="*/ 129 h 135"/>
                        <a:gd name="T22" fmla="*/ 15 w 195"/>
                        <a:gd name="T23" fmla="*/ 126 h 135"/>
                        <a:gd name="T24" fmla="*/ 11 w 195"/>
                        <a:gd name="T25" fmla="*/ 120 h 135"/>
                        <a:gd name="T26" fmla="*/ 9 w 195"/>
                        <a:gd name="T27" fmla="*/ 116 h 135"/>
                        <a:gd name="T28" fmla="*/ 6 w 195"/>
                        <a:gd name="T29" fmla="*/ 113 h 135"/>
                        <a:gd name="T30" fmla="*/ 2 w 195"/>
                        <a:gd name="T31" fmla="*/ 111 h 135"/>
                        <a:gd name="T32" fmla="*/ 0 w 195"/>
                        <a:gd name="T33" fmla="*/ 109 h 135"/>
                        <a:gd name="T34" fmla="*/ 0 w 195"/>
                        <a:gd name="T35" fmla="*/ 109 h 135"/>
                        <a:gd name="T36" fmla="*/ 174 w 195"/>
                        <a:gd name="T37" fmla="*/ 0 h 13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5"/>
                        <a:gd name="T58" fmla="*/ 0 h 135"/>
                        <a:gd name="T59" fmla="*/ 195 w 195"/>
                        <a:gd name="T60" fmla="*/ 135 h 13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5" h="135">
                          <a:moveTo>
                            <a:pt x="174" y="0"/>
                          </a:moveTo>
                          <a:lnTo>
                            <a:pt x="174" y="0"/>
                          </a:lnTo>
                          <a:lnTo>
                            <a:pt x="178" y="1"/>
                          </a:lnTo>
                          <a:lnTo>
                            <a:pt x="182" y="3"/>
                          </a:lnTo>
                          <a:lnTo>
                            <a:pt x="185" y="7"/>
                          </a:lnTo>
                          <a:lnTo>
                            <a:pt x="189" y="11"/>
                          </a:lnTo>
                          <a:lnTo>
                            <a:pt x="193" y="14"/>
                          </a:lnTo>
                          <a:lnTo>
                            <a:pt x="195" y="20"/>
                          </a:lnTo>
                          <a:lnTo>
                            <a:pt x="195" y="26"/>
                          </a:lnTo>
                          <a:lnTo>
                            <a:pt x="17" y="135"/>
                          </a:lnTo>
                          <a:lnTo>
                            <a:pt x="17" y="129"/>
                          </a:lnTo>
                          <a:lnTo>
                            <a:pt x="15" y="126"/>
                          </a:lnTo>
                          <a:lnTo>
                            <a:pt x="11" y="120"/>
                          </a:lnTo>
                          <a:lnTo>
                            <a:pt x="9" y="116"/>
                          </a:lnTo>
                          <a:lnTo>
                            <a:pt x="6" y="113"/>
                          </a:lnTo>
                          <a:lnTo>
                            <a:pt x="2" y="111"/>
                          </a:lnTo>
                          <a:lnTo>
                            <a:pt x="0" y="109"/>
                          </a:lnTo>
                          <a:lnTo>
                            <a:pt x="174" y="0"/>
                          </a:lnTo>
                          <a:close/>
                        </a:path>
                      </a:pathLst>
                    </a:custGeom>
                    <a:solidFill>
                      <a:srgbClr val="DBDBFF"/>
                    </a:solidFill>
                    <a:ln w="0">
                      <a:solidFill>
                        <a:srgbClr val="DBDBFF"/>
                      </a:solidFill>
                      <a:round/>
                      <a:headEnd/>
                      <a:tailEnd/>
                    </a:ln>
                  </p:spPr>
                  <p:txBody>
                    <a:bodyPr/>
                    <a:lstStyle/>
                    <a:p>
                      <a:pPr defTabSz="457200"/>
                      <a:endParaRPr lang="en-US">
                        <a:solidFill>
                          <a:prstClr val="black"/>
                        </a:solidFill>
                      </a:endParaRPr>
                    </a:p>
                  </p:txBody>
                </p:sp>
                <p:sp>
                  <p:nvSpPr>
                    <p:cNvPr id="9472" name="Freeform 304"/>
                    <p:cNvSpPr>
                      <a:spLocks/>
                    </p:cNvSpPr>
                    <p:nvPr/>
                  </p:nvSpPr>
                  <p:spPr bwMode="auto">
                    <a:xfrm>
                      <a:off x="2382" y="2535"/>
                      <a:ext cx="189" cy="128"/>
                    </a:xfrm>
                    <a:custGeom>
                      <a:avLst/>
                      <a:gdLst>
                        <a:gd name="T0" fmla="*/ 170 w 189"/>
                        <a:gd name="T1" fmla="*/ 0 h 128"/>
                        <a:gd name="T2" fmla="*/ 172 w 189"/>
                        <a:gd name="T3" fmla="*/ 0 h 128"/>
                        <a:gd name="T4" fmla="*/ 174 w 189"/>
                        <a:gd name="T5" fmla="*/ 2 h 128"/>
                        <a:gd name="T6" fmla="*/ 178 w 189"/>
                        <a:gd name="T7" fmla="*/ 4 h 128"/>
                        <a:gd name="T8" fmla="*/ 181 w 189"/>
                        <a:gd name="T9" fmla="*/ 8 h 128"/>
                        <a:gd name="T10" fmla="*/ 185 w 189"/>
                        <a:gd name="T11" fmla="*/ 12 h 128"/>
                        <a:gd name="T12" fmla="*/ 187 w 189"/>
                        <a:gd name="T13" fmla="*/ 17 h 128"/>
                        <a:gd name="T14" fmla="*/ 189 w 189"/>
                        <a:gd name="T15" fmla="*/ 21 h 128"/>
                        <a:gd name="T16" fmla="*/ 13 w 189"/>
                        <a:gd name="T17" fmla="*/ 128 h 128"/>
                        <a:gd name="T18" fmla="*/ 0 w 189"/>
                        <a:gd name="T19" fmla="*/ 106 h 128"/>
                        <a:gd name="T20" fmla="*/ 170 w 189"/>
                        <a:gd name="T21" fmla="*/ 0 h 1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9"/>
                        <a:gd name="T34" fmla="*/ 0 h 128"/>
                        <a:gd name="T35" fmla="*/ 189 w 189"/>
                        <a:gd name="T36" fmla="*/ 128 h 1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9" h="128">
                          <a:moveTo>
                            <a:pt x="170" y="0"/>
                          </a:moveTo>
                          <a:lnTo>
                            <a:pt x="172" y="0"/>
                          </a:lnTo>
                          <a:lnTo>
                            <a:pt x="174" y="2"/>
                          </a:lnTo>
                          <a:lnTo>
                            <a:pt x="178" y="4"/>
                          </a:lnTo>
                          <a:lnTo>
                            <a:pt x="181" y="8"/>
                          </a:lnTo>
                          <a:lnTo>
                            <a:pt x="185" y="12"/>
                          </a:lnTo>
                          <a:lnTo>
                            <a:pt x="187" y="17"/>
                          </a:lnTo>
                          <a:lnTo>
                            <a:pt x="189" y="21"/>
                          </a:lnTo>
                          <a:lnTo>
                            <a:pt x="13" y="128"/>
                          </a:lnTo>
                          <a:lnTo>
                            <a:pt x="0" y="106"/>
                          </a:lnTo>
                          <a:lnTo>
                            <a:pt x="170" y="0"/>
                          </a:lnTo>
                          <a:close/>
                        </a:path>
                      </a:pathLst>
                    </a:custGeom>
                    <a:solidFill>
                      <a:srgbClr val="FFFFFF"/>
                    </a:solidFill>
                    <a:ln w="0">
                      <a:solidFill>
                        <a:srgbClr val="FFFFFF"/>
                      </a:solidFill>
                      <a:round/>
                      <a:headEnd/>
                      <a:tailEnd/>
                    </a:ln>
                  </p:spPr>
                  <p:txBody>
                    <a:bodyPr/>
                    <a:lstStyle/>
                    <a:p>
                      <a:pPr defTabSz="457200"/>
                      <a:endParaRPr lang="en-US">
                        <a:solidFill>
                          <a:prstClr val="black"/>
                        </a:solidFill>
                      </a:endParaRPr>
                    </a:p>
                  </p:txBody>
                </p:sp>
                <p:sp>
                  <p:nvSpPr>
                    <p:cNvPr id="9473" name="Freeform 314"/>
                    <p:cNvSpPr>
                      <a:spLocks/>
                    </p:cNvSpPr>
                    <p:nvPr/>
                  </p:nvSpPr>
                  <p:spPr bwMode="auto">
                    <a:xfrm>
                      <a:off x="2322" y="2647"/>
                      <a:ext cx="63" cy="68"/>
                    </a:xfrm>
                    <a:custGeom>
                      <a:avLst/>
                      <a:gdLst>
                        <a:gd name="T0" fmla="*/ 45 w 63"/>
                        <a:gd name="T1" fmla="*/ 65 h 68"/>
                        <a:gd name="T2" fmla="*/ 58 w 63"/>
                        <a:gd name="T3" fmla="*/ 53 h 68"/>
                        <a:gd name="T4" fmla="*/ 63 w 63"/>
                        <a:gd name="T5" fmla="*/ 39 h 68"/>
                        <a:gd name="T6" fmla="*/ 60 w 63"/>
                        <a:gd name="T7" fmla="*/ 20 h 68"/>
                        <a:gd name="T8" fmla="*/ 48 w 63"/>
                        <a:gd name="T9" fmla="*/ 5 h 68"/>
                        <a:gd name="T10" fmla="*/ 34 w 63"/>
                        <a:gd name="T11" fmla="*/ 0 h 68"/>
                        <a:gd name="T12" fmla="*/ 17 w 63"/>
                        <a:gd name="T13" fmla="*/ 2 h 68"/>
                        <a:gd name="T14" fmla="*/ 6 w 63"/>
                        <a:gd name="T15" fmla="*/ 13 h 68"/>
                        <a:gd name="T16" fmla="*/ 0 w 63"/>
                        <a:gd name="T17" fmla="*/ 29 h 68"/>
                        <a:gd name="T18" fmla="*/ 4 w 63"/>
                        <a:gd name="T19" fmla="*/ 46 h 68"/>
                        <a:gd name="T20" fmla="*/ 13 w 63"/>
                        <a:gd name="T21" fmla="*/ 61 h 68"/>
                        <a:gd name="T22" fmla="*/ 30 w 63"/>
                        <a:gd name="T23" fmla="*/ 68 h 68"/>
                        <a:gd name="T24" fmla="*/ 45 w 63"/>
                        <a:gd name="T25" fmla="*/ 65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3"/>
                        <a:gd name="T40" fmla="*/ 0 h 68"/>
                        <a:gd name="T41" fmla="*/ 63 w 63"/>
                        <a:gd name="T42" fmla="*/ 68 h 6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3" h="68">
                          <a:moveTo>
                            <a:pt x="45" y="65"/>
                          </a:moveTo>
                          <a:lnTo>
                            <a:pt x="58" y="53"/>
                          </a:lnTo>
                          <a:lnTo>
                            <a:pt x="63" y="39"/>
                          </a:lnTo>
                          <a:lnTo>
                            <a:pt x="60" y="20"/>
                          </a:lnTo>
                          <a:lnTo>
                            <a:pt x="48" y="5"/>
                          </a:lnTo>
                          <a:lnTo>
                            <a:pt x="34" y="0"/>
                          </a:lnTo>
                          <a:lnTo>
                            <a:pt x="17" y="2"/>
                          </a:lnTo>
                          <a:lnTo>
                            <a:pt x="6" y="13"/>
                          </a:lnTo>
                          <a:lnTo>
                            <a:pt x="0" y="29"/>
                          </a:lnTo>
                          <a:lnTo>
                            <a:pt x="4" y="46"/>
                          </a:lnTo>
                          <a:lnTo>
                            <a:pt x="13" y="61"/>
                          </a:lnTo>
                          <a:lnTo>
                            <a:pt x="30" y="68"/>
                          </a:lnTo>
                          <a:lnTo>
                            <a:pt x="45" y="65"/>
                          </a:lnTo>
                          <a:close/>
                        </a:path>
                      </a:pathLst>
                    </a:custGeom>
                    <a:solidFill>
                      <a:srgbClr val="0000FF"/>
                    </a:solidFill>
                    <a:ln w="0">
                      <a:solidFill>
                        <a:srgbClr val="0000FF"/>
                      </a:solidFill>
                      <a:round/>
                      <a:headEnd/>
                      <a:tailEnd/>
                    </a:ln>
                  </p:spPr>
                  <p:txBody>
                    <a:bodyPr/>
                    <a:lstStyle/>
                    <a:p>
                      <a:pPr defTabSz="457200"/>
                      <a:endParaRPr lang="en-US">
                        <a:solidFill>
                          <a:prstClr val="black"/>
                        </a:solidFill>
                      </a:endParaRPr>
                    </a:p>
                  </p:txBody>
                </p:sp>
                <p:sp>
                  <p:nvSpPr>
                    <p:cNvPr id="9474" name="Freeform 315"/>
                    <p:cNvSpPr>
                      <a:spLocks/>
                    </p:cNvSpPr>
                    <p:nvPr/>
                  </p:nvSpPr>
                  <p:spPr bwMode="auto">
                    <a:xfrm>
                      <a:off x="2322" y="2647"/>
                      <a:ext cx="63" cy="68"/>
                    </a:xfrm>
                    <a:custGeom>
                      <a:avLst/>
                      <a:gdLst>
                        <a:gd name="T0" fmla="*/ 45 w 63"/>
                        <a:gd name="T1" fmla="*/ 65 h 68"/>
                        <a:gd name="T2" fmla="*/ 58 w 63"/>
                        <a:gd name="T3" fmla="*/ 53 h 68"/>
                        <a:gd name="T4" fmla="*/ 63 w 63"/>
                        <a:gd name="T5" fmla="*/ 39 h 68"/>
                        <a:gd name="T6" fmla="*/ 60 w 63"/>
                        <a:gd name="T7" fmla="*/ 20 h 68"/>
                        <a:gd name="T8" fmla="*/ 48 w 63"/>
                        <a:gd name="T9" fmla="*/ 5 h 68"/>
                        <a:gd name="T10" fmla="*/ 34 w 63"/>
                        <a:gd name="T11" fmla="*/ 0 h 68"/>
                        <a:gd name="T12" fmla="*/ 17 w 63"/>
                        <a:gd name="T13" fmla="*/ 2 h 68"/>
                        <a:gd name="T14" fmla="*/ 6 w 63"/>
                        <a:gd name="T15" fmla="*/ 13 h 68"/>
                        <a:gd name="T16" fmla="*/ 0 w 63"/>
                        <a:gd name="T17" fmla="*/ 29 h 68"/>
                        <a:gd name="T18" fmla="*/ 4 w 63"/>
                        <a:gd name="T19" fmla="*/ 46 h 68"/>
                        <a:gd name="T20" fmla="*/ 13 w 63"/>
                        <a:gd name="T21" fmla="*/ 61 h 68"/>
                        <a:gd name="T22" fmla="*/ 30 w 63"/>
                        <a:gd name="T23" fmla="*/ 68 h 68"/>
                        <a:gd name="T24" fmla="*/ 45 w 63"/>
                        <a:gd name="T25" fmla="*/ 65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3"/>
                        <a:gd name="T40" fmla="*/ 0 h 68"/>
                        <a:gd name="T41" fmla="*/ 63 w 63"/>
                        <a:gd name="T42" fmla="*/ 68 h 6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3" h="68">
                          <a:moveTo>
                            <a:pt x="45" y="65"/>
                          </a:moveTo>
                          <a:lnTo>
                            <a:pt x="58" y="53"/>
                          </a:lnTo>
                          <a:lnTo>
                            <a:pt x="63" y="39"/>
                          </a:lnTo>
                          <a:lnTo>
                            <a:pt x="60" y="20"/>
                          </a:lnTo>
                          <a:lnTo>
                            <a:pt x="48" y="5"/>
                          </a:lnTo>
                          <a:lnTo>
                            <a:pt x="34" y="0"/>
                          </a:lnTo>
                          <a:lnTo>
                            <a:pt x="17" y="2"/>
                          </a:lnTo>
                          <a:lnTo>
                            <a:pt x="6" y="13"/>
                          </a:lnTo>
                          <a:lnTo>
                            <a:pt x="0" y="29"/>
                          </a:lnTo>
                          <a:lnTo>
                            <a:pt x="4" y="46"/>
                          </a:lnTo>
                          <a:lnTo>
                            <a:pt x="13" y="61"/>
                          </a:lnTo>
                          <a:lnTo>
                            <a:pt x="30" y="68"/>
                          </a:lnTo>
                          <a:lnTo>
                            <a:pt x="45" y="65"/>
                          </a:lnTo>
                        </a:path>
                      </a:pathLst>
                    </a:custGeom>
                    <a:noFill/>
                    <a:ln w="9525">
                      <a:solidFill>
                        <a:srgbClr val="000000"/>
                      </a:solidFill>
                      <a:round/>
                      <a:headEnd/>
                      <a:tailEnd/>
                    </a:ln>
                  </p:spPr>
                  <p:txBody>
                    <a:bodyPr/>
                    <a:lstStyle/>
                    <a:p>
                      <a:pPr defTabSz="457200"/>
                      <a:endParaRPr lang="en-US">
                        <a:solidFill>
                          <a:prstClr val="black"/>
                        </a:solidFill>
                      </a:endParaRPr>
                    </a:p>
                  </p:txBody>
                </p:sp>
                <p:sp>
                  <p:nvSpPr>
                    <p:cNvPr id="9475" name="Freeform 317"/>
                    <p:cNvSpPr>
                      <a:spLocks/>
                    </p:cNvSpPr>
                    <p:nvPr/>
                  </p:nvSpPr>
                  <p:spPr bwMode="auto">
                    <a:xfrm>
                      <a:off x="2535" y="2530"/>
                      <a:ext cx="43" cy="54"/>
                    </a:xfrm>
                    <a:custGeom>
                      <a:avLst/>
                      <a:gdLst>
                        <a:gd name="T0" fmla="*/ 0 w 43"/>
                        <a:gd name="T1" fmla="*/ 4 h 54"/>
                        <a:gd name="T2" fmla="*/ 2 w 43"/>
                        <a:gd name="T3" fmla="*/ 4 h 54"/>
                        <a:gd name="T4" fmla="*/ 8 w 43"/>
                        <a:gd name="T5" fmla="*/ 2 h 54"/>
                        <a:gd name="T6" fmla="*/ 13 w 43"/>
                        <a:gd name="T7" fmla="*/ 0 h 54"/>
                        <a:gd name="T8" fmla="*/ 21 w 43"/>
                        <a:gd name="T9" fmla="*/ 0 h 54"/>
                        <a:gd name="T10" fmla="*/ 28 w 43"/>
                        <a:gd name="T11" fmla="*/ 4 h 54"/>
                        <a:gd name="T12" fmla="*/ 36 w 43"/>
                        <a:gd name="T13" fmla="*/ 15 h 54"/>
                        <a:gd name="T14" fmla="*/ 39 w 43"/>
                        <a:gd name="T15" fmla="*/ 30 h 54"/>
                        <a:gd name="T16" fmla="*/ 43 w 43"/>
                        <a:gd name="T17" fmla="*/ 54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
                        <a:gd name="T28" fmla="*/ 0 h 54"/>
                        <a:gd name="T29" fmla="*/ 43 w 43"/>
                        <a:gd name="T30" fmla="*/ 54 h 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 h="54">
                          <a:moveTo>
                            <a:pt x="0" y="4"/>
                          </a:moveTo>
                          <a:lnTo>
                            <a:pt x="2" y="4"/>
                          </a:lnTo>
                          <a:lnTo>
                            <a:pt x="8" y="2"/>
                          </a:lnTo>
                          <a:lnTo>
                            <a:pt x="13" y="0"/>
                          </a:lnTo>
                          <a:lnTo>
                            <a:pt x="21" y="0"/>
                          </a:lnTo>
                          <a:lnTo>
                            <a:pt x="28" y="4"/>
                          </a:lnTo>
                          <a:lnTo>
                            <a:pt x="36" y="15"/>
                          </a:lnTo>
                          <a:lnTo>
                            <a:pt x="39" y="30"/>
                          </a:lnTo>
                          <a:lnTo>
                            <a:pt x="43" y="54"/>
                          </a:lnTo>
                        </a:path>
                      </a:pathLst>
                    </a:custGeom>
                    <a:noFill/>
                    <a:ln w="11113">
                      <a:solidFill>
                        <a:srgbClr val="0000FF"/>
                      </a:solidFill>
                      <a:round/>
                      <a:headEnd/>
                      <a:tailEnd/>
                    </a:ln>
                  </p:spPr>
                  <p:txBody>
                    <a:bodyPr/>
                    <a:lstStyle/>
                    <a:p>
                      <a:pPr defTabSz="457200"/>
                      <a:endParaRPr lang="en-US">
                        <a:solidFill>
                          <a:prstClr val="black"/>
                        </a:solidFill>
                      </a:endParaRPr>
                    </a:p>
                  </p:txBody>
                </p:sp>
                <p:sp>
                  <p:nvSpPr>
                    <p:cNvPr id="9476" name="Freeform 373"/>
                    <p:cNvSpPr>
                      <a:spLocks/>
                    </p:cNvSpPr>
                    <p:nvPr/>
                  </p:nvSpPr>
                  <p:spPr bwMode="auto">
                    <a:xfrm>
                      <a:off x="944" y="2654"/>
                      <a:ext cx="351" cy="143"/>
                    </a:xfrm>
                    <a:custGeom>
                      <a:avLst/>
                      <a:gdLst>
                        <a:gd name="T0" fmla="*/ 0 w 351"/>
                        <a:gd name="T1" fmla="*/ 0 h 143"/>
                        <a:gd name="T2" fmla="*/ 4 w 351"/>
                        <a:gd name="T3" fmla="*/ 4 h 143"/>
                        <a:gd name="T4" fmla="*/ 15 w 351"/>
                        <a:gd name="T5" fmla="*/ 11 h 143"/>
                        <a:gd name="T6" fmla="*/ 32 w 351"/>
                        <a:gd name="T7" fmla="*/ 22 h 143"/>
                        <a:gd name="T8" fmla="*/ 54 w 351"/>
                        <a:gd name="T9" fmla="*/ 37 h 143"/>
                        <a:gd name="T10" fmla="*/ 80 w 351"/>
                        <a:gd name="T11" fmla="*/ 54 h 143"/>
                        <a:gd name="T12" fmla="*/ 108 w 351"/>
                        <a:gd name="T13" fmla="*/ 70 h 143"/>
                        <a:gd name="T14" fmla="*/ 138 w 351"/>
                        <a:gd name="T15" fmla="*/ 87 h 143"/>
                        <a:gd name="T16" fmla="*/ 169 w 351"/>
                        <a:gd name="T17" fmla="*/ 102 h 143"/>
                        <a:gd name="T18" fmla="*/ 201 w 351"/>
                        <a:gd name="T19" fmla="*/ 115 h 143"/>
                        <a:gd name="T20" fmla="*/ 230 w 351"/>
                        <a:gd name="T21" fmla="*/ 122 h 143"/>
                        <a:gd name="T22" fmla="*/ 258 w 351"/>
                        <a:gd name="T23" fmla="*/ 128 h 143"/>
                        <a:gd name="T24" fmla="*/ 284 w 351"/>
                        <a:gd name="T25" fmla="*/ 126 h 143"/>
                        <a:gd name="T26" fmla="*/ 282 w 351"/>
                        <a:gd name="T27" fmla="*/ 143 h 143"/>
                        <a:gd name="T28" fmla="*/ 351 w 351"/>
                        <a:gd name="T29" fmla="*/ 111 h 143"/>
                        <a:gd name="T30" fmla="*/ 293 w 351"/>
                        <a:gd name="T31" fmla="*/ 61 h 143"/>
                        <a:gd name="T32" fmla="*/ 293 w 351"/>
                        <a:gd name="T33" fmla="*/ 81 h 143"/>
                        <a:gd name="T34" fmla="*/ 286 w 351"/>
                        <a:gd name="T35" fmla="*/ 81 h 143"/>
                        <a:gd name="T36" fmla="*/ 267 w 351"/>
                        <a:gd name="T37" fmla="*/ 83 h 143"/>
                        <a:gd name="T38" fmla="*/ 242 w 351"/>
                        <a:gd name="T39" fmla="*/ 81 h 143"/>
                        <a:gd name="T40" fmla="*/ 206 w 351"/>
                        <a:gd name="T41" fmla="*/ 80 h 143"/>
                        <a:gd name="T42" fmla="*/ 167 w 351"/>
                        <a:gd name="T43" fmla="*/ 74 h 143"/>
                        <a:gd name="T44" fmla="*/ 125 w 351"/>
                        <a:gd name="T45" fmla="*/ 65 h 143"/>
                        <a:gd name="T46" fmla="*/ 80 w 351"/>
                        <a:gd name="T47" fmla="*/ 50 h 143"/>
                        <a:gd name="T48" fmla="*/ 39 w 351"/>
                        <a:gd name="T49" fmla="*/ 29 h 143"/>
                        <a:gd name="T50" fmla="*/ 0 w 351"/>
                        <a:gd name="T51" fmla="*/ 0 h 14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51"/>
                        <a:gd name="T79" fmla="*/ 0 h 143"/>
                        <a:gd name="T80" fmla="*/ 351 w 351"/>
                        <a:gd name="T81" fmla="*/ 143 h 14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51" h="143">
                          <a:moveTo>
                            <a:pt x="0" y="0"/>
                          </a:moveTo>
                          <a:lnTo>
                            <a:pt x="4" y="4"/>
                          </a:lnTo>
                          <a:lnTo>
                            <a:pt x="15" y="11"/>
                          </a:lnTo>
                          <a:lnTo>
                            <a:pt x="32" y="22"/>
                          </a:lnTo>
                          <a:lnTo>
                            <a:pt x="54" y="37"/>
                          </a:lnTo>
                          <a:lnTo>
                            <a:pt x="80" y="54"/>
                          </a:lnTo>
                          <a:lnTo>
                            <a:pt x="108" y="70"/>
                          </a:lnTo>
                          <a:lnTo>
                            <a:pt x="138" y="87"/>
                          </a:lnTo>
                          <a:lnTo>
                            <a:pt x="169" y="102"/>
                          </a:lnTo>
                          <a:lnTo>
                            <a:pt x="201" y="115"/>
                          </a:lnTo>
                          <a:lnTo>
                            <a:pt x="230" y="122"/>
                          </a:lnTo>
                          <a:lnTo>
                            <a:pt x="258" y="128"/>
                          </a:lnTo>
                          <a:lnTo>
                            <a:pt x="284" y="126"/>
                          </a:lnTo>
                          <a:lnTo>
                            <a:pt x="282" y="143"/>
                          </a:lnTo>
                          <a:lnTo>
                            <a:pt x="351" y="111"/>
                          </a:lnTo>
                          <a:lnTo>
                            <a:pt x="293" y="61"/>
                          </a:lnTo>
                          <a:lnTo>
                            <a:pt x="293" y="81"/>
                          </a:lnTo>
                          <a:lnTo>
                            <a:pt x="286" y="81"/>
                          </a:lnTo>
                          <a:lnTo>
                            <a:pt x="267" y="83"/>
                          </a:lnTo>
                          <a:lnTo>
                            <a:pt x="242" y="81"/>
                          </a:lnTo>
                          <a:lnTo>
                            <a:pt x="206" y="80"/>
                          </a:lnTo>
                          <a:lnTo>
                            <a:pt x="167" y="74"/>
                          </a:lnTo>
                          <a:lnTo>
                            <a:pt x="125" y="65"/>
                          </a:lnTo>
                          <a:lnTo>
                            <a:pt x="80" y="50"/>
                          </a:lnTo>
                          <a:lnTo>
                            <a:pt x="39" y="29"/>
                          </a:lnTo>
                          <a:lnTo>
                            <a:pt x="0" y="0"/>
                          </a:lnTo>
                          <a:close/>
                        </a:path>
                      </a:pathLst>
                    </a:custGeom>
                    <a:solidFill>
                      <a:srgbClr val="00FFFF"/>
                    </a:solidFill>
                    <a:ln w="0">
                      <a:solidFill>
                        <a:srgbClr val="00FFFF"/>
                      </a:solidFill>
                      <a:round/>
                      <a:headEnd/>
                      <a:tailEnd/>
                    </a:ln>
                  </p:spPr>
                  <p:txBody>
                    <a:bodyPr/>
                    <a:lstStyle/>
                    <a:p>
                      <a:pPr defTabSz="457200"/>
                      <a:endParaRPr lang="en-US">
                        <a:solidFill>
                          <a:prstClr val="black"/>
                        </a:solidFill>
                      </a:endParaRPr>
                    </a:p>
                  </p:txBody>
                </p:sp>
                <p:sp>
                  <p:nvSpPr>
                    <p:cNvPr id="9477" name="Freeform 374"/>
                    <p:cNvSpPr>
                      <a:spLocks/>
                    </p:cNvSpPr>
                    <p:nvPr/>
                  </p:nvSpPr>
                  <p:spPr bwMode="auto">
                    <a:xfrm>
                      <a:off x="952" y="2648"/>
                      <a:ext cx="347" cy="149"/>
                    </a:xfrm>
                    <a:custGeom>
                      <a:avLst/>
                      <a:gdLst>
                        <a:gd name="T0" fmla="*/ 0 w 347"/>
                        <a:gd name="T1" fmla="*/ 0 h 149"/>
                        <a:gd name="T2" fmla="*/ 4 w 347"/>
                        <a:gd name="T3" fmla="*/ 4 h 149"/>
                        <a:gd name="T4" fmla="*/ 15 w 347"/>
                        <a:gd name="T5" fmla="*/ 11 h 149"/>
                        <a:gd name="T6" fmla="*/ 31 w 347"/>
                        <a:gd name="T7" fmla="*/ 22 h 149"/>
                        <a:gd name="T8" fmla="*/ 52 w 347"/>
                        <a:gd name="T9" fmla="*/ 37 h 149"/>
                        <a:gd name="T10" fmla="*/ 78 w 347"/>
                        <a:gd name="T11" fmla="*/ 54 h 149"/>
                        <a:gd name="T12" fmla="*/ 106 w 347"/>
                        <a:gd name="T13" fmla="*/ 71 h 149"/>
                        <a:gd name="T14" fmla="*/ 135 w 347"/>
                        <a:gd name="T15" fmla="*/ 89 h 149"/>
                        <a:gd name="T16" fmla="*/ 167 w 347"/>
                        <a:gd name="T17" fmla="*/ 104 h 149"/>
                        <a:gd name="T18" fmla="*/ 198 w 347"/>
                        <a:gd name="T19" fmla="*/ 117 h 149"/>
                        <a:gd name="T20" fmla="*/ 228 w 347"/>
                        <a:gd name="T21" fmla="*/ 126 h 149"/>
                        <a:gd name="T22" fmla="*/ 256 w 347"/>
                        <a:gd name="T23" fmla="*/ 132 h 149"/>
                        <a:gd name="T24" fmla="*/ 280 w 347"/>
                        <a:gd name="T25" fmla="*/ 132 h 149"/>
                        <a:gd name="T26" fmla="*/ 278 w 347"/>
                        <a:gd name="T27" fmla="*/ 149 h 149"/>
                        <a:gd name="T28" fmla="*/ 347 w 347"/>
                        <a:gd name="T29" fmla="*/ 121 h 149"/>
                        <a:gd name="T30" fmla="*/ 291 w 347"/>
                        <a:gd name="T31" fmla="*/ 69 h 149"/>
                        <a:gd name="T32" fmla="*/ 291 w 347"/>
                        <a:gd name="T33" fmla="*/ 87 h 149"/>
                        <a:gd name="T34" fmla="*/ 284 w 347"/>
                        <a:gd name="T35" fmla="*/ 87 h 149"/>
                        <a:gd name="T36" fmla="*/ 265 w 347"/>
                        <a:gd name="T37" fmla="*/ 89 h 149"/>
                        <a:gd name="T38" fmla="*/ 239 w 347"/>
                        <a:gd name="T39" fmla="*/ 87 h 149"/>
                        <a:gd name="T40" fmla="*/ 204 w 347"/>
                        <a:gd name="T41" fmla="*/ 86 h 149"/>
                        <a:gd name="T42" fmla="*/ 163 w 347"/>
                        <a:gd name="T43" fmla="*/ 78 h 149"/>
                        <a:gd name="T44" fmla="*/ 122 w 347"/>
                        <a:gd name="T45" fmla="*/ 69 h 149"/>
                        <a:gd name="T46" fmla="*/ 78 w 347"/>
                        <a:gd name="T47" fmla="*/ 52 h 149"/>
                        <a:gd name="T48" fmla="*/ 37 w 347"/>
                        <a:gd name="T49" fmla="*/ 30 h 149"/>
                        <a:gd name="T50" fmla="*/ 0 w 347"/>
                        <a:gd name="T51" fmla="*/ 0 h 14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47"/>
                        <a:gd name="T79" fmla="*/ 0 h 149"/>
                        <a:gd name="T80" fmla="*/ 347 w 347"/>
                        <a:gd name="T81" fmla="*/ 149 h 14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47" h="149">
                          <a:moveTo>
                            <a:pt x="0" y="0"/>
                          </a:moveTo>
                          <a:lnTo>
                            <a:pt x="4" y="4"/>
                          </a:lnTo>
                          <a:lnTo>
                            <a:pt x="15" y="11"/>
                          </a:lnTo>
                          <a:lnTo>
                            <a:pt x="31" y="22"/>
                          </a:lnTo>
                          <a:lnTo>
                            <a:pt x="52" y="37"/>
                          </a:lnTo>
                          <a:lnTo>
                            <a:pt x="78" y="54"/>
                          </a:lnTo>
                          <a:lnTo>
                            <a:pt x="106" y="71"/>
                          </a:lnTo>
                          <a:lnTo>
                            <a:pt x="135" y="89"/>
                          </a:lnTo>
                          <a:lnTo>
                            <a:pt x="167" y="104"/>
                          </a:lnTo>
                          <a:lnTo>
                            <a:pt x="198" y="117"/>
                          </a:lnTo>
                          <a:lnTo>
                            <a:pt x="228" y="126"/>
                          </a:lnTo>
                          <a:lnTo>
                            <a:pt x="256" y="132"/>
                          </a:lnTo>
                          <a:lnTo>
                            <a:pt x="280" y="132"/>
                          </a:lnTo>
                          <a:lnTo>
                            <a:pt x="278" y="149"/>
                          </a:lnTo>
                          <a:lnTo>
                            <a:pt x="347" y="121"/>
                          </a:lnTo>
                          <a:lnTo>
                            <a:pt x="291" y="69"/>
                          </a:lnTo>
                          <a:lnTo>
                            <a:pt x="291" y="87"/>
                          </a:lnTo>
                          <a:lnTo>
                            <a:pt x="284" y="87"/>
                          </a:lnTo>
                          <a:lnTo>
                            <a:pt x="265" y="89"/>
                          </a:lnTo>
                          <a:lnTo>
                            <a:pt x="239" y="87"/>
                          </a:lnTo>
                          <a:lnTo>
                            <a:pt x="204" y="86"/>
                          </a:lnTo>
                          <a:lnTo>
                            <a:pt x="163" y="78"/>
                          </a:lnTo>
                          <a:lnTo>
                            <a:pt x="122" y="69"/>
                          </a:lnTo>
                          <a:lnTo>
                            <a:pt x="78" y="52"/>
                          </a:lnTo>
                          <a:lnTo>
                            <a:pt x="37" y="30"/>
                          </a:lnTo>
                          <a:lnTo>
                            <a:pt x="0" y="0"/>
                          </a:lnTo>
                          <a:close/>
                        </a:path>
                      </a:pathLst>
                    </a:custGeom>
                    <a:solidFill>
                      <a:srgbClr val="0000FF"/>
                    </a:solidFill>
                    <a:ln w="0">
                      <a:solidFill>
                        <a:srgbClr val="0000FF"/>
                      </a:solidFill>
                      <a:round/>
                      <a:headEnd/>
                      <a:tailEnd/>
                    </a:ln>
                  </p:spPr>
                  <p:txBody>
                    <a:bodyPr/>
                    <a:lstStyle/>
                    <a:p>
                      <a:pPr defTabSz="457200"/>
                      <a:endParaRPr lang="en-US">
                        <a:solidFill>
                          <a:prstClr val="black"/>
                        </a:solidFill>
                      </a:endParaRPr>
                    </a:p>
                  </p:txBody>
                </p:sp>
                <p:sp>
                  <p:nvSpPr>
                    <p:cNvPr id="9478" name="Line 50"/>
                    <p:cNvSpPr>
                      <a:spLocks noChangeShapeType="1"/>
                    </p:cNvSpPr>
                    <p:nvPr/>
                  </p:nvSpPr>
                  <p:spPr bwMode="auto">
                    <a:xfrm flipV="1">
                      <a:off x="2113" y="2152"/>
                      <a:ext cx="13" cy="5"/>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79" name="Line 52"/>
                    <p:cNvSpPr>
                      <a:spLocks noChangeShapeType="1"/>
                    </p:cNvSpPr>
                    <p:nvPr/>
                  </p:nvSpPr>
                  <p:spPr bwMode="auto">
                    <a:xfrm flipV="1">
                      <a:off x="2163" y="2122"/>
                      <a:ext cx="11"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80" name="Line 53"/>
                    <p:cNvSpPr>
                      <a:spLocks noChangeShapeType="1"/>
                    </p:cNvSpPr>
                    <p:nvPr/>
                  </p:nvSpPr>
                  <p:spPr bwMode="auto">
                    <a:xfrm flipV="1">
                      <a:off x="2187" y="2107"/>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81" name="Line 54"/>
                    <p:cNvSpPr>
                      <a:spLocks noChangeShapeType="1"/>
                    </p:cNvSpPr>
                    <p:nvPr/>
                  </p:nvSpPr>
                  <p:spPr bwMode="auto">
                    <a:xfrm flipV="1">
                      <a:off x="2211" y="2094"/>
                      <a:ext cx="13" cy="6"/>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82" name="Line 55"/>
                    <p:cNvSpPr>
                      <a:spLocks noChangeShapeType="1"/>
                    </p:cNvSpPr>
                    <p:nvPr/>
                  </p:nvSpPr>
                  <p:spPr bwMode="auto">
                    <a:xfrm flipV="1">
                      <a:off x="2237" y="2079"/>
                      <a:ext cx="11"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83" name="Line 56"/>
                    <p:cNvSpPr>
                      <a:spLocks noChangeShapeType="1"/>
                    </p:cNvSpPr>
                    <p:nvPr/>
                  </p:nvSpPr>
                  <p:spPr bwMode="auto">
                    <a:xfrm flipV="1">
                      <a:off x="2261" y="2064"/>
                      <a:ext cx="11"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84" name="Line 57"/>
                    <p:cNvSpPr>
                      <a:spLocks noChangeShapeType="1"/>
                    </p:cNvSpPr>
                    <p:nvPr/>
                  </p:nvSpPr>
                  <p:spPr bwMode="auto">
                    <a:xfrm flipV="1">
                      <a:off x="2285" y="2050"/>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85" name="Line 58"/>
                    <p:cNvSpPr>
                      <a:spLocks noChangeShapeType="1"/>
                    </p:cNvSpPr>
                    <p:nvPr/>
                  </p:nvSpPr>
                  <p:spPr bwMode="auto">
                    <a:xfrm flipV="1">
                      <a:off x="2309" y="2037"/>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86" name="Line 59"/>
                    <p:cNvSpPr>
                      <a:spLocks noChangeShapeType="1"/>
                    </p:cNvSpPr>
                    <p:nvPr/>
                  </p:nvSpPr>
                  <p:spPr bwMode="auto">
                    <a:xfrm flipV="1">
                      <a:off x="2335" y="2022"/>
                      <a:ext cx="11"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87" name="Line 60"/>
                    <p:cNvSpPr>
                      <a:spLocks noChangeShapeType="1"/>
                    </p:cNvSpPr>
                    <p:nvPr/>
                  </p:nvSpPr>
                  <p:spPr bwMode="auto">
                    <a:xfrm flipV="1">
                      <a:off x="2359" y="2007"/>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88" name="Line 61"/>
                    <p:cNvSpPr>
                      <a:spLocks noChangeShapeType="1"/>
                    </p:cNvSpPr>
                    <p:nvPr/>
                  </p:nvSpPr>
                  <p:spPr bwMode="auto">
                    <a:xfrm flipV="1">
                      <a:off x="2383" y="1994"/>
                      <a:ext cx="13" cy="6"/>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89" name="Line 62"/>
                    <p:cNvSpPr>
                      <a:spLocks noChangeShapeType="1"/>
                    </p:cNvSpPr>
                    <p:nvPr/>
                  </p:nvSpPr>
                  <p:spPr bwMode="auto">
                    <a:xfrm flipV="1">
                      <a:off x="2407" y="1979"/>
                      <a:ext cx="13"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90" name="Line 63"/>
                    <p:cNvSpPr>
                      <a:spLocks noChangeShapeType="1"/>
                    </p:cNvSpPr>
                    <p:nvPr/>
                  </p:nvSpPr>
                  <p:spPr bwMode="auto">
                    <a:xfrm flipV="1">
                      <a:off x="2433" y="1964"/>
                      <a:ext cx="12"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91" name="Line 64"/>
                    <p:cNvSpPr>
                      <a:spLocks noChangeShapeType="1"/>
                    </p:cNvSpPr>
                    <p:nvPr/>
                  </p:nvSpPr>
                  <p:spPr bwMode="auto">
                    <a:xfrm flipV="1">
                      <a:off x="2458" y="1949"/>
                      <a:ext cx="13"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92" name="Line 65"/>
                    <p:cNvSpPr>
                      <a:spLocks noChangeShapeType="1"/>
                    </p:cNvSpPr>
                    <p:nvPr/>
                  </p:nvSpPr>
                  <p:spPr bwMode="auto">
                    <a:xfrm flipV="1">
                      <a:off x="2482" y="1936"/>
                      <a:ext cx="13" cy="6"/>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93" name="Line 66"/>
                    <p:cNvSpPr>
                      <a:spLocks noChangeShapeType="1"/>
                    </p:cNvSpPr>
                    <p:nvPr/>
                  </p:nvSpPr>
                  <p:spPr bwMode="auto">
                    <a:xfrm flipV="1">
                      <a:off x="2508" y="1922"/>
                      <a:ext cx="11"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94" name="Line 67"/>
                    <p:cNvSpPr>
                      <a:spLocks noChangeShapeType="1"/>
                    </p:cNvSpPr>
                    <p:nvPr/>
                  </p:nvSpPr>
                  <p:spPr bwMode="auto">
                    <a:xfrm flipV="1">
                      <a:off x="2532" y="1907"/>
                      <a:ext cx="11"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95" name="Line 71"/>
                    <p:cNvSpPr>
                      <a:spLocks noChangeShapeType="1"/>
                    </p:cNvSpPr>
                    <p:nvPr/>
                  </p:nvSpPr>
                  <p:spPr bwMode="auto">
                    <a:xfrm flipH="1" flipV="1">
                      <a:off x="2425" y="1862"/>
                      <a:ext cx="124" cy="48"/>
                    </a:xfrm>
                    <a:prstGeom prst="line">
                      <a:avLst/>
                    </a:prstGeom>
                    <a:noFill/>
                    <a:ln w="11113">
                      <a:solidFill>
                        <a:srgbClr val="FF0000"/>
                      </a:solidFill>
                      <a:round/>
                      <a:headEnd/>
                      <a:tailEnd/>
                    </a:ln>
                  </p:spPr>
                  <p:txBody>
                    <a:bodyPr/>
                    <a:lstStyle/>
                    <a:p>
                      <a:pPr defTabSz="457200"/>
                      <a:endParaRPr lang="en-US">
                        <a:solidFill>
                          <a:prstClr val="black"/>
                        </a:solidFill>
                      </a:endParaRPr>
                    </a:p>
                  </p:txBody>
                </p:sp>
                <p:grpSp>
                  <p:nvGrpSpPr>
                    <p:cNvPr id="9" name="Group 396"/>
                    <p:cNvGrpSpPr>
                      <a:grpSpLocks/>
                    </p:cNvGrpSpPr>
                    <p:nvPr/>
                  </p:nvGrpSpPr>
                  <p:grpSpPr bwMode="auto">
                    <a:xfrm>
                      <a:off x="2587" y="2137"/>
                      <a:ext cx="616" cy="339"/>
                      <a:chOff x="2582" y="2147"/>
                      <a:chExt cx="616" cy="339"/>
                    </a:xfrm>
                  </p:grpSpPr>
                  <p:sp>
                    <p:nvSpPr>
                      <p:cNvPr id="9511" name="Line 93"/>
                      <p:cNvSpPr>
                        <a:spLocks noChangeShapeType="1"/>
                      </p:cNvSpPr>
                      <p:nvPr/>
                    </p:nvSpPr>
                    <p:spPr bwMode="auto">
                      <a:xfrm flipH="1">
                        <a:off x="2686" y="2419"/>
                        <a:ext cx="13"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12" name="Line 94"/>
                      <p:cNvSpPr>
                        <a:spLocks noChangeShapeType="1"/>
                      </p:cNvSpPr>
                      <p:nvPr/>
                    </p:nvSpPr>
                    <p:spPr bwMode="auto">
                      <a:xfrm flipH="1">
                        <a:off x="2673" y="2432"/>
                        <a:ext cx="2" cy="2"/>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13" name="Line 95"/>
                      <p:cNvSpPr>
                        <a:spLocks noChangeShapeType="1"/>
                      </p:cNvSpPr>
                      <p:nvPr/>
                    </p:nvSpPr>
                    <p:spPr bwMode="auto">
                      <a:xfrm flipH="1">
                        <a:off x="2606" y="2466"/>
                        <a:ext cx="13" cy="5"/>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14" name="Line 96"/>
                      <p:cNvSpPr>
                        <a:spLocks noChangeShapeType="1"/>
                      </p:cNvSpPr>
                      <p:nvPr/>
                    </p:nvSpPr>
                    <p:spPr bwMode="auto">
                      <a:xfrm flipH="1">
                        <a:off x="2582" y="2479"/>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15" name="Line 126"/>
                      <p:cNvSpPr>
                        <a:spLocks noChangeShapeType="1"/>
                      </p:cNvSpPr>
                      <p:nvPr/>
                    </p:nvSpPr>
                    <p:spPr bwMode="auto">
                      <a:xfrm flipH="1" flipV="1">
                        <a:off x="2605" y="2455"/>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16" name="Line 127"/>
                      <p:cNvSpPr>
                        <a:spLocks noChangeShapeType="1"/>
                      </p:cNvSpPr>
                      <p:nvPr/>
                    </p:nvSpPr>
                    <p:spPr bwMode="auto">
                      <a:xfrm flipV="1">
                        <a:off x="2612" y="2440"/>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17" name="Line 128"/>
                      <p:cNvSpPr>
                        <a:spLocks noChangeShapeType="1"/>
                      </p:cNvSpPr>
                      <p:nvPr/>
                    </p:nvSpPr>
                    <p:spPr bwMode="auto">
                      <a:xfrm flipV="1">
                        <a:off x="2638" y="2425"/>
                        <a:ext cx="11"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18" name="Line 129"/>
                      <p:cNvSpPr>
                        <a:spLocks noChangeShapeType="1"/>
                      </p:cNvSpPr>
                      <p:nvPr/>
                    </p:nvSpPr>
                    <p:spPr bwMode="auto">
                      <a:xfrm>
                        <a:off x="2662" y="2429"/>
                        <a:ext cx="8" cy="3"/>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19" name="Line 72"/>
                      <p:cNvSpPr>
                        <a:spLocks noChangeShapeType="1"/>
                      </p:cNvSpPr>
                      <p:nvPr/>
                    </p:nvSpPr>
                    <p:spPr bwMode="auto">
                      <a:xfrm flipV="1">
                        <a:off x="3187" y="2169"/>
                        <a:ext cx="11" cy="6"/>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20" name="Line 73"/>
                      <p:cNvSpPr>
                        <a:spLocks noChangeShapeType="1"/>
                      </p:cNvSpPr>
                      <p:nvPr/>
                    </p:nvSpPr>
                    <p:spPr bwMode="auto">
                      <a:xfrm flipH="1" flipV="1">
                        <a:off x="3179" y="2152"/>
                        <a:ext cx="12" cy="10"/>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21" name="Line 74"/>
                      <p:cNvSpPr>
                        <a:spLocks noChangeShapeType="1"/>
                      </p:cNvSpPr>
                      <p:nvPr/>
                    </p:nvSpPr>
                    <p:spPr bwMode="auto">
                      <a:xfrm flipH="1">
                        <a:off x="3153" y="2147"/>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22" name="Line 75"/>
                      <p:cNvSpPr>
                        <a:spLocks noChangeShapeType="1"/>
                      </p:cNvSpPr>
                      <p:nvPr/>
                    </p:nvSpPr>
                    <p:spPr bwMode="auto">
                      <a:xfrm flipH="1">
                        <a:off x="3129" y="2160"/>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23" name="Line 76"/>
                      <p:cNvSpPr>
                        <a:spLocks noChangeShapeType="1"/>
                      </p:cNvSpPr>
                      <p:nvPr/>
                    </p:nvSpPr>
                    <p:spPr bwMode="auto">
                      <a:xfrm flipH="1">
                        <a:off x="3105" y="2175"/>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24" name="Line 77"/>
                      <p:cNvSpPr>
                        <a:spLocks noChangeShapeType="1"/>
                      </p:cNvSpPr>
                      <p:nvPr/>
                    </p:nvSpPr>
                    <p:spPr bwMode="auto">
                      <a:xfrm flipH="1">
                        <a:off x="3081" y="2189"/>
                        <a:ext cx="11"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25" name="Line 78"/>
                      <p:cNvSpPr>
                        <a:spLocks noChangeShapeType="1"/>
                      </p:cNvSpPr>
                      <p:nvPr/>
                    </p:nvSpPr>
                    <p:spPr bwMode="auto">
                      <a:xfrm flipH="1">
                        <a:off x="3055" y="2204"/>
                        <a:ext cx="13"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26" name="Line 79"/>
                      <p:cNvSpPr>
                        <a:spLocks noChangeShapeType="1"/>
                      </p:cNvSpPr>
                      <p:nvPr/>
                    </p:nvSpPr>
                    <p:spPr bwMode="auto">
                      <a:xfrm flipH="1">
                        <a:off x="3031" y="2217"/>
                        <a:ext cx="13"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27" name="Line 80"/>
                      <p:cNvSpPr>
                        <a:spLocks noChangeShapeType="1"/>
                      </p:cNvSpPr>
                      <p:nvPr/>
                    </p:nvSpPr>
                    <p:spPr bwMode="auto">
                      <a:xfrm flipH="1">
                        <a:off x="3007" y="2232"/>
                        <a:ext cx="11"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28" name="Line 81"/>
                      <p:cNvSpPr>
                        <a:spLocks noChangeShapeType="1"/>
                      </p:cNvSpPr>
                      <p:nvPr/>
                    </p:nvSpPr>
                    <p:spPr bwMode="auto">
                      <a:xfrm flipH="1">
                        <a:off x="2983" y="2247"/>
                        <a:ext cx="11"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29" name="Line 82"/>
                      <p:cNvSpPr>
                        <a:spLocks noChangeShapeType="1"/>
                      </p:cNvSpPr>
                      <p:nvPr/>
                    </p:nvSpPr>
                    <p:spPr bwMode="auto">
                      <a:xfrm flipH="1">
                        <a:off x="2957" y="2262"/>
                        <a:ext cx="13" cy="5"/>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30" name="Line 83"/>
                      <p:cNvSpPr>
                        <a:spLocks noChangeShapeType="1"/>
                      </p:cNvSpPr>
                      <p:nvPr/>
                    </p:nvSpPr>
                    <p:spPr bwMode="auto">
                      <a:xfrm flipH="1">
                        <a:off x="2933" y="2275"/>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31" name="Line 84"/>
                      <p:cNvSpPr>
                        <a:spLocks noChangeShapeType="1"/>
                      </p:cNvSpPr>
                      <p:nvPr/>
                    </p:nvSpPr>
                    <p:spPr bwMode="auto">
                      <a:xfrm flipH="1">
                        <a:off x="2909" y="2290"/>
                        <a:ext cx="11"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32" name="Line 85"/>
                      <p:cNvSpPr>
                        <a:spLocks noChangeShapeType="1"/>
                      </p:cNvSpPr>
                      <p:nvPr/>
                    </p:nvSpPr>
                    <p:spPr bwMode="auto">
                      <a:xfrm flipH="1">
                        <a:off x="2883" y="2304"/>
                        <a:ext cx="13"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33" name="Line 86"/>
                      <p:cNvSpPr>
                        <a:spLocks noChangeShapeType="1"/>
                      </p:cNvSpPr>
                      <p:nvPr/>
                    </p:nvSpPr>
                    <p:spPr bwMode="auto">
                      <a:xfrm flipH="1">
                        <a:off x="2859" y="2319"/>
                        <a:ext cx="13" cy="6"/>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34" name="Line 87"/>
                      <p:cNvSpPr>
                        <a:spLocks noChangeShapeType="1"/>
                      </p:cNvSpPr>
                      <p:nvPr/>
                    </p:nvSpPr>
                    <p:spPr bwMode="auto">
                      <a:xfrm flipH="1">
                        <a:off x="2835" y="2332"/>
                        <a:ext cx="13"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35" name="Line 88"/>
                      <p:cNvSpPr>
                        <a:spLocks noChangeShapeType="1"/>
                      </p:cNvSpPr>
                      <p:nvPr/>
                    </p:nvSpPr>
                    <p:spPr bwMode="auto">
                      <a:xfrm flipH="1">
                        <a:off x="2810" y="2347"/>
                        <a:ext cx="12"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36" name="Line 89"/>
                      <p:cNvSpPr>
                        <a:spLocks noChangeShapeType="1"/>
                      </p:cNvSpPr>
                      <p:nvPr/>
                    </p:nvSpPr>
                    <p:spPr bwMode="auto">
                      <a:xfrm flipH="1">
                        <a:off x="2784" y="2362"/>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37" name="Line 90"/>
                      <p:cNvSpPr>
                        <a:spLocks noChangeShapeType="1"/>
                      </p:cNvSpPr>
                      <p:nvPr/>
                    </p:nvSpPr>
                    <p:spPr bwMode="auto">
                      <a:xfrm flipH="1">
                        <a:off x="2760" y="2375"/>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38" name="Line 91"/>
                      <p:cNvSpPr>
                        <a:spLocks noChangeShapeType="1"/>
                      </p:cNvSpPr>
                      <p:nvPr/>
                    </p:nvSpPr>
                    <p:spPr bwMode="auto">
                      <a:xfrm flipH="1">
                        <a:off x="2736" y="2390"/>
                        <a:ext cx="11"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39" name="Line 92"/>
                      <p:cNvSpPr>
                        <a:spLocks noChangeShapeType="1"/>
                      </p:cNvSpPr>
                      <p:nvPr/>
                    </p:nvSpPr>
                    <p:spPr bwMode="auto">
                      <a:xfrm flipH="1">
                        <a:off x="2712" y="2404"/>
                        <a:ext cx="11" cy="8"/>
                      </a:xfrm>
                      <a:prstGeom prst="line">
                        <a:avLst/>
                      </a:prstGeom>
                      <a:noFill/>
                      <a:ln w="11113">
                        <a:solidFill>
                          <a:srgbClr val="FF0000"/>
                        </a:solidFill>
                        <a:round/>
                        <a:headEnd/>
                        <a:tailEnd/>
                      </a:ln>
                    </p:spPr>
                    <p:txBody>
                      <a:bodyPr/>
                      <a:lstStyle/>
                      <a:p>
                        <a:pPr defTabSz="457200"/>
                        <a:endParaRPr lang="en-US">
                          <a:solidFill>
                            <a:prstClr val="black"/>
                          </a:solidFill>
                        </a:endParaRPr>
                      </a:p>
                    </p:txBody>
                  </p:sp>
                </p:grpSp>
                <p:sp>
                  <p:nvSpPr>
                    <p:cNvPr id="9497" name="Line 123"/>
                    <p:cNvSpPr>
                      <a:spLocks noChangeShapeType="1"/>
                    </p:cNvSpPr>
                    <p:nvPr/>
                  </p:nvSpPr>
                  <p:spPr bwMode="auto">
                    <a:xfrm flipV="1">
                      <a:off x="2083" y="2192"/>
                      <a:ext cx="13" cy="6"/>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98" name="Line 124"/>
                    <p:cNvSpPr>
                      <a:spLocks noChangeShapeType="1"/>
                    </p:cNvSpPr>
                    <p:nvPr/>
                  </p:nvSpPr>
                  <p:spPr bwMode="auto">
                    <a:xfrm flipV="1">
                      <a:off x="2109" y="2178"/>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499" name="Line 125"/>
                    <p:cNvSpPr>
                      <a:spLocks noChangeShapeType="1"/>
                    </p:cNvSpPr>
                    <p:nvPr/>
                  </p:nvSpPr>
                  <p:spPr bwMode="auto">
                    <a:xfrm flipH="1" flipV="1">
                      <a:off x="2120" y="2163"/>
                      <a:ext cx="11"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00" name="Line 253"/>
                    <p:cNvSpPr>
                      <a:spLocks noChangeShapeType="1"/>
                    </p:cNvSpPr>
                    <p:nvPr/>
                  </p:nvSpPr>
                  <p:spPr bwMode="auto">
                    <a:xfrm flipV="1">
                      <a:off x="2267" y="1870"/>
                      <a:ext cx="185" cy="111"/>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501" name="Freeform 305"/>
                    <p:cNvSpPr>
                      <a:spLocks/>
                    </p:cNvSpPr>
                    <p:nvPr/>
                  </p:nvSpPr>
                  <p:spPr bwMode="auto">
                    <a:xfrm>
                      <a:off x="2235" y="1844"/>
                      <a:ext cx="234" cy="170"/>
                    </a:xfrm>
                    <a:custGeom>
                      <a:avLst/>
                      <a:gdLst>
                        <a:gd name="T0" fmla="*/ 39 w 234"/>
                        <a:gd name="T1" fmla="*/ 170 h 170"/>
                        <a:gd name="T2" fmla="*/ 234 w 234"/>
                        <a:gd name="T3" fmla="*/ 54 h 170"/>
                        <a:gd name="T4" fmla="*/ 234 w 234"/>
                        <a:gd name="T5" fmla="*/ 33 h 170"/>
                        <a:gd name="T6" fmla="*/ 230 w 234"/>
                        <a:gd name="T7" fmla="*/ 18 h 170"/>
                        <a:gd name="T8" fmla="*/ 224 w 234"/>
                        <a:gd name="T9" fmla="*/ 9 h 170"/>
                        <a:gd name="T10" fmla="*/ 217 w 234"/>
                        <a:gd name="T11" fmla="*/ 3 h 170"/>
                        <a:gd name="T12" fmla="*/ 208 w 234"/>
                        <a:gd name="T13" fmla="*/ 0 h 170"/>
                        <a:gd name="T14" fmla="*/ 200 w 234"/>
                        <a:gd name="T15" fmla="*/ 0 h 170"/>
                        <a:gd name="T16" fmla="*/ 197 w 234"/>
                        <a:gd name="T17" fmla="*/ 0 h 170"/>
                        <a:gd name="T18" fmla="*/ 195 w 234"/>
                        <a:gd name="T19" fmla="*/ 0 h 170"/>
                        <a:gd name="T20" fmla="*/ 0 w 234"/>
                        <a:gd name="T21" fmla="*/ 117 h 170"/>
                        <a:gd name="T22" fmla="*/ 2 w 234"/>
                        <a:gd name="T23" fmla="*/ 117 h 170"/>
                        <a:gd name="T24" fmla="*/ 6 w 234"/>
                        <a:gd name="T25" fmla="*/ 115 h 170"/>
                        <a:gd name="T26" fmla="*/ 13 w 234"/>
                        <a:gd name="T27" fmla="*/ 111 h 170"/>
                        <a:gd name="T28" fmla="*/ 22 w 234"/>
                        <a:gd name="T29" fmla="*/ 111 h 170"/>
                        <a:gd name="T30" fmla="*/ 30 w 234"/>
                        <a:gd name="T31" fmla="*/ 113 h 170"/>
                        <a:gd name="T32" fmla="*/ 37 w 234"/>
                        <a:gd name="T33" fmla="*/ 118 h 170"/>
                        <a:gd name="T34" fmla="*/ 41 w 234"/>
                        <a:gd name="T35" fmla="*/ 128 h 170"/>
                        <a:gd name="T36" fmla="*/ 43 w 234"/>
                        <a:gd name="T37" fmla="*/ 146 h 170"/>
                        <a:gd name="T38" fmla="*/ 39 w 234"/>
                        <a:gd name="T39" fmla="*/ 170 h 17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34"/>
                        <a:gd name="T61" fmla="*/ 0 h 170"/>
                        <a:gd name="T62" fmla="*/ 234 w 234"/>
                        <a:gd name="T63" fmla="*/ 170 h 17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34" h="170">
                          <a:moveTo>
                            <a:pt x="39" y="170"/>
                          </a:moveTo>
                          <a:lnTo>
                            <a:pt x="234" y="54"/>
                          </a:lnTo>
                          <a:lnTo>
                            <a:pt x="234" y="33"/>
                          </a:lnTo>
                          <a:lnTo>
                            <a:pt x="230" y="18"/>
                          </a:lnTo>
                          <a:lnTo>
                            <a:pt x="224" y="9"/>
                          </a:lnTo>
                          <a:lnTo>
                            <a:pt x="217" y="3"/>
                          </a:lnTo>
                          <a:lnTo>
                            <a:pt x="208" y="0"/>
                          </a:lnTo>
                          <a:lnTo>
                            <a:pt x="200" y="0"/>
                          </a:lnTo>
                          <a:lnTo>
                            <a:pt x="197" y="0"/>
                          </a:lnTo>
                          <a:lnTo>
                            <a:pt x="195" y="0"/>
                          </a:lnTo>
                          <a:lnTo>
                            <a:pt x="0" y="117"/>
                          </a:lnTo>
                          <a:lnTo>
                            <a:pt x="2" y="117"/>
                          </a:lnTo>
                          <a:lnTo>
                            <a:pt x="6" y="115"/>
                          </a:lnTo>
                          <a:lnTo>
                            <a:pt x="13" y="111"/>
                          </a:lnTo>
                          <a:lnTo>
                            <a:pt x="22" y="111"/>
                          </a:lnTo>
                          <a:lnTo>
                            <a:pt x="30" y="113"/>
                          </a:lnTo>
                          <a:lnTo>
                            <a:pt x="37" y="118"/>
                          </a:lnTo>
                          <a:lnTo>
                            <a:pt x="41" y="128"/>
                          </a:lnTo>
                          <a:lnTo>
                            <a:pt x="43" y="146"/>
                          </a:lnTo>
                          <a:lnTo>
                            <a:pt x="39" y="170"/>
                          </a:lnTo>
                          <a:close/>
                        </a:path>
                      </a:pathLst>
                    </a:custGeom>
                    <a:solidFill>
                      <a:srgbClr val="0000FF"/>
                    </a:solidFill>
                    <a:ln w="0">
                      <a:solidFill>
                        <a:srgbClr val="0000FF"/>
                      </a:solidFill>
                      <a:round/>
                      <a:headEnd/>
                      <a:tailEnd/>
                    </a:ln>
                  </p:spPr>
                  <p:txBody>
                    <a:bodyPr/>
                    <a:lstStyle/>
                    <a:p>
                      <a:pPr defTabSz="457200"/>
                      <a:endParaRPr lang="en-US">
                        <a:solidFill>
                          <a:prstClr val="black"/>
                        </a:solidFill>
                      </a:endParaRPr>
                    </a:p>
                  </p:txBody>
                </p:sp>
                <p:sp>
                  <p:nvSpPr>
                    <p:cNvPr id="9502" name="Freeform 306"/>
                    <p:cNvSpPr>
                      <a:spLocks/>
                    </p:cNvSpPr>
                    <p:nvPr/>
                  </p:nvSpPr>
                  <p:spPr bwMode="auto">
                    <a:xfrm>
                      <a:off x="2235" y="1844"/>
                      <a:ext cx="234" cy="170"/>
                    </a:xfrm>
                    <a:custGeom>
                      <a:avLst/>
                      <a:gdLst>
                        <a:gd name="T0" fmla="*/ 39 w 234"/>
                        <a:gd name="T1" fmla="*/ 170 h 170"/>
                        <a:gd name="T2" fmla="*/ 234 w 234"/>
                        <a:gd name="T3" fmla="*/ 54 h 170"/>
                        <a:gd name="T4" fmla="*/ 234 w 234"/>
                        <a:gd name="T5" fmla="*/ 33 h 170"/>
                        <a:gd name="T6" fmla="*/ 230 w 234"/>
                        <a:gd name="T7" fmla="*/ 18 h 170"/>
                        <a:gd name="T8" fmla="*/ 224 w 234"/>
                        <a:gd name="T9" fmla="*/ 9 h 170"/>
                        <a:gd name="T10" fmla="*/ 217 w 234"/>
                        <a:gd name="T11" fmla="*/ 3 h 170"/>
                        <a:gd name="T12" fmla="*/ 208 w 234"/>
                        <a:gd name="T13" fmla="*/ 0 h 170"/>
                        <a:gd name="T14" fmla="*/ 200 w 234"/>
                        <a:gd name="T15" fmla="*/ 0 h 170"/>
                        <a:gd name="T16" fmla="*/ 197 w 234"/>
                        <a:gd name="T17" fmla="*/ 0 h 170"/>
                        <a:gd name="T18" fmla="*/ 195 w 234"/>
                        <a:gd name="T19" fmla="*/ 0 h 170"/>
                        <a:gd name="T20" fmla="*/ 0 w 234"/>
                        <a:gd name="T21" fmla="*/ 117 h 170"/>
                        <a:gd name="T22" fmla="*/ 2 w 234"/>
                        <a:gd name="T23" fmla="*/ 117 h 170"/>
                        <a:gd name="T24" fmla="*/ 6 w 234"/>
                        <a:gd name="T25" fmla="*/ 115 h 170"/>
                        <a:gd name="T26" fmla="*/ 13 w 234"/>
                        <a:gd name="T27" fmla="*/ 111 h 170"/>
                        <a:gd name="T28" fmla="*/ 22 w 234"/>
                        <a:gd name="T29" fmla="*/ 111 h 170"/>
                        <a:gd name="T30" fmla="*/ 30 w 234"/>
                        <a:gd name="T31" fmla="*/ 113 h 170"/>
                        <a:gd name="T32" fmla="*/ 37 w 234"/>
                        <a:gd name="T33" fmla="*/ 118 h 170"/>
                        <a:gd name="T34" fmla="*/ 41 w 234"/>
                        <a:gd name="T35" fmla="*/ 128 h 170"/>
                        <a:gd name="T36" fmla="*/ 43 w 234"/>
                        <a:gd name="T37" fmla="*/ 146 h 170"/>
                        <a:gd name="T38" fmla="*/ 39 w 234"/>
                        <a:gd name="T39" fmla="*/ 170 h 17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34"/>
                        <a:gd name="T61" fmla="*/ 0 h 170"/>
                        <a:gd name="T62" fmla="*/ 234 w 234"/>
                        <a:gd name="T63" fmla="*/ 170 h 17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34" h="170">
                          <a:moveTo>
                            <a:pt x="39" y="170"/>
                          </a:moveTo>
                          <a:lnTo>
                            <a:pt x="234" y="54"/>
                          </a:lnTo>
                          <a:lnTo>
                            <a:pt x="234" y="33"/>
                          </a:lnTo>
                          <a:lnTo>
                            <a:pt x="230" y="18"/>
                          </a:lnTo>
                          <a:lnTo>
                            <a:pt x="224" y="9"/>
                          </a:lnTo>
                          <a:lnTo>
                            <a:pt x="217" y="3"/>
                          </a:lnTo>
                          <a:lnTo>
                            <a:pt x="208" y="0"/>
                          </a:lnTo>
                          <a:lnTo>
                            <a:pt x="200" y="0"/>
                          </a:lnTo>
                          <a:lnTo>
                            <a:pt x="197" y="0"/>
                          </a:lnTo>
                          <a:lnTo>
                            <a:pt x="195" y="0"/>
                          </a:lnTo>
                          <a:lnTo>
                            <a:pt x="0" y="117"/>
                          </a:lnTo>
                          <a:lnTo>
                            <a:pt x="2" y="117"/>
                          </a:lnTo>
                          <a:lnTo>
                            <a:pt x="6" y="115"/>
                          </a:lnTo>
                          <a:lnTo>
                            <a:pt x="13" y="111"/>
                          </a:lnTo>
                          <a:lnTo>
                            <a:pt x="22" y="111"/>
                          </a:lnTo>
                          <a:lnTo>
                            <a:pt x="30" y="113"/>
                          </a:lnTo>
                          <a:lnTo>
                            <a:pt x="37" y="118"/>
                          </a:lnTo>
                          <a:lnTo>
                            <a:pt x="41" y="128"/>
                          </a:lnTo>
                          <a:lnTo>
                            <a:pt x="43" y="146"/>
                          </a:lnTo>
                          <a:lnTo>
                            <a:pt x="39" y="170"/>
                          </a:lnTo>
                        </a:path>
                      </a:pathLst>
                    </a:custGeom>
                    <a:noFill/>
                    <a:ln w="11113">
                      <a:solidFill>
                        <a:srgbClr val="000000"/>
                      </a:solidFill>
                      <a:round/>
                      <a:headEnd/>
                      <a:tailEnd/>
                    </a:ln>
                  </p:spPr>
                  <p:txBody>
                    <a:bodyPr/>
                    <a:lstStyle/>
                    <a:p>
                      <a:pPr defTabSz="457200"/>
                      <a:endParaRPr lang="en-US">
                        <a:solidFill>
                          <a:prstClr val="black"/>
                        </a:solidFill>
                      </a:endParaRPr>
                    </a:p>
                  </p:txBody>
                </p:sp>
                <p:sp>
                  <p:nvSpPr>
                    <p:cNvPr id="9503" name="Freeform 307"/>
                    <p:cNvSpPr>
                      <a:spLocks/>
                    </p:cNvSpPr>
                    <p:nvPr/>
                  </p:nvSpPr>
                  <p:spPr bwMode="auto">
                    <a:xfrm>
                      <a:off x="2239" y="1844"/>
                      <a:ext cx="230" cy="165"/>
                    </a:xfrm>
                    <a:custGeom>
                      <a:avLst/>
                      <a:gdLst>
                        <a:gd name="T0" fmla="*/ 193 w 230"/>
                        <a:gd name="T1" fmla="*/ 0 h 165"/>
                        <a:gd name="T2" fmla="*/ 194 w 230"/>
                        <a:gd name="T3" fmla="*/ 0 h 165"/>
                        <a:gd name="T4" fmla="*/ 200 w 230"/>
                        <a:gd name="T5" fmla="*/ 0 h 165"/>
                        <a:gd name="T6" fmla="*/ 209 w 230"/>
                        <a:gd name="T7" fmla="*/ 2 h 165"/>
                        <a:gd name="T8" fmla="*/ 217 w 230"/>
                        <a:gd name="T9" fmla="*/ 7 h 165"/>
                        <a:gd name="T10" fmla="*/ 224 w 230"/>
                        <a:gd name="T11" fmla="*/ 15 h 165"/>
                        <a:gd name="T12" fmla="*/ 230 w 230"/>
                        <a:gd name="T13" fmla="*/ 29 h 165"/>
                        <a:gd name="T14" fmla="*/ 230 w 230"/>
                        <a:gd name="T15" fmla="*/ 50 h 165"/>
                        <a:gd name="T16" fmla="*/ 37 w 230"/>
                        <a:gd name="T17" fmla="*/ 165 h 165"/>
                        <a:gd name="T18" fmla="*/ 41 w 230"/>
                        <a:gd name="T19" fmla="*/ 144 h 165"/>
                        <a:gd name="T20" fmla="*/ 39 w 230"/>
                        <a:gd name="T21" fmla="*/ 128 h 165"/>
                        <a:gd name="T22" fmla="*/ 35 w 230"/>
                        <a:gd name="T23" fmla="*/ 118 h 165"/>
                        <a:gd name="T24" fmla="*/ 28 w 230"/>
                        <a:gd name="T25" fmla="*/ 113 h 165"/>
                        <a:gd name="T26" fmla="*/ 20 w 230"/>
                        <a:gd name="T27" fmla="*/ 111 h 165"/>
                        <a:gd name="T28" fmla="*/ 13 w 230"/>
                        <a:gd name="T29" fmla="*/ 113 h 165"/>
                        <a:gd name="T30" fmla="*/ 7 w 230"/>
                        <a:gd name="T31" fmla="*/ 115 h 165"/>
                        <a:gd name="T32" fmla="*/ 2 w 230"/>
                        <a:gd name="T33" fmla="*/ 115 h 165"/>
                        <a:gd name="T34" fmla="*/ 0 w 230"/>
                        <a:gd name="T35" fmla="*/ 117 h 165"/>
                        <a:gd name="T36" fmla="*/ 193 w 230"/>
                        <a:gd name="T37" fmla="*/ 0 h 1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0"/>
                        <a:gd name="T58" fmla="*/ 0 h 165"/>
                        <a:gd name="T59" fmla="*/ 230 w 230"/>
                        <a:gd name="T60" fmla="*/ 165 h 16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0" h="165">
                          <a:moveTo>
                            <a:pt x="193" y="0"/>
                          </a:moveTo>
                          <a:lnTo>
                            <a:pt x="194" y="0"/>
                          </a:lnTo>
                          <a:lnTo>
                            <a:pt x="200" y="0"/>
                          </a:lnTo>
                          <a:lnTo>
                            <a:pt x="209" y="2"/>
                          </a:lnTo>
                          <a:lnTo>
                            <a:pt x="217" y="7"/>
                          </a:lnTo>
                          <a:lnTo>
                            <a:pt x="224" y="15"/>
                          </a:lnTo>
                          <a:lnTo>
                            <a:pt x="230" y="29"/>
                          </a:lnTo>
                          <a:lnTo>
                            <a:pt x="230" y="50"/>
                          </a:lnTo>
                          <a:lnTo>
                            <a:pt x="37" y="165"/>
                          </a:lnTo>
                          <a:lnTo>
                            <a:pt x="41" y="144"/>
                          </a:lnTo>
                          <a:lnTo>
                            <a:pt x="39" y="128"/>
                          </a:lnTo>
                          <a:lnTo>
                            <a:pt x="35" y="118"/>
                          </a:lnTo>
                          <a:lnTo>
                            <a:pt x="28" y="113"/>
                          </a:lnTo>
                          <a:lnTo>
                            <a:pt x="20" y="111"/>
                          </a:lnTo>
                          <a:lnTo>
                            <a:pt x="13" y="113"/>
                          </a:lnTo>
                          <a:lnTo>
                            <a:pt x="7" y="115"/>
                          </a:lnTo>
                          <a:lnTo>
                            <a:pt x="2" y="115"/>
                          </a:lnTo>
                          <a:lnTo>
                            <a:pt x="0" y="117"/>
                          </a:lnTo>
                          <a:lnTo>
                            <a:pt x="193" y="0"/>
                          </a:lnTo>
                          <a:close/>
                        </a:path>
                      </a:pathLst>
                    </a:custGeom>
                    <a:solidFill>
                      <a:srgbClr val="2424FF"/>
                    </a:solidFill>
                    <a:ln w="0">
                      <a:solidFill>
                        <a:srgbClr val="2424FF"/>
                      </a:solidFill>
                      <a:round/>
                      <a:headEnd/>
                      <a:tailEnd/>
                    </a:ln>
                  </p:spPr>
                  <p:txBody>
                    <a:bodyPr/>
                    <a:lstStyle/>
                    <a:p>
                      <a:pPr defTabSz="457200"/>
                      <a:endParaRPr lang="en-US">
                        <a:solidFill>
                          <a:prstClr val="black"/>
                        </a:solidFill>
                      </a:endParaRPr>
                    </a:p>
                  </p:txBody>
                </p:sp>
                <p:sp>
                  <p:nvSpPr>
                    <p:cNvPr id="9504" name="Freeform 308"/>
                    <p:cNvSpPr>
                      <a:spLocks/>
                    </p:cNvSpPr>
                    <p:nvPr/>
                  </p:nvSpPr>
                  <p:spPr bwMode="auto">
                    <a:xfrm>
                      <a:off x="2244" y="1846"/>
                      <a:ext cx="223" cy="157"/>
                    </a:xfrm>
                    <a:custGeom>
                      <a:avLst/>
                      <a:gdLst>
                        <a:gd name="T0" fmla="*/ 189 w 223"/>
                        <a:gd name="T1" fmla="*/ 0 h 157"/>
                        <a:gd name="T2" fmla="*/ 191 w 223"/>
                        <a:gd name="T3" fmla="*/ 0 h 157"/>
                        <a:gd name="T4" fmla="*/ 197 w 223"/>
                        <a:gd name="T5" fmla="*/ 0 h 157"/>
                        <a:gd name="T6" fmla="*/ 204 w 223"/>
                        <a:gd name="T7" fmla="*/ 1 h 157"/>
                        <a:gd name="T8" fmla="*/ 212 w 223"/>
                        <a:gd name="T9" fmla="*/ 5 h 157"/>
                        <a:gd name="T10" fmla="*/ 219 w 223"/>
                        <a:gd name="T11" fmla="*/ 13 h 157"/>
                        <a:gd name="T12" fmla="*/ 223 w 223"/>
                        <a:gd name="T13" fmla="*/ 26 h 157"/>
                        <a:gd name="T14" fmla="*/ 223 w 223"/>
                        <a:gd name="T15" fmla="*/ 44 h 157"/>
                        <a:gd name="T16" fmla="*/ 34 w 223"/>
                        <a:gd name="T17" fmla="*/ 157 h 157"/>
                        <a:gd name="T18" fmla="*/ 36 w 223"/>
                        <a:gd name="T19" fmla="*/ 137 h 157"/>
                        <a:gd name="T20" fmla="*/ 34 w 223"/>
                        <a:gd name="T21" fmla="*/ 124 h 157"/>
                        <a:gd name="T22" fmla="*/ 28 w 223"/>
                        <a:gd name="T23" fmla="*/ 116 h 157"/>
                        <a:gd name="T24" fmla="*/ 23 w 223"/>
                        <a:gd name="T25" fmla="*/ 113 h 157"/>
                        <a:gd name="T26" fmla="*/ 15 w 223"/>
                        <a:gd name="T27" fmla="*/ 111 h 157"/>
                        <a:gd name="T28" fmla="*/ 8 w 223"/>
                        <a:gd name="T29" fmla="*/ 111 h 157"/>
                        <a:gd name="T30" fmla="*/ 4 w 223"/>
                        <a:gd name="T31" fmla="*/ 113 h 157"/>
                        <a:gd name="T32" fmla="*/ 0 w 223"/>
                        <a:gd name="T33" fmla="*/ 113 h 157"/>
                        <a:gd name="T34" fmla="*/ 189 w 223"/>
                        <a:gd name="T35" fmla="*/ 0 h 1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3"/>
                        <a:gd name="T55" fmla="*/ 0 h 157"/>
                        <a:gd name="T56" fmla="*/ 223 w 223"/>
                        <a:gd name="T57" fmla="*/ 157 h 1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3" h="157">
                          <a:moveTo>
                            <a:pt x="189" y="0"/>
                          </a:moveTo>
                          <a:lnTo>
                            <a:pt x="191" y="0"/>
                          </a:lnTo>
                          <a:lnTo>
                            <a:pt x="197" y="0"/>
                          </a:lnTo>
                          <a:lnTo>
                            <a:pt x="204" y="1"/>
                          </a:lnTo>
                          <a:lnTo>
                            <a:pt x="212" y="5"/>
                          </a:lnTo>
                          <a:lnTo>
                            <a:pt x="219" y="13"/>
                          </a:lnTo>
                          <a:lnTo>
                            <a:pt x="223" y="26"/>
                          </a:lnTo>
                          <a:lnTo>
                            <a:pt x="223" y="44"/>
                          </a:lnTo>
                          <a:lnTo>
                            <a:pt x="34" y="157"/>
                          </a:lnTo>
                          <a:lnTo>
                            <a:pt x="36" y="137"/>
                          </a:lnTo>
                          <a:lnTo>
                            <a:pt x="34" y="124"/>
                          </a:lnTo>
                          <a:lnTo>
                            <a:pt x="28" y="116"/>
                          </a:lnTo>
                          <a:lnTo>
                            <a:pt x="23" y="113"/>
                          </a:lnTo>
                          <a:lnTo>
                            <a:pt x="15" y="111"/>
                          </a:lnTo>
                          <a:lnTo>
                            <a:pt x="8" y="111"/>
                          </a:lnTo>
                          <a:lnTo>
                            <a:pt x="4" y="113"/>
                          </a:lnTo>
                          <a:lnTo>
                            <a:pt x="0" y="113"/>
                          </a:lnTo>
                          <a:lnTo>
                            <a:pt x="189" y="0"/>
                          </a:lnTo>
                          <a:close/>
                        </a:path>
                      </a:pathLst>
                    </a:custGeom>
                    <a:solidFill>
                      <a:srgbClr val="4949FF"/>
                    </a:solidFill>
                    <a:ln w="0">
                      <a:solidFill>
                        <a:srgbClr val="4949FF"/>
                      </a:solidFill>
                      <a:round/>
                      <a:headEnd/>
                      <a:tailEnd/>
                    </a:ln>
                  </p:spPr>
                  <p:txBody>
                    <a:bodyPr/>
                    <a:lstStyle/>
                    <a:p>
                      <a:pPr defTabSz="457200"/>
                      <a:endParaRPr lang="en-US">
                        <a:solidFill>
                          <a:prstClr val="black"/>
                        </a:solidFill>
                      </a:endParaRPr>
                    </a:p>
                  </p:txBody>
                </p:sp>
                <p:sp>
                  <p:nvSpPr>
                    <p:cNvPr id="9505" name="Freeform 309"/>
                    <p:cNvSpPr>
                      <a:spLocks/>
                    </p:cNvSpPr>
                    <p:nvPr/>
                  </p:nvSpPr>
                  <p:spPr bwMode="auto">
                    <a:xfrm>
                      <a:off x="2250" y="1846"/>
                      <a:ext cx="217" cy="152"/>
                    </a:xfrm>
                    <a:custGeom>
                      <a:avLst/>
                      <a:gdLst>
                        <a:gd name="T0" fmla="*/ 185 w 217"/>
                        <a:gd name="T1" fmla="*/ 0 h 152"/>
                        <a:gd name="T2" fmla="*/ 187 w 217"/>
                        <a:gd name="T3" fmla="*/ 0 h 152"/>
                        <a:gd name="T4" fmla="*/ 195 w 217"/>
                        <a:gd name="T5" fmla="*/ 1 h 152"/>
                        <a:gd name="T6" fmla="*/ 202 w 217"/>
                        <a:gd name="T7" fmla="*/ 3 h 152"/>
                        <a:gd name="T8" fmla="*/ 209 w 217"/>
                        <a:gd name="T9" fmla="*/ 11 h 152"/>
                        <a:gd name="T10" fmla="*/ 215 w 217"/>
                        <a:gd name="T11" fmla="*/ 22 h 152"/>
                        <a:gd name="T12" fmla="*/ 217 w 217"/>
                        <a:gd name="T13" fmla="*/ 39 h 152"/>
                        <a:gd name="T14" fmla="*/ 30 w 217"/>
                        <a:gd name="T15" fmla="*/ 152 h 152"/>
                        <a:gd name="T16" fmla="*/ 31 w 217"/>
                        <a:gd name="T17" fmla="*/ 133 h 152"/>
                        <a:gd name="T18" fmla="*/ 28 w 217"/>
                        <a:gd name="T19" fmla="*/ 122 h 152"/>
                        <a:gd name="T20" fmla="*/ 22 w 217"/>
                        <a:gd name="T21" fmla="*/ 115 h 152"/>
                        <a:gd name="T22" fmla="*/ 15 w 217"/>
                        <a:gd name="T23" fmla="*/ 113 h 152"/>
                        <a:gd name="T24" fmla="*/ 7 w 217"/>
                        <a:gd name="T25" fmla="*/ 111 h 152"/>
                        <a:gd name="T26" fmla="*/ 4 w 217"/>
                        <a:gd name="T27" fmla="*/ 113 h 152"/>
                        <a:gd name="T28" fmla="*/ 0 w 217"/>
                        <a:gd name="T29" fmla="*/ 113 h 152"/>
                        <a:gd name="T30" fmla="*/ 185 w 217"/>
                        <a:gd name="T31" fmla="*/ 0 h 15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17"/>
                        <a:gd name="T49" fmla="*/ 0 h 152"/>
                        <a:gd name="T50" fmla="*/ 217 w 217"/>
                        <a:gd name="T51" fmla="*/ 152 h 15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17" h="152">
                          <a:moveTo>
                            <a:pt x="185" y="0"/>
                          </a:moveTo>
                          <a:lnTo>
                            <a:pt x="187" y="0"/>
                          </a:lnTo>
                          <a:lnTo>
                            <a:pt x="195" y="1"/>
                          </a:lnTo>
                          <a:lnTo>
                            <a:pt x="202" y="3"/>
                          </a:lnTo>
                          <a:lnTo>
                            <a:pt x="209" y="11"/>
                          </a:lnTo>
                          <a:lnTo>
                            <a:pt x="215" y="22"/>
                          </a:lnTo>
                          <a:lnTo>
                            <a:pt x="217" y="39"/>
                          </a:lnTo>
                          <a:lnTo>
                            <a:pt x="30" y="152"/>
                          </a:lnTo>
                          <a:lnTo>
                            <a:pt x="31" y="133"/>
                          </a:lnTo>
                          <a:lnTo>
                            <a:pt x="28" y="122"/>
                          </a:lnTo>
                          <a:lnTo>
                            <a:pt x="22" y="115"/>
                          </a:lnTo>
                          <a:lnTo>
                            <a:pt x="15" y="113"/>
                          </a:lnTo>
                          <a:lnTo>
                            <a:pt x="7" y="111"/>
                          </a:lnTo>
                          <a:lnTo>
                            <a:pt x="4" y="113"/>
                          </a:lnTo>
                          <a:lnTo>
                            <a:pt x="0" y="113"/>
                          </a:lnTo>
                          <a:lnTo>
                            <a:pt x="185" y="0"/>
                          </a:lnTo>
                          <a:close/>
                        </a:path>
                      </a:pathLst>
                    </a:custGeom>
                    <a:solidFill>
                      <a:srgbClr val="6D6DFF"/>
                    </a:solidFill>
                    <a:ln w="0">
                      <a:solidFill>
                        <a:srgbClr val="6D6DFF"/>
                      </a:solidFill>
                      <a:round/>
                      <a:headEnd/>
                      <a:tailEnd/>
                    </a:ln>
                  </p:spPr>
                  <p:txBody>
                    <a:bodyPr/>
                    <a:lstStyle/>
                    <a:p>
                      <a:pPr defTabSz="457200"/>
                      <a:endParaRPr lang="en-US">
                        <a:solidFill>
                          <a:prstClr val="black"/>
                        </a:solidFill>
                      </a:endParaRPr>
                    </a:p>
                  </p:txBody>
                </p:sp>
                <p:sp>
                  <p:nvSpPr>
                    <p:cNvPr id="9506" name="Freeform 310"/>
                    <p:cNvSpPr>
                      <a:spLocks/>
                    </p:cNvSpPr>
                    <p:nvPr/>
                  </p:nvSpPr>
                  <p:spPr bwMode="auto">
                    <a:xfrm>
                      <a:off x="2255" y="1846"/>
                      <a:ext cx="210" cy="146"/>
                    </a:xfrm>
                    <a:custGeom>
                      <a:avLst/>
                      <a:gdLst>
                        <a:gd name="T0" fmla="*/ 182 w 210"/>
                        <a:gd name="T1" fmla="*/ 0 h 146"/>
                        <a:gd name="T2" fmla="*/ 186 w 210"/>
                        <a:gd name="T3" fmla="*/ 0 h 146"/>
                        <a:gd name="T4" fmla="*/ 190 w 210"/>
                        <a:gd name="T5" fmla="*/ 1 h 146"/>
                        <a:gd name="T6" fmla="*/ 197 w 210"/>
                        <a:gd name="T7" fmla="*/ 5 h 146"/>
                        <a:gd name="T8" fmla="*/ 204 w 210"/>
                        <a:gd name="T9" fmla="*/ 11 h 146"/>
                        <a:gd name="T10" fmla="*/ 210 w 210"/>
                        <a:gd name="T11" fmla="*/ 22 h 146"/>
                        <a:gd name="T12" fmla="*/ 210 w 210"/>
                        <a:gd name="T13" fmla="*/ 35 h 146"/>
                        <a:gd name="T14" fmla="*/ 26 w 210"/>
                        <a:gd name="T15" fmla="*/ 146 h 146"/>
                        <a:gd name="T16" fmla="*/ 26 w 210"/>
                        <a:gd name="T17" fmla="*/ 131 h 146"/>
                        <a:gd name="T18" fmla="*/ 23 w 210"/>
                        <a:gd name="T19" fmla="*/ 120 h 146"/>
                        <a:gd name="T20" fmla="*/ 17 w 210"/>
                        <a:gd name="T21" fmla="*/ 115 h 146"/>
                        <a:gd name="T22" fmla="*/ 10 w 210"/>
                        <a:gd name="T23" fmla="*/ 113 h 146"/>
                        <a:gd name="T24" fmla="*/ 4 w 210"/>
                        <a:gd name="T25" fmla="*/ 111 h 146"/>
                        <a:gd name="T26" fmla="*/ 0 w 210"/>
                        <a:gd name="T27" fmla="*/ 111 h 146"/>
                        <a:gd name="T28" fmla="*/ 182 w 210"/>
                        <a:gd name="T29" fmla="*/ 0 h 14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10"/>
                        <a:gd name="T46" fmla="*/ 0 h 146"/>
                        <a:gd name="T47" fmla="*/ 210 w 210"/>
                        <a:gd name="T48" fmla="*/ 146 h 14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10" h="146">
                          <a:moveTo>
                            <a:pt x="182" y="0"/>
                          </a:moveTo>
                          <a:lnTo>
                            <a:pt x="186" y="0"/>
                          </a:lnTo>
                          <a:lnTo>
                            <a:pt x="190" y="1"/>
                          </a:lnTo>
                          <a:lnTo>
                            <a:pt x="197" y="5"/>
                          </a:lnTo>
                          <a:lnTo>
                            <a:pt x="204" y="11"/>
                          </a:lnTo>
                          <a:lnTo>
                            <a:pt x="210" y="22"/>
                          </a:lnTo>
                          <a:lnTo>
                            <a:pt x="210" y="35"/>
                          </a:lnTo>
                          <a:lnTo>
                            <a:pt x="26" y="146"/>
                          </a:lnTo>
                          <a:lnTo>
                            <a:pt x="26" y="131"/>
                          </a:lnTo>
                          <a:lnTo>
                            <a:pt x="23" y="120"/>
                          </a:lnTo>
                          <a:lnTo>
                            <a:pt x="17" y="115"/>
                          </a:lnTo>
                          <a:lnTo>
                            <a:pt x="10" y="113"/>
                          </a:lnTo>
                          <a:lnTo>
                            <a:pt x="4" y="111"/>
                          </a:lnTo>
                          <a:lnTo>
                            <a:pt x="0" y="111"/>
                          </a:lnTo>
                          <a:lnTo>
                            <a:pt x="182" y="0"/>
                          </a:lnTo>
                          <a:close/>
                        </a:path>
                      </a:pathLst>
                    </a:custGeom>
                    <a:solidFill>
                      <a:srgbClr val="9292FF"/>
                    </a:solidFill>
                    <a:ln w="0">
                      <a:solidFill>
                        <a:srgbClr val="9292FF"/>
                      </a:solidFill>
                      <a:round/>
                      <a:headEnd/>
                      <a:tailEnd/>
                    </a:ln>
                  </p:spPr>
                  <p:txBody>
                    <a:bodyPr/>
                    <a:lstStyle/>
                    <a:p>
                      <a:pPr defTabSz="457200"/>
                      <a:endParaRPr lang="en-US">
                        <a:solidFill>
                          <a:prstClr val="black"/>
                        </a:solidFill>
                      </a:endParaRPr>
                    </a:p>
                  </p:txBody>
                </p:sp>
                <p:sp>
                  <p:nvSpPr>
                    <p:cNvPr id="9507" name="Freeform 311"/>
                    <p:cNvSpPr>
                      <a:spLocks/>
                    </p:cNvSpPr>
                    <p:nvPr/>
                  </p:nvSpPr>
                  <p:spPr bwMode="auto">
                    <a:xfrm>
                      <a:off x="2261" y="1846"/>
                      <a:ext cx="202" cy="141"/>
                    </a:xfrm>
                    <a:custGeom>
                      <a:avLst/>
                      <a:gdLst>
                        <a:gd name="T0" fmla="*/ 178 w 202"/>
                        <a:gd name="T1" fmla="*/ 0 h 141"/>
                        <a:gd name="T2" fmla="*/ 182 w 202"/>
                        <a:gd name="T3" fmla="*/ 1 h 141"/>
                        <a:gd name="T4" fmla="*/ 187 w 202"/>
                        <a:gd name="T5" fmla="*/ 3 h 141"/>
                        <a:gd name="T6" fmla="*/ 195 w 202"/>
                        <a:gd name="T7" fmla="*/ 9 h 141"/>
                        <a:gd name="T8" fmla="*/ 202 w 202"/>
                        <a:gd name="T9" fmla="*/ 18 h 141"/>
                        <a:gd name="T10" fmla="*/ 202 w 202"/>
                        <a:gd name="T11" fmla="*/ 31 h 141"/>
                        <a:gd name="T12" fmla="*/ 22 w 202"/>
                        <a:gd name="T13" fmla="*/ 141 h 141"/>
                        <a:gd name="T14" fmla="*/ 20 w 202"/>
                        <a:gd name="T15" fmla="*/ 128 h 141"/>
                        <a:gd name="T16" fmla="*/ 17 w 202"/>
                        <a:gd name="T17" fmla="*/ 120 h 141"/>
                        <a:gd name="T18" fmla="*/ 9 w 202"/>
                        <a:gd name="T19" fmla="*/ 115 h 141"/>
                        <a:gd name="T20" fmla="*/ 4 w 202"/>
                        <a:gd name="T21" fmla="*/ 111 h 141"/>
                        <a:gd name="T22" fmla="*/ 0 w 202"/>
                        <a:gd name="T23" fmla="*/ 111 h 141"/>
                        <a:gd name="T24" fmla="*/ 178 w 202"/>
                        <a:gd name="T25" fmla="*/ 0 h 1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02"/>
                        <a:gd name="T40" fmla="*/ 0 h 141"/>
                        <a:gd name="T41" fmla="*/ 202 w 202"/>
                        <a:gd name="T42" fmla="*/ 141 h 14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02" h="141">
                          <a:moveTo>
                            <a:pt x="178" y="0"/>
                          </a:moveTo>
                          <a:lnTo>
                            <a:pt x="182" y="1"/>
                          </a:lnTo>
                          <a:lnTo>
                            <a:pt x="187" y="3"/>
                          </a:lnTo>
                          <a:lnTo>
                            <a:pt x="195" y="9"/>
                          </a:lnTo>
                          <a:lnTo>
                            <a:pt x="202" y="18"/>
                          </a:lnTo>
                          <a:lnTo>
                            <a:pt x="202" y="31"/>
                          </a:lnTo>
                          <a:lnTo>
                            <a:pt x="22" y="141"/>
                          </a:lnTo>
                          <a:lnTo>
                            <a:pt x="20" y="128"/>
                          </a:lnTo>
                          <a:lnTo>
                            <a:pt x="17" y="120"/>
                          </a:lnTo>
                          <a:lnTo>
                            <a:pt x="9" y="115"/>
                          </a:lnTo>
                          <a:lnTo>
                            <a:pt x="4" y="111"/>
                          </a:lnTo>
                          <a:lnTo>
                            <a:pt x="0" y="111"/>
                          </a:lnTo>
                          <a:lnTo>
                            <a:pt x="178" y="0"/>
                          </a:lnTo>
                          <a:close/>
                        </a:path>
                      </a:pathLst>
                    </a:custGeom>
                    <a:solidFill>
                      <a:srgbClr val="B6B6FF"/>
                    </a:solidFill>
                    <a:ln w="0">
                      <a:solidFill>
                        <a:srgbClr val="B6B6FF"/>
                      </a:solidFill>
                      <a:round/>
                      <a:headEnd/>
                      <a:tailEnd/>
                    </a:ln>
                  </p:spPr>
                  <p:txBody>
                    <a:bodyPr/>
                    <a:lstStyle/>
                    <a:p>
                      <a:pPr defTabSz="457200"/>
                      <a:endParaRPr lang="en-US">
                        <a:solidFill>
                          <a:prstClr val="black"/>
                        </a:solidFill>
                      </a:endParaRPr>
                    </a:p>
                  </p:txBody>
                </p:sp>
                <p:sp>
                  <p:nvSpPr>
                    <p:cNvPr id="9508" name="Freeform 312"/>
                    <p:cNvSpPr>
                      <a:spLocks/>
                    </p:cNvSpPr>
                    <p:nvPr/>
                  </p:nvSpPr>
                  <p:spPr bwMode="auto">
                    <a:xfrm>
                      <a:off x="2267" y="1847"/>
                      <a:ext cx="196" cy="134"/>
                    </a:xfrm>
                    <a:custGeom>
                      <a:avLst/>
                      <a:gdLst>
                        <a:gd name="T0" fmla="*/ 176 w 196"/>
                        <a:gd name="T1" fmla="*/ 0 h 134"/>
                        <a:gd name="T2" fmla="*/ 176 w 196"/>
                        <a:gd name="T3" fmla="*/ 0 h 134"/>
                        <a:gd name="T4" fmla="*/ 179 w 196"/>
                        <a:gd name="T5" fmla="*/ 2 h 134"/>
                        <a:gd name="T6" fmla="*/ 181 w 196"/>
                        <a:gd name="T7" fmla="*/ 4 h 134"/>
                        <a:gd name="T8" fmla="*/ 187 w 196"/>
                        <a:gd name="T9" fmla="*/ 6 h 134"/>
                        <a:gd name="T10" fmla="*/ 191 w 196"/>
                        <a:gd name="T11" fmla="*/ 10 h 134"/>
                        <a:gd name="T12" fmla="*/ 192 w 196"/>
                        <a:gd name="T13" fmla="*/ 15 h 134"/>
                        <a:gd name="T14" fmla="*/ 196 w 196"/>
                        <a:gd name="T15" fmla="*/ 21 h 134"/>
                        <a:gd name="T16" fmla="*/ 196 w 196"/>
                        <a:gd name="T17" fmla="*/ 26 h 134"/>
                        <a:gd name="T18" fmla="*/ 16 w 196"/>
                        <a:gd name="T19" fmla="*/ 134 h 134"/>
                        <a:gd name="T20" fmla="*/ 16 w 196"/>
                        <a:gd name="T21" fmla="*/ 130 h 134"/>
                        <a:gd name="T22" fmla="*/ 16 w 196"/>
                        <a:gd name="T23" fmla="*/ 125 h 134"/>
                        <a:gd name="T24" fmla="*/ 13 w 196"/>
                        <a:gd name="T25" fmla="*/ 121 h 134"/>
                        <a:gd name="T26" fmla="*/ 9 w 196"/>
                        <a:gd name="T27" fmla="*/ 117 h 134"/>
                        <a:gd name="T28" fmla="*/ 7 w 196"/>
                        <a:gd name="T29" fmla="*/ 114 h 134"/>
                        <a:gd name="T30" fmla="*/ 3 w 196"/>
                        <a:gd name="T31" fmla="*/ 112 h 134"/>
                        <a:gd name="T32" fmla="*/ 1 w 196"/>
                        <a:gd name="T33" fmla="*/ 110 h 134"/>
                        <a:gd name="T34" fmla="*/ 0 w 196"/>
                        <a:gd name="T35" fmla="*/ 108 h 134"/>
                        <a:gd name="T36" fmla="*/ 176 w 196"/>
                        <a:gd name="T37" fmla="*/ 0 h 1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6"/>
                        <a:gd name="T58" fmla="*/ 0 h 134"/>
                        <a:gd name="T59" fmla="*/ 196 w 196"/>
                        <a:gd name="T60" fmla="*/ 134 h 1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6" h="134">
                          <a:moveTo>
                            <a:pt x="176" y="0"/>
                          </a:moveTo>
                          <a:lnTo>
                            <a:pt x="176" y="0"/>
                          </a:lnTo>
                          <a:lnTo>
                            <a:pt x="179" y="2"/>
                          </a:lnTo>
                          <a:lnTo>
                            <a:pt x="181" y="4"/>
                          </a:lnTo>
                          <a:lnTo>
                            <a:pt x="187" y="6"/>
                          </a:lnTo>
                          <a:lnTo>
                            <a:pt x="191" y="10"/>
                          </a:lnTo>
                          <a:lnTo>
                            <a:pt x="192" y="15"/>
                          </a:lnTo>
                          <a:lnTo>
                            <a:pt x="196" y="21"/>
                          </a:lnTo>
                          <a:lnTo>
                            <a:pt x="196" y="26"/>
                          </a:lnTo>
                          <a:lnTo>
                            <a:pt x="16" y="134"/>
                          </a:lnTo>
                          <a:lnTo>
                            <a:pt x="16" y="130"/>
                          </a:lnTo>
                          <a:lnTo>
                            <a:pt x="16" y="125"/>
                          </a:lnTo>
                          <a:lnTo>
                            <a:pt x="13" y="121"/>
                          </a:lnTo>
                          <a:lnTo>
                            <a:pt x="9" y="117"/>
                          </a:lnTo>
                          <a:lnTo>
                            <a:pt x="7" y="114"/>
                          </a:lnTo>
                          <a:lnTo>
                            <a:pt x="3" y="112"/>
                          </a:lnTo>
                          <a:lnTo>
                            <a:pt x="1" y="110"/>
                          </a:lnTo>
                          <a:lnTo>
                            <a:pt x="0" y="108"/>
                          </a:lnTo>
                          <a:lnTo>
                            <a:pt x="176" y="0"/>
                          </a:lnTo>
                          <a:close/>
                        </a:path>
                      </a:pathLst>
                    </a:custGeom>
                    <a:solidFill>
                      <a:srgbClr val="DBDBFF"/>
                    </a:solidFill>
                    <a:ln w="0">
                      <a:solidFill>
                        <a:srgbClr val="DBDBFF"/>
                      </a:solidFill>
                      <a:round/>
                      <a:headEnd/>
                      <a:tailEnd/>
                    </a:ln>
                  </p:spPr>
                  <p:txBody>
                    <a:bodyPr/>
                    <a:lstStyle/>
                    <a:p>
                      <a:pPr defTabSz="457200"/>
                      <a:endParaRPr lang="en-US">
                        <a:solidFill>
                          <a:prstClr val="black"/>
                        </a:solidFill>
                      </a:endParaRPr>
                    </a:p>
                  </p:txBody>
                </p:sp>
                <p:sp>
                  <p:nvSpPr>
                    <p:cNvPr id="9509" name="Freeform 313"/>
                    <p:cNvSpPr>
                      <a:spLocks/>
                    </p:cNvSpPr>
                    <p:nvPr/>
                  </p:nvSpPr>
                  <p:spPr bwMode="auto">
                    <a:xfrm>
                      <a:off x="2272" y="1847"/>
                      <a:ext cx="189" cy="128"/>
                    </a:xfrm>
                    <a:custGeom>
                      <a:avLst/>
                      <a:gdLst>
                        <a:gd name="T0" fmla="*/ 173 w 189"/>
                        <a:gd name="T1" fmla="*/ 0 h 128"/>
                        <a:gd name="T2" fmla="*/ 173 w 189"/>
                        <a:gd name="T3" fmla="*/ 0 h 128"/>
                        <a:gd name="T4" fmla="*/ 176 w 189"/>
                        <a:gd name="T5" fmla="*/ 2 h 128"/>
                        <a:gd name="T6" fmla="*/ 180 w 189"/>
                        <a:gd name="T7" fmla="*/ 6 h 128"/>
                        <a:gd name="T8" fmla="*/ 184 w 189"/>
                        <a:gd name="T9" fmla="*/ 10 h 128"/>
                        <a:gd name="T10" fmla="*/ 187 w 189"/>
                        <a:gd name="T11" fmla="*/ 13 h 128"/>
                        <a:gd name="T12" fmla="*/ 189 w 189"/>
                        <a:gd name="T13" fmla="*/ 17 h 128"/>
                        <a:gd name="T14" fmla="*/ 189 w 189"/>
                        <a:gd name="T15" fmla="*/ 23 h 128"/>
                        <a:gd name="T16" fmla="*/ 13 w 189"/>
                        <a:gd name="T17" fmla="*/ 128 h 128"/>
                        <a:gd name="T18" fmla="*/ 0 w 189"/>
                        <a:gd name="T19" fmla="*/ 108 h 128"/>
                        <a:gd name="T20" fmla="*/ 173 w 189"/>
                        <a:gd name="T21" fmla="*/ 0 h 1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9"/>
                        <a:gd name="T34" fmla="*/ 0 h 128"/>
                        <a:gd name="T35" fmla="*/ 189 w 189"/>
                        <a:gd name="T36" fmla="*/ 128 h 1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9" h="128">
                          <a:moveTo>
                            <a:pt x="173" y="0"/>
                          </a:moveTo>
                          <a:lnTo>
                            <a:pt x="173" y="0"/>
                          </a:lnTo>
                          <a:lnTo>
                            <a:pt x="176" y="2"/>
                          </a:lnTo>
                          <a:lnTo>
                            <a:pt x="180" y="6"/>
                          </a:lnTo>
                          <a:lnTo>
                            <a:pt x="184" y="10"/>
                          </a:lnTo>
                          <a:lnTo>
                            <a:pt x="187" y="13"/>
                          </a:lnTo>
                          <a:lnTo>
                            <a:pt x="189" y="17"/>
                          </a:lnTo>
                          <a:lnTo>
                            <a:pt x="189" y="23"/>
                          </a:lnTo>
                          <a:lnTo>
                            <a:pt x="13" y="128"/>
                          </a:lnTo>
                          <a:lnTo>
                            <a:pt x="0" y="108"/>
                          </a:lnTo>
                          <a:lnTo>
                            <a:pt x="173" y="0"/>
                          </a:lnTo>
                          <a:close/>
                        </a:path>
                      </a:pathLst>
                    </a:custGeom>
                    <a:solidFill>
                      <a:srgbClr val="FFFFFF"/>
                    </a:solidFill>
                    <a:ln w="0">
                      <a:solidFill>
                        <a:srgbClr val="FFFFFF"/>
                      </a:solidFill>
                      <a:round/>
                      <a:headEnd/>
                      <a:tailEnd/>
                    </a:ln>
                  </p:spPr>
                  <p:txBody>
                    <a:bodyPr/>
                    <a:lstStyle/>
                    <a:p>
                      <a:pPr defTabSz="457200"/>
                      <a:endParaRPr lang="en-US">
                        <a:solidFill>
                          <a:prstClr val="black"/>
                        </a:solidFill>
                      </a:endParaRPr>
                    </a:p>
                  </p:txBody>
                </p:sp>
                <p:sp>
                  <p:nvSpPr>
                    <p:cNvPr id="9510" name="Freeform 316"/>
                    <p:cNvSpPr>
                      <a:spLocks/>
                    </p:cNvSpPr>
                    <p:nvPr/>
                  </p:nvSpPr>
                  <p:spPr bwMode="auto">
                    <a:xfrm>
                      <a:off x="2231" y="1953"/>
                      <a:ext cx="45" cy="61"/>
                    </a:xfrm>
                    <a:custGeom>
                      <a:avLst/>
                      <a:gdLst>
                        <a:gd name="T0" fmla="*/ 0 w 45"/>
                        <a:gd name="T1" fmla="*/ 8 h 61"/>
                        <a:gd name="T2" fmla="*/ 2 w 45"/>
                        <a:gd name="T3" fmla="*/ 8 h 61"/>
                        <a:gd name="T4" fmla="*/ 6 w 45"/>
                        <a:gd name="T5" fmla="*/ 4 h 61"/>
                        <a:gd name="T6" fmla="*/ 13 w 45"/>
                        <a:gd name="T7" fmla="*/ 2 h 61"/>
                        <a:gd name="T8" fmla="*/ 19 w 45"/>
                        <a:gd name="T9" fmla="*/ 0 h 61"/>
                        <a:gd name="T10" fmla="*/ 28 w 45"/>
                        <a:gd name="T11" fmla="*/ 0 h 61"/>
                        <a:gd name="T12" fmla="*/ 34 w 45"/>
                        <a:gd name="T13" fmla="*/ 2 h 61"/>
                        <a:gd name="T14" fmla="*/ 41 w 45"/>
                        <a:gd name="T15" fmla="*/ 9 h 61"/>
                        <a:gd name="T16" fmla="*/ 45 w 45"/>
                        <a:gd name="T17" fmla="*/ 21 h 61"/>
                        <a:gd name="T18" fmla="*/ 45 w 45"/>
                        <a:gd name="T19" fmla="*/ 37 h 61"/>
                        <a:gd name="T20" fmla="*/ 43 w 45"/>
                        <a:gd name="T21" fmla="*/ 61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5"/>
                        <a:gd name="T34" fmla="*/ 0 h 61"/>
                        <a:gd name="T35" fmla="*/ 45 w 45"/>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5" h="61">
                          <a:moveTo>
                            <a:pt x="0" y="8"/>
                          </a:moveTo>
                          <a:lnTo>
                            <a:pt x="2" y="8"/>
                          </a:lnTo>
                          <a:lnTo>
                            <a:pt x="6" y="4"/>
                          </a:lnTo>
                          <a:lnTo>
                            <a:pt x="13" y="2"/>
                          </a:lnTo>
                          <a:lnTo>
                            <a:pt x="19" y="0"/>
                          </a:lnTo>
                          <a:lnTo>
                            <a:pt x="28" y="0"/>
                          </a:lnTo>
                          <a:lnTo>
                            <a:pt x="34" y="2"/>
                          </a:lnTo>
                          <a:lnTo>
                            <a:pt x="41" y="9"/>
                          </a:lnTo>
                          <a:lnTo>
                            <a:pt x="45" y="21"/>
                          </a:lnTo>
                          <a:lnTo>
                            <a:pt x="45" y="37"/>
                          </a:lnTo>
                          <a:lnTo>
                            <a:pt x="43" y="61"/>
                          </a:lnTo>
                        </a:path>
                      </a:pathLst>
                    </a:custGeom>
                    <a:noFill/>
                    <a:ln w="11113">
                      <a:solidFill>
                        <a:srgbClr val="0000FF"/>
                      </a:solidFill>
                      <a:round/>
                      <a:headEnd/>
                      <a:tailEnd/>
                    </a:ln>
                  </p:spPr>
                  <p:txBody>
                    <a:bodyPr/>
                    <a:lstStyle/>
                    <a:p>
                      <a:pPr defTabSz="457200"/>
                      <a:endParaRPr lang="en-US">
                        <a:solidFill>
                          <a:prstClr val="black"/>
                        </a:solidFill>
                      </a:endParaRPr>
                    </a:p>
                  </p:txBody>
                </p:sp>
              </p:grpSp>
              <p:sp>
                <p:nvSpPr>
                  <p:cNvPr id="9351" name="Text Box 427"/>
                  <p:cNvSpPr txBox="1">
                    <a:spLocks noChangeArrowheads="1"/>
                  </p:cNvSpPr>
                  <p:nvPr/>
                </p:nvSpPr>
                <p:spPr bwMode="auto">
                  <a:xfrm>
                    <a:off x="558" y="2468"/>
                    <a:ext cx="624" cy="180"/>
                  </a:xfrm>
                  <a:prstGeom prst="rect">
                    <a:avLst/>
                  </a:prstGeom>
                  <a:noFill/>
                  <a:ln w="9525">
                    <a:noFill/>
                    <a:miter lim="800000"/>
                    <a:headEnd/>
                    <a:tailEnd/>
                  </a:ln>
                </p:spPr>
                <p:txBody>
                  <a:bodyPr>
                    <a:spAutoFit/>
                  </a:bodyPr>
                  <a:lstStyle/>
                  <a:p>
                    <a:pPr algn="ctr" defTabSz="457200" eaLnBrk="0" hangingPunct="0">
                      <a:spcBef>
                        <a:spcPct val="50000"/>
                      </a:spcBef>
                    </a:pPr>
                    <a:r>
                      <a:rPr lang="en-US" sz="1200" dirty="0">
                        <a:solidFill>
                          <a:srgbClr val="000000"/>
                        </a:solidFill>
                        <a:latin typeface="Arial" pitchFamily="34" charset="0"/>
                        <a:cs typeface="Arial" pitchFamily="34" charset="0"/>
                      </a:rPr>
                      <a:t>Add arc</a:t>
                    </a:r>
                  </a:p>
                </p:txBody>
              </p:sp>
            </p:grpSp>
          </p:grpSp>
          <p:grpSp>
            <p:nvGrpSpPr>
              <p:cNvPr id="10" name="Group 432"/>
              <p:cNvGrpSpPr>
                <a:grpSpLocks/>
              </p:cNvGrpSpPr>
              <p:nvPr/>
            </p:nvGrpSpPr>
            <p:grpSpPr bwMode="auto">
              <a:xfrm>
                <a:off x="198440" y="2346326"/>
                <a:ext cx="6067425" cy="3787779"/>
                <a:chOff x="125" y="1478"/>
                <a:chExt cx="3822" cy="2386"/>
              </a:xfrm>
            </p:grpSpPr>
            <p:grpSp>
              <p:nvGrpSpPr>
                <p:cNvPr id="11" name="Group 413"/>
                <p:cNvGrpSpPr>
                  <a:grpSpLocks/>
                </p:cNvGrpSpPr>
                <p:nvPr/>
              </p:nvGrpSpPr>
              <p:grpSpPr bwMode="auto">
                <a:xfrm>
                  <a:off x="1874" y="2195"/>
                  <a:ext cx="714" cy="291"/>
                  <a:chOff x="1913" y="2147"/>
                  <a:chExt cx="714" cy="291"/>
                </a:xfrm>
              </p:grpSpPr>
              <p:sp>
                <p:nvSpPr>
                  <p:cNvPr id="9331" name="Freeform 281"/>
                  <p:cNvSpPr>
                    <a:spLocks/>
                  </p:cNvSpPr>
                  <p:nvPr/>
                </p:nvSpPr>
                <p:spPr bwMode="auto">
                  <a:xfrm>
                    <a:off x="1913" y="2269"/>
                    <a:ext cx="432" cy="124"/>
                  </a:xfrm>
                  <a:custGeom>
                    <a:avLst/>
                    <a:gdLst>
                      <a:gd name="T0" fmla="*/ 0 w 432"/>
                      <a:gd name="T1" fmla="*/ 124 h 124"/>
                      <a:gd name="T2" fmla="*/ 432 w 432"/>
                      <a:gd name="T3" fmla="*/ 80 h 124"/>
                      <a:gd name="T4" fmla="*/ 352 w 432"/>
                      <a:gd name="T5" fmla="*/ 0 h 124"/>
                      <a:gd name="T6" fmla="*/ 0 w 432"/>
                      <a:gd name="T7" fmla="*/ 124 h 124"/>
                      <a:gd name="T8" fmla="*/ 0 60000 65536"/>
                      <a:gd name="T9" fmla="*/ 0 60000 65536"/>
                      <a:gd name="T10" fmla="*/ 0 60000 65536"/>
                      <a:gd name="T11" fmla="*/ 0 60000 65536"/>
                      <a:gd name="T12" fmla="*/ 0 w 432"/>
                      <a:gd name="T13" fmla="*/ 0 h 124"/>
                      <a:gd name="T14" fmla="*/ 432 w 432"/>
                      <a:gd name="T15" fmla="*/ 124 h 124"/>
                    </a:gdLst>
                    <a:ahLst/>
                    <a:cxnLst>
                      <a:cxn ang="T8">
                        <a:pos x="T0" y="T1"/>
                      </a:cxn>
                      <a:cxn ang="T9">
                        <a:pos x="T2" y="T3"/>
                      </a:cxn>
                      <a:cxn ang="T10">
                        <a:pos x="T4" y="T5"/>
                      </a:cxn>
                      <a:cxn ang="T11">
                        <a:pos x="T6" y="T7"/>
                      </a:cxn>
                    </a:cxnLst>
                    <a:rect l="T12" t="T13" r="T14" b="T15"/>
                    <a:pathLst>
                      <a:path w="432" h="124">
                        <a:moveTo>
                          <a:pt x="0" y="124"/>
                        </a:moveTo>
                        <a:lnTo>
                          <a:pt x="432" y="80"/>
                        </a:lnTo>
                        <a:lnTo>
                          <a:pt x="352" y="0"/>
                        </a:lnTo>
                        <a:lnTo>
                          <a:pt x="0" y="124"/>
                        </a:lnTo>
                        <a:close/>
                      </a:path>
                    </a:pathLst>
                  </a:custGeom>
                  <a:solidFill>
                    <a:srgbClr val="BFBFBF"/>
                  </a:solidFill>
                  <a:ln w="0">
                    <a:solidFill>
                      <a:srgbClr val="BFBFBF"/>
                    </a:solidFill>
                    <a:round/>
                    <a:headEnd/>
                    <a:tailEnd/>
                  </a:ln>
                </p:spPr>
                <p:txBody>
                  <a:bodyPr/>
                  <a:lstStyle/>
                  <a:p>
                    <a:pPr defTabSz="457200"/>
                    <a:endParaRPr lang="en-US">
                      <a:solidFill>
                        <a:prstClr val="black"/>
                      </a:solidFill>
                    </a:endParaRPr>
                  </a:p>
                </p:txBody>
              </p:sp>
              <p:sp>
                <p:nvSpPr>
                  <p:cNvPr id="9332" name="Line 23"/>
                  <p:cNvSpPr>
                    <a:spLocks noChangeShapeType="1"/>
                  </p:cNvSpPr>
                  <p:nvPr/>
                </p:nvSpPr>
                <p:spPr bwMode="auto">
                  <a:xfrm>
                    <a:off x="2087" y="2180"/>
                    <a:ext cx="199" cy="97"/>
                  </a:xfrm>
                  <a:prstGeom prst="line">
                    <a:avLst/>
                  </a:prstGeom>
                  <a:noFill/>
                  <a:ln w="23813">
                    <a:solidFill>
                      <a:srgbClr val="FF0000"/>
                    </a:solidFill>
                    <a:round/>
                    <a:headEnd/>
                    <a:tailEnd/>
                  </a:ln>
                </p:spPr>
                <p:txBody>
                  <a:bodyPr/>
                  <a:lstStyle/>
                  <a:p>
                    <a:pPr defTabSz="457200"/>
                    <a:endParaRPr lang="en-US">
                      <a:solidFill>
                        <a:prstClr val="black"/>
                      </a:solidFill>
                    </a:endParaRPr>
                  </a:p>
                </p:txBody>
              </p:sp>
              <p:grpSp>
                <p:nvGrpSpPr>
                  <p:cNvPr id="12" name="Group 397"/>
                  <p:cNvGrpSpPr>
                    <a:grpSpLocks/>
                  </p:cNvGrpSpPr>
                  <p:nvPr/>
                </p:nvGrpSpPr>
                <p:grpSpPr bwMode="auto">
                  <a:xfrm>
                    <a:off x="2132" y="2147"/>
                    <a:ext cx="495" cy="291"/>
                    <a:chOff x="2132" y="2147"/>
                    <a:chExt cx="495" cy="291"/>
                  </a:xfrm>
                </p:grpSpPr>
                <p:sp>
                  <p:nvSpPr>
                    <p:cNvPr id="9334" name="Line 170"/>
                    <p:cNvSpPr>
                      <a:spLocks noChangeShapeType="1"/>
                    </p:cNvSpPr>
                    <p:nvPr/>
                  </p:nvSpPr>
                  <p:spPr bwMode="auto">
                    <a:xfrm>
                      <a:off x="2378" y="2319"/>
                      <a:ext cx="249" cy="119"/>
                    </a:xfrm>
                    <a:prstGeom prst="line">
                      <a:avLst/>
                    </a:prstGeom>
                    <a:noFill/>
                    <a:ln w="23813">
                      <a:solidFill>
                        <a:srgbClr val="FF0000"/>
                      </a:solidFill>
                      <a:round/>
                      <a:headEnd/>
                      <a:tailEnd/>
                    </a:ln>
                  </p:spPr>
                  <p:txBody>
                    <a:bodyPr/>
                    <a:lstStyle/>
                    <a:p>
                      <a:pPr defTabSz="457200"/>
                      <a:endParaRPr lang="en-US">
                        <a:solidFill>
                          <a:prstClr val="black"/>
                        </a:solidFill>
                      </a:endParaRPr>
                    </a:p>
                  </p:txBody>
                </p:sp>
                <p:sp>
                  <p:nvSpPr>
                    <p:cNvPr id="9335" name="Line 51"/>
                    <p:cNvSpPr>
                      <a:spLocks noChangeShapeType="1"/>
                    </p:cNvSpPr>
                    <p:nvPr/>
                  </p:nvSpPr>
                  <p:spPr bwMode="auto">
                    <a:xfrm flipV="1">
                      <a:off x="2132" y="2147"/>
                      <a:ext cx="13" cy="7"/>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336" name="Freeform 157"/>
                    <p:cNvSpPr>
                      <a:spLocks/>
                    </p:cNvSpPr>
                    <p:nvPr/>
                  </p:nvSpPr>
                  <p:spPr bwMode="auto">
                    <a:xfrm>
                      <a:off x="2288" y="2199"/>
                      <a:ext cx="263" cy="74"/>
                    </a:xfrm>
                    <a:custGeom>
                      <a:avLst/>
                      <a:gdLst>
                        <a:gd name="T0" fmla="*/ 72 w 263"/>
                        <a:gd name="T1" fmla="*/ 5 h 74"/>
                        <a:gd name="T2" fmla="*/ 0 w 263"/>
                        <a:gd name="T3" fmla="*/ 39 h 74"/>
                        <a:gd name="T4" fmla="*/ 68 w 263"/>
                        <a:gd name="T5" fmla="*/ 70 h 74"/>
                        <a:gd name="T6" fmla="*/ 139 w 263"/>
                        <a:gd name="T7" fmla="*/ 39 h 74"/>
                        <a:gd name="T8" fmla="*/ 191 w 263"/>
                        <a:gd name="T9" fmla="*/ 74 h 74"/>
                        <a:gd name="T10" fmla="*/ 263 w 263"/>
                        <a:gd name="T11" fmla="*/ 39 h 74"/>
                        <a:gd name="T12" fmla="*/ 194 w 263"/>
                        <a:gd name="T13" fmla="*/ 0 h 74"/>
                        <a:gd name="T14" fmla="*/ 126 w 263"/>
                        <a:gd name="T15" fmla="*/ 31 h 74"/>
                        <a:gd name="T16" fmla="*/ 72 w 263"/>
                        <a:gd name="T17" fmla="*/ 5 h 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3"/>
                        <a:gd name="T28" fmla="*/ 0 h 74"/>
                        <a:gd name="T29" fmla="*/ 263 w 263"/>
                        <a:gd name="T30" fmla="*/ 74 h 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3" h="74">
                          <a:moveTo>
                            <a:pt x="72" y="5"/>
                          </a:moveTo>
                          <a:lnTo>
                            <a:pt x="0" y="39"/>
                          </a:lnTo>
                          <a:lnTo>
                            <a:pt x="68" y="70"/>
                          </a:lnTo>
                          <a:lnTo>
                            <a:pt x="139" y="39"/>
                          </a:lnTo>
                          <a:lnTo>
                            <a:pt x="191" y="74"/>
                          </a:lnTo>
                          <a:lnTo>
                            <a:pt x="263" y="39"/>
                          </a:lnTo>
                          <a:lnTo>
                            <a:pt x="194" y="0"/>
                          </a:lnTo>
                          <a:lnTo>
                            <a:pt x="126" y="31"/>
                          </a:lnTo>
                          <a:lnTo>
                            <a:pt x="72" y="5"/>
                          </a:lnTo>
                          <a:close/>
                        </a:path>
                      </a:pathLst>
                    </a:custGeom>
                    <a:solidFill>
                      <a:srgbClr val="80FFFF"/>
                    </a:solidFill>
                    <a:ln w="0">
                      <a:solidFill>
                        <a:srgbClr val="80FFFF"/>
                      </a:solidFill>
                      <a:round/>
                      <a:headEnd/>
                      <a:tailEnd/>
                    </a:ln>
                  </p:spPr>
                  <p:txBody>
                    <a:bodyPr/>
                    <a:lstStyle/>
                    <a:p>
                      <a:pPr defTabSz="457200"/>
                      <a:endParaRPr lang="en-US">
                        <a:solidFill>
                          <a:prstClr val="black"/>
                        </a:solidFill>
                      </a:endParaRPr>
                    </a:p>
                  </p:txBody>
                </p:sp>
                <p:sp>
                  <p:nvSpPr>
                    <p:cNvPr id="9337" name="Freeform 158"/>
                    <p:cNvSpPr>
                      <a:spLocks/>
                    </p:cNvSpPr>
                    <p:nvPr/>
                  </p:nvSpPr>
                  <p:spPr bwMode="auto">
                    <a:xfrm>
                      <a:off x="2158" y="2199"/>
                      <a:ext cx="263" cy="74"/>
                    </a:xfrm>
                    <a:custGeom>
                      <a:avLst/>
                      <a:gdLst>
                        <a:gd name="T0" fmla="*/ 74 w 263"/>
                        <a:gd name="T1" fmla="*/ 5 h 74"/>
                        <a:gd name="T2" fmla="*/ 0 w 263"/>
                        <a:gd name="T3" fmla="*/ 39 h 74"/>
                        <a:gd name="T4" fmla="*/ 68 w 263"/>
                        <a:gd name="T5" fmla="*/ 70 h 74"/>
                        <a:gd name="T6" fmla="*/ 139 w 263"/>
                        <a:gd name="T7" fmla="*/ 39 h 74"/>
                        <a:gd name="T8" fmla="*/ 193 w 263"/>
                        <a:gd name="T9" fmla="*/ 74 h 74"/>
                        <a:gd name="T10" fmla="*/ 263 w 263"/>
                        <a:gd name="T11" fmla="*/ 39 h 74"/>
                        <a:gd name="T12" fmla="*/ 194 w 263"/>
                        <a:gd name="T13" fmla="*/ 0 h 74"/>
                        <a:gd name="T14" fmla="*/ 128 w 263"/>
                        <a:gd name="T15" fmla="*/ 31 h 74"/>
                        <a:gd name="T16" fmla="*/ 74 w 263"/>
                        <a:gd name="T17" fmla="*/ 5 h 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3"/>
                        <a:gd name="T28" fmla="*/ 0 h 74"/>
                        <a:gd name="T29" fmla="*/ 263 w 263"/>
                        <a:gd name="T30" fmla="*/ 74 h 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3" h="74">
                          <a:moveTo>
                            <a:pt x="74" y="5"/>
                          </a:moveTo>
                          <a:lnTo>
                            <a:pt x="0" y="39"/>
                          </a:lnTo>
                          <a:lnTo>
                            <a:pt x="68" y="70"/>
                          </a:lnTo>
                          <a:lnTo>
                            <a:pt x="139" y="39"/>
                          </a:lnTo>
                          <a:lnTo>
                            <a:pt x="193" y="74"/>
                          </a:lnTo>
                          <a:lnTo>
                            <a:pt x="263" y="39"/>
                          </a:lnTo>
                          <a:lnTo>
                            <a:pt x="194" y="0"/>
                          </a:lnTo>
                          <a:lnTo>
                            <a:pt x="128" y="31"/>
                          </a:lnTo>
                          <a:lnTo>
                            <a:pt x="74" y="5"/>
                          </a:lnTo>
                          <a:close/>
                        </a:path>
                      </a:pathLst>
                    </a:custGeom>
                    <a:solidFill>
                      <a:srgbClr val="80FFFF"/>
                    </a:solidFill>
                    <a:ln w="0">
                      <a:solidFill>
                        <a:srgbClr val="80FFFF"/>
                      </a:solidFill>
                      <a:round/>
                      <a:headEnd/>
                      <a:tailEnd/>
                    </a:ln>
                  </p:spPr>
                  <p:txBody>
                    <a:bodyPr/>
                    <a:lstStyle/>
                    <a:p>
                      <a:pPr defTabSz="457200"/>
                      <a:endParaRPr lang="en-US">
                        <a:solidFill>
                          <a:prstClr val="black"/>
                        </a:solidFill>
                      </a:endParaRPr>
                    </a:p>
                  </p:txBody>
                </p:sp>
                <p:sp>
                  <p:nvSpPr>
                    <p:cNvPr id="9338" name="Freeform 282"/>
                    <p:cNvSpPr>
                      <a:spLocks/>
                    </p:cNvSpPr>
                    <p:nvPr/>
                  </p:nvSpPr>
                  <p:spPr bwMode="auto">
                    <a:xfrm>
                      <a:off x="2356" y="2234"/>
                      <a:ext cx="72" cy="117"/>
                    </a:xfrm>
                    <a:custGeom>
                      <a:avLst/>
                      <a:gdLst>
                        <a:gd name="T0" fmla="*/ 0 w 72"/>
                        <a:gd name="T1" fmla="*/ 117 h 117"/>
                        <a:gd name="T2" fmla="*/ 0 w 72"/>
                        <a:gd name="T3" fmla="*/ 33 h 117"/>
                        <a:gd name="T4" fmla="*/ 72 w 72"/>
                        <a:gd name="T5" fmla="*/ 0 h 117"/>
                        <a:gd name="T6" fmla="*/ 72 w 72"/>
                        <a:gd name="T7" fmla="*/ 83 h 117"/>
                        <a:gd name="T8" fmla="*/ 0 w 72"/>
                        <a:gd name="T9" fmla="*/ 117 h 117"/>
                        <a:gd name="T10" fmla="*/ 0 60000 65536"/>
                        <a:gd name="T11" fmla="*/ 0 60000 65536"/>
                        <a:gd name="T12" fmla="*/ 0 60000 65536"/>
                        <a:gd name="T13" fmla="*/ 0 60000 65536"/>
                        <a:gd name="T14" fmla="*/ 0 60000 65536"/>
                        <a:gd name="T15" fmla="*/ 0 w 72"/>
                        <a:gd name="T16" fmla="*/ 0 h 117"/>
                        <a:gd name="T17" fmla="*/ 72 w 72"/>
                        <a:gd name="T18" fmla="*/ 117 h 117"/>
                      </a:gdLst>
                      <a:ahLst/>
                      <a:cxnLst>
                        <a:cxn ang="T10">
                          <a:pos x="T0" y="T1"/>
                        </a:cxn>
                        <a:cxn ang="T11">
                          <a:pos x="T2" y="T3"/>
                        </a:cxn>
                        <a:cxn ang="T12">
                          <a:pos x="T4" y="T5"/>
                        </a:cxn>
                        <a:cxn ang="T13">
                          <a:pos x="T6" y="T7"/>
                        </a:cxn>
                        <a:cxn ang="T14">
                          <a:pos x="T8" y="T9"/>
                        </a:cxn>
                      </a:cxnLst>
                      <a:rect l="T15" t="T16" r="T17" b="T18"/>
                      <a:pathLst>
                        <a:path w="72" h="117">
                          <a:moveTo>
                            <a:pt x="0" y="117"/>
                          </a:moveTo>
                          <a:lnTo>
                            <a:pt x="0" y="33"/>
                          </a:lnTo>
                          <a:lnTo>
                            <a:pt x="72" y="0"/>
                          </a:lnTo>
                          <a:lnTo>
                            <a:pt x="72" y="83"/>
                          </a:lnTo>
                          <a:lnTo>
                            <a:pt x="0" y="117"/>
                          </a:lnTo>
                          <a:close/>
                        </a:path>
                      </a:pathLst>
                    </a:custGeom>
                    <a:solidFill>
                      <a:srgbClr val="707070"/>
                    </a:solidFill>
                    <a:ln w="0">
                      <a:solidFill>
                        <a:srgbClr val="707070"/>
                      </a:solidFill>
                      <a:round/>
                      <a:headEnd/>
                      <a:tailEnd/>
                    </a:ln>
                  </p:spPr>
                  <p:txBody>
                    <a:bodyPr/>
                    <a:lstStyle/>
                    <a:p>
                      <a:pPr defTabSz="457200"/>
                      <a:endParaRPr lang="en-US">
                        <a:solidFill>
                          <a:prstClr val="black"/>
                        </a:solidFill>
                      </a:endParaRPr>
                    </a:p>
                  </p:txBody>
                </p:sp>
                <p:sp>
                  <p:nvSpPr>
                    <p:cNvPr id="9339" name="Freeform 283"/>
                    <p:cNvSpPr>
                      <a:spLocks/>
                    </p:cNvSpPr>
                    <p:nvPr/>
                  </p:nvSpPr>
                  <p:spPr bwMode="auto">
                    <a:xfrm>
                      <a:off x="2428" y="2236"/>
                      <a:ext cx="51" cy="113"/>
                    </a:xfrm>
                    <a:custGeom>
                      <a:avLst/>
                      <a:gdLst>
                        <a:gd name="T0" fmla="*/ 51 w 51"/>
                        <a:gd name="T1" fmla="*/ 113 h 113"/>
                        <a:gd name="T2" fmla="*/ 51 w 51"/>
                        <a:gd name="T3" fmla="*/ 31 h 113"/>
                        <a:gd name="T4" fmla="*/ 0 w 51"/>
                        <a:gd name="T5" fmla="*/ 0 h 113"/>
                        <a:gd name="T6" fmla="*/ 0 w 51"/>
                        <a:gd name="T7" fmla="*/ 81 h 113"/>
                        <a:gd name="T8" fmla="*/ 51 w 51"/>
                        <a:gd name="T9" fmla="*/ 113 h 113"/>
                        <a:gd name="T10" fmla="*/ 0 60000 65536"/>
                        <a:gd name="T11" fmla="*/ 0 60000 65536"/>
                        <a:gd name="T12" fmla="*/ 0 60000 65536"/>
                        <a:gd name="T13" fmla="*/ 0 60000 65536"/>
                        <a:gd name="T14" fmla="*/ 0 60000 65536"/>
                        <a:gd name="T15" fmla="*/ 0 w 51"/>
                        <a:gd name="T16" fmla="*/ 0 h 113"/>
                        <a:gd name="T17" fmla="*/ 51 w 51"/>
                        <a:gd name="T18" fmla="*/ 113 h 113"/>
                      </a:gdLst>
                      <a:ahLst/>
                      <a:cxnLst>
                        <a:cxn ang="T10">
                          <a:pos x="T0" y="T1"/>
                        </a:cxn>
                        <a:cxn ang="T11">
                          <a:pos x="T2" y="T3"/>
                        </a:cxn>
                        <a:cxn ang="T12">
                          <a:pos x="T4" y="T5"/>
                        </a:cxn>
                        <a:cxn ang="T13">
                          <a:pos x="T6" y="T7"/>
                        </a:cxn>
                        <a:cxn ang="T14">
                          <a:pos x="T8" y="T9"/>
                        </a:cxn>
                      </a:cxnLst>
                      <a:rect l="T15" t="T16" r="T17" b="T18"/>
                      <a:pathLst>
                        <a:path w="51" h="113">
                          <a:moveTo>
                            <a:pt x="51" y="113"/>
                          </a:moveTo>
                          <a:lnTo>
                            <a:pt x="51" y="31"/>
                          </a:lnTo>
                          <a:lnTo>
                            <a:pt x="0" y="0"/>
                          </a:lnTo>
                          <a:lnTo>
                            <a:pt x="0" y="81"/>
                          </a:lnTo>
                          <a:lnTo>
                            <a:pt x="51" y="113"/>
                          </a:lnTo>
                          <a:close/>
                        </a:path>
                      </a:pathLst>
                    </a:custGeom>
                    <a:solidFill>
                      <a:srgbClr val="000000"/>
                    </a:solidFill>
                    <a:ln w="0">
                      <a:solidFill>
                        <a:srgbClr val="000000"/>
                      </a:solidFill>
                      <a:round/>
                      <a:headEnd/>
                      <a:tailEnd/>
                    </a:ln>
                  </p:spPr>
                  <p:txBody>
                    <a:bodyPr/>
                    <a:lstStyle/>
                    <a:p>
                      <a:pPr defTabSz="457200"/>
                      <a:endParaRPr lang="en-US">
                        <a:solidFill>
                          <a:prstClr val="black"/>
                        </a:solidFill>
                      </a:endParaRPr>
                    </a:p>
                  </p:txBody>
                </p:sp>
                <p:sp>
                  <p:nvSpPr>
                    <p:cNvPr id="9340" name="Freeform 284"/>
                    <p:cNvSpPr>
                      <a:spLocks/>
                    </p:cNvSpPr>
                    <p:nvPr/>
                  </p:nvSpPr>
                  <p:spPr bwMode="auto">
                    <a:xfrm>
                      <a:off x="2479" y="2234"/>
                      <a:ext cx="72" cy="117"/>
                    </a:xfrm>
                    <a:custGeom>
                      <a:avLst/>
                      <a:gdLst>
                        <a:gd name="T0" fmla="*/ 0 w 72"/>
                        <a:gd name="T1" fmla="*/ 117 h 117"/>
                        <a:gd name="T2" fmla="*/ 0 w 72"/>
                        <a:gd name="T3" fmla="*/ 33 h 117"/>
                        <a:gd name="T4" fmla="*/ 72 w 72"/>
                        <a:gd name="T5" fmla="*/ 0 h 117"/>
                        <a:gd name="T6" fmla="*/ 72 w 72"/>
                        <a:gd name="T7" fmla="*/ 83 h 117"/>
                        <a:gd name="T8" fmla="*/ 0 w 72"/>
                        <a:gd name="T9" fmla="*/ 117 h 117"/>
                        <a:gd name="T10" fmla="*/ 0 60000 65536"/>
                        <a:gd name="T11" fmla="*/ 0 60000 65536"/>
                        <a:gd name="T12" fmla="*/ 0 60000 65536"/>
                        <a:gd name="T13" fmla="*/ 0 60000 65536"/>
                        <a:gd name="T14" fmla="*/ 0 60000 65536"/>
                        <a:gd name="T15" fmla="*/ 0 w 72"/>
                        <a:gd name="T16" fmla="*/ 0 h 117"/>
                        <a:gd name="T17" fmla="*/ 72 w 72"/>
                        <a:gd name="T18" fmla="*/ 117 h 117"/>
                      </a:gdLst>
                      <a:ahLst/>
                      <a:cxnLst>
                        <a:cxn ang="T10">
                          <a:pos x="T0" y="T1"/>
                        </a:cxn>
                        <a:cxn ang="T11">
                          <a:pos x="T2" y="T3"/>
                        </a:cxn>
                        <a:cxn ang="T12">
                          <a:pos x="T4" y="T5"/>
                        </a:cxn>
                        <a:cxn ang="T13">
                          <a:pos x="T6" y="T7"/>
                        </a:cxn>
                        <a:cxn ang="T14">
                          <a:pos x="T8" y="T9"/>
                        </a:cxn>
                      </a:cxnLst>
                      <a:rect l="T15" t="T16" r="T17" b="T18"/>
                      <a:pathLst>
                        <a:path w="72" h="117">
                          <a:moveTo>
                            <a:pt x="0" y="117"/>
                          </a:moveTo>
                          <a:lnTo>
                            <a:pt x="0" y="33"/>
                          </a:lnTo>
                          <a:lnTo>
                            <a:pt x="72" y="0"/>
                          </a:lnTo>
                          <a:lnTo>
                            <a:pt x="72" y="83"/>
                          </a:lnTo>
                          <a:lnTo>
                            <a:pt x="0" y="117"/>
                          </a:lnTo>
                          <a:close/>
                        </a:path>
                      </a:pathLst>
                    </a:custGeom>
                    <a:solidFill>
                      <a:srgbClr val="707070"/>
                    </a:solidFill>
                    <a:ln w="0">
                      <a:solidFill>
                        <a:srgbClr val="707070"/>
                      </a:solidFill>
                      <a:round/>
                      <a:headEnd/>
                      <a:tailEnd/>
                    </a:ln>
                  </p:spPr>
                  <p:txBody>
                    <a:bodyPr/>
                    <a:lstStyle/>
                    <a:p>
                      <a:pPr defTabSz="457200"/>
                      <a:endParaRPr lang="en-US">
                        <a:solidFill>
                          <a:prstClr val="black"/>
                        </a:solidFill>
                      </a:endParaRPr>
                    </a:p>
                  </p:txBody>
                </p:sp>
                <p:sp>
                  <p:nvSpPr>
                    <p:cNvPr id="9341" name="Freeform 285"/>
                    <p:cNvSpPr>
                      <a:spLocks/>
                    </p:cNvSpPr>
                    <p:nvPr/>
                  </p:nvSpPr>
                  <p:spPr bwMode="auto">
                    <a:xfrm>
                      <a:off x="2288" y="2193"/>
                      <a:ext cx="263" cy="74"/>
                    </a:xfrm>
                    <a:custGeom>
                      <a:avLst/>
                      <a:gdLst>
                        <a:gd name="T0" fmla="*/ 72 w 263"/>
                        <a:gd name="T1" fmla="*/ 6 h 74"/>
                        <a:gd name="T2" fmla="*/ 0 w 263"/>
                        <a:gd name="T3" fmla="*/ 39 h 74"/>
                        <a:gd name="T4" fmla="*/ 68 w 263"/>
                        <a:gd name="T5" fmla="*/ 72 h 74"/>
                        <a:gd name="T6" fmla="*/ 139 w 263"/>
                        <a:gd name="T7" fmla="*/ 39 h 74"/>
                        <a:gd name="T8" fmla="*/ 191 w 263"/>
                        <a:gd name="T9" fmla="*/ 74 h 74"/>
                        <a:gd name="T10" fmla="*/ 263 w 263"/>
                        <a:gd name="T11" fmla="*/ 39 h 74"/>
                        <a:gd name="T12" fmla="*/ 194 w 263"/>
                        <a:gd name="T13" fmla="*/ 0 h 74"/>
                        <a:gd name="T14" fmla="*/ 126 w 263"/>
                        <a:gd name="T15" fmla="*/ 32 h 74"/>
                        <a:gd name="T16" fmla="*/ 72 w 263"/>
                        <a:gd name="T17" fmla="*/ 6 h 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3"/>
                        <a:gd name="T28" fmla="*/ 0 h 74"/>
                        <a:gd name="T29" fmla="*/ 263 w 263"/>
                        <a:gd name="T30" fmla="*/ 74 h 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3" h="74">
                          <a:moveTo>
                            <a:pt x="72" y="6"/>
                          </a:moveTo>
                          <a:lnTo>
                            <a:pt x="0" y="39"/>
                          </a:lnTo>
                          <a:lnTo>
                            <a:pt x="68" y="72"/>
                          </a:lnTo>
                          <a:lnTo>
                            <a:pt x="139" y="39"/>
                          </a:lnTo>
                          <a:lnTo>
                            <a:pt x="191" y="74"/>
                          </a:lnTo>
                          <a:lnTo>
                            <a:pt x="263" y="39"/>
                          </a:lnTo>
                          <a:lnTo>
                            <a:pt x="194" y="0"/>
                          </a:lnTo>
                          <a:lnTo>
                            <a:pt x="126" y="32"/>
                          </a:lnTo>
                          <a:lnTo>
                            <a:pt x="72" y="6"/>
                          </a:lnTo>
                          <a:close/>
                        </a:path>
                      </a:pathLst>
                    </a:custGeom>
                    <a:solidFill>
                      <a:srgbClr val="ABABAB"/>
                    </a:solidFill>
                    <a:ln w="0">
                      <a:solidFill>
                        <a:srgbClr val="ABABAB"/>
                      </a:solidFill>
                      <a:round/>
                      <a:headEnd/>
                      <a:tailEnd/>
                    </a:ln>
                  </p:spPr>
                  <p:txBody>
                    <a:bodyPr/>
                    <a:lstStyle/>
                    <a:p>
                      <a:pPr defTabSz="457200"/>
                      <a:endParaRPr lang="en-US">
                        <a:solidFill>
                          <a:prstClr val="black"/>
                        </a:solidFill>
                      </a:endParaRPr>
                    </a:p>
                  </p:txBody>
                </p:sp>
                <p:sp>
                  <p:nvSpPr>
                    <p:cNvPr id="9342" name="Freeform 286"/>
                    <p:cNvSpPr>
                      <a:spLocks/>
                    </p:cNvSpPr>
                    <p:nvPr/>
                  </p:nvSpPr>
                  <p:spPr bwMode="auto">
                    <a:xfrm>
                      <a:off x="2288" y="2193"/>
                      <a:ext cx="263" cy="74"/>
                    </a:xfrm>
                    <a:custGeom>
                      <a:avLst/>
                      <a:gdLst>
                        <a:gd name="T0" fmla="*/ 72 w 263"/>
                        <a:gd name="T1" fmla="*/ 6 h 74"/>
                        <a:gd name="T2" fmla="*/ 0 w 263"/>
                        <a:gd name="T3" fmla="*/ 39 h 74"/>
                        <a:gd name="T4" fmla="*/ 68 w 263"/>
                        <a:gd name="T5" fmla="*/ 72 h 74"/>
                        <a:gd name="T6" fmla="*/ 139 w 263"/>
                        <a:gd name="T7" fmla="*/ 39 h 74"/>
                        <a:gd name="T8" fmla="*/ 191 w 263"/>
                        <a:gd name="T9" fmla="*/ 74 h 74"/>
                        <a:gd name="T10" fmla="*/ 263 w 263"/>
                        <a:gd name="T11" fmla="*/ 39 h 74"/>
                        <a:gd name="T12" fmla="*/ 194 w 263"/>
                        <a:gd name="T13" fmla="*/ 0 h 74"/>
                        <a:gd name="T14" fmla="*/ 126 w 263"/>
                        <a:gd name="T15" fmla="*/ 32 h 74"/>
                        <a:gd name="T16" fmla="*/ 72 w 263"/>
                        <a:gd name="T17" fmla="*/ 6 h 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3"/>
                        <a:gd name="T28" fmla="*/ 0 h 74"/>
                        <a:gd name="T29" fmla="*/ 263 w 263"/>
                        <a:gd name="T30" fmla="*/ 74 h 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3" h="74">
                          <a:moveTo>
                            <a:pt x="72" y="6"/>
                          </a:moveTo>
                          <a:lnTo>
                            <a:pt x="0" y="39"/>
                          </a:lnTo>
                          <a:lnTo>
                            <a:pt x="68" y="72"/>
                          </a:lnTo>
                          <a:lnTo>
                            <a:pt x="139" y="39"/>
                          </a:lnTo>
                          <a:lnTo>
                            <a:pt x="191" y="74"/>
                          </a:lnTo>
                          <a:lnTo>
                            <a:pt x="263" y="39"/>
                          </a:lnTo>
                          <a:lnTo>
                            <a:pt x="194" y="0"/>
                          </a:lnTo>
                          <a:lnTo>
                            <a:pt x="126" y="32"/>
                          </a:lnTo>
                          <a:lnTo>
                            <a:pt x="72" y="6"/>
                          </a:lnTo>
                        </a:path>
                      </a:pathLst>
                    </a:custGeom>
                    <a:noFill/>
                    <a:ln w="3175">
                      <a:solidFill>
                        <a:srgbClr val="000000"/>
                      </a:solidFill>
                      <a:round/>
                      <a:headEnd/>
                      <a:tailEnd/>
                    </a:ln>
                  </p:spPr>
                  <p:txBody>
                    <a:bodyPr/>
                    <a:lstStyle/>
                    <a:p>
                      <a:pPr defTabSz="457200"/>
                      <a:endParaRPr lang="en-US">
                        <a:solidFill>
                          <a:prstClr val="black"/>
                        </a:solidFill>
                      </a:endParaRPr>
                    </a:p>
                  </p:txBody>
                </p:sp>
                <p:sp>
                  <p:nvSpPr>
                    <p:cNvPr id="9343" name="Freeform 287"/>
                    <p:cNvSpPr>
                      <a:spLocks/>
                    </p:cNvSpPr>
                    <p:nvPr/>
                  </p:nvSpPr>
                  <p:spPr bwMode="auto">
                    <a:xfrm>
                      <a:off x="2156" y="2234"/>
                      <a:ext cx="72" cy="117"/>
                    </a:xfrm>
                    <a:custGeom>
                      <a:avLst/>
                      <a:gdLst>
                        <a:gd name="T0" fmla="*/ 72 w 72"/>
                        <a:gd name="T1" fmla="*/ 117 h 117"/>
                        <a:gd name="T2" fmla="*/ 72 w 72"/>
                        <a:gd name="T3" fmla="*/ 33 h 117"/>
                        <a:gd name="T4" fmla="*/ 0 w 72"/>
                        <a:gd name="T5" fmla="*/ 0 h 117"/>
                        <a:gd name="T6" fmla="*/ 0 w 72"/>
                        <a:gd name="T7" fmla="*/ 83 h 117"/>
                        <a:gd name="T8" fmla="*/ 72 w 72"/>
                        <a:gd name="T9" fmla="*/ 117 h 117"/>
                        <a:gd name="T10" fmla="*/ 0 60000 65536"/>
                        <a:gd name="T11" fmla="*/ 0 60000 65536"/>
                        <a:gd name="T12" fmla="*/ 0 60000 65536"/>
                        <a:gd name="T13" fmla="*/ 0 60000 65536"/>
                        <a:gd name="T14" fmla="*/ 0 60000 65536"/>
                        <a:gd name="T15" fmla="*/ 0 w 72"/>
                        <a:gd name="T16" fmla="*/ 0 h 117"/>
                        <a:gd name="T17" fmla="*/ 72 w 72"/>
                        <a:gd name="T18" fmla="*/ 117 h 117"/>
                      </a:gdLst>
                      <a:ahLst/>
                      <a:cxnLst>
                        <a:cxn ang="T10">
                          <a:pos x="T0" y="T1"/>
                        </a:cxn>
                        <a:cxn ang="T11">
                          <a:pos x="T2" y="T3"/>
                        </a:cxn>
                        <a:cxn ang="T12">
                          <a:pos x="T4" y="T5"/>
                        </a:cxn>
                        <a:cxn ang="T13">
                          <a:pos x="T6" y="T7"/>
                        </a:cxn>
                        <a:cxn ang="T14">
                          <a:pos x="T8" y="T9"/>
                        </a:cxn>
                      </a:cxnLst>
                      <a:rect l="T15" t="T16" r="T17" b="T18"/>
                      <a:pathLst>
                        <a:path w="72" h="117">
                          <a:moveTo>
                            <a:pt x="72" y="117"/>
                          </a:moveTo>
                          <a:lnTo>
                            <a:pt x="72" y="33"/>
                          </a:lnTo>
                          <a:lnTo>
                            <a:pt x="0" y="0"/>
                          </a:lnTo>
                          <a:lnTo>
                            <a:pt x="0" y="83"/>
                          </a:lnTo>
                          <a:lnTo>
                            <a:pt x="72" y="117"/>
                          </a:lnTo>
                          <a:close/>
                        </a:path>
                      </a:pathLst>
                    </a:custGeom>
                    <a:solidFill>
                      <a:srgbClr val="000000"/>
                    </a:solidFill>
                    <a:ln w="0">
                      <a:solidFill>
                        <a:srgbClr val="000000"/>
                      </a:solidFill>
                      <a:round/>
                      <a:headEnd/>
                      <a:tailEnd/>
                    </a:ln>
                  </p:spPr>
                  <p:txBody>
                    <a:bodyPr/>
                    <a:lstStyle/>
                    <a:p>
                      <a:pPr defTabSz="457200"/>
                      <a:endParaRPr lang="en-US">
                        <a:solidFill>
                          <a:prstClr val="black"/>
                        </a:solidFill>
                      </a:endParaRPr>
                    </a:p>
                  </p:txBody>
                </p:sp>
                <p:sp>
                  <p:nvSpPr>
                    <p:cNvPr id="9344" name="Freeform 288"/>
                    <p:cNvSpPr>
                      <a:spLocks/>
                    </p:cNvSpPr>
                    <p:nvPr/>
                  </p:nvSpPr>
                  <p:spPr bwMode="auto">
                    <a:xfrm>
                      <a:off x="2228" y="2234"/>
                      <a:ext cx="71" cy="117"/>
                    </a:xfrm>
                    <a:custGeom>
                      <a:avLst/>
                      <a:gdLst>
                        <a:gd name="T0" fmla="*/ 0 w 71"/>
                        <a:gd name="T1" fmla="*/ 117 h 117"/>
                        <a:gd name="T2" fmla="*/ 0 w 71"/>
                        <a:gd name="T3" fmla="*/ 33 h 117"/>
                        <a:gd name="T4" fmla="*/ 71 w 71"/>
                        <a:gd name="T5" fmla="*/ 0 h 117"/>
                        <a:gd name="T6" fmla="*/ 71 w 71"/>
                        <a:gd name="T7" fmla="*/ 83 h 117"/>
                        <a:gd name="T8" fmla="*/ 0 w 71"/>
                        <a:gd name="T9" fmla="*/ 117 h 117"/>
                        <a:gd name="T10" fmla="*/ 0 60000 65536"/>
                        <a:gd name="T11" fmla="*/ 0 60000 65536"/>
                        <a:gd name="T12" fmla="*/ 0 60000 65536"/>
                        <a:gd name="T13" fmla="*/ 0 60000 65536"/>
                        <a:gd name="T14" fmla="*/ 0 60000 65536"/>
                        <a:gd name="T15" fmla="*/ 0 w 71"/>
                        <a:gd name="T16" fmla="*/ 0 h 117"/>
                        <a:gd name="T17" fmla="*/ 71 w 71"/>
                        <a:gd name="T18" fmla="*/ 117 h 117"/>
                      </a:gdLst>
                      <a:ahLst/>
                      <a:cxnLst>
                        <a:cxn ang="T10">
                          <a:pos x="T0" y="T1"/>
                        </a:cxn>
                        <a:cxn ang="T11">
                          <a:pos x="T2" y="T3"/>
                        </a:cxn>
                        <a:cxn ang="T12">
                          <a:pos x="T4" y="T5"/>
                        </a:cxn>
                        <a:cxn ang="T13">
                          <a:pos x="T6" y="T7"/>
                        </a:cxn>
                        <a:cxn ang="T14">
                          <a:pos x="T8" y="T9"/>
                        </a:cxn>
                      </a:cxnLst>
                      <a:rect l="T15" t="T16" r="T17" b="T18"/>
                      <a:pathLst>
                        <a:path w="71" h="117">
                          <a:moveTo>
                            <a:pt x="0" y="117"/>
                          </a:moveTo>
                          <a:lnTo>
                            <a:pt x="0" y="33"/>
                          </a:lnTo>
                          <a:lnTo>
                            <a:pt x="71" y="0"/>
                          </a:lnTo>
                          <a:lnTo>
                            <a:pt x="71" y="83"/>
                          </a:lnTo>
                          <a:lnTo>
                            <a:pt x="0" y="117"/>
                          </a:lnTo>
                          <a:close/>
                        </a:path>
                      </a:pathLst>
                    </a:custGeom>
                    <a:solidFill>
                      <a:srgbClr val="707070"/>
                    </a:solidFill>
                    <a:ln w="0">
                      <a:solidFill>
                        <a:srgbClr val="707070"/>
                      </a:solidFill>
                      <a:round/>
                      <a:headEnd/>
                      <a:tailEnd/>
                    </a:ln>
                  </p:spPr>
                  <p:txBody>
                    <a:bodyPr/>
                    <a:lstStyle/>
                    <a:p>
                      <a:pPr defTabSz="457200"/>
                      <a:endParaRPr lang="en-US">
                        <a:solidFill>
                          <a:prstClr val="black"/>
                        </a:solidFill>
                      </a:endParaRPr>
                    </a:p>
                  </p:txBody>
                </p:sp>
                <p:sp>
                  <p:nvSpPr>
                    <p:cNvPr id="9345" name="Freeform 289"/>
                    <p:cNvSpPr>
                      <a:spLocks/>
                    </p:cNvSpPr>
                    <p:nvPr/>
                  </p:nvSpPr>
                  <p:spPr bwMode="auto">
                    <a:xfrm>
                      <a:off x="2158" y="2193"/>
                      <a:ext cx="263" cy="74"/>
                    </a:xfrm>
                    <a:custGeom>
                      <a:avLst/>
                      <a:gdLst>
                        <a:gd name="T0" fmla="*/ 74 w 263"/>
                        <a:gd name="T1" fmla="*/ 6 h 74"/>
                        <a:gd name="T2" fmla="*/ 0 w 263"/>
                        <a:gd name="T3" fmla="*/ 39 h 74"/>
                        <a:gd name="T4" fmla="*/ 68 w 263"/>
                        <a:gd name="T5" fmla="*/ 72 h 74"/>
                        <a:gd name="T6" fmla="*/ 139 w 263"/>
                        <a:gd name="T7" fmla="*/ 39 h 74"/>
                        <a:gd name="T8" fmla="*/ 193 w 263"/>
                        <a:gd name="T9" fmla="*/ 74 h 74"/>
                        <a:gd name="T10" fmla="*/ 263 w 263"/>
                        <a:gd name="T11" fmla="*/ 39 h 74"/>
                        <a:gd name="T12" fmla="*/ 194 w 263"/>
                        <a:gd name="T13" fmla="*/ 0 h 74"/>
                        <a:gd name="T14" fmla="*/ 128 w 263"/>
                        <a:gd name="T15" fmla="*/ 32 h 74"/>
                        <a:gd name="T16" fmla="*/ 74 w 263"/>
                        <a:gd name="T17" fmla="*/ 6 h 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3"/>
                        <a:gd name="T28" fmla="*/ 0 h 74"/>
                        <a:gd name="T29" fmla="*/ 263 w 263"/>
                        <a:gd name="T30" fmla="*/ 74 h 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3" h="74">
                          <a:moveTo>
                            <a:pt x="74" y="6"/>
                          </a:moveTo>
                          <a:lnTo>
                            <a:pt x="0" y="39"/>
                          </a:lnTo>
                          <a:lnTo>
                            <a:pt x="68" y="72"/>
                          </a:lnTo>
                          <a:lnTo>
                            <a:pt x="139" y="39"/>
                          </a:lnTo>
                          <a:lnTo>
                            <a:pt x="193" y="74"/>
                          </a:lnTo>
                          <a:lnTo>
                            <a:pt x="263" y="39"/>
                          </a:lnTo>
                          <a:lnTo>
                            <a:pt x="194" y="0"/>
                          </a:lnTo>
                          <a:lnTo>
                            <a:pt x="128" y="32"/>
                          </a:lnTo>
                          <a:lnTo>
                            <a:pt x="74" y="6"/>
                          </a:lnTo>
                          <a:close/>
                        </a:path>
                      </a:pathLst>
                    </a:custGeom>
                    <a:solidFill>
                      <a:srgbClr val="ABABAB"/>
                    </a:solidFill>
                    <a:ln w="0">
                      <a:solidFill>
                        <a:srgbClr val="ABABAB"/>
                      </a:solidFill>
                      <a:round/>
                      <a:headEnd/>
                      <a:tailEnd/>
                    </a:ln>
                  </p:spPr>
                  <p:txBody>
                    <a:bodyPr/>
                    <a:lstStyle/>
                    <a:p>
                      <a:pPr defTabSz="457200"/>
                      <a:endParaRPr lang="en-US">
                        <a:solidFill>
                          <a:prstClr val="black"/>
                        </a:solidFill>
                      </a:endParaRPr>
                    </a:p>
                  </p:txBody>
                </p:sp>
                <p:sp>
                  <p:nvSpPr>
                    <p:cNvPr id="9346" name="Freeform 290"/>
                    <p:cNvSpPr>
                      <a:spLocks/>
                    </p:cNvSpPr>
                    <p:nvPr/>
                  </p:nvSpPr>
                  <p:spPr bwMode="auto">
                    <a:xfrm>
                      <a:off x="2158" y="2193"/>
                      <a:ext cx="263" cy="74"/>
                    </a:xfrm>
                    <a:custGeom>
                      <a:avLst/>
                      <a:gdLst>
                        <a:gd name="T0" fmla="*/ 74 w 263"/>
                        <a:gd name="T1" fmla="*/ 6 h 74"/>
                        <a:gd name="T2" fmla="*/ 0 w 263"/>
                        <a:gd name="T3" fmla="*/ 39 h 74"/>
                        <a:gd name="T4" fmla="*/ 68 w 263"/>
                        <a:gd name="T5" fmla="*/ 72 h 74"/>
                        <a:gd name="T6" fmla="*/ 139 w 263"/>
                        <a:gd name="T7" fmla="*/ 39 h 74"/>
                        <a:gd name="T8" fmla="*/ 193 w 263"/>
                        <a:gd name="T9" fmla="*/ 74 h 74"/>
                        <a:gd name="T10" fmla="*/ 263 w 263"/>
                        <a:gd name="T11" fmla="*/ 39 h 74"/>
                        <a:gd name="T12" fmla="*/ 194 w 263"/>
                        <a:gd name="T13" fmla="*/ 0 h 74"/>
                        <a:gd name="T14" fmla="*/ 128 w 263"/>
                        <a:gd name="T15" fmla="*/ 32 h 74"/>
                        <a:gd name="T16" fmla="*/ 74 w 263"/>
                        <a:gd name="T17" fmla="*/ 6 h 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3"/>
                        <a:gd name="T28" fmla="*/ 0 h 74"/>
                        <a:gd name="T29" fmla="*/ 263 w 263"/>
                        <a:gd name="T30" fmla="*/ 74 h 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3" h="74">
                          <a:moveTo>
                            <a:pt x="74" y="6"/>
                          </a:moveTo>
                          <a:lnTo>
                            <a:pt x="0" y="39"/>
                          </a:lnTo>
                          <a:lnTo>
                            <a:pt x="68" y="72"/>
                          </a:lnTo>
                          <a:lnTo>
                            <a:pt x="139" y="39"/>
                          </a:lnTo>
                          <a:lnTo>
                            <a:pt x="193" y="74"/>
                          </a:lnTo>
                          <a:lnTo>
                            <a:pt x="263" y="39"/>
                          </a:lnTo>
                          <a:lnTo>
                            <a:pt x="194" y="0"/>
                          </a:lnTo>
                          <a:lnTo>
                            <a:pt x="128" y="32"/>
                          </a:lnTo>
                          <a:lnTo>
                            <a:pt x="74" y="6"/>
                          </a:lnTo>
                        </a:path>
                      </a:pathLst>
                    </a:custGeom>
                    <a:noFill/>
                    <a:ln w="3175">
                      <a:solidFill>
                        <a:srgbClr val="000000"/>
                      </a:solidFill>
                      <a:round/>
                      <a:headEnd/>
                      <a:tailEnd/>
                    </a:ln>
                  </p:spPr>
                  <p:txBody>
                    <a:bodyPr/>
                    <a:lstStyle/>
                    <a:p>
                      <a:pPr defTabSz="457200"/>
                      <a:endParaRPr lang="en-US">
                        <a:solidFill>
                          <a:prstClr val="black"/>
                        </a:solidFill>
                      </a:endParaRPr>
                    </a:p>
                  </p:txBody>
                </p:sp>
                <p:sp>
                  <p:nvSpPr>
                    <p:cNvPr id="9347" name="Freeform 291"/>
                    <p:cNvSpPr>
                      <a:spLocks/>
                    </p:cNvSpPr>
                    <p:nvPr/>
                  </p:nvSpPr>
                  <p:spPr bwMode="auto">
                    <a:xfrm>
                      <a:off x="2291" y="2239"/>
                      <a:ext cx="73" cy="117"/>
                    </a:xfrm>
                    <a:custGeom>
                      <a:avLst/>
                      <a:gdLst>
                        <a:gd name="T0" fmla="*/ 73 w 73"/>
                        <a:gd name="T1" fmla="*/ 117 h 117"/>
                        <a:gd name="T2" fmla="*/ 73 w 73"/>
                        <a:gd name="T3" fmla="*/ 36 h 117"/>
                        <a:gd name="T4" fmla="*/ 0 w 73"/>
                        <a:gd name="T5" fmla="*/ 0 h 117"/>
                        <a:gd name="T6" fmla="*/ 0 w 73"/>
                        <a:gd name="T7" fmla="*/ 84 h 117"/>
                        <a:gd name="T8" fmla="*/ 73 w 73"/>
                        <a:gd name="T9" fmla="*/ 117 h 117"/>
                        <a:gd name="T10" fmla="*/ 0 60000 65536"/>
                        <a:gd name="T11" fmla="*/ 0 60000 65536"/>
                        <a:gd name="T12" fmla="*/ 0 60000 65536"/>
                        <a:gd name="T13" fmla="*/ 0 60000 65536"/>
                        <a:gd name="T14" fmla="*/ 0 60000 65536"/>
                        <a:gd name="T15" fmla="*/ 0 w 73"/>
                        <a:gd name="T16" fmla="*/ 0 h 117"/>
                        <a:gd name="T17" fmla="*/ 73 w 73"/>
                        <a:gd name="T18" fmla="*/ 117 h 117"/>
                      </a:gdLst>
                      <a:ahLst/>
                      <a:cxnLst>
                        <a:cxn ang="T10">
                          <a:pos x="T0" y="T1"/>
                        </a:cxn>
                        <a:cxn ang="T11">
                          <a:pos x="T2" y="T3"/>
                        </a:cxn>
                        <a:cxn ang="T12">
                          <a:pos x="T4" y="T5"/>
                        </a:cxn>
                        <a:cxn ang="T13">
                          <a:pos x="T6" y="T7"/>
                        </a:cxn>
                        <a:cxn ang="T14">
                          <a:pos x="T8" y="T9"/>
                        </a:cxn>
                      </a:cxnLst>
                      <a:rect l="T15" t="T16" r="T17" b="T18"/>
                      <a:pathLst>
                        <a:path w="73" h="117">
                          <a:moveTo>
                            <a:pt x="73" y="117"/>
                          </a:moveTo>
                          <a:lnTo>
                            <a:pt x="73" y="36"/>
                          </a:lnTo>
                          <a:lnTo>
                            <a:pt x="0" y="0"/>
                          </a:lnTo>
                          <a:lnTo>
                            <a:pt x="0" y="84"/>
                          </a:lnTo>
                          <a:lnTo>
                            <a:pt x="73" y="117"/>
                          </a:lnTo>
                          <a:close/>
                        </a:path>
                      </a:pathLst>
                    </a:custGeom>
                    <a:solidFill>
                      <a:srgbClr val="000000"/>
                    </a:solidFill>
                    <a:ln w="0">
                      <a:solidFill>
                        <a:srgbClr val="000000"/>
                      </a:solidFill>
                      <a:round/>
                      <a:headEnd/>
                      <a:tailEnd/>
                    </a:ln>
                  </p:spPr>
                  <p:txBody>
                    <a:bodyPr/>
                    <a:lstStyle/>
                    <a:p>
                      <a:pPr defTabSz="457200"/>
                      <a:endParaRPr lang="en-US">
                        <a:solidFill>
                          <a:prstClr val="black"/>
                        </a:solidFill>
                      </a:endParaRPr>
                    </a:p>
                  </p:txBody>
                </p:sp>
              </p:grpSp>
            </p:grpSp>
            <p:grpSp>
              <p:nvGrpSpPr>
                <p:cNvPr id="13" name="Group 431"/>
                <p:cNvGrpSpPr>
                  <a:grpSpLocks/>
                </p:cNvGrpSpPr>
                <p:nvPr/>
              </p:nvGrpSpPr>
              <p:grpSpPr bwMode="auto">
                <a:xfrm>
                  <a:off x="125" y="1478"/>
                  <a:ext cx="3822" cy="2386"/>
                  <a:chOff x="125" y="1478"/>
                  <a:chExt cx="3822" cy="2386"/>
                </a:xfrm>
              </p:grpSpPr>
              <p:grpSp>
                <p:nvGrpSpPr>
                  <p:cNvPr id="14" name="Group 430"/>
                  <p:cNvGrpSpPr>
                    <a:grpSpLocks/>
                  </p:cNvGrpSpPr>
                  <p:nvPr/>
                </p:nvGrpSpPr>
                <p:grpSpPr bwMode="auto">
                  <a:xfrm>
                    <a:off x="125" y="2742"/>
                    <a:ext cx="1586" cy="1122"/>
                    <a:chOff x="125" y="2742"/>
                    <a:chExt cx="1586" cy="1122"/>
                  </a:xfrm>
                </p:grpSpPr>
                <p:sp>
                  <p:nvSpPr>
                    <p:cNvPr id="9258" name="Text Box 6"/>
                    <p:cNvSpPr txBox="1">
                      <a:spLocks noChangeArrowheads="1"/>
                    </p:cNvSpPr>
                    <p:nvPr/>
                  </p:nvSpPr>
                  <p:spPr bwMode="auto">
                    <a:xfrm>
                      <a:off x="125" y="3514"/>
                      <a:ext cx="1048" cy="301"/>
                    </a:xfrm>
                    <a:prstGeom prst="rect">
                      <a:avLst/>
                    </a:prstGeom>
                    <a:noFill/>
                    <a:ln w="9525">
                      <a:noFill/>
                      <a:miter lim="800000"/>
                      <a:headEnd/>
                      <a:tailEnd/>
                    </a:ln>
                  </p:spPr>
                  <p:txBody>
                    <a:bodyPr wrap="none">
                      <a:spAutoFit/>
                    </a:bodyPr>
                    <a:lstStyle/>
                    <a:p>
                      <a:pPr algn="ctr" defTabSz="457200" eaLnBrk="0" hangingPunct="0"/>
                      <a:r>
                        <a:rPr lang="en-US" sz="1200" dirty="0">
                          <a:solidFill>
                            <a:srgbClr val="000000"/>
                          </a:solidFill>
                          <a:latin typeface="Arial" pitchFamily="34" charset="0"/>
                          <a:cs typeface="Arial" pitchFamily="34" charset="0"/>
                        </a:rPr>
                        <a:t>Enhanced capabilities</a:t>
                      </a:r>
                    </a:p>
                    <a:p>
                      <a:pPr algn="ctr" defTabSz="457200" eaLnBrk="0" hangingPunct="0"/>
                      <a:r>
                        <a:rPr lang="en-US" sz="1200" dirty="0">
                          <a:solidFill>
                            <a:srgbClr val="000000"/>
                          </a:solidFill>
                          <a:latin typeface="Arial" pitchFamily="34" charset="0"/>
                          <a:cs typeface="Arial" pitchFamily="34" charset="0"/>
                        </a:rPr>
                        <a:t>in existing Halls</a:t>
                      </a:r>
                    </a:p>
                  </p:txBody>
                </p:sp>
                <p:sp>
                  <p:nvSpPr>
                    <p:cNvPr id="9259" name="Line 11"/>
                    <p:cNvSpPr>
                      <a:spLocks noChangeShapeType="1"/>
                    </p:cNvSpPr>
                    <p:nvPr/>
                  </p:nvSpPr>
                  <p:spPr bwMode="auto">
                    <a:xfrm flipV="1">
                      <a:off x="832" y="3081"/>
                      <a:ext cx="870" cy="380"/>
                    </a:xfrm>
                    <a:prstGeom prst="line">
                      <a:avLst/>
                    </a:prstGeom>
                    <a:noFill/>
                    <a:ln w="11113">
                      <a:solidFill>
                        <a:srgbClr val="FF0000"/>
                      </a:solidFill>
                      <a:round/>
                      <a:headEnd/>
                      <a:tailEnd/>
                    </a:ln>
                  </p:spPr>
                  <p:txBody>
                    <a:bodyPr/>
                    <a:lstStyle/>
                    <a:p>
                      <a:pPr defTabSz="457200"/>
                      <a:endParaRPr lang="en-US">
                        <a:solidFill>
                          <a:prstClr val="black"/>
                        </a:solidFill>
                      </a:endParaRPr>
                    </a:p>
                  </p:txBody>
                </p:sp>
                <p:sp>
                  <p:nvSpPr>
                    <p:cNvPr id="9260" name="Freeform 12"/>
                    <p:cNvSpPr>
                      <a:spLocks/>
                    </p:cNvSpPr>
                    <p:nvPr/>
                  </p:nvSpPr>
                  <p:spPr bwMode="auto">
                    <a:xfrm>
                      <a:off x="1295" y="3079"/>
                      <a:ext cx="416" cy="725"/>
                    </a:xfrm>
                    <a:custGeom>
                      <a:avLst/>
                      <a:gdLst>
                        <a:gd name="T0" fmla="*/ 0 w 416"/>
                        <a:gd name="T1" fmla="*/ 725 h 725"/>
                        <a:gd name="T2" fmla="*/ 356 w 416"/>
                        <a:gd name="T3" fmla="*/ 48 h 725"/>
                        <a:gd name="T4" fmla="*/ 358 w 416"/>
                        <a:gd name="T5" fmla="*/ 47 h 725"/>
                        <a:gd name="T6" fmla="*/ 362 w 416"/>
                        <a:gd name="T7" fmla="*/ 39 h 725"/>
                        <a:gd name="T8" fmla="*/ 373 w 416"/>
                        <a:gd name="T9" fmla="*/ 28 h 725"/>
                        <a:gd name="T10" fmla="*/ 390 w 416"/>
                        <a:gd name="T11" fmla="*/ 13 h 725"/>
                        <a:gd name="T12" fmla="*/ 416 w 416"/>
                        <a:gd name="T13" fmla="*/ 0 h 725"/>
                        <a:gd name="T14" fmla="*/ 0 60000 65536"/>
                        <a:gd name="T15" fmla="*/ 0 60000 65536"/>
                        <a:gd name="T16" fmla="*/ 0 60000 65536"/>
                        <a:gd name="T17" fmla="*/ 0 60000 65536"/>
                        <a:gd name="T18" fmla="*/ 0 60000 65536"/>
                        <a:gd name="T19" fmla="*/ 0 60000 65536"/>
                        <a:gd name="T20" fmla="*/ 0 60000 65536"/>
                        <a:gd name="T21" fmla="*/ 0 w 416"/>
                        <a:gd name="T22" fmla="*/ 0 h 725"/>
                        <a:gd name="T23" fmla="*/ 416 w 416"/>
                        <a:gd name="T24" fmla="*/ 725 h 7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 h="725">
                          <a:moveTo>
                            <a:pt x="0" y="725"/>
                          </a:moveTo>
                          <a:lnTo>
                            <a:pt x="356" y="48"/>
                          </a:lnTo>
                          <a:lnTo>
                            <a:pt x="358" y="47"/>
                          </a:lnTo>
                          <a:lnTo>
                            <a:pt x="362" y="39"/>
                          </a:lnTo>
                          <a:lnTo>
                            <a:pt x="373" y="28"/>
                          </a:lnTo>
                          <a:lnTo>
                            <a:pt x="390" y="13"/>
                          </a:lnTo>
                          <a:lnTo>
                            <a:pt x="416" y="0"/>
                          </a:lnTo>
                        </a:path>
                      </a:pathLst>
                    </a:custGeom>
                    <a:noFill/>
                    <a:ln w="11113">
                      <a:solidFill>
                        <a:srgbClr val="FF0000"/>
                      </a:solidFill>
                      <a:round/>
                      <a:headEnd/>
                      <a:tailEnd/>
                    </a:ln>
                  </p:spPr>
                  <p:txBody>
                    <a:bodyPr/>
                    <a:lstStyle/>
                    <a:p>
                      <a:pPr defTabSz="457200"/>
                      <a:endParaRPr lang="en-US">
                        <a:solidFill>
                          <a:prstClr val="black"/>
                        </a:solidFill>
                      </a:endParaRPr>
                    </a:p>
                  </p:txBody>
                </p:sp>
                <p:sp>
                  <p:nvSpPr>
                    <p:cNvPr id="9261" name="Freeform 150"/>
                    <p:cNvSpPr>
                      <a:spLocks/>
                    </p:cNvSpPr>
                    <p:nvPr/>
                  </p:nvSpPr>
                  <p:spPr bwMode="auto">
                    <a:xfrm>
                      <a:off x="550" y="3066"/>
                      <a:ext cx="210" cy="54"/>
                    </a:xfrm>
                    <a:custGeom>
                      <a:avLst/>
                      <a:gdLst>
                        <a:gd name="T0" fmla="*/ 210 w 210"/>
                        <a:gd name="T1" fmla="*/ 0 h 54"/>
                        <a:gd name="T2" fmla="*/ 56 w 210"/>
                        <a:gd name="T3" fmla="*/ 0 h 54"/>
                        <a:gd name="T4" fmla="*/ 0 w 210"/>
                        <a:gd name="T5" fmla="*/ 54 h 54"/>
                        <a:gd name="T6" fmla="*/ 172 w 210"/>
                        <a:gd name="T7" fmla="*/ 54 h 54"/>
                        <a:gd name="T8" fmla="*/ 0 60000 65536"/>
                        <a:gd name="T9" fmla="*/ 0 60000 65536"/>
                        <a:gd name="T10" fmla="*/ 0 60000 65536"/>
                        <a:gd name="T11" fmla="*/ 0 60000 65536"/>
                        <a:gd name="T12" fmla="*/ 0 w 210"/>
                        <a:gd name="T13" fmla="*/ 0 h 54"/>
                        <a:gd name="T14" fmla="*/ 210 w 210"/>
                        <a:gd name="T15" fmla="*/ 54 h 54"/>
                      </a:gdLst>
                      <a:ahLst/>
                      <a:cxnLst>
                        <a:cxn ang="T8">
                          <a:pos x="T0" y="T1"/>
                        </a:cxn>
                        <a:cxn ang="T9">
                          <a:pos x="T2" y="T3"/>
                        </a:cxn>
                        <a:cxn ang="T10">
                          <a:pos x="T4" y="T5"/>
                        </a:cxn>
                        <a:cxn ang="T11">
                          <a:pos x="T6" y="T7"/>
                        </a:cxn>
                      </a:cxnLst>
                      <a:rect l="T12" t="T13" r="T14" b="T15"/>
                      <a:pathLst>
                        <a:path w="210" h="54">
                          <a:moveTo>
                            <a:pt x="210" y="0"/>
                          </a:moveTo>
                          <a:lnTo>
                            <a:pt x="56" y="0"/>
                          </a:lnTo>
                          <a:lnTo>
                            <a:pt x="0" y="54"/>
                          </a:lnTo>
                          <a:lnTo>
                            <a:pt x="172" y="54"/>
                          </a:lnTo>
                        </a:path>
                      </a:pathLst>
                    </a:custGeom>
                    <a:noFill/>
                    <a:ln w="17463">
                      <a:solidFill>
                        <a:srgbClr val="000000"/>
                      </a:solidFill>
                      <a:round/>
                      <a:headEnd/>
                      <a:tailEnd/>
                    </a:ln>
                  </p:spPr>
                  <p:txBody>
                    <a:bodyPr/>
                    <a:lstStyle/>
                    <a:p>
                      <a:pPr defTabSz="457200"/>
                      <a:endParaRPr lang="en-US">
                        <a:solidFill>
                          <a:prstClr val="black"/>
                        </a:solidFill>
                      </a:endParaRPr>
                    </a:p>
                  </p:txBody>
                </p:sp>
                <p:sp>
                  <p:nvSpPr>
                    <p:cNvPr id="9262" name="Freeform 151"/>
                    <p:cNvSpPr>
                      <a:spLocks/>
                    </p:cNvSpPr>
                    <p:nvPr/>
                  </p:nvSpPr>
                  <p:spPr bwMode="auto">
                    <a:xfrm>
                      <a:off x="782" y="3391"/>
                      <a:ext cx="196" cy="104"/>
                    </a:xfrm>
                    <a:custGeom>
                      <a:avLst/>
                      <a:gdLst>
                        <a:gd name="T0" fmla="*/ 144 w 196"/>
                        <a:gd name="T1" fmla="*/ 0 h 104"/>
                        <a:gd name="T2" fmla="*/ 0 w 196"/>
                        <a:gd name="T3" fmla="*/ 61 h 104"/>
                        <a:gd name="T4" fmla="*/ 46 w 196"/>
                        <a:gd name="T5" fmla="*/ 104 h 104"/>
                        <a:gd name="T6" fmla="*/ 196 w 196"/>
                        <a:gd name="T7" fmla="*/ 39 h 104"/>
                        <a:gd name="T8" fmla="*/ 0 60000 65536"/>
                        <a:gd name="T9" fmla="*/ 0 60000 65536"/>
                        <a:gd name="T10" fmla="*/ 0 60000 65536"/>
                        <a:gd name="T11" fmla="*/ 0 60000 65536"/>
                        <a:gd name="T12" fmla="*/ 0 w 196"/>
                        <a:gd name="T13" fmla="*/ 0 h 104"/>
                        <a:gd name="T14" fmla="*/ 196 w 196"/>
                        <a:gd name="T15" fmla="*/ 104 h 104"/>
                      </a:gdLst>
                      <a:ahLst/>
                      <a:cxnLst>
                        <a:cxn ang="T8">
                          <a:pos x="T0" y="T1"/>
                        </a:cxn>
                        <a:cxn ang="T9">
                          <a:pos x="T2" y="T3"/>
                        </a:cxn>
                        <a:cxn ang="T10">
                          <a:pos x="T4" y="T5"/>
                        </a:cxn>
                        <a:cxn ang="T11">
                          <a:pos x="T6" y="T7"/>
                        </a:cxn>
                      </a:cxnLst>
                      <a:rect l="T12" t="T13" r="T14" b="T15"/>
                      <a:pathLst>
                        <a:path w="196" h="104">
                          <a:moveTo>
                            <a:pt x="144" y="0"/>
                          </a:moveTo>
                          <a:lnTo>
                            <a:pt x="0" y="61"/>
                          </a:lnTo>
                          <a:lnTo>
                            <a:pt x="46" y="104"/>
                          </a:lnTo>
                          <a:lnTo>
                            <a:pt x="196" y="39"/>
                          </a:lnTo>
                        </a:path>
                      </a:pathLst>
                    </a:custGeom>
                    <a:noFill/>
                    <a:ln w="17463">
                      <a:solidFill>
                        <a:srgbClr val="000000"/>
                      </a:solidFill>
                      <a:round/>
                      <a:headEnd/>
                      <a:tailEnd/>
                    </a:ln>
                  </p:spPr>
                  <p:txBody>
                    <a:bodyPr/>
                    <a:lstStyle/>
                    <a:p>
                      <a:pPr defTabSz="457200"/>
                      <a:endParaRPr lang="en-US">
                        <a:solidFill>
                          <a:prstClr val="black"/>
                        </a:solidFill>
                      </a:endParaRPr>
                    </a:p>
                  </p:txBody>
                </p:sp>
                <p:sp>
                  <p:nvSpPr>
                    <p:cNvPr id="9263" name="Freeform 152"/>
                    <p:cNvSpPr>
                      <a:spLocks/>
                    </p:cNvSpPr>
                    <p:nvPr/>
                  </p:nvSpPr>
                  <p:spPr bwMode="auto">
                    <a:xfrm>
                      <a:off x="1234" y="3695"/>
                      <a:ext cx="171" cy="169"/>
                    </a:xfrm>
                    <a:custGeom>
                      <a:avLst/>
                      <a:gdLst>
                        <a:gd name="T0" fmla="*/ 78 w 171"/>
                        <a:gd name="T1" fmla="*/ 0 h 169"/>
                        <a:gd name="T2" fmla="*/ 0 w 171"/>
                        <a:gd name="T3" fmla="*/ 141 h 169"/>
                        <a:gd name="T4" fmla="*/ 97 w 171"/>
                        <a:gd name="T5" fmla="*/ 169 h 169"/>
                        <a:gd name="T6" fmla="*/ 171 w 171"/>
                        <a:gd name="T7" fmla="*/ 20 h 169"/>
                        <a:gd name="T8" fmla="*/ 0 60000 65536"/>
                        <a:gd name="T9" fmla="*/ 0 60000 65536"/>
                        <a:gd name="T10" fmla="*/ 0 60000 65536"/>
                        <a:gd name="T11" fmla="*/ 0 60000 65536"/>
                        <a:gd name="T12" fmla="*/ 0 w 171"/>
                        <a:gd name="T13" fmla="*/ 0 h 169"/>
                        <a:gd name="T14" fmla="*/ 171 w 171"/>
                        <a:gd name="T15" fmla="*/ 169 h 169"/>
                      </a:gdLst>
                      <a:ahLst/>
                      <a:cxnLst>
                        <a:cxn ang="T8">
                          <a:pos x="T0" y="T1"/>
                        </a:cxn>
                        <a:cxn ang="T9">
                          <a:pos x="T2" y="T3"/>
                        </a:cxn>
                        <a:cxn ang="T10">
                          <a:pos x="T4" y="T5"/>
                        </a:cxn>
                        <a:cxn ang="T11">
                          <a:pos x="T6" y="T7"/>
                        </a:cxn>
                      </a:cxnLst>
                      <a:rect l="T12" t="T13" r="T14" b="T15"/>
                      <a:pathLst>
                        <a:path w="171" h="169">
                          <a:moveTo>
                            <a:pt x="78" y="0"/>
                          </a:moveTo>
                          <a:lnTo>
                            <a:pt x="0" y="141"/>
                          </a:lnTo>
                          <a:lnTo>
                            <a:pt x="97" y="169"/>
                          </a:lnTo>
                          <a:lnTo>
                            <a:pt x="171" y="20"/>
                          </a:lnTo>
                        </a:path>
                      </a:pathLst>
                    </a:custGeom>
                    <a:noFill/>
                    <a:ln w="17463">
                      <a:solidFill>
                        <a:srgbClr val="000000"/>
                      </a:solidFill>
                      <a:round/>
                      <a:headEnd/>
                      <a:tailEnd/>
                    </a:ln>
                  </p:spPr>
                  <p:txBody>
                    <a:bodyPr/>
                    <a:lstStyle/>
                    <a:p>
                      <a:pPr defTabSz="457200"/>
                      <a:endParaRPr lang="en-US">
                        <a:solidFill>
                          <a:prstClr val="black"/>
                        </a:solidFill>
                      </a:endParaRPr>
                    </a:p>
                  </p:txBody>
                </p:sp>
                <p:sp>
                  <p:nvSpPr>
                    <p:cNvPr id="9264" name="Freeform 183"/>
                    <p:cNvSpPr>
                      <a:spLocks/>
                    </p:cNvSpPr>
                    <p:nvPr/>
                  </p:nvSpPr>
                  <p:spPr bwMode="auto">
                    <a:xfrm>
                      <a:off x="1507" y="3233"/>
                      <a:ext cx="41" cy="302"/>
                    </a:xfrm>
                    <a:custGeom>
                      <a:avLst/>
                      <a:gdLst>
                        <a:gd name="T0" fmla="*/ 41 w 41"/>
                        <a:gd name="T1" fmla="*/ 0 h 302"/>
                        <a:gd name="T2" fmla="*/ 41 w 41"/>
                        <a:gd name="T3" fmla="*/ 299 h 302"/>
                        <a:gd name="T4" fmla="*/ 18 w 41"/>
                        <a:gd name="T5" fmla="*/ 302 h 302"/>
                        <a:gd name="T6" fmla="*/ 4 w 41"/>
                        <a:gd name="T7" fmla="*/ 302 h 302"/>
                        <a:gd name="T8" fmla="*/ 0 w 41"/>
                        <a:gd name="T9" fmla="*/ 302 h 302"/>
                        <a:gd name="T10" fmla="*/ 0 w 41"/>
                        <a:gd name="T11" fmla="*/ 2 h 302"/>
                        <a:gd name="T12" fmla="*/ 41 w 41"/>
                        <a:gd name="T13" fmla="*/ 0 h 302"/>
                        <a:gd name="T14" fmla="*/ 0 60000 65536"/>
                        <a:gd name="T15" fmla="*/ 0 60000 65536"/>
                        <a:gd name="T16" fmla="*/ 0 60000 65536"/>
                        <a:gd name="T17" fmla="*/ 0 60000 65536"/>
                        <a:gd name="T18" fmla="*/ 0 60000 65536"/>
                        <a:gd name="T19" fmla="*/ 0 60000 65536"/>
                        <a:gd name="T20" fmla="*/ 0 60000 65536"/>
                        <a:gd name="T21" fmla="*/ 0 w 41"/>
                        <a:gd name="T22" fmla="*/ 0 h 302"/>
                        <a:gd name="T23" fmla="*/ 41 w 41"/>
                        <a:gd name="T24" fmla="*/ 302 h 30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302">
                          <a:moveTo>
                            <a:pt x="41" y="0"/>
                          </a:moveTo>
                          <a:lnTo>
                            <a:pt x="41" y="299"/>
                          </a:lnTo>
                          <a:lnTo>
                            <a:pt x="18" y="302"/>
                          </a:lnTo>
                          <a:lnTo>
                            <a:pt x="4" y="302"/>
                          </a:lnTo>
                          <a:lnTo>
                            <a:pt x="0" y="302"/>
                          </a:lnTo>
                          <a:lnTo>
                            <a:pt x="0" y="2"/>
                          </a:lnTo>
                          <a:lnTo>
                            <a:pt x="41" y="0"/>
                          </a:lnTo>
                          <a:close/>
                        </a:path>
                      </a:pathLst>
                    </a:custGeom>
                    <a:solidFill>
                      <a:srgbClr val="FFFFFF"/>
                    </a:solidFill>
                    <a:ln w="0">
                      <a:solidFill>
                        <a:srgbClr val="FFFFFF"/>
                      </a:solidFill>
                      <a:round/>
                      <a:headEnd/>
                      <a:tailEnd/>
                    </a:ln>
                  </p:spPr>
                  <p:txBody>
                    <a:bodyPr/>
                    <a:lstStyle/>
                    <a:p>
                      <a:pPr defTabSz="457200"/>
                      <a:endParaRPr lang="en-US">
                        <a:solidFill>
                          <a:prstClr val="black"/>
                        </a:solidFill>
                      </a:endParaRPr>
                    </a:p>
                  </p:txBody>
                </p:sp>
                <p:sp>
                  <p:nvSpPr>
                    <p:cNvPr id="9265" name="Freeform 184"/>
                    <p:cNvSpPr>
                      <a:spLocks/>
                    </p:cNvSpPr>
                    <p:nvPr/>
                  </p:nvSpPr>
                  <p:spPr bwMode="auto">
                    <a:xfrm>
                      <a:off x="815" y="2864"/>
                      <a:ext cx="384" cy="354"/>
                    </a:xfrm>
                    <a:custGeom>
                      <a:avLst/>
                      <a:gdLst>
                        <a:gd name="T0" fmla="*/ 169 w 384"/>
                        <a:gd name="T1" fmla="*/ 354 h 354"/>
                        <a:gd name="T2" fmla="*/ 128 w 384"/>
                        <a:gd name="T3" fmla="*/ 349 h 354"/>
                        <a:gd name="T4" fmla="*/ 93 w 384"/>
                        <a:gd name="T5" fmla="*/ 339 h 354"/>
                        <a:gd name="T6" fmla="*/ 67 w 384"/>
                        <a:gd name="T7" fmla="*/ 326 h 354"/>
                        <a:gd name="T8" fmla="*/ 45 w 384"/>
                        <a:gd name="T9" fmla="*/ 310 h 354"/>
                        <a:gd name="T10" fmla="*/ 28 w 384"/>
                        <a:gd name="T11" fmla="*/ 295 h 354"/>
                        <a:gd name="T12" fmla="*/ 15 w 384"/>
                        <a:gd name="T13" fmla="*/ 278 h 354"/>
                        <a:gd name="T14" fmla="*/ 8 w 384"/>
                        <a:gd name="T15" fmla="*/ 263 h 354"/>
                        <a:gd name="T16" fmla="*/ 2 w 384"/>
                        <a:gd name="T17" fmla="*/ 252 h 354"/>
                        <a:gd name="T18" fmla="*/ 0 w 384"/>
                        <a:gd name="T19" fmla="*/ 243 h 354"/>
                        <a:gd name="T20" fmla="*/ 0 w 384"/>
                        <a:gd name="T21" fmla="*/ 241 h 354"/>
                        <a:gd name="T22" fmla="*/ 0 w 384"/>
                        <a:gd name="T23" fmla="*/ 0 h 354"/>
                        <a:gd name="T24" fmla="*/ 384 w 384"/>
                        <a:gd name="T25" fmla="*/ 2 h 354"/>
                        <a:gd name="T26" fmla="*/ 384 w 384"/>
                        <a:gd name="T27" fmla="*/ 236 h 354"/>
                        <a:gd name="T28" fmla="*/ 377 w 384"/>
                        <a:gd name="T29" fmla="*/ 254 h 354"/>
                        <a:gd name="T30" fmla="*/ 367 w 384"/>
                        <a:gd name="T31" fmla="*/ 273 h 354"/>
                        <a:gd name="T32" fmla="*/ 360 w 384"/>
                        <a:gd name="T33" fmla="*/ 286 h 354"/>
                        <a:gd name="T34" fmla="*/ 352 w 384"/>
                        <a:gd name="T35" fmla="*/ 297 h 354"/>
                        <a:gd name="T36" fmla="*/ 351 w 384"/>
                        <a:gd name="T37" fmla="*/ 299 h 354"/>
                        <a:gd name="T38" fmla="*/ 330 w 384"/>
                        <a:gd name="T39" fmla="*/ 317 h 354"/>
                        <a:gd name="T40" fmla="*/ 304 w 384"/>
                        <a:gd name="T41" fmla="*/ 330 h 354"/>
                        <a:gd name="T42" fmla="*/ 275 w 384"/>
                        <a:gd name="T43" fmla="*/ 339 h 354"/>
                        <a:gd name="T44" fmla="*/ 243 w 384"/>
                        <a:gd name="T45" fmla="*/ 347 h 354"/>
                        <a:gd name="T46" fmla="*/ 215 w 384"/>
                        <a:gd name="T47" fmla="*/ 351 h 354"/>
                        <a:gd name="T48" fmla="*/ 191 w 384"/>
                        <a:gd name="T49" fmla="*/ 352 h 354"/>
                        <a:gd name="T50" fmla="*/ 174 w 384"/>
                        <a:gd name="T51" fmla="*/ 354 h 354"/>
                        <a:gd name="T52" fmla="*/ 169 w 384"/>
                        <a:gd name="T53" fmla="*/ 354 h 35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84"/>
                        <a:gd name="T82" fmla="*/ 0 h 354"/>
                        <a:gd name="T83" fmla="*/ 384 w 384"/>
                        <a:gd name="T84" fmla="*/ 354 h 35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84" h="354">
                          <a:moveTo>
                            <a:pt x="169" y="354"/>
                          </a:moveTo>
                          <a:lnTo>
                            <a:pt x="128" y="349"/>
                          </a:lnTo>
                          <a:lnTo>
                            <a:pt x="93" y="339"/>
                          </a:lnTo>
                          <a:lnTo>
                            <a:pt x="67" y="326"/>
                          </a:lnTo>
                          <a:lnTo>
                            <a:pt x="45" y="310"/>
                          </a:lnTo>
                          <a:lnTo>
                            <a:pt x="28" y="295"/>
                          </a:lnTo>
                          <a:lnTo>
                            <a:pt x="15" y="278"/>
                          </a:lnTo>
                          <a:lnTo>
                            <a:pt x="8" y="263"/>
                          </a:lnTo>
                          <a:lnTo>
                            <a:pt x="2" y="252"/>
                          </a:lnTo>
                          <a:lnTo>
                            <a:pt x="0" y="243"/>
                          </a:lnTo>
                          <a:lnTo>
                            <a:pt x="0" y="241"/>
                          </a:lnTo>
                          <a:lnTo>
                            <a:pt x="0" y="0"/>
                          </a:lnTo>
                          <a:lnTo>
                            <a:pt x="384" y="2"/>
                          </a:lnTo>
                          <a:lnTo>
                            <a:pt x="384" y="236"/>
                          </a:lnTo>
                          <a:lnTo>
                            <a:pt x="377" y="254"/>
                          </a:lnTo>
                          <a:lnTo>
                            <a:pt x="367" y="273"/>
                          </a:lnTo>
                          <a:lnTo>
                            <a:pt x="360" y="286"/>
                          </a:lnTo>
                          <a:lnTo>
                            <a:pt x="352" y="297"/>
                          </a:lnTo>
                          <a:lnTo>
                            <a:pt x="351" y="299"/>
                          </a:lnTo>
                          <a:lnTo>
                            <a:pt x="330" y="317"/>
                          </a:lnTo>
                          <a:lnTo>
                            <a:pt x="304" y="330"/>
                          </a:lnTo>
                          <a:lnTo>
                            <a:pt x="275" y="339"/>
                          </a:lnTo>
                          <a:lnTo>
                            <a:pt x="243" y="347"/>
                          </a:lnTo>
                          <a:lnTo>
                            <a:pt x="215" y="351"/>
                          </a:lnTo>
                          <a:lnTo>
                            <a:pt x="191" y="352"/>
                          </a:lnTo>
                          <a:lnTo>
                            <a:pt x="174" y="354"/>
                          </a:lnTo>
                          <a:lnTo>
                            <a:pt x="169" y="354"/>
                          </a:lnTo>
                          <a:close/>
                        </a:path>
                      </a:pathLst>
                    </a:custGeom>
                    <a:solidFill>
                      <a:srgbClr val="000000"/>
                    </a:solidFill>
                    <a:ln w="0">
                      <a:solidFill>
                        <a:srgbClr val="000000"/>
                      </a:solidFill>
                      <a:round/>
                      <a:headEnd/>
                      <a:tailEnd/>
                    </a:ln>
                  </p:spPr>
                  <p:txBody>
                    <a:bodyPr/>
                    <a:lstStyle/>
                    <a:p>
                      <a:pPr defTabSz="457200"/>
                      <a:endParaRPr lang="en-US">
                        <a:solidFill>
                          <a:prstClr val="black"/>
                        </a:solidFill>
                      </a:endParaRPr>
                    </a:p>
                  </p:txBody>
                </p:sp>
                <p:sp>
                  <p:nvSpPr>
                    <p:cNvPr id="9266" name="Freeform 185"/>
                    <p:cNvSpPr>
                      <a:spLocks/>
                    </p:cNvSpPr>
                    <p:nvPr/>
                  </p:nvSpPr>
                  <p:spPr bwMode="auto">
                    <a:xfrm>
                      <a:off x="815" y="2864"/>
                      <a:ext cx="384" cy="354"/>
                    </a:xfrm>
                    <a:custGeom>
                      <a:avLst/>
                      <a:gdLst>
                        <a:gd name="T0" fmla="*/ 169 w 384"/>
                        <a:gd name="T1" fmla="*/ 354 h 354"/>
                        <a:gd name="T2" fmla="*/ 128 w 384"/>
                        <a:gd name="T3" fmla="*/ 349 h 354"/>
                        <a:gd name="T4" fmla="*/ 93 w 384"/>
                        <a:gd name="T5" fmla="*/ 339 h 354"/>
                        <a:gd name="T6" fmla="*/ 67 w 384"/>
                        <a:gd name="T7" fmla="*/ 326 h 354"/>
                        <a:gd name="T8" fmla="*/ 45 w 384"/>
                        <a:gd name="T9" fmla="*/ 310 h 354"/>
                        <a:gd name="T10" fmla="*/ 28 w 384"/>
                        <a:gd name="T11" fmla="*/ 295 h 354"/>
                        <a:gd name="T12" fmla="*/ 15 w 384"/>
                        <a:gd name="T13" fmla="*/ 278 h 354"/>
                        <a:gd name="T14" fmla="*/ 8 w 384"/>
                        <a:gd name="T15" fmla="*/ 263 h 354"/>
                        <a:gd name="T16" fmla="*/ 2 w 384"/>
                        <a:gd name="T17" fmla="*/ 252 h 354"/>
                        <a:gd name="T18" fmla="*/ 0 w 384"/>
                        <a:gd name="T19" fmla="*/ 243 h 354"/>
                        <a:gd name="T20" fmla="*/ 0 w 384"/>
                        <a:gd name="T21" fmla="*/ 241 h 354"/>
                        <a:gd name="T22" fmla="*/ 0 w 384"/>
                        <a:gd name="T23" fmla="*/ 0 h 354"/>
                        <a:gd name="T24" fmla="*/ 384 w 384"/>
                        <a:gd name="T25" fmla="*/ 2 h 354"/>
                        <a:gd name="T26" fmla="*/ 384 w 384"/>
                        <a:gd name="T27" fmla="*/ 236 h 354"/>
                        <a:gd name="T28" fmla="*/ 377 w 384"/>
                        <a:gd name="T29" fmla="*/ 254 h 354"/>
                        <a:gd name="T30" fmla="*/ 367 w 384"/>
                        <a:gd name="T31" fmla="*/ 273 h 354"/>
                        <a:gd name="T32" fmla="*/ 360 w 384"/>
                        <a:gd name="T33" fmla="*/ 286 h 354"/>
                        <a:gd name="T34" fmla="*/ 352 w 384"/>
                        <a:gd name="T35" fmla="*/ 297 h 354"/>
                        <a:gd name="T36" fmla="*/ 351 w 384"/>
                        <a:gd name="T37" fmla="*/ 299 h 354"/>
                        <a:gd name="T38" fmla="*/ 330 w 384"/>
                        <a:gd name="T39" fmla="*/ 317 h 354"/>
                        <a:gd name="T40" fmla="*/ 304 w 384"/>
                        <a:gd name="T41" fmla="*/ 330 h 354"/>
                        <a:gd name="T42" fmla="*/ 275 w 384"/>
                        <a:gd name="T43" fmla="*/ 339 h 354"/>
                        <a:gd name="T44" fmla="*/ 243 w 384"/>
                        <a:gd name="T45" fmla="*/ 347 h 354"/>
                        <a:gd name="T46" fmla="*/ 215 w 384"/>
                        <a:gd name="T47" fmla="*/ 351 h 354"/>
                        <a:gd name="T48" fmla="*/ 191 w 384"/>
                        <a:gd name="T49" fmla="*/ 352 h 354"/>
                        <a:gd name="T50" fmla="*/ 174 w 384"/>
                        <a:gd name="T51" fmla="*/ 354 h 354"/>
                        <a:gd name="T52" fmla="*/ 169 w 384"/>
                        <a:gd name="T53" fmla="*/ 354 h 35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84"/>
                        <a:gd name="T82" fmla="*/ 0 h 354"/>
                        <a:gd name="T83" fmla="*/ 384 w 384"/>
                        <a:gd name="T84" fmla="*/ 354 h 35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84" h="354">
                          <a:moveTo>
                            <a:pt x="169" y="354"/>
                          </a:moveTo>
                          <a:lnTo>
                            <a:pt x="128" y="349"/>
                          </a:lnTo>
                          <a:lnTo>
                            <a:pt x="93" y="339"/>
                          </a:lnTo>
                          <a:lnTo>
                            <a:pt x="67" y="326"/>
                          </a:lnTo>
                          <a:lnTo>
                            <a:pt x="45" y="310"/>
                          </a:lnTo>
                          <a:lnTo>
                            <a:pt x="28" y="295"/>
                          </a:lnTo>
                          <a:lnTo>
                            <a:pt x="15" y="278"/>
                          </a:lnTo>
                          <a:lnTo>
                            <a:pt x="8" y="263"/>
                          </a:lnTo>
                          <a:lnTo>
                            <a:pt x="2" y="252"/>
                          </a:lnTo>
                          <a:lnTo>
                            <a:pt x="0" y="243"/>
                          </a:lnTo>
                          <a:lnTo>
                            <a:pt x="0" y="241"/>
                          </a:lnTo>
                          <a:lnTo>
                            <a:pt x="0" y="0"/>
                          </a:lnTo>
                          <a:lnTo>
                            <a:pt x="384" y="2"/>
                          </a:lnTo>
                          <a:lnTo>
                            <a:pt x="384" y="236"/>
                          </a:lnTo>
                          <a:lnTo>
                            <a:pt x="377" y="254"/>
                          </a:lnTo>
                          <a:lnTo>
                            <a:pt x="367" y="273"/>
                          </a:lnTo>
                          <a:lnTo>
                            <a:pt x="360" y="286"/>
                          </a:lnTo>
                          <a:lnTo>
                            <a:pt x="352" y="297"/>
                          </a:lnTo>
                          <a:lnTo>
                            <a:pt x="351" y="299"/>
                          </a:lnTo>
                          <a:lnTo>
                            <a:pt x="330" y="317"/>
                          </a:lnTo>
                          <a:lnTo>
                            <a:pt x="304" y="330"/>
                          </a:lnTo>
                          <a:lnTo>
                            <a:pt x="275" y="339"/>
                          </a:lnTo>
                          <a:lnTo>
                            <a:pt x="243" y="347"/>
                          </a:lnTo>
                          <a:lnTo>
                            <a:pt x="215" y="351"/>
                          </a:lnTo>
                          <a:lnTo>
                            <a:pt x="191" y="352"/>
                          </a:lnTo>
                          <a:lnTo>
                            <a:pt x="174" y="354"/>
                          </a:lnTo>
                          <a:lnTo>
                            <a:pt x="169" y="354"/>
                          </a:lnTo>
                        </a:path>
                      </a:pathLst>
                    </a:custGeom>
                    <a:noFill/>
                    <a:ln w="6350">
                      <a:solidFill>
                        <a:srgbClr val="000000"/>
                      </a:solidFill>
                      <a:round/>
                      <a:headEnd/>
                      <a:tailEnd/>
                    </a:ln>
                  </p:spPr>
                  <p:txBody>
                    <a:bodyPr/>
                    <a:lstStyle/>
                    <a:p>
                      <a:pPr defTabSz="457200"/>
                      <a:endParaRPr lang="en-US">
                        <a:solidFill>
                          <a:prstClr val="black"/>
                        </a:solidFill>
                      </a:endParaRPr>
                    </a:p>
                  </p:txBody>
                </p:sp>
                <p:sp>
                  <p:nvSpPr>
                    <p:cNvPr id="9267" name="Freeform 186"/>
                    <p:cNvSpPr>
                      <a:spLocks/>
                    </p:cNvSpPr>
                    <p:nvPr/>
                  </p:nvSpPr>
                  <p:spPr bwMode="auto">
                    <a:xfrm>
                      <a:off x="836" y="2864"/>
                      <a:ext cx="343" cy="352"/>
                    </a:xfrm>
                    <a:custGeom>
                      <a:avLst/>
                      <a:gdLst>
                        <a:gd name="T0" fmla="*/ 153 w 343"/>
                        <a:gd name="T1" fmla="*/ 352 h 352"/>
                        <a:gd name="T2" fmla="*/ 116 w 343"/>
                        <a:gd name="T3" fmla="*/ 349 h 352"/>
                        <a:gd name="T4" fmla="*/ 87 w 343"/>
                        <a:gd name="T5" fmla="*/ 339 h 352"/>
                        <a:gd name="T6" fmla="*/ 61 w 343"/>
                        <a:gd name="T7" fmla="*/ 328 h 352"/>
                        <a:gd name="T8" fmla="*/ 42 w 343"/>
                        <a:gd name="T9" fmla="*/ 315 h 352"/>
                        <a:gd name="T10" fmla="*/ 27 w 343"/>
                        <a:gd name="T11" fmla="*/ 301 h 352"/>
                        <a:gd name="T12" fmla="*/ 16 w 343"/>
                        <a:gd name="T13" fmla="*/ 288 h 352"/>
                        <a:gd name="T14" fmla="*/ 9 w 343"/>
                        <a:gd name="T15" fmla="*/ 275 h 352"/>
                        <a:gd name="T16" fmla="*/ 3 w 343"/>
                        <a:gd name="T17" fmla="*/ 263 h 352"/>
                        <a:gd name="T18" fmla="*/ 1 w 343"/>
                        <a:gd name="T19" fmla="*/ 256 h 352"/>
                        <a:gd name="T20" fmla="*/ 0 w 343"/>
                        <a:gd name="T21" fmla="*/ 254 h 352"/>
                        <a:gd name="T22" fmla="*/ 0 w 343"/>
                        <a:gd name="T23" fmla="*/ 0 h 352"/>
                        <a:gd name="T24" fmla="*/ 343 w 343"/>
                        <a:gd name="T25" fmla="*/ 2 h 352"/>
                        <a:gd name="T26" fmla="*/ 343 w 343"/>
                        <a:gd name="T27" fmla="*/ 226 h 352"/>
                        <a:gd name="T28" fmla="*/ 335 w 343"/>
                        <a:gd name="T29" fmla="*/ 243 h 352"/>
                        <a:gd name="T30" fmla="*/ 328 w 343"/>
                        <a:gd name="T31" fmla="*/ 260 h 352"/>
                        <a:gd name="T32" fmla="*/ 320 w 343"/>
                        <a:gd name="T33" fmla="*/ 273 h 352"/>
                        <a:gd name="T34" fmla="*/ 315 w 343"/>
                        <a:gd name="T35" fmla="*/ 282 h 352"/>
                        <a:gd name="T36" fmla="*/ 313 w 343"/>
                        <a:gd name="T37" fmla="*/ 286 h 352"/>
                        <a:gd name="T38" fmla="*/ 296 w 343"/>
                        <a:gd name="T39" fmla="*/ 302 h 352"/>
                        <a:gd name="T40" fmla="*/ 272 w 343"/>
                        <a:gd name="T41" fmla="*/ 315 h 352"/>
                        <a:gd name="T42" fmla="*/ 246 w 343"/>
                        <a:gd name="T43" fmla="*/ 326 h 352"/>
                        <a:gd name="T44" fmla="*/ 220 w 343"/>
                        <a:gd name="T45" fmla="*/ 336 h 352"/>
                        <a:gd name="T46" fmla="*/ 194 w 343"/>
                        <a:gd name="T47" fmla="*/ 343 h 352"/>
                        <a:gd name="T48" fmla="*/ 174 w 343"/>
                        <a:gd name="T49" fmla="*/ 349 h 352"/>
                        <a:gd name="T50" fmla="*/ 159 w 343"/>
                        <a:gd name="T51" fmla="*/ 351 h 352"/>
                        <a:gd name="T52" fmla="*/ 153 w 343"/>
                        <a:gd name="T53" fmla="*/ 352 h 35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43"/>
                        <a:gd name="T82" fmla="*/ 0 h 352"/>
                        <a:gd name="T83" fmla="*/ 343 w 343"/>
                        <a:gd name="T84" fmla="*/ 352 h 35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43" h="352">
                          <a:moveTo>
                            <a:pt x="153" y="352"/>
                          </a:moveTo>
                          <a:lnTo>
                            <a:pt x="116" y="349"/>
                          </a:lnTo>
                          <a:lnTo>
                            <a:pt x="87" y="339"/>
                          </a:lnTo>
                          <a:lnTo>
                            <a:pt x="61" y="328"/>
                          </a:lnTo>
                          <a:lnTo>
                            <a:pt x="42" y="315"/>
                          </a:lnTo>
                          <a:lnTo>
                            <a:pt x="27" y="301"/>
                          </a:lnTo>
                          <a:lnTo>
                            <a:pt x="16" y="288"/>
                          </a:lnTo>
                          <a:lnTo>
                            <a:pt x="9" y="275"/>
                          </a:lnTo>
                          <a:lnTo>
                            <a:pt x="3" y="263"/>
                          </a:lnTo>
                          <a:lnTo>
                            <a:pt x="1" y="256"/>
                          </a:lnTo>
                          <a:lnTo>
                            <a:pt x="0" y="254"/>
                          </a:lnTo>
                          <a:lnTo>
                            <a:pt x="0" y="0"/>
                          </a:lnTo>
                          <a:lnTo>
                            <a:pt x="343" y="2"/>
                          </a:lnTo>
                          <a:lnTo>
                            <a:pt x="343" y="226"/>
                          </a:lnTo>
                          <a:lnTo>
                            <a:pt x="335" y="243"/>
                          </a:lnTo>
                          <a:lnTo>
                            <a:pt x="328" y="260"/>
                          </a:lnTo>
                          <a:lnTo>
                            <a:pt x="320" y="273"/>
                          </a:lnTo>
                          <a:lnTo>
                            <a:pt x="315" y="282"/>
                          </a:lnTo>
                          <a:lnTo>
                            <a:pt x="313" y="286"/>
                          </a:lnTo>
                          <a:lnTo>
                            <a:pt x="296" y="302"/>
                          </a:lnTo>
                          <a:lnTo>
                            <a:pt x="272" y="315"/>
                          </a:lnTo>
                          <a:lnTo>
                            <a:pt x="246" y="326"/>
                          </a:lnTo>
                          <a:lnTo>
                            <a:pt x="220" y="336"/>
                          </a:lnTo>
                          <a:lnTo>
                            <a:pt x="194" y="343"/>
                          </a:lnTo>
                          <a:lnTo>
                            <a:pt x="174" y="349"/>
                          </a:lnTo>
                          <a:lnTo>
                            <a:pt x="159" y="351"/>
                          </a:lnTo>
                          <a:lnTo>
                            <a:pt x="153" y="352"/>
                          </a:lnTo>
                          <a:close/>
                        </a:path>
                      </a:pathLst>
                    </a:custGeom>
                    <a:solidFill>
                      <a:srgbClr val="202020"/>
                    </a:solidFill>
                    <a:ln w="0">
                      <a:solidFill>
                        <a:srgbClr val="202020"/>
                      </a:solidFill>
                      <a:round/>
                      <a:headEnd/>
                      <a:tailEnd/>
                    </a:ln>
                  </p:spPr>
                  <p:txBody>
                    <a:bodyPr/>
                    <a:lstStyle/>
                    <a:p>
                      <a:pPr defTabSz="457200"/>
                      <a:endParaRPr lang="en-US">
                        <a:solidFill>
                          <a:prstClr val="black"/>
                        </a:solidFill>
                      </a:endParaRPr>
                    </a:p>
                  </p:txBody>
                </p:sp>
                <p:sp>
                  <p:nvSpPr>
                    <p:cNvPr id="9268" name="Freeform 187"/>
                    <p:cNvSpPr>
                      <a:spLocks/>
                    </p:cNvSpPr>
                    <p:nvPr/>
                  </p:nvSpPr>
                  <p:spPr bwMode="auto">
                    <a:xfrm>
                      <a:off x="858" y="2866"/>
                      <a:ext cx="300" cy="349"/>
                    </a:xfrm>
                    <a:custGeom>
                      <a:avLst/>
                      <a:gdLst>
                        <a:gd name="T0" fmla="*/ 139 w 300"/>
                        <a:gd name="T1" fmla="*/ 349 h 349"/>
                        <a:gd name="T2" fmla="*/ 102 w 300"/>
                        <a:gd name="T3" fmla="*/ 345 h 349"/>
                        <a:gd name="T4" fmla="*/ 74 w 300"/>
                        <a:gd name="T5" fmla="*/ 337 h 349"/>
                        <a:gd name="T6" fmla="*/ 50 w 300"/>
                        <a:gd name="T7" fmla="*/ 326 h 349"/>
                        <a:gd name="T8" fmla="*/ 31 w 300"/>
                        <a:gd name="T9" fmla="*/ 313 h 349"/>
                        <a:gd name="T10" fmla="*/ 18 w 300"/>
                        <a:gd name="T11" fmla="*/ 299 h 349"/>
                        <a:gd name="T12" fmla="*/ 9 w 300"/>
                        <a:gd name="T13" fmla="*/ 286 h 349"/>
                        <a:gd name="T14" fmla="*/ 4 w 300"/>
                        <a:gd name="T15" fmla="*/ 276 h 349"/>
                        <a:gd name="T16" fmla="*/ 0 w 300"/>
                        <a:gd name="T17" fmla="*/ 269 h 349"/>
                        <a:gd name="T18" fmla="*/ 0 w 300"/>
                        <a:gd name="T19" fmla="*/ 265 h 349"/>
                        <a:gd name="T20" fmla="*/ 0 w 300"/>
                        <a:gd name="T21" fmla="*/ 0 h 349"/>
                        <a:gd name="T22" fmla="*/ 300 w 300"/>
                        <a:gd name="T23" fmla="*/ 0 h 349"/>
                        <a:gd name="T24" fmla="*/ 300 w 300"/>
                        <a:gd name="T25" fmla="*/ 213 h 349"/>
                        <a:gd name="T26" fmla="*/ 295 w 300"/>
                        <a:gd name="T27" fmla="*/ 228 h 349"/>
                        <a:gd name="T28" fmla="*/ 287 w 300"/>
                        <a:gd name="T29" fmla="*/ 245 h 349"/>
                        <a:gd name="T30" fmla="*/ 282 w 300"/>
                        <a:gd name="T31" fmla="*/ 258 h 349"/>
                        <a:gd name="T32" fmla="*/ 276 w 300"/>
                        <a:gd name="T33" fmla="*/ 267 h 349"/>
                        <a:gd name="T34" fmla="*/ 274 w 300"/>
                        <a:gd name="T35" fmla="*/ 271 h 349"/>
                        <a:gd name="T36" fmla="*/ 259 w 300"/>
                        <a:gd name="T37" fmla="*/ 286 h 349"/>
                        <a:gd name="T38" fmla="*/ 241 w 300"/>
                        <a:gd name="T39" fmla="*/ 299 h 349"/>
                        <a:gd name="T40" fmla="*/ 219 w 300"/>
                        <a:gd name="T41" fmla="*/ 312 h 349"/>
                        <a:gd name="T42" fmla="*/ 194 w 300"/>
                        <a:gd name="T43" fmla="*/ 324 h 349"/>
                        <a:gd name="T44" fmla="*/ 174 w 300"/>
                        <a:gd name="T45" fmla="*/ 334 h 349"/>
                        <a:gd name="T46" fmla="*/ 156 w 300"/>
                        <a:gd name="T47" fmla="*/ 341 h 349"/>
                        <a:gd name="T48" fmla="*/ 143 w 300"/>
                        <a:gd name="T49" fmla="*/ 347 h 349"/>
                        <a:gd name="T50" fmla="*/ 139 w 300"/>
                        <a:gd name="T51" fmla="*/ 349 h 34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00"/>
                        <a:gd name="T79" fmla="*/ 0 h 349"/>
                        <a:gd name="T80" fmla="*/ 300 w 300"/>
                        <a:gd name="T81" fmla="*/ 349 h 34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00" h="349">
                          <a:moveTo>
                            <a:pt x="139" y="349"/>
                          </a:moveTo>
                          <a:lnTo>
                            <a:pt x="102" y="345"/>
                          </a:lnTo>
                          <a:lnTo>
                            <a:pt x="74" y="337"/>
                          </a:lnTo>
                          <a:lnTo>
                            <a:pt x="50" y="326"/>
                          </a:lnTo>
                          <a:lnTo>
                            <a:pt x="31" y="313"/>
                          </a:lnTo>
                          <a:lnTo>
                            <a:pt x="18" y="299"/>
                          </a:lnTo>
                          <a:lnTo>
                            <a:pt x="9" y="286"/>
                          </a:lnTo>
                          <a:lnTo>
                            <a:pt x="4" y="276"/>
                          </a:lnTo>
                          <a:lnTo>
                            <a:pt x="0" y="269"/>
                          </a:lnTo>
                          <a:lnTo>
                            <a:pt x="0" y="265"/>
                          </a:lnTo>
                          <a:lnTo>
                            <a:pt x="0" y="0"/>
                          </a:lnTo>
                          <a:lnTo>
                            <a:pt x="300" y="0"/>
                          </a:lnTo>
                          <a:lnTo>
                            <a:pt x="300" y="213"/>
                          </a:lnTo>
                          <a:lnTo>
                            <a:pt x="295" y="228"/>
                          </a:lnTo>
                          <a:lnTo>
                            <a:pt x="287" y="245"/>
                          </a:lnTo>
                          <a:lnTo>
                            <a:pt x="282" y="258"/>
                          </a:lnTo>
                          <a:lnTo>
                            <a:pt x="276" y="267"/>
                          </a:lnTo>
                          <a:lnTo>
                            <a:pt x="274" y="271"/>
                          </a:lnTo>
                          <a:lnTo>
                            <a:pt x="259" y="286"/>
                          </a:lnTo>
                          <a:lnTo>
                            <a:pt x="241" y="299"/>
                          </a:lnTo>
                          <a:lnTo>
                            <a:pt x="219" y="312"/>
                          </a:lnTo>
                          <a:lnTo>
                            <a:pt x="194" y="324"/>
                          </a:lnTo>
                          <a:lnTo>
                            <a:pt x="174" y="334"/>
                          </a:lnTo>
                          <a:lnTo>
                            <a:pt x="156" y="341"/>
                          </a:lnTo>
                          <a:lnTo>
                            <a:pt x="143" y="347"/>
                          </a:lnTo>
                          <a:lnTo>
                            <a:pt x="139" y="349"/>
                          </a:lnTo>
                          <a:close/>
                        </a:path>
                      </a:pathLst>
                    </a:custGeom>
                    <a:solidFill>
                      <a:srgbClr val="404040"/>
                    </a:solidFill>
                    <a:ln w="0">
                      <a:solidFill>
                        <a:srgbClr val="404040"/>
                      </a:solidFill>
                      <a:round/>
                      <a:headEnd/>
                      <a:tailEnd/>
                    </a:ln>
                  </p:spPr>
                  <p:txBody>
                    <a:bodyPr/>
                    <a:lstStyle/>
                    <a:p>
                      <a:pPr defTabSz="457200"/>
                      <a:endParaRPr lang="en-US">
                        <a:solidFill>
                          <a:prstClr val="black"/>
                        </a:solidFill>
                      </a:endParaRPr>
                    </a:p>
                  </p:txBody>
                </p:sp>
                <p:sp>
                  <p:nvSpPr>
                    <p:cNvPr id="9269" name="Freeform 188"/>
                    <p:cNvSpPr>
                      <a:spLocks/>
                    </p:cNvSpPr>
                    <p:nvPr/>
                  </p:nvSpPr>
                  <p:spPr bwMode="auto">
                    <a:xfrm>
                      <a:off x="880" y="2866"/>
                      <a:ext cx="258" cy="347"/>
                    </a:xfrm>
                    <a:custGeom>
                      <a:avLst/>
                      <a:gdLst>
                        <a:gd name="T0" fmla="*/ 122 w 258"/>
                        <a:gd name="T1" fmla="*/ 347 h 347"/>
                        <a:gd name="T2" fmla="*/ 87 w 258"/>
                        <a:gd name="T3" fmla="*/ 343 h 347"/>
                        <a:gd name="T4" fmla="*/ 59 w 258"/>
                        <a:gd name="T5" fmla="*/ 336 h 347"/>
                        <a:gd name="T6" fmla="*/ 39 w 258"/>
                        <a:gd name="T7" fmla="*/ 324 h 347"/>
                        <a:gd name="T8" fmla="*/ 22 w 258"/>
                        <a:gd name="T9" fmla="*/ 313 h 347"/>
                        <a:gd name="T10" fmla="*/ 11 w 258"/>
                        <a:gd name="T11" fmla="*/ 300 h 347"/>
                        <a:gd name="T12" fmla="*/ 4 w 258"/>
                        <a:gd name="T13" fmla="*/ 289 h 347"/>
                        <a:gd name="T14" fmla="*/ 0 w 258"/>
                        <a:gd name="T15" fmla="*/ 282 h 347"/>
                        <a:gd name="T16" fmla="*/ 0 w 258"/>
                        <a:gd name="T17" fmla="*/ 280 h 347"/>
                        <a:gd name="T18" fmla="*/ 0 w 258"/>
                        <a:gd name="T19" fmla="*/ 0 h 347"/>
                        <a:gd name="T20" fmla="*/ 258 w 258"/>
                        <a:gd name="T21" fmla="*/ 0 h 347"/>
                        <a:gd name="T22" fmla="*/ 258 w 258"/>
                        <a:gd name="T23" fmla="*/ 204 h 347"/>
                        <a:gd name="T24" fmla="*/ 252 w 258"/>
                        <a:gd name="T25" fmla="*/ 217 h 347"/>
                        <a:gd name="T26" fmla="*/ 247 w 258"/>
                        <a:gd name="T27" fmla="*/ 232 h 347"/>
                        <a:gd name="T28" fmla="*/ 241 w 258"/>
                        <a:gd name="T29" fmla="*/ 243 h 347"/>
                        <a:gd name="T30" fmla="*/ 237 w 258"/>
                        <a:gd name="T31" fmla="*/ 252 h 347"/>
                        <a:gd name="T32" fmla="*/ 237 w 258"/>
                        <a:gd name="T33" fmla="*/ 256 h 347"/>
                        <a:gd name="T34" fmla="*/ 224 w 258"/>
                        <a:gd name="T35" fmla="*/ 271 h 347"/>
                        <a:gd name="T36" fmla="*/ 208 w 258"/>
                        <a:gd name="T37" fmla="*/ 284 h 347"/>
                        <a:gd name="T38" fmla="*/ 189 w 258"/>
                        <a:gd name="T39" fmla="*/ 300 h 347"/>
                        <a:gd name="T40" fmla="*/ 171 w 258"/>
                        <a:gd name="T41" fmla="*/ 315 h 347"/>
                        <a:gd name="T42" fmla="*/ 152 w 258"/>
                        <a:gd name="T43" fmla="*/ 328 h 347"/>
                        <a:gd name="T44" fmla="*/ 137 w 258"/>
                        <a:gd name="T45" fmla="*/ 337 h 347"/>
                        <a:gd name="T46" fmla="*/ 126 w 258"/>
                        <a:gd name="T47" fmla="*/ 345 h 347"/>
                        <a:gd name="T48" fmla="*/ 122 w 258"/>
                        <a:gd name="T49" fmla="*/ 347 h 34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58"/>
                        <a:gd name="T76" fmla="*/ 0 h 347"/>
                        <a:gd name="T77" fmla="*/ 258 w 258"/>
                        <a:gd name="T78" fmla="*/ 347 h 34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58" h="347">
                          <a:moveTo>
                            <a:pt x="122" y="347"/>
                          </a:moveTo>
                          <a:lnTo>
                            <a:pt x="87" y="343"/>
                          </a:lnTo>
                          <a:lnTo>
                            <a:pt x="59" y="336"/>
                          </a:lnTo>
                          <a:lnTo>
                            <a:pt x="39" y="324"/>
                          </a:lnTo>
                          <a:lnTo>
                            <a:pt x="22" y="313"/>
                          </a:lnTo>
                          <a:lnTo>
                            <a:pt x="11" y="300"/>
                          </a:lnTo>
                          <a:lnTo>
                            <a:pt x="4" y="289"/>
                          </a:lnTo>
                          <a:lnTo>
                            <a:pt x="0" y="282"/>
                          </a:lnTo>
                          <a:lnTo>
                            <a:pt x="0" y="280"/>
                          </a:lnTo>
                          <a:lnTo>
                            <a:pt x="0" y="0"/>
                          </a:lnTo>
                          <a:lnTo>
                            <a:pt x="258" y="0"/>
                          </a:lnTo>
                          <a:lnTo>
                            <a:pt x="258" y="204"/>
                          </a:lnTo>
                          <a:lnTo>
                            <a:pt x="252" y="217"/>
                          </a:lnTo>
                          <a:lnTo>
                            <a:pt x="247" y="232"/>
                          </a:lnTo>
                          <a:lnTo>
                            <a:pt x="241" y="243"/>
                          </a:lnTo>
                          <a:lnTo>
                            <a:pt x="237" y="252"/>
                          </a:lnTo>
                          <a:lnTo>
                            <a:pt x="237" y="256"/>
                          </a:lnTo>
                          <a:lnTo>
                            <a:pt x="224" y="271"/>
                          </a:lnTo>
                          <a:lnTo>
                            <a:pt x="208" y="284"/>
                          </a:lnTo>
                          <a:lnTo>
                            <a:pt x="189" y="300"/>
                          </a:lnTo>
                          <a:lnTo>
                            <a:pt x="171" y="315"/>
                          </a:lnTo>
                          <a:lnTo>
                            <a:pt x="152" y="328"/>
                          </a:lnTo>
                          <a:lnTo>
                            <a:pt x="137" y="337"/>
                          </a:lnTo>
                          <a:lnTo>
                            <a:pt x="126" y="345"/>
                          </a:lnTo>
                          <a:lnTo>
                            <a:pt x="122" y="347"/>
                          </a:lnTo>
                          <a:close/>
                        </a:path>
                      </a:pathLst>
                    </a:custGeom>
                    <a:solidFill>
                      <a:srgbClr val="606060"/>
                    </a:solidFill>
                    <a:ln w="0">
                      <a:solidFill>
                        <a:srgbClr val="606060"/>
                      </a:solidFill>
                      <a:round/>
                      <a:headEnd/>
                      <a:tailEnd/>
                    </a:ln>
                  </p:spPr>
                  <p:txBody>
                    <a:bodyPr/>
                    <a:lstStyle/>
                    <a:p>
                      <a:pPr defTabSz="457200"/>
                      <a:endParaRPr lang="en-US">
                        <a:solidFill>
                          <a:prstClr val="black"/>
                        </a:solidFill>
                      </a:endParaRPr>
                    </a:p>
                  </p:txBody>
                </p:sp>
                <p:sp>
                  <p:nvSpPr>
                    <p:cNvPr id="9270" name="Freeform 189"/>
                    <p:cNvSpPr>
                      <a:spLocks/>
                    </p:cNvSpPr>
                    <p:nvPr/>
                  </p:nvSpPr>
                  <p:spPr bwMode="auto">
                    <a:xfrm>
                      <a:off x="902" y="2866"/>
                      <a:ext cx="215" cy="347"/>
                    </a:xfrm>
                    <a:custGeom>
                      <a:avLst/>
                      <a:gdLst>
                        <a:gd name="T0" fmla="*/ 108 w 215"/>
                        <a:gd name="T1" fmla="*/ 347 h 347"/>
                        <a:gd name="T2" fmla="*/ 78 w 215"/>
                        <a:gd name="T3" fmla="*/ 343 h 347"/>
                        <a:gd name="T4" fmla="*/ 54 w 215"/>
                        <a:gd name="T5" fmla="*/ 337 h 347"/>
                        <a:gd name="T6" fmla="*/ 34 w 215"/>
                        <a:gd name="T7" fmla="*/ 328 h 347"/>
                        <a:gd name="T8" fmla="*/ 21 w 215"/>
                        <a:gd name="T9" fmla="*/ 319 h 347"/>
                        <a:gd name="T10" fmla="*/ 10 w 215"/>
                        <a:gd name="T11" fmla="*/ 310 h 347"/>
                        <a:gd name="T12" fmla="*/ 4 w 215"/>
                        <a:gd name="T13" fmla="*/ 300 h 347"/>
                        <a:gd name="T14" fmla="*/ 0 w 215"/>
                        <a:gd name="T15" fmla="*/ 295 h 347"/>
                        <a:gd name="T16" fmla="*/ 0 w 215"/>
                        <a:gd name="T17" fmla="*/ 293 h 347"/>
                        <a:gd name="T18" fmla="*/ 0 w 215"/>
                        <a:gd name="T19" fmla="*/ 0 h 347"/>
                        <a:gd name="T20" fmla="*/ 215 w 215"/>
                        <a:gd name="T21" fmla="*/ 0 h 347"/>
                        <a:gd name="T22" fmla="*/ 215 w 215"/>
                        <a:gd name="T23" fmla="*/ 193 h 347"/>
                        <a:gd name="T24" fmla="*/ 212 w 215"/>
                        <a:gd name="T25" fmla="*/ 206 h 347"/>
                        <a:gd name="T26" fmla="*/ 206 w 215"/>
                        <a:gd name="T27" fmla="*/ 217 h 347"/>
                        <a:gd name="T28" fmla="*/ 202 w 215"/>
                        <a:gd name="T29" fmla="*/ 230 h 347"/>
                        <a:gd name="T30" fmla="*/ 199 w 215"/>
                        <a:gd name="T31" fmla="*/ 239 h 347"/>
                        <a:gd name="T32" fmla="*/ 199 w 215"/>
                        <a:gd name="T33" fmla="*/ 243 h 347"/>
                        <a:gd name="T34" fmla="*/ 188 w 215"/>
                        <a:gd name="T35" fmla="*/ 254 h 347"/>
                        <a:gd name="T36" fmla="*/ 175 w 215"/>
                        <a:gd name="T37" fmla="*/ 271 h 347"/>
                        <a:gd name="T38" fmla="*/ 160 w 215"/>
                        <a:gd name="T39" fmla="*/ 287 h 347"/>
                        <a:gd name="T40" fmla="*/ 145 w 215"/>
                        <a:gd name="T41" fmla="*/ 304 h 347"/>
                        <a:gd name="T42" fmla="*/ 130 w 215"/>
                        <a:gd name="T43" fmla="*/ 321 h 347"/>
                        <a:gd name="T44" fmla="*/ 119 w 215"/>
                        <a:gd name="T45" fmla="*/ 334 h 347"/>
                        <a:gd name="T46" fmla="*/ 110 w 215"/>
                        <a:gd name="T47" fmla="*/ 343 h 347"/>
                        <a:gd name="T48" fmla="*/ 108 w 215"/>
                        <a:gd name="T49" fmla="*/ 347 h 34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5"/>
                        <a:gd name="T76" fmla="*/ 0 h 347"/>
                        <a:gd name="T77" fmla="*/ 215 w 215"/>
                        <a:gd name="T78" fmla="*/ 347 h 34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5" h="347">
                          <a:moveTo>
                            <a:pt x="108" y="347"/>
                          </a:moveTo>
                          <a:lnTo>
                            <a:pt x="78" y="343"/>
                          </a:lnTo>
                          <a:lnTo>
                            <a:pt x="54" y="337"/>
                          </a:lnTo>
                          <a:lnTo>
                            <a:pt x="34" y="328"/>
                          </a:lnTo>
                          <a:lnTo>
                            <a:pt x="21" y="319"/>
                          </a:lnTo>
                          <a:lnTo>
                            <a:pt x="10" y="310"/>
                          </a:lnTo>
                          <a:lnTo>
                            <a:pt x="4" y="300"/>
                          </a:lnTo>
                          <a:lnTo>
                            <a:pt x="0" y="295"/>
                          </a:lnTo>
                          <a:lnTo>
                            <a:pt x="0" y="293"/>
                          </a:lnTo>
                          <a:lnTo>
                            <a:pt x="0" y="0"/>
                          </a:lnTo>
                          <a:lnTo>
                            <a:pt x="215" y="0"/>
                          </a:lnTo>
                          <a:lnTo>
                            <a:pt x="215" y="193"/>
                          </a:lnTo>
                          <a:lnTo>
                            <a:pt x="212" y="206"/>
                          </a:lnTo>
                          <a:lnTo>
                            <a:pt x="206" y="217"/>
                          </a:lnTo>
                          <a:lnTo>
                            <a:pt x="202" y="230"/>
                          </a:lnTo>
                          <a:lnTo>
                            <a:pt x="199" y="239"/>
                          </a:lnTo>
                          <a:lnTo>
                            <a:pt x="199" y="243"/>
                          </a:lnTo>
                          <a:lnTo>
                            <a:pt x="188" y="254"/>
                          </a:lnTo>
                          <a:lnTo>
                            <a:pt x="175" y="271"/>
                          </a:lnTo>
                          <a:lnTo>
                            <a:pt x="160" y="287"/>
                          </a:lnTo>
                          <a:lnTo>
                            <a:pt x="145" y="304"/>
                          </a:lnTo>
                          <a:lnTo>
                            <a:pt x="130" y="321"/>
                          </a:lnTo>
                          <a:lnTo>
                            <a:pt x="119" y="334"/>
                          </a:lnTo>
                          <a:lnTo>
                            <a:pt x="110" y="343"/>
                          </a:lnTo>
                          <a:lnTo>
                            <a:pt x="108" y="347"/>
                          </a:lnTo>
                          <a:close/>
                        </a:path>
                      </a:pathLst>
                    </a:custGeom>
                    <a:solidFill>
                      <a:srgbClr val="808080"/>
                    </a:solidFill>
                    <a:ln w="0">
                      <a:solidFill>
                        <a:srgbClr val="808080"/>
                      </a:solidFill>
                      <a:round/>
                      <a:headEnd/>
                      <a:tailEnd/>
                    </a:ln>
                  </p:spPr>
                  <p:txBody>
                    <a:bodyPr/>
                    <a:lstStyle/>
                    <a:p>
                      <a:pPr defTabSz="457200"/>
                      <a:endParaRPr lang="en-US">
                        <a:solidFill>
                          <a:prstClr val="black"/>
                        </a:solidFill>
                      </a:endParaRPr>
                    </a:p>
                  </p:txBody>
                </p:sp>
                <p:sp>
                  <p:nvSpPr>
                    <p:cNvPr id="9271" name="Freeform 190"/>
                    <p:cNvSpPr>
                      <a:spLocks/>
                    </p:cNvSpPr>
                    <p:nvPr/>
                  </p:nvSpPr>
                  <p:spPr bwMode="auto">
                    <a:xfrm>
                      <a:off x="923" y="2866"/>
                      <a:ext cx="174" cy="345"/>
                    </a:xfrm>
                    <a:custGeom>
                      <a:avLst/>
                      <a:gdLst>
                        <a:gd name="T0" fmla="*/ 92 w 174"/>
                        <a:gd name="T1" fmla="*/ 345 h 345"/>
                        <a:gd name="T2" fmla="*/ 65 w 174"/>
                        <a:gd name="T3" fmla="*/ 343 h 345"/>
                        <a:gd name="T4" fmla="*/ 42 w 174"/>
                        <a:gd name="T5" fmla="*/ 337 h 345"/>
                        <a:gd name="T6" fmla="*/ 26 w 174"/>
                        <a:gd name="T7" fmla="*/ 330 h 345"/>
                        <a:gd name="T8" fmla="*/ 15 w 174"/>
                        <a:gd name="T9" fmla="*/ 323 h 345"/>
                        <a:gd name="T10" fmla="*/ 5 w 174"/>
                        <a:gd name="T11" fmla="*/ 313 h 345"/>
                        <a:gd name="T12" fmla="*/ 2 w 174"/>
                        <a:gd name="T13" fmla="*/ 308 h 345"/>
                        <a:gd name="T14" fmla="*/ 0 w 174"/>
                        <a:gd name="T15" fmla="*/ 306 h 345"/>
                        <a:gd name="T16" fmla="*/ 0 w 174"/>
                        <a:gd name="T17" fmla="*/ 2 h 345"/>
                        <a:gd name="T18" fmla="*/ 174 w 174"/>
                        <a:gd name="T19" fmla="*/ 0 h 345"/>
                        <a:gd name="T20" fmla="*/ 174 w 174"/>
                        <a:gd name="T21" fmla="*/ 184 h 345"/>
                        <a:gd name="T22" fmla="*/ 170 w 174"/>
                        <a:gd name="T23" fmla="*/ 193 h 345"/>
                        <a:gd name="T24" fmla="*/ 167 w 174"/>
                        <a:gd name="T25" fmla="*/ 204 h 345"/>
                        <a:gd name="T26" fmla="*/ 165 w 174"/>
                        <a:gd name="T27" fmla="*/ 217 h 345"/>
                        <a:gd name="T28" fmla="*/ 163 w 174"/>
                        <a:gd name="T29" fmla="*/ 226 h 345"/>
                        <a:gd name="T30" fmla="*/ 161 w 174"/>
                        <a:gd name="T31" fmla="*/ 228 h 345"/>
                        <a:gd name="T32" fmla="*/ 154 w 174"/>
                        <a:gd name="T33" fmla="*/ 239 h 345"/>
                        <a:gd name="T34" fmla="*/ 144 w 174"/>
                        <a:gd name="T35" fmla="*/ 256 h 345"/>
                        <a:gd name="T36" fmla="*/ 133 w 174"/>
                        <a:gd name="T37" fmla="*/ 274 h 345"/>
                        <a:gd name="T38" fmla="*/ 120 w 174"/>
                        <a:gd name="T39" fmla="*/ 295 h 345"/>
                        <a:gd name="T40" fmla="*/ 111 w 174"/>
                        <a:gd name="T41" fmla="*/ 313 h 345"/>
                        <a:gd name="T42" fmla="*/ 102 w 174"/>
                        <a:gd name="T43" fmla="*/ 330 h 345"/>
                        <a:gd name="T44" fmla="*/ 96 w 174"/>
                        <a:gd name="T45" fmla="*/ 341 h 345"/>
                        <a:gd name="T46" fmla="*/ 92 w 174"/>
                        <a:gd name="T47" fmla="*/ 345 h 34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4"/>
                        <a:gd name="T73" fmla="*/ 0 h 345"/>
                        <a:gd name="T74" fmla="*/ 174 w 174"/>
                        <a:gd name="T75" fmla="*/ 345 h 34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4" h="345">
                          <a:moveTo>
                            <a:pt x="92" y="345"/>
                          </a:moveTo>
                          <a:lnTo>
                            <a:pt x="65" y="343"/>
                          </a:lnTo>
                          <a:lnTo>
                            <a:pt x="42" y="337"/>
                          </a:lnTo>
                          <a:lnTo>
                            <a:pt x="26" y="330"/>
                          </a:lnTo>
                          <a:lnTo>
                            <a:pt x="15" y="323"/>
                          </a:lnTo>
                          <a:lnTo>
                            <a:pt x="5" y="313"/>
                          </a:lnTo>
                          <a:lnTo>
                            <a:pt x="2" y="308"/>
                          </a:lnTo>
                          <a:lnTo>
                            <a:pt x="0" y="306"/>
                          </a:lnTo>
                          <a:lnTo>
                            <a:pt x="0" y="2"/>
                          </a:lnTo>
                          <a:lnTo>
                            <a:pt x="174" y="0"/>
                          </a:lnTo>
                          <a:lnTo>
                            <a:pt x="174" y="184"/>
                          </a:lnTo>
                          <a:lnTo>
                            <a:pt x="170" y="193"/>
                          </a:lnTo>
                          <a:lnTo>
                            <a:pt x="167" y="204"/>
                          </a:lnTo>
                          <a:lnTo>
                            <a:pt x="165" y="217"/>
                          </a:lnTo>
                          <a:lnTo>
                            <a:pt x="163" y="226"/>
                          </a:lnTo>
                          <a:lnTo>
                            <a:pt x="161" y="228"/>
                          </a:lnTo>
                          <a:lnTo>
                            <a:pt x="154" y="239"/>
                          </a:lnTo>
                          <a:lnTo>
                            <a:pt x="144" y="256"/>
                          </a:lnTo>
                          <a:lnTo>
                            <a:pt x="133" y="274"/>
                          </a:lnTo>
                          <a:lnTo>
                            <a:pt x="120" y="295"/>
                          </a:lnTo>
                          <a:lnTo>
                            <a:pt x="111" y="313"/>
                          </a:lnTo>
                          <a:lnTo>
                            <a:pt x="102" y="330"/>
                          </a:lnTo>
                          <a:lnTo>
                            <a:pt x="96" y="341"/>
                          </a:lnTo>
                          <a:lnTo>
                            <a:pt x="92" y="345"/>
                          </a:lnTo>
                          <a:close/>
                        </a:path>
                      </a:pathLst>
                    </a:custGeom>
                    <a:solidFill>
                      <a:srgbClr val="9F9F9F"/>
                    </a:solidFill>
                    <a:ln w="0">
                      <a:solidFill>
                        <a:srgbClr val="9F9F9F"/>
                      </a:solidFill>
                      <a:round/>
                      <a:headEnd/>
                      <a:tailEnd/>
                    </a:ln>
                  </p:spPr>
                  <p:txBody>
                    <a:bodyPr/>
                    <a:lstStyle/>
                    <a:p>
                      <a:pPr defTabSz="457200"/>
                      <a:endParaRPr lang="en-US">
                        <a:solidFill>
                          <a:prstClr val="black"/>
                        </a:solidFill>
                      </a:endParaRPr>
                    </a:p>
                  </p:txBody>
                </p:sp>
                <p:sp>
                  <p:nvSpPr>
                    <p:cNvPr id="9272" name="Freeform 191"/>
                    <p:cNvSpPr>
                      <a:spLocks/>
                    </p:cNvSpPr>
                    <p:nvPr/>
                  </p:nvSpPr>
                  <p:spPr bwMode="auto">
                    <a:xfrm>
                      <a:off x="945" y="2866"/>
                      <a:ext cx="132" cy="343"/>
                    </a:xfrm>
                    <a:custGeom>
                      <a:avLst/>
                      <a:gdLst>
                        <a:gd name="T0" fmla="*/ 78 w 132"/>
                        <a:gd name="T1" fmla="*/ 343 h 343"/>
                        <a:gd name="T2" fmla="*/ 52 w 132"/>
                        <a:gd name="T3" fmla="*/ 343 h 343"/>
                        <a:gd name="T4" fmla="*/ 31 w 132"/>
                        <a:gd name="T5" fmla="*/ 339 h 343"/>
                        <a:gd name="T6" fmla="*/ 17 w 132"/>
                        <a:gd name="T7" fmla="*/ 332 h 343"/>
                        <a:gd name="T8" fmla="*/ 7 w 132"/>
                        <a:gd name="T9" fmla="*/ 326 h 343"/>
                        <a:gd name="T10" fmla="*/ 2 w 132"/>
                        <a:gd name="T11" fmla="*/ 321 h 343"/>
                        <a:gd name="T12" fmla="*/ 0 w 132"/>
                        <a:gd name="T13" fmla="*/ 319 h 343"/>
                        <a:gd name="T14" fmla="*/ 0 w 132"/>
                        <a:gd name="T15" fmla="*/ 2 h 343"/>
                        <a:gd name="T16" fmla="*/ 132 w 132"/>
                        <a:gd name="T17" fmla="*/ 0 h 343"/>
                        <a:gd name="T18" fmla="*/ 132 w 132"/>
                        <a:gd name="T19" fmla="*/ 174 h 343"/>
                        <a:gd name="T20" fmla="*/ 128 w 132"/>
                        <a:gd name="T21" fmla="*/ 184 h 343"/>
                        <a:gd name="T22" fmla="*/ 126 w 132"/>
                        <a:gd name="T23" fmla="*/ 198 h 343"/>
                        <a:gd name="T24" fmla="*/ 124 w 132"/>
                        <a:gd name="T25" fmla="*/ 210 h 343"/>
                        <a:gd name="T26" fmla="*/ 122 w 132"/>
                        <a:gd name="T27" fmla="*/ 215 h 343"/>
                        <a:gd name="T28" fmla="*/ 119 w 132"/>
                        <a:gd name="T29" fmla="*/ 224 h 343"/>
                        <a:gd name="T30" fmla="*/ 111 w 132"/>
                        <a:gd name="T31" fmla="*/ 241 h 343"/>
                        <a:gd name="T32" fmla="*/ 104 w 132"/>
                        <a:gd name="T33" fmla="*/ 261 h 343"/>
                        <a:gd name="T34" fmla="*/ 96 w 132"/>
                        <a:gd name="T35" fmla="*/ 284 h 343"/>
                        <a:gd name="T36" fmla="*/ 89 w 132"/>
                        <a:gd name="T37" fmla="*/ 306 h 343"/>
                        <a:gd name="T38" fmla="*/ 83 w 132"/>
                        <a:gd name="T39" fmla="*/ 324 h 343"/>
                        <a:gd name="T40" fmla="*/ 80 w 132"/>
                        <a:gd name="T41" fmla="*/ 337 h 343"/>
                        <a:gd name="T42" fmla="*/ 78 w 132"/>
                        <a:gd name="T43" fmla="*/ 343 h 34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2"/>
                        <a:gd name="T67" fmla="*/ 0 h 343"/>
                        <a:gd name="T68" fmla="*/ 132 w 132"/>
                        <a:gd name="T69" fmla="*/ 343 h 34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2" h="343">
                          <a:moveTo>
                            <a:pt x="78" y="343"/>
                          </a:moveTo>
                          <a:lnTo>
                            <a:pt x="52" y="343"/>
                          </a:lnTo>
                          <a:lnTo>
                            <a:pt x="31" y="339"/>
                          </a:lnTo>
                          <a:lnTo>
                            <a:pt x="17" y="332"/>
                          </a:lnTo>
                          <a:lnTo>
                            <a:pt x="7" y="326"/>
                          </a:lnTo>
                          <a:lnTo>
                            <a:pt x="2" y="321"/>
                          </a:lnTo>
                          <a:lnTo>
                            <a:pt x="0" y="319"/>
                          </a:lnTo>
                          <a:lnTo>
                            <a:pt x="0" y="2"/>
                          </a:lnTo>
                          <a:lnTo>
                            <a:pt x="132" y="0"/>
                          </a:lnTo>
                          <a:lnTo>
                            <a:pt x="132" y="174"/>
                          </a:lnTo>
                          <a:lnTo>
                            <a:pt x="128" y="184"/>
                          </a:lnTo>
                          <a:lnTo>
                            <a:pt x="126" y="198"/>
                          </a:lnTo>
                          <a:lnTo>
                            <a:pt x="124" y="210"/>
                          </a:lnTo>
                          <a:lnTo>
                            <a:pt x="122" y="215"/>
                          </a:lnTo>
                          <a:lnTo>
                            <a:pt x="119" y="224"/>
                          </a:lnTo>
                          <a:lnTo>
                            <a:pt x="111" y="241"/>
                          </a:lnTo>
                          <a:lnTo>
                            <a:pt x="104" y="261"/>
                          </a:lnTo>
                          <a:lnTo>
                            <a:pt x="96" y="284"/>
                          </a:lnTo>
                          <a:lnTo>
                            <a:pt x="89" y="306"/>
                          </a:lnTo>
                          <a:lnTo>
                            <a:pt x="83" y="324"/>
                          </a:lnTo>
                          <a:lnTo>
                            <a:pt x="80" y="337"/>
                          </a:lnTo>
                          <a:lnTo>
                            <a:pt x="78" y="343"/>
                          </a:lnTo>
                          <a:close/>
                        </a:path>
                      </a:pathLst>
                    </a:custGeom>
                    <a:solidFill>
                      <a:srgbClr val="BFBFBF"/>
                    </a:solidFill>
                    <a:ln w="0">
                      <a:solidFill>
                        <a:srgbClr val="BFBFBF"/>
                      </a:solidFill>
                      <a:round/>
                      <a:headEnd/>
                      <a:tailEnd/>
                    </a:ln>
                  </p:spPr>
                  <p:txBody>
                    <a:bodyPr/>
                    <a:lstStyle/>
                    <a:p>
                      <a:pPr defTabSz="457200"/>
                      <a:endParaRPr lang="en-US">
                        <a:solidFill>
                          <a:prstClr val="black"/>
                        </a:solidFill>
                      </a:endParaRPr>
                    </a:p>
                  </p:txBody>
                </p:sp>
                <p:sp>
                  <p:nvSpPr>
                    <p:cNvPr id="9273" name="Freeform 192"/>
                    <p:cNvSpPr>
                      <a:spLocks/>
                    </p:cNvSpPr>
                    <p:nvPr/>
                  </p:nvSpPr>
                  <p:spPr bwMode="auto">
                    <a:xfrm>
                      <a:off x="967" y="2866"/>
                      <a:ext cx="89" cy="343"/>
                    </a:xfrm>
                    <a:custGeom>
                      <a:avLst/>
                      <a:gdLst>
                        <a:gd name="T0" fmla="*/ 61 w 89"/>
                        <a:gd name="T1" fmla="*/ 341 h 343"/>
                        <a:gd name="T2" fmla="*/ 39 w 89"/>
                        <a:gd name="T3" fmla="*/ 343 h 343"/>
                        <a:gd name="T4" fmla="*/ 22 w 89"/>
                        <a:gd name="T5" fmla="*/ 341 h 343"/>
                        <a:gd name="T6" fmla="*/ 9 w 89"/>
                        <a:gd name="T7" fmla="*/ 337 h 343"/>
                        <a:gd name="T8" fmla="*/ 2 w 89"/>
                        <a:gd name="T9" fmla="*/ 334 h 343"/>
                        <a:gd name="T10" fmla="*/ 0 w 89"/>
                        <a:gd name="T11" fmla="*/ 334 h 343"/>
                        <a:gd name="T12" fmla="*/ 0 w 89"/>
                        <a:gd name="T13" fmla="*/ 2 h 343"/>
                        <a:gd name="T14" fmla="*/ 89 w 89"/>
                        <a:gd name="T15" fmla="*/ 0 h 343"/>
                        <a:gd name="T16" fmla="*/ 89 w 89"/>
                        <a:gd name="T17" fmla="*/ 163 h 343"/>
                        <a:gd name="T18" fmla="*/ 87 w 89"/>
                        <a:gd name="T19" fmla="*/ 171 h 343"/>
                        <a:gd name="T20" fmla="*/ 85 w 89"/>
                        <a:gd name="T21" fmla="*/ 184 h 343"/>
                        <a:gd name="T22" fmla="*/ 85 w 89"/>
                        <a:gd name="T23" fmla="*/ 197 h 343"/>
                        <a:gd name="T24" fmla="*/ 84 w 89"/>
                        <a:gd name="T25" fmla="*/ 202 h 343"/>
                        <a:gd name="T26" fmla="*/ 82 w 89"/>
                        <a:gd name="T27" fmla="*/ 210 h 343"/>
                        <a:gd name="T28" fmla="*/ 78 w 89"/>
                        <a:gd name="T29" fmla="*/ 226 h 343"/>
                        <a:gd name="T30" fmla="*/ 74 w 89"/>
                        <a:gd name="T31" fmla="*/ 248 h 343"/>
                        <a:gd name="T32" fmla="*/ 71 w 89"/>
                        <a:gd name="T33" fmla="*/ 274 h 343"/>
                        <a:gd name="T34" fmla="*/ 67 w 89"/>
                        <a:gd name="T35" fmla="*/ 299 h 343"/>
                        <a:gd name="T36" fmla="*/ 65 w 89"/>
                        <a:gd name="T37" fmla="*/ 321 h 343"/>
                        <a:gd name="T38" fmla="*/ 63 w 89"/>
                        <a:gd name="T39" fmla="*/ 336 h 343"/>
                        <a:gd name="T40" fmla="*/ 61 w 89"/>
                        <a:gd name="T41" fmla="*/ 341 h 34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
                        <a:gd name="T64" fmla="*/ 0 h 343"/>
                        <a:gd name="T65" fmla="*/ 89 w 89"/>
                        <a:gd name="T66" fmla="*/ 343 h 34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 h="343">
                          <a:moveTo>
                            <a:pt x="61" y="341"/>
                          </a:moveTo>
                          <a:lnTo>
                            <a:pt x="39" y="343"/>
                          </a:lnTo>
                          <a:lnTo>
                            <a:pt x="22" y="341"/>
                          </a:lnTo>
                          <a:lnTo>
                            <a:pt x="9" y="337"/>
                          </a:lnTo>
                          <a:lnTo>
                            <a:pt x="2" y="334"/>
                          </a:lnTo>
                          <a:lnTo>
                            <a:pt x="0" y="334"/>
                          </a:lnTo>
                          <a:lnTo>
                            <a:pt x="0" y="2"/>
                          </a:lnTo>
                          <a:lnTo>
                            <a:pt x="89" y="0"/>
                          </a:lnTo>
                          <a:lnTo>
                            <a:pt x="89" y="163"/>
                          </a:lnTo>
                          <a:lnTo>
                            <a:pt x="87" y="171"/>
                          </a:lnTo>
                          <a:lnTo>
                            <a:pt x="85" y="184"/>
                          </a:lnTo>
                          <a:lnTo>
                            <a:pt x="85" y="197"/>
                          </a:lnTo>
                          <a:lnTo>
                            <a:pt x="84" y="202"/>
                          </a:lnTo>
                          <a:lnTo>
                            <a:pt x="82" y="210"/>
                          </a:lnTo>
                          <a:lnTo>
                            <a:pt x="78" y="226"/>
                          </a:lnTo>
                          <a:lnTo>
                            <a:pt x="74" y="248"/>
                          </a:lnTo>
                          <a:lnTo>
                            <a:pt x="71" y="274"/>
                          </a:lnTo>
                          <a:lnTo>
                            <a:pt x="67" y="299"/>
                          </a:lnTo>
                          <a:lnTo>
                            <a:pt x="65" y="321"/>
                          </a:lnTo>
                          <a:lnTo>
                            <a:pt x="63" y="336"/>
                          </a:lnTo>
                          <a:lnTo>
                            <a:pt x="61" y="341"/>
                          </a:lnTo>
                          <a:close/>
                        </a:path>
                      </a:pathLst>
                    </a:custGeom>
                    <a:solidFill>
                      <a:srgbClr val="DFDFDF"/>
                    </a:solidFill>
                    <a:ln w="0">
                      <a:solidFill>
                        <a:srgbClr val="DFDFDF"/>
                      </a:solidFill>
                      <a:round/>
                      <a:headEnd/>
                      <a:tailEnd/>
                    </a:ln>
                  </p:spPr>
                  <p:txBody>
                    <a:bodyPr/>
                    <a:lstStyle/>
                    <a:p>
                      <a:pPr defTabSz="457200"/>
                      <a:endParaRPr lang="en-US">
                        <a:solidFill>
                          <a:prstClr val="black"/>
                        </a:solidFill>
                      </a:endParaRPr>
                    </a:p>
                  </p:txBody>
                </p:sp>
                <p:sp>
                  <p:nvSpPr>
                    <p:cNvPr id="9274" name="Freeform 193"/>
                    <p:cNvSpPr>
                      <a:spLocks/>
                    </p:cNvSpPr>
                    <p:nvPr/>
                  </p:nvSpPr>
                  <p:spPr bwMode="auto">
                    <a:xfrm>
                      <a:off x="989" y="2866"/>
                      <a:ext cx="47" cy="347"/>
                    </a:xfrm>
                    <a:custGeom>
                      <a:avLst/>
                      <a:gdLst>
                        <a:gd name="T0" fmla="*/ 47 w 47"/>
                        <a:gd name="T1" fmla="*/ 0 h 347"/>
                        <a:gd name="T2" fmla="*/ 47 w 47"/>
                        <a:gd name="T3" fmla="*/ 341 h 347"/>
                        <a:gd name="T4" fmla="*/ 23 w 47"/>
                        <a:gd name="T5" fmla="*/ 345 h 347"/>
                        <a:gd name="T6" fmla="*/ 6 w 47"/>
                        <a:gd name="T7" fmla="*/ 347 h 347"/>
                        <a:gd name="T8" fmla="*/ 0 w 47"/>
                        <a:gd name="T9" fmla="*/ 347 h 347"/>
                        <a:gd name="T10" fmla="*/ 0 w 47"/>
                        <a:gd name="T11" fmla="*/ 4 h 347"/>
                        <a:gd name="T12" fmla="*/ 47 w 47"/>
                        <a:gd name="T13" fmla="*/ 0 h 347"/>
                        <a:gd name="T14" fmla="*/ 0 60000 65536"/>
                        <a:gd name="T15" fmla="*/ 0 60000 65536"/>
                        <a:gd name="T16" fmla="*/ 0 60000 65536"/>
                        <a:gd name="T17" fmla="*/ 0 60000 65536"/>
                        <a:gd name="T18" fmla="*/ 0 60000 65536"/>
                        <a:gd name="T19" fmla="*/ 0 60000 65536"/>
                        <a:gd name="T20" fmla="*/ 0 60000 65536"/>
                        <a:gd name="T21" fmla="*/ 0 w 47"/>
                        <a:gd name="T22" fmla="*/ 0 h 347"/>
                        <a:gd name="T23" fmla="*/ 47 w 47"/>
                        <a:gd name="T24" fmla="*/ 347 h 3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347">
                          <a:moveTo>
                            <a:pt x="47" y="0"/>
                          </a:moveTo>
                          <a:lnTo>
                            <a:pt x="47" y="341"/>
                          </a:lnTo>
                          <a:lnTo>
                            <a:pt x="23" y="345"/>
                          </a:lnTo>
                          <a:lnTo>
                            <a:pt x="6" y="347"/>
                          </a:lnTo>
                          <a:lnTo>
                            <a:pt x="0" y="347"/>
                          </a:lnTo>
                          <a:lnTo>
                            <a:pt x="0" y="4"/>
                          </a:lnTo>
                          <a:lnTo>
                            <a:pt x="47" y="0"/>
                          </a:lnTo>
                          <a:close/>
                        </a:path>
                      </a:pathLst>
                    </a:custGeom>
                    <a:solidFill>
                      <a:srgbClr val="FFFFFF"/>
                    </a:solidFill>
                    <a:ln w="0">
                      <a:solidFill>
                        <a:srgbClr val="FFFFFF"/>
                      </a:solidFill>
                      <a:round/>
                      <a:headEnd/>
                      <a:tailEnd/>
                    </a:ln>
                  </p:spPr>
                  <p:txBody>
                    <a:bodyPr/>
                    <a:lstStyle/>
                    <a:p>
                      <a:pPr defTabSz="457200"/>
                      <a:endParaRPr lang="en-US">
                        <a:solidFill>
                          <a:prstClr val="black"/>
                        </a:solidFill>
                      </a:endParaRPr>
                    </a:p>
                  </p:txBody>
                </p:sp>
                <p:sp>
                  <p:nvSpPr>
                    <p:cNvPr id="9275" name="Freeform 194"/>
                    <p:cNvSpPr>
                      <a:spLocks noEditPoints="1"/>
                    </p:cNvSpPr>
                    <p:nvPr/>
                  </p:nvSpPr>
                  <p:spPr bwMode="auto">
                    <a:xfrm>
                      <a:off x="826" y="2998"/>
                      <a:ext cx="102" cy="107"/>
                    </a:xfrm>
                    <a:custGeom>
                      <a:avLst/>
                      <a:gdLst>
                        <a:gd name="T0" fmla="*/ 52 w 102"/>
                        <a:gd name="T1" fmla="*/ 24 h 107"/>
                        <a:gd name="T2" fmla="*/ 65 w 102"/>
                        <a:gd name="T3" fmla="*/ 66 h 107"/>
                        <a:gd name="T4" fmla="*/ 37 w 102"/>
                        <a:gd name="T5" fmla="*/ 66 h 107"/>
                        <a:gd name="T6" fmla="*/ 52 w 102"/>
                        <a:gd name="T7" fmla="*/ 24 h 107"/>
                        <a:gd name="T8" fmla="*/ 0 w 102"/>
                        <a:gd name="T9" fmla="*/ 107 h 107"/>
                        <a:gd name="T10" fmla="*/ 24 w 102"/>
                        <a:gd name="T11" fmla="*/ 107 h 107"/>
                        <a:gd name="T12" fmla="*/ 32 w 102"/>
                        <a:gd name="T13" fmla="*/ 85 h 107"/>
                        <a:gd name="T14" fmla="*/ 71 w 102"/>
                        <a:gd name="T15" fmla="*/ 85 h 107"/>
                        <a:gd name="T16" fmla="*/ 78 w 102"/>
                        <a:gd name="T17" fmla="*/ 107 h 107"/>
                        <a:gd name="T18" fmla="*/ 102 w 102"/>
                        <a:gd name="T19" fmla="*/ 107 h 107"/>
                        <a:gd name="T20" fmla="*/ 65 w 102"/>
                        <a:gd name="T21" fmla="*/ 0 h 107"/>
                        <a:gd name="T22" fmla="*/ 39 w 102"/>
                        <a:gd name="T23" fmla="*/ 0 h 107"/>
                        <a:gd name="T24" fmla="*/ 0 w 102"/>
                        <a:gd name="T25" fmla="*/ 107 h 1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2"/>
                        <a:gd name="T40" fmla="*/ 0 h 107"/>
                        <a:gd name="T41" fmla="*/ 102 w 102"/>
                        <a:gd name="T42" fmla="*/ 107 h 10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2" h="107">
                          <a:moveTo>
                            <a:pt x="52" y="24"/>
                          </a:moveTo>
                          <a:lnTo>
                            <a:pt x="65" y="66"/>
                          </a:lnTo>
                          <a:lnTo>
                            <a:pt x="37" y="66"/>
                          </a:lnTo>
                          <a:lnTo>
                            <a:pt x="52" y="24"/>
                          </a:lnTo>
                          <a:close/>
                          <a:moveTo>
                            <a:pt x="0" y="107"/>
                          </a:moveTo>
                          <a:lnTo>
                            <a:pt x="24" y="107"/>
                          </a:lnTo>
                          <a:lnTo>
                            <a:pt x="32" y="85"/>
                          </a:lnTo>
                          <a:lnTo>
                            <a:pt x="71" y="85"/>
                          </a:lnTo>
                          <a:lnTo>
                            <a:pt x="78" y="107"/>
                          </a:lnTo>
                          <a:lnTo>
                            <a:pt x="102" y="107"/>
                          </a:lnTo>
                          <a:lnTo>
                            <a:pt x="65" y="0"/>
                          </a:lnTo>
                          <a:lnTo>
                            <a:pt x="39" y="0"/>
                          </a:lnTo>
                          <a:lnTo>
                            <a:pt x="0" y="107"/>
                          </a:lnTo>
                          <a:close/>
                        </a:path>
                      </a:pathLst>
                    </a:custGeom>
                    <a:solidFill>
                      <a:srgbClr val="FFFFFF"/>
                    </a:solidFill>
                    <a:ln w="0">
                      <a:solidFill>
                        <a:srgbClr val="FFFFFF"/>
                      </a:solidFill>
                      <a:round/>
                      <a:headEnd/>
                      <a:tailEnd/>
                    </a:ln>
                  </p:spPr>
                  <p:txBody>
                    <a:bodyPr/>
                    <a:lstStyle/>
                    <a:p>
                      <a:pPr defTabSz="457200"/>
                      <a:endParaRPr lang="en-US">
                        <a:solidFill>
                          <a:prstClr val="black"/>
                        </a:solidFill>
                      </a:endParaRPr>
                    </a:p>
                  </p:txBody>
                </p:sp>
                <p:sp>
                  <p:nvSpPr>
                    <p:cNvPr id="9276" name="Freeform 195"/>
                    <p:cNvSpPr>
                      <a:spLocks/>
                    </p:cNvSpPr>
                    <p:nvPr/>
                  </p:nvSpPr>
                  <p:spPr bwMode="auto">
                    <a:xfrm>
                      <a:off x="813" y="2762"/>
                      <a:ext cx="386" cy="200"/>
                    </a:xfrm>
                    <a:custGeom>
                      <a:avLst/>
                      <a:gdLst>
                        <a:gd name="T0" fmla="*/ 193 w 386"/>
                        <a:gd name="T1" fmla="*/ 200 h 200"/>
                        <a:gd name="T2" fmla="*/ 238 w 386"/>
                        <a:gd name="T3" fmla="*/ 199 h 200"/>
                        <a:gd name="T4" fmla="*/ 278 w 386"/>
                        <a:gd name="T5" fmla="*/ 191 h 200"/>
                        <a:gd name="T6" fmla="*/ 314 w 386"/>
                        <a:gd name="T7" fmla="*/ 178 h 200"/>
                        <a:gd name="T8" fmla="*/ 343 w 386"/>
                        <a:gd name="T9" fmla="*/ 163 h 200"/>
                        <a:gd name="T10" fmla="*/ 366 w 386"/>
                        <a:gd name="T11" fmla="*/ 145 h 200"/>
                        <a:gd name="T12" fmla="*/ 380 w 386"/>
                        <a:gd name="T13" fmla="*/ 124 h 200"/>
                        <a:gd name="T14" fmla="*/ 386 w 386"/>
                        <a:gd name="T15" fmla="*/ 100 h 200"/>
                        <a:gd name="T16" fmla="*/ 380 w 386"/>
                        <a:gd name="T17" fmla="*/ 78 h 200"/>
                        <a:gd name="T18" fmla="*/ 366 w 386"/>
                        <a:gd name="T19" fmla="*/ 56 h 200"/>
                        <a:gd name="T20" fmla="*/ 343 w 386"/>
                        <a:gd name="T21" fmla="*/ 37 h 200"/>
                        <a:gd name="T22" fmla="*/ 314 w 386"/>
                        <a:gd name="T23" fmla="*/ 22 h 200"/>
                        <a:gd name="T24" fmla="*/ 278 w 386"/>
                        <a:gd name="T25" fmla="*/ 11 h 200"/>
                        <a:gd name="T26" fmla="*/ 238 w 386"/>
                        <a:gd name="T27" fmla="*/ 2 h 200"/>
                        <a:gd name="T28" fmla="*/ 193 w 386"/>
                        <a:gd name="T29" fmla="*/ 0 h 200"/>
                        <a:gd name="T30" fmla="*/ 149 w 386"/>
                        <a:gd name="T31" fmla="*/ 2 h 200"/>
                        <a:gd name="T32" fmla="*/ 110 w 386"/>
                        <a:gd name="T33" fmla="*/ 11 h 200"/>
                        <a:gd name="T34" fmla="*/ 73 w 386"/>
                        <a:gd name="T35" fmla="*/ 22 h 200"/>
                        <a:gd name="T36" fmla="*/ 43 w 386"/>
                        <a:gd name="T37" fmla="*/ 37 h 200"/>
                        <a:gd name="T38" fmla="*/ 21 w 386"/>
                        <a:gd name="T39" fmla="*/ 56 h 200"/>
                        <a:gd name="T40" fmla="*/ 6 w 386"/>
                        <a:gd name="T41" fmla="*/ 78 h 200"/>
                        <a:gd name="T42" fmla="*/ 0 w 386"/>
                        <a:gd name="T43" fmla="*/ 100 h 200"/>
                        <a:gd name="T44" fmla="*/ 6 w 386"/>
                        <a:gd name="T45" fmla="*/ 124 h 200"/>
                        <a:gd name="T46" fmla="*/ 21 w 386"/>
                        <a:gd name="T47" fmla="*/ 145 h 200"/>
                        <a:gd name="T48" fmla="*/ 43 w 386"/>
                        <a:gd name="T49" fmla="*/ 163 h 200"/>
                        <a:gd name="T50" fmla="*/ 73 w 386"/>
                        <a:gd name="T51" fmla="*/ 178 h 200"/>
                        <a:gd name="T52" fmla="*/ 110 w 386"/>
                        <a:gd name="T53" fmla="*/ 191 h 200"/>
                        <a:gd name="T54" fmla="*/ 149 w 386"/>
                        <a:gd name="T55" fmla="*/ 199 h 200"/>
                        <a:gd name="T56" fmla="*/ 193 w 386"/>
                        <a:gd name="T57" fmla="*/ 200 h 2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86"/>
                        <a:gd name="T88" fmla="*/ 0 h 200"/>
                        <a:gd name="T89" fmla="*/ 386 w 386"/>
                        <a:gd name="T90" fmla="*/ 200 h 20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86" h="200">
                          <a:moveTo>
                            <a:pt x="193" y="200"/>
                          </a:moveTo>
                          <a:lnTo>
                            <a:pt x="238" y="199"/>
                          </a:lnTo>
                          <a:lnTo>
                            <a:pt x="278" y="191"/>
                          </a:lnTo>
                          <a:lnTo>
                            <a:pt x="314" y="178"/>
                          </a:lnTo>
                          <a:lnTo>
                            <a:pt x="343" y="163"/>
                          </a:lnTo>
                          <a:lnTo>
                            <a:pt x="366" y="145"/>
                          </a:lnTo>
                          <a:lnTo>
                            <a:pt x="380" y="124"/>
                          </a:lnTo>
                          <a:lnTo>
                            <a:pt x="386" y="100"/>
                          </a:lnTo>
                          <a:lnTo>
                            <a:pt x="380" y="78"/>
                          </a:lnTo>
                          <a:lnTo>
                            <a:pt x="366" y="56"/>
                          </a:lnTo>
                          <a:lnTo>
                            <a:pt x="343" y="37"/>
                          </a:lnTo>
                          <a:lnTo>
                            <a:pt x="314" y="22"/>
                          </a:lnTo>
                          <a:lnTo>
                            <a:pt x="278" y="11"/>
                          </a:lnTo>
                          <a:lnTo>
                            <a:pt x="238" y="2"/>
                          </a:lnTo>
                          <a:lnTo>
                            <a:pt x="193" y="0"/>
                          </a:lnTo>
                          <a:lnTo>
                            <a:pt x="149" y="2"/>
                          </a:lnTo>
                          <a:lnTo>
                            <a:pt x="110" y="11"/>
                          </a:lnTo>
                          <a:lnTo>
                            <a:pt x="73" y="22"/>
                          </a:lnTo>
                          <a:lnTo>
                            <a:pt x="43" y="37"/>
                          </a:lnTo>
                          <a:lnTo>
                            <a:pt x="21" y="56"/>
                          </a:lnTo>
                          <a:lnTo>
                            <a:pt x="6" y="78"/>
                          </a:lnTo>
                          <a:lnTo>
                            <a:pt x="0" y="100"/>
                          </a:lnTo>
                          <a:lnTo>
                            <a:pt x="6" y="124"/>
                          </a:lnTo>
                          <a:lnTo>
                            <a:pt x="21" y="145"/>
                          </a:lnTo>
                          <a:lnTo>
                            <a:pt x="43" y="163"/>
                          </a:lnTo>
                          <a:lnTo>
                            <a:pt x="73" y="178"/>
                          </a:lnTo>
                          <a:lnTo>
                            <a:pt x="110" y="191"/>
                          </a:lnTo>
                          <a:lnTo>
                            <a:pt x="149" y="199"/>
                          </a:lnTo>
                          <a:lnTo>
                            <a:pt x="193" y="200"/>
                          </a:lnTo>
                          <a:close/>
                        </a:path>
                      </a:pathLst>
                    </a:custGeom>
                    <a:solidFill>
                      <a:srgbClr val="BFBFBF"/>
                    </a:solidFill>
                    <a:ln w="0">
                      <a:solidFill>
                        <a:srgbClr val="BFBFBF"/>
                      </a:solidFill>
                      <a:round/>
                      <a:headEnd/>
                      <a:tailEnd/>
                    </a:ln>
                  </p:spPr>
                  <p:txBody>
                    <a:bodyPr/>
                    <a:lstStyle/>
                    <a:p>
                      <a:pPr defTabSz="457200"/>
                      <a:endParaRPr lang="en-US">
                        <a:solidFill>
                          <a:prstClr val="black"/>
                        </a:solidFill>
                      </a:endParaRPr>
                    </a:p>
                  </p:txBody>
                </p:sp>
                <p:sp>
                  <p:nvSpPr>
                    <p:cNvPr id="9277" name="Freeform 196"/>
                    <p:cNvSpPr>
                      <a:spLocks/>
                    </p:cNvSpPr>
                    <p:nvPr/>
                  </p:nvSpPr>
                  <p:spPr bwMode="auto">
                    <a:xfrm>
                      <a:off x="813" y="2762"/>
                      <a:ext cx="386" cy="200"/>
                    </a:xfrm>
                    <a:custGeom>
                      <a:avLst/>
                      <a:gdLst>
                        <a:gd name="T0" fmla="*/ 193 w 386"/>
                        <a:gd name="T1" fmla="*/ 200 h 200"/>
                        <a:gd name="T2" fmla="*/ 238 w 386"/>
                        <a:gd name="T3" fmla="*/ 199 h 200"/>
                        <a:gd name="T4" fmla="*/ 278 w 386"/>
                        <a:gd name="T5" fmla="*/ 191 h 200"/>
                        <a:gd name="T6" fmla="*/ 314 w 386"/>
                        <a:gd name="T7" fmla="*/ 178 h 200"/>
                        <a:gd name="T8" fmla="*/ 343 w 386"/>
                        <a:gd name="T9" fmla="*/ 163 h 200"/>
                        <a:gd name="T10" fmla="*/ 366 w 386"/>
                        <a:gd name="T11" fmla="*/ 145 h 200"/>
                        <a:gd name="T12" fmla="*/ 380 w 386"/>
                        <a:gd name="T13" fmla="*/ 124 h 200"/>
                        <a:gd name="T14" fmla="*/ 386 w 386"/>
                        <a:gd name="T15" fmla="*/ 100 h 200"/>
                        <a:gd name="T16" fmla="*/ 380 w 386"/>
                        <a:gd name="T17" fmla="*/ 78 h 200"/>
                        <a:gd name="T18" fmla="*/ 366 w 386"/>
                        <a:gd name="T19" fmla="*/ 56 h 200"/>
                        <a:gd name="T20" fmla="*/ 343 w 386"/>
                        <a:gd name="T21" fmla="*/ 37 h 200"/>
                        <a:gd name="T22" fmla="*/ 314 w 386"/>
                        <a:gd name="T23" fmla="*/ 22 h 200"/>
                        <a:gd name="T24" fmla="*/ 278 w 386"/>
                        <a:gd name="T25" fmla="*/ 11 h 200"/>
                        <a:gd name="T26" fmla="*/ 238 w 386"/>
                        <a:gd name="T27" fmla="*/ 2 h 200"/>
                        <a:gd name="T28" fmla="*/ 193 w 386"/>
                        <a:gd name="T29" fmla="*/ 0 h 200"/>
                        <a:gd name="T30" fmla="*/ 149 w 386"/>
                        <a:gd name="T31" fmla="*/ 2 h 200"/>
                        <a:gd name="T32" fmla="*/ 110 w 386"/>
                        <a:gd name="T33" fmla="*/ 11 h 200"/>
                        <a:gd name="T34" fmla="*/ 73 w 386"/>
                        <a:gd name="T35" fmla="*/ 22 h 200"/>
                        <a:gd name="T36" fmla="*/ 43 w 386"/>
                        <a:gd name="T37" fmla="*/ 37 h 200"/>
                        <a:gd name="T38" fmla="*/ 21 w 386"/>
                        <a:gd name="T39" fmla="*/ 56 h 200"/>
                        <a:gd name="T40" fmla="*/ 6 w 386"/>
                        <a:gd name="T41" fmla="*/ 78 h 200"/>
                        <a:gd name="T42" fmla="*/ 0 w 386"/>
                        <a:gd name="T43" fmla="*/ 100 h 200"/>
                        <a:gd name="T44" fmla="*/ 6 w 386"/>
                        <a:gd name="T45" fmla="*/ 124 h 200"/>
                        <a:gd name="T46" fmla="*/ 21 w 386"/>
                        <a:gd name="T47" fmla="*/ 145 h 200"/>
                        <a:gd name="T48" fmla="*/ 43 w 386"/>
                        <a:gd name="T49" fmla="*/ 163 h 200"/>
                        <a:gd name="T50" fmla="*/ 73 w 386"/>
                        <a:gd name="T51" fmla="*/ 178 h 200"/>
                        <a:gd name="T52" fmla="*/ 110 w 386"/>
                        <a:gd name="T53" fmla="*/ 191 h 200"/>
                        <a:gd name="T54" fmla="*/ 149 w 386"/>
                        <a:gd name="T55" fmla="*/ 199 h 200"/>
                        <a:gd name="T56" fmla="*/ 193 w 386"/>
                        <a:gd name="T57" fmla="*/ 200 h 2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86"/>
                        <a:gd name="T88" fmla="*/ 0 h 200"/>
                        <a:gd name="T89" fmla="*/ 386 w 386"/>
                        <a:gd name="T90" fmla="*/ 200 h 20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86" h="200">
                          <a:moveTo>
                            <a:pt x="193" y="200"/>
                          </a:moveTo>
                          <a:lnTo>
                            <a:pt x="238" y="199"/>
                          </a:lnTo>
                          <a:lnTo>
                            <a:pt x="278" y="191"/>
                          </a:lnTo>
                          <a:lnTo>
                            <a:pt x="314" y="178"/>
                          </a:lnTo>
                          <a:lnTo>
                            <a:pt x="343" y="163"/>
                          </a:lnTo>
                          <a:lnTo>
                            <a:pt x="366" y="145"/>
                          </a:lnTo>
                          <a:lnTo>
                            <a:pt x="380" y="124"/>
                          </a:lnTo>
                          <a:lnTo>
                            <a:pt x="386" y="100"/>
                          </a:lnTo>
                          <a:lnTo>
                            <a:pt x="380" y="78"/>
                          </a:lnTo>
                          <a:lnTo>
                            <a:pt x="366" y="56"/>
                          </a:lnTo>
                          <a:lnTo>
                            <a:pt x="343" y="37"/>
                          </a:lnTo>
                          <a:lnTo>
                            <a:pt x="314" y="22"/>
                          </a:lnTo>
                          <a:lnTo>
                            <a:pt x="278" y="11"/>
                          </a:lnTo>
                          <a:lnTo>
                            <a:pt x="238" y="2"/>
                          </a:lnTo>
                          <a:lnTo>
                            <a:pt x="193" y="0"/>
                          </a:lnTo>
                          <a:lnTo>
                            <a:pt x="149" y="2"/>
                          </a:lnTo>
                          <a:lnTo>
                            <a:pt x="110" y="11"/>
                          </a:lnTo>
                          <a:lnTo>
                            <a:pt x="73" y="22"/>
                          </a:lnTo>
                          <a:lnTo>
                            <a:pt x="43" y="37"/>
                          </a:lnTo>
                          <a:lnTo>
                            <a:pt x="21" y="56"/>
                          </a:lnTo>
                          <a:lnTo>
                            <a:pt x="6" y="78"/>
                          </a:lnTo>
                          <a:lnTo>
                            <a:pt x="0" y="100"/>
                          </a:lnTo>
                          <a:lnTo>
                            <a:pt x="6" y="124"/>
                          </a:lnTo>
                          <a:lnTo>
                            <a:pt x="21" y="145"/>
                          </a:lnTo>
                          <a:lnTo>
                            <a:pt x="43" y="163"/>
                          </a:lnTo>
                          <a:lnTo>
                            <a:pt x="73" y="178"/>
                          </a:lnTo>
                          <a:lnTo>
                            <a:pt x="110" y="191"/>
                          </a:lnTo>
                          <a:lnTo>
                            <a:pt x="149" y="199"/>
                          </a:lnTo>
                          <a:lnTo>
                            <a:pt x="193" y="200"/>
                          </a:lnTo>
                        </a:path>
                      </a:pathLst>
                    </a:custGeom>
                    <a:noFill/>
                    <a:ln w="6350">
                      <a:solidFill>
                        <a:srgbClr val="000000"/>
                      </a:solidFill>
                      <a:round/>
                      <a:headEnd/>
                      <a:tailEnd/>
                    </a:ln>
                  </p:spPr>
                  <p:txBody>
                    <a:bodyPr/>
                    <a:lstStyle/>
                    <a:p>
                      <a:pPr defTabSz="457200"/>
                      <a:endParaRPr lang="en-US">
                        <a:solidFill>
                          <a:prstClr val="black"/>
                        </a:solidFill>
                      </a:endParaRPr>
                    </a:p>
                  </p:txBody>
                </p:sp>
                <p:sp>
                  <p:nvSpPr>
                    <p:cNvPr id="9278" name="Freeform 197"/>
                    <p:cNvSpPr>
                      <a:spLocks/>
                    </p:cNvSpPr>
                    <p:nvPr/>
                  </p:nvSpPr>
                  <p:spPr bwMode="auto">
                    <a:xfrm>
                      <a:off x="849" y="2742"/>
                      <a:ext cx="313" cy="191"/>
                    </a:xfrm>
                    <a:custGeom>
                      <a:avLst/>
                      <a:gdLst>
                        <a:gd name="T0" fmla="*/ 157 w 313"/>
                        <a:gd name="T1" fmla="*/ 191 h 191"/>
                        <a:gd name="T2" fmla="*/ 198 w 313"/>
                        <a:gd name="T3" fmla="*/ 187 h 191"/>
                        <a:gd name="T4" fmla="*/ 235 w 313"/>
                        <a:gd name="T5" fmla="*/ 180 h 191"/>
                        <a:gd name="T6" fmla="*/ 268 w 313"/>
                        <a:gd name="T7" fmla="*/ 167 h 191"/>
                        <a:gd name="T8" fmla="*/ 293 w 313"/>
                        <a:gd name="T9" fmla="*/ 150 h 191"/>
                        <a:gd name="T10" fmla="*/ 307 w 313"/>
                        <a:gd name="T11" fmla="*/ 130 h 191"/>
                        <a:gd name="T12" fmla="*/ 313 w 313"/>
                        <a:gd name="T13" fmla="*/ 107 h 191"/>
                        <a:gd name="T14" fmla="*/ 307 w 313"/>
                        <a:gd name="T15" fmla="*/ 85 h 191"/>
                        <a:gd name="T16" fmla="*/ 293 w 313"/>
                        <a:gd name="T17" fmla="*/ 59 h 191"/>
                        <a:gd name="T18" fmla="*/ 268 w 313"/>
                        <a:gd name="T19" fmla="*/ 37 h 191"/>
                        <a:gd name="T20" fmla="*/ 235 w 313"/>
                        <a:gd name="T21" fmla="*/ 18 h 191"/>
                        <a:gd name="T22" fmla="*/ 198 w 313"/>
                        <a:gd name="T23" fmla="*/ 5 h 191"/>
                        <a:gd name="T24" fmla="*/ 157 w 313"/>
                        <a:gd name="T25" fmla="*/ 0 h 191"/>
                        <a:gd name="T26" fmla="*/ 114 w 313"/>
                        <a:gd name="T27" fmla="*/ 5 h 191"/>
                        <a:gd name="T28" fmla="*/ 77 w 313"/>
                        <a:gd name="T29" fmla="*/ 18 h 191"/>
                        <a:gd name="T30" fmla="*/ 46 w 313"/>
                        <a:gd name="T31" fmla="*/ 37 h 191"/>
                        <a:gd name="T32" fmla="*/ 22 w 313"/>
                        <a:gd name="T33" fmla="*/ 59 h 191"/>
                        <a:gd name="T34" fmla="*/ 5 w 313"/>
                        <a:gd name="T35" fmla="*/ 85 h 191"/>
                        <a:gd name="T36" fmla="*/ 0 w 313"/>
                        <a:gd name="T37" fmla="*/ 107 h 191"/>
                        <a:gd name="T38" fmla="*/ 5 w 313"/>
                        <a:gd name="T39" fmla="*/ 130 h 191"/>
                        <a:gd name="T40" fmla="*/ 22 w 313"/>
                        <a:gd name="T41" fmla="*/ 150 h 191"/>
                        <a:gd name="T42" fmla="*/ 46 w 313"/>
                        <a:gd name="T43" fmla="*/ 167 h 191"/>
                        <a:gd name="T44" fmla="*/ 77 w 313"/>
                        <a:gd name="T45" fmla="*/ 180 h 191"/>
                        <a:gd name="T46" fmla="*/ 114 w 313"/>
                        <a:gd name="T47" fmla="*/ 187 h 191"/>
                        <a:gd name="T48" fmla="*/ 157 w 313"/>
                        <a:gd name="T49" fmla="*/ 191 h 19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13"/>
                        <a:gd name="T76" fmla="*/ 0 h 191"/>
                        <a:gd name="T77" fmla="*/ 313 w 313"/>
                        <a:gd name="T78" fmla="*/ 191 h 19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13" h="191">
                          <a:moveTo>
                            <a:pt x="157" y="191"/>
                          </a:moveTo>
                          <a:lnTo>
                            <a:pt x="198" y="187"/>
                          </a:lnTo>
                          <a:lnTo>
                            <a:pt x="235" y="180"/>
                          </a:lnTo>
                          <a:lnTo>
                            <a:pt x="268" y="167"/>
                          </a:lnTo>
                          <a:lnTo>
                            <a:pt x="293" y="150"/>
                          </a:lnTo>
                          <a:lnTo>
                            <a:pt x="307" y="130"/>
                          </a:lnTo>
                          <a:lnTo>
                            <a:pt x="313" y="107"/>
                          </a:lnTo>
                          <a:lnTo>
                            <a:pt x="307" y="85"/>
                          </a:lnTo>
                          <a:lnTo>
                            <a:pt x="293" y="59"/>
                          </a:lnTo>
                          <a:lnTo>
                            <a:pt x="268" y="37"/>
                          </a:lnTo>
                          <a:lnTo>
                            <a:pt x="235" y="18"/>
                          </a:lnTo>
                          <a:lnTo>
                            <a:pt x="198" y="5"/>
                          </a:lnTo>
                          <a:lnTo>
                            <a:pt x="157" y="0"/>
                          </a:lnTo>
                          <a:lnTo>
                            <a:pt x="114" y="5"/>
                          </a:lnTo>
                          <a:lnTo>
                            <a:pt x="77" y="18"/>
                          </a:lnTo>
                          <a:lnTo>
                            <a:pt x="46" y="37"/>
                          </a:lnTo>
                          <a:lnTo>
                            <a:pt x="22" y="59"/>
                          </a:lnTo>
                          <a:lnTo>
                            <a:pt x="5" y="85"/>
                          </a:lnTo>
                          <a:lnTo>
                            <a:pt x="0" y="107"/>
                          </a:lnTo>
                          <a:lnTo>
                            <a:pt x="5" y="130"/>
                          </a:lnTo>
                          <a:lnTo>
                            <a:pt x="22" y="150"/>
                          </a:lnTo>
                          <a:lnTo>
                            <a:pt x="46" y="167"/>
                          </a:lnTo>
                          <a:lnTo>
                            <a:pt x="77" y="180"/>
                          </a:lnTo>
                          <a:lnTo>
                            <a:pt x="114" y="187"/>
                          </a:lnTo>
                          <a:lnTo>
                            <a:pt x="157" y="191"/>
                          </a:lnTo>
                          <a:close/>
                        </a:path>
                      </a:pathLst>
                    </a:custGeom>
                    <a:solidFill>
                      <a:srgbClr val="404040"/>
                    </a:solidFill>
                    <a:ln w="0">
                      <a:solidFill>
                        <a:srgbClr val="404040"/>
                      </a:solidFill>
                      <a:round/>
                      <a:headEnd/>
                      <a:tailEnd/>
                    </a:ln>
                  </p:spPr>
                  <p:txBody>
                    <a:bodyPr/>
                    <a:lstStyle/>
                    <a:p>
                      <a:pPr defTabSz="457200"/>
                      <a:endParaRPr lang="en-US">
                        <a:solidFill>
                          <a:prstClr val="black"/>
                        </a:solidFill>
                      </a:endParaRPr>
                    </a:p>
                  </p:txBody>
                </p:sp>
                <p:sp>
                  <p:nvSpPr>
                    <p:cNvPr id="9279" name="Freeform 198"/>
                    <p:cNvSpPr>
                      <a:spLocks/>
                    </p:cNvSpPr>
                    <p:nvPr/>
                  </p:nvSpPr>
                  <p:spPr bwMode="auto">
                    <a:xfrm>
                      <a:off x="863" y="2744"/>
                      <a:ext cx="284" cy="170"/>
                    </a:xfrm>
                    <a:custGeom>
                      <a:avLst/>
                      <a:gdLst>
                        <a:gd name="T0" fmla="*/ 143 w 284"/>
                        <a:gd name="T1" fmla="*/ 170 h 170"/>
                        <a:gd name="T2" fmla="*/ 180 w 284"/>
                        <a:gd name="T3" fmla="*/ 168 h 170"/>
                        <a:gd name="T4" fmla="*/ 214 w 284"/>
                        <a:gd name="T5" fmla="*/ 161 h 170"/>
                        <a:gd name="T6" fmla="*/ 243 w 284"/>
                        <a:gd name="T7" fmla="*/ 150 h 170"/>
                        <a:gd name="T8" fmla="*/ 266 w 284"/>
                        <a:gd name="T9" fmla="*/ 135 h 170"/>
                        <a:gd name="T10" fmla="*/ 280 w 284"/>
                        <a:gd name="T11" fmla="*/ 116 h 170"/>
                        <a:gd name="T12" fmla="*/ 284 w 284"/>
                        <a:gd name="T13" fmla="*/ 96 h 170"/>
                        <a:gd name="T14" fmla="*/ 280 w 284"/>
                        <a:gd name="T15" fmla="*/ 76 h 170"/>
                        <a:gd name="T16" fmla="*/ 266 w 284"/>
                        <a:gd name="T17" fmla="*/ 53 h 170"/>
                        <a:gd name="T18" fmla="*/ 243 w 284"/>
                        <a:gd name="T19" fmla="*/ 33 h 170"/>
                        <a:gd name="T20" fmla="*/ 214 w 284"/>
                        <a:gd name="T21" fmla="*/ 16 h 170"/>
                        <a:gd name="T22" fmla="*/ 180 w 284"/>
                        <a:gd name="T23" fmla="*/ 3 h 170"/>
                        <a:gd name="T24" fmla="*/ 143 w 284"/>
                        <a:gd name="T25" fmla="*/ 0 h 170"/>
                        <a:gd name="T26" fmla="*/ 106 w 284"/>
                        <a:gd name="T27" fmla="*/ 3 h 170"/>
                        <a:gd name="T28" fmla="*/ 71 w 284"/>
                        <a:gd name="T29" fmla="*/ 16 h 170"/>
                        <a:gd name="T30" fmla="*/ 43 w 284"/>
                        <a:gd name="T31" fmla="*/ 33 h 170"/>
                        <a:gd name="T32" fmla="*/ 21 w 284"/>
                        <a:gd name="T33" fmla="*/ 53 h 170"/>
                        <a:gd name="T34" fmla="*/ 6 w 284"/>
                        <a:gd name="T35" fmla="*/ 76 h 170"/>
                        <a:gd name="T36" fmla="*/ 0 w 284"/>
                        <a:gd name="T37" fmla="*/ 96 h 170"/>
                        <a:gd name="T38" fmla="*/ 6 w 284"/>
                        <a:gd name="T39" fmla="*/ 116 h 170"/>
                        <a:gd name="T40" fmla="*/ 21 w 284"/>
                        <a:gd name="T41" fmla="*/ 135 h 170"/>
                        <a:gd name="T42" fmla="*/ 43 w 284"/>
                        <a:gd name="T43" fmla="*/ 150 h 170"/>
                        <a:gd name="T44" fmla="*/ 71 w 284"/>
                        <a:gd name="T45" fmla="*/ 161 h 170"/>
                        <a:gd name="T46" fmla="*/ 106 w 284"/>
                        <a:gd name="T47" fmla="*/ 168 h 170"/>
                        <a:gd name="T48" fmla="*/ 143 w 284"/>
                        <a:gd name="T49" fmla="*/ 170 h 17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84"/>
                        <a:gd name="T76" fmla="*/ 0 h 170"/>
                        <a:gd name="T77" fmla="*/ 284 w 284"/>
                        <a:gd name="T78" fmla="*/ 170 h 17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84" h="170">
                          <a:moveTo>
                            <a:pt x="143" y="170"/>
                          </a:moveTo>
                          <a:lnTo>
                            <a:pt x="180" y="168"/>
                          </a:lnTo>
                          <a:lnTo>
                            <a:pt x="214" y="161"/>
                          </a:lnTo>
                          <a:lnTo>
                            <a:pt x="243" y="150"/>
                          </a:lnTo>
                          <a:lnTo>
                            <a:pt x="266" y="135"/>
                          </a:lnTo>
                          <a:lnTo>
                            <a:pt x="280" y="116"/>
                          </a:lnTo>
                          <a:lnTo>
                            <a:pt x="284" y="96"/>
                          </a:lnTo>
                          <a:lnTo>
                            <a:pt x="280" y="76"/>
                          </a:lnTo>
                          <a:lnTo>
                            <a:pt x="266" y="53"/>
                          </a:lnTo>
                          <a:lnTo>
                            <a:pt x="243" y="33"/>
                          </a:lnTo>
                          <a:lnTo>
                            <a:pt x="214" y="16"/>
                          </a:lnTo>
                          <a:lnTo>
                            <a:pt x="180" y="3"/>
                          </a:lnTo>
                          <a:lnTo>
                            <a:pt x="143" y="0"/>
                          </a:lnTo>
                          <a:lnTo>
                            <a:pt x="106" y="3"/>
                          </a:lnTo>
                          <a:lnTo>
                            <a:pt x="71" y="16"/>
                          </a:lnTo>
                          <a:lnTo>
                            <a:pt x="43" y="33"/>
                          </a:lnTo>
                          <a:lnTo>
                            <a:pt x="21" y="53"/>
                          </a:lnTo>
                          <a:lnTo>
                            <a:pt x="6" y="76"/>
                          </a:lnTo>
                          <a:lnTo>
                            <a:pt x="0" y="96"/>
                          </a:lnTo>
                          <a:lnTo>
                            <a:pt x="6" y="116"/>
                          </a:lnTo>
                          <a:lnTo>
                            <a:pt x="21" y="135"/>
                          </a:lnTo>
                          <a:lnTo>
                            <a:pt x="43" y="150"/>
                          </a:lnTo>
                          <a:lnTo>
                            <a:pt x="71" y="161"/>
                          </a:lnTo>
                          <a:lnTo>
                            <a:pt x="106" y="168"/>
                          </a:lnTo>
                          <a:lnTo>
                            <a:pt x="143" y="170"/>
                          </a:lnTo>
                          <a:close/>
                        </a:path>
                      </a:pathLst>
                    </a:custGeom>
                    <a:solidFill>
                      <a:srgbClr val="585858"/>
                    </a:solidFill>
                    <a:ln w="0">
                      <a:solidFill>
                        <a:srgbClr val="585858"/>
                      </a:solidFill>
                      <a:round/>
                      <a:headEnd/>
                      <a:tailEnd/>
                    </a:ln>
                  </p:spPr>
                  <p:txBody>
                    <a:bodyPr/>
                    <a:lstStyle/>
                    <a:p>
                      <a:pPr defTabSz="457200"/>
                      <a:endParaRPr lang="en-US">
                        <a:solidFill>
                          <a:prstClr val="black"/>
                        </a:solidFill>
                      </a:endParaRPr>
                    </a:p>
                  </p:txBody>
                </p:sp>
                <p:sp>
                  <p:nvSpPr>
                    <p:cNvPr id="9280" name="Freeform 199"/>
                    <p:cNvSpPr>
                      <a:spLocks/>
                    </p:cNvSpPr>
                    <p:nvPr/>
                  </p:nvSpPr>
                  <p:spPr bwMode="auto">
                    <a:xfrm>
                      <a:off x="880" y="2745"/>
                      <a:ext cx="252" cy="153"/>
                    </a:xfrm>
                    <a:custGeom>
                      <a:avLst/>
                      <a:gdLst>
                        <a:gd name="T0" fmla="*/ 126 w 252"/>
                        <a:gd name="T1" fmla="*/ 153 h 153"/>
                        <a:gd name="T2" fmla="*/ 160 w 252"/>
                        <a:gd name="T3" fmla="*/ 151 h 153"/>
                        <a:gd name="T4" fmla="*/ 189 w 252"/>
                        <a:gd name="T5" fmla="*/ 143 h 153"/>
                        <a:gd name="T6" fmla="*/ 215 w 252"/>
                        <a:gd name="T7" fmla="*/ 134 h 153"/>
                        <a:gd name="T8" fmla="*/ 236 w 252"/>
                        <a:gd name="T9" fmla="*/ 119 h 153"/>
                        <a:gd name="T10" fmla="*/ 249 w 252"/>
                        <a:gd name="T11" fmla="*/ 104 h 153"/>
                        <a:gd name="T12" fmla="*/ 252 w 252"/>
                        <a:gd name="T13" fmla="*/ 86 h 153"/>
                        <a:gd name="T14" fmla="*/ 249 w 252"/>
                        <a:gd name="T15" fmla="*/ 67 h 153"/>
                        <a:gd name="T16" fmla="*/ 236 w 252"/>
                        <a:gd name="T17" fmla="*/ 49 h 153"/>
                        <a:gd name="T18" fmla="*/ 215 w 252"/>
                        <a:gd name="T19" fmla="*/ 30 h 153"/>
                        <a:gd name="T20" fmla="*/ 189 w 252"/>
                        <a:gd name="T21" fmla="*/ 13 h 153"/>
                        <a:gd name="T22" fmla="*/ 160 w 252"/>
                        <a:gd name="T23" fmla="*/ 4 h 153"/>
                        <a:gd name="T24" fmla="*/ 126 w 252"/>
                        <a:gd name="T25" fmla="*/ 0 h 153"/>
                        <a:gd name="T26" fmla="*/ 93 w 252"/>
                        <a:gd name="T27" fmla="*/ 4 h 153"/>
                        <a:gd name="T28" fmla="*/ 63 w 252"/>
                        <a:gd name="T29" fmla="*/ 13 h 153"/>
                        <a:gd name="T30" fmla="*/ 37 w 252"/>
                        <a:gd name="T31" fmla="*/ 30 h 153"/>
                        <a:gd name="T32" fmla="*/ 17 w 252"/>
                        <a:gd name="T33" fmla="*/ 49 h 153"/>
                        <a:gd name="T34" fmla="*/ 4 w 252"/>
                        <a:gd name="T35" fmla="*/ 67 h 153"/>
                        <a:gd name="T36" fmla="*/ 0 w 252"/>
                        <a:gd name="T37" fmla="*/ 86 h 153"/>
                        <a:gd name="T38" fmla="*/ 4 w 252"/>
                        <a:gd name="T39" fmla="*/ 104 h 153"/>
                        <a:gd name="T40" fmla="*/ 17 w 252"/>
                        <a:gd name="T41" fmla="*/ 119 h 153"/>
                        <a:gd name="T42" fmla="*/ 37 w 252"/>
                        <a:gd name="T43" fmla="*/ 134 h 153"/>
                        <a:gd name="T44" fmla="*/ 63 w 252"/>
                        <a:gd name="T45" fmla="*/ 143 h 153"/>
                        <a:gd name="T46" fmla="*/ 93 w 252"/>
                        <a:gd name="T47" fmla="*/ 151 h 153"/>
                        <a:gd name="T48" fmla="*/ 126 w 252"/>
                        <a:gd name="T49" fmla="*/ 153 h 15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52"/>
                        <a:gd name="T76" fmla="*/ 0 h 153"/>
                        <a:gd name="T77" fmla="*/ 252 w 252"/>
                        <a:gd name="T78" fmla="*/ 153 h 15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52" h="153">
                          <a:moveTo>
                            <a:pt x="126" y="153"/>
                          </a:moveTo>
                          <a:lnTo>
                            <a:pt x="160" y="151"/>
                          </a:lnTo>
                          <a:lnTo>
                            <a:pt x="189" y="143"/>
                          </a:lnTo>
                          <a:lnTo>
                            <a:pt x="215" y="134"/>
                          </a:lnTo>
                          <a:lnTo>
                            <a:pt x="236" y="119"/>
                          </a:lnTo>
                          <a:lnTo>
                            <a:pt x="249" y="104"/>
                          </a:lnTo>
                          <a:lnTo>
                            <a:pt x="252" y="86"/>
                          </a:lnTo>
                          <a:lnTo>
                            <a:pt x="249" y="67"/>
                          </a:lnTo>
                          <a:lnTo>
                            <a:pt x="236" y="49"/>
                          </a:lnTo>
                          <a:lnTo>
                            <a:pt x="215" y="30"/>
                          </a:lnTo>
                          <a:lnTo>
                            <a:pt x="189" y="13"/>
                          </a:lnTo>
                          <a:lnTo>
                            <a:pt x="160" y="4"/>
                          </a:lnTo>
                          <a:lnTo>
                            <a:pt x="126" y="0"/>
                          </a:lnTo>
                          <a:lnTo>
                            <a:pt x="93" y="4"/>
                          </a:lnTo>
                          <a:lnTo>
                            <a:pt x="63" y="13"/>
                          </a:lnTo>
                          <a:lnTo>
                            <a:pt x="37" y="30"/>
                          </a:lnTo>
                          <a:lnTo>
                            <a:pt x="17" y="49"/>
                          </a:lnTo>
                          <a:lnTo>
                            <a:pt x="4" y="67"/>
                          </a:lnTo>
                          <a:lnTo>
                            <a:pt x="0" y="86"/>
                          </a:lnTo>
                          <a:lnTo>
                            <a:pt x="4" y="104"/>
                          </a:lnTo>
                          <a:lnTo>
                            <a:pt x="17" y="119"/>
                          </a:lnTo>
                          <a:lnTo>
                            <a:pt x="37" y="134"/>
                          </a:lnTo>
                          <a:lnTo>
                            <a:pt x="63" y="143"/>
                          </a:lnTo>
                          <a:lnTo>
                            <a:pt x="93" y="151"/>
                          </a:lnTo>
                          <a:lnTo>
                            <a:pt x="126" y="153"/>
                          </a:lnTo>
                          <a:close/>
                        </a:path>
                      </a:pathLst>
                    </a:custGeom>
                    <a:solidFill>
                      <a:srgbClr val="707070"/>
                    </a:solidFill>
                    <a:ln w="0">
                      <a:solidFill>
                        <a:srgbClr val="707070"/>
                      </a:solidFill>
                      <a:round/>
                      <a:headEnd/>
                      <a:tailEnd/>
                    </a:ln>
                  </p:spPr>
                  <p:txBody>
                    <a:bodyPr/>
                    <a:lstStyle/>
                    <a:p>
                      <a:pPr defTabSz="457200"/>
                      <a:endParaRPr lang="en-US">
                        <a:solidFill>
                          <a:prstClr val="black"/>
                        </a:solidFill>
                      </a:endParaRPr>
                    </a:p>
                  </p:txBody>
                </p:sp>
                <p:sp>
                  <p:nvSpPr>
                    <p:cNvPr id="9281" name="Freeform 200"/>
                    <p:cNvSpPr>
                      <a:spLocks/>
                    </p:cNvSpPr>
                    <p:nvPr/>
                  </p:nvSpPr>
                  <p:spPr bwMode="auto">
                    <a:xfrm>
                      <a:off x="895" y="2745"/>
                      <a:ext cx="222" cy="136"/>
                    </a:xfrm>
                    <a:custGeom>
                      <a:avLst/>
                      <a:gdLst>
                        <a:gd name="T0" fmla="*/ 111 w 222"/>
                        <a:gd name="T1" fmla="*/ 136 h 136"/>
                        <a:gd name="T2" fmla="*/ 146 w 222"/>
                        <a:gd name="T3" fmla="*/ 132 h 136"/>
                        <a:gd name="T4" fmla="*/ 176 w 222"/>
                        <a:gd name="T5" fmla="*/ 125 h 136"/>
                        <a:gd name="T6" fmla="*/ 200 w 222"/>
                        <a:gd name="T7" fmla="*/ 112 h 136"/>
                        <a:gd name="T8" fmla="*/ 217 w 222"/>
                        <a:gd name="T9" fmla="*/ 95 h 136"/>
                        <a:gd name="T10" fmla="*/ 222 w 222"/>
                        <a:gd name="T11" fmla="*/ 78 h 136"/>
                        <a:gd name="T12" fmla="*/ 219 w 222"/>
                        <a:gd name="T13" fmla="*/ 62 h 136"/>
                        <a:gd name="T14" fmla="*/ 208 w 222"/>
                        <a:gd name="T15" fmla="*/ 43 h 136"/>
                        <a:gd name="T16" fmla="*/ 189 w 222"/>
                        <a:gd name="T17" fmla="*/ 26 h 136"/>
                        <a:gd name="T18" fmla="*/ 167 w 222"/>
                        <a:gd name="T19" fmla="*/ 13 h 136"/>
                        <a:gd name="T20" fmla="*/ 141 w 222"/>
                        <a:gd name="T21" fmla="*/ 4 h 136"/>
                        <a:gd name="T22" fmla="*/ 111 w 222"/>
                        <a:gd name="T23" fmla="*/ 0 h 136"/>
                        <a:gd name="T24" fmla="*/ 81 w 222"/>
                        <a:gd name="T25" fmla="*/ 4 h 136"/>
                        <a:gd name="T26" fmla="*/ 56 w 222"/>
                        <a:gd name="T27" fmla="*/ 13 h 136"/>
                        <a:gd name="T28" fmla="*/ 33 w 222"/>
                        <a:gd name="T29" fmla="*/ 26 h 136"/>
                        <a:gd name="T30" fmla="*/ 15 w 222"/>
                        <a:gd name="T31" fmla="*/ 43 h 136"/>
                        <a:gd name="T32" fmla="*/ 4 w 222"/>
                        <a:gd name="T33" fmla="*/ 62 h 136"/>
                        <a:gd name="T34" fmla="*/ 0 w 222"/>
                        <a:gd name="T35" fmla="*/ 78 h 136"/>
                        <a:gd name="T36" fmla="*/ 5 w 222"/>
                        <a:gd name="T37" fmla="*/ 95 h 136"/>
                        <a:gd name="T38" fmla="*/ 22 w 222"/>
                        <a:gd name="T39" fmla="*/ 112 h 136"/>
                        <a:gd name="T40" fmla="*/ 46 w 222"/>
                        <a:gd name="T41" fmla="*/ 125 h 136"/>
                        <a:gd name="T42" fmla="*/ 76 w 222"/>
                        <a:gd name="T43" fmla="*/ 132 h 136"/>
                        <a:gd name="T44" fmla="*/ 111 w 222"/>
                        <a:gd name="T45" fmla="*/ 136 h 1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22"/>
                        <a:gd name="T70" fmla="*/ 0 h 136"/>
                        <a:gd name="T71" fmla="*/ 222 w 222"/>
                        <a:gd name="T72" fmla="*/ 136 h 1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22" h="136">
                          <a:moveTo>
                            <a:pt x="111" y="136"/>
                          </a:moveTo>
                          <a:lnTo>
                            <a:pt x="146" y="132"/>
                          </a:lnTo>
                          <a:lnTo>
                            <a:pt x="176" y="125"/>
                          </a:lnTo>
                          <a:lnTo>
                            <a:pt x="200" y="112"/>
                          </a:lnTo>
                          <a:lnTo>
                            <a:pt x="217" y="95"/>
                          </a:lnTo>
                          <a:lnTo>
                            <a:pt x="222" y="78"/>
                          </a:lnTo>
                          <a:lnTo>
                            <a:pt x="219" y="62"/>
                          </a:lnTo>
                          <a:lnTo>
                            <a:pt x="208" y="43"/>
                          </a:lnTo>
                          <a:lnTo>
                            <a:pt x="189" y="26"/>
                          </a:lnTo>
                          <a:lnTo>
                            <a:pt x="167" y="13"/>
                          </a:lnTo>
                          <a:lnTo>
                            <a:pt x="141" y="4"/>
                          </a:lnTo>
                          <a:lnTo>
                            <a:pt x="111" y="0"/>
                          </a:lnTo>
                          <a:lnTo>
                            <a:pt x="81" y="4"/>
                          </a:lnTo>
                          <a:lnTo>
                            <a:pt x="56" y="13"/>
                          </a:lnTo>
                          <a:lnTo>
                            <a:pt x="33" y="26"/>
                          </a:lnTo>
                          <a:lnTo>
                            <a:pt x="15" y="43"/>
                          </a:lnTo>
                          <a:lnTo>
                            <a:pt x="4" y="62"/>
                          </a:lnTo>
                          <a:lnTo>
                            <a:pt x="0" y="78"/>
                          </a:lnTo>
                          <a:lnTo>
                            <a:pt x="5" y="95"/>
                          </a:lnTo>
                          <a:lnTo>
                            <a:pt x="22" y="112"/>
                          </a:lnTo>
                          <a:lnTo>
                            <a:pt x="46" y="125"/>
                          </a:lnTo>
                          <a:lnTo>
                            <a:pt x="76" y="132"/>
                          </a:lnTo>
                          <a:lnTo>
                            <a:pt x="111" y="136"/>
                          </a:lnTo>
                          <a:close/>
                        </a:path>
                      </a:pathLst>
                    </a:custGeom>
                    <a:solidFill>
                      <a:srgbClr val="878787"/>
                    </a:solidFill>
                    <a:ln w="0">
                      <a:solidFill>
                        <a:srgbClr val="878787"/>
                      </a:solidFill>
                      <a:round/>
                      <a:headEnd/>
                      <a:tailEnd/>
                    </a:ln>
                  </p:spPr>
                  <p:txBody>
                    <a:bodyPr/>
                    <a:lstStyle/>
                    <a:p>
                      <a:pPr defTabSz="457200"/>
                      <a:endParaRPr lang="en-US">
                        <a:solidFill>
                          <a:prstClr val="black"/>
                        </a:solidFill>
                      </a:endParaRPr>
                    </a:p>
                  </p:txBody>
                </p:sp>
                <p:sp>
                  <p:nvSpPr>
                    <p:cNvPr id="9282" name="Freeform 201"/>
                    <p:cNvSpPr>
                      <a:spLocks/>
                    </p:cNvSpPr>
                    <p:nvPr/>
                  </p:nvSpPr>
                  <p:spPr bwMode="auto">
                    <a:xfrm>
                      <a:off x="910" y="2747"/>
                      <a:ext cx="193" cy="117"/>
                    </a:xfrm>
                    <a:custGeom>
                      <a:avLst/>
                      <a:gdLst>
                        <a:gd name="T0" fmla="*/ 96 w 193"/>
                        <a:gd name="T1" fmla="*/ 117 h 117"/>
                        <a:gd name="T2" fmla="*/ 126 w 193"/>
                        <a:gd name="T3" fmla="*/ 113 h 117"/>
                        <a:gd name="T4" fmla="*/ 154 w 193"/>
                        <a:gd name="T5" fmla="*/ 106 h 117"/>
                        <a:gd name="T6" fmla="*/ 174 w 193"/>
                        <a:gd name="T7" fmla="*/ 97 h 117"/>
                        <a:gd name="T8" fmla="*/ 187 w 193"/>
                        <a:gd name="T9" fmla="*/ 82 h 117"/>
                        <a:gd name="T10" fmla="*/ 193 w 193"/>
                        <a:gd name="T11" fmla="*/ 67 h 117"/>
                        <a:gd name="T12" fmla="*/ 187 w 193"/>
                        <a:gd name="T13" fmla="*/ 49 h 117"/>
                        <a:gd name="T14" fmla="*/ 174 w 193"/>
                        <a:gd name="T15" fmla="*/ 32 h 117"/>
                        <a:gd name="T16" fmla="*/ 154 w 193"/>
                        <a:gd name="T17" fmla="*/ 15 h 117"/>
                        <a:gd name="T18" fmla="*/ 126 w 193"/>
                        <a:gd name="T19" fmla="*/ 4 h 117"/>
                        <a:gd name="T20" fmla="*/ 96 w 193"/>
                        <a:gd name="T21" fmla="*/ 0 h 117"/>
                        <a:gd name="T22" fmla="*/ 66 w 193"/>
                        <a:gd name="T23" fmla="*/ 4 h 117"/>
                        <a:gd name="T24" fmla="*/ 41 w 193"/>
                        <a:gd name="T25" fmla="*/ 15 h 117"/>
                        <a:gd name="T26" fmla="*/ 18 w 193"/>
                        <a:gd name="T27" fmla="*/ 32 h 117"/>
                        <a:gd name="T28" fmla="*/ 5 w 193"/>
                        <a:gd name="T29" fmla="*/ 49 h 117"/>
                        <a:gd name="T30" fmla="*/ 0 w 193"/>
                        <a:gd name="T31" fmla="*/ 67 h 117"/>
                        <a:gd name="T32" fmla="*/ 5 w 193"/>
                        <a:gd name="T33" fmla="*/ 82 h 117"/>
                        <a:gd name="T34" fmla="*/ 18 w 193"/>
                        <a:gd name="T35" fmla="*/ 97 h 117"/>
                        <a:gd name="T36" fmla="*/ 41 w 193"/>
                        <a:gd name="T37" fmla="*/ 106 h 117"/>
                        <a:gd name="T38" fmla="*/ 66 w 193"/>
                        <a:gd name="T39" fmla="*/ 113 h 117"/>
                        <a:gd name="T40" fmla="*/ 96 w 193"/>
                        <a:gd name="T41" fmla="*/ 117 h 11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93"/>
                        <a:gd name="T64" fmla="*/ 0 h 117"/>
                        <a:gd name="T65" fmla="*/ 193 w 193"/>
                        <a:gd name="T66" fmla="*/ 117 h 11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93" h="117">
                          <a:moveTo>
                            <a:pt x="96" y="117"/>
                          </a:moveTo>
                          <a:lnTo>
                            <a:pt x="126" y="113"/>
                          </a:lnTo>
                          <a:lnTo>
                            <a:pt x="154" y="106"/>
                          </a:lnTo>
                          <a:lnTo>
                            <a:pt x="174" y="97"/>
                          </a:lnTo>
                          <a:lnTo>
                            <a:pt x="187" y="82"/>
                          </a:lnTo>
                          <a:lnTo>
                            <a:pt x="193" y="67"/>
                          </a:lnTo>
                          <a:lnTo>
                            <a:pt x="187" y="49"/>
                          </a:lnTo>
                          <a:lnTo>
                            <a:pt x="174" y="32"/>
                          </a:lnTo>
                          <a:lnTo>
                            <a:pt x="154" y="15"/>
                          </a:lnTo>
                          <a:lnTo>
                            <a:pt x="126" y="4"/>
                          </a:lnTo>
                          <a:lnTo>
                            <a:pt x="96" y="0"/>
                          </a:lnTo>
                          <a:lnTo>
                            <a:pt x="66" y="4"/>
                          </a:lnTo>
                          <a:lnTo>
                            <a:pt x="41" y="15"/>
                          </a:lnTo>
                          <a:lnTo>
                            <a:pt x="18" y="32"/>
                          </a:lnTo>
                          <a:lnTo>
                            <a:pt x="5" y="49"/>
                          </a:lnTo>
                          <a:lnTo>
                            <a:pt x="0" y="67"/>
                          </a:lnTo>
                          <a:lnTo>
                            <a:pt x="5" y="82"/>
                          </a:lnTo>
                          <a:lnTo>
                            <a:pt x="18" y="97"/>
                          </a:lnTo>
                          <a:lnTo>
                            <a:pt x="41" y="106"/>
                          </a:lnTo>
                          <a:lnTo>
                            <a:pt x="66" y="113"/>
                          </a:lnTo>
                          <a:lnTo>
                            <a:pt x="96" y="117"/>
                          </a:lnTo>
                          <a:close/>
                        </a:path>
                      </a:pathLst>
                    </a:custGeom>
                    <a:solidFill>
                      <a:srgbClr val="9F9F9F"/>
                    </a:solidFill>
                    <a:ln w="0">
                      <a:solidFill>
                        <a:srgbClr val="9F9F9F"/>
                      </a:solidFill>
                      <a:round/>
                      <a:headEnd/>
                      <a:tailEnd/>
                    </a:ln>
                  </p:spPr>
                  <p:txBody>
                    <a:bodyPr/>
                    <a:lstStyle/>
                    <a:p>
                      <a:pPr defTabSz="457200"/>
                      <a:endParaRPr lang="en-US">
                        <a:solidFill>
                          <a:prstClr val="black"/>
                        </a:solidFill>
                      </a:endParaRPr>
                    </a:p>
                  </p:txBody>
                </p:sp>
                <p:sp>
                  <p:nvSpPr>
                    <p:cNvPr id="9283" name="Freeform 202"/>
                    <p:cNvSpPr>
                      <a:spLocks/>
                    </p:cNvSpPr>
                    <p:nvPr/>
                  </p:nvSpPr>
                  <p:spPr bwMode="auto">
                    <a:xfrm>
                      <a:off x="926" y="2749"/>
                      <a:ext cx="162" cy="97"/>
                    </a:xfrm>
                    <a:custGeom>
                      <a:avLst/>
                      <a:gdLst>
                        <a:gd name="T0" fmla="*/ 80 w 162"/>
                        <a:gd name="T1" fmla="*/ 97 h 97"/>
                        <a:gd name="T2" fmla="*/ 106 w 162"/>
                        <a:gd name="T3" fmla="*/ 95 h 97"/>
                        <a:gd name="T4" fmla="*/ 128 w 162"/>
                        <a:gd name="T5" fmla="*/ 89 h 97"/>
                        <a:gd name="T6" fmla="*/ 145 w 162"/>
                        <a:gd name="T7" fmla="*/ 80 h 97"/>
                        <a:gd name="T8" fmla="*/ 158 w 162"/>
                        <a:gd name="T9" fmla="*/ 69 h 97"/>
                        <a:gd name="T10" fmla="*/ 162 w 162"/>
                        <a:gd name="T11" fmla="*/ 56 h 97"/>
                        <a:gd name="T12" fmla="*/ 158 w 162"/>
                        <a:gd name="T13" fmla="*/ 41 h 97"/>
                        <a:gd name="T14" fmla="*/ 145 w 162"/>
                        <a:gd name="T15" fmla="*/ 26 h 97"/>
                        <a:gd name="T16" fmla="*/ 128 w 162"/>
                        <a:gd name="T17" fmla="*/ 13 h 97"/>
                        <a:gd name="T18" fmla="*/ 106 w 162"/>
                        <a:gd name="T19" fmla="*/ 4 h 97"/>
                        <a:gd name="T20" fmla="*/ 80 w 162"/>
                        <a:gd name="T21" fmla="*/ 0 h 97"/>
                        <a:gd name="T22" fmla="*/ 54 w 162"/>
                        <a:gd name="T23" fmla="*/ 4 h 97"/>
                        <a:gd name="T24" fmla="*/ 34 w 162"/>
                        <a:gd name="T25" fmla="*/ 13 h 97"/>
                        <a:gd name="T26" fmla="*/ 15 w 162"/>
                        <a:gd name="T27" fmla="*/ 26 h 97"/>
                        <a:gd name="T28" fmla="*/ 4 w 162"/>
                        <a:gd name="T29" fmla="*/ 41 h 97"/>
                        <a:gd name="T30" fmla="*/ 0 w 162"/>
                        <a:gd name="T31" fmla="*/ 56 h 97"/>
                        <a:gd name="T32" fmla="*/ 4 w 162"/>
                        <a:gd name="T33" fmla="*/ 69 h 97"/>
                        <a:gd name="T34" fmla="*/ 15 w 162"/>
                        <a:gd name="T35" fmla="*/ 80 h 97"/>
                        <a:gd name="T36" fmla="*/ 34 w 162"/>
                        <a:gd name="T37" fmla="*/ 89 h 97"/>
                        <a:gd name="T38" fmla="*/ 54 w 162"/>
                        <a:gd name="T39" fmla="*/ 95 h 97"/>
                        <a:gd name="T40" fmla="*/ 80 w 162"/>
                        <a:gd name="T41" fmla="*/ 97 h 9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62"/>
                        <a:gd name="T64" fmla="*/ 0 h 97"/>
                        <a:gd name="T65" fmla="*/ 162 w 162"/>
                        <a:gd name="T66" fmla="*/ 97 h 9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62" h="97">
                          <a:moveTo>
                            <a:pt x="80" y="97"/>
                          </a:moveTo>
                          <a:lnTo>
                            <a:pt x="106" y="95"/>
                          </a:lnTo>
                          <a:lnTo>
                            <a:pt x="128" y="89"/>
                          </a:lnTo>
                          <a:lnTo>
                            <a:pt x="145" y="80"/>
                          </a:lnTo>
                          <a:lnTo>
                            <a:pt x="158" y="69"/>
                          </a:lnTo>
                          <a:lnTo>
                            <a:pt x="162" y="56"/>
                          </a:lnTo>
                          <a:lnTo>
                            <a:pt x="158" y="41"/>
                          </a:lnTo>
                          <a:lnTo>
                            <a:pt x="145" y="26"/>
                          </a:lnTo>
                          <a:lnTo>
                            <a:pt x="128" y="13"/>
                          </a:lnTo>
                          <a:lnTo>
                            <a:pt x="106" y="4"/>
                          </a:lnTo>
                          <a:lnTo>
                            <a:pt x="80" y="0"/>
                          </a:lnTo>
                          <a:lnTo>
                            <a:pt x="54" y="4"/>
                          </a:lnTo>
                          <a:lnTo>
                            <a:pt x="34" y="13"/>
                          </a:lnTo>
                          <a:lnTo>
                            <a:pt x="15" y="26"/>
                          </a:lnTo>
                          <a:lnTo>
                            <a:pt x="4" y="41"/>
                          </a:lnTo>
                          <a:lnTo>
                            <a:pt x="0" y="56"/>
                          </a:lnTo>
                          <a:lnTo>
                            <a:pt x="4" y="69"/>
                          </a:lnTo>
                          <a:lnTo>
                            <a:pt x="15" y="80"/>
                          </a:lnTo>
                          <a:lnTo>
                            <a:pt x="34" y="89"/>
                          </a:lnTo>
                          <a:lnTo>
                            <a:pt x="54" y="95"/>
                          </a:lnTo>
                          <a:lnTo>
                            <a:pt x="80" y="97"/>
                          </a:lnTo>
                          <a:close/>
                        </a:path>
                      </a:pathLst>
                    </a:custGeom>
                    <a:solidFill>
                      <a:srgbClr val="B7B7B7"/>
                    </a:solidFill>
                    <a:ln w="0">
                      <a:solidFill>
                        <a:srgbClr val="B7B7B7"/>
                      </a:solidFill>
                      <a:round/>
                      <a:headEnd/>
                      <a:tailEnd/>
                    </a:ln>
                  </p:spPr>
                  <p:txBody>
                    <a:bodyPr/>
                    <a:lstStyle/>
                    <a:p>
                      <a:pPr defTabSz="457200"/>
                      <a:endParaRPr lang="en-US">
                        <a:solidFill>
                          <a:prstClr val="black"/>
                        </a:solidFill>
                      </a:endParaRPr>
                    </a:p>
                  </p:txBody>
                </p:sp>
                <p:sp>
                  <p:nvSpPr>
                    <p:cNvPr id="9284" name="Freeform 203"/>
                    <p:cNvSpPr>
                      <a:spLocks/>
                    </p:cNvSpPr>
                    <p:nvPr/>
                  </p:nvSpPr>
                  <p:spPr bwMode="auto">
                    <a:xfrm>
                      <a:off x="941" y="2751"/>
                      <a:ext cx="132" cy="78"/>
                    </a:xfrm>
                    <a:custGeom>
                      <a:avLst/>
                      <a:gdLst>
                        <a:gd name="T0" fmla="*/ 65 w 132"/>
                        <a:gd name="T1" fmla="*/ 78 h 78"/>
                        <a:gd name="T2" fmla="*/ 91 w 132"/>
                        <a:gd name="T3" fmla="*/ 76 h 78"/>
                        <a:gd name="T4" fmla="*/ 111 w 132"/>
                        <a:gd name="T5" fmla="*/ 69 h 78"/>
                        <a:gd name="T6" fmla="*/ 126 w 132"/>
                        <a:gd name="T7" fmla="*/ 58 h 78"/>
                        <a:gd name="T8" fmla="*/ 132 w 132"/>
                        <a:gd name="T9" fmla="*/ 45 h 78"/>
                        <a:gd name="T10" fmla="*/ 126 w 132"/>
                        <a:gd name="T11" fmla="*/ 30 h 78"/>
                        <a:gd name="T12" fmla="*/ 111 w 132"/>
                        <a:gd name="T13" fmla="*/ 15 h 78"/>
                        <a:gd name="T14" fmla="*/ 91 w 132"/>
                        <a:gd name="T15" fmla="*/ 4 h 78"/>
                        <a:gd name="T16" fmla="*/ 65 w 132"/>
                        <a:gd name="T17" fmla="*/ 0 h 78"/>
                        <a:gd name="T18" fmla="*/ 41 w 132"/>
                        <a:gd name="T19" fmla="*/ 4 h 78"/>
                        <a:gd name="T20" fmla="*/ 19 w 132"/>
                        <a:gd name="T21" fmla="*/ 15 h 78"/>
                        <a:gd name="T22" fmla="*/ 6 w 132"/>
                        <a:gd name="T23" fmla="*/ 30 h 78"/>
                        <a:gd name="T24" fmla="*/ 0 w 132"/>
                        <a:gd name="T25" fmla="*/ 45 h 78"/>
                        <a:gd name="T26" fmla="*/ 6 w 132"/>
                        <a:gd name="T27" fmla="*/ 58 h 78"/>
                        <a:gd name="T28" fmla="*/ 19 w 132"/>
                        <a:gd name="T29" fmla="*/ 69 h 78"/>
                        <a:gd name="T30" fmla="*/ 41 w 132"/>
                        <a:gd name="T31" fmla="*/ 76 h 78"/>
                        <a:gd name="T32" fmla="*/ 65 w 132"/>
                        <a:gd name="T33" fmla="*/ 78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32"/>
                        <a:gd name="T52" fmla="*/ 0 h 78"/>
                        <a:gd name="T53" fmla="*/ 132 w 132"/>
                        <a:gd name="T54" fmla="*/ 78 h 7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32" h="78">
                          <a:moveTo>
                            <a:pt x="65" y="78"/>
                          </a:moveTo>
                          <a:lnTo>
                            <a:pt x="91" y="76"/>
                          </a:lnTo>
                          <a:lnTo>
                            <a:pt x="111" y="69"/>
                          </a:lnTo>
                          <a:lnTo>
                            <a:pt x="126" y="58"/>
                          </a:lnTo>
                          <a:lnTo>
                            <a:pt x="132" y="45"/>
                          </a:lnTo>
                          <a:lnTo>
                            <a:pt x="126" y="30"/>
                          </a:lnTo>
                          <a:lnTo>
                            <a:pt x="111" y="15"/>
                          </a:lnTo>
                          <a:lnTo>
                            <a:pt x="91" y="4"/>
                          </a:lnTo>
                          <a:lnTo>
                            <a:pt x="65" y="0"/>
                          </a:lnTo>
                          <a:lnTo>
                            <a:pt x="41" y="4"/>
                          </a:lnTo>
                          <a:lnTo>
                            <a:pt x="19" y="15"/>
                          </a:lnTo>
                          <a:lnTo>
                            <a:pt x="6" y="30"/>
                          </a:lnTo>
                          <a:lnTo>
                            <a:pt x="0" y="45"/>
                          </a:lnTo>
                          <a:lnTo>
                            <a:pt x="6" y="58"/>
                          </a:lnTo>
                          <a:lnTo>
                            <a:pt x="19" y="69"/>
                          </a:lnTo>
                          <a:lnTo>
                            <a:pt x="41" y="76"/>
                          </a:lnTo>
                          <a:lnTo>
                            <a:pt x="65" y="78"/>
                          </a:lnTo>
                          <a:close/>
                        </a:path>
                      </a:pathLst>
                    </a:custGeom>
                    <a:solidFill>
                      <a:srgbClr val="CFCFCF"/>
                    </a:solidFill>
                    <a:ln w="0">
                      <a:solidFill>
                        <a:srgbClr val="CFCFCF"/>
                      </a:solidFill>
                      <a:round/>
                      <a:headEnd/>
                      <a:tailEnd/>
                    </a:ln>
                  </p:spPr>
                  <p:txBody>
                    <a:bodyPr/>
                    <a:lstStyle/>
                    <a:p>
                      <a:pPr defTabSz="457200"/>
                      <a:endParaRPr lang="en-US">
                        <a:solidFill>
                          <a:prstClr val="black"/>
                        </a:solidFill>
                      </a:endParaRPr>
                    </a:p>
                  </p:txBody>
                </p:sp>
                <p:sp>
                  <p:nvSpPr>
                    <p:cNvPr id="9285" name="Freeform 204"/>
                    <p:cNvSpPr>
                      <a:spLocks/>
                    </p:cNvSpPr>
                    <p:nvPr/>
                  </p:nvSpPr>
                  <p:spPr bwMode="auto">
                    <a:xfrm>
                      <a:off x="956" y="2751"/>
                      <a:ext cx="100" cy="61"/>
                    </a:xfrm>
                    <a:custGeom>
                      <a:avLst/>
                      <a:gdLst>
                        <a:gd name="T0" fmla="*/ 50 w 100"/>
                        <a:gd name="T1" fmla="*/ 61 h 61"/>
                        <a:gd name="T2" fmla="*/ 71 w 100"/>
                        <a:gd name="T3" fmla="*/ 59 h 61"/>
                        <a:gd name="T4" fmla="*/ 87 w 100"/>
                        <a:gd name="T5" fmla="*/ 54 h 61"/>
                        <a:gd name="T6" fmla="*/ 96 w 100"/>
                        <a:gd name="T7" fmla="*/ 45 h 61"/>
                        <a:gd name="T8" fmla="*/ 100 w 100"/>
                        <a:gd name="T9" fmla="*/ 35 h 61"/>
                        <a:gd name="T10" fmla="*/ 96 w 100"/>
                        <a:gd name="T11" fmla="*/ 24 h 61"/>
                        <a:gd name="T12" fmla="*/ 87 w 100"/>
                        <a:gd name="T13" fmla="*/ 13 h 61"/>
                        <a:gd name="T14" fmla="*/ 71 w 100"/>
                        <a:gd name="T15" fmla="*/ 4 h 61"/>
                        <a:gd name="T16" fmla="*/ 50 w 100"/>
                        <a:gd name="T17" fmla="*/ 0 h 61"/>
                        <a:gd name="T18" fmla="*/ 32 w 100"/>
                        <a:gd name="T19" fmla="*/ 4 h 61"/>
                        <a:gd name="T20" fmla="*/ 15 w 100"/>
                        <a:gd name="T21" fmla="*/ 13 h 61"/>
                        <a:gd name="T22" fmla="*/ 6 w 100"/>
                        <a:gd name="T23" fmla="*/ 24 h 61"/>
                        <a:gd name="T24" fmla="*/ 0 w 100"/>
                        <a:gd name="T25" fmla="*/ 35 h 61"/>
                        <a:gd name="T26" fmla="*/ 6 w 100"/>
                        <a:gd name="T27" fmla="*/ 45 h 61"/>
                        <a:gd name="T28" fmla="*/ 15 w 100"/>
                        <a:gd name="T29" fmla="*/ 54 h 61"/>
                        <a:gd name="T30" fmla="*/ 32 w 100"/>
                        <a:gd name="T31" fmla="*/ 59 h 61"/>
                        <a:gd name="T32" fmla="*/ 50 w 100"/>
                        <a:gd name="T33" fmla="*/ 61 h 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0"/>
                        <a:gd name="T52" fmla="*/ 0 h 61"/>
                        <a:gd name="T53" fmla="*/ 100 w 100"/>
                        <a:gd name="T54" fmla="*/ 61 h 6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0" h="61">
                          <a:moveTo>
                            <a:pt x="50" y="61"/>
                          </a:moveTo>
                          <a:lnTo>
                            <a:pt x="71" y="59"/>
                          </a:lnTo>
                          <a:lnTo>
                            <a:pt x="87" y="54"/>
                          </a:lnTo>
                          <a:lnTo>
                            <a:pt x="96" y="45"/>
                          </a:lnTo>
                          <a:lnTo>
                            <a:pt x="100" y="35"/>
                          </a:lnTo>
                          <a:lnTo>
                            <a:pt x="96" y="24"/>
                          </a:lnTo>
                          <a:lnTo>
                            <a:pt x="87" y="13"/>
                          </a:lnTo>
                          <a:lnTo>
                            <a:pt x="71" y="4"/>
                          </a:lnTo>
                          <a:lnTo>
                            <a:pt x="50" y="0"/>
                          </a:lnTo>
                          <a:lnTo>
                            <a:pt x="32" y="4"/>
                          </a:lnTo>
                          <a:lnTo>
                            <a:pt x="15" y="13"/>
                          </a:lnTo>
                          <a:lnTo>
                            <a:pt x="6" y="24"/>
                          </a:lnTo>
                          <a:lnTo>
                            <a:pt x="0" y="35"/>
                          </a:lnTo>
                          <a:lnTo>
                            <a:pt x="6" y="45"/>
                          </a:lnTo>
                          <a:lnTo>
                            <a:pt x="15" y="54"/>
                          </a:lnTo>
                          <a:lnTo>
                            <a:pt x="32" y="59"/>
                          </a:lnTo>
                          <a:lnTo>
                            <a:pt x="50" y="61"/>
                          </a:lnTo>
                          <a:close/>
                        </a:path>
                      </a:pathLst>
                    </a:custGeom>
                    <a:solidFill>
                      <a:srgbClr val="E7E7E7"/>
                    </a:solidFill>
                    <a:ln w="0">
                      <a:solidFill>
                        <a:srgbClr val="E7E7E7"/>
                      </a:solidFill>
                      <a:round/>
                      <a:headEnd/>
                      <a:tailEnd/>
                    </a:ln>
                  </p:spPr>
                  <p:txBody>
                    <a:bodyPr/>
                    <a:lstStyle/>
                    <a:p>
                      <a:pPr defTabSz="457200"/>
                      <a:endParaRPr lang="en-US">
                        <a:solidFill>
                          <a:prstClr val="black"/>
                        </a:solidFill>
                      </a:endParaRPr>
                    </a:p>
                  </p:txBody>
                </p:sp>
                <p:sp>
                  <p:nvSpPr>
                    <p:cNvPr id="9286" name="Freeform 205"/>
                    <p:cNvSpPr>
                      <a:spLocks/>
                    </p:cNvSpPr>
                    <p:nvPr/>
                  </p:nvSpPr>
                  <p:spPr bwMode="auto">
                    <a:xfrm>
                      <a:off x="1167" y="3025"/>
                      <a:ext cx="219" cy="134"/>
                    </a:xfrm>
                    <a:custGeom>
                      <a:avLst/>
                      <a:gdLst>
                        <a:gd name="T0" fmla="*/ 110 w 219"/>
                        <a:gd name="T1" fmla="*/ 134 h 134"/>
                        <a:gd name="T2" fmla="*/ 145 w 219"/>
                        <a:gd name="T3" fmla="*/ 130 h 134"/>
                        <a:gd name="T4" fmla="*/ 175 w 219"/>
                        <a:gd name="T5" fmla="*/ 123 h 134"/>
                        <a:gd name="T6" fmla="*/ 199 w 219"/>
                        <a:gd name="T7" fmla="*/ 110 h 134"/>
                        <a:gd name="T8" fmla="*/ 214 w 219"/>
                        <a:gd name="T9" fmla="*/ 95 h 134"/>
                        <a:gd name="T10" fmla="*/ 219 w 219"/>
                        <a:gd name="T11" fmla="*/ 76 h 134"/>
                        <a:gd name="T12" fmla="*/ 214 w 219"/>
                        <a:gd name="T13" fmla="*/ 56 h 134"/>
                        <a:gd name="T14" fmla="*/ 199 w 219"/>
                        <a:gd name="T15" fmla="*/ 36 h 134"/>
                        <a:gd name="T16" fmla="*/ 175 w 219"/>
                        <a:gd name="T17" fmla="*/ 19 h 134"/>
                        <a:gd name="T18" fmla="*/ 145 w 219"/>
                        <a:gd name="T19" fmla="*/ 6 h 134"/>
                        <a:gd name="T20" fmla="*/ 110 w 219"/>
                        <a:gd name="T21" fmla="*/ 0 h 134"/>
                        <a:gd name="T22" fmla="*/ 75 w 219"/>
                        <a:gd name="T23" fmla="*/ 6 h 134"/>
                        <a:gd name="T24" fmla="*/ 45 w 219"/>
                        <a:gd name="T25" fmla="*/ 19 h 134"/>
                        <a:gd name="T26" fmla="*/ 21 w 219"/>
                        <a:gd name="T27" fmla="*/ 36 h 134"/>
                        <a:gd name="T28" fmla="*/ 6 w 219"/>
                        <a:gd name="T29" fmla="*/ 56 h 134"/>
                        <a:gd name="T30" fmla="*/ 0 w 219"/>
                        <a:gd name="T31" fmla="*/ 76 h 134"/>
                        <a:gd name="T32" fmla="*/ 6 w 219"/>
                        <a:gd name="T33" fmla="*/ 95 h 134"/>
                        <a:gd name="T34" fmla="*/ 21 w 219"/>
                        <a:gd name="T35" fmla="*/ 110 h 134"/>
                        <a:gd name="T36" fmla="*/ 45 w 219"/>
                        <a:gd name="T37" fmla="*/ 123 h 134"/>
                        <a:gd name="T38" fmla="*/ 75 w 219"/>
                        <a:gd name="T39" fmla="*/ 130 h 134"/>
                        <a:gd name="T40" fmla="*/ 110 w 219"/>
                        <a:gd name="T41" fmla="*/ 134 h 1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19"/>
                        <a:gd name="T64" fmla="*/ 0 h 134"/>
                        <a:gd name="T65" fmla="*/ 219 w 219"/>
                        <a:gd name="T66" fmla="*/ 134 h 1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19" h="134">
                          <a:moveTo>
                            <a:pt x="110" y="134"/>
                          </a:moveTo>
                          <a:lnTo>
                            <a:pt x="145" y="130"/>
                          </a:lnTo>
                          <a:lnTo>
                            <a:pt x="175" y="123"/>
                          </a:lnTo>
                          <a:lnTo>
                            <a:pt x="199" y="110"/>
                          </a:lnTo>
                          <a:lnTo>
                            <a:pt x="214" y="95"/>
                          </a:lnTo>
                          <a:lnTo>
                            <a:pt x="219" y="76"/>
                          </a:lnTo>
                          <a:lnTo>
                            <a:pt x="214" y="56"/>
                          </a:lnTo>
                          <a:lnTo>
                            <a:pt x="199" y="36"/>
                          </a:lnTo>
                          <a:lnTo>
                            <a:pt x="175" y="19"/>
                          </a:lnTo>
                          <a:lnTo>
                            <a:pt x="145" y="6"/>
                          </a:lnTo>
                          <a:lnTo>
                            <a:pt x="110" y="0"/>
                          </a:lnTo>
                          <a:lnTo>
                            <a:pt x="75" y="6"/>
                          </a:lnTo>
                          <a:lnTo>
                            <a:pt x="45" y="19"/>
                          </a:lnTo>
                          <a:lnTo>
                            <a:pt x="21" y="36"/>
                          </a:lnTo>
                          <a:lnTo>
                            <a:pt x="6" y="56"/>
                          </a:lnTo>
                          <a:lnTo>
                            <a:pt x="0" y="76"/>
                          </a:lnTo>
                          <a:lnTo>
                            <a:pt x="6" y="95"/>
                          </a:lnTo>
                          <a:lnTo>
                            <a:pt x="21" y="110"/>
                          </a:lnTo>
                          <a:lnTo>
                            <a:pt x="45" y="123"/>
                          </a:lnTo>
                          <a:lnTo>
                            <a:pt x="75" y="130"/>
                          </a:lnTo>
                          <a:lnTo>
                            <a:pt x="110" y="134"/>
                          </a:lnTo>
                          <a:close/>
                        </a:path>
                      </a:pathLst>
                    </a:custGeom>
                    <a:solidFill>
                      <a:srgbClr val="404040"/>
                    </a:solidFill>
                    <a:ln w="0">
                      <a:solidFill>
                        <a:srgbClr val="404040"/>
                      </a:solidFill>
                      <a:round/>
                      <a:headEnd/>
                      <a:tailEnd/>
                    </a:ln>
                  </p:spPr>
                  <p:txBody>
                    <a:bodyPr/>
                    <a:lstStyle/>
                    <a:p>
                      <a:pPr defTabSz="457200"/>
                      <a:endParaRPr lang="en-US">
                        <a:solidFill>
                          <a:prstClr val="black"/>
                        </a:solidFill>
                      </a:endParaRPr>
                    </a:p>
                  </p:txBody>
                </p:sp>
                <p:sp>
                  <p:nvSpPr>
                    <p:cNvPr id="9287" name="Freeform 206"/>
                    <p:cNvSpPr>
                      <a:spLocks/>
                    </p:cNvSpPr>
                    <p:nvPr/>
                  </p:nvSpPr>
                  <p:spPr bwMode="auto">
                    <a:xfrm>
                      <a:off x="1117" y="3114"/>
                      <a:ext cx="269" cy="247"/>
                    </a:xfrm>
                    <a:custGeom>
                      <a:avLst/>
                      <a:gdLst>
                        <a:gd name="T0" fmla="*/ 119 w 269"/>
                        <a:gd name="T1" fmla="*/ 247 h 247"/>
                        <a:gd name="T2" fmla="*/ 88 w 269"/>
                        <a:gd name="T3" fmla="*/ 243 h 247"/>
                        <a:gd name="T4" fmla="*/ 62 w 269"/>
                        <a:gd name="T5" fmla="*/ 236 h 247"/>
                        <a:gd name="T6" fmla="*/ 41 w 269"/>
                        <a:gd name="T7" fmla="*/ 225 h 247"/>
                        <a:gd name="T8" fmla="*/ 26 w 269"/>
                        <a:gd name="T9" fmla="*/ 212 h 247"/>
                        <a:gd name="T10" fmla="*/ 15 w 269"/>
                        <a:gd name="T11" fmla="*/ 199 h 247"/>
                        <a:gd name="T12" fmla="*/ 8 w 269"/>
                        <a:gd name="T13" fmla="*/ 188 h 247"/>
                        <a:gd name="T14" fmla="*/ 2 w 269"/>
                        <a:gd name="T15" fmla="*/ 178 h 247"/>
                        <a:gd name="T16" fmla="*/ 0 w 269"/>
                        <a:gd name="T17" fmla="*/ 171 h 247"/>
                        <a:gd name="T18" fmla="*/ 0 w 269"/>
                        <a:gd name="T19" fmla="*/ 167 h 247"/>
                        <a:gd name="T20" fmla="*/ 0 w 269"/>
                        <a:gd name="T21" fmla="*/ 0 h 247"/>
                        <a:gd name="T22" fmla="*/ 269 w 269"/>
                        <a:gd name="T23" fmla="*/ 2 h 247"/>
                        <a:gd name="T24" fmla="*/ 269 w 269"/>
                        <a:gd name="T25" fmla="*/ 165 h 247"/>
                        <a:gd name="T26" fmla="*/ 262 w 269"/>
                        <a:gd name="T27" fmla="*/ 180 h 247"/>
                        <a:gd name="T28" fmla="*/ 254 w 269"/>
                        <a:gd name="T29" fmla="*/ 195 h 247"/>
                        <a:gd name="T30" fmla="*/ 249 w 269"/>
                        <a:gd name="T31" fmla="*/ 206 h 247"/>
                        <a:gd name="T32" fmla="*/ 245 w 269"/>
                        <a:gd name="T33" fmla="*/ 210 h 247"/>
                        <a:gd name="T34" fmla="*/ 230 w 269"/>
                        <a:gd name="T35" fmla="*/ 223 h 247"/>
                        <a:gd name="T36" fmla="*/ 208 w 269"/>
                        <a:gd name="T37" fmla="*/ 232 h 247"/>
                        <a:gd name="T38" fmla="*/ 184 w 269"/>
                        <a:gd name="T39" fmla="*/ 240 h 247"/>
                        <a:gd name="T40" fmla="*/ 160 w 269"/>
                        <a:gd name="T41" fmla="*/ 243 h 247"/>
                        <a:gd name="T42" fmla="*/ 139 w 269"/>
                        <a:gd name="T43" fmla="*/ 247 h 247"/>
                        <a:gd name="T44" fmla="*/ 125 w 269"/>
                        <a:gd name="T45" fmla="*/ 247 h 247"/>
                        <a:gd name="T46" fmla="*/ 119 w 269"/>
                        <a:gd name="T47" fmla="*/ 247 h 24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69"/>
                        <a:gd name="T73" fmla="*/ 0 h 247"/>
                        <a:gd name="T74" fmla="*/ 269 w 269"/>
                        <a:gd name="T75" fmla="*/ 247 h 24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69" h="247">
                          <a:moveTo>
                            <a:pt x="119" y="247"/>
                          </a:moveTo>
                          <a:lnTo>
                            <a:pt x="88" y="243"/>
                          </a:lnTo>
                          <a:lnTo>
                            <a:pt x="62" y="236"/>
                          </a:lnTo>
                          <a:lnTo>
                            <a:pt x="41" y="225"/>
                          </a:lnTo>
                          <a:lnTo>
                            <a:pt x="26" y="212"/>
                          </a:lnTo>
                          <a:lnTo>
                            <a:pt x="15" y="199"/>
                          </a:lnTo>
                          <a:lnTo>
                            <a:pt x="8" y="188"/>
                          </a:lnTo>
                          <a:lnTo>
                            <a:pt x="2" y="178"/>
                          </a:lnTo>
                          <a:lnTo>
                            <a:pt x="0" y="171"/>
                          </a:lnTo>
                          <a:lnTo>
                            <a:pt x="0" y="167"/>
                          </a:lnTo>
                          <a:lnTo>
                            <a:pt x="0" y="0"/>
                          </a:lnTo>
                          <a:lnTo>
                            <a:pt x="269" y="2"/>
                          </a:lnTo>
                          <a:lnTo>
                            <a:pt x="269" y="165"/>
                          </a:lnTo>
                          <a:lnTo>
                            <a:pt x="262" y="180"/>
                          </a:lnTo>
                          <a:lnTo>
                            <a:pt x="254" y="195"/>
                          </a:lnTo>
                          <a:lnTo>
                            <a:pt x="249" y="206"/>
                          </a:lnTo>
                          <a:lnTo>
                            <a:pt x="245" y="210"/>
                          </a:lnTo>
                          <a:lnTo>
                            <a:pt x="230" y="223"/>
                          </a:lnTo>
                          <a:lnTo>
                            <a:pt x="208" y="232"/>
                          </a:lnTo>
                          <a:lnTo>
                            <a:pt x="184" y="240"/>
                          </a:lnTo>
                          <a:lnTo>
                            <a:pt x="160" y="243"/>
                          </a:lnTo>
                          <a:lnTo>
                            <a:pt x="139" y="247"/>
                          </a:lnTo>
                          <a:lnTo>
                            <a:pt x="125" y="247"/>
                          </a:lnTo>
                          <a:lnTo>
                            <a:pt x="119" y="247"/>
                          </a:lnTo>
                          <a:close/>
                        </a:path>
                      </a:pathLst>
                    </a:custGeom>
                    <a:solidFill>
                      <a:srgbClr val="000000"/>
                    </a:solidFill>
                    <a:ln w="0">
                      <a:solidFill>
                        <a:srgbClr val="000000"/>
                      </a:solidFill>
                      <a:round/>
                      <a:headEnd/>
                      <a:tailEnd/>
                    </a:ln>
                  </p:spPr>
                  <p:txBody>
                    <a:bodyPr/>
                    <a:lstStyle/>
                    <a:p>
                      <a:pPr defTabSz="457200"/>
                      <a:endParaRPr lang="en-US">
                        <a:solidFill>
                          <a:prstClr val="black"/>
                        </a:solidFill>
                      </a:endParaRPr>
                    </a:p>
                  </p:txBody>
                </p:sp>
                <p:sp>
                  <p:nvSpPr>
                    <p:cNvPr id="9288" name="Freeform 207"/>
                    <p:cNvSpPr>
                      <a:spLocks/>
                    </p:cNvSpPr>
                    <p:nvPr/>
                  </p:nvSpPr>
                  <p:spPr bwMode="auto">
                    <a:xfrm>
                      <a:off x="1117" y="3114"/>
                      <a:ext cx="269" cy="247"/>
                    </a:xfrm>
                    <a:custGeom>
                      <a:avLst/>
                      <a:gdLst>
                        <a:gd name="T0" fmla="*/ 119 w 269"/>
                        <a:gd name="T1" fmla="*/ 247 h 247"/>
                        <a:gd name="T2" fmla="*/ 88 w 269"/>
                        <a:gd name="T3" fmla="*/ 243 h 247"/>
                        <a:gd name="T4" fmla="*/ 62 w 269"/>
                        <a:gd name="T5" fmla="*/ 236 h 247"/>
                        <a:gd name="T6" fmla="*/ 41 w 269"/>
                        <a:gd name="T7" fmla="*/ 225 h 247"/>
                        <a:gd name="T8" fmla="*/ 26 w 269"/>
                        <a:gd name="T9" fmla="*/ 212 h 247"/>
                        <a:gd name="T10" fmla="*/ 15 w 269"/>
                        <a:gd name="T11" fmla="*/ 199 h 247"/>
                        <a:gd name="T12" fmla="*/ 8 w 269"/>
                        <a:gd name="T13" fmla="*/ 188 h 247"/>
                        <a:gd name="T14" fmla="*/ 2 w 269"/>
                        <a:gd name="T15" fmla="*/ 178 h 247"/>
                        <a:gd name="T16" fmla="*/ 0 w 269"/>
                        <a:gd name="T17" fmla="*/ 171 h 247"/>
                        <a:gd name="T18" fmla="*/ 0 w 269"/>
                        <a:gd name="T19" fmla="*/ 167 h 247"/>
                        <a:gd name="T20" fmla="*/ 0 w 269"/>
                        <a:gd name="T21" fmla="*/ 0 h 247"/>
                        <a:gd name="T22" fmla="*/ 269 w 269"/>
                        <a:gd name="T23" fmla="*/ 2 h 247"/>
                        <a:gd name="T24" fmla="*/ 269 w 269"/>
                        <a:gd name="T25" fmla="*/ 165 h 247"/>
                        <a:gd name="T26" fmla="*/ 262 w 269"/>
                        <a:gd name="T27" fmla="*/ 180 h 247"/>
                        <a:gd name="T28" fmla="*/ 254 w 269"/>
                        <a:gd name="T29" fmla="*/ 195 h 247"/>
                        <a:gd name="T30" fmla="*/ 249 w 269"/>
                        <a:gd name="T31" fmla="*/ 206 h 247"/>
                        <a:gd name="T32" fmla="*/ 245 w 269"/>
                        <a:gd name="T33" fmla="*/ 210 h 247"/>
                        <a:gd name="T34" fmla="*/ 230 w 269"/>
                        <a:gd name="T35" fmla="*/ 223 h 247"/>
                        <a:gd name="T36" fmla="*/ 208 w 269"/>
                        <a:gd name="T37" fmla="*/ 232 h 247"/>
                        <a:gd name="T38" fmla="*/ 184 w 269"/>
                        <a:gd name="T39" fmla="*/ 240 h 247"/>
                        <a:gd name="T40" fmla="*/ 160 w 269"/>
                        <a:gd name="T41" fmla="*/ 243 h 247"/>
                        <a:gd name="T42" fmla="*/ 139 w 269"/>
                        <a:gd name="T43" fmla="*/ 247 h 247"/>
                        <a:gd name="T44" fmla="*/ 125 w 269"/>
                        <a:gd name="T45" fmla="*/ 247 h 247"/>
                        <a:gd name="T46" fmla="*/ 119 w 269"/>
                        <a:gd name="T47" fmla="*/ 247 h 24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69"/>
                        <a:gd name="T73" fmla="*/ 0 h 247"/>
                        <a:gd name="T74" fmla="*/ 269 w 269"/>
                        <a:gd name="T75" fmla="*/ 247 h 24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69" h="247">
                          <a:moveTo>
                            <a:pt x="119" y="247"/>
                          </a:moveTo>
                          <a:lnTo>
                            <a:pt x="88" y="243"/>
                          </a:lnTo>
                          <a:lnTo>
                            <a:pt x="62" y="236"/>
                          </a:lnTo>
                          <a:lnTo>
                            <a:pt x="41" y="225"/>
                          </a:lnTo>
                          <a:lnTo>
                            <a:pt x="26" y="212"/>
                          </a:lnTo>
                          <a:lnTo>
                            <a:pt x="15" y="199"/>
                          </a:lnTo>
                          <a:lnTo>
                            <a:pt x="8" y="188"/>
                          </a:lnTo>
                          <a:lnTo>
                            <a:pt x="2" y="178"/>
                          </a:lnTo>
                          <a:lnTo>
                            <a:pt x="0" y="171"/>
                          </a:lnTo>
                          <a:lnTo>
                            <a:pt x="0" y="167"/>
                          </a:lnTo>
                          <a:lnTo>
                            <a:pt x="0" y="0"/>
                          </a:lnTo>
                          <a:lnTo>
                            <a:pt x="269" y="2"/>
                          </a:lnTo>
                          <a:lnTo>
                            <a:pt x="269" y="165"/>
                          </a:lnTo>
                          <a:lnTo>
                            <a:pt x="262" y="180"/>
                          </a:lnTo>
                          <a:lnTo>
                            <a:pt x="254" y="195"/>
                          </a:lnTo>
                          <a:lnTo>
                            <a:pt x="249" y="206"/>
                          </a:lnTo>
                          <a:lnTo>
                            <a:pt x="245" y="210"/>
                          </a:lnTo>
                          <a:lnTo>
                            <a:pt x="230" y="223"/>
                          </a:lnTo>
                          <a:lnTo>
                            <a:pt x="208" y="232"/>
                          </a:lnTo>
                          <a:lnTo>
                            <a:pt x="184" y="240"/>
                          </a:lnTo>
                          <a:lnTo>
                            <a:pt x="160" y="243"/>
                          </a:lnTo>
                          <a:lnTo>
                            <a:pt x="139" y="247"/>
                          </a:lnTo>
                          <a:lnTo>
                            <a:pt x="125" y="247"/>
                          </a:lnTo>
                          <a:lnTo>
                            <a:pt x="119" y="247"/>
                          </a:lnTo>
                        </a:path>
                      </a:pathLst>
                    </a:custGeom>
                    <a:noFill/>
                    <a:ln w="6350">
                      <a:solidFill>
                        <a:srgbClr val="000000"/>
                      </a:solidFill>
                      <a:round/>
                      <a:headEnd/>
                      <a:tailEnd/>
                    </a:ln>
                  </p:spPr>
                  <p:txBody>
                    <a:bodyPr/>
                    <a:lstStyle/>
                    <a:p>
                      <a:pPr defTabSz="457200"/>
                      <a:endParaRPr lang="en-US">
                        <a:solidFill>
                          <a:prstClr val="black"/>
                        </a:solidFill>
                      </a:endParaRPr>
                    </a:p>
                  </p:txBody>
                </p:sp>
                <p:sp>
                  <p:nvSpPr>
                    <p:cNvPr id="9289" name="Freeform 208"/>
                    <p:cNvSpPr>
                      <a:spLocks/>
                    </p:cNvSpPr>
                    <p:nvPr/>
                  </p:nvSpPr>
                  <p:spPr bwMode="auto">
                    <a:xfrm>
                      <a:off x="1132" y="3114"/>
                      <a:ext cx="243" cy="247"/>
                    </a:xfrm>
                    <a:custGeom>
                      <a:avLst/>
                      <a:gdLst>
                        <a:gd name="T0" fmla="*/ 110 w 243"/>
                        <a:gd name="T1" fmla="*/ 247 h 247"/>
                        <a:gd name="T2" fmla="*/ 78 w 243"/>
                        <a:gd name="T3" fmla="*/ 242 h 247"/>
                        <a:gd name="T4" fmla="*/ 52 w 243"/>
                        <a:gd name="T5" fmla="*/ 234 h 247"/>
                        <a:gd name="T6" fmla="*/ 34 w 243"/>
                        <a:gd name="T7" fmla="*/ 223 h 247"/>
                        <a:gd name="T8" fmla="*/ 19 w 243"/>
                        <a:gd name="T9" fmla="*/ 210 h 247"/>
                        <a:gd name="T10" fmla="*/ 10 w 243"/>
                        <a:gd name="T11" fmla="*/ 197 h 247"/>
                        <a:gd name="T12" fmla="*/ 4 w 243"/>
                        <a:gd name="T13" fmla="*/ 188 h 247"/>
                        <a:gd name="T14" fmla="*/ 2 w 243"/>
                        <a:gd name="T15" fmla="*/ 180 h 247"/>
                        <a:gd name="T16" fmla="*/ 0 w 243"/>
                        <a:gd name="T17" fmla="*/ 177 h 247"/>
                        <a:gd name="T18" fmla="*/ 0 w 243"/>
                        <a:gd name="T19" fmla="*/ 0 h 247"/>
                        <a:gd name="T20" fmla="*/ 243 w 243"/>
                        <a:gd name="T21" fmla="*/ 2 h 247"/>
                        <a:gd name="T22" fmla="*/ 243 w 243"/>
                        <a:gd name="T23" fmla="*/ 158 h 247"/>
                        <a:gd name="T24" fmla="*/ 238 w 243"/>
                        <a:gd name="T25" fmla="*/ 173 h 247"/>
                        <a:gd name="T26" fmla="*/ 230 w 243"/>
                        <a:gd name="T27" fmla="*/ 188 h 247"/>
                        <a:gd name="T28" fmla="*/ 225 w 243"/>
                        <a:gd name="T29" fmla="*/ 197 h 247"/>
                        <a:gd name="T30" fmla="*/ 223 w 243"/>
                        <a:gd name="T31" fmla="*/ 201 h 247"/>
                        <a:gd name="T32" fmla="*/ 208 w 243"/>
                        <a:gd name="T33" fmla="*/ 214 h 247"/>
                        <a:gd name="T34" fmla="*/ 189 w 243"/>
                        <a:gd name="T35" fmla="*/ 225 h 247"/>
                        <a:gd name="T36" fmla="*/ 167 w 243"/>
                        <a:gd name="T37" fmla="*/ 232 h 247"/>
                        <a:gd name="T38" fmla="*/ 147 w 243"/>
                        <a:gd name="T39" fmla="*/ 240 h 247"/>
                        <a:gd name="T40" fmla="*/ 128 w 243"/>
                        <a:gd name="T41" fmla="*/ 243 h 247"/>
                        <a:gd name="T42" fmla="*/ 115 w 243"/>
                        <a:gd name="T43" fmla="*/ 245 h 247"/>
                        <a:gd name="T44" fmla="*/ 110 w 243"/>
                        <a:gd name="T45" fmla="*/ 247 h 24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3"/>
                        <a:gd name="T70" fmla="*/ 0 h 247"/>
                        <a:gd name="T71" fmla="*/ 243 w 243"/>
                        <a:gd name="T72" fmla="*/ 247 h 24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3" h="247">
                          <a:moveTo>
                            <a:pt x="110" y="247"/>
                          </a:moveTo>
                          <a:lnTo>
                            <a:pt x="78" y="242"/>
                          </a:lnTo>
                          <a:lnTo>
                            <a:pt x="52" y="234"/>
                          </a:lnTo>
                          <a:lnTo>
                            <a:pt x="34" y="223"/>
                          </a:lnTo>
                          <a:lnTo>
                            <a:pt x="19" y="210"/>
                          </a:lnTo>
                          <a:lnTo>
                            <a:pt x="10" y="197"/>
                          </a:lnTo>
                          <a:lnTo>
                            <a:pt x="4" y="188"/>
                          </a:lnTo>
                          <a:lnTo>
                            <a:pt x="2" y="180"/>
                          </a:lnTo>
                          <a:lnTo>
                            <a:pt x="0" y="177"/>
                          </a:lnTo>
                          <a:lnTo>
                            <a:pt x="0" y="0"/>
                          </a:lnTo>
                          <a:lnTo>
                            <a:pt x="243" y="2"/>
                          </a:lnTo>
                          <a:lnTo>
                            <a:pt x="243" y="158"/>
                          </a:lnTo>
                          <a:lnTo>
                            <a:pt x="238" y="173"/>
                          </a:lnTo>
                          <a:lnTo>
                            <a:pt x="230" y="188"/>
                          </a:lnTo>
                          <a:lnTo>
                            <a:pt x="225" y="197"/>
                          </a:lnTo>
                          <a:lnTo>
                            <a:pt x="223" y="201"/>
                          </a:lnTo>
                          <a:lnTo>
                            <a:pt x="208" y="214"/>
                          </a:lnTo>
                          <a:lnTo>
                            <a:pt x="189" y="225"/>
                          </a:lnTo>
                          <a:lnTo>
                            <a:pt x="167" y="232"/>
                          </a:lnTo>
                          <a:lnTo>
                            <a:pt x="147" y="240"/>
                          </a:lnTo>
                          <a:lnTo>
                            <a:pt x="128" y="243"/>
                          </a:lnTo>
                          <a:lnTo>
                            <a:pt x="115" y="245"/>
                          </a:lnTo>
                          <a:lnTo>
                            <a:pt x="110" y="247"/>
                          </a:lnTo>
                          <a:close/>
                        </a:path>
                      </a:pathLst>
                    </a:custGeom>
                    <a:solidFill>
                      <a:srgbClr val="1C1C1C"/>
                    </a:solidFill>
                    <a:ln w="0">
                      <a:solidFill>
                        <a:srgbClr val="1C1C1C"/>
                      </a:solidFill>
                      <a:round/>
                      <a:headEnd/>
                      <a:tailEnd/>
                    </a:ln>
                  </p:spPr>
                  <p:txBody>
                    <a:bodyPr/>
                    <a:lstStyle/>
                    <a:p>
                      <a:pPr defTabSz="457200"/>
                      <a:endParaRPr lang="en-US">
                        <a:solidFill>
                          <a:prstClr val="black"/>
                        </a:solidFill>
                      </a:endParaRPr>
                    </a:p>
                  </p:txBody>
                </p:sp>
                <p:sp>
                  <p:nvSpPr>
                    <p:cNvPr id="9290" name="Freeform 209"/>
                    <p:cNvSpPr>
                      <a:spLocks/>
                    </p:cNvSpPr>
                    <p:nvPr/>
                  </p:nvSpPr>
                  <p:spPr bwMode="auto">
                    <a:xfrm>
                      <a:off x="1147" y="3114"/>
                      <a:ext cx="219" cy="245"/>
                    </a:xfrm>
                    <a:custGeom>
                      <a:avLst/>
                      <a:gdLst>
                        <a:gd name="T0" fmla="*/ 100 w 219"/>
                        <a:gd name="T1" fmla="*/ 245 h 245"/>
                        <a:gd name="T2" fmla="*/ 72 w 219"/>
                        <a:gd name="T3" fmla="*/ 242 h 245"/>
                        <a:gd name="T4" fmla="*/ 48 w 219"/>
                        <a:gd name="T5" fmla="*/ 234 h 245"/>
                        <a:gd name="T6" fmla="*/ 32 w 219"/>
                        <a:gd name="T7" fmla="*/ 225 h 245"/>
                        <a:gd name="T8" fmla="*/ 19 w 219"/>
                        <a:gd name="T9" fmla="*/ 214 h 245"/>
                        <a:gd name="T10" fmla="*/ 9 w 219"/>
                        <a:gd name="T11" fmla="*/ 203 h 245"/>
                        <a:gd name="T12" fmla="*/ 4 w 219"/>
                        <a:gd name="T13" fmla="*/ 193 h 245"/>
                        <a:gd name="T14" fmla="*/ 2 w 219"/>
                        <a:gd name="T15" fmla="*/ 188 h 245"/>
                        <a:gd name="T16" fmla="*/ 0 w 219"/>
                        <a:gd name="T17" fmla="*/ 186 h 245"/>
                        <a:gd name="T18" fmla="*/ 0 w 219"/>
                        <a:gd name="T19" fmla="*/ 0 h 245"/>
                        <a:gd name="T20" fmla="*/ 219 w 219"/>
                        <a:gd name="T21" fmla="*/ 2 h 245"/>
                        <a:gd name="T22" fmla="*/ 219 w 219"/>
                        <a:gd name="T23" fmla="*/ 153 h 245"/>
                        <a:gd name="T24" fmla="*/ 211 w 219"/>
                        <a:gd name="T25" fmla="*/ 165 h 245"/>
                        <a:gd name="T26" fmla="*/ 206 w 219"/>
                        <a:gd name="T27" fmla="*/ 178 h 245"/>
                        <a:gd name="T28" fmla="*/ 202 w 219"/>
                        <a:gd name="T29" fmla="*/ 188 h 245"/>
                        <a:gd name="T30" fmla="*/ 198 w 219"/>
                        <a:gd name="T31" fmla="*/ 193 h 245"/>
                        <a:gd name="T32" fmla="*/ 187 w 219"/>
                        <a:gd name="T33" fmla="*/ 204 h 245"/>
                        <a:gd name="T34" fmla="*/ 171 w 219"/>
                        <a:gd name="T35" fmla="*/ 216 h 245"/>
                        <a:gd name="T36" fmla="*/ 150 w 219"/>
                        <a:gd name="T37" fmla="*/ 225 h 245"/>
                        <a:gd name="T38" fmla="*/ 132 w 219"/>
                        <a:gd name="T39" fmla="*/ 234 h 245"/>
                        <a:gd name="T40" fmla="*/ 117 w 219"/>
                        <a:gd name="T41" fmla="*/ 240 h 245"/>
                        <a:gd name="T42" fmla="*/ 104 w 219"/>
                        <a:gd name="T43" fmla="*/ 243 h 245"/>
                        <a:gd name="T44" fmla="*/ 100 w 219"/>
                        <a:gd name="T45" fmla="*/ 245 h 24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9"/>
                        <a:gd name="T70" fmla="*/ 0 h 245"/>
                        <a:gd name="T71" fmla="*/ 219 w 219"/>
                        <a:gd name="T72" fmla="*/ 245 h 24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9" h="245">
                          <a:moveTo>
                            <a:pt x="100" y="245"/>
                          </a:moveTo>
                          <a:lnTo>
                            <a:pt x="72" y="242"/>
                          </a:lnTo>
                          <a:lnTo>
                            <a:pt x="48" y="234"/>
                          </a:lnTo>
                          <a:lnTo>
                            <a:pt x="32" y="225"/>
                          </a:lnTo>
                          <a:lnTo>
                            <a:pt x="19" y="214"/>
                          </a:lnTo>
                          <a:lnTo>
                            <a:pt x="9" y="203"/>
                          </a:lnTo>
                          <a:lnTo>
                            <a:pt x="4" y="193"/>
                          </a:lnTo>
                          <a:lnTo>
                            <a:pt x="2" y="188"/>
                          </a:lnTo>
                          <a:lnTo>
                            <a:pt x="0" y="186"/>
                          </a:lnTo>
                          <a:lnTo>
                            <a:pt x="0" y="0"/>
                          </a:lnTo>
                          <a:lnTo>
                            <a:pt x="219" y="2"/>
                          </a:lnTo>
                          <a:lnTo>
                            <a:pt x="219" y="153"/>
                          </a:lnTo>
                          <a:lnTo>
                            <a:pt x="211" y="165"/>
                          </a:lnTo>
                          <a:lnTo>
                            <a:pt x="206" y="178"/>
                          </a:lnTo>
                          <a:lnTo>
                            <a:pt x="202" y="188"/>
                          </a:lnTo>
                          <a:lnTo>
                            <a:pt x="198" y="193"/>
                          </a:lnTo>
                          <a:lnTo>
                            <a:pt x="187" y="204"/>
                          </a:lnTo>
                          <a:lnTo>
                            <a:pt x="171" y="216"/>
                          </a:lnTo>
                          <a:lnTo>
                            <a:pt x="150" y="225"/>
                          </a:lnTo>
                          <a:lnTo>
                            <a:pt x="132" y="234"/>
                          </a:lnTo>
                          <a:lnTo>
                            <a:pt x="117" y="240"/>
                          </a:lnTo>
                          <a:lnTo>
                            <a:pt x="104" y="243"/>
                          </a:lnTo>
                          <a:lnTo>
                            <a:pt x="100" y="245"/>
                          </a:lnTo>
                          <a:close/>
                        </a:path>
                      </a:pathLst>
                    </a:custGeom>
                    <a:solidFill>
                      <a:srgbClr val="393939"/>
                    </a:solidFill>
                    <a:ln w="0">
                      <a:solidFill>
                        <a:srgbClr val="393939"/>
                      </a:solidFill>
                      <a:round/>
                      <a:headEnd/>
                      <a:tailEnd/>
                    </a:ln>
                  </p:spPr>
                  <p:txBody>
                    <a:bodyPr/>
                    <a:lstStyle/>
                    <a:p>
                      <a:pPr defTabSz="457200"/>
                      <a:endParaRPr lang="en-US">
                        <a:solidFill>
                          <a:prstClr val="black"/>
                        </a:solidFill>
                      </a:endParaRPr>
                    </a:p>
                  </p:txBody>
                </p:sp>
                <p:sp>
                  <p:nvSpPr>
                    <p:cNvPr id="9291" name="Freeform 211"/>
                    <p:cNvSpPr>
                      <a:spLocks/>
                    </p:cNvSpPr>
                    <p:nvPr/>
                  </p:nvSpPr>
                  <p:spPr bwMode="auto">
                    <a:xfrm>
                      <a:off x="1164" y="3114"/>
                      <a:ext cx="191" cy="245"/>
                    </a:xfrm>
                    <a:custGeom>
                      <a:avLst/>
                      <a:gdLst>
                        <a:gd name="T0" fmla="*/ 89 w 191"/>
                        <a:gd name="T1" fmla="*/ 245 h 245"/>
                        <a:gd name="T2" fmla="*/ 61 w 191"/>
                        <a:gd name="T3" fmla="*/ 242 h 245"/>
                        <a:gd name="T4" fmla="*/ 39 w 191"/>
                        <a:gd name="T5" fmla="*/ 234 h 245"/>
                        <a:gd name="T6" fmla="*/ 22 w 191"/>
                        <a:gd name="T7" fmla="*/ 223 h 245"/>
                        <a:gd name="T8" fmla="*/ 11 w 191"/>
                        <a:gd name="T9" fmla="*/ 214 h 245"/>
                        <a:gd name="T10" fmla="*/ 3 w 191"/>
                        <a:gd name="T11" fmla="*/ 203 h 245"/>
                        <a:gd name="T12" fmla="*/ 0 w 191"/>
                        <a:gd name="T13" fmla="*/ 197 h 245"/>
                        <a:gd name="T14" fmla="*/ 0 w 191"/>
                        <a:gd name="T15" fmla="*/ 193 h 245"/>
                        <a:gd name="T16" fmla="*/ 0 w 191"/>
                        <a:gd name="T17" fmla="*/ 0 h 245"/>
                        <a:gd name="T18" fmla="*/ 191 w 191"/>
                        <a:gd name="T19" fmla="*/ 2 h 245"/>
                        <a:gd name="T20" fmla="*/ 191 w 191"/>
                        <a:gd name="T21" fmla="*/ 147 h 245"/>
                        <a:gd name="T22" fmla="*/ 185 w 191"/>
                        <a:gd name="T23" fmla="*/ 158 h 245"/>
                        <a:gd name="T24" fmla="*/ 180 w 191"/>
                        <a:gd name="T25" fmla="*/ 171 h 245"/>
                        <a:gd name="T26" fmla="*/ 176 w 191"/>
                        <a:gd name="T27" fmla="*/ 180 h 245"/>
                        <a:gd name="T28" fmla="*/ 174 w 191"/>
                        <a:gd name="T29" fmla="*/ 184 h 245"/>
                        <a:gd name="T30" fmla="*/ 163 w 191"/>
                        <a:gd name="T31" fmla="*/ 195 h 245"/>
                        <a:gd name="T32" fmla="*/ 148 w 191"/>
                        <a:gd name="T33" fmla="*/ 206 h 245"/>
                        <a:gd name="T34" fmla="*/ 133 w 191"/>
                        <a:gd name="T35" fmla="*/ 217 h 245"/>
                        <a:gd name="T36" fmla="*/ 117 w 191"/>
                        <a:gd name="T37" fmla="*/ 229 h 245"/>
                        <a:gd name="T38" fmla="*/ 104 w 191"/>
                        <a:gd name="T39" fmla="*/ 238 h 245"/>
                        <a:gd name="T40" fmla="*/ 92 w 191"/>
                        <a:gd name="T41" fmla="*/ 243 h 245"/>
                        <a:gd name="T42" fmla="*/ 89 w 191"/>
                        <a:gd name="T43" fmla="*/ 245 h 2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91"/>
                        <a:gd name="T67" fmla="*/ 0 h 245"/>
                        <a:gd name="T68" fmla="*/ 191 w 191"/>
                        <a:gd name="T69" fmla="*/ 245 h 24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91" h="245">
                          <a:moveTo>
                            <a:pt x="89" y="245"/>
                          </a:moveTo>
                          <a:lnTo>
                            <a:pt x="61" y="242"/>
                          </a:lnTo>
                          <a:lnTo>
                            <a:pt x="39" y="234"/>
                          </a:lnTo>
                          <a:lnTo>
                            <a:pt x="22" y="223"/>
                          </a:lnTo>
                          <a:lnTo>
                            <a:pt x="11" y="214"/>
                          </a:lnTo>
                          <a:lnTo>
                            <a:pt x="3" y="203"/>
                          </a:lnTo>
                          <a:lnTo>
                            <a:pt x="0" y="197"/>
                          </a:lnTo>
                          <a:lnTo>
                            <a:pt x="0" y="193"/>
                          </a:lnTo>
                          <a:lnTo>
                            <a:pt x="0" y="0"/>
                          </a:lnTo>
                          <a:lnTo>
                            <a:pt x="191" y="2"/>
                          </a:lnTo>
                          <a:lnTo>
                            <a:pt x="191" y="147"/>
                          </a:lnTo>
                          <a:lnTo>
                            <a:pt x="185" y="158"/>
                          </a:lnTo>
                          <a:lnTo>
                            <a:pt x="180" y="171"/>
                          </a:lnTo>
                          <a:lnTo>
                            <a:pt x="176" y="180"/>
                          </a:lnTo>
                          <a:lnTo>
                            <a:pt x="174" y="184"/>
                          </a:lnTo>
                          <a:lnTo>
                            <a:pt x="163" y="195"/>
                          </a:lnTo>
                          <a:lnTo>
                            <a:pt x="148" y="206"/>
                          </a:lnTo>
                          <a:lnTo>
                            <a:pt x="133" y="217"/>
                          </a:lnTo>
                          <a:lnTo>
                            <a:pt x="117" y="229"/>
                          </a:lnTo>
                          <a:lnTo>
                            <a:pt x="104" y="238"/>
                          </a:lnTo>
                          <a:lnTo>
                            <a:pt x="92" y="243"/>
                          </a:lnTo>
                          <a:lnTo>
                            <a:pt x="89" y="245"/>
                          </a:lnTo>
                          <a:close/>
                        </a:path>
                      </a:pathLst>
                    </a:custGeom>
                    <a:solidFill>
                      <a:srgbClr val="555555"/>
                    </a:solidFill>
                    <a:ln w="0">
                      <a:solidFill>
                        <a:srgbClr val="555555"/>
                      </a:solidFill>
                      <a:round/>
                      <a:headEnd/>
                      <a:tailEnd/>
                    </a:ln>
                  </p:spPr>
                  <p:txBody>
                    <a:bodyPr/>
                    <a:lstStyle/>
                    <a:p>
                      <a:pPr defTabSz="457200"/>
                      <a:endParaRPr lang="en-US">
                        <a:solidFill>
                          <a:prstClr val="black"/>
                        </a:solidFill>
                      </a:endParaRPr>
                    </a:p>
                  </p:txBody>
                </p:sp>
                <p:sp>
                  <p:nvSpPr>
                    <p:cNvPr id="9292" name="Freeform 212"/>
                    <p:cNvSpPr>
                      <a:spLocks/>
                    </p:cNvSpPr>
                    <p:nvPr/>
                  </p:nvSpPr>
                  <p:spPr bwMode="auto">
                    <a:xfrm>
                      <a:off x="1179" y="3114"/>
                      <a:ext cx="165" cy="243"/>
                    </a:xfrm>
                    <a:custGeom>
                      <a:avLst/>
                      <a:gdLst>
                        <a:gd name="T0" fmla="*/ 79 w 165"/>
                        <a:gd name="T1" fmla="*/ 243 h 243"/>
                        <a:gd name="T2" fmla="*/ 55 w 165"/>
                        <a:gd name="T3" fmla="*/ 242 h 243"/>
                        <a:gd name="T4" fmla="*/ 35 w 165"/>
                        <a:gd name="T5" fmla="*/ 236 h 243"/>
                        <a:gd name="T6" fmla="*/ 20 w 165"/>
                        <a:gd name="T7" fmla="*/ 227 h 243"/>
                        <a:gd name="T8" fmla="*/ 11 w 165"/>
                        <a:gd name="T9" fmla="*/ 217 h 243"/>
                        <a:gd name="T10" fmla="*/ 3 w 165"/>
                        <a:gd name="T11" fmla="*/ 210 h 243"/>
                        <a:gd name="T12" fmla="*/ 1 w 165"/>
                        <a:gd name="T13" fmla="*/ 204 h 243"/>
                        <a:gd name="T14" fmla="*/ 0 w 165"/>
                        <a:gd name="T15" fmla="*/ 203 h 243"/>
                        <a:gd name="T16" fmla="*/ 0 w 165"/>
                        <a:gd name="T17" fmla="*/ 0 h 243"/>
                        <a:gd name="T18" fmla="*/ 165 w 165"/>
                        <a:gd name="T19" fmla="*/ 2 h 243"/>
                        <a:gd name="T20" fmla="*/ 165 w 165"/>
                        <a:gd name="T21" fmla="*/ 140 h 243"/>
                        <a:gd name="T22" fmla="*/ 161 w 165"/>
                        <a:gd name="T23" fmla="*/ 151 h 243"/>
                        <a:gd name="T24" fmla="*/ 155 w 165"/>
                        <a:gd name="T25" fmla="*/ 162 h 243"/>
                        <a:gd name="T26" fmla="*/ 152 w 165"/>
                        <a:gd name="T27" fmla="*/ 171 h 243"/>
                        <a:gd name="T28" fmla="*/ 152 w 165"/>
                        <a:gd name="T29" fmla="*/ 175 h 243"/>
                        <a:gd name="T30" fmla="*/ 142 w 165"/>
                        <a:gd name="T31" fmla="*/ 186 h 243"/>
                        <a:gd name="T32" fmla="*/ 129 w 165"/>
                        <a:gd name="T33" fmla="*/ 197 h 243"/>
                        <a:gd name="T34" fmla="*/ 116 w 165"/>
                        <a:gd name="T35" fmla="*/ 210 h 243"/>
                        <a:gd name="T36" fmla="*/ 103 w 165"/>
                        <a:gd name="T37" fmla="*/ 223 h 243"/>
                        <a:gd name="T38" fmla="*/ 92 w 165"/>
                        <a:gd name="T39" fmla="*/ 234 h 243"/>
                        <a:gd name="T40" fmla="*/ 83 w 165"/>
                        <a:gd name="T41" fmla="*/ 242 h 243"/>
                        <a:gd name="T42" fmla="*/ 79 w 165"/>
                        <a:gd name="T43" fmla="*/ 243 h 24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65"/>
                        <a:gd name="T67" fmla="*/ 0 h 243"/>
                        <a:gd name="T68" fmla="*/ 165 w 165"/>
                        <a:gd name="T69" fmla="*/ 243 h 24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65" h="243">
                          <a:moveTo>
                            <a:pt x="79" y="243"/>
                          </a:moveTo>
                          <a:lnTo>
                            <a:pt x="55" y="242"/>
                          </a:lnTo>
                          <a:lnTo>
                            <a:pt x="35" y="236"/>
                          </a:lnTo>
                          <a:lnTo>
                            <a:pt x="20" y="227"/>
                          </a:lnTo>
                          <a:lnTo>
                            <a:pt x="11" y="217"/>
                          </a:lnTo>
                          <a:lnTo>
                            <a:pt x="3" y="210"/>
                          </a:lnTo>
                          <a:lnTo>
                            <a:pt x="1" y="204"/>
                          </a:lnTo>
                          <a:lnTo>
                            <a:pt x="0" y="203"/>
                          </a:lnTo>
                          <a:lnTo>
                            <a:pt x="0" y="0"/>
                          </a:lnTo>
                          <a:lnTo>
                            <a:pt x="165" y="2"/>
                          </a:lnTo>
                          <a:lnTo>
                            <a:pt x="165" y="140"/>
                          </a:lnTo>
                          <a:lnTo>
                            <a:pt x="161" y="151"/>
                          </a:lnTo>
                          <a:lnTo>
                            <a:pt x="155" y="162"/>
                          </a:lnTo>
                          <a:lnTo>
                            <a:pt x="152" y="171"/>
                          </a:lnTo>
                          <a:lnTo>
                            <a:pt x="152" y="175"/>
                          </a:lnTo>
                          <a:lnTo>
                            <a:pt x="142" y="186"/>
                          </a:lnTo>
                          <a:lnTo>
                            <a:pt x="129" y="197"/>
                          </a:lnTo>
                          <a:lnTo>
                            <a:pt x="116" y="210"/>
                          </a:lnTo>
                          <a:lnTo>
                            <a:pt x="103" y="223"/>
                          </a:lnTo>
                          <a:lnTo>
                            <a:pt x="92" y="234"/>
                          </a:lnTo>
                          <a:lnTo>
                            <a:pt x="83" y="242"/>
                          </a:lnTo>
                          <a:lnTo>
                            <a:pt x="79" y="243"/>
                          </a:lnTo>
                          <a:close/>
                        </a:path>
                      </a:pathLst>
                    </a:custGeom>
                    <a:solidFill>
                      <a:srgbClr val="717171"/>
                    </a:solidFill>
                    <a:ln w="0">
                      <a:solidFill>
                        <a:srgbClr val="717171"/>
                      </a:solidFill>
                      <a:round/>
                      <a:headEnd/>
                      <a:tailEnd/>
                    </a:ln>
                  </p:spPr>
                  <p:txBody>
                    <a:bodyPr/>
                    <a:lstStyle/>
                    <a:p>
                      <a:pPr defTabSz="457200"/>
                      <a:endParaRPr lang="en-US">
                        <a:solidFill>
                          <a:prstClr val="black"/>
                        </a:solidFill>
                      </a:endParaRPr>
                    </a:p>
                  </p:txBody>
                </p:sp>
                <p:sp>
                  <p:nvSpPr>
                    <p:cNvPr id="9293" name="Freeform 213"/>
                    <p:cNvSpPr>
                      <a:spLocks/>
                    </p:cNvSpPr>
                    <p:nvPr/>
                  </p:nvSpPr>
                  <p:spPr bwMode="auto">
                    <a:xfrm>
                      <a:off x="1193" y="3116"/>
                      <a:ext cx="139" cy="241"/>
                    </a:xfrm>
                    <a:custGeom>
                      <a:avLst/>
                      <a:gdLst>
                        <a:gd name="T0" fmla="*/ 73 w 139"/>
                        <a:gd name="T1" fmla="*/ 241 h 241"/>
                        <a:gd name="T2" fmla="*/ 47 w 139"/>
                        <a:gd name="T3" fmla="*/ 240 h 241"/>
                        <a:gd name="T4" fmla="*/ 28 w 139"/>
                        <a:gd name="T5" fmla="*/ 232 h 241"/>
                        <a:gd name="T6" fmla="*/ 15 w 139"/>
                        <a:gd name="T7" fmla="*/ 225 h 241"/>
                        <a:gd name="T8" fmla="*/ 8 w 139"/>
                        <a:gd name="T9" fmla="*/ 217 h 241"/>
                        <a:gd name="T10" fmla="*/ 2 w 139"/>
                        <a:gd name="T11" fmla="*/ 210 h 241"/>
                        <a:gd name="T12" fmla="*/ 0 w 139"/>
                        <a:gd name="T13" fmla="*/ 208 h 241"/>
                        <a:gd name="T14" fmla="*/ 0 w 139"/>
                        <a:gd name="T15" fmla="*/ 0 h 241"/>
                        <a:gd name="T16" fmla="*/ 139 w 139"/>
                        <a:gd name="T17" fmla="*/ 0 h 241"/>
                        <a:gd name="T18" fmla="*/ 139 w 139"/>
                        <a:gd name="T19" fmla="*/ 132 h 241"/>
                        <a:gd name="T20" fmla="*/ 136 w 139"/>
                        <a:gd name="T21" fmla="*/ 141 h 241"/>
                        <a:gd name="T22" fmla="*/ 132 w 139"/>
                        <a:gd name="T23" fmla="*/ 152 h 241"/>
                        <a:gd name="T24" fmla="*/ 130 w 139"/>
                        <a:gd name="T25" fmla="*/ 162 h 241"/>
                        <a:gd name="T26" fmla="*/ 128 w 139"/>
                        <a:gd name="T27" fmla="*/ 165 h 241"/>
                        <a:gd name="T28" fmla="*/ 121 w 139"/>
                        <a:gd name="T29" fmla="*/ 175 h 241"/>
                        <a:gd name="T30" fmla="*/ 112 w 139"/>
                        <a:gd name="T31" fmla="*/ 188 h 241"/>
                        <a:gd name="T32" fmla="*/ 101 w 139"/>
                        <a:gd name="T33" fmla="*/ 202 h 241"/>
                        <a:gd name="T34" fmla="*/ 89 w 139"/>
                        <a:gd name="T35" fmla="*/ 215 h 241"/>
                        <a:gd name="T36" fmla="*/ 82 w 139"/>
                        <a:gd name="T37" fmla="*/ 228 h 241"/>
                        <a:gd name="T38" fmla="*/ 75 w 139"/>
                        <a:gd name="T39" fmla="*/ 238 h 241"/>
                        <a:gd name="T40" fmla="*/ 73 w 139"/>
                        <a:gd name="T41" fmla="*/ 241 h 24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39"/>
                        <a:gd name="T64" fmla="*/ 0 h 241"/>
                        <a:gd name="T65" fmla="*/ 139 w 139"/>
                        <a:gd name="T66" fmla="*/ 241 h 24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39" h="241">
                          <a:moveTo>
                            <a:pt x="73" y="241"/>
                          </a:moveTo>
                          <a:lnTo>
                            <a:pt x="47" y="240"/>
                          </a:lnTo>
                          <a:lnTo>
                            <a:pt x="28" y="232"/>
                          </a:lnTo>
                          <a:lnTo>
                            <a:pt x="15" y="225"/>
                          </a:lnTo>
                          <a:lnTo>
                            <a:pt x="8" y="217"/>
                          </a:lnTo>
                          <a:lnTo>
                            <a:pt x="2" y="210"/>
                          </a:lnTo>
                          <a:lnTo>
                            <a:pt x="0" y="208"/>
                          </a:lnTo>
                          <a:lnTo>
                            <a:pt x="0" y="0"/>
                          </a:lnTo>
                          <a:lnTo>
                            <a:pt x="139" y="0"/>
                          </a:lnTo>
                          <a:lnTo>
                            <a:pt x="139" y="132"/>
                          </a:lnTo>
                          <a:lnTo>
                            <a:pt x="136" y="141"/>
                          </a:lnTo>
                          <a:lnTo>
                            <a:pt x="132" y="152"/>
                          </a:lnTo>
                          <a:lnTo>
                            <a:pt x="130" y="162"/>
                          </a:lnTo>
                          <a:lnTo>
                            <a:pt x="128" y="165"/>
                          </a:lnTo>
                          <a:lnTo>
                            <a:pt x="121" y="175"/>
                          </a:lnTo>
                          <a:lnTo>
                            <a:pt x="112" y="188"/>
                          </a:lnTo>
                          <a:lnTo>
                            <a:pt x="101" y="202"/>
                          </a:lnTo>
                          <a:lnTo>
                            <a:pt x="89" y="215"/>
                          </a:lnTo>
                          <a:lnTo>
                            <a:pt x="82" y="228"/>
                          </a:lnTo>
                          <a:lnTo>
                            <a:pt x="75" y="238"/>
                          </a:lnTo>
                          <a:lnTo>
                            <a:pt x="73" y="241"/>
                          </a:lnTo>
                          <a:close/>
                        </a:path>
                      </a:pathLst>
                    </a:custGeom>
                    <a:solidFill>
                      <a:srgbClr val="8E8E8E"/>
                    </a:solidFill>
                    <a:ln w="0">
                      <a:solidFill>
                        <a:srgbClr val="8E8E8E"/>
                      </a:solidFill>
                      <a:round/>
                      <a:headEnd/>
                      <a:tailEnd/>
                    </a:ln>
                  </p:spPr>
                  <p:txBody>
                    <a:bodyPr/>
                    <a:lstStyle/>
                    <a:p>
                      <a:pPr defTabSz="457200"/>
                      <a:endParaRPr lang="en-US">
                        <a:solidFill>
                          <a:prstClr val="black"/>
                        </a:solidFill>
                      </a:endParaRPr>
                    </a:p>
                  </p:txBody>
                </p:sp>
                <p:sp>
                  <p:nvSpPr>
                    <p:cNvPr id="9294" name="Freeform 214"/>
                    <p:cNvSpPr>
                      <a:spLocks/>
                    </p:cNvSpPr>
                    <p:nvPr/>
                  </p:nvSpPr>
                  <p:spPr bwMode="auto">
                    <a:xfrm>
                      <a:off x="1210" y="3116"/>
                      <a:ext cx="111" cy="240"/>
                    </a:xfrm>
                    <a:custGeom>
                      <a:avLst/>
                      <a:gdLst>
                        <a:gd name="T0" fmla="*/ 61 w 111"/>
                        <a:gd name="T1" fmla="*/ 240 h 240"/>
                        <a:gd name="T2" fmla="*/ 37 w 111"/>
                        <a:gd name="T3" fmla="*/ 238 h 240"/>
                        <a:gd name="T4" fmla="*/ 19 w 111"/>
                        <a:gd name="T5" fmla="*/ 232 h 240"/>
                        <a:gd name="T6" fmla="*/ 8 w 111"/>
                        <a:gd name="T7" fmla="*/ 225 h 240"/>
                        <a:gd name="T8" fmla="*/ 2 w 111"/>
                        <a:gd name="T9" fmla="*/ 219 h 240"/>
                        <a:gd name="T10" fmla="*/ 0 w 111"/>
                        <a:gd name="T11" fmla="*/ 217 h 240"/>
                        <a:gd name="T12" fmla="*/ 0 w 111"/>
                        <a:gd name="T13" fmla="*/ 0 h 240"/>
                        <a:gd name="T14" fmla="*/ 111 w 111"/>
                        <a:gd name="T15" fmla="*/ 0 h 240"/>
                        <a:gd name="T16" fmla="*/ 111 w 111"/>
                        <a:gd name="T17" fmla="*/ 125 h 240"/>
                        <a:gd name="T18" fmla="*/ 110 w 111"/>
                        <a:gd name="T19" fmla="*/ 134 h 240"/>
                        <a:gd name="T20" fmla="*/ 106 w 111"/>
                        <a:gd name="T21" fmla="*/ 143 h 240"/>
                        <a:gd name="T22" fmla="*/ 104 w 111"/>
                        <a:gd name="T23" fmla="*/ 152 h 240"/>
                        <a:gd name="T24" fmla="*/ 104 w 111"/>
                        <a:gd name="T25" fmla="*/ 156 h 240"/>
                        <a:gd name="T26" fmla="*/ 98 w 111"/>
                        <a:gd name="T27" fmla="*/ 165 h 240"/>
                        <a:gd name="T28" fmla="*/ 91 w 111"/>
                        <a:gd name="T29" fmla="*/ 178 h 240"/>
                        <a:gd name="T30" fmla="*/ 84 w 111"/>
                        <a:gd name="T31" fmla="*/ 195 h 240"/>
                        <a:gd name="T32" fmla="*/ 74 w 111"/>
                        <a:gd name="T33" fmla="*/ 212 h 240"/>
                        <a:gd name="T34" fmla="*/ 67 w 111"/>
                        <a:gd name="T35" fmla="*/ 227 h 240"/>
                        <a:gd name="T36" fmla="*/ 63 w 111"/>
                        <a:gd name="T37" fmla="*/ 236 h 240"/>
                        <a:gd name="T38" fmla="*/ 61 w 111"/>
                        <a:gd name="T39" fmla="*/ 240 h 2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1"/>
                        <a:gd name="T61" fmla="*/ 0 h 240"/>
                        <a:gd name="T62" fmla="*/ 111 w 111"/>
                        <a:gd name="T63" fmla="*/ 240 h 24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1" h="240">
                          <a:moveTo>
                            <a:pt x="61" y="240"/>
                          </a:moveTo>
                          <a:lnTo>
                            <a:pt x="37" y="238"/>
                          </a:lnTo>
                          <a:lnTo>
                            <a:pt x="19" y="232"/>
                          </a:lnTo>
                          <a:lnTo>
                            <a:pt x="8" y="225"/>
                          </a:lnTo>
                          <a:lnTo>
                            <a:pt x="2" y="219"/>
                          </a:lnTo>
                          <a:lnTo>
                            <a:pt x="0" y="217"/>
                          </a:lnTo>
                          <a:lnTo>
                            <a:pt x="0" y="0"/>
                          </a:lnTo>
                          <a:lnTo>
                            <a:pt x="111" y="0"/>
                          </a:lnTo>
                          <a:lnTo>
                            <a:pt x="111" y="125"/>
                          </a:lnTo>
                          <a:lnTo>
                            <a:pt x="110" y="134"/>
                          </a:lnTo>
                          <a:lnTo>
                            <a:pt x="106" y="143"/>
                          </a:lnTo>
                          <a:lnTo>
                            <a:pt x="104" y="152"/>
                          </a:lnTo>
                          <a:lnTo>
                            <a:pt x="104" y="156"/>
                          </a:lnTo>
                          <a:lnTo>
                            <a:pt x="98" y="165"/>
                          </a:lnTo>
                          <a:lnTo>
                            <a:pt x="91" y="178"/>
                          </a:lnTo>
                          <a:lnTo>
                            <a:pt x="84" y="195"/>
                          </a:lnTo>
                          <a:lnTo>
                            <a:pt x="74" y="212"/>
                          </a:lnTo>
                          <a:lnTo>
                            <a:pt x="67" y="227"/>
                          </a:lnTo>
                          <a:lnTo>
                            <a:pt x="63" y="236"/>
                          </a:lnTo>
                          <a:lnTo>
                            <a:pt x="61" y="240"/>
                          </a:lnTo>
                          <a:close/>
                        </a:path>
                      </a:pathLst>
                    </a:custGeom>
                    <a:solidFill>
                      <a:srgbClr val="AAAAAA"/>
                    </a:solidFill>
                    <a:ln w="0">
                      <a:solidFill>
                        <a:srgbClr val="AAAAAA"/>
                      </a:solidFill>
                      <a:round/>
                      <a:headEnd/>
                      <a:tailEnd/>
                    </a:ln>
                  </p:spPr>
                  <p:txBody>
                    <a:bodyPr/>
                    <a:lstStyle/>
                    <a:p>
                      <a:pPr defTabSz="457200"/>
                      <a:endParaRPr lang="en-US">
                        <a:solidFill>
                          <a:prstClr val="black"/>
                        </a:solidFill>
                      </a:endParaRPr>
                    </a:p>
                  </p:txBody>
                </p:sp>
                <p:sp>
                  <p:nvSpPr>
                    <p:cNvPr id="9295" name="Freeform 215"/>
                    <p:cNvSpPr>
                      <a:spLocks/>
                    </p:cNvSpPr>
                    <p:nvPr/>
                  </p:nvSpPr>
                  <p:spPr bwMode="auto">
                    <a:xfrm>
                      <a:off x="1225" y="3116"/>
                      <a:ext cx="85" cy="240"/>
                    </a:xfrm>
                    <a:custGeom>
                      <a:avLst/>
                      <a:gdLst>
                        <a:gd name="T0" fmla="*/ 52 w 85"/>
                        <a:gd name="T1" fmla="*/ 240 h 240"/>
                        <a:gd name="T2" fmla="*/ 31 w 85"/>
                        <a:gd name="T3" fmla="*/ 240 h 240"/>
                        <a:gd name="T4" fmla="*/ 17 w 85"/>
                        <a:gd name="T5" fmla="*/ 236 h 240"/>
                        <a:gd name="T6" fmla="*/ 7 w 85"/>
                        <a:gd name="T7" fmla="*/ 230 h 240"/>
                        <a:gd name="T8" fmla="*/ 2 w 85"/>
                        <a:gd name="T9" fmla="*/ 227 h 240"/>
                        <a:gd name="T10" fmla="*/ 0 w 85"/>
                        <a:gd name="T11" fmla="*/ 225 h 240"/>
                        <a:gd name="T12" fmla="*/ 0 w 85"/>
                        <a:gd name="T13" fmla="*/ 0 h 240"/>
                        <a:gd name="T14" fmla="*/ 85 w 85"/>
                        <a:gd name="T15" fmla="*/ 0 h 240"/>
                        <a:gd name="T16" fmla="*/ 85 w 85"/>
                        <a:gd name="T17" fmla="*/ 119 h 240"/>
                        <a:gd name="T18" fmla="*/ 85 w 85"/>
                        <a:gd name="T19" fmla="*/ 123 h 240"/>
                        <a:gd name="T20" fmla="*/ 83 w 85"/>
                        <a:gd name="T21" fmla="*/ 126 h 240"/>
                        <a:gd name="T22" fmla="*/ 83 w 85"/>
                        <a:gd name="T23" fmla="*/ 132 h 240"/>
                        <a:gd name="T24" fmla="*/ 82 w 85"/>
                        <a:gd name="T25" fmla="*/ 138 h 240"/>
                        <a:gd name="T26" fmla="*/ 82 w 85"/>
                        <a:gd name="T27" fmla="*/ 143 h 240"/>
                        <a:gd name="T28" fmla="*/ 80 w 85"/>
                        <a:gd name="T29" fmla="*/ 147 h 240"/>
                        <a:gd name="T30" fmla="*/ 80 w 85"/>
                        <a:gd name="T31" fmla="*/ 147 h 240"/>
                        <a:gd name="T32" fmla="*/ 76 w 85"/>
                        <a:gd name="T33" fmla="*/ 156 h 240"/>
                        <a:gd name="T34" fmla="*/ 72 w 85"/>
                        <a:gd name="T35" fmla="*/ 169 h 240"/>
                        <a:gd name="T36" fmla="*/ 67 w 85"/>
                        <a:gd name="T37" fmla="*/ 188 h 240"/>
                        <a:gd name="T38" fmla="*/ 61 w 85"/>
                        <a:gd name="T39" fmla="*/ 206 h 240"/>
                        <a:gd name="T40" fmla="*/ 56 w 85"/>
                        <a:gd name="T41" fmla="*/ 223 h 240"/>
                        <a:gd name="T42" fmla="*/ 54 w 85"/>
                        <a:gd name="T43" fmla="*/ 234 h 240"/>
                        <a:gd name="T44" fmla="*/ 52 w 85"/>
                        <a:gd name="T45" fmla="*/ 240 h 2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5"/>
                        <a:gd name="T70" fmla="*/ 0 h 240"/>
                        <a:gd name="T71" fmla="*/ 85 w 85"/>
                        <a:gd name="T72" fmla="*/ 240 h 2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5" h="240">
                          <a:moveTo>
                            <a:pt x="52" y="240"/>
                          </a:moveTo>
                          <a:lnTo>
                            <a:pt x="31" y="240"/>
                          </a:lnTo>
                          <a:lnTo>
                            <a:pt x="17" y="236"/>
                          </a:lnTo>
                          <a:lnTo>
                            <a:pt x="7" y="230"/>
                          </a:lnTo>
                          <a:lnTo>
                            <a:pt x="2" y="227"/>
                          </a:lnTo>
                          <a:lnTo>
                            <a:pt x="0" y="225"/>
                          </a:lnTo>
                          <a:lnTo>
                            <a:pt x="0" y="0"/>
                          </a:lnTo>
                          <a:lnTo>
                            <a:pt x="85" y="0"/>
                          </a:lnTo>
                          <a:lnTo>
                            <a:pt x="85" y="119"/>
                          </a:lnTo>
                          <a:lnTo>
                            <a:pt x="85" y="123"/>
                          </a:lnTo>
                          <a:lnTo>
                            <a:pt x="83" y="126"/>
                          </a:lnTo>
                          <a:lnTo>
                            <a:pt x="83" y="132"/>
                          </a:lnTo>
                          <a:lnTo>
                            <a:pt x="82" y="138"/>
                          </a:lnTo>
                          <a:lnTo>
                            <a:pt x="82" y="143"/>
                          </a:lnTo>
                          <a:lnTo>
                            <a:pt x="80" y="147"/>
                          </a:lnTo>
                          <a:lnTo>
                            <a:pt x="76" y="156"/>
                          </a:lnTo>
                          <a:lnTo>
                            <a:pt x="72" y="169"/>
                          </a:lnTo>
                          <a:lnTo>
                            <a:pt x="67" y="188"/>
                          </a:lnTo>
                          <a:lnTo>
                            <a:pt x="61" y="206"/>
                          </a:lnTo>
                          <a:lnTo>
                            <a:pt x="56" y="223"/>
                          </a:lnTo>
                          <a:lnTo>
                            <a:pt x="54" y="234"/>
                          </a:lnTo>
                          <a:lnTo>
                            <a:pt x="52" y="240"/>
                          </a:lnTo>
                          <a:close/>
                        </a:path>
                      </a:pathLst>
                    </a:custGeom>
                    <a:solidFill>
                      <a:srgbClr val="C6C6C6"/>
                    </a:solidFill>
                    <a:ln w="0">
                      <a:solidFill>
                        <a:srgbClr val="C6C6C6"/>
                      </a:solidFill>
                      <a:round/>
                      <a:headEnd/>
                      <a:tailEnd/>
                    </a:ln>
                  </p:spPr>
                  <p:txBody>
                    <a:bodyPr/>
                    <a:lstStyle/>
                    <a:p>
                      <a:pPr defTabSz="457200"/>
                      <a:endParaRPr lang="en-US">
                        <a:solidFill>
                          <a:prstClr val="black"/>
                        </a:solidFill>
                      </a:endParaRPr>
                    </a:p>
                  </p:txBody>
                </p:sp>
                <p:sp>
                  <p:nvSpPr>
                    <p:cNvPr id="9296" name="Freeform 216"/>
                    <p:cNvSpPr>
                      <a:spLocks/>
                    </p:cNvSpPr>
                    <p:nvPr/>
                  </p:nvSpPr>
                  <p:spPr bwMode="auto">
                    <a:xfrm>
                      <a:off x="1240" y="3116"/>
                      <a:ext cx="59" cy="240"/>
                    </a:xfrm>
                    <a:custGeom>
                      <a:avLst/>
                      <a:gdLst>
                        <a:gd name="T0" fmla="*/ 42 w 59"/>
                        <a:gd name="T1" fmla="*/ 238 h 240"/>
                        <a:gd name="T2" fmla="*/ 24 w 59"/>
                        <a:gd name="T3" fmla="*/ 240 h 240"/>
                        <a:gd name="T4" fmla="*/ 11 w 59"/>
                        <a:gd name="T5" fmla="*/ 238 h 240"/>
                        <a:gd name="T6" fmla="*/ 3 w 59"/>
                        <a:gd name="T7" fmla="*/ 234 h 240"/>
                        <a:gd name="T8" fmla="*/ 0 w 59"/>
                        <a:gd name="T9" fmla="*/ 234 h 240"/>
                        <a:gd name="T10" fmla="*/ 0 w 59"/>
                        <a:gd name="T11" fmla="*/ 0 h 240"/>
                        <a:gd name="T12" fmla="*/ 59 w 59"/>
                        <a:gd name="T13" fmla="*/ 0 h 240"/>
                        <a:gd name="T14" fmla="*/ 59 w 59"/>
                        <a:gd name="T15" fmla="*/ 113 h 240"/>
                        <a:gd name="T16" fmla="*/ 59 w 59"/>
                        <a:gd name="T17" fmla="*/ 115 h 240"/>
                        <a:gd name="T18" fmla="*/ 59 w 59"/>
                        <a:gd name="T19" fmla="*/ 119 h 240"/>
                        <a:gd name="T20" fmla="*/ 59 w 59"/>
                        <a:gd name="T21" fmla="*/ 125 h 240"/>
                        <a:gd name="T22" fmla="*/ 57 w 59"/>
                        <a:gd name="T23" fmla="*/ 130 h 240"/>
                        <a:gd name="T24" fmla="*/ 57 w 59"/>
                        <a:gd name="T25" fmla="*/ 134 h 240"/>
                        <a:gd name="T26" fmla="*/ 57 w 59"/>
                        <a:gd name="T27" fmla="*/ 138 h 240"/>
                        <a:gd name="T28" fmla="*/ 57 w 59"/>
                        <a:gd name="T29" fmla="*/ 139 h 240"/>
                        <a:gd name="T30" fmla="*/ 55 w 59"/>
                        <a:gd name="T31" fmla="*/ 147 h 240"/>
                        <a:gd name="T32" fmla="*/ 54 w 59"/>
                        <a:gd name="T33" fmla="*/ 160 h 240"/>
                        <a:gd name="T34" fmla="*/ 50 w 59"/>
                        <a:gd name="T35" fmla="*/ 180 h 240"/>
                        <a:gd name="T36" fmla="*/ 48 w 59"/>
                        <a:gd name="T37" fmla="*/ 201 h 240"/>
                        <a:gd name="T38" fmla="*/ 44 w 59"/>
                        <a:gd name="T39" fmla="*/ 219 h 240"/>
                        <a:gd name="T40" fmla="*/ 44 w 59"/>
                        <a:gd name="T41" fmla="*/ 234 h 240"/>
                        <a:gd name="T42" fmla="*/ 42 w 59"/>
                        <a:gd name="T43" fmla="*/ 238 h 2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9"/>
                        <a:gd name="T67" fmla="*/ 0 h 240"/>
                        <a:gd name="T68" fmla="*/ 59 w 59"/>
                        <a:gd name="T69" fmla="*/ 240 h 2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9" h="240">
                          <a:moveTo>
                            <a:pt x="42" y="238"/>
                          </a:moveTo>
                          <a:lnTo>
                            <a:pt x="24" y="240"/>
                          </a:lnTo>
                          <a:lnTo>
                            <a:pt x="11" y="238"/>
                          </a:lnTo>
                          <a:lnTo>
                            <a:pt x="3" y="234"/>
                          </a:lnTo>
                          <a:lnTo>
                            <a:pt x="0" y="234"/>
                          </a:lnTo>
                          <a:lnTo>
                            <a:pt x="0" y="0"/>
                          </a:lnTo>
                          <a:lnTo>
                            <a:pt x="59" y="0"/>
                          </a:lnTo>
                          <a:lnTo>
                            <a:pt x="59" y="113"/>
                          </a:lnTo>
                          <a:lnTo>
                            <a:pt x="59" y="115"/>
                          </a:lnTo>
                          <a:lnTo>
                            <a:pt x="59" y="119"/>
                          </a:lnTo>
                          <a:lnTo>
                            <a:pt x="59" y="125"/>
                          </a:lnTo>
                          <a:lnTo>
                            <a:pt x="57" y="130"/>
                          </a:lnTo>
                          <a:lnTo>
                            <a:pt x="57" y="134"/>
                          </a:lnTo>
                          <a:lnTo>
                            <a:pt x="57" y="138"/>
                          </a:lnTo>
                          <a:lnTo>
                            <a:pt x="57" y="139"/>
                          </a:lnTo>
                          <a:lnTo>
                            <a:pt x="55" y="147"/>
                          </a:lnTo>
                          <a:lnTo>
                            <a:pt x="54" y="160"/>
                          </a:lnTo>
                          <a:lnTo>
                            <a:pt x="50" y="180"/>
                          </a:lnTo>
                          <a:lnTo>
                            <a:pt x="48" y="201"/>
                          </a:lnTo>
                          <a:lnTo>
                            <a:pt x="44" y="219"/>
                          </a:lnTo>
                          <a:lnTo>
                            <a:pt x="44" y="234"/>
                          </a:lnTo>
                          <a:lnTo>
                            <a:pt x="42" y="238"/>
                          </a:lnTo>
                          <a:close/>
                        </a:path>
                      </a:pathLst>
                    </a:custGeom>
                    <a:solidFill>
                      <a:srgbClr val="E3E3E3"/>
                    </a:solidFill>
                    <a:ln w="0">
                      <a:solidFill>
                        <a:srgbClr val="E3E3E3"/>
                      </a:solidFill>
                      <a:round/>
                      <a:headEnd/>
                      <a:tailEnd/>
                    </a:ln>
                  </p:spPr>
                  <p:txBody>
                    <a:bodyPr/>
                    <a:lstStyle/>
                    <a:p>
                      <a:pPr defTabSz="457200"/>
                      <a:endParaRPr lang="en-US">
                        <a:solidFill>
                          <a:prstClr val="black"/>
                        </a:solidFill>
                      </a:endParaRPr>
                    </a:p>
                  </p:txBody>
                </p:sp>
                <p:sp>
                  <p:nvSpPr>
                    <p:cNvPr id="9297" name="Freeform 217"/>
                    <p:cNvSpPr>
                      <a:spLocks/>
                    </p:cNvSpPr>
                    <p:nvPr/>
                  </p:nvSpPr>
                  <p:spPr bwMode="auto">
                    <a:xfrm>
                      <a:off x="1256" y="3116"/>
                      <a:ext cx="32" cy="241"/>
                    </a:xfrm>
                    <a:custGeom>
                      <a:avLst/>
                      <a:gdLst>
                        <a:gd name="T0" fmla="*/ 32 w 32"/>
                        <a:gd name="T1" fmla="*/ 0 h 241"/>
                        <a:gd name="T2" fmla="*/ 32 w 32"/>
                        <a:gd name="T3" fmla="*/ 238 h 241"/>
                        <a:gd name="T4" fmla="*/ 15 w 32"/>
                        <a:gd name="T5" fmla="*/ 241 h 241"/>
                        <a:gd name="T6" fmla="*/ 4 w 32"/>
                        <a:gd name="T7" fmla="*/ 241 h 241"/>
                        <a:gd name="T8" fmla="*/ 0 w 32"/>
                        <a:gd name="T9" fmla="*/ 241 h 241"/>
                        <a:gd name="T10" fmla="*/ 0 w 32"/>
                        <a:gd name="T11" fmla="*/ 0 h 241"/>
                        <a:gd name="T12" fmla="*/ 32 w 32"/>
                        <a:gd name="T13" fmla="*/ 0 h 241"/>
                        <a:gd name="T14" fmla="*/ 0 60000 65536"/>
                        <a:gd name="T15" fmla="*/ 0 60000 65536"/>
                        <a:gd name="T16" fmla="*/ 0 60000 65536"/>
                        <a:gd name="T17" fmla="*/ 0 60000 65536"/>
                        <a:gd name="T18" fmla="*/ 0 60000 65536"/>
                        <a:gd name="T19" fmla="*/ 0 60000 65536"/>
                        <a:gd name="T20" fmla="*/ 0 60000 65536"/>
                        <a:gd name="T21" fmla="*/ 0 w 32"/>
                        <a:gd name="T22" fmla="*/ 0 h 241"/>
                        <a:gd name="T23" fmla="*/ 32 w 32"/>
                        <a:gd name="T24" fmla="*/ 241 h 2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41">
                          <a:moveTo>
                            <a:pt x="32" y="0"/>
                          </a:moveTo>
                          <a:lnTo>
                            <a:pt x="32" y="238"/>
                          </a:lnTo>
                          <a:lnTo>
                            <a:pt x="15" y="241"/>
                          </a:lnTo>
                          <a:lnTo>
                            <a:pt x="4" y="241"/>
                          </a:lnTo>
                          <a:lnTo>
                            <a:pt x="0" y="241"/>
                          </a:lnTo>
                          <a:lnTo>
                            <a:pt x="0" y="0"/>
                          </a:lnTo>
                          <a:lnTo>
                            <a:pt x="32" y="0"/>
                          </a:lnTo>
                          <a:close/>
                        </a:path>
                      </a:pathLst>
                    </a:custGeom>
                    <a:solidFill>
                      <a:srgbClr val="FFFFFF"/>
                    </a:solidFill>
                    <a:ln w="0">
                      <a:solidFill>
                        <a:srgbClr val="FFFFFF"/>
                      </a:solidFill>
                      <a:round/>
                      <a:headEnd/>
                      <a:tailEnd/>
                    </a:ln>
                  </p:spPr>
                  <p:txBody>
                    <a:bodyPr/>
                    <a:lstStyle/>
                    <a:p>
                      <a:pPr defTabSz="457200"/>
                      <a:endParaRPr lang="en-US">
                        <a:solidFill>
                          <a:prstClr val="black"/>
                        </a:solidFill>
                      </a:endParaRPr>
                    </a:p>
                  </p:txBody>
                </p:sp>
                <p:sp>
                  <p:nvSpPr>
                    <p:cNvPr id="9298" name="Freeform 218"/>
                    <p:cNvSpPr>
                      <a:spLocks noEditPoints="1"/>
                    </p:cNvSpPr>
                    <p:nvPr/>
                  </p:nvSpPr>
                  <p:spPr bwMode="auto">
                    <a:xfrm>
                      <a:off x="1142" y="3200"/>
                      <a:ext cx="70" cy="83"/>
                    </a:xfrm>
                    <a:custGeom>
                      <a:avLst/>
                      <a:gdLst>
                        <a:gd name="T0" fmla="*/ 35 w 70"/>
                        <a:gd name="T1" fmla="*/ 15 h 83"/>
                        <a:gd name="T2" fmla="*/ 40 w 70"/>
                        <a:gd name="T3" fmla="*/ 15 h 83"/>
                        <a:gd name="T4" fmla="*/ 46 w 70"/>
                        <a:gd name="T5" fmla="*/ 15 h 83"/>
                        <a:gd name="T6" fmla="*/ 48 w 70"/>
                        <a:gd name="T7" fmla="*/ 16 h 83"/>
                        <a:gd name="T8" fmla="*/ 50 w 70"/>
                        <a:gd name="T9" fmla="*/ 20 h 83"/>
                        <a:gd name="T10" fmla="*/ 50 w 70"/>
                        <a:gd name="T11" fmla="*/ 24 h 83"/>
                        <a:gd name="T12" fmla="*/ 50 w 70"/>
                        <a:gd name="T13" fmla="*/ 28 h 83"/>
                        <a:gd name="T14" fmla="*/ 46 w 70"/>
                        <a:gd name="T15" fmla="*/ 31 h 83"/>
                        <a:gd name="T16" fmla="*/ 42 w 70"/>
                        <a:gd name="T17" fmla="*/ 33 h 83"/>
                        <a:gd name="T18" fmla="*/ 38 w 70"/>
                        <a:gd name="T19" fmla="*/ 33 h 83"/>
                        <a:gd name="T20" fmla="*/ 18 w 70"/>
                        <a:gd name="T21" fmla="*/ 33 h 83"/>
                        <a:gd name="T22" fmla="*/ 18 w 70"/>
                        <a:gd name="T23" fmla="*/ 15 h 83"/>
                        <a:gd name="T24" fmla="*/ 35 w 70"/>
                        <a:gd name="T25" fmla="*/ 15 h 83"/>
                        <a:gd name="T26" fmla="*/ 38 w 70"/>
                        <a:gd name="T27" fmla="*/ 46 h 83"/>
                        <a:gd name="T28" fmla="*/ 42 w 70"/>
                        <a:gd name="T29" fmla="*/ 48 h 83"/>
                        <a:gd name="T30" fmla="*/ 46 w 70"/>
                        <a:gd name="T31" fmla="*/ 48 h 83"/>
                        <a:gd name="T32" fmla="*/ 50 w 70"/>
                        <a:gd name="T33" fmla="*/ 50 h 83"/>
                        <a:gd name="T34" fmla="*/ 51 w 70"/>
                        <a:gd name="T35" fmla="*/ 54 h 83"/>
                        <a:gd name="T36" fmla="*/ 51 w 70"/>
                        <a:gd name="T37" fmla="*/ 57 h 83"/>
                        <a:gd name="T38" fmla="*/ 51 w 70"/>
                        <a:gd name="T39" fmla="*/ 63 h 83"/>
                        <a:gd name="T40" fmla="*/ 50 w 70"/>
                        <a:gd name="T41" fmla="*/ 67 h 83"/>
                        <a:gd name="T42" fmla="*/ 46 w 70"/>
                        <a:gd name="T43" fmla="*/ 68 h 83"/>
                        <a:gd name="T44" fmla="*/ 42 w 70"/>
                        <a:gd name="T45" fmla="*/ 68 h 83"/>
                        <a:gd name="T46" fmla="*/ 38 w 70"/>
                        <a:gd name="T47" fmla="*/ 70 h 83"/>
                        <a:gd name="T48" fmla="*/ 18 w 70"/>
                        <a:gd name="T49" fmla="*/ 70 h 83"/>
                        <a:gd name="T50" fmla="*/ 18 w 70"/>
                        <a:gd name="T51" fmla="*/ 46 h 83"/>
                        <a:gd name="T52" fmla="*/ 38 w 70"/>
                        <a:gd name="T53" fmla="*/ 46 h 83"/>
                        <a:gd name="T54" fmla="*/ 40 w 70"/>
                        <a:gd name="T55" fmla="*/ 0 h 83"/>
                        <a:gd name="T56" fmla="*/ 0 w 70"/>
                        <a:gd name="T57" fmla="*/ 0 h 83"/>
                        <a:gd name="T58" fmla="*/ 0 w 70"/>
                        <a:gd name="T59" fmla="*/ 83 h 83"/>
                        <a:gd name="T60" fmla="*/ 38 w 70"/>
                        <a:gd name="T61" fmla="*/ 83 h 83"/>
                        <a:gd name="T62" fmla="*/ 44 w 70"/>
                        <a:gd name="T63" fmla="*/ 83 h 83"/>
                        <a:gd name="T64" fmla="*/ 50 w 70"/>
                        <a:gd name="T65" fmla="*/ 83 h 83"/>
                        <a:gd name="T66" fmla="*/ 55 w 70"/>
                        <a:gd name="T67" fmla="*/ 81 h 83"/>
                        <a:gd name="T68" fmla="*/ 59 w 70"/>
                        <a:gd name="T69" fmla="*/ 79 h 83"/>
                        <a:gd name="T70" fmla="*/ 63 w 70"/>
                        <a:gd name="T71" fmla="*/ 76 h 83"/>
                        <a:gd name="T72" fmla="*/ 66 w 70"/>
                        <a:gd name="T73" fmla="*/ 72 h 83"/>
                        <a:gd name="T74" fmla="*/ 68 w 70"/>
                        <a:gd name="T75" fmla="*/ 67 h 83"/>
                        <a:gd name="T76" fmla="*/ 70 w 70"/>
                        <a:gd name="T77" fmla="*/ 59 h 83"/>
                        <a:gd name="T78" fmla="*/ 68 w 70"/>
                        <a:gd name="T79" fmla="*/ 52 h 83"/>
                        <a:gd name="T80" fmla="*/ 66 w 70"/>
                        <a:gd name="T81" fmla="*/ 46 h 83"/>
                        <a:gd name="T82" fmla="*/ 63 w 70"/>
                        <a:gd name="T83" fmla="*/ 42 h 83"/>
                        <a:gd name="T84" fmla="*/ 57 w 70"/>
                        <a:gd name="T85" fmla="*/ 39 h 83"/>
                        <a:gd name="T86" fmla="*/ 61 w 70"/>
                        <a:gd name="T87" fmla="*/ 37 h 83"/>
                        <a:gd name="T88" fmla="*/ 63 w 70"/>
                        <a:gd name="T89" fmla="*/ 33 h 83"/>
                        <a:gd name="T90" fmla="*/ 66 w 70"/>
                        <a:gd name="T91" fmla="*/ 28 h 83"/>
                        <a:gd name="T92" fmla="*/ 66 w 70"/>
                        <a:gd name="T93" fmla="*/ 22 h 83"/>
                        <a:gd name="T94" fmla="*/ 66 w 70"/>
                        <a:gd name="T95" fmla="*/ 15 h 83"/>
                        <a:gd name="T96" fmla="*/ 63 w 70"/>
                        <a:gd name="T97" fmla="*/ 9 h 83"/>
                        <a:gd name="T98" fmla="*/ 59 w 70"/>
                        <a:gd name="T99" fmla="*/ 5 h 83"/>
                        <a:gd name="T100" fmla="*/ 53 w 70"/>
                        <a:gd name="T101" fmla="*/ 2 h 83"/>
                        <a:gd name="T102" fmla="*/ 48 w 70"/>
                        <a:gd name="T103" fmla="*/ 0 h 83"/>
                        <a:gd name="T104" fmla="*/ 40 w 70"/>
                        <a:gd name="T105" fmla="*/ 0 h 8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70"/>
                        <a:gd name="T160" fmla="*/ 0 h 83"/>
                        <a:gd name="T161" fmla="*/ 70 w 70"/>
                        <a:gd name="T162" fmla="*/ 83 h 8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70" h="83">
                          <a:moveTo>
                            <a:pt x="35" y="15"/>
                          </a:moveTo>
                          <a:lnTo>
                            <a:pt x="40" y="15"/>
                          </a:lnTo>
                          <a:lnTo>
                            <a:pt x="46" y="15"/>
                          </a:lnTo>
                          <a:lnTo>
                            <a:pt x="48" y="16"/>
                          </a:lnTo>
                          <a:lnTo>
                            <a:pt x="50" y="20"/>
                          </a:lnTo>
                          <a:lnTo>
                            <a:pt x="50" y="24"/>
                          </a:lnTo>
                          <a:lnTo>
                            <a:pt x="50" y="28"/>
                          </a:lnTo>
                          <a:lnTo>
                            <a:pt x="46" y="31"/>
                          </a:lnTo>
                          <a:lnTo>
                            <a:pt x="42" y="33"/>
                          </a:lnTo>
                          <a:lnTo>
                            <a:pt x="38" y="33"/>
                          </a:lnTo>
                          <a:lnTo>
                            <a:pt x="18" y="33"/>
                          </a:lnTo>
                          <a:lnTo>
                            <a:pt x="18" y="15"/>
                          </a:lnTo>
                          <a:lnTo>
                            <a:pt x="35" y="15"/>
                          </a:lnTo>
                          <a:close/>
                          <a:moveTo>
                            <a:pt x="38" y="46"/>
                          </a:moveTo>
                          <a:lnTo>
                            <a:pt x="42" y="48"/>
                          </a:lnTo>
                          <a:lnTo>
                            <a:pt x="46" y="48"/>
                          </a:lnTo>
                          <a:lnTo>
                            <a:pt x="50" y="50"/>
                          </a:lnTo>
                          <a:lnTo>
                            <a:pt x="51" y="54"/>
                          </a:lnTo>
                          <a:lnTo>
                            <a:pt x="51" y="57"/>
                          </a:lnTo>
                          <a:lnTo>
                            <a:pt x="51" y="63"/>
                          </a:lnTo>
                          <a:lnTo>
                            <a:pt x="50" y="67"/>
                          </a:lnTo>
                          <a:lnTo>
                            <a:pt x="46" y="68"/>
                          </a:lnTo>
                          <a:lnTo>
                            <a:pt x="42" y="68"/>
                          </a:lnTo>
                          <a:lnTo>
                            <a:pt x="38" y="70"/>
                          </a:lnTo>
                          <a:lnTo>
                            <a:pt x="18" y="70"/>
                          </a:lnTo>
                          <a:lnTo>
                            <a:pt x="18" y="46"/>
                          </a:lnTo>
                          <a:lnTo>
                            <a:pt x="38" y="46"/>
                          </a:lnTo>
                          <a:close/>
                          <a:moveTo>
                            <a:pt x="40" y="0"/>
                          </a:moveTo>
                          <a:lnTo>
                            <a:pt x="0" y="0"/>
                          </a:lnTo>
                          <a:lnTo>
                            <a:pt x="0" y="83"/>
                          </a:lnTo>
                          <a:lnTo>
                            <a:pt x="38" y="83"/>
                          </a:lnTo>
                          <a:lnTo>
                            <a:pt x="44" y="83"/>
                          </a:lnTo>
                          <a:lnTo>
                            <a:pt x="50" y="83"/>
                          </a:lnTo>
                          <a:lnTo>
                            <a:pt x="55" y="81"/>
                          </a:lnTo>
                          <a:lnTo>
                            <a:pt x="59" y="79"/>
                          </a:lnTo>
                          <a:lnTo>
                            <a:pt x="63" y="76"/>
                          </a:lnTo>
                          <a:lnTo>
                            <a:pt x="66" y="72"/>
                          </a:lnTo>
                          <a:lnTo>
                            <a:pt x="68" y="67"/>
                          </a:lnTo>
                          <a:lnTo>
                            <a:pt x="70" y="59"/>
                          </a:lnTo>
                          <a:lnTo>
                            <a:pt x="68" y="52"/>
                          </a:lnTo>
                          <a:lnTo>
                            <a:pt x="66" y="46"/>
                          </a:lnTo>
                          <a:lnTo>
                            <a:pt x="63" y="42"/>
                          </a:lnTo>
                          <a:lnTo>
                            <a:pt x="57" y="39"/>
                          </a:lnTo>
                          <a:lnTo>
                            <a:pt x="61" y="37"/>
                          </a:lnTo>
                          <a:lnTo>
                            <a:pt x="63" y="33"/>
                          </a:lnTo>
                          <a:lnTo>
                            <a:pt x="66" y="28"/>
                          </a:lnTo>
                          <a:lnTo>
                            <a:pt x="66" y="22"/>
                          </a:lnTo>
                          <a:lnTo>
                            <a:pt x="66" y="15"/>
                          </a:lnTo>
                          <a:lnTo>
                            <a:pt x="63" y="9"/>
                          </a:lnTo>
                          <a:lnTo>
                            <a:pt x="59" y="5"/>
                          </a:lnTo>
                          <a:lnTo>
                            <a:pt x="53" y="2"/>
                          </a:lnTo>
                          <a:lnTo>
                            <a:pt x="48" y="0"/>
                          </a:lnTo>
                          <a:lnTo>
                            <a:pt x="40" y="0"/>
                          </a:lnTo>
                          <a:close/>
                        </a:path>
                      </a:pathLst>
                    </a:custGeom>
                    <a:solidFill>
                      <a:srgbClr val="FFFFFF"/>
                    </a:solidFill>
                    <a:ln w="0">
                      <a:solidFill>
                        <a:srgbClr val="FFFFFF"/>
                      </a:solidFill>
                      <a:round/>
                      <a:headEnd/>
                      <a:tailEnd/>
                    </a:ln>
                  </p:spPr>
                  <p:txBody>
                    <a:bodyPr/>
                    <a:lstStyle/>
                    <a:p>
                      <a:pPr defTabSz="457200"/>
                      <a:endParaRPr lang="en-US">
                        <a:solidFill>
                          <a:prstClr val="black"/>
                        </a:solidFill>
                      </a:endParaRPr>
                    </a:p>
                  </p:txBody>
                </p:sp>
                <p:sp>
                  <p:nvSpPr>
                    <p:cNvPr id="9299" name="Freeform 219"/>
                    <p:cNvSpPr>
                      <a:spLocks/>
                    </p:cNvSpPr>
                    <p:nvPr/>
                  </p:nvSpPr>
                  <p:spPr bwMode="auto">
                    <a:xfrm>
                      <a:off x="1116" y="3040"/>
                      <a:ext cx="270" cy="141"/>
                    </a:xfrm>
                    <a:custGeom>
                      <a:avLst/>
                      <a:gdLst>
                        <a:gd name="T0" fmla="*/ 135 w 270"/>
                        <a:gd name="T1" fmla="*/ 141 h 141"/>
                        <a:gd name="T2" fmla="*/ 172 w 270"/>
                        <a:gd name="T3" fmla="*/ 139 h 141"/>
                        <a:gd name="T4" fmla="*/ 204 w 270"/>
                        <a:gd name="T5" fmla="*/ 132 h 141"/>
                        <a:gd name="T6" fmla="*/ 231 w 270"/>
                        <a:gd name="T7" fmla="*/ 121 h 141"/>
                        <a:gd name="T8" fmla="*/ 252 w 270"/>
                        <a:gd name="T9" fmla="*/ 106 h 141"/>
                        <a:gd name="T10" fmla="*/ 267 w 270"/>
                        <a:gd name="T11" fmla="*/ 89 h 141"/>
                        <a:gd name="T12" fmla="*/ 270 w 270"/>
                        <a:gd name="T13" fmla="*/ 71 h 141"/>
                        <a:gd name="T14" fmla="*/ 267 w 270"/>
                        <a:gd name="T15" fmla="*/ 52 h 141"/>
                        <a:gd name="T16" fmla="*/ 252 w 270"/>
                        <a:gd name="T17" fmla="*/ 36 h 141"/>
                        <a:gd name="T18" fmla="*/ 231 w 270"/>
                        <a:gd name="T19" fmla="*/ 21 h 141"/>
                        <a:gd name="T20" fmla="*/ 204 w 270"/>
                        <a:gd name="T21" fmla="*/ 10 h 141"/>
                        <a:gd name="T22" fmla="*/ 172 w 270"/>
                        <a:gd name="T23" fmla="*/ 2 h 141"/>
                        <a:gd name="T24" fmla="*/ 135 w 270"/>
                        <a:gd name="T25" fmla="*/ 0 h 141"/>
                        <a:gd name="T26" fmla="*/ 100 w 270"/>
                        <a:gd name="T27" fmla="*/ 2 h 141"/>
                        <a:gd name="T28" fmla="*/ 66 w 270"/>
                        <a:gd name="T29" fmla="*/ 10 h 141"/>
                        <a:gd name="T30" fmla="*/ 40 w 270"/>
                        <a:gd name="T31" fmla="*/ 21 h 141"/>
                        <a:gd name="T32" fmla="*/ 18 w 270"/>
                        <a:gd name="T33" fmla="*/ 36 h 141"/>
                        <a:gd name="T34" fmla="*/ 5 w 270"/>
                        <a:gd name="T35" fmla="*/ 52 h 141"/>
                        <a:gd name="T36" fmla="*/ 0 w 270"/>
                        <a:gd name="T37" fmla="*/ 71 h 141"/>
                        <a:gd name="T38" fmla="*/ 5 w 270"/>
                        <a:gd name="T39" fmla="*/ 89 h 141"/>
                        <a:gd name="T40" fmla="*/ 18 w 270"/>
                        <a:gd name="T41" fmla="*/ 106 h 141"/>
                        <a:gd name="T42" fmla="*/ 40 w 270"/>
                        <a:gd name="T43" fmla="*/ 121 h 141"/>
                        <a:gd name="T44" fmla="*/ 66 w 270"/>
                        <a:gd name="T45" fmla="*/ 132 h 141"/>
                        <a:gd name="T46" fmla="*/ 100 w 270"/>
                        <a:gd name="T47" fmla="*/ 139 h 141"/>
                        <a:gd name="T48" fmla="*/ 135 w 270"/>
                        <a:gd name="T49" fmla="*/ 141 h 14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70"/>
                        <a:gd name="T76" fmla="*/ 0 h 141"/>
                        <a:gd name="T77" fmla="*/ 270 w 270"/>
                        <a:gd name="T78" fmla="*/ 141 h 14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70" h="141">
                          <a:moveTo>
                            <a:pt x="135" y="141"/>
                          </a:moveTo>
                          <a:lnTo>
                            <a:pt x="172" y="139"/>
                          </a:lnTo>
                          <a:lnTo>
                            <a:pt x="204" y="132"/>
                          </a:lnTo>
                          <a:lnTo>
                            <a:pt x="231" y="121"/>
                          </a:lnTo>
                          <a:lnTo>
                            <a:pt x="252" y="106"/>
                          </a:lnTo>
                          <a:lnTo>
                            <a:pt x="267" y="89"/>
                          </a:lnTo>
                          <a:lnTo>
                            <a:pt x="270" y="71"/>
                          </a:lnTo>
                          <a:lnTo>
                            <a:pt x="267" y="52"/>
                          </a:lnTo>
                          <a:lnTo>
                            <a:pt x="252" y="36"/>
                          </a:lnTo>
                          <a:lnTo>
                            <a:pt x="231" y="21"/>
                          </a:lnTo>
                          <a:lnTo>
                            <a:pt x="204" y="10"/>
                          </a:lnTo>
                          <a:lnTo>
                            <a:pt x="172" y="2"/>
                          </a:lnTo>
                          <a:lnTo>
                            <a:pt x="135" y="0"/>
                          </a:lnTo>
                          <a:lnTo>
                            <a:pt x="100" y="2"/>
                          </a:lnTo>
                          <a:lnTo>
                            <a:pt x="66" y="10"/>
                          </a:lnTo>
                          <a:lnTo>
                            <a:pt x="40" y="21"/>
                          </a:lnTo>
                          <a:lnTo>
                            <a:pt x="18" y="36"/>
                          </a:lnTo>
                          <a:lnTo>
                            <a:pt x="5" y="52"/>
                          </a:lnTo>
                          <a:lnTo>
                            <a:pt x="0" y="71"/>
                          </a:lnTo>
                          <a:lnTo>
                            <a:pt x="5" y="89"/>
                          </a:lnTo>
                          <a:lnTo>
                            <a:pt x="18" y="106"/>
                          </a:lnTo>
                          <a:lnTo>
                            <a:pt x="40" y="121"/>
                          </a:lnTo>
                          <a:lnTo>
                            <a:pt x="66" y="132"/>
                          </a:lnTo>
                          <a:lnTo>
                            <a:pt x="100" y="139"/>
                          </a:lnTo>
                          <a:lnTo>
                            <a:pt x="135" y="141"/>
                          </a:lnTo>
                          <a:close/>
                        </a:path>
                      </a:pathLst>
                    </a:custGeom>
                    <a:solidFill>
                      <a:srgbClr val="BFBFBF"/>
                    </a:solidFill>
                    <a:ln w="0">
                      <a:solidFill>
                        <a:srgbClr val="BFBFBF"/>
                      </a:solidFill>
                      <a:round/>
                      <a:headEnd/>
                      <a:tailEnd/>
                    </a:ln>
                  </p:spPr>
                  <p:txBody>
                    <a:bodyPr/>
                    <a:lstStyle/>
                    <a:p>
                      <a:pPr defTabSz="457200"/>
                      <a:endParaRPr lang="en-US">
                        <a:solidFill>
                          <a:prstClr val="black"/>
                        </a:solidFill>
                      </a:endParaRPr>
                    </a:p>
                  </p:txBody>
                </p:sp>
                <p:sp>
                  <p:nvSpPr>
                    <p:cNvPr id="9300" name="Freeform 220"/>
                    <p:cNvSpPr>
                      <a:spLocks/>
                    </p:cNvSpPr>
                    <p:nvPr/>
                  </p:nvSpPr>
                  <p:spPr bwMode="auto">
                    <a:xfrm>
                      <a:off x="1116" y="3040"/>
                      <a:ext cx="270" cy="141"/>
                    </a:xfrm>
                    <a:custGeom>
                      <a:avLst/>
                      <a:gdLst>
                        <a:gd name="T0" fmla="*/ 135 w 270"/>
                        <a:gd name="T1" fmla="*/ 141 h 141"/>
                        <a:gd name="T2" fmla="*/ 172 w 270"/>
                        <a:gd name="T3" fmla="*/ 139 h 141"/>
                        <a:gd name="T4" fmla="*/ 204 w 270"/>
                        <a:gd name="T5" fmla="*/ 132 h 141"/>
                        <a:gd name="T6" fmla="*/ 231 w 270"/>
                        <a:gd name="T7" fmla="*/ 121 h 141"/>
                        <a:gd name="T8" fmla="*/ 252 w 270"/>
                        <a:gd name="T9" fmla="*/ 106 h 141"/>
                        <a:gd name="T10" fmla="*/ 267 w 270"/>
                        <a:gd name="T11" fmla="*/ 89 h 141"/>
                        <a:gd name="T12" fmla="*/ 270 w 270"/>
                        <a:gd name="T13" fmla="*/ 71 h 141"/>
                        <a:gd name="T14" fmla="*/ 267 w 270"/>
                        <a:gd name="T15" fmla="*/ 52 h 141"/>
                        <a:gd name="T16" fmla="*/ 252 w 270"/>
                        <a:gd name="T17" fmla="*/ 36 h 141"/>
                        <a:gd name="T18" fmla="*/ 231 w 270"/>
                        <a:gd name="T19" fmla="*/ 21 h 141"/>
                        <a:gd name="T20" fmla="*/ 204 w 270"/>
                        <a:gd name="T21" fmla="*/ 10 h 141"/>
                        <a:gd name="T22" fmla="*/ 172 w 270"/>
                        <a:gd name="T23" fmla="*/ 2 h 141"/>
                        <a:gd name="T24" fmla="*/ 135 w 270"/>
                        <a:gd name="T25" fmla="*/ 0 h 141"/>
                        <a:gd name="T26" fmla="*/ 100 w 270"/>
                        <a:gd name="T27" fmla="*/ 2 h 141"/>
                        <a:gd name="T28" fmla="*/ 66 w 270"/>
                        <a:gd name="T29" fmla="*/ 10 h 141"/>
                        <a:gd name="T30" fmla="*/ 40 w 270"/>
                        <a:gd name="T31" fmla="*/ 21 h 141"/>
                        <a:gd name="T32" fmla="*/ 18 w 270"/>
                        <a:gd name="T33" fmla="*/ 36 h 141"/>
                        <a:gd name="T34" fmla="*/ 5 w 270"/>
                        <a:gd name="T35" fmla="*/ 52 h 141"/>
                        <a:gd name="T36" fmla="*/ 0 w 270"/>
                        <a:gd name="T37" fmla="*/ 71 h 141"/>
                        <a:gd name="T38" fmla="*/ 5 w 270"/>
                        <a:gd name="T39" fmla="*/ 89 h 141"/>
                        <a:gd name="T40" fmla="*/ 18 w 270"/>
                        <a:gd name="T41" fmla="*/ 106 h 141"/>
                        <a:gd name="T42" fmla="*/ 40 w 270"/>
                        <a:gd name="T43" fmla="*/ 121 h 141"/>
                        <a:gd name="T44" fmla="*/ 66 w 270"/>
                        <a:gd name="T45" fmla="*/ 132 h 141"/>
                        <a:gd name="T46" fmla="*/ 100 w 270"/>
                        <a:gd name="T47" fmla="*/ 139 h 141"/>
                        <a:gd name="T48" fmla="*/ 135 w 270"/>
                        <a:gd name="T49" fmla="*/ 141 h 14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70"/>
                        <a:gd name="T76" fmla="*/ 0 h 141"/>
                        <a:gd name="T77" fmla="*/ 270 w 270"/>
                        <a:gd name="T78" fmla="*/ 141 h 14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70" h="141">
                          <a:moveTo>
                            <a:pt x="135" y="141"/>
                          </a:moveTo>
                          <a:lnTo>
                            <a:pt x="172" y="139"/>
                          </a:lnTo>
                          <a:lnTo>
                            <a:pt x="204" y="132"/>
                          </a:lnTo>
                          <a:lnTo>
                            <a:pt x="231" y="121"/>
                          </a:lnTo>
                          <a:lnTo>
                            <a:pt x="252" y="106"/>
                          </a:lnTo>
                          <a:lnTo>
                            <a:pt x="267" y="89"/>
                          </a:lnTo>
                          <a:lnTo>
                            <a:pt x="270" y="71"/>
                          </a:lnTo>
                          <a:lnTo>
                            <a:pt x="267" y="52"/>
                          </a:lnTo>
                          <a:lnTo>
                            <a:pt x="252" y="36"/>
                          </a:lnTo>
                          <a:lnTo>
                            <a:pt x="231" y="21"/>
                          </a:lnTo>
                          <a:lnTo>
                            <a:pt x="204" y="10"/>
                          </a:lnTo>
                          <a:lnTo>
                            <a:pt x="172" y="2"/>
                          </a:lnTo>
                          <a:lnTo>
                            <a:pt x="135" y="0"/>
                          </a:lnTo>
                          <a:lnTo>
                            <a:pt x="100" y="2"/>
                          </a:lnTo>
                          <a:lnTo>
                            <a:pt x="66" y="10"/>
                          </a:lnTo>
                          <a:lnTo>
                            <a:pt x="40" y="21"/>
                          </a:lnTo>
                          <a:lnTo>
                            <a:pt x="18" y="36"/>
                          </a:lnTo>
                          <a:lnTo>
                            <a:pt x="5" y="52"/>
                          </a:lnTo>
                          <a:lnTo>
                            <a:pt x="0" y="71"/>
                          </a:lnTo>
                          <a:lnTo>
                            <a:pt x="5" y="89"/>
                          </a:lnTo>
                          <a:lnTo>
                            <a:pt x="18" y="106"/>
                          </a:lnTo>
                          <a:lnTo>
                            <a:pt x="40" y="121"/>
                          </a:lnTo>
                          <a:lnTo>
                            <a:pt x="66" y="132"/>
                          </a:lnTo>
                          <a:lnTo>
                            <a:pt x="100" y="139"/>
                          </a:lnTo>
                          <a:lnTo>
                            <a:pt x="135" y="141"/>
                          </a:lnTo>
                        </a:path>
                      </a:pathLst>
                    </a:custGeom>
                    <a:noFill/>
                    <a:ln w="6350">
                      <a:solidFill>
                        <a:srgbClr val="000000"/>
                      </a:solidFill>
                      <a:round/>
                      <a:headEnd/>
                      <a:tailEnd/>
                    </a:ln>
                  </p:spPr>
                  <p:txBody>
                    <a:bodyPr/>
                    <a:lstStyle/>
                    <a:p>
                      <a:pPr defTabSz="457200"/>
                      <a:endParaRPr lang="en-US">
                        <a:solidFill>
                          <a:prstClr val="black"/>
                        </a:solidFill>
                      </a:endParaRPr>
                    </a:p>
                  </p:txBody>
                </p:sp>
                <p:sp>
                  <p:nvSpPr>
                    <p:cNvPr id="9301" name="Freeform 221"/>
                    <p:cNvSpPr>
                      <a:spLocks/>
                    </p:cNvSpPr>
                    <p:nvPr/>
                  </p:nvSpPr>
                  <p:spPr bwMode="auto">
                    <a:xfrm>
                      <a:off x="1154" y="3018"/>
                      <a:ext cx="195" cy="119"/>
                    </a:xfrm>
                    <a:custGeom>
                      <a:avLst/>
                      <a:gdLst>
                        <a:gd name="T0" fmla="*/ 99 w 195"/>
                        <a:gd name="T1" fmla="*/ 119 h 119"/>
                        <a:gd name="T2" fmla="*/ 128 w 195"/>
                        <a:gd name="T3" fmla="*/ 117 h 119"/>
                        <a:gd name="T4" fmla="*/ 156 w 195"/>
                        <a:gd name="T5" fmla="*/ 109 h 119"/>
                        <a:gd name="T6" fmla="*/ 177 w 195"/>
                        <a:gd name="T7" fmla="*/ 98 h 119"/>
                        <a:gd name="T8" fmla="*/ 191 w 195"/>
                        <a:gd name="T9" fmla="*/ 83 h 119"/>
                        <a:gd name="T10" fmla="*/ 195 w 195"/>
                        <a:gd name="T11" fmla="*/ 69 h 119"/>
                        <a:gd name="T12" fmla="*/ 191 w 195"/>
                        <a:gd name="T13" fmla="*/ 50 h 119"/>
                        <a:gd name="T14" fmla="*/ 177 w 195"/>
                        <a:gd name="T15" fmla="*/ 32 h 119"/>
                        <a:gd name="T16" fmla="*/ 156 w 195"/>
                        <a:gd name="T17" fmla="*/ 17 h 119"/>
                        <a:gd name="T18" fmla="*/ 128 w 195"/>
                        <a:gd name="T19" fmla="*/ 6 h 119"/>
                        <a:gd name="T20" fmla="*/ 99 w 195"/>
                        <a:gd name="T21" fmla="*/ 0 h 119"/>
                        <a:gd name="T22" fmla="*/ 67 w 195"/>
                        <a:gd name="T23" fmla="*/ 6 h 119"/>
                        <a:gd name="T24" fmla="*/ 41 w 195"/>
                        <a:gd name="T25" fmla="*/ 17 h 119"/>
                        <a:gd name="T26" fmla="*/ 19 w 195"/>
                        <a:gd name="T27" fmla="*/ 32 h 119"/>
                        <a:gd name="T28" fmla="*/ 6 w 195"/>
                        <a:gd name="T29" fmla="*/ 50 h 119"/>
                        <a:gd name="T30" fmla="*/ 0 w 195"/>
                        <a:gd name="T31" fmla="*/ 69 h 119"/>
                        <a:gd name="T32" fmla="*/ 6 w 195"/>
                        <a:gd name="T33" fmla="*/ 83 h 119"/>
                        <a:gd name="T34" fmla="*/ 19 w 195"/>
                        <a:gd name="T35" fmla="*/ 98 h 119"/>
                        <a:gd name="T36" fmla="*/ 41 w 195"/>
                        <a:gd name="T37" fmla="*/ 109 h 119"/>
                        <a:gd name="T38" fmla="*/ 67 w 195"/>
                        <a:gd name="T39" fmla="*/ 117 h 119"/>
                        <a:gd name="T40" fmla="*/ 99 w 195"/>
                        <a:gd name="T41" fmla="*/ 119 h 11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95"/>
                        <a:gd name="T64" fmla="*/ 0 h 119"/>
                        <a:gd name="T65" fmla="*/ 195 w 195"/>
                        <a:gd name="T66" fmla="*/ 119 h 11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95" h="119">
                          <a:moveTo>
                            <a:pt x="99" y="119"/>
                          </a:moveTo>
                          <a:lnTo>
                            <a:pt x="128" y="117"/>
                          </a:lnTo>
                          <a:lnTo>
                            <a:pt x="156" y="109"/>
                          </a:lnTo>
                          <a:lnTo>
                            <a:pt x="177" y="98"/>
                          </a:lnTo>
                          <a:lnTo>
                            <a:pt x="191" y="83"/>
                          </a:lnTo>
                          <a:lnTo>
                            <a:pt x="195" y="69"/>
                          </a:lnTo>
                          <a:lnTo>
                            <a:pt x="191" y="50"/>
                          </a:lnTo>
                          <a:lnTo>
                            <a:pt x="177" y="32"/>
                          </a:lnTo>
                          <a:lnTo>
                            <a:pt x="156" y="17"/>
                          </a:lnTo>
                          <a:lnTo>
                            <a:pt x="128" y="6"/>
                          </a:lnTo>
                          <a:lnTo>
                            <a:pt x="99" y="0"/>
                          </a:lnTo>
                          <a:lnTo>
                            <a:pt x="67" y="6"/>
                          </a:lnTo>
                          <a:lnTo>
                            <a:pt x="41" y="17"/>
                          </a:lnTo>
                          <a:lnTo>
                            <a:pt x="19" y="32"/>
                          </a:lnTo>
                          <a:lnTo>
                            <a:pt x="6" y="50"/>
                          </a:lnTo>
                          <a:lnTo>
                            <a:pt x="0" y="69"/>
                          </a:lnTo>
                          <a:lnTo>
                            <a:pt x="6" y="83"/>
                          </a:lnTo>
                          <a:lnTo>
                            <a:pt x="19" y="98"/>
                          </a:lnTo>
                          <a:lnTo>
                            <a:pt x="41" y="109"/>
                          </a:lnTo>
                          <a:lnTo>
                            <a:pt x="67" y="117"/>
                          </a:lnTo>
                          <a:lnTo>
                            <a:pt x="99" y="119"/>
                          </a:lnTo>
                          <a:close/>
                        </a:path>
                      </a:pathLst>
                    </a:custGeom>
                    <a:solidFill>
                      <a:srgbClr val="5B5B5B"/>
                    </a:solidFill>
                    <a:ln w="0">
                      <a:solidFill>
                        <a:srgbClr val="5B5B5B"/>
                      </a:solidFill>
                      <a:round/>
                      <a:headEnd/>
                      <a:tailEnd/>
                    </a:ln>
                  </p:spPr>
                  <p:txBody>
                    <a:bodyPr/>
                    <a:lstStyle/>
                    <a:p>
                      <a:pPr defTabSz="457200"/>
                      <a:endParaRPr lang="en-US">
                        <a:solidFill>
                          <a:prstClr val="black"/>
                        </a:solidFill>
                      </a:endParaRPr>
                    </a:p>
                  </p:txBody>
                </p:sp>
                <p:sp>
                  <p:nvSpPr>
                    <p:cNvPr id="9302" name="Freeform 222"/>
                    <p:cNvSpPr>
                      <a:spLocks/>
                    </p:cNvSpPr>
                    <p:nvPr/>
                  </p:nvSpPr>
                  <p:spPr bwMode="auto">
                    <a:xfrm>
                      <a:off x="1167" y="3020"/>
                      <a:ext cx="171" cy="104"/>
                    </a:xfrm>
                    <a:custGeom>
                      <a:avLst/>
                      <a:gdLst>
                        <a:gd name="T0" fmla="*/ 86 w 171"/>
                        <a:gd name="T1" fmla="*/ 104 h 104"/>
                        <a:gd name="T2" fmla="*/ 112 w 171"/>
                        <a:gd name="T3" fmla="*/ 100 h 104"/>
                        <a:gd name="T4" fmla="*/ 136 w 171"/>
                        <a:gd name="T5" fmla="*/ 94 h 104"/>
                        <a:gd name="T6" fmla="*/ 154 w 171"/>
                        <a:gd name="T7" fmla="*/ 85 h 104"/>
                        <a:gd name="T8" fmla="*/ 165 w 171"/>
                        <a:gd name="T9" fmla="*/ 72 h 104"/>
                        <a:gd name="T10" fmla="*/ 171 w 171"/>
                        <a:gd name="T11" fmla="*/ 59 h 104"/>
                        <a:gd name="T12" fmla="*/ 165 w 171"/>
                        <a:gd name="T13" fmla="*/ 43 h 104"/>
                        <a:gd name="T14" fmla="*/ 154 w 171"/>
                        <a:gd name="T15" fmla="*/ 28 h 104"/>
                        <a:gd name="T16" fmla="*/ 136 w 171"/>
                        <a:gd name="T17" fmla="*/ 13 h 104"/>
                        <a:gd name="T18" fmla="*/ 112 w 171"/>
                        <a:gd name="T19" fmla="*/ 4 h 104"/>
                        <a:gd name="T20" fmla="*/ 86 w 171"/>
                        <a:gd name="T21" fmla="*/ 0 h 104"/>
                        <a:gd name="T22" fmla="*/ 58 w 171"/>
                        <a:gd name="T23" fmla="*/ 4 h 104"/>
                        <a:gd name="T24" fmla="*/ 34 w 171"/>
                        <a:gd name="T25" fmla="*/ 13 h 104"/>
                        <a:gd name="T26" fmla="*/ 17 w 171"/>
                        <a:gd name="T27" fmla="*/ 28 h 104"/>
                        <a:gd name="T28" fmla="*/ 4 w 171"/>
                        <a:gd name="T29" fmla="*/ 43 h 104"/>
                        <a:gd name="T30" fmla="*/ 0 w 171"/>
                        <a:gd name="T31" fmla="*/ 59 h 104"/>
                        <a:gd name="T32" fmla="*/ 4 w 171"/>
                        <a:gd name="T33" fmla="*/ 72 h 104"/>
                        <a:gd name="T34" fmla="*/ 17 w 171"/>
                        <a:gd name="T35" fmla="*/ 85 h 104"/>
                        <a:gd name="T36" fmla="*/ 34 w 171"/>
                        <a:gd name="T37" fmla="*/ 94 h 104"/>
                        <a:gd name="T38" fmla="*/ 58 w 171"/>
                        <a:gd name="T39" fmla="*/ 100 h 104"/>
                        <a:gd name="T40" fmla="*/ 86 w 171"/>
                        <a:gd name="T41" fmla="*/ 104 h 10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71"/>
                        <a:gd name="T64" fmla="*/ 0 h 104"/>
                        <a:gd name="T65" fmla="*/ 171 w 171"/>
                        <a:gd name="T66" fmla="*/ 104 h 10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71" h="104">
                          <a:moveTo>
                            <a:pt x="86" y="104"/>
                          </a:moveTo>
                          <a:lnTo>
                            <a:pt x="112" y="100"/>
                          </a:lnTo>
                          <a:lnTo>
                            <a:pt x="136" y="94"/>
                          </a:lnTo>
                          <a:lnTo>
                            <a:pt x="154" y="85"/>
                          </a:lnTo>
                          <a:lnTo>
                            <a:pt x="165" y="72"/>
                          </a:lnTo>
                          <a:lnTo>
                            <a:pt x="171" y="59"/>
                          </a:lnTo>
                          <a:lnTo>
                            <a:pt x="165" y="43"/>
                          </a:lnTo>
                          <a:lnTo>
                            <a:pt x="154" y="28"/>
                          </a:lnTo>
                          <a:lnTo>
                            <a:pt x="136" y="13"/>
                          </a:lnTo>
                          <a:lnTo>
                            <a:pt x="112" y="4"/>
                          </a:lnTo>
                          <a:lnTo>
                            <a:pt x="86" y="0"/>
                          </a:lnTo>
                          <a:lnTo>
                            <a:pt x="58" y="4"/>
                          </a:lnTo>
                          <a:lnTo>
                            <a:pt x="34" y="13"/>
                          </a:lnTo>
                          <a:lnTo>
                            <a:pt x="17" y="28"/>
                          </a:lnTo>
                          <a:lnTo>
                            <a:pt x="4" y="43"/>
                          </a:lnTo>
                          <a:lnTo>
                            <a:pt x="0" y="59"/>
                          </a:lnTo>
                          <a:lnTo>
                            <a:pt x="4" y="72"/>
                          </a:lnTo>
                          <a:lnTo>
                            <a:pt x="17" y="85"/>
                          </a:lnTo>
                          <a:lnTo>
                            <a:pt x="34" y="94"/>
                          </a:lnTo>
                          <a:lnTo>
                            <a:pt x="58" y="100"/>
                          </a:lnTo>
                          <a:lnTo>
                            <a:pt x="86" y="104"/>
                          </a:lnTo>
                          <a:close/>
                        </a:path>
                      </a:pathLst>
                    </a:custGeom>
                    <a:solidFill>
                      <a:srgbClr val="767676"/>
                    </a:solidFill>
                    <a:ln w="0">
                      <a:solidFill>
                        <a:srgbClr val="767676"/>
                      </a:solidFill>
                      <a:round/>
                      <a:headEnd/>
                      <a:tailEnd/>
                    </a:ln>
                  </p:spPr>
                  <p:txBody>
                    <a:bodyPr/>
                    <a:lstStyle/>
                    <a:p>
                      <a:pPr defTabSz="457200"/>
                      <a:endParaRPr lang="en-US">
                        <a:solidFill>
                          <a:prstClr val="black"/>
                        </a:solidFill>
                      </a:endParaRPr>
                    </a:p>
                  </p:txBody>
                </p:sp>
                <p:sp>
                  <p:nvSpPr>
                    <p:cNvPr id="9303" name="Freeform 223"/>
                    <p:cNvSpPr>
                      <a:spLocks/>
                    </p:cNvSpPr>
                    <p:nvPr/>
                  </p:nvSpPr>
                  <p:spPr bwMode="auto">
                    <a:xfrm>
                      <a:off x="1179" y="3022"/>
                      <a:ext cx="146" cy="87"/>
                    </a:xfrm>
                    <a:custGeom>
                      <a:avLst/>
                      <a:gdLst>
                        <a:gd name="T0" fmla="*/ 74 w 146"/>
                        <a:gd name="T1" fmla="*/ 87 h 87"/>
                        <a:gd name="T2" fmla="*/ 102 w 146"/>
                        <a:gd name="T3" fmla="*/ 85 h 87"/>
                        <a:gd name="T4" fmla="*/ 126 w 146"/>
                        <a:gd name="T5" fmla="*/ 76 h 87"/>
                        <a:gd name="T6" fmla="*/ 141 w 146"/>
                        <a:gd name="T7" fmla="*/ 65 h 87"/>
                        <a:gd name="T8" fmla="*/ 146 w 146"/>
                        <a:gd name="T9" fmla="*/ 50 h 87"/>
                        <a:gd name="T10" fmla="*/ 142 w 146"/>
                        <a:gd name="T11" fmla="*/ 35 h 87"/>
                        <a:gd name="T12" fmla="*/ 133 w 146"/>
                        <a:gd name="T13" fmla="*/ 22 h 87"/>
                        <a:gd name="T14" fmla="*/ 116 w 146"/>
                        <a:gd name="T15" fmla="*/ 11 h 87"/>
                        <a:gd name="T16" fmla="*/ 96 w 146"/>
                        <a:gd name="T17" fmla="*/ 2 h 87"/>
                        <a:gd name="T18" fmla="*/ 74 w 146"/>
                        <a:gd name="T19" fmla="*/ 0 h 87"/>
                        <a:gd name="T20" fmla="*/ 50 w 146"/>
                        <a:gd name="T21" fmla="*/ 2 h 87"/>
                        <a:gd name="T22" fmla="*/ 29 w 146"/>
                        <a:gd name="T23" fmla="*/ 11 h 87"/>
                        <a:gd name="T24" fmla="*/ 14 w 146"/>
                        <a:gd name="T25" fmla="*/ 22 h 87"/>
                        <a:gd name="T26" fmla="*/ 3 w 146"/>
                        <a:gd name="T27" fmla="*/ 35 h 87"/>
                        <a:gd name="T28" fmla="*/ 0 w 146"/>
                        <a:gd name="T29" fmla="*/ 50 h 87"/>
                        <a:gd name="T30" fmla="*/ 5 w 146"/>
                        <a:gd name="T31" fmla="*/ 65 h 87"/>
                        <a:gd name="T32" fmla="*/ 22 w 146"/>
                        <a:gd name="T33" fmla="*/ 76 h 87"/>
                        <a:gd name="T34" fmla="*/ 44 w 146"/>
                        <a:gd name="T35" fmla="*/ 85 h 87"/>
                        <a:gd name="T36" fmla="*/ 74 w 146"/>
                        <a:gd name="T37" fmla="*/ 87 h 8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6"/>
                        <a:gd name="T58" fmla="*/ 0 h 87"/>
                        <a:gd name="T59" fmla="*/ 146 w 146"/>
                        <a:gd name="T60" fmla="*/ 87 h 8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6" h="87">
                          <a:moveTo>
                            <a:pt x="74" y="87"/>
                          </a:moveTo>
                          <a:lnTo>
                            <a:pt x="102" y="85"/>
                          </a:lnTo>
                          <a:lnTo>
                            <a:pt x="126" y="76"/>
                          </a:lnTo>
                          <a:lnTo>
                            <a:pt x="141" y="65"/>
                          </a:lnTo>
                          <a:lnTo>
                            <a:pt x="146" y="50"/>
                          </a:lnTo>
                          <a:lnTo>
                            <a:pt x="142" y="35"/>
                          </a:lnTo>
                          <a:lnTo>
                            <a:pt x="133" y="22"/>
                          </a:lnTo>
                          <a:lnTo>
                            <a:pt x="116" y="11"/>
                          </a:lnTo>
                          <a:lnTo>
                            <a:pt x="96" y="2"/>
                          </a:lnTo>
                          <a:lnTo>
                            <a:pt x="74" y="0"/>
                          </a:lnTo>
                          <a:lnTo>
                            <a:pt x="50" y="2"/>
                          </a:lnTo>
                          <a:lnTo>
                            <a:pt x="29" y="11"/>
                          </a:lnTo>
                          <a:lnTo>
                            <a:pt x="14" y="22"/>
                          </a:lnTo>
                          <a:lnTo>
                            <a:pt x="3" y="35"/>
                          </a:lnTo>
                          <a:lnTo>
                            <a:pt x="0" y="50"/>
                          </a:lnTo>
                          <a:lnTo>
                            <a:pt x="5" y="65"/>
                          </a:lnTo>
                          <a:lnTo>
                            <a:pt x="22" y="76"/>
                          </a:lnTo>
                          <a:lnTo>
                            <a:pt x="44" y="85"/>
                          </a:lnTo>
                          <a:lnTo>
                            <a:pt x="74" y="87"/>
                          </a:lnTo>
                          <a:close/>
                        </a:path>
                      </a:pathLst>
                    </a:custGeom>
                    <a:solidFill>
                      <a:srgbClr val="929292"/>
                    </a:solidFill>
                    <a:ln w="0">
                      <a:solidFill>
                        <a:srgbClr val="929292"/>
                      </a:solidFill>
                      <a:round/>
                      <a:headEnd/>
                      <a:tailEnd/>
                    </a:ln>
                  </p:spPr>
                  <p:txBody>
                    <a:bodyPr/>
                    <a:lstStyle/>
                    <a:p>
                      <a:pPr defTabSz="457200"/>
                      <a:endParaRPr lang="en-US">
                        <a:solidFill>
                          <a:prstClr val="black"/>
                        </a:solidFill>
                      </a:endParaRPr>
                    </a:p>
                  </p:txBody>
                </p:sp>
                <p:sp>
                  <p:nvSpPr>
                    <p:cNvPr id="9304" name="Freeform 224"/>
                    <p:cNvSpPr>
                      <a:spLocks/>
                    </p:cNvSpPr>
                    <p:nvPr/>
                  </p:nvSpPr>
                  <p:spPr bwMode="auto">
                    <a:xfrm>
                      <a:off x="1192" y="3022"/>
                      <a:ext cx="122" cy="74"/>
                    </a:xfrm>
                    <a:custGeom>
                      <a:avLst/>
                      <a:gdLst>
                        <a:gd name="T0" fmla="*/ 61 w 122"/>
                        <a:gd name="T1" fmla="*/ 74 h 74"/>
                        <a:gd name="T2" fmla="*/ 85 w 122"/>
                        <a:gd name="T3" fmla="*/ 72 h 74"/>
                        <a:gd name="T4" fmla="*/ 103 w 122"/>
                        <a:gd name="T5" fmla="*/ 65 h 74"/>
                        <a:gd name="T6" fmla="*/ 116 w 122"/>
                        <a:gd name="T7" fmla="*/ 54 h 74"/>
                        <a:gd name="T8" fmla="*/ 122 w 122"/>
                        <a:gd name="T9" fmla="*/ 42 h 74"/>
                        <a:gd name="T10" fmla="*/ 116 w 122"/>
                        <a:gd name="T11" fmla="*/ 28 h 74"/>
                        <a:gd name="T12" fmla="*/ 103 w 122"/>
                        <a:gd name="T13" fmla="*/ 15 h 74"/>
                        <a:gd name="T14" fmla="*/ 85 w 122"/>
                        <a:gd name="T15" fmla="*/ 3 h 74"/>
                        <a:gd name="T16" fmla="*/ 61 w 122"/>
                        <a:gd name="T17" fmla="*/ 0 h 74"/>
                        <a:gd name="T18" fmla="*/ 37 w 122"/>
                        <a:gd name="T19" fmla="*/ 3 h 74"/>
                        <a:gd name="T20" fmla="*/ 18 w 122"/>
                        <a:gd name="T21" fmla="*/ 15 h 74"/>
                        <a:gd name="T22" fmla="*/ 5 w 122"/>
                        <a:gd name="T23" fmla="*/ 28 h 74"/>
                        <a:gd name="T24" fmla="*/ 0 w 122"/>
                        <a:gd name="T25" fmla="*/ 42 h 74"/>
                        <a:gd name="T26" fmla="*/ 5 w 122"/>
                        <a:gd name="T27" fmla="*/ 54 h 74"/>
                        <a:gd name="T28" fmla="*/ 18 w 122"/>
                        <a:gd name="T29" fmla="*/ 65 h 74"/>
                        <a:gd name="T30" fmla="*/ 37 w 122"/>
                        <a:gd name="T31" fmla="*/ 72 h 74"/>
                        <a:gd name="T32" fmla="*/ 61 w 122"/>
                        <a:gd name="T33" fmla="*/ 74 h 7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2"/>
                        <a:gd name="T52" fmla="*/ 0 h 74"/>
                        <a:gd name="T53" fmla="*/ 122 w 122"/>
                        <a:gd name="T54" fmla="*/ 74 h 7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2" h="74">
                          <a:moveTo>
                            <a:pt x="61" y="74"/>
                          </a:moveTo>
                          <a:lnTo>
                            <a:pt x="85" y="72"/>
                          </a:lnTo>
                          <a:lnTo>
                            <a:pt x="103" y="65"/>
                          </a:lnTo>
                          <a:lnTo>
                            <a:pt x="116" y="54"/>
                          </a:lnTo>
                          <a:lnTo>
                            <a:pt x="122" y="42"/>
                          </a:lnTo>
                          <a:lnTo>
                            <a:pt x="116" y="28"/>
                          </a:lnTo>
                          <a:lnTo>
                            <a:pt x="103" y="15"/>
                          </a:lnTo>
                          <a:lnTo>
                            <a:pt x="85" y="3"/>
                          </a:lnTo>
                          <a:lnTo>
                            <a:pt x="61" y="0"/>
                          </a:lnTo>
                          <a:lnTo>
                            <a:pt x="37" y="3"/>
                          </a:lnTo>
                          <a:lnTo>
                            <a:pt x="18" y="15"/>
                          </a:lnTo>
                          <a:lnTo>
                            <a:pt x="5" y="28"/>
                          </a:lnTo>
                          <a:lnTo>
                            <a:pt x="0" y="42"/>
                          </a:lnTo>
                          <a:lnTo>
                            <a:pt x="5" y="54"/>
                          </a:lnTo>
                          <a:lnTo>
                            <a:pt x="18" y="65"/>
                          </a:lnTo>
                          <a:lnTo>
                            <a:pt x="37" y="72"/>
                          </a:lnTo>
                          <a:lnTo>
                            <a:pt x="61" y="74"/>
                          </a:lnTo>
                          <a:close/>
                        </a:path>
                      </a:pathLst>
                    </a:custGeom>
                    <a:solidFill>
                      <a:srgbClr val="ADADAD"/>
                    </a:solidFill>
                    <a:ln w="0">
                      <a:solidFill>
                        <a:srgbClr val="ADADAD"/>
                      </a:solidFill>
                      <a:round/>
                      <a:headEnd/>
                      <a:tailEnd/>
                    </a:ln>
                  </p:spPr>
                  <p:txBody>
                    <a:bodyPr/>
                    <a:lstStyle/>
                    <a:p>
                      <a:pPr defTabSz="457200"/>
                      <a:endParaRPr lang="en-US">
                        <a:solidFill>
                          <a:prstClr val="black"/>
                        </a:solidFill>
                      </a:endParaRPr>
                    </a:p>
                  </p:txBody>
                </p:sp>
                <p:sp>
                  <p:nvSpPr>
                    <p:cNvPr id="9305" name="Freeform 225"/>
                    <p:cNvSpPr>
                      <a:spLocks/>
                    </p:cNvSpPr>
                    <p:nvPr/>
                  </p:nvSpPr>
                  <p:spPr bwMode="auto">
                    <a:xfrm>
                      <a:off x="1205" y="3024"/>
                      <a:ext cx="96" cy="59"/>
                    </a:xfrm>
                    <a:custGeom>
                      <a:avLst/>
                      <a:gdLst>
                        <a:gd name="T0" fmla="*/ 48 w 96"/>
                        <a:gd name="T1" fmla="*/ 59 h 59"/>
                        <a:gd name="T2" fmla="*/ 66 w 96"/>
                        <a:gd name="T3" fmla="*/ 55 h 59"/>
                        <a:gd name="T4" fmla="*/ 83 w 96"/>
                        <a:gd name="T5" fmla="*/ 50 h 59"/>
                        <a:gd name="T6" fmla="*/ 92 w 96"/>
                        <a:gd name="T7" fmla="*/ 42 h 59"/>
                        <a:gd name="T8" fmla="*/ 96 w 96"/>
                        <a:gd name="T9" fmla="*/ 33 h 59"/>
                        <a:gd name="T10" fmla="*/ 92 w 96"/>
                        <a:gd name="T11" fmla="*/ 22 h 59"/>
                        <a:gd name="T12" fmla="*/ 83 w 96"/>
                        <a:gd name="T13" fmla="*/ 11 h 59"/>
                        <a:gd name="T14" fmla="*/ 66 w 96"/>
                        <a:gd name="T15" fmla="*/ 1 h 59"/>
                        <a:gd name="T16" fmla="*/ 48 w 96"/>
                        <a:gd name="T17" fmla="*/ 0 h 59"/>
                        <a:gd name="T18" fmla="*/ 29 w 96"/>
                        <a:gd name="T19" fmla="*/ 1 h 59"/>
                        <a:gd name="T20" fmla="*/ 13 w 96"/>
                        <a:gd name="T21" fmla="*/ 11 h 59"/>
                        <a:gd name="T22" fmla="*/ 3 w 96"/>
                        <a:gd name="T23" fmla="*/ 22 h 59"/>
                        <a:gd name="T24" fmla="*/ 0 w 96"/>
                        <a:gd name="T25" fmla="*/ 33 h 59"/>
                        <a:gd name="T26" fmla="*/ 3 w 96"/>
                        <a:gd name="T27" fmla="*/ 42 h 59"/>
                        <a:gd name="T28" fmla="*/ 13 w 96"/>
                        <a:gd name="T29" fmla="*/ 50 h 59"/>
                        <a:gd name="T30" fmla="*/ 29 w 96"/>
                        <a:gd name="T31" fmla="*/ 55 h 59"/>
                        <a:gd name="T32" fmla="*/ 48 w 96"/>
                        <a:gd name="T33" fmla="*/ 59 h 5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6"/>
                        <a:gd name="T52" fmla="*/ 0 h 59"/>
                        <a:gd name="T53" fmla="*/ 96 w 96"/>
                        <a:gd name="T54" fmla="*/ 59 h 5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6" h="59">
                          <a:moveTo>
                            <a:pt x="48" y="59"/>
                          </a:moveTo>
                          <a:lnTo>
                            <a:pt x="66" y="55"/>
                          </a:lnTo>
                          <a:lnTo>
                            <a:pt x="83" y="50"/>
                          </a:lnTo>
                          <a:lnTo>
                            <a:pt x="92" y="42"/>
                          </a:lnTo>
                          <a:lnTo>
                            <a:pt x="96" y="33"/>
                          </a:lnTo>
                          <a:lnTo>
                            <a:pt x="92" y="22"/>
                          </a:lnTo>
                          <a:lnTo>
                            <a:pt x="83" y="11"/>
                          </a:lnTo>
                          <a:lnTo>
                            <a:pt x="66" y="1"/>
                          </a:lnTo>
                          <a:lnTo>
                            <a:pt x="48" y="0"/>
                          </a:lnTo>
                          <a:lnTo>
                            <a:pt x="29" y="1"/>
                          </a:lnTo>
                          <a:lnTo>
                            <a:pt x="13" y="11"/>
                          </a:lnTo>
                          <a:lnTo>
                            <a:pt x="3" y="22"/>
                          </a:lnTo>
                          <a:lnTo>
                            <a:pt x="0" y="33"/>
                          </a:lnTo>
                          <a:lnTo>
                            <a:pt x="3" y="42"/>
                          </a:lnTo>
                          <a:lnTo>
                            <a:pt x="13" y="50"/>
                          </a:lnTo>
                          <a:lnTo>
                            <a:pt x="29" y="55"/>
                          </a:lnTo>
                          <a:lnTo>
                            <a:pt x="48" y="59"/>
                          </a:lnTo>
                          <a:close/>
                        </a:path>
                      </a:pathLst>
                    </a:custGeom>
                    <a:solidFill>
                      <a:srgbClr val="C8C8C8"/>
                    </a:solidFill>
                    <a:ln w="0">
                      <a:solidFill>
                        <a:srgbClr val="C8C8C8"/>
                      </a:solidFill>
                      <a:round/>
                      <a:headEnd/>
                      <a:tailEnd/>
                    </a:ln>
                  </p:spPr>
                  <p:txBody>
                    <a:bodyPr/>
                    <a:lstStyle/>
                    <a:p>
                      <a:pPr defTabSz="457200"/>
                      <a:endParaRPr lang="en-US">
                        <a:solidFill>
                          <a:prstClr val="black"/>
                        </a:solidFill>
                      </a:endParaRPr>
                    </a:p>
                  </p:txBody>
                </p:sp>
                <p:sp>
                  <p:nvSpPr>
                    <p:cNvPr id="9306" name="Freeform 226"/>
                    <p:cNvSpPr>
                      <a:spLocks/>
                    </p:cNvSpPr>
                    <p:nvPr/>
                  </p:nvSpPr>
                  <p:spPr bwMode="auto">
                    <a:xfrm>
                      <a:off x="1216" y="3024"/>
                      <a:ext cx="74" cy="44"/>
                    </a:xfrm>
                    <a:custGeom>
                      <a:avLst/>
                      <a:gdLst>
                        <a:gd name="T0" fmla="*/ 37 w 74"/>
                        <a:gd name="T1" fmla="*/ 44 h 44"/>
                        <a:gd name="T2" fmla="*/ 55 w 74"/>
                        <a:gd name="T3" fmla="*/ 42 h 44"/>
                        <a:gd name="T4" fmla="*/ 68 w 74"/>
                        <a:gd name="T5" fmla="*/ 35 h 44"/>
                        <a:gd name="T6" fmla="*/ 74 w 74"/>
                        <a:gd name="T7" fmla="*/ 26 h 44"/>
                        <a:gd name="T8" fmla="*/ 68 w 74"/>
                        <a:gd name="T9" fmla="*/ 14 h 44"/>
                        <a:gd name="T10" fmla="*/ 55 w 74"/>
                        <a:gd name="T11" fmla="*/ 5 h 44"/>
                        <a:gd name="T12" fmla="*/ 37 w 74"/>
                        <a:gd name="T13" fmla="*/ 0 h 44"/>
                        <a:gd name="T14" fmla="*/ 18 w 74"/>
                        <a:gd name="T15" fmla="*/ 5 h 44"/>
                        <a:gd name="T16" fmla="*/ 5 w 74"/>
                        <a:gd name="T17" fmla="*/ 14 h 44"/>
                        <a:gd name="T18" fmla="*/ 0 w 74"/>
                        <a:gd name="T19" fmla="*/ 26 h 44"/>
                        <a:gd name="T20" fmla="*/ 5 w 74"/>
                        <a:gd name="T21" fmla="*/ 35 h 44"/>
                        <a:gd name="T22" fmla="*/ 18 w 74"/>
                        <a:gd name="T23" fmla="*/ 42 h 44"/>
                        <a:gd name="T24" fmla="*/ 37 w 74"/>
                        <a:gd name="T25" fmla="*/ 44 h 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4"/>
                        <a:gd name="T40" fmla="*/ 0 h 44"/>
                        <a:gd name="T41" fmla="*/ 74 w 74"/>
                        <a:gd name="T42" fmla="*/ 44 h 4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4" h="44">
                          <a:moveTo>
                            <a:pt x="37" y="44"/>
                          </a:moveTo>
                          <a:lnTo>
                            <a:pt x="55" y="42"/>
                          </a:lnTo>
                          <a:lnTo>
                            <a:pt x="68" y="35"/>
                          </a:lnTo>
                          <a:lnTo>
                            <a:pt x="74" y="26"/>
                          </a:lnTo>
                          <a:lnTo>
                            <a:pt x="68" y="14"/>
                          </a:lnTo>
                          <a:lnTo>
                            <a:pt x="55" y="5"/>
                          </a:lnTo>
                          <a:lnTo>
                            <a:pt x="37" y="0"/>
                          </a:lnTo>
                          <a:lnTo>
                            <a:pt x="18" y="5"/>
                          </a:lnTo>
                          <a:lnTo>
                            <a:pt x="5" y="14"/>
                          </a:lnTo>
                          <a:lnTo>
                            <a:pt x="0" y="26"/>
                          </a:lnTo>
                          <a:lnTo>
                            <a:pt x="5" y="35"/>
                          </a:lnTo>
                          <a:lnTo>
                            <a:pt x="18" y="42"/>
                          </a:lnTo>
                          <a:lnTo>
                            <a:pt x="37" y="44"/>
                          </a:lnTo>
                          <a:close/>
                        </a:path>
                      </a:pathLst>
                    </a:custGeom>
                    <a:solidFill>
                      <a:srgbClr val="E4E4E4"/>
                    </a:solidFill>
                    <a:ln w="0">
                      <a:solidFill>
                        <a:srgbClr val="E4E4E4"/>
                      </a:solidFill>
                      <a:round/>
                      <a:headEnd/>
                      <a:tailEnd/>
                    </a:ln>
                  </p:spPr>
                  <p:txBody>
                    <a:bodyPr/>
                    <a:lstStyle/>
                    <a:p>
                      <a:pPr defTabSz="457200"/>
                      <a:endParaRPr lang="en-US">
                        <a:solidFill>
                          <a:prstClr val="black"/>
                        </a:solidFill>
                      </a:endParaRPr>
                    </a:p>
                  </p:txBody>
                </p:sp>
                <p:sp>
                  <p:nvSpPr>
                    <p:cNvPr id="9307" name="Freeform 227"/>
                    <p:cNvSpPr>
                      <a:spLocks/>
                    </p:cNvSpPr>
                    <p:nvPr/>
                  </p:nvSpPr>
                  <p:spPr bwMode="auto">
                    <a:xfrm>
                      <a:off x="1236" y="3033"/>
                      <a:ext cx="50" cy="30"/>
                    </a:xfrm>
                    <a:custGeom>
                      <a:avLst/>
                      <a:gdLst>
                        <a:gd name="T0" fmla="*/ 26 w 50"/>
                        <a:gd name="T1" fmla="*/ 30 h 30"/>
                        <a:gd name="T2" fmla="*/ 33 w 50"/>
                        <a:gd name="T3" fmla="*/ 30 h 30"/>
                        <a:gd name="T4" fmla="*/ 39 w 50"/>
                        <a:gd name="T5" fmla="*/ 28 h 30"/>
                        <a:gd name="T6" fmla="*/ 45 w 50"/>
                        <a:gd name="T7" fmla="*/ 24 h 30"/>
                        <a:gd name="T8" fmla="*/ 48 w 50"/>
                        <a:gd name="T9" fmla="*/ 22 h 30"/>
                        <a:gd name="T10" fmla="*/ 50 w 50"/>
                        <a:gd name="T11" fmla="*/ 17 h 30"/>
                        <a:gd name="T12" fmla="*/ 48 w 50"/>
                        <a:gd name="T13" fmla="*/ 13 h 30"/>
                        <a:gd name="T14" fmla="*/ 45 w 50"/>
                        <a:gd name="T15" fmla="*/ 9 h 30"/>
                        <a:gd name="T16" fmla="*/ 39 w 50"/>
                        <a:gd name="T17" fmla="*/ 4 h 30"/>
                        <a:gd name="T18" fmla="*/ 33 w 50"/>
                        <a:gd name="T19" fmla="*/ 2 h 30"/>
                        <a:gd name="T20" fmla="*/ 26 w 50"/>
                        <a:gd name="T21" fmla="*/ 0 h 30"/>
                        <a:gd name="T22" fmla="*/ 17 w 50"/>
                        <a:gd name="T23" fmla="*/ 2 h 30"/>
                        <a:gd name="T24" fmla="*/ 11 w 50"/>
                        <a:gd name="T25" fmla="*/ 4 h 30"/>
                        <a:gd name="T26" fmla="*/ 6 w 50"/>
                        <a:gd name="T27" fmla="*/ 9 h 30"/>
                        <a:gd name="T28" fmla="*/ 2 w 50"/>
                        <a:gd name="T29" fmla="*/ 13 h 30"/>
                        <a:gd name="T30" fmla="*/ 0 w 50"/>
                        <a:gd name="T31" fmla="*/ 17 h 30"/>
                        <a:gd name="T32" fmla="*/ 2 w 50"/>
                        <a:gd name="T33" fmla="*/ 22 h 30"/>
                        <a:gd name="T34" fmla="*/ 6 w 50"/>
                        <a:gd name="T35" fmla="*/ 24 h 30"/>
                        <a:gd name="T36" fmla="*/ 11 w 50"/>
                        <a:gd name="T37" fmla="*/ 28 h 30"/>
                        <a:gd name="T38" fmla="*/ 17 w 50"/>
                        <a:gd name="T39" fmla="*/ 30 h 30"/>
                        <a:gd name="T40" fmla="*/ 26 w 50"/>
                        <a:gd name="T41" fmla="*/ 30 h 3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0"/>
                        <a:gd name="T64" fmla="*/ 0 h 30"/>
                        <a:gd name="T65" fmla="*/ 50 w 50"/>
                        <a:gd name="T66" fmla="*/ 30 h 3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0" h="30">
                          <a:moveTo>
                            <a:pt x="26" y="30"/>
                          </a:moveTo>
                          <a:lnTo>
                            <a:pt x="33" y="30"/>
                          </a:lnTo>
                          <a:lnTo>
                            <a:pt x="39" y="28"/>
                          </a:lnTo>
                          <a:lnTo>
                            <a:pt x="45" y="24"/>
                          </a:lnTo>
                          <a:lnTo>
                            <a:pt x="48" y="22"/>
                          </a:lnTo>
                          <a:lnTo>
                            <a:pt x="50" y="17"/>
                          </a:lnTo>
                          <a:lnTo>
                            <a:pt x="48" y="13"/>
                          </a:lnTo>
                          <a:lnTo>
                            <a:pt x="45" y="9"/>
                          </a:lnTo>
                          <a:lnTo>
                            <a:pt x="39" y="4"/>
                          </a:lnTo>
                          <a:lnTo>
                            <a:pt x="33" y="2"/>
                          </a:lnTo>
                          <a:lnTo>
                            <a:pt x="26" y="0"/>
                          </a:lnTo>
                          <a:lnTo>
                            <a:pt x="17" y="2"/>
                          </a:lnTo>
                          <a:lnTo>
                            <a:pt x="11" y="4"/>
                          </a:lnTo>
                          <a:lnTo>
                            <a:pt x="6" y="9"/>
                          </a:lnTo>
                          <a:lnTo>
                            <a:pt x="2" y="13"/>
                          </a:lnTo>
                          <a:lnTo>
                            <a:pt x="0" y="17"/>
                          </a:lnTo>
                          <a:lnTo>
                            <a:pt x="2" y="22"/>
                          </a:lnTo>
                          <a:lnTo>
                            <a:pt x="6" y="24"/>
                          </a:lnTo>
                          <a:lnTo>
                            <a:pt x="11" y="28"/>
                          </a:lnTo>
                          <a:lnTo>
                            <a:pt x="17" y="30"/>
                          </a:lnTo>
                          <a:lnTo>
                            <a:pt x="26" y="30"/>
                          </a:lnTo>
                          <a:close/>
                        </a:path>
                      </a:pathLst>
                    </a:custGeom>
                    <a:solidFill>
                      <a:srgbClr val="FFFFFF"/>
                    </a:solidFill>
                    <a:ln w="0">
                      <a:solidFill>
                        <a:srgbClr val="FFFFFF"/>
                      </a:solidFill>
                      <a:round/>
                      <a:headEnd/>
                      <a:tailEnd/>
                    </a:ln>
                  </p:spPr>
                  <p:txBody>
                    <a:bodyPr/>
                    <a:lstStyle/>
                    <a:p>
                      <a:pPr defTabSz="457200"/>
                      <a:endParaRPr lang="en-US">
                        <a:solidFill>
                          <a:prstClr val="black"/>
                        </a:solidFill>
                      </a:endParaRPr>
                    </a:p>
                  </p:txBody>
                </p:sp>
                <p:sp>
                  <p:nvSpPr>
                    <p:cNvPr id="9308" name="Freeform 228"/>
                    <p:cNvSpPr>
                      <a:spLocks/>
                    </p:cNvSpPr>
                    <p:nvPr/>
                  </p:nvSpPr>
                  <p:spPr bwMode="auto">
                    <a:xfrm>
                      <a:off x="1286" y="3331"/>
                      <a:ext cx="338" cy="310"/>
                    </a:xfrm>
                    <a:custGeom>
                      <a:avLst/>
                      <a:gdLst>
                        <a:gd name="T0" fmla="*/ 148 w 338"/>
                        <a:gd name="T1" fmla="*/ 310 h 310"/>
                        <a:gd name="T2" fmla="*/ 108 w 338"/>
                        <a:gd name="T3" fmla="*/ 305 h 310"/>
                        <a:gd name="T4" fmla="*/ 76 w 338"/>
                        <a:gd name="T5" fmla="*/ 293 h 310"/>
                        <a:gd name="T6" fmla="*/ 50 w 338"/>
                        <a:gd name="T7" fmla="*/ 280 h 310"/>
                        <a:gd name="T8" fmla="*/ 32 w 338"/>
                        <a:gd name="T9" fmla="*/ 266 h 310"/>
                        <a:gd name="T10" fmla="*/ 19 w 338"/>
                        <a:gd name="T11" fmla="*/ 249 h 310"/>
                        <a:gd name="T12" fmla="*/ 9 w 338"/>
                        <a:gd name="T13" fmla="*/ 234 h 310"/>
                        <a:gd name="T14" fmla="*/ 4 w 338"/>
                        <a:gd name="T15" fmla="*/ 223 h 310"/>
                        <a:gd name="T16" fmla="*/ 0 w 338"/>
                        <a:gd name="T17" fmla="*/ 214 h 310"/>
                        <a:gd name="T18" fmla="*/ 0 w 338"/>
                        <a:gd name="T19" fmla="*/ 210 h 310"/>
                        <a:gd name="T20" fmla="*/ 0 w 338"/>
                        <a:gd name="T21" fmla="*/ 0 h 310"/>
                        <a:gd name="T22" fmla="*/ 338 w 338"/>
                        <a:gd name="T23" fmla="*/ 2 h 310"/>
                        <a:gd name="T24" fmla="*/ 338 w 338"/>
                        <a:gd name="T25" fmla="*/ 206 h 310"/>
                        <a:gd name="T26" fmla="*/ 330 w 338"/>
                        <a:gd name="T27" fmla="*/ 223 h 310"/>
                        <a:gd name="T28" fmla="*/ 321 w 338"/>
                        <a:gd name="T29" fmla="*/ 238 h 310"/>
                        <a:gd name="T30" fmla="*/ 314 w 338"/>
                        <a:gd name="T31" fmla="*/ 251 h 310"/>
                        <a:gd name="T32" fmla="*/ 308 w 338"/>
                        <a:gd name="T33" fmla="*/ 258 h 310"/>
                        <a:gd name="T34" fmla="*/ 306 w 338"/>
                        <a:gd name="T35" fmla="*/ 262 h 310"/>
                        <a:gd name="T36" fmla="*/ 289 w 338"/>
                        <a:gd name="T37" fmla="*/ 277 h 310"/>
                        <a:gd name="T38" fmla="*/ 267 w 338"/>
                        <a:gd name="T39" fmla="*/ 290 h 310"/>
                        <a:gd name="T40" fmla="*/ 241 w 338"/>
                        <a:gd name="T41" fmla="*/ 297 h 310"/>
                        <a:gd name="T42" fmla="*/ 213 w 338"/>
                        <a:gd name="T43" fmla="*/ 303 h 310"/>
                        <a:gd name="T44" fmla="*/ 189 w 338"/>
                        <a:gd name="T45" fmla="*/ 306 h 310"/>
                        <a:gd name="T46" fmla="*/ 167 w 338"/>
                        <a:gd name="T47" fmla="*/ 308 h 310"/>
                        <a:gd name="T48" fmla="*/ 152 w 338"/>
                        <a:gd name="T49" fmla="*/ 308 h 310"/>
                        <a:gd name="T50" fmla="*/ 148 w 338"/>
                        <a:gd name="T51" fmla="*/ 310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38"/>
                        <a:gd name="T79" fmla="*/ 0 h 310"/>
                        <a:gd name="T80" fmla="*/ 338 w 338"/>
                        <a:gd name="T81" fmla="*/ 310 h 31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38" h="310">
                          <a:moveTo>
                            <a:pt x="148" y="310"/>
                          </a:moveTo>
                          <a:lnTo>
                            <a:pt x="108" y="305"/>
                          </a:lnTo>
                          <a:lnTo>
                            <a:pt x="76" y="293"/>
                          </a:lnTo>
                          <a:lnTo>
                            <a:pt x="50" y="280"/>
                          </a:lnTo>
                          <a:lnTo>
                            <a:pt x="32" y="266"/>
                          </a:lnTo>
                          <a:lnTo>
                            <a:pt x="19" y="249"/>
                          </a:lnTo>
                          <a:lnTo>
                            <a:pt x="9" y="234"/>
                          </a:lnTo>
                          <a:lnTo>
                            <a:pt x="4" y="223"/>
                          </a:lnTo>
                          <a:lnTo>
                            <a:pt x="0" y="214"/>
                          </a:lnTo>
                          <a:lnTo>
                            <a:pt x="0" y="210"/>
                          </a:lnTo>
                          <a:lnTo>
                            <a:pt x="0" y="0"/>
                          </a:lnTo>
                          <a:lnTo>
                            <a:pt x="338" y="2"/>
                          </a:lnTo>
                          <a:lnTo>
                            <a:pt x="338" y="206"/>
                          </a:lnTo>
                          <a:lnTo>
                            <a:pt x="330" y="223"/>
                          </a:lnTo>
                          <a:lnTo>
                            <a:pt x="321" y="238"/>
                          </a:lnTo>
                          <a:lnTo>
                            <a:pt x="314" y="251"/>
                          </a:lnTo>
                          <a:lnTo>
                            <a:pt x="308" y="258"/>
                          </a:lnTo>
                          <a:lnTo>
                            <a:pt x="306" y="262"/>
                          </a:lnTo>
                          <a:lnTo>
                            <a:pt x="289" y="277"/>
                          </a:lnTo>
                          <a:lnTo>
                            <a:pt x="267" y="290"/>
                          </a:lnTo>
                          <a:lnTo>
                            <a:pt x="241" y="297"/>
                          </a:lnTo>
                          <a:lnTo>
                            <a:pt x="213" y="303"/>
                          </a:lnTo>
                          <a:lnTo>
                            <a:pt x="189" y="306"/>
                          </a:lnTo>
                          <a:lnTo>
                            <a:pt x="167" y="308"/>
                          </a:lnTo>
                          <a:lnTo>
                            <a:pt x="152" y="308"/>
                          </a:lnTo>
                          <a:lnTo>
                            <a:pt x="148" y="310"/>
                          </a:lnTo>
                          <a:close/>
                        </a:path>
                      </a:pathLst>
                    </a:custGeom>
                    <a:solidFill>
                      <a:srgbClr val="000000"/>
                    </a:solidFill>
                    <a:ln w="0">
                      <a:solidFill>
                        <a:srgbClr val="000000"/>
                      </a:solidFill>
                      <a:round/>
                      <a:headEnd/>
                      <a:tailEnd/>
                    </a:ln>
                  </p:spPr>
                  <p:txBody>
                    <a:bodyPr/>
                    <a:lstStyle/>
                    <a:p>
                      <a:pPr defTabSz="457200"/>
                      <a:endParaRPr lang="en-US">
                        <a:solidFill>
                          <a:prstClr val="black"/>
                        </a:solidFill>
                      </a:endParaRPr>
                    </a:p>
                  </p:txBody>
                </p:sp>
                <p:sp>
                  <p:nvSpPr>
                    <p:cNvPr id="9309" name="Freeform 229"/>
                    <p:cNvSpPr>
                      <a:spLocks/>
                    </p:cNvSpPr>
                    <p:nvPr/>
                  </p:nvSpPr>
                  <p:spPr bwMode="auto">
                    <a:xfrm>
                      <a:off x="1286" y="3331"/>
                      <a:ext cx="338" cy="310"/>
                    </a:xfrm>
                    <a:custGeom>
                      <a:avLst/>
                      <a:gdLst>
                        <a:gd name="T0" fmla="*/ 148 w 338"/>
                        <a:gd name="T1" fmla="*/ 310 h 310"/>
                        <a:gd name="T2" fmla="*/ 108 w 338"/>
                        <a:gd name="T3" fmla="*/ 305 h 310"/>
                        <a:gd name="T4" fmla="*/ 76 w 338"/>
                        <a:gd name="T5" fmla="*/ 293 h 310"/>
                        <a:gd name="T6" fmla="*/ 50 w 338"/>
                        <a:gd name="T7" fmla="*/ 280 h 310"/>
                        <a:gd name="T8" fmla="*/ 32 w 338"/>
                        <a:gd name="T9" fmla="*/ 266 h 310"/>
                        <a:gd name="T10" fmla="*/ 19 w 338"/>
                        <a:gd name="T11" fmla="*/ 249 h 310"/>
                        <a:gd name="T12" fmla="*/ 9 w 338"/>
                        <a:gd name="T13" fmla="*/ 234 h 310"/>
                        <a:gd name="T14" fmla="*/ 4 w 338"/>
                        <a:gd name="T15" fmla="*/ 223 h 310"/>
                        <a:gd name="T16" fmla="*/ 0 w 338"/>
                        <a:gd name="T17" fmla="*/ 214 h 310"/>
                        <a:gd name="T18" fmla="*/ 0 w 338"/>
                        <a:gd name="T19" fmla="*/ 210 h 310"/>
                        <a:gd name="T20" fmla="*/ 0 w 338"/>
                        <a:gd name="T21" fmla="*/ 0 h 310"/>
                        <a:gd name="T22" fmla="*/ 338 w 338"/>
                        <a:gd name="T23" fmla="*/ 2 h 310"/>
                        <a:gd name="T24" fmla="*/ 338 w 338"/>
                        <a:gd name="T25" fmla="*/ 206 h 310"/>
                        <a:gd name="T26" fmla="*/ 330 w 338"/>
                        <a:gd name="T27" fmla="*/ 223 h 310"/>
                        <a:gd name="T28" fmla="*/ 321 w 338"/>
                        <a:gd name="T29" fmla="*/ 238 h 310"/>
                        <a:gd name="T30" fmla="*/ 314 w 338"/>
                        <a:gd name="T31" fmla="*/ 251 h 310"/>
                        <a:gd name="T32" fmla="*/ 308 w 338"/>
                        <a:gd name="T33" fmla="*/ 258 h 310"/>
                        <a:gd name="T34" fmla="*/ 306 w 338"/>
                        <a:gd name="T35" fmla="*/ 262 h 310"/>
                        <a:gd name="T36" fmla="*/ 289 w 338"/>
                        <a:gd name="T37" fmla="*/ 277 h 310"/>
                        <a:gd name="T38" fmla="*/ 267 w 338"/>
                        <a:gd name="T39" fmla="*/ 290 h 310"/>
                        <a:gd name="T40" fmla="*/ 241 w 338"/>
                        <a:gd name="T41" fmla="*/ 297 h 310"/>
                        <a:gd name="T42" fmla="*/ 213 w 338"/>
                        <a:gd name="T43" fmla="*/ 303 h 310"/>
                        <a:gd name="T44" fmla="*/ 189 w 338"/>
                        <a:gd name="T45" fmla="*/ 306 h 310"/>
                        <a:gd name="T46" fmla="*/ 167 w 338"/>
                        <a:gd name="T47" fmla="*/ 308 h 310"/>
                        <a:gd name="T48" fmla="*/ 152 w 338"/>
                        <a:gd name="T49" fmla="*/ 308 h 310"/>
                        <a:gd name="T50" fmla="*/ 148 w 338"/>
                        <a:gd name="T51" fmla="*/ 310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38"/>
                        <a:gd name="T79" fmla="*/ 0 h 310"/>
                        <a:gd name="T80" fmla="*/ 338 w 338"/>
                        <a:gd name="T81" fmla="*/ 310 h 31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38" h="310">
                          <a:moveTo>
                            <a:pt x="148" y="310"/>
                          </a:moveTo>
                          <a:lnTo>
                            <a:pt x="108" y="305"/>
                          </a:lnTo>
                          <a:lnTo>
                            <a:pt x="76" y="293"/>
                          </a:lnTo>
                          <a:lnTo>
                            <a:pt x="50" y="280"/>
                          </a:lnTo>
                          <a:lnTo>
                            <a:pt x="32" y="266"/>
                          </a:lnTo>
                          <a:lnTo>
                            <a:pt x="19" y="249"/>
                          </a:lnTo>
                          <a:lnTo>
                            <a:pt x="9" y="234"/>
                          </a:lnTo>
                          <a:lnTo>
                            <a:pt x="4" y="223"/>
                          </a:lnTo>
                          <a:lnTo>
                            <a:pt x="0" y="214"/>
                          </a:lnTo>
                          <a:lnTo>
                            <a:pt x="0" y="210"/>
                          </a:lnTo>
                          <a:lnTo>
                            <a:pt x="0" y="0"/>
                          </a:lnTo>
                          <a:lnTo>
                            <a:pt x="338" y="2"/>
                          </a:lnTo>
                          <a:lnTo>
                            <a:pt x="338" y="206"/>
                          </a:lnTo>
                          <a:lnTo>
                            <a:pt x="330" y="223"/>
                          </a:lnTo>
                          <a:lnTo>
                            <a:pt x="321" y="238"/>
                          </a:lnTo>
                          <a:lnTo>
                            <a:pt x="314" y="251"/>
                          </a:lnTo>
                          <a:lnTo>
                            <a:pt x="308" y="258"/>
                          </a:lnTo>
                          <a:lnTo>
                            <a:pt x="306" y="262"/>
                          </a:lnTo>
                          <a:lnTo>
                            <a:pt x="289" y="277"/>
                          </a:lnTo>
                          <a:lnTo>
                            <a:pt x="267" y="290"/>
                          </a:lnTo>
                          <a:lnTo>
                            <a:pt x="241" y="297"/>
                          </a:lnTo>
                          <a:lnTo>
                            <a:pt x="213" y="303"/>
                          </a:lnTo>
                          <a:lnTo>
                            <a:pt x="189" y="306"/>
                          </a:lnTo>
                          <a:lnTo>
                            <a:pt x="167" y="308"/>
                          </a:lnTo>
                          <a:lnTo>
                            <a:pt x="152" y="308"/>
                          </a:lnTo>
                          <a:lnTo>
                            <a:pt x="148" y="310"/>
                          </a:lnTo>
                        </a:path>
                      </a:pathLst>
                    </a:custGeom>
                    <a:noFill/>
                    <a:ln w="6350">
                      <a:solidFill>
                        <a:srgbClr val="000000"/>
                      </a:solidFill>
                      <a:round/>
                      <a:headEnd/>
                      <a:tailEnd/>
                    </a:ln>
                  </p:spPr>
                  <p:txBody>
                    <a:bodyPr/>
                    <a:lstStyle/>
                    <a:p>
                      <a:pPr defTabSz="457200"/>
                      <a:endParaRPr lang="en-US">
                        <a:solidFill>
                          <a:prstClr val="black"/>
                        </a:solidFill>
                      </a:endParaRPr>
                    </a:p>
                  </p:txBody>
                </p:sp>
                <p:sp>
                  <p:nvSpPr>
                    <p:cNvPr id="9310" name="Freeform 230"/>
                    <p:cNvSpPr>
                      <a:spLocks/>
                    </p:cNvSpPr>
                    <p:nvPr/>
                  </p:nvSpPr>
                  <p:spPr bwMode="auto">
                    <a:xfrm>
                      <a:off x="1303" y="3331"/>
                      <a:ext cx="308" cy="308"/>
                    </a:xfrm>
                    <a:custGeom>
                      <a:avLst/>
                      <a:gdLst>
                        <a:gd name="T0" fmla="*/ 137 w 308"/>
                        <a:gd name="T1" fmla="*/ 308 h 308"/>
                        <a:gd name="T2" fmla="*/ 102 w 308"/>
                        <a:gd name="T3" fmla="*/ 305 h 308"/>
                        <a:gd name="T4" fmla="*/ 72 w 308"/>
                        <a:gd name="T5" fmla="*/ 295 h 308"/>
                        <a:gd name="T6" fmla="*/ 48 w 308"/>
                        <a:gd name="T7" fmla="*/ 282 h 308"/>
                        <a:gd name="T8" fmla="*/ 31 w 308"/>
                        <a:gd name="T9" fmla="*/ 269 h 308"/>
                        <a:gd name="T10" fmla="*/ 18 w 308"/>
                        <a:gd name="T11" fmla="*/ 254 h 308"/>
                        <a:gd name="T12" fmla="*/ 9 w 308"/>
                        <a:gd name="T13" fmla="*/ 241 h 308"/>
                        <a:gd name="T14" fmla="*/ 4 w 308"/>
                        <a:gd name="T15" fmla="*/ 230 h 308"/>
                        <a:gd name="T16" fmla="*/ 0 w 308"/>
                        <a:gd name="T17" fmla="*/ 223 h 308"/>
                        <a:gd name="T18" fmla="*/ 0 w 308"/>
                        <a:gd name="T19" fmla="*/ 219 h 308"/>
                        <a:gd name="T20" fmla="*/ 0 w 308"/>
                        <a:gd name="T21" fmla="*/ 0 h 308"/>
                        <a:gd name="T22" fmla="*/ 308 w 308"/>
                        <a:gd name="T23" fmla="*/ 2 h 308"/>
                        <a:gd name="T24" fmla="*/ 308 w 308"/>
                        <a:gd name="T25" fmla="*/ 199 h 308"/>
                        <a:gd name="T26" fmla="*/ 300 w 308"/>
                        <a:gd name="T27" fmla="*/ 214 h 308"/>
                        <a:gd name="T28" fmla="*/ 295 w 308"/>
                        <a:gd name="T29" fmla="*/ 228 h 308"/>
                        <a:gd name="T30" fmla="*/ 287 w 308"/>
                        <a:gd name="T31" fmla="*/ 241 h 308"/>
                        <a:gd name="T32" fmla="*/ 282 w 308"/>
                        <a:gd name="T33" fmla="*/ 249 h 308"/>
                        <a:gd name="T34" fmla="*/ 280 w 308"/>
                        <a:gd name="T35" fmla="*/ 253 h 308"/>
                        <a:gd name="T36" fmla="*/ 265 w 308"/>
                        <a:gd name="T37" fmla="*/ 267 h 308"/>
                        <a:gd name="T38" fmla="*/ 245 w 308"/>
                        <a:gd name="T39" fmla="*/ 279 h 308"/>
                        <a:gd name="T40" fmla="*/ 220 w 308"/>
                        <a:gd name="T41" fmla="*/ 288 h 308"/>
                        <a:gd name="T42" fmla="*/ 196 w 308"/>
                        <a:gd name="T43" fmla="*/ 295 h 308"/>
                        <a:gd name="T44" fmla="*/ 174 w 308"/>
                        <a:gd name="T45" fmla="*/ 301 h 308"/>
                        <a:gd name="T46" fmla="*/ 156 w 308"/>
                        <a:gd name="T47" fmla="*/ 305 h 308"/>
                        <a:gd name="T48" fmla="*/ 143 w 308"/>
                        <a:gd name="T49" fmla="*/ 308 h 308"/>
                        <a:gd name="T50" fmla="*/ 137 w 308"/>
                        <a:gd name="T51" fmla="*/ 308 h 30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08"/>
                        <a:gd name="T79" fmla="*/ 0 h 308"/>
                        <a:gd name="T80" fmla="*/ 308 w 308"/>
                        <a:gd name="T81" fmla="*/ 308 h 30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08" h="308">
                          <a:moveTo>
                            <a:pt x="137" y="308"/>
                          </a:moveTo>
                          <a:lnTo>
                            <a:pt x="102" y="305"/>
                          </a:lnTo>
                          <a:lnTo>
                            <a:pt x="72" y="295"/>
                          </a:lnTo>
                          <a:lnTo>
                            <a:pt x="48" y="282"/>
                          </a:lnTo>
                          <a:lnTo>
                            <a:pt x="31" y="269"/>
                          </a:lnTo>
                          <a:lnTo>
                            <a:pt x="18" y="254"/>
                          </a:lnTo>
                          <a:lnTo>
                            <a:pt x="9" y="241"/>
                          </a:lnTo>
                          <a:lnTo>
                            <a:pt x="4" y="230"/>
                          </a:lnTo>
                          <a:lnTo>
                            <a:pt x="0" y="223"/>
                          </a:lnTo>
                          <a:lnTo>
                            <a:pt x="0" y="219"/>
                          </a:lnTo>
                          <a:lnTo>
                            <a:pt x="0" y="0"/>
                          </a:lnTo>
                          <a:lnTo>
                            <a:pt x="308" y="2"/>
                          </a:lnTo>
                          <a:lnTo>
                            <a:pt x="308" y="199"/>
                          </a:lnTo>
                          <a:lnTo>
                            <a:pt x="300" y="214"/>
                          </a:lnTo>
                          <a:lnTo>
                            <a:pt x="295" y="228"/>
                          </a:lnTo>
                          <a:lnTo>
                            <a:pt x="287" y="241"/>
                          </a:lnTo>
                          <a:lnTo>
                            <a:pt x="282" y="249"/>
                          </a:lnTo>
                          <a:lnTo>
                            <a:pt x="280" y="253"/>
                          </a:lnTo>
                          <a:lnTo>
                            <a:pt x="265" y="267"/>
                          </a:lnTo>
                          <a:lnTo>
                            <a:pt x="245" y="279"/>
                          </a:lnTo>
                          <a:lnTo>
                            <a:pt x="220" y="288"/>
                          </a:lnTo>
                          <a:lnTo>
                            <a:pt x="196" y="295"/>
                          </a:lnTo>
                          <a:lnTo>
                            <a:pt x="174" y="301"/>
                          </a:lnTo>
                          <a:lnTo>
                            <a:pt x="156" y="305"/>
                          </a:lnTo>
                          <a:lnTo>
                            <a:pt x="143" y="308"/>
                          </a:lnTo>
                          <a:lnTo>
                            <a:pt x="137" y="308"/>
                          </a:lnTo>
                          <a:close/>
                        </a:path>
                      </a:pathLst>
                    </a:custGeom>
                    <a:solidFill>
                      <a:srgbClr val="1A1A1A"/>
                    </a:solidFill>
                    <a:ln w="0">
                      <a:solidFill>
                        <a:srgbClr val="1A1A1A"/>
                      </a:solidFill>
                      <a:round/>
                      <a:headEnd/>
                      <a:tailEnd/>
                    </a:ln>
                  </p:spPr>
                  <p:txBody>
                    <a:bodyPr/>
                    <a:lstStyle/>
                    <a:p>
                      <a:pPr defTabSz="457200"/>
                      <a:endParaRPr lang="en-US">
                        <a:solidFill>
                          <a:prstClr val="black"/>
                        </a:solidFill>
                      </a:endParaRPr>
                    </a:p>
                  </p:txBody>
                </p:sp>
                <p:sp>
                  <p:nvSpPr>
                    <p:cNvPr id="9311" name="Freeform 231"/>
                    <p:cNvSpPr>
                      <a:spLocks/>
                    </p:cNvSpPr>
                    <p:nvPr/>
                  </p:nvSpPr>
                  <p:spPr bwMode="auto">
                    <a:xfrm>
                      <a:off x="1320" y="3331"/>
                      <a:ext cx="278" cy="306"/>
                    </a:xfrm>
                    <a:custGeom>
                      <a:avLst/>
                      <a:gdLst>
                        <a:gd name="T0" fmla="*/ 127 w 278"/>
                        <a:gd name="T1" fmla="*/ 306 h 306"/>
                        <a:gd name="T2" fmla="*/ 94 w 278"/>
                        <a:gd name="T3" fmla="*/ 303 h 306"/>
                        <a:gd name="T4" fmla="*/ 66 w 278"/>
                        <a:gd name="T5" fmla="*/ 295 h 306"/>
                        <a:gd name="T6" fmla="*/ 46 w 278"/>
                        <a:gd name="T7" fmla="*/ 286 h 306"/>
                        <a:gd name="T8" fmla="*/ 29 w 278"/>
                        <a:gd name="T9" fmla="*/ 273 h 306"/>
                        <a:gd name="T10" fmla="*/ 16 w 278"/>
                        <a:gd name="T11" fmla="*/ 260 h 306"/>
                        <a:gd name="T12" fmla="*/ 9 w 278"/>
                        <a:gd name="T13" fmla="*/ 249 h 306"/>
                        <a:gd name="T14" fmla="*/ 3 w 278"/>
                        <a:gd name="T15" fmla="*/ 238 h 306"/>
                        <a:gd name="T16" fmla="*/ 1 w 278"/>
                        <a:gd name="T17" fmla="*/ 232 h 306"/>
                        <a:gd name="T18" fmla="*/ 0 w 278"/>
                        <a:gd name="T19" fmla="*/ 228 h 306"/>
                        <a:gd name="T20" fmla="*/ 0 w 278"/>
                        <a:gd name="T21" fmla="*/ 0 h 306"/>
                        <a:gd name="T22" fmla="*/ 278 w 278"/>
                        <a:gd name="T23" fmla="*/ 2 h 306"/>
                        <a:gd name="T24" fmla="*/ 278 w 278"/>
                        <a:gd name="T25" fmla="*/ 191 h 306"/>
                        <a:gd name="T26" fmla="*/ 272 w 278"/>
                        <a:gd name="T27" fmla="*/ 206 h 306"/>
                        <a:gd name="T28" fmla="*/ 267 w 278"/>
                        <a:gd name="T29" fmla="*/ 219 h 306"/>
                        <a:gd name="T30" fmla="*/ 261 w 278"/>
                        <a:gd name="T31" fmla="*/ 232 h 306"/>
                        <a:gd name="T32" fmla="*/ 255 w 278"/>
                        <a:gd name="T33" fmla="*/ 240 h 306"/>
                        <a:gd name="T34" fmla="*/ 254 w 278"/>
                        <a:gd name="T35" fmla="*/ 243 h 306"/>
                        <a:gd name="T36" fmla="*/ 241 w 278"/>
                        <a:gd name="T37" fmla="*/ 256 h 306"/>
                        <a:gd name="T38" fmla="*/ 222 w 278"/>
                        <a:gd name="T39" fmla="*/ 269 h 306"/>
                        <a:gd name="T40" fmla="*/ 202 w 278"/>
                        <a:gd name="T41" fmla="*/ 280 h 306"/>
                        <a:gd name="T42" fmla="*/ 179 w 278"/>
                        <a:gd name="T43" fmla="*/ 290 h 306"/>
                        <a:gd name="T44" fmla="*/ 159 w 278"/>
                        <a:gd name="T45" fmla="*/ 297 h 306"/>
                        <a:gd name="T46" fmla="*/ 142 w 278"/>
                        <a:gd name="T47" fmla="*/ 303 h 306"/>
                        <a:gd name="T48" fmla="*/ 131 w 278"/>
                        <a:gd name="T49" fmla="*/ 306 h 306"/>
                        <a:gd name="T50" fmla="*/ 127 w 278"/>
                        <a:gd name="T51" fmla="*/ 306 h 30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78"/>
                        <a:gd name="T79" fmla="*/ 0 h 306"/>
                        <a:gd name="T80" fmla="*/ 278 w 278"/>
                        <a:gd name="T81" fmla="*/ 306 h 30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78" h="306">
                          <a:moveTo>
                            <a:pt x="127" y="306"/>
                          </a:moveTo>
                          <a:lnTo>
                            <a:pt x="94" y="303"/>
                          </a:lnTo>
                          <a:lnTo>
                            <a:pt x="66" y="295"/>
                          </a:lnTo>
                          <a:lnTo>
                            <a:pt x="46" y="286"/>
                          </a:lnTo>
                          <a:lnTo>
                            <a:pt x="29" y="273"/>
                          </a:lnTo>
                          <a:lnTo>
                            <a:pt x="16" y="260"/>
                          </a:lnTo>
                          <a:lnTo>
                            <a:pt x="9" y="249"/>
                          </a:lnTo>
                          <a:lnTo>
                            <a:pt x="3" y="238"/>
                          </a:lnTo>
                          <a:lnTo>
                            <a:pt x="1" y="232"/>
                          </a:lnTo>
                          <a:lnTo>
                            <a:pt x="0" y="228"/>
                          </a:lnTo>
                          <a:lnTo>
                            <a:pt x="0" y="0"/>
                          </a:lnTo>
                          <a:lnTo>
                            <a:pt x="278" y="2"/>
                          </a:lnTo>
                          <a:lnTo>
                            <a:pt x="278" y="191"/>
                          </a:lnTo>
                          <a:lnTo>
                            <a:pt x="272" y="206"/>
                          </a:lnTo>
                          <a:lnTo>
                            <a:pt x="267" y="219"/>
                          </a:lnTo>
                          <a:lnTo>
                            <a:pt x="261" y="232"/>
                          </a:lnTo>
                          <a:lnTo>
                            <a:pt x="255" y="240"/>
                          </a:lnTo>
                          <a:lnTo>
                            <a:pt x="254" y="243"/>
                          </a:lnTo>
                          <a:lnTo>
                            <a:pt x="241" y="256"/>
                          </a:lnTo>
                          <a:lnTo>
                            <a:pt x="222" y="269"/>
                          </a:lnTo>
                          <a:lnTo>
                            <a:pt x="202" y="280"/>
                          </a:lnTo>
                          <a:lnTo>
                            <a:pt x="179" y="290"/>
                          </a:lnTo>
                          <a:lnTo>
                            <a:pt x="159" y="297"/>
                          </a:lnTo>
                          <a:lnTo>
                            <a:pt x="142" y="303"/>
                          </a:lnTo>
                          <a:lnTo>
                            <a:pt x="131" y="306"/>
                          </a:lnTo>
                          <a:lnTo>
                            <a:pt x="127" y="306"/>
                          </a:lnTo>
                          <a:close/>
                        </a:path>
                      </a:pathLst>
                    </a:custGeom>
                    <a:solidFill>
                      <a:srgbClr val="333333"/>
                    </a:solidFill>
                    <a:ln w="0">
                      <a:solidFill>
                        <a:srgbClr val="333333"/>
                      </a:solidFill>
                      <a:round/>
                      <a:headEnd/>
                      <a:tailEnd/>
                    </a:ln>
                  </p:spPr>
                  <p:txBody>
                    <a:bodyPr/>
                    <a:lstStyle/>
                    <a:p>
                      <a:pPr defTabSz="457200"/>
                      <a:endParaRPr lang="en-US">
                        <a:solidFill>
                          <a:prstClr val="black"/>
                        </a:solidFill>
                      </a:endParaRPr>
                    </a:p>
                  </p:txBody>
                </p:sp>
                <p:sp>
                  <p:nvSpPr>
                    <p:cNvPr id="9312" name="Freeform 232"/>
                    <p:cNvSpPr>
                      <a:spLocks/>
                    </p:cNvSpPr>
                    <p:nvPr/>
                  </p:nvSpPr>
                  <p:spPr bwMode="auto">
                    <a:xfrm>
                      <a:off x="1338" y="3331"/>
                      <a:ext cx="249" cy="306"/>
                    </a:xfrm>
                    <a:custGeom>
                      <a:avLst/>
                      <a:gdLst>
                        <a:gd name="T0" fmla="*/ 115 w 249"/>
                        <a:gd name="T1" fmla="*/ 306 h 306"/>
                        <a:gd name="T2" fmla="*/ 82 w 249"/>
                        <a:gd name="T3" fmla="*/ 303 h 306"/>
                        <a:gd name="T4" fmla="*/ 56 w 249"/>
                        <a:gd name="T5" fmla="*/ 295 h 306"/>
                        <a:gd name="T6" fmla="*/ 35 w 249"/>
                        <a:gd name="T7" fmla="*/ 284 h 306"/>
                        <a:gd name="T8" fmla="*/ 20 w 249"/>
                        <a:gd name="T9" fmla="*/ 271 h 306"/>
                        <a:gd name="T10" fmla="*/ 11 w 249"/>
                        <a:gd name="T11" fmla="*/ 260 h 306"/>
                        <a:gd name="T12" fmla="*/ 4 w 249"/>
                        <a:gd name="T13" fmla="*/ 249 h 306"/>
                        <a:gd name="T14" fmla="*/ 0 w 249"/>
                        <a:gd name="T15" fmla="*/ 241 h 306"/>
                        <a:gd name="T16" fmla="*/ 0 w 249"/>
                        <a:gd name="T17" fmla="*/ 240 h 306"/>
                        <a:gd name="T18" fmla="*/ 0 w 249"/>
                        <a:gd name="T19" fmla="*/ 0 h 306"/>
                        <a:gd name="T20" fmla="*/ 249 w 249"/>
                        <a:gd name="T21" fmla="*/ 2 h 306"/>
                        <a:gd name="T22" fmla="*/ 249 w 249"/>
                        <a:gd name="T23" fmla="*/ 186 h 306"/>
                        <a:gd name="T24" fmla="*/ 243 w 249"/>
                        <a:gd name="T25" fmla="*/ 197 h 306"/>
                        <a:gd name="T26" fmla="*/ 237 w 249"/>
                        <a:gd name="T27" fmla="*/ 210 h 306"/>
                        <a:gd name="T28" fmla="*/ 232 w 249"/>
                        <a:gd name="T29" fmla="*/ 223 h 306"/>
                        <a:gd name="T30" fmla="*/ 228 w 249"/>
                        <a:gd name="T31" fmla="*/ 230 h 306"/>
                        <a:gd name="T32" fmla="*/ 226 w 249"/>
                        <a:gd name="T33" fmla="*/ 234 h 306"/>
                        <a:gd name="T34" fmla="*/ 215 w 249"/>
                        <a:gd name="T35" fmla="*/ 245 h 306"/>
                        <a:gd name="T36" fmla="*/ 198 w 249"/>
                        <a:gd name="T37" fmla="*/ 258 h 306"/>
                        <a:gd name="T38" fmla="*/ 180 w 249"/>
                        <a:gd name="T39" fmla="*/ 271 h 306"/>
                        <a:gd name="T40" fmla="*/ 161 w 249"/>
                        <a:gd name="T41" fmla="*/ 282 h 306"/>
                        <a:gd name="T42" fmla="*/ 145 w 249"/>
                        <a:gd name="T43" fmla="*/ 292 h 306"/>
                        <a:gd name="T44" fmla="*/ 130 w 249"/>
                        <a:gd name="T45" fmla="*/ 299 h 306"/>
                        <a:gd name="T46" fmla="*/ 119 w 249"/>
                        <a:gd name="T47" fmla="*/ 305 h 306"/>
                        <a:gd name="T48" fmla="*/ 115 w 249"/>
                        <a:gd name="T49" fmla="*/ 306 h 30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49"/>
                        <a:gd name="T76" fmla="*/ 0 h 306"/>
                        <a:gd name="T77" fmla="*/ 249 w 249"/>
                        <a:gd name="T78" fmla="*/ 306 h 30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49" h="306">
                          <a:moveTo>
                            <a:pt x="115" y="306"/>
                          </a:moveTo>
                          <a:lnTo>
                            <a:pt x="82" y="303"/>
                          </a:lnTo>
                          <a:lnTo>
                            <a:pt x="56" y="295"/>
                          </a:lnTo>
                          <a:lnTo>
                            <a:pt x="35" y="284"/>
                          </a:lnTo>
                          <a:lnTo>
                            <a:pt x="20" y="271"/>
                          </a:lnTo>
                          <a:lnTo>
                            <a:pt x="11" y="260"/>
                          </a:lnTo>
                          <a:lnTo>
                            <a:pt x="4" y="249"/>
                          </a:lnTo>
                          <a:lnTo>
                            <a:pt x="0" y="241"/>
                          </a:lnTo>
                          <a:lnTo>
                            <a:pt x="0" y="240"/>
                          </a:lnTo>
                          <a:lnTo>
                            <a:pt x="0" y="0"/>
                          </a:lnTo>
                          <a:lnTo>
                            <a:pt x="249" y="2"/>
                          </a:lnTo>
                          <a:lnTo>
                            <a:pt x="249" y="186"/>
                          </a:lnTo>
                          <a:lnTo>
                            <a:pt x="243" y="197"/>
                          </a:lnTo>
                          <a:lnTo>
                            <a:pt x="237" y="210"/>
                          </a:lnTo>
                          <a:lnTo>
                            <a:pt x="232" y="223"/>
                          </a:lnTo>
                          <a:lnTo>
                            <a:pt x="228" y="230"/>
                          </a:lnTo>
                          <a:lnTo>
                            <a:pt x="226" y="234"/>
                          </a:lnTo>
                          <a:lnTo>
                            <a:pt x="215" y="245"/>
                          </a:lnTo>
                          <a:lnTo>
                            <a:pt x="198" y="258"/>
                          </a:lnTo>
                          <a:lnTo>
                            <a:pt x="180" y="271"/>
                          </a:lnTo>
                          <a:lnTo>
                            <a:pt x="161" y="282"/>
                          </a:lnTo>
                          <a:lnTo>
                            <a:pt x="145" y="292"/>
                          </a:lnTo>
                          <a:lnTo>
                            <a:pt x="130" y="299"/>
                          </a:lnTo>
                          <a:lnTo>
                            <a:pt x="119" y="305"/>
                          </a:lnTo>
                          <a:lnTo>
                            <a:pt x="115" y="306"/>
                          </a:lnTo>
                          <a:close/>
                        </a:path>
                      </a:pathLst>
                    </a:custGeom>
                    <a:solidFill>
                      <a:srgbClr val="4D4D4D"/>
                    </a:solidFill>
                    <a:ln w="0">
                      <a:solidFill>
                        <a:srgbClr val="4D4D4D"/>
                      </a:solidFill>
                      <a:round/>
                      <a:headEnd/>
                      <a:tailEnd/>
                    </a:ln>
                  </p:spPr>
                  <p:txBody>
                    <a:bodyPr/>
                    <a:lstStyle/>
                    <a:p>
                      <a:pPr defTabSz="457200"/>
                      <a:endParaRPr lang="en-US">
                        <a:solidFill>
                          <a:prstClr val="black"/>
                        </a:solidFill>
                      </a:endParaRPr>
                    </a:p>
                  </p:txBody>
                </p:sp>
                <p:sp>
                  <p:nvSpPr>
                    <p:cNvPr id="9313" name="Freeform 233"/>
                    <p:cNvSpPr>
                      <a:spLocks/>
                    </p:cNvSpPr>
                    <p:nvPr/>
                  </p:nvSpPr>
                  <p:spPr bwMode="auto">
                    <a:xfrm>
                      <a:off x="1355" y="3333"/>
                      <a:ext cx="219" cy="303"/>
                    </a:xfrm>
                    <a:custGeom>
                      <a:avLst/>
                      <a:gdLst>
                        <a:gd name="T0" fmla="*/ 105 w 219"/>
                        <a:gd name="T1" fmla="*/ 303 h 303"/>
                        <a:gd name="T2" fmla="*/ 76 w 219"/>
                        <a:gd name="T3" fmla="*/ 301 h 303"/>
                        <a:gd name="T4" fmla="*/ 52 w 219"/>
                        <a:gd name="T5" fmla="*/ 293 h 303"/>
                        <a:gd name="T6" fmla="*/ 33 w 219"/>
                        <a:gd name="T7" fmla="*/ 284 h 303"/>
                        <a:gd name="T8" fmla="*/ 20 w 219"/>
                        <a:gd name="T9" fmla="*/ 275 h 303"/>
                        <a:gd name="T10" fmla="*/ 11 w 219"/>
                        <a:gd name="T11" fmla="*/ 264 h 303"/>
                        <a:gd name="T12" fmla="*/ 3 w 219"/>
                        <a:gd name="T13" fmla="*/ 254 h 303"/>
                        <a:gd name="T14" fmla="*/ 2 w 219"/>
                        <a:gd name="T15" fmla="*/ 249 h 303"/>
                        <a:gd name="T16" fmla="*/ 0 w 219"/>
                        <a:gd name="T17" fmla="*/ 247 h 303"/>
                        <a:gd name="T18" fmla="*/ 0 w 219"/>
                        <a:gd name="T19" fmla="*/ 0 h 303"/>
                        <a:gd name="T20" fmla="*/ 219 w 219"/>
                        <a:gd name="T21" fmla="*/ 0 h 303"/>
                        <a:gd name="T22" fmla="*/ 219 w 219"/>
                        <a:gd name="T23" fmla="*/ 176 h 303"/>
                        <a:gd name="T24" fmla="*/ 215 w 219"/>
                        <a:gd name="T25" fmla="*/ 188 h 303"/>
                        <a:gd name="T26" fmla="*/ 209 w 219"/>
                        <a:gd name="T27" fmla="*/ 201 h 303"/>
                        <a:gd name="T28" fmla="*/ 206 w 219"/>
                        <a:gd name="T29" fmla="*/ 210 h 303"/>
                        <a:gd name="T30" fmla="*/ 202 w 219"/>
                        <a:gd name="T31" fmla="*/ 219 h 303"/>
                        <a:gd name="T32" fmla="*/ 200 w 219"/>
                        <a:gd name="T33" fmla="*/ 223 h 303"/>
                        <a:gd name="T34" fmla="*/ 191 w 219"/>
                        <a:gd name="T35" fmla="*/ 234 h 303"/>
                        <a:gd name="T36" fmla="*/ 176 w 219"/>
                        <a:gd name="T37" fmla="*/ 247 h 303"/>
                        <a:gd name="T38" fmla="*/ 161 w 219"/>
                        <a:gd name="T39" fmla="*/ 260 h 303"/>
                        <a:gd name="T40" fmla="*/ 144 w 219"/>
                        <a:gd name="T41" fmla="*/ 273 h 303"/>
                        <a:gd name="T42" fmla="*/ 130 w 219"/>
                        <a:gd name="T43" fmla="*/ 284 h 303"/>
                        <a:gd name="T44" fmla="*/ 117 w 219"/>
                        <a:gd name="T45" fmla="*/ 295 h 303"/>
                        <a:gd name="T46" fmla="*/ 109 w 219"/>
                        <a:gd name="T47" fmla="*/ 301 h 303"/>
                        <a:gd name="T48" fmla="*/ 105 w 219"/>
                        <a:gd name="T49" fmla="*/ 303 h 3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9"/>
                        <a:gd name="T76" fmla="*/ 0 h 303"/>
                        <a:gd name="T77" fmla="*/ 219 w 219"/>
                        <a:gd name="T78" fmla="*/ 303 h 30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9" h="303">
                          <a:moveTo>
                            <a:pt x="105" y="303"/>
                          </a:moveTo>
                          <a:lnTo>
                            <a:pt x="76" y="301"/>
                          </a:lnTo>
                          <a:lnTo>
                            <a:pt x="52" y="293"/>
                          </a:lnTo>
                          <a:lnTo>
                            <a:pt x="33" y="284"/>
                          </a:lnTo>
                          <a:lnTo>
                            <a:pt x="20" y="275"/>
                          </a:lnTo>
                          <a:lnTo>
                            <a:pt x="11" y="264"/>
                          </a:lnTo>
                          <a:lnTo>
                            <a:pt x="3" y="254"/>
                          </a:lnTo>
                          <a:lnTo>
                            <a:pt x="2" y="249"/>
                          </a:lnTo>
                          <a:lnTo>
                            <a:pt x="0" y="247"/>
                          </a:lnTo>
                          <a:lnTo>
                            <a:pt x="0" y="0"/>
                          </a:lnTo>
                          <a:lnTo>
                            <a:pt x="219" y="0"/>
                          </a:lnTo>
                          <a:lnTo>
                            <a:pt x="219" y="176"/>
                          </a:lnTo>
                          <a:lnTo>
                            <a:pt x="215" y="188"/>
                          </a:lnTo>
                          <a:lnTo>
                            <a:pt x="209" y="201"/>
                          </a:lnTo>
                          <a:lnTo>
                            <a:pt x="206" y="210"/>
                          </a:lnTo>
                          <a:lnTo>
                            <a:pt x="202" y="219"/>
                          </a:lnTo>
                          <a:lnTo>
                            <a:pt x="200" y="223"/>
                          </a:lnTo>
                          <a:lnTo>
                            <a:pt x="191" y="234"/>
                          </a:lnTo>
                          <a:lnTo>
                            <a:pt x="176" y="247"/>
                          </a:lnTo>
                          <a:lnTo>
                            <a:pt x="161" y="260"/>
                          </a:lnTo>
                          <a:lnTo>
                            <a:pt x="144" y="273"/>
                          </a:lnTo>
                          <a:lnTo>
                            <a:pt x="130" y="284"/>
                          </a:lnTo>
                          <a:lnTo>
                            <a:pt x="117" y="295"/>
                          </a:lnTo>
                          <a:lnTo>
                            <a:pt x="109" y="301"/>
                          </a:lnTo>
                          <a:lnTo>
                            <a:pt x="105" y="303"/>
                          </a:lnTo>
                          <a:close/>
                        </a:path>
                      </a:pathLst>
                    </a:custGeom>
                    <a:solidFill>
                      <a:srgbClr val="666666"/>
                    </a:solidFill>
                    <a:ln w="0">
                      <a:solidFill>
                        <a:srgbClr val="666666"/>
                      </a:solidFill>
                      <a:round/>
                      <a:headEnd/>
                      <a:tailEnd/>
                    </a:ln>
                  </p:spPr>
                  <p:txBody>
                    <a:bodyPr/>
                    <a:lstStyle/>
                    <a:p>
                      <a:pPr defTabSz="457200"/>
                      <a:endParaRPr lang="en-US">
                        <a:solidFill>
                          <a:prstClr val="black"/>
                        </a:solidFill>
                      </a:endParaRPr>
                    </a:p>
                  </p:txBody>
                </p:sp>
                <p:sp>
                  <p:nvSpPr>
                    <p:cNvPr id="9314" name="Freeform 234"/>
                    <p:cNvSpPr>
                      <a:spLocks/>
                    </p:cNvSpPr>
                    <p:nvPr/>
                  </p:nvSpPr>
                  <p:spPr bwMode="auto">
                    <a:xfrm>
                      <a:off x="1373" y="3333"/>
                      <a:ext cx="189" cy="303"/>
                    </a:xfrm>
                    <a:custGeom>
                      <a:avLst/>
                      <a:gdLst>
                        <a:gd name="T0" fmla="*/ 95 w 189"/>
                        <a:gd name="T1" fmla="*/ 303 h 303"/>
                        <a:gd name="T2" fmla="*/ 65 w 189"/>
                        <a:gd name="T3" fmla="*/ 299 h 303"/>
                        <a:gd name="T4" fmla="*/ 41 w 189"/>
                        <a:gd name="T5" fmla="*/ 293 h 303"/>
                        <a:gd name="T6" fmla="*/ 24 w 189"/>
                        <a:gd name="T7" fmla="*/ 284 h 303"/>
                        <a:gd name="T8" fmla="*/ 11 w 189"/>
                        <a:gd name="T9" fmla="*/ 275 h 303"/>
                        <a:gd name="T10" fmla="*/ 4 w 189"/>
                        <a:gd name="T11" fmla="*/ 265 h 303"/>
                        <a:gd name="T12" fmla="*/ 0 w 189"/>
                        <a:gd name="T13" fmla="*/ 258 h 303"/>
                        <a:gd name="T14" fmla="*/ 0 w 189"/>
                        <a:gd name="T15" fmla="*/ 256 h 303"/>
                        <a:gd name="T16" fmla="*/ 0 w 189"/>
                        <a:gd name="T17" fmla="*/ 0 h 303"/>
                        <a:gd name="T18" fmla="*/ 189 w 189"/>
                        <a:gd name="T19" fmla="*/ 0 h 303"/>
                        <a:gd name="T20" fmla="*/ 189 w 189"/>
                        <a:gd name="T21" fmla="*/ 169 h 303"/>
                        <a:gd name="T22" fmla="*/ 184 w 189"/>
                        <a:gd name="T23" fmla="*/ 182 h 303"/>
                        <a:gd name="T24" fmla="*/ 178 w 189"/>
                        <a:gd name="T25" fmla="*/ 197 h 303"/>
                        <a:gd name="T26" fmla="*/ 175 w 189"/>
                        <a:gd name="T27" fmla="*/ 208 h 303"/>
                        <a:gd name="T28" fmla="*/ 173 w 189"/>
                        <a:gd name="T29" fmla="*/ 212 h 303"/>
                        <a:gd name="T30" fmla="*/ 165 w 189"/>
                        <a:gd name="T31" fmla="*/ 223 h 303"/>
                        <a:gd name="T32" fmla="*/ 154 w 189"/>
                        <a:gd name="T33" fmla="*/ 236 h 303"/>
                        <a:gd name="T34" fmla="*/ 141 w 189"/>
                        <a:gd name="T35" fmla="*/ 251 h 303"/>
                        <a:gd name="T36" fmla="*/ 126 w 189"/>
                        <a:gd name="T37" fmla="*/ 265 h 303"/>
                        <a:gd name="T38" fmla="*/ 115 w 189"/>
                        <a:gd name="T39" fmla="*/ 280 h 303"/>
                        <a:gd name="T40" fmla="*/ 104 w 189"/>
                        <a:gd name="T41" fmla="*/ 291 h 303"/>
                        <a:gd name="T42" fmla="*/ 97 w 189"/>
                        <a:gd name="T43" fmla="*/ 299 h 303"/>
                        <a:gd name="T44" fmla="*/ 95 w 189"/>
                        <a:gd name="T45" fmla="*/ 303 h 30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89"/>
                        <a:gd name="T70" fmla="*/ 0 h 303"/>
                        <a:gd name="T71" fmla="*/ 189 w 189"/>
                        <a:gd name="T72" fmla="*/ 303 h 30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89" h="303">
                          <a:moveTo>
                            <a:pt x="95" y="303"/>
                          </a:moveTo>
                          <a:lnTo>
                            <a:pt x="65" y="299"/>
                          </a:lnTo>
                          <a:lnTo>
                            <a:pt x="41" y="293"/>
                          </a:lnTo>
                          <a:lnTo>
                            <a:pt x="24" y="284"/>
                          </a:lnTo>
                          <a:lnTo>
                            <a:pt x="11" y="275"/>
                          </a:lnTo>
                          <a:lnTo>
                            <a:pt x="4" y="265"/>
                          </a:lnTo>
                          <a:lnTo>
                            <a:pt x="0" y="258"/>
                          </a:lnTo>
                          <a:lnTo>
                            <a:pt x="0" y="256"/>
                          </a:lnTo>
                          <a:lnTo>
                            <a:pt x="0" y="0"/>
                          </a:lnTo>
                          <a:lnTo>
                            <a:pt x="189" y="0"/>
                          </a:lnTo>
                          <a:lnTo>
                            <a:pt x="189" y="169"/>
                          </a:lnTo>
                          <a:lnTo>
                            <a:pt x="184" y="182"/>
                          </a:lnTo>
                          <a:lnTo>
                            <a:pt x="178" y="197"/>
                          </a:lnTo>
                          <a:lnTo>
                            <a:pt x="175" y="208"/>
                          </a:lnTo>
                          <a:lnTo>
                            <a:pt x="173" y="212"/>
                          </a:lnTo>
                          <a:lnTo>
                            <a:pt x="165" y="223"/>
                          </a:lnTo>
                          <a:lnTo>
                            <a:pt x="154" y="236"/>
                          </a:lnTo>
                          <a:lnTo>
                            <a:pt x="141" y="251"/>
                          </a:lnTo>
                          <a:lnTo>
                            <a:pt x="126" y="265"/>
                          </a:lnTo>
                          <a:lnTo>
                            <a:pt x="115" y="280"/>
                          </a:lnTo>
                          <a:lnTo>
                            <a:pt x="104" y="291"/>
                          </a:lnTo>
                          <a:lnTo>
                            <a:pt x="97" y="299"/>
                          </a:lnTo>
                          <a:lnTo>
                            <a:pt x="95" y="303"/>
                          </a:lnTo>
                          <a:close/>
                        </a:path>
                      </a:pathLst>
                    </a:custGeom>
                    <a:solidFill>
                      <a:srgbClr val="808080"/>
                    </a:solidFill>
                    <a:ln w="0">
                      <a:solidFill>
                        <a:srgbClr val="808080"/>
                      </a:solidFill>
                      <a:round/>
                      <a:headEnd/>
                      <a:tailEnd/>
                    </a:ln>
                  </p:spPr>
                  <p:txBody>
                    <a:bodyPr/>
                    <a:lstStyle/>
                    <a:p>
                      <a:pPr defTabSz="457200"/>
                      <a:endParaRPr lang="en-US">
                        <a:solidFill>
                          <a:prstClr val="black"/>
                        </a:solidFill>
                      </a:endParaRPr>
                    </a:p>
                  </p:txBody>
                </p:sp>
                <p:sp>
                  <p:nvSpPr>
                    <p:cNvPr id="9315" name="Freeform 235"/>
                    <p:cNvSpPr>
                      <a:spLocks/>
                    </p:cNvSpPr>
                    <p:nvPr/>
                  </p:nvSpPr>
                  <p:spPr bwMode="auto">
                    <a:xfrm>
                      <a:off x="1390" y="3333"/>
                      <a:ext cx="159" cy="301"/>
                    </a:xfrm>
                    <a:custGeom>
                      <a:avLst/>
                      <a:gdLst>
                        <a:gd name="T0" fmla="*/ 83 w 159"/>
                        <a:gd name="T1" fmla="*/ 301 h 301"/>
                        <a:gd name="T2" fmla="*/ 54 w 159"/>
                        <a:gd name="T3" fmla="*/ 299 h 301"/>
                        <a:gd name="T4" fmla="*/ 32 w 159"/>
                        <a:gd name="T5" fmla="*/ 293 h 301"/>
                        <a:gd name="T6" fmla="*/ 17 w 159"/>
                        <a:gd name="T7" fmla="*/ 284 h 301"/>
                        <a:gd name="T8" fmla="*/ 7 w 159"/>
                        <a:gd name="T9" fmla="*/ 275 h 301"/>
                        <a:gd name="T10" fmla="*/ 2 w 159"/>
                        <a:gd name="T11" fmla="*/ 267 h 301"/>
                        <a:gd name="T12" fmla="*/ 0 w 159"/>
                        <a:gd name="T13" fmla="*/ 265 h 301"/>
                        <a:gd name="T14" fmla="*/ 0 w 159"/>
                        <a:gd name="T15" fmla="*/ 0 h 301"/>
                        <a:gd name="T16" fmla="*/ 159 w 159"/>
                        <a:gd name="T17" fmla="*/ 0 h 301"/>
                        <a:gd name="T18" fmla="*/ 159 w 159"/>
                        <a:gd name="T19" fmla="*/ 162 h 301"/>
                        <a:gd name="T20" fmla="*/ 156 w 159"/>
                        <a:gd name="T21" fmla="*/ 173 h 301"/>
                        <a:gd name="T22" fmla="*/ 152 w 159"/>
                        <a:gd name="T23" fmla="*/ 188 h 301"/>
                        <a:gd name="T24" fmla="*/ 148 w 159"/>
                        <a:gd name="T25" fmla="*/ 199 h 301"/>
                        <a:gd name="T26" fmla="*/ 146 w 159"/>
                        <a:gd name="T27" fmla="*/ 202 h 301"/>
                        <a:gd name="T28" fmla="*/ 141 w 159"/>
                        <a:gd name="T29" fmla="*/ 212 h 301"/>
                        <a:gd name="T30" fmla="*/ 132 w 159"/>
                        <a:gd name="T31" fmla="*/ 226 h 301"/>
                        <a:gd name="T32" fmla="*/ 121 w 159"/>
                        <a:gd name="T33" fmla="*/ 241 h 301"/>
                        <a:gd name="T34" fmla="*/ 109 w 159"/>
                        <a:gd name="T35" fmla="*/ 260 h 301"/>
                        <a:gd name="T36" fmla="*/ 100 w 159"/>
                        <a:gd name="T37" fmla="*/ 275 h 301"/>
                        <a:gd name="T38" fmla="*/ 91 w 159"/>
                        <a:gd name="T39" fmla="*/ 290 h 301"/>
                        <a:gd name="T40" fmla="*/ 85 w 159"/>
                        <a:gd name="T41" fmla="*/ 299 h 301"/>
                        <a:gd name="T42" fmla="*/ 83 w 159"/>
                        <a:gd name="T43" fmla="*/ 301 h 30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59"/>
                        <a:gd name="T67" fmla="*/ 0 h 301"/>
                        <a:gd name="T68" fmla="*/ 159 w 159"/>
                        <a:gd name="T69" fmla="*/ 301 h 30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59" h="301">
                          <a:moveTo>
                            <a:pt x="83" y="301"/>
                          </a:moveTo>
                          <a:lnTo>
                            <a:pt x="54" y="299"/>
                          </a:lnTo>
                          <a:lnTo>
                            <a:pt x="32" y="293"/>
                          </a:lnTo>
                          <a:lnTo>
                            <a:pt x="17" y="284"/>
                          </a:lnTo>
                          <a:lnTo>
                            <a:pt x="7" y="275"/>
                          </a:lnTo>
                          <a:lnTo>
                            <a:pt x="2" y="267"/>
                          </a:lnTo>
                          <a:lnTo>
                            <a:pt x="0" y="265"/>
                          </a:lnTo>
                          <a:lnTo>
                            <a:pt x="0" y="0"/>
                          </a:lnTo>
                          <a:lnTo>
                            <a:pt x="159" y="0"/>
                          </a:lnTo>
                          <a:lnTo>
                            <a:pt x="159" y="162"/>
                          </a:lnTo>
                          <a:lnTo>
                            <a:pt x="156" y="173"/>
                          </a:lnTo>
                          <a:lnTo>
                            <a:pt x="152" y="188"/>
                          </a:lnTo>
                          <a:lnTo>
                            <a:pt x="148" y="199"/>
                          </a:lnTo>
                          <a:lnTo>
                            <a:pt x="146" y="202"/>
                          </a:lnTo>
                          <a:lnTo>
                            <a:pt x="141" y="212"/>
                          </a:lnTo>
                          <a:lnTo>
                            <a:pt x="132" y="226"/>
                          </a:lnTo>
                          <a:lnTo>
                            <a:pt x="121" y="241"/>
                          </a:lnTo>
                          <a:lnTo>
                            <a:pt x="109" y="260"/>
                          </a:lnTo>
                          <a:lnTo>
                            <a:pt x="100" y="275"/>
                          </a:lnTo>
                          <a:lnTo>
                            <a:pt x="91" y="290"/>
                          </a:lnTo>
                          <a:lnTo>
                            <a:pt x="85" y="299"/>
                          </a:lnTo>
                          <a:lnTo>
                            <a:pt x="83" y="301"/>
                          </a:lnTo>
                          <a:close/>
                        </a:path>
                      </a:pathLst>
                    </a:custGeom>
                    <a:solidFill>
                      <a:srgbClr val="999999"/>
                    </a:solidFill>
                    <a:ln w="0">
                      <a:solidFill>
                        <a:srgbClr val="999999"/>
                      </a:solidFill>
                      <a:round/>
                      <a:headEnd/>
                      <a:tailEnd/>
                    </a:ln>
                  </p:spPr>
                  <p:txBody>
                    <a:bodyPr/>
                    <a:lstStyle/>
                    <a:p>
                      <a:pPr defTabSz="457200"/>
                      <a:endParaRPr lang="en-US">
                        <a:solidFill>
                          <a:prstClr val="black"/>
                        </a:solidFill>
                      </a:endParaRPr>
                    </a:p>
                  </p:txBody>
                </p:sp>
                <p:sp>
                  <p:nvSpPr>
                    <p:cNvPr id="9316" name="Freeform 236"/>
                    <p:cNvSpPr>
                      <a:spLocks/>
                    </p:cNvSpPr>
                    <p:nvPr/>
                  </p:nvSpPr>
                  <p:spPr bwMode="auto">
                    <a:xfrm>
                      <a:off x="1407" y="3333"/>
                      <a:ext cx="129" cy="301"/>
                    </a:xfrm>
                    <a:custGeom>
                      <a:avLst/>
                      <a:gdLst>
                        <a:gd name="T0" fmla="*/ 74 w 129"/>
                        <a:gd name="T1" fmla="*/ 301 h 301"/>
                        <a:gd name="T2" fmla="*/ 48 w 129"/>
                        <a:gd name="T3" fmla="*/ 299 h 301"/>
                        <a:gd name="T4" fmla="*/ 29 w 129"/>
                        <a:gd name="T5" fmla="*/ 295 h 301"/>
                        <a:gd name="T6" fmla="*/ 16 w 129"/>
                        <a:gd name="T7" fmla="*/ 288 h 301"/>
                        <a:gd name="T8" fmla="*/ 7 w 129"/>
                        <a:gd name="T9" fmla="*/ 282 h 301"/>
                        <a:gd name="T10" fmla="*/ 2 w 129"/>
                        <a:gd name="T11" fmla="*/ 277 h 301"/>
                        <a:gd name="T12" fmla="*/ 0 w 129"/>
                        <a:gd name="T13" fmla="*/ 275 h 301"/>
                        <a:gd name="T14" fmla="*/ 0 w 129"/>
                        <a:gd name="T15" fmla="*/ 0 h 301"/>
                        <a:gd name="T16" fmla="*/ 129 w 129"/>
                        <a:gd name="T17" fmla="*/ 0 h 301"/>
                        <a:gd name="T18" fmla="*/ 129 w 129"/>
                        <a:gd name="T19" fmla="*/ 156 h 301"/>
                        <a:gd name="T20" fmla="*/ 128 w 129"/>
                        <a:gd name="T21" fmla="*/ 165 h 301"/>
                        <a:gd name="T22" fmla="*/ 124 w 129"/>
                        <a:gd name="T23" fmla="*/ 178 h 301"/>
                        <a:gd name="T24" fmla="*/ 122 w 129"/>
                        <a:gd name="T25" fmla="*/ 189 h 301"/>
                        <a:gd name="T26" fmla="*/ 120 w 129"/>
                        <a:gd name="T27" fmla="*/ 193 h 301"/>
                        <a:gd name="T28" fmla="*/ 116 w 129"/>
                        <a:gd name="T29" fmla="*/ 202 h 301"/>
                        <a:gd name="T30" fmla="*/ 109 w 129"/>
                        <a:gd name="T31" fmla="*/ 215 h 301"/>
                        <a:gd name="T32" fmla="*/ 102 w 129"/>
                        <a:gd name="T33" fmla="*/ 234 h 301"/>
                        <a:gd name="T34" fmla="*/ 92 w 129"/>
                        <a:gd name="T35" fmla="*/ 252 h 301"/>
                        <a:gd name="T36" fmla="*/ 85 w 129"/>
                        <a:gd name="T37" fmla="*/ 271 h 301"/>
                        <a:gd name="T38" fmla="*/ 79 w 129"/>
                        <a:gd name="T39" fmla="*/ 286 h 301"/>
                        <a:gd name="T40" fmla="*/ 76 w 129"/>
                        <a:gd name="T41" fmla="*/ 297 h 301"/>
                        <a:gd name="T42" fmla="*/ 74 w 129"/>
                        <a:gd name="T43" fmla="*/ 301 h 30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9"/>
                        <a:gd name="T67" fmla="*/ 0 h 301"/>
                        <a:gd name="T68" fmla="*/ 129 w 129"/>
                        <a:gd name="T69" fmla="*/ 301 h 30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9" h="301">
                          <a:moveTo>
                            <a:pt x="74" y="301"/>
                          </a:moveTo>
                          <a:lnTo>
                            <a:pt x="48" y="299"/>
                          </a:lnTo>
                          <a:lnTo>
                            <a:pt x="29" y="295"/>
                          </a:lnTo>
                          <a:lnTo>
                            <a:pt x="16" y="288"/>
                          </a:lnTo>
                          <a:lnTo>
                            <a:pt x="7" y="282"/>
                          </a:lnTo>
                          <a:lnTo>
                            <a:pt x="2" y="277"/>
                          </a:lnTo>
                          <a:lnTo>
                            <a:pt x="0" y="275"/>
                          </a:lnTo>
                          <a:lnTo>
                            <a:pt x="0" y="0"/>
                          </a:lnTo>
                          <a:lnTo>
                            <a:pt x="129" y="0"/>
                          </a:lnTo>
                          <a:lnTo>
                            <a:pt x="129" y="156"/>
                          </a:lnTo>
                          <a:lnTo>
                            <a:pt x="128" y="165"/>
                          </a:lnTo>
                          <a:lnTo>
                            <a:pt x="124" y="178"/>
                          </a:lnTo>
                          <a:lnTo>
                            <a:pt x="122" y="189"/>
                          </a:lnTo>
                          <a:lnTo>
                            <a:pt x="120" y="193"/>
                          </a:lnTo>
                          <a:lnTo>
                            <a:pt x="116" y="202"/>
                          </a:lnTo>
                          <a:lnTo>
                            <a:pt x="109" y="215"/>
                          </a:lnTo>
                          <a:lnTo>
                            <a:pt x="102" y="234"/>
                          </a:lnTo>
                          <a:lnTo>
                            <a:pt x="92" y="252"/>
                          </a:lnTo>
                          <a:lnTo>
                            <a:pt x="85" y="271"/>
                          </a:lnTo>
                          <a:lnTo>
                            <a:pt x="79" y="286"/>
                          </a:lnTo>
                          <a:lnTo>
                            <a:pt x="76" y="297"/>
                          </a:lnTo>
                          <a:lnTo>
                            <a:pt x="74" y="301"/>
                          </a:lnTo>
                          <a:close/>
                        </a:path>
                      </a:pathLst>
                    </a:custGeom>
                    <a:solidFill>
                      <a:srgbClr val="B2B2B2"/>
                    </a:solidFill>
                    <a:ln w="0">
                      <a:solidFill>
                        <a:srgbClr val="B2B2B2"/>
                      </a:solidFill>
                      <a:round/>
                      <a:headEnd/>
                      <a:tailEnd/>
                    </a:ln>
                  </p:spPr>
                  <p:txBody>
                    <a:bodyPr/>
                    <a:lstStyle/>
                    <a:p>
                      <a:pPr defTabSz="457200"/>
                      <a:endParaRPr lang="en-US">
                        <a:solidFill>
                          <a:prstClr val="black"/>
                        </a:solidFill>
                      </a:endParaRPr>
                    </a:p>
                  </p:txBody>
                </p:sp>
                <p:sp>
                  <p:nvSpPr>
                    <p:cNvPr id="9317" name="Freeform 237"/>
                    <p:cNvSpPr>
                      <a:spLocks/>
                    </p:cNvSpPr>
                    <p:nvPr/>
                  </p:nvSpPr>
                  <p:spPr bwMode="auto">
                    <a:xfrm>
                      <a:off x="1425" y="3333"/>
                      <a:ext cx="100" cy="299"/>
                    </a:xfrm>
                    <a:custGeom>
                      <a:avLst/>
                      <a:gdLst>
                        <a:gd name="T0" fmla="*/ 61 w 100"/>
                        <a:gd name="T1" fmla="*/ 299 h 299"/>
                        <a:gd name="T2" fmla="*/ 37 w 100"/>
                        <a:gd name="T3" fmla="*/ 299 h 299"/>
                        <a:gd name="T4" fmla="*/ 21 w 100"/>
                        <a:gd name="T5" fmla="*/ 295 h 299"/>
                        <a:gd name="T6" fmla="*/ 9 w 100"/>
                        <a:gd name="T7" fmla="*/ 290 h 299"/>
                        <a:gd name="T8" fmla="*/ 2 w 100"/>
                        <a:gd name="T9" fmla="*/ 286 h 299"/>
                        <a:gd name="T10" fmla="*/ 0 w 100"/>
                        <a:gd name="T11" fmla="*/ 284 h 299"/>
                        <a:gd name="T12" fmla="*/ 0 w 100"/>
                        <a:gd name="T13" fmla="*/ 2 h 299"/>
                        <a:gd name="T14" fmla="*/ 100 w 100"/>
                        <a:gd name="T15" fmla="*/ 0 h 299"/>
                        <a:gd name="T16" fmla="*/ 100 w 100"/>
                        <a:gd name="T17" fmla="*/ 149 h 299"/>
                        <a:gd name="T18" fmla="*/ 98 w 100"/>
                        <a:gd name="T19" fmla="*/ 156 h 299"/>
                        <a:gd name="T20" fmla="*/ 97 w 100"/>
                        <a:gd name="T21" fmla="*/ 169 h 299"/>
                        <a:gd name="T22" fmla="*/ 95 w 100"/>
                        <a:gd name="T23" fmla="*/ 178 h 299"/>
                        <a:gd name="T24" fmla="*/ 93 w 100"/>
                        <a:gd name="T25" fmla="*/ 184 h 299"/>
                        <a:gd name="T26" fmla="*/ 91 w 100"/>
                        <a:gd name="T27" fmla="*/ 191 h 299"/>
                        <a:gd name="T28" fmla="*/ 86 w 100"/>
                        <a:gd name="T29" fmla="*/ 206 h 299"/>
                        <a:gd name="T30" fmla="*/ 80 w 100"/>
                        <a:gd name="T31" fmla="*/ 225 h 299"/>
                        <a:gd name="T32" fmla="*/ 74 w 100"/>
                        <a:gd name="T33" fmla="*/ 245 h 299"/>
                        <a:gd name="T34" fmla="*/ 71 w 100"/>
                        <a:gd name="T35" fmla="*/ 265 h 299"/>
                        <a:gd name="T36" fmla="*/ 65 w 100"/>
                        <a:gd name="T37" fmla="*/ 282 h 299"/>
                        <a:gd name="T38" fmla="*/ 63 w 100"/>
                        <a:gd name="T39" fmla="*/ 295 h 299"/>
                        <a:gd name="T40" fmla="*/ 61 w 100"/>
                        <a:gd name="T41" fmla="*/ 299 h 29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0"/>
                        <a:gd name="T64" fmla="*/ 0 h 299"/>
                        <a:gd name="T65" fmla="*/ 100 w 100"/>
                        <a:gd name="T66" fmla="*/ 299 h 29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0" h="299">
                          <a:moveTo>
                            <a:pt x="61" y="299"/>
                          </a:moveTo>
                          <a:lnTo>
                            <a:pt x="37" y="299"/>
                          </a:lnTo>
                          <a:lnTo>
                            <a:pt x="21" y="295"/>
                          </a:lnTo>
                          <a:lnTo>
                            <a:pt x="9" y="290"/>
                          </a:lnTo>
                          <a:lnTo>
                            <a:pt x="2" y="286"/>
                          </a:lnTo>
                          <a:lnTo>
                            <a:pt x="0" y="284"/>
                          </a:lnTo>
                          <a:lnTo>
                            <a:pt x="0" y="2"/>
                          </a:lnTo>
                          <a:lnTo>
                            <a:pt x="100" y="0"/>
                          </a:lnTo>
                          <a:lnTo>
                            <a:pt x="100" y="149"/>
                          </a:lnTo>
                          <a:lnTo>
                            <a:pt x="98" y="156"/>
                          </a:lnTo>
                          <a:lnTo>
                            <a:pt x="97" y="169"/>
                          </a:lnTo>
                          <a:lnTo>
                            <a:pt x="95" y="178"/>
                          </a:lnTo>
                          <a:lnTo>
                            <a:pt x="93" y="184"/>
                          </a:lnTo>
                          <a:lnTo>
                            <a:pt x="91" y="191"/>
                          </a:lnTo>
                          <a:lnTo>
                            <a:pt x="86" y="206"/>
                          </a:lnTo>
                          <a:lnTo>
                            <a:pt x="80" y="225"/>
                          </a:lnTo>
                          <a:lnTo>
                            <a:pt x="74" y="245"/>
                          </a:lnTo>
                          <a:lnTo>
                            <a:pt x="71" y="265"/>
                          </a:lnTo>
                          <a:lnTo>
                            <a:pt x="65" y="282"/>
                          </a:lnTo>
                          <a:lnTo>
                            <a:pt x="63" y="295"/>
                          </a:lnTo>
                          <a:lnTo>
                            <a:pt x="61" y="299"/>
                          </a:lnTo>
                          <a:close/>
                        </a:path>
                      </a:pathLst>
                    </a:custGeom>
                    <a:solidFill>
                      <a:srgbClr val="CCCCCC"/>
                    </a:solidFill>
                    <a:ln w="0">
                      <a:solidFill>
                        <a:srgbClr val="CCCCCC"/>
                      </a:solidFill>
                      <a:round/>
                      <a:headEnd/>
                      <a:tailEnd/>
                    </a:ln>
                  </p:spPr>
                  <p:txBody>
                    <a:bodyPr/>
                    <a:lstStyle/>
                    <a:p>
                      <a:pPr defTabSz="457200"/>
                      <a:endParaRPr lang="en-US">
                        <a:solidFill>
                          <a:prstClr val="black"/>
                        </a:solidFill>
                      </a:endParaRPr>
                    </a:p>
                  </p:txBody>
                </p:sp>
                <p:sp>
                  <p:nvSpPr>
                    <p:cNvPr id="9318" name="Freeform 238"/>
                    <p:cNvSpPr>
                      <a:spLocks/>
                    </p:cNvSpPr>
                    <p:nvPr/>
                  </p:nvSpPr>
                  <p:spPr bwMode="auto">
                    <a:xfrm>
                      <a:off x="1442" y="3333"/>
                      <a:ext cx="70" cy="299"/>
                    </a:xfrm>
                    <a:custGeom>
                      <a:avLst/>
                      <a:gdLst>
                        <a:gd name="T0" fmla="*/ 52 w 70"/>
                        <a:gd name="T1" fmla="*/ 299 h 299"/>
                        <a:gd name="T2" fmla="*/ 30 w 70"/>
                        <a:gd name="T3" fmla="*/ 299 h 299"/>
                        <a:gd name="T4" fmla="*/ 13 w 70"/>
                        <a:gd name="T5" fmla="*/ 297 h 299"/>
                        <a:gd name="T6" fmla="*/ 4 w 70"/>
                        <a:gd name="T7" fmla="*/ 295 h 299"/>
                        <a:gd name="T8" fmla="*/ 0 w 70"/>
                        <a:gd name="T9" fmla="*/ 293 h 299"/>
                        <a:gd name="T10" fmla="*/ 0 w 70"/>
                        <a:gd name="T11" fmla="*/ 2 h 299"/>
                        <a:gd name="T12" fmla="*/ 70 w 70"/>
                        <a:gd name="T13" fmla="*/ 0 h 299"/>
                        <a:gd name="T14" fmla="*/ 70 w 70"/>
                        <a:gd name="T15" fmla="*/ 141 h 299"/>
                        <a:gd name="T16" fmla="*/ 70 w 70"/>
                        <a:gd name="T17" fmla="*/ 149 h 299"/>
                        <a:gd name="T18" fmla="*/ 69 w 70"/>
                        <a:gd name="T19" fmla="*/ 160 h 299"/>
                        <a:gd name="T20" fmla="*/ 69 w 70"/>
                        <a:gd name="T21" fmla="*/ 169 h 299"/>
                        <a:gd name="T22" fmla="*/ 67 w 70"/>
                        <a:gd name="T23" fmla="*/ 175 h 299"/>
                        <a:gd name="T24" fmla="*/ 67 w 70"/>
                        <a:gd name="T25" fmla="*/ 180 h 299"/>
                        <a:gd name="T26" fmla="*/ 63 w 70"/>
                        <a:gd name="T27" fmla="*/ 195 h 299"/>
                        <a:gd name="T28" fmla="*/ 61 w 70"/>
                        <a:gd name="T29" fmla="*/ 215 h 299"/>
                        <a:gd name="T30" fmla="*/ 57 w 70"/>
                        <a:gd name="T31" fmla="*/ 238 h 299"/>
                        <a:gd name="T32" fmla="*/ 56 w 70"/>
                        <a:gd name="T33" fmla="*/ 260 h 299"/>
                        <a:gd name="T34" fmla="*/ 54 w 70"/>
                        <a:gd name="T35" fmla="*/ 280 h 299"/>
                        <a:gd name="T36" fmla="*/ 52 w 70"/>
                        <a:gd name="T37" fmla="*/ 293 h 299"/>
                        <a:gd name="T38" fmla="*/ 52 w 70"/>
                        <a:gd name="T39" fmla="*/ 299 h 29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0"/>
                        <a:gd name="T61" fmla="*/ 0 h 299"/>
                        <a:gd name="T62" fmla="*/ 70 w 70"/>
                        <a:gd name="T63" fmla="*/ 299 h 29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0" h="299">
                          <a:moveTo>
                            <a:pt x="52" y="299"/>
                          </a:moveTo>
                          <a:lnTo>
                            <a:pt x="30" y="299"/>
                          </a:lnTo>
                          <a:lnTo>
                            <a:pt x="13" y="297"/>
                          </a:lnTo>
                          <a:lnTo>
                            <a:pt x="4" y="295"/>
                          </a:lnTo>
                          <a:lnTo>
                            <a:pt x="0" y="293"/>
                          </a:lnTo>
                          <a:lnTo>
                            <a:pt x="0" y="2"/>
                          </a:lnTo>
                          <a:lnTo>
                            <a:pt x="70" y="0"/>
                          </a:lnTo>
                          <a:lnTo>
                            <a:pt x="70" y="141"/>
                          </a:lnTo>
                          <a:lnTo>
                            <a:pt x="70" y="149"/>
                          </a:lnTo>
                          <a:lnTo>
                            <a:pt x="69" y="160"/>
                          </a:lnTo>
                          <a:lnTo>
                            <a:pt x="69" y="169"/>
                          </a:lnTo>
                          <a:lnTo>
                            <a:pt x="67" y="175"/>
                          </a:lnTo>
                          <a:lnTo>
                            <a:pt x="67" y="180"/>
                          </a:lnTo>
                          <a:lnTo>
                            <a:pt x="63" y="195"/>
                          </a:lnTo>
                          <a:lnTo>
                            <a:pt x="61" y="215"/>
                          </a:lnTo>
                          <a:lnTo>
                            <a:pt x="57" y="238"/>
                          </a:lnTo>
                          <a:lnTo>
                            <a:pt x="56" y="260"/>
                          </a:lnTo>
                          <a:lnTo>
                            <a:pt x="54" y="280"/>
                          </a:lnTo>
                          <a:lnTo>
                            <a:pt x="52" y="293"/>
                          </a:lnTo>
                          <a:lnTo>
                            <a:pt x="52" y="299"/>
                          </a:lnTo>
                          <a:close/>
                        </a:path>
                      </a:pathLst>
                    </a:custGeom>
                    <a:solidFill>
                      <a:srgbClr val="E5E5E5"/>
                    </a:solidFill>
                    <a:ln w="0">
                      <a:solidFill>
                        <a:srgbClr val="E5E5E5"/>
                      </a:solidFill>
                      <a:round/>
                      <a:headEnd/>
                      <a:tailEnd/>
                    </a:ln>
                  </p:spPr>
                  <p:txBody>
                    <a:bodyPr/>
                    <a:lstStyle/>
                    <a:p>
                      <a:pPr defTabSz="457200"/>
                      <a:endParaRPr lang="en-US">
                        <a:solidFill>
                          <a:prstClr val="black"/>
                        </a:solidFill>
                      </a:endParaRPr>
                    </a:p>
                  </p:txBody>
                </p:sp>
                <p:sp>
                  <p:nvSpPr>
                    <p:cNvPr id="9319" name="Freeform 239"/>
                    <p:cNvSpPr>
                      <a:spLocks/>
                    </p:cNvSpPr>
                    <p:nvPr/>
                  </p:nvSpPr>
                  <p:spPr bwMode="auto">
                    <a:xfrm>
                      <a:off x="1299" y="3452"/>
                      <a:ext cx="93" cy="113"/>
                    </a:xfrm>
                    <a:custGeom>
                      <a:avLst/>
                      <a:gdLst>
                        <a:gd name="T0" fmla="*/ 0 w 93"/>
                        <a:gd name="T1" fmla="*/ 57 h 113"/>
                        <a:gd name="T2" fmla="*/ 2 w 93"/>
                        <a:gd name="T3" fmla="*/ 80 h 113"/>
                        <a:gd name="T4" fmla="*/ 13 w 93"/>
                        <a:gd name="T5" fmla="*/ 98 h 113"/>
                        <a:gd name="T6" fmla="*/ 28 w 93"/>
                        <a:gd name="T7" fmla="*/ 109 h 113"/>
                        <a:gd name="T8" fmla="*/ 48 w 93"/>
                        <a:gd name="T9" fmla="*/ 113 h 113"/>
                        <a:gd name="T10" fmla="*/ 65 w 93"/>
                        <a:gd name="T11" fmla="*/ 109 h 113"/>
                        <a:gd name="T12" fmla="*/ 78 w 93"/>
                        <a:gd name="T13" fmla="*/ 102 h 113"/>
                        <a:gd name="T14" fmla="*/ 85 w 93"/>
                        <a:gd name="T15" fmla="*/ 95 h 113"/>
                        <a:gd name="T16" fmla="*/ 91 w 93"/>
                        <a:gd name="T17" fmla="*/ 83 h 113"/>
                        <a:gd name="T18" fmla="*/ 93 w 93"/>
                        <a:gd name="T19" fmla="*/ 74 h 113"/>
                        <a:gd name="T20" fmla="*/ 71 w 93"/>
                        <a:gd name="T21" fmla="*/ 74 h 113"/>
                        <a:gd name="T22" fmla="*/ 69 w 93"/>
                        <a:gd name="T23" fmla="*/ 80 h 113"/>
                        <a:gd name="T24" fmla="*/ 65 w 93"/>
                        <a:gd name="T25" fmla="*/ 85 h 113"/>
                        <a:gd name="T26" fmla="*/ 61 w 93"/>
                        <a:gd name="T27" fmla="*/ 91 h 113"/>
                        <a:gd name="T28" fmla="*/ 56 w 93"/>
                        <a:gd name="T29" fmla="*/ 93 h 113"/>
                        <a:gd name="T30" fmla="*/ 48 w 93"/>
                        <a:gd name="T31" fmla="*/ 93 h 113"/>
                        <a:gd name="T32" fmla="*/ 41 w 93"/>
                        <a:gd name="T33" fmla="*/ 93 h 113"/>
                        <a:gd name="T34" fmla="*/ 35 w 93"/>
                        <a:gd name="T35" fmla="*/ 89 h 113"/>
                        <a:gd name="T36" fmla="*/ 30 w 93"/>
                        <a:gd name="T37" fmla="*/ 85 h 113"/>
                        <a:gd name="T38" fmla="*/ 26 w 93"/>
                        <a:gd name="T39" fmla="*/ 80 h 113"/>
                        <a:gd name="T40" fmla="*/ 24 w 93"/>
                        <a:gd name="T41" fmla="*/ 72 h 113"/>
                        <a:gd name="T42" fmla="*/ 22 w 93"/>
                        <a:gd name="T43" fmla="*/ 67 h 113"/>
                        <a:gd name="T44" fmla="*/ 22 w 93"/>
                        <a:gd name="T45" fmla="*/ 57 h 113"/>
                        <a:gd name="T46" fmla="*/ 22 w 93"/>
                        <a:gd name="T47" fmla="*/ 46 h 113"/>
                        <a:gd name="T48" fmla="*/ 26 w 93"/>
                        <a:gd name="T49" fmla="*/ 37 h 113"/>
                        <a:gd name="T50" fmla="*/ 30 w 93"/>
                        <a:gd name="T51" fmla="*/ 30 h 113"/>
                        <a:gd name="T52" fmla="*/ 33 w 93"/>
                        <a:gd name="T53" fmla="*/ 24 h 113"/>
                        <a:gd name="T54" fmla="*/ 41 w 93"/>
                        <a:gd name="T55" fmla="*/ 20 h 113"/>
                        <a:gd name="T56" fmla="*/ 48 w 93"/>
                        <a:gd name="T57" fmla="*/ 20 h 113"/>
                        <a:gd name="T58" fmla="*/ 56 w 93"/>
                        <a:gd name="T59" fmla="*/ 20 h 113"/>
                        <a:gd name="T60" fmla="*/ 61 w 93"/>
                        <a:gd name="T61" fmla="*/ 22 h 113"/>
                        <a:gd name="T62" fmla="*/ 65 w 93"/>
                        <a:gd name="T63" fmla="*/ 26 h 113"/>
                        <a:gd name="T64" fmla="*/ 69 w 93"/>
                        <a:gd name="T65" fmla="*/ 31 h 113"/>
                        <a:gd name="T66" fmla="*/ 71 w 93"/>
                        <a:gd name="T67" fmla="*/ 39 h 113"/>
                        <a:gd name="T68" fmla="*/ 93 w 93"/>
                        <a:gd name="T69" fmla="*/ 39 h 113"/>
                        <a:gd name="T70" fmla="*/ 91 w 93"/>
                        <a:gd name="T71" fmla="*/ 28 h 113"/>
                        <a:gd name="T72" fmla="*/ 85 w 93"/>
                        <a:gd name="T73" fmla="*/ 18 h 113"/>
                        <a:gd name="T74" fmla="*/ 76 w 93"/>
                        <a:gd name="T75" fmla="*/ 9 h 113"/>
                        <a:gd name="T76" fmla="*/ 63 w 93"/>
                        <a:gd name="T77" fmla="*/ 2 h 113"/>
                        <a:gd name="T78" fmla="*/ 46 w 93"/>
                        <a:gd name="T79" fmla="*/ 0 h 113"/>
                        <a:gd name="T80" fmla="*/ 30 w 93"/>
                        <a:gd name="T81" fmla="*/ 4 h 113"/>
                        <a:gd name="T82" fmla="*/ 15 w 93"/>
                        <a:gd name="T83" fmla="*/ 13 h 113"/>
                        <a:gd name="T84" fmla="*/ 4 w 93"/>
                        <a:gd name="T85" fmla="*/ 31 h 113"/>
                        <a:gd name="T86" fmla="*/ 0 w 93"/>
                        <a:gd name="T87" fmla="*/ 57 h 11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3"/>
                        <a:gd name="T133" fmla="*/ 0 h 113"/>
                        <a:gd name="T134" fmla="*/ 93 w 93"/>
                        <a:gd name="T135" fmla="*/ 113 h 11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3" h="113">
                          <a:moveTo>
                            <a:pt x="0" y="57"/>
                          </a:moveTo>
                          <a:lnTo>
                            <a:pt x="2" y="80"/>
                          </a:lnTo>
                          <a:lnTo>
                            <a:pt x="13" y="98"/>
                          </a:lnTo>
                          <a:lnTo>
                            <a:pt x="28" y="109"/>
                          </a:lnTo>
                          <a:lnTo>
                            <a:pt x="48" y="113"/>
                          </a:lnTo>
                          <a:lnTo>
                            <a:pt x="65" y="109"/>
                          </a:lnTo>
                          <a:lnTo>
                            <a:pt x="78" y="102"/>
                          </a:lnTo>
                          <a:lnTo>
                            <a:pt x="85" y="95"/>
                          </a:lnTo>
                          <a:lnTo>
                            <a:pt x="91" y="83"/>
                          </a:lnTo>
                          <a:lnTo>
                            <a:pt x="93" y="74"/>
                          </a:lnTo>
                          <a:lnTo>
                            <a:pt x="71" y="74"/>
                          </a:lnTo>
                          <a:lnTo>
                            <a:pt x="69" y="80"/>
                          </a:lnTo>
                          <a:lnTo>
                            <a:pt x="65" y="85"/>
                          </a:lnTo>
                          <a:lnTo>
                            <a:pt x="61" y="91"/>
                          </a:lnTo>
                          <a:lnTo>
                            <a:pt x="56" y="93"/>
                          </a:lnTo>
                          <a:lnTo>
                            <a:pt x="48" y="93"/>
                          </a:lnTo>
                          <a:lnTo>
                            <a:pt x="41" y="93"/>
                          </a:lnTo>
                          <a:lnTo>
                            <a:pt x="35" y="89"/>
                          </a:lnTo>
                          <a:lnTo>
                            <a:pt x="30" y="85"/>
                          </a:lnTo>
                          <a:lnTo>
                            <a:pt x="26" y="80"/>
                          </a:lnTo>
                          <a:lnTo>
                            <a:pt x="24" y="72"/>
                          </a:lnTo>
                          <a:lnTo>
                            <a:pt x="22" y="67"/>
                          </a:lnTo>
                          <a:lnTo>
                            <a:pt x="22" y="57"/>
                          </a:lnTo>
                          <a:lnTo>
                            <a:pt x="22" y="46"/>
                          </a:lnTo>
                          <a:lnTo>
                            <a:pt x="26" y="37"/>
                          </a:lnTo>
                          <a:lnTo>
                            <a:pt x="30" y="30"/>
                          </a:lnTo>
                          <a:lnTo>
                            <a:pt x="33" y="24"/>
                          </a:lnTo>
                          <a:lnTo>
                            <a:pt x="41" y="20"/>
                          </a:lnTo>
                          <a:lnTo>
                            <a:pt x="48" y="20"/>
                          </a:lnTo>
                          <a:lnTo>
                            <a:pt x="56" y="20"/>
                          </a:lnTo>
                          <a:lnTo>
                            <a:pt x="61" y="22"/>
                          </a:lnTo>
                          <a:lnTo>
                            <a:pt x="65" y="26"/>
                          </a:lnTo>
                          <a:lnTo>
                            <a:pt x="69" y="31"/>
                          </a:lnTo>
                          <a:lnTo>
                            <a:pt x="71" y="39"/>
                          </a:lnTo>
                          <a:lnTo>
                            <a:pt x="93" y="39"/>
                          </a:lnTo>
                          <a:lnTo>
                            <a:pt x="91" y="28"/>
                          </a:lnTo>
                          <a:lnTo>
                            <a:pt x="85" y="18"/>
                          </a:lnTo>
                          <a:lnTo>
                            <a:pt x="76" y="9"/>
                          </a:lnTo>
                          <a:lnTo>
                            <a:pt x="63" y="2"/>
                          </a:lnTo>
                          <a:lnTo>
                            <a:pt x="46" y="0"/>
                          </a:lnTo>
                          <a:lnTo>
                            <a:pt x="30" y="4"/>
                          </a:lnTo>
                          <a:lnTo>
                            <a:pt x="15" y="13"/>
                          </a:lnTo>
                          <a:lnTo>
                            <a:pt x="4" y="31"/>
                          </a:lnTo>
                          <a:lnTo>
                            <a:pt x="0" y="57"/>
                          </a:lnTo>
                          <a:close/>
                        </a:path>
                      </a:pathLst>
                    </a:custGeom>
                    <a:solidFill>
                      <a:srgbClr val="FFFFFF"/>
                    </a:solidFill>
                    <a:ln w="0">
                      <a:solidFill>
                        <a:srgbClr val="FFFFFF"/>
                      </a:solidFill>
                      <a:round/>
                      <a:headEnd/>
                      <a:tailEnd/>
                    </a:ln>
                  </p:spPr>
                  <p:txBody>
                    <a:bodyPr/>
                    <a:lstStyle/>
                    <a:p>
                      <a:pPr defTabSz="457200"/>
                      <a:endParaRPr lang="en-US">
                        <a:solidFill>
                          <a:prstClr val="black"/>
                        </a:solidFill>
                      </a:endParaRPr>
                    </a:p>
                  </p:txBody>
                </p:sp>
                <p:sp>
                  <p:nvSpPr>
                    <p:cNvPr id="9320" name="Freeform 240"/>
                    <p:cNvSpPr>
                      <a:spLocks/>
                    </p:cNvSpPr>
                    <p:nvPr/>
                  </p:nvSpPr>
                  <p:spPr bwMode="auto">
                    <a:xfrm>
                      <a:off x="1295" y="3235"/>
                      <a:ext cx="334" cy="174"/>
                    </a:xfrm>
                    <a:custGeom>
                      <a:avLst/>
                      <a:gdLst>
                        <a:gd name="T0" fmla="*/ 167 w 334"/>
                        <a:gd name="T1" fmla="*/ 174 h 174"/>
                        <a:gd name="T2" fmla="*/ 212 w 334"/>
                        <a:gd name="T3" fmla="*/ 172 h 174"/>
                        <a:gd name="T4" fmla="*/ 253 w 334"/>
                        <a:gd name="T5" fmla="*/ 163 h 174"/>
                        <a:gd name="T6" fmla="*/ 286 w 334"/>
                        <a:gd name="T7" fmla="*/ 150 h 174"/>
                        <a:gd name="T8" fmla="*/ 312 w 334"/>
                        <a:gd name="T9" fmla="*/ 132 h 174"/>
                        <a:gd name="T10" fmla="*/ 329 w 334"/>
                        <a:gd name="T11" fmla="*/ 111 h 174"/>
                        <a:gd name="T12" fmla="*/ 334 w 334"/>
                        <a:gd name="T13" fmla="*/ 87 h 174"/>
                        <a:gd name="T14" fmla="*/ 329 w 334"/>
                        <a:gd name="T15" fmla="*/ 65 h 174"/>
                        <a:gd name="T16" fmla="*/ 312 w 334"/>
                        <a:gd name="T17" fmla="*/ 43 h 174"/>
                        <a:gd name="T18" fmla="*/ 286 w 334"/>
                        <a:gd name="T19" fmla="*/ 26 h 174"/>
                        <a:gd name="T20" fmla="*/ 253 w 334"/>
                        <a:gd name="T21" fmla="*/ 11 h 174"/>
                        <a:gd name="T22" fmla="*/ 212 w 334"/>
                        <a:gd name="T23" fmla="*/ 4 h 174"/>
                        <a:gd name="T24" fmla="*/ 167 w 334"/>
                        <a:gd name="T25" fmla="*/ 0 h 174"/>
                        <a:gd name="T26" fmla="*/ 123 w 334"/>
                        <a:gd name="T27" fmla="*/ 4 h 174"/>
                        <a:gd name="T28" fmla="*/ 82 w 334"/>
                        <a:gd name="T29" fmla="*/ 11 h 174"/>
                        <a:gd name="T30" fmla="*/ 49 w 334"/>
                        <a:gd name="T31" fmla="*/ 26 h 174"/>
                        <a:gd name="T32" fmla="*/ 23 w 334"/>
                        <a:gd name="T33" fmla="*/ 43 h 174"/>
                        <a:gd name="T34" fmla="*/ 6 w 334"/>
                        <a:gd name="T35" fmla="*/ 65 h 174"/>
                        <a:gd name="T36" fmla="*/ 0 w 334"/>
                        <a:gd name="T37" fmla="*/ 87 h 174"/>
                        <a:gd name="T38" fmla="*/ 6 w 334"/>
                        <a:gd name="T39" fmla="*/ 111 h 174"/>
                        <a:gd name="T40" fmla="*/ 23 w 334"/>
                        <a:gd name="T41" fmla="*/ 132 h 174"/>
                        <a:gd name="T42" fmla="*/ 49 w 334"/>
                        <a:gd name="T43" fmla="*/ 150 h 174"/>
                        <a:gd name="T44" fmla="*/ 82 w 334"/>
                        <a:gd name="T45" fmla="*/ 163 h 174"/>
                        <a:gd name="T46" fmla="*/ 123 w 334"/>
                        <a:gd name="T47" fmla="*/ 172 h 174"/>
                        <a:gd name="T48" fmla="*/ 167 w 334"/>
                        <a:gd name="T49" fmla="*/ 174 h 17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34"/>
                        <a:gd name="T76" fmla="*/ 0 h 174"/>
                        <a:gd name="T77" fmla="*/ 334 w 334"/>
                        <a:gd name="T78" fmla="*/ 174 h 17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34" h="174">
                          <a:moveTo>
                            <a:pt x="167" y="174"/>
                          </a:moveTo>
                          <a:lnTo>
                            <a:pt x="212" y="172"/>
                          </a:lnTo>
                          <a:lnTo>
                            <a:pt x="253" y="163"/>
                          </a:lnTo>
                          <a:lnTo>
                            <a:pt x="286" y="150"/>
                          </a:lnTo>
                          <a:lnTo>
                            <a:pt x="312" y="132"/>
                          </a:lnTo>
                          <a:lnTo>
                            <a:pt x="329" y="111"/>
                          </a:lnTo>
                          <a:lnTo>
                            <a:pt x="334" y="87"/>
                          </a:lnTo>
                          <a:lnTo>
                            <a:pt x="329" y="65"/>
                          </a:lnTo>
                          <a:lnTo>
                            <a:pt x="312" y="43"/>
                          </a:lnTo>
                          <a:lnTo>
                            <a:pt x="286" y="26"/>
                          </a:lnTo>
                          <a:lnTo>
                            <a:pt x="253" y="11"/>
                          </a:lnTo>
                          <a:lnTo>
                            <a:pt x="212" y="4"/>
                          </a:lnTo>
                          <a:lnTo>
                            <a:pt x="167" y="0"/>
                          </a:lnTo>
                          <a:lnTo>
                            <a:pt x="123" y="4"/>
                          </a:lnTo>
                          <a:lnTo>
                            <a:pt x="82" y="11"/>
                          </a:lnTo>
                          <a:lnTo>
                            <a:pt x="49" y="26"/>
                          </a:lnTo>
                          <a:lnTo>
                            <a:pt x="23" y="43"/>
                          </a:lnTo>
                          <a:lnTo>
                            <a:pt x="6" y="65"/>
                          </a:lnTo>
                          <a:lnTo>
                            <a:pt x="0" y="87"/>
                          </a:lnTo>
                          <a:lnTo>
                            <a:pt x="6" y="111"/>
                          </a:lnTo>
                          <a:lnTo>
                            <a:pt x="23" y="132"/>
                          </a:lnTo>
                          <a:lnTo>
                            <a:pt x="49" y="150"/>
                          </a:lnTo>
                          <a:lnTo>
                            <a:pt x="82" y="163"/>
                          </a:lnTo>
                          <a:lnTo>
                            <a:pt x="123" y="172"/>
                          </a:lnTo>
                          <a:lnTo>
                            <a:pt x="167" y="174"/>
                          </a:lnTo>
                          <a:close/>
                        </a:path>
                      </a:pathLst>
                    </a:custGeom>
                    <a:solidFill>
                      <a:srgbClr val="BFBFBF"/>
                    </a:solidFill>
                    <a:ln w="0">
                      <a:solidFill>
                        <a:srgbClr val="BFBFBF"/>
                      </a:solidFill>
                      <a:round/>
                      <a:headEnd/>
                      <a:tailEnd/>
                    </a:ln>
                  </p:spPr>
                  <p:txBody>
                    <a:bodyPr/>
                    <a:lstStyle/>
                    <a:p>
                      <a:pPr defTabSz="457200"/>
                      <a:endParaRPr lang="en-US">
                        <a:solidFill>
                          <a:prstClr val="black"/>
                        </a:solidFill>
                      </a:endParaRPr>
                    </a:p>
                  </p:txBody>
                </p:sp>
                <p:sp>
                  <p:nvSpPr>
                    <p:cNvPr id="9321" name="Freeform 241"/>
                    <p:cNvSpPr>
                      <a:spLocks/>
                    </p:cNvSpPr>
                    <p:nvPr/>
                  </p:nvSpPr>
                  <p:spPr bwMode="auto">
                    <a:xfrm>
                      <a:off x="1295" y="3235"/>
                      <a:ext cx="334" cy="174"/>
                    </a:xfrm>
                    <a:custGeom>
                      <a:avLst/>
                      <a:gdLst>
                        <a:gd name="T0" fmla="*/ 167 w 334"/>
                        <a:gd name="T1" fmla="*/ 174 h 174"/>
                        <a:gd name="T2" fmla="*/ 212 w 334"/>
                        <a:gd name="T3" fmla="*/ 172 h 174"/>
                        <a:gd name="T4" fmla="*/ 253 w 334"/>
                        <a:gd name="T5" fmla="*/ 163 h 174"/>
                        <a:gd name="T6" fmla="*/ 286 w 334"/>
                        <a:gd name="T7" fmla="*/ 150 h 174"/>
                        <a:gd name="T8" fmla="*/ 312 w 334"/>
                        <a:gd name="T9" fmla="*/ 132 h 174"/>
                        <a:gd name="T10" fmla="*/ 329 w 334"/>
                        <a:gd name="T11" fmla="*/ 111 h 174"/>
                        <a:gd name="T12" fmla="*/ 334 w 334"/>
                        <a:gd name="T13" fmla="*/ 87 h 174"/>
                        <a:gd name="T14" fmla="*/ 329 w 334"/>
                        <a:gd name="T15" fmla="*/ 65 h 174"/>
                        <a:gd name="T16" fmla="*/ 312 w 334"/>
                        <a:gd name="T17" fmla="*/ 43 h 174"/>
                        <a:gd name="T18" fmla="*/ 286 w 334"/>
                        <a:gd name="T19" fmla="*/ 26 h 174"/>
                        <a:gd name="T20" fmla="*/ 253 w 334"/>
                        <a:gd name="T21" fmla="*/ 11 h 174"/>
                        <a:gd name="T22" fmla="*/ 212 w 334"/>
                        <a:gd name="T23" fmla="*/ 4 h 174"/>
                        <a:gd name="T24" fmla="*/ 167 w 334"/>
                        <a:gd name="T25" fmla="*/ 0 h 174"/>
                        <a:gd name="T26" fmla="*/ 123 w 334"/>
                        <a:gd name="T27" fmla="*/ 4 h 174"/>
                        <a:gd name="T28" fmla="*/ 82 w 334"/>
                        <a:gd name="T29" fmla="*/ 11 h 174"/>
                        <a:gd name="T30" fmla="*/ 49 w 334"/>
                        <a:gd name="T31" fmla="*/ 26 h 174"/>
                        <a:gd name="T32" fmla="*/ 23 w 334"/>
                        <a:gd name="T33" fmla="*/ 43 h 174"/>
                        <a:gd name="T34" fmla="*/ 6 w 334"/>
                        <a:gd name="T35" fmla="*/ 65 h 174"/>
                        <a:gd name="T36" fmla="*/ 0 w 334"/>
                        <a:gd name="T37" fmla="*/ 87 h 174"/>
                        <a:gd name="T38" fmla="*/ 6 w 334"/>
                        <a:gd name="T39" fmla="*/ 111 h 174"/>
                        <a:gd name="T40" fmla="*/ 23 w 334"/>
                        <a:gd name="T41" fmla="*/ 132 h 174"/>
                        <a:gd name="T42" fmla="*/ 49 w 334"/>
                        <a:gd name="T43" fmla="*/ 150 h 174"/>
                        <a:gd name="T44" fmla="*/ 82 w 334"/>
                        <a:gd name="T45" fmla="*/ 163 h 174"/>
                        <a:gd name="T46" fmla="*/ 123 w 334"/>
                        <a:gd name="T47" fmla="*/ 172 h 174"/>
                        <a:gd name="T48" fmla="*/ 167 w 334"/>
                        <a:gd name="T49" fmla="*/ 174 h 17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34"/>
                        <a:gd name="T76" fmla="*/ 0 h 174"/>
                        <a:gd name="T77" fmla="*/ 334 w 334"/>
                        <a:gd name="T78" fmla="*/ 174 h 17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34" h="174">
                          <a:moveTo>
                            <a:pt x="167" y="174"/>
                          </a:moveTo>
                          <a:lnTo>
                            <a:pt x="212" y="172"/>
                          </a:lnTo>
                          <a:lnTo>
                            <a:pt x="253" y="163"/>
                          </a:lnTo>
                          <a:lnTo>
                            <a:pt x="286" y="150"/>
                          </a:lnTo>
                          <a:lnTo>
                            <a:pt x="312" y="132"/>
                          </a:lnTo>
                          <a:lnTo>
                            <a:pt x="329" y="111"/>
                          </a:lnTo>
                          <a:lnTo>
                            <a:pt x="334" y="87"/>
                          </a:lnTo>
                          <a:lnTo>
                            <a:pt x="329" y="65"/>
                          </a:lnTo>
                          <a:lnTo>
                            <a:pt x="312" y="43"/>
                          </a:lnTo>
                          <a:lnTo>
                            <a:pt x="286" y="26"/>
                          </a:lnTo>
                          <a:lnTo>
                            <a:pt x="253" y="11"/>
                          </a:lnTo>
                          <a:lnTo>
                            <a:pt x="212" y="4"/>
                          </a:lnTo>
                          <a:lnTo>
                            <a:pt x="167" y="0"/>
                          </a:lnTo>
                          <a:lnTo>
                            <a:pt x="123" y="4"/>
                          </a:lnTo>
                          <a:lnTo>
                            <a:pt x="82" y="11"/>
                          </a:lnTo>
                          <a:lnTo>
                            <a:pt x="49" y="26"/>
                          </a:lnTo>
                          <a:lnTo>
                            <a:pt x="23" y="43"/>
                          </a:lnTo>
                          <a:lnTo>
                            <a:pt x="6" y="65"/>
                          </a:lnTo>
                          <a:lnTo>
                            <a:pt x="0" y="87"/>
                          </a:lnTo>
                          <a:lnTo>
                            <a:pt x="6" y="111"/>
                          </a:lnTo>
                          <a:lnTo>
                            <a:pt x="23" y="132"/>
                          </a:lnTo>
                          <a:lnTo>
                            <a:pt x="49" y="150"/>
                          </a:lnTo>
                          <a:lnTo>
                            <a:pt x="82" y="163"/>
                          </a:lnTo>
                          <a:lnTo>
                            <a:pt x="123" y="172"/>
                          </a:lnTo>
                          <a:lnTo>
                            <a:pt x="167" y="174"/>
                          </a:lnTo>
                        </a:path>
                      </a:pathLst>
                    </a:custGeom>
                    <a:noFill/>
                    <a:ln w="6350">
                      <a:solidFill>
                        <a:srgbClr val="000000"/>
                      </a:solidFill>
                      <a:round/>
                      <a:headEnd/>
                      <a:tailEnd/>
                    </a:ln>
                  </p:spPr>
                  <p:txBody>
                    <a:bodyPr/>
                    <a:lstStyle/>
                    <a:p>
                      <a:pPr defTabSz="457200"/>
                      <a:endParaRPr lang="en-US">
                        <a:solidFill>
                          <a:prstClr val="black"/>
                        </a:solidFill>
                      </a:endParaRPr>
                    </a:p>
                  </p:txBody>
                </p:sp>
                <p:sp>
                  <p:nvSpPr>
                    <p:cNvPr id="9322" name="Freeform 242"/>
                    <p:cNvSpPr>
                      <a:spLocks/>
                    </p:cNvSpPr>
                    <p:nvPr/>
                  </p:nvSpPr>
                  <p:spPr bwMode="auto">
                    <a:xfrm>
                      <a:off x="1327" y="3218"/>
                      <a:ext cx="273" cy="163"/>
                    </a:xfrm>
                    <a:custGeom>
                      <a:avLst/>
                      <a:gdLst>
                        <a:gd name="T0" fmla="*/ 135 w 273"/>
                        <a:gd name="T1" fmla="*/ 163 h 163"/>
                        <a:gd name="T2" fmla="*/ 172 w 273"/>
                        <a:gd name="T3" fmla="*/ 162 h 163"/>
                        <a:gd name="T4" fmla="*/ 204 w 273"/>
                        <a:gd name="T5" fmla="*/ 154 h 163"/>
                        <a:gd name="T6" fmla="*/ 232 w 273"/>
                        <a:gd name="T7" fmla="*/ 143 h 163"/>
                        <a:gd name="T8" fmla="*/ 254 w 273"/>
                        <a:gd name="T9" fmla="*/ 128 h 163"/>
                        <a:gd name="T10" fmla="*/ 267 w 273"/>
                        <a:gd name="T11" fmla="*/ 112 h 163"/>
                        <a:gd name="T12" fmla="*/ 273 w 273"/>
                        <a:gd name="T13" fmla="*/ 93 h 163"/>
                        <a:gd name="T14" fmla="*/ 267 w 273"/>
                        <a:gd name="T15" fmla="*/ 73 h 163"/>
                        <a:gd name="T16" fmla="*/ 254 w 273"/>
                        <a:gd name="T17" fmla="*/ 50 h 163"/>
                        <a:gd name="T18" fmla="*/ 232 w 273"/>
                        <a:gd name="T19" fmla="*/ 32 h 163"/>
                        <a:gd name="T20" fmla="*/ 204 w 273"/>
                        <a:gd name="T21" fmla="*/ 15 h 163"/>
                        <a:gd name="T22" fmla="*/ 172 w 273"/>
                        <a:gd name="T23" fmla="*/ 4 h 163"/>
                        <a:gd name="T24" fmla="*/ 135 w 273"/>
                        <a:gd name="T25" fmla="*/ 0 h 163"/>
                        <a:gd name="T26" fmla="*/ 100 w 273"/>
                        <a:gd name="T27" fmla="*/ 4 h 163"/>
                        <a:gd name="T28" fmla="*/ 67 w 273"/>
                        <a:gd name="T29" fmla="*/ 15 h 163"/>
                        <a:gd name="T30" fmla="*/ 41 w 273"/>
                        <a:gd name="T31" fmla="*/ 32 h 163"/>
                        <a:gd name="T32" fmla="*/ 18 w 273"/>
                        <a:gd name="T33" fmla="*/ 50 h 163"/>
                        <a:gd name="T34" fmla="*/ 5 w 273"/>
                        <a:gd name="T35" fmla="*/ 73 h 163"/>
                        <a:gd name="T36" fmla="*/ 0 w 273"/>
                        <a:gd name="T37" fmla="*/ 93 h 163"/>
                        <a:gd name="T38" fmla="*/ 5 w 273"/>
                        <a:gd name="T39" fmla="*/ 112 h 163"/>
                        <a:gd name="T40" fmla="*/ 18 w 273"/>
                        <a:gd name="T41" fmla="*/ 128 h 163"/>
                        <a:gd name="T42" fmla="*/ 41 w 273"/>
                        <a:gd name="T43" fmla="*/ 143 h 163"/>
                        <a:gd name="T44" fmla="*/ 67 w 273"/>
                        <a:gd name="T45" fmla="*/ 154 h 163"/>
                        <a:gd name="T46" fmla="*/ 100 w 273"/>
                        <a:gd name="T47" fmla="*/ 162 h 163"/>
                        <a:gd name="T48" fmla="*/ 135 w 273"/>
                        <a:gd name="T49" fmla="*/ 163 h 16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73"/>
                        <a:gd name="T76" fmla="*/ 0 h 163"/>
                        <a:gd name="T77" fmla="*/ 273 w 273"/>
                        <a:gd name="T78" fmla="*/ 163 h 16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73" h="163">
                          <a:moveTo>
                            <a:pt x="135" y="163"/>
                          </a:moveTo>
                          <a:lnTo>
                            <a:pt x="172" y="162"/>
                          </a:lnTo>
                          <a:lnTo>
                            <a:pt x="204" y="154"/>
                          </a:lnTo>
                          <a:lnTo>
                            <a:pt x="232" y="143"/>
                          </a:lnTo>
                          <a:lnTo>
                            <a:pt x="254" y="128"/>
                          </a:lnTo>
                          <a:lnTo>
                            <a:pt x="267" y="112"/>
                          </a:lnTo>
                          <a:lnTo>
                            <a:pt x="273" y="93"/>
                          </a:lnTo>
                          <a:lnTo>
                            <a:pt x="267" y="73"/>
                          </a:lnTo>
                          <a:lnTo>
                            <a:pt x="254" y="50"/>
                          </a:lnTo>
                          <a:lnTo>
                            <a:pt x="232" y="32"/>
                          </a:lnTo>
                          <a:lnTo>
                            <a:pt x="204" y="15"/>
                          </a:lnTo>
                          <a:lnTo>
                            <a:pt x="172" y="4"/>
                          </a:lnTo>
                          <a:lnTo>
                            <a:pt x="135" y="0"/>
                          </a:lnTo>
                          <a:lnTo>
                            <a:pt x="100" y="4"/>
                          </a:lnTo>
                          <a:lnTo>
                            <a:pt x="67" y="15"/>
                          </a:lnTo>
                          <a:lnTo>
                            <a:pt x="41" y="32"/>
                          </a:lnTo>
                          <a:lnTo>
                            <a:pt x="18" y="50"/>
                          </a:lnTo>
                          <a:lnTo>
                            <a:pt x="5" y="73"/>
                          </a:lnTo>
                          <a:lnTo>
                            <a:pt x="0" y="93"/>
                          </a:lnTo>
                          <a:lnTo>
                            <a:pt x="5" y="112"/>
                          </a:lnTo>
                          <a:lnTo>
                            <a:pt x="18" y="128"/>
                          </a:lnTo>
                          <a:lnTo>
                            <a:pt x="41" y="143"/>
                          </a:lnTo>
                          <a:lnTo>
                            <a:pt x="67" y="154"/>
                          </a:lnTo>
                          <a:lnTo>
                            <a:pt x="100" y="162"/>
                          </a:lnTo>
                          <a:lnTo>
                            <a:pt x="135" y="163"/>
                          </a:lnTo>
                          <a:close/>
                        </a:path>
                      </a:pathLst>
                    </a:custGeom>
                    <a:solidFill>
                      <a:srgbClr val="404040"/>
                    </a:solidFill>
                    <a:ln w="0">
                      <a:solidFill>
                        <a:srgbClr val="404040"/>
                      </a:solidFill>
                      <a:round/>
                      <a:headEnd/>
                      <a:tailEnd/>
                    </a:ln>
                  </p:spPr>
                  <p:txBody>
                    <a:bodyPr/>
                    <a:lstStyle/>
                    <a:p>
                      <a:pPr defTabSz="457200"/>
                      <a:endParaRPr lang="en-US">
                        <a:solidFill>
                          <a:prstClr val="black"/>
                        </a:solidFill>
                      </a:endParaRPr>
                    </a:p>
                  </p:txBody>
                </p:sp>
                <p:sp>
                  <p:nvSpPr>
                    <p:cNvPr id="9323" name="Freeform 243"/>
                    <p:cNvSpPr>
                      <a:spLocks/>
                    </p:cNvSpPr>
                    <p:nvPr/>
                  </p:nvSpPr>
                  <p:spPr bwMode="auto">
                    <a:xfrm>
                      <a:off x="1340" y="3218"/>
                      <a:ext cx="247" cy="149"/>
                    </a:xfrm>
                    <a:custGeom>
                      <a:avLst/>
                      <a:gdLst>
                        <a:gd name="T0" fmla="*/ 122 w 247"/>
                        <a:gd name="T1" fmla="*/ 149 h 149"/>
                        <a:gd name="T2" fmla="*/ 161 w 247"/>
                        <a:gd name="T3" fmla="*/ 145 h 149"/>
                        <a:gd name="T4" fmla="*/ 195 w 247"/>
                        <a:gd name="T5" fmla="*/ 136 h 149"/>
                        <a:gd name="T6" fmla="*/ 222 w 247"/>
                        <a:gd name="T7" fmla="*/ 123 h 149"/>
                        <a:gd name="T8" fmla="*/ 239 w 247"/>
                        <a:gd name="T9" fmla="*/ 104 h 149"/>
                        <a:gd name="T10" fmla="*/ 247 w 247"/>
                        <a:gd name="T11" fmla="*/ 86 h 149"/>
                        <a:gd name="T12" fmla="*/ 241 w 247"/>
                        <a:gd name="T13" fmla="*/ 67 h 149"/>
                        <a:gd name="T14" fmla="*/ 228 w 247"/>
                        <a:gd name="T15" fmla="*/ 47 h 149"/>
                        <a:gd name="T16" fmla="*/ 209 w 247"/>
                        <a:gd name="T17" fmla="*/ 30 h 149"/>
                        <a:gd name="T18" fmla="*/ 185 w 247"/>
                        <a:gd name="T19" fmla="*/ 15 h 149"/>
                        <a:gd name="T20" fmla="*/ 156 w 247"/>
                        <a:gd name="T21" fmla="*/ 4 h 149"/>
                        <a:gd name="T22" fmla="*/ 122 w 247"/>
                        <a:gd name="T23" fmla="*/ 0 h 149"/>
                        <a:gd name="T24" fmla="*/ 91 w 247"/>
                        <a:gd name="T25" fmla="*/ 4 h 149"/>
                        <a:gd name="T26" fmla="*/ 61 w 247"/>
                        <a:gd name="T27" fmla="*/ 15 h 149"/>
                        <a:gd name="T28" fmla="*/ 37 w 247"/>
                        <a:gd name="T29" fmla="*/ 30 h 149"/>
                        <a:gd name="T30" fmla="*/ 17 w 247"/>
                        <a:gd name="T31" fmla="*/ 47 h 149"/>
                        <a:gd name="T32" fmla="*/ 5 w 247"/>
                        <a:gd name="T33" fmla="*/ 67 h 149"/>
                        <a:gd name="T34" fmla="*/ 0 w 247"/>
                        <a:gd name="T35" fmla="*/ 86 h 149"/>
                        <a:gd name="T36" fmla="*/ 7 w 247"/>
                        <a:gd name="T37" fmla="*/ 104 h 149"/>
                        <a:gd name="T38" fmla="*/ 24 w 247"/>
                        <a:gd name="T39" fmla="*/ 123 h 149"/>
                        <a:gd name="T40" fmla="*/ 50 w 247"/>
                        <a:gd name="T41" fmla="*/ 136 h 149"/>
                        <a:gd name="T42" fmla="*/ 85 w 247"/>
                        <a:gd name="T43" fmla="*/ 145 h 149"/>
                        <a:gd name="T44" fmla="*/ 122 w 247"/>
                        <a:gd name="T45" fmla="*/ 149 h 14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7"/>
                        <a:gd name="T70" fmla="*/ 0 h 149"/>
                        <a:gd name="T71" fmla="*/ 247 w 247"/>
                        <a:gd name="T72" fmla="*/ 149 h 14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7" h="149">
                          <a:moveTo>
                            <a:pt x="122" y="149"/>
                          </a:moveTo>
                          <a:lnTo>
                            <a:pt x="161" y="145"/>
                          </a:lnTo>
                          <a:lnTo>
                            <a:pt x="195" y="136"/>
                          </a:lnTo>
                          <a:lnTo>
                            <a:pt x="222" y="123"/>
                          </a:lnTo>
                          <a:lnTo>
                            <a:pt x="239" y="104"/>
                          </a:lnTo>
                          <a:lnTo>
                            <a:pt x="247" y="86"/>
                          </a:lnTo>
                          <a:lnTo>
                            <a:pt x="241" y="67"/>
                          </a:lnTo>
                          <a:lnTo>
                            <a:pt x="228" y="47"/>
                          </a:lnTo>
                          <a:lnTo>
                            <a:pt x="209" y="30"/>
                          </a:lnTo>
                          <a:lnTo>
                            <a:pt x="185" y="15"/>
                          </a:lnTo>
                          <a:lnTo>
                            <a:pt x="156" y="4"/>
                          </a:lnTo>
                          <a:lnTo>
                            <a:pt x="122" y="0"/>
                          </a:lnTo>
                          <a:lnTo>
                            <a:pt x="91" y="4"/>
                          </a:lnTo>
                          <a:lnTo>
                            <a:pt x="61" y="15"/>
                          </a:lnTo>
                          <a:lnTo>
                            <a:pt x="37" y="30"/>
                          </a:lnTo>
                          <a:lnTo>
                            <a:pt x="17" y="47"/>
                          </a:lnTo>
                          <a:lnTo>
                            <a:pt x="5" y="67"/>
                          </a:lnTo>
                          <a:lnTo>
                            <a:pt x="0" y="86"/>
                          </a:lnTo>
                          <a:lnTo>
                            <a:pt x="7" y="104"/>
                          </a:lnTo>
                          <a:lnTo>
                            <a:pt x="24" y="123"/>
                          </a:lnTo>
                          <a:lnTo>
                            <a:pt x="50" y="136"/>
                          </a:lnTo>
                          <a:lnTo>
                            <a:pt x="85" y="145"/>
                          </a:lnTo>
                          <a:lnTo>
                            <a:pt x="122" y="149"/>
                          </a:lnTo>
                          <a:close/>
                        </a:path>
                      </a:pathLst>
                    </a:custGeom>
                    <a:solidFill>
                      <a:srgbClr val="585858"/>
                    </a:solidFill>
                    <a:ln w="0">
                      <a:solidFill>
                        <a:srgbClr val="585858"/>
                      </a:solidFill>
                      <a:round/>
                      <a:headEnd/>
                      <a:tailEnd/>
                    </a:ln>
                  </p:spPr>
                  <p:txBody>
                    <a:bodyPr/>
                    <a:lstStyle/>
                    <a:p>
                      <a:pPr defTabSz="457200"/>
                      <a:endParaRPr lang="en-US">
                        <a:solidFill>
                          <a:prstClr val="black"/>
                        </a:solidFill>
                      </a:endParaRPr>
                    </a:p>
                  </p:txBody>
                </p:sp>
                <p:sp>
                  <p:nvSpPr>
                    <p:cNvPr id="9324" name="Freeform 244"/>
                    <p:cNvSpPr>
                      <a:spLocks/>
                    </p:cNvSpPr>
                    <p:nvPr/>
                  </p:nvSpPr>
                  <p:spPr bwMode="auto">
                    <a:xfrm>
                      <a:off x="1355" y="3220"/>
                      <a:ext cx="217" cy="132"/>
                    </a:xfrm>
                    <a:custGeom>
                      <a:avLst/>
                      <a:gdLst>
                        <a:gd name="T0" fmla="*/ 109 w 217"/>
                        <a:gd name="T1" fmla="*/ 132 h 132"/>
                        <a:gd name="T2" fmla="*/ 143 w 217"/>
                        <a:gd name="T3" fmla="*/ 128 h 132"/>
                        <a:gd name="T4" fmla="*/ 172 w 217"/>
                        <a:gd name="T5" fmla="*/ 121 h 132"/>
                        <a:gd name="T6" fmla="*/ 196 w 217"/>
                        <a:gd name="T7" fmla="*/ 108 h 132"/>
                        <a:gd name="T8" fmla="*/ 211 w 217"/>
                        <a:gd name="T9" fmla="*/ 93 h 132"/>
                        <a:gd name="T10" fmla="*/ 217 w 217"/>
                        <a:gd name="T11" fmla="*/ 74 h 132"/>
                        <a:gd name="T12" fmla="*/ 211 w 217"/>
                        <a:gd name="T13" fmla="*/ 56 h 132"/>
                        <a:gd name="T14" fmla="*/ 196 w 217"/>
                        <a:gd name="T15" fmla="*/ 35 h 132"/>
                        <a:gd name="T16" fmla="*/ 172 w 217"/>
                        <a:gd name="T17" fmla="*/ 17 h 132"/>
                        <a:gd name="T18" fmla="*/ 143 w 217"/>
                        <a:gd name="T19" fmla="*/ 4 h 132"/>
                        <a:gd name="T20" fmla="*/ 109 w 217"/>
                        <a:gd name="T21" fmla="*/ 0 h 132"/>
                        <a:gd name="T22" fmla="*/ 74 w 217"/>
                        <a:gd name="T23" fmla="*/ 4 h 132"/>
                        <a:gd name="T24" fmla="*/ 44 w 217"/>
                        <a:gd name="T25" fmla="*/ 17 h 132"/>
                        <a:gd name="T26" fmla="*/ 20 w 217"/>
                        <a:gd name="T27" fmla="*/ 35 h 132"/>
                        <a:gd name="T28" fmla="*/ 5 w 217"/>
                        <a:gd name="T29" fmla="*/ 56 h 132"/>
                        <a:gd name="T30" fmla="*/ 0 w 217"/>
                        <a:gd name="T31" fmla="*/ 74 h 132"/>
                        <a:gd name="T32" fmla="*/ 5 w 217"/>
                        <a:gd name="T33" fmla="*/ 93 h 132"/>
                        <a:gd name="T34" fmla="*/ 20 w 217"/>
                        <a:gd name="T35" fmla="*/ 108 h 132"/>
                        <a:gd name="T36" fmla="*/ 44 w 217"/>
                        <a:gd name="T37" fmla="*/ 121 h 132"/>
                        <a:gd name="T38" fmla="*/ 74 w 217"/>
                        <a:gd name="T39" fmla="*/ 128 h 132"/>
                        <a:gd name="T40" fmla="*/ 109 w 217"/>
                        <a:gd name="T41" fmla="*/ 132 h 13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17"/>
                        <a:gd name="T64" fmla="*/ 0 h 132"/>
                        <a:gd name="T65" fmla="*/ 217 w 217"/>
                        <a:gd name="T66" fmla="*/ 132 h 13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17" h="132">
                          <a:moveTo>
                            <a:pt x="109" y="132"/>
                          </a:moveTo>
                          <a:lnTo>
                            <a:pt x="143" y="128"/>
                          </a:lnTo>
                          <a:lnTo>
                            <a:pt x="172" y="121"/>
                          </a:lnTo>
                          <a:lnTo>
                            <a:pt x="196" y="108"/>
                          </a:lnTo>
                          <a:lnTo>
                            <a:pt x="211" y="93"/>
                          </a:lnTo>
                          <a:lnTo>
                            <a:pt x="217" y="74"/>
                          </a:lnTo>
                          <a:lnTo>
                            <a:pt x="211" y="56"/>
                          </a:lnTo>
                          <a:lnTo>
                            <a:pt x="196" y="35"/>
                          </a:lnTo>
                          <a:lnTo>
                            <a:pt x="172" y="17"/>
                          </a:lnTo>
                          <a:lnTo>
                            <a:pt x="143" y="4"/>
                          </a:lnTo>
                          <a:lnTo>
                            <a:pt x="109" y="0"/>
                          </a:lnTo>
                          <a:lnTo>
                            <a:pt x="74" y="4"/>
                          </a:lnTo>
                          <a:lnTo>
                            <a:pt x="44" y="17"/>
                          </a:lnTo>
                          <a:lnTo>
                            <a:pt x="20" y="35"/>
                          </a:lnTo>
                          <a:lnTo>
                            <a:pt x="5" y="56"/>
                          </a:lnTo>
                          <a:lnTo>
                            <a:pt x="0" y="74"/>
                          </a:lnTo>
                          <a:lnTo>
                            <a:pt x="5" y="93"/>
                          </a:lnTo>
                          <a:lnTo>
                            <a:pt x="20" y="108"/>
                          </a:lnTo>
                          <a:lnTo>
                            <a:pt x="44" y="121"/>
                          </a:lnTo>
                          <a:lnTo>
                            <a:pt x="74" y="128"/>
                          </a:lnTo>
                          <a:lnTo>
                            <a:pt x="109" y="132"/>
                          </a:lnTo>
                          <a:close/>
                        </a:path>
                      </a:pathLst>
                    </a:custGeom>
                    <a:solidFill>
                      <a:srgbClr val="707070"/>
                    </a:solidFill>
                    <a:ln w="0">
                      <a:solidFill>
                        <a:srgbClr val="707070"/>
                      </a:solidFill>
                      <a:round/>
                      <a:headEnd/>
                      <a:tailEnd/>
                    </a:ln>
                  </p:spPr>
                  <p:txBody>
                    <a:bodyPr/>
                    <a:lstStyle/>
                    <a:p>
                      <a:pPr defTabSz="457200"/>
                      <a:endParaRPr lang="en-US">
                        <a:solidFill>
                          <a:prstClr val="black"/>
                        </a:solidFill>
                      </a:endParaRPr>
                    </a:p>
                  </p:txBody>
                </p:sp>
                <p:sp>
                  <p:nvSpPr>
                    <p:cNvPr id="9325" name="Freeform 245"/>
                    <p:cNvSpPr>
                      <a:spLocks/>
                    </p:cNvSpPr>
                    <p:nvPr/>
                  </p:nvSpPr>
                  <p:spPr bwMode="auto">
                    <a:xfrm>
                      <a:off x="1368" y="3220"/>
                      <a:ext cx="191" cy="117"/>
                    </a:xfrm>
                    <a:custGeom>
                      <a:avLst/>
                      <a:gdLst>
                        <a:gd name="T0" fmla="*/ 96 w 191"/>
                        <a:gd name="T1" fmla="*/ 117 h 117"/>
                        <a:gd name="T2" fmla="*/ 126 w 191"/>
                        <a:gd name="T3" fmla="*/ 115 h 117"/>
                        <a:gd name="T4" fmla="*/ 152 w 191"/>
                        <a:gd name="T5" fmla="*/ 108 h 117"/>
                        <a:gd name="T6" fmla="*/ 172 w 191"/>
                        <a:gd name="T7" fmla="*/ 97 h 117"/>
                        <a:gd name="T8" fmla="*/ 187 w 191"/>
                        <a:gd name="T9" fmla="*/ 84 h 117"/>
                        <a:gd name="T10" fmla="*/ 191 w 191"/>
                        <a:gd name="T11" fmla="*/ 67 h 117"/>
                        <a:gd name="T12" fmla="*/ 187 w 191"/>
                        <a:gd name="T13" fmla="*/ 50 h 117"/>
                        <a:gd name="T14" fmla="*/ 172 w 191"/>
                        <a:gd name="T15" fmla="*/ 32 h 117"/>
                        <a:gd name="T16" fmla="*/ 152 w 191"/>
                        <a:gd name="T17" fmla="*/ 17 h 117"/>
                        <a:gd name="T18" fmla="*/ 126 w 191"/>
                        <a:gd name="T19" fmla="*/ 6 h 117"/>
                        <a:gd name="T20" fmla="*/ 96 w 191"/>
                        <a:gd name="T21" fmla="*/ 0 h 117"/>
                        <a:gd name="T22" fmla="*/ 65 w 191"/>
                        <a:gd name="T23" fmla="*/ 6 h 117"/>
                        <a:gd name="T24" fmla="*/ 39 w 191"/>
                        <a:gd name="T25" fmla="*/ 17 h 117"/>
                        <a:gd name="T26" fmla="*/ 18 w 191"/>
                        <a:gd name="T27" fmla="*/ 32 h 117"/>
                        <a:gd name="T28" fmla="*/ 3 w 191"/>
                        <a:gd name="T29" fmla="*/ 50 h 117"/>
                        <a:gd name="T30" fmla="*/ 0 w 191"/>
                        <a:gd name="T31" fmla="*/ 67 h 117"/>
                        <a:gd name="T32" fmla="*/ 3 w 191"/>
                        <a:gd name="T33" fmla="*/ 84 h 117"/>
                        <a:gd name="T34" fmla="*/ 18 w 191"/>
                        <a:gd name="T35" fmla="*/ 97 h 117"/>
                        <a:gd name="T36" fmla="*/ 39 w 191"/>
                        <a:gd name="T37" fmla="*/ 108 h 117"/>
                        <a:gd name="T38" fmla="*/ 65 w 191"/>
                        <a:gd name="T39" fmla="*/ 115 h 117"/>
                        <a:gd name="T40" fmla="*/ 96 w 191"/>
                        <a:gd name="T41" fmla="*/ 117 h 11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91"/>
                        <a:gd name="T64" fmla="*/ 0 h 117"/>
                        <a:gd name="T65" fmla="*/ 191 w 191"/>
                        <a:gd name="T66" fmla="*/ 117 h 11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91" h="117">
                          <a:moveTo>
                            <a:pt x="96" y="117"/>
                          </a:moveTo>
                          <a:lnTo>
                            <a:pt x="126" y="115"/>
                          </a:lnTo>
                          <a:lnTo>
                            <a:pt x="152" y="108"/>
                          </a:lnTo>
                          <a:lnTo>
                            <a:pt x="172" y="97"/>
                          </a:lnTo>
                          <a:lnTo>
                            <a:pt x="187" y="84"/>
                          </a:lnTo>
                          <a:lnTo>
                            <a:pt x="191" y="67"/>
                          </a:lnTo>
                          <a:lnTo>
                            <a:pt x="187" y="50"/>
                          </a:lnTo>
                          <a:lnTo>
                            <a:pt x="172" y="32"/>
                          </a:lnTo>
                          <a:lnTo>
                            <a:pt x="152" y="17"/>
                          </a:lnTo>
                          <a:lnTo>
                            <a:pt x="126" y="6"/>
                          </a:lnTo>
                          <a:lnTo>
                            <a:pt x="96" y="0"/>
                          </a:lnTo>
                          <a:lnTo>
                            <a:pt x="65" y="6"/>
                          </a:lnTo>
                          <a:lnTo>
                            <a:pt x="39" y="17"/>
                          </a:lnTo>
                          <a:lnTo>
                            <a:pt x="18" y="32"/>
                          </a:lnTo>
                          <a:lnTo>
                            <a:pt x="3" y="50"/>
                          </a:lnTo>
                          <a:lnTo>
                            <a:pt x="0" y="67"/>
                          </a:lnTo>
                          <a:lnTo>
                            <a:pt x="3" y="84"/>
                          </a:lnTo>
                          <a:lnTo>
                            <a:pt x="18" y="97"/>
                          </a:lnTo>
                          <a:lnTo>
                            <a:pt x="39" y="108"/>
                          </a:lnTo>
                          <a:lnTo>
                            <a:pt x="65" y="115"/>
                          </a:lnTo>
                          <a:lnTo>
                            <a:pt x="96" y="117"/>
                          </a:lnTo>
                          <a:close/>
                        </a:path>
                      </a:pathLst>
                    </a:custGeom>
                    <a:solidFill>
                      <a:srgbClr val="878787"/>
                    </a:solidFill>
                    <a:ln w="0">
                      <a:solidFill>
                        <a:srgbClr val="878787"/>
                      </a:solidFill>
                      <a:round/>
                      <a:headEnd/>
                      <a:tailEnd/>
                    </a:ln>
                  </p:spPr>
                  <p:txBody>
                    <a:bodyPr/>
                    <a:lstStyle/>
                    <a:p>
                      <a:pPr defTabSz="457200"/>
                      <a:endParaRPr lang="en-US">
                        <a:solidFill>
                          <a:prstClr val="black"/>
                        </a:solidFill>
                      </a:endParaRPr>
                    </a:p>
                  </p:txBody>
                </p:sp>
                <p:sp>
                  <p:nvSpPr>
                    <p:cNvPr id="9326" name="Freeform 246"/>
                    <p:cNvSpPr>
                      <a:spLocks/>
                    </p:cNvSpPr>
                    <p:nvPr/>
                  </p:nvSpPr>
                  <p:spPr bwMode="auto">
                    <a:xfrm>
                      <a:off x="1381" y="3222"/>
                      <a:ext cx="165" cy="100"/>
                    </a:xfrm>
                    <a:custGeom>
                      <a:avLst/>
                      <a:gdLst>
                        <a:gd name="T0" fmla="*/ 83 w 165"/>
                        <a:gd name="T1" fmla="*/ 100 h 100"/>
                        <a:gd name="T2" fmla="*/ 109 w 165"/>
                        <a:gd name="T3" fmla="*/ 98 h 100"/>
                        <a:gd name="T4" fmla="*/ 131 w 165"/>
                        <a:gd name="T5" fmla="*/ 93 h 100"/>
                        <a:gd name="T6" fmla="*/ 150 w 165"/>
                        <a:gd name="T7" fmla="*/ 83 h 100"/>
                        <a:gd name="T8" fmla="*/ 161 w 165"/>
                        <a:gd name="T9" fmla="*/ 70 h 100"/>
                        <a:gd name="T10" fmla="*/ 165 w 165"/>
                        <a:gd name="T11" fmla="*/ 57 h 100"/>
                        <a:gd name="T12" fmla="*/ 161 w 165"/>
                        <a:gd name="T13" fmla="*/ 43 h 100"/>
                        <a:gd name="T14" fmla="*/ 150 w 165"/>
                        <a:gd name="T15" fmla="*/ 26 h 100"/>
                        <a:gd name="T16" fmla="*/ 131 w 165"/>
                        <a:gd name="T17" fmla="*/ 13 h 100"/>
                        <a:gd name="T18" fmla="*/ 109 w 165"/>
                        <a:gd name="T19" fmla="*/ 4 h 100"/>
                        <a:gd name="T20" fmla="*/ 83 w 165"/>
                        <a:gd name="T21" fmla="*/ 0 h 100"/>
                        <a:gd name="T22" fmla="*/ 57 w 165"/>
                        <a:gd name="T23" fmla="*/ 4 h 100"/>
                        <a:gd name="T24" fmla="*/ 33 w 165"/>
                        <a:gd name="T25" fmla="*/ 13 h 100"/>
                        <a:gd name="T26" fmla="*/ 16 w 165"/>
                        <a:gd name="T27" fmla="*/ 26 h 100"/>
                        <a:gd name="T28" fmla="*/ 3 w 165"/>
                        <a:gd name="T29" fmla="*/ 43 h 100"/>
                        <a:gd name="T30" fmla="*/ 0 w 165"/>
                        <a:gd name="T31" fmla="*/ 57 h 100"/>
                        <a:gd name="T32" fmla="*/ 3 w 165"/>
                        <a:gd name="T33" fmla="*/ 70 h 100"/>
                        <a:gd name="T34" fmla="*/ 16 w 165"/>
                        <a:gd name="T35" fmla="*/ 83 h 100"/>
                        <a:gd name="T36" fmla="*/ 33 w 165"/>
                        <a:gd name="T37" fmla="*/ 93 h 100"/>
                        <a:gd name="T38" fmla="*/ 57 w 165"/>
                        <a:gd name="T39" fmla="*/ 98 h 100"/>
                        <a:gd name="T40" fmla="*/ 83 w 165"/>
                        <a:gd name="T41" fmla="*/ 100 h 1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65"/>
                        <a:gd name="T64" fmla="*/ 0 h 100"/>
                        <a:gd name="T65" fmla="*/ 165 w 165"/>
                        <a:gd name="T66" fmla="*/ 100 h 10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65" h="100">
                          <a:moveTo>
                            <a:pt x="83" y="100"/>
                          </a:moveTo>
                          <a:lnTo>
                            <a:pt x="109" y="98"/>
                          </a:lnTo>
                          <a:lnTo>
                            <a:pt x="131" y="93"/>
                          </a:lnTo>
                          <a:lnTo>
                            <a:pt x="150" y="83"/>
                          </a:lnTo>
                          <a:lnTo>
                            <a:pt x="161" y="70"/>
                          </a:lnTo>
                          <a:lnTo>
                            <a:pt x="165" y="57"/>
                          </a:lnTo>
                          <a:lnTo>
                            <a:pt x="161" y="43"/>
                          </a:lnTo>
                          <a:lnTo>
                            <a:pt x="150" y="26"/>
                          </a:lnTo>
                          <a:lnTo>
                            <a:pt x="131" y="13"/>
                          </a:lnTo>
                          <a:lnTo>
                            <a:pt x="109" y="4"/>
                          </a:lnTo>
                          <a:lnTo>
                            <a:pt x="83" y="0"/>
                          </a:lnTo>
                          <a:lnTo>
                            <a:pt x="57" y="4"/>
                          </a:lnTo>
                          <a:lnTo>
                            <a:pt x="33" y="13"/>
                          </a:lnTo>
                          <a:lnTo>
                            <a:pt x="16" y="26"/>
                          </a:lnTo>
                          <a:lnTo>
                            <a:pt x="3" y="43"/>
                          </a:lnTo>
                          <a:lnTo>
                            <a:pt x="0" y="57"/>
                          </a:lnTo>
                          <a:lnTo>
                            <a:pt x="3" y="70"/>
                          </a:lnTo>
                          <a:lnTo>
                            <a:pt x="16" y="83"/>
                          </a:lnTo>
                          <a:lnTo>
                            <a:pt x="33" y="93"/>
                          </a:lnTo>
                          <a:lnTo>
                            <a:pt x="57" y="98"/>
                          </a:lnTo>
                          <a:lnTo>
                            <a:pt x="83" y="100"/>
                          </a:lnTo>
                          <a:close/>
                        </a:path>
                      </a:pathLst>
                    </a:custGeom>
                    <a:solidFill>
                      <a:srgbClr val="9F9F9F"/>
                    </a:solidFill>
                    <a:ln w="0">
                      <a:solidFill>
                        <a:srgbClr val="9F9F9F"/>
                      </a:solidFill>
                      <a:round/>
                      <a:headEnd/>
                      <a:tailEnd/>
                    </a:ln>
                  </p:spPr>
                  <p:txBody>
                    <a:bodyPr/>
                    <a:lstStyle/>
                    <a:p>
                      <a:pPr defTabSz="457200"/>
                      <a:endParaRPr lang="en-US">
                        <a:solidFill>
                          <a:prstClr val="black"/>
                        </a:solidFill>
                      </a:endParaRPr>
                    </a:p>
                  </p:txBody>
                </p:sp>
                <p:sp>
                  <p:nvSpPr>
                    <p:cNvPr id="9327" name="Freeform 247"/>
                    <p:cNvSpPr>
                      <a:spLocks/>
                    </p:cNvSpPr>
                    <p:nvPr/>
                  </p:nvSpPr>
                  <p:spPr bwMode="auto">
                    <a:xfrm>
                      <a:off x="1394" y="3224"/>
                      <a:ext cx="139" cy="83"/>
                    </a:xfrm>
                    <a:custGeom>
                      <a:avLst/>
                      <a:gdLst>
                        <a:gd name="T0" fmla="*/ 70 w 139"/>
                        <a:gd name="T1" fmla="*/ 83 h 83"/>
                        <a:gd name="T2" fmla="*/ 96 w 139"/>
                        <a:gd name="T3" fmla="*/ 81 h 83"/>
                        <a:gd name="T4" fmla="*/ 118 w 139"/>
                        <a:gd name="T5" fmla="*/ 72 h 83"/>
                        <a:gd name="T6" fmla="*/ 133 w 139"/>
                        <a:gd name="T7" fmla="*/ 61 h 83"/>
                        <a:gd name="T8" fmla="*/ 139 w 139"/>
                        <a:gd name="T9" fmla="*/ 46 h 83"/>
                        <a:gd name="T10" fmla="*/ 133 w 139"/>
                        <a:gd name="T11" fmla="*/ 31 h 83"/>
                        <a:gd name="T12" fmla="*/ 118 w 139"/>
                        <a:gd name="T13" fmla="*/ 17 h 83"/>
                        <a:gd name="T14" fmla="*/ 96 w 139"/>
                        <a:gd name="T15" fmla="*/ 4 h 83"/>
                        <a:gd name="T16" fmla="*/ 70 w 139"/>
                        <a:gd name="T17" fmla="*/ 0 h 83"/>
                        <a:gd name="T18" fmla="*/ 42 w 139"/>
                        <a:gd name="T19" fmla="*/ 4 h 83"/>
                        <a:gd name="T20" fmla="*/ 20 w 139"/>
                        <a:gd name="T21" fmla="*/ 17 h 83"/>
                        <a:gd name="T22" fmla="*/ 5 w 139"/>
                        <a:gd name="T23" fmla="*/ 31 h 83"/>
                        <a:gd name="T24" fmla="*/ 0 w 139"/>
                        <a:gd name="T25" fmla="*/ 46 h 83"/>
                        <a:gd name="T26" fmla="*/ 5 w 139"/>
                        <a:gd name="T27" fmla="*/ 61 h 83"/>
                        <a:gd name="T28" fmla="*/ 20 w 139"/>
                        <a:gd name="T29" fmla="*/ 72 h 83"/>
                        <a:gd name="T30" fmla="*/ 42 w 139"/>
                        <a:gd name="T31" fmla="*/ 81 h 83"/>
                        <a:gd name="T32" fmla="*/ 70 w 139"/>
                        <a:gd name="T33" fmla="*/ 83 h 8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39"/>
                        <a:gd name="T52" fmla="*/ 0 h 83"/>
                        <a:gd name="T53" fmla="*/ 139 w 139"/>
                        <a:gd name="T54" fmla="*/ 83 h 8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39" h="83">
                          <a:moveTo>
                            <a:pt x="70" y="83"/>
                          </a:moveTo>
                          <a:lnTo>
                            <a:pt x="96" y="81"/>
                          </a:lnTo>
                          <a:lnTo>
                            <a:pt x="118" y="72"/>
                          </a:lnTo>
                          <a:lnTo>
                            <a:pt x="133" y="61"/>
                          </a:lnTo>
                          <a:lnTo>
                            <a:pt x="139" y="46"/>
                          </a:lnTo>
                          <a:lnTo>
                            <a:pt x="133" y="31"/>
                          </a:lnTo>
                          <a:lnTo>
                            <a:pt x="118" y="17"/>
                          </a:lnTo>
                          <a:lnTo>
                            <a:pt x="96" y="4"/>
                          </a:lnTo>
                          <a:lnTo>
                            <a:pt x="70" y="0"/>
                          </a:lnTo>
                          <a:lnTo>
                            <a:pt x="42" y="4"/>
                          </a:lnTo>
                          <a:lnTo>
                            <a:pt x="20" y="17"/>
                          </a:lnTo>
                          <a:lnTo>
                            <a:pt x="5" y="31"/>
                          </a:lnTo>
                          <a:lnTo>
                            <a:pt x="0" y="46"/>
                          </a:lnTo>
                          <a:lnTo>
                            <a:pt x="5" y="61"/>
                          </a:lnTo>
                          <a:lnTo>
                            <a:pt x="20" y="72"/>
                          </a:lnTo>
                          <a:lnTo>
                            <a:pt x="42" y="81"/>
                          </a:lnTo>
                          <a:lnTo>
                            <a:pt x="70" y="83"/>
                          </a:lnTo>
                          <a:close/>
                        </a:path>
                      </a:pathLst>
                    </a:custGeom>
                    <a:solidFill>
                      <a:srgbClr val="B7B7B7"/>
                    </a:solidFill>
                    <a:ln w="0">
                      <a:solidFill>
                        <a:srgbClr val="B7B7B7"/>
                      </a:solidFill>
                      <a:round/>
                      <a:headEnd/>
                      <a:tailEnd/>
                    </a:ln>
                  </p:spPr>
                  <p:txBody>
                    <a:bodyPr/>
                    <a:lstStyle/>
                    <a:p>
                      <a:pPr defTabSz="457200"/>
                      <a:endParaRPr lang="en-US">
                        <a:solidFill>
                          <a:prstClr val="black"/>
                        </a:solidFill>
                      </a:endParaRPr>
                    </a:p>
                  </p:txBody>
                </p:sp>
                <p:sp>
                  <p:nvSpPr>
                    <p:cNvPr id="9328" name="Freeform 248"/>
                    <p:cNvSpPr>
                      <a:spLocks/>
                    </p:cNvSpPr>
                    <p:nvPr/>
                  </p:nvSpPr>
                  <p:spPr bwMode="auto">
                    <a:xfrm>
                      <a:off x="1407" y="3224"/>
                      <a:ext cx="113" cy="68"/>
                    </a:xfrm>
                    <a:custGeom>
                      <a:avLst/>
                      <a:gdLst>
                        <a:gd name="T0" fmla="*/ 57 w 113"/>
                        <a:gd name="T1" fmla="*/ 68 h 68"/>
                        <a:gd name="T2" fmla="*/ 79 w 113"/>
                        <a:gd name="T3" fmla="*/ 67 h 68"/>
                        <a:gd name="T4" fmla="*/ 96 w 113"/>
                        <a:gd name="T5" fmla="*/ 61 h 68"/>
                        <a:gd name="T6" fmla="*/ 109 w 113"/>
                        <a:gd name="T7" fmla="*/ 50 h 68"/>
                        <a:gd name="T8" fmla="*/ 113 w 113"/>
                        <a:gd name="T9" fmla="*/ 39 h 68"/>
                        <a:gd name="T10" fmla="*/ 109 w 113"/>
                        <a:gd name="T11" fmla="*/ 26 h 68"/>
                        <a:gd name="T12" fmla="*/ 96 w 113"/>
                        <a:gd name="T13" fmla="*/ 13 h 68"/>
                        <a:gd name="T14" fmla="*/ 79 w 113"/>
                        <a:gd name="T15" fmla="*/ 4 h 68"/>
                        <a:gd name="T16" fmla="*/ 57 w 113"/>
                        <a:gd name="T17" fmla="*/ 0 h 68"/>
                        <a:gd name="T18" fmla="*/ 35 w 113"/>
                        <a:gd name="T19" fmla="*/ 4 h 68"/>
                        <a:gd name="T20" fmla="*/ 16 w 113"/>
                        <a:gd name="T21" fmla="*/ 13 h 68"/>
                        <a:gd name="T22" fmla="*/ 5 w 113"/>
                        <a:gd name="T23" fmla="*/ 26 h 68"/>
                        <a:gd name="T24" fmla="*/ 0 w 113"/>
                        <a:gd name="T25" fmla="*/ 39 h 68"/>
                        <a:gd name="T26" fmla="*/ 5 w 113"/>
                        <a:gd name="T27" fmla="*/ 50 h 68"/>
                        <a:gd name="T28" fmla="*/ 16 w 113"/>
                        <a:gd name="T29" fmla="*/ 61 h 68"/>
                        <a:gd name="T30" fmla="*/ 35 w 113"/>
                        <a:gd name="T31" fmla="*/ 67 h 68"/>
                        <a:gd name="T32" fmla="*/ 57 w 113"/>
                        <a:gd name="T33" fmla="*/ 68 h 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3"/>
                        <a:gd name="T52" fmla="*/ 0 h 68"/>
                        <a:gd name="T53" fmla="*/ 113 w 113"/>
                        <a:gd name="T54" fmla="*/ 68 h 6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3" h="68">
                          <a:moveTo>
                            <a:pt x="57" y="68"/>
                          </a:moveTo>
                          <a:lnTo>
                            <a:pt x="79" y="67"/>
                          </a:lnTo>
                          <a:lnTo>
                            <a:pt x="96" y="61"/>
                          </a:lnTo>
                          <a:lnTo>
                            <a:pt x="109" y="50"/>
                          </a:lnTo>
                          <a:lnTo>
                            <a:pt x="113" y="39"/>
                          </a:lnTo>
                          <a:lnTo>
                            <a:pt x="109" y="26"/>
                          </a:lnTo>
                          <a:lnTo>
                            <a:pt x="96" y="13"/>
                          </a:lnTo>
                          <a:lnTo>
                            <a:pt x="79" y="4"/>
                          </a:lnTo>
                          <a:lnTo>
                            <a:pt x="57" y="0"/>
                          </a:lnTo>
                          <a:lnTo>
                            <a:pt x="35" y="4"/>
                          </a:lnTo>
                          <a:lnTo>
                            <a:pt x="16" y="13"/>
                          </a:lnTo>
                          <a:lnTo>
                            <a:pt x="5" y="26"/>
                          </a:lnTo>
                          <a:lnTo>
                            <a:pt x="0" y="39"/>
                          </a:lnTo>
                          <a:lnTo>
                            <a:pt x="5" y="50"/>
                          </a:lnTo>
                          <a:lnTo>
                            <a:pt x="16" y="61"/>
                          </a:lnTo>
                          <a:lnTo>
                            <a:pt x="35" y="67"/>
                          </a:lnTo>
                          <a:lnTo>
                            <a:pt x="57" y="68"/>
                          </a:lnTo>
                          <a:close/>
                        </a:path>
                      </a:pathLst>
                    </a:custGeom>
                    <a:solidFill>
                      <a:srgbClr val="CFCFCF"/>
                    </a:solidFill>
                    <a:ln w="0">
                      <a:solidFill>
                        <a:srgbClr val="CFCFCF"/>
                      </a:solidFill>
                      <a:round/>
                      <a:headEnd/>
                      <a:tailEnd/>
                    </a:ln>
                  </p:spPr>
                  <p:txBody>
                    <a:bodyPr/>
                    <a:lstStyle/>
                    <a:p>
                      <a:pPr defTabSz="457200"/>
                      <a:endParaRPr lang="en-US">
                        <a:solidFill>
                          <a:prstClr val="black"/>
                        </a:solidFill>
                      </a:endParaRPr>
                    </a:p>
                  </p:txBody>
                </p:sp>
                <p:sp>
                  <p:nvSpPr>
                    <p:cNvPr id="9329" name="Freeform 249"/>
                    <p:cNvSpPr>
                      <a:spLocks/>
                    </p:cNvSpPr>
                    <p:nvPr/>
                  </p:nvSpPr>
                  <p:spPr bwMode="auto">
                    <a:xfrm>
                      <a:off x="1422" y="3226"/>
                      <a:ext cx="85" cy="52"/>
                    </a:xfrm>
                    <a:custGeom>
                      <a:avLst/>
                      <a:gdLst>
                        <a:gd name="T0" fmla="*/ 42 w 85"/>
                        <a:gd name="T1" fmla="*/ 52 h 52"/>
                        <a:gd name="T2" fmla="*/ 64 w 85"/>
                        <a:gd name="T3" fmla="*/ 50 h 52"/>
                        <a:gd name="T4" fmla="*/ 79 w 85"/>
                        <a:gd name="T5" fmla="*/ 41 h 52"/>
                        <a:gd name="T6" fmla="*/ 85 w 85"/>
                        <a:gd name="T7" fmla="*/ 29 h 52"/>
                        <a:gd name="T8" fmla="*/ 83 w 85"/>
                        <a:gd name="T9" fmla="*/ 20 h 52"/>
                        <a:gd name="T10" fmla="*/ 72 w 85"/>
                        <a:gd name="T11" fmla="*/ 9 h 52"/>
                        <a:gd name="T12" fmla="*/ 59 w 85"/>
                        <a:gd name="T13" fmla="*/ 3 h 52"/>
                        <a:gd name="T14" fmla="*/ 42 w 85"/>
                        <a:gd name="T15" fmla="*/ 0 h 52"/>
                        <a:gd name="T16" fmla="*/ 25 w 85"/>
                        <a:gd name="T17" fmla="*/ 3 h 52"/>
                        <a:gd name="T18" fmla="*/ 11 w 85"/>
                        <a:gd name="T19" fmla="*/ 9 h 52"/>
                        <a:gd name="T20" fmla="*/ 1 w 85"/>
                        <a:gd name="T21" fmla="*/ 20 h 52"/>
                        <a:gd name="T22" fmla="*/ 0 w 85"/>
                        <a:gd name="T23" fmla="*/ 29 h 52"/>
                        <a:gd name="T24" fmla="*/ 5 w 85"/>
                        <a:gd name="T25" fmla="*/ 41 h 52"/>
                        <a:gd name="T26" fmla="*/ 20 w 85"/>
                        <a:gd name="T27" fmla="*/ 50 h 52"/>
                        <a:gd name="T28" fmla="*/ 42 w 85"/>
                        <a:gd name="T29" fmla="*/ 52 h 5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5"/>
                        <a:gd name="T46" fmla="*/ 0 h 52"/>
                        <a:gd name="T47" fmla="*/ 85 w 85"/>
                        <a:gd name="T48" fmla="*/ 52 h 5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5" h="52">
                          <a:moveTo>
                            <a:pt x="42" y="52"/>
                          </a:moveTo>
                          <a:lnTo>
                            <a:pt x="64" y="50"/>
                          </a:lnTo>
                          <a:lnTo>
                            <a:pt x="79" y="41"/>
                          </a:lnTo>
                          <a:lnTo>
                            <a:pt x="85" y="29"/>
                          </a:lnTo>
                          <a:lnTo>
                            <a:pt x="83" y="20"/>
                          </a:lnTo>
                          <a:lnTo>
                            <a:pt x="72" y="9"/>
                          </a:lnTo>
                          <a:lnTo>
                            <a:pt x="59" y="3"/>
                          </a:lnTo>
                          <a:lnTo>
                            <a:pt x="42" y="0"/>
                          </a:lnTo>
                          <a:lnTo>
                            <a:pt x="25" y="3"/>
                          </a:lnTo>
                          <a:lnTo>
                            <a:pt x="11" y="9"/>
                          </a:lnTo>
                          <a:lnTo>
                            <a:pt x="1" y="20"/>
                          </a:lnTo>
                          <a:lnTo>
                            <a:pt x="0" y="29"/>
                          </a:lnTo>
                          <a:lnTo>
                            <a:pt x="5" y="41"/>
                          </a:lnTo>
                          <a:lnTo>
                            <a:pt x="20" y="50"/>
                          </a:lnTo>
                          <a:lnTo>
                            <a:pt x="42" y="52"/>
                          </a:lnTo>
                          <a:close/>
                        </a:path>
                      </a:pathLst>
                    </a:custGeom>
                    <a:solidFill>
                      <a:srgbClr val="E7E7E7"/>
                    </a:solidFill>
                    <a:ln w="0">
                      <a:solidFill>
                        <a:srgbClr val="E7E7E7"/>
                      </a:solidFill>
                      <a:round/>
                      <a:headEnd/>
                      <a:tailEnd/>
                    </a:ln>
                  </p:spPr>
                  <p:txBody>
                    <a:bodyPr/>
                    <a:lstStyle/>
                    <a:p>
                      <a:pPr defTabSz="457200"/>
                      <a:endParaRPr lang="en-US">
                        <a:solidFill>
                          <a:prstClr val="black"/>
                        </a:solidFill>
                      </a:endParaRPr>
                    </a:p>
                  </p:txBody>
                </p:sp>
                <p:sp>
                  <p:nvSpPr>
                    <p:cNvPr id="9330" name="Freeform 250"/>
                    <p:cNvSpPr>
                      <a:spLocks/>
                    </p:cNvSpPr>
                    <p:nvPr/>
                  </p:nvSpPr>
                  <p:spPr bwMode="auto">
                    <a:xfrm>
                      <a:off x="1434" y="3228"/>
                      <a:ext cx="60" cy="35"/>
                    </a:xfrm>
                    <a:custGeom>
                      <a:avLst/>
                      <a:gdLst>
                        <a:gd name="T0" fmla="*/ 30 w 60"/>
                        <a:gd name="T1" fmla="*/ 35 h 35"/>
                        <a:gd name="T2" fmla="*/ 45 w 60"/>
                        <a:gd name="T3" fmla="*/ 33 h 35"/>
                        <a:gd name="T4" fmla="*/ 56 w 60"/>
                        <a:gd name="T5" fmla="*/ 27 h 35"/>
                        <a:gd name="T6" fmla="*/ 60 w 60"/>
                        <a:gd name="T7" fmla="*/ 20 h 35"/>
                        <a:gd name="T8" fmla="*/ 56 w 60"/>
                        <a:gd name="T9" fmla="*/ 11 h 35"/>
                        <a:gd name="T10" fmla="*/ 45 w 60"/>
                        <a:gd name="T11" fmla="*/ 1 h 35"/>
                        <a:gd name="T12" fmla="*/ 30 w 60"/>
                        <a:gd name="T13" fmla="*/ 0 h 35"/>
                        <a:gd name="T14" fmla="*/ 15 w 60"/>
                        <a:gd name="T15" fmla="*/ 1 h 35"/>
                        <a:gd name="T16" fmla="*/ 4 w 60"/>
                        <a:gd name="T17" fmla="*/ 11 h 35"/>
                        <a:gd name="T18" fmla="*/ 0 w 60"/>
                        <a:gd name="T19" fmla="*/ 20 h 35"/>
                        <a:gd name="T20" fmla="*/ 4 w 60"/>
                        <a:gd name="T21" fmla="*/ 27 h 35"/>
                        <a:gd name="T22" fmla="*/ 15 w 60"/>
                        <a:gd name="T23" fmla="*/ 33 h 35"/>
                        <a:gd name="T24" fmla="*/ 30 w 60"/>
                        <a:gd name="T25" fmla="*/ 35 h 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0"/>
                        <a:gd name="T40" fmla="*/ 0 h 35"/>
                        <a:gd name="T41" fmla="*/ 60 w 60"/>
                        <a:gd name="T42" fmla="*/ 35 h 3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0" h="35">
                          <a:moveTo>
                            <a:pt x="30" y="35"/>
                          </a:moveTo>
                          <a:lnTo>
                            <a:pt x="45" y="33"/>
                          </a:lnTo>
                          <a:lnTo>
                            <a:pt x="56" y="27"/>
                          </a:lnTo>
                          <a:lnTo>
                            <a:pt x="60" y="20"/>
                          </a:lnTo>
                          <a:lnTo>
                            <a:pt x="56" y="11"/>
                          </a:lnTo>
                          <a:lnTo>
                            <a:pt x="45" y="1"/>
                          </a:lnTo>
                          <a:lnTo>
                            <a:pt x="30" y="0"/>
                          </a:lnTo>
                          <a:lnTo>
                            <a:pt x="15" y="1"/>
                          </a:lnTo>
                          <a:lnTo>
                            <a:pt x="4" y="11"/>
                          </a:lnTo>
                          <a:lnTo>
                            <a:pt x="0" y="20"/>
                          </a:lnTo>
                          <a:lnTo>
                            <a:pt x="4" y="27"/>
                          </a:lnTo>
                          <a:lnTo>
                            <a:pt x="15" y="33"/>
                          </a:lnTo>
                          <a:lnTo>
                            <a:pt x="30" y="35"/>
                          </a:lnTo>
                          <a:close/>
                        </a:path>
                      </a:pathLst>
                    </a:custGeom>
                    <a:solidFill>
                      <a:srgbClr val="FFFFFF"/>
                    </a:solidFill>
                    <a:ln w="0">
                      <a:solidFill>
                        <a:srgbClr val="FFFFFF"/>
                      </a:solidFill>
                      <a:round/>
                      <a:headEnd/>
                      <a:tailEnd/>
                    </a:ln>
                  </p:spPr>
                  <p:txBody>
                    <a:bodyPr/>
                    <a:lstStyle/>
                    <a:p>
                      <a:pPr defTabSz="457200"/>
                      <a:endParaRPr lang="en-US">
                        <a:solidFill>
                          <a:prstClr val="black"/>
                        </a:solidFill>
                      </a:endParaRPr>
                    </a:p>
                  </p:txBody>
                </p:sp>
              </p:grpSp>
              <p:grpSp>
                <p:nvGrpSpPr>
                  <p:cNvPr id="15" name="Group 422"/>
                  <p:cNvGrpSpPr>
                    <a:grpSpLocks/>
                  </p:cNvGrpSpPr>
                  <p:nvPr/>
                </p:nvGrpSpPr>
                <p:grpSpPr bwMode="auto">
                  <a:xfrm>
                    <a:off x="1597" y="1478"/>
                    <a:ext cx="864" cy="457"/>
                    <a:chOff x="1636" y="1430"/>
                    <a:chExt cx="864" cy="457"/>
                  </a:xfrm>
                </p:grpSpPr>
                <p:sp>
                  <p:nvSpPr>
                    <p:cNvPr id="9255" name="Freeform 375"/>
                    <p:cNvSpPr>
                      <a:spLocks/>
                    </p:cNvSpPr>
                    <p:nvPr/>
                  </p:nvSpPr>
                  <p:spPr bwMode="auto">
                    <a:xfrm>
                      <a:off x="2195" y="1702"/>
                      <a:ext cx="152" cy="168"/>
                    </a:xfrm>
                    <a:custGeom>
                      <a:avLst/>
                      <a:gdLst>
                        <a:gd name="T0" fmla="*/ 0 w 152"/>
                        <a:gd name="T1" fmla="*/ 0 h 168"/>
                        <a:gd name="T2" fmla="*/ 0 w 152"/>
                        <a:gd name="T3" fmla="*/ 3 h 168"/>
                        <a:gd name="T4" fmla="*/ 0 w 152"/>
                        <a:gd name="T5" fmla="*/ 15 h 168"/>
                        <a:gd name="T6" fmla="*/ 2 w 152"/>
                        <a:gd name="T7" fmla="*/ 33 h 168"/>
                        <a:gd name="T8" fmla="*/ 5 w 152"/>
                        <a:gd name="T9" fmla="*/ 53 h 168"/>
                        <a:gd name="T10" fmla="*/ 13 w 152"/>
                        <a:gd name="T11" fmla="*/ 76 h 168"/>
                        <a:gd name="T12" fmla="*/ 24 w 152"/>
                        <a:gd name="T13" fmla="*/ 100 h 168"/>
                        <a:gd name="T14" fmla="*/ 39 w 152"/>
                        <a:gd name="T15" fmla="*/ 120 h 168"/>
                        <a:gd name="T16" fmla="*/ 59 w 152"/>
                        <a:gd name="T17" fmla="*/ 139 h 168"/>
                        <a:gd name="T18" fmla="*/ 85 w 152"/>
                        <a:gd name="T19" fmla="*/ 150 h 168"/>
                        <a:gd name="T20" fmla="*/ 78 w 152"/>
                        <a:gd name="T21" fmla="*/ 165 h 168"/>
                        <a:gd name="T22" fmla="*/ 152 w 152"/>
                        <a:gd name="T23" fmla="*/ 168 h 168"/>
                        <a:gd name="T24" fmla="*/ 124 w 152"/>
                        <a:gd name="T25" fmla="*/ 98 h 168"/>
                        <a:gd name="T26" fmla="*/ 115 w 152"/>
                        <a:gd name="T27" fmla="*/ 115 h 168"/>
                        <a:gd name="T28" fmla="*/ 111 w 152"/>
                        <a:gd name="T29" fmla="*/ 115 h 168"/>
                        <a:gd name="T30" fmla="*/ 106 w 152"/>
                        <a:gd name="T31" fmla="*/ 117 h 168"/>
                        <a:gd name="T32" fmla="*/ 96 w 152"/>
                        <a:gd name="T33" fmla="*/ 115 h 168"/>
                        <a:gd name="T34" fmla="*/ 83 w 152"/>
                        <a:gd name="T35" fmla="*/ 111 h 168"/>
                        <a:gd name="T36" fmla="*/ 68 w 152"/>
                        <a:gd name="T37" fmla="*/ 104 h 168"/>
                        <a:gd name="T38" fmla="*/ 52 w 152"/>
                        <a:gd name="T39" fmla="*/ 89 h 168"/>
                        <a:gd name="T40" fmla="*/ 35 w 152"/>
                        <a:gd name="T41" fmla="*/ 68 h 168"/>
                        <a:gd name="T42" fmla="*/ 16 w 152"/>
                        <a:gd name="T43" fmla="*/ 39 h 168"/>
                        <a:gd name="T44" fmla="*/ 0 w 152"/>
                        <a:gd name="T45" fmla="*/ 0 h 16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2"/>
                        <a:gd name="T70" fmla="*/ 0 h 168"/>
                        <a:gd name="T71" fmla="*/ 152 w 152"/>
                        <a:gd name="T72" fmla="*/ 168 h 16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2" h="168">
                          <a:moveTo>
                            <a:pt x="0" y="0"/>
                          </a:moveTo>
                          <a:lnTo>
                            <a:pt x="0" y="3"/>
                          </a:lnTo>
                          <a:lnTo>
                            <a:pt x="0" y="15"/>
                          </a:lnTo>
                          <a:lnTo>
                            <a:pt x="2" y="33"/>
                          </a:lnTo>
                          <a:lnTo>
                            <a:pt x="5" y="53"/>
                          </a:lnTo>
                          <a:lnTo>
                            <a:pt x="13" y="76"/>
                          </a:lnTo>
                          <a:lnTo>
                            <a:pt x="24" y="100"/>
                          </a:lnTo>
                          <a:lnTo>
                            <a:pt x="39" y="120"/>
                          </a:lnTo>
                          <a:lnTo>
                            <a:pt x="59" y="139"/>
                          </a:lnTo>
                          <a:lnTo>
                            <a:pt x="85" y="150"/>
                          </a:lnTo>
                          <a:lnTo>
                            <a:pt x="78" y="165"/>
                          </a:lnTo>
                          <a:lnTo>
                            <a:pt x="152" y="168"/>
                          </a:lnTo>
                          <a:lnTo>
                            <a:pt x="124" y="98"/>
                          </a:lnTo>
                          <a:lnTo>
                            <a:pt x="115" y="115"/>
                          </a:lnTo>
                          <a:lnTo>
                            <a:pt x="111" y="115"/>
                          </a:lnTo>
                          <a:lnTo>
                            <a:pt x="106" y="117"/>
                          </a:lnTo>
                          <a:lnTo>
                            <a:pt x="96" y="115"/>
                          </a:lnTo>
                          <a:lnTo>
                            <a:pt x="83" y="111"/>
                          </a:lnTo>
                          <a:lnTo>
                            <a:pt x="68" y="104"/>
                          </a:lnTo>
                          <a:lnTo>
                            <a:pt x="52" y="89"/>
                          </a:lnTo>
                          <a:lnTo>
                            <a:pt x="35" y="68"/>
                          </a:lnTo>
                          <a:lnTo>
                            <a:pt x="16" y="39"/>
                          </a:lnTo>
                          <a:lnTo>
                            <a:pt x="0" y="0"/>
                          </a:lnTo>
                          <a:close/>
                        </a:path>
                      </a:pathLst>
                    </a:custGeom>
                    <a:solidFill>
                      <a:srgbClr val="00FFFF"/>
                    </a:solidFill>
                    <a:ln w="0">
                      <a:solidFill>
                        <a:srgbClr val="00FFFF"/>
                      </a:solidFill>
                      <a:round/>
                      <a:headEnd/>
                      <a:tailEnd/>
                    </a:ln>
                  </p:spPr>
                  <p:txBody>
                    <a:bodyPr/>
                    <a:lstStyle/>
                    <a:p>
                      <a:pPr defTabSz="457200"/>
                      <a:endParaRPr lang="en-US">
                        <a:solidFill>
                          <a:prstClr val="black"/>
                        </a:solidFill>
                      </a:endParaRPr>
                    </a:p>
                  </p:txBody>
                </p:sp>
                <p:sp>
                  <p:nvSpPr>
                    <p:cNvPr id="9256" name="Freeform 376"/>
                    <p:cNvSpPr>
                      <a:spLocks/>
                    </p:cNvSpPr>
                    <p:nvPr/>
                  </p:nvSpPr>
                  <p:spPr bwMode="auto">
                    <a:xfrm>
                      <a:off x="2199" y="1711"/>
                      <a:ext cx="144" cy="176"/>
                    </a:xfrm>
                    <a:custGeom>
                      <a:avLst/>
                      <a:gdLst>
                        <a:gd name="T0" fmla="*/ 0 w 144"/>
                        <a:gd name="T1" fmla="*/ 0 h 176"/>
                        <a:gd name="T2" fmla="*/ 0 w 144"/>
                        <a:gd name="T3" fmla="*/ 4 h 176"/>
                        <a:gd name="T4" fmla="*/ 0 w 144"/>
                        <a:gd name="T5" fmla="*/ 17 h 176"/>
                        <a:gd name="T6" fmla="*/ 0 w 144"/>
                        <a:gd name="T7" fmla="*/ 33 h 176"/>
                        <a:gd name="T8" fmla="*/ 3 w 144"/>
                        <a:gd name="T9" fmla="*/ 56 h 176"/>
                        <a:gd name="T10" fmla="*/ 11 w 144"/>
                        <a:gd name="T11" fmla="*/ 78 h 176"/>
                        <a:gd name="T12" fmla="*/ 20 w 144"/>
                        <a:gd name="T13" fmla="*/ 102 h 176"/>
                        <a:gd name="T14" fmla="*/ 35 w 144"/>
                        <a:gd name="T15" fmla="*/ 122 h 176"/>
                        <a:gd name="T16" fmla="*/ 53 w 144"/>
                        <a:gd name="T17" fmla="*/ 141 h 176"/>
                        <a:gd name="T18" fmla="*/ 79 w 144"/>
                        <a:gd name="T19" fmla="*/ 156 h 176"/>
                        <a:gd name="T20" fmla="*/ 72 w 144"/>
                        <a:gd name="T21" fmla="*/ 169 h 176"/>
                        <a:gd name="T22" fmla="*/ 144 w 144"/>
                        <a:gd name="T23" fmla="*/ 176 h 176"/>
                        <a:gd name="T24" fmla="*/ 118 w 144"/>
                        <a:gd name="T25" fmla="*/ 102 h 176"/>
                        <a:gd name="T26" fmla="*/ 109 w 144"/>
                        <a:gd name="T27" fmla="*/ 121 h 176"/>
                        <a:gd name="T28" fmla="*/ 107 w 144"/>
                        <a:gd name="T29" fmla="*/ 121 h 176"/>
                        <a:gd name="T30" fmla="*/ 100 w 144"/>
                        <a:gd name="T31" fmla="*/ 121 h 176"/>
                        <a:gd name="T32" fmla="*/ 90 w 144"/>
                        <a:gd name="T33" fmla="*/ 119 h 176"/>
                        <a:gd name="T34" fmla="*/ 79 w 144"/>
                        <a:gd name="T35" fmla="*/ 115 h 176"/>
                        <a:gd name="T36" fmla="*/ 64 w 144"/>
                        <a:gd name="T37" fmla="*/ 106 h 176"/>
                        <a:gd name="T38" fmla="*/ 48 w 144"/>
                        <a:gd name="T39" fmla="*/ 93 h 176"/>
                        <a:gd name="T40" fmla="*/ 31 w 144"/>
                        <a:gd name="T41" fmla="*/ 70 h 176"/>
                        <a:gd name="T42" fmla="*/ 14 w 144"/>
                        <a:gd name="T43" fmla="*/ 41 h 176"/>
                        <a:gd name="T44" fmla="*/ 0 w 144"/>
                        <a:gd name="T45" fmla="*/ 0 h 17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44"/>
                        <a:gd name="T70" fmla="*/ 0 h 176"/>
                        <a:gd name="T71" fmla="*/ 144 w 144"/>
                        <a:gd name="T72" fmla="*/ 176 h 17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44" h="176">
                          <a:moveTo>
                            <a:pt x="0" y="0"/>
                          </a:moveTo>
                          <a:lnTo>
                            <a:pt x="0" y="4"/>
                          </a:lnTo>
                          <a:lnTo>
                            <a:pt x="0" y="17"/>
                          </a:lnTo>
                          <a:lnTo>
                            <a:pt x="0" y="33"/>
                          </a:lnTo>
                          <a:lnTo>
                            <a:pt x="3" y="56"/>
                          </a:lnTo>
                          <a:lnTo>
                            <a:pt x="11" y="78"/>
                          </a:lnTo>
                          <a:lnTo>
                            <a:pt x="20" y="102"/>
                          </a:lnTo>
                          <a:lnTo>
                            <a:pt x="35" y="122"/>
                          </a:lnTo>
                          <a:lnTo>
                            <a:pt x="53" y="141"/>
                          </a:lnTo>
                          <a:lnTo>
                            <a:pt x="79" y="156"/>
                          </a:lnTo>
                          <a:lnTo>
                            <a:pt x="72" y="169"/>
                          </a:lnTo>
                          <a:lnTo>
                            <a:pt x="144" y="176"/>
                          </a:lnTo>
                          <a:lnTo>
                            <a:pt x="118" y="102"/>
                          </a:lnTo>
                          <a:lnTo>
                            <a:pt x="109" y="121"/>
                          </a:lnTo>
                          <a:lnTo>
                            <a:pt x="107" y="121"/>
                          </a:lnTo>
                          <a:lnTo>
                            <a:pt x="100" y="121"/>
                          </a:lnTo>
                          <a:lnTo>
                            <a:pt x="90" y="119"/>
                          </a:lnTo>
                          <a:lnTo>
                            <a:pt x="79" y="115"/>
                          </a:lnTo>
                          <a:lnTo>
                            <a:pt x="64" y="106"/>
                          </a:lnTo>
                          <a:lnTo>
                            <a:pt x="48" y="93"/>
                          </a:lnTo>
                          <a:lnTo>
                            <a:pt x="31" y="70"/>
                          </a:lnTo>
                          <a:lnTo>
                            <a:pt x="14" y="41"/>
                          </a:lnTo>
                          <a:lnTo>
                            <a:pt x="0" y="0"/>
                          </a:lnTo>
                          <a:close/>
                        </a:path>
                      </a:pathLst>
                    </a:custGeom>
                    <a:solidFill>
                      <a:srgbClr val="0000FF"/>
                    </a:solidFill>
                    <a:ln w="0">
                      <a:solidFill>
                        <a:srgbClr val="0000FF"/>
                      </a:solidFill>
                      <a:round/>
                      <a:headEnd/>
                      <a:tailEnd/>
                    </a:ln>
                  </p:spPr>
                  <p:txBody>
                    <a:bodyPr/>
                    <a:lstStyle/>
                    <a:p>
                      <a:pPr defTabSz="457200"/>
                      <a:endParaRPr lang="en-US">
                        <a:solidFill>
                          <a:prstClr val="black"/>
                        </a:solidFill>
                      </a:endParaRPr>
                    </a:p>
                  </p:txBody>
                </p:sp>
                <p:sp>
                  <p:nvSpPr>
                    <p:cNvPr id="9257" name="Text Box 414"/>
                    <p:cNvSpPr txBox="1">
                      <a:spLocks noChangeArrowheads="1"/>
                    </p:cNvSpPr>
                    <p:nvPr/>
                  </p:nvSpPr>
                  <p:spPr bwMode="auto">
                    <a:xfrm>
                      <a:off x="1636" y="1430"/>
                      <a:ext cx="864" cy="301"/>
                    </a:xfrm>
                    <a:prstGeom prst="rect">
                      <a:avLst/>
                    </a:prstGeom>
                    <a:noFill/>
                    <a:ln w="9525">
                      <a:noFill/>
                      <a:miter lim="800000"/>
                      <a:headEnd/>
                      <a:tailEnd/>
                    </a:ln>
                  </p:spPr>
                  <p:txBody>
                    <a:bodyPr>
                      <a:spAutoFit/>
                    </a:bodyPr>
                    <a:lstStyle/>
                    <a:p>
                      <a:pPr algn="ctr" defTabSz="457200" eaLnBrk="0" hangingPunct="0">
                        <a:spcBef>
                          <a:spcPct val="50000"/>
                        </a:spcBef>
                      </a:pPr>
                      <a:r>
                        <a:rPr lang="en-US" sz="1200" dirty="0">
                          <a:solidFill>
                            <a:srgbClr val="000000"/>
                          </a:solidFill>
                          <a:latin typeface="Arial" pitchFamily="34" charset="0"/>
                          <a:cs typeface="Arial" pitchFamily="34" charset="0"/>
                        </a:rPr>
                        <a:t>Add 5 </a:t>
                      </a:r>
                      <a:r>
                        <a:rPr lang="en-US" sz="1200" dirty="0" err="1">
                          <a:solidFill>
                            <a:srgbClr val="000000"/>
                          </a:solidFill>
                          <a:latin typeface="Arial" pitchFamily="34" charset="0"/>
                          <a:cs typeface="Arial" pitchFamily="34" charset="0"/>
                        </a:rPr>
                        <a:t>cryomodules</a:t>
                      </a:r>
                      <a:endParaRPr lang="en-US" sz="1200" dirty="0">
                        <a:solidFill>
                          <a:srgbClr val="000000"/>
                        </a:solidFill>
                        <a:latin typeface="Arial" pitchFamily="34" charset="0"/>
                        <a:cs typeface="Arial" pitchFamily="34" charset="0"/>
                      </a:endParaRPr>
                    </a:p>
                  </p:txBody>
                </p:sp>
              </p:grpSp>
              <p:grpSp>
                <p:nvGrpSpPr>
                  <p:cNvPr id="16" name="Group 420"/>
                  <p:cNvGrpSpPr>
                    <a:grpSpLocks/>
                  </p:cNvGrpSpPr>
                  <p:nvPr/>
                </p:nvGrpSpPr>
                <p:grpSpPr bwMode="auto">
                  <a:xfrm>
                    <a:off x="2313" y="2697"/>
                    <a:ext cx="864" cy="436"/>
                    <a:chOff x="2352" y="2649"/>
                    <a:chExt cx="864" cy="436"/>
                  </a:xfrm>
                </p:grpSpPr>
                <p:sp>
                  <p:nvSpPr>
                    <p:cNvPr id="9252" name="Freeform 371"/>
                    <p:cNvSpPr>
                      <a:spLocks/>
                    </p:cNvSpPr>
                    <p:nvPr/>
                  </p:nvSpPr>
                  <p:spPr bwMode="auto">
                    <a:xfrm>
                      <a:off x="2580" y="2649"/>
                      <a:ext cx="176" cy="146"/>
                    </a:xfrm>
                    <a:custGeom>
                      <a:avLst/>
                      <a:gdLst>
                        <a:gd name="T0" fmla="*/ 176 w 176"/>
                        <a:gd name="T1" fmla="*/ 144 h 146"/>
                        <a:gd name="T2" fmla="*/ 172 w 176"/>
                        <a:gd name="T3" fmla="*/ 146 h 146"/>
                        <a:gd name="T4" fmla="*/ 159 w 176"/>
                        <a:gd name="T5" fmla="*/ 144 h 146"/>
                        <a:gd name="T6" fmla="*/ 143 w 176"/>
                        <a:gd name="T7" fmla="*/ 144 h 146"/>
                        <a:gd name="T8" fmla="*/ 122 w 176"/>
                        <a:gd name="T9" fmla="*/ 141 h 146"/>
                        <a:gd name="T10" fmla="*/ 98 w 176"/>
                        <a:gd name="T11" fmla="*/ 135 h 146"/>
                        <a:gd name="T12" fmla="*/ 74 w 176"/>
                        <a:gd name="T13" fmla="*/ 126 h 146"/>
                        <a:gd name="T14" fmla="*/ 54 w 176"/>
                        <a:gd name="T15" fmla="*/ 111 h 146"/>
                        <a:gd name="T16" fmla="*/ 33 w 176"/>
                        <a:gd name="T17" fmla="*/ 93 h 146"/>
                        <a:gd name="T18" fmla="*/ 20 w 176"/>
                        <a:gd name="T19" fmla="*/ 67 h 146"/>
                        <a:gd name="T20" fmla="*/ 7 w 176"/>
                        <a:gd name="T21" fmla="*/ 74 h 146"/>
                        <a:gd name="T22" fmla="*/ 0 w 176"/>
                        <a:gd name="T23" fmla="*/ 0 h 146"/>
                        <a:gd name="T24" fmla="*/ 72 w 176"/>
                        <a:gd name="T25" fmla="*/ 26 h 146"/>
                        <a:gd name="T26" fmla="*/ 55 w 176"/>
                        <a:gd name="T27" fmla="*/ 35 h 146"/>
                        <a:gd name="T28" fmla="*/ 55 w 176"/>
                        <a:gd name="T29" fmla="*/ 39 h 146"/>
                        <a:gd name="T30" fmla="*/ 55 w 176"/>
                        <a:gd name="T31" fmla="*/ 44 h 146"/>
                        <a:gd name="T32" fmla="*/ 55 w 176"/>
                        <a:gd name="T33" fmla="*/ 54 h 146"/>
                        <a:gd name="T34" fmla="*/ 61 w 176"/>
                        <a:gd name="T35" fmla="*/ 67 h 146"/>
                        <a:gd name="T36" fmla="*/ 68 w 176"/>
                        <a:gd name="T37" fmla="*/ 81 h 146"/>
                        <a:gd name="T38" fmla="*/ 83 w 176"/>
                        <a:gd name="T39" fmla="*/ 96 h 146"/>
                        <a:gd name="T40" fmla="*/ 106 w 176"/>
                        <a:gd name="T41" fmla="*/ 113 h 146"/>
                        <a:gd name="T42" fmla="*/ 135 w 176"/>
                        <a:gd name="T43" fmla="*/ 130 h 146"/>
                        <a:gd name="T44" fmla="*/ 176 w 176"/>
                        <a:gd name="T45" fmla="*/ 144 h 14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6"/>
                        <a:gd name="T70" fmla="*/ 0 h 146"/>
                        <a:gd name="T71" fmla="*/ 176 w 176"/>
                        <a:gd name="T72" fmla="*/ 146 h 14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6" h="146">
                          <a:moveTo>
                            <a:pt x="176" y="144"/>
                          </a:moveTo>
                          <a:lnTo>
                            <a:pt x="172" y="146"/>
                          </a:lnTo>
                          <a:lnTo>
                            <a:pt x="159" y="144"/>
                          </a:lnTo>
                          <a:lnTo>
                            <a:pt x="143" y="144"/>
                          </a:lnTo>
                          <a:lnTo>
                            <a:pt x="122" y="141"/>
                          </a:lnTo>
                          <a:lnTo>
                            <a:pt x="98" y="135"/>
                          </a:lnTo>
                          <a:lnTo>
                            <a:pt x="74" y="126"/>
                          </a:lnTo>
                          <a:lnTo>
                            <a:pt x="54" y="111"/>
                          </a:lnTo>
                          <a:lnTo>
                            <a:pt x="33" y="93"/>
                          </a:lnTo>
                          <a:lnTo>
                            <a:pt x="20" y="67"/>
                          </a:lnTo>
                          <a:lnTo>
                            <a:pt x="7" y="74"/>
                          </a:lnTo>
                          <a:lnTo>
                            <a:pt x="0" y="0"/>
                          </a:lnTo>
                          <a:lnTo>
                            <a:pt x="72" y="26"/>
                          </a:lnTo>
                          <a:lnTo>
                            <a:pt x="55" y="35"/>
                          </a:lnTo>
                          <a:lnTo>
                            <a:pt x="55" y="39"/>
                          </a:lnTo>
                          <a:lnTo>
                            <a:pt x="55" y="44"/>
                          </a:lnTo>
                          <a:lnTo>
                            <a:pt x="55" y="54"/>
                          </a:lnTo>
                          <a:lnTo>
                            <a:pt x="61" y="67"/>
                          </a:lnTo>
                          <a:lnTo>
                            <a:pt x="68" y="81"/>
                          </a:lnTo>
                          <a:lnTo>
                            <a:pt x="83" y="96"/>
                          </a:lnTo>
                          <a:lnTo>
                            <a:pt x="106" y="113"/>
                          </a:lnTo>
                          <a:lnTo>
                            <a:pt x="135" y="130"/>
                          </a:lnTo>
                          <a:lnTo>
                            <a:pt x="176" y="144"/>
                          </a:lnTo>
                          <a:close/>
                        </a:path>
                      </a:pathLst>
                    </a:custGeom>
                    <a:solidFill>
                      <a:srgbClr val="00FFFF"/>
                    </a:solidFill>
                    <a:ln w="0">
                      <a:solidFill>
                        <a:srgbClr val="00FFFF"/>
                      </a:solidFill>
                      <a:round/>
                      <a:headEnd/>
                      <a:tailEnd/>
                    </a:ln>
                  </p:spPr>
                  <p:txBody>
                    <a:bodyPr/>
                    <a:lstStyle/>
                    <a:p>
                      <a:pPr defTabSz="457200"/>
                      <a:endParaRPr lang="en-US">
                        <a:solidFill>
                          <a:prstClr val="black"/>
                        </a:solidFill>
                      </a:endParaRPr>
                    </a:p>
                  </p:txBody>
                </p:sp>
                <p:sp>
                  <p:nvSpPr>
                    <p:cNvPr id="9253" name="Freeform 372"/>
                    <p:cNvSpPr>
                      <a:spLocks/>
                    </p:cNvSpPr>
                    <p:nvPr/>
                  </p:nvSpPr>
                  <p:spPr bwMode="auto">
                    <a:xfrm>
                      <a:off x="2579" y="2663"/>
                      <a:ext cx="181" cy="139"/>
                    </a:xfrm>
                    <a:custGeom>
                      <a:avLst/>
                      <a:gdLst>
                        <a:gd name="T0" fmla="*/ 181 w 181"/>
                        <a:gd name="T1" fmla="*/ 139 h 139"/>
                        <a:gd name="T2" fmla="*/ 178 w 181"/>
                        <a:gd name="T3" fmla="*/ 139 h 139"/>
                        <a:gd name="T4" fmla="*/ 165 w 181"/>
                        <a:gd name="T5" fmla="*/ 139 h 139"/>
                        <a:gd name="T6" fmla="*/ 148 w 181"/>
                        <a:gd name="T7" fmla="*/ 139 h 139"/>
                        <a:gd name="T8" fmla="*/ 128 w 181"/>
                        <a:gd name="T9" fmla="*/ 137 h 139"/>
                        <a:gd name="T10" fmla="*/ 104 w 181"/>
                        <a:gd name="T11" fmla="*/ 131 h 139"/>
                        <a:gd name="T12" fmla="*/ 79 w 181"/>
                        <a:gd name="T13" fmla="*/ 122 h 139"/>
                        <a:gd name="T14" fmla="*/ 57 w 181"/>
                        <a:gd name="T15" fmla="*/ 109 h 139"/>
                        <a:gd name="T16" fmla="*/ 37 w 181"/>
                        <a:gd name="T17" fmla="*/ 90 h 139"/>
                        <a:gd name="T18" fmla="*/ 24 w 181"/>
                        <a:gd name="T19" fmla="*/ 64 h 139"/>
                        <a:gd name="T20" fmla="*/ 11 w 181"/>
                        <a:gd name="T21" fmla="*/ 74 h 139"/>
                        <a:gd name="T22" fmla="*/ 0 w 181"/>
                        <a:gd name="T23" fmla="*/ 0 h 139"/>
                        <a:gd name="T24" fmla="*/ 74 w 181"/>
                        <a:gd name="T25" fmla="*/ 24 h 139"/>
                        <a:gd name="T26" fmla="*/ 57 w 181"/>
                        <a:gd name="T27" fmla="*/ 33 h 139"/>
                        <a:gd name="T28" fmla="*/ 55 w 181"/>
                        <a:gd name="T29" fmla="*/ 37 h 139"/>
                        <a:gd name="T30" fmla="*/ 55 w 181"/>
                        <a:gd name="T31" fmla="*/ 42 h 139"/>
                        <a:gd name="T32" fmla="*/ 57 w 181"/>
                        <a:gd name="T33" fmla="*/ 51 h 139"/>
                        <a:gd name="T34" fmla="*/ 63 w 181"/>
                        <a:gd name="T35" fmla="*/ 64 h 139"/>
                        <a:gd name="T36" fmla="*/ 72 w 181"/>
                        <a:gd name="T37" fmla="*/ 77 h 139"/>
                        <a:gd name="T38" fmla="*/ 87 w 181"/>
                        <a:gd name="T39" fmla="*/ 94 h 139"/>
                        <a:gd name="T40" fmla="*/ 109 w 181"/>
                        <a:gd name="T41" fmla="*/ 109 h 139"/>
                        <a:gd name="T42" fmla="*/ 141 w 181"/>
                        <a:gd name="T43" fmla="*/ 124 h 139"/>
                        <a:gd name="T44" fmla="*/ 181 w 181"/>
                        <a:gd name="T45" fmla="*/ 139 h 1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81"/>
                        <a:gd name="T70" fmla="*/ 0 h 139"/>
                        <a:gd name="T71" fmla="*/ 181 w 181"/>
                        <a:gd name="T72" fmla="*/ 139 h 1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81" h="139">
                          <a:moveTo>
                            <a:pt x="181" y="139"/>
                          </a:moveTo>
                          <a:lnTo>
                            <a:pt x="178" y="139"/>
                          </a:lnTo>
                          <a:lnTo>
                            <a:pt x="165" y="139"/>
                          </a:lnTo>
                          <a:lnTo>
                            <a:pt x="148" y="139"/>
                          </a:lnTo>
                          <a:lnTo>
                            <a:pt x="128" y="137"/>
                          </a:lnTo>
                          <a:lnTo>
                            <a:pt x="104" y="131"/>
                          </a:lnTo>
                          <a:lnTo>
                            <a:pt x="79" y="122"/>
                          </a:lnTo>
                          <a:lnTo>
                            <a:pt x="57" y="109"/>
                          </a:lnTo>
                          <a:lnTo>
                            <a:pt x="37" y="90"/>
                          </a:lnTo>
                          <a:lnTo>
                            <a:pt x="24" y="64"/>
                          </a:lnTo>
                          <a:lnTo>
                            <a:pt x="11" y="74"/>
                          </a:lnTo>
                          <a:lnTo>
                            <a:pt x="0" y="0"/>
                          </a:lnTo>
                          <a:lnTo>
                            <a:pt x="74" y="24"/>
                          </a:lnTo>
                          <a:lnTo>
                            <a:pt x="57" y="33"/>
                          </a:lnTo>
                          <a:lnTo>
                            <a:pt x="55" y="37"/>
                          </a:lnTo>
                          <a:lnTo>
                            <a:pt x="55" y="42"/>
                          </a:lnTo>
                          <a:lnTo>
                            <a:pt x="57" y="51"/>
                          </a:lnTo>
                          <a:lnTo>
                            <a:pt x="63" y="64"/>
                          </a:lnTo>
                          <a:lnTo>
                            <a:pt x="72" y="77"/>
                          </a:lnTo>
                          <a:lnTo>
                            <a:pt x="87" y="94"/>
                          </a:lnTo>
                          <a:lnTo>
                            <a:pt x="109" y="109"/>
                          </a:lnTo>
                          <a:lnTo>
                            <a:pt x="141" y="124"/>
                          </a:lnTo>
                          <a:lnTo>
                            <a:pt x="181" y="139"/>
                          </a:lnTo>
                          <a:close/>
                        </a:path>
                      </a:pathLst>
                    </a:custGeom>
                    <a:solidFill>
                      <a:srgbClr val="0000FF"/>
                    </a:solidFill>
                    <a:ln w="0">
                      <a:solidFill>
                        <a:srgbClr val="0000FF"/>
                      </a:solidFill>
                      <a:round/>
                      <a:headEnd/>
                      <a:tailEnd/>
                    </a:ln>
                  </p:spPr>
                  <p:txBody>
                    <a:bodyPr/>
                    <a:lstStyle/>
                    <a:p>
                      <a:pPr defTabSz="457200"/>
                      <a:endParaRPr lang="en-US">
                        <a:solidFill>
                          <a:prstClr val="black"/>
                        </a:solidFill>
                      </a:endParaRPr>
                    </a:p>
                  </p:txBody>
                </p:sp>
                <p:sp>
                  <p:nvSpPr>
                    <p:cNvPr id="9254" name="Text Box 415"/>
                    <p:cNvSpPr txBox="1">
                      <a:spLocks noChangeArrowheads="1"/>
                    </p:cNvSpPr>
                    <p:nvPr/>
                  </p:nvSpPr>
                  <p:spPr bwMode="auto">
                    <a:xfrm>
                      <a:off x="2352" y="2784"/>
                      <a:ext cx="864" cy="301"/>
                    </a:xfrm>
                    <a:prstGeom prst="rect">
                      <a:avLst/>
                    </a:prstGeom>
                    <a:noFill/>
                    <a:ln w="9525">
                      <a:noFill/>
                      <a:miter lim="800000"/>
                      <a:headEnd/>
                      <a:tailEnd/>
                    </a:ln>
                  </p:spPr>
                  <p:txBody>
                    <a:bodyPr>
                      <a:spAutoFit/>
                    </a:bodyPr>
                    <a:lstStyle/>
                    <a:p>
                      <a:pPr algn="ctr" defTabSz="457200" eaLnBrk="0" hangingPunct="0">
                        <a:spcBef>
                          <a:spcPct val="50000"/>
                        </a:spcBef>
                      </a:pPr>
                      <a:r>
                        <a:rPr lang="en-US" sz="1200" dirty="0">
                          <a:solidFill>
                            <a:srgbClr val="000000"/>
                          </a:solidFill>
                          <a:latin typeface="Arial" pitchFamily="34" charset="0"/>
                          <a:cs typeface="Arial" pitchFamily="34" charset="0"/>
                        </a:rPr>
                        <a:t>Add 5 </a:t>
                      </a:r>
                      <a:r>
                        <a:rPr lang="en-US" sz="1200" dirty="0" err="1">
                          <a:solidFill>
                            <a:srgbClr val="000000"/>
                          </a:solidFill>
                          <a:latin typeface="Arial" pitchFamily="34" charset="0"/>
                          <a:cs typeface="Arial" pitchFamily="34" charset="0"/>
                        </a:rPr>
                        <a:t>cryomodules</a:t>
                      </a:r>
                      <a:endParaRPr lang="en-US" sz="1200" dirty="0">
                        <a:solidFill>
                          <a:srgbClr val="000000"/>
                        </a:solidFill>
                        <a:latin typeface="Arial" pitchFamily="34" charset="0"/>
                        <a:cs typeface="Arial" pitchFamily="34" charset="0"/>
                      </a:endParaRPr>
                    </a:p>
                  </p:txBody>
                </p:sp>
              </p:grpSp>
              <p:grpSp>
                <p:nvGrpSpPr>
                  <p:cNvPr id="17" name="Group 419"/>
                  <p:cNvGrpSpPr>
                    <a:grpSpLocks/>
                  </p:cNvGrpSpPr>
                  <p:nvPr/>
                </p:nvGrpSpPr>
                <p:grpSpPr bwMode="auto">
                  <a:xfrm>
                    <a:off x="2883" y="2486"/>
                    <a:ext cx="1064" cy="238"/>
                    <a:chOff x="2922" y="2438"/>
                    <a:chExt cx="1064" cy="238"/>
                  </a:xfrm>
                </p:grpSpPr>
                <p:sp>
                  <p:nvSpPr>
                    <p:cNvPr id="9249" name="Freeform 292"/>
                    <p:cNvSpPr>
                      <a:spLocks/>
                    </p:cNvSpPr>
                    <p:nvPr/>
                  </p:nvSpPr>
                  <p:spPr bwMode="auto">
                    <a:xfrm>
                      <a:off x="2933" y="2438"/>
                      <a:ext cx="176" cy="146"/>
                    </a:xfrm>
                    <a:custGeom>
                      <a:avLst/>
                      <a:gdLst>
                        <a:gd name="T0" fmla="*/ 176 w 176"/>
                        <a:gd name="T1" fmla="*/ 146 h 146"/>
                        <a:gd name="T2" fmla="*/ 172 w 176"/>
                        <a:gd name="T3" fmla="*/ 146 h 146"/>
                        <a:gd name="T4" fmla="*/ 159 w 176"/>
                        <a:gd name="T5" fmla="*/ 146 h 146"/>
                        <a:gd name="T6" fmla="*/ 143 w 176"/>
                        <a:gd name="T7" fmla="*/ 144 h 146"/>
                        <a:gd name="T8" fmla="*/ 120 w 176"/>
                        <a:gd name="T9" fmla="*/ 141 h 146"/>
                        <a:gd name="T10" fmla="*/ 98 w 176"/>
                        <a:gd name="T11" fmla="*/ 135 h 146"/>
                        <a:gd name="T12" fmla="*/ 74 w 176"/>
                        <a:gd name="T13" fmla="*/ 126 h 146"/>
                        <a:gd name="T14" fmla="*/ 52 w 176"/>
                        <a:gd name="T15" fmla="*/ 111 h 146"/>
                        <a:gd name="T16" fmla="*/ 33 w 176"/>
                        <a:gd name="T17" fmla="*/ 93 h 146"/>
                        <a:gd name="T18" fmla="*/ 20 w 176"/>
                        <a:gd name="T19" fmla="*/ 67 h 146"/>
                        <a:gd name="T20" fmla="*/ 7 w 176"/>
                        <a:gd name="T21" fmla="*/ 74 h 146"/>
                        <a:gd name="T22" fmla="*/ 0 w 176"/>
                        <a:gd name="T23" fmla="*/ 0 h 146"/>
                        <a:gd name="T24" fmla="*/ 72 w 176"/>
                        <a:gd name="T25" fmla="*/ 26 h 146"/>
                        <a:gd name="T26" fmla="*/ 55 w 176"/>
                        <a:gd name="T27" fmla="*/ 37 h 146"/>
                        <a:gd name="T28" fmla="*/ 54 w 176"/>
                        <a:gd name="T29" fmla="*/ 39 h 146"/>
                        <a:gd name="T30" fmla="*/ 54 w 176"/>
                        <a:gd name="T31" fmla="*/ 44 h 146"/>
                        <a:gd name="T32" fmla="*/ 55 w 176"/>
                        <a:gd name="T33" fmla="*/ 54 h 146"/>
                        <a:gd name="T34" fmla="*/ 61 w 176"/>
                        <a:gd name="T35" fmla="*/ 67 h 146"/>
                        <a:gd name="T36" fmla="*/ 68 w 176"/>
                        <a:gd name="T37" fmla="*/ 81 h 146"/>
                        <a:gd name="T38" fmla="*/ 83 w 176"/>
                        <a:gd name="T39" fmla="*/ 96 h 146"/>
                        <a:gd name="T40" fmla="*/ 106 w 176"/>
                        <a:gd name="T41" fmla="*/ 113 h 146"/>
                        <a:gd name="T42" fmla="*/ 135 w 176"/>
                        <a:gd name="T43" fmla="*/ 130 h 146"/>
                        <a:gd name="T44" fmla="*/ 176 w 176"/>
                        <a:gd name="T45" fmla="*/ 146 h 14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6"/>
                        <a:gd name="T70" fmla="*/ 0 h 146"/>
                        <a:gd name="T71" fmla="*/ 176 w 176"/>
                        <a:gd name="T72" fmla="*/ 146 h 14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6" h="146">
                          <a:moveTo>
                            <a:pt x="176" y="146"/>
                          </a:moveTo>
                          <a:lnTo>
                            <a:pt x="172" y="146"/>
                          </a:lnTo>
                          <a:lnTo>
                            <a:pt x="159" y="146"/>
                          </a:lnTo>
                          <a:lnTo>
                            <a:pt x="143" y="144"/>
                          </a:lnTo>
                          <a:lnTo>
                            <a:pt x="120" y="141"/>
                          </a:lnTo>
                          <a:lnTo>
                            <a:pt x="98" y="135"/>
                          </a:lnTo>
                          <a:lnTo>
                            <a:pt x="74" y="126"/>
                          </a:lnTo>
                          <a:lnTo>
                            <a:pt x="52" y="111"/>
                          </a:lnTo>
                          <a:lnTo>
                            <a:pt x="33" y="93"/>
                          </a:lnTo>
                          <a:lnTo>
                            <a:pt x="20" y="67"/>
                          </a:lnTo>
                          <a:lnTo>
                            <a:pt x="7" y="74"/>
                          </a:lnTo>
                          <a:lnTo>
                            <a:pt x="0" y="0"/>
                          </a:lnTo>
                          <a:lnTo>
                            <a:pt x="72" y="26"/>
                          </a:lnTo>
                          <a:lnTo>
                            <a:pt x="55" y="37"/>
                          </a:lnTo>
                          <a:lnTo>
                            <a:pt x="54" y="39"/>
                          </a:lnTo>
                          <a:lnTo>
                            <a:pt x="54" y="44"/>
                          </a:lnTo>
                          <a:lnTo>
                            <a:pt x="55" y="54"/>
                          </a:lnTo>
                          <a:lnTo>
                            <a:pt x="61" y="67"/>
                          </a:lnTo>
                          <a:lnTo>
                            <a:pt x="68" y="81"/>
                          </a:lnTo>
                          <a:lnTo>
                            <a:pt x="83" y="96"/>
                          </a:lnTo>
                          <a:lnTo>
                            <a:pt x="106" y="113"/>
                          </a:lnTo>
                          <a:lnTo>
                            <a:pt x="135" y="130"/>
                          </a:lnTo>
                          <a:lnTo>
                            <a:pt x="176" y="146"/>
                          </a:lnTo>
                          <a:close/>
                        </a:path>
                      </a:pathLst>
                    </a:custGeom>
                    <a:solidFill>
                      <a:srgbClr val="00FFFF"/>
                    </a:solidFill>
                    <a:ln w="0">
                      <a:solidFill>
                        <a:srgbClr val="00FFFF"/>
                      </a:solidFill>
                      <a:round/>
                      <a:headEnd/>
                      <a:tailEnd/>
                    </a:ln>
                  </p:spPr>
                  <p:txBody>
                    <a:bodyPr/>
                    <a:lstStyle/>
                    <a:p>
                      <a:pPr defTabSz="457200"/>
                      <a:endParaRPr lang="en-US">
                        <a:solidFill>
                          <a:prstClr val="black"/>
                        </a:solidFill>
                      </a:endParaRPr>
                    </a:p>
                  </p:txBody>
                </p:sp>
                <p:sp>
                  <p:nvSpPr>
                    <p:cNvPr id="9250" name="Freeform 293"/>
                    <p:cNvSpPr>
                      <a:spLocks/>
                    </p:cNvSpPr>
                    <p:nvPr/>
                  </p:nvSpPr>
                  <p:spPr bwMode="auto">
                    <a:xfrm>
                      <a:off x="2922" y="2443"/>
                      <a:ext cx="181" cy="138"/>
                    </a:xfrm>
                    <a:custGeom>
                      <a:avLst/>
                      <a:gdLst>
                        <a:gd name="T0" fmla="*/ 181 w 181"/>
                        <a:gd name="T1" fmla="*/ 138 h 138"/>
                        <a:gd name="T2" fmla="*/ 178 w 181"/>
                        <a:gd name="T3" fmla="*/ 138 h 138"/>
                        <a:gd name="T4" fmla="*/ 165 w 181"/>
                        <a:gd name="T5" fmla="*/ 138 h 138"/>
                        <a:gd name="T6" fmla="*/ 148 w 181"/>
                        <a:gd name="T7" fmla="*/ 138 h 138"/>
                        <a:gd name="T8" fmla="*/ 126 w 181"/>
                        <a:gd name="T9" fmla="*/ 136 h 138"/>
                        <a:gd name="T10" fmla="*/ 104 w 181"/>
                        <a:gd name="T11" fmla="*/ 130 h 138"/>
                        <a:gd name="T12" fmla="*/ 79 w 181"/>
                        <a:gd name="T13" fmla="*/ 121 h 138"/>
                        <a:gd name="T14" fmla="*/ 57 w 181"/>
                        <a:gd name="T15" fmla="*/ 108 h 138"/>
                        <a:gd name="T16" fmla="*/ 37 w 181"/>
                        <a:gd name="T17" fmla="*/ 89 h 138"/>
                        <a:gd name="T18" fmla="*/ 24 w 181"/>
                        <a:gd name="T19" fmla="*/ 65 h 138"/>
                        <a:gd name="T20" fmla="*/ 11 w 181"/>
                        <a:gd name="T21" fmla="*/ 73 h 138"/>
                        <a:gd name="T22" fmla="*/ 0 w 181"/>
                        <a:gd name="T23" fmla="*/ 0 h 138"/>
                        <a:gd name="T24" fmla="*/ 74 w 181"/>
                        <a:gd name="T25" fmla="*/ 23 h 138"/>
                        <a:gd name="T26" fmla="*/ 55 w 181"/>
                        <a:gd name="T27" fmla="*/ 32 h 138"/>
                        <a:gd name="T28" fmla="*/ 55 w 181"/>
                        <a:gd name="T29" fmla="*/ 36 h 138"/>
                        <a:gd name="T30" fmla="*/ 55 w 181"/>
                        <a:gd name="T31" fmla="*/ 41 h 138"/>
                        <a:gd name="T32" fmla="*/ 57 w 181"/>
                        <a:gd name="T33" fmla="*/ 50 h 138"/>
                        <a:gd name="T34" fmla="*/ 63 w 181"/>
                        <a:gd name="T35" fmla="*/ 63 h 138"/>
                        <a:gd name="T36" fmla="*/ 72 w 181"/>
                        <a:gd name="T37" fmla="*/ 78 h 138"/>
                        <a:gd name="T38" fmla="*/ 87 w 181"/>
                        <a:gd name="T39" fmla="*/ 93 h 138"/>
                        <a:gd name="T40" fmla="*/ 109 w 181"/>
                        <a:gd name="T41" fmla="*/ 108 h 138"/>
                        <a:gd name="T42" fmla="*/ 141 w 181"/>
                        <a:gd name="T43" fmla="*/ 123 h 138"/>
                        <a:gd name="T44" fmla="*/ 181 w 181"/>
                        <a:gd name="T45" fmla="*/ 138 h 1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81"/>
                        <a:gd name="T70" fmla="*/ 0 h 138"/>
                        <a:gd name="T71" fmla="*/ 181 w 181"/>
                        <a:gd name="T72" fmla="*/ 138 h 13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81" h="138">
                          <a:moveTo>
                            <a:pt x="181" y="138"/>
                          </a:moveTo>
                          <a:lnTo>
                            <a:pt x="178" y="138"/>
                          </a:lnTo>
                          <a:lnTo>
                            <a:pt x="165" y="138"/>
                          </a:lnTo>
                          <a:lnTo>
                            <a:pt x="148" y="138"/>
                          </a:lnTo>
                          <a:lnTo>
                            <a:pt x="126" y="136"/>
                          </a:lnTo>
                          <a:lnTo>
                            <a:pt x="104" y="130"/>
                          </a:lnTo>
                          <a:lnTo>
                            <a:pt x="79" y="121"/>
                          </a:lnTo>
                          <a:lnTo>
                            <a:pt x="57" y="108"/>
                          </a:lnTo>
                          <a:lnTo>
                            <a:pt x="37" y="89"/>
                          </a:lnTo>
                          <a:lnTo>
                            <a:pt x="24" y="65"/>
                          </a:lnTo>
                          <a:lnTo>
                            <a:pt x="11" y="73"/>
                          </a:lnTo>
                          <a:lnTo>
                            <a:pt x="0" y="0"/>
                          </a:lnTo>
                          <a:lnTo>
                            <a:pt x="74" y="23"/>
                          </a:lnTo>
                          <a:lnTo>
                            <a:pt x="55" y="32"/>
                          </a:lnTo>
                          <a:lnTo>
                            <a:pt x="55" y="36"/>
                          </a:lnTo>
                          <a:lnTo>
                            <a:pt x="55" y="41"/>
                          </a:lnTo>
                          <a:lnTo>
                            <a:pt x="57" y="50"/>
                          </a:lnTo>
                          <a:lnTo>
                            <a:pt x="63" y="63"/>
                          </a:lnTo>
                          <a:lnTo>
                            <a:pt x="72" y="78"/>
                          </a:lnTo>
                          <a:lnTo>
                            <a:pt x="87" y="93"/>
                          </a:lnTo>
                          <a:lnTo>
                            <a:pt x="109" y="108"/>
                          </a:lnTo>
                          <a:lnTo>
                            <a:pt x="141" y="123"/>
                          </a:lnTo>
                          <a:lnTo>
                            <a:pt x="181" y="138"/>
                          </a:lnTo>
                          <a:close/>
                        </a:path>
                      </a:pathLst>
                    </a:custGeom>
                    <a:solidFill>
                      <a:srgbClr val="0000FF"/>
                    </a:solidFill>
                    <a:ln w="0">
                      <a:solidFill>
                        <a:srgbClr val="0000FF"/>
                      </a:solidFill>
                      <a:round/>
                      <a:headEnd/>
                      <a:tailEnd/>
                    </a:ln>
                  </p:spPr>
                  <p:txBody>
                    <a:bodyPr/>
                    <a:lstStyle/>
                    <a:p>
                      <a:pPr defTabSz="457200"/>
                      <a:endParaRPr lang="en-US">
                        <a:solidFill>
                          <a:prstClr val="black"/>
                        </a:solidFill>
                      </a:endParaRPr>
                    </a:p>
                  </p:txBody>
                </p:sp>
                <p:sp>
                  <p:nvSpPr>
                    <p:cNvPr id="9251" name="Text Box 416"/>
                    <p:cNvSpPr txBox="1">
                      <a:spLocks noChangeArrowheads="1"/>
                    </p:cNvSpPr>
                    <p:nvPr/>
                  </p:nvSpPr>
                  <p:spPr bwMode="auto">
                    <a:xfrm>
                      <a:off x="2930" y="2496"/>
                      <a:ext cx="1056" cy="180"/>
                    </a:xfrm>
                    <a:prstGeom prst="rect">
                      <a:avLst/>
                    </a:prstGeom>
                    <a:noFill/>
                    <a:ln w="9525">
                      <a:noFill/>
                      <a:miter lim="800000"/>
                      <a:headEnd/>
                      <a:tailEnd/>
                    </a:ln>
                  </p:spPr>
                  <p:txBody>
                    <a:bodyPr>
                      <a:spAutoFit/>
                    </a:bodyPr>
                    <a:lstStyle/>
                    <a:p>
                      <a:pPr algn="ctr" defTabSz="457200" eaLnBrk="0" hangingPunct="0">
                        <a:spcBef>
                          <a:spcPct val="50000"/>
                        </a:spcBef>
                      </a:pPr>
                      <a:r>
                        <a:rPr lang="en-US" sz="1200" dirty="0">
                          <a:solidFill>
                            <a:srgbClr val="000000"/>
                          </a:solidFill>
                          <a:latin typeface="Arial" pitchFamily="34" charset="0"/>
                          <a:cs typeface="Arial" pitchFamily="34" charset="0"/>
                        </a:rPr>
                        <a:t>20 </a:t>
                      </a:r>
                      <a:r>
                        <a:rPr lang="en-US" sz="1200" dirty="0" err="1">
                          <a:solidFill>
                            <a:srgbClr val="000000"/>
                          </a:solidFill>
                          <a:latin typeface="Arial" pitchFamily="34" charset="0"/>
                          <a:cs typeface="Arial" pitchFamily="34" charset="0"/>
                        </a:rPr>
                        <a:t>cryomodules</a:t>
                      </a:r>
                      <a:endParaRPr lang="en-US" sz="1200" dirty="0">
                        <a:solidFill>
                          <a:srgbClr val="000000"/>
                        </a:solidFill>
                        <a:latin typeface="Arial" pitchFamily="34" charset="0"/>
                        <a:cs typeface="Arial" pitchFamily="34" charset="0"/>
                      </a:endParaRPr>
                    </a:p>
                  </p:txBody>
                </p:sp>
              </p:grpSp>
              <p:grpSp>
                <p:nvGrpSpPr>
                  <p:cNvPr id="18" name="Group 421"/>
                  <p:cNvGrpSpPr>
                    <a:grpSpLocks/>
                  </p:cNvGrpSpPr>
                  <p:nvPr/>
                </p:nvGrpSpPr>
                <p:grpSpPr bwMode="auto">
                  <a:xfrm>
                    <a:off x="642" y="2016"/>
                    <a:ext cx="1098" cy="253"/>
                    <a:chOff x="681" y="1968"/>
                    <a:chExt cx="1098" cy="253"/>
                  </a:xfrm>
                </p:grpSpPr>
                <p:sp>
                  <p:nvSpPr>
                    <p:cNvPr id="9246" name="Freeform 294"/>
                    <p:cNvSpPr>
                      <a:spLocks/>
                    </p:cNvSpPr>
                    <p:nvPr/>
                  </p:nvSpPr>
                  <p:spPr bwMode="auto">
                    <a:xfrm>
                      <a:off x="1568" y="2086"/>
                      <a:ext cx="208" cy="122"/>
                    </a:xfrm>
                    <a:custGeom>
                      <a:avLst/>
                      <a:gdLst>
                        <a:gd name="T0" fmla="*/ 0 w 208"/>
                        <a:gd name="T1" fmla="*/ 0 h 122"/>
                        <a:gd name="T2" fmla="*/ 2 w 208"/>
                        <a:gd name="T3" fmla="*/ 5 h 122"/>
                        <a:gd name="T4" fmla="*/ 7 w 208"/>
                        <a:gd name="T5" fmla="*/ 14 h 122"/>
                        <a:gd name="T6" fmla="*/ 17 w 208"/>
                        <a:gd name="T7" fmla="*/ 29 h 122"/>
                        <a:gd name="T8" fmla="*/ 28 w 208"/>
                        <a:gd name="T9" fmla="*/ 48 h 122"/>
                        <a:gd name="T10" fmla="*/ 45 w 208"/>
                        <a:gd name="T11" fmla="*/ 66 h 122"/>
                        <a:gd name="T12" fmla="*/ 63 w 208"/>
                        <a:gd name="T13" fmla="*/ 83 h 122"/>
                        <a:gd name="T14" fmla="*/ 85 w 208"/>
                        <a:gd name="T15" fmla="*/ 96 h 122"/>
                        <a:gd name="T16" fmla="*/ 111 w 208"/>
                        <a:gd name="T17" fmla="*/ 105 h 122"/>
                        <a:gd name="T18" fmla="*/ 139 w 208"/>
                        <a:gd name="T19" fmla="*/ 105 h 122"/>
                        <a:gd name="T20" fmla="*/ 137 w 208"/>
                        <a:gd name="T21" fmla="*/ 122 h 122"/>
                        <a:gd name="T22" fmla="*/ 208 w 208"/>
                        <a:gd name="T23" fmla="*/ 96 h 122"/>
                        <a:gd name="T24" fmla="*/ 154 w 208"/>
                        <a:gd name="T25" fmla="*/ 42 h 122"/>
                        <a:gd name="T26" fmla="*/ 152 w 208"/>
                        <a:gd name="T27" fmla="*/ 63 h 122"/>
                        <a:gd name="T28" fmla="*/ 150 w 208"/>
                        <a:gd name="T29" fmla="*/ 63 h 122"/>
                        <a:gd name="T30" fmla="*/ 145 w 208"/>
                        <a:gd name="T31" fmla="*/ 66 h 122"/>
                        <a:gd name="T32" fmla="*/ 135 w 208"/>
                        <a:gd name="T33" fmla="*/ 68 h 122"/>
                        <a:gd name="T34" fmla="*/ 122 w 208"/>
                        <a:gd name="T35" fmla="*/ 70 h 122"/>
                        <a:gd name="T36" fmla="*/ 106 w 208"/>
                        <a:gd name="T37" fmla="*/ 68 h 122"/>
                        <a:gd name="T38" fmla="*/ 85 w 208"/>
                        <a:gd name="T39" fmla="*/ 63 h 122"/>
                        <a:gd name="T40" fmla="*/ 61 w 208"/>
                        <a:gd name="T41" fmla="*/ 50 h 122"/>
                        <a:gd name="T42" fmla="*/ 32 w 208"/>
                        <a:gd name="T43" fmla="*/ 29 h 122"/>
                        <a:gd name="T44" fmla="*/ 0 w 208"/>
                        <a:gd name="T45" fmla="*/ 0 h 12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08"/>
                        <a:gd name="T70" fmla="*/ 0 h 122"/>
                        <a:gd name="T71" fmla="*/ 208 w 208"/>
                        <a:gd name="T72" fmla="*/ 122 h 12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08" h="122">
                          <a:moveTo>
                            <a:pt x="0" y="0"/>
                          </a:moveTo>
                          <a:lnTo>
                            <a:pt x="2" y="5"/>
                          </a:lnTo>
                          <a:lnTo>
                            <a:pt x="7" y="14"/>
                          </a:lnTo>
                          <a:lnTo>
                            <a:pt x="17" y="29"/>
                          </a:lnTo>
                          <a:lnTo>
                            <a:pt x="28" y="48"/>
                          </a:lnTo>
                          <a:lnTo>
                            <a:pt x="45" y="66"/>
                          </a:lnTo>
                          <a:lnTo>
                            <a:pt x="63" y="83"/>
                          </a:lnTo>
                          <a:lnTo>
                            <a:pt x="85" y="96"/>
                          </a:lnTo>
                          <a:lnTo>
                            <a:pt x="111" y="105"/>
                          </a:lnTo>
                          <a:lnTo>
                            <a:pt x="139" y="105"/>
                          </a:lnTo>
                          <a:lnTo>
                            <a:pt x="137" y="122"/>
                          </a:lnTo>
                          <a:lnTo>
                            <a:pt x="208" y="96"/>
                          </a:lnTo>
                          <a:lnTo>
                            <a:pt x="154" y="42"/>
                          </a:lnTo>
                          <a:lnTo>
                            <a:pt x="152" y="63"/>
                          </a:lnTo>
                          <a:lnTo>
                            <a:pt x="150" y="63"/>
                          </a:lnTo>
                          <a:lnTo>
                            <a:pt x="145" y="66"/>
                          </a:lnTo>
                          <a:lnTo>
                            <a:pt x="135" y="68"/>
                          </a:lnTo>
                          <a:lnTo>
                            <a:pt x="122" y="70"/>
                          </a:lnTo>
                          <a:lnTo>
                            <a:pt x="106" y="68"/>
                          </a:lnTo>
                          <a:lnTo>
                            <a:pt x="85" y="63"/>
                          </a:lnTo>
                          <a:lnTo>
                            <a:pt x="61" y="50"/>
                          </a:lnTo>
                          <a:lnTo>
                            <a:pt x="32" y="29"/>
                          </a:lnTo>
                          <a:lnTo>
                            <a:pt x="0" y="0"/>
                          </a:lnTo>
                          <a:close/>
                        </a:path>
                      </a:pathLst>
                    </a:custGeom>
                    <a:solidFill>
                      <a:srgbClr val="00FFFF"/>
                    </a:solidFill>
                    <a:ln w="0">
                      <a:solidFill>
                        <a:srgbClr val="00FFFF"/>
                      </a:solidFill>
                      <a:round/>
                      <a:headEnd/>
                      <a:tailEnd/>
                    </a:ln>
                  </p:spPr>
                  <p:txBody>
                    <a:bodyPr/>
                    <a:lstStyle/>
                    <a:p>
                      <a:pPr defTabSz="457200"/>
                      <a:endParaRPr lang="en-US">
                        <a:solidFill>
                          <a:prstClr val="black"/>
                        </a:solidFill>
                      </a:endParaRPr>
                    </a:p>
                  </p:txBody>
                </p:sp>
                <p:sp>
                  <p:nvSpPr>
                    <p:cNvPr id="9247" name="Freeform 295"/>
                    <p:cNvSpPr>
                      <a:spLocks/>
                    </p:cNvSpPr>
                    <p:nvPr/>
                  </p:nvSpPr>
                  <p:spPr bwMode="auto">
                    <a:xfrm>
                      <a:off x="1575" y="2095"/>
                      <a:ext cx="204" cy="126"/>
                    </a:xfrm>
                    <a:custGeom>
                      <a:avLst/>
                      <a:gdLst>
                        <a:gd name="T0" fmla="*/ 0 w 204"/>
                        <a:gd name="T1" fmla="*/ 0 h 126"/>
                        <a:gd name="T2" fmla="*/ 2 w 204"/>
                        <a:gd name="T3" fmla="*/ 4 h 126"/>
                        <a:gd name="T4" fmla="*/ 8 w 204"/>
                        <a:gd name="T5" fmla="*/ 15 h 126"/>
                        <a:gd name="T6" fmla="*/ 15 w 204"/>
                        <a:gd name="T7" fmla="*/ 29 h 126"/>
                        <a:gd name="T8" fmla="*/ 26 w 204"/>
                        <a:gd name="T9" fmla="*/ 48 h 126"/>
                        <a:gd name="T10" fmla="*/ 41 w 204"/>
                        <a:gd name="T11" fmla="*/ 67 h 126"/>
                        <a:gd name="T12" fmla="*/ 60 w 204"/>
                        <a:gd name="T13" fmla="*/ 85 h 126"/>
                        <a:gd name="T14" fmla="*/ 82 w 204"/>
                        <a:gd name="T15" fmla="*/ 98 h 126"/>
                        <a:gd name="T16" fmla="*/ 106 w 204"/>
                        <a:gd name="T17" fmla="*/ 107 h 126"/>
                        <a:gd name="T18" fmla="*/ 136 w 204"/>
                        <a:gd name="T19" fmla="*/ 109 h 126"/>
                        <a:gd name="T20" fmla="*/ 134 w 204"/>
                        <a:gd name="T21" fmla="*/ 126 h 126"/>
                        <a:gd name="T22" fmla="*/ 204 w 204"/>
                        <a:gd name="T23" fmla="*/ 104 h 126"/>
                        <a:gd name="T24" fmla="*/ 153 w 204"/>
                        <a:gd name="T25" fmla="*/ 46 h 126"/>
                        <a:gd name="T26" fmla="*/ 149 w 204"/>
                        <a:gd name="T27" fmla="*/ 67 h 126"/>
                        <a:gd name="T28" fmla="*/ 147 w 204"/>
                        <a:gd name="T29" fmla="*/ 68 h 126"/>
                        <a:gd name="T30" fmla="*/ 141 w 204"/>
                        <a:gd name="T31" fmla="*/ 70 h 126"/>
                        <a:gd name="T32" fmla="*/ 132 w 204"/>
                        <a:gd name="T33" fmla="*/ 72 h 126"/>
                        <a:gd name="T34" fmla="*/ 119 w 204"/>
                        <a:gd name="T35" fmla="*/ 74 h 126"/>
                        <a:gd name="T36" fmla="*/ 102 w 204"/>
                        <a:gd name="T37" fmla="*/ 72 h 126"/>
                        <a:gd name="T38" fmla="*/ 82 w 204"/>
                        <a:gd name="T39" fmla="*/ 65 h 126"/>
                        <a:gd name="T40" fmla="*/ 58 w 204"/>
                        <a:gd name="T41" fmla="*/ 52 h 126"/>
                        <a:gd name="T42" fmla="*/ 32 w 204"/>
                        <a:gd name="T43" fmla="*/ 29 h 126"/>
                        <a:gd name="T44" fmla="*/ 0 w 204"/>
                        <a:gd name="T45" fmla="*/ 0 h 12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04"/>
                        <a:gd name="T70" fmla="*/ 0 h 126"/>
                        <a:gd name="T71" fmla="*/ 204 w 204"/>
                        <a:gd name="T72" fmla="*/ 126 h 12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04" h="126">
                          <a:moveTo>
                            <a:pt x="0" y="0"/>
                          </a:moveTo>
                          <a:lnTo>
                            <a:pt x="2" y="4"/>
                          </a:lnTo>
                          <a:lnTo>
                            <a:pt x="8" y="15"/>
                          </a:lnTo>
                          <a:lnTo>
                            <a:pt x="15" y="29"/>
                          </a:lnTo>
                          <a:lnTo>
                            <a:pt x="26" y="48"/>
                          </a:lnTo>
                          <a:lnTo>
                            <a:pt x="41" y="67"/>
                          </a:lnTo>
                          <a:lnTo>
                            <a:pt x="60" y="85"/>
                          </a:lnTo>
                          <a:lnTo>
                            <a:pt x="82" y="98"/>
                          </a:lnTo>
                          <a:lnTo>
                            <a:pt x="106" y="107"/>
                          </a:lnTo>
                          <a:lnTo>
                            <a:pt x="136" y="109"/>
                          </a:lnTo>
                          <a:lnTo>
                            <a:pt x="134" y="126"/>
                          </a:lnTo>
                          <a:lnTo>
                            <a:pt x="204" y="104"/>
                          </a:lnTo>
                          <a:lnTo>
                            <a:pt x="153" y="46"/>
                          </a:lnTo>
                          <a:lnTo>
                            <a:pt x="149" y="67"/>
                          </a:lnTo>
                          <a:lnTo>
                            <a:pt x="147" y="68"/>
                          </a:lnTo>
                          <a:lnTo>
                            <a:pt x="141" y="70"/>
                          </a:lnTo>
                          <a:lnTo>
                            <a:pt x="132" y="72"/>
                          </a:lnTo>
                          <a:lnTo>
                            <a:pt x="119" y="74"/>
                          </a:lnTo>
                          <a:lnTo>
                            <a:pt x="102" y="72"/>
                          </a:lnTo>
                          <a:lnTo>
                            <a:pt x="82" y="65"/>
                          </a:lnTo>
                          <a:lnTo>
                            <a:pt x="58" y="52"/>
                          </a:lnTo>
                          <a:lnTo>
                            <a:pt x="32" y="29"/>
                          </a:lnTo>
                          <a:lnTo>
                            <a:pt x="0" y="0"/>
                          </a:lnTo>
                          <a:close/>
                        </a:path>
                      </a:pathLst>
                    </a:custGeom>
                    <a:solidFill>
                      <a:srgbClr val="0000FF"/>
                    </a:solidFill>
                    <a:ln w="0">
                      <a:solidFill>
                        <a:srgbClr val="0000FF"/>
                      </a:solidFill>
                      <a:round/>
                      <a:headEnd/>
                      <a:tailEnd/>
                    </a:ln>
                  </p:spPr>
                  <p:txBody>
                    <a:bodyPr/>
                    <a:lstStyle/>
                    <a:p>
                      <a:pPr defTabSz="457200"/>
                      <a:endParaRPr lang="en-US">
                        <a:solidFill>
                          <a:prstClr val="black"/>
                        </a:solidFill>
                      </a:endParaRPr>
                    </a:p>
                  </p:txBody>
                </p:sp>
                <p:sp>
                  <p:nvSpPr>
                    <p:cNvPr id="9248" name="Text Box 417"/>
                    <p:cNvSpPr txBox="1">
                      <a:spLocks noChangeArrowheads="1"/>
                    </p:cNvSpPr>
                    <p:nvPr/>
                  </p:nvSpPr>
                  <p:spPr bwMode="auto">
                    <a:xfrm>
                      <a:off x="681" y="1968"/>
                      <a:ext cx="1056" cy="180"/>
                    </a:xfrm>
                    <a:prstGeom prst="rect">
                      <a:avLst/>
                    </a:prstGeom>
                    <a:noFill/>
                    <a:ln w="9525">
                      <a:noFill/>
                      <a:miter lim="800000"/>
                      <a:headEnd/>
                      <a:tailEnd/>
                    </a:ln>
                  </p:spPr>
                  <p:txBody>
                    <a:bodyPr>
                      <a:spAutoFit/>
                    </a:bodyPr>
                    <a:lstStyle/>
                    <a:p>
                      <a:pPr algn="ctr" defTabSz="457200" eaLnBrk="0" hangingPunct="0">
                        <a:spcBef>
                          <a:spcPct val="50000"/>
                        </a:spcBef>
                      </a:pPr>
                      <a:r>
                        <a:rPr lang="en-US" sz="1200" dirty="0">
                          <a:solidFill>
                            <a:srgbClr val="000000"/>
                          </a:solidFill>
                          <a:latin typeface="Arial" pitchFamily="34" charset="0"/>
                          <a:cs typeface="Arial" pitchFamily="34" charset="0"/>
                        </a:rPr>
                        <a:t>20 </a:t>
                      </a:r>
                      <a:r>
                        <a:rPr lang="en-US" sz="1200" dirty="0" err="1">
                          <a:solidFill>
                            <a:srgbClr val="000000"/>
                          </a:solidFill>
                          <a:latin typeface="Arial" pitchFamily="34" charset="0"/>
                          <a:cs typeface="Arial" pitchFamily="34" charset="0"/>
                        </a:rPr>
                        <a:t>cryomodules</a:t>
                      </a:r>
                      <a:endParaRPr lang="en-US" sz="1200" dirty="0">
                        <a:solidFill>
                          <a:srgbClr val="000000"/>
                        </a:solidFill>
                        <a:latin typeface="Arial" pitchFamily="34" charset="0"/>
                        <a:cs typeface="Arial" pitchFamily="34" charset="0"/>
                      </a:endParaRPr>
                    </a:p>
                  </p:txBody>
                </p:sp>
              </p:grpSp>
            </p:grpSp>
          </p:grpSp>
        </p:grpSp>
        <p:sp>
          <p:nvSpPr>
            <p:cNvPr id="9230" name="TextBox 329"/>
            <p:cNvSpPr txBox="1">
              <a:spLocks noChangeArrowheads="1"/>
            </p:cNvSpPr>
            <p:nvPr/>
          </p:nvSpPr>
          <p:spPr bwMode="auto">
            <a:xfrm>
              <a:off x="6013450" y="2286000"/>
              <a:ext cx="2292350" cy="461665"/>
            </a:xfrm>
            <a:prstGeom prst="rect">
              <a:avLst/>
            </a:prstGeom>
            <a:noFill/>
            <a:ln w="9525">
              <a:noFill/>
              <a:miter lim="800000"/>
              <a:headEnd/>
              <a:tailEnd/>
            </a:ln>
          </p:spPr>
          <p:txBody>
            <a:bodyPr>
              <a:spAutoFit/>
            </a:bodyPr>
            <a:lstStyle/>
            <a:p>
              <a:pPr algn="ctr" defTabSz="457200"/>
              <a:r>
                <a:rPr lang="en-US" sz="1200" dirty="0">
                  <a:solidFill>
                    <a:prstClr val="black"/>
                  </a:solidFill>
                  <a:latin typeface="Arial" pitchFamily="34" charset="0"/>
                  <a:cs typeface="Arial" pitchFamily="34" charset="0"/>
                </a:rPr>
                <a:t>Upgrade arc magnets </a:t>
              </a:r>
            </a:p>
            <a:p>
              <a:pPr algn="ctr" defTabSz="457200"/>
              <a:r>
                <a:rPr lang="en-US" sz="1200" dirty="0">
                  <a:solidFill>
                    <a:prstClr val="black"/>
                  </a:solidFill>
                  <a:latin typeface="Arial" pitchFamily="34" charset="0"/>
                  <a:cs typeface="Arial" pitchFamily="34" charset="0"/>
                </a:rPr>
                <a:t>and supplies</a:t>
              </a:r>
            </a:p>
          </p:txBody>
        </p:sp>
        <p:sp>
          <p:nvSpPr>
            <p:cNvPr id="9231" name="Freeform 376"/>
            <p:cNvSpPr>
              <a:spLocks/>
            </p:cNvSpPr>
            <p:nvPr/>
          </p:nvSpPr>
          <p:spPr bwMode="auto">
            <a:xfrm rot="5400000">
              <a:off x="6109494" y="2374106"/>
              <a:ext cx="230188" cy="269875"/>
            </a:xfrm>
            <a:custGeom>
              <a:avLst/>
              <a:gdLst>
                <a:gd name="T0" fmla="*/ 0 w 144"/>
                <a:gd name="T1" fmla="*/ 0 h 176"/>
                <a:gd name="T2" fmla="*/ 0 w 144"/>
                <a:gd name="T3" fmla="*/ 6140 h 176"/>
                <a:gd name="T4" fmla="*/ 0 w 144"/>
                <a:gd name="T5" fmla="*/ 26095 h 176"/>
                <a:gd name="T6" fmla="*/ 0 w 144"/>
                <a:gd name="T7" fmla="*/ 50656 h 176"/>
                <a:gd name="T8" fmla="*/ 4792 w 144"/>
                <a:gd name="T9" fmla="*/ 85961 h 176"/>
                <a:gd name="T10" fmla="*/ 17571 w 144"/>
                <a:gd name="T11" fmla="*/ 119732 h 176"/>
                <a:gd name="T12" fmla="*/ 31947 w 144"/>
                <a:gd name="T13" fmla="*/ 156572 h 176"/>
                <a:gd name="T14" fmla="*/ 55908 w 144"/>
                <a:gd name="T15" fmla="*/ 187273 h 176"/>
                <a:gd name="T16" fmla="*/ 84660 w 144"/>
                <a:gd name="T17" fmla="*/ 216438 h 176"/>
                <a:gd name="T18" fmla="*/ 126192 w 144"/>
                <a:gd name="T19" fmla="*/ 239464 h 176"/>
                <a:gd name="T20" fmla="*/ 115011 w 144"/>
                <a:gd name="T21" fmla="*/ 259419 h 176"/>
                <a:gd name="T22" fmla="*/ 230021 w 144"/>
                <a:gd name="T23" fmla="*/ 270164 h 176"/>
                <a:gd name="T24" fmla="*/ 188489 w 144"/>
                <a:gd name="T25" fmla="*/ 156572 h 176"/>
                <a:gd name="T26" fmla="*/ 174113 w 144"/>
                <a:gd name="T27" fmla="*/ 185738 h 176"/>
                <a:gd name="T28" fmla="*/ 170918 w 144"/>
                <a:gd name="T29" fmla="*/ 185738 h 176"/>
                <a:gd name="T30" fmla="*/ 159737 w 144"/>
                <a:gd name="T31" fmla="*/ 185738 h 176"/>
                <a:gd name="T32" fmla="*/ 143763 w 144"/>
                <a:gd name="T33" fmla="*/ 182668 h 176"/>
                <a:gd name="T34" fmla="*/ 126192 w 144"/>
                <a:gd name="T35" fmla="*/ 176528 h 176"/>
                <a:gd name="T36" fmla="*/ 102232 w 144"/>
                <a:gd name="T37" fmla="*/ 162712 h 176"/>
                <a:gd name="T38" fmla="*/ 76674 w 144"/>
                <a:gd name="T39" fmla="*/ 142757 h 176"/>
                <a:gd name="T40" fmla="*/ 49518 w 144"/>
                <a:gd name="T41" fmla="*/ 107452 h 176"/>
                <a:gd name="T42" fmla="*/ 22363 w 144"/>
                <a:gd name="T43" fmla="*/ 62936 h 176"/>
                <a:gd name="T44" fmla="*/ 0 w 144"/>
                <a:gd name="T45" fmla="*/ 0 h 17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44"/>
                <a:gd name="T70" fmla="*/ 0 h 176"/>
                <a:gd name="T71" fmla="*/ 144 w 144"/>
                <a:gd name="T72" fmla="*/ 176 h 17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44" h="176">
                  <a:moveTo>
                    <a:pt x="0" y="0"/>
                  </a:moveTo>
                  <a:lnTo>
                    <a:pt x="0" y="4"/>
                  </a:lnTo>
                  <a:lnTo>
                    <a:pt x="0" y="17"/>
                  </a:lnTo>
                  <a:lnTo>
                    <a:pt x="0" y="33"/>
                  </a:lnTo>
                  <a:lnTo>
                    <a:pt x="3" y="56"/>
                  </a:lnTo>
                  <a:lnTo>
                    <a:pt x="11" y="78"/>
                  </a:lnTo>
                  <a:lnTo>
                    <a:pt x="20" y="102"/>
                  </a:lnTo>
                  <a:lnTo>
                    <a:pt x="35" y="122"/>
                  </a:lnTo>
                  <a:lnTo>
                    <a:pt x="53" y="141"/>
                  </a:lnTo>
                  <a:lnTo>
                    <a:pt x="79" y="156"/>
                  </a:lnTo>
                  <a:lnTo>
                    <a:pt x="72" y="169"/>
                  </a:lnTo>
                  <a:lnTo>
                    <a:pt x="144" y="176"/>
                  </a:lnTo>
                  <a:lnTo>
                    <a:pt x="118" y="102"/>
                  </a:lnTo>
                  <a:lnTo>
                    <a:pt x="109" y="121"/>
                  </a:lnTo>
                  <a:lnTo>
                    <a:pt x="107" y="121"/>
                  </a:lnTo>
                  <a:lnTo>
                    <a:pt x="100" y="121"/>
                  </a:lnTo>
                  <a:lnTo>
                    <a:pt x="90" y="119"/>
                  </a:lnTo>
                  <a:lnTo>
                    <a:pt x="79" y="115"/>
                  </a:lnTo>
                  <a:lnTo>
                    <a:pt x="64" y="106"/>
                  </a:lnTo>
                  <a:lnTo>
                    <a:pt x="48" y="93"/>
                  </a:lnTo>
                  <a:lnTo>
                    <a:pt x="31" y="70"/>
                  </a:lnTo>
                  <a:lnTo>
                    <a:pt x="14" y="41"/>
                  </a:lnTo>
                  <a:lnTo>
                    <a:pt x="0" y="0"/>
                  </a:lnTo>
                  <a:close/>
                </a:path>
              </a:pathLst>
            </a:custGeom>
            <a:solidFill>
              <a:srgbClr val="0000FF"/>
            </a:solidFill>
            <a:ln w="0">
              <a:solidFill>
                <a:srgbClr val="0000FF"/>
              </a:solidFill>
              <a:round/>
              <a:headEnd/>
              <a:tailEnd/>
            </a:ln>
          </p:spPr>
          <p:txBody>
            <a:bodyPr/>
            <a:lstStyle/>
            <a:p>
              <a:pPr defTabSz="457200"/>
              <a:endParaRPr lang="en-US">
                <a:solidFill>
                  <a:prstClr val="black"/>
                </a:solidFill>
              </a:endParaRPr>
            </a:p>
          </p:txBody>
        </p:sp>
        <p:sp>
          <p:nvSpPr>
            <p:cNvPr id="9233" name="Text Box 427"/>
            <p:cNvSpPr txBox="1">
              <a:spLocks noChangeArrowheads="1"/>
            </p:cNvSpPr>
            <p:nvPr/>
          </p:nvSpPr>
          <p:spPr bwMode="auto">
            <a:xfrm>
              <a:off x="4724400" y="3386435"/>
              <a:ext cx="996950" cy="461665"/>
            </a:xfrm>
            <a:prstGeom prst="rect">
              <a:avLst/>
            </a:prstGeom>
            <a:noFill/>
            <a:ln w="9525">
              <a:noFill/>
              <a:miter lim="800000"/>
              <a:headEnd/>
              <a:tailEnd/>
            </a:ln>
          </p:spPr>
          <p:txBody>
            <a:bodyPr>
              <a:spAutoFit/>
            </a:bodyPr>
            <a:lstStyle/>
            <a:p>
              <a:pPr algn="ctr" defTabSz="457200" eaLnBrk="0" hangingPunct="0">
                <a:spcBef>
                  <a:spcPct val="50000"/>
                </a:spcBef>
              </a:pPr>
              <a:r>
                <a:rPr lang="en-US" sz="1200" dirty="0">
                  <a:solidFill>
                    <a:srgbClr val="000000"/>
                  </a:solidFill>
                  <a:latin typeface="Arial" pitchFamily="34" charset="0"/>
                  <a:cs typeface="Arial" pitchFamily="34" charset="0"/>
                </a:rPr>
                <a:t>CHL upgrade</a:t>
              </a:r>
            </a:p>
          </p:txBody>
        </p:sp>
      </p:grpSp>
      <p:pic>
        <p:nvPicPr>
          <p:cNvPr id="334" name="Picture 4"/>
          <p:cNvPicPr>
            <a:picLocks noChangeAspect="1" noChangeArrowheads="1"/>
          </p:cNvPicPr>
          <p:nvPr/>
        </p:nvPicPr>
        <p:blipFill>
          <a:blip r:embed="rId3" cstate="print"/>
          <a:srcRect/>
          <a:stretch>
            <a:fillRect/>
          </a:stretch>
        </p:blipFill>
        <p:spPr bwMode="auto">
          <a:xfrm>
            <a:off x="99892" y="863100"/>
            <a:ext cx="2326905" cy="2862830"/>
          </a:xfrm>
          <a:prstGeom prst="rect">
            <a:avLst/>
          </a:prstGeom>
          <a:ln>
            <a:noFill/>
          </a:ln>
          <a:effectLst>
            <a:outerShdw blurRad="292100" dist="139700" dir="2700000" algn="tl" rotWithShape="0">
              <a:srgbClr val="333333">
                <a:alpha val="65000"/>
              </a:srgbClr>
            </a:outerShdw>
          </a:effectLst>
          <a:scene3d>
            <a:camera prst="orthographicFront"/>
            <a:lightRig rig="threePt" dir="t"/>
          </a:scene3d>
          <a:sp3d>
            <a:bevelT/>
          </a:sp3d>
        </p:spPr>
      </p:pic>
      <p:sp>
        <p:nvSpPr>
          <p:cNvPr id="335" name="TextBox 334"/>
          <p:cNvSpPr txBox="1"/>
          <p:nvPr/>
        </p:nvSpPr>
        <p:spPr>
          <a:xfrm>
            <a:off x="381000" y="3886200"/>
            <a:ext cx="1676400" cy="400110"/>
          </a:xfrm>
          <a:prstGeom prst="rect">
            <a:avLst/>
          </a:prstGeom>
          <a:noFill/>
        </p:spPr>
        <p:txBody>
          <a:bodyPr wrap="square" rtlCol="0">
            <a:spAutoFit/>
          </a:bodyPr>
          <a:lstStyle/>
          <a:p>
            <a:pPr defTabSz="457200"/>
            <a:endParaRPr lang="en-US" sz="2000" b="1" dirty="0">
              <a:solidFill>
                <a:srgbClr val="002060"/>
              </a:solidFill>
              <a:latin typeface="Arial" pitchFamily="34" charset="0"/>
              <a:cs typeface="Arial" pitchFamily="34" charset="0"/>
            </a:endParaRPr>
          </a:p>
        </p:txBody>
      </p:sp>
      <p:sp>
        <p:nvSpPr>
          <p:cNvPr id="336" name="TextBox 335"/>
          <p:cNvSpPr txBox="1"/>
          <p:nvPr/>
        </p:nvSpPr>
        <p:spPr>
          <a:xfrm>
            <a:off x="381000" y="990600"/>
            <a:ext cx="1143000" cy="400110"/>
          </a:xfrm>
          <a:prstGeom prst="rect">
            <a:avLst/>
          </a:prstGeom>
          <a:noFill/>
        </p:spPr>
        <p:txBody>
          <a:bodyPr wrap="square" rtlCol="0">
            <a:spAutoFit/>
          </a:bodyPr>
          <a:lstStyle/>
          <a:p>
            <a:pPr defTabSz="457200"/>
            <a:endParaRPr lang="en-US" sz="2000" b="1" dirty="0">
              <a:solidFill>
                <a:srgbClr val="002060"/>
              </a:solidFill>
              <a:latin typeface="Arial" pitchFamily="34" charset="0"/>
              <a:cs typeface="Arial" pitchFamily="34" charset="0"/>
            </a:endParaRPr>
          </a:p>
        </p:txBody>
      </p:sp>
      <p:sp>
        <p:nvSpPr>
          <p:cNvPr id="340" name="Rectangle 339"/>
          <p:cNvSpPr/>
          <p:nvPr/>
        </p:nvSpPr>
        <p:spPr bwMode="auto">
          <a:xfrm>
            <a:off x="2515406" y="900386"/>
            <a:ext cx="2408327" cy="1167287"/>
          </a:xfrm>
          <a:prstGeom prst="rect">
            <a:avLst/>
          </a:prstGeom>
          <a:solidFill>
            <a:srgbClr val="FFEDC9"/>
          </a:solidFill>
          <a:ln w="19050" cap="flat" cmpd="sng" algn="ctr">
            <a:solidFill>
              <a:schemeClr val="tx1"/>
            </a:solidFill>
            <a:prstDash val="solid"/>
            <a:round/>
            <a:headEnd type="none" w="med" len="med"/>
            <a:tailEnd type="none" w="med" len="med"/>
          </a:ln>
          <a:effectLst>
            <a:glow rad="101600">
              <a:schemeClr val="accent4">
                <a:lumMod val="65000"/>
                <a:lumOff val="35000"/>
                <a:alpha val="60000"/>
              </a:schemeClr>
            </a:glow>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defTabSz="457200" eaLnBrk="0" fontAlgn="base" hangingPunct="0">
              <a:spcBef>
                <a:spcPct val="0"/>
              </a:spcBef>
              <a:spcAft>
                <a:spcPct val="0"/>
              </a:spcAft>
            </a:pPr>
            <a:endParaRPr lang="en-US" sz="2400">
              <a:solidFill>
                <a:prstClr val="black"/>
              </a:solidFill>
            </a:endParaRPr>
          </a:p>
        </p:txBody>
      </p:sp>
      <p:sp>
        <p:nvSpPr>
          <p:cNvPr id="339" name="Text Box 3"/>
          <p:cNvSpPr txBox="1">
            <a:spLocks noChangeArrowheads="1"/>
          </p:cNvSpPr>
          <p:nvPr/>
        </p:nvSpPr>
        <p:spPr bwMode="auto">
          <a:xfrm>
            <a:off x="2458147" y="887698"/>
            <a:ext cx="2420957" cy="1169551"/>
          </a:xfrm>
          <a:prstGeom prst="rect">
            <a:avLst/>
          </a:prstGeom>
          <a:noFill/>
          <a:ln w="9525">
            <a:noFill/>
            <a:miter lim="800000"/>
            <a:headEnd/>
            <a:tailEnd/>
          </a:ln>
          <a:effectLst>
            <a:glow rad="101600">
              <a:schemeClr val="accent4">
                <a:lumMod val="65000"/>
                <a:lumOff val="35000"/>
                <a:alpha val="60000"/>
              </a:schemeClr>
            </a:glow>
          </a:effectLst>
        </p:spPr>
        <p:txBody>
          <a:bodyPr wrap="square">
            <a:spAutoFit/>
          </a:bodyPr>
          <a:lstStyle/>
          <a:p>
            <a:pPr marL="112713" indent="4763" algn="ctr" defTabSz="457200" eaLnBrk="0" hangingPunct="0">
              <a:defRPr/>
            </a:pPr>
            <a:r>
              <a:rPr lang="en-US" sz="1400" b="1" dirty="0">
                <a:solidFill>
                  <a:prstClr val="black"/>
                </a:solidFill>
                <a:latin typeface="Arial "/>
                <a:cs typeface="Arial" pitchFamily="34" charset="0"/>
              </a:rPr>
              <a:t>Completion of the </a:t>
            </a:r>
          </a:p>
          <a:p>
            <a:pPr marL="112713" indent="4763" algn="ctr" defTabSz="457200" eaLnBrk="0" hangingPunct="0">
              <a:defRPr/>
            </a:pPr>
            <a:r>
              <a:rPr lang="en-US" sz="1400" b="1" dirty="0">
                <a:solidFill>
                  <a:prstClr val="black"/>
                </a:solidFill>
                <a:latin typeface="Arial "/>
                <a:cs typeface="Arial" pitchFamily="34" charset="0"/>
              </a:rPr>
              <a:t>12 GeV CEBAF Upgrade was ranked the highest priority in the 2007   NSAC Long Range Plan.</a:t>
            </a:r>
          </a:p>
        </p:txBody>
      </p:sp>
      <p:sp>
        <p:nvSpPr>
          <p:cNvPr id="344" name="Rectangle 336"/>
          <p:cNvSpPr>
            <a:spLocks noChangeArrowheads="1"/>
          </p:cNvSpPr>
          <p:nvPr/>
        </p:nvSpPr>
        <p:spPr bwMode="auto">
          <a:xfrm>
            <a:off x="5127625" y="865646"/>
            <a:ext cx="3978275" cy="674031"/>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19050">
                <a:solidFill>
                  <a:srgbClr val="000000"/>
                </a:solidFill>
                <a:miter lim="800000"/>
                <a:headEnd/>
                <a:tailEnd/>
              </a14:hiddenLine>
            </a:ext>
          </a:extLst>
        </p:spPr>
        <p:txBody>
          <a:bodyPr>
            <a:spAutoFit/>
          </a:bodyPr>
          <a:lstStyle>
            <a:lvl1pPr eaLnBrk="0" hangingPunct="0">
              <a:spcBef>
                <a:spcPct val="20000"/>
              </a:spcBef>
              <a:buChar char="•"/>
              <a:defRPr sz="2400">
                <a:solidFill>
                  <a:schemeClr val="tx1"/>
                </a:solidFill>
                <a:latin typeface="Arial" pitchFamily="34" charset="0"/>
                <a:cs typeface="Arial" pitchFamily="34" charset="0"/>
              </a:defRPr>
            </a:lvl1pPr>
            <a:lvl2pPr marL="742950" indent="-285750" eaLnBrk="0" hangingPunct="0">
              <a:spcBef>
                <a:spcPct val="20000"/>
              </a:spcBef>
              <a:buChar char="–"/>
              <a:defRPr sz="24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400">
                <a:solidFill>
                  <a:schemeClr val="tx1"/>
                </a:solidFill>
                <a:latin typeface="Arial" pitchFamily="34" charset="0"/>
                <a:cs typeface="Arial" pitchFamily="34" charset="0"/>
              </a:defRPr>
            </a:lvl4pPr>
            <a:lvl5pPr marL="2057400" indent="-228600" eaLnBrk="0" hangingPunct="0">
              <a:spcBef>
                <a:spcPct val="20000"/>
              </a:spcBef>
              <a:buChar char="»"/>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400">
                <a:solidFill>
                  <a:schemeClr val="tx1"/>
                </a:solidFill>
                <a:latin typeface="Arial" pitchFamily="34" charset="0"/>
                <a:cs typeface="Arial" pitchFamily="34" charset="0"/>
              </a:defRPr>
            </a:lvl9pPr>
          </a:lstStyle>
          <a:p>
            <a:pPr defTabSz="457200" eaLnBrk="1" hangingPunct="1">
              <a:lnSpc>
                <a:spcPct val="90000"/>
              </a:lnSpc>
              <a:buFontTx/>
              <a:buNone/>
            </a:pPr>
            <a:r>
              <a:rPr lang="en-US" altLang="en-US" sz="1400" i="1" dirty="0">
                <a:solidFill>
                  <a:srgbClr val="313EBD"/>
                </a:solidFill>
              </a:rPr>
              <a:t>Upgrade is designed to build on existing facility: vast majority of accelerator and experimental equipment have continued use.</a:t>
            </a:r>
          </a:p>
        </p:txBody>
      </p:sp>
      <p:sp>
        <p:nvSpPr>
          <p:cNvPr id="345" name="Text Box 30"/>
          <p:cNvSpPr txBox="1">
            <a:spLocks noChangeArrowheads="1"/>
          </p:cNvSpPr>
          <p:nvPr/>
        </p:nvSpPr>
        <p:spPr bwMode="auto">
          <a:xfrm>
            <a:off x="40337" y="5848773"/>
            <a:ext cx="3361547" cy="523220"/>
          </a:xfrm>
          <a:prstGeom prst="rect">
            <a:avLst/>
          </a:prstGeom>
          <a:noFill/>
          <a:ln w="12700">
            <a:noFill/>
            <a:miter lim="800000"/>
            <a:headEnd/>
            <a:tailEnd/>
          </a:ln>
        </p:spPr>
        <p:txBody>
          <a:bodyPr wrap="square">
            <a:spAutoFit/>
          </a:bodyPr>
          <a:lstStyle/>
          <a:p>
            <a:pPr defTabSz="457200" eaLnBrk="0" hangingPunct="0">
              <a:defRPr/>
            </a:pPr>
            <a:r>
              <a:rPr lang="en-US" sz="1400" b="1" i="1" dirty="0">
                <a:solidFill>
                  <a:srgbClr val="313EBD"/>
                </a:solidFill>
                <a:latin typeface="Arial" panose="020B0604020202020204" pitchFamily="34" charset="0"/>
                <a:cs typeface="Arial" panose="020B0604020202020204" pitchFamily="34" charset="0"/>
              </a:rPr>
              <a:t>Maintain capability to deliver lower pass beam energies: 2.2, 4.4, 6.6….</a:t>
            </a:r>
          </a:p>
        </p:txBody>
      </p:sp>
      <p:grpSp>
        <p:nvGrpSpPr>
          <p:cNvPr id="19" name="Group 346"/>
          <p:cNvGrpSpPr/>
          <p:nvPr/>
        </p:nvGrpSpPr>
        <p:grpSpPr>
          <a:xfrm>
            <a:off x="4079871" y="4888765"/>
            <a:ext cx="5064129" cy="1460176"/>
            <a:chOff x="184346" y="1192779"/>
            <a:chExt cx="5064129" cy="1460176"/>
          </a:xfrm>
          <a:effectLst/>
        </p:grpSpPr>
        <p:sp>
          <p:nvSpPr>
            <p:cNvPr id="348" name="Rectangle 347"/>
            <p:cNvSpPr/>
            <p:nvPr/>
          </p:nvSpPr>
          <p:spPr bwMode="auto">
            <a:xfrm>
              <a:off x="194455" y="1192779"/>
              <a:ext cx="4979517" cy="1460176"/>
            </a:xfrm>
            <a:prstGeom prst="rect">
              <a:avLst/>
            </a:prstGeom>
            <a:solidFill>
              <a:srgbClr val="FFEDC9"/>
            </a:solidFill>
            <a:ln w="19050" cap="flat" cmpd="sng" algn="ctr">
              <a:solidFill>
                <a:schemeClr val="tx1"/>
              </a:solidFill>
              <a:prstDash val="solid"/>
              <a:round/>
              <a:headEnd type="none" w="med" len="med"/>
              <a:tailEnd type="none" w="med" len="med"/>
            </a:ln>
            <a:effectLst>
              <a:glow rad="101600">
                <a:schemeClr val="accent4">
                  <a:lumMod val="65000"/>
                  <a:lumOff val="35000"/>
                  <a:alpha val="60000"/>
                </a:schemeClr>
              </a:glow>
            </a:effectLst>
          </p:spPr>
          <p:txBody>
            <a:bodyPr/>
            <a:lstStyle/>
            <a:p>
              <a:pPr defTabSz="457200" eaLnBrk="0" hangingPunct="0">
                <a:defRPr/>
              </a:pPr>
              <a:endParaRPr lang="en-US" sz="2400">
                <a:solidFill>
                  <a:srgbClr val="000000"/>
                </a:solidFill>
                <a:latin typeface="Arial" charset="0"/>
              </a:endParaRPr>
            </a:p>
          </p:txBody>
        </p:sp>
        <p:sp>
          <p:nvSpPr>
            <p:cNvPr id="349" name="Text Box 3"/>
            <p:cNvSpPr txBox="1">
              <a:spLocks noChangeArrowheads="1"/>
            </p:cNvSpPr>
            <p:nvPr/>
          </p:nvSpPr>
          <p:spPr bwMode="auto">
            <a:xfrm>
              <a:off x="184346" y="1244788"/>
              <a:ext cx="5064129" cy="1354217"/>
            </a:xfrm>
            <a:prstGeom prst="rect">
              <a:avLst/>
            </a:prstGeom>
            <a:noFill/>
            <a:ln w="9525">
              <a:noFill/>
              <a:miter lim="800000"/>
              <a:headEnd/>
              <a:tailEnd/>
            </a:ln>
          </p:spPr>
          <p:txBody>
            <a:bodyPr wrap="square">
              <a:spAutoFit/>
            </a:bodyPr>
            <a:lstStyle/>
            <a:p>
              <a:pPr defTabSz="457200" eaLnBrk="0" hangingPunct="0">
                <a:defRPr/>
              </a:pPr>
              <a:r>
                <a:rPr lang="en-US" b="1" u="sng" dirty="0">
                  <a:solidFill>
                    <a:srgbClr val="000000"/>
                  </a:solidFill>
                  <a:latin typeface="Arial" panose="020B0604020202020204" pitchFamily="34" charset="0"/>
                  <a:cs typeface="Arial" panose="020B0604020202020204" pitchFamily="34" charset="0"/>
                </a:rPr>
                <a:t>Project Scope </a:t>
              </a:r>
              <a:r>
                <a:rPr lang="en-US" sz="1600" b="1" u="sng" dirty="0">
                  <a:solidFill>
                    <a:srgbClr val="008000"/>
                  </a:solidFill>
                  <a:latin typeface="Arial" panose="020B0604020202020204" pitchFamily="34" charset="0"/>
                  <a:cs typeface="Arial" panose="020B0604020202020204" pitchFamily="34" charset="0"/>
                </a:rPr>
                <a:t>(~</a:t>
              </a:r>
              <a:r>
                <a:rPr lang="en-US" sz="1600" b="1" u="sng" dirty="0" smtClean="0">
                  <a:solidFill>
                    <a:srgbClr val="008000"/>
                  </a:solidFill>
                  <a:latin typeface="Arial" panose="020B0604020202020204" pitchFamily="34" charset="0"/>
                  <a:cs typeface="Arial" panose="020B0604020202020204" pitchFamily="34" charset="0"/>
                </a:rPr>
                <a:t>98% </a:t>
              </a:r>
              <a:r>
                <a:rPr lang="en-US" sz="1600" b="1" u="sng" dirty="0">
                  <a:solidFill>
                    <a:srgbClr val="008000"/>
                  </a:solidFill>
                  <a:latin typeface="Arial" panose="020B0604020202020204" pitchFamily="34" charset="0"/>
                  <a:cs typeface="Arial" panose="020B0604020202020204" pitchFamily="34" charset="0"/>
                </a:rPr>
                <a:t>complete)</a:t>
              </a:r>
              <a:r>
                <a:rPr lang="en-US" b="1" dirty="0">
                  <a:solidFill>
                    <a:srgbClr val="000000"/>
                  </a:solidFill>
                  <a:latin typeface="Arial" panose="020B0604020202020204" pitchFamily="34" charset="0"/>
                  <a:cs typeface="Arial" panose="020B0604020202020204" pitchFamily="34" charset="0"/>
                </a:rPr>
                <a:t>: </a:t>
              </a:r>
            </a:p>
            <a:p>
              <a:pPr marL="91440" indent="-274320" defTabSz="457200" eaLnBrk="0" hangingPunct="0">
                <a:buFont typeface="Arial" pitchFamily="34" charset="0"/>
                <a:buChar char="•"/>
                <a:defRPr/>
              </a:pPr>
              <a:r>
                <a:rPr lang="en-US" sz="1600" b="1" dirty="0">
                  <a:solidFill>
                    <a:srgbClr val="000000"/>
                  </a:solidFill>
                  <a:latin typeface="Arial" panose="020B0604020202020204" pitchFamily="34" charset="0"/>
                  <a:cs typeface="Arial" panose="020B0604020202020204" pitchFamily="34" charset="0"/>
                </a:rPr>
                <a:t>Doubling the accelerator beam energy - </a:t>
              </a:r>
              <a:r>
                <a:rPr lang="en-US" sz="1600" b="1" dirty="0">
                  <a:solidFill>
                    <a:srgbClr val="009900"/>
                  </a:solidFill>
                  <a:latin typeface="Arial" panose="020B0604020202020204" pitchFamily="34" charset="0"/>
                  <a:cs typeface="Arial" panose="020B0604020202020204" pitchFamily="34" charset="0"/>
                </a:rPr>
                <a:t>DONE</a:t>
              </a:r>
            </a:p>
            <a:p>
              <a:pPr marL="91440" indent="-274320" defTabSz="457200" eaLnBrk="0" hangingPunct="0">
                <a:buFont typeface="Arial" pitchFamily="34" charset="0"/>
                <a:buChar char="•"/>
                <a:defRPr/>
              </a:pPr>
              <a:r>
                <a:rPr lang="en-US" sz="1600" b="1" dirty="0">
                  <a:solidFill>
                    <a:srgbClr val="000000"/>
                  </a:solidFill>
                  <a:latin typeface="Arial" panose="020B0604020202020204" pitchFamily="34" charset="0"/>
                  <a:cs typeface="Arial" panose="020B0604020202020204" pitchFamily="34" charset="0"/>
                </a:rPr>
                <a:t>New experimental Hall D and beam line - </a:t>
              </a:r>
              <a:r>
                <a:rPr lang="en-US" sz="1600" b="1" dirty="0">
                  <a:solidFill>
                    <a:srgbClr val="009900"/>
                  </a:solidFill>
                  <a:latin typeface="Arial" panose="020B0604020202020204" pitchFamily="34" charset="0"/>
                  <a:cs typeface="Arial" panose="020B0604020202020204" pitchFamily="34" charset="0"/>
                </a:rPr>
                <a:t>DONE</a:t>
              </a:r>
            </a:p>
            <a:p>
              <a:pPr marL="91440" indent="-274320" defTabSz="457200" eaLnBrk="0" hangingPunct="0">
                <a:buFont typeface="Arial" pitchFamily="34" charset="0"/>
                <a:buChar char="•"/>
                <a:defRPr/>
              </a:pPr>
              <a:r>
                <a:rPr lang="en-US" sz="1600" b="1" dirty="0">
                  <a:solidFill>
                    <a:srgbClr val="000000"/>
                  </a:solidFill>
                  <a:latin typeface="Arial" panose="020B0604020202020204" pitchFamily="34" charset="0"/>
                  <a:cs typeface="Arial" panose="020B0604020202020204" pitchFamily="34" charset="0"/>
                </a:rPr>
                <a:t>Civil construction including </a:t>
              </a:r>
              <a:r>
                <a:rPr lang="en-US" sz="1600" b="1" dirty="0">
                  <a:latin typeface="Arial" panose="020B0604020202020204" pitchFamily="34" charset="0"/>
                  <a:cs typeface="Arial" panose="020B0604020202020204" pitchFamily="34" charset="0"/>
                </a:rPr>
                <a:t>Utilities</a:t>
              </a:r>
              <a:r>
                <a:rPr lang="en-US" sz="1600" b="1" dirty="0">
                  <a:solidFill>
                    <a:srgbClr val="000000"/>
                  </a:solidFill>
                  <a:latin typeface="Arial" panose="020B0604020202020204" pitchFamily="34" charset="0"/>
                  <a:cs typeface="Arial" panose="020B0604020202020204" pitchFamily="34" charset="0"/>
                </a:rPr>
                <a:t> -  </a:t>
              </a:r>
              <a:r>
                <a:rPr lang="en-US" sz="1600" b="1" dirty="0" smtClean="0">
                  <a:solidFill>
                    <a:srgbClr val="009900"/>
                  </a:solidFill>
                  <a:latin typeface="Arial" panose="020B0604020202020204" pitchFamily="34" charset="0"/>
                  <a:cs typeface="Arial" panose="020B0604020202020204" pitchFamily="34" charset="0"/>
                </a:rPr>
                <a:t>DONE</a:t>
              </a:r>
              <a:endParaRPr lang="en-US" sz="1600" b="1" dirty="0">
                <a:solidFill>
                  <a:srgbClr val="009900"/>
                </a:solidFill>
                <a:latin typeface="Arial" panose="020B0604020202020204" pitchFamily="34" charset="0"/>
                <a:cs typeface="Arial" panose="020B0604020202020204" pitchFamily="34" charset="0"/>
              </a:endParaRPr>
            </a:p>
            <a:p>
              <a:pPr marL="91440" indent="-274320" defTabSz="457200" eaLnBrk="0" hangingPunct="0">
                <a:buFont typeface="Arial" pitchFamily="34" charset="0"/>
                <a:buChar char="•"/>
                <a:defRPr/>
              </a:pPr>
              <a:r>
                <a:rPr lang="en-US" sz="1600" b="1" dirty="0">
                  <a:solidFill>
                    <a:srgbClr val="000000"/>
                  </a:solidFill>
                  <a:latin typeface="Arial" panose="020B0604020202020204" pitchFamily="34" charset="0"/>
                  <a:cs typeface="Arial" panose="020B0604020202020204" pitchFamily="34" charset="0"/>
                </a:rPr>
                <a:t>Upgrades to Experimental </a:t>
              </a:r>
              <a:r>
                <a:rPr lang="en-US" sz="1600" b="1" dirty="0">
                  <a:solidFill>
                    <a:srgbClr val="009900"/>
                  </a:solidFill>
                  <a:latin typeface="Arial" panose="020B0604020202020204" pitchFamily="34" charset="0"/>
                  <a:cs typeface="Arial" panose="020B0604020202020204" pitchFamily="34" charset="0"/>
                </a:rPr>
                <a:t>Halls B &amp; C </a:t>
              </a:r>
              <a:r>
                <a:rPr lang="en-US" sz="1600" b="1" dirty="0">
                  <a:solidFill>
                    <a:prstClr val="black"/>
                  </a:solidFill>
                  <a:latin typeface="Arial" panose="020B0604020202020204" pitchFamily="34" charset="0"/>
                  <a:cs typeface="Arial" panose="020B0604020202020204" pitchFamily="34" charset="0"/>
                </a:rPr>
                <a:t>-</a:t>
              </a:r>
              <a:r>
                <a:rPr lang="en-US" sz="1600" b="1" dirty="0">
                  <a:solidFill>
                    <a:srgbClr val="009900"/>
                  </a:solidFill>
                  <a:latin typeface="Arial" panose="020B0604020202020204" pitchFamily="34" charset="0"/>
                  <a:cs typeface="Arial" panose="020B0604020202020204" pitchFamily="34" charset="0"/>
                </a:rPr>
                <a:t>  </a:t>
              </a:r>
              <a:r>
                <a:rPr lang="en-US" sz="1600" b="1" dirty="0" smtClean="0">
                  <a:solidFill>
                    <a:srgbClr val="009900"/>
                  </a:solidFill>
                  <a:latin typeface="Arial" panose="020B0604020202020204" pitchFamily="34" charset="0"/>
                  <a:cs typeface="Arial" panose="020B0604020202020204" pitchFamily="34" charset="0"/>
                </a:rPr>
                <a:t>~96% </a:t>
              </a:r>
              <a:endParaRPr lang="en-US" sz="1600" b="1" dirty="0">
                <a:solidFill>
                  <a:srgbClr val="009900"/>
                </a:solidFill>
                <a:latin typeface="Arial" panose="020B0604020202020204" pitchFamily="34" charset="0"/>
                <a:cs typeface="Arial" panose="020B0604020202020204" pitchFamily="34" charset="0"/>
              </a:endParaRPr>
            </a:p>
          </p:txBody>
        </p:sp>
      </p:grpSp>
      <p:sp>
        <p:nvSpPr>
          <p:cNvPr id="350" name="TextBox 349"/>
          <p:cNvSpPr txBox="1"/>
          <p:nvPr/>
        </p:nvSpPr>
        <p:spPr>
          <a:xfrm>
            <a:off x="7416316" y="4026635"/>
            <a:ext cx="1620957" cy="646331"/>
          </a:xfrm>
          <a:prstGeom prst="rect">
            <a:avLst/>
          </a:prstGeom>
          <a:solidFill>
            <a:srgbClr val="FFEDC9"/>
          </a:solidFill>
          <a:ln w="12700">
            <a:solidFill>
              <a:schemeClr val="tx1"/>
            </a:solidFill>
          </a:ln>
          <a:effectLst>
            <a:outerShdw blurRad="63500" sx="102000" sy="102000" algn="ctr" rotWithShape="0">
              <a:prstClr val="black">
                <a:alpha val="40000"/>
              </a:prstClr>
            </a:outerShdw>
          </a:effectLst>
        </p:spPr>
        <p:txBody>
          <a:bodyPr wrap="none" rtlCol="0">
            <a:spAutoFit/>
          </a:bodyPr>
          <a:lstStyle/>
          <a:p>
            <a:pPr defTabSz="457200"/>
            <a:r>
              <a:rPr lang="en-US" dirty="0">
                <a:solidFill>
                  <a:prstClr val="black"/>
                </a:solidFill>
                <a:latin typeface="Arial" panose="020B0604020202020204" pitchFamily="34" charset="0"/>
                <a:cs typeface="Arial" panose="020B0604020202020204" pitchFamily="34" charset="0"/>
              </a:rPr>
              <a:t>TPC = $338M</a:t>
            </a:r>
          </a:p>
          <a:p>
            <a:pPr defTabSz="457200"/>
            <a:r>
              <a:rPr lang="en-US" b="1" dirty="0">
                <a:solidFill>
                  <a:srgbClr val="009900"/>
                </a:solidFill>
                <a:latin typeface="Arial" panose="020B0604020202020204" pitchFamily="34" charset="0"/>
                <a:cs typeface="Arial" panose="020B0604020202020204" pitchFamily="34" charset="0"/>
              </a:rPr>
              <a:t>ETC = </a:t>
            </a:r>
            <a:r>
              <a:rPr lang="en-US" dirty="0" smtClean="0">
                <a:solidFill>
                  <a:srgbClr val="009900"/>
                </a:solidFill>
                <a:latin typeface="Arial" panose="020B0604020202020204" pitchFamily="34" charset="0"/>
                <a:cs typeface="Arial" panose="020B0604020202020204" pitchFamily="34" charset="0"/>
              </a:rPr>
              <a:t>~</a:t>
            </a:r>
            <a:r>
              <a:rPr lang="en-US" b="1" dirty="0" smtClean="0">
                <a:solidFill>
                  <a:srgbClr val="009900"/>
                </a:solidFill>
                <a:latin typeface="Arial" panose="020B0604020202020204" pitchFamily="34" charset="0"/>
                <a:cs typeface="Arial" panose="020B0604020202020204" pitchFamily="34" charset="0"/>
              </a:rPr>
              <a:t>$8M</a:t>
            </a:r>
            <a:endParaRPr lang="en-US" sz="1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738452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22389"/>
            <a:ext cx="9144000" cy="708554"/>
          </a:xfrm>
        </p:spPr>
        <p:txBody>
          <a:bodyPr>
            <a:noAutofit/>
          </a:bodyPr>
          <a:lstStyle/>
          <a:p>
            <a:r>
              <a:rPr lang="en-US" dirty="0" smtClean="0">
                <a:solidFill>
                  <a:srgbClr val="000090"/>
                </a:solidFill>
              </a:rPr>
              <a:t>Projected quark densities in impact parameter</a:t>
            </a:r>
            <a:endParaRPr lang="en-US" dirty="0">
              <a:solidFill>
                <a:srgbClr val="000090"/>
              </a:solidFill>
            </a:endParaRPr>
          </a:p>
        </p:txBody>
      </p:sp>
      <p:pic>
        <p:nvPicPr>
          <p:cNvPr id="9" name="Picture 2"/>
          <p:cNvPicPr>
            <a:picLocks noChangeAspect="1" noChangeArrowheads="1"/>
          </p:cNvPicPr>
          <p:nvPr/>
        </p:nvPicPr>
        <p:blipFill>
          <a:blip r:embed="rId2" cstate="print"/>
          <a:srcRect/>
          <a:stretch>
            <a:fillRect/>
          </a:stretch>
        </p:blipFill>
        <p:spPr bwMode="auto">
          <a:xfrm>
            <a:off x="1877166" y="838200"/>
            <a:ext cx="5934166" cy="762000"/>
          </a:xfrm>
          <a:prstGeom prst="rect">
            <a:avLst/>
          </a:prstGeom>
          <a:noFill/>
          <a:ln w="9525">
            <a:noFill/>
            <a:miter lim="800000"/>
            <a:headEnd/>
            <a:tailEnd/>
          </a:ln>
        </p:spPr>
      </p:pic>
      <p:pic>
        <p:nvPicPr>
          <p:cNvPr id="11" name="Picture 10" descr="dipole_nucl_transv_distr.png"/>
          <p:cNvPicPr>
            <a:picLocks noChangeAspect="1"/>
          </p:cNvPicPr>
          <p:nvPr/>
        </p:nvPicPr>
        <p:blipFill>
          <a:blip r:embed="rId3" cstate="print"/>
          <a:srcRect l="32658" r="33723"/>
          <a:stretch>
            <a:fillRect/>
          </a:stretch>
        </p:blipFill>
        <p:spPr>
          <a:xfrm>
            <a:off x="493672" y="1448569"/>
            <a:ext cx="2326584" cy="4467041"/>
          </a:xfrm>
          <a:prstGeom prst="rect">
            <a:avLst/>
          </a:prstGeom>
          <a:ln>
            <a:noFill/>
          </a:ln>
          <a:effectLst>
            <a:outerShdw blurRad="50800" dist="50800" dir="2700000">
              <a:srgbClr val="000000">
                <a:alpha val="43000"/>
              </a:srgbClr>
            </a:outerShdw>
          </a:effectLst>
        </p:spPr>
      </p:pic>
      <p:grpSp>
        <p:nvGrpSpPr>
          <p:cNvPr id="3" name="Group 14"/>
          <p:cNvGrpSpPr/>
          <p:nvPr/>
        </p:nvGrpSpPr>
        <p:grpSpPr>
          <a:xfrm>
            <a:off x="2899233" y="1490048"/>
            <a:ext cx="2516531" cy="4983555"/>
            <a:chOff x="6459463" y="1821569"/>
            <a:chExt cx="2299699" cy="4732914"/>
          </a:xfrm>
        </p:grpSpPr>
        <p:sp>
          <p:nvSpPr>
            <p:cNvPr id="8" name="Title 1"/>
            <p:cNvSpPr txBox="1">
              <a:spLocks/>
            </p:cNvSpPr>
            <p:nvPr/>
          </p:nvSpPr>
          <p:spPr bwMode="auto">
            <a:xfrm>
              <a:off x="6629400" y="5981016"/>
              <a:ext cx="2129762" cy="5734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smtClean="0">
                  <a:ln>
                    <a:noFill/>
                  </a:ln>
                  <a:solidFill>
                    <a:schemeClr val="tx2"/>
                  </a:solidFill>
                  <a:effectLst>
                    <a:outerShdw blurRad="38100" dist="38100" dir="2700000" algn="tl">
                      <a:srgbClr val="000000">
                        <a:alpha val="43137"/>
                      </a:srgbClr>
                    </a:outerShdw>
                  </a:effectLst>
                  <a:uLnTx/>
                  <a:uFillTx/>
                  <a:latin typeface="Arial" pitchFamily="34" charset="0"/>
                  <a:ea typeface="+mj-ea"/>
                  <a:cs typeface="Arial" pitchFamily="34" charset="0"/>
                </a:rPr>
                <a:t>Contribution</a:t>
              </a:r>
              <a:r>
                <a:rPr kumimoji="0" lang="en-US" sz="1800" b="1" i="0" u="none" strike="noStrike" kern="0" cap="none" spc="0" normalizeH="0" noProof="0" dirty="0" smtClean="0">
                  <a:ln>
                    <a:noFill/>
                  </a:ln>
                  <a:solidFill>
                    <a:schemeClr val="tx2"/>
                  </a:solidFill>
                  <a:effectLst>
                    <a:outerShdw blurRad="38100" dist="38100" dir="2700000" algn="tl">
                      <a:srgbClr val="000000">
                        <a:alpha val="43137"/>
                      </a:srgbClr>
                    </a:outerShdw>
                  </a:effectLst>
                  <a:uLnTx/>
                  <a:uFillTx/>
                  <a:latin typeface="Arial" pitchFamily="34" charset="0"/>
                  <a:ea typeface="+mj-ea"/>
                  <a:cs typeface="Arial" pitchFamily="34" charset="0"/>
                </a:rPr>
                <a:t> of</a:t>
              </a:r>
              <a:r>
                <a:rPr kumimoji="0" lang="en-US" sz="1800" b="1" i="0" u="none" strike="noStrike" kern="0" cap="none" spc="0" normalizeH="0" noProof="0" dirty="0" smtClean="0">
                  <a:ln>
                    <a:noFill/>
                  </a:ln>
                  <a:solidFill>
                    <a:schemeClr val="tx2"/>
                  </a:solidFill>
                  <a:uLnTx/>
                  <a:uFillTx/>
                  <a:latin typeface="Arial" pitchFamily="34" charset="0"/>
                  <a:ea typeface="+mj-ea"/>
                  <a:cs typeface="Arial" pitchFamily="34" charset="0"/>
                </a:rPr>
                <a:t> </a:t>
              </a:r>
              <a:r>
                <a:rPr kumimoji="0" lang="en-US" sz="2000" b="1" i="1" u="none" strike="noStrike" kern="0" cap="none" spc="0" normalizeH="0" noProof="0" dirty="0" smtClean="0">
                  <a:ln>
                    <a:noFill/>
                  </a:ln>
                  <a:solidFill>
                    <a:srgbClr val="FF0000"/>
                  </a:solidFill>
                  <a:uLnTx/>
                  <a:uFillTx/>
                  <a:latin typeface="Times New Roman"/>
                  <a:ea typeface="+mj-ea"/>
                  <a:cs typeface="Times New Roman"/>
                </a:rPr>
                <a:t>E</a:t>
              </a:r>
              <a:r>
                <a:rPr kumimoji="0" lang="en-US" sz="1800" b="1" i="0" u="none" strike="noStrike" kern="0" cap="none" spc="0" normalizeH="0" noProof="0" dirty="0" smtClean="0">
                  <a:ln>
                    <a:noFill/>
                  </a:ln>
                  <a:solidFill>
                    <a:srgbClr val="FF0000"/>
                  </a:solidFill>
                  <a:uLnTx/>
                  <a:uFillTx/>
                  <a:latin typeface="Arial" pitchFamily="34" charset="0"/>
                  <a:ea typeface="+mj-ea"/>
                  <a:cs typeface="Arial" pitchFamily="34" charset="0"/>
                </a:rPr>
                <a:t>   </a:t>
              </a:r>
              <a:endParaRPr kumimoji="0" lang="en-US" sz="1800" b="1" i="0" u="none" strike="noStrike" kern="0" cap="none" spc="0" normalizeH="0" baseline="0" noProof="0" dirty="0">
                <a:ln>
                  <a:noFill/>
                </a:ln>
                <a:solidFill>
                  <a:schemeClr val="tx2"/>
                </a:solidFill>
                <a:uLnTx/>
                <a:uFillTx/>
                <a:latin typeface="Arial" pitchFamily="34" charset="0"/>
                <a:ea typeface="+mj-ea"/>
                <a:cs typeface="Arial" pitchFamily="34" charset="0"/>
              </a:endParaRPr>
            </a:p>
          </p:txBody>
        </p:sp>
        <p:grpSp>
          <p:nvGrpSpPr>
            <p:cNvPr id="4" name="Group 13"/>
            <p:cNvGrpSpPr/>
            <p:nvPr/>
          </p:nvGrpSpPr>
          <p:grpSpPr>
            <a:xfrm>
              <a:off x="6459463" y="1821569"/>
              <a:ext cx="2269469" cy="4191000"/>
              <a:chOff x="6459463" y="1821569"/>
              <a:chExt cx="2269469" cy="4191000"/>
            </a:xfrm>
          </p:grpSpPr>
          <p:pic>
            <p:nvPicPr>
              <p:cNvPr id="13" name="Picture 12" descr="Eonly_nucl_transv_distr.png"/>
              <p:cNvPicPr>
                <a:picLocks noChangeAspect="1"/>
              </p:cNvPicPr>
              <p:nvPr/>
            </p:nvPicPr>
            <p:blipFill>
              <a:blip r:embed="rId4" cstate="print"/>
              <a:srcRect l="34087" r="33110" b="48918"/>
              <a:stretch>
                <a:fillRect/>
              </a:stretch>
            </p:blipFill>
            <p:spPr>
              <a:xfrm>
                <a:off x="6599143" y="1821569"/>
                <a:ext cx="2129762" cy="2140831"/>
              </a:xfrm>
              <a:prstGeom prst="rect">
                <a:avLst/>
              </a:prstGeom>
              <a:ln>
                <a:noFill/>
              </a:ln>
              <a:effectLst>
                <a:outerShdw blurRad="50800" dist="63500" dir="2700000">
                  <a:srgbClr val="000000">
                    <a:alpha val="43000"/>
                  </a:srgbClr>
                </a:outerShdw>
              </a:effectLst>
            </p:spPr>
          </p:pic>
          <p:pic>
            <p:nvPicPr>
              <p:cNvPr id="10" name="Picture 9" descr="Eonly_nucl_transv_distr.png"/>
              <p:cNvPicPr>
                <a:picLocks noChangeAspect="1"/>
              </p:cNvPicPr>
              <p:nvPr/>
            </p:nvPicPr>
            <p:blipFill>
              <a:blip r:embed="rId4" cstate="print"/>
              <a:srcRect l="31935" t="50476" r="33110"/>
              <a:stretch>
                <a:fillRect/>
              </a:stretch>
            </p:blipFill>
            <p:spPr>
              <a:xfrm>
                <a:off x="6459463" y="3937000"/>
                <a:ext cx="2269469" cy="2075569"/>
              </a:xfrm>
              <a:prstGeom prst="rect">
                <a:avLst/>
              </a:prstGeom>
              <a:ln>
                <a:noFill/>
              </a:ln>
              <a:effectLst>
                <a:outerShdw blurRad="50800" dist="63500" dir="2700000">
                  <a:srgbClr val="000000">
                    <a:alpha val="43000"/>
                  </a:srgbClr>
                </a:outerShdw>
              </a:effectLst>
            </p:spPr>
          </p:pic>
        </p:grpSp>
      </p:grpSp>
      <p:sp>
        <p:nvSpPr>
          <p:cNvPr id="16" name="TextBox 15"/>
          <p:cNvSpPr txBox="1"/>
          <p:nvPr/>
        </p:nvSpPr>
        <p:spPr>
          <a:xfrm>
            <a:off x="5778969" y="1946903"/>
            <a:ext cx="3020854" cy="3170099"/>
          </a:xfrm>
          <a:prstGeom prst="rect">
            <a:avLst/>
          </a:prstGeom>
          <a:noFill/>
          <a:ln>
            <a:solidFill>
              <a:srgbClr val="000090"/>
            </a:solidFill>
          </a:ln>
          <a:effectLst/>
        </p:spPr>
        <p:txBody>
          <a:bodyPr wrap="square" rtlCol="0">
            <a:spAutoFit/>
          </a:bodyPr>
          <a:lstStyle/>
          <a:p>
            <a:pPr>
              <a:buFont typeface="Wingdings" charset="2"/>
              <a:buChar char="§"/>
            </a:pPr>
            <a:r>
              <a:rPr lang="en-US" dirty="0" smtClean="0">
                <a:latin typeface="Calibri"/>
                <a:cs typeface="Calibri"/>
              </a:rPr>
              <a:t> Fourier transform of GPDs give access to the quark densities distribution in impact parameter space. </a:t>
            </a:r>
          </a:p>
          <a:p>
            <a:pPr>
              <a:buFont typeface="Wingdings" charset="2"/>
              <a:buChar char="§"/>
            </a:pPr>
            <a:endParaRPr lang="en-US" dirty="0" smtClean="0">
              <a:latin typeface="Calibri"/>
              <a:cs typeface="Calibri"/>
            </a:endParaRPr>
          </a:p>
          <a:p>
            <a:pPr>
              <a:buFont typeface="Wingdings" charset="2"/>
              <a:buChar char="§"/>
            </a:pPr>
            <a:r>
              <a:rPr lang="en-US" dirty="0" smtClean="0">
                <a:latin typeface="Calibri"/>
                <a:cs typeface="Calibri"/>
              </a:rPr>
              <a:t> GPD </a:t>
            </a:r>
            <a:r>
              <a:rPr lang="en-US" sz="2000" b="1" i="1" dirty="0" smtClean="0">
                <a:solidFill>
                  <a:srgbClr val="FF0000"/>
                </a:solidFill>
                <a:latin typeface="Calibri"/>
                <a:cs typeface="Calibri"/>
              </a:rPr>
              <a:t>E </a:t>
            </a:r>
            <a:r>
              <a:rPr lang="en-US" dirty="0" smtClean="0">
                <a:latin typeface="Calibri"/>
                <a:cs typeface="Calibri"/>
              </a:rPr>
              <a:t>probes the </a:t>
            </a:r>
            <a:r>
              <a:rPr lang="en-US" dirty="0" err="1" smtClean="0">
                <a:latin typeface="Calibri"/>
                <a:cs typeface="Calibri"/>
              </a:rPr>
              <a:t>u</a:t>
            </a:r>
            <a:r>
              <a:rPr lang="en-US" dirty="0" smtClean="0">
                <a:latin typeface="Calibri"/>
                <a:cs typeface="Calibri"/>
              </a:rPr>
              <a:t>- and </a:t>
            </a:r>
            <a:r>
              <a:rPr lang="en-US" dirty="0" err="1" smtClean="0">
                <a:latin typeface="Calibri"/>
                <a:cs typeface="Calibri"/>
              </a:rPr>
              <a:t>d</a:t>
            </a:r>
            <a:r>
              <a:rPr lang="en-US" dirty="0" smtClean="0">
                <a:latin typeface="Calibri"/>
                <a:cs typeface="Calibri"/>
              </a:rPr>
              <a:t>-quark separation in impact parameter space. Transversely polarized proton shows flavor dipole. </a:t>
            </a:r>
          </a:p>
          <a:p>
            <a:endParaRPr lang="en-US" dirty="0" smtClean="0">
              <a:latin typeface="Calibri"/>
              <a:cs typeface="Calibri"/>
            </a:endParaRPr>
          </a:p>
        </p:txBody>
      </p:sp>
      <p:sp>
        <p:nvSpPr>
          <p:cNvPr id="19" name="Title 1"/>
          <p:cNvSpPr txBox="1">
            <a:spLocks/>
          </p:cNvSpPr>
          <p:nvPr/>
        </p:nvSpPr>
        <p:spPr bwMode="auto">
          <a:xfrm>
            <a:off x="522868" y="5883488"/>
            <a:ext cx="2466280" cy="5734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smtClean="0">
                <a:ln>
                  <a:noFill/>
                </a:ln>
                <a:solidFill>
                  <a:schemeClr val="tx2"/>
                </a:solidFill>
                <a:effectLst>
                  <a:outerShdw blurRad="38100" dist="38100" dir="2700000" algn="tl">
                    <a:srgbClr val="000000">
                      <a:alpha val="43137"/>
                    </a:srgbClr>
                  </a:outerShdw>
                </a:effectLst>
                <a:uLnTx/>
                <a:uFillTx/>
                <a:latin typeface="Arial" pitchFamily="34" charset="0"/>
                <a:ea typeface="+mj-ea"/>
                <a:cs typeface="Arial" pitchFamily="34" charset="0"/>
              </a:rPr>
              <a:t>Contribution</a:t>
            </a:r>
            <a:r>
              <a:rPr kumimoji="0" lang="en-US" sz="1800" b="1" i="0" u="none" strike="noStrike" kern="0" cap="none" spc="0" normalizeH="0" noProof="0" dirty="0" smtClean="0">
                <a:ln>
                  <a:noFill/>
                </a:ln>
                <a:solidFill>
                  <a:schemeClr val="tx2"/>
                </a:solidFill>
                <a:effectLst>
                  <a:outerShdw blurRad="38100" dist="38100" dir="2700000" algn="tl">
                    <a:srgbClr val="000000">
                      <a:alpha val="43137"/>
                    </a:srgbClr>
                  </a:outerShdw>
                </a:effectLst>
                <a:uLnTx/>
                <a:uFillTx/>
                <a:latin typeface="Arial" pitchFamily="34" charset="0"/>
                <a:ea typeface="+mj-ea"/>
                <a:cs typeface="Arial" pitchFamily="34" charset="0"/>
              </a:rPr>
              <a:t> of </a:t>
            </a:r>
            <a:r>
              <a:rPr kumimoji="0" lang="en-US" sz="2000" b="1" i="1" u="none" strike="noStrike" kern="0" cap="none" spc="0" normalizeH="0" noProof="0" dirty="0" smtClean="0">
                <a:ln>
                  <a:noFill/>
                </a:ln>
                <a:solidFill>
                  <a:srgbClr val="FF0000"/>
                </a:solidFill>
                <a:uLnTx/>
                <a:uFillTx/>
                <a:latin typeface="Times New Roman"/>
                <a:ea typeface="+mj-ea"/>
                <a:cs typeface="Times New Roman"/>
              </a:rPr>
              <a:t>H+E</a:t>
            </a:r>
            <a:r>
              <a:rPr kumimoji="0" lang="en-US" sz="2000" b="1" i="0" u="none" strike="noStrike" kern="0" cap="none" spc="0" normalizeH="0" noProof="0" dirty="0" smtClean="0">
                <a:ln>
                  <a:noFill/>
                </a:ln>
                <a:solidFill>
                  <a:srgbClr val="FF0000"/>
                </a:solidFill>
                <a:effectLst>
                  <a:outerShdw blurRad="38100" dist="38100" dir="2700000" algn="tl">
                    <a:srgbClr val="000000">
                      <a:alpha val="43137"/>
                    </a:srgbClr>
                  </a:outerShdw>
                </a:effectLst>
                <a:uLnTx/>
                <a:uFillTx/>
                <a:latin typeface="Times New Roman"/>
                <a:ea typeface="+mj-ea"/>
                <a:cs typeface="Times New Roman"/>
              </a:rPr>
              <a:t>   </a:t>
            </a:r>
            <a:endParaRPr kumimoji="0" lang="en-US" sz="2000" b="1" i="0" u="none" strike="noStrike" kern="0" cap="none" spc="0" normalizeH="0" baseline="0" noProof="0" dirty="0">
              <a:ln>
                <a:noFill/>
              </a:ln>
              <a:solidFill>
                <a:schemeClr val="tx2"/>
              </a:solidFill>
              <a:effectLst>
                <a:outerShdw blurRad="38100" dist="38100" dir="2700000" algn="tl">
                  <a:srgbClr val="000000">
                    <a:alpha val="43137"/>
                  </a:srgbClr>
                </a:outerShdw>
              </a:effectLst>
              <a:uLnTx/>
              <a:uFillTx/>
              <a:latin typeface="Times New Roman"/>
              <a:ea typeface="+mj-ea"/>
              <a:cs typeface="Times New Roman"/>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87286349"/>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p14:dur="0"/>
    </mc:Choice>
    <mc:Fallback>
      <mp:transition xmlns:mp="http://schemas.microsoft.com/office/mac/powerpoint/2008/mai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1"/>
          <p:cNvSpPr txBox="1">
            <a:spLocks/>
          </p:cNvSpPr>
          <p:nvPr/>
        </p:nvSpPr>
        <p:spPr>
          <a:xfrm>
            <a:off x="304800" y="-152400"/>
            <a:ext cx="8153400" cy="1180154"/>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smtClean="0">
                <a:solidFill>
                  <a:srgbClr val="000090"/>
                </a:solidFill>
              </a:rPr>
              <a:t>DVCS with CLAS12 at various beam energies </a:t>
            </a:r>
            <a:endParaRPr lang="en-US" sz="3200" b="1" dirty="0">
              <a:solidFill>
                <a:srgbClr val="000090"/>
              </a:solidFill>
            </a:endParaRPr>
          </a:p>
        </p:txBody>
      </p:sp>
      <p:pic>
        <p:nvPicPr>
          <p:cNvPr id="5" name="Picture 4" descr="CFF_definition.png"/>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228600" y="1143000"/>
            <a:ext cx="4774005" cy="1498792"/>
          </a:xfrm>
          <a:prstGeom prst="rect">
            <a:avLst/>
          </a:prstGeom>
        </p:spPr>
      </p:pic>
      <p:pic>
        <p:nvPicPr>
          <p:cNvPr id="6" name="Picture 5" descr="CFF_Dispersion_Relation.pdf"/>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533400" y="2819400"/>
            <a:ext cx="7558692" cy="716285"/>
          </a:xfrm>
          <a:prstGeom prst="rect">
            <a:avLst/>
          </a:prstGeom>
        </p:spPr>
      </p:pic>
      <p:sp>
        <p:nvSpPr>
          <p:cNvPr id="7" name="TextBox 6"/>
          <p:cNvSpPr txBox="1"/>
          <p:nvPr/>
        </p:nvSpPr>
        <p:spPr>
          <a:xfrm>
            <a:off x="6477000" y="1295400"/>
            <a:ext cx="2248588" cy="1200329"/>
          </a:xfrm>
          <a:prstGeom prst="rect">
            <a:avLst/>
          </a:prstGeom>
          <a:noFill/>
          <a:ln>
            <a:solidFill>
              <a:srgbClr val="4F81BD"/>
            </a:solidFill>
          </a:ln>
        </p:spPr>
        <p:txBody>
          <a:bodyPr wrap="square" rtlCol="0">
            <a:spAutoFit/>
          </a:bodyPr>
          <a:lstStyle/>
          <a:p>
            <a:r>
              <a:rPr lang="en-US" dirty="0" smtClean="0"/>
              <a:t>Imaginary Part of CFF</a:t>
            </a:r>
          </a:p>
          <a:p>
            <a:endParaRPr lang="en-US" dirty="0" smtClean="0"/>
          </a:p>
          <a:p>
            <a:endParaRPr lang="en-US" dirty="0"/>
          </a:p>
          <a:p>
            <a:r>
              <a:rPr lang="en-US" dirty="0" smtClean="0"/>
              <a:t>Real Part of CFF</a:t>
            </a:r>
            <a:endParaRPr lang="en-US" dirty="0"/>
          </a:p>
        </p:txBody>
      </p:sp>
      <p:cxnSp>
        <p:nvCxnSpPr>
          <p:cNvPr id="9" name="Straight Arrow Connector 8"/>
          <p:cNvCxnSpPr/>
          <p:nvPr/>
        </p:nvCxnSpPr>
        <p:spPr>
          <a:xfrm flipH="1">
            <a:off x="5105400" y="1524000"/>
            <a:ext cx="1093064" cy="0"/>
          </a:xfrm>
          <a:prstGeom prst="straightConnector1">
            <a:avLst/>
          </a:prstGeom>
          <a:ln w="76200" cmpd="sng">
            <a:solidFill>
              <a:srgbClr val="FF0000"/>
            </a:solidFill>
            <a:tailEnd type="arrow"/>
          </a:ln>
        </p:spPr>
        <p:style>
          <a:lnRef idx="3">
            <a:schemeClr val="accent2"/>
          </a:lnRef>
          <a:fillRef idx="0">
            <a:schemeClr val="accent2"/>
          </a:fillRef>
          <a:effectRef idx="2">
            <a:schemeClr val="accent2"/>
          </a:effectRef>
          <a:fontRef idx="minor">
            <a:schemeClr val="tx1"/>
          </a:fontRef>
        </p:style>
      </p:cxnSp>
      <p:cxnSp>
        <p:nvCxnSpPr>
          <p:cNvPr id="11" name="Straight Arrow Connector 10"/>
          <p:cNvCxnSpPr/>
          <p:nvPr/>
        </p:nvCxnSpPr>
        <p:spPr>
          <a:xfrm flipH="1">
            <a:off x="5105400" y="2209800"/>
            <a:ext cx="1093064" cy="0"/>
          </a:xfrm>
          <a:prstGeom prst="straightConnector1">
            <a:avLst/>
          </a:prstGeom>
          <a:ln w="76200" cmpd="sng">
            <a:solidFill>
              <a:srgbClr val="FF0000"/>
            </a:solidFill>
            <a:tailEnd type="arrow"/>
          </a:ln>
        </p:spPr>
        <p:style>
          <a:lnRef idx="3">
            <a:schemeClr val="accent2"/>
          </a:lnRef>
          <a:fillRef idx="0">
            <a:schemeClr val="accent2"/>
          </a:fillRef>
          <a:effectRef idx="2">
            <a:schemeClr val="accent2"/>
          </a:effectRef>
          <a:fontRef idx="minor">
            <a:schemeClr val="tx1"/>
          </a:fontRef>
        </p:style>
      </p:cxnSp>
      <p:pic>
        <p:nvPicPr>
          <p:cNvPr id="12" name="Picture 11" descr="Nucleon_P_CQSM2.png"/>
          <p:cNvPicPr>
            <a:picLocks noChangeAspect="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228600" y="3505200"/>
            <a:ext cx="3494988" cy="2829511"/>
          </a:xfrm>
          <a:prstGeom prst="rect">
            <a:avLst/>
          </a:prstGeom>
        </p:spPr>
      </p:pic>
      <p:sp>
        <p:nvSpPr>
          <p:cNvPr id="13" name="TextBox 12"/>
          <p:cNvSpPr txBox="1"/>
          <p:nvPr/>
        </p:nvSpPr>
        <p:spPr>
          <a:xfrm>
            <a:off x="3810000" y="3733800"/>
            <a:ext cx="5225886" cy="2585323"/>
          </a:xfrm>
          <a:prstGeom prst="rect">
            <a:avLst/>
          </a:prstGeom>
          <a:noFill/>
          <a:ln>
            <a:solidFill>
              <a:srgbClr val="4F81BD"/>
            </a:solidFill>
          </a:ln>
        </p:spPr>
        <p:txBody>
          <a:bodyPr wrap="square" rtlCol="0">
            <a:spAutoFit/>
          </a:bodyPr>
          <a:lstStyle/>
          <a:p>
            <a:pPr marL="285750" indent="-285750">
              <a:buFont typeface="Arial"/>
              <a:buChar char="•"/>
            </a:pPr>
            <a:r>
              <a:rPr lang="en-US" dirty="0" smtClean="0">
                <a:latin typeface="Arial"/>
                <a:cs typeface="Arial"/>
              </a:rPr>
              <a:t>The D-term is the least known part of the conventional GPD H</a:t>
            </a:r>
          </a:p>
          <a:p>
            <a:pPr marL="285750" indent="-285750">
              <a:buFont typeface="Arial"/>
              <a:buChar char="•"/>
            </a:pPr>
            <a:endParaRPr lang="en-US" dirty="0">
              <a:latin typeface="Arial"/>
              <a:cs typeface="Arial"/>
            </a:endParaRPr>
          </a:p>
          <a:p>
            <a:pPr marL="285750" indent="-285750">
              <a:buFont typeface="Arial"/>
              <a:buChar char="•"/>
            </a:pPr>
            <a:r>
              <a:rPr lang="en-US" dirty="0" smtClean="0">
                <a:latin typeface="Arial"/>
                <a:cs typeface="Arial"/>
              </a:rPr>
              <a:t>t-dependence of the D-term encodes the form factor associated with the distributions of forces on </a:t>
            </a:r>
            <a:r>
              <a:rPr lang="en-US" dirty="0" err="1" smtClean="0">
                <a:latin typeface="Arial"/>
                <a:cs typeface="Arial"/>
              </a:rPr>
              <a:t>partons</a:t>
            </a:r>
            <a:r>
              <a:rPr lang="en-US" dirty="0" smtClean="0">
                <a:latin typeface="Arial"/>
                <a:cs typeface="Arial"/>
              </a:rPr>
              <a:t> inside hadrons</a:t>
            </a:r>
          </a:p>
          <a:p>
            <a:pPr marL="285750" indent="-285750">
              <a:buFont typeface="Arial"/>
              <a:buChar char="•"/>
            </a:pPr>
            <a:endParaRPr lang="en-US" dirty="0">
              <a:latin typeface="Arial"/>
              <a:cs typeface="Arial"/>
            </a:endParaRPr>
          </a:p>
          <a:p>
            <a:pPr marL="285750" indent="-285750">
              <a:buFont typeface="Arial"/>
              <a:buChar char="•"/>
            </a:pPr>
            <a:r>
              <a:rPr lang="en-US" dirty="0" smtClean="0">
                <a:latin typeface="Arial"/>
                <a:cs typeface="Arial"/>
              </a:rPr>
              <a:t>May shed light on the mechanism of confinement </a:t>
            </a:r>
            <a:endParaRPr lang="en-US" dirty="0">
              <a:latin typeface="Arial"/>
              <a:cs typeface="Aria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695799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solidFill>
                  <a:srgbClr val="000090"/>
                </a:solidFill>
              </a:rPr>
              <a:t>Accessing </a:t>
            </a:r>
            <a:r>
              <a:rPr lang="en-US" sz="3200" b="1" dirty="0" err="1" smtClean="0">
                <a:solidFill>
                  <a:srgbClr val="000090"/>
                </a:solidFill>
              </a:rPr>
              <a:t>GPDs</a:t>
            </a:r>
            <a:r>
              <a:rPr lang="en-US" sz="3200" b="1" dirty="0" smtClean="0">
                <a:solidFill>
                  <a:srgbClr val="000090"/>
                </a:solidFill>
              </a:rPr>
              <a:t> through DVCS</a:t>
            </a:r>
            <a:endParaRPr lang="en-US" sz="3200" b="1" dirty="0">
              <a:solidFill>
                <a:srgbClr val="000090"/>
              </a:solidFill>
            </a:endParaRPr>
          </a:p>
        </p:txBody>
      </p:sp>
      <p:pic>
        <p:nvPicPr>
          <p:cNvPr id="3" name="Picture 2"/>
          <p:cNvPicPr>
            <a:picLocks noChangeAspect="1"/>
          </p:cNvPicPr>
          <p:nvPr/>
        </p:nvPicPr>
        <p:blipFill>
          <a:blip r:embed="rId2"/>
          <a:srcRect b="-4504"/>
          <a:stretch>
            <a:fillRect/>
          </a:stretch>
        </p:blipFill>
        <p:spPr>
          <a:xfrm>
            <a:off x="355600" y="807334"/>
            <a:ext cx="8629650" cy="5745866"/>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50008044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4" name="Oval 123"/>
          <p:cNvSpPr/>
          <p:nvPr/>
        </p:nvSpPr>
        <p:spPr>
          <a:xfrm>
            <a:off x="4234190" y="4115534"/>
            <a:ext cx="2057400" cy="2039112"/>
          </a:xfrm>
          <a:prstGeom prst="ellipse">
            <a:avLst/>
          </a:prstGeom>
          <a:solidFill>
            <a:schemeClr val="accent5">
              <a:lumMod val="50000"/>
              <a:alpha val="3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ENTRY_CONE_SECTOR_AREAS.pdf"/>
          <p:cNvPicPr>
            <a:picLocks noChangeAspect="1"/>
          </p:cNvPicPr>
          <p:nvPr/>
        </p:nvPicPr>
        <p:blipFill rotWithShape="1">
          <a:blip r:embed="rId3"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7750" t="20630" r="52757" b="54614"/>
          <a:stretch/>
        </p:blipFill>
        <p:spPr>
          <a:xfrm rot="5400000">
            <a:off x="894087" y="3943506"/>
            <a:ext cx="2678547" cy="2172855"/>
          </a:xfrm>
          <a:prstGeom prst="rect">
            <a:avLst/>
          </a:prstGeom>
        </p:spPr>
      </p:pic>
      <p:sp>
        <p:nvSpPr>
          <p:cNvPr id="15" name="TextBox 14"/>
          <p:cNvSpPr txBox="1"/>
          <p:nvPr/>
        </p:nvSpPr>
        <p:spPr>
          <a:xfrm>
            <a:off x="6291590" y="4115534"/>
            <a:ext cx="338554" cy="276999"/>
          </a:xfrm>
          <a:prstGeom prst="rect">
            <a:avLst/>
          </a:prstGeom>
          <a:noFill/>
        </p:spPr>
        <p:txBody>
          <a:bodyPr wrap="none" rtlCol="0">
            <a:spAutoFit/>
          </a:bodyPr>
          <a:lstStyle/>
          <a:p>
            <a:r>
              <a:rPr lang="en-US" sz="1200" dirty="0"/>
              <a:t>7</a:t>
            </a:r>
            <a:r>
              <a:rPr lang="en-US" sz="1200" baseline="30000" dirty="0" smtClean="0"/>
              <a:t>o</a:t>
            </a:r>
            <a:endParaRPr lang="en-US" sz="1200" baseline="30000" dirty="0"/>
          </a:p>
        </p:txBody>
      </p:sp>
      <p:sp>
        <p:nvSpPr>
          <p:cNvPr id="3" name="Trapezoid 2"/>
          <p:cNvSpPr/>
          <p:nvPr/>
        </p:nvSpPr>
        <p:spPr>
          <a:xfrm rot="16200000">
            <a:off x="1117690" y="4961430"/>
            <a:ext cx="2057398" cy="365605"/>
          </a:xfrm>
          <a:prstGeom prst="trapezoid">
            <a:avLst>
              <a:gd name="adj" fmla="val 79688"/>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p:nvCxnSpPr>
        <p:spPr>
          <a:xfrm>
            <a:off x="1620294" y="4420334"/>
            <a:ext cx="0" cy="1798782"/>
          </a:xfrm>
          <a:prstGeom prst="line">
            <a:avLst/>
          </a:prstGeom>
          <a:ln w="3175"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1033790" y="4488837"/>
            <a:ext cx="609600" cy="7697"/>
          </a:xfrm>
          <a:prstGeom prst="straightConnector1">
            <a:avLst/>
          </a:prstGeom>
          <a:ln w="3175" cmpd="sng">
            <a:solidFill>
              <a:srgbClr val="000000"/>
            </a:solidFill>
            <a:miter lim="800000"/>
            <a:headEnd type="arrow"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2329185" y="4184037"/>
            <a:ext cx="0" cy="1981200"/>
          </a:xfrm>
          <a:prstGeom prst="line">
            <a:avLst/>
          </a:prstGeom>
          <a:ln w="63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1628761" y="6089037"/>
            <a:ext cx="700424" cy="7697"/>
          </a:xfrm>
          <a:prstGeom prst="straightConnector1">
            <a:avLst/>
          </a:prstGeom>
          <a:ln w="3175" cmpd="sng">
            <a:solidFill>
              <a:srgbClr val="000000"/>
            </a:solidFill>
            <a:miter lim="800000"/>
            <a:headEnd type="arrow" w="sm" len="med"/>
            <a:tailEnd type="arrow" w="sm" len="med"/>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1168561" y="4281101"/>
            <a:ext cx="398629" cy="246221"/>
          </a:xfrm>
          <a:prstGeom prst="rect">
            <a:avLst/>
          </a:prstGeom>
          <a:noFill/>
        </p:spPr>
        <p:txBody>
          <a:bodyPr wrap="none" rtlCol="0">
            <a:spAutoFit/>
          </a:bodyPr>
          <a:lstStyle/>
          <a:p>
            <a:r>
              <a:rPr lang="en-US" sz="1000" dirty="0"/>
              <a:t>5</a:t>
            </a:r>
            <a:r>
              <a:rPr lang="en-US" sz="1000" dirty="0" smtClean="0"/>
              <a:t>00</a:t>
            </a:r>
          </a:p>
        </p:txBody>
      </p:sp>
      <p:sp>
        <p:nvSpPr>
          <p:cNvPr id="32" name="TextBox 31"/>
          <p:cNvSpPr txBox="1"/>
          <p:nvPr/>
        </p:nvSpPr>
        <p:spPr>
          <a:xfrm>
            <a:off x="1795785" y="6096734"/>
            <a:ext cx="355837" cy="215444"/>
          </a:xfrm>
          <a:prstGeom prst="rect">
            <a:avLst/>
          </a:prstGeom>
          <a:noFill/>
        </p:spPr>
        <p:txBody>
          <a:bodyPr wrap="none" rtlCol="0">
            <a:spAutoFit/>
          </a:bodyPr>
          <a:lstStyle/>
          <a:p>
            <a:r>
              <a:rPr lang="en-US" sz="800" dirty="0"/>
              <a:t>5</a:t>
            </a:r>
            <a:r>
              <a:rPr lang="en-US" sz="800" dirty="0" smtClean="0"/>
              <a:t>00</a:t>
            </a:r>
          </a:p>
        </p:txBody>
      </p:sp>
      <p:cxnSp>
        <p:nvCxnSpPr>
          <p:cNvPr id="37" name="Straight Connector 36"/>
          <p:cNvCxnSpPr/>
          <p:nvPr/>
        </p:nvCxnSpPr>
        <p:spPr>
          <a:xfrm flipV="1">
            <a:off x="1033718" y="4953734"/>
            <a:ext cx="2133672" cy="178761"/>
          </a:xfrm>
          <a:prstGeom prst="line">
            <a:avLst/>
          </a:prstGeom>
          <a:ln w="3175" cmpd="sng">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1033790" y="3963134"/>
            <a:ext cx="1828800" cy="1159328"/>
          </a:xfrm>
          <a:prstGeom prst="line">
            <a:avLst/>
          </a:prstGeom>
          <a:ln w="317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39" name="TextBox 38"/>
          <p:cNvSpPr txBox="1"/>
          <p:nvPr/>
        </p:nvSpPr>
        <p:spPr>
          <a:xfrm>
            <a:off x="2491876" y="3781784"/>
            <a:ext cx="415498" cy="276999"/>
          </a:xfrm>
          <a:prstGeom prst="rect">
            <a:avLst/>
          </a:prstGeom>
          <a:noFill/>
        </p:spPr>
        <p:txBody>
          <a:bodyPr wrap="none" rtlCol="0">
            <a:spAutoFit/>
          </a:bodyPr>
          <a:lstStyle/>
          <a:p>
            <a:r>
              <a:rPr lang="en-US" sz="1200" dirty="0" smtClean="0"/>
              <a:t>3</a:t>
            </a:r>
            <a:r>
              <a:rPr lang="en-US" sz="1200" dirty="0"/>
              <a:t>0</a:t>
            </a:r>
            <a:r>
              <a:rPr lang="en-US" sz="1200" baseline="30000" dirty="0" smtClean="0"/>
              <a:t>o</a:t>
            </a:r>
            <a:endParaRPr lang="en-US" sz="1200" baseline="30000" dirty="0"/>
          </a:p>
        </p:txBody>
      </p:sp>
      <p:sp>
        <p:nvSpPr>
          <p:cNvPr id="40" name="TextBox 39"/>
          <p:cNvSpPr txBox="1"/>
          <p:nvPr/>
        </p:nvSpPr>
        <p:spPr>
          <a:xfrm>
            <a:off x="3091190" y="4801334"/>
            <a:ext cx="338554" cy="276999"/>
          </a:xfrm>
          <a:prstGeom prst="rect">
            <a:avLst/>
          </a:prstGeom>
          <a:noFill/>
        </p:spPr>
        <p:txBody>
          <a:bodyPr wrap="none" rtlCol="0">
            <a:spAutoFit/>
          </a:bodyPr>
          <a:lstStyle/>
          <a:p>
            <a:r>
              <a:rPr lang="en-US" sz="1200" dirty="0" smtClean="0"/>
              <a:t>5</a:t>
            </a:r>
            <a:r>
              <a:rPr lang="en-US" sz="1200" baseline="30000" dirty="0" smtClean="0"/>
              <a:t>o</a:t>
            </a:r>
            <a:endParaRPr lang="en-US" sz="1200" baseline="30000" dirty="0"/>
          </a:p>
        </p:txBody>
      </p:sp>
      <p:sp>
        <p:nvSpPr>
          <p:cNvPr id="60" name="TextBox 59"/>
          <p:cNvSpPr txBox="1"/>
          <p:nvPr/>
        </p:nvSpPr>
        <p:spPr>
          <a:xfrm>
            <a:off x="3700790" y="6096000"/>
            <a:ext cx="4387668" cy="307777"/>
          </a:xfrm>
          <a:prstGeom prst="rect">
            <a:avLst/>
          </a:prstGeom>
          <a:noFill/>
          <a:ln>
            <a:solidFill>
              <a:schemeClr val="accent1"/>
            </a:solidFill>
          </a:ln>
        </p:spPr>
        <p:txBody>
          <a:bodyPr wrap="none" rtlCol="0">
            <a:spAutoFit/>
          </a:bodyPr>
          <a:lstStyle/>
          <a:p>
            <a:r>
              <a:rPr lang="en-US" sz="1400" dirty="0" smtClean="0"/>
              <a:t>PbWO</a:t>
            </a:r>
            <a:r>
              <a:rPr lang="en-US" sz="1400" baseline="-25000" dirty="0" smtClean="0"/>
              <a:t>4</a:t>
            </a:r>
            <a:r>
              <a:rPr lang="en-US" sz="1400" dirty="0" smtClean="0"/>
              <a:t> modules with APD readout - ~ 1500 modules </a:t>
            </a:r>
            <a:endParaRPr lang="en-US" sz="1400" dirty="0">
              <a:latin typeface="Symbol" charset="2"/>
              <a:cs typeface="Symbol" charset="2"/>
            </a:endParaRPr>
          </a:p>
        </p:txBody>
      </p:sp>
      <p:sp>
        <p:nvSpPr>
          <p:cNvPr id="65" name="Trapezoid 64"/>
          <p:cNvSpPr/>
          <p:nvPr/>
        </p:nvSpPr>
        <p:spPr>
          <a:xfrm rot="16200000">
            <a:off x="7091690" y="4458434"/>
            <a:ext cx="381000" cy="1066800"/>
          </a:xfrm>
          <a:prstGeom prst="trapezoid">
            <a:avLst>
              <a:gd name="adj" fmla="val 18055"/>
            </a:avLst>
          </a:prstGeom>
          <a:solidFill>
            <a:srgbClr val="A5002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6" name="Straight Connector 65"/>
          <p:cNvCxnSpPr/>
          <p:nvPr/>
        </p:nvCxnSpPr>
        <p:spPr>
          <a:xfrm>
            <a:off x="6748790" y="4953734"/>
            <a:ext cx="0" cy="685800"/>
          </a:xfrm>
          <a:prstGeom prst="line">
            <a:avLst/>
          </a:prstGeom>
          <a:ln w="3175"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a:off x="7815590" y="4953734"/>
            <a:ext cx="0" cy="685800"/>
          </a:xfrm>
          <a:prstGeom prst="line">
            <a:avLst/>
          </a:prstGeom>
          <a:ln w="3175"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p:nvPr/>
        </p:nvCxnSpPr>
        <p:spPr>
          <a:xfrm>
            <a:off x="6748790" y="5487134"/>
            <a:ext cx="1066800" cy="0"/>
          </a:xfrm>
          <a:prstGeom prst="straightConnector1">
            <a:avLst/>
          </a:prstGeom>
          <a:ln w="3175" cmpd="sng">
            <a:solidFill>
              <a:srgbClr val="000000"/>
            </a:solidFill>
            <a:miter lim="800000"/>
            <a:headEnd type="arrow" w="sm" len="med"/>
            <a:tailEnd type="arrow" w="sm" len="med"/>
          </a:ln>
        </p:spPr>
        <p:style>
          <a:lnRef idx="2">
            <a:schemeClr val="accent1"/>
          </a:lnRef>
          <a:fillRef idx="0">
            <a:schemeClr val="accent1"/>
          </a:fillRef>
          <a:effectRef idx="1">
            <a:schemeClr val="accent1"/>
          </a:effectRef>
          <a:fontRef idx="minor">
            <a:schemeClr val="tx1"/>
          </a:fontRef>
        </p:style>
      </p:cxnSp>
      <p:sp>
        <p:nvSpPr>
          <p:cNvPr id="72" name="TextBox 71"/>
          <p:cNvSpPr txBox="1"/>
          <p:nvPr/>
        </p:nvSpPr>
        <p:spPr>
          <a:xfrm>
            <a:off x="7154953" y="5460902"/>
            <a:ext cx="420026" cy="261610"/>
          </a:xfrm>
          <a:prstGeom prst="rect">
            <a:avLst/>
          </a:prstGeom>
          <a:noFill/>
        </p:spPr>
        <p:txBody>
          <a:bodyPr wrap="none" rtlCol="0">
            <a:spAutoFit/>
          </a:bodyPr>
          <a:lstStyle/>
          <a:p>
            <a:r>
              <a:rPr lang="en-US" sz="1100" dirty="0" smtClean="0"/>
              <a:t>200</a:t>
            </a:r>
          </a:p>
        </p:txBody>
      </p:sp>
      <p:cxnSp>
        <p:nvCxnSpPr>
          <p:cNvPr id="73" name="Straight Connector 72"/>
          <p:cNvCxnSpPr/>
          <p:nvPr/>
        </p:nvCxnSpPr>
        <p:spPr>
          <a:xfrm>
            <a:off x="6291590" y="5116718"/>
            <a:ext cx="533400" cy="0"/>
          </a:xfrm>
          <a:prstGeom prst="line">
            <a:avLst/>
          </a:prstGeom>
          <a:ln w="3175"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a:off x="6291590" y="4872242"/>
            <a:ext cx="533400" cy="0"/>
          </a:xfrm>
          <a:prstGeom prst="line">
            <a:avLst/>
          </a:prstGeom>
          <a:ln w="3175"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6" name="Straight Connector 75"/>
          <p:cNvCxnSpPr/>
          <p:nvPr/>
        </p:nvCxnSpPr>
        <p:spPr>
          <a:xfrm>
            <a:off x="7739390" y="5182334"/>
            <a:ext cx="533400" cy="0"/>
          </a:xfrm>
          <a:prstGeom prst="line">
            <a:avLst/>
          </a:prstGeom>
          <a:ln w="3175"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7" name="Straight Connector 76"/>
          <p:cNvCxnSpPr/>
          <p:nvPr/>
        </p:nvCxnSpPr>
        <p:spPr>
          <a:xfrm>
            <a:off x="7739390" y="4801334"/>
            <a:ext cx="533400" cy="0"/>
          </a:xfrm>
          <a:prstGeom prst="line">
            <a:avLst/>
          </a:prstGeom>
          <a:ln w="3175"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V="1">
            <a:off x="6443990" y="5106134"/>
            <a:ext cx="0" cy="533400"/>
          </a:xfrm>
          <a:prstGeom prst="straightConnector1">
            <a:avLst/>
          </a:prstGeom>
          <a:ln w="3175" cmpd="sng">
            <a:solidFill>
              <a:srgbClr val="000000"/>
            </a:solidFill>
            <a:miter lim="800000"/>
            <a:headEnd type="none"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p:nvPr/>
        </p:nvCxnSpPr>
        <p:spPr>
          <a:xfrm flipV="1">
            <a:off x="8196590" y="4801334"/>
            <a:ext cx="0" cy="381000"/>
          </a:xfrm>
          <a:prstGeom prst="straightConnector1">
            <a:avLst/>
          </a:prstGeom>
          <a:ln w="3175" cmpd="sng">
            <a:solidFill>
              <a:srgbClr val="000000"/>
            </a:solidFill>
            <a:miter lim="800000"/>
            <a:headEnd type="arrow"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84" name="Straight Arrow Connector 83"/>
          <p:cNvCxnSpPr/>
          <p:nvPr/>
        </p:nvCxnSpPr>
        <p:spPr>
          <a:xfrm flipV="1">
            <a:off x="6443990" y="4648934"/>
            <a:ext cx="0" cy="228600"/>
          </a:xfrm>
          <a:prstGeom prst="straightConnector1">
            <a:avLst/>
          </a:prstGeom>
          <a:ln w="3175" cmpd="sng">
            <a:solidFill>
              <a:srgbClr val="000000"/>
            </a:solidFill>
            <a:miter lim="800000"/>
            <a:headEnd type="arrow" w="sm" len="med"/>
            <a:tailEnd type="none" w="sm" len="med"/>
          </a:ln>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rot="16200000">
            <a:off x="6202067" y="5282488"/>
            <a:ext cx="341572" cy="261610"/>
          </a:xfrm>
          <a:prstGeom prst="rect">
            <a:avLst/>
          </a:prstGeom>
          <a:noFill/>
        </p:spPr>
        <p:txBody>
          <a:bodyPr wrap="none" rtlCol="0">
            <a:spAutoFit/>
          </a:bodyPr>
          <a:lstStyle/>
          <a:p>
            <a:r>
              <a:rPr lang="en-US" sz="1100" dirty="0" smtClean="0"/>
              <a:t>13</a:t>
            </a:r>
          </a:p>
        </p:txBody>
      </p:sp>
      <p:sp>
        <p:nvSpPr>
          <p:cNvPr id="88" name="TextBox 87"/>
          <p:cNvSpPr txBox="1"/>
          <p:nvPr/>
        </p:nvSpPr>
        <p:spPr>
          <a:xfrm rot="16200000">
            <a:off x="7923374" y="4867548"/>
            <a:ext cx="341572" cy="261610"/>
          </a:xfrm>
          <a:prstGeom prst="rect">
            <a:avLst/>
          </a:prstGeom>
          <a:noFill/>
        </p:spPr>
        <p:txBody>
          <a:bodyPr wrap="none" rtlCol="0">
            <a:spAutoFit/>
          </a:bodyPr>
          <a:lstStyle/>
          <a:p>
            <a:r>
              <a:rPr lang="en-US" sz="1100" dirty="0" smtClean="0"/>
              <a:t>17</a:t>
            </a:r>
          </a:p>
        </p:txBody>
      </p:sp>
      <p:graphicFrame>
        <p:nvGraphicFramePr>
          <p:cNvPr id="107" name="Object 106"/>
          <p:cNvGraphicFramePr>
            <a:graphicFrameLocks noChangeAspect="1"/>
          </p:cNvGraphicFramePr>
          <p:nvPr>
            <p:extLst>
              <p:ext uri="{D42A27DB-BD31-4B8C-83A1-F6EECF244321}">
                <p14:mod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315232894"/>
              </p:ext>
            </p:extLst>
          </p:nvPr>
        </p:nvGraphicFramePr>
        <p:xfrm>
          <a:off x="4538990" y="3810734"/>
          <a:ext cx="3060700" cy="241300"/>
        </p:xfrm>
        <a:graphic>
          <a:graphicData uri="http://schemas.openxmlformats.org/presentationml/2006/ole">
            <p:oleObj spid="_x0000_s1035" name="Equation" r:id="rId4" imgW="3048000" imgH="241300" progId="Equation.3">
              <p:embed/>
            </p:oleObj>
          </a:graphicData>
        </a:graphic>
      </p:graphicFrame>
      <p:sp>
        <p:nvSpPr>
          <p:cNvPr id="93" name="Oval 92"/>
          <p:cNvSpPr/>
          <p:nvPr/>
        </p:nvSpPr>
        <p:spPr>
          <a:xfrm>
            <a:off x="5187075" y="5068419"/>
            <a:ext cx="152400" cy="152400"/>
          </a:xfrm>
          <a:prstGeom prst="ellipse">
            <a:avLst/>
          </a:prstGeom>
          <a:solidFill>
            <a:schemeClr val="accent3"/>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Trapezoid 61"/>
          <p:cNvSpPr/>
          <p:nvPr/>
        </p:nvSpPr>
        <p:spPr>
          <a:xfrm rot="16200000">
            <a:off x="1186347" y="4976212"/>
            <a:ext cx="1219199" cy="335275"/>
          </a:xfrm>
          <a:prstGeom prst="trapezoid">
            <a:avLst>
              <a:gd name="adj" fmla="val 63618"/>
            </a:avLst>
          </a:prstGeom>
          <a:solidFill>
            <a:srgbClr val="A5002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1" name="Straight Connector 70"/>
          <p:cNvCxnSpPr/>
          <p:nvPr/>
        </p:nvCxnSpPr>
        <p:spPr>
          <a:xfrm>
            <a:off x="1033790" y="4420334"/>
            <a:ext cx="0" cy="685800"/>
          </a:xfrm>
          <a:prstGeom prst="line">
            <a:avLst/>
          </a:prstGeom>
          <a:ln w="3175"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74" name="Trapezoid 73"/>
          <p:cNvSpPr/>
          <p:nvPr/>
        </p:nvSpPr>
        <p:spPr>
          <a:xfrm rot="16200000">
            <a:off x="1982440" y="4957972"/>
            <a:ext cx="312500" cy="350208"/>
          </a:xfrm>
          <a:prstGeom prst="trapezoid">
            <a:avLst>
              <a:gd name="adj" fmla="val 16587"/>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9" name="Straight Connector 78"/>
          <p:cNvCxnSpPr/>
          <p:nvPr/>
        </p:nvCxnSpPr>
        <p:spPr>
          <a:xfrm flipV="1">
            <a:off x="1033791" y="4877534"/>
            <a:ext cx="2057399" cy="259500"/>
          </a:xfrm>
          <a:prstGeom prst="line">
            <a:avLst/>
          </a:prstGeom>
          <a:ln w="317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2965601" y="4652341"/>
            <a:ext cx="338554" cy="276999"/>
          </a:xfrm>
          <a:prstGeom prst="rect">
            <a:avLst/>
          </a:prstGeom>
          <a:noFill/>
        </p:spPr>
        <p:txBody>
          <a:bodyPr wrap="none" rtlCol="0">
            <a:spAutoFit/>
          </a:bodyPr>
          <a:lstStyle/>
          <a:p>
            <a:r>
              <a:rPr lang="en-US" sz="1200" dirty="0"/>
              <a:t>7</a:t>
            </a:r>
            <a:r>
              <a:rPr lang="en-US" sz="1200" baseline="30000" dirty="0" smtClean="0"/>
              <a:t>o</a:t>
            </a:r>
            <a:endParaRPr lang="en-US" sz="1200" baseline="30000" dirty="0"/>
          </a:p>
        </p:txBody>
      </p:sp>
      <p:sp>
        <p:nvSpPr>
          <p:cNvPr id="51" name="Rectangle 50"/>
          <p:cNvSpPr/>
          <p:nvPr/>
        </p:nvSpPr>
        <p:spPr>
          <a:xfrm>
            <a:off x="2329190" y="5029934"/>
            <a:ext cx="1143000" cy="228600"/>
          </a:xfrm>
          <a:prstGeom prst="rect">
            <a:avLst/>
          </a:prstGeom>
          <a:solidFill>
            <a:schemeClr val="accent5">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Rectangle 55"/>
          <p:cNvSpPr/>
          <p:nvPr/>
        </p:nvSpPr>
        <p:spPr>
          <a:xfrm>
            <a:off x="881390" y="5258534"/>
            <a:ext cx="710451" cy="276999"/>
          </a:xfrm>
          <a:prstGeom prst="rect">
            <a:avLst/>
          </a:prstGeom>
        </p:spPr>
        <p:txBody>
          <a:bodyPr wrap="none">
            <a:spAutoFit/>
          </a:bodyPr>
          <a:lstStyle/>
          <a:p>
            <a:r>
              <a:rPr lang="en-US" sz="1200" b="1" dirty="0">
                <a:solidFill>
                  <a:srgbClr val="A50021"/>
                </a:solidFill>
              </a:rPr>
              <a:t>PbWO</a:t>
            </a:r>
            <a:r>
              <a:rPr lang="en-US" sz="1200" b="1" baseline="-25000" dirty="0">
                <a:solidFill>
                  <a:srgbClr val="A50021"/>
                </a:solidFill>
              </a:rPr>
              <a:t>4</a:t>
            </a:r>
            <a:endParaRPr lang="en-US" sz="1200" b="1" dirty="0">
              <a:solidFill>
                <a:srgbClr val="A50021"/>
              </a:solidFill>
            </a:endParaRPr>
          </a:p>
        </p:txBody>
      </p:sp>
      <p:sp>
        <p:nvSpPr>
          <p:cNvPr id="57" name="Rectangle 56"/>
          <p:cNvSpPr/>
          <p:nvPr/>
        </p:nvSpPr>
        <p:spPr>
          <a:xfrm>
            <a:off x="2261015" y="4267934"/>
            <a:ext cx="830175" cy="276999"/>
          </a:xfrm>
          <a:prstGeom prst="rect">
            <a:avLst/>
          </a:prstGeom>
        </p:spPr>
        <p:txBody>
          <a:bodyPr wrap="none">
            <a:spAutoFit/>
          </a:bodyPr>
          <a:lstStyle/>
          <a:p>
            <a:r>
              <a:rPr lang="en-US" sz="1200" b="1" dirty="0">
                <a:solidFill>
                  <a:schemeClr val="accent5">
                    <a:lumMod val="75000"/>
                  </a:schemeClr>
                </a:solidFill>
              </a:rPr>
              <a:t>W shield</a:t>
            </a:r>
          </a:p>
        </p:txBody>
      </p:sp>
      <p:sp>
        <p:nvSpPr>
          <p:cNvPr id="63" name="Donut 62"/>
          <p:cNvSpPr/>
          <p:nvPr/>
        </p:nvSpPr>
        <p:spPr>
          <a:xfrm>
            <a:off x="4310390" y="4191734"/>
            <a:ext cx="1905000" cy="1889606"/>
          </a:xfrm>
          <a:prstGeom prst="donut">
            <a:avLst>
              <a:gd name="adj" fmla="val 41266"/>
            </a:avLst>
          </a:prstGeom>
          <a:solidFill>
            <a:srgbClr val="A5002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96" name="Straight Arrow Connector 95"/>
          <p:cNvCxnSpPr>
            <a:stCxn id="63" idx="1"/>
            <a:endCxn id="63" idx="5"/>
          </p:cNvCxnSpPr>
          <p:nvPr/>
        </p:nvCxnSpPr>
        <p:spPr>
          <a:xfrm>
            <a:off x="4589371" y="4468460"/>
            <a:ext cx="1347038" cy="1336154"/>
          </a:xfrm>
          <a:prstGeom prst="straightConnector1">
            <a:avLst/>
          </a:prstGeom>
          <a:ln w="3175" cmpd="sng">
            <a:solidFill>
              <a:srgbClr val="000000"/>
            </a:solidFill>
            <a:miter lim="800000"/>
            <a:headEnd type="arrow"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00" name="Straight Arrow Connector 99"/>
          <p:cNvCxnSpPr/>
          <p:nvPr/>
        </p:nvCxnSpPr>
        <p:spPr>
          <a:xfrm flipV="1">
            <a:off x="5117802" y="5022237"/>
            <a:ext cx="304800" cy="228600"/>
          </a:xfrm>
          <a:prstGeom prst="straightConnector1">
            <a:avLst/>
          </a:prstGeom>
          <a:ln w="3175" cmpd="sng">
            <a:solidFill>
              <a:srgbClr val="000000"/>
            </a:solidFill>
            <a:miter lim="800000"/>
            <a:headEnd type="arrow" w="sm" len="med"/>
            <a:tailEnd type="arrow" w="sm" len="med"/>
          </a:ln>
          <a:effectLst>
            <a:outerShdw blurRad="40000" dist="20000" dir="552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H="1">
            <a:off x="5425265" y="4359528"/>
            <a:ext cx="759337" cy="657472"/>
          </a:xfrm>
          <a:prstGeom prst="line">
            <a:avLst/>
          </a:prstGeom>
          <a:ln w="3175"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a:off x="6184602" y="4359528"/>
            <a:ext cx="533400" cy="0"/>
          </a:xfrm>
          <a:prstGeom prst="line">
            <a:avLst/>
          </a:prstGeom>
          <a:ln w="3175"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9" name="Straight Connector 108"/>
          <p:cNvCxnSpPr/>
          <p:nvPr/>
        </p:nvCxnSpPr>
        <p:spPr>
          <a:xfrm>
            <a:off x="3853190" y="4267934"/>
            <a:ext cx="533400" cy="0"/>
          </a:xfrm>
          <a:prstGeom prst="line">
            <a:avLst/>
          </a:prstGeom>
          <a:ln w="3175"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0" name="Straight Connector 109"/>
          <p:cNvCxnSpPr>
            <a:endCxn id="63" idx="1"/>
          </p:cNvCxnSpPr>
          <p:nvPr/>
        </p:nvCxnSpPr>
        <p:spPr>
          <a:xfrm>
            <a:off x="4386590" y="4267934"/>
            <a:ext cx="202781" cy="200526"/>
          </a:xfrm>
          <a:prstGeom prst="line">
            <a:avLst/>
          </a:prstGeom>
          <a:ln w="3175"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12" name="TextBox 111"/>
          <p:cNvSpPr txBox="1"/>
          <p:nvPr/>
        </p:nvSpPr>
        <p:spPr>
          <a:xfrm>
            <a:off x="3853190" y="4039334"/>
            <a:ext cx="415498" cy="276999"/>
          </a:xfrm>
          <a:prstGeom prst="rect">
            <a:avLst/>
          </a:prstGeom>
          <a:noFill/>
        </p:spPr>
        <p:txBody>
          <a:bodyPr wrap="none" rtlCol="0">
            <a:spAutoFit/>
          </a:bodyPr>
          <a:lstStyle/>
          <a:p>
            <a:r>
              <a:rPr lang="en-US" sz="1200" dirty="0" smtClean="0"/>
              <a:t>3</a:t>
            </a:r>
            <a:r>
              <a:rPr lang="en-US" sz="1200" dirty="0"/>
              <a:t>0</a:t>
            </a:r>
            <a:r>
              <a:rPr lang="en-US" sz="1200" baseline="30000" dirty="0" smtClean="0"/>
              <a:t>o</a:t>
            </a:r>
            <a:endParaRPr lang="en-US" sz="1200" baseline="30000" dirty="0"/>
          </a:p>
        </p:txBody>
      </p:sp>
      <p:sp>
        <p:nvSpPr>
          <p:cNvPr id="94" name="TextBox 93"/>
          <p:cNvSpPr txBox="1"/>
          <p:nvPr/>
        </p:nvSpPr>
        <p:spPr>
          <a:xfrm>
            <a:off x="5148590" y="4420334"/>
            <a:ext cx="372217" cy="369332"/>
          </a:xfrm>
          <a:prstGeom prst="rect">
            <a:avLst/>
          </a:prstGeom>
          <a:noFill/>
        </p:spPr>
        <p:txBody>
          <a:bodyPr wrap="none" rtlCol="0">
            <a:spAutoFit/>
          </a:bodyPr>
          <a:lstStyle/>
          <a:p>
            <a:r>
              <a:rPr lang="en-US" b="1" i="1" dirty="0" smtClean="0">
                <a:latin typeface="Courier"/>
                <a:cs typeface="Courier"/>
              </a:rPr>
              <a:t>S</a:t>
            </a:r>
            <a:endParaRPr lang="en-US" b="1" i="1" dirty="0">
              <a:latin typeface="Courier"/>
              <a:cs typeface="Courier"/>
            </a:endParaRPr>
          </a:p>
        </p:txBody>
      </p:sp>
      <p:sp>
        <p:nvSpPr>
          <p:cNvPr id="54" name="Rectangle 2"/>
          <p:cNvSpPr txBox="1">
            <a:spLocks noGrp="1" noChangeArrowheads="1"/>
          </p:cNvSpPr>
          <p:nvPr>
            <p:ph type="title"/>
          </p:nvPr>
        </p:nvSpPr>
        <p:spPr bwMode="auto">
          <a:xfrm>
            <a:off x="533400" y="0"/>
            <a:ext cx="8915400" cy="728579"/>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blurRad="63500" dist="38099" dir="2700000" algn="ctr" rotWithShape="0">
                    <a:schemeClr val="bg2">
                      <a:alpha val="74998"/>
                    </a:schemeClr>
                  </a:outerShdw>
                </a:effectLst>
              </a14:hiddenEffects>
            </a:ext>
            <a:ext uri="{FAA26D3D-D897-4be2-8F04-BA451C77F1D7}">
              <ma14:placeholderFlag xmlns:mc="http://schemas.openxmlformats.org/markup-compatibility/2006" xmlns:mv="urn:schemas-microsoft-com:mac:vml" xmlns:ma14="http://schemas.microsoft.com/office/mac/drawingml/2011/main" xmlns:p="http://schemas.openxmlformats.org/presentationml/2006/main" xmlns:r="http://schemas.openxmlformats.org/officeDocument/2006/relationships" xmlns:a="http://schemas.openxmlformats.org/drawingml/2006/main" xmlns=""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ＭＳ Ｐゴシック" charset="0"/>
              </a:defRPr>
            </a:lvl1pPr>
            <a:lvl2pPr algn="l" rtl="0" eaLnBrk="0" fontAlgn="base" hangingPunct="0">
              <a:spcBef>
                <a:spcPct val="0"/>
              </a:spcBef>
              <a:spcAft>
                <a:spcPct val="0"/>
              </a:spcAft>
              <a:defRPr sz="4200">
                <a:solidFill>
                  <a:schemeClr val="tx2"/>
                </a:solidFill>
                <a:latin typeface="Garamond" charset="0"/>
                <a:ea typeface="ＭＳ Ｐゴシック" charset="0"/>
                <a:cs typeface="ＭＳ Ｐゴシック" charset="0"/>
              </a:defRPr>
            </a:lvl2pPr>
            <a:lvl3pPr algn="l" rtl="0" eaLnBrk="0" fontAlgn="base" hangingPunct="0">
              <a:spcBef>
                <a:spcPct val="0"/>
              </a:spcBef>
              <a:spcAft>
                <a:spcPct val="0"/>
              </a:spcAft>
              <a:defRPr sz="4200">
                <a:solidFill>
                  <a:schemeClr val="tx2"/>
                </a:solidFill>
                <a:latin typeface="Garamond" charset="0"/>
                <a:ea typeface="ＭＳ Ｐゴシック" charset="0"/>
                <a:cs typeface="ＭＳ Ｐゴシック" charset="0"/>
              </a:defRPr>
            </a:lvl3pPr>
            <a:lvl4pPr algn="l" rtl="0" eaLnBrk="0" fontAlgn="base" hangingPunct="0">
              <a:spcBef>
                <a:spcPct val="0"/>
              </a:spcBef>
              <a:spcAft>
                <a:spcPct val="0"/>
              </a:spcAft>
              <a:defRPr sz="4200">
                <a:solidFill>
                  <a:schemeClr val="tx2"/>
                </a:solidFill>
                <a:latin typeface="Garamond" charset="0"/>
                <a:ea typeface="ＭＳ Ｐゴシック" charset="0"/>
                <a:cs typeface="ＭＳ Ｐゴシック" charset="0"/>
              </a:defRPr>
            </a:lvl4pPr>
            <a:lvl5pPr algn="l" rtl="0" eaLnBrk="0" fontAlgn="base" hangingPunct="0">
              <a:spcBef>
                <a:spcPct val="0"/>
              </a:spcBef>
              <a:spcAft>
                <a:spcPct val="0"/>
              </a:spcAft>
              <a:defRPr sz="4200">
                <a:solidFill>
                  <a:schemeClr val="tx2"/>
                </a:solidFill>
                <a:latin typeface="Garamond" charset="0"/>
                <a:ea typeface="ＭＳ Ｐゴシック" charset="0"/>
                <a:cs typeface="ＭＳ Ｐゴシック" charset="0"/>
              </a:defRPr>
            </a:lvl5pPr>
            <a:lvl6pPr marL="457200" algn="l" rtl="0" fontAlgn="base">
              <a:spcBef>
                <a:spcPct val="0"/>
              </a:spcBef>
              <a:spcAft>
                <a:spcPct val="0"/>
              </a:spcAft>
              <a:defRPr sz="4200">
                <a:solidFill>
                  <a:schemeClr val="tx2"/>
                </a:solidFill>
                <a:latin typeface="Garamond" charset="0"/>
                <a:ea typeface="ＭＳ Ｐゴシック" charset="0"/>
              </a:defRPr>
            </a:lvl6pPr>
            <a:lvl7pPr marL="914400" algn="l" rtl="0" fontAlgn="base">
              <a:spcBef>
                <a:spcPct val="0"/>
              </a:spcBef>
              <a:spcAft>
                <a:spcPct val="0"/>
              </a:spcAft>
              <a:defRPr sz="4200">
                <a:solidFill>
                  <a:schemeClr val="tx2"/>
                </a:solidFill>
                <a:latin typeface="Garamond" charset="0"/>
                <a:ea typeface="ＭＳ Ｐゴシック" charset="0"/>
              </a:defRPr>
            </a:lvl7pPr>
            <a:lvl8pPr marL="1371600" algn="l" rtl="0" fontAlgn="base">
              <a:spcBef>
                <a:spcPct val="0"/>
              </a:spcBef>
              <a:spcAft>
                <a:spcPct val="0"/>
              </a:spcAft>
              <a:defRPr sz="4200">
                <a:solidFill>
                  <a:schemeClr val="tx2"/>
                </a:solidFill>
                <a:latin typeface="Garamond" charset="0"/>
                <a:ea typeface="ＭＳ Ｐゴシック" charset="0"/>
              </a:defRPr>
            </a:lvl8pPr>
            <a:lvl9pPr marL="1828800" algn="l" rtl="0" fontAlgn="base">
              <a:spcBef>
                <a:spcPct val="0"/>
              </a:spcBef>
              <a:spcAft>
                <a:spcPct val="0"/>
              </a:spcAft>
              <a:defRPr sz="4200">
                <a:solidFill>
                  <a:schemeClr val="tx2"/>
                </a:solidFill>
                <a:latin typeface="Garamond" charset="0"/>
                <a:ea typeface="ＭＳ Ｐゴシック" charset="0"/>
              </a:defRPr>
            </a:lvl9pPr>
          </a:lstStyle>
          <a:p>
            <a:pPr eaLnBrk="1" hangingPunct="1">
              <a:defRPr/>
            </a:pPr>
            <a:r>
              <a:rPr lang="en-US" sz="3200" dirty="0" smtClean="0">
                <a:solidFill>
                  <a:srgbClr val="000090"/>
                </a:solidFill>
                <a:latin typeface="Arial" charset="0"/>
                <a:cs typeface="+mj-cs"/>
              </a:rPr>
              <a:t>DDVCS</a:t>
            </a:r>
            <a:r>
              <a:rPr lang="en-US" sz="3200" dirty="0">
                <a:solidFill>
                  <a:srgbClr val="000090"/>
                </a:solidFill>
                <a:latin typeface="Arial" charset="0"/>
                <a:cs typeface="+mj-cs"/>
              </a:rPr>
              <a:t> </a:t>
            </a:r>
            <a:r>
              <a:rPr lang="en-US" sz="3200" dirty="0" smtClean="0">
                <a:solidFill>
                  <a:srgbClr val="000090"/>
                </a:solidFill>
                <a:latin typeface="Arial" charset="0"/>
                <a:cs typeface="+mj-cs"/>
              </a:rPr>
              <a:t>with CLAS12 in Hall-B – LOI </a:t>
            </a:r>
          </a:p>
        </p:txBody>
      </p:sp>
      <p:pic>
        <p:nvPicPr>
          <p:cNvPr id="55" name="Picture 54" descr="Background.pdf"/>
          <p:cNvPicPr>
            <a:picLocks noChangeAspect="1"/>
          </p:cNvPicPr>
          <p:nvPr/>
        </p:nvPicPr>
        <p:blipFill rotWithShape="1">
          <a:blip r:embed="rId5" cstate="screen">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xt>
            </a:extLst>
          </a:blip>
          <a:srcRect l="11629" t="6151" r="7879" b="6547"/>
          <a:stretch/>
        </p:blipFill>
        <p:spPr>
          <a:xfrm>
            <a:off x="5387595" y="808186"/>
            <a:ext cx="3333715" cy="2794000"/>
          </a:xfrm>
          <a:prstGeom prst="rect">
            <a:avLst/>
          </a:prstGeom>
        </p:spPr>
      </p:pic>
      <p:sp>
        <p:nvSpPr>
          <p:cNvPr id="58" name="TextBox 57"/>
          <p:cNvSpPr txBox="1"/>
          <p:nvPr/>
        </p:nvSpPr>
        <p:spPr>
          <a:xfrm>
            <a:off x="5402551" y="3250264"/>
            <a:ext cx="1041032" cy="338554"/>
          </a:xfrm>
          <a:prstGeom prst="rect">
            <a:avLst/>
          </a:prstGeom>
          <a:solidFill>
            <a:schemeClr val="accent1">
              <a:lumMod val="20000"/>
              <a:lumOff val="80000"/>
            </a:schemeClr>
          </a:solidFill>
        </p:spPr>
        <p:txBody>
          <a:bodyPr wrap="square" rtlCol="0">
            <a:spAutoFit/>
          </a:bodyPr>
          <a:lstStyle/>
          <a:p>
            <a:r>
              <a:rPr lang="en-US" sz="800" b="1" dirty="0" smtClean="0"/>
              <a:t>Electron calorimeter and shield/absorber</a:t>
            </a:r>
            <a:endParaRPr lang="en-US" sz="800" b="1" dirty="0"/>
          </a:p>
        </p:txBody>
      </p:sp>
      <p:sp>
        <p:nvSpPr>
          <p:cNvPr id="7" name="TextBox 6"/>
          <p:cNvSpPr txBox="1"/>
          <p:nvPr/>
        </p:nvSpPr>
        <p:spPr>
          <a:xfrm>
            <a:off x="2846880" y="3976290"/>
            <a:ext cx="945816" cy="430887"/>
          </a:xfrm>
          <a:prstGeom prst="rect">
            <a:avLst/>
          </a:prstGeom>
          <a:noFill/>
        </p:spPr>
        <p:txBody>
          <a:bodyPr wrap="square" rtlCol="0">
            <a:spAutoFit/>
          </a:bodyPr>
          <a:lstStyle/>
          <a:p>
            <a:r>
              <a:rPr lang="en-US" sz="1100" dirty="0" smtClean="0"/>
              <a:t>Location of HTCC mirrors</a:t>
            </a:r>
            <a:endParaRPr lang="en-US" sz="1100" dirty="0"/>
          </a:p>
        </p:txBody>
      </p:sp>
      <p:sp>
        <p:nvSpPr>
          <p:cNvPr id="8" name="TextBox 7"/>
          <p:cNvSpPr txBox="1"/>
          <p:nvPr/>
        </p:nvSpPr>
        <p:spPr>
          <a:xfrm>
            <a:off x="228600" y="840700"/>
            <a:ext cx="4998580" cy="3108544"/>
          </a:xfrm>
          <a:prstGeom prst="rect">
            <a:avLst/>
          </a:prstGeom>
          <a:noFill/>
        </p:spPr>
        <p:txBody>
          <a:bodyPr wrap="square" rtlCol="0">
            <a:spAutoFit/>
          </a:bodyPr>
          <a:lstStyle/>
          <a:p>
            <a:pPr>
              <a:spcAft>
                <a:spcPts val="600"/>
              </a:spcAft>
            </a:pPr>
            <a:r>
              <a:rPr lang="en-US" sz="1600" dirty="0" smtClean="0">
                <a:latin typeface="Arial"/>
                <a:cs typeface="Arial"/>
              </a:rPr>
              <a:t>Two main challenges in DDVCS measurements:</a:t>
            </a:r>
          </a:p>
          <a:p>
            <a:pPr marL="341313" indent="-168275">
              <a:buFont typeface="Arial"/>
              <a:buChar char="•"/>
            </a:pPr>
            <a:r>
              <a:rPr lang="en-US" sz="1200" dirty="0">
                <a:solidFill>
                  <a:srgbClr val="0000FF"/>
                </a:solidFill>
                <a:latin typeface="Arial"/>
                <a:cs typeface="Arial"/>
              </a:rPr>
              <a:t>cross section is two to </a:t>
            </a:r>
            <a:r>
              <a:rPr lang="en-US" sz="1200" dirty="0" smtClean="0">
                <a:solidFill>
                  <a:srgbClr val="0000FF"/>
                </a:solidFill>
                <a:latin typeface="Arial"/>
                <a:cs typeface="Arial"/>
              </a:rPr>
              <a:t>three orders </a:t>
            </a:r>
            <a:r>
              <a:rPr lang="en-US" sz="1200" dirty="0">
                <a:solidFill>
                  <a:srgbClr val="0000FF"/>
                </a:solidFill>
                <a:latin typeface="Arial"/>
                <a:cs typeface="Arial"/>
              </a:rPr>
              <a:t>of magnitude smaller </a:t>
            </a:r>
            <a:r>
              <a:rPr lang="en-US" sz="1200" dirty="0" smtClean="0">
                <a:solidFill>
                  <a:srgbClr val="0000FF"/>
                </a:solidFill>
                <a:latin typeface="Arial"/>
                <a:cs typeface="Arial"/>
              </a:rPr>
              <a:t>than </a:t>
            </a:r>
            <a:r>
              <a:rPr lang="en-US" sz="1200" dirty="0">
                <a:solidFill>
                  <a:srgbClr val="0000FF"/>
                </a:solidFill>
                <a:latin typeface="Arial"/>
                <a:cs typeface="Arial"/>
              </a:rPr>
              <a:t>the DVCS </a:t>
            </a:r>
            <a:r>
              <a:rPr lang="en-US" sz="1200" dirty="0" smtClean="0">
                <a:solidFill>
                  <a:srgbClr val="0000FF"/>
                </a:solidFill>
                <a:latin typeface="Arial"/>
                <a:cs typeface="Arial"/>
              </a:rPr>
              <a:t>cross section</a:t>
            </a:r>
          </a:p>
          <a:p>
            <a:pPr marL="341313" indent="-168275">
              <a:buFont typeface="Arial"/>
              <a:buChar char="•"/>
            </a:pPr>
            <a:r>
              <a:rPr lang="en-US" sz="1200" dirty="0" smtClean="0">
                <a:solidFill>
                  <a:srgbClr val="0000FF"/>
                </a:solidFill>
                <a:latin typeface="Arial"/>
                <a:cs typeface="Arial"/>
              </a:rPr>
              <a:t>decay leptons of </a:t>
            </a:r>
            <a:r>
              <a:rPr lang="en-US" sz="1200" dirty="0">
                <a:solidFill>
                  <a:srgbClr val="0000FF"/>
                </a:solidFill>
                <a:latin typeface="Arial"/>
                <a:cs typeface="Arial"/>
              </a:rPr>
              <a:t>the outgoing virtual photon </a:t>
            </a:r>
            <a:r>
              <a:rPr lang="en-US" sz="1200" dirty="0" smtClean="0">
                <a:solidFill>
                  <a:srgbClr val="0000FF"/>
                </a:solidFill>
                <a:latin typeface="Arial"/>
                <a:cs typeface="Arial"/>
              </a:rPr>
              <a:t>must </a:t>
            </a:r>
            <a:r>
              <a:rPr lang="en-US" sz="1200" dirty="0">
                <a:solidFill>
                  <a:srgbClr val="0000FF"/>
                </a:solidFill>
                <a:latin typeface="Arial"/>
                <a:cs typeface="Arial"/>
              </a:rPr>
              <a:t>be distinguishable from the incoming-scattered </a:t>
            </a:r>
            <a:r>
              <a:rPr lang="en-US" sz="1200" dirty="0" smtClean="0">
                <a:solidFill>
                  <a:srgbClr val="0000FF"/>
                </a:solidFill>
                <a:latin typeface="Arial"/>
                <a:cs typeface="Arial"/>
              </a:rPr>
              <a:t>lepton</a:t>
            </a:r>
          </a:p>
          <a:p>
            <a:pPr>
              <a:spcBef>
                <a:spcPts val="600"/>
              </a:spcBef>
            </a:pPr>
            <a:r>
              <a:rPr lang="en-US" sz="1400" dirty="0" smtClean="0">
                <a:latin typeface="Arial"/>
                <a:cs typeface="Arial"/>
              </a:rPr>
              <a:t>Both challenges can be solved with by studying di-</a:t>
            </a:r>
            <a:r>
              <a:rPr lang="en-US" sz="1400" dirty="0" err="1" smtClean="0">
                <a:latin typeface="Arial"/>
                <a:cs typeface="Arial"/>
              </a:rPr>
              <a:t>muon</a:t>
            </a:r>
            <a:r>
              <a:rPr lang="en-US" sz="1400" dirty="0" smtClean="0">
                <a:latin typeface="Arial"/>
                <a:cs typeface="Arial"/>
              </a:rPr>
              <a:t> </a:t>
            </a:r>
            <a:r>
              <a:rPr lang="en-US" sz="1400" dirty="0" err="1" smtClean="0">
                <a:latin typeface="Arial"/>
                <a:cs typeface="Arial"/>
              </a:rPr>
              <a:t>electroproduciton</a:t>
            </a:r>
            <a:r>
              <a:rPr lang="en-US" sz="1400" dirty="0" smtClean="0">
                <a:latin typeface="Arial"/>
                <a:cs typeface="Arial"/>
              </a:rPr>
              <a:t>,</a:t>
            </a:r>
          </a:p>
          <a:p>
            <a:pPr>
              <a:spcBef>
                <a:spcPts val="600"/>
              </a:spcBef>
            </a:pPr>
            <a:r>
              <a:rPr lang="en-US" sz="1400" dirty="0" smtClean="0">
                <a:latin typeface="Arial"/>
                <a:cs typeface="Arial"/>
              </a:rPr>
              <a:t>CLAS12 FD will be blocked with heavy shielding/absorber from electromagnetic and </a:t>
            </a:r>
            <a:r>
              <a:rPr lang="en-US" sz="1400" dirty="0" err="1" smtClean="0">
                <a:latin typeface="Arial"/>
                <a:cs typeface="Arial"/>
              </a:rPr>
              <a:t>hadronic</a:t>
            </a:r>
            <a:r>
              <a:rPr lang="en-US" sz="1400" dirty="0" smtClean="0">
                <a:latin typeface="Arial"/>
                <a:cs typeface="Arial"/>
              </a:rPr>
              <a:t> backgrounds to be able to run at luminosities ~10</a:t>
            </a:r>
            <a:r>
              <a:rPr lang="en-US" sz="1400" baseline="30000" dirty="0" smtClean="0">
                <a:latin typeface="Arial"/>
                <a:cs typeface="Arial"/>
              </a:rPr>
              <a:t>37</a:t>
            </a:r>
            <a:r>
              <a:rPr lang="en-US" sz="1400" dirty="0" smtClean="0">
                <a:latin typeface="Arial"/>
                <a:cs typeface="Arial"/>
              </a:rPr>
              <a:t> cm</a:t>
            </a:r>
            <a:r>
              <a:rPr lang="en-US" sz="1400" baseline="30000" dirty="0" smtClean="0">
                <a:latin typeface="Arial"/>
                <a:cs typeface="Arial"/>
              </a:rPr>
              <a:t>-2 </a:t>
            </a:r>
            <a:r>
              <a:rPr lang="en-US" sz="1400" dirty="0" smtClean="0">
                <a:latin typeface="Arial"/>
                <a:cs typeface="Arial"/>
              </a:rPr>
              <a:t>s</a:t>
            </a:r>
            <a:r>
              <a:rPr lang="en-US" sz="1400" baseline="30000" dirty="0" smtClean="0">
                <a:latin typeface="Arial"/>
                <a:cs typeface="Arial"/>
              </a:rPr>
              <a:t>-1</a:t>
            </a:r>
            <a:r>
              <a:rPr lang="en-US" sz="1400" dirty="0" smtClean="0">
                <a:latin typeface="Arial"/>
                <a:cs typeface="Arial"/>
              </a:rPr>
              <a:t>, and will be used as </a:t>
            </a:r>
            <a:r>
              <a:rPr lang="en-US" sz="1400" dirty="0" err="1" smtClean="0">
                <a:latin typeface="Arial"/>
                <a:cs typeface="Arial"/>
              </a:rPr>
              <a:t>muon</a:t>
            </a:r>
            <a:r>
              <a:rPr lang="en-US" sz="1400" dirty="0" smtClean="0">
                <a:latin typeface="Arial"/>
                <a:cs typeface="Arial"/>
              </a:rPr>
              <a:t> detector</a:t>
            </a:r>
          </a:p>
          <a:p>
            <a:pPr>
              <a:spcBef>
                <a:spcPts val="600"/>
              </a:spcBef>
            </a:pPr>
            <a:r>
              <a:rPr lang="en-US" sz="1400" dirty="0" smtClean="0">
                <a:latin typeface="Arial"/>
                <a:cs typeface="Arial"/>
              </a:rPr>
              <a:t>Scattered electrons will be detected in a compact PbWO</a:t>
            </a:r>
            <a:r>
              <a:rPr lang="en-US" sz="1400" baseline="-25000" dirty="0" smtClean="0">
                <a:latin typeface="Arial"/>
                <a:cs typeface="Arial"/>
              </a:rPr>
              <a:t>4</a:t>
            </a:r>
            <a:r>
              <a:rPr lang="en-US" sz="1400" dirty="0" smtClean="0">
                <a:latin typeface="Arial"/>
                <a:cs typeface="Arial"/>
              </a:rPr>
              <a:t> calorimeter that is part of the shielding</a:t>
            </a:r>
          </a:p>
        </p:txBody>
      </p:sp>
      <p:graphicFrame>
        <p:nvGraphicFramePr>
          <p:cNvPr id="59" name="Object 33"/>
          <p:cNvGraphicFramePr>
            <a:graphicFrameLocks noChangeAspect="1"/>
          </p:cNvGraphicFramePr>
          <p:nvPr>
            <p:extLst>
              <p:ext uri="{D42A27DB-BD31-4B8C-83A1-F6EECF244321}">
                <p14:mod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300716693"/>
              </p:ext>
            </p:extLst>
          </p:nvPr>
        </p:nvGraphicFramePr>
        <p:xfrm>
          <a:off x="1752600" y="2203704"/>
          <a:ext cx="1131877" cy="310896"/>
        </p:xfrm>
        <a:graphic>
          <a:graphicData uri="http://schemas.openxmlformats.org/presentationml/2006/ole">
            <p:oleObj spid="_x0000_s1036" name="Equation" r:id="rId6" imgW="876300" imgH="241300" progId="Equation.3">
              <p:embed/>
            </p:oleObj>
          </a:graphicData>
        </a:graphic>
      </p:graphicFrame>
      <p:sp>
        <p:nvSpPr>
          <p:cNvPr id="61" name="Trapezoid 60"/>
          <p:cNvSpPr/>
          <p:nvPr/>
        </p:nvSpPr>
        <p:spPr>
          <a:xfrm rot="16200000">
            <a:off x="1591564" y="5089052"/>
            <a:ext cx="159134" cy="91697"/>
          </a:xfrm>
          <a:prstGeom prst="trapezoid">
            <a:avLst>
              <a:gd name="adj" fmla="val 12089"/>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rapezoid 9"/>
          <p:cNvSpPr/>
          <p:nvPr/>
        </p:nvSpPr>
        <p:spPr>
          <a:xfrm rot="16200000" flipH="1">
            <a:off x="2433441" y="4127708"/>
            <a:ext cx="60324" cy="2017178"/>
          </a:xfrm>
          <a:prstGeom prst="trapezoid">
            <a:avLst/>
          </a:prstGeom>
          <a:solidFill>
            <a:schemeClr val="bg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978271344"/>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spd="slow" p14:dur="2000"/>
    </mc:Choice>
    <mc:Fallback>
      <mp:transition xmlns:mp="http://schemas.microsoft.com/office/mac/powerpoint/2008/mai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clas12_ddvcs_qp2_2p4_3p2.tiff"/>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xt>
            </a:extLst>
          </a:blip>
          <a:stretch>
            <a:fillRect/>
          </a:stretch>
        </p:blipFill>
        <p:spPr>
          <a:xfrm>
            <a:off x="5838807" y="3668560"/>
            <a:ext cx="2682599" cy="2560320"/>
          </a:xfrm>
          <a:prstGeom prst="rect">
            <a:avLst/>
          </a:prstGeom>
        </p:spPr>
      </p:pic>
      <p:sp>
        <p:nvSpPr>
          <p:cNvPr id="18" name="Rectangle 2"/>
          <p:cNvSpPr txBox="1">
            <a:spLocks noChangeArrowheads="1"/>
          </p:cNvSpPr>
          <p:nvPr/>
        </p:nvSpPr>
        <p:spPr bwMode="auto">
          <a:xfrm>
            <a:off x="0" y="68179"/>
            <a:ext cx="9144000" cy="636588"/>
          </a:xfrm>
          <a:prstGeom prst="rect">
            <a:avLst/>
          </a:prstGeom>
          <a:noFill/>
          <a:ln>
            <a:noFill/>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blurRad="63500" dist="38099" dir="2700000" algn="ctr" rotWithShape="0">
                    <a:schemeClr val="bg2">
                      <a:alpha val="74998"/>
                    </a:schemeClr>
                  </a:outerShdw>
                </a:effectLst>
              </a14:hiddenEffects>
            </a:ext>
            <a:ext uri="{FAA26D3D-D897-4be2-8F04-BA451C77F1D7}">
              <ma14:placeholderFlag xmlns:mc="http://schemas.openxmlformats.org/markup-compatibility/2006" xmlns:mv="urn:schemas-microsoft-com:mac:vml" xmlns:ma14="http://schemas.microsoft.com/office/mac/drawingml/2011/main" xmlns:p="http://schemas.openxmlformats.org/presentationml/2006/main" xmlns:r="http://schemas.openxmlformats.org/officeDocument/2006/relationships" xmlns:a="http://schemas.openxmlformats.org/drawingml/2006/main" xmlns=""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ＭＳ Ｐゴシック" charset="0"/>
              </a:defRPr>
            </a:lvl1pPr>
            <a:lvl2pPr algn="l" rtl="0" eaLnBrk="0" fontAlgn="base" hangingPunct="0">
              <a:spcBef>
                <a:spcPct val="0"/>
              </a:spcBef>
              <a:spcAft>
                <a:spcPct val="0"/>
              </a:spcAft>
              <a:defRPr sz="4200">
                <a:solidFill>
                  <a:schemeClr val="tx2"/>
                </a:solidFill>
                <a:latin typeface="Garamond" charset="0"/>
                <a:ea typeface="ＭＳ Ｐゴシック" charset="0"/>
                <a:cs typeface="ＭＳ Ｐゴシック" charset="0"/>
              </a:defRPr>
            </a:lvl2pPr>
            <a:lvl3pPr algn="l" rtl="0" eaLnBrk="0" fontAlgn="base" hangingPunct="0">
              <a:spcBef>
                <a:spcPct val="0"/>
              </a:spcBef>
              <a:spcAft>
                <a:spcPct val="0"/>
              </a:spcAft>
              <a:defRPr sz="4200">
                <a:solidFill>
                  <a:schemeClr val="tx2"/>
                </a:solidFill>
                <a:latin typeface="Garamond" charset="0"/>
                <a:ea typeface="ＭＳ Ｐゴシック" charset="0"/>
                <a:cs typeface="ＭＳ Ｐゴシック" charset="0"/>
              </a:defRPr>
            </a:lvl3pPr>
            <a:lvl4pPr algn="l" rtl="0" eaLnBrk="0" fontAlgn="base" hangingPunct="0">
              <a:spcBef>
                <a:spcPct val="0"/>
              </a:spcBef>
              <a:spcAft>
                <a:spcPct val="0"/>
              </a:spcAft>
              <a:defRPr sz="4200">
                <a:solidFill>
                  <a:schemeClr val="tx2"/>
                </a:solidFill>
                <a:latin typeface="Garamond" charset="0"/>
                <a:ea typeface="ＭＳ Ｐゴシック" charset="0"/>
                <a:cs typeface="ＭＳ Ｐゴシック" charset="0"/>
              </a:defRPr>
            </a:lvl4pPr>
            <a:lvl5pPr algn="l" rtl="0" eaLnBrk="0" fontAlgn="base" hangingPunct="0">
              <a:spcBef>
                <a:spcPct val="0"/>
              </a:spcBef>
              <a:spcAft>
                <a:spcPct val="0"/>
              </a:spcAft>
              <a:defRPr sz="4200">
                <a:solidFill>
                  <a:schemeClr val="tx2"/>
                </a:solidFill>
                <a:latin typeface="Garamond" charset="0"/>
                <a:ea typeface="ＭＳ Ｐゴシック" charset="0"/>
                <a:cs typeface="ＭＳ Ｐゴシック" charset="0"/>
              </a:defRPr>
            </a:lvl5pPr>
            <a:lvl6pPr marL="457200" algn="l" rtl="0" fontAlgn="base">
              <a:spcBef>
                <a:spcPct val="0"/>
              </a:spcBef>
              <a:spcAft>
                <a:spcPct val="0"/>
              </a:spcAft>
              <a:defRPr sz="4200">
                <a:solidFill>
                  <a:schemeClr val="tx2"/>
                </a:solidFill>
                <a:latin typeface="Garamond" charset="0"/>
                <a:ea typeface="ＭＳ Ｐゴシック" charset="0"/>
              </a:defRPr>
            </a:lvl6pPr>
            <a:lvl7pPr marL="914400" algn="l" rtl="0" fontAlgn="base">
              <a:spcBef>
                <a:spcPct val="0"/>
              </a:spcBef>
              <a:spcAft>
                <a:spcPct val="0"/>
              </a:spcAft>
              <a:defRPr sz="4200">
                <a:solidFill>
                  <a:schemeClr val="tx2"/>
                </a:solidFill>
                <a:latin typeface="Garamond" charset="0"/>
                <a:ea typeface="ＭＳ Ｐゴシック" charset="0"/>
              </a:defRPr>
            </a:lvl7pPr>
            <a:lvl8pPr marL="1371600" algn="l" rtl="0" fontAlgn="base">
              <a:spcBef>
                <a:spcPct val="0"/>
              </a:spcBef>
              <a:spcAft>
                <a:spcPct val="0"/>
              </a:spcAft>
              <a:defRPr sz="4200">
                <a:solidFill>
                  <a:schemeClr val="tx2"/>
                </a:solidFill>
                <a:latin typeface="Garamond" charset="0"/>
                <a:ea typeface="ＭＳ Ｐゴシック" charset="0"/>
              </a:defRPr>
            </a:lvl8pPr>
            <a:lvl9pPr marL="1828800" algn="l" rtl="0" fontAlgn="base">
              <a:spcBef>
                <a:spcPct val="0"/>
              </a:spcBef>
              <a:spcAft>
                <a:spcPct val="0"/>
              </a:spcAft>
              <a:defRPr sz="4200">
                <a:solidFill>
                  <a:schemeClr val="tx2"/>
                </a:solidFill>
                <a:latin typeface="Garamond" charset="0"/>
                <a:ea typeface="ＭＳ Ｐゴシック" charset="0"/>
              </a:defRPr>
            </a:lvl9pPr>
          </a:lstStyle>
          <a:p>
            <a:pPr eaLnBrk="1" hangingPunct="1">
              <a:defRPr/>
            </a:pPr>
            <a:r>
              <a:rPr lang="en-US" sz="2700" b="1" dirty="0" smtClean="0">
                <a:solidFill>
                  <a:srgbClr val="000090"/>
                </a:solidFill>
                <a:latin typeface="Arial" charset="0"/>
                <a:cs typeface="+mj-cs"/>
              </a:rPr>
              <a:t>Expected results on beam spin of DDVCS asymmetry </a:t>
            </a:r>
          </a:p>
        </p:txBody>
      </p:sp>
      <p:sp>
        <p:nvSpPr>
          <p:cNvPr id="8" name="Rectangle 7"/>
          <p:cNvSpPr/>
          <p:nvPr/>
        </p:nvSpPr>
        <p:spPr>
          <a:xfrm>
            <a:off x="1150236" y="3075289"/>
            <a:ext cx="6738838" cy="369332"/>
          </a:xfrm>
          <a:prstGeom prst="rect">
            <a:avLst/>
          </a:prstGeom>
        </p:spPr>
        <p:txBody>
          <a:bodyPr wrap="square">
            <a:spAutoFit/>
          </a:bodyPr>
          <a:lstStyle/>
          <a:p>
            <a:r>
              <a:rPr lang="en-US" dirty="0" smtClean="0">
                <a:solidFill>
                  <a:srgbClr val="000099"/>
                </a:solidFill>
              </a:rPr>
              <a:t>BSA for 100 days of running with CLAS12 at </a:t>
            </a:r>
            <a:r>
              <a:rPr lang="en-US" dirty="0">
                <a:solidFill>
                  <a:srgbClr val="000099"/>
                </a:solidFill>
              </a:rPr>
              <a:t>luminosity of </a:t>
            </a:r>
            <a:r>
              <a:rPr lang="en-US" dirty="0" smtClean="0">
                <a:solidFill>
                  <a:srgbClr val="000099"/>
                </a:solidFill>
              </a:rPr>
              <a:t>10</a:t>
            </a:r>
            <a:r>
              <a:rPr lang="en-US" baseline="30000" dirty="0" smtClean="0">
                <a:solidFill>
                  <a:srgbClr val="000099"/>
                </a:solidFill>
              </a:rPr>
              <a:t>37</a:t>
            </a:r>
            <a:r>
              <a:rPr lang="en-US" dirty="0" smtClean="0">
                <a:solidFill>
                  <a:srgbClr val="000099"/>
                </a:solidFill>
              </a:rPr>
              <a:t> </a:t>
            </a:r>
            <a:r>
              <a:rPr lang="en-US" dirty="0">
                <a:solidFill>
                  <a:srgbClr val="000099"/>
                </a:solidFill>
              </a:rPr>
              <a:t>cm</a:t>
            </a:r>
            <a:r>
              <a:rPr lang="en-US" baseline="30000" dirty="0">
                <a:solidFill>
                  <a:srgbClr val="000099"/>
                </a:solidFill>
              </a:rPr>
              <a:t>-2</a:t>
            </a:r>
            <a:r>
              <a:rPr lang="en-US" dirty="0">
                <a:solidFill>
                  <a:srgbClr val="000099"/>
                </a:solidFill>
              </a:rPr>
              <a:t> </a:t>
            </a:r>
            <a:r>
              <a:rPr lang="en-US" dirty="0" smtClean="0">
                <a:solidFill>
                  <a:srgbClr val="000099"/>
                </a:solidFill>
              </a:rPr>
              <a:t>s</a:t>
            </a:r>
            <a:r>
              <a:rPr lang="en-US" baseline="30000" dirty="0" smtClean="0">
                <a:solidFill>
                  <a:srgbClr val="000099"/>
                </a:solidFill>
              </a:rPr>
              <a:t>-1</a:t>
            </a:r>
            <a:endParaRPr lang="en-US" dirty="0">
              <a:solidFill>
                <a:srgbClr val="000099"/>
              </a:solidFill>
            </a:endParaRPr>
          </a:p>
        </p:txBody>
      </p:sp>
      <p:pic>
        <p:nvPicPr>
          <p:cNvPr id="4" name="Picture 3" descr="clas12_ddvcs_qp2_1p8_2p4.tiff"/>
          <p:cNvPicPr>
            <a:picLocks noChangeAspect="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xt>
            </a:extLst>
          </a:blip>
          <a:stretch>
            <a:fillRect/>
          </a:stretch>
        </p:blipFill>
        <p:spPr>
          <a:xfrm>
            <a:off x="3092739" y="3641128"/>
            <a:ext cx="2775383" cy="2587752"/>
          </a:xfrm>
          <a:prstGeom prst="rect">
            <a:avLst/>
          </a:prstGeom>
        </p:spPr>
      </p:pic>
      <p:graphicFrame>
        <p:nvGraphicFramePr>
          <p:cNvPr id="11" name="Object 10"/>
          <p:cNvGraphicFramePr>
            <a:graphicFrameLocks noChangeAspect="1"/>
          </p:cNvGraphicFramePr>
          <p:nvPr>
            <p:extLst>
              <p:ext uri="{D42A27DB-BD31-4B8C-83A1-F6EECF244321}">
                <p14:mod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854874333"/>
              </p:ext>
            </p:extLst>
          </p:nvPr>
        </p:nvGraphicFramePr>
        <p:xfrm>
          <a:off x="3540125" y="5486400"/>
          <a:ext cx="1793875" cy="365125"/>
        </p:xfrm>
        <a:graphic>
          <a:graphicData uri="http://schemas.openxmlformats.org/presentationml/2006/ole">
            <p:oleObj spid="_x0000_s2094" name="Equation" r:id="rId5" imgW="1181100" imgH="241300" progId="Equation.3">
              <p:embed/>
            </p:oleObj>
          </a:graphicData>
        </a:graphic>
      </p:graphicFrame>
      <p:graphicFrame>
        <p:nvGraphicFramePr>
          <p:cNvPr id="12" name="Object 11"/>
          <p:cNvGraphicFramePr>
            <a:graphicFrameLocks noChangeAspect="1"/>
          </p:cNvGraphicFramePr>
          <p:nvPr>
            <p:extLst>
              <p:ext uri="{D42A27DB-BD31-4B8C-83A1-F6EECF244321}">
                <p14:mod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622040677"/>
              </p:ext>
            </p:extLst>
          </p:nvPr>
        </p:nvGraphicFramePr>
        <p:xfrm>
          <a:off x="6243637" y="5486400"/>
          <a:ext cx="1909763" cy="365125"/>
        </p:xfrm>
        <a:graphic>
          <a:graphicData uri="http://schemas.openxmlformats.org/presentationml/2006/ole">
            <p:oleObj spid="_x0000_s2095" name="Equation" r:id="rId6" imgW="1257300" imgH="241300" progId="Equation.3">
              <p:embed/>
            </p:oleObj>
          </a:graphicData>
        </a:graphic>
      </p:graphicFrame>
      <p:sp>
        <p:nvSpPr>
          <p:cNvPr id="10" name="TextBox 9"/>
          <p:cNvSpPr txBox="1"/>
          <p:nvPr/>
        </p:nvSpPr>
        <p:spPr>
          <a:xfrm>
            <a:off x="3406919" y="3768154"/>
            <a:ext cx="2229584" cy="369332"/>
          </a:xfrm>
          <a:prstGeom prst="rect">
            <a:avLst/>
          </a:prstGeom>
          <a:noFill/>
        </p:spPr>
        <p:txBody>
          <a:bodyPr wrap="none" rtlCol="0">
            <a:spAutoFit/>
          </a:bodyPr>
          <a:lstStyle/>
          <a:p>
            <a:r>
              <a:rPr lang="en-US" dirty="0"/>
              <a:t>S</a:t>
            </a:r>
            <a:r>
              <a:rPr lang="en-US" dirty="0" smtClean="0"/>
              <a:t>pace-like dominance</a:t>
            </a:r>
            <a:endParaRPr lang="en-US" dirty="0"/>
          </a:p>
        </p:txBody>
      </p:sp>
      <p:graphicFrame>
        <p:nvGraphicFramePr>
          <p:cNvPr id="15" name="Object 33"/>
          <p:cNvGraphicFramePr>
            <a:graphicFrameLocks noChangeAspect="1"/>
          </p:cNvGraphicFramePr>
          <p:nvPr>
            <p:extLst>
              <p:ext uri="{D42A27DB-BD31-4B8C-83A1-F6EECF244321}">
                <p14:mod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318972533"/>
              </p:ext>
            </p:extLst>
          </p:nvPr>
        </p:nvGraphicFramePr>
        <p:xfrm>
          <a:off x="4926906" y="3313057"/>
          <a:ext cx="1563373" cy="365760"/>
        </p:xfrm>
        <a:graphic>
          <a:graphicData uri="http://schemas.openxmlformats.org/presentationml/2006/ole">
            <p:oleObj spid="_x0000_s2096" name="Equation" r:id="rId7" imgW="1028700" imgH="241300" progId="Equation.3">
              <p:embed/>
            </p:oleObj>
          </a:graphicData>
        </a:graphic>
      </p:graphicFrame>
      <p:sp>
        <p:nvSpPr>
          <p:cNvPr id="2" name="TextBox 1"/>
          <p:cNvSpPr txBox="1"/>
          <p:nvPr/>
        </p:nvSpPr>
        <p:spPr>
          <a:xfrm>
            <a:off x="1280835" y="5775063"/>
            <a:ext cx="1939002" cy="307777"/>
          </a:xfrm>
          <a:prstGeom prst="rect">
            <a:avLst/>
          </a:prstGeom>
          <a:noFill/>
        </p:spPr>
        <p:txBody>
          <a:bodyPr wrap="none" rtlCol="0">
            <a:spAutoFit/>
          </a:bodyPr>
          <a:lstStyle/>
          <a:p>
            <a:r>
              <a:rPr lang="en-US" sz="1400" dirty="0" smtClean="0"/>
              <a:t>From Boer, </a:t>
            </a:r>
            <a:r>
              <a:rPr lang="en-US" sz="1400" dirty="0" err="1" smtClean="0"/>
              <a:t>Paremuzyan</a:t>
            </a:r>
            <a:endParaRPr lang="en-US" sz="1400" dirty="0"/>
          </a:p>
        </p:txBody>
      </p:sp>
      <p:sp>
        <p:nvSpPr>
          <p:cNvPr id="16" name="TextBox 15"/>
          <p:cNvSpPr txBox="1"/>
          <p:nvPr/>
        </p:nvSpPr>
        <p:spPr>
          <a:xfrm>
            <a:off x="387114" y="787464"/>
            <a:ext cx="4720148" cy="523220"/>
          </a:xfrm>
          <a:prstGeom prst="rect">
            <a:avLst/>
          </a:prstGeom>
          <a:noFill/>
        </p:spPr>
        <p:txBody>
          <a:bodyPr wrap="square" rtlCol="0">
            <a:spAutoFit/>
          </a:bodyPr>
          <a:lstStyle/>
          <a:p>
            <a:r>
              <a:rPr lang="en-US" sz="1400" dirty="0" smtClean="0"/>
              <a:t>The beam spin asymmetry (BSA) in DDVCS is proportional to the imaginary part the</a:t>
            </a:r>
            <a:r>
              <a:rPr lang="en-US" sz="1400" dirty="0" smtClean="0">
                <a:latin typeface="Arial"/>
                <a:cs typeface="Arial"/>
              </a:rPr>
              <a:t>, </a:t>
            </a:r>
            <a:r>
              <a:rPr lang="en-US" sz="1400" dirty="0" smtClean="0">
                <a:cs typeface="Arial"/>
              </a:rPr>
              <a:t>i.e. </a:t>
            </a:r>
            <a:r>
              <a:rPr lang="en-US" sz="1400" dirty="0"/>
              <a:t>in a concise </a:t>
            </a:r>
            <a:r>
              <a:rPr lang="en-US" sz="1400" dirty="0" smtClean="0"/>
              <a:t>notation</a:t>
            </a:r>
            <a:r>
              <a:rPr lang="en-US" sz="1400" dirty="0"/>
              <a:t>:</a:t>
            </a:r>
            <a:r>
              <a:rPr lang="en-US" sz="1400" dirty="0" smtClean="0"/>
              <a:t> </a:t>
            </a:r>
            <a:endParaRPr lang="en-US" sz="1400" dirty="0">
              <a:latin typeface="Arial"/>
              <a:cs typeface="Arial"/>
            </a:endParaRPr>
          </a:p>
        </p:txBody>
      </p:sp>
      <p:graphicFrame>
        <p:nvGraphicFramePr>
          <p:cNvPr id="17" name="Object 16"/>
          <p:cNvGraphicFramePr>
            <a:graphicFrameLocks noChangeAspect="1"/>
          </p:cNvGraphicFramePr>
          <p:nvPr>
            <p:extLst>
              <p:ext uri="{D42A27DB-BD31-4B8C-83A1-F6EECF244321}">
                <p14:mod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93642441"/>
              </p:ext>
            </p:extLst>
          </p:nvPr>
        </p:nvGraphicFramePr>
        <p:xfrm>
          <a:off x="877054" y="2069244"/>
          <a:ext cx="176276" cy="176276"/>
        </p:xfrm>
        <a:graphic>
          <a:graphicData uri="http://schemas.openxmlformats.org/presentationml/2006/ole">
            <p:oleObj spid="_x0000_s2097" name="Equation" r:id="rId8" imgW="139700" imgH="139700" progId="Equation.3">
              <p:embed/>
            </p:oleObj>
          </a:graphicData>
        </a:graphic>
      </p:graphicFrame>
      <p:graphicFrame>
        <p:nvGraphicFramePr>
          <p:cNvPr id="19" name="Object 18"/>
          <p:cNvGraphicFramePr>
            <a:graphicFrameLocks noChangeAspect="1"/>
          </p:cNvGraphicFramePr>
          <p:nvPr>
            <p:extLst>
              <p:ext uri="{D42A27DB-BD31-4B8C-83A1-F6EECF244321}">
                <p14:mod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806354384"/>
              </p:ext>
            </p:extLst>
          </p:nvPr>
        </p:nvGraphicFramePr>
        <p:xfrm>
          <a:off x="538625" y="1335606"/>
          <a:ext cx="2449002" cy="365760"/>
        </p:xfrm>
        <a:graphic>
          <a:graphicData uri="http://schemas.openxmlformats.org/presentationml/2006/ole">
            <p:oleObj spid="_x0000_s2098" name="Equation" r:id="rId9" imgW="1955800" imgH="292100" progId="Equation.3">
              <p:embed/>
            </p:oleObj>
          </a:graphicData>
        </a:graphic>
      </p:graphicFrame>
      <p:graphicFrame>
        <p:nvGraphicFramePr>
          <p:cNvPr id="20" name="Object 19"/>
          <p:cNvGraphicFramePr>
            <a:graphicFrameLocks noChangeAspect="1"/>
          </p:cNvGraphicFramePr>
          <p:nvPr>
            <p:extLst>
              <p:ext uri="{D42A27DB-BD31-4B8C-83A1-F6EECF244321}">
                <p14:mod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512752829"/>
              </p:ext>
            </p:extLst>
          </p:nvPr>
        </p:nvGraphicFramePr>
        <p:xfrm>
          <a:off x="1006102" y="4141524"/>
          <a:ext cx="1650733" cy="640080"/>
        </p:xfrm>
        <a:graphic>
          <a:graphicData uri="http://schemas.openxmlformats.org/presentationml/2006/ole">
            <p:oleObj spid="_x0000_s2099" name="Equation" r:id="rId10" imgW="1244600" imgH="469900" progId="Equation.3">
              <p:embed/>
            </p:oleObj>
          </a:graphicData>
        </a:graphic>
      </p:graphicFrame>
      <p:graphicFrame>
        <p:nvGraphicFramePr>
          <p:cNvPr id="21" name="Object 20"/>
          <p:cNvGraphicFramePr>
            <a:graphicFrameLocks noChangeAspect="1"/>
          </p:cNvGraphicFramePr>
          <p:nvPr>
            <p:extLst>
              <p:ext uri="{D42A27DB-BD31-4B8C-83A1-F6EECF244321}">
                <p14:mod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33446544"/>
              </p:ext>
            </p:extLst>
          </p:nvPr>
        </p:nvGraphicFramePr>
        <p:xfrm>
          <a:off x="1052787" y="5460314"/>
          <a:ext cx="1604048" cy="301752"/>
        </p:xfrm>
        <a:graphic>
          <a:graphicData uri="http://schemas.openxmlformats.org/presentationml/2006/ole">
            <p:oleObj spid="_x0000_s2100" name="Equation" r:id="rId11" imgW="1282700" imgH="241300" progId="Equation.3">
              <p:embed/>
            </p:oleObj>
          </a:graphicData>
        </a:graphic>
      </p:graphicFrame>
      <p:graphicFrame>
        <p:nvGraphicFramePr>
          <p:cNvPr id="22" name="Object 21"/>
          <p:cNvGraphicFramePr>
            <a:graphicFrameLocks noChangeAspect="1"/>
          </p:cNvGraphicFramePr>
          <p:nvPr>
            <p:extLst>
              <p:ext uri="{D42A27DB-BD31-4B8C-83A1-F6EECF244321}">
                <p14:mod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84568751"/>
              </p:ext>
            </p:extLst>
          </p:nvPr>
        </p:nvGraphicFramePr>
        <p:xfrm>
          <a:off x="3089197" y="1268386"/>
          <a:ext cx="1778000" cy="469900"/>
        </p:xfrm>
        <a:graphic>
          <a:graphicData uri="http://schemas.openxmlformats.org/presentationml/2006/ole">
            <p:oleObj spid="_x0000_s2101" name="Equation" r:id="rId12" imgW="1778000" imgH="469900" progId="Equation.3">
              <p:embed/>
            </p:oleObj>
          </a:graphicData>
        </a:graphic>
      </p:graphicFrame>
      <p:sp>
        <p:nvSpPr>
          <p:cNvPr id="23" name="Rectangle 22"/>
          <p:cNvSpPr/>
          <p:nvPr/>
        </p:nvSpPr>
        <p:spPr>
          <a:xfrm>
            <a:off x="399102" y="1704334"/>
            <a:ext cx="4939072" cy="1400383"/>
          </a:xfrm>
          <a:prstGeom prst="rect">
            <a:avLst/>
          </a:prstGeom>
        </p:spPr>
        <p:txBody>
          <a:bodyPr wrap="square">
            <a:spAutoFit/>
          </a:bodyPr>
          <a:lstStyle/>
          <a:p>
            <a:r>
              <a:rPr lang="en-US" sz="1600" dirty="0" smtClean="0"/>
              <a:t>This allows the mapping of GPDs along each of the three axis (  , </a:t>
            </a:r>
            <a:r>
              <a:rPr lang="en-US" sz="1600" dirty="0" err="1" smtClean="0"/>
              <a:t>ξ</a:t>
            </a:r>
            <a:r>
              <a:rPr lang="en-US" sz="1600" dirty="0" smtClean="0"/>
              <a:t> and </a:t>
            </a:r>
            <a:r>
              <a:rPr lang="en-US" sz="1600" i="1" dirty="0" smtClean="0">
                <a:latin typeface="Arial"/>
                <a:cs typeface="Arial"/>
              </a:rPr>
              <a:t>t</a:t>
            </a:r>
            <a:r>
              <a:rPr lang="en-US" sz="1600" dirty="0" smtClean="0">
                <a:latin typeface="Arial"/>
                <a:cs typeface="Arial"/>
              </a:rPr>
              <a:t>) independently</a:t>
            </a:r>
          </a:p>
          <a:p>
            <a:pPr>
              <a:spcBef>
                <a:spcPts val="600"/>
              </a:spcBef>
            </a:pPr>
            <a:r>
              <a:rPr lang="en-US" sz="1600" dirty="0" smtClean="0"/>
              <a:t>Prediction </a:t>
            </a:r>
            <a:r>
              <a:rPr lang="en-US" sz="1600" dirty="0"/>
              <a:t>of the </a:t>
            </a:r>
            <a:r>
              <a:rPr lang="en-US" sz="1600" dirty="0" smtClean="0"/>
              <a:t>“handbag” formalism is the sign change of BSA in transitioning from “space-like dominated” to “time-like dominated” regime </a:t>
            </a:r>
            <a:endParaRPr lang="en-US" sz="1600" dirty="0"/>
          </a:p>
        </p:txBody>
      </p:sp>
      <p:pic>
        <p:nvPicPr>
          <p:cNvPr id="24" name="Picture 4" descr="spddt"/>
          <p:cNvPicPr>
            <a:picLocks noChangeAspect="1" noChangeArrowheads="1"/>
          </p:cNvPicPr>
          <p:nvPr/>
        </p:nvPicPr>
        <p:blipFill>
          <a:blip r:embed="rId13" cstate="screen">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xt>
            </a:extLst>
          </a:blip>
          <a:srcRect/>
          <a:stretch>
            <a:fillRect/>
          </a:stretch>
        </p:blipFill>
        <p:spPr bwMode="auto">
          <a:xfrm>
            <a:off x="5277062" y="839291"/>
            <a:ext cx="3212132" cy="2208709"/>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
        <p:nvSpPr>
          <p:cNvPr id="25" name="Freeform 26"/>
          <p:cNvSpPr>
            <a:spLocks/>
          </p:cNvSpPr>
          <p:nvPr/>
        </p:nvSpPr>
        <p:spPr bwMode="auto">
          <a:xfrm>
            <a:off x="6019957" y="1946498"/>
            <a:ext cx="2123146" cy="304800"/>
          </a:xfrm>
          <a:custGeom>
            <a:avLst/>
            <a:gdLst>
              <a:gd name="T0" fmla="*/ 0 w 1843"/>
              <a:gd name="T1" fmla="*/ 28 h 515"/>
              <a:gd name="T2" fmla="*/ 173 w 1843"/>
              <a:gd name="T3" fmla="*/ 41 h 515"/>
              <a:gd name="T4" fmla="*/ 403 w 1843"/>
              <a:gd name="T5" fmla="*/ 9 h 515"/>
              <a:gd name="T6" fmla="*/ 435 w 1843"/>
              <a:gd name="T7" fmla="*/ 35 h 515"/>
              <a:gd name="T8" fmla="*/ 659 w 1843"/>
              <a:gd name="T9" fmla="*/ 60 h 515"/>
              <a:gd name="T10" fmla="*/ 1209 w 1843"/>
              <a:gd name="T11" fmla="*/ 214 h 515"/>
              <a:gd name="T12" fmla="*/ 1286 w 1843"/>
              <a:gd name="T13" fmla="*/ 246 h 515"/>
              <a:gd name="T14" fmla="*/ 1421 w 1843"/>
              <a:gd name="T15" fmla="*/ 304 h 515"/>
              <a:gd name="T16" fmla="*/ 1497 w 1843"/>
              <a:gd name="T17" fmla="*/ 348 h 515"/>
              <a:gd name="T18" fmla="*/ 1581 w 1843"/>
              <a:gd name="T19" fmla="*/ 374 h 515"/>
              <a:gd name="T20" fmla="*/ 1657 w 1843"/>
              <a:gd name="T21" fmla="*/ 406 h 515"/>
              <a:gd name="T22" fmla="*/ 1715 w 1843"/>
              <a:gd name="T23" fmla="*/ 432 h 515"/>
              <a:gd name="T24" fmla="*/ 1753 w 1843"/>
              <a:gd name="T25" fmla="*/ 457 h 515"/>
              <a:gd name="T26" fmla="*/ 1843 w 1843"/>
              <a:gd name="T27" fmla="*/ 515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43" h="515">
                <a:moveTo>
                  <a:pt x="0" y="28"/>
                </a:moveTo>
                <a:cubicBezTo>
                  <a:pt x="57" y="14"/>
                  <a:pt x="116" y="33"/>
                  <a:pt x="173" y="41"/>
                </a:cubicBezTo>
                <a:cubicBezTo>
                  <a:pt x="257" y="37"/>
                  <a:pt x="324" y="24"/>
                  <a:pt x="403" y="9"/>
                </a:cubicBezTo>
                <a:cubicBezTo>
                  <a:pt x="454" y="28"/>
                  <a:pt x="390" y="0"/>
                  <a:pt x="435" y="35"/>
                </a:cubicBezTo>
                <a:cubicBezTo>
                  <a:pt x="480" y="70"/>
                  <a:pt x="655" y="60"/>
                  <a:pt x="659" y="60"/>
                </a:cubicBezTo>
                <a:cubicBezTo>
                  <a:pt x="839" y="126"/>
                  <a:pt x="1027" y="157"/>
                  <a:pt x="1209" y="214"/>
                </a:cubicBezTo>
                <a:cubicBezTo>
                  <a:pt x="1233" y="230"/>
                  <a:pt x="1259" y="237"/>
                  <a:pt x="1286" y="246"/>
                </a:cubicBezTo>
                <a:cubicBezTo>
                  <a:pt x="1327" y="274"/>
                  <a:pt x="1377" y="283"/>
                  <a:pt x="1421" y="304"/>
                </a:cubicBezTo>
                <a:cubicBezTo>
                  <a:pt x="1442" y="314"/>
                  <a:pt x="1477" y="343"/>
                  <a:pt x="1497" y="348"/>
                </a:cubicBezTo>
                <a:cubicBezTo>
                  <a:pt x="1525" y="356"/>
                  <a:pt x="1553" y="366"/>
                  <a:pt x="1581" y="374"/>
                </a:cubicBezTo>
                <a:cubicBezTo>
                  <a:pt x="1604" y="390"/>
                  <a:pt x="1630" y="397"/>
                  <a:pt x="1657" y="406"/>
                </a:cubicBezTo>
                <a:cubicBezTo>
                  <a:pt x="1676" y="419"/>
                  <a:pt x="1693" y="424"/>
                  <a:pt x="1715" y="432"/>
                </a:cubicBezTo>
                <a:cubicBezTo>
                  <a:pt x="1758" y="475"/>
                  <a:pt x="1711" y="434"/>
                  <a:pt x="1753" y="457"/>
                </a:cubicBezTo>
                <a:cubicBezTo>
                  <a:pt x="1784" y="474"/>
                  <a:pt x="1811" y="498"/>
                  <a:pt x="1843" y="515"/>
                </a:cubicBezTo>
              </a:path>
            </a:pathLst>
          </a:custGeom>
          <a:noFill/>
          <a:ln w="57150" cmpd="sng">
            <a:solidFill>
              <a:srgbClr val="FF0000"/>
            </a:solidFill>
            <a:round/>
            <a:headEnd/>
            <a:tailEn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6" name="Freeform 25"/>
          <p:cNvSpPr>
            <a:spLocks/>
          </p:cNvSpPr>
          <p:nvPr/>
        </p:nvSpPr>
        <p:spPr bwMode="auto">
          <a:xfrm>
            <a:off x="5806303" y="867274"/>
            <a:ext cx="1535395" cy="1479112"/>
          </a:xfrm>
          <a:custGeom>
            <a:avLst/>
            <a:gdLst>
              <a:gd name="T0" fmla="*/ 1472 w 1472"/>
              <a:gd name="T1" fmla="*/ 0 h 1171"/>
              <a:gd name="T2" fmla="*/ 1433 w 1472"/>
              <a:gd name="T3" fmla="*/ 51 h 1171"/>
              <a:gd name="T4" fmla="*/ 1369 w 1472"/>
              <a:gd name="T5" fmla="*/ 167 h 1171"/>
              <a:gd name="T6" fmla="*/ 1337 w 1472"/>
              <a:gd name="T7" fmla="*/ 224 h 1171"/>
              <a:gd name="T8" fmla="*/ 1299 w 1472"/>
              <a:gd name="T9" fmla="*/ 275 h 1171"/>
              <a:gd name="T10" fmla="*/ 1273 w 1472"/>
              <a:gd name="T11" fmla="*/ 307 h 1171"/>
              <a:gd name="T12" fmla="*/ 1248 w 1472"/>
              <a:gd name="T13" fmla="*/ 346 h 1171"/>
              <a:gd name="T14" fmla="*/ 1113 w 1472"/>
              <a:gd name="T15" fmla="*/ 442 h 1171"/>
              <a:gd name="T16" fmla="*/ 1024 w 1472"/>
              <a:gd name="T17" fmla="*/ 512 h 1171"/>
              <a:gd name="T18" fmla="*/ 928 w 1472"/>
              <a:gd name="T19" fmla="*/ 576 h 1171"/>
              <a:gd name="T20" fmla="*/ 812 w 1472"/>
              <a:gd name="T21" fmla="*/ 653 h 1171"/>
              <a:gd name="T22" fmla="*/ 716 w 1472"/>
              <a:gd name="T23" fmla="*/ 711 h 1171"/>
              <a:gd name="T24" fmla="*/ 486 w 1472"/>
              <a:gd name="T25" fmla="*/ 864 h 1171"/>
              <a:gd name="T26" fmla="*/ 371 w 1472"/>
              <a:gd name="T27" fmla="*/ 947 h 1171"/>
              <a:gd name="T28" fmla="*/ 313 w 1472"/>
              <a:gd name="T29" fmla="*/ 986 h 1171"/>
              <a:gd name="T30" fmla="*/ 294 w 1472"/>
              <a:gd name="T31" fmla="*/ 999 h 1171"/>
              <a:gd name="T32" fmla="*/ 243 w 1472"/>
              <a:gd name="T33" fmla="*/ 1037 h 1171"/>
              <a:gd name="T34" fmla="*/ 115 w 1472"/>
              <a:gd name="T35" fmla="*/ 1101 h 1171"/>
              <a:gd name="T36" fmla="*/ 64 w 1472"/>
              <a:gd name="T37" fmla="*/ 1139 h 1171"/>
              <a:gd name="T38" fmla="*/ 0 w 1472"/>
              <a:gd name="T39" fmla="*/ 1171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72" h="1171">
                <a:moveTo>
                  <a:pt x="1472" y="0"/>
                </a:moveTo>
                <a:cubicBezTo>
                  <a:pt x="1463" y="25"/>
                  <a:pt x="1456" y="37"/>
                  <a:pt x="1433" y="51"/>
                </a:cubicBezTo>
                <a:cubicBezTo>
                  <a:pt x="1422" y="97"/>
                  <a:pt x="1409" y="139"/>
                  <a:pt x="1369" y="167"/>
                </a:cubicBezTo>
                <a:cubicBezTo>
                  <a:pt x="1362" y="188"/>
                  <a:pt x="1337" y="224"/>
                  <a:pt x="1337" y="224"/>
                </a:cubicBezTo>
                <a:cubicBezTo>
                  <a:pt x="1329" y="249"/>
                  <a:pt x="1322" y="261"/>
                  <a:pt x="1299" y="275"/>
                </a:cubicBezTo>
                <a:cubicBezTo>
                  <a:pt x="1282" y="323"/>
                  <a:pt x="1306" y="269"/>
                  <a:pt x="1273" y="307"/>
                </a:cubicBezTo>
                <a:cubicBezTo>
                  <a:pt x="1263" y="319"/>
                  <a:pt x="1259" y="335"/>
                  <a:pt x="1248" y="346"/>
                </a:cubicBezTo>
                <a:cubicBezTo>
                  <a:pt x="1221" y="371"/>
                  <a:pt x="1150" y="428"/>
                  <a:pt x="1113" y="442"/>
                </a:cubicBezTo>
                <a:cubicBezTo>
                  <a:pt x="1097" y="465"/>
                  <a:pt x="1048" y="496"/>
                  <a:pt x="1024" y="512"/>
                </a:cubicBezTo>
                <a:cubicBezTo>
                  <a:pt x="994" y="532"/>
                  <a:pt x="954" y="551"/>
                  <a:pt x="928" y="576"/>
                </a:cubicBezTo>
                <a:cubicBezTo>
                  <a:pt x="896" y="607"/>
                  <a:pt x="855" y="640"/>
                  <a:pt x="812" y="653"/>
                </a:cubicBezTo>
                <a:cubicBezTo>
                  <a:pt x="784" y="672"/>
                  <a:pt x="742" y="689"/>
                  <a:pt x="716" y="711"/>
                </a:cubicBezTo>
                <a:cubicBezTo>
                  <a:pt x="645" y="769"/>
                  <a:pt x="575" y="836"/>
                  <a:pt x="486" y="864"/>
                </a:cubicBezTo>
                <a:cubicBezTo>
                  <a:pt x="446" y="891"/>
                  <a:pt x="408" y="918"/>
                  <a:pt x="371" y="947"/>
                </a:cubicBezTo>
                <a:cubicBezTo>
                  <a:pt x="353" y="961"/>
                  <a:pt x="332" y="973"/>
                  <a:pt x="313" y="986"/>
                </a:cubicBezTo>
                <a:cubicBezTo>
                  <a:pt x="307" y="990"/>
                  <a:pt x="294" y="999"/>
                  <a:pt x="294" y="999"/>
                </a:cubicBezTo>
                <a:cubicBezTo>
                  <a:pt x="279" y="1022"/>
                  <a:pt x="265" y="1022"/>
                  <a:pt x="243" y="1037"/>
                </a:cubicBezTo>
                <a:cubicBezTo>
                  <a:pt x="217" y="1076"/>
                  <a:pt x="159" y="1087"/>
                  <a:pt x="115" y="1101"/>
                </a:cubicBezTo>
                <a:cubicBezTo>
                  <a:pt x="94" y="1115"/>
                  <a:pt x="88" y="1131"/>
                  <a:pt x="64" y="1139"/>
                </a:cubicBezTo>
                <a:cubicBezTo>
                  <a:pt x="45" y="1151"/>
                  <a:pt x="15" y="1156"/>
                  <a:pt x="0" y="1171"/>
                </a:cubicBezTo>
              </a:path>
            </a:pathLst>
          </a:custGeom>
          <a:noFill/>
          <a:ln w="57150" cmpd="sng">
            <a:solidFill>
              <a:srgbClr val="FFFF00"/>
            </a:solidFill>
            <a:prstDash val="sysDash"/>
            <a:round/>
            <a:headEnd/>
            <a:tailEnd/>
          </a:ln>
          <a:effectLst/>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7" name="Oval 38"/>
          <p:cNvSpPr>
            <a:spLocks noChangeArrowheads="1"/>
          </p:cNvSpPr>
          <p:nvPr/>
        </p:nvSpPr>
        <p:spPr bwMode="auto">
          <a:xfrm>
            <a:off x="6498472" y="2089702"/>
            <a:ext cx="152400" cy="76200"/>
          </a:xfrm>
          <a:prstGeom prst="ellipse">
            <a:avLst/>
          </a:prstGeom>
          <a:solidFill>
            <a:srgbClr val="008000"/>
          </a:solidFill>
          <a:ln w="9525">
            <a:solidFill>
              <a:schemeClr val="tx1"/>
            </a:solidFill>
            <a:round/>
            <a:headEnd/>
            <a:tailEnd/>
          </a:ln>
          <a:effectLst/>
          <a:extLs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blurRad="63500" dist="38099" dir="2700000" algn="ctr" rotWithShape="0">
                    <a:schemeClr val="bg2">
                      <a:alpha val="74998"/>
                    </a:schemeClr>
                  </a:outerShdw>
                </a:effectLst>
              </a14:hiddenEffects>
            </a:ext>
          </a:extLst>
        </p:spPr>
        <p:txBody>
          <a:bodyPr wrap="none" anchor="ctr"/>
          <a:lstStyle/>
          <a:p>
            <a:pPr algn="ctr">
              <a:defRPr/>
            </a:pPr>
            <a:endParaRPr lang="en-US">
              <a:cs typeface="+mn-cs"/>
            </a:endParaRPr>
          </a:p>
        </p:txBody>
      </p:sp>
      <p:sp>
        <p:nvSpPr>
          <p:cNvPr id="28" name="Text Box 37"/>
          <p:cNvSpPr txBox="1">
            <a:spLocks noChangeArrowheads="1"/>
          </p:cNvSpPr>
          <p:nvPr/>
        </p:nvSpPr>
        <p:spPr bwMode="auto">
          <a:xfrm>
            <a:off x="7203398" y="1511963"/>
            <a:ext cx="1594145" cy="246221"/>
          </a:xfrm>
          <a:prstGeom prst="rect">
            <a:avLst/>
          </a:prstGeom>
          <a:solidFill>
            <a:srgbClr val="FF0000">
              <a:alpha val="82001"/>
            </a:srgbClr>
          </a:solidFill>
          <a:ln>
            <a:noFill/>
          </a:ln>
          <a:effectLst/>
          <a:extLs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blurRad="63500" dist="38099" dir="2700000" algn="ctr" rotWithShape="0">
                    <a:schemeClr val="bg2">
                      <a:alpha val="74998"/>
                    </a:schemeClr>
                  </a:outerShdw>
                </a:effectLst>
              </a14:hiddenEffects>
            </a:ext>
          </a:extLst>
        </p:spPr>
        <p:txBody>
          <a:bodyPr wrap="square">
            <a:spAutoFit/>
          </a:bodyPr>
          <a:lstStyle/>
          <a:p>
            <a:pPr>
              <a:spcBef>
                <a:spcPct val="20000"/>
              </a:spcBef>
              <a:defRPr/>
            </a:pPr>
            <a:r>
              <a:rPr lang="en-US" sz="1000" b="1" dirty="0" smtClean="0">
                <a:cs typeface="+mn-cs"/>
              </a:rPr>
              <a:t>DVCS Cross sections |</a:t>
            </a:r>
            <a:r>
              <a:rPr lang="en-US" sz="1000" b="1" dirty="0">
                <a:cs typeface="+mn-cs"/>
              </a:rPr>
              <a:t>Re|</a:t>
            </a:r>
            <a:r>
              <a:rPr lang="en-US" sz="1000" b="1" baseline="30000" dirty="0" smtClean="0">
                <a:cs typeface="+mn-cs"/>
              </a:rPr>
              <a:t>2</a:t>
            </a:r>
            <a:endParaRPr lang="en-US" sz="1000" b="1" dirty="0">
              <a:solidFill>
                <a:srgbClr val="000090"/>
              </a:solidFill>
              <a:cs typeface="+mn-cs"/>
            </a:endParaRPr>
          </a:p>
        </p:txBody>
      </p:sp>
      <p:sp>
        <p:nvSpPr>
          <p:cNvPr id="30" name="Text Box 35"/>
          <p:cNvSpPr txBox="1">
            <a:spLocks noChangeArrowheads="1"/>
          </p:cNvSpPr>
          <p:nvPr/>
        </p:nvSpPr>
        <p:spPr bwMode="auto">
          <a:xfrm>
            <a:off x="5490833" y="867274"/>
            <a:ext cx="1642216" cy="246221"/>
          </a:xfrm>
          <a:prstGeom prst="rect">
            <a:avLst/>
          </a:prstGeom>
          <a:solidFill>
            <a:srgbClr val="FFFF00"/>
          </a:solidFill>
          <a:ln>
            <a:noFill/>
          </a:ln>
          <a:effectLst/>
          <a:extLs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blurRad="63500" dist="38099" dir="2700000" algn="ctr" rotWithShape="0">
                    <a:schemeClr val="bg2">
                      <a:alpha val="74998"/>
                    </a:schemeClr>
                  </a:outerShdw>
                </a:effectLst>
              </a14:hiddenEffects>
            </a:ext>
          </a:extLst>
        </p:spPr>
        <p:txBody>
          <a:bodyPr wrap="square">
            <a:spAutoFit/>
          </a:bodyPr>
          <a:lstStyle/>
          <a:p>
            <a:pPr>
              <a:spcBef>
                <a:spcPct val="20000"/>
              </a:spcBef>
              <a:defRPr/>
            </a:pPr>
            <a:r>
              <a:rPr lang="en-US" sz="1000" b="1" dirty="0" smtClean="0">
                <a:cs typeface="+mn-cs"/>
              </a:rPr>
              <a:t>DVCS BSA (</a:t>
            </a:r>
            <a:r>
              <a:rPr lang="en-US" sz="1000" b="1" dirty="0" err="1">
                <a:cs typeface="+mn-cs"/>
              </a:rPr>
              <a:t>Im</a:t>
            </a:r>
            <a:r>
              <a:rPr lang="en-US" sz="1000" b="1" dirty="0">
                <a:cs typeface="+mn-cs"/>
              </a:rPr>
              <a:t>, </a:t>
            </a:r>
            <a:r>
              <a:rPr lang="en-US" sz="1000" b="1" dirty="0">
                <a:latin typeface="Comic Sans MS" charset="0"/>
                <a:cs typeface="+mn-cs"/>
              </a:rPr>
              <a:t>x</a:t>
            </a:r>
            <a:r>
              <a:rPr lang="en-US" sz="1000" b="1" dirty="0">
                <a:cs typeface="+mn-cs"/>
              </a:rPr>
              <a:t>=</a:t>
            </a:r>
            <a:r>
              <a:rPr lang="en-US" sz="1000" b="1" dirty="0">
                <a:latin typeface="Symbol" charset="0"/>
                <a:cs typeface="+mn-cs"/>
              </a:rPr>
              <a:t>x</a:t>
            </a:r>
            <a:r>
              <a:rPr lang="en-US" sz="1000" b="1" dirty="0" smtClean="0">
                <a:cs typeface="+mn-cs"/>
              </a:rPr>
              <a:t>)</a:t>
            </a:r>
            <a:endParaRPr lang="en-US" sz="1000" b="1" dirty="0">
              <a:cs typeface="+mn-cs"/>
            </a:endParaRPr>
          </a:p>
        </p:txBody>
      </p:sp>
      <p:sp>
        <p:nvSpPr>
          <p:cNvPr id="32" name="Text Box 39"/>
          <p:cNvSpPr txBox="1">
            <a:spLocks noChangeArrowheads="1"/>
          </p:cNvSpPr>
          <p:nvPr/>
        </p:nvSpPr>
        <p:spPr bwMode="auto">
          <a:xfrm>
            <a:off x="6117472" y="2333973"/>
            <a:ext cx="914400" cy="256032"/>
          </a:xfrm>
          <a:prstGeom prst="rect">
            <a:avLst/>
          </a:prstGeom>
          <a:solidFill>
            <a:srgbClr val="00FF00"/>
          </a:solidFill>
          <a:ln>
            <a:noFill/>
          </a:ln>
          <a:effectLst/>
          <a:extLs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defRPr/>
            </a:pPr>
            <a:r>
              <a:rPr lang="en-US" sz="1000" b="1" dirty="0">
                <a:cs typeface="+mn-cs"/>
              </a:rPr>
              <a:t>DDVCS </a:t>
            </a:r>
            <a:r>
              <a:rPr lang="en-US" sz="1000" b="1" dirty="0" smtClean="0">
                <a:cs typeface="+mn-cs"/>
              </a:rPr>
              <a:t>(        ) </a:t>
            </a:r>
            <a:endParaRPr lang="en-US" sz="1000" b="1" dirty="0">
              <a:cs typeface="+mn-cs"/>
            </a:endParaRPr>
          </a:p>
        </p:txBody>
      </p:sp>
      <p:graphicFrame>
        <p:nvGraphicFramePr>
          <p:cNvPr id="33" name="Object 40"/>
          <p:cNvGraphicFramePr>
            <a:graphicFrameLocks noChangeAspect="1"/>
          </p:cNvGraphicFramePr>
          <p:nvPr>
            <p:extLst>
              <p:ext uri="{D42A27DB-BD31-4B8C-83A1-F6EECF244321}">
                <p14:mod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79510979"/>
              </p:ext>
            </p:extLst>
          </p:nvPr>
        </p:nvGraphicFramePr>
        <p:xfrm>
          <a:off x="6623172" y="2394076"/>
          <a:ext cx="260728" cy="139055"/>
        </p:xfrm>
        <a:graphic>
          <a:graphicData uri="http://schemas.openxmlformats.org/presentationml/2006/ole">
            <p:oleObj spid="_x0000_s2102" name="Equation" r:id="rId14" imgW="380835" imgH="203112" progId="Equation.3">
              <p:embed/>
            </p:oleObj>
          </a:graphicData>
        </a:graphic>
      </p:graphicFrame>
      <p:sp>
        <p:nvSpPr>
          <p:cNvPr id="34" name="TextBox 33"/>
          <p:cNvSpPr txBox="1"/>
          <p:nvPr/>
        </p:nvSpPr>
        <p:spPr>
          <a:xfrm>
            <a:off x="516162" y="3768156"/>
            <a:ext cx="2083060" cy="369332"/>
          </a:xfrm>
          <a:prstGeom prst="rect">
            <a:avLst/>
          </a:prstGeom>
          <a:noFill/>
        </p:spPr>
        <p:txBody>
          <a:bodyPr wrap="none" rtlCol="0">
            <a:spAutoFit/>
          </a:bodyPr>
          <a:lstStyle/>
          <a:p>
            <a:r>
              <a:rPr lang="en-US" dirty="0" smtClean="0"/>
              <a:t>Electron kinematics:</a:t>
            </a:r>
            <a:endParaRPr lang="en-US" dirty="0"/>
          </a:p>
        </p:txBody>
      </p:sp>
      <p:sp>
        <p:nvSpPr>
          <p:cNvPr id="35" name="TextBox 34"/>
          <p:cNvSpPr txBox="1"/>
          <p:nvPr/>
        </p:nvSpPr>
        <p:spPr>
          <a:xfrm>
            <a:off x="6104268" y="3765400"/>
            <a:ext cx="2143924" cy="369332"/>
          </a:xfrm>
          <a:prstGeom prst="rect">
            <a:avLst/>
          </a:prstGeom>
          <a:noFill/>
        </p:spPr>
        <p:txBody>
          <a:bodyPr wrap="none" rtlCol="0">
            <a:spAutoFit/>
          </a:bodyPr>
          <a:lstStyle/>
          <a:p>
            <a:r>
              <a:rPr lang="en-US" dirty="0" smtClean="0"/>
              <a:t>Time-like dominance</a:t>
            </a:r>
            <a:endParaRPr lang="en-US" dirty="0"/>
          </a:p>
        </p:txBody>
      </p:sp>
      <p:sp>
        <p:nvSpPr>
          <p:cNvPr id="36" name="TextBox 35"/>
          <p:cNvSpPr txBox="1"/>
          <p:nvPr/>
        </p:nvSpPr>
        <p:spPr>
          <a:xfrm>
            <a:off x="530687" y="4781604"/>
            <a:ext cx="2505418" cy="646331"/>
          </a:xfrm>
          <a:prstGeom prst="rect">
            <a:avLst/>
          </a:prstGeom>
          <a:noFill/>
        </p:spPr>
        <p:txBody>
          <a:bodyPr wrap="square" rtlCol="0">
            <a:spAutoFit/>
          </a:bodyPr>
          <a:lstStyle/>
          <a:p>
            <a:r>
              <a:rPr lang="en-US" dirty="0" smtClean="0"/>
              <a:t>Transferred momentum squared:</a:t>
            </a:r>
            <a:endParaRPr lang="en-US" dirty="0"/>
          </a:p>
        </p:txBody>
      </p:sp>
      <p:sp>
        <p:nvSpPr>
          <p:cNvPr id="37" name="TextBox 36"/>
          <p:cNvSpPr txBox="1"/>
          <p:nvPr/>
        </p:nvSpPr>
        <p:spPr>
          <a:xfrm rot="16200000">
            <a:off x="2760246" y="4570868"/>
            <a:ext cx="549850" cy="369332"/>
          </a:xfrm>
          <a:prstGeom prst="rect">
            <a:avLst/>
          </a:prstGeom>
          <a:noFill/>
        </p:spPr>
        <p:txBody>
          <a:bodyPr wrap="none" rtlCol="0">
            <a:spAutoFit/>
          </a:bodyPr>
          <a:lstStyle/>
          <a:p>
            <a:r>
              <a:rPr lang="en-US" dirty="0" smtClean="0">
                <a:solidFill>
                  <a:srgbClr val="000000"/>
                </a:solidFill>
              </a:rPr>
              <a:t>BSA</a:t>
            </a:r>
            <a:endParaRPr lang="en-US" dirty="0">
              <a:solidFill>
                <a:srgbClr val="000000"/>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037800294"/>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0" advClick="0"/>
    </mc:Choice>
    <mc:Fallback>
      <mp:transition xmlns:mp="http://schemas.microsoft.com/office/mac/powerpoint/2008/main" advClick="0"/>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0090"/>
                </a:solidFill>
              </a:rPr>
              <a:t>Extraction and Validation Framework</a:t>
            </a:r>
            <a:endParaRPr lang="en-US" dirty="0">
              <a:solidFill>
                <a:srgbClr val="000090"/>
              </a:solidFill>
            </a:endParaRPr>
          </a:p>
        </p:txBody>
      </p:sp>
      <p:sp>
        <p:nvSpPr>
          <p:cNvPr id="3" name="Content Placeholder 2"/>
          <p:cNvSpPr>
            <a:spLocks noGrp="1"/>
          </p:cNvSpPr>
          <p:nvPr>
            <p:ph idx="1"/>
          </p:nvPr>
        </p:nvSpPr>
        <p:spPr/>
        <p:txBody>
          <a:bodyPr>
            <a:normAutofit lnSpcReduction="10000"/>
          </a:bodyPr>
          <a:lstStyle/>
          <a:p>
            <a:r>
              <a:rPr lang="en-US" dirty="0" smtClean="0"/>
              <a:t>The main goal is to develop a framework for extraction and validation of 3 D </a:t>
            </a:r>
            <a:r>
              <a:rPr lang="en-US" dirty="0" err="1" smtClean="0"/>
              <a:t>PDFs</a:t>
            </a:r>
            <a:r>
              <a:rPr lang="en-US" dirty="0" smtClean="0"/>
              <a:t> from experimental measurements of hard exclusive and semi-inclusive production of photons and mesons through:</a:t>
            </a:r>
          </a:p>
          <a:p>
            <a:endParaRPr lang="en-US" dirty="0" smtClean="0"/>
          </a:p>
          <a:p>
            <a:pPr lvl="1"/>
            <a:r>
              <a:rPr lang="en-US" sz="1600" dirty="0" smtClean="0"/>
              <a:t>Developing multidimensional MC-simulation</a:t>
            </a:r>
          </a:p>
          <a:p>
            <a:pPr lvl="1"/>
            <a:endParaRPr lang="en-US" sz="1600" dirty="0" smtClean="0"/>
          </a:p>
          <a:p>
            <a:pPr lvl="1"/>
            <a:r>
              <a:rPr lang="en-US" sz="1600" dirty="0" smtClean="0"/>
              <a:t>Implementing self consistent QED </a:t>
            </a:r>
            <a:r>
              <a:rPr lang="en-US" sz="1600" dirty="0" err="1" smtClean="0"/>
              <a:t>radiative</a:t>
            </a:r>
            <a:r>
              <a:rPr lang="en-US" sz="1600" dirty="0" smtClean="0"/>
              <a:t> corrections in the cross sections for a complete set of structure functions needed for the extraction framework and MC simulations</a:t>
            </a:r>
          </a:p>
          <a:p>
            <a:pPr lvl="1"/>
            <a:endParaRPr lang="en-US" sz="1600" dirty="0" smtClean="0"/>
          </a:p>
          <a:p>
            <a:pPr lvl="1"/>
            <a:r>
              <a:rPr lang="en-US" sz="1600" dirty="0" smtClean="0"/>
              <a:t>Developing capabilities, within the extraction and validation framework, to provide persistence and data visualization tools </a:t>
            </a:r>
          </a:p>
          <a:p>
            <a:pPr lvl="1"/>
            <a:endParaRPr lang="en-US" sz="1600" dirty="0" smtClean="0"/>
          </a:p>
          <a:p>
            <a:pPr lvl="1"/>
            <a:r>
              <a:rPr lang="en-US" sz="1600" dirty="0" smtClean="0"/>
              <a:t>Robust strategy to propagate and control uncertainties to the extracted 3D </a:t>
            </a:r>
            <a:r>
              <a:rPr lang="en-US" sz="1600" dirty="0" err="1" smtClean="0"/>
              <a:t>PDFs</a:t>
            </a:r>
            <a:endParaRPr lang="en-US" sz="1600" dirty="0" smtClean="0"/>
          </a:p>
          <a:p>
            <a:endParaRPr lang="en-US" sz="1600" dirty="0" smtClean="0"/>
          </a:p>
          <a:p>
            <a:r>
              <a:rPr lang="en-US" dirty="0" smtClean="0"/>
              <a:t>The analysis framework to be used in 2 ways: from measured observables to 3D </a:t>
            </a:r>
            <a:r>
              <a:rPr lang="en-US" dirty="0" err="1" smtClean="0"/>
              <a:t>PDFs</a:t>
            </a:r>
            <a:r>
              <a:rPr lang="en-US" dirty="0" smtClean="0"/>
              <a:t>, and from models of 3D </a:t>
            </a:r>
            <a:r>
              <a:rPr lang="en-US" dirty="0" err="1" smtClean="0"/>
              <a:t>PDFs</a:t>
            </a:r>
            <a:r>
              <a:rPr lang="en-US" dirty="0" smtClean="0"/>
              <a:t> to predictions of observables.</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2140238" y="-117700"/>
            <a:ext cx="4898583" cy="1077218"/>
          </a:xfrm>
          <a:prstGeom prst="rect">
            <a:avLst/>
          </a:prstGeom>
          <a:noFill/>
          <a:ln w="9525">
            <a:noFill/>
            <a:miter lim="800000"/>
            <a:headEnd/>
            <a:tailEnd/>
          </a:ln>
        </p:spPr>
        <p:txBody>
          <a:bodyPr wrap="square">
            <a:prstTxWarp prst="textNoShape">
              <a:avLst/>
            </a:prstTxWarp>
            <a:spAutoFit/>
          </a:bodyPr>
          <a:lstStyle/>
          <a:p>
            <a:pPr eaLnBrk="1" hangingPunct="1"/>
            <a:r>
              <a:rPr lang="en-US" sz="3200" i="1" dirty="0" smtClean="0">
                <a:solidFill>
                  <a:srgbClr val="0000FF"/>
                </a:solidFill>
                <a:latin typeface="Arial"/>
                <a:cs typeface="Arial"/>
              </a:rPr>
              <a:t>CLAS </a:t>
            </a:r>
            <a:r>
              <a:rPr lang="en-US" sz="3200" i="1" dirty="0" smtClean="0">
                <a:solidFill>
                  <a:schemeClr val="bg1"/>
                </a:solidFill>
                <a:latin typeface="Arial"/>
                <a:cs typeface="Arial"/>
              </a:rPr>
              <a:t>Collaboration</a:t>
            </a:r>
            <a:r>
              <a:rPr lang="en-US" sz="3200" i="1" dirty="0" smtClean="0">
                <a:solidFill>
                  <a:srgbClr val="0000FF"/>
                </a:solidFill>
                <a:latin typeface="Arial"/>
                <a:cs typeface="Arial"/>
              </a:rPr>
              <a:t> </a:t>
            </a:r>
            <a:r>
              <a:rPr lang="en-US" sz="3200" i="1" dirty="0" err="1" smtClean="0">
                <a:solidFill>
                  <a:srgbClr val="0000FF"/>
                </a:solidFill>
                <a:latin typeface="Arial"/>
                <a:cs typeface="Arial"/>
              </a:rPr>
              <a:t>Collaborai</a:t>
            </a:r>
            <a:r>
              <a:rPr lang="en-US" sz="3200" i="1" dirty="0" smtClean="0">
                <a:solidFill>
                  <a:srgbClr val="FF0000"/>
                </a:solidFill>
              </a:rPr>
              <a:t> </a:t>
            </a:r>
            <a:r>
              <a:rPr lang="en-US" sz="3200" i="1" dirty="0">
                <a:solidFill>
                  <a:srgbClr val="FF0000"/>
                </a:solidFill>
              </a:rPr>
              <a:t>Collaboration</a:t>
            </a:r>
          </a:p>
        </p:txBody>
      </p:sp>
      <p:grpSp>
        <p:nvGrpSpPr>
          <p:cNvPr id="2" name="Group 6"/>
          <p:cNvGrpSpPr>
            <a:grpSpLocks/>
          </p:cNvGrpSpPr>
          <p:nvPr/>
        </p:nvGrpSpPr>
        <p:grpSpPr bwMode="auto">
          <a:xfrm>
            <a:off x="152400" y="408124"/>
            <a:ext cx="8610600" cy="4359275"/>
            <a:chOff x="96" y="480"/>
            <a:chExt cx="5424" cy="2746"/>
          </a:xfrm>
        </p:grpSpPr>
        <p:pic>
          <p:nvPicPr>
            <p:cNvPr id="43020" name="Picture 7" descr="2001world-cia2"/>
            <p:cNvPicPr>
              <a:picLocks noChangeAspect="1" noChangeArrowheads="1"/>
            </p:cNvPicPr>
            <p:nvPr/>
          </p:nvPicPr>
          <p:blipFill>
            <a:blip r:embed="rId2" cstate="print"/>
            <a:srcRect/>
            <a:stretch>
              <a:fillRect/>
            </a:stretch>
          </p:blipFill>
          <p:spPr bwMode="auto">
            <a:xfrm>
              <a:off x="96" y="480"/>
              <a:ext cx="5424" cy="2746"/>
            </a:xfrm>
            <a:prstGeom prst="rect">
              <a:avLst/>
            </a:prstGeom>
            <a:noFill/>
            <a:ln w="9525">
              <a:noFill/>
              <a:miter lim="800000"/>
              <a:headEnd/>
              <a:tailEnd/>
            </a:ln>
          </p:spPr>
        </p:pic>
        <p:pic>
          <p:nvPicPr>
            <p:cNvPr id="43021" name="Picture 8" descr="france_images"/>
            <p:cNvPicPr>
              <a:picLocks noChangeAspect="1" noChangeArrowheads="1"/>
            </p:cNvPicPr>
            <p:nvPr/>
          </p:nvPicPr>
          <p:blipFill>
            <a:blip r:embed="rId3" cstate="print"/>
            <a:srcRect/>
            <a:stretch>
              <a:fillRect/>
            </a:stretch>
          </p:blipFill>
          <p:spPr bwMode="auto">
            <a:xfrm>
              <a:off x="2490" y="1002"/>
              <a:ext cx="150" cy="102"/>
            </a:xfrm>
            <a:prstGeom prst="rect">
              <a:avLst/>
            </a:prstGeom>
            <a:noFill/>
            <a:ln w="9525">
              <a:noFill/>
              <a:miter lim="800000"/>
              <a:headEnd/>
              <a:tailEnd/>
            </a:ln>
          </p:spPr>
        </p:pic>
        <p:pic>
          <p:nvPicPr>
            <p:cNvPr id="43022" name="Picture 9" descr="italy_flag"/>
            <p:cNvPicPr preferRelativeResize="0">
              <a:picLocks noChangeArrowheads="1"/>
            </p:cNvPicPr>
            <p:nvPr/>
          </p:nvPicPr>
          <p:blipFill>
            <a:blip r:embed="rId4" cstate="print"/>
            <a:srcRect/>
            <a:stretch>
              <a:fillRect/>
            </a:stretch>
          </p:blipFill>
          <p:spPr bwMode="auto">
            <a:xfrm>
              <a:off x="2880" y="1090"/>
              <a:ext cx="150" cy="95"/>
            </a:xfrm>
            <a:prstGeom prst="rect">
              <a:avLst/>
            </a:prstGeom>
            <a:noFill/>
            <a:ln w="9525">
              <a:noFill/>
              <a:miter lim="800000"/>
              <a:headEnd/>
              <a:tailEnd/>
            </a:ln>
          </p:spPr>
        </p:pic>
        <p:pic>
          <p:nvPicPr>
            <p:cNvPr id="43023" name="Picture 10" descr="russia_flag"/>
            <p:cNvPicPr preferRelativeResize="0">
              <a:picLocks noChangeArrowheads="1"/>
            </p:cNvPicPr>
            <p:nvPr/>
          </p:nvPicPr>
          <p:blipFill>
            <a:blip r:embed="rId5" cstate="print"/>
            <a:srcRect/>
            <a:stretch>
              <a:fillRect/>
            </a:stretch>
          </p:blipFill>
          <p:spPr bwMode="auto">
            <a:xfrm>
              <a:off x="3120" y="768"/>
              <a:ext cx="150" cy="102"/>
            </a:xfrm>
            <a:prstGeom prst="rect">
              <a:avLst/>
            </a:prstGeom>
            <a:noFill/>
            <a:ln w="9525">
              <a:noFill/>
              <a:miter lim="800000"/>
              <a:headEnd/>
              <a:tailEnd/>
            </a:ln>
          </p:spPr>
        </p:pic>
        <p:pic>
          <p:nvPicPr>
            <p:cNvPr id="43024" name="Picture 11" descr="german_flag"/>
            <p:cNvPicPr preferRelativeResize="0">
              <a:picLocks noChangeAspect="1" noChangeArrowheads="1"/>
            </p:cNvPicPr>
            <p:nvPr/>
          </p:nvPicPr>
          <p:blipFill>
            <a:blip r:embed="rId6" cstate="print"/>
            <a:srcRect/>
            <a:stretch>
              <a:fillRect/>
            </a:stretch>
          </p:blipFill>
          <p:spPr bwMode="auto">
            <a:xfrm>
              <a:off x="2761" y="943"/>
              <a:ext cx="122" cy="83"/>
            </a:xfrm>
            <a:prstGeom prst="rect">
              <a:avLst/>
            </a:prstGeom>
            <a:noFill/>
            <a:ln w="9525">
              <a:noFill/>
              <a:miter lim="800000"/>
              <a:headEnd/>
              <a:tailEnd/>
            </a:ln>
          </p:spPr>
        </p:pic>
        <p:pic>
          <p:nvPicPr>
            <p:cNvPr id="43025" name="Picture 12" descr="usa_flag"/>
            <p:cNvPicPr preferRelativeResize="0">
              <a:picLocks noChangeArrowheads="1"/>
            </p:cNvPicPr>
            <p:nvPr/>
          </p:nvPicPr>
          <p:blipFill>
            <a:blip r:embed="rId7" cstate="print"/>
            <a:srcRect/>
            <a:stretch>
              <a:fillRect/>
            </a:stretch>
          </p:blipFill>
          <p:spPr bwMode="auto">
            <a:xfrm>
              <a:off x="1212" y="1228"/>
              <a:ext cx="150" cy="102"/>
            </a:xfrm>
            <a:prstGeom prst="rect">
              <a:avLst/>
            </a:prstGeom>
            <a:noFill/>
            <a:ln w="9525">
              <a:noFill/>
              <a:miter lim="800000"/>
              <a:headEnd/>
              <a:tailEnd/>
            </a:ln>
          </p:spPr>
        </p:pic>
        <p:pic>
          <p:nvPicPr>
            <p:cNvPr id="43026" name="Picture 13" descr="armenia_flag"/>
            <p:cNvPicPr preferRelativeResize="0">
              <a:picLocks noChangeArrowheads="1"/>
            </p:cNvPicPr>
            <p:nvPr/>
          </p:nvPicPr>
          <p:blipFill>
            <a:blip r:embed="rId8" cstate="print"/>
            <a:srcRect/>
            <a:stretch>
              <a:fillRect/>
            </a:stretch>
          </p:blipFill>
          <p:spPr bwMode="auto">
            <a:xfrm>
              <a:off x="3216" y="1008"/>
              <a:ext cx="150" cy="102"/>
            </a:xfrm>
            <a:prstGeom prst="rect">
              <a:avLst/>
            </a:prstGeom>
            <a:noFill/>
            <a:ln w="9525">
              <a:noFill/>
              <a:miter lim="800000"/>
              <a:headEnd/>
              <a:tailEnd/>
            </a:ln>
          </p:spPr>
        </p:pic>
        <p:pic>
          <p:nvPicPr>
            <p:cNvPr id="43027" name="Picture 14" descr="morocco_flag"/>
            <p:cNvPicPr preferRelativeResize="0">
              <a:picLocks noChangeAspect="1" noChangeArrowheads="1"/>
            </p:cNvPicPr>
            <p:nvPr/>
          </p:nvPicPr>
          <p:blipFill>
            <a:blip r:embed="rId9" cstate="print"/>
            <a:srcRect/>
            <a:stretch>
              <a:fillRect/>
            </a:stretch>
          </p:blipFill>
          <p:spPr bwMode="auto">
            <a:xfrm>
              <a:off x="2496" y="1248"/>
              <a:ext cx="125" cy="85"/>
            </a:xfrm>
            <a:prstGeom prst="rect">
              <a:avLst/>
            </a:prstGeom>
            <a:noFill/>
            <a:ln w="9525">
              <a:noFill/>
              <a:miter lim="800000"/>
              <a:headEnd/>
              <a:tailEnd/>
            </a:ln>
          </p:spPr>
        </p:pic>
        <p:pic>
          <p:nvPicPr>
            <p:cNvPr id="43028" name="Picture 15" descr="brasil_flag"/>
            <p:cNvPicPr preferRelativeResize="0">
              <a:picLocks noChangeAspect="1" noChangeArrowheads="1"/>
            </p:cNvPicPr>
            <p:nvPr/>
          </p:nvPicPr>
          <p:blipFill>
            <a:blip r:embed="rId10" cstate="print"/>
            <a:srcRect/>
            <a:stretch>
              <a:fillRect/>
            </a:stretch>
          </p:blipFill>
          <p:spPr bwMode="auto">
            <a:xfrm>
              <a:off x="1824" y="1872"/>
              <a:ext cx="122" cy="90"/>
            </a:xfrm>
            <a:prstGeom prst="rect">
              <a:avLst/>
            </a:prstGeom>
            <a:noFill/>
            <a:ln w="9525">
              <a:noFill/>
              <a:miter lim="800000"/>
              <a:headEnd/>
              <a:tailEnd/>
            </a:ln>
          </p:spPr>
        </p:pic>
        <p:pic>
          <p:nvPicPr>
            <p:cNvPr id="43029" name="Picture 16" descr="ukraine_flag"/>
            <p:cNvPicPr preferRelativeResize="0">
              <a:picLocks noChangeAspect="1" noChangeArrowheads="1"/>
            </p:cNvPicPr>
            <p:nvPr/>
          </p:nvPicPr>
          <p:blipFill>
            <a:blip r:embed="rId11" cstate="print"/>
            <a:srcRect/>
            <a:stretch>
              <a:fillRect/>
            </a:stretch>
          </p:blipFill>
          <p:spPr bwMode="auto">
            <a:xfrm>
              <a:off x="3046" y="988"/>
              <a:ext cx="125" cy="85"/>
            </a:xfrm>
            <a:prstGeom prst="rect">
              <a:avLst/>
            </a:prstGeom>
            <a:noFill/>
            <a:ln w="9525">
              <a:noFill/>
              <a:miter lim="800000"/>
              <a:headEnd/>
              <a:tailEnd/>
            </a:ln>
          </p:spPr>
        </p:pic>
        <p:pic>
          <p:nvPicPr>
            <p:cNvPr id="43030" name="Picture 17" descr="korea_flag"/>
            <p:cNvPicPr preferRelativeResize="0">
              <a:picLocks noChangeArrowheads="1"/>
            </p:cNvPicPr>
            <p:nvPr/>
          </p:nvPicPr>
          <p:blipFill>
            <a:blip r:embed="rId12" cstate="print"/>
            <a:srcRect/>
            <a:stretch>
              <a:fillRect/>
            </a:stretch>
          </p:blipFill>
          <p:spPr bwMode="auto">
            <a:xfrm>
              <a:off x="4368" y="1271"/>
              <a:ext cx="150" cy="102"/>
            </a:xfrm>
            <a:prstGeom prst="rect">
              <a:avLst/>
            </a:prstGeom>
            <a:noFill/>
            <a:ln w="9525">
              <a:noFill/>
              <a:miter lim="800000"/>
              <a:headEnd/>
              <a:tailEnd/>
            </a:ln>
          </p:spPr>
        </p:pic>
        <p:pic>
          <p:nvPicPr>
            <p:cNvPr id="43031" name="Picture 18" descr="unionflag"/>
            <p:cNvPicPr>
              <a:picLocks noChangeAspect="1" noChangeArrowheads="1"/>
            </p:cNvPicPr>
            <p:nvPr/>
          </p:nvPicPr>
          <p:blipFill>
            <a:blip r:embed="rId13" cstate="print"/>
            <a:srcRect/>
            <a:stretch>
              <a:fillRect/>
            </a:stretch>
          </p:blipFill>
          <p:spPr bwMode="auto">
            <a:xfrm>
              <a:off x="4752" y="3120"/>
              <a:ext cx="127" cy="64"/>
            </a:xfrm>
            <a:prstGeom prst="rect">
              <a:avLst/>
            </a:prstGeom>
            <a:noFill/>
            <a:ln w="9525">
              <a:noFill/>
              <a:miter lim="800000"/>
              <a:headEnd/>
              <a:tailEnd/>
            </a:ln>
          </p:spPr>
        </p:pic>
        <p:sp>
          <p:nvSpPr>
            <p:cNvPr id="43032" name="Oval 19"/>
            <p:cNvSpPr>
              <a:spLocks noChangeArrowheads="1"/>
            </p:cNvSpPr>
            <p:nvPr/>
          </p:nvSpPr>
          <p:spPr bwMode="auto">
            <a:xfrm flipH="1" flipV="1">
              <a:off x="1104" y="1104"/>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33" name="Oval 20"/>
            <p:cNvSpPr>
              <a:spLocks noChangeArrowheads="1"/>
            </p:cNvSpPr>
            <p:nvPr/>
          </p:nvSpPr>
          <p:spPr bwMode="auto">
            <a:xfrm flipH="1" flipV="1">
              <a:off x="960" y="1248"/>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34" name="Oval 21"/>
            <p:cNvSpPr>
              <a:spLocks noChangeArrowheads="1"/>
            </p:cNvSpPr>
            <p:nvPr/>
          </p:nvSpPr>
          <p:spPr bwMode="auto">
            <a:xfrm flipH="1" flipV="1">
              <a:off x="1248" y="1344"/>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35" name="Oval 22"/>
            <p:cNvSpPr>
              <a:spLocks noChangeArrowheads="1"/>
            </p:cNvSpPr>
            <p:nvPr/>
          </p:nvSpPr>
          <p:spPr bwMode="auto">
            <a:xfrm flipH="1" flipV="1">
              <a:off x="1042" y="1251"/>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36" name="Oval 23"/>
            <p:cNvSpPr>
              <a:spLocks noChangeArrowheads="1"/>
            </p:cNvSpPr>
            <p:nvPr/>
          </p:nvSpPr>
          <p:spPr bwMode="auto">
            <a:xfrm flipH="1" flipV="1">
              <a:off x="1392" y="1104"/>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37" name="Oval 24"/>
            <p:cNvSpPr>
              <a:spLocks noChangeArrowheads="1"/>
            </p:cNvSpPr>
            <p:nvPr/>
          </p:nvSpPr>
          <p:spPr bwMode="auto">
            <a:xfrm flipH="1" flipV="1">
              <a:off x="1440" y="1152"/>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38" name="Oval 25"/>
            <p:cNvSpPr>
              <a:spLocks noChangeArrowheads="1"/>
            </p:cNvSpPr>
            <p:nvPr/>
          </p:nvSpPr>
          <p:spPr bwMode="auto">
            <a:xfrm flipH="1" flipV="1">
              <a:off x="1635" y="1083"/>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39" name="Oval 26"/>
            <p:cNvSpPr>
              <a:spLocks noChangeArrowheads="1"/>
            </p:cNvSpPr>
            <p:nvPr/>
          </p:nvSpPr>
          <p:spPr bwMode="auto">
            <a:xfrm flipH="1" flipV="1">
              <a:off x="1650" y="1098"/>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40" name="Oval 27"/>
            <p:cNvSpPr>
              <a:spLocks noChangeArrowheads="1"/>
            </p:cNvSpPr>
            <p:nvPr/>
          </p:nvSpPr>
          <p:spPr bwMode="auto">
            <a:xfrm flipH="1" flipV="1">
              <a:off x="1608" y="1128"/>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41" name="Oval 28"/>
            <p:cNvSpPr>
              <a:spLocks noChangeArrowheads="1"/>
            </p:cNvSpPr>
            <p:nvPr/>
          </p:nvSpPr>
          <p:spPr bwMode="auto">
            <a:xfrm flipH="1" flipV="1">
              <a:off x="1557" y="1110"/>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42" name="Oval 29"/>
            <p:cNvSpPr>
              <a:spLocks noChangeArrowheads="1"/>
            </p:cNvSpPr>
            <p:nvPr/>
          </p:nvSpPr>
          <p:spPr bwMode="auto">
            <a:xfrm flipH="1" flipV="1">
              <a:off x="1551" y="1140"/>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43" name="Oval 30"/>
            <p:cNvSpPr>
              <a:spLocks noChangeArrowheads="1"/>
            </p:cNvSpPr>
            <p:nvPr/>
          </p:nvSpPr>
          <p:spPr bwMode="auto">
            <a:xfrm flipH="1" flipV="1">
              <a:off x="1512" y="1161"/>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44" name="Oval 31"/>
            <p:cNvSpPr>
              <a:spLocks noChangeArrowheads="1"/>
            </p:cNvSpPr>
            <p:nvPr/>
          </p:nvSpPr>
          <p:spPr bwMode="auto">
            <a:xfrm flipH="1" flipV="1">
              <a:off x="1494" y="1170"/>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45" name="Oval 32"/>
            <p:cNvSpPr>
              <a:spLocks noChangeArrowheads="1"/>
            </p:cNvSpPr>
            <p:nvPr/>
          </p:nvSpPr>
          <p:spPr bwMode="auto">
            <a:xfrm flipH="1" flipV="1">
              <a:off x="1476" y="1377"/>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46" name="Oval 33"/>
            <p:cNvSpPr>
              <a:spLocks noChangeArrowheads="1"/>
            </p:cNvSpPr>
            <p:nvPr/>
          </p:nvSpPr>
          <p:spPr bwMode="auto">
            <a:xfrm flipH="1" flipV="1">
              <a:off x="1434" y="1323"/>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47" name="Oval 34"/>
            <p:cNvSpPr>
              <a:spLocks noChangeArrowheads="1"/>
            </p:cNvSpPr>
            <p:nvPr/>
          </p:nvSpPr>
          <p:spPr bwMode="auto">
            <a:xfrm flipH="1" flipV="1">
              <a:off x="1497" y="1257"/>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48" name="Oval 35"/>
            <p:cNvSpPr>
              <a:spLocks noChangeArrowheads="1"/>
            </p:cNvSpPr>
            <p:nvPr/>
          </p:nvSpPr>
          <p:spPr bwMode="auto">
            <a:xfrm flipH="1" flipV="1">
              <a:off x="1563" y="1203"/>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49" name="Oval 36"/>
            <p:cNvSpPr>
              <a:spLocks noChangeArrowheads="1"/>
            </p:cNvSpPr>
            <p:nvPr/>
          </p:nvSpPr>
          <p:spPr bwMode="auto">
            <a:xfrm flipH="1" flipV="1">
              <a:off x="1563" y="1182"/>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50" name="Oval 37"/>
            <p:cNvSpPr>
              <a:spLocks noChangeArrowheads="1"/>
            </p:cNvSpPr>
            <p:nvPr/>
          </p:nvSpPr>
          <p:spPr bwMode="auto">
            <a:xfrm flipH="1" flipV="1">
              <a:off x="1467" y="1266"/>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51" name="Oval 38"/>
            <p:cNvSpPr>
              <a:spLocks noChangeArrowheads="1"/>
            </p:cNvSpPr>
            <p:nvPr/>
          </p:nvSpPr>
          <p:spPr bwMode="auto">
            <a:xfrm flipH="1" flipV="1">
              <a:off x="1488" y="1200"/>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52" name="Oval 39"/>
            <p:cNvSpPr>
              <a:spLocks noChangeArrowheads="1"/>
            </p:cNvSpPr>
            <p:nvPr/>
          </p:nvSpPr>
          <p:spPr bwMode="auto">
            <a:xfrm flipH="1" flipV="1">
              <a:off x="1536" y="1200"/>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53" name="Oval 40"/>
            <p:cNvSpPr>
              <a:spLocks noChangeArrowheads="1"/>
            </p:cNvSpPr>
            <p:nvPr/>
          </p:nvSpPr>
          <p:spPr bwMode="auto">
            <a:xfrm flipH="1" flipV="1">
              <a:off x="1548" y="1221"/>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54" name="Oval 41"/>
            <p:cNvSpPr>
              <a:spLocks noChangeArrowheads="1"/>
            </p:cNvSpPr>
            <p:nvPr/>
          </p:nvSpPr>
          <p:spPr bwMode="auto">
            <a:xfrm flipH="1" flipV="1">
              <a:off x="1518" y="1230"/>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55" name="Oval 42"/>
            <p:cNvSpPr>
              <a:spLocks noChangeArrowheads="1"/>
            </p:cNvSpPr>
            <p:nvPr/>
          </p:nvSpPr>
          <p:spPr bwMode="auto">
            <a:xfrm flipH="1" flipV="1">
              <a:off x="1536" y="1200"/>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56" name="Oval 43"/>
            <p:cNvSpPr>
              <a:spLocks noChangeArrowheads="1"/>
            </p:cNvSpPr>
            <p:nvPr/>
          </p:nvSpPr>
          <p:spPr bwMode="auto">
            <a:xfrm flipH="1" flipV="1">
              <a:off x="1518" y="1257"/>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57" name="Oval 44"/>
            <p:cNvSpPr>
              <a:spLocks noChangeArrowheads="1"/>
            </p:cNvSpPr>
            <p:nvPr/>
          </p:nvSpPr>
          <p:spPr bwMode="auto">
            <a:xfrm flipH="1" flipV="1">
              <a:off x="1488" y="1248"/>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58" name="Oval 45"/>
            <p:cNvSpPr>
              <a:spLocks noChangeArrowheads="1"/>
            </p:cNvSpPr>
            <p:nvPr/>
          </p:nvSpPr>
          <p:spPr bwMode="auto">
            <a:xfrm flipH="1" flipV="1">
              <a:off x="1458" y="1257"/>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59" name="Oval 46"/>
            <p:cNvSpPr>
              <a:spLocks noChangeArrowheads="1"/>
            </p:cNvSpPr>
            <p:nvPr/>
          </p:nvSpPr>
          <p:spPr bwMode="auto">
            <a:xfrm flipH="1" flipV="1">
              <a:off x="2640" y="864"/>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60" name="Oval 47"/>
            <p:cNvSpPr>
              <a:spLocks noChangeArrowheads="1"/>
            </p:cNvSpPr>
            <p:nvPr/>
          </p:nvSpPr>
          <p:spPr bwMode="auto">
            <a:xfrm flipH="1" flipV="1">
              <a:off x="2613" y="864"/>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61" name="Oval 48"/>
            <p:cNvSpPr>
              <a:spLocks noChangeArrowheads="1"/>
            </p:cNvSpPr>
            <p:nvPr/>
          </p:nvSpPr>
          <p:spPr bwMode="auto">
            <a:xfrm flipH="1" flipV="1">
              <a:off x="2665" y="1031"/>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62" name="Oval 49"/>
            <p:cNvSpPr>
              <a:spLocks noChangeArrowheads="1"/>
            </p:cNvSpPr>
            <p:nvPr/>
          </p:nvSpPr>
          <p:spPr bwMode="auto">
            <a:xfrm flipH="1" flipV="1">
              <a:off x="2663" y="1004"/>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63" name="Oval 50"/>
            <p:cNvSpPr>
              <a:spLocks noChangeArrowheads="1"/>
            </p:cNvSpPr>
            <p:nvPr/>
          </p:nvSpPr>
          <p:spPr bwMode="auto">
            <a:xfrm flipH="1" flipV="1">
              <a:off x="2786" y="1065"/>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64" name="Oval 51"/>
            <p:cNvSpPr>
              <a:spLocks noChangeArrowheads="1"/>
            </p:cNvSpPr>
            <p:nvPr/>
          </p:nvSpPr>
          <p:spPr bwMode="auto">
            <a:xfrm flipH="1" flipV="1">
              <a:off x="2815" y="1124"/>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65" name="Oval 52"/>
            <p:cNvSpPr>
              <a:spLocks noChangeArrowheads="1"/>
            </p:cNvSpPr>
            <p:nvPr/>
          </p:nvSpPr>
          <p:spPr bwMode="auto">
            <a:xfrm flipH="1" flipV="1">
              <a:off x="3072" y="888"/>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66" name="Oval 53"/>
            <p:cNvSpPr>
              <a:spLocks noChangeArrowheads="1"/>
            </p:cNvSpPr>
            <p:nvPr/>
          </p:nvSpPr>
          <p:spPr bwMode="auto">
            <a:xfrm flipH="1" flipV="1">
              <a:off x="3046" y="863"/>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67" name="Oval 54"/>
            <p:cNvSpPr>
              <a:spLocks noChangeArrowheads="1"/>
            </p:cNvSpPr>
            <p:nvPr/>
          </p:nvSpPr>
          <p:spPr bwMode="auto">
            <a:xfrm flipH="1" flipV="1">
              <a:off x="3264" y="1126"/>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68" name="Oval 55"/>
            <p:cNvSpPr>
              <a:spLocks noChangeArrowheads="1"/>
            </p:cNvSpPr>
            <p:nvPr/>
          </p:nvSpPr>
          <p:spPr bwMode="auto">
            <a:xfrm flipH="1" flipV="1">
              <a:off x="4416" y="1200"/>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62" name="Oval 51"/>
            <p:cNvSpPr>
              <a:spLocks noChangeArrowheads="1"/>
            </p:cNvSpPr>
            <p:nvPr/>
          </p:nvSpPr>
          <p:spPr bwMode="auto">
            <a:xfrm flipH="1" flipV="1">
              <a:off x="2832" y="1066"/>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63" name="Oval 51"/>
            <p:cNvSpPr>
              <a:spLocks noChangeArrowheads="1"/>
            </p:cNvSpPr>
            <p:nvPr/>
          </p:nvSpPr>
          <p:spPr bwMode="auto">
            <a:xfrm flipH="1" flipV="1">
              <a:off x="2784" y="1114"/>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64" name="Oval 49"/>
            <p:cNvSpPr>
              <a:spLocks noChangeArrowheads="1"/>
            </p:cNvSpPr>
            <p:nvPr/>
          </p:nvSpPr>
          <p:spPr bwMode="auto">
            <a:xfrm flipH="1" flipV="1">
              <a:off x="2688" y="1018"/>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65" name="Oval 51"/>
            <p:cNvSpPr>
              <a:spLocks noChangeArrowheads="1"/>
            </p:cNvSpPr>
            <p:nvPr/>
          </p:nvSpPr>
          <p:spPr bwMode="auto">
            <a:xfrm flipH="1" flipV="1">
              <a:off x="2822" y="1095"/>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69" name="Oval 32"/>
            <p:cNvSpPr>
              <a:spLocks noChangeArrowheads="1"/>
            </p:cNvSpPr>
            <p:nvPr/>
          </p:nvSpPr>
          <p:spPr bwMode="auto">
            <a:xfrm flipH="1" flipV="1">
              <a:off x="1623" y="2389"/>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71" name="Oval 50"/>
            <p:cNvSpPr>
              <a:spLocks noChangeArrowheads="1"/>
            </p:cNvSpPr>
            <p:nvPr/>
          </p:nvSpPr>
          <p:spPr bwMode="auto">
            <a:xfrm flipH="1" flipV="1">
              <a:off x="2810" y="1073"/>
              <a:ext cx="48" cy="48"/>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grpSp>
      <p:sp>
        <p:nvSpPr>
          <p:cNvPr id="43015" name="Oval 56"/>
          <p:cNvSpPr>
            <a:spLocks noChangeArrowheads="1"/>
          </p:cNvSpPr>
          <p:nvPr/>
        </p:nvSpPr>
        <p:spPr bwMode="auto">
          <a:xfrm flipH="1" flipV="1">
            <a:off x="1497013" y="1647825"/>
            <a:ext cx="76200" cy="76200"/>
          </a:xfrm>
          <a:prstGeom prst="ellipse">
            <a:avLst/>
          </a:prstGeom>
          <a:solidFill>
            <a:srgbClr val="FF0000"/>
          </a:solidFill>
          <a:ln w="9525">
            <a:solidFill>
              <a:schemeClr val="tx1"/>
            </a:solidFill>
            <a:round/>
            <a:headEnd/>
            <a:tailEnd/>
          </a:ln>
        </p:spPr>
        <p:txBody>
          <a:bodyPr wrap="none" anchor="ctr">
            <a:prstTxWarp prst="textNoShape">
              <a:avLst/>
            </a:prstTxWarp>
          </a:bodyPr>
          <a:lstStyle/>
          <a:p>
            <a:endParaRPr lang="en-US"/>
          </a:p>
        </p:txBody>
      </p:sp>
      <p:sp>
        <p:nvSpPr>
          <p:cNvPr id="43016" name="Rectangle 57"/>
          <p:cNvSpPr>
            <a:spLocks noChangeArrowheads="1"/>
          </p:cNvSpPr>
          <p:nvPr/>
        </p:nvSpPr>
        <p:spPr bwMode="auto">
          <a:xfrm>
            <a:off x="7459299" y="4513899"/>
            <a:ext cx="304800" cy="228600"/>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sp>
        <p:nvSpPr>
          <p:cNvPr id="43017" name="Rectangle 58"/>
          <p:cNvSpPr>
            <a:spLocks noChangeArrowheads="1"/>
          </p:cNvSpPr>
          <p:nvPr/>
        </p:nvSpPr>
        <p:spPr bwMode="auto">
          <a:xfrm>
            <a:off x="7994196" y="4339411"/>
            <a:ext cx="762000" cy="381000"/>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sp>
        <p:nvSpPr>
          <p:cNvPr id="43018" name="Rectangle 59"/>
          <p:cNvSpPr>
            <a:spLocks noChangeArrowheads="1"/>
          </p:cNvSpPr>
          <p:nvPr/>
        </p:nvSpPr>
        <p:spPr bwMode="auto">
          <a:xfrm>
            <a:off x="152400" y="429768"/>
            <a:ext cx="1143000" cy="381000"/>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pic>
        <p:nvPicPr>
          <p:cNvPr id="43019" name="Picture 60" descr="unionflag"/>
          <p:cNvPicPr preferRelativeResize="0">
            <a:picLocks noChangeArrowheads="1"/>
          </p:cNvPicPr>
          <p:nvPr/>
        </p:nvPicPr>
        <p:blipFill>
          <a:blip r:embed="rId13" cstate="print"/>
          <a:srcRect/>
          <a:stretch>
            <a:fillRect/>
          </a:stretch>
        </p:blipFill>
        <p:spPr bwMode="auto">
          <a:xfrm>
            <a:off x="3876675" y="990600"/>
            <a:ext cx="238125" cy="161925"/>
          </a:xfrm>
          <a:prstGeom prst="rect">
            <a:avLst/>
          </a:prstGeom>
          <a:noFill/>
          <a:ln w="9525">
            <a:noFill/>
            <a:miter lim="800000"/>
            <a:headEnd/>
            <a:tailEnd/>
          </a:ln>
        </p:spPr>
      </p:pic>
      <p:sp>
        <p:nvSpPr>
          <p:cNvPr id="43012" name="Text Box 4"/>
          <p:cNvSpPr txBox="1">
            <a:spLocks noChangeArrowheads="1"/>
          </p:cNvSpPr>
          <p:nvPr/>
        </p:nvSpPr>
        <p:spPr bwMode="auto">
          <a:xfrm>
            <a:off x="5578881" y="4795897"/>
            <a:ext cx="3465513" cy="2062103"/>
          </a:xfrm>
          <a:prstGeom prst="rect">
            <a:avLst/>
          </a:prstGeom>
          <a:noFill/>
          <a:ln w="9525">
            <a:noFill/>
            <a:miter lim="800000"/>
            <a:headEnd/>
            <a:tailEnd/>
          </a:ln>
        </p:spPr>
        <p:txBody>
          <a:bodyPr>
            <a:prstTxWarp prst="textNoShape">
              <a:avLst/>
            </a:prstTxWarp>
            <a:spAutoFit/>
          </a:bodyPr>
          <a:lstStyle/>
          <a:p>
            <a:pPr algn="r"/>
            <a:r>
              <a:rPr lang="en-US" sz="800" i="1" dirty="0" smtClean="0">
                <a:solidFill>
                  <a:srgbClr val="00FF00"/>
                </a:solidFill>
              </a:rPr>
              <a:t>Old Dominion University, Norfolk, VA</a:t>
            </a:r>
          </a:p>
          <a:p>
            <a:pPr algn="r" eaLnBrk="1" hangingPunct="1"/>
            <a:r>
              <a:rPr lang="en-US" sz="800" i="1" dirty="0" smtClean="0">
                <a:solidFill>
                  <a:srgbClr val="00FF00"/>
                </a:solidFill>
              </a:rPr>
              <a:t>Rensselaer </a:t>
            </a:r>
            <a:r>
              <a:rPr lang="en-US" sz="800" i="1" dirty="0">
                <a:solidFill>
                  <a:srgbClr val="00FF00"/>
                </a:solidFill>
              </a:rPr>
              <a:t>Polytechnic Institute, Troy, NY</a:t>
            </a:r>
          </a:p>
          <a:p>
            <a:pPr algn="r" eaLnBrk="1" hangingPunct="1"/>
            <a:r>
              <a:rPr lang="en-US" sz="800" i="1" dirty="0">
                <a:solidFill>
                  <a:srgbClr val="00FF00"/>
                </a:solidFill>
              </a:rPr>
              <a:t>Rice University, Houston, TX</a:t>
            </a:r>
          </a:p>
          <a:p>
            <a:pPr algn="r" eaLnBrk="1" hangingPunct="1"/>
            <a:r>
              <a:rPr lang="en-US" sz="800" i="1" dirty="0">
                <a:solidFill>
                  <a:srgbClr val="00FF00"/>
                </a:solidFill>
              </a:rPr>
              <a:t>University of Richmond, Richmond, </a:t>
            </a:r>
            <a:r>
              <a:rPr lang="en-US" sz="800" i="1" dirty="0" smtClean="0">
                <a:solidFill>
                  <a:srgbClr val="00FF00"/>
                </a:solidFill>
              </a:rPr>
              <a:t>VA</a:t>
            </a:r>
          </a:p>
          <a:p>
            <a:pPr algn="r" eaLnBrk="1" hangingPunct="1"/>
            <a:r>
              <a:rPr lang="en-US" sz="800" i="1" dirty="0" smtClean="0">
                <a:solidFill>
                  <a:srgbClr val="00FF00"/>
                </a:solidFill>
              </a:rPr>
              <a:t>University of Rome Tor </a:t>
            </a:r>
            <a:r>
              <a:rPr lang="en-US" sz="800" i="1" dirty="0" err="1" smtClean="0">
                <a:solidFill>
                  <a:srgbClr val="00FF00"/>
                </a:solidFill>
              </a:rPr>
              <a:t>Vergata</a:t>
            </a:r>
            <a:r>
              <a:rPr lang="en-US" sz="800" i="1" dirty="0" smtClean="0">
                <a:solidFill>
                  <a:srgbClr val="00FF00"/>
                </a:solidFill>
              </a:rPr>
              <a:t>, Italy</a:t>
            </a:r>
          </a:p>
          <a:p>
            <a:pPr algn="r" eaLnBrk="1" hangingPunct="1"/>
            <a:r>
              <a:rPr lang="en-US" sz="800" i="1" dirty="0">
                <a:solidFill>
                  <a:srgbClr val="00FF00"/>
                </a:solidFill>
              </a:rPr>
              <a:t>University of South Carolina, Columbia, SC</a:t>
            </a:r>
          </a:p>
          <a:p>
            <a:pPr algn="r" eaLnBrk="1" hangingPunct="1"/>
            <a:r>
              <a:rPr lang="en-US" sz="800" i="1" dirty="0">
                <a:solidFill>
                  <a:srgbClr val="00FF00"/>
                </a:solidFill>
              </a:rPr>
              <a:t>Thomas Jefferson National Accelerator Facility, Newport News, VA</a:t>
            </a:r>
          </a:p>
          <a:p>
            <a:pPr algn="r" eaLnBrk="1" hangingPunct="1"/>
            <a:r>
              <a:rPr lang="en-US" sz="800" i="1" dirty="0">
                <a:solidFill>
                  <a:srgbClr val="00FF00"/>
                </a:solidFill>
              </a:rPr>
              <a:t>Union College, Schenectady, </a:t>
            </a:r>
            <a:r>
              <a:rPr lang="en-US" sz="800" i="1" dirty="0" smtClean="0">
                <a:solidFill>
                  <a:srgbClr val="00FF00"/>
                </a:solidFill>
              </a:rPr>
              <a:t>NY</a:t>
            </a:r>
          </a:p>
          <a:p>
            <a:pPr algn="r" eaLnBrk="1" hangingPunct="1"/>
            <a:r>
              <a:rPr lang="en-US" sz="800" i="1" dirty="0" smtClean="0">
                <a:solidFill>
                  <a:srgbClr val="00FF00"/>
                </a:solidFill>
              </a:rPr>
              <a:t>University Santa Maria, Valparaiso, Chile</a:t>
            </a:r>
          </a:p>
          <a:p>
            <a:pPr algn="r" eaLnBrk="1" hangingPunct="1"/>
            <a:r>
              <a:rPr lang="en-US" sz="800" i="1" dirty="0">
                <a:solidFill>
                  <a:srgbClr val="00FF00"/>
                </a:solidFill>
              </a:rPr>
              <a:t>Virginia Polytechnic Institute, Blacksburg, VA</a:t>
            </a:r>
          </a:p>
          <a:p>
            <a:pPr algn="r" eaLnBrk="1" hangingPunct="1"/>
            <a:r>
              <a:rPr lang="en-US" sz="800" i="1" dirty="0">
                <a:solidFill>
                  <a:srgbClr val="00FF00"/>
                </a:solidFill>
              </a:rPr>
              <a:t>University of Virginia, Charlottesville, VA</a:t>
            </a:r>
          </a:p>
          <a:p>
            <a:pPr algn="r" eaLnBrk="1" hangingPunct="1"/>
            <a:r>
              <a:rPr lang="en-US" sz="800" i="1" dirty="0">
                <a:solidFill>
                  <a:srgbClr val="00FF00"/>
                </a:solidFill>
              </a:rPr>
              <a:t>College of William and Mary, Williamsburg, VA</a:t>
            </a:r>
          </a:p>
          <a:p>
            <a:pPr algn="r" eaLnBrk="1" hangingPunct="1"/>
            <a:r>
              <a:rPr lang="en-US" sz="800" i="1" dirty="0">
                <a:solidFill>
                  <a:srgbClr val="00FF00"/>
                </a:solidFill>
              </a:rPr>
              <a:t>Yerevan Institute of Physics, Yerevan, Armeni</a:t>
            </a:r>
            <a:r>
              <a:rPr lang="en-US" sz="800" i="1" dirty="0">
                <a:solidFill>
                  <a:schemeClr val="accent2"/>
                </a:solidFill>
              </a:rPr>
              <a:t>a</a:t>
            </a:r>
          </a:p>
          <a:p>
            <a:pPr algn="r" eaLnBrk="1" hangingPunct="1"/>
            <a:r>
              <a:rPr lang="en-US" sz="800" i="1" dirty="0">
                <a:solidFill>
                  <a:schemeClr val="accent2"/>
                </a:solidFill>
              </a:rPr>
              <a:t>  </a:t>
            </a:r>
            <a:r>
              <a:rPr lang="en-US" sz="800" i="1" dirty="0">
                <a:solidFill>
                  <a:srgbClr val="FF00FF"/>
                </a:solidFill>
              </a:rPr>
              <a:t>Brazil, Germany, Morocco and Ukraine, </a:t>
            </a:r>
            <a:endParaRPr lang="en-US" sz="800" i="1" dirty="0" smtClean="0">
              <a:solidFill>
                <a:srgbClr val="FF00FF"/>
              </a:solidFill>
            </a:endParaRPr>
          </a:p>
          <a:p>
            <a:pPr algn="r" eaLnBrk="1" hangingPunct="1"/>
            <a:r>
              <a:rPr lang="en-US" sz="800" i="1" dirty="0" smtClean="0">
                <a:solidFill>
                  <a:srgbClr val="FF00FF"/>
                </a:solidFill>
              </a:rPr>
              <a:t>, have </a:t>
            </a:r>
            <a:r>
              <a:rPr lang="en-US" sz="800" i="1" dirty="0">
                <a:solidFill>
                  <a:srgbClr val="FF00FF"/>
                </a:solidFill>
              </a:rPr>
              <a:t>individuals or groups involved with CLAS, </a:t>
            </a:r>
          </a:p>
          <a:p>
            <a:pPr algn="r" eaLnBrk="1" hangingPunct="1"/>
            <a:r>
              <a:rPr lang="en-US" sz="800" i="1" dirty="0">
                <a:solidFill>
                  <a:srgbClr val="FF00FF"/>
                </a:solidFill>
              </a:rPr>
              <a:t>but with no formal collaboration at this stage.</a:t>
            </a:r>
          </a:p>
        </p:txBody>
      </p:sp>
      <p:sp>
        <p:nvSpPr>
          <p:cNvPr id="43013" name="Text Box 5"/>
          <p:cNvSpPr txBox="1">
            <a:spLocks noChangeArrowheads="1"/>
          </p:cNvSpPr>
          <p:nvPr/>
        </p:nvSpPr>
        <p:spPr bwMode="auto">
          <a:xfrm>
            <a:off x="207512" y="4869208"/>
            <a:ext cx="2410150" cy="1938992"/>
          </a:xfrm>
          <a:prstGeom prst="rect">
            <a:avLst/>
          </a:prstGeom>
          <a:noFill/>
          <a:ln w="9525">
            <a:noFill/>
            <a:miter lim="800000"/>
            <a:headEnd/>
            <a:tailEnd/>
          </a:ln>
        </p:spPr>
        <p:txBody>
          <a:bodyPr wrap="none">
            <a:prstTxWarp prst="textNoShape">
              <a:avLst/>
            </a:prstTxWarp>
            <a:spAutoFit/>
          </a:bodyPr>
          <a:lstStyle/>
          <a:p>
            <a:pPr algn="l" eaLnBrk="1" hangingPunct="1"/>
            <a:r>
              <a:rPr lang="en-US" sz="800" i="1" dirty="0">
                <a:solidFill>
                  <a:srgbClr val="FFFF00"/>
                </a:solidFill>
              </a:rPr>
              <a:t>Arizona State University, Tempe, </a:t>
            </a:r>
            <a:r>
              <a:rPr lang="en-US" sz="800" i="1" dirty="0" smtClean="0">
                <a:solidFill>
                  <a:srgbClr val="FFFF00"/>
                </a:solidFill>
              </a:rPr>
              <a:t>AZ</a:t>
            </a:r>
          </a:p>
          <a:p>
            <a:pPr algn="l" eaLnBrk="1" hangingPunct="1"/>
            <a:r>
              <a:rPr lang="en-US" sz="800" i="1" dirty="0" smtClean="0">
                <a:solidFill>
                  <a:srgbClr val="FFFF00"/>
                </a:solidFill>
              </a:rPr>
              <a:t>University Bari, Bari, Italy</a:t>
            </a:r>
          </a:p>
          <a:p>
            <a:pPr algn="l" eaLnBrk="1" hangingPunct="1"/>
            <a:r>
              <a:rPr lang="en-US" sz="800" i="1" dirty="0">
                <a:solidFill>
                  <a:srgbClr val="FFFF00"/>
                </a:solidFill>
              </a:rPr>
              <a:t>University of California, Los Angeles, CA</a:t>
            </a:r>
          </a:p>
          <a:p>
            <a:pPr algn="l" eaLnBrk="1" hangingPunct="1"/>
            <a:r>
              <a:rPr lang="en-US" sz="800" i="1" dirty="0">
                <a:solidFill>
                  <a:srgbClr val="FFFF00"/>
                </a:solidFill>
              </a:rPr>
              <a:t>California State University, Dominguez Hills, CA</a:t>
            </a:r>
          </a:p>
          <a:p>
            <a:pPr algn="l" eaLnBrk="1" hangingPunct="1"/>
            <a:r>
              <a:rPr lang="en-US" sz="800" i="1" dirty="0">
                <a:solidFill>
                  <a:srgbClr val="FFFF00"/>
                </a:solidFill>
              </a:rPr>
              <a:t>Carnegie Mellon University, Pittsburgh, PA</a:t>
            </a:r>
          </a:p>
          <a:p>
            <a:pPr algn="l" eaLnBrk="1" hangingPunct="1"/>
            <a:r>
              <a:rPr lang="en-US" sz="800" i="1" dirty="0">
                <a:solidFill>
                  <a:srgbClr val="FFFF00"/>
                </a:solidFill>
              </a:rPr>
              <a:t>Catholic University of America</a:t>
            </a:r>
          </a:p>
          <a:p>
            <a:pPr algn="l" eaLnBrk="1" hangingPunct="1"/>
            <a:r>
              <a:rPr lang="en-US" sz="800" i="1" dirty="0">
                <a:solidFill>
                  <a:srgbClr val="FFFF00"/>
                </a:solidFill>
              </a:rPr>
              <a:t>CEA-</a:t>
            </a:r>
            <a:r>
              <a:rPr lang="en-US" sz="800" i="1" dirty="0" err="1">
                <a:solidFill>
                  <a:srgbClr val="FFFF00"/>
                </a:solidFill>
              </a:rPr>
              <a:t>Saclay</a:t>
            </a:r>
            <a:r>
              <a:rPr lang="en-US" sz="800" i="1" dirty="0">
                <a:solidFill>
                  <a:srgbClr val="FFFF00"/>
                </a:solidFill>
              </a:rPr>
              <a:t>,  Gif-</a:t>
            </a:r>
            <a:r>
              <a:rPr lang="en-US" sz="800" i="1" dirty="0" err="1">
                <a:solidFill>
                  <a:srgbClr val="FFFF00"/>
                </a:solidFill>
              </a:rPr>
              <a:t>sur</a:t>
            </a:r>
            <a:r>
              <a:rPr lang="en-US" sz="800" i="1" dirty="0">
                <a:solidFill>
                  <a:srgbClr val="FFFF00"/>
                </a:solidFill>
              </a:rPr>
              <a:t>-Yvette, France</a:t>
            </a:r>
          </a:p>
          <a:p>
            <a:pPr algn="l" eaLnBrk="1" hangingPunct="1"/>
            <a:r>
              <a:rPr lang="en-US" sz="800" i="1" dirty="0">
                <a:solidFill>
                  <a:srgbClr val="FFFF00"/>
                </a:solidFill>
              </a:rPr>
              <a:t>Christopher Newport University, Newport News, VA</a:t>
            </a:r>
          </a:p>
          <a:p>
            <a:pPr algn="l" eaLnBrk="1" hangingPunct="1"/>
            <a:r>
              <a:rPr lang="en-US" sz="800" i="1" dirty="0">
                <a:solidFill>
                  <a:srgbClr val="FFFF00"/>
                </a:solidFill>
              </a:rPr>
              <a:t>University of Connecticut, Storrs, CT</a:t>
            </a:r>
          </a:p>
          <a:p>
            <a:pPr algn="l" eaLnBrk="1" hangingPunct="1"/>
            <a:r>
              <a:rPr lang="en-US" sz="800" i="1" dirty="0">
                <a:solidFill>
                  <a:srgbClr val="FFFF00"/>
                </a:solidFill>
              </a:rPr>
              <a:t>Edinburgh University, Edinburgh, </a:t>
            </a:r>
            <a:r>
              <a:rPr lang="en-US" sz="800" i="1" dirty="0" smtClean="0">
                <a:solidFill>
                  <a:srgbClr val="FFFF00"/>
                </a:solidFill>
              </a:rPr>
              <a:t>UK</a:t>
            </a:r>
          </a:p>
          <a:p>
            <a:pPr algn="l" eaLnBrk="1" hangingPunct="1"/>
            <a:r>
              <a:rPr lang="en-US" sz="800" i="1" dirty="0" smtClean="0">
                <a:solidFill>
                  <a:srgbClr val="FFFF00"/>
                </a:solidFill>
              </a:rPr>
              <a:t>University Ferrara, Ferrara, Italy</a:t>
            </a:r>
          </a:p>
          <a:p>
            <a:pPr algn="l" eaLnBrk="1" hangingPunct="1"/>
            <a:r>
              <a:rPr lang="en-US" sz="800" i="1" dirty="0">
                <a:solidFill>
                  <a:srgbClr val="FFFF00"/>
                </a:solidFill>
              </a:rPr>
              <a:t>Florida International University, Miami, FL</a:t>
            </a:r>
          </a:p>
          <a:p>
            <a:pPr algn="l" eaLnBrk="1" hangingPunct="1"/>
            <a:r>
              <a:rPr lang="en-US" sz="800" i="1" dirty="0">
                <a:solidFill>
                  <a:srgbClr val="FFFF00"/>
                </a:solidFill>
              </a:rPr>
              <a:t>Florida State University, Tallahassee, FL</a:t>
            </a:r>
          </a:p>
          <a:p>
            <a:pPr algn="l" eaLnBrk="1" hangingPunct="1"/>
            <a:r>
              <a:rPr lang="en-US" sz="800" i="1" dirty="0">
                <a:solidFill>
                  <a:srgbClr val="FFFF00"/>
                </a:solidFill>
              </a:rPr>
              <a:t>George Washington University, Washington, DC</a:t>
            </a:r>
          </a:p>
          <a:p>
            <a:pPr algn="l" eaLnBrk="1" hangingPunct="1"/>
            <a:r>
              <a:rPr lang="en-US" sz="800" i="1" dirty="0">
                <a:solidFill>
                  <a:srgbClr val="FFFF00"/>
                </a:solidFill>
              </a:rPr>
              <a:t>University of Glasgow, Glasgow, </a:t>
            </a:r>
            <a:r>
              <a:rPr lang="en-US" sz="800" i="1" dirty="0" smtClean="0">
                <a:solidFill>
                  <a:srgbClr val="FFFF00"/>
                </a:solidFill>
              </a:rPr>
              <a:t>UK</a:t>
            </a:r>
          </a:p>
        </p:txBody>
      </p:sp>
      <p:sp>
        <p:nvSpPr>
          <p:cNvPr id="43011" name="Text Box 3"/>
          <p:cNvSpPr txBox="1">
            <a:spLocks noChangeArrowheads="1"/>
          </p:cNvSpPr>
          <p:nvPr/>
        </p:nvSpPr>
        <p:spPr bwMode="auto">
          <a:xfrm>
            <a:off x="3028261" y="4930456"/>
            <a:ext cx="2558377" cy="1692771"/>
          </a:xfrm>
          <a:prstGeom prst="rect">
            <a:avLst/>
          </a:prstGeom>
          <a:noFill/>
          <a:ln w="9525">
            <a:noFill/>
            <a:miter lim="800000"/>
            <a:headEnd/>
            <a:tailEnd/>
          </a:ln>
        </p:spPr>
        <p:txBody>
          <a:bodyPr wrap="none">
            <a:prstTxWarp prst="textNoShape">
              <a:avLst/>
            </a:prstTxWarp>
            <a:spAutoFit/>
          </a:bodyPr>
          <a:lstStyle/>
          <a:p>
            <a:pPr algn="l"/>
            <a:r>
              <a:rPr lang="en-US" sz="800" i="1" dirty="0" smtClean="0">
                <a:solidFill>
                  <a:schemeClr val="bg1"/>
                </a:solidFill>
              </a:rPr>
              <a:t>University</a:t>
            </a:r>
            <a:r>
              <a:rPr lang="en-US" sz="800" i="1" dirty="0" smtClean="0">
                <a:solidFill>
                  <a:srgbClr val="FF222D"/>
                </a:solidFill>
              </a:rPr>
              <a:t> </a:t>
            </a:r>
            <a:r>
              <a:rPr lang="en-US" sz="800" i="1" dirty="0" smtClean="0">
                <a:solidFill>
                  <a:schemeClr val="bg1"/>
                </a:solidFill>
              </a:rPr>
              <a:t>of Grenoble, Grenoble, France </a:t>
            </a:r>
          </a:p>
          <a:p>
            <a:pPr algn="l" eaLnBrk="1" hangingPunct="1"/>
            <a:r>
              <a:rPr lang="en-US" sz="800" i="1" dirty="0" smtClean="0">
                <a:solidFill>
                  <a:schemeClr val="bg1"/>
                </a:solidFill>
              </a:rPr>
              <a:t>Idaho </a:t>
            </a:r>
            <a:r>
              <a:rPr lang="en-US" sz="800" i="1" dirty="0">
                <a:solidFill>
                  <a:schemeClr val="bg1"/>
                </a:solidFill>
              </a:rPr>
              <a:t>State University, Pocatello, Idaho</a:t>
            </a:r>
          </a:p>
          <a:p>
            <a:pPr algn="l" eaLnBrk="1" hangingPunct="1"/>
            <a:r>
              <a:rPr lang="en-US" sz="800" i="1" dirty="0">
                <a:solidFill>
                  <a:schemeClr val="bg1"/>
                </a:solidFill>
              </a:rPr>
              <a:t>INFN, </a:t>
            </a:r>
            <a:r>
              <a:rPr lang="en-US" sz="800" i="1" dirty="0" err="1">
                <a:solidFill>
                  <a:schemeClr val="bg1"/>
                </a:solidFill>
              </a:rPr>
              <a:t>Laboratori</a:t>
            </a:r>
            <a:r>
              <a:rPr lang="en-US" sz="800" i="1" dirty="0">
                <a:solidFill>
                  <a:schemeClr val="bg1"/>
                </a:solidFill>
              </a:rPr>
              <a:t> </a:t>
            </a:r>
            <a:r>
              <a:rPr lang="en-US" sz="800" i="1" dirty="0" err="1">
                <a:solidFill>
                  <a:schemeClr val="bg1"/>
                </a:solidFill>
              </a:rPr>
              <a:t>Nazionali</a:t>
            </a:r>
            <a:r>
              <a:rPr lang="en-US" sz="800" i="1" dirty="0">
                <a:solidFill>
                  <a:schemeClr val="bg1"/>
                </a:solidFill>
              </a:rPr>
              <a:t> </a:t>
            </a:r>
            <a:r>
              <a:rPr lang="en-US" sz="800" i="1" dirty="0" err="1">
                <a:solidFill>
                  <a:schemeClr val="bg1"/>
                </a:solidFill>
              </a:rPr>
              <a:t>di</a:t>
            </a:r>
            <a:r>
              <a:rPr lang="en-US" sz="800" i="1" dirty="0">
                <a:solidFill>
                  <a:schemeClr val="bg1"/>
                </a:solidFill>
              </a:rPr>
              <a:t> </a:t>
            </a:r>
            <a:r>
              <a:rPr lang="en-US" sz="800" i="1" dirty="0" err="1">
                <a:solidFill>
                  <a:schemeClr val="bg1"/>
                </a:solidFill>
              </a:rPr>
              <a:t>Frascati</a:t>
            </a:r>
            <a:r>
              <a:rPr lang="en-US" sz="800" i="1" dirty="0">
                <a:solidFill>
                  <a:schemeClr val="bg1"/>
                </a:solidFill>
              </a:rPr>
              <a:t>, </a:t>
            </a:r>
            <a:r>
              <a:rPr lang="en-US" sz="800" i="1" dirty="0" err="1">
                <a:solidFill>
                  <a:schemeClr val="bg1"/>
                </a:solidFill>
              </a:rPr>
              <a:t>Frascati</a:t>
            </a:r>
            <a:r>
              <a:rPr lang="en-US" sz="800" i="1" dirty="0">
                <a:solidFill>
                  <a:schemeClr val="bg1"/>
                </a:solidFill>
              </a:rPr>
              <a:t>, Italy</a:t>
            </a:r>
          </a:p>
          <a:p>
            <a:pPr algn="l" eaLnBrk="1" hangingPunct="1"/>
            <a:r>
              <a:rPr lang="en-US" sz="800" i="1" dirty="0">
                <a:solidFill>
                  <a:schemeClr val="bg1"/>
                </a:solidFill>
              </a:rPr>
              <a:t>INFN, </a:t>
            </a:r>
            <a:r>
              <a:rPr lang="en-US" sz="800" i="1" dirty="0" err="1">
                <a:solidFill>
                  <a:schemeClr val="bg1"/>
                </a:solidFill>
              </a:rPr>
              <a:t>Sezione</a:t>
            </a:r>
            <a:r>
              <a:rPr lang="en-US" sz="800" i="1" dirty="0">
                <a:solidFill>
                  <a:schemeClr val="bg1"/>
                </a:solidFill>
              </a:rPr>
              <a:t> </a:t>
            </a:r>
            <a:r>
              <a:rPr lang="en-US" sz="800" i="1" dirty="0" err="1">
                <a:solidFill>
                  <a:schemeClr val="bg1"/>
                </a:solidFill>
              </a:rPr>
              <a:t>di</a:t>
            </a:r>
            <a:r>
              <a:rPr lang="en-US" sz="800" i="1" dirty="0">
                <a:solidFill>
                  <a:schemeClr val="bg1"/>
                </a:solidFill>
              </a:rPr>
              <a:t> </a:t>
            </a:r>
            <a:r>
              <a:rPr lang="en-US" sz="800" i="1" dirty="0" err="1">
                <a:solidFill>
                  <a:schemeClr val="bg1"/>
                </a:solidFill>
              </a:rPr>
              <a:t>Genova</a:t>
            </a:r>
            <a:r>
              <a:rPr lang="en-US" sz="800" i="1" dirty="0">
                <a:solidFill>
                  <a:schemeClr val="bg1"/>
                </a:solidFill>
              </a:rPr>
              <a:t>, </a:t>
            </a:r>
            <a:r>
              <a:rPr lang="en-US" sz="800" i="1" dirty="0" err="1">
                <a:solidFill>
                  <a:schemeClr val="bg1"/>
                </a:solidFill>
              </a:rPr>
              <a:t>Genova</a:t>
            </a:r>
            <a:r>
              <a:rPr lang="en-US" sz="800" i="1" dirty="0">
                <a:solidFill>
                  <a:schemeClr val="bg1"/>
                </a:solidFill>
              </a:rPr>
              <a:t>, Italy</a:t>
            </a:r>
          </a:p>
          <a:p>
            <a:pPr algn="l" eaLnBrk="1" hangingPunct="1"/>
            <a:r>
              <a:rPr lang="en-US" sz="800" i="1" dirty="0" err="1">
                <a:solidFill>
                  <a:schemeClr val="bg1"/>
                </a:solidFill>
              </a:rPr>
              <a:t>Institut</a:t>
            </a:r>
            <a:r>
              <a:rPr lang="en-US" sz="800" i="1" dirty="0">
                <a:solidFill>
                  <a:schemeClr val="bg1"/>
                </a:solidFill>
              </a:rPr>
              <a:t> de Physique </a:t>
            </a:r>
            <a:r>
              <a:rPr lang="en-US" sz="800" i="1" dirty="0" err="1">
                <a:solidFill>
                  <a:schemeClr val="bg1"/>
                </a:solidFill>
              </a:rPr>
              <a:t>Nucl</a:t>
            </a:r>
            <a:r>
              <a:rPr lang="en-US" sz="800" i="1" dirty="0" err="1">
                <a:solidFill>
                  <a:schemeClr val="bg1"/>
                </a:solidFill>
                <a:ea typeface="Arial" pitchFamily="-109" charset="0"/>
                <a:cs typeface="Arial" pitchFamily="-109" charset="0"/>
              </a:rPr>
              <a:t>é</a:t>
            </a:r>
            <a:r>
              <a:rPr lang="en-US" sz="800" i="1" dirty="0" err="1">
                <a:solidFill>
                  <a:schemeClr val="bg1"/>
                </a:solidFill>
              </a:rPr>
              <a:t>aire</a:t>
            </a:r>
            <a:r>
              <a:rPr lang="en-US" sz="800" i="1" dirty="0">
                <a:solidFill>
                  <a:schemeClr val="bg1"/>
                </a:solidFill>
              </a:rPr>
              <a:t>, </a:t>
            </a:r>
            <a:r>
              <a:rPr lang="en-US" sz="800" i="1" dirty="0" err="1">
                <a:solidFill>
                  <a:schemeClr val="bg1"/>
                </a:solidFill>
              </a:rPr>
              <a:t>Orsay</a:t>
            </a:r>
            <a:r>
              <a:rPr lang="en-US" sz="800" i="1" dirty="0">
                <a:solidFill>
                  <a:schemeClr val="bg1"/>
                </a:solidFill>
              </a:rPr>
              <a:t>, France</a:t>
            </a:r>
          </a:p>
          <a:p>
            <a:pPr algn="l" eaLnBrk="1" hangingPunct="1"/>
            <a:r>
              <a:rPr lang="en-US" sz="800" i="1" dirty="0">
                <a:solidFill>
                  <a:schemeClr val="bg1"/>
                </a:solidFill>
              </a:rPr>
              <a:t>ITEP, Moscow, Russia</a:t>
            </a:r>
          </a:p>
          <a:p>
            <a:pPr algn="l" eaLnBrk="1" hangingPunct="1"/>
            <a:r>
              <a:rPr lang="en-US" sz="800" i="1" dirty="0">
                <a:solidFill>
                  <a:schemeClr val="bg1"/>
                </a:solidFill>
              </a:rPr>
              <a:t>James Madison University, Harrisonburg, VA</a:t>
            </a:r>
          </a:p>
          <a:p>
            <a:pPr algn="l" eaLnBrk="1" hangingPunct="1"/>
            <a:r>
              <a:rPr lang="en-US" sz="800" i="1" dirty="0" err="1">
                <a:solidFill>
                  <a:schemeClr val="bg1"/>
                </a:solidFill>
              </a:rPr>
              <a:t>Kyungpook</a:t>
            </a:r>
            <a:r>
              <a:rPr lang="en-US" sz="800" i="1" dirty="0">
                <a:solidFill>
                  <a:schemeClr val="bg1"/>
                </a:solidFill>
              </a:rPr>
              <a:t> University, </a:t>
            </a:r>
            <a:r>
              <a:rPr lang="en-US" sz="800" i="1" dirty="0" err="1">
                <a:solidFill>
                  <a:schemeClr val="bg1"/>
                </a:solidFill>
              </a:rPr>
              <a:t>Daegu</a:t>
            </a:r>
            <a:r>
              <a:rPr lang="en-US" sz="800" i="1" dirty="0">
                <a:solidFill>
                  <a:schemeClr val="bg1"/>
                </a:solidFill>
              </a:rPr>
              <a:t>, South Korea</a:t>
            </a:r>
          </a:p>
          <a:p>
            <a:pPr algn="l" eaLnBrk="1" hangingPunct="1"/>
            <a:r>
              <a:rPr lang="en-US" sz="800" i="1" dirty="0">
                <a:solidFill>
                  <a:schemeClr val="bg1"/>
                </a:solidFill>
              </a:rPr>
              <a:t>University of Massachusetts, Amherst, MA </a:t>
            </a:r>
          </a:p>
          <a:p>
            <a:pPr algn="l" eaLnBrk="1" hangingPunct="1"/>
            <a:r>
              <a:rPr lang="en-US" sz="800" i="1" dirty="0">
                <a:solidFill>
                  <a:schemeClr val="bg1"/>
                </a:solidFill>
              </a:rPr>
              <a:t>Moscow State University, Moscow, Russia</a:t>
            </a:r>
          </a:p>
          <a:p>
            <a:pPr algn="l" eaLnBrk="1" hangingPunct="1"/>
            <a:r>
              <a:rPr lang="en-US" sz="800" i="1" dirty="0">
                <a:solidFill>
                  <a:schemeClr val="bg1"/>
                </a:solidFill>
              </a:rPr>
              <a:t>University of New Hampshire, Durham, NH</a:t>
            </a:r>
          </a:p>
          <a:p>
            <a:pPr algn="l" eaLnBrk="1" hangingPunct="1"/>
            <a:r>
              <a:rPr lang="en-US" sz="800" i="1" dirty="0">
                <a:solidFill>
                  <a:schemeClr val="bg1"/>
                </a:solidFill>
              </a:rPr>
              <a:t>Norfolk State University, Norfolk, VA</a:t>
            </a:r>
          </a:p>
          <a:p>
            <a:pPr algn="l" eaLnBrk="1" hangingPunct="1"/>
            <a:r>
              <a:rPr lang="en-US" sz="800" i="1" dirty="0">
                <a:solidFill>
                  <a:schemeClr val="bg1"/>
                </a:solidFill>
              </a:rPr>
              <a:t>Ohio University, Athens, </a:t>
            </a:r>
            <a:r>
              <a:rPr lang="en-US" sz="800" i="1" dirty="0" smtClean="0">
                <a:solidFill>
                  <a:schemeClr val="bg1"/>
                </a:solidFill>
              </a:rPr>
              <a:t>OH</a:t>
            </a:r>
            <a:endParaRPr lang="en-US" sz="800" i="1" dirty="0">
              <a:solidFill>
                <a:schemeClr val="bg1"/>
              </a:solidFill>
            </a:endParaRPr>
          </a:p>
        </p:txBody>
      </p:sp>
      <p:sp>
        <p:nvSpPr>
          <p:cNvPr id="68" name="Footer Placeholder 67"/>
          <p:cNvSpPr>
            <a:spLocks noGrp="1"/>
          </p:cNvSpPr>
          <p:nvPr>
            <p:ph type="ftr" sz="quarter" idx="4294967295"/>
          </p:nvPr>
        </p:nvSpPr>
        <p:spPr>
          <a:xfrm>
            <a:off x="3124200" y="6356350"/>
            <a:ext cx="2895600" cy="365125"/>
          </a:xfrm>
          <a:prstGeom prst="rect">
            <a:avLst/>
          </a:prstGeom>
        </p:spPr>
        <p:txBody>
          <a:bodyPr/>
          <a:lstStyle/>
          <a:p>
            <a:r>
              <a:rPr lang="en-US" dirty="0" smtClean="0"/>
              <a:t>IN2P3 - </a:t>
            </a:r>
            <a:r>
              <a:rPr lang="en-US" dirty="0" err="1" smtClean="0"/>
              <a:t>JLab</a:t>
            </a:r>
            <a:r>
              <a:rPr lang="en-US" dirty="0" smtClean="0"/>
              <a:t> Meeting </a:t>
            </a:r>
            <a:endParaRPr lang="en-US" dirty="0"/>
          </a:p>
        </p:txBody>
      </p:sp>
      <p:pic>
        <p:nvPicPr>
          <p:cNvPr id="70" name="Picture 69"/>
          <p:cNvPicPr>
            <a:picLocks noChangeAspect="1"/>
          </p:cNvPicPr>
          <p:nvPr/>
        </p:nvPicPr>
        <p:blipFill>
          <a:blip r:embed="rId14" cstate="print"/>
          <a:stretch>
            <a:fillRect/>
          </a:stretch>
        </p:blipFill>
        <p:spPr>
          <a:xfrm>
            <a:off x="2675383" y="3345461"/>
            <a:ext cx="196596" cy="131064"/>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0090"/>
                </a:solidFill>
              </a:rPr>
              <a:t>Summary</a:t>
            </a:r>
            <a:endParaRPr lang="en-US" dirty="0">
              <a:solidFill>
                <a:srgbClr val="000090"/>
              </a:solidFill>
            </a:endParaRPr>
          </a:p>
        </p:txBody>
      </p:sp>
      <p:sp>
        <p:nvSpPr>
          <p:cNvPr id="3" name="Content Placeholder 2"/>
          <p:cNvSpPr>
            <a:spLocks noGrp="1"/>
          </p:cNvSpPr>
          <p:nvPr>
            <p:ph idx="1"/>
          </p:nvPr>
        </p:nvSpPr>
        <p:spPr>
          <a:xfrm>
            <a:off x="457200" y="901700"/>
            <a:ext cx="7785100" cy="5321300"/>
          </a:xfrm>
        </p:spPr>
        <p:txBody>
          <a:bodyPr>
            <a:normAutofit lnSpcReduction="10000"/>
          </a:bodyPr>
          <a:lstStyle/>
          <a:p>
            <a:r>
              <a:rPr lang="en-US" sz="1800" dirty="0" smtClean="0"/>
              <a:t>CLAS12 with </a:t>
            </a:r>
            <a:r>
              <a:rPr lang="en-US" sz="1800" dirty="0" err="1" smtClean="0"/>
              <a:t>JLab</a:t>
            </a:r>
            <a:r>
              <a:rPr lang="en-US" sz="1800" dirty="0" smtClean="0"/>
              <a:t> 12 GeV upgrade has a broad science program covering many facets of hadron physics. </a:t>
            </a:r>
          </a:p>
          <a:p>
            <a:pPr>
              <a:buNone/>
            </a:pPr>
            <a:endParaRPr lang="en-US" sz="1800" dirty="0" smtClean="0"/>
          </a:p>
          <a:p>
            <a:r>
              <a:rPr lang="en-US" sz="1800" dirty="0" smtClean="0"/>
              <a:t>Extending knowledge of </a:t>
            </a:r>
            <a:r>
              <a:rPr lang="en-US" sz="1800" dirty="0" err="1" smtClean="0"/>
              <a:t>PDFs</a:t>
            </a:r>
            <a:r>
              <a:rPr lang="en-US" sz="1800" dirty="0" smtClean="0"/>
              <a:t> to high </a:t>
            </a:r>
            <a:r>
              <a:rPr lang="en-US" sz="1800" dirty="0" err="1" smtClean="0"/>
              <a:t>x</a:t>
            </a:r>
            <a:r>
              <a:rPr lang="en-US" sz="1800" dirty="0" smtClean="0"/>
              <a:t>  in measurements of (</a:t>
            </a:r>
            <a:r>
              <a:rPr lang="en-US" sz="1800" dirty="0" err="1" smtClean="0"/>
              <a:t>un)polarized</a:t>
            </a:r>
            <a:r>
              <a:rPr lang="en-US" sz="1800" dirty="0" smtClean="0"/>
              <a:t> structure functions using tagging. Addresses part of the nucleon “spin-puzzle” and extend knowledge of quark density distribution at high </a:t>
            </a:r>
            <a:r>
              <a:rPr lang="en-US" sz="1800" dirty="0" err="1" smtClean="0"/>
              <a:t>x</a:t>
            </a:r>
            <a:r>
              <a:rPr lang="en-US" sz="1800" dirty="0" smtClean="0"/>
              <a:t>.  </a:t>
            </a:r>
          </a:p>
          <a:p>
            <a:endParaRPr lang="en-US" sz="1800" dirty="0" smtClean="0"/>
          </a:p>
          <a:p>
            <a:r>
              <a:rPr lang="en-US" sz="1800" dirty="0" smtClean="0"/>
              <a:t>Precision studies of DVCS in polarization measurements give access to GPDs and enable quark spatial imaging. They relate to the quark spin, mass and force distributions in the nucleon (confinement?). </a:t>
            </a:r>
          </a:p>
          <a:p>
            <a:endParaRPr lang="en-US" sz="1800" dirty="0" smtClean="0"/>
          </a:p>
          <a:p>
            <a:r>
              <a:rPr lang="en-US" sz="1800" dirty="0" smtClean="0"/>
              <a:t>Precise measurements of SIDIS improve access to </a:t>
            </a:r>
            <a:r>
              <a:rPr lang="en-US" sz="1800" dirty="0" err="1" smtClean="0"/>
              <a:t>TMDs</a:t>
            </a:r>
            <a:r>
              <a:rPr lang="en-US" sz="1800" dirty="0" smtClean="0"/>
              <a:t> and quark momentum tomography, and relate to the quark orbital angular momentum.  </a:t>
            </a:r>
          </a:p>
          <a:p>
            <a:pPr>
              <a:buNone/>
            </a:pPr>
            <a:endParaRPr lang="en-US" sz="1800" dirty="0" smtClean="0"/>
          </a:p>
          <a:p>
            <a:r>
              <a:rPr lang="en-US" sz="1800" dirty="0" smtClean="0"/>
              <a:t>Many topics not discussed, </a:t>
            </a:r>
            <a:r>
              <a:rPr lang="en-US" sz="1800" dirty="0" err="1" smtClean="0"/>
              <a:t>hadron</a:t>
            </a:r>
            <a:r>
              <a:rPr lang="en-US" sz="1800" dirty="0" smtClean="0"/>
              <a:t> spectroscopy, nucleon </a:t>
            </a:r>
            <a:r>
              <a:rPr lang="en-US" sz="1800" dirty="0" err="1" smtClean="0"/>
              <a:t>e.m</a:t>
            </a:r>
            <a:r>
              <a:rPr lang="en-US" sz="1800" dirty="0" smtClean="0"/>
              <a:t>. form factors, dark matter searches, QCD and nuclei, ….    </a:t>
            </a:r>
          </a:p>
          <a:p>
            <a:endParaRPr lang="en-US" sz="1800" dirty="0" smtClean="0"/>
          </a:p>
          <a:p>
            <a:endParaRPr lang="en-US" sz="1800" dirty="0" smtClean="0">
              <a:latin typeface="Calibri"/>
              <a:cs typeface="Calibri"/>
            </a:endParaRPr>
          </a:p>
          <a:p>
            <a:endParaRPr lang="en-US" sz="1800" dirty="0" smtClean="0">
              <a:latin typeface="Calibri"/>
              <a:cs typeface="Calibri"/>
            </a:endParaRPr>
          </a:p>
        </p:txBody>
      </p:sp>
    </p:spTree>
  </p:cSld>
  <p:clrMapOvr>
    <a:masterClrMapping/>
  </p:clrMapOvr>
  <p:transition>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0" name="TextBox 99"/>
          <p:cNvSpPr txBox="1"/>
          <p:nvPr/>
        </p:nvSpPr>
        <p:spPr>
          <a:xfrm>
            <a:off x="565182" y="4465180"/>
            <a:ext cx="4142392" cy="1785104"/>
          </a:xfrm>
          <a:prstGeom prst="rect">
            <a:avLst/>
          </a:prstGeom>
          <a:noFill/>
        </p:spPr>
        <p:txBody>
          <a:bodyPr wrap="square" rtlCol="0">
            <a:spAutoFit/>
          </a:bodyPr>
          <a:lstStyle/>
          <a:p>
            <a:r>
              <a:rPr lang="en-US" b="1" dirty="0" smtClean="0"/>
              <a:t>World’s first</a:t>
            </a:r>
          </a:p>
          <a:p>
            <a:r>
              <a:rPr lang="en-US" b="1" dirty="0" smtClean="0">
                <a:solidFill>
                  <a:srgbClr val="D2533C"/>
                </a:solidFill>
              </a:rPr>
              <a:t>Polarized electron-proton/light ion </a:t>
            </a:r>
          </a:p>
          <a:p>
            <a:r>
              <a:rPr lang="en-US" b="1" dirty="0"/>
              <a:t>a</a:t>
            </a:r>
            <a:r>
              <a:rPr lang="en-US" b="1" dirty="0" smtClean="0"/>
              <a:t>nd </a:t>
            </a:r>
            <a:r>
              <a:rPr lang="en-US" b="1" dirty="0" smtClean="0">
                <a:solidFill>
                  <a:srgbClr val="0000FF"/>
                </a:solidFill>
              </a:rPr>
              <a:t>electron-Nucleus collider</a:t>
            </a:r>
            <a:endParaRPr lang="en-US" b="1" dirty="0">
              <a:solidFill>
                <a:srgbClr val="0000FF"/>
              </a:solidFill>
            </a:endParaRPr>
          </a:p>
          <a:p>
            <a:endParaRPr lang="en-US" b="1" dirty="0" smtClean="0">
              <a:solidFill>
                <a:srgbClr val="E248F7"/>
              </a:solidFill>
            </a:endParaRPr>
          </a:p>
          <a:p>
            <a:r>
              <a:rPr lang="en-US" b="1" dirty="0" smtClean="0">
                <a:solidFill>
                  <a:srgbClr val="E248F7"/>
                </a:solidFill>
              </a:rPr>
              <a:t>Both designs use DOE’s significant investments in infrastructure</a:t>
            </a:r>
          </a:p>
        </p:txBody>
      </p:sp>
      <p:sp>
        <p:nvSpPr>
          <p:cNvPr id="98" name="TextBox 97"/>
          <p:cNvSpPr txBox="1"/>
          <p:nvPr/>
        </p:nvSpPr>
        <p:spPr>
          <a:xfrm>
            <a:off x="545334" y="3208432"/>
            <a:ext cx="4185761" cy="1200329"/>
          </a:xfrm>
          <a:prstGeom prst="rect">
            <a:avLst/>
          </a:prstGeom>
          <a:noFill/>
        </p:spPr>
        <p:txBody>
          <a:bodyPr wrap="none" rtlCol="0">
            <a:spAutoFit/>
          </a:bodyPr>
          <a:lstStyle/>
          <a:p>
            <a:r>
              <a:rPr lang="en-US" b="1" dirty="0" smtClean="0"/>
              <a:t>For e-A collisions at the EIC:</a:t>
            </a:r>
          </a:p>
          <a:p>
            <a:pPr marL="285750" indent="-285750">
              <a:buFont typeface="Wingdings" charset="2"/>
              <a:buChar char="ü"/>
            </a:pPr>
            <a:r>
              <a:rPr lang="en-US" b="1" dirty="0" smtClean="0">
                <a:solidFill>
                  <a:srgbClr val="D2533C"/>
                </a:solidFill>
              </a:rPr>
              <a:t>Wide range in nuclei</a:t>
            </a:r>
          </a:p>
          <a:p>
            <a:pPr marL="285750" indent="-285750">
              <a:buFont typeface="Wingdings" charset="2"/>
              <a:buChar char="ü"/>
            </a:pPr>
            <a:r>
              <a:rPr lang="en-US" dirty="0" smtClean="0">
                <a:solidFill>
                  <a:srgbClr val="0000FF"/>
                </a:solidFill>
              </a:rPr>
              <a:t>Luminosity per nucleon same as e-p</a:t>
            </a:r>
          </a:p>
          <a:p>
            <a:pPr marL="285750" indent="-285750">
              <a:buFont typeface="Wingdings" charset="2"/>
              <a:buChar char="ü"/>
            </a:pPr>
            <a:r>
              <a:rPr lang="en-US" dirty="0" smtClean="0">
                <a:solidFill>
                  <a:srgbClr val="0000FF"/>
                </a:solidFill>
              </a:rPr>
              <a:t>Variable center of mass energy </a:t>
            </a:r>
            <a:endParaRPr lang="en-US" dirty="0">
              <a:solidFill>
                <a:srgbClr val="0000FF"/>
              </a:solidFill>
            </a:endParaRPr>
          </a:p>
        </p:txBody>
      </p:sp>
      <p:sp>
        <p:nvSpPr>
          <p:cNvPr id="2" name="Title 1"/>
          <p:cNvSpPr>
            <a:spLocks noGrp="1"/>
          </p:cNvSpPr>
          <p:nvPr>
            <p:ph type="title"/>
          </p:nvPr>
        </p:nvSpPr>
        <p:spPr>
          <a:xfrm>
            <a:off x="212464" y="0"/>
            <a:ext cx="8687983" cy="990600"/>
          </a:xfrm>
        </p:spPr>
        <p:txBody>
          <a:bodyPr anchor="t">
            <a:normAutofit fontScale="90000"/>
          </a:bodyPr>
          <a:lstStyle/>
          <a:p>
            <a:pPr algn="ctr"/>
            <a:r>
              <a:rPr lang="en-US" sz="3556" b="1" dirty="0" smtClean="0">
                <a:solidFill>
                  <a:srgbClr val="000090"/>
                </a:solidFill>
              </a:rPr>
              <a:t>Electron Ion Collider</a:t>
            </a:r>
            <a:r>
              <a:rPr lang="en-US" dirty="0" smtClean="0"/>
              <a:t/>
            </a:r>
            <a:br>
              <a:rPr lang="en-US" dirty="0" smtClean="0"/>
            </a:br>
            <a:endParaRPr lang="en-US" dirty="0">
              <a:solidFill>
                <a:srgbClr val="0000FF"/>
              </a:solidFill>
            </a:endParaRPr>
          </a:p>
        </p:txBody>
      </p:sp>
      <p:grpSp>
        <p:nvGrpSpPr>
          <p:cNvPr id="3" name="Group 105"/>
          <p:cNvGrpSpPr/>
          <p:nvPr/>
        </p:nvGrpSpPr>
        <p:grpSpPr>
          <a:xfrm>
            <a:off x="5153280" y="1240121"/>
            <a:ext cx="3637344" cy="2719573"/>
            <a:chOff x="4652766" y="1716254"/>
            <a:chExt cx="4470333" cy="3567519"/>
          </a:xfrm>
        </p:grpSpPr>
        <p:pic>
          <p:nvPicPr>
            <p:cNvPr id="13" name="Picture 10" descr="eRHIC_Schematic_rev0114_WithBG_draft3.jpg"/>
            <p:cNvPicPr>
              <a:picLocks noChangeAspect="1"/>
            </p:cNvPicPr>
            <p:nvPr/>
          </p:nvPicPr>
          <p:blipFill>
            <a:blip r:embed="rId3" cstate="email">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t="3210" b="3004"/>
            <a:stretch>
              <a:fillRect/>
            </a:stretch>
          </p:blipFill>
          <p:spPr bwMode="auto">
            <a:xfrm>
              <a:off x="4652766" y="1716254"/>
              <a:ext cx="4470333" cy="2825002"/>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pic>
        <p:grpSp>
          <p:nvGrpSpPr>
            <p:cNvPr id="4" name="Group 104"/>
            <p:cNvGrpSpPr/>
            <p:nvPr/>
          </p:nvGrpSpPr>
          <p:grpSpPr>
            <a:xfrm>
              <a:off x="5627586" y="4258106"/>
              <a:ext cx="1371031" cy="1025667"/>
              <a:chOff x="5627586" y="4258106"/>
              <a:chExt cx="1371031" cy="1025667"/>
            </a:xfrm>
          </p:grpSpPr>
          <p:grpSp>
            <p:nvGrpSpPr>
              <p:cNvPr id="5" name="Group 102"/>
              <p:cNvGrpSpPr/>
              <p:nvPr/>
            </p:nvGrpSpPr>
            <p:grpSpPr>
              <a:xfrm>
                <a:off x="5627586" y="4496633"/>
                <a:ext cx="1371031" cy="687538"/>
                <a:chOff x="5992553" y="4625987"/>
                <a:chExt cx="1371031" cy="687538"/>
              </a:xfrm>
            </p:grpSpPr>
            <p:sp>
              <p:nvSpPr>
                <p:cNvPr id="17" name="Text Box 49"/>
                <p:cNvSpPr txBox="1">
                  <a:spLocks noChangeArrowheads="1"/>
                </p:cNvSpPr>
                <p:nvPr/>
              </p:nvSpPr>
              <p:spPr bwMode="auto">
                <a:xfrm>
                  <a:off x="6301591" y="4782832"/>
                  <a:ext cx="684878" cy="369332"/>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wrap="none">
                  <a:spAutoFit/>
                </a:bodyPr>
                <a:lstStyle>
                  <a:lvl1pPr>
                    <a:defRPr sz="2400" b="1">
                      <a:solidFill>
                        <a:schemeClr val="tx1"/>
                      </a:solidFill>
                      <a:latin typeface="Times New Roman" charset="0"/>
                      <a:ea typeface="ＭＳ Ｐゴシック" charset="0"/>
                      <a:cs typeface="ＭＳ Ｐゴシック" charset="0"/>
                    </a:defRPr>
                  </a:lvl1pPr>
                  <a:lvl2pPr marL="742950" indent="-285750">
                    <a:defRPr sz="2400" b="1">
                      <a:solidFill>
                        <a:schemeClr val="tx1"/>
                      </a:solidFill>
                      <a:latin typeface="Times New Roman" charset="0"/>
                      <a:ea typeface="ＭＳ Ｐゴシック" charset="0"/>
                    </a:defRPr>
                  </a:lvl2pPr>
                  <a:lvl3pPr marL="1143000" indent="-228600">
                    <a:defRPr sz="2400" b="1">
                      <a:solidFill>
                        <a:schemeClr val="tx1"/>
                      </a:solidFill>
                      <a:latin typeface="Times New Roman" charset="0"/>
                      <a:ea typeface="ＭＳ Ｐゴシック" charset="0"/>
                    </a:defRPr>
                  </a:lvl3pPr>
                  <a:lvl4pPr marL="1600200" indent="-228600">
                    <a:defRPr sz="2400" b="1">
                      <a:solidFill>
                        <a:schemeClr val="tx1"/>
                      </a:solidFill>
                      <a:latin typeface="Times New Roman" charset="0"/>
                      <a:ea typeface="ＭＳ Ｐゴシック" charset="0"/>
                    </a:defRPr>
                  </a:lvl4pPr>
                  <a:lvl5pPr marL="2057400" indent="-228600">
                    <a:defRPr sz="2400" b="1">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b="1">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b="1">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b="1">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b="1">
                      <a:solidFill>
                        <a:schemeClr val="tx1"/>
                      </a:solidFill>
                      <a:latin typeface="Times New Roman" charset="0"/>
                      <a:ea typeface="ＭＳ Ｐゴシック" charset="0"/>
                    </a:defRPr>
                  </a:lvl9pPr>
                </a:lstStyle>
                <a:p>
                  <a:pPr defTabSz="457092"/>
                  <a:r>
                    <a:rPr lang="en-US" sz="1800" dirty="0">
                      <a:solidFill>
                        <a:srgbClr val="006500"/>
                      </a:solidFill>
                      <a:latin typeface="Helvetica" charset="0"/>
                      <a:cs typeface="Helvetica" charset="0"/>
                    </a:rPr>
                    <a:t>AGS</a:t>
                  </a:r>
                </a:p>
              </p:txBody>
            </p:sp>
            <p:sp>
              <p:nvSpPr>
                <p:cNvPr id="18" name="Donut 17"/>
                <p:cNvSpPr/>
                <p:nvPr/>
              </p:nvSpPr>
              <p:spPr>
                <a:xfrm>
                  <a:off x="5992553" y="4625987"/>
                  <a:ext cx="1371031" cy="687538"/>
                </a:xfrm>
                <a:prstGeom prst="donut">
                  <a:avLst>
                    <a:gd name="adj" fmla="val 7753"/>
                  </a:avLst>
                </a:prstGeom>
                <a:solidFill>
                  <a:srgbClr val="3366FF"/>
                </a:solidFill>
                <a:ln>
                  <a:noFill/>
                </a:ln>
                <a:effectLst>
                  <a:outerShdw blurRad="40005" dist="22987" dir="5400000" algn="tl"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092"/>
                  <a:endParaRPr lang="en-US">
                    <a:solidFill>
                      <a:prstClr val="black"/>
                    </a:solidFill>
                    <a:latin typeface="Arial Rounded MT Bold"/>
                  </a:endParaRPr>
                </a:p>
              </p:txBody>
            </p:sp>
          </p:grpSp>
          <p:sp>
            <p:nvSpPr>
              <p:cNvPr id="16" name="Arc 15"/>
              <p:cNvSpPr/>
              <p:nvPr/>
            </p:nvSpPr>
            <p:spPr>
              <a:xfrm rot="1560000">
                <a:off x="6074253" y="4258106"/>
                <a:ext cx="914400" cy="1025667"/>
              </a:xfrm>
              <a:prstGeom prst="arc">
                <a:avLst>
                  <a:gd name="adj1" fmla="val 17437687"/>
                  <a:gd name="adj2" fmla="val 0"/>
                </a:avLst>
              </a:prstGeom>
              <a:ln w="38100">
                <a:solidFill>
                  <a:srgbClr val="3366FF"/>
                </a:solidFill>
              </a:ln>
            </p:spPr>
            <p:style>
              <a:lnRef idx="2">
                <a:schemeClr val="accent1"/>
              </a:lnRef>
              <a:fillRef idx="0">
                <a:schemeClr val="accent1"/>
              </a:fillRef>
              <a:effectRef idx="1">
                <a:schemeClr val="accent1"/>
              </a:effectRef>
              <a:fontRef idx="minor">
                <a:schemeClr val="tx1"/>
              </a:fontRef>
            </p:style>
            <p:txBody>
              <a:bodyPr rtlCol="0" anchor="ctr"/>
              <a:lstStyle/>
              <a:p>
                <a:pPr algn="ctr" defTabSz="457092"/>
                <a:endParaRPr lang="en-US">
                  <a:solidFill>
                    <a:prstClr val="black"/>
                  </a:solidFill>
                  <a:latin typeface="Arial Rounded MT Bold"/>
                </a:endParaRPr>
              </a:p>
            </p:txBody>
          </p:sp>
        </p:grpSp>
      </p:grpSp>
      <p:sp>
        <p:nvSpPr>
          <p:cNvPr id="97" name="TextBox 96"/>
          <p:cNvSpPr txBox="1"/>
          <p:nvPr/>
        </p:nvSpPr>
        <p:spPr>
          <a:xfrm>
            <a:off x="588703" y="1379731"/>
            <a:ext cx="3967753" cy="1754327"/>
          </a:xfrm>
          <a:prstGeom prst="rect">
            <a:avLst/>
          </a:prstGeom>
          <a:noFill/>
        </p:spPr>
        <p:txBody>
          <a:bodyPr wrap="none" rtlCol="0">
            <a:spAutoFit/>
          </a:bodyPr>
          <a:lstStyle/>
          <a:p>
            <a:r>
              <a:rPr lang="en-US" b="1" dirty="0" smtClean="0"/>
              <a:t>For e-N collisions at the EIC:</a:t>
            </a:r>
          </a:p>
          <a:p>
            <a:pPr marL="285750" indent="-285750">
              <a:buFont typeface="Wingdings" charset="2"/>
              <a:buChar char="ü"/>
            </a:pPr>
            <a:r>
              <a:rPr lang="en-US" dirty="0" smtClean="0">
                <a:solidFill>
                  <a:srgbClr val="FF0000"/>
                </a:solidFill>
              </a:rPr>
              <a:t>Polarized beams: e, p, d/</a:t>
            </a:r>
            <a:r>
              <a:rPr lang="en-US" baseline="30000" dirty="0" smtClean="0">
                <a:solidFill>
                  <a:srgbClr val="FF0000"/>
                </a:solidFill>
              </a:rPr>
              <a:t>3</a:t>
            </a:r>
            <a:r>
              <a:rPr lang="en-US" dirty="0" smtClean="0">
                <a:solidFill>
                  <a:srgbClr val="FF0000"/>
                </a:solidFill>
              </a:rPr>
              <a:t>He</a:t>
            </a:r>
          </a:p>
          <a:p>
            <a:pPr marL="285750" indent="-285750">
              <a:buFont typeface="Wingdings" charset="2"/>
              <a:buChar char="ü"/>
            </a:pPr>
            <a:r>
              <a:rPr lang="en-US" dirty="0" smtClean="0">
                <a:solidFill>
                  <a:srgbClr val="0000FF"/>
                </a:solidFill>
              </a:rPr>
              <a:t>e beam 5-10(20) </a:t>
            </a:r>
            <a:r>
              <a:rPr lang="en-US" dirty="0" err="1" smtClean="0">
                <a:solidFill>
                  <a:srgbClr val="0000FF"/>
                </a:solidFill>
              </a:rPr>
              <a:t>GeV</a:t>
            </a:r>
            <a:endParaRPr lang="en-US" dirty="0">
              <a:solidFill>
                <a:srgbClr val="0000FF"/>
              </a:solidFill>
            </a:endParaRPr>
          </a:p>
          <a:p>
            <a:pPr marL="285750" indent="-285750">
              <a:buFont typeface="Wingdings" charset="2"/>
              <a:buChar char="ü"/>
            </a:pPr>
            <a:r>
              <a:rPr lang="en-US" dirty="0" smtClean="0">
                <a:solidFill>
                  <a:srgbClr val="0000FF"/>
                </a:solidFill>
              </a:rPr>
              <a:t>Luminosity </a:t>
            </a:r>
            <a:r>
              <a:rPr lang="en-US" dirty="0" err="1" smtClean="0">
                <a:solidFill>
                  <a:srgbClr val="0000FF"/>
                </a:solidFill>
              </a:rPr>
              <a:t>L</a:t>
            </a:r>
            <a:r>
              <a:rPr lang="en-US" baseline="-25000" dirty="0" err="1" smtClean="0">
                <a:solidFill>
                  <a:srgbClr val="0000FF"/>
                </a:solidFill>
              </a:rPr>
              <a:t>ep</a:t>
            </a:r>
            <a:r>
              <a:rPr lang="en-US" dirty="0" smtClean="0">
                <a:solidFill>
                  <a:srgbClr val="0000FF"/>
                </a:solidFill>
              </a:rPr>
              <a:t> ~ </a:t>
            </a:r>
            <a:r>
              <a:rPr lang="en-US" dirty="0" smtClean="0">
                <a:solidFill>
                  <a:srgbClr val="FF0000"/>
                </a:solidFill>
              </a:rPr>
              <a:t>10</a:t>
            </a:r>
            <a:r>
              <a:rPr lang="en-US" baseline="30000" dirty="0" smtClean="0">
                <a:solidFill>
                  <a:srgbClr val="FF0000"/>
                </a:solidFill>
              </a:rPr>
              <a:t>33-34</a:t>
            </a:r>
            <a:r>
              <a:rPr lang="en-US" dirty="0" smtClean="0">
                <a:solidFill>
                  <a:srgbClr val="FF0000"/>
                </a:solidFill>
              </a:rPr>
              <a:t> </a:t>
            </a:r>
            <a:r>
              <a:rPr lang="en-US" dirty="0" smtClean="0">
                <a:solidFill>
                  <a:srgbClr val="0000FF"/>
                </a:solidFill>
              </a:rPr>
              <a:t>cm</a:t>
            </a:r>
            <a:r>
              <a:rPr lang="en-US" baseline="30000" dirty="0" smtClean="0">
                <a:solidFill>
                  <a:srgbClr val="0000FF"/>
                </a:solidFill>
              </a:rPr>
              <a:t>-2</a:t>
            </a:r>
            <a:r>
              <a:rPr lang="en-US" dirty="0" smtClean="0">
                <a:solidFill>
                  <a:srgbClr val="0000FF"/>
                </a:solidFill>
              </a:rPr>
              <a:t>sec</a:t>
            </a:r>
            <a:r>
              <a:rPr lang="en-US" baseline="30000" dirty="0" smtClean="0">
                <a:solidFill>
                  <a:srgbClr val="0000FF"/>
                </a:solidFill>
              </a:rPr>
              <a:t>-1</a:t>
            </a:r>
          </a:p>
          <a:p>
            <a:pPr lvl="1" algn="r"/>
            <a:r>
              <a:rPr lang="en-US" dirty="0" smtClean="0">
                <a:solidFill>
                  <a:srgbClr val="0000FF"/>
                </a:solidFill>
              </a:rPr>
              <a:t>100-1000 times HERA</a:t>
            </a:r>
          </a:p>
          <a:p>
            <a:pPr marL="285750" indent="-285750" algn="r">
              <a:buFont typeface="Wingdings" charset="2"/>
              <a:buChar char="ü"/>
            </a:pPr>
            <a:r>
              <a:rPr lang="en-US" dirty="0" smtClean="0">
                <a:solidFill>
                  <a:srgbClr val="0000FF"/>
                </a:solidFill>
              </a:rPr>
              <a:t>20-100 (140) </a:t>
            </a:r>
            <a:r>
              <a:rPr lang="en-US" dirty="0" err="1" smtClean="0">
                <a:solidFill>
                  <a:srgbClr val="0000FF"/>
                </a:solidFill>
              </a:rPr>
              <a:t>GeV</a:t>
            </a:r>
            <a:r>
              <a:rPr lang="en-US" dirty="0" smtClean="0">
                <a:solidFill>
                  <a:srgbClr val="0000FF"/>
                </a:solidFill>
              </a:rPr>
              <a:t> </a:t>
            </a:r>
            <a:r>
              <a:rPr lang="en-US" dirty="0" smtClean="0">
                <a:solidFill>
                  <a:srgbClr val="FF0000"/>
                </a:solidFill>
              </a:rPr>
              <a:t>Variable </a:t>
            </a:r>
            <a:r>
              <a:rPr lang="en-US" dirty="0" err="1" smtClean="0">
                <a:solidFill>
                  <a:srgbClr val="FF0000"/>
                </a:solidFill>
              </a:rPr>
              <a:t>CoM</a:t>
            </a:r>
            <a:r>
              <a:rPr lang="en-US" dirty="0" smtClean="0">
                <a:solidFill>
                  <a:srgbClr val="FF0000"/>
                </a:solidFill>
              </a:rPr>
              <a:t>  </a:t>
            </a:r>
            <a:endParaRPr lang="en-US" dirty="0">
              <a:solidFill>
                <a:srgbClr val="FF0000"/>
              </a:solidFill>
            </a:endParaRPr>
          </a:p>
        </p:txBody>
      </p:sp>
      <p:grpSp>
        <p:nvGrpSpPr>
          <p:cNvPr id="6" name="Group 3"/>
          <p:cNvGrpSpPr/>
          <p:nvPr/>
        </p:nvGrpSpPr>
        <p:grpSpPr>
          <a:xfrm>
            <a:off x="457200" y="1215321"/>
            <a:ext cx="4161049" cy="5338983"/>
            <a:chOff x="457200" y="1310671"/>
            <a:chExt cx="4161049" cy="5338983"/>
          </a:xfrm>
        </p:grpSpPr>
        <p:pic>
          <p:nvPicPr>
            <p:cNvPr id="11" name="Picture 10"/>
            <p:cNvPicPr>
              <a:picLocks noChangeAspect="1"/>
            </p:cNvPicPr>
            <p:nvPr/>
          </p:nvPicPr>
          <p:blipFill>
            <a:blip r:embed="rId4"/>
            <a:stretch>
              <a:fillRect/>
            </a:stretch>
          </p:blipFill>
          <p:spPr>
            <a:xfrm>
              <a:off x="495743" y="1310671"/>
              <a:ext cx="4122506" cy="5338983"/>
            </a:xfrm>
            <a:prstGeom prst="rect">
              <a:avLst/>
            </a:prstGeom>
          </p:spPr>
        </p:pic>
        <p:sp>
          <p:nvSpPr>
            <p:cNvPr id="12" name="TextBox 11"/>
            <p:cNvSpPr txBox="1"/>
            <p:nvPr/>
          </p:nvSpPr>
          <p:spPr>
            <a:xfrm>
              <a:off x="457200" y="1338705"/>
              <a:ext cx="1223913" cy="461665"/>
            </a:xfrm>
            <a:prstGeom prst="rect">
              <a:avLst/>
            </a:prstGeom>
            <a:noFill/>
          </p:spPr>
          <p:txBody>
            <a:bodyPr wrap="none" rtlCol="0">
              <a:spAutoFit/>
            </a:bodyPr>
            <a:lstStyle/>
            <a:p>
              <a:r>
                <a:rPr lang="en-US" sz="1200" dirty="0" smtClean="0"/>
                <a:t>1212.1701.v3</a:t>
              </a:r>
            </a:p>
            <a:p>
              <a:r>
                <a:rPr lang="en-US" sz="1200" dirty="0" smtClean="0"/>
                <a:t>A. </a:t>
              </a:r>
              <a:r>
                <a:rPr lang="en-US" sz="1200" dirty="0" err="1" smtClean="0"/>
                <a:t>Accardi</a:t>
              </a:r>
              <a:r>
                <a:rPr lang="en-US" sz="1200" dirty="0" smtClean="0"/>
                <a:t> et al</a:t>
              </a:r>
              <a:endParaRPr lang="en-US" sz="1200" dirty="0"/>
            </a:p>
          </p:txBody>
        </p:sp>
      </p:grpSp>
      <p:cxnSp>
        <p:nvCxnSpPr>
          <p:cNvPr id="8" name="Straight Connector 7"/>
          <p:cNvCxnSpPr/>
          <p:nvPr/>
        </p:nvCxnSpPr>
        <p:spPr>
          <a:xfrm>
            <a:off x="1513303" y="4782530"/>
            <a:ext cx="486419" cy="0"/>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pic>
        <p:nvPicPr>
          <p:cNvPr id="1026" name="Picture 2"/>
          <p:cNvPicPr>
            <a:picLocks noChangeAspect="1" noChangeArrowheads="1"/>
          </p:cNvPicPr>
          <p:nvPr/>
        </p:nvPicPr>
        <p:blipFill>
          <a:blip r:embed="rId5"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924141" y="4027824"/>
            <a:ext cx="3866483" cy="2413196"/>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55069615"/>
      </p:ext>
    </p:extLst>
  </p:cSld>
  <p:clrMapOvr>
    <a:masterClrMapping/>
  </p:clrMapOvr>
  <mc:AlternateContent>
    <mc:Choice xmlns="" xmlns:a="http://schemas.openxmlformats.org/drawingml/2006/main" xmlns:r="http://schemas.openxmlformats.org/officeDocument/2006/relationships" xmlns:p="http://schemas.openxmlformats.org/presentationml/2006/main" xmlns:p14="http://schemas.microsoft.com/office/powerpoint/2010/main" xmlns:mc="http://schemas.openxmlformats.org/markup-compatibility/2006" xmlns:mv="urn:schemas-microsoft-com:mac:vml" Requires="p14">
      <p:transition spd="slow" p14:dur="2000"/>
    </mc:Choice>
    <mc:Fallback>
      <mp:transition xmlns:mp="http://schemas.microsoft.com/office/mac/powerpoint/2008/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par>
                          <p:cTn id="8" fill="hold">
                            <p:stCondLst>
                              <p:cond delay="500"/>
                            </p:stCondLst>
                            <p:childTnLst>
                              <p:par>
                                <p:cTn id="9" presetID="55" presetClass="entr" presetSubtype="0" fill="hold" nodeType="afterEffect">
                                  <p:stCondLst>
                                    <p:cond delay="3000"/>
                                  </p:stCondLst>
                                  <p:childTnLst>
                                    <p:set>
                                      <p:cBhvr>
                                        <p:cTn id="10" dur="1" fill="hold">
                                          <p:stCondLst>
                                            <p:cond delay="0"/>
                                          </p:stCondLst>
                                        </p:cTn>
                                        <p:tgtEl>
                                          <p:spTgt spid="8"/>
                                        </p:tgtEl>
                                        <p:attrNameLst>
                                          <p:attrName>style.visibility</p:attrName>
                                        </p:attrNameLst>
                                      </p:cBhvr>
                                      <p:to>
                                        <p:strVal val="visible"/>
                                      </p:to>
                                    </p:set>
                                    <p:anim calcmode="lin" valueType="num">
                                      <p:cBhvr>
                                        <p:cTn id="11" dur="1000" fill="hold"/>
                                        <p:tgtEl>
                                          <p:spTgt spid="8"/>
                                        </p:tgtEl>
                                        <p:attrNameLst>
                                          <p:attrName>ppt_w</p:attrName>
                                        </p:attrNameLst>
                                      </p:cBhvr>
                                      <p:tavLst>
                                        <p:tav tm="0">
                                          <p:val>
                                            <p:strVal val="#ppt_w*0.70"/>
                                          </p:val>
                                        </p:tav>
                                        <p:tav tm="100000">
                                          <p:val>
                                            <p:strVal val="#ppt_w"/>
                                          </p:val>
                                        </p:tav>
                                      </p:tavLst>
                                    </p:anim>
                                    <p:anim calcmode="lin" valueType="num">
                                      <p:cBhvr>
                                        <p:cTn id="12" dur="1000" fill="hold"/>
                                        <p:tgtEl>
                                          <p:spTgt spid="8"/>
                                        </p:tgtEl>
                                        <p:attrNameLst>
                                          <p:attrName>ppt_h</p:attrName>
                                        </p:attrNameLst>
                                      </p:cBhvr>
                                      <p:tavLst>
                                        <p:tav tm="0">
                                          <p:val>
                                            <p:strVal val="#ppt_h"/>
                                          </p:val>
                                        </p:tav>
                                        <p:tav tm="100000">
                                          <p:val>
                                            <p:strVal val="#ppt_h"/>
                                          </p:val>
                                        </p:tav>
                                      </p:tavLst>
                                    </p:anim>
                                    <p:animEffect transition="in" filter="fade">
                                      <p:cBhvr>
                                        <p:cTn id="13"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194726"/>
            <a:ext cx="8229600" cy="397933"/>
          </a:xfrm>
        </p:spPr>
        <p:txBody>
          <a:bodyPr/>
          <a:lstStyle/>
          <a:p>
            <a:r>
              <a:rPr lang="en-US" sz="3600" b="1" dirty="0" smtClean="0">
                <a:solidFill>
                  <a:srgbClr val="000090"/>
                </a:solidFill>
                <a:latin typeface="Arial" panose="020B0604020202020204" pitchFamily="34" charset="0"/>
                <a:cs typeface="Arial" panose="020B0604020202020204" pitchFamily="34" charset="0"/>
              </a:rPr>
              <a:t>2015 NSAC Long Range Plan</a:t>
            </a:r>
            <a:endParaRPr lang="en-US" sz="3600" b="1" dirty="0">
              <a:solidFill>
                <a:srgbClr val="000090"/>
              </a:solidFill>
              <a:latin typeface="Arial" panose="020B0604020202020204" pitchFamily="34" charset="0"/>
              <a:cs typeface="Arial" panose="020B0604020202020204" pitchFamily="34" charset="0"/>
            </a:endParaRPr>
          </a:p>
        </p:txBody>
      </p:sp>
      <p:pic>
        <p:nvPicPr>
          <p:cNvPr id="7" name="Picture 2"/>
          <p:cNvPicPr>
            <a:picLocks noChangeAspect="1" noChangeArrowheads="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190499" y="891333"/>
            <a:ext cx="4907281" cy="5509467"/>
          </a:xfrm>
          <a:prstGeom prst="rect">
            <a:avLst/>
          </a:prstGeom>
          <a:ln>
            <a:noFill/>
          </a:ln>
          <a:effectLst>
            <a:outerShdw blurRad="292100" dist="139700" dir="2700000" algn="tl" rotWithShape="0">
              <a:srgbClr val="333333">
                <a:alpha val="65000"/>
              </a:srgbClr>
            </a:outerShdw>
          </a:effectLst>
          <a:scene3d>
            <a:camera prst="orthographicFront"/>
            <a:lightRig rig="threePt" dir="t"/>
          </a:scene3d>
          <a:sp3d>
            <a:bevelT/>
          </a:sp3d>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Lst>
        </p:spPr>
      </p:pic>
      <p:sp>
        <p:nvSpPr>
          <p:cNvPr id="8" name="TextBox 7"/>
          <p:cNvSpPr txBox="1"/>
          <p:nvPr/>
        </p:nvSpPr>
        <p:spPr>
          <a:xfrm>
            <a:off x="5318761" y="1455420"/>
            <a:ext cx="3825240" cy="3693319"/>
          </a:xfrm>
          <a:prstGeom prst="rect">
            <a:avLst/>
          </a:prstGeom>
          <a:noFill/>
        </p:spPr>
        <p:txBody>
          <a:bodyPr wrap="square" rtlCol="0">
            <a:spAutoFit/>
          </a:bodyPr>
          <a:lstStyle/>
          <a:p>
            <a:pPr marL="227013" indent="-227013">
              <a:buClr>
                <a:srgbClr val="C00000"/>
              </a:buClr>
              <a:buSzPct val="120000"/>
              <a:buFont typeface="Arial" pitchFamily="34" charset="0"/>
              <a:buChar char="•"/>
            </a:pPr>
            <a:r>
              <a:rPr lang="en-US" dirty="0" smtClean="0">
                <a:latin typeface="Arial" panose="020B0604020202020204" pitchFamily="34" charset="0"/>
                <a:cs typeface="Arial" panose="020B0604020202020204" pitchFamily="34" charset="0"/>
              </a:rPr>
              <a:t>NSAC = Nuclear Science Advisory Committee</a:t>
            </a:r>
          </a:p>
          <a:p>
            <a:pPr marL="227013" indent="-227013">
              <a:buClr>
                <a:srgbClr val="C00000"/>
              </a:buClr>
              <a:buSzPct val="120000"/>
            </a:pPr>
            <a:endParaRPr lang="en-US" dirty="0" smtClean="0">
              <a:latin typeface="Arial" panose="020B0604020202020204" pitchFamily="34" charset="0"/>
              <a:cs typeface="Arial" panose="020B0604020202020204" pitchFamily="34" charset="0"/>
            </a:endParaRPr>
          </a:p>
          <a:p>
            <a:pPr marL="227013" indent="-227013">
              <a:buClr>
                <a:srgbClr val="C00000"/>
              </a:buClr>
              <a:buSzPct val="120000"/>
              <a:buFont typeface="Arial" pitchFamily="34" charset="0"/>
              <a:buChar char="•"/>
            </a:pPr>
            <a:r>
              <a:rPr lang="en-US" dirty="0" smtClean="0">
                <a:latin typeface="Arial" panose="020B0604020202020204" pitchFamily="34" charset="0"/>
                <a:cs typeface="Arial" panose="020B0604020202020204" pitchFamily="34" charset="0"/>
              </a:rPr>
              <a:t>Advise DOE and NSF on future of</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Nuclear Physics program every 5-7 years</a:t>
            </a:r>
          </a:p>
          <a:p>
            <a:pPr marL="227013" indent="-227013">
              <a:buClr>
                <a:srgbClr val="C00000"/>
              </a:buClr>
              <a:buSzPct val="120000"/>
            </a:pPr>
            <a:endParaRPr lang="en-US" dirty="0" smtClean="0">
              <a:latin typeface="Arial" panose="020B0604020202020204" pitchFamily="34" charset="0"/>
              <a:cs typeface="Arial" panose="020B0604020202020204" pitchFamily="34" charset="0"/>
            </a:endParaRPr>
          </a:p>
          <a:p>
            <a:pPr marL="227013" indent="-227013">
              <a:buClr>
                <a:srgbClr val="C00000"/>
              </a:buClr>
              <a:buSzPct val="120000"/>
              <a:buFont typeface="Arial" pitchFamily="34" charset="0"/>
              <a:buChar char="•"/>
            </a:pPr>
            <a:r>
              <a:rPr lang="en-US" dirty="0" smtClean="0">
                <a:latin typeface="Arial" panose="020B0604020202020204" pitchFamily="34" charset="0"/>
                <a:cs typeface="Arial" panose="020B0604020202020204" pitchFamily="34" charset="0"/>
              </a:rPr>
              <a:t>Four recommendations</a:t>
            </a:r>
          </a:p>
          <a:p>
            <a:pPr marL="227013" indent="-227013">
              <a:buClr>
                <a:srgbClr val="C00000"/>
              </a:buClr>
              <a:buSzPct val="120000"/>
              <a:buFont typeface="Arial" pitchFamily="34" charset="0"/>
              <a:buChar char="•"/>
            </a:pPr>
            <a:endParaRPr lang="en-US" dirty="0" smtClean="0">
              <a:latin typeface="Arial" panose="020B0604020202020204" pitchFamily="34" charset="0"/>
              <a:cs typeface="Arial" panose="020B0604020202020204" pitchFamily="34" charset="0"/>
            </a:endParaRPr>
          </a:p>
          <a:p>
            <a:pPr marL="227013" indent="-227013">
              <a:buClr>
                <a:srgbClr val="C00000"/>
              </a:buClr>
              <a:buSzPct val="120000"/>
              <a:buFont typeface="Arial" pitchFamily="34" charset="0"/>
              <a:buChar char="•"/>
            </a:pPr>
            <a:r>
              <a:rPr lang="en-US" dirty="0" smtClean="0">
                <a:latin typeface="Arial" panose="020B0604020202020204" pitchFamily="34" charset="0"/>
                <a:cs typeface="Arial" panose="020B0604020202020204" pitchFamily="34" charset="0"/>
              </a:rPr>
              <a:t>Two initiatives</a:t>
            </a:r>
          </a:p>
          <a:p>
            <a:pPr marL="227013" indent="-227013">
              <a:buClr>
                <a:srgbClr val="C00000"/>
              </a:buClr>
              <a:buSzPct val="120000"/>
              <a:buFont typeface="Arial" pitchFamily="34" charset="0"/>
              <a:buChar char="•"/>
            </a:pPr>
            <a:endParaRPr lang="en-US" dirty="0">
              <a:latin typeface="Arial" panose="020B0604020202020204" pitchFamily="34" charset="0"/>
              <a:cs typeface="Arial" panose="020B0604020202020204" pitchFamily="34" charset="0"/>
            </a:endParaRPr>
          </a:p>
          <a:p>
            <a:pPr marL="227013" indent="-227013">
              <a:buClr>
                <a:srgbClr val="C00000"/>
              </a:buClr>
              <a:buSzPct val="120000"/>
              <a:buFont typeface="Arial" pitchFamily="34" charset="0"/>
              <a:buChar char="•"/>
            </a:pPr>
            <a:r>
              <a:rPr lang="en-US" dirty="0" smtClean="0">
                <a:latin typeface="Arial" panose="020B0604020202020204" pitchFamily="34" charset="0"/>
                <a:cs typeface="Arial" panose="020B0604020202020204" pitchFamily="34" charset="0"/>
              </a:rPr>
              <a:t>Recommend modest budget growth at 4.5% per year</a:t>
            </a:r>
            <a:endParaRPr lang="en-US" dirty="0">
              <a:latin typeface="Arial" panose="020B0604020202020204" pitchFamily="34" charset="0"/>
              <a:cs typeface="Arial" panose="020B0604020202020204" pitchFamily="34"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61490077"/>
      </p:ext>
    </p:extLst>
  </p:cSld>
  <p:clrMapOvr>
    <a:masterClrMapping/>
  </p:clrMapOvr>
  <p:transition spd="med">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Rectangle 3"/>
          <p:cNvSpPr>
            <a:spLocks noChangeArrowheads="1"/>
          </p:cNvSpPr>
          <p:nvPr/>
        </p:nvSpPr>
        <p:spPr bwMode="auto">
          <a:xfrm>
            <a:off x="4937036" y="792096"/>
            <a:ext cx="4116361" cy="762000"/>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lstStyle>
            <a:lvl1pPr eaLnBrk="0" hangingPunct="0">
              <a:spcBef>
                <a:spcPct val="20000"/>
              </a:spcBef>
              <a:buChar char="•"/>
              <a:defRPr sz="2400">
                <a:solidFill>
                  <a:schemeClr val="tx1"/>
                </a:solidFill>
                <a:latin typeface="Arial" pitchFamily="34" charset="0"/>
                <a:cs typeface="Arial" pitchFamily="34" charset="0"/>
              </a:defRPr>
            </a:lvl1pPr>
            <a:lvl2pPr marL="742950" indent="-285750" eaLnBrk="0" hangingPunct="0">
              <a:spcBef>
                <a:spcPct val="20000"/>
              </a:spcBef>
              <a:buChar char="–"/>
              <a:defRPr sz="24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400">
                <a:solidFill>
                  <a:schemeClr val="tx1"/>
                </a:solidFill>
                <a:latin typeface="Arial" pitchFamily="34" charset="0"/>
                <a:cs typeface="Arial" pitchFamily="34" charset="0"/>
              </a:defRPr>
            </a:lvl4pPr>
            <a:lvl5pPr marL="2057400" indent="-228600" eaLnBrk="0" hangingPunct="0">
              <a:spcBef>
                <a:spcPct val="20000"/>
              </a:spcBef>
              <a:buChar char="»"/>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400">
                <a:solidFill>
                  <a:schemeClr val="tx1"/>
                </a:solidFill>
                <a:latin typeface="Arial" pitchFamily="34" charset="0"/>
                <a:cs typeface="Arial" pitchFamily="34" charset="0"/>
              </a:defRPr>
            </a:lvl9pPr>
          </a:lstStyle>
          <a:p>
            <a:pPr algn="ctr">
              <a:spcBef>
                <a:spcPct val="0"/>
              </a:spcBef>
              <a:buFontTx/>
              <a:buNone/>
            </a:pPr>
            <a:r>
              <a:rPr lang="en-US" altLang="en-US" sz="1600" b="1" i="1" dirty="0">
                <a:solidFill>
                  <a:srgbClr val="008000"/>
                </a:solidFill>
              </a:rPr>
              <a:t>Hall D</a:t>
            </a:r>
            <a:r>
              <a:rPr lang="en-US" altLang="en-US" sz="1600" b="1" dirty="0">
                <a:solidFill>
                  <a:srgbClr val="008000"/>
                </a:solidFill>
              </a:rPr>
              <a:t> </a:t>
            </a:r>
            <a:r>
              <a:rPr lang="en-US" altLang="en-US" sz="1600" b="1" dirty="0">
                <a:solidFill>
                  <a:srgbClr val="002060"/>
                </a:solidFill>
              </a:rPr>
              <a:t>– exploring origin of</a:t>
            </a:r>
            <a:r>
              <a:rPr lang="en-US" altLang="en-US" sz="1600" b="1" dirty="0">
                <a:solidFill>
                  <a:srgbClr val="000000"/>
                </a:solidFill>
              </a:rPr>
              <a:t> </a:t>
            </a:r>
            <a:r>
              <a:rPr lang="en-US" altLang="en-US" sz="1600" b="1" dirty="0">
                <a:solidFill>
                  <a:srgbClr val="C00000"/>
                </a:solidFill>
              </a:rPr>
              <a:t>confinement</a:t>
            </a:r>
            <a:r>
              <a:rPr lang="en-US" altLang="en-US" sz="1600" b="1" dirty="0">
                <a:solidFill>
                  <a:srgbClr val="000000"/>
                </a:solidFill>
              </a:rPr>
              <a:t> </a:t>
            </a:r>
            <a:r>
              <a:rPr lang="en-US" altLang="en-US" sz="1600" b="1" dirty="0">
                <a:solidFill>
                  <a:srgbClr val="002060"/>
                </a:solidFill>
              </a:rPr>
              <a:t>by studying </a:t>
            </a:r>
            <a:r>
              <a:rPr lang="en-US" altLang="en-US" sz="1600" b="1" dirty="0">
                <a:solidFill>
                  <a:srgbClr val="7030A0"/>
                </a:solidFill>
              </a:rPr>
              <a:t>exotic mesons</a:t>
            </a:r>
          </a:p>
        </p:txBody>
      </p:sp>
      <p:sp>
        <p:nvSpPr>
          <p:cNvPr id="48131" name="Rectangle 8"/>
          <p:cNvSpPr>
            <a:spLocks noChangeArrowheads="1"/>
          </p:cNvSpPr>
          <p:nvPr/>
        </p:nvSpPr>
        <p:spPr bwMode="auto">
          <a:xfrm>
            <a:off x="104775" y="784412"/>
            <a:ext cx="4619625" cy="762000"/>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lstStyle>
            <a:lvl1pPr eaLnBrk="0" hangingPunct="0">
              <a:spcBef>
                <a:spcPct val="20000"/>
              </a:spcBef>
              <a:buChar char="•"/>
              <a:defRPr sz="2400">
                <a:solidFill>
                  <a:schemeClr val="tx1"/>
                </a:solidFill>
                <a:latin typeface="Arial" pitchFamily="34" charset="0"/>
                <a:cs typeface="Arial" pitchFamily="34" charset="0"/>
              </a:defRPr>
            </a:lvl1pPr>
            <a:lvl2pPr marL="742950" indent="-285750" eaLnBrk="0" hangingPunct="0">
              <a:spcBef>
                <a:spcPct val="20000"/>
              </a:spcBef>
              <a:buChar char="–"/>
              <a:defRPr sz="24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400">
                <a:solidFill>
                  <a:schemeClr val="tx1"/>
                </a:solidFill>
                <a:latin typeface="Arial" pitchFamily="34" charset="0"/>
                <a:cs typeface="Arial" pitchFamily="34" charset="0"/>
              </a:defRPr>
            </a:lvl4pPr>
            <a:lvl5pPr marL="2057400" indent="-228600" eaLnBrk="0" hangingPunct="0">
              <a:spcBef>
                <a:spcPct val="20000"/>
              </a:spcBef>
              <a:buChar char="»"/>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400">
                <a:solidFill>
                  <a:schemeClr val="tx1"/>
                </a:solidFill>
                <a:latin typeface="Arial" pitchFamily="34" charset="0"/>
                <a:cs typeface="Arial" pitchFamily="34" charset="0"/>
              </a:defRPr>
            </a:lvl9pPr>
          </a:lstStyle>
          <a:p>
            <a:pPr algn="ctr">
              <a:spcBef>
                <a:spcPct val="0"/>
              </a:spcBef>
              <a:buFontTx/>
              <a:buNone/>
            </a:pPr>
            <a:r>
              <a:rPr lang="en-US" altLang="en-US" sz="1600" b="1" i="1" dirty="0">
                <a:solidFill>
                  <a:srgbClr val="008000"/>
                </a:solidFill>
              </a:rPr>
              <a:t>Hall B</a:t>
            </a:r>
            <a:r>
              <a:rPr lang="en-US" altLang="en-US" sz="1600" b="1" dirty="0">
                <a:solidFill>
                  <a:srgbClr val="002060"/>
                </a:solidFill>
              </a:rPr>
              <a:t> – understanding </a:t>
            </a:r>
            <a:r>
              <a:rPr lang="en-US" altLang="en-US" sz="1600" b="1" dirty="0">
                <a:solidFill>
                  <a:srgbClr val="C00000"/>
                </a:solidFill>
              </a:rPr>
              <a:t>nucleon structure </a:t>
            </a:r>
            <a:r>
              <a:rPr lang="en-US" altLang="en-US" sz="1600" b="1" dirty="0">
                <a:solidFill>
                  <a:srgbClr val="002060"/>
                </a:solidFill>
              </a:rPr>
              <a:t>via</a:t>
            </a:r>
            <a:r>
              <a:rPr lang="en-US" altLang="en-US" sz="1600" b="1" dirty="0">
                <a:solidFill>
                  <a:srgbClr val="FFFFFF"/>
                </a:solidFill>
              </a:rPr>
              <a:t> </a:t>
            </a:r>
            <a:r>
              <a:rPr lang="en-US" altLang="en-US" sz="1600" b="1" dirty="0">
                <a:solidFill>
                  <a:srgbClr val="7030A0"/>
                </a:solidFill>
              </a:rPr>
              <a:t>generalized </a:t>
            </a:r>
            <a:r>
              <a:rPr lang="en-US" altLang="en-US" sz="1600" b="1" dirty="0" err="1">
                <a:solidFill>
                  <a:srgbClr val="7030A0"/>
                </a:solidFill>
              </a:rPr>
              <a:t>parton</a:t>
            </a:r>
            <a:r>
              <a:rPr lang="en-US" altLang="en-US" sz="1600" b="1" dirty="0">
                <a:solidFill>
                  <a:srgbClr val="7030A0"/>
                </a:solidFill>
              </a:rPr>
              <a:t> distributions</a:t>
            </a:r>
          </a:p>
        </p:txBody>
      </p:sp>
      <p:sp>
        <p:nvSpPr>
          <p:cNvPr id="48132" name="Rectangle 10"/>
          <p:cNvSpPr>
            <a:spLocks noChangeArrowheads="1"/>
          </p:cNvSpPr>
          <p:nvPr/>
        </p:nvSpPr>
        <p:spPr bwMode="auto">
          <a:xfrm>
            <a:off x="4724400" y="3931928"/>
            <a:ext cx="4419600" cy="762000"/>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lstStyle>
            <a:lvl1pPr eaLnBrk="0" hangingPunct="0">
              <a:spcBef>
                <a:spcPct val="20000"/>
              </a:spcBef>
              <a:buChar char="•"/>
              <a:defRPr sz="2400">
                <a:solidFill>
                  <a:schemeClr val="tx1"/>
                </a:solidFill>
                <a:latin typeface="Arial" pitchFamily="34" charset="0"/>
                <a:cs typeface="Arial" pitchFamily="34" charset="0"/>
              </a:defRPr>
            </a:lvl1pPr>
            <a:lvl2pPr marL="742950" indent="-285750" eaLnBrk="0" hangingPunct="0">
              <a:spcBef>
                <a:spcPct val="20000"/>
              </a:spcBef>
              <a:buChar char="–"/>
              <a:defRPr sz="24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400">
                <a:solidFill>
                  <a:schemeClr val="tx1"/>
                </a:solidFill>
                <a:latin typeface="Arial" pitchFamily="34" charset="0"/>
                <a:cs typeface="Arial" pitchFamily="34" charset="0"/>
              </a:defRPr>
            </a:lvl4pPr>
            <a:lvl5pPr marL="2057400" indent="-228600" eaLnBrk="0" hangingPunct="0">
              <a:spcBef>
                <a:spcPct val="20000"/>
              </a:spcBef>
              <a:buChar char="»"/>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400">
                <a:solidFill>
                  <a:schemeClr val="tx1"/>
                </a:solidFill>
                <a:latin typeface="Arial" pitchFamily="34" charset="0"/>
                <a:cs typeface="Arial" pitchFamily="34" charset="0"/>
              </a:defRPr>
            </a:lvl9pPr>
          </a:lstStyle>
          <a:p>
            <a:pPr algn="ctr">
              <a:spcBef>
                <a:spcPct val="0"/>
              </a:spcBef>
              <a:buFontTx/>
              <a:buNone/>
            </a:pPr>
            <a:r>
              <a:rPr lang="en-US" altLang="en-US" sz="1600" b="1" i="1" dirty="0">
                <a:solidFill>
                  <a:srgbClr val="008000"/>
                </a:solidFill>
              </a:rPr>
              <a:t>Hall C</a:t>
            </a:r>
            <a:r>
              <a:rPr lang="en-US" altLang="en-US" sz="1600" b="1" dirty="0">
                <a:solidFill>
                  <a:srgbClr val="008000"/>
                </a:solidFill>
              </a:rPr>
              <a:t> </a:t>
            </a:r>
            <a:r>
              <a:rPr lang="en-US" altLang="en-US" sz="1600" b="1" dirty="0">
                <a:solidFill>
                  <a:srgbClr val="002060"/>
                </a:solidFill>
              </a:rPr>
              <a:t>– precision determination of </a:t>
            </a:r>
            <a:r>
              <a:rPr lang="en-US" altLang="en-US" sz="1600" b="1" dirty="0">
                <a:solidFill>
                  <a:srgbClr val="C00000"/>
                </a:solidFill>
              </a:rPr>
              <a:t>valence quark </a:t>
            </a:r>
            <a:r>
              <a:rPr lang="en-US" altLang="en-US" sz="1600" b="1" dirty="0">
                <a:solidFill>
                  <a:srgbClr val="002060"/>
                </a:solidFill>
              </a:rPr>
              <a:t>properties in nucleons/nuclei </a:t>
            </a:r>
          </a:p>
        </p:txBody>
      </p:sp>
      <p:sp>
        <p:nvSpPr>
          <p:cNvPr id="48133" name="Rectangle 11"/>
          <p:cNvSpPr>
            <a:spLocks noChangeArrowheads="1"/>
          </p:cNvSpPr>
          <p:nvPr/>
        </p:nvSpPr>
        <p:spPr bwMode="auto">
          <a:xfrm>
            <a:off x="0" y="3925393"/>
            <a:ext cx="4267200" cy="762000"/>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lstStyle>
            <a:lvl1pPr eaLnBrk="0" hangingPunct="0">
              <a:spcBef>
                <a:spcPct val="20000"/>
              </a:spcBef>
              <a:buChar char="•"/>
              <a:defRPr sz="2400">
                <a:solidFill>
                  <a:schemeClr val="tx1"/>
                </a:solidFill>
                <a:latin typeface="Arial" pitchFamily="34" charset="0"/>
                <a:cs typeface="Arial" pitchFamily="34" charset="0"/>
              </a:defRPr>
            </a:lvl1pPr>
            <a:lvl2pPr marL="742950" indent="-285750" eaLnBrk="0" hangingPunct="0">
              <a:spcBef>
                <a:spcPct val="20000"/>
              </a:spcBef>
              <a:buChar char="–"/>
              <a:defRPr sz="24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400">
                <a:solidFill>
                  <a:schemeClr val="tx1"/>
                </a:solidFill>
                <a:latin typeface="Arial" pitchFamily="34" charset="0"/>
                <a:cs typeface="Arial" pitchFamily="34" charset="0"/>
              </a:defRPr>
            </a:lvl4pPr>
            <a:lvl5pPr marL="2057400" indent="-228600" eaLnBrk="0" hangingPunct="0">
              <a:spcBef>
                <a:spcPct val="20000"/>
              </a:spcBef>
              <a:buChar char="»"/>
              <a:defRPr sz="24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4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4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4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400">
                <a:solidFill>
                  <a:schemeClr val="tx1"/>
                </a:solidFill>
                <a:latin typeface="Arial" pitchFamily="34" charset="0"/>
                <a:cs typeface="Arial" pitchFamily="34" charset="0"/>
              </a:defRPr>
            </a:lvl9pPr>
          </a:lstStyle>
          <a:p>
            <a:pPr algn="ctr">
              <a:spcBef>
                <a:spcPct val="0"/>
              </a:spcBef>
              <a:buFontTx/>
              <a:buNone/>
            </a:pPr>
            <a:r>
              <a:rPr lang="en-US" altLang="en-US" sz="1600" b="1" i="1" dirty="0">
                <a:solidFill>
                  <a:srgbClr val="008000"/>
                </a:solidFill>
              </a:rPr>
              <a:t>Hall A</a:t>
            </a:r>
            <a:r>
              <a:rPr lang="en-US" altLang="en-US" sz="1600" b="1" dirty="0">
                <a:solidFill>
                  <a:srgbClr val="008000"/>
                </a:solidFill>
              </a:rPr>
              <a:t> </a:t>
            </a:r>
            <a:r>
              <a:rPr lang="en-US" altLang="en-US" sz="1600" b="1" dirty="0">
                <a:solidFill>
                  <a:srgbClr val="002060"/>
                </a:solidFill>
              </a:rPr>
              <a:t>– form factors, </a:t>
            </a:r>
            <a:r>
              <a:rPr lang="en-US" altLang="en-US" sz="1600" b="1" dirty="0">
                <a:solidFill>
                  <a:srgbClr val="C00000"/>
                </a:solidFill>
              </a:rPr>
              <a:t>future new experiments (e.g., </a:t>
            </a:r>
            <a:r>
              <a:rPr lang="en-US" altLang="en-US" sz="1600" b="1" dirty="0" err="1">
                <a:solidFill>
                  <a:srgbClr val="C00000"/>
                </a:solidFill>
              </a:rPr>
              <a:t>SoLID</a:t>
            </a:r>
            <a:r>
              <a:rPr lang="en-US" altLang="en-US" sz="1600" b="1" dirty="0">
                <a:solidFill>
                  <a:srgbClr val="C00000"/>
                </a:solidFill>
              </a:rPr>
              <a:t> and MOLLER)</a:t>
            </a:r>
          </a:p>
        </p:txBody>
      </p:sp>
      <p:sp>
        <p:nvSpPr>
          <p:cNvPr id="48134" name="Text Box 2"/>
          <p:cNvSpPr>
            <a:spLocks noGrp="1" noChangeArrowheads="1"/>
          </p:cNvSpPr>
          <p:nvPr>
            <p:ph type="title"/>
          </p:nvPr>
        </p:nvSpPr>
        <p:spPr>
          <a:xfrm>
            <a:off x="457200" y="-42863"/>
            <a:ext cx="8229600" cy="804863"/>
          </a:xfrm>
        </p:spPr>
        <p:txBody>
          <a:bodyPr/>
          <a:lstStyle/>
          <a:p>
            <a:pPr eaLnBrk="1" hangingPunct="1"/>
            <a:r>
              <a:rPr lang="en-US" altLang="en-US" sz="3600" b="1" dirty="0" smtClean="0">
                <a:solidFill>
                  <a:srgbClr val="000090"/>
                </a:solidFill>
              </a:rPr>
              <a:t>12 </a:t>
            </a:r>
            <a:r>
              <a:rPr lang="en-US" altLang="en-US" sz="3600" b="1" dirty="0" err="1" smtClean="0">
                <a:solidFill>
                  <a:srgbClr val="000090"/>
                </a:solidFill>
              </a:rPr>
              <a:t>GeV</a:t>
            </a:r>
            <a:r>
              <a:rPr lang="en-US" altLang="en-US" sz="3600" b="1" dirty="0" smtClean="0">
                <a:solidFill>
                  <a:srgbClr val="000090"/>
                </a:solidFill>
              </a:rPr>
              <a:t> Scientific Capabilities</a:t>
            </a:r>
          </a:p>
        </p:txBody>
      </p:sp>
      <p:pic>
        <p:nvPicPr>
          <p:cNvPr id="48135" name="Picture 2" descr="M:\PhyCoord\cameras\halldcam3\201404\halldcam3-20140425-140007.jpg"/>
          <p:cNvPicPr>
            <a:picLocks noChangeAspect="1" noChangeArrowheads="1"/>
          </p:cNvPicPr>
          <p:nvPr/>
        </p:nvPicPr>
        <p:blipFill>
          <a:blip r:embed="rId3"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199774" y="1445040"/>
            <a:ext cx="3645458" cy="2050355"/>
          </a:xfrm>
          <a:prstGeom prst="rect">
            <a:avLst/>
          </a:prstGeom>
          <a:noFill/>
          <a:ln>
            <a:noFill/>
          </a:ln>
          <a:scene3d>
            <a:camera prst="orthographicFront"/>
            <a:lightRig rig="threePt" dir="t"/>
          </a:scene3d>
          <a:sp3d>
            <a:bevelT/>
          </a:sp3d>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48138" name="Picture 16" descr="halla_1.jpg"/>
          <p:cNvPicPr>
            <a:picLocks noChangeAspect="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49311" y="4548021"/>
            <a:ext cx="2766060" cy="1805483"/>
          </a:xfrm>
          <a:prstGeom prst="rect">
            <a:avLst/>
          </a:prstGeom>
          <a:noFill/>
          <a:ln>
            <a:noFill/>
          </a:ln>
          <a:scene3d>
            <a:camera prst="orthographicFront"/>
            <a:lightRig rig="threePt" dir="t"/>
          </a:scene3d>
          <a:sp3d>
            <a:bevelT/>
          </a:sp3d>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14" name="Picture 2" descr="C:\Users\bmck\AppData\Local\Temp\HallA_Moller_v3.JPG"/>
          <p:cNvPicPr>
            <a:picLocks noChangeAspect="1" noChangeArrowheads="1"/>
          </p:cNvPicPr>
          <p:nvPr/>
        </p:nvPicPr>
        <p:blipFill>
          <a:blip r:embed="rId5"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728898" y="4554335"/>
            <a:ext cx="1873177" cy="1371099"/>
          </a:xfrm>
          <a:prstGeom prst="rect">
            <a:avLst/>
          </a:prstGeom>
          <a:noFill/>
          <a:effectLst>
            <a:outerShdw blurRad="127000" dist="127000" dir="2700000" algn="tl" rotWithShape="0">
              <a:prstClr val="black">
                <a:alpha val="40000"/>
              </a:prstClr>
            </a:outerShdw>
          </a:effectLst>
          <a:scene3d>
            <a:camera prst="orthographicFront"/>
            <a:lightRig rig="threePt" dir="t"/>
          </a:scene3d>
          <a:sp3d>
            <a:bevelT/>
          </a:sp3d>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18" name="Picture 17"/>
          <p:cNvPicPr>
            <a:picLocks noChangeAspect="1"/>
          </p:cNvPicPr>
          <p:nvPr/>
        </p:nvPicPr>
        <p:blipFill>
          <a:blip r:embed="rId6"/>
          <a:srcRect l="1596" t="10110" r="5309" b="7733"/>
          <a:stretch>
            <a:fillRect/>
          </a:stretch>
        </p:blipFill>
        <p:spPr>
          <a:xfrm>
            <a:off x="2342531" y="1767053"/>
            <a:ext cx="1828563" cy="1362085"/>
          </a:xfrm>
          <a:prstGeom prst="rect">
            <a:avLst/>
          </a:prstGeom>
          <a:effectLst>
            <a:outerShdw blurRad="292100" dist="139700" dir="2700000" algn="ctr" rotWithShape="0">
              <a:srgbClr val="000000">
                <a:alpha val="65000"/>
              </a:srgbClr>
            </a:outerShdw>
          </a:effectLst>
          <a:scene3d>
            <a:camera prst="orthographicFront"/>
            <a:lightRig rig="threePt" dir="t"/>
          </a:scene3d>
          <a:sp3d>
            <a:bevelT/>
          </a:sp3d>
        </p:spPr>
      </p:pic>
      <p:pic>
        <p:nvPicPr>
          <p:cNvPr id="4099" name="Picture 3" descr="C:\Users\ent\Downloads\DSC_0093.JPG"/>
          <p:cNvPicPr>
            <a:picLocks noChangeAspect="1" noChangeArrowheads="1"/>
          </p:cNvPicPr>
          <p:nvPr/>
        </p:nvPicPr>
        <p:blipFill>
          <a:blip r:embed="rId7"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4724400" y="4514984"/>
            <a:ext cx="2853903" cy="1890248"/>
          </a:xfrm>
          <a:prstGeom prst="rect">
            <a:avLst/>
          </a:prstGeom>
          <a:noFill/>
          <a:effectLst>
            <a:outerShdw blurRad="292100" dist="139700" dir="2700000" algn="ctr" rotWithShape="0">
              <a:schemeClr val="tx1">
                <a:alpha val="65000"/>
              </a:schemeClr>
            </a:outerShdw>
          </a:effectLst>
          <a:scene3d>
            <a:camera prst="orthographicFront"/>
            <a:lightRig rig="threePt" dir="t"/>
          </a:scene3d>
          <a:sp3d>
            <a:bevelT/>
          </a:sp3d>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pic>
        <p:nvPicPr>
          <p:cNvPr id="15" name="Content Placeholder 3" descr="SHMS-HMS.JPG"/>
          <p:cNvPicPr>
            <a:picLocks noChangeAspect="1"/>
          </p:cNvPicPr>
          <p:nvPr/>
        </p:nvPicPr>
        <p:blipFill>
          <a:blip r:embed="rId8" cstate="print">
            <a:lum bright="20000" contrast="20000"/>
          </a:blip>
          <a:srcRect/>
          <a:stretch>
            <a:fillRect/>
          </a:stretch>
        </p:blipFill>
        <p:spPr bwMode="auto">
          <a:xfrm>
            <a:off x="7222969" y="5005320"/>
            <a:ext cx="1870364" cy="1380952"/>
          </a:xfrm>
          <a:prstGeom prst="rect">
            <a:avLst/>
          </a:prstGeom>
          <a:ln>
            <a:noFill/>
          </a:ln>
          <a:effectLst>
            <a:outerShdw blurRad="292100" dist="139700" dir="2700000" algn="tl" rotWithShape="0">
              <a:srgbClr val="333333">
                <a:alpha val="65000"/>
              </a:srgbClr>
            </a:outerShdw>
          </a:effectLst>
          <a:scene3d>
            <a:camera prst="orthographicFront"/>
            <a:lightRig rig="threePt" dir="t"/>
          </a:scene3d>
          <a:sp3d>
            <a:bevelT/>
          </a:sp3d>
        </p:spPr>
      </p:pic>
      <p:pic>
        <p:nvPicPr>
          <p:cNvPr id="19" name="Picture 18" descr="100_2410.JPG"/>
          <p:cNvPicPr>
            <a:picLocks noChangeAspect="1"/>
          </p:cNvPicPr>
          <p:nvPr/>
        </p:nvPicPr>
        <p:blipFill>
          <a:blip r:embed="rId9"/>
          <a:stretch>
            <a:fillRect/>
          </a:stretch>
        </p:blipFill>
        <p:spPr>
          <a:xfrm>
            <a:off x="258681" y="1357758"/>
            <a:ext cx="1925726" cy="2567635"/>
          </a:xfrm>
          <a:prstGeom prst="rect">
            <a:avLst/>
          </a:prstGeom>
          <a:effectLst>
            <a:outerShdw blurRad="292100" dist="139700" dir="2700000" algn="ctr" rotWithShape="0">
              <a:srgbClr val="000000">
                <a:alpha val="65000"/>
              </a:srgbClr>
            </a:outerShdw>
          </a:effectLst>
          <a:scene3d>
            <a:camera prst="orthographicFront"/>
            <a:lightRig rig="threePt" dir="t"/>
          </a:scene3d>
          <a:sp3d>
            <a:bevelT/>
          </a:sp3d>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413174190"/>
      </p:ext>
    </p:extLst>
  </p:cSld>
  <p:clrMapOvr>
    <a:masterClrMapping/>
  </p:clrMapOvr>
  <p:transition spd="med">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l="1596" t="10110" r="5309" b="7733"/>
          <a:stretch>
            <a:fillRect/>
          </a:stretch>
        </p:blipFill>
        <p:spPr>
          <a:xfrm>
            <a:off x="-1" y="0"/>
            <a:ext cx="9144001" cy="6845141"/>
          </a:xfrm>
          <a:prstGeom prst="rect">
            <a:avLst/>
          </a:prstGeom>
        </p:spPr>
      </p:pic>
      <p:sp>
        <p:nvSpPr>
          <p:cNvPr id="14" name="Parallelogram 13"/>
          <p:cNvSpPr/>
          <p:nvPr/>
        </p:nvSpPr>
        <p:spPr>
          <a:xfrm flipH="1">
            <a:off x="739988" y="4047186"/>
            <a:ext cx="5813212" cy="1974456"/>
          </a:xfrm>
          <a:prstGeom prst="parallelogram">
            <a:avLst>
              <a:gd name="adj" fmla="val 102263"/>
            </a:avLst>
          </a:prstGeom>
          <a:solidFill>
            <a:schemeClr val="tx1">
              <a:lumMod val="85000"/>
              <a:lumOff val="15000"/>
              <a:alpha val="51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 name="Group 12"/>
          <p:cNvGrpSpPr/>
          <p:nvPr/>
        </p:nvGrpSpPr>
        <p:grpSpPr>
          <a:xfrm>
            <a:off x="-135465" y="837219"/>
            <a:ext cx="4097865" cy="1524982"/>
            <a:chOff x="-135465" y="1310795"/>
            <a:chExt cx="4301069" cy="2387599"/>
          </a:xfrm>
        </p:grpSpPr>
        <p:sp>
          <p:nvSpPr>
            <p:cNvPr id="10" name="Rounded Rectangle 9"/>
            <p:cNvSpPr/>
            <p:nvPr/>
          </p:nvSpPr>
          <p:spPr>
            <a:xfrm>
              <a:off x="16938" y="1310795"/>
              <a:ext cx="4047068" cy="2387599"/>
            </a:xfrm>
            <a:prstGeom prst="roundRect">
              <a:avLst/>
            </a:prstGeom>
            <a:solidFill>
              <a:srgbClr val="FFFF00">
                <a:alpha val="50000"/>
              </a:srgbClr>
            </a:solidFill>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itle 1"/>
            <p:cNvSpPr txBox="1">
              <a:spLocks/>
            </p:cNvSpPr>
            <p:nvPr/>
          </p:nvSpPr>
          <p:spPr>
            <a:xfrm>
              <a:off x="-135465" y="1580957"/>
              <a:ext cx="4301069" cy="1998132"/>
            </a:xfrm>
            <a:prstGeom prst="rect">
              <a:avLst/>
            </a:prstGeom>
          </p:spPr>
          <p:txBody>
            <a:bodyPr vert="horz" lIns="91440" tIns="45720" rIns="91440" bIns="45720" rtlCol="0" anchor="ctr">
              <a:normAutofit fontScale="77500" lnSpcReduction="2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en-US" sz="4000" b="1" noProof="0" dirty="0" smtClean="0">
                  <a:solidFill>
                    <a:srgbClr val="000090"/>
                  </a:solidFill>
                  <a:latin typeface="+mj-lt"/>
                  <a:ea typeface="+mj-ea"/>
                  <a:cs typeface="+mj-cs"/>
                </a:rPr>
                <a:t>The </a:t>
              </a:r>
              <a:r>
                <a:rPr kumimoji="0" lang="en-US" sz="4000" b="1" i="0" u="none" strike="noStrike" kern="1200" cap="none" spc="0" normalizeH="0" baseline="0" noProof="0" dirty="0" smtClean="0">
                  <a:ln>
                    <a:noFill/>
                  </a:ln>
                  <a:solidFill>
                    <a:srgbClr val="000090"/>
                  </a:solidFill>
                  <a:effectLst/>
                  <a:uLnTx/>
                  <a:uFillTx/>
                  <a:latin typeface="+mj-lt"/>
                  <a:ea typeface="+mj-ea"/>
                  <a:cs typeface="+mj-cs"/>
                </a:rPr>
                <a:t>CLAS12 </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smtClean="0">
                  <a:ln>
                    <a:noFill/>
                  </a:ln>
                  <a:solidFill>
                    <a:srgbClr val="000090"/>
                  </a:solidFill>
                  <a:effectLst/>
                  <a:uLnTx/>
                  <a:uFillTx/>
                  <a:latin typeface="+mj-lt"/>
                  <a:ea typeface="+mj-ea"/>
                  <a:cs typeface="+mj-cs"/>
                </a:rPr>
                <a:t>Science Program</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sz="4000" b="1" dirty="0" smtClean="0">
                  <a:solidFill>
                    <a:srgbClr val="000090"/>
                  </a:solidFill>
                  <a:latin typeface="+mj-lt"/>
                  <a:ea typeface="+mj-ea"/>
                  <a:cs typeface="+mj-cs"/>
                </a:rPr>
                <a:t>Outline</a:t>
              </a:r>
              <a:endParaRPr kumimoji="0" lang="en-US" sz="4000" b="1" i="0" u="none" strike="noStrike" kern="1200" cap="none" spc="0" normalizeH="0" baseline="0" noProof="0" dirty="0" smtClean="0">
                <a:ln>
                  <a:noFill/>
                </a:ln>
                <a:solidFill>
                  <a:srgbClr val="000090"/>
                </a:solidFill>
                <a:effectLst/>
                <a:uLnTx/>
                <a:uFillTx/>
                <a:latin typeface="+mj-lt"/>
                <a:ea typeface="+mj-ea"/>
                <a:cs typeface="+mj-cs"/>
              </a:endParaRPr>
            </a:p>
          </p:txBody>
        </p:sp>
        <p:sp>
          <p:nvSpPr>
            <p:cNvPr id="9" name="TextBox 8"/>
            <p:cNvSpPr txBox="1"/>
            <p:nvPr/>
          </p:nvSpPr>
          <p:spPr>
            <a:xfrm>
              <a:off x="1231045" y="1775134"/>
              <a:ext cx="184666" cy="400110"/>
            </a:xfrm>
            <a:prstGeom prst="rect">
              <a:avLst/>
            </a:prstGeom>
            <a:noFill/>
          </p:spPr>
          <p:txBody>
            <a:bodyPr wrap="none" rtlCol="0">
              <a:spAutoFit/>
            </a:bodyPr>
            <a:lstStyle/>
            <a:p>
              <a:endParaRPr lang="en-US" sz="2000" b="1" dirty="0">
                <a:solidFill>
                  <a:srgbClr val="000090"/>
                </a:solidFill>
              </a:endParaRPr>
            </a:p>
          </p:txBody>
        </p:sp>
      </p:grpSp>
      <p:sp>
        <p:nvSpPr>
          <p:cNvPr id="13" name="TextBox 12"/>
          <p:cNvSpPr txBox="1"/>
          <p:nvPr/>
        </p:nvSpPr>
        <p:spPr>
          <a:xfrm>
            <a:off x="1219200" y="3657600"/>
            <a:ext cx="5139273" cy="1631216"/>
          </a:xfrm>
          <a:prstGeom prst="rect">
            <a:avLst/>
          </a:prstGeom>
          <a:noFill/>
        </p:spPr>
        <p:txBody>
          <a:bodyPr wrap="square" rtlCol="0">
            <a:spAutoFit/>
          </a:bodyPr>
          <a:lstStyle/>
          <a:p>
            <a:r>
              <a:rPr lang="en-US" sz="2000" b="1" dirty="0" smtClean="0">
                <a:solidFill>
                  <a:srgbClr val="FFFF00"/>
                </a:solidFill>
              </a:rPr>
              <a:t> Overview	</a:t>
            </a:r>
          </a:p>
          <a:p>
            <a:r>
              <a:rPr lang="en-US" sz="2000" b="1" dirty="0" smtClean="0">
                <a:solidFill>
                  <a:srgbClr val="FFFF00"/>
                </a:solidFill>
              </a:rPr>
              <a:t>     </a:t>
            </a:r>
            <a:r>
              <a:rPr lang="en-US" sz="2000" b="1" dirty="0" err="1" smtClean="0">
                <a:solidFill>
                  <a:srgbClr val="FFFF00"/>
                </a:solidFill>
              </a:rPr>
              <a:t>Gluonic</a:t>
            </a:r>
            <a:r>
              <a:rPr lang="en-US" sz="2000" b="1" dirty="0" smtClean="0">
                <a:solidFill>
                  <a:srgbClr val="FFFF00"/>
                </a:solidFill>
              </a:rPr>
              <a:t> hadrons       </a:t>
            </a:r>
          </a:p>
          <a:p>
            <a:r>
              <a:rPr lang="en-US" sz="2000" b="1" dirty="0" smtClean="0">
                <a:solidFill>
                  <a:srgbClr val="FFFF00"/>
                </a:solidFill>
              </a:rPr>
              <a:t>           Nucleon structure 		  </a:t>
            </a:r>
          </a:p>
          <a:p>
            <a:r>
              <a:rPr lang="en-US" sz="2000" b="1" dirty="0" smtClean="0">
                <a:solidFill>
                  <a:srgbClr val="FFFF00"/>
                </a:solidFill>
              </a:rPr>
              <a:t>                Nucleon tomography</a:t>
            </a:r>
          </a:p>
          <a:p>
            <a:r>
              <a:rPr lang="en-US" sz="2000" b="1" dirty="0" smtClean="0">
                <a:solidFill>
                  <a:srgbClr val="FFFF00"/>
                </a:solidFill>
              </a:rPr>
              <a:t>                     Summary</a:t>
            </a:r>
            <a:endParaRPr lang="en-US" sz="2000" dirty="0" smtClean="0">
              <a:solidFill>
                <a:srgbClr val="FFFF00"/>
              </a:solidFill>
            </a:endParaRPr>
          </a:p>
        </p:txBody>
      </p:sp>
      <p:pic>
        <p:nvPicPr>
          <p:cNvPr id="16" name="Picture 15"/>
          <p:cNvPicPr>
            <a:picLocks noChangeAspect="1"/>
          </p:cNvPicPr>
          <p:nvPr/>
        </p:nvPicPr>
        <p:blipFill>
          <a:blip r:embed="rId3"/>
          <a:stretch>
            <a:fillRect/>
          </a:stretch>
        </p:blipFill>
        <p:spPr>
          <a:xfrm>
            <a:off x="7679264" y="6055354"/>
            <a:ext cx="640080" cy="640080"/>
          </a:xfrm>
          <a:prstGeom prst="rect">
            <a:avLst/>
          </a:prstGeom>
          <a:solidFill>
            <a:schemeClr val="bg1"/>
          </a:solidFill>
        </p:spPr>
      </p:pic>
      <p:pic>
        <p:nvPicPr>
          <p:cNvPr id="17" name="Picture 16"/>
          <p:cNvPicPr>
            <a:picLocks noChangeAspect="1"/>
          </p:cNvPicPr>
          <p:nvPr/>
        </p:nvPicPr>
        <p:blipFill>
          <a:blip r:embed="rId4"/>
          <a:stretch>
            <a:fillRect/>
          </a:stretch>
        </p:blipFill>
        <p:spPr>
          <a:xfrm>
            <a:off x="533399" y="6231461"/>
            <a:ext cx="2237542" cy="427395"/>
          </a:xfrm>
          <a:prstGeom prst="rect">
            <a:avLst/>
          </a:prstGeom>
          <a:solidFill>
            <a:srgbClr val="FFFFFF"/>
          </a:solidFill>
          <a:ln w="12700" cap="flat" cmpd="sng" algn="ctr">
            <a:solidFill>
              <a:srgbClr val="FFFFFF"/>
            </a:solidFill>
            <a:prstDash val="solid"/>
            <a:round/>
            <a:headEnd type="none" w="med" len="med"/>
            <a:tailEnd type="none" w="med" len="med"/>
          </a:ln>
        </p:spPr>
      </p:pic>
      <p:pic>
        <p:nvPicPr>
          <p:cNvPr id="18" name="Picture 17"/>
          <p:cNvPicPr>
            <a:picLocks noChangeAspect="1"/>
          </p:cNvPicPr>
          <p:nvPr/>
        </p:nvPicPr>
        <p:blipFill>
          <a:blip r:embed="rId5">
            <a:extLst>
              <a:ext uri="{28A0092B-C50C-407E-A947-70E740481C1C}">
                <a14:useLocalDpi xmlns:mc="http://schemas.openxmlformats.org/markup-compatibility/2006" xmlns:mv="urn:schemas-microsoft-com:mac:vml" xmlns="" xmlns:a="http://schemas.openxmlformats.org/drawingml/2006/main" xmlns:r="http://schemas.openxmlformats.org/officeDocument/2006/relationships" xmlns:p="http://schemas.openxmlformats.org/presentationml/2006/main" xmlns:a14="http://schemas.microsoft.com/office/drawing/2010/main" xmlns:lc="http://schemas.openxmlformats.org/drawingml/2006/lockedCanvas" val="0"/>
              </a:ext>
            </a:extLst>
          </a:blip>
          <a:srcRect l="57500" t="51989" r="5694" b="15971"/>
          <a:stretch>
            <a:fillRect/>
          </a:stretch>
        </p:blipFill>
        <p:spPr>
          <a:xfrm>
            <a:off x="4532187" y="6155709"/>
            <a:ext cx="983579" cy="604991"/>
          </a:xfrm>
          <a:prstGeom prst="rect">
            <a:avLst/>
          </a:prstGeom>
          <a:ln>
            <a:solidFill>
              <a:schemeClr val="tx1"/>
            </a:solid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15"/>
          <p:cNvGrpSpPr>
            <a:grpSpLocks/>
          </p:cNvGrpSpPr>
          <p:nvPr/>
        </p:nvGrpSpPr>
        <p:grpSpPr bwMode="auto">
          <a:xfrm>
            <a:off x="2436799" y="860425"/>
            <a:ext cx="6694500" cy="5582375"/>
            <a:chOff x="2450077" y="868634"/>
            <a:chExt cx="6465323" cy="5527215"/>
          </a:xfrm>
        </p:grpSpPr>
        <p:pic>
          <p:nvPicPr>
            <p:cNvPr id="21" name="Picture 20"/>
            <p:cNvPicPr>
              <a:picLocks/>
            </p:cNvPicPr>
            <p:nvPr/>
          </p:nvPicPr>
          <p:blipFill>
            <a:blip r:embed="rId3"/>
            <a:srcRect l="-613" b="1396"/>
            <a:stretch>
              <a:fillRect/>
            </a:stretch>
          </p:blipFill>
          <p:spPr bwMode="auto">
            <a:xfrm>
              <a:off x="2450077" y="868634"/>
              <a:ext cx="6465323" cy="5527215"/>
            </a:xfrm>
            <a:prstGeom prst="rect">
              <a:avLst/>
            </a:prstGeom>
            <a:noFill/>
            <a:ln w="9525">
              <a:noFill/>
              <a:miter lim="800000"/>
              <a:headEnd/>
              <a:tailEnd/>
            </a:ln>
            <a:effectLst>
              <a:outerShdw blurRad="292100" dist="139700" dir="2700000" algn="tl" rotWithShape="0">
                <a:srgbClr val="333333">
                  <a:alpha val="64998"/>
                </a:srgbClr>
              </a:outerShdw>
            </a:effectLst>
          </p:spPr>
        </p:pic>
        <p:sp>
          <p:nvSpPr>
            <p:cNvPr id="6152" name="Rectangle 21"/>
            <p:cNvSpPr>
              <a:spLocks noChangeArrowheads="1"/>
            </p:cNvSpPr>
            <p:nvPr/>
          </p:nvSpPr>
          <p:spPr bwMode="auto">
            <a:xfrm>
              <a:off x="2451741" y="5710106"/>
              <a:ext cx="1447805" cy="685743"/>
            </a:xfrm>
            <a:prstGeom prst="rect">
              <a:avLst/>
            </a:prstGeom>
            <a:solidFill>
              <a:srgbClr val="1E1E1E"/>
            </a:solidFill>
            <a:ln w="9525">
              <a:noFill/>
              <a:round/>
              <a:headEnd/>
              <a:tailEnd/>
            </a:ln>
          </p:spPr>
          <p:txBody>
            <a:bodyPr>
              <a:prstTxWarp prst="textNoShape">
                <a:avLst/>
              </a:prstTxWarp>
            </a:bodyPr>
            <a:lstStyle/>
            <a:p>
              <a:pPr eaLnBrk="0" hangingPunct="0"/>
              <a:endParaRPr lang="en-US" sz="2400">
                <a:latin typeface="Times" pitchFamily="-110" charset="0"/>
              </a:endParaRPr>
            </a:p>
          </p:txBody>
        </p:sp>
      </p:grpSp>
      <p:sp>
        <p:nvSpPr>
          <p:cNvPr id="6150" name="Title 1"/>
          <p:cNvSpPr txBox="1">
            <a:spLocks/>
          </p:cNvSpPr>
          <p:nvPr/>
        </p:nvSpPr>
        <p:spPr bwMode="auto">
          <a:xfrm>
            <a:off x="1" y="0"/>
            <a:ext cx="8534399" cy="685800"/>
          </a:xfrm>
          <a:prstGeom prst="rect">
            <a:avLst/>
          </a:prstGeom>
          <a:noFill/>
          <a:ln w="9525">
            <a:noFill/>
            <a:miter lim="800000"/>
            <a:headEnd/>
            <a:tailEnd/>
          </a:ln>
        </p:spPr>
        <p:txBody>
          <a:bodyPr anchor="ctr">
            <a:prstTxWarp prst="textNoShape">
              <a:avLst/>
            </a:prstTxWarp>
          </a:bodyPr>
          <a:lstStyle/>
          <a:p>
            <a:pPr lvl="0" eaLnBrk="0" hangingPunct="0"/>
            <a:r>
              <a:rPr lang="en-US" sz="4000" b="1" i="1" dirty="0" smtClean="0">
                <a:solidFill>
                  <a:srgbClr val="FF0000"/>
                </a:solidFill>
                <a:effectLst>
                  <a:outerShdw blurRad="12700" dist="50800" dir="2700000">
                    <a:srgbClr val="000000"/>
                  </a:outerShdw>
                </a:effectLst>
              </a:rPr>
              <a:t>CLAS</a:t>
            </a:r>
            <a:r>
              <a:rPr lang="en-US" sz="3600" b="1" i="1" dirty="0" smtClean="0">
                <a:solidFill>
                  <a:srgbClr val="FF0000"/>
                </a:solidFill>
                <a:effectLst>
                  <a:outerShdw blurRad="12700" dist="50800" dir="2700000">
                    <a:srgbClr val="000000"/>
                  </a:outerShdw>
                </a:effectLst>
              </a:rPr>
              <a:t>12 </a:t>
            </a:r>
            <a:r>
              <a:rPr lang="en-US" sz="2800" b="1" dirty="0" smtClean="0">
                <a:solidFill>
                  <a:srgbClr val="000090"/>
                </a:solidFill>
                <a:effectLst>
                  <a:outerShdw blurRad="12700" dist="50800" dir="2700000">
                    <a:srgbClr val="000000"/>
                  </a:outerShdw>
                </a:effectLst>
              </a:rPr>
              <a:t>  </a:t>
            </a:r>
            <a:r>
              <a:rPr lang="en-US" sz="4000" b="1" dirty="0" smtClean="0">
                <a:solidFill>
                  <a:srgbClr val="000090"/>
                </a:solidFill>
                <a:ea typeface="Arial" pitchFamily="-110" charset="0"/>
                <a:cs typeface="Arial" panose="020B0604020202020204" pitchFamily="34" charset="0"/>
              </a:rPr>
              <a:t>Technical </a:t>
            </a:r>
            <a:r>
              <a:rPr lang="en-US" sz="4000" b="1" dirty="0">
                <a:solidFill>
                  <a:srgbClr val="000090"/>
                </a:solidFill>
                <a:ea typeface="Arial" pitchFamily="-110" charset="0"/>
                <a:cs typeface="Arial" panose="020B0604020202020204" pitchFamily="34" charset="0"/>
              </a:rPr>
              <a:t>Scope</a:t>
            </a:r>
          </a:p>
        </p:txBody>
      </p:sp>
      <p:sp>
        <p:nvSpPr>
          <p:cNvPr id="8" name="Slide Number Placeholder 7"/>
          <p:cNvSpPr>
            <a:spLocks noGrp="1"/>
          </p:cNvSpPr>
          <p:nvPr>
            <p:ph type="sldNum" sz="quarter" idx="4294967295"/>
          </p:nvPr>
        </p:nvSpPr>
        <p:spPr>
          <a:xfrm>
            <a:off x="6553200" y="6470650"/>
            <a:ext cx="2133600" cy="365125"/>
          </a:xfrm>
          <a:prstGeom prst="rect">
            <a:avLst/>
          </a:prstGeom>
        </p:spPr>
        <p:txBody>
          <a:bodyPr/>
          <a:lstStyle/>
          <a:p>
            <a:fld id="{9E041EDE-50F2-FD49-B156-DFB8E5BC9437}" type="slidenum">
              <a:rPr lang="en-US" smtClean="0"/>
              <a:pPr/>
              <a:t>7</a:t>
            </a:fld>
            <a:endParaRPr lang="en-US"/>
          </a:p>
        </p:txBody>
      </p:sp>
      <p:sp>
        <p:nvSpPr>
          <p:cNvPr id="10" name="TextBox 9"/>
          <p:cNvSpPr txBox="1">
            <a:spLocks noChangeArrowheads="1"/>
          </p:cNvSpPr>
          <p:nvPr/>
        </p:nvSpPr>
        <p:spPr bwMode="auto">
          <a:xfrm>
            <a:off x="12700" y="825500"/>
            <a:ext cx="2487535" cy="3974934"/>
          </a:xfrm>
          <a:prstGeom prst="rect">
            <a:avLst/>
          </a:prstGeom>
          <a:solidFill>
            <a:schemeClr val="tx1"/>
          </a:solidFill>
          <a:ln w="9525">
            <a:solidFill>
              <a:srgbClr val="FFFF00"/>
            </a:solidFill>
            <a:miter lim="800000"/>
            <a:headEnd/>
            <a:tailEnd/>
          </a:ln>
        </p:spPr>
        <p:txBody>
          <a:bodyPr wrap="square">
            <a:spAutoFit/>
          </a:bodyPr>
          <a:lstStyle/>
          <a:p>
            <a:pPr eaLnBrk="0" hangingPunct="0">
              <a:spcBef>
                <a:spcPct val="15000"/>
              </a:spcBef>
            </a:pPr>
            <a:r>
              <a:rPr lang="en-US" sz="1600" dirty="0" smtClean="0">
                <a:solidFill>
                  <a:srgbClr val="FFFF00"/>
                </a:solidFill>
                <a:latin typeface="Arial" pitchFamily="34" charset="0"/>
                <a:ea typeface="ＭＳ Ｐゴシック" pitchFamily="-110" charset="-128"/>
                <a:cs typeface="Arial" pitchFamily="34" charset="0"/>
              </a:rPr>
              <a:t> </a:t>
            </a:r>
            <a:r>
              <a:rPr lang="en-US" sz="1600" u="sng" dirty="0" smtClean="0">
                <a:solidFill>
                  <a:srgbClr val="FFFF00"/>
                </a:solidFill>
                <a:latin typeface="Arial" pitchFamily="34" charset="0"/>
                <a:ea typeface="ＭＳ Ｐゴシック" pitchFamily="-110" charset="-128"/>
                <a:cs typeface="Arial" pitchFamily="34" charset="0"/>
              </a:rPr>
              <a:t>Forward Detector (FD)</a:t>
            </a:r>
          </a:p>
          <a:p>
            <a:pPr lvl="1" eaLnBrk="0" hangingPunct="0">
              <a:spcBef>
                <a:spcPct val="15000"/>
              </a:spcBef>
            </a:pPr>
            <a:r>
              <a:rPr lang="en-US" sz="1400" dirty="0" smtClean="0">
                <a:solidFill>
                  <a:srgbClr val="FFFFFF"/>
                </a:solidFill>
                <a:latin typeface="Arial" pitchFamily="34" charset="0"/>
                <a:ea typeface="ＭＳ Ｐゴシック" pitchFamily="-110" charset="-128"/>
                <a:cs typeface="Arial" pitchFamily="34" charset="0"/>
              </a:rPr>
              <a:t>- </a:t>
            </a:r>
            <a:r>
              <a:rPr lang="en-US" sz="1200" dirty="0" smtClean="0">
                <a:solidFill>
                  <a:srgbClr val="FFFFFF"/>
                </a:solidFill>
                <a:latin typeface="Arial" pitchFamily="34" charset="0"/>
                <a:ea typeface="ＭＳ Ｐゴシック" pitchFamily="-110" charset="-128"/>
                <a:cs typeface="Arial" pitchFamily="34" charset="0"/>
              </a:rPr>
              <a:t>TORUS magnet (6 coils)</a:t>
            </a:r>
          </a:p>
          <a:p>
            <a:pPr lvl="1" eaLnBrk="0" hangingPunct="0">
              <a:spcBef>
                <a:spcPct val="15000"/>
              </a:spcBef>
              <a:buFontTx/>
              <a:buChar char="-"/>
            </a:pPr>
            <a:r>
              <a:rPr lang="en-US" sz="1200" dirty="0" smtClean="0">
                <a:solidFill>
                  <a:srgbClr val="FFFFFF"/>
                </a:solidFill>
                <a:latin typeface="Arial" pitchFamily="34" charset="0"/>
                <a:ea typeface="ＭＳ Ｐゴシック" pitchFamily="-110" charset="-128"/>
                <a:cs typeface="Arial" pitchFamily="34" charset="0"/>
              </a:rPr>
              <a:t> HT Cherenkov Counter </a:t>
            </a:r>
          </a:p>
          <a:p>
            <a:pPr lvl="1" eaLnBrk="0" hangingPunct="0">
              <a:spcBef>
                <a:spcPct val="15000"/>
              </a:spcBef>
              <a:buFontTx/>
              <a:buChar char="-"/>
            </a:pPr>
            <a:r>
              <a:rPr lang="en-US" sz="1200" dirty="0" smtClean="0">
                <a:solidFill>
                  <a:srgbClr val="FFFFFF"/>
                </a:solidFill>
                <a:latin typeface="Arial" pitchFamily="34" charset="0"/>
                <a:ea typeface="ＭＳ Ｐゴシック" pitchFamily="-110" charset="-128"/>
                <a:cs typeface="Arial" pitchFamily="34" charset="0"/>
              </a:rPr>
              <a:t> Drift Chamber System </a:t>
            </a:r>
          </a:p>
          <a:p>
            <a:pPr lvl="1" eaLnBrk="0" hangingPunct="0">
              <a:spcBef>
                <a:spcPct val="15000"/>
              </a:spcBef>
              <a:buFontTx/>
              <a:buChar char="-"/>
            </a:pPr>
            <a:r>
              <a:rPr lang="en-US" sz="1200" dirty="0" smtClean="0">
                <a:solidFill>
                  <a:srgbClr val="FFFFFF"/>
                </a:solidFill>
                <a:latin typeface="Arial" pitchFamily="34" charset="0"/>
                <a:ea typeface="ＭＳ Ｐゴシック" pitchFamily="-110" charset="-128"/>
                <a:cs typeface="Arial" pitchFamily="34" charset="0"/>
              </a:rPr>
              <a:t> LT Cherenkov Counter </a:t>
            </a:r>
          </a:p>
          <a:p>
            <a:pPr lvl="1" eaLnBrk="0" hangingPunct="0">
              <a:spcBef>
                <a:spcPct val="15000"/>
              </a:spcBef>
              <a:buFontTx/>
              <a:buChar char="-"/>
            </a:pPr>
            <a:r>
              <a:rPr lang="en-US" sz="1200" dirty="0" smtClean="0">
                <a:solidFill>
                  <a:srgbClr val="FFFFFF"/>
                </a:solidFill>
                <a:latin typeface="Arial" pitchFamily="34" charset="0"/>
                <a:ea typeface="ＭＳ Ｐゴシック" pitchFamily="-110" charset="-128"/>
                <a:cs typeface="Arial" pitchFamily="34" charset="0"/>
              </a:rPr>
              <a:t> Forward </a:t>
            </a:r>
            <a:r>
              <a:rPr lang="en-US" sz="1200" dirty="0" err="1" smtClean="0">
                <a:solidFill>
                  <a:srgbClr val="FFFFFF"/>
                </a:solidFill>
                <a:latin typeface="Arial" pitchFamily="34" charset="0"/>
                <a:ea typeface="ＭＳ Ｐゴシック" pitchFamily="-110" charset="-128"/>
                <a:cs typeface="Arial" pitchFamily="34" charset="0"/>
              </a:rPr>
              <a:t>ToF</a:t>
            </a:r>
            <a:r>
              <a:rPr lang="en-US" sz="1200" dirty="0" smtClean="0">
                <a:solidFill>
                  <a:srgbClr val="FFFFFF"/>
                </a:solidFill>
                <a:latin typeface="Arial" pitchFamily="34" charset="0"/>
                <a:ea typeface="ＭＳ Ｐゴシック" pitchFamily="-110" charset="-128"/>
                <a:cs typeface="Arial" pitchFamily="34" charset="0"/>
              </a:rPr>
              <a:t> System</a:t>
            </a:r>
          </a:p>
          <a:p>
            <a:pPr lvl="1" eaLnBrk="0" hangingPunct="0">
              <a:spcBef>
                <a:spcPct val="15000"/>
              </a:spcBef>
              <a:buFontTx/>
              <a:buChar char="-"/>
            </a:pPr>
            <a:r>
              <a:rPr lang="en-US" sz="1200" dirty="0" smtClean="0">
                <a:solidFill>
                  <a:srgbClr val="FFFFFF"/>
                </a:solidFill>
                <a:latin typeface="Arial" pitchFamily="34" charset="0"/>
                <a:ea typeface="ＭＳ Ｐゴシック" pitchFamily="-110" charset="-128"/>
                <a:cs typeface="Arial" pitchFamily="34" charset="0"/>
              </a:rPr>
              <a:t> Pre-Shower Calorimeter </a:t>
            </a:r>
          </a:p>
          <a:p>
            <a:pPr lvl="1" eaLnBrk="0" hangingPunct="0">
              <a:spcBef>
                <a:spcPct val="15000"/>
              </a:spcBef>
              <a:buFontTx/>
              <a:buChar char="-"/>
            </a:pPr>
            <a:r>
              <a:rPr lang="en-US" sz="1200" dirty="0" smtClean="0">
                <a:solidFill>
                  <a:srgbClr val="FFFFFF"/>
                </a:solidFill>
                <a:latin typeface="Arial" pitchFamily="34" charset="0"/>
                <a:ea typeface="ＭＳ Ｐゴシック" pitchFamily="-110" charset="-128"/>
                <a:cs typeface="Arial" pitchFamily="34" charset="0"/>
              </a:rPr>
              <a:t> E.M. Calorimeter  </a:t>
            </a:r>
            <a:endParaRPr lang="en-US" sz="1600" dirty="0" smtClean="0">
              <a:solidFill>
                <a:srgbClr val="FFFF00"/>
              </a:solidFill>
              <a:latin typeface="Arial" pitchFamily="34" charset="0"/>
              <a:ea typeface="ＭＳ Ｐゴシック" pitchFamily="-110" charset="-128"/>
              <a:cs typeface="Arial" pitchFamily="34" charset="0"/>
            </a:endParaRPr>
          </a:p>
          <a:p>
            <a:pPr eaLnBrk="0" hangingPunct="0">
              <a:spcBef>
                <a:spcPct val="15000"/>
              </a:spcBef>
            </a:pPr>
            <a:r>
              <a:rPr lang="en-US" sz="1600" dirty="0" smtClean="0">
                <a:solidFill>
                  <a:srgbClr val="FFFF00"/>
                </a:solidFill>
                <a:latin typeface="Arial" pitchFamily="34" charset="0"/>
                <a:ea typeface="ＭＳ Ｐゴシック" pitchFamily="-110" charset="-128"/>
                <a:cs typeface="Arial" pitchFamily="34" charset="0"/>
              </a:rPr>
              <a:t>   </a:t>
            </a:r>
            <a:r>
              <a:rPr lang="en-US" sz="1600" u="sng" dirty="0" smtClean="0">
                <a:solidFill>
                  <a:srgbClr val="FFFF00"/>
                </a:solidFill>
                <a:latin typeface="Arial" pitchFamily="34" charset="0"/>
                <a:ea typeface="ＭＳ Ｐゴシック" pitchFamily="-110" charset="-128"/>
                <a:cs typeface="Arial" pitchFamily="34" charset="0"/>
              </a:rPr>
              <a:t>Central Detector (CD)</a:t>
            </a:r>
          </a:p>
          <a:p>
            <a:pPr lvl="1" eaLnBrk="0" hangingPunct="0">
              <a:spcBef>
                <a:spcPct val="15000"/>
              </a:spcBef>
              <a:buFontTx/>
              <a:buChar char="-"/>
            </a:pPr>
            <a:r>
              <a:rPr lang="en-US" sz="1200" dirty="0" smtClean="0">
                <a:solidFill>
                  <a:srgbClr val="FFFFFF"/>
                </a:solidFill>
                <a:latin typeface="Arial" pitchFamily="34" charset="0"/>
                <a:ea typeface="ＭＳ Ｐゴシック" pitchFamily="-110" charset="-128"/>
                <a:cs typeface="Arial" pitchFamily="34" charset="0"/>
              </a:rPr>
              <a:t> SOLENOID Magnet </a:t>
            </a:r>
          </a:p>
          <a:p>
            <a:pPr lvl="1" eaLnBrk="0" hangingPunct="0">
              <a:spcBef>
                <a:spcPct val="15000"/>
              </a:spcBef>
              <a:buFontTx/>
              <a:buChar char="-"/>
            </a:pPr>
            <a:r>
              <a:rPr lang="en-US" sz="1200" dirty="0" smtClean="0">
                <a:solidFill>
                  <a:srgbClr val="FFFFFF"/>
                </a:solidFill>
                <a:latin typeface="Arial" pitchFamily="34" charset="0"/>
                <a:ea typeface="ＭＳ Ｐゴシック" pitchFamily="-110" charset="-128"/>
                <a:cs typeface="Arial" pitchFamily="34" charset="0"/>
              </a:rPr>
              <a:t> Barrel Silicon Tracker </a:t>
            </a:r>
          </a:p>
          <a:p>
            <a:pPr lvl="1" eaLnBrk="0" hangingPunct="0">
              <a:spcBef>
                <a:spcPct val="15000"/>
              </a:spcBef>
              <a:buFontTx/>
              <a:buChar char="-"/>
            </a:pPr>
            <a:r>
              <a:rPr lang="en-US" sz="1200" dirty="0" smtClean="0">
                <a:solidFill>
                  <a:srgbClr val="FFFFFF"/>
                </a:solidFill>
                <a:latin typeface="Arial" pitchFamily="34" charset="0"/>
                <a:ea typeface="ＭＳ Ｐゴシック" pitchFamily="-110" charset="-128"/>
                <a:cs typeface="Arial" pitchFamily="34" charset="0"/>
              </a:rPr>
              <a:t> Central Time-of-Flight </a:t>
            </a:r>
          </a:p>
          <a:p>
            <a:pPr eaLnBrk="0" hangingPunct="0">
              <a:spcBef>
                <a:spcPct val="15000"/>
              </a:spcBef>
            </a:pPr>
            <a:r>
              <a:rPr lang="en-US" sz="1400" dirty="0" smtClean="0">
                <a:solidFill>
                  <a:srgbClr val="FFFFFF"/>
                </a:solidFill>
                <a:latin typeface="Arial" pitchFamily="34" charset="0"/>
                <a:ea typeface="ＭＳ Ｐゴシック" pitchFamily="-110" charset="-128"/>
                <a:cs typeface="Arial" pitchFamily="34" charset="0"/>
              </a:rPr>
              <a:t>   </a:t>
            </a:r>
            <a:r>
              <a:rPr lang="en-US" sz="1600" dirty="0" smtClean="0">
                <a:solidFill>
                  <a:srgbClr val="FFFF00"/>
                </a:solidFill>
                <a:latin typeface="Arial" pitchFamily="34" charset="0"/>
                <a:ea typeface="ＭＳ Ｐゴシック" pitchFamily="-110" charset="-128"/>
                <a:cs typeface="Arial" pitchFamily="34" charset="0"/>
              </a:rPr>
              <a:t> </a:t>
            </a:r>
            <a:r>
              <a:rPr lang="en-US" sz="1600" u="sng" dirty="0" err="1" smtClean="0">
                <a:solidFill>
                  <a:srgbClr val="FFFF00"/>
                </a:solidFill>
                <a:latin typeface="Arial" pitchFamily="34" charset="0"/>
                <a:ea typeface="ＭＳ Ｐゴシック" pitchFamily="-110" charset="-128"/>
                <a:cs typeface="Arial" pitchFamily="34" charset="0"/>
              </a:rPr>
              <a:t>Beamline</a:t>
            </a:r>
            <a:endParaRPr lang="en-US" sz="1600" u="sng" dirty="0" smtClean="0">
              <a:solidFill>
                <a:srgbClr val="FFFF00"/>
              </a:solidFill>
              <a:latin typeface="Arial" pitchFamily="34" charset="0"/>
              <a:ea typeface="ＭＳ Ｐゴシック" pitchFamily="-110" charset="-128"/>
              <a:cs typeface="Arial" pitchFamily="34" charset="0"/>
            </a:endParaRPr>
          </a:p>
          <a:p>
            <a:pPr lvl="1" eaLnBrk="0" hangingPunct="0">
              <a:spcBef>
                <a:spcPct val="15000"/>
              </a:spcBef>
              <a:buFontTx/>
              <a:buChar char="-"/>
            </a:pPr>
            <a:r>
              <a:rPr lang="en-US" sz="1200" dirty="0" smtClean="0">
                <a:solidFill>
                  <a:srgbClr val="FFFFFF"/>
                </a:solidFill>
                <a:latin typeface="Arial" pitchFamily="34" charset="0"/>
                <a:ea typeface="ＭＳ Ｐゴシック" pitchFamily="-110" charset="-128"/>
                <a:cs typeface="Arial" pitchFamily="34" charset="0"/>
              </a:rPr>
              <a:t> Targets</a:t>
            </a:r>
          </a:p>
          <a:p>
            <a:pPr lvl="1" eaLnBrk="0" hangingPunct="0">
              <a:spcBef>
                <a:spcPct val="15000"/>
              </a:spcBef>
              <a:buFontTx/>
              <a:buChar char="-"/>
            </a:pPr>
            <a:r>
              <a:rPr lang="en-US" sz="1200" dirty="0" smtClean="0">
                <a:solidFill>
                  <a:srgbClr val="FFFFFF"/>
                </a:solidFill>
                <a:latin typeface="Arial" pitchFamily="34" charset="0"/>
                <a:ea typeface="ＭＳ Ｐゴシック" pitchFamily="-110" charset="-128"/>
                <a:cs typeface="Arial" pitchFamily="34" charset="0"/>
              </a:rPr>
              <a:t> </a:t>
            </a:r>
            <a:r>
              <a:rPr lang="en-US" sz="1200" dirty="0" err="1" smtClean="0">
                <a:solidFill>
                  <a:srgbClr val="FFFFFF"/>
                </a:solidFill>
                <a:latin typeface="Arial" pitchFamily="34" charset="0"/>
                <a:ea typeface="ＭＳ Ｐゴシック" pitchFamily="-110" charset="-128"/>
                <a:cs typeface="Arial" pitchFamily="34" charset="0"/>
              </a:rPr>
              <a:t>Moller</a:t>
            </a:r>
            <a:r>
              <a:rPr lang="en-US" sz="1200" dirty="0" smtClean="0">
                <a:solidFill>
                  <a:srgbClr val="FFFFFF"/>
                </a:solidFill>
                <a:latin typeface="Arial" pitchFamily="34" charset="0"/>
                <a:ea typeface="ＭＳ Ｐゴシック" pitchFamily="-110" charset="-128"/>
                <a:cs typeface="Arial" pitchFamily="34" charset="0"/>
              </a:rPr>
              <a:t> </a:t>
            </a:r>
            <a:r>
              <a:rPr lang="en-US" sz="1200" dirty="0" err="1" smtClean="0">
                <a:solidFill>
                  <a:srgbClr val="FFFFFF"/>
                </a:solidFill>
                <a:latin typeface="Arial" pitchFamily="34" charset="0"/>
                <a:ea typeface="ＭＳ Ｐゴシック" pitchFamily="-110" charset="-128"/>
                <a:cs typeface="Arial" pitchFamily="34" charset="0"/>
              </a:rPr>
              <a:t>Polarimeter</a:t>
            </a:r>
            <a:r>
              <a:rPr lang="en-US" sz="1200" dirty="0" smtClean="0">
                <a:solidFill>
                  <a:srgbClr val="FFFFFF"/>
                </a:solidFill>
                <a:latin typeface="Arial" pitchFamily="34" charset="0"/>
                <a:ea typeface="ＭＳ Ｐゴシック" pitchFamily="-110" charset="-128"/>
                <a:cs typeface="Arial" pitchFamily="34" charset="0"/>
              </a:rPr>
              <a:t> </a:t>
            </a:r>
          </a:p>
          <a:p>
            <a:pPr lvl="1" eaLnBrk="0" hangingPunct="0">
              <a:spcBef>
                <a:spcPct val="15000"/>
              </a:spcBef>
              <a:buFontTx/>
              <a:buChar char="-"/>
            </a:pPr>
            <a:r>
              <a:rPr lang="en-US" sz="1200" dirty="0" smtClean="0">
                <a:solidFill>
                  <a:srgbClr val="FFFFFF"/>
                </a:solidFill>
                <a:latin typeface="Arial" pitchFamily="34" charset="0"/>
                <a:ea typeface="ＭＳ Ｐゴシック" pitchFamily="-110" charset="-128"/>
                <a:cs typeface="Arial" pitchFamily="34" charset="0"/>
              </a:rPr>
              <a:t> Photon Energy Ta</a:t>
            </a:r>
            <a:r>
              <a:rPr lang="en-US" sz="1200" dirty="0" smtClean="0">
                <a:solidFill>
                  <a:schemeClr val="bg1"/>
                </a:solidFill>
                <a:latin typeface="Arial" pitchFamily="34" charset="0"/>
                <a:ea typeface="ＭＳ Ｐゴシック" pitchFamily="-110" charset="-128"/>
                <a:cs typeface="Arial" pitchFamily="34" charset="0"/>
              </a:rPr>
              <a:t>gger</a:t>
            </a:r>
          </a:p>
          <a:p>
            <a:pPr lvl="1" eaLnBrk="0" hangingPunct="0">
              <a:spcBef>
                <a:spcPct val="15000"/>
              </a:spcBef>
              <a:buFontTx/>
              <a:buChar char="-"/>
            </a:pPr>
            <a:endParaRPr lang="en-US" sz="1200" dirty="0" smtClean="0">
              <a:solidFill>
                <a:schemeClr val="bg1"/>
              </a:solidFill>
              <a:latin typeface="Arial" pitchFamily="34" charset="0"/>
              <a:ea typeface="ＭＳ Ｐゴシック" pitchFamily="-110" charset="-128"/>
              <a:cs typeface="Arial" pitchFamily="34" charset="0"/>
            </a:endParaRPr>
          </a:p>
        </p:txBody>
      </p:sp>
      <p:sp>
        <p:nvSpPr>
          <p:cNvPr id="12" name="Rectangle 20"/>
          <p:cNvSpPr>
            <a:spLocks noChangeArrowheads="1"/>
          </p:cNvSpPr>
          <p:nvPr/>
        </p:nvSpPr>
        <p:spPr bwMode="auto">
          <a:xfrm>
            <a:off x="9940" y="4782543"/>
            <a:ext cx="2503435" cy="1683538"/>
          </a:xfrm>
          <a:prstGeom prst="rect">
            <a:avLst/>
          </a:prstGeom>
          <a:solidFill>
            <a:schemeClr val="tx1"/>
          </a:solidFill>
          <a:ln w="9525">
            <a:solidFill>
              <a:srgbClr val="CCFFCC"/>
            </a:solidFill>
            <a:miter lim="800000"/>
            <a:headEnd/>
            <a:tailEnd/>
          </a:ln>
        </p:spPr>
        <p:txBody>
          <a:bodyPr wrap="square">
            <a:spAutoFit/>
          </a:bodyPr>
          <a:lstStyle/>
          <a:p>
            <a:pPr eaLnBrk="0" hangingPunct="0">
              <a:spcBef>
                <a:spcPct val="15000"/>
              </a:spcBef>
            </a:pPr>
            <a:r>
              <a:rPr lang="en-US" sz="1600" dirty="0" smtClean="0">
                <a:solidFill>
                  <a:srgbClr val="92D050"/>
                </a:solidFill>
                <a:latin typeface="Arial" pitchFamily="34" charset="0"/>
                <a:ea typeface="ＭＳ Ｐゴシック" pitchFamily="-110" charset="-128"/>
                <a:cs typeface="Arial" pitchFamily="34" charset="0"/>
              </a:rPr>
              <a:t>Upgrades to the baseline</a:t>
            </a:r>
            <a:endParaRPr lang="en-US" sz="1600" dirty="0" smtClean="0">
              <a:solidFill>
                <a:srgbClr val="FFFF00"/>
              </a:solidFill>
              <a:latin typeface="Arial" pitchFamily="34" charset="0"/>
              <a:ea typeface="ＭＳ Ｐゴシック" pitchFamily="-110" charset="-128"/>
              <a:cs typeface="Arial" pitchFamily="34" charset="0"/>
            </a:endParaRPr>
          </a:p>
          <a:p>
            <a:pPr eaLnBrk="0" hangingPunct="0">
              <a:spcBef>
                <a:spcPct val="15000"/>
              </a:spcBef>
            </a:pPr>
            <a:r>
              <a:rPr lang="en-US" sz="1600" dirty="0" smtClean="0">
                <a:solidFill>
                  <a:srgbClr val="FFFF00"/>
                </a:solidFill>
                <a:latin typeface="Arial" pitchFamily="34" charset="0"/>
                <a:ea typeface="ＭＳ Ｐゴシック" pitchFamily="-110" charset="-128"/>
                <a:cs typeface="Arial" pitchFamily="34" charset="0"/>
              </a:rPr>
              <a:t>	- </a:t>
            </a:r>
            <a:r>
              <a:rPr lang="en-US" sz="1200" dirty="0" err="1" smtClean="0">
                <a:solidFill>
                  <a:srgbClr val="FFFFFF"/>
                </a:solidFill>
                <a:latin typeface="Arial" pitchFamily="34" charset="0"/>
                <a:ea typeface="ＭＳ Ｐゴシック" pitchFamily="-110" charset="-128"/>
                <a:cs typeface="Arial" pitchFamily="34" charset="0"/>
              </a:rPr>
              <a:t>MicroMegas</a:t>
            </a:r>
            <a:endParaRPr lang="en-US" sz="1200" dirty="0" smtClean="0">
              <a:solidFill>
                <a:srgbClr val="FFFFFF"/>
              </a:solidFill>
              <a:latin typeface="Arial" pitchFamily="34" charset="0"/>
              <a:ea typeface="ＭＳ Ｐゴシック" pitchFamily="-110" charset="-128"/>
              <a:cs typeface="Arial" pitchFamily="34" charset="0"/>
            </a:endParaRPr>
          </a:p>
          <a:p>
            <a:pPr lvl="1" eaLnBrk="0" hangingPunct="0">
              <a:spcBef>
                <a:spcPct val="15000"/>
              </a:spcBef>
              <a:buFontTx/>
              <a:buChar char="-"/>
            </a:pPr>
            <a:r>
              <a:rPr lang="en-US" sz="1200" dirty="0" smtClean="0">
                <a:solidFill>
                  <a:srgbClr val="FFFFFF"/>
                </a:solidFill>
                <a:latin typeface="Arial" pitchFamily="34" charset="0"/>
                <a:ea typeface="ＭＳ Ｐゴシック" pitchFamily="-110" charset="-128"/>
                <a:cs typeface="Arial" pitchFamily="34" charset="0"/>
              </a:rPr>
              <a:t> Central Neutron Detector  </a:t>
            </a:r>
          </a:p>
          <a:p>
            <a:pPr lvl="1" eaLnBrk="0" hangingPunct="0">
              <a:spcBef>
                <a:spcPct val="15000"/>
              </a:spcBef>
              <a:buFontTx/>
              <a:buChar char="-"/>
            </a:pPr>
            <a:r>
              <a:rPr lang="en-US" sz="1200" dirty="0" smtClean="0">
                <a:solidFill>
                  <a:srgbClr val="FFFFFF"/>
                </a:solidFill>
                <a:latin typeface="Arial" pitchFamily="34" charset="0"/>
                <a:ea typeface="ＭＳ Ｐゴシック" pitchFamily="-110" charset="-128"/>
                <a:cs typeface="Arial" pitchFamily="34" charset="0"/>
              </a:rPr>
              <a:t> Forward Tagger </a:t>
            </a:r>
          </a:p>
          <a:p>
            <a:pPr lvl="1" eaLnBrk="0" hangingPunct="0">
              <a:spcBef>
                <a:spcPct val="15000"/>
              </a:spcBef>
              <a:buFontTx/>
              <a:buChar char="-"/>
            </a:pPr>
            <a:r>
              <a:rPr lang="en-US" sz="1200" dirty="0" smtClean="0">
                <a:solidFill>
                  <a:srgbClr val="FFFFFF"/>
                </a:solidFill>
                <a:latin typeface="Arial" pitchFamily="34" charset="0"/>
                <a:ea typeface="ＭＳ Ｐゴシック" pitchFamily="-110" charset="-128"/>
                <a:cs typeface="Arial" pitchFamily="34" charset="0"/>
              </a:rPr>
              <a:t> RICH Detector (2 sectors)</a:t>
            </a:r>
          </a:p>
          <a:p>
            <a:pPr lvl="1" eaLnBrk="0" hangingPunct="0">
              <a:spcBef>
                <a:spcPct val="15000"/>
              </a:spcBef>
              <a:buFontTx/>
              <a:buChar char="-"/>
            </a:pPr>
            <a:r>
              <a:rPr lang="en-US" sz="1200" dirty="0" smtClean="0">
                <a:solidFill>
                  <a:srgbClr val="FFFFFF"/>
                </a:solidFill>
                <a:latin typeface="Arial" pitchFamily="34" charset="0"/>
                <a:ea typeface="ＭＳ Ｐゴシック" pitchFamily="-110" charset="-128"/>
                <a:cs typeface="Arial" pitchFamily="34" charset="0"/>
              </a:rPr>
              <a:t> Polarized Target (long.)</a:t>
            </a:r>
          </a:p>
          <a:p>
            <a:pPr lvl="1" eaLnBrk="0" hangingPunct="0">
              <a:spcBef>
                <a:spcPct val="15000"/>
              </a:spcBef>
              <a:buFontTx/>
              <a:buChar char="-"/>
            </a:pPr>
            <a:endParaRPr lang="en-US" sz="1200" dirty="0" smtClean="0">
              <a:solidFill>
                <a:srgbClr val="FFFFFF"/>
              </a:solidFill>
              <a:latin typeface="Arial" pitchFamily="34" charset="0"/>
              <a:ea typeface="ＭＳ Ｐゴシック" pitchFamily="-110" charset="-128"/>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3" name="Rectangle 2"/>
          <p:cNvSpPr>
            <a:spLocks noChangeArrowheads="1"/>
          </p:cNvSpPr>
          <p:nvPr/>
        </p:nvSpPr>
        <p:spPr bwMode="auto">
          <a:xfrm>
            <a:off x="2195513" y="1196975"/>
            <a:ext cx="1512887" cy="647700"/>
          </a:xfrm>
          <a:prstGeom prst="rect">
            <a:avLst/>
          </a:prstGeom>
          <a:noFill/>
          <a:ln w="9525">
            <a:noFill/>
            <a:miter lim="800000"/>
            <a:headEnd/>
            <a:tailEnd/>
          </a:ln>
        </p:spPr>
        <p:txBody>
          <a:bodyPr wrap="none" anchor="ctr">
            <a:prstTxWarp prst="textNoShape">
              <a:avLst/>
            </a:prstTxWarp>
            <a:spAutoFit/>
          </a:bodyPr>
          <a:lstStyle/>
          <a:p>
            <a:endParaRPr lang="en-US">
              <a:latin typeface="Calibri" charset="0"/>
            </a:endParaRPr>
          </a:p>
        </p:txBody>
      </p:sp>
      <p:sp>
        <p:nvSpPr>
          <p:cNvPr id="10245" name="Rectangle 4"/>
          <p:cNvSpPr>
            <a:spLocks noChangeArrowheads="1"/>
          </p:cNvSpPr>
          <p:nvPr/>
        </p:nvSpPr>
        <p:spPr bwMode="auto">
          <a:xfrm>
            <a:off x="4140200" y="1773238"/>
            <a:ext cx="1152525" cy="647700"/>
          </a:xfrm>
          <a:prstGeom prst="rect">
            <a:avLst/>
          </a:prstGeom>
          <a:noFill/>
          <a:ln w="9525">
            <a:noFill/>
            <a:miter lim="800000"/>
            <a:headEnd/>
            <a:tailEnd/>
          </a:ln>
        </p:spPr>
        <p:txBody>
          <a:bodyPr wrap="none" anchor="ctr">
            <a:prstTxWarp prst="textNoShape">
              <a:avLst/>
            </a:prstTxWarp>
            <a:spAutoFit/>
          </a:bodyPr>
          <a:lstStyle/>
          <a:p>
            <a:endParaRPr lang="en-US">
              <a:latin typeface="Calibri" charset="0"/>
            </a:endParaRPr>
          </a:p>
        </p:txBody>
      </p:sp>
      <p:sp>
        <p:nvSpPr>
          <p:cNvPr id="10246" name="Text Box 5"/>
          <p:cNvSpPr txBox="1">
            <a:spLocks noChangeArrowheads="1"/>
          </p:cNvSpPr>
          <p:nvPr/>
        </p:nvSpPr>
        <p:spPr bwMode="auto">
          <a:xfrm>
            <a:off x="376238" y="6608763"/>
            <a:ext cx="184150" cy="336550"/>
          </a:xfrm>
          <a:prstGeom prst="rect">
            <a:avLst/>
          </a:prstGeom>
          <a:noFill/>
          <a:ln w="9525">
            <a:noFill/>
            <a:miter lim="800000"/>
            <a:headEnd/>
            <a:tailEnd/>
          </a:ln>
        </p:spPr>
        <p:txBody>
          <a:bodyPr wrap="none">
            <a:prstTxWarp prst="textNoShape">
              <a:avLst/>
            </a:prstTxWarp>
            <a:spAutoFit/>
          </a:bodyPr>
          <a:lstStyle/>
          <a:p>
            <a:endParaRPr lang="en-US" sz="1600">
              <a:latin typeface="Calibri" charset="0"/>
            </a:endParaRPr>
          </a:p>
        </p:txBody>
      </p:sp>
      <p:sp>
        <p:nvSpPr>
          <p:cNvPr id="10247" name="Rectangle 1026"/>
          <p:cNvSpPr>
            <a:spLocks noGrp="1" noChangeArrowheads="1"/>
          </p:cNvSpPr>
          <p:nvPr>
            <p:ph type="title" idx="4294967295"/>
          </p:nvPr>
        </p:nvSpPr>
        <p:spPr>
          <a:xfrm>
            <a:off x="0" y="-76201"/>
            <a:ext cx="9144000" cy="817721"/>
          </a:xfrm>
          <a:noFill/>
          <a:effectLst/>
        </p:spPr>
        <p:style>
          <a:lnRef idx="1">
            <a:schemeClr val="accent3"/>
          </a:lnRef>
          <a:fillRef idx="2">
            <a:schemeClr val="accent3"/>
          </a:fillRef>
          <a:effectRef idx="1">
            <a:schemeClr val="accent3"/>
          </a:effectRef>
          <a:fontRef idx="minor">
            <a:schemeClr val="dk1"/>
          </a:fontRef>
        </p:style>
        <p:txBody>
          <a:bodyPr/>
          <a:lstStyle/>
          <a:p>
            <a:pPr>
              <a:defRPr/>
            </a:pPr>
            <a:r>
              <a:rPr lang="en-GB" sz="3600" b="1" dirty="0" smtClean="0">
                <a:solidFill>
                  <a:srgbClr val="000090"/>
                </a:solidFill>
                <a:ea typeface="Tahoma" pitchFamily="28" charset="0"/>
                <a:cs typeface="Tahoma" pitchFamily="28" charset="0"/>
              </a:rPr>
              <a:t>The </a:t>
            </a:r>
            <a:r>
              <a:rPr lang="en-GB" b="1" dirty="0" smtClean="0">
                <a:solidFill>
                  <a:srgbClr val="000090"/>
                </a:solidFill>
                <a:ea typeface="Tahoma" pitchFamily="28" charset="0"/>
                <a:cs typeface="Tahoma" pitchFamily="28" charset="0"/>
              </a:rPr>
              <a:t>science</a:t>
            </a:r>
            <a:r>
              <a:rPr lang="en-GB" sz="3600" b="1" dirty="0" smtClean="0">
                <a:solidFill>
                  <a:srgbClr val="000090"/>
                </a:solidFill>
                <a:ea typeface="Tahoma" pitchFamily="28" charset="0"/>
                <a:cs typeface="Tahoma" pitchFamily="28" charset="0"/>
              </a:rPr>
              <a:t> </a:t>
            </a:r>
            <a:r>
              <a:rPr lang="en-GB" b="1" dirty="0" smtClean="0">
                <a:solidFill>
                  <a:srgbClr val="000090"/>
                </a:solidFill>
                <a:ea typeface="Tahoma" pitchFamily="28" charset="0"/>
                <a:cs typeface="Tahoma" pitchFamily="28" charset="0"/>
              </a:rPr>
              <a:t>program with CLAS12</a:t>
            </a:r>
            <a:endParaRPr lang="en-GB" sz="3600" b="1" dirty="0" smtClean="0">
              <a:solidFill>
                <a:srgbClr val="000090"/>
              </a:solidFill>
              <a:ea typeface="Tahoma" pitchFamily="28" charset="0"/>
              <a:cs typeface="Tahoma" pitchFamily="28" charset="0"/>
            </a:endParaRPr>
          </a:p>
        </p:txBody>
      </p:sp>
      <p:sp>
        <p:nvSpPr>
          <p:cNvPr id="10248" name="TextBox 11"/>
          <p:cNvSpPr txBox="1">
            <a:spLocks noChangeArrowheads="1"/>
          </p:cNvSpPr>
          <p:nvPr/>
        </p:nvSpPr>
        <p:spPr bwMode="auto">
          <a:xfrm>
            <a:off x="543133" y="678020"/>
            <a:ext cx="6453730" cy="4893647"/>
          </a:xfrm>
          <a:prstGeom prst="rect">
            <a:avLst/>
          </a:prstGeom>
          <a:noFill/>
          <a:ln w="9525">
            <a:noFill/>
            <a:miter lim="800000"/>
            <a:headEnd/>
            <a:tailEnd/>
          </a:ln>
        </p:spPr>
        <p:txBody>
          <a:bodyPr wrap="square">
            <a:prstTxWarp prst="textNoShape">
              <a:avLst/>
            </a:prstTxWarp>
            <a:spAutoFit/>
          </a:bodyPr>
          <a:lstStyle/>
          <a:p>
            <a:pPr>
              <a:buClr>
                <a:schemeClr val="accent2"/>
              </a:buClr>
            </a:pPr>
            <a:r>
              <a:rPr lang="en-US" sz="2400" dirty="0" smtClean="0">
                <a:solidFill>
                  <a:srgbClr val="000090"/>
                </a:solidFill>
                <a:latin typeface="Calibri"/>
                <a:ea typeface="Tahoma" charset="0"/>
                <a:cs typeface="Calibri"/>
              </a:rPr>
              <a:t> </a:t>
            </a:r>
          </a:p>
          <a:p>
            <a:pPr>
              <a:buClr>
                <a:schemeClr val="accent2"/>
              </a:buClr>
              <a:buFont typeface="Wingdings" charset="2"/>
              <a:buChar char="§"/>
            </a:pPr>
            <a:r>
              <a:rPr lang="en-US" sz="2400" dirty="0" smtClean="0">
                <a:solidFill>
                  <a:srgbClr val="000090"/>
                </a:solidFill>
                <a:latin typeface="Calibri"/>
                <a:ea typeface="Tahoma" charset="0"/>
                <a:cs typeface="Calibri"/>
              </a:rPr>
              <a:t> The 3D structure </a:t>
            </a:r>
            <a:r>
              <a:rPr lang="en-US" sz="2400" dirty="0">
                <a:solidFill>
                  <a:srgbClr val="000090"/>
                </a:solidFill>
                <a:latin typeface="Calibri"/>
                <a:ea typeface="Tahoma" charset="0"/>
                <a:cs typeface="Calibri"/>
              </a:rPr>
              <a:t>of the </a:t>
            </a:r>
            <a:r>
              <a:rPr lang="en-US" sz="2400" dirty="0" smtClean="0">
                <a:solidFill>
                  <a:srgbClr val="000090"/>
                </a:solidFill>
                <a:latin typeface="Calibri"/>
                <a:ea typeface="Tahoma" charset="0"/>
                <a:cs typeface="Calibri"/>
              </a:rPr>
              <a:t>nucleon – from form factors and PDFs to GPDs and TMDs</a:t>
            </a:r>
          </a:p>
          <a:p>
            <a:pPr>
              <a:buClr>
                <a:schemeClr val="accent2"/>
              </a:buClr>
            </a:pPr>
            <a:endParaRPr lang="en-US" sz="2400" dirty="0" smtClean="0">
              <a:solidFill>
                <a:srgbClr val="000090"/>
              </a:solidFill>
              <a:latin typeface="Calibri"/>
              <a:ea typeface="Tahoma" charset="0"/>
              <a:cs typeface="Calibri"/>
            </a:endParaRPr>
          </a:p>
          <a:p>
            <a:pPr>
              <a:buClr>
                <a:schemeClr val="accent2"/>
              </a:buClr>
            </a:pPr>
            <a:r>
              <a:rPr lang="en-US" sz="2400" dirty="0" smtClean="0">
                <a:solidFill>
                  <a:srgbClr val="000090"/>
                </a:solidFill>
                <a:latin typeface="Calibri"/>
                <a:ea typeface="Tahoma" charset="0"/>
                <a:cs typeface="Calibri"/>
              </a:rPr>
              <a:t> </a:t>
            </a:r>
          </a:p>
          <a:p>
            <a:pPr>
              <a:buClr>
                <a:schemeClr val="accent2"/>
              </a:buClr>
              <a:buFont typeface="Wingdings" charset="2"/>
              <a:buChar char="§"/>
            </a:pPr>
            <a:r>
              <a:rPr lang="en-US" sz="2400" dirty="0" smtClean="0">
                <a:solidFill>
                  <a:srgbClr val="000090"/>
                </a:solidFill>
                <a:latin typeface="Calibri"/>
                <a:ea typeface="Tahoma" charset="0"/>
                <a:cs typeface="Calibri"/>
              </a:rPr>
              <a:t>The strong interaction in nuclei – evolution of quark </a:t>
            </a:r>
            <a:r>
              <a:rPr lang="en-US" sz="2400" dirty="0" err="1" smtClean="0">
                <a:solidFill>
                  <a:srgbClr val="000090"/>
                </a:solidFill>
                <a:latin typeface="Calibri"/>
                <a:ea typeface="Tahoma" charset="0"/>
                <a:cs typeface="Calibri"/>
              </a:rPr>
              <a:t>hadronization</a:t>
            </a:r>
            <a:r>
              <a:rPr lang="en-US" sz="2400" dirty="0" smtClean="0">
                <a:solidFill>
                  <a:srgbClr val="000090"/>
                </a:solidFill>
                <a:latin typeface="Calibri"/>
                <a:ea typeface="Tahoma" charset="0"/>
                <a:cs typeface="Calibri"/>
              </a:rPr>
              <a:t>, nuclear transparency of hadrons</a:t>
            </a:r>
          </a:p>
          <a:p>
            <a:pPr>
              <a:buClr>
                <a:schemeClr val="accent2"/>
              </a:buClr>
            </a:pPr>
            <a:endParaRPr lang="en-US" sz="2400" dirty="0" smtClean="0">
              <a:solidFill>
                <a:srgbClr val="000090"/>
              </a:solidFill>
              <a:latin typeface="Calibri"/>
              <a:ea typeface="Tahoma" charset="0"/>
              <a:cs typeface="Calibri"/>
            </a:endParaRPr>
          </a:p>
          <a:p>
            <a:pPr>
              <a:buClr>
                <a:schemeClr val="accent2"/>
              </a:buClr>
            </a:pPr>
            <a:endParaRPr lang="en-US" sz="2400" dirty="0" smtClean="0">
              <a:solidFill>
                <a:srgbClr val="000090"/>
              </a:solidFill>
              <a:latin typeface="Calibri"/>
              <a:ea typeface="Tahoma" charset="0"/>
              <a:cs typeface="Calibri"/>
            </a:endParaRPr>
          </a:p>
          <a:p>
            <a:pPr>
              <a:buClr>
                <a:schemeClr val="accent2"/>
              </a:buClr>
              <a:buFont typeface="Wingdings" charset="2"/>
              <a:buChar char="§"/>
            </a:pPr>
            <a:r>
              <a:rPr lang="en-US" sz="2400" dirty="0" smtClean="0">
                <a:solidFill>
                  <a:srgbClr val="000090"/>
                </a:solidFill>
                <a:latin typeface="Calibri"/>
                <a:ea typeface="Tahoma" charset="0"/>
                <a:cs typeface="Calibri"/>
              </a:rPr>
              <a:t> </a:t>
            </a:r>
            <a:r>
              <a:rPr lang="en-US" sz="2400" dirty="0">
                <a:solidFill>
                  <a:srgbClr val="000090"/>
                </a:solidFill>
                <a:latin typeface="Calibri"/>
                <a:ea typeface="Tahoma" charset="0"/>
                <a:cs typeface="Calibri"/>
              </a:rPr>
              <a:t>Quark confinement and the role of the glue in meson and baryon spectroscopy</a:t>
            </a:r>
          </a:p>
          <a:p>
            <a:pPr>
              <a:buClr>
                <a:schemeClr val="accent2"/>
              </a:buClr>
              <a:buFont typeface="Wingdings" charset="2"/>
              <a:buChar char="§"/>
            </a:pPr>
            <a:endParaRPr lang="en-US" sz="2400" dirty="0" smtClean="0">
              <a:solidFill>
                <a:srgbClr val="000090"/>
              </a:solidFill>
              <a:latin typeface="Calibri"/>
              <a:ea typeface="Tahoma" charset="0"/>
              <a:cs typeface="Calibri"/>
            </a:endParaRPr>
          </a:p>
        </p:txBody>
      </p:sp>
      <p:pic>
        <p:nvPicPr>
          <p:cNvPr id="10249" name="Picture 12" descr="diffractive_rho_cartoon.jpg"/>
          <p:cNvPicPr>
            <a:picLocks noChangeAspect="1"/>
          </p:cNvPicPr>
          <p:nvPr/>
        </p:nvPicPr>
        <p:blipFill>
          <a:blip r:embed="rId2"/>
          <a:srcRect/>
          <a:stretch>
            <a:fillRect/>
          </a:stretch>
        </p:blipFill>
        <p:spPr bwMode="auto">
          <a:xfrm>
            <a:off x="7344454" y="2591443"/>
            <a:ext cx="1379537" cy="1066800"/>
          </a:xfrm>
          <a:prstGeom prst="rect">
            <a:avLst/>
          </a:prstGeom>
          <a:noFill/>
          <a:ln w="9525">
            <a:noFill/>
            <a:miter lim="800000"/>
            <a:headEnd/>
            <a:tailEnd/>
          </a:ln>
        </p:spPr>
      </p:pic>
      <p:pic>
        <p:nvPicPr>
          <p:cNvPr id="10250" name="Picture 27"/>
          <p:cNvPicPr>
            <a:picLocks noChangeAspect="1" noChangeArrowheads="1"/>
          </p:cNvPicPr>
          <p:nvPr/>
        </p:nvPicPr>
        <p:blipFill>
          <a:blip r:embed="rId3"/>
          <a:srcRect t="8525" b="8853"/>
          <a:stretch>
            <a:fillRect/>
          </a:stretch>
        </p:blipFill>
        <p:spPr bwMode="auto">
          <a:xfrm>
            <a:off x="7423284" y="4252461"/>
            <a:ext cx="1295400" cy="1189037"/>
          </a:xfrm>
          <a:prstGeom prst="rect">
            <a:avLst/>
          </a:prstGeom>
          <a:noFill/>
          <a:ln w="9525">
            <a:noFill/>
            <a:miter lim="800000"/>
            <a:headEnd/>
            <a:tailEnd/>
          </a:ln>
        </p:spPr>
      </p:pic>
      <p:pic>
        <p:nvPicPr>
          <p:cNvPr id="14" name="Picture 3" descr="thumbtack"/>
          <p:cNvPicPr>
            <a:picLocks noChangeAspect="1" noChangeArrowheads="1"/>
          </p:cNvPicPr>
          <p:nvPr/>
        </p:nvPicPr>
        <p:blipFill>
          <a:blip r:embed="rId4"/>
          <a:srcRect l="6566" t="7648"/>
          <a:stretch>
            <a:fillRect/>
          </a:stretch>
        </p:blipFill>
        <p:spPr bwMode="auto">
          <a:xfrm>
            <a:off x="6996863" y="734782"/>
            <a:ext cx="1750011" cy="1198618"/>
          </a:xfrm>
          <a:prstGeom prst="rect">
            <a:avLst/>
          </a:prstGeom>
          <a:noFill/>
          <a:ln w="9525">
            <a:noFill/>
            <a:miter lim="800000"/>
            <a:headEnd/>
            <a:tailEnd/>
          </a:ln>
        </p:spPr>
      </p:pic>
    </p:spTree>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0"/>
    </mc:Choice>
    <mc:Fallback>
      <mp:transition xmlns:mp="http://schemas.microsoft.com/office/mac/powerpoint/2008/mai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Line 3"/>
          <p:cNvSpPr>
            <a:spLocks noChangeShapeType="1"/>
          </p:cNvSpPr>
          <p:nvPr/>
        </p:nvSpPr>
        <p:spPr bwMode="auto">
          <a:xfrm>
            <a:off x="4340225" y="1257300"/>
            <a:ext cx="1588" cy="4529138"/>
          </a:xfrm>
          <a:prstGeom prst="line">
            <a:avLst/>
          </a:prstGeom>
          <a:noFill/>
          <a:ln w="19050">
            <a:solidFill>
              <a:schemeClr val="accent1"/>
            </a:solidFill>
            <a:prstDash val="dash"/>
            <a:round/>
            <a:headEnd/>
            <a:tailEnd/>
          </a:ln>
        </p:spPr>
        <p:txBody>
          <a:bodyPr/>
          <a:lstStyle/>
          <a:p>
            <a:endParaRPr lang="en-US"/>
          </a:p>
        </p:txBody>
      </p:sp>
      <p:grpSp>
        <p:nvGrpSpPr>
          <p:cNvPr id="2" name="Group 4"/>
          <p:cNvGrpSpPr>
            <a:grpSpLocks/>
          </p:cNvGrpSpPr>
          <p:nvPr/>
        </p:nvGrpSpPr>
        <p:grpSpPr bwMode="auto">
          <a:xfrm>
            <a:off x="2093913" y="1436688"/>
            <a:ext cx="1335087" cy="3892550"/>
            <a:chOff x="1004" y="1008"/>
            <a:chExt cx="900" cy="2640"/>
          </a:xfrm>
        </p:grpSpPr>
        <p:sp>
          <p:nvSpPr>
            <p:cNvPr id="20512" name="Line 5"/>
            <p:cNvSpPr>
              <a:spLocks noChangeShapeType="1"/>
            </p:cNvSpPr>
            <p:nvPr/>
          </p:nvSpPr>
          <p:spPr bwMode="auto">
            <a:xfrm>
              <a:off x="1004" y="1008"/>
              <a:ext cx="0" cy="2640"/>
            </a:xfrm>
            <a:prstGeom prst="line">
              <a:avLst/>
            </a:prstGeom>
            <a:noFill/>
            <a:ln w="57150">
              <a:solidFill>
                <a:srgbClr val="6699FF"/>
              </a:solidFill>
              <a:round/>
              <a:headEnd/>
              <a:tailEnd/>
            </a:ln>
          </p:spPr>
          <p:txBody>
            <a:bodyPr/>
            <a:lstStyle/>
            <a:p>
              <a:endParaRPr lang="en-US"/>
            </a:p>
          </p:txBody>
        </p:sp>
        <p:sp>
          <p:nvSpPr>
            <p:cNvPr id="20513" name="Text Box 6"/>
            <p:cNvSpPr txBox="1">
              <a:spLocks noChangeArrowheads="1"/>
            </p:cNvSpPr>
            <p:nvPr/>
          </p:nvSpPr>
          <p:spPr bwMode="auto">
            <a:xfrm>
              <a:off x="1116" y="1114"/>
              <a:ext cx="788" cy="261"/>
            </a:xfrm>
            <a:prstGeom prst="rect">
              <a:avLst/>
            </a:prstGeom>
            <a:noFill/>
            <a:ln w="19050">
              <a:solidFill>
                <a:srgbClr val="6699FF"/>
              </a:solidFill>
              <a:miter lim="800000"/>
              <a:headEnd/>
              <a:tailEnd/>
            </a:ln>
          </p:spPr>
          <p:txBody>
            <a:bodyPr wrap="none">
              <a:spAutoFit/>
            </a:bodyPr>
            <a:lstStyle/>
            <a:p>
              <a:pPr algn="ctr"/>
              <a:r>
                <a:rPr lang="en-US">
                  <a:solidFill>
                    <a:srgbClr val="0000CC"/>
                  </a:solidFill>
                  <a:latin typeface="Times New Roman" pitchFamily="18" charset="0"/>
                </a:rPr>
                <a:t>H1, ZEUS</a:t>
              </a:r>
            </a:p>
          </p:txBody>
        </p:sp>
        <p:sp>
          <p:nvSpPr>
            <p:cNvPr id="20514" name="Line 7"/>
            <p:cNvSpPr>
              <a:spLocks noChangeShapeType="1"/>
            </p:cNvSpPr>
            <p:nvPr/>
          </p:nvSpPr>
          <p:spPr bwMode="auto">
            <a:xfrm flipH="1">
              <a:off x="1100" y="1296"/>
              <a:ext cx="96" cy="96"/>
            </a:xfrm>
            <a:prstGeom prst="line">
              <a:avLst/>
            </a:prstGeom>
            <a:noFill/>
            <a:ln w="38100">
              <a:noFill/>
              <a:round/>
              <a:headEnd/>
              <a:tailEnd type="triangle" w="med" len="med"/>
            </a:ln>
          </p:spPr>
          <p:txBody>
            <a:bodyPr/>
            <a:lstStyle/>
            <a:p>
              <a:endParaRPr lang="en-US"/>
            </a:p>
          </p:txBody>
        </p:sp>
        <p:sp>
          <p:nvSpPr>
            <p:cNvPr id="20515" name="Line 8"/>
            <p:cNvSpPr>
              <a:spLocks noChangeShapeType="1"/>
            </p:cNvSpPr>
            <p:nvPr/>
          </p:nvSpPr>
          <p:spPr bwMode="auto">
            <a:xfrm flipH="1">
              <a:off x="1008" y="1344"/>
              <a:ext cx="144" cy="96"/>
            </a:xfrm>
            <a:prstGeom prst="line">
              <a:avLst/>
            </a:prstGeom>
            <a:noFill/>
            <a:ln w="28575">
              <a:solidFill>
                <a:srgbClr val="6699FF"/>
              </a:solidFill>
              <a:round/>
              <a:headEnd/>
              <a:tailEnd type="triangle" w="med" len="med"/>
            </a:ln>
          </p:spPr>
          <p:txBody>
            <a:bodyPr/>
            <a:lstStyle/>
            <a:p>
              <a:endParaRPr lang="en-US"/>
            </a:p>
          </p:txBody>
        </p:sp>
      </p:grpSp>
      <p:sp>
        <p:nvSpPr>
          <p:cNvPr id="20485" name="Rectangle 10"/>
          <p:cNvSpPr>
            <a:spLocks noChangeArrowheads="1"/>
          </p:cNvSpPr>
          <p:nvPr/>
        </p:nvSpPr>
        <p:spPr bwMode="auto">
          <a:xfrm rot="-1882547">
            <a:off x="5153025" y="2652713"/>
            <a:ext cx="2105025" cy="354012"/>
          </a:xfrm>
          <a:prstGeom prst="rect">
            <a:avLst/>
          </a:prstGeom>
          <a:solidFill>
            <a:srgbClr val="FFFF00"/>
          </a:solidFill>
          <a:ln w="28575">
            <a:noFill/>
            <a:miter lim="800000"/>
            <a:headEnd/>
            <a:tailEnd/>
          </a:ln>
        </p:spPr>
        <p:txBody>
          <a:bodyPr wrap="none" anchor="ctr"/>
          <a:lstStyle/>
          <a:p>
            <a:pPr eaLnBrk="0" hangingPunct="0"/>
            <a:endParaRPr lang="en-US">
              <a:solidFill>
                <a:srgbClr val="FFFFFF"/>
              </a:solidFill>
            </a:endParaRPr>
          </a:p>
        </p:txBody>
      </p:sp>
      <p:sp>
        <p:nvSpPr>
          <p:cNvPr id="20486" name="Text Box 11"/>
          <p:cNvSpPr txBox="1">
            <a:spLocks noChangeArrowheads="1"/>
          </p:cNvSpPr>
          <p:nvPr/>
        </p:nvSpPr>
        <p:spPr bwMode="auto">
          <a:xfrm rot="-1988820">
            <a:off x="4926013" y="2716213"/>
            <a:ext cx="2216150" cy="457200"/>
          </a:xfrm>
          <a:prstGeom prst="rect">
            <a:avLst/>
          </a:prstGeom>
          <a:noFill/>
          <a:ln w="28575">
            <a:noFill/>
            <a:miter lim="800000"/>
            <a:headEnd/>
            <a:tailEnd/>
          </a:ln>
        </p:spPr>
        <p:txBody>
          <a:bodyPr wrap="none">
            <a:spAutoFit/>
          </a:bodyPr>
          <a:lstStyle/>
          <a:p>
            <a:pPr algn="ctr" eaLnBrk="0" hangingPunct="0"/>
            <a:r>
              <a:rPr lang="en-US" sz="2400" b="1" i="1">
                <a:solidFill>
                  <a:srgbClr val="FF0000"/>
                </a:solidFill>
              </a:rPr>
              <a:t>JLab Upgrade</a:t>
            </a:r>
          </a:p>
        </p:txBody>
      </p:sp>
      <p:pic>
        <p:nvPicPr>
          <p:cNvPr id="20487" name="Picture 12" descr="dvcs_11gev"/>
          <p:cNvPicPr>
            <a:picLocks noChangeAspect="1" noChangeArrowheads="1"/>
          </p:cNvPicPr>
          <p:nvPr/>
        </p:nvPicPr>
        <p:blipFill>
          <a:blip r:embed="rId4" cstate="print"/>
          <a:srcRect t="15898" r="3615"/>
          <a:stretch>
            <a:fillRect/>
          </a:stretch>
        </p:blipFill>
        <p:spPr bwMode="auto">
          <a:xfrm>
            <a:off x="1143000" y="1328738"/>
            <a:ext cx="6934200" cy="4991100"/>
          </a:xfrm>
          <a:prstGeom prst="rect">
            <a:avLst/>
          </a:prstGeom>
          <a:noFill/>
          <a:ln w="9525">
            <a:noFill/>
            <a:miter lim="800000"/>
            <a:headEnd/>
            <a:tailEnd/>
          </a:ln>
        </p:spPr>
      </p:pic>
      <p:sp>
        <p:nvSpPr>
          <p:cNvPr id="20488" name="Rectangle 13"/>
          <p:cNvSpPr>
            <a:spLocks noChangeArrowheads="1"/>
          </p:cNvSpPr>
          <p:nvPr/>
        </p:nvSpPr>
        <p:spPr bwMode="auto">
          <a:xfrm>
            <a:off x="2057400" y="1752600"/>
            <a:ext cx="5105400" cy="3805238"/>
          </a:xfrm>
          <a:prstGeom prst="rect">
            <a:avLst/>
          </a:prstGeom>
          <a:solidFill>
            <a:schemeClr val="bg1"/>
          </a:solidFill>
          <a:ln w="9525">
            <a:noFill/>
            <a:miter lim="800000"/>
            <a:headEnd/>
            <a:tailEnd/>
          </a:ln>
        </p:spPr>
        <p:txBody>
          <a:bodyPr wrap="none" anchor="ctr"/>
          <a:lstStyle/>
          <a:p>
            <a:pPr algn="ctr"/>
            <a:r>
              <a:rPr lang="en-US" b="1">
                <a:solidFill>
                  <a:srgbClr val="FFFFFF"/>
                </a:solidFill>
                <a:latin typeface="Times New Roman" pitchFamily="18" charset="0"/>
              </a:rPr>
              <a:t>11 GeV</a:t>
            </a:r>
          </a:p>
        </p:txBody>
      </p:sp>
      <p:sp>
        <p:nvSpPr>
          <p:cNvPr id="20489" name="Freeform 14"/>
          <p:cNvSpPr>
            <a:spLocks/>
          </p:cNvSpPr>
          <p:nvPr/>
        </p:nvSpPr>
        <p:spPr bwMode="auto">
          <a:xfrm>
            <a:off x="2209800" y="1676400"/>
            <a:ext cx="5486400" cy="3733800"/>
          </a:xfrm>
          <a:custGeom>
            <a:avLst/>
            <a:gdLst>
              <a:gd name="T0" fmla="*/ 136 w 3600"/>
              <a:gd name="T1" fmla="*/ 2328 h 2408"/>
              <a:gd name="T2" fmla="*/ 616 w 3600"/>
              <a:gd name="T3" fmla="*/ 1800 h 2408"/>
              <a:gd name="T4" fmla="*/ 1192 w 3600"/>
              <a:gd name="T5" fmla="*/ 1320 h 2408"/>
              <a:gd name="T6" fmla="*/ 2296 w 3600"/>
              <a:gd name="T7" fmla="*/ 504 h 2408"/>
              <a:gd name="T8" fmla="*/ 2920 w 3600"/>
              <a:gd name="T9" fmla="*/ 120 h 2408"/>
              <a:gd name="T10" fmla="*/ 3208 w 3600"/>
              <a:gd name="T11" fmla="*/ 24 h 2408"/>
              <a:gd name="T12" fmla="*/ 3400 w 3600"/>
              <a:gd name="T13" fmla="*/ 24 h 2408"/>
              <a:gd name="T14" fmla="*/ 3544 w 3600"/>
              <a:gd name="T15" fmla="*/ 168 h 2408"/>
              <a:gd name="T16" fmla="*/ 3592 w 3600"/>
              <a:gd name="T17" fmla="*/ 312 h 2408"/>
              <a:gd name="T18" fmla="*/ 3592 w 3600"/>
              <a:gd name="T19" fmla="*/ 456 h 2408"/>
              <a:gd name="T20" fmla="*/ 3592 w 3600"/>
              <a:gd name="T21" fmla="*/ 552 h 2408"/>
              <a:gd name="T22" fmla="*/ 3544 w 3600"/>
              <a:gd name="T23" fmla="*/ 696 h 2408"/>
              <a:gd name="T24" fmla="*/ 3448 w 3600"/>
              <a:gd name="T25" fmla="*/ 840 h 2408"/>
              <a:gd name="T26" fmla="*/ 3112 w 3600"/>
              <a:gd name="T27" fmla="*/ 1272 h 2408"/>
              <a:gd name="T28" fmla="*/ 2392 w 3600"/>
              <a:gd name="T29" fmla="*/ 1800 h 2408"/>
              <a:gd name="T30" fmla="*/ 1432 w 3600"/>
              <a:gd name="T31" fmla="*/ 2280 h 2408"/>
              <a:gd name="T32" fmla="*/ 136 w 3600"/>
              <a:gd name="T33" fmla="*/ 2328 h 240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600"/>
              <a:gd name="T52" fmla="*/ 0 h 2408"/>
              <a:gd name="T53" fmla="*/ 3600 w 3600"/>
              <a:gd name="T54" fmla="*/ 2408 h 240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600" h="2408">
                <a:moveTo>
                  <a:pt x="136" y="2328"/>
                </a:moveTo>
                <a:cubicBezTo>
                  <a:pt x="0" y="2248"/>
                  <a:pt x="440" y="1968"/>
                  <a:pt x="616" y="1800"/>
                </a:cubicBezTo>
                <a:cubicBezTo>
                  <a:pt x="792" y="1632"/>
                  <a:pt x="912" y="1536"/>
                  <a:pt x="1192" y="1320"/>
                </a:cubicBezTo>
                <a:cubicBezTo>
                  <a:pt x="1472" y="1104"/>
                  <a:pt x="2008" y="704"/>
                  <a:pt x="2296" y="504"/>
                </a:cubicBezTo>
                <a:cubicBezTo>
                  <a:pt x="2584" y="304"/>
                  <a:pt x="2768" y="200"/>
                  <a:pt x="2920" y="120"/>
                </a:cubicBezTo>
                <a:cubicBezTo>
                  <a:pt x="3072" y="40"/>
                  <a:pt x="3128" y="40"/>
                  <a:pt x="3208" y="24"/>
                </a:cubicBezTo>
                <a:cubicBezTo>
                  <a:pt x="3288" y="8"/>
                  <a:pt x="3344" y="0"/>
                  <a:pt x="3400" y="24"/>
                </a:cubicBezTo>
                <a:cubicBezTo>
                  <a:pt x="3456" y="48"/>
                  <a:pt x="3512" y="120"/>
                  <a:pt x="3544" y="168"/>
                </a:cubicBezTo>
                <a:cubicBezTo>
                  <a:pt x="3576" y="216"/>
                  <a:pt x="3584" y="264"/>
                  <a:pt x="3592" y="312"/>
                </a:cubicBezTo>
                <a:cubicBezTo>
                  <a:pt x="3600" y="360"/>
                  <a:pt x="3592" y="416"/>
                  <a:pt x="3592" y="456"/>
                </a:cubicBezTo>
                <a:cubicBezTo>
                  <a:pt x="3592" y="496"/>
                  <a:pt x="3600" y="512"/>
                  <a:pt x="3592" y="552"/>
                </a:cubicBezTo>
                <a:cubicBezTo>
                  <a:pt x="3584" y="592"/>
                  <a:pt x="3568" y="648"/>
                  <a:pt x="3544" y="696"/>
                </a:cubicBezTo>
                <a:cubicBezTo>
                  <a:pt x="3520" y="744"/>
                  <a:pt x="3520" y="744"/>
                  <a:pt x="3448" y="840"/>
                </a:cubicBezTo>
                <a:cubicBezTo>
                  <a:pt x="3376" y="936"/>
                  <a:pt x="3288" y="1112"/>
                  <a:pt x="3112" y="1272"/>
                </a:cubicBezTo>
                <a:cubicBezTo>
                  <a:pt x="2936" y="1432"/>
                  <a:pt x="2672" y="1632"/>
                  <a:pt x="2392" y="1800"/>
                </a:cubicBezTo>
                <a:cubicBezTo>
                  <a:pt x="2112" y="1968"/>
                  <a:pt x="1808" y="2192"/>
                  <a:pt x="1432" y="2280"/>
                </a:cubicBezTo>
                <a:cubicBezTo>
                  <a:pt x="1056" y="2368"/>
                  <a:pt x="272" y="2408"/>
                  <a:pt x="136" y="2328"/>
                </a:cubicBezTo>
                <a:close/>
              </a:path>
            </a:pathLst>
          </a:custGeom>
          <a:solidFill>
            <a:srgbClr val="FFFF00"/>
          </a:solidFill>
          <a:ln w="28575">
            <a:solidFill>
              <a:srgbClr val="000000"/>
            </a:solidFill>
            <a:prstDash val="sysDot"/>
            <a:round/>
            <a:headEnd/>
            <a:tailEnd/>
          </a:ln>
        </p:spPr>
        <p:txBody>
          <a:bodyPr/>
          <a:lstStyle/>
          <a:p>
            <a:pPr eaLnBrk="0" hangingPunct="0"/>
            <a:endParaRPr lang="en-US">
              <a:solidFill>
                <a:srgbClr val="FFFFFF"/>
              </a:solidFill>
            </a:endParaRPr>
          </a:p>
        </p:txBody>
      </p:sp>
      <p:sp>
        <p:nvSpPr>
          <p:cNvPr id="20490" name="Line 15"/>
          <p:cNvSpPr>
            <a:spLocks noChangeShapeType="1"/>
          </p:cNvSpPr>
          <p:nvPr/>
        </p:nvSpPr>
        <p:spPr bwMode="auto">
          <a:xfrm>
            <a:off x="2012950" y="1436688"/>
            <a:ext cx="1588" cy="3892550"/>
          </a:xfrm>
          <a:prstGeom prst="line">
            <a:avLst/>
          </a:prstGeom>
          <a:noFill/>
          <a:ln w="57150">
            <a:solidFill>
              <a:srgbClr val="6699FF"/>
            </a:solidFill>
            <a:round/>
            <a:headEnd/>
            <a:tailEnd/>
          </a:ln>
        </p:spPr>
        <p:txBody>
          <a:bodyPr/>
          <a:lstStyle/>
          <a:p>
            <a:endParaRPr lang="en-US"/>
          </a:p>
        </p:txBody>
      </p:sp>
      <p:sp>
        <p:nvSpPr>
          <p:cNvPr id="20491" name="Text Box 16"/>
          <p:cNvSpPr txBox="1">
            <a:spLocks noChangeArrowheads="1"/>
          </p:cNvSpPr>
          <p:nvPr/>
        </p:nvSpPr>
        <p:spPr bwMode="auto">
          <a:xfrm>
            <a:off x="2328863" y="1431925"/>
            <a:ext cx="1328737" cy="396875"/>
          </a:xfrm>
          <a:prstGeom prst="rect">
            <a:avLst/>
          </a:prstGeom>
          <a:noFill/>
          <a:ln w="19050">
            <a:noFill/>
            <a:miter lim="800000"/>
            <a:headEnd/>
            <a:tailEnd/>
          </a:ln>
        </p:spPr>
        <p:txBody>
          <a:bodyPr wrap="none">
            <a:spAutoFit/>
          </a:bodyPr>
          <a:lstStyle/>
          <a:p>
            <a:pPr algn="ctr"/>
            <a:r>
              <a:rPr lang="en-US" sz="2000" b="1" i="1">
                <a:solidFill>
                  <a:srgbClr val="0000CC"/>
                </a:solidFill>
              </a:rPr>
              <a:t>H1, ZEUS</a:t>
            </a:r>
          </a:p>
        </p:txBody>
      </p:sp>
      <p:sp>
        <p:nvSpPr>
          <p:cNvPr id="20492" name="Line 17"/>
          <p:cNvSpPr>
            <a:spLocks noChangeShapeType="1"/>
          </p:cNvSpPr>
          <p:nvPr/>
        </p:nvSpPr>
        <p:spPr bwMode="auto">
          <a:xfrm flipH="1">
            <a:off x="2174875" y="1606550"/>
            <a:ext cx="142875" cy="141288"/>
          </a:xfrm>
          <a:prstGeom prst="line">
            <a:avLst/>
          </a:prstGeom>
          <a:noFill/>
          <a:ln w="38100">
            <a:noFill/>
            <a:round/>
            <a:headEnd/>
            <a:tailEnd type="triangle" w="med" len="med"/>
          </a:ln>
        </p:spPr>
        <p:txBody>
          <a:bodyPr/>
          <a:lstStyle/>
          <a:p>
            <a:endParaRPr lang="en-US"/>
          </a:p>
        </p:txBody>
      </p:sp>
      <p:sp>
        <p:nvSpPr>
          <p:cNvPr id="20493" name="Line 18"/>
          <p:cNvSpPr>
            <a:spLocks noChangeShapeType="1"/>
          </p:cNvSpPr>
          <p:nvPr/>
        </p:nvSpPr>
        <p:spPr bwMode="auto">
          <a:xfrm flipH="1">
            <a:off x="2043113" y="1682750"/>
            <a:ext cx="347662" cy="141288"/>
          </a:xfrm>
          <a:prstGeom prst="line">
            <a:avLst/>
          </a:prstGeom>
          <a:noFill/>
          <a:ln w="28575">
            <a:solidFill>
              <a:srgbClr val="6699FF"/>
            </a:solidFill>
            <a:round/>
            <a:headEnd/>
            <a:tailEnd type="triangle" w="med" len="med"/>
          </a:ln>
        </p:spPr>
        <p:txBody>
          <a:bodyPr/>
          <a:lstStyle/>
          <a:p>
            <a:endParaRPr lang="en-US"/>
          </a:p>
        </p:txBody>
      </p:sp>
      <p:sp>
        <p:nvSpPr>
          <p:cNvPr id="20494" name="Freeform 19"/>
          <p:cNvSpPr>
            <a:spLocks/>
          </p:cNvSpPr>
          <p:nvPr/>
        </p:nvSpPr>
        <p:spPr bwMode="auto">
          <a:xfrm>
            <a:off x="2095500" y="1219200"/>
            <a:ext cx="142875" cy="4033838"/>
          </a:xfrm>
          <a:custGeom>
            <a:avLst/>
            <a:gdLst>
              <a:gd name="T0" fmla="*/ 0 w 168"/>
              <a:gd name="T1" fmla="*/ 3016 h 3016"/>
              <a:gd name="T2" fmla="*/ 144 w 168"/>
              <a:gd name="T3" fmla="*/ 424 h 3016"/>
              <a:gd name="T4" fmla="*/ 144 w 168"/>
              <a:gd name="T5" fmla="*/ 472 h 3016"/>
              <a:gd name="T6" fmla="*/ 0 60000 65536"/>
              <a:gd name="T7" fmla="*/ 0 60000 65536"/>
              <a:gd name="T8" fmla="*/ 0 60000 65536"/>
              <a:gd name="T9" fmla="*/ 0 w 168"/>
              <a:gd name="T10" fmla="*/ 0 h 3016"/>
              <a:gd name="T11" fmla="*/ 168 w 168"/>
              <a:gd name="T12" fmla="*/ 3016 h 3016"/>
            </a:gdLst>
            <a:ahLst/>
            <a:cxnLst>
              <a:cxn ang="T6">
                <a:pos x="T0" y="T1"/>
              </a:cxn>
              <a:cxn ang="T7">
                <a:pos x="T2" y="T3"/>
              </a:cxn>
              <a:cxn ang="T8">
                <a:pos x="T4" y="T5"/>
              </a:cxn>
            </a:cxnLst>
            <a:rect l="T9" t="T10" r="T11" b="T12"/>
            <a:pathLst>
              <a:path w="168" h="3016">
                <a:moveTo>
                  <a:pt x="0" y="3016"/>
                </a:moveTo>
                <a:cubicBezTo>
                  <a:pt x="60" y="1932"/>
                  <a:pt x="120" y="848"/>
                  <a:pt x="144" y="424"/>
                </a:cubicBezTo>
                <a:cubicBezTo>
                  <a:pt x="168" y="0"/>
                  <a:pt x="156" y="236"/>
                  <a:pt x="144" y="472"/>
                </a:cubicBezTo>
              </a:path>
            </a:pathLst>
          </a:custGeom>
          <a:noFill/>
          <a:ln w="28575">
            <a:solidFill>
              <a:srgbClr val="FF0000"/>
            </a:solidFill>
            <a:prstDash val="sysDot"/>
            <a:round/>
            <a:headEnd/>
            <a:tailEnd/>
          </a:ln>
        </p:spPr>
        <p:txBody>
          <a:bodyPr/>
          <a:lstStyle/>
          <a:p>
            <a:pPr eaLnBrk="0" hangingPunct="0"/>
            <a:endParaRPr lang="en-US">
              <a:solidFill>
                <a:srgbClr val="FFFFFF"/>
              </a:solidFill>
            </a:endParaRPr>
          </a:p>
        </p:txBody>
      </p:sp>
      <p:sp>
        <p:nvSpPr>
          <p:cNvPr id="20495" name="Freeform 20"/>
          <p:cNvSpPr>
            <a:spLocks/>
          </p:cNvSpPr>
          <p:nvPr/>
        </p:nvSpPr>
        <p:spPr bwMode="auto">
          <a:xfrm>
            <a:off x="2132013" y="1503363"/>
            <a:ext cx="2208212" cy="3749675"/>
          </a:xfrm>
          <a:custGeom>
            <a:avLst/>
            <a:gdLst>
              <a:gd name="T0" fmla="*/ 1488 w 1488"/>
              <a:gd name="T1" fmla="*/ 0 h 2544"/>
              <a:gd name="T2" fmla="*/ 1200 w 1488"/>
              <a:gd name="T3" fmla="*/ 336 h 2544"/>
              <a:gd name="T4" fmla="*/ 720 w 1488"/>
              <a:gd name="T5" fmla="*/ 1056 h 2544"/>
              <a:gd name="T6" fmla="*/ 336 w 1488"/>
              <a:gd name="T7" fmla="*/ 1680 h 2544"/>
              <a:gd name="T8" fmla="*/ 96 w 1488"/>
              <a:gd name="T9" fmla="*/ 2208 h 2544"/>
              <a:gd name="T10" fmla="*/ 0 w 1488"/>
              <a:gd name="T11" fmla="*/ 2544 h 2544"/>
              <a:gd name="T12" fmla="*/ 0 60000 65536"/>
              <a:gd name="T13" fmla="*/ 0 60000 65536"/>
              <a:gd name="T14" fmla="*/ 0 60000 65536"/>
              <a:gd name="T15" fmla="*/ 0 60000 65536"/>
              <a:gd name="T16" fmla="*/ 0 60000 65536"/>
              <a:gd name="T17" fmla="*/ 0 60000 65536"/>
              <a:gd name="T18" fmla="*/ 0 w 1488"/>
              <a:gd name="T19" fmla="*/ 0 h 2544"/>
              <a:gd name="T20" fmla="*/ 1488 w 1488"/>
              <a:gd name="T21" fmla="*/ 2544 h 2544"/>
            </a:gdLst>
            <a:ahLst/>
            <a:cxnLst>
              <a:cxn ang="T12">
                <a:pos x="T0" y="T1"/>
              </a:cxn>
              <a:cxn ang="T13">
                <a:pos x="T2" y="T3"/>
              </a:cxn>
              <a:cxn ang="T14">
                <a:pos x="T4" y="T5"/>
              </a:cxn>
              <a:cxn ang="T15">
                <a:pos x="T6" y="T7"/>
              </a:cxn>
              <a:cxn ang="T16">
                <a:pos x="T8" y="T9"/>
              </a:cxn>
              <a:cxn ang="T17">
                <a:pos x="T10" y="T11"/>
              </a:cxn>
            </a:cxnLst>
            <a:rect l="T18" t="T19" r="T20" b="T21"/>
            <a:pathLst>
              <a:path w="1488" h="2544">
                <a:moveTo>
                  <a:pt x="1488" y="0"/>
                </a:moveTo>
                <a:cubicBezTo>
                  <a:pt x="1408" y="80"/>
                  <a:pt x="1328" y="160"/>
                  <a:pt x="1200" y="336"/>
                </a:cubicBezTo>
                <a:cubicBezTo>
                  <a:pt x="1072" y="512"/>
                  <a:pt x="864" y="832"/>
                  <a:pt x="720" y="1056"/>
                </a:cubicBezTo>
                <a:cubicBezTo>
                  <a:pt x="576" y="1280"/>
                  <a:pt x="440" y="1488"/>
                  <a:pt x="336" y="1680"/>
                </a:cubicBezTo>
                <a:cubicBezTo>
                  <a:pt x="232" y="1872"/>
                  <a:pt x="152" y="2064"/>
                  <a:pt x="96" y="2208"/>
                </a:cubicBezTo>
                <a:cubicBezTo>
                  <a:pt x="40" y="2352"/>
                  <a:pt x="20" y="2448"/>
                  <a:pt x="0" y="2544"/>
                </a:cubicBezTo>
              </a:path>
            </a:pathLst>
          </a:custGeom>
          <a:noFill/>
          <a:ln w="28575">
            <a:solidFill>
              <a:schemeClr val="accent2"/>
            </a:solidFill>
            <a:prstDash val="sysDot"/>
            <a:round/>
            <a:headEnd/>
            <a:tailEnd/>
          </a:ln>
        </p:spPr>
        <p:txBody>
          <a:bodyPr/>
          <a:lstStyle/>
          <a:p>
            <a:pPr eaLnBrk="0" hangingPunct="0"/>
            <a:endParaRPr lang="en-US">
              <a:solidFill>
                <a:srgbClr val="FFFFFF"/>
              </a:solidFill>
            </a:endParaRPr>
          </a:p>
        </p:txBody>
      </p:sp>
      <p:sp>
        <p:nvSpPr>
          <p:cNvPr id="20496" name="Text Box 21"/>
          <p:cNvSpPr txBox="1">
            <a:spLocks noChangeArrowheads="1"/>
          </p:cNvSpPr>
          <p:nvPr/>
        </p:nvSpPr>
        <p:spPr bwMode="auto">
          <a:xfrm rot="-2278753">
            <a:off x="4800600" y="2971800"/>
            <a:ext cx="2393950" cy="457200"/>
          </a:xfrm>
          <a:prstGeom prst="rect">
            <a:avLst/>
          </a:prstGeom>
          <a:noFill/>
          <a:ln w="9525">
            <a:noFill/>
            <a:miter lim="800000"/>
            <a:headEnd/>
            <a:tailEnd/>
          </a:ln>
        </p:spPr>
        <p:txBody>
          <a:bodyPr wrap="none">
            <a:spAutoFit/>
          </a:bodyPr>
          <a:lstStyle/>
          <a:p>
            <a:r>
              <a:rPr lang="en-US" sz="2400" b="1" i="1">
                <a:solidFill>
                  <a:srgbClr val="000000"/>
                </a:solidFill>
              </a:rPr>
              <a:t>JLab @ 12 GeV</a:t>
            </a:r>
          </a:p>
        </p:txBody>
      </p:sp>
      <p:sp>
        <p:nvSpPr>
          <p:cNvPr id="20497" name="Text Box 22"/>
          <p:cNvSpPr txBox="1">
            <a:spLocks noChangeArrowheads="1"/>
          </p:cNvSpPr>
          <p:nvPr/>
        </p:nvSpPr>
        <p:spPr bwMode="auto">
          <a:xfrm rot="-2176815">
            <a:off x="5118100" y="2147888"/>
            <a:ext cx="958850" cy="366712"/>
          </a:xfrm>
          <a:prstGeom prst="rect">
            <a:avLst/>
          </a:prstGeom>
          <a:noFill/>
          <a:ln w="9525">
            <a:noFill/>
            <a:miter lim="800000"/>
            <a:headEnd/>
            <a:tailEnd/>
          </a:ln>
        </p:spPr>
        <p:txBody>
          <a:bodyPr wrap="none">
            <a:spAutoFit/>
          </a:bodyPr>
          <a:lstStyle/>
          <a:p>
            <a:r>
              <a:rPr lang="en-US">
                <a:solidFill>
                  <a:srgbClr val="0070C0"/>
                </a:solidFill>
              </a:rPr>
              <a:t>11 GeV</a:t>
            </a:r>
          </a:p>
        </p:txBody>
      </p:sp>
      <p:sp>
        <p:nvSpPr>
          <p:cNvPr id="20498" name="Text Box 23"/>
          <p:cNvSpPr txBox="1">
            <a:spLocks noChangeArrowheads="1"/>
          </p:cNvSpPr>
          <p:nvPr/>
        </p:nvSpPr>
        <p:spPr bwMode="auto">
          <a:xfrm rot="-3068913">
            <a:off x="3636169" y="1712119"/>
            <a:ext cx="958850" cy="366712"/>
          </a:xfrm>
          <a:prstGeom prst="rect">
            <a:avLst/>
          </a:prstGeom>
          <a:noFill/>
          <a:ln w="9525">
            <a:noFill/>
            <a:miter lim="800000"/>
            <a:headEnd/>
            <a:tailEnd/>
          </a:ln>
        </p:spPr>
        <p:txBody>
          <a:bodyPr wrap="none">
            <a:spAutoFit/>
          </a:bodyPr>
          <a:lstStyle/>
          <a:p>
            <a:r>
              <a:rPr lang="en-US">
                <a:solidFill>
                  <a:srgbClr val="66CCFF"/>
                </a:solidFill>
              </a:rPr>
              <a:t>27 GeV</a:t>
            </a:r>
          </a:p>
        </p:txBody>
      </p:sp>
      <p:sp>
        <p:nvSpPr>
          <p:cNvPr id="20499" name="Text Box 24"/>
          <p:cNvSpPr txBox="1">
            <a:spLocks noChangeArrowheads="1"/>
          </p:cNvSpPr>
          <p:nvPr/>
        </p:nvSpPr>
        <p:spPr bwMode="auto">
          <a:xfrm rot="-4837109">
            <a:off x="1915319" y="2169319"/>
            <a:ext cx="1085850" cy="366712"/>
          </a:xfrm>
          <a:prstGeom prst="rect">
            <a:avLst/>
          </a:prstGeom>
          <a:noFill/>
          <a:ln w="9525">
            <a:noFill/>
            <a:miter lim="800000"/>
            <a:headEnd/>
            <a:tailEnd/>
          </a:ln>
        </p:spPr>
        <p:txBody>
          <a:bodyPr wrap="none">
            <a:spAutoFit/>
          </a:bodyPr>
          <a:lstStyle/>
          <a:p>
            <a:r>
              <a:rPr lang="en-US">
                <a:solidFill>
                  <a:srgbClr val="FF0000"/>
                </a:solidFill>
              </a:rPr>
              <a:t>200 GeV</a:t>
            </a:r>
          </a:p>
        </p:txBody>
      </p:sp>
      <p:sp>
        <p:nvSpPr>
          <p:cNvPr id="20500" name="Text Box 25"/>
          <p:cNvSpPr txBox="1">
            <a:spLocks noChangeArrowheads="1"/>
          </p:cNvSpPr>
          <p:nvPr/>
        </p:nvSpPr>
        <p:spPr bwMode="auto">
          <a:xfrm rot="-2488212">
            <a:off x="6311900" y="3595688"/>
            <a:ext cx="1308100" cy="366712"/>
          </a:xfrm>
          <a:prstGeom prst="rect">
            <a:avLst/>
          </a:prstGeom>
          <a:noFill/>
          <a:ln w="9525">
            <a:noFill/>
            <a:miter lim="800000"/>
            <a:headEnd/>
            <a:tailEnd/>
          </a:ln>
        </p:spPr>
        <p:txBody>
          <a:bodyPr wrap="none">
            <a:spAutoFit/>
          </a:bodyPr>
          <a:lstStyle/>
          <a:p>
            <a:r>
              <a:rPr lang="en-US">
                <a:solidFill>
                  <a:srgbClr val="0070C0"/>
                </a:solidFill>
              </a:rPr>
              <a:t>W = 2 GeV</a:t>
            </a:r>
          </a:p>
        </p:txBody>
      </p:sp>
      <p:sp>
        <p:nvSpPr>
          <p:cNvPr id="144412" name="Text Box 28"/>
          <p:cNvSpPr txBox="1">
            <a:spLocks noChangeArrowheads="1"/>
          </p:cNvSpPr>
          <p:nvPr/>
        </p:nvSpPr>
        <p:spPr bwMode="auto">
          <a:xfrm>
            <a:off x="5961063" y="1524000"/>
            <a:ext cx="2192337" cy="584200"/>
          </a:xfrm>
          <a:prstGeom prst="rect">
            <a:avLst/>
          </a:prstGeom>
          <a:solidFill>
            <a:srgbClr val="008000"/>
          </a:solidFill>
          <a:ln w="9525">
            <a:solidFill>
              <a:srgbClr val="000000"/>
            </a:solidFill>
            <a:miter lim="800000"/>
            <a:headEnd/>
            <a:tailEnd/>
          </a:ln>
        </p:spPr>
        <p:txBody>
          <a:bodyPr wrap="none">
            <a:spAutoFit/>
          </a:bodyPr>
          <a:lstStyle/>
          <a:p>
            <a:r>
              <a:rPr lang="en-US" sz="1600">
                <a:solidFill>
                  <a:srgbClr val="FFFFFF"/>
                </a:solidFill>
                <a:latin typeface="Calibri" pitchFamily="34" charset="0"/>
                <a:cs typeface="Calibri" pitchFamily="34" charset="0"/>
              </a:rPr>
              <a:t>Study of high x</a:t>
            </a:r>
            <a:r>
              <a:rPr lang="en-US" sz="1600" baseline="-25000">
                <a:solidFill>
                  <a:srgbClr val="FFFFFF"/>
                </a:solidFill>
                <a:latin typeface="Calibri" pitchFamily="34" charset="0"/>
                <a:cs typeface="Calibri" pitchFamily="34" charset="0"/>
              </a:rPr>
              <a:t>B</a:t>
            </a:r>
            <a:r>
              <a:rPr lang="en-US" sz="1600">
                <a:solidFill>
                  <a:srgbClr val="FFFFFF"/>
                </a:solidFill>
                <a:latin typeface="Calibri" pitchFamily="34" charset="0"/>
                <a:cs typeface="Calibri" pitchFamily="34" charset="0"/>
              </a:rPr>
              <a:t> domain </a:t>
            </a:r>
          </a:p>
          <a:p>
            <a:r>
              <a:rPr lang="en-US" sz="1600">
                <a:solidFill>
                  <a:srgbClr val="FFFFFF"/>
                </a:solidFill>
                <a:latin typeface="Calibri" pitchFamily="34" charset="0"/>
                <a:cs typeface="Calibri" pitchFamily="34" charset="0"/>
              </a:rPr>
              <a:t>requires high luminosity </a:t>
            </a:r>
          </a:p>
        </p:txBody>
      </p:sp>
      <p:sp>
        <p:nvSpPr>
          <p:cNvPr id="20502" name="Text Box 29"/>
          <p:cNvSpPr txBox="1">
            <a:spLocks noChangeArrowheads="1"/>
          </p:cNvSpPr>
          <p:nvPr/>
        </p:nvSpPr>
        <p:spPr bwMode="auto">
          <a:xfrm>
            <a:off x="7262813" y="5756275"/>
            <a:ext cx="501650" cy="366713"/>
          </a:xfrm>
          <a:prstGeom prst="rect">
            <a:avLst/>
          </a:prstGeom>
          <a:noFill/>
          <a:ln w="9525">
            <a:noFill/>
            <a:miter lim="800000"/>
            <a:headEnd/>
            <a:tailEnd/>
          </a:ln>
        </p:spPr>
        <p:txBody>
          <a:bodyPr wrap="none">
            <a:spAutoFit/>
          </a:bodyPr>
          <a:lstStyle/>
          <a:p>
            <a:r>
              <a:rPr lang="en-US">
                <a:solidFill>
                  <a:srgbClr val="FFFFFF"/>
                </a:solidFill>
              </a:rPr>
              <a:t>0.7</a:t>
            </a:r>
          </a:p>
        </p:txBody>
      </p:sp>
      <p:sp>
        <p:nvSpPr>
          <p:cNvPr id="20503" name="Line 30"/>
          <p:cNvSpPr>
            <a:spLocks noChangeShapeType="1"/>
          </p:cNvSpPr>
          <p:nvPr/>
        </p:nvSpPr>
        <p:spPr bwMode="auto">
          <a:xfrm flipV="1">
            <a:off x="4340225" y="2286000"/>
            <a:ext cx="1588" cy="3043238"/>
          </a:xfrm>
          <a:prstGeom prst="line">
            <a:avLst/>
          </a:prstGeom>
          <a:noFill/>
          <a:ln w="28575">
            <a:solidFill>
              <a:srgbClr val="003399"/>
            </a:solidFill>
            <a:prstDash val="dash"/>
            <a:round/>
            <a:headEnd/>
            <a:tailEnd/>
          </a:ln>
        </p:spPr>
        <p:txBody>
          <a:bodyPr/>
          <a:lstStyle/>
          <a:p>
            <a:endParaRPr lang="en-US"/>
          </a:p>
        </p:txBody>
      </p:sp>
      <p:sp>
        <p:nvSpPr>
          <p:cNvPr id="20504" name="Text Box 31"/>
          <p:cNvSpPr txBox="1">
            <a:spLocks noChangeArrowheads="1"/>
          </p:cNvSpPr>
          <p:nvPr/>
        </p:nvSpPr>
        <p:spPr bwMode="auto">
          <a:xfrm>
            <a:off x="2590800" y="3946525"/>
            <a:ext cx="1273175" cy="396875"/>
          </a:xfrm>
          <a:prstGeom prst="rect">
            <a:avLst/>
          </a:prstGeom>
          <a:noFill/>
          <a:ln w="9525">
            <a:noFill/>
            <a:miter lim="800000"/>
            <a:headEnd/>
            <a:tailEnd/>
          </a:ln>
        </p:spPr>
        <p:txBody>
          <a:bodyPr wrap="none">
            <a:spAutoFit/>
          </a:bodyPr>
          <a:lstStyle/>
          <a:p>
            <a:r>
              <a:rPr lang="en-US" sz="2000" b="1" i="1">
                <a:solidFill>
                  <a:srgbClr val="66CCFF"/>
                </a:solidFill>
              </a:rPr>
              <a:t>HERMES</a:t>
            </a:r>
          </a:p>
        </p:txBody>
      </p:sp>
      <p:sp>
        <p:nvSpPr>
          <p:cNvPr id="20505" name="Text Box 32"/>
          <p:cNvSpPr txBox="1">
            <a:spLocks noChangeArrowheads="1"/>
          </p:cNvSpPr>
          <p:nvPr/>
        </p:nvSpPr>
        <p:spPr bwMode="auto">
          <a:xfrm>
            <a:off x="2209800" y="3184525"/>
            <a:ext cx="1470025" cy="396875"/>
          </a:xfrm>
          <a:prstGeom prst="rect">
            <a:avLst/>
          </a:prstGeom>
          <a:noFill/>
          <a:ln w="9525">
            <a:noFill/>
            <a:miter lim="800000"/>
            <a:headEnd/>
            <a:tailEnd/>
          </a:ln>
        </p:spPr>
        <p:txBody>
          <a:bodyPr wrap="none">
            <a:spAutoFit/>
          </a:bodyPr>
          <a:lstStyle/>
          <a:p>
            <a:r>
              <a:rPr lang="en-US" sz="2000" b="1" i="1">
                <a:solidFill>
                  <a:srgbClr val="FF0000"/>
                </a:solidFill>
              </a:rPr>
              <a:t>COMPASS</a:t>
            </a:r>
          </a:p>
        </p:txBody>
      </p:sp>
      <p:sp>
        <p:nvSpPr>
          <p:cNvPr id="20506" name="Line 33"/>
          <p:cNvSpPr>
            <a:spLocks noChangeShapeType="1"/>
          </p:cNvSpPr>
          <p:nvPr/>
        </p:nvSpPr>
        <p:spPr bwMode="auto">
          <a:xfrm>
            <a:off x="3733800" y="3352800"/>
            <a:ext cx="457200" cy="0"/>
          </a:xfrm>
          <a:prstGeom prst="line">
            <a:avLst/>
          </a:prstGeom>
          <a:noFill/>
          <a:ln w="28575">
            <a:solidFill>
              <a:srgbClr val="FF0000"/>
            </a:solidFill>
            <a:round/>
            <a:headEnd/>
            <a:tailEnd type="triangle" w="med" len="med"/>
          </a:ln>
        </p:spPr>
        <p:txBody>
          <a:bodyPr/>
          <a:lstStyle/>
          <a:p>
            <a:endParaRPr lang="en-US"/>
          </a:p>
        </p:txBody>
      </p:sp>
      <p:sp>
        <p:nvSpPr>
          <p:cNvPr id="20507" name="Line 34"/>
          <p:cNvSpPr>
            <a:spLocks noChangeShapeType="1"/>
          </p:cNvSpPr>
          <p:nvPr/>
        </p:nvSpPr>
        <p:spPr bwMode="auto">
          <a:xfrm>
            <a:off x="3886200" y="4114800"/>
            <a:ext cx="381000" cy="0"/>
          </a:xfrm>
          <a:prstGeom prst="line">
            <a:avLst/>
          </a:prstGeom>
          <a:noFill/>
          <a:ln w="28575">
            <a:solidFill>
              <a:schemeClr val="accent2"/>
            </a:solidFill>
            <a:round/>
            <a:headEnd/>
            <a:tailEnd type="triangle" w="med" len="med"/>
          </a:ln>
        </p:spPr>
        <p:txBody>
          <a:bodyPr/>
          <a:lstStyle/>
          <a:p>
            <a:endParaRPr lang="en-US"/>
          </a:p>
        </p:txBody>
      </p:sp>
      <p:sp>
        <p:nvSpPr>
          <p:cNvPr id="144419" name="Text Box 35"/>
          <p:cNvSpPr txBox="1">
            <a:spLocks noChangeArrowheads="1"/>
          </p:cNvSpPr>
          <p:nvPr/>
        </p:nvSpPr>
        <p:spPr bwMode="auto">
          <a:xfrm>
            <a:off x="4973638" y="4419600"/>
            <a:ext cx="2462212" cy="835025"/>
          </a:xfrm>
          <a:prstGeom prst="rect">
            <a:avLst/>
          </a:prstGeom>
          <a:solidFill>
            <a:schemeClr val="bg1"/>
          </a:solidFill>
          <a:ln w="9525">
            <a:solidFill>
              <a:srgbClr val="000000"/>
            </a:solidFill>
            <a:miter lim="800000"/>
            <a:headEnd/>
            <a:tailEnd/>
          </a:ln>
        </p:spPr>
        <p:txBody>
          <a:bodyPr>
            <a:spAutoFit/>
          </a:bodyPr>
          <a:lstStyle/>
          <a:p>
            <a:r>
              <a:rPr lang="en-US" sz="1600">
                <a:solidFill>
                  <a:srgbClr val="000000"/>
                </a:solidFill>
                <a:latin typeface="Calibri" pitchFamily="34" charset="0"/>
                <a:cs typeface="Calibri" pitchFamily="34" charset="0"/>
              </a:rPr>
              <a:t>The 12 GeV Upgrade is well matched to  studies in the valence quark regime. </a:t>
            </a:r>
          </a:p>
        </p:txBody>
      </p:sp>
      <p:sp>
        <p:nvSpPr>
          <p:cNvPr id="34" name="TextBox 33"/>
          <p:cNvSpPr txBox="1"/>
          <p:nvPr/>
        </p:nvSpPr>
        <p:spPr>
          <a:xfrm>
            <a:off x="0" y="31946"/>
            <a:ext cx="9144000" cy="584776"/>
          </a:xfrm>
          <a:prstGeom prst="rect">
            <a:avLst/>
          </a:prstGeom>
          <a:noFill/>
        </p:spPr>
        <p:txBody>
          <a:bodyPr wrap="square">
            <a:spAutoFit/>
          </a:bodyPr>
          <a:lstStyle/>
          <a:p>
            <a:pPr algn="ctr" fontAlgn="auto">
              <a:spcBef>
                <a:spcPts val="0"/>
              </a:spcBef>
              <a:spcAft>
                <a:spcPts val="0"/>
              </a:spcAft>
              <a:defRPr/>
            </a:pPr>
            <a:r>
              <a:rPr lang="en-US" sz="3200" b="1" kern="0" dirty="0" smtClean="0">
                <a:ln w="12700">
                  <a:noFill/>
                </a:ln>
                <a:solidFill>
                  <a:srgbClr val="333399"/>
                </a:solidFill>
                <a:effectLst>
                  <a:innerShdw blurRad="63500" dist="50800">
                    <a:prstClr val="black">
                      <a:alpha val="50000"/>
                    </a:prstClr>
                  </a:innerShdw>
                </a:effectLst>
                <a:ea typeface="ＭＳ Ｐゴシック" charset="-128"/>
              </a:rPr>
              <a:t>Kinematic coverage of DVCS</a:t>
            </a:r>
            <a:endParaRPr lang="en-US" sz="1400" dirty="0">
              <a:ln w="12700">
                <a:noFill/>
              </a:ln>
              <a:solidFill>
                <a:srgbClr val="333399"/>
              </a:solidFill>
              <a:latin typeface="+mn-lt"/>
              <a:cs typeface="+mn-cs"/>
            </a:endParaRPr>
          </a:p>
        </p:txBody>
      </p:sp>
    </p:spTree>
    <p:custDataLst>
      <p:tags r:id="rId1"/>
    </p:custDataLst>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786559928"/>
      </p:ext>
    </p:extLst>
  </p:cSld>
  <p:clrMapOvr>
    <a:masterClrMapping/>
  </p:clrMapOvr>
  <mc:AlternateContent>
    <mc:Choice xmlns:mv="urn:schemas-microsoft-com:mac:vml" xmlns:mc="http://schemas.openxmlformats.org/markup-compatibility/2006" xmlns:p14="http://schemas.microsoft.com/office/powerpoint/2010/main" xmlns:p="http://schemas.openxmlformats.org/presentationml/2006/main" xmlns:r="http://schemas.openxmlformats.org/officeDocument/2006/relationships" xmlns:a="http://schemas.openxmlformats.org/drawingml/2006/main" xmlns="" Requires="p14">
      <p:transition p14:dur="0"/>
    </mc:Choice>
    <mc:Fallback>
      <mp:transition xmlns:mp="http://schemas.microsoft.com/office/mac/powerpoint/2008/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accel="50000" decel="50000" fill="hold" grpId="0" nodeType="clickEffect">
                                  <p:stCondLst>
                                    <p:cond delay="0"/>
                                  </p:stCondLst>
                                  <p:childTnLst>
                                    <p:set>
                                      <p:cBhvr>
                                        <p:cTn id="6" dur="1" fill="hold">
                                          <p:stCondLst>
                                            <p:cond delay="0"/>
                                          </p:stCondLst>
                                        </p:cTn>
                                        <p:tgtEl>
                                          <p:spTgt spid="144412"/>
                                        </p:tgtEl>
                                        <p:attrNameLst>
                                          <p:attrName>style.visibility</p:attrName>
                                        </p:attrNameLst>
                                      </p:cBhvr>
                                      <p:to>
                                        <p:strVal val="visible"/>
                                      </p:to>
                                    </p:set>
                                    <p:anim calcmode="lin" valueType="num">
                                      <p:cBhvr additive="base">
                                        <p:cTn id="7" dur="2000" fill="hold"/>
                                        <p:tgtEl>
                                          <p:spTgt spid="144412"/>
                                        </p:tgtEl>
                                        <p:attrNameLst>
                                          <p:attrName>ppt_x</p:attrName>
                                        </p:attrNameLst>
                                      </p:cBhvr>
                                      <p:tavLst>
                                        <p:tav tm="0">
                                          <p:val>
                                            <p:strVal val="1+#ppt_w/2"/>
                                          </p:val>
                                        </p:tav>
                                        <p:tav tm="100000">
                                          <p:val>
                                            <p:strVal val="#ppt_x"/>
                                          </p:val>
                                        </p:tav>
                                      </p:tavLst>
                                    </p:anim>
                                    <p:anim calcmode="lin" valueType="num">
                                      <p:cBhvr additive="base">
                                        <p:cTn id="8" dur="2000" fill="hold"/>
                                        <p:tgtEl>
                                          <p:spTgt spid="1444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412" grpId="0" animBg="1"/>
    </p:bldLst>
  </p:timing>
</p:sld>
</file>

<file path=ppt/tags/tag1.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45.3"/>
</p:tagLst>
</file>

<file path=ppt/tags/tag2.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4.6|21.1|18."/>
</p:tagLst>
</file>

<file path=ppt/tags/tag3.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59.7"/>
</p:tagLst>
</file>

<file path=ppt/tags/tag4.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6.9|48.3|22.1"/>
</p:tagLst>
</file>

<file path=ppt/tags/tag5.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6.9|48.3|22.1"/>
</p:tagLst>
</file>

<file path=ppt/theme/theme1.xml><?xml version="1.0" encoding="utf-8"?>
<a:theme xmlns:a="http://schemas.openxmlformats.org/drawingml/2006/main" name="1_JLabPowerpoint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20468</TotalTime>
  <Words>3587</Words>
  <Application>Microsoft Macintosh PowerPoint</Application>
  <PresentationFormat>On-screen Show (4:3)</PresentationFormat>
  <Paragraphs>663</Paragraphs>
  <Slides>39</Slides>
  <Notes>13</Notes>
  <HiddenSlides>0</HiddenSlides>
  <MMClips>0</MMClips>
  <ScaleCrop>false</ScaleCrop>
  <HeadingPairs>
    <vt:vector size="6" baseType="variant">
      <vt:variant>
        <vt:lpstr>Design Template</vt:lpstr>
      </vt:variant>
      <vt:variant>
        <vt:i4>2</vt:i4>
      </vt:variant>
      <vt:variant>
        <vt:lpstr>Embedded OLE Servers</vt:lpstr>
      </vt:variant>
      <vt:variant>
        <vt:i4>1</vt:i4>
      </vt:variant>
      <vt:variant>
        <vt:lpstr>Slide Titles</vt:lpstr>
      </vt:variant>
      <vt:variant>
        <vt:i4>39</vt:i4>
      </vt:variant>
    </vt:vector>
  </HeadingPairs>
  <TitlesOfParts>
    <vt:vector size="42" baseType="lpstr">
      <vt:lpstr>1_JLabPowerpointMain</vt:lpstr>
      <vt:lpstr>Default Design</vt:lpstr>
      <vt:lpstr>Equation</vt:lpstr>
      <vt:lpstr>Slide 1</vt:lpstr>
      <vt:lpstr>JLab Electron Accelerator Site</vt:lpstr>
      <vt:lpstr>12 GeV Upgrade Project</vt:lpstr>
      <vt:lpstr>2015 NSAC Long Range Plan</vt:lpstr>
      <vt:lpstr>12 GeV Scientific Capabilities</vt:lpstr>
      <vt:lpstr>Slide 6</vt:lpstr>
      <vt:lpstr>Slide 7</vt:lpstr>
      <vt:lpstr>The science program with CLAS12</vt:lpstr>
      <vt:lpstr>Slide 9</vt:lpstr>
      <vt:lpstr>Slide 10</vt:lpstr>
      <vt:lpstr>Meson Spectroscopy with CLAS12</vt:lpstr>
      <vt:lpstr>Slide 12</vt:lpstr>
      <vt:lpstr>DIS structure functions and dv(x)/uv(x) </vt:lpstr>
      <vt:lpstr>Slide 14</vt:lpstr>
      <vt:lpstr>Slide 15</vt:lpstr>
      <vt:lpstr>Slide 16</vt:lpstr>
      <vt:lpstr>Slide 17</vt:lpstr>
      <vt:lpstr>Generalized Parton Distributions</vt:lpstr>
      <vt:lpstr>Physical content of GPD E &amp; H </vt:lpstr>
      <vt:lpstr>Slide 20</vt:lpstr>
      <vt:lpstr>Slide 21</vt:lpstr>
      <vt:lpstr>Slide 22</vt:lpstr>
      <vt:lpstr>DVCS Unpolarized Cross-Sections (6GeV)</vt:lpstr>
      <vt:lpstr>DVCS Longitundinal Target (6GeV)</vt:lpstr>
      <vt:lpstr>ALU projections for JLab@12GeV</vt:lpstr>
      <vt:lpstr>ALU projections for protons</vt:lpstr>
      <vt:lpstr>Slide 27</vt:lpstr>
      <vt:lpstr>AUT projections  for 12GeV</vt:lpstr>
      <vt:lpstr>GPD H from projected CLAS12 data</vt:lpstr>
      <vt:lpstr>Projected quark densities in impact parameter</vt:lpstr>
      <vt:lpstr>Slide 31</vt:lpstr>
      <vt:lpstr>Accessing GPDs through DVCS</vt:lpstr>
      <vt:lpstr>DDVCS with CLAS12 in Hall-B – LOI </vt:lpstr>
      <vt:lpstr>Slide 34</vt:lpstr>
      <vt:lpstr>Extraction and Validation Framework</vt:lpstr>
      <vt:lpstr>Slide 36</vt:lpstr>
      <vt:lpstr>Summary</vt:lpstr>
      <vt:lpstr>Electron Ion Collider </vt:lpstr>
      <vt:lpstr>Slide 39</vt:lpstr>
    </vt:vector>
  </TitlesOfParts>
  <Company>Jefferson Lab</Company>
  <LinksUpToDate>false</LinksUpToDate>
  <SharedDoc>false</SharedDoc>
  <HyperlinksChanged>false</HyperlinksChanged>
  <AppVersion>12.0256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McKeown</dc:creator>
  <cp:lastModifiedBy>Latifa Elouadrhiri</cp:lastModifiedBy>
  <cp:revision>67</cp:revision>
  <dcterms:created xsi:type="dcterms:W3CDTF">2016-06-04T08:54:27Z</dcterms:created>
  <dcterms:modified xsi:type="dcterms:W3CDTF">2016-06-04T08:56:33Z</dcterms:modified>
</cp:coreProperties>
</file>